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8" r:id="rId9"/>
    <p:sldId id="269" r:id="rId10"/>
    <p:sldId id="263" r:id="rId11"/>
    <p:sldId id="264"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0C390-90CC-41E4-9A66-471B145FB1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7BEBBF-704F-40BD-9DA7-F7F61D9A7B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E7A850-0F00-42C6-87E4-8764603751E7}"/>
              </a:ext>
            </a:extLst>
          </p:cNvPr>
          <p:cNvSpPr>
            <a:spLocks noGrp="1"/>
          </p:cNvSpPr>
          <p:nvPr>
            <p:ph type="dt" sz="half" idx="10"/>
          </p:nvPr>
        </p:nvSpPr>
        <p:spPr/>
        <p:txBody>
          <a:bodyPr/>
          <a:lstStyle/>
          <a:p>
            <a:fld id="{2803C563-B032-4F69-A48A-465013836072}" type="datetimeFigureOut">
              <a:rPr lang="en-US" smtClean="0"/>
              <a:t>9/17/2021</a:t>
            </a:fld>
            <a:endParaRPr lang="en-US"/>
          </a:p>
        </p:txBody>
      </p:sp>
      <p:sp>
        <p:nvSpPr>
          <p:cNvPr id="5" name="Footer Placeholder 4">
            <a:extLst>
              <a:ext uri="{FF2B5EF4-FFF2-40B4-BE49-F238E27FC236}">
                <a16:creationId xmlns:a16="http://schemas.microsoft.com/office/drawing/2014/main" id="{025A435C-160A-43E7-B468-29D1CC14E8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90A025-9636-4494-B63C-6F30BFEA83D8}"/>
              </a:ext>
            </a:extLst>
          </p:cNvPr>
          <p:cNvSpPr>
            <a:spLocks noGrp="1"/>
          </p:cNvSpPr>
          <p:nvPr>
            <p:ph type="sldNum" sz="quarter" idx="12"/>
          </p:nvPr>
        </p:nvSpPr>
        <p:spPr/>
        <p:txBody>
          <a:bodyPr/>
          <a:lstStyle/>
          <a:p>
            <a:fld id="{D4A2D188-847C-4D54-B898-8B76F643D7F2}" type="slidenum">
              <a:rPr lang="en-US" smtClean="0"/>
              <a:t>‹#›</a:t>
            </a:fld>
            <a:endParaRPr lang="en-US"/>
          </a:p>
        </p:txBody>
      </p:sp>
    </p:spTree>
    <p:extLst>
      <p:ext uri="{BB962C8B-B14F-4D97-AF65-F5344CB8AC3E}">
        <p14:creationId xmlns:p14="http://schemas.microsoft.com/office/powerpoint/2010/main" val="425848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C051-ED50-4883-93B2-CCD3DE984B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F96430-F5A1-4B12-A8BB-8BF252071B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7E475-A1AC-4FBC-8F8C-DAF44B18B7D8}"/>
              </a:ext>
            </a:extLst>
          </p:cNvPr>
          <p:cNvSpPr>
            <a:spLocks noGrp="1"/>
          </p:cNvSpPr>
          <p:nvPr>
            <p:ph type="dt" sz="half" idx="10"/>
          </p:nvPr>
        </p:nvSpPr>
        <p:spPr/>
        <p:txBody>
          <a:bodyPr/>
          <a:lstStyle/>
          <a:p>
            <a:fld id="{2803C563-B032-4F69-A48A-465013836072}" type="datetimeFigureOut">
              <a:rPr lang="en-US" smtClean="0"/>
              <a:t>9/17/2021</a:t>
            </a:fld>
            <a:endParaRPr lang="en-US"/>
          </a:p>
        </p:txBody>
      </p:sp>
      <p:sp>
        <p:nvSpPr>
          <p:cNvPr id="5" name="Footer Placeholder 4">
            <a:extLst>
              <a:ext uri="{FF2B5EF4-FFF2-40B4-BE49-F238E27FC236}">
                <a16:creationId xmlns:a16="http://schemas.microsoft.com/office/drawing/2014/main" id="{8FF261B1-8396-4DFB-8481-6F7CF3510A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081534-CE9B-4700-89B0-175082898BE9}"/>
              </a:ext>
            </a:extLst>
          </p:cNvPr>
          <p:cNvSpPr>
            <a:spLocks noGrp="1"/>
          </p:cNvSpPr>
          <p:nvPr>
            <p:ph type="sldNum" sz="quarter" idx="12"/>
          </p:nvPr>
        </p:nvSpPr>
        <p:spPr/>
        <p:txBody>
          <a:bodyPr/>
          <a:lstStyle/>
          <a:p>
            <a:fld id="{D4A2D188-847C-4D54-B898-8B76F643D7F2}" type="slidenum">
              <a:rPr lang="en-US" smtClean="0"/>
              <a:t>‹#›</a:t>
            </a:fld>
            <a:endParaRPr lang="en-US"/>
          </a:p>
        </p:txBody>
      </p:sp>
    </p:spTree>
    <p:extLst>
      <p:ext uri="{BB962C8B-B14F-4D97-AF65-F5344CB8AC3E}">
        <p14:creationId xmlns:p14="http://schemas.microsoft.com/office/powerpoint/2010/main" val="3369406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C9D111-E1A7-43D4-9CF0-DDF4530A5C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1C1F5F-896F-4D97-8A23-E25B243A2A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D02E17-6121-407A-85F1-5B28A943C74A}"/>
              </a:ext>
            </a:extLst>
          </p:cNvPr>
          <p:cNvSpPr>
            <a:spLocks noGrp="1"/>
          </p:cNvSpPr>
          <p:nvPr>
            <p:ph type="dt" sz="half" idx="10"/>
          </p:nvPr>
        </p:nvSpPr>
        <p:spPr/>
        <p:txBody>
          <a:bodyPr/>
          <a:lstStyle/>
          <a:p>
            <a:fld id="{2803C563-B032-4F69-A48A-465013836072}" type="datetimeFigureOut">
              <a:rPr lang="en-US" smtClean="0"/>
              <a:t>9/17/2021</a:t>
            </a:fld>
            <a:endParaRPr lang="en-US"/>
          </a:p>
        </p:txBody>
      </p:sp>
      <p:sp>
        <p:nvSpPr>
          <p:cNvPr id="5" name="Footer Placeholder 4">
            <a:extLst>
              <a:ext uri="{FF2B5EF4-FFF2-40B4-BE49-F238E27FC236}">
                <a16:creationId xmlns:a16="http://schemas.microsoft.com/office/drawing/2014/main" id="{633AF878-A44F-492D-B2F5-D0F8E998E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593BED-9554-4BEB-AF71-C975588DA997}"/>
              </a:ext>
            </a:extLst>
          </p:cNvPr>
          <p:cNvSpPr>
            <a:spLocks noGrp="1"/>
          </p:cNvSpPr>
          <p:nvPr>
            <p:ph type="sldNum" sz="quarter" idx="12"/>
          </p:nvPr>
        </p:nvSpPr>
        <p:spPr/>
        <p:txBody>
          <a:bodyPr/>
          <a:lstStyle/>
          <a:p>
            <a:fld id="{D4A2D188-847C-4D54-B898-8B76F643D7F2}" type="slidenum">
              <a:rPr lang="en-US" smtClean="0"/>
              <a:t>‹#›</a:t>
            </a:fld>
            <a:endParaRPr lang="en-US"/>
          </a:p>
        </p:txBody>
      </p:sp>
    </p:spTree>
    <p:extLst>
      <p:ext uri="{BB962C8B-B14F-4D97-AF65-F5344CB8AC3E}">
        <p14:creationId xmlns:p14="http://schemas.microsoft.com/office/powerpoint/2010/main" val="548268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DBC9A-8238-417F-A03D-ABD77FAC87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8D2389-A169-421B-8FBF-1E3866B141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822B0C-78F5-4BD4-9A89-13AAA8B725A6}"/>
              </a:ext>
            </a:extLst>
          </p:cNvPr>
          <p:cNvSpPr>
            <a:spLocks noGrp="1"/>
          </p:cNvSpPr>
          <p:nvPr>
            <p:ph type="dt" sz="half" idx="10"/>
          </p:nvPr>
        </p:nvSpPr>
        <p:spPr/>
        <p:txBody>
          <a:bodyPr/>
          <a:lstStyle/>
          <a:p>
            <a:fld id="{2803C563-B032-4F69-A48A-465013836072}" type="datetimeFigureOut">
              <a:rPr lang="en-US" smtClean="0"/>
              <a:t>9/17/2021</a:t>
            </a:fld>
            <a:endParaRPr lang="en-US"/>
          </a:p>
        </p:txBody>
      </p:sp>
      <p:sp>
        <p:nvSpPr>
          <p:cNvPr id="5" name="Footer Placeholder 4">
            <a:extLst>
              <a:ext uri="{FF2B5EF4-FFF2-40B4-BE49-F238E27FC236}">
                <a16:creationId xmlns:a16="http://schemas.microsoft.com/office/drawing/2014/main" id="{67C34F68-91B0-436C-9313-A38F1ABB7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E70DF6-2222-4F66-866D-115B82CB805D}"/>
              </a:ext>
            </a:extLst>
          </p:cNvPr>
          <p:cNvSpPr>
            <a:spLocks noGrp="1"/>
          </p:cNvSpPr>
          <p:nvPr>
            <p:ph type="sldNum" sz="quarter" idx="12"/>
          </p:nvPr>
        </p:nvSpPr>
        <p:spPr/>
        <p:txBody>
          <a:bodyPr/>
          <a:lstStyle/>
          <a:p>
            <a:fld id="{D4A2D188-847C-4D54-B898-8B76F643D7F2}" type="slidenum">
              <a:rPr lang="en-US" smtClean="0"/>
              <a:t>‹#›</a:t>
            </a:fld>
            <a:endParaRPr lang="en-US"/>
          </a:p>
        </p:txBody>
      </p:sp>
    </p:spTree>
    <p:extLst>
      <p:ext uri="{BB962C8B-B14F-4D97-AF65-F5344CB8AC3E}">
        <p14:creationId xmlns:p14="http://schemas.microsoft.com/office/powerpoint/2010/main" val="4001695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1E919-EBF5-418F-957A-03E3671527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7049C8-160F-43A8-9E0B-93903ADC37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0B933C-0E91-4327-97C2-578133AF8149}"/>
              </a:ext>
            </a:extLst>
          </p:cNvPr>
          <p:cNvSpPr>
            <a:spLocks noGrp="1"/>
          </p:cNvSpPr>
          <p:nvPr>
            <p:ph type="dt" sz="half" idx="10"/>
          </p:nvPr>
        </p:nvSpPr>
        <p:spPr/>
        <p:txBody>
          <a:bodyPr/>
          <a:lstStyle/>
          <a:p>
            <a:fld id="{2803C563-B032-4F69-A48A-465013836072}" type="datetimeFigureOut">
              <a:rPr lang="en-US" smtClean="0"/>
              <a:t>9/17/2021</a:t>
            </a:fld>
            <a:endParaRPr lang="en-US"/>
          </a:p>
        </p:txBody>
      </p:sp>
      <p:sp>
        <p:nvSpPr>
          <p:cNvPr id="5" name="Footer Placeholder 4">
            <a:extLst>
              <a:ext uri="{FF2B5EF4-FFF2-40B4-BE49-F238E27FC236}">
                <a16:creationId xmlns:a16="http://schemas.microsoft.com/office/drawing/2014/main" id="{0E8F8946-69FC-4C4B-8C80-8D27FDAA54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87B876-D172-4C56-AA06-42A77B0FD8C0}"/>
              </a:ext>
            </a:extLst>
          </p:cNvPr>
          <p:cNvSpPr>
            <a:spLocks noGrp="1"/>
          </p:cNvSpPr>
          <p:nvPr>
            <p:ph type="sldNum" sz="quarter" idx="12"/>
          </p:nvPr>
        </p:nvSpPr>
        <p:spPr/>
        <p:txBody>
          <a:bodyPr/>
          <a:lstStyle/>
          <a:p>
            <a:fld id="{D4A2D188-847C-4D54-B898-8B76F643D7F2}" type="slidenum">
              <a:rPr lang="en-US" smtClean="0"/>
              <a:t>‹#›</a:t>
            </a:fld>
            <a:endParaRPr lang="en-US"/>
          </a:p>
        </p:txBody>
      </p:sp>
    </p:spTree>
    <p:extLst>
      <p:ext uri="{BB962C8B-B14F-4D97-AF65-F5344CB8AC3E}">
        <p14:creationId xmlns:p14="http://schemas.microsoft.com/office/powerpoint/2010/main" val="186278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0688A-F586-4A30-93AD-0795F231C6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E52B23-7735-4489-909B-3D622B13B4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F52560-7694-4BBA-8E4F-0ECF297114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2CCA4E-4D9C-4971-8937-387B108C321E}"/>
              </a:ext>
            </a:extLst>
          </p:cNvPr>
          <p:cNvSpPr>
            <a:spLocks noGrp="1"/>
          </p:cNvSpPr>
          <p:nvPr>
            <p:ph type="dt" sz="half" idx="10"/>
          </p:nvPr>
        </p:nvSpPr>
        <p:spPr/>
        <p:txBody>
          <a:bodyPr/>
          <a:lstStyle/>
          <a:p>
            <a:fld id="{2803C563-B032-4F69-A48A-465013836072}" type="datetimeFigureOut">
              <a:rPr lang="en-US" smtClean="0"/>
              <a:t>9/17/2021</a:t>
            </a:fld>
            <a:endParaRPr lang="en-US"/>
          </a:p>
        </p:txBody>
      </p:sp>
      <p:sp>
        <p:nvSpPr>
          <p:cNvPr id="6" name="Footer Placeholder 5">
            <a:extLst>
              <a:ext uri="{FF2B5EF4-FFF2-40B4-BE49-F238E27FC236}">
                <a16:creationId xmlns:a16="http://schemas.microsoft.com/office/drawing/2014/main" id="{628E7C87-D3E5-4A6C-840A-6AA18D3E69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F92E52-FE15-469C-9EB7-43EA2E716FFC}"/>
              </a:ext>
            </a:extLst>
          </p:cNvPr>
          <p:cNvSpPr>
            <a:spLocks noGrp="1"/>
          </p:cNvSpPr>
          <p:nvPr>
            <p:ph type="sldNum" sz="quarter" idx="12"/>
          </p:nvPr>
        </p:nvSpPr>
        <p:spPr/>
        <p:txBody>
          <a:bodyPr/>
          <a:lstStyle/>
          <a:p>
            <a:fld id="{D4A2D188-847C-4D54-B898-8B76F643D7F2}" type="slidenum">
              <a:rPr lang="en-US" smtClean="0"/>
              <a:t>‹#›</a:t>
            </a:fld>
            <a:endParaRPr lang="en-US"/>
          </a:p>
        </p:txBody>
      </p:sp>
    </p:spTree>
    <p:extLst>
      <p:ext uri="{BB962C8B-B14F-4D97-AF65-F5344CB8AC3E}">
        <p14:creationId xmlns:p14="http://schemas.microsoft.com/office/powerpoint/2010/main" val="2957353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36101-94C0-478F-9723-8EDA49FC5A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0F6258-196E-4CDE-913B-9C790B50C4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CEF303-C397-432F-9F61-EA54680955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3F4027-5FC4-44F2-B722-B9947C40A3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785822-AB64-4E7D-A1CA-031C5ACD52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BADD17-152D-480E-94F0-C2AFEAA09FBB}"/>
              </a:ext>
            </a:extLst>
          </p:cNvPr>
          <p:cNvSpPr>
            <a:spLocks noGrp="1"/>
          </p:cNvSpPr>
          <p:nvPr>
            <p:ph type="dt" sz="half" idx="10"/>
          </p:nvPr>
        </p:nvSpPr>
        <p:spPr/>
        <p:txBody>
          <a:bodyPr/>
          <a:lstStyle/>
          <a:p>
            <a:fld id="{2803C563-B032-4F69-A48A-465013836072}" type="datetimeFigureOut">
              <a:rPr lang="en-US" smtClean="0"/>
              <a:t>9/17/2021</a:t>
            </a:fld>
            <a:endParaRPr lang="en-US"/>
          </a:p>
        </p:txBody>
      </p:sp>
      <p:sp>
        <p:nvSpPr>
          <p:cNvPr id="8" name="Footer Placeholder 7">
            <a:extLst>
              <a:ext uri="{FF2B5EF4-FFF2-40B4-BE49-F238E27FC236}">
                <a16:creationId xmlns:a16="http://schemas.microsoft.com/office/drawing/2014/main" id="{D82167B4-5794-4052-904C-13DBBC0388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B5F243-6C11-4BC0-BFF5-8C07B79B1E95}"/>
              </a:ext>
            </a:extLst>
          </p:cNvPr>
          <p:cNvSpPr>
            <a:spLocks noGrp="1"/>
          </p:cNvSpPr>
          <p:nvPr>
            <p:ph type="sldNum" sz="quarter" idx="12"/>
          </p:nvPr>
        </p:nvSpPr>
        <p:spPr/>
        <p:txBody>
          <a:bodyPr/>
          <a:lstStyle/>
          <a:p>
            <a:fld id="{D4A2D188-847C-4D54-B898-8B76F643D7F2}" type="slidenum">
              <a:rPr lang="en-US" smtClean="0"/>
              <a:t>‹#›</a:t>
            </a:fld>
            <a:endParaRPr lang="en-US"/>
          </a:p>
        </p:txBody>
      </p:sp>
    </p:spTree>
    <p:extLst>
      <p:ext uri="{BB962C8B-B14F-4D97-AF65-F5344CB8AC3E}">
        <p14:creationId xmlns:p14="http://schemas.microsoft.com/office/powerpoint/2010/main" val="2733406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2FAEF-C831-4678-97EA-A0344783E5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6151EE-890C-4561-93A4-D556C3BF7380}"/>
              </a:ext>
            </a:extLst>
          </p:cNvPr>
          <p:cNvSpPr>
            <a:spLocks noGrp="1"/>
          </p:cNvSpPr>
          <p:nvPr>
            <p:ph type="dt" sz="half" idx="10"/>
          </p:nvPr>
        </p:nvSpPr>
        <p:spPr/>
        <p:txBody>
          <a:bodyPr/>
          <a:lstStyle/>
          <a:p>
            <a:fld id="{2803C563-B032-4F69-A48A-465013836072}" type="datetimeFigureOut">
              <a:rPr lang="en-US" smtClean="0"/>
              <a:t>9/17/2021</a:t>
            </a:fld>
            <a:endParaRPr lang="en-US"/>
          </a:p>
        </p:txBody>
      </p:sp>
      <p:sp>
        <p:nvSpPr>
          <p:cNvPr id="4" name="Footer Placeholder 3">
            <a:extLst>
              <a:ext uri="{FF2B5EF4-FFF2-40B4-BE49-F238E27FC236}">
                <a16:creationId xmlns:a16="http://schemas.microsoft.com/office/drawing/2014/main" id="{35D3DC30-347B-4743-9CF3-2E46BCECA4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7FACD0-25B2-4318-86A2-8669DE0DCD62}"/>
              </a:ext>
            </a:extLst>
          </p:cNvPr>
          <p:cNvSpPr>
            <a:spLocks noGrp="1"/>
          </p:cNvSpPr>
          <p:nvPr>
            <p:ph type="sldNum" sz="quarter" idx="12"/>
          </p:nvPr>
        </p:nvSpPr>
        <p:spPr/>
        <p:txBody>
          <a:bodyPr/>
          <a:lstStyle/>
          <a:p>
            <a:fld id="{D4A2D188-847C-4D54-B898-8B76F643D7F2}" type="slidenum">
              <a:rPr lang="en-US" smtClean="0"/>
              <a:t>‹#›</a:t>
            </a:fld>
            <a:endParaRPr lang="en-US"/>
          </a:p>
        </p:txBody>
      </p:sp>
    </p:spTree>
    <p:extLst>
      <p:ext uri="{BB962C8B-B14F-4D97-AF65-F5344CB8AC3E}">
        <p14:creationId xmlns:p14="http://schemas.microsoft.com/office/powerpoint/2010/main" val="2786561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7D1287-7D96-4DC3-BA5A-E58FF9055092}"/>
              </a:ext>
            </a:extLst>
          </p:cNvPr>
          <p:cNvSpPr>
            <a:spLocks noGrp="1"/>
          </p:cNvSpPr>
          <p:nvPr>
            <p:ph type="dt" sz="half" idx="10"/>
          </p:nvPr>
        </p:nvSpPr>
        <p:spPr/>
        <p:txBody>
          <a:bodyPr/>
          <a:lstStyle/>
          <a:p>
            <a:fld id="{2803C563-B032-4F69-A48A-465013836072}" type="datetimeFigureOut">
              <a:rPr lang="en-US" smtClean="0"/>
              <a:t>9/17/2021</a:t>
            </a:fld>
            <a:endParaRPr lang="en-US"/>
          </a:p>
        </p:txBody>
      </p:sp>
      <p:sp>
        <p:nvSpPr>
          <p:cNvPr id="3" name="Footer Placeholder 2">
            <a:extLst>
              <a:ext uri="{FF2B5EF4-FFF2-40B4-BE49-F238E27FC236}">
                <a16:creationId xmlns:a16="http://schemas.microsoft.com/office/drawing/2014/main" id="{578EC4A2-61D1-4051-81BE-1A96CBDEB2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C2F946-E430-4D14-9E9D-468D77CB2EAA}"/>
              </a:ext>
            </a:extLst>
          </p:cNvPr>
          <p:cNvSpPr>
            <a:spLocks noGrp="1"/>
          </p:cNvSpPr>
          <p:nvPr>
            <p:ph type="sldNum" sz="quarter" idx="12"/>
          </p:nvPr>
        </p:nvSpPr>
        <p:spPr/>
        <p:txBody>
          <a:bodyPr/>
          <a:lstStyle/>
          <a:p>
            <a:fld id="{D4A2D188-847C-4D54-B898-8B76F643D7F2}" type="slidenum">
              <a:rPr lang="en-US" smtClean="0"/>
              <a:t>‹#›</a:t>
            </a:fld>
            <a:endParaRPr lang="en-US"/>
          </a:p>
        </p:txBody>
      </p:sp>
    </p:spTree>
    <p:extLst>
      <p:ext uri="{BB962C8B-B14F-4D97-AF65-F5344CB8AC3E}">
        <p14:creationId xmlns:p14="http://schemas.microsoft.com/office/powerpoint/2010/main" val="103044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9B0C2-D66D-4A55-A8AF-946B852031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F92CEB-D0D3-4C13-BABE-303EE3CA81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2AD5F1-8393-4A42-B20D-8316E4954C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2A441-9F71-4C01-B907-62A46D3B1A05}"/>
              </a:ext>
            </a:extLst>
          </p:cNvPr>
          <p:cNvSpPr>
            <a:spLocks noGrp="1"/>
          </p:cNvSpPr>
          <p:nvPr>
            <p:ph type="dt" sz="half" idx="10"/>
          </p:nvPr>
        </p:nvSpPr>
        <p:spPr/>
        <p:txBody>
          <a:bodyPr/>
          <a:lstStyle/>
          <a:p>
            <a:fld id="{2803C563-B032-4F69-A48A-465013836072}" type="datetimeFigureOut">
              <a:rPr lang="en-US" smtClean="0"/>
              <a:t>9/17/2021</a:t>
            </a:fld>
            <a:endParaRPr lang="en-US"/>
          </a:p>
        </p:txBody>
      </p:sp>
      <p:sp>
        <p:nvSpPr>
          <p:cNvPr id="6" name="Footer Placeholder 5">
            <a:extLst>
              <a:ext uri="{FF2B5EF4-FFF2-40B4-BE49-F238E27FC236}">
                <a16:creationId xmlns:a16="http://schemas.microsoft.com/office/drawing/2014/main" id="{30F17B6F-89A0-4AD8-9303-6A7501A7A1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EE0263-12FD-4868-BBD9-1CF4485553AA}"/>
              </a:ext>
            </a:extLst>
          </p:cNvPr>
          <p:cNvSpPr>
            <a:spLocks noGrp="1"/>
          </p:cNvSpPr>
          <p:nvPr>
            <p:ph type="sldNum" sz="quarter" idx="12"/>
          </p:nvPr>
        </p:nvSpPr>
        <p:spPr/>
        <p:txBody>
          <a:bodyPr/>
          <a:lstStyle/>
          <a:p>
            <a:fld id="{D4A2D188-847C-4D54-B898-8B76F643D7F2}" type="slidenum">
              <a:rPr lang="en-US" smtClean="0"/>
              <a:t>‹#›</a:t>
            </a:fld>
            <a:endParaRPr lang="en-US"/>
          </a:p>
        </p:txBody>
      </p:sp>
    </p:spTree>
    <p:extLst>
      <p:ext uri="{BB962C8B-B14F-4D97-AF65-F5344CB8AC3E}">
        <p14:creationId xmlns:p14="http://schemas.microsoft.com/office/powerpoint/2010/main" val="3453316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80E7-2170-4098-B2D0-050DCDB5ED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14DA75-4037-4910-81DC-54433F0AD4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FCABCE-D5D0-470F-AA9C-3C1C82297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97964A-DC7D-45B4-B35D-8A305BC7D1C7}"/>
              </a:ext>
            </a:extLst>
          </p:cNvPr>
          <p:cNvSpPr>
            <a:spLocks noGrp="1"/>
          </p:cNvSpPr>
          <p:nvPr>
            <p:ph type="dt" sz="half" idx="10"/>
          </p:nvPr>
        </p:nvSpPr>
        <p:spPr/>
        <p:txBody>
          <a:bodyPr/>
          <a:lstStyle/>
          <a:p>
            <a:fld id="{2803C563-B032-4F69-A48A-465013836072}" type="datetimeFigureOut">
              <a:rPr lang="en-US" smtClean="0"/>
              <a:t>9/17/2021</a:t>
            </a:fld>
            <a:endParaRPr lang="en-US"/>
          </a:p>
        </p:txBody>
      </p:sp>
      <p:sp>
        <p:nvSpPr>
          <p:cNvPr id="6" name="Footer Placeholder 5">
            <a:extLst>
              <a:ext uri="{FF2B5EF4-FFF2-40B4-BE49-F238E27FC236}">
                <a16:creationId xmlns:a16="http://schemas.microsoft.com/office/drawing/2014/main" id="{4CAFD75F-4278-4ACC-8B30-DC3E1BA5B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C61974-9409-4B3D-9114-7BD13BE27C1E}"/>
              </a:ext>
            </a:extLst>
          </p:cNvPr>
          <p:cNvSpPr>
            <a:spLocks noGrp="1"/>
          </p:cNvSpPr>
          <p:nvPr>
            <p:ph type="sldNum" sz="quarter" idx="12"/>
          </p:nvPr>
        </p:nvSpPr>
        <p:spPr/>
        <p:txBody>
          <a:bodyPr/>
          <a:lstStyle/>
          <a:p>
            <a:fld id="{D4A2D188-847C-4D54-B898-8B76F643D7F2}" type="slidenum">
              <a:rPr lang="en-US" smtClean="0"/>
              <a:t>‹#›</a:t>
            </a:fld>
            <a:endParaRPr lang="en-US"/>
          </a:p>
        </p:txBody>
      </p:sp>
    </p:spTree>
    <p:extLst>
      <p:ext uri="{BB962C8B-B14F-4D97-AF65-F5344CB8AC3E}">
        <p14:creationId xmlns:p14="http://schemas.microsoft.com/office/powerpoint/2010/main" val="4115544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A46DBC-0041-46DD-B945-02B1F881D6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DB19FD-5BC4-4471-8672-FD58EA1C4F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87BEBA-0156-44F9-8AEB-04771CDA1A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03C563-B032-4F69-A48A-465013836072}" type="datetimeFigureOut">
              <a:rPr lang="en-US" smtClean="0"/>
              <a:t>9/17/2021</a:t>
            </a:fld>
            <a:endParaRPr lang="en-US"/>
          </a:p>
        </p:txBody>
      </p:sp>
      <p:sp>
        <p:nvSpPr>
          <p:cNvPr id="5" name="Footer Placeholder 4">
            <a:extLst>
              <a:ext uri="{FF2B5EF4-FFF2-40B4-BE49-F238E27FC236}">
                <a16:creationId xmlns:a16="http://schemas.microsoft.com/office/drawing/2014/main" id="{5AF5BF5A-8299-4C6B-BADF-092D826BE5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F6D318-DC43-41E1-A695-B48E055A1C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A2D188-847C-4D54-B898-8B76F643D7F2}" type="slidenum">
              <a:rPr lang="en-US" smtClean="0"/>
              <a:t>‹#›</a:t>
            </a:fld>
            <a:endParaRPr lang="en-US"/>
          </a:p>
        </p:txBody>
      </p:sp>
    </p:spTree>
    <p:extLst>
      <p:ext uri="{BB962C8B-B14F-4D97-AF65-F5344CB8AC3E}">
        <p14:creationId xmlns:p14="http://schemas.microsoft.com/office/powerpoint/2010/main" val="2683278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A9E55-3557-4353-86BE-7CAA5136A760}"/>
              </a:ext>
            </a:extLst>
          </p:cNvPr>
          <p:cNvSpPr>
            <a:spLocks noGrp="1"/>
          </p:cNvSpPr>
          <p:nvPr>
            <p:ph type="ctrTitle"/>
          </p:nvPr>
        </p:nvSpPr>
        <p:spPr>
          <a:xfrm>
            <a:off x="7464614" y="1783959"/>
            <a:ext cx="4087306" cy="2889114"/>
          </a:xfrm>
        </p:spPr>
        <p:txBody>
          <a:bodyPr anchor="b">
            <a:normAutofit/>
          </a:bodyPr>
          <a:lstStyle/>
          <a:p>
            <a:r>
              <a:rPr lang="en-US" sz="5400" b="1" dirty="0"/>
              <a:t>Road Features from Satellite Imagery</a:t>
            </a:r>
          </a:p>
        </p:txBody>
      </p:sp>
      <p:sp>
        <p:nvSpPr>
          <p:cNvPr id="3" name="Subtitle 2">
            <a:extLst>
              <a:ext uri="{FF2B5EF4-FFF2-40B4-BE49-F238E27FC236}">
                <a16:creationId xmlns:a16="http://schemas.microsoft.com/office/drawing/2014/main" id="{5A44F310-4A29-4529-894C-5E75EDF9AA79}"/>
              </a:ext>
            </a:extLst>
          </p:cNvPr>
          <p:cNvSpPr>
            <a:spLocks noGrp="1"/>
          </p:cNvSpPr>
          <p:nvPr>
            <p:ph type="subTitle" idx="1"/>
          </p:nvPr>
        </p:nvSpPr>
        <p:spPr>
          <a:xfrm>
            <a:off x="7464612" y="4750893"/>
            <a:ext cx="4087305" cy="1147863"/>
          </a:xfrm>
        </p:spPr>
        <p:txBody>
          <a:bodyPr anchor="t">
            <a:normAutofit/>
          </a:bodyPr>
          <a:lstStyle/>
          <a:p>
            <a:r>
              <a:rPr lang="en-US" sz="2000" dirty="0"/>
              <a:t>Binit Bhagat</a:t>
            </a:r>
          </a:p>
          <a:p>
            <a:r>
              <a:rPr lang="en-US" sz="2000" dirty="0"/>
              <a:t>19 Sept 2021</a:t>
            </a:r>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picture containing satellite, transport&#10;&#10;Description automatically generated">
            <a:extLst>
              <a:ext uri="{FF2B5EF4-FFF2-40B4-BE49-F238E27FC236}">
                <a16:creationId xmlns:a16="http://schemas.microsoft.com/office/drawing/2014/main" id="{D7B6CD17-C01A-4DE3-BB83-5088413CEC3E}"/>
              </a:ext>
            </a:extLst>
          </p:cNvPr>
          <p:cNvPicPr>
            <a:picLocks noChangeAspect="1"/>
          </p:cNvPicPr>
          <p:nvPr/>
        </p:nvPicPr>
        <p:blipFill rotWithShape="1">
          <a:blip r:embed="rId2">
            <a:extLst>
              <a:ext uri="{28A0092B-C50C-407E-A947-70E740481C1C}">
                <a14:useLocalDpi xmlns:a14="http://schemas.microsoft.com/office/drawing/2010/main" val="0"/>
              </a:ext>
            </a:extLst>
          </a:blip>
          <a:srcRect l="4235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0637696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53713B-7824-4972-93F9-2079B97EC683}"/>
              </a:ext>
            </a:extLst>
          </p:cNvPr>
          <p:cNvSpPr>
            <a:spLocks noGrp="1"/>
          </p:cNvSpPr>
          <p:nvPr>
            <p:ph idx="1"/>
          </p:nvPr>
        </p:nvSpPr>
        <p:spPr>
          <a:xfrm>
            <a:off x="838200" y="1209675"/>
            <a:ext cx="10515600" cy="4967288"/>
          </a:xfrm>
        </p:spPr>
        <p:txBody>
          <a:bodyPr>
            <a:normAutofit/>
          </a:bodyPr>
          <a:lstStyle/>
          <a:p>
            <a:r>
              <a:rPr lang="en-US" sz="2000" dirty="0"/>
              <a:t>Not having a dedicated GPU env, I used Google </a:t>
            </a:r>
            <a:r>
              <a:rPr lang="en-US" sz="2000" dirty="0" err="1"/>
              <a:t>Colab</a:t>
            </a:r>
            <a:r>
              <a:rPr lang="en-US" sz="2000" dirty="0"/>
              <a:t>, but faced a lot of challenges</a:t>
            </a:r>
          </a:p>
          <a:p>
            <a:pPr lvl="1"/>
            <a:r>
              <a:rPr lang="en-US" sz="1600" dirty="0"/>
              <a:t>Data  copied from local to Google drive – it took around 8 hours to upload 21K images &amp; 21K masks  </a:t>
            </a:r>
          </a:p>
          <a:p>
            <a:pPr lvl="1"/>
            <a:r>
              <a:rPr lang="en-US" sz="1600" dirty="0"/>
              <a:t>Model training was very slow – GPU not available constant, Runtime disconnects on inactivity.</a:t>
            </a:r>
          </a:p>
          <a:p>
            <a:pPr lvl="1"/>
            <a:r>
              <a:rPr lang="en-US" sz="1600" dirty="0"/>
              <a:t>Notebook crashed due to insufficient RAM. </a:t>
            </a:r>
          </a:p>
          <a:p>
            <a:r>
              <a:rPr lang="en-US" sz="2000" dirty="0"/>
              <a:t>Copying images to Google drive created duplicates that wasted lot of time</a:t>
            </a:r>
          </a:p>
          <a:p>
            <a:r>
              <a:rPr lang="en-US" sz="2000" dirty="0"/>
              <a:t>It was an experiment to crop (250, 250) and resize to (256, 256). But it many preprocessing tasks. So, I might have planned accordingly and cropped (256, 256) to save time.</a:t>
            </a:r>
          </a:p>
          <a:p>
            <a:r>
              <a:rPr lang="en-US" sz="2000" dirty="0"/>
              <a:t>Stitching back test images to create original test images and their predicted masks was a time consuming but good learning experience.</a:t>
            </a:r>
          </a:p>
          <a:p>
            <a:r>
              <a:rPr lang="en-US" sz="2000" dirty="0"/>
              <a:t>I tried to implement different model architecture, but data processing could not be completed in couple of hours, so had to drop the idea. </a:t>
            </a:r>
          </a:p>
          <a:p>
            <a:endParaRPr lang="en-US" sz="2000" dirty="0"/>
          </a:p>
        </p:txBody>
      </p:sp>
      <p:sp>
        <p:nvSpPr>
          <p:cNvPr id="4" name="Title 1">
            <a:extLst>
              <a:ext uri="{FF2B5EF4-FFF2-40B4-BE49-F238E27FC236}">
                <a16:creationId xmlns:a16="http://schemas.microsoft.com/office/drawing/2014/main" id="{4F7F33C7-21A7-43CD-AB96-9CF0CD29B5EC}"/>
              </a:ext>
            </a:extLst>
          </p:cNvPr>
          <p:cNvSpPr txBox="1">
            <a:spLocks/>
          </p:cNvSpPr>
          <p:nvPr/>
        </p:nvSpPr>
        <p:spPr>
          <a:xfrm>
            <a:off x="838200" y="0"/>
            <a:ext cx="10515600" cy="8286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Challenges And Learnings: </a:t>
            </a:r>
          </a:p>
        </p:txBody>
      </p:sp>
    </p:spTree>
    <p:extLst>
      <p:ext uri="{BB962C8B-B14F-4D97-AF65-F5344CB8AC3E}">
        <p14:creationId xmlns:p14="http://schemas.microsoft.com/office/powerpoint/2010/main" val="2717896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53713B-7824-4972-93F9-2079B97EC683}"/>
              </a:ext>
            </a:extLst>
          </p:cNvPr>
          <p:cNvSpPr>
            <a:spLocks noGrp="1"/>
          </p:cNvSpPr>
          <p:nvPr>
            <p:ph idx="1"/>
          </p:nvPr>
        </p:nvSpPr>
        <p:spPr>
          <a:xfrm>
            <a:off x="838200" y="1400175"/>
            <a:ext cx="10515600" cy="4776788"/>
          </a:xfrm>
        </p:spPr>
        <p:txBody>
          <a:bodyPr>
            <a:normAutofit/>
          </a:bodyPr>
          <a:lstStyle/>
          <a:p>
            <a:r>
              <a:rPr lang="en-US" sz="2000" dirty="0"/>
              <a:t>On a dedicated GPU system experiments could be faster and more hyperparameters tuning. </a:t>
            </a:r>
          </a:p>
          <a:p>
            <a:r>
              <a:rPr lang="en-US" sz="2000" dirty="0"/>
              <a:t>Data augmentation could have been tried.</a:t>
            </a:r>
          </a:p>
          <a:p>
            <a:r>
              <a:rPr lang="en-US" sz="2000" dirty="0"/>
              <a:t>Tuning the model with different optimizers, loss functions could be done.</a:t>
            </a:r>
          </a:p>
          <a:p>
            <a:r>
              <a:rPr lang="en-US" sz="2000" dirty="0"/>
              <a:t>Maybe cropping with (256, 256) could have better result, but (250, 250) crop was an experiment.</a:t>
            </a:r>
          </a:p>
          <a:p>
            <a:r>
              <a:rPr lang="en-US" sz="2000" dirty="0"/>
              <a:t>Another thought behind (250, 250) crop was that it was easy to stitch the crops together to form the original test images / predictions.</a:t>
            </a:r>
          </a:p>
          <a:p>
            <a:r>
              <a:rPr lang="en-US" sz="2000" dirty="0"/>
              <a:t>I Experimented with a new model architecture with activation function ‘</a:t>
            </a:r>
            <a:r>
              <a:rPr lang="en-US" sz="2000" dirty="0" err="1"/>
              <a:t>elu</a:t>
            </a:r>
            <a:r>
              <a:rPr lang="en-US" sz="2000" dirty="0"/>
              <a:t>’, </a:t>
            </a:r>
            <a:r>
              <a:rPr lang="en-US" sz="2000" dirty="0" err="1"/>
              <a:t>kernel_initializer</a:t>
            </a:r>
            <a:r>
              <a:rPr lang="en-US" sz="2000" dirty="0"/>
              <a:t>='</a:t>
            </a:r>
            <a:r>
              <a:rPr lang="en-US" sz="2000" dirty="0" err="1"/>
              <a:t>he_normal</a:t>
            </a:r>
            <a:r>
              <a:rPr lang="en-US" sz="2000" dirty="0"/>
              <a:t>’ and Dropouts. The results are much better than the previous model.</a:t>
            </a:r>
          </a:p>
          <a:p>
            <a:r>
              <a:rPr lang="en-US" sz="2000" dirty="0"/>
              <a:t>We may also use transfer learning with VGG or Resnet models in the Encoder part of the U-Net.</a:t>
            </a:r>
          </a:p>
        </p:txBody>
      </p:sp>
      <p:sp>
        <p:nvSpPr>
          <p:cNvPr id="4" name="Title 1">
            <a:extLst>
              <a:ext uri="{FF2B5EF4-FFF2-40B4-BE49-F238E27FC236}">
                <a16:creationId xmlns:a16="http://schemas.microsoft.com/office/drawing/2014/main" id="{3AB10D64-A0C6-4340-9F7E-6B56E27E71C0}"/>
              </a:ext>
            </a:extLst>
          </p:cNvPr>
          <p:cNvSpPr txBox="1">
            <a:spLocks/>
          </p:cNvSpPr>
          <p:nvPr/>
        </p:nvSpPr>
        <p:spPr>
          <a:xfrm>
            <a:off x="838200" y="0"/>
            <a:ext cx="10515600" cy="8286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Scope For Improvement </a:t>
            </a:r>
          </a:p>
        </p:txBody>
      </p:sp>
    </p:spTree>
    <p:extLst>
      <p:ext uri="{BB962C8B-B14F-4D97-AF65-F5344CB8AC3E}">
        <p14:creationId xmlns:p14="http://schemas.microsoft.com/office/powerpoint/2010/main" val="114371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53713B-7824-4972-93F9-2079B97EC683}"/>
              </a:ext>
            </a:extLst>
          </p:cNvPr>
          <p:cNvSpPr>
            <a:spLocks noGrp="1"/>
          </p:cNvSpPr>
          <p:nvPr>
            <p:ph idx="1"/>
          </p:nvPr>
        </p:nvSpPr>
        <p:spPr>
          <a:xfrm>
            <a:off x="838200" y="2655887"/>
            <a:ext cx="10515600" cy="1546225"/>
          </a:xfrm>
        </p:spPr>
        <p:txBody>
          <a:bodyPr>
            <a:normAutofit/>
          </a:bodyPr>
          <a:lstStyle/>
          <a:p>
            <a:pPr marL="0" indent="0" algn="ctr">
              <a:buNone/>
            </a:pPr>
            <a:r>
              <a:rPr lang="en-US" sz="6000" b="1" dirty="0"/>
              <a:t>Thanks</a:t>
            </a:r>
          </a:p>
        </p:txBody>
      </p:sp>
    </p:spTree>
    <p:extLst>
      <p:ext uri="{BB962C8B-B14F-4D97-AF65-F5344CB8AC3E}">
        <p14:creationId xmlns:p14="http://schemas.microsoft.com/office/powerpoint/2010/main" val="1093772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DEEC9-E8C2-48AF-B4F4-102C0A672D0E}"/>
              </a:ext>
            </a:extLst>
          </p:cNvPr>
          <p:cNvSpPr>
            <a:spLocks noGrp="1"/>
          </p:cNvSpPr>
          <p:nvPr>
            <p:ph type="title"/>
          </p:nvPr>
        </p:nvSpPr>
        <p:spPr>
          <a:xfrm>
            <a:off x="838200" y="0"/>
            <a:ext cx="10515600" cy="828675"/>
          </a:xfrm>
        </p:spPr>
        <p:txBody>
          <a:bodyPr/>
          <a:lstStyle/>
          <a:p>
            <a:r>
              <a:rPr lang="en-US" b="1" dirty="0"/>
              <a:t>Data Analysis </a:t>
            </a:r>
          </a:p>
        </p:txBody>
      </p:sp>
      <p:sp>
        <p:nvSpPr>
          <p:cNvPr id="3" name="Content Placeholder 2">
            <a:extLst>
              <a:ext uri="{FF2B5EF4-FFF2-40B4-BE49-F238E27FC236}">
                <a16:creationId xmlns:a16="http://schemas.microsoft.com/office/drawing/2014/main" id="{59DCB38C-BFBC-494B-815D-BD3359997D62}"/>
              </a:ext>
            </a:extLst>
          </p:cNvPr>
          <p:cNvSpPr>
            <a:spLocks noGrp="1"/>
          </p:cNvSpPr>
          <p:nvPr>
            <p:ph idx="1"/>
          </p:nvPr>
        </p:nvSpPr>
        <p:spPr>
          <a:xfrm>
            <a:off x="838200" y="1352550"/>
            <a:ext cx="10515600" cy="4824413"/>
          </a:xfrm>
        </p:spPr>
        <p:txBody>
          <a:bodyPr>
            <a:normAutofit lnSpcReduction="10000"/>
          </a:bodyPr>
          <a:lstStyle/>
          <a:p>
            <a:pPr marL="0" indent="0">
              <a:buNone/>
            </a:pPr>
            <a:r>
              <a:rPr lang="en-US" dirty="0"/>
              <a:t>Dataset consist of the following:</a:t>
            </a:r>
          </a:p>
          <a:p>
            <a:r>
              <a:rPr lang="en-US" dirty="0"/>
              <a:t>Training</a:t>
            </a:r>
          </a:p>
          <a:p>
            <a:pPr lvl="1"/>
            <a:r>
              <a:rPr lang="en-US" dirty="0"/>
              <a:t>Input</a:t>
            </a:r>
          </a:p>
          <a:p>
            <a:pPr lvl="2"/>
            <a:r>
              <a:rPr lang="en-US" dirty="0"/>
              <a:t>1105 images</a:t>
            </a:r>
          </a:p>
          <a:p>
            <a:pPr lvl="1"/>
            <a:r>
              <a:rPr lang="en-US" dirty="0"/>
              <a:t>Output</a:t>
            </a:r>
          </a:p>
          <a:p>
            <a:pPr lvl="2"/>
            <a:r>
              <a:rPr lang="en-US" dirty="0"/>
              <a:t>804 masks</a:t>
            </a:r>
          </a:p>
          <a:p>
            <a:r>
              <a:rPr lang="en-US" dirty="0"/>
              <a:t>Testing</a:t>
            </a:r>
          </a:p>
          <a:p>
            <a:pPr lvl="1"/>
            <a:r>
              <a:rPr lang="en-US" dirty="0"/>
              <a:t>Input</a:t>
            </a:r>
          </a:p>
          <a:p>
            <a:pPr lvl="2"/>
            <a:r>
              <a:rPr lang="en-US" dirty="0"/>
              <a:t>13 images</a:t>
            </a:r>
          </a:p>
          <a:p>
            <a:pPr lvl="1"/>
            <a:r>
              <a:rPr lang="en-US" dirty="0"/>
              <a:t>Output</a:t>
            </a:r>
          </a:p>
          <a:p>
            <a:pPr lvl="2"/>
            <a:r>
              <a:rPr lang="en-US" dirty="0"/>
              <a:t>13 masks</a:t>
            </a:r>
          </a:p>
          <a:p>
            <a:pPr lvl="2"/>
            <a:endParaRPr lang="en-US" dirty="0"/>
          </a:p>
          <a:p>
            <a:r>
              <a:rPr lang="en-US" dirty="0"/>
              <a:t>Training images and masks should be equal in number</a:t>
            </a:r>
          </a:p>
        </p:txBody>
      </p:sp>
    </p:spTree>
    <p:extLst>
      <p:ext uri="{BB962C8B-B14F-4D97-AF65-F5344CB8AC3E}">
        <p14:creationId xmlns:p14="http://schemas.microsoft.com/office/powerpoint/2010/main" val="935945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DCB38C-BFBC-494B-815D-BD3359997D62}"/>
              </a:ext>
            </a:extLst>
          </p:cNvPr>
          <p:cNvSpPr>
            <a:spLocks noGrp="1"/>
          </p:cNvSpPr>
          <p:nvPr>
            <p:ph idx="1"/>
          </p:nvPr>
        </p:nvSpPr>
        <p:spPr>
          <a:xfrm>
            <a:off x="838200" y="1162050"/>
            <a:ext cx="10515600" cy="695325"/>
          </a:xfrm>
        </p:spPr>
        <p:txBody>
          <a:bodyPr>
            <a:normAutofit/>
          </a:bodyPr>
          <a:lstStyle/>
          <a:p>
            <a:pPr marL="0" indent="0">
              <a:buNone/>
            </a:pPr>
            <a:r>
              <a:rPr lang="en-US" sz="2000" b="0" i="0" dirty="0">
                <a:solidFill>
                  <a:srgbClr val="000000"/>
                </a:solidFill>
                <a:effectLst/>
              </a:rPr>
              <a:t>It is noticed during analysis that some input images has blank/white areas, but their corresponding output mask has road annotations.</a:t>
            </a:r>
            <a:endParaRPr lang="en-US" sz="2000" dirty="0"/>
          </a:p>
        </p:txBody>
      </p:sp>
      <p:sp>
        <p:nvSpPr>
          <p:cNvPr id="4" name="Title 1">
            <a:extLst>
              <a:ext uri="{FF2B5EF4-FFF2-40B4-BE49-F238E27FC236}">
                <a16:creationId xmlns:a16="http://schemas.microsoft.com/office/drawing/2014/main" id="{133F4EFF-DD46-4335-9FEB-41C2B89A954B}"/>
              </a:ext>
            </a:extLst>
          </p:cNvPr>
          <p:cNvSpPr>
            <a:spLocks noGrp="1"/>
          </p:cNvSpPr>
          <p:nvPr>
            <p:ph type="title"/>
          </p:nvPr>
        </p:nvSpPr>
        <p:spPr>
          <a:xfrm>
            <a:off x="838200" y="0"/>
            <a:ext cx="10515600" cy="828675"/>
          </a:xfrm>
        </p:spPr>
        <p:txBody>
          <a:bodyPr/>
          <a:lstStyle/>
          <a:p>
            <a:r>
              <a:rPr lang="en-US" b="1" dirty="0"/>
              <a:t>Data Analysis </a:t>
            </a:r>
          </a:p>
        </p:txBody>
      </p:sp>
      <p:pic>
        <p:nvPicPr>
          <p:cNvPr id="6" name="Picture 5">
            <a:extLst>
              <a:ext uri="{FF2B5EF4-FFF2-40B4-BE49-F238E27FC236}">
                <a16:creationId xmlns:a16="http://schemas.microsoft.com/office/drawing/2014/main" id="{F39F58F4-8709-4E95-A68D-3489D0015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250" y="2190750"/>
            <a:ext cx="3867150" cy="3867150"/>
          </a:xfrm>
          <a:prstGeom prst="rect">
            <a:avLst/>
          </a:prstGeom>
        </p:spPr>
      </p:pic>
      <p:pic>
        <p:nvPicPr>
          <p:cNvPr id="8" name="Picture 7" descr="Diagram&#10;&#10;Description automatically generated">
            <a:extLst>
              <a:ext uri="{FF2B5EF4-FFF2-40B4-BE49-F238E27FC236}">
                <a16:creationId xmlns:a16="http://schemas.microsoft.com/office/drawing/2014/main" id="{4032FB9D-2C1F-4D68-BAA2-832CD40254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2190750"/>
            <a:ext cx="3867150" cy="3867150"/>
          </a:xfrm>
          <a:prstGeom prst="rect">
            <a:avLst/>
          </a:prstGeom>
        </p:spPr>
      </p:pic>
    </p:spTree>
    <p:extLst>
      <p:ext uri="{BB962C8B-B14F-4D97-AF65-F5344CB8AC3E}">
        <p14:creationId xmlns:p14="http://schemas.microsoft.com/office/powerpoint/2010/main" val="2464470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2BF3ED-CF3D-4F9E-A6C5-DB24425C7D81}"/>
              </a:ext>
            </a:extLst>
          </p:cNvPr>
          <p:cNvSpPr>
            <a:spLocks noGrp="1"/>
          </p:cNvSpPr>
          <p:nvPr>
            <p:ph idx="1"/>
          </p:nvPr>
        </p:nvSpPr>
        <p:spPr>
          <a:xfrm>
            <a:off x="838200" y="1266825"/>
            <a:ext cx="10515600" cy="4910138"/>
          </a:xfrm>
        </p:spPr>
        <p:txBody>
          <a:bodyPr>
            <a:normAutofit/>
          </a:bodyPr>
          <a:lstStyle/>
          <a:p>
            <a:r>
              <a:rPr lang="en-US" sz="1800" b="0" i="0" dirty="0">
                <a:solidFill>
                  <a:srgbClr val="000000"/>
                </a:solidFill>
                <a:effectLst/>
              </a:rPr>
              <a:t>Size of the input images (1500, 1500) is very large – it </a:t>
            </a:r>
            <a:r>
              <a:rPr lang="en-US" sz="1800" dirty="0">
                <a:solidFill>
                  <a:srgbClr val="000000"/>
                </a:solidFill>
              </a:rPr>
              <a:t>may </a:t>
            </a:r>
            <a:r>
              <a:rPr lang="en-US" sz="1800" b="0" i="0" dirty="0">
                <a:solidFill>
                  <a:srgbClr val="000000"/>
                </a:solidFill>
                <a:effectLst/>
              </a:rPr>
              <a:t>take very long time to train CNN model.</a:t>
            </a:r>
          </a:p>
          <a:p>
            <a:r>
              <a:rPr lang="en-US" sz="1800" b="0" i="0" dirty="0">
                <a:solidFill>
                  <a:srgbClr val="000000"/>
                </a:solidFill>
                <a:effectLst/>
              </a:rPr>
              <a:t>So, we can resize or crop the image. </a:t>
            </a:r>
          </a:p>
          <a:p>
            <a:r>
              <a:rPr lang="en-US" sz="1800" b="0" i="0" dirty="0">
                <a:solidFill>
                  <a:srgbClr val="000000"/>
                </a:solidFill>
                <a:effectLst/>
              </a:rPr>
              <a:t>Resizing (1500, 1500) to (256, 256) may not be a great option, thus cropping may work.</a:t>
            </a:r>
          </a:p>
          <a:p>
            <a:r>
              <a:rPr lang="en-US" sz="1800" dirty="0">
                <a:solidFill>
                  <a:srgbClr val="000000"/>
                </a:solidFill>
              </a:rPr>
              <a:t>Cropping / tiling (1500, 1500) for </a:t>
            </a:r>
            <a:r>
              <a:rPr lang="en-US" sz="1800" b="0" i="0" dirty="0">
                <a:solidFill>
                  <a:srgbClr val="000000"/>
                </a:solidFill>
                <a:effectLst/>
              </a:rPr>
              <a:t>(256, 256) is huge reduction (might mess spatial features) </a:t>
            </a:r>
          </a:p>
          <a:p>
            <a:r>
              <a:rPr lang="en-US" sz="1800" b="0" i="0" dirty="0">
                <a:solidFill>
                  <a:srgbClr val="000000"/>
                </a:solidFill>
                <a:effectLst/>
              </a:rPr>
              <a:t>Also, it renders significant part of original image unusable (Fig.1)</a:t>
            </a:r>
          </a:p>
          <a:p>
            <a:pPr marL="0" indent="0">
              <a:buNone/>
            </a:pPr>
            <a:r>
              <a:rPr lang="en-US" sz="1800" dirty="0">
                <a:solidFill>
                  <a:srgbClr val="000000"/>
                </a:solidFill>
              </a:rPr>
              <a:t>    1500 // 256 = 5. 1500 % 256 = 220</a:t>
            </a:r>
          </a:p>
          <a:p>
            <a:r>
              <a:rPr lang="en-US" sz="1800" dirty="0">
                <a:solidFill>
                  <a:srgbClr val="000000"/>
                </a:solidFill>
              </a:rPr>
              <a:t>So, better to crop with (250, 250) chunks and later</a:t>
            </a:r>
          </a:p>
          <a:p>
            <a:pPr marL="0" indent="0">
              <a:buNone/>
            </a:pPr>
            <a:r>
              <a:rPr lang="en-US" sz="1800" dirty="0">
                <a:solidFill>
                  <a:srgbClr val="000000"/>
                </a:solidFill>
              </a:rPr>
              <a:t>resize the crops to (256, 256) which is a minimal resizing.</a:t>
            </a:r>
          </a:p>
          <a:p>
            <a:r>
              <a:rPr lang="en-US" sz="1800" dirty="0">
                <a:solidFill>
                  <a:srgbClr val="000000"/>
                </a:solidFill>
              </a:rPr>
              <a:t>This way we can utilize most of the input features and</a:t>
            </a:r>
          </a:p>
          <a:p>
            <a:pPr marL="0" indent="0">
              <a:buNone/>
            </a:pPr>
            <a:r>
              <a:rPr lang="en-US" sz="1800" dirty="0">
                <a:solidFill>
                  <a:srgbClr val="000000"/>
                </a:solidFill>
              </a:rPr>
              <a:t>also have (256, 256) image size is suitable for U-Net </a:t>
            </a:r>
          </a:p>
          <a:p>
            <a:pPr marL="0" indent="0">
              <a:buNone/>
            </a:pPr>
            <a:r>
              <a:rPr lang="en-US" sz="1800" dirty="0">
                <a:solidFill>
                  <a:srgbClr val="000000"/>
                </a:solidFill>
              </a:rPr>
              <a:t>model training.</a:t>
            </a:r>
          </a:p>
          <a:p>
            <a:pPr marL="0" indent="0">
              <a:buNone/>
            </a:pPr>
            <a:endParaRPr lang="en-US" sz="1800" dirty="0">
              <a:solidFill>
                <a:srgbClr val="000000"/>
              </a:solidFill>
            </a:endParaRPr>
          </a:p>
        </p:txBody>
      </p:sp>
      <p:sp>
        <p:nvSpPr>
          <p:cNvPr id="4" name="Title 1">
            <a:extLst>
              <a:ext uri="{FF2B5EF4-FFF2-40B4-BE49-F238E27FC236}">
                <a16:creationId xmlns:a16="http://schemas.microsoft.com/office/drawing/2014/main" id="{EFB21D60-8351-4EB9-B94A-4D8629BE9CCF}"/>
              </a:ext>
            </a:extLst>
          </p:cNvPr>
          <p:cNvSpPr txBox="1">
            <a:spLocks/>
          </p:cNvSpPr>
          <p:nvPr/>
        </p:nvSpPr>
        <p:spPr>
          <a:xfrm>
            <a:off x="838200" y="0"/>
            <a:ext cx="10515600" cy="8286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Data Analysis </a:t>
            </a:r>
          </a:p>
        </p:txBody>
      </p:sp>
      <p:cxnSp>
        <p:nvCxnSpPr>
          <p:cNvPr id="13" name="Straight Connector 12">
            <a:extLst>
              <a:ext uri="{FF2B5EF4-FFF2-40B4-BE49-F238E27FC236}">
                <a16:creationId xmlns:a16="http://schemas.microsoft.com/office/drawing/2014/main" id="{98EE8317-15C4-429A-A0CE-8E9BDC4C8C18}"/>
              </a:ext>
            </a:extLst>
          </p:cNvPr>
          <p:cNvCxnSpPr>
            <a:cxnSpLocks/>
          </p:cNvCxnSpPr>
          <p:nvPr/>
        </p:nvCxnSpPr>
        <p:spPr>
          <a:xfrm>
            <a:off x="10829925" y="3005666"/>
            <a:ext cx="9525" cy="2004484"/>
          </a:xfrm>
          <a:prstGeom prst="line">
            <a:avLst/>
          </a:prstGeom>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B103123C-FF9A-410F-8F64-ED992F119BCA}"/>
              </a:ext>
            </a:extLst>
          </p:cNvPr>
          <p:cNvGrpSpPr/>
          <p:nvPr/>
        </p:nvGrpSpPr>
        <p:grpSpPr>
          <a:xfrm>
            <a:off x="8005762" y="3005666"/>
            <a:ext cx="4186238" cy="3501756"/>
            <a:chOff x="8005762" y="3005666"/>
            <a:chExt cx="4186238" cy="3501756"/>
          </a:xfrm>
        </p:grpSpPr>
        <p:grpSp>
          <p:nvGrpSpPr>
            <p:cNvPr id="35" name="Group 34">
              <a:extLst>
                <a:ext uri="{FF2B5EF4-FFF2-40B4-BE49-F238E27FC236}">
                  <a16:creationId xmlns:a16="http://schemas.microsoft.com/office/drawing/2014/main" id="{B3C01683-F8F7-4030-95EF-0A5AAA56C308}"/>
                </a:ext>
              </a:extLst>
            </p:cNvPr>
            <p:cNvGrpSpPr/>
            <p:nvPr/>
          </p:nvGrpSpPr>
          <p:grpSpPr>
            <a:xfrm>
              <a:off x="8005762" y="3005666"/>
              <a:ext cx="4186238" cy="3326080"/>
              <a:chOff x="7762875" y="2675207"/>
              <a:chExt cx="4186238" cy="3326080"/>
            </a:xfrm>
          </p:grpSpPr>
          <p:sp>
            <p:nvSpPr>
              <p:cNvPr id="9" name="Rectangle 8">
                <a:extLst>
                  <a:ext uri="{FF2B5EF4-FFF2-40B4-BE49-F238E27FC236}">
                    <a16:creationId xmlns:a16="http://schemas.microsoft.com/office/drawing/2014/main" id="{7259DE8E-4810-48A1-A58A-93FF089A3FB6}"/>
                  </a:ext>
                </a:extLst>
              </p:cNvPr>
              <p:cNvSpPr/>
              <p:nvPr/>
            </p:nvSpPr>
            <p:spPr>
              <a:xfrm>
                <a:off x="8391525" y="3005666"/>
                <a:ext cx="3143250" cy="2642659"/>
              </a:xfrm>
              <a:prstGeom prst="rect">
                <a:avLst/>
              </a:prstGeom>
              <a:ln w="317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A2706587-B5CC-45B8-8E13-D04A672BD88E}"/>
                  </a:ext>
                </a:extLst>
              </p:cNvPr>
              <p:cNvCxnSpPr>
                <a:cxnSpLocks/>
              </p:cNvCxnSpPr>
              <p:nvPr/>
            </p:nvCxnSpPr>
            <p:spPr>
              <a:xfrm>
                <a:off x="8401050" y="5010150"/>
                <a:ext cx="2428875"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2960151-2E72-4AAC-A1CB-4D120269E42B}"/>
                  </a:ext>
                </a:extLst>
              </p:cNvPr>
              <p:cNvSpPr txBox="1"/>
              <p:nvPr/>
            </p:nvSpPr>
            <p:spPr>
              <a:xfrm>
                <a:off x="10939463" y="3457576"/>
                <a:ext cx="1009650" cy="369332"/>
              </a:xfrm>
              <a:prstGeom prst="rect">
                <a:avLst/>
              </a:prstGeom>
              <a:noFill/>
            </p:spPr>
            <p:txBody>
              <a:bodyPr wrap="square" rtlCol="0">
                <a:spAutoFit/>
              </a:bodyPr>
              <a:lstStyle/>
              <a:p>
                <a:r>
                  <a:rPr lang="en-US" dirty="0"/>
                  <a:t>220</a:t>
                </a:r>
              </a:p>
            </p:txBody>
          </p:sp>
          <p:sp>
            <p:nvSpPr>
              <p:cNvPr id="18" name="TextBox 17">
                <a:extLst>
                  <a:ext uri="{FF2B5EF4-FFF2-40B4-BE49-F238E27FC236}">
                    <a16:creationId xmlns:a16="http://schemas.microsoft.com/office/drawing/2014/main" id="{19D96D53-5D84-4123-84F4-A788F465D8F7}"/>
                  </a:ext>
                </a:extLst>
              </p:cNvPr>
              <p:cNvSpPr txBox="1"/>
              <p:nvPr/>
            </p:nvSpPr>
            <p:spPr>
              <a:xfrm>
                <a:off x="8843963" y="5144572"/>
                <a:ext cx="1009650" cy="369332"/>
              </a:xfrm>
              <a:prstGeom prst="rect">
                <a:avLst/>
              </a:prstGeom>
              <a:noFill/>
            </p:spPr>
            <p:txBody>
              <a:bodyPr wrap="square" rtlCol="0">
                <a:spAutoFit/>
              </a:bodyPr>
              <a:lstStyle/>
              <a:p>
                <a:r>
                  <a:rPr lang="en-US" dirty="0"/>
                  <a:t>220</a:t>
                </a:r>
              </a:p>
            </p:txBody>
          </p:sp>
          <p:cxnSp>
            <p:nvCxnSpPr>
              <p:cNvPr id="20" name="Straight Arrow Connector 19">
                <a:extLst>
                  <a:ext uri="{FF2B5EF4-FFF2-40B4-BE49-F238E27FC236}">
                    <a16:creationId xmlns:a16="http://schemas.microsoft.com/office/drawing/2014/main" id="{4F6832CA-CF3D-4F59-B343-AC259430F589}"/>
                  </a:ext>
                </a:extLst>
              </p:cNvPr>
              <p:cNvCxnSpPr>
                <a:cxnSpLocks/>
              </p:cNvCxnSpPr>
              <p:nvPr/>
            </p:nvCxnSpPr>
            <p:spPr>
              <a:xfrm>
                <a:off x="10487025" y="3640931"/>
                <a:ext cx="3524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135BB0B-A928-4F49-8AF2-6DE485A08EB9}"/>
                  </a:ext>
                </a:extLst>
              </p:cNvPr>
              <p:cNvCxnSpPr>
                <a:cxnSpLocks/>
                <a:stCxn id="17" idx="3"/>
              </p:cNvCxnSpPr>
              <p:nvPr/>
            </p:nvCxnSpPr>
            <p:spPr>
              <a:xfrm flipH="1" flipV="1">
                <a:off x="11534775" y="3640932"/>
                <a:ext cx="414338" cy="1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DCDDF97-3B20-42C7-A270-7B4F8A495D77}"/>
                  </a:ext>
                </a:extLst>
              </p:cNvPr>
              <p:cNvCxnSpPr>
                <a:cxnSpLocks/>
              </p:cNvCxnSpPr>
              <p:nvPr/>
            </p:nvCxnSpPr>
            <p:spPr>
              <a:xfrm>
                <a:off x="9058275" y="4615934"/>
                <a:ext cx="0" cy="394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F7D304C-BF8E-4E6B-9658-A8CB183FF65B}"/>
                  </a:ext>
                </a:extLst>
              </p:cNvPr>
              <p:cNvCxnSpPr>
                <a:cxnSpLocks/>
              </p:cNvCxnSpPr>
              <p:nvPr/>
            </p:nvCxnSpPr>
            <p:spPr>
              <a:xfrm flipH="1" flipV="1">
                <a:off x="9058275" y="5648325"/>
                <a:ext cx="9526" cy="352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D127482-624A-4F37-AC8D-4A8B4302DCD4}"/>
                  </a:ext>
                </a:extLst>
              </p:cNvPr>
              <p:cNvSpPr txBox="1"/>
              <p:nvPr/>
            </p:nvSpPr>
            <p:spPr>
              <a:xfrm>
                <a:off x="9532144" y="2675207"/>
                <a:ext cx="1009650" cy="369332"/>
              </a:xfrm>
              <a:prstGeom prst="rect">
                <a:avLst/>
              </a:prstGeom>
              <a:noFill/>
            </p:spPr>
            <p:txBody>
              <a:bodyPr wrap="square" rtlCol="0">
                <a:spAutoFit/>
              </a:bodyPr>
              <a:lstStyle/>
              <a:p>
                <a:r>
                  <a:rPr lang="en-US" dirty="0"/>
                  <a:t>1500</a:t>
                </a:r>
              </a:p>
            </p:txBody>
          </p:sp>
          <p:sp>
            <p:nvSpPr>
              <p:cNvPr id="33" name="TextBox 32">
                <a:extLst>
                  <a:ext uri="{FF2B5EF4-FFF2-40B4-BE49-F238E27FC236}">
                    <a16:creationId xmlns:a16="http://schemas.microsoft.com/office/drawing/2014/main" id="{4627854F-519B-4FF4-A2D2-92C3CCFD2945}"/>
                  </a:ext>
                </a:extLst>
              </p:cNvPr>
              <p:cNvSpPr txBox="1"/>
              <p:nvPr/>
            </p:nvSpPr>
            <p:spPr>
              <a:xfrm>
                <a:off x="7762875" y="4112180"/>
                <a:ext cx="1009650" cy="369332"/>
              </a:xfrm>
              <a:prstGeom prst="rect">
                <a:avLst/>
              </a:prstGeom>
              <a:noFill/>
            </p:spPr>
            <p:txBody>
              <a:bodyPr wrap="square" rtlCol="0">
                <a:spAutoFit/>
              </a:bodyPr>
              <a:lstStyle/>
              <a:p>
                <a:r>
                  <a:rPr lang="en-US" dirty="0"/>
                  <a:t>1500</a:t>
                </a:r>
              </a:p>
            </p:txBody>
          </p:sp>
        </p:grpSp>
        <p:sp>
          <p:nvSpPr>
            <p:cNvPr id="34" name="TextBox 33">
              <a:extLst>
                <a:ext uri="{FF2B5EF4-FFF2-40B4-BE49-F238E27FC236}">
                  <a16:creationId xmlns:a16="http://schemas.microsoft.com/office/drawing/2014/main" id="{B5130026-8768-49EC-A1D0-CF5C3DF45854}"/>
                </a:ext>
              </a:extLst>
            </p:cNvPr>
            <p:cNvSpPr txBox="1"/>
            <p:nvPr/>
          </p:nvSpPr>
          <p:spPr>
            <a:xfrm>
              <a:off x="9977438" y="6138090"/>
              <a:ext cx="1009650" cy="369332"/>
            </a:xfrm>
            <a:prstGeom prst="rect">
              <a:avLst/>
            </a:prstGeom>
            <a:noFill/>
          </p:spPr>
          <p:txBody>
            <a:bodyPr wrap="square" rtlCol="0">
              <a:spAutoFit/>
            </a:bodyPr>
            <a:lstStyle/>
            <a:p>
              <a:r>
                <a:rPr lang="en-US" i="1" dirty="0"/>
                <a:t>Fig.1</a:t>
              </a:r>
            </a:p>
          </p:txBody>
        </p:sp>
      </p:grpSp>
      <p:cxnSp>
        <p:nvCxnSpPr>
          <p:cNvPr id="37" name="Straight Connector 36">
            <a:extLst>
              <a:ext uri="{FF2B5EF4-FFF2-40B4-BE49-F238E27FC236}">
                <a16:creationId xmlns:a16="http://schemas.microsoft.com/office/drawing/2014/main" id="{CA7F70B8-3A4F-4D24-B5C0-41028DDFC32A}"/>
              </a:ext>
            </a:extLst>
          </p:cNvPr>
          <p:cNvCxnSpPr>
            <a:cxnSpLocks/>
          </p:cNvCxnSpPr>
          <p:nvPr/>
        </p:nvCxnSpPr>
        <p:spPr>
          <a:xfrm>
            <a:off x="11072812" y="3336125"/>
            <a:ext cx="1" cy="200448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725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83A9B6-5F5C-4692-A109-D99B50C2560D}"/>
              </a:ext>
            </a:extLst>
          </p:cNvPr>
          <p:cNvSpPr>
            <a:spLocks noGrp="1"/>
          </p:cNvSpPr>
          <p:nvPr>
            <p:ph idx="1"/>
          </p:nvPr>
        </p:nvSpPr>
        <p:spPr>
          <a:xfrm>
            <a:off x="838200" y="1133475"/>
            <a:ext cx="10515600" cy="5043488"/>
          </a:xfrm>
        </p:spPr>
        <p:txBody>
          <a:bodyPr>
            <a:normAutofit/>
          </a:bodyPr>
          <a:lstStyle/>
          <a:p>
            <a:r>
              <a:rPr lang="en-US" sz="2000" dirty="0"/>
              <a:t>Threshold binarize: </a:t>
            </a:r>
          </a:p>
          <a:p>
            <a:pPr marL="0" indent="0">
              <a:buNone/>
            </a:pPr>
            <a:r>
              <a:rPr lang="en-US" sz="2000" dirty="0"/>
              <a:t>The masks may have other than black (0) and white (255) pixels with value between (0, 255). All these gray pixel will be treated as separate classes which is not desirable.</a:t>
            </a:r>
          </a:p>
          <a:p>
            <a:pPr marL="0" indent="0">
              <a:buNone/>
            </a:pPr>
            <a:r>
              <a:rPr lang="en-US" sz="2000" dirty="0"/>
              <a:t>So, we may fix a threshold (50 by trial) above which all pixels are considered white and below which all black. This binarizes the output pixel values to either 0 or 255</a:t>
            </a:r>
          </a:p>
          <a:p>
            <a:pPr marL="0" indent="0">
              <a:buNone/>
            </a:pPr>
            <a:endParaRPr lang="en-US" sz="2000" dirty="0"/>
          </a:p>
          <a:p>
            <a:r>
              <a:rPr lang="en-US" sz="2000" dirty="0"/>
              <a:t>White / black pixel ratio:</a:t>
            </a:r>
          </a:p>
          <a:p>
            <a:pPr marL="0" indent="0">
              <a:buNone/>
            </a:pPr>
            <a:r>
              <a:rPr lang="en-US" sz="2000" dirty="0"/>
              <a:t>Training images with &lt;= 1% white/black pixel ratio are omitted from training  </a:t>
            </a:r>
          </a:p>
        </p:txBody>
      </p:sp>
      <p:sp>
        <p:nvSpPr>
          <p:cNvPr id="4" name="Title 1">
            <a:extLst>
              <a:ext uri="{FF2B5EF4-FFF2-40B4-BE49-F238E27FC236}">
                <a16:creationId xmlns:a16="http://schemas.microsoft.com/office/drawing/2014/main" id="{C24BE4B3-96DD-4DD6-B76F-BF728B00EDC6}"/>
              </a:ext>
            </a:extLst>
          </p:cNvPr>
          <p:cNvSpPr txBox="1">
            <a:spLocks/>
          </p:cNvSpPr>
          <p:nvPr/>
        </p:nvSpPr>
        <p:spPr>
          <a:xfrm>
            <a:off x="838200" y="0"/>
            <a:ext cx="10515600" cy="8286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Data Analysis </a:t>
            </a:r>
          </a:p>
        </p:txBody>
      </p:sp>
    </p:spTree>
    <p:extLst>
      <p:ext uri="{BB962C8B-B14F-4D97-AF65-F5344CB8AC3E}">
        <p14:creationId xmlns:p14="http://schemas.microsoft.com/office/powerpoint/2010/main" val="1088878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9EA525-83A5-483D-8BA6-E451BC5424D2}"/>
              </a:ext>
            </a:extLst>
          </p:cNvPr>
          <p:cNvSpPr>
            <a:spLocks noGrp="1"/>
          </p:cNvSpPr>
          <p:nvPr>
            <p:ph idx="1"/>
          </p:nvPr>
        </p:nvSpPr>
        <p:spPr>
          <a:xfrm>
            <a:off x="838200" y="1352550"/>
            <a:ext cx="10515600" cy="4824413"/>
          </a:xfrm>
        </p:spPr>
        <p:txBody>
          <a:bodyPr>
            <a:normAutofit/>
          </a:bodyPr>
          <a:lstStyle/>
          <a:p>
            <a:pPr marL="514350" indent="-514350">
              <a:buFont typeface="+mj-lt"/>
              <a:buAutoNum type="arabicPeriod"/>
            </a:pPr>
            <a:r>
              <a:rPr lang="en-US" sz="2000" dirty="0"/>
              <a:t>Training images and masks are mapped 1:1 and excess removed (method: </a:t>
            </a:r>
            <a:r>
              <a:rPr lang="en-US" sz="2000" b="1" dirty="0" err="1"/>
              <a:t>map_train_images</a:t>
            </a:r>
            <a:r>
              <a:rPr lang="en-US" sz="2000" dirty="0"/>
              <a:t>)</a:t>
            </a:r>
          </a:p>
          <a:p>
            <a:pPr marL="514350" indent="-514350">
              <a:buFont typeface="+mj-lt"/>
              <a:buAutoNum type="arabicPeriod"/>
            </a:pPr>
            <a:r>
              <a:rPr lang="en-US" sz="2000" dirty="0"/>
              <a:t>Faulty images (blank areas) are determined manually (53) and removed images &amp; masks</a:t>
            </a:r>
          </a:p>
          <a:p>
            <a:pPr marL="514350" indent="-514350">
              <a:buFont typeface="+mj-lt"/>
              <a:buAutoNum type="arabicPeriod"/>
            </a:pPr>
            <a:r>
              <a:rPr lang="en-US" sz="2000" dirty="0"/>
              <a:t>Crop each input image and mask into chunks of size (250, 250), thus producing 36 chunks</a:t>
            </a:r>
          </a:p>
          <a:p>
            <a:pPr marL="514350" indent="-514350">
              <a:buFont typeface="+mj-lt"/>
              <a:buAutoNum type="arabicPeriod"/>
            </a:pPr>
            <a:r>
              <a:rPr lang="en-US" sz="2000" dirty="0"/>
              <a:t>Threshold binarize: convert output masks to have either black or white pixels.</a:t>
            </a:r>
          </a:p>
          <a:p>
            <a:pPr marL="514350" indent="-514350">
              <a:buFont typeface="+mj-lt"/>
              <a:buAutoNum type="arabicPeriod"/>
            </a:pPr>
            <a:r>
              <a:rPr lang="en-US" sz="2000" dirty="0"/>
              <a:t>Training images and their masks with &lt;= 1% white/black pixel ratio are omitted from training</a:t>
            </a:r>
          </a:p>
          <a:p>
            <a:pPr marL="514350" indent="-514350">
              <a:buFont typeface="+mj-lt"/>
              <a:buAutoNum type="arabicPeriod"/>
            </a:pPr>
            <a:r>
              <a:rPr lang="en-US" sz="2000" dirty="0"/>
              <a:t>Multiple Data sanity checks performed to ensure validity of training data</a:t>
            </a:r>
          </a:p>
          <a:p>
            <a:pPr marL="514350" indent="-514350">
              <a:buFont typeface="+mj-lt"/>
              <a:buAutoNum type="arabicPeriod"/>
            </a:pPr>
            <a:r>
              <a:rPr lang="en-US" sz="2000" dirty="0"/>
              <a:t>Resized each image from (250, 250) to (256, 256) before model training</a:t>
            </a:r>
          </a:p>
          <a:p>
            <a:pPr marL="514350" indent="-514350">
              <a:buFont typeface="+mj-lt"/>
              <a:buAutoNum type="arabicPeriod"/>
            </a:pPr>
            <a:endParaRPr lang="en-US" sz="2000" dirty="0"/>
          </a:p>
          <a:p>
            <a:pPr marL="514350" indent="-514350">
              <a:buFont typeface="+mj-lt"/>
              <a:buAutoNum type="arabicPeriod"/>
            </a:pPr>
            <a:endParaRPr lang="en-US" sz="2000" dirty="0"/>
          </a:p>
          <a:p>
            <a:pPr marL="514350" indent="-514350">
              <a:buFont typeface="+mj-lt"/>
              <a:buAutoNum type="arabicPeriod"/>
            </a:pPr>
            <a:endParaRPr lang="en-US" sz="2000" dirty="0"/>
          </a:p>
          <a:p>
            <a:pPr marL="514350" indent="-514350">
              <a:buFont typeface="+mj-lt"/>
              <a:buAutoNum type="arabicPeriod"/>
            </a:pPr>
            <a:endParaRPr lang="en-US" sz="2000" dirty="0"/>
          </a:p>
        </p:txBody>
      </p:sp>
      <p:sp>
        <p:nvSpPr>
          <p:cNvPr id="4" name="Title 1">
            <a:extLst>
              <a:ext uri="{FF2B5EF4-FFF2-40B4-BE49-F238E27FC236}">
                <a16:creationId xmlns:a16="http://schemas.microsoft.com/office/drawing/2014/main" id="{F60268DB-F932-4D0F-8BA8-9C52DD981290}"/>
              </a:ext>
            </a:extLst>
          </p:cNvPr>
          <p:cNvSpPr txBox="1">
            <a:spLocks/>
          </p:cNvSpPr>
          <p:nvPr/>
        </p:nvSpPr>
        <p:spPr>
          <a:xfrm>
            <a:off x="838200" y="0"/>
            <a:ext cx="10515600" cy="8286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Data Preprocessing Steps</a:t>
            </a:r>
          </a:p>
        </p:txBody>
      </p:sp>
    </p:spTree>
    <p:extLst>
      <p:ext uri="{BB962C8B-B14F-4D97-AF65-F5344CB8AC3E}">
        <p14:creationId xmlns:p14="http://schemas.microsoft.com/office/powerpoint/2010/main" val="511710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53713B-7824-4972-93F9-2079B97EC683}"/>
              </a:ext>
            </a:extLst>
          </p:cNvPr>
          <p:cNvSpPr>
            <a:spLocks noGrp="1"/>
          </p:cNvSpPr>
          <p:nvPr>
            <p:ph idx="1"/>
          </p:nvPr>
        </p:nvSpPr>
        <p:spPr>
          <a:xfrm>
            <a:off x="838200" y="1123950"/>
            <a:ext cx="10515600" cy="5267325"/>
          </a:xfrm>
        </p:spPr>
        <p:txBody>
          <a:bodyPr>
            <a:normAutofit/>
          </a:bodyPr>
          <a:lstStyle/>
          <a:p>
            <a:r>
              <a:rPr lang="en-US" sz="1800" dirty="0"/>
              <a:t>Google drive mounted on Google </a:t>
            </a:r>
            <a:r>
              <a:rPr lang="en-US" sz="1800" dirty="0" err="1"/>
              <a:t>Colab</a:t>
            </a:r>
            <a:r>
              <a:rPr lang="en-US" sz="1800" dirty="0"/>
              <a:t> notebook</a:t>
            </a:r>
          </a:p>
          <a:p>
            <a:r>
              <a:rPr lang="en-US" sz="1800" dirty="0"/>
              <a:t>Copying images and masks to Google drive had many duplicate images and masks.</a:t>
            </a:r>
          </a:p>
          <a:p>
            <a:r>
              <a:rPr lang="en-US" sz="1800" dirty="0"/>
              <a:t>All these duplicates are found and removed from respective folders.</a:t>
            </a:r>
          </a:p>
          <a:p>
            <a:r>
              <a:rPr lang="en-US" sz="1800" dirty="0"/>
              <a:t>All images and masks resized to (256, 256) before model training.</a:t>
            </a:r>
          </a:p>
          <a:p>
            <a:r>
              <a:rPr lang="en-US" sz="1800" dirty="0"/>
              <a:t>Training and Validation data generated using </a:t>
            </a:r>
            <a:r>
              <a:rPr lang="en-US" sz="1800" b="1" dirty="0"/>
              <a:t>data_generator </a:t>
            </a:r>
            <a:r>
              <a:rPr lang="en-US" sz="1800" dirty="0"/>
              <a:t>class – it returns a generator of zipped images and their masks as per the </a:t>
            </a:r>
            <a:r>
              <a:rPr lang="en-US" sz="1800" b="1" dirty="0" err="1"/>
              <a:t>batch_size</a:t>
            </a:r>
            <a:r>
              <a:rPr lang="en-US" sz="1800" b="1" dirty="0"/>
              <a:t> </a:t>
            </a:r>
            <a:r>
              <a:rPr lang="en-US" sz="1800" dirty="0"/>
              <a:t>supplied to the class </a:t>
            </a:r>
            <a:r>
              <a:rPr lang="en-US" sz="1800" i="1" dirty="0"/>
              <a:t>(ref: Keras documentation)</a:t>
            </a:r>
          </a:p>
          <a:p>
            <a:r>
              <a:rPr lang="en-US" sz="1800" dirty="0"/>
              <a:t>Train and Val datasets verified for correct size of the array </a:t>
            </a:r>
          </a:p>
          <a:p>
            <a:pPr marL="0" indent="0">
              <a:buNone/>
            </a:pPr>
            <a:r>
              <a:rPr lang="fr-FR" sz="1800" dirty="0"/>
              <a:t>	Train image:  (16, 256, 256, 3)	 Train mask:  (16, 256, 256, 1)</a:t>
            </a:r>
          </a:p>
          <a:p>
            <a:pPr marL="0" indent="0">
              <a:buNone/>
            </a:pPr>
            <a:r>
              <a:rPr lang="fr-FR" sz="1800" dirty="0"/>
              <a:t>	Val image:  (16, 256, 256, 3)		 Val mask:  (16, 256, 256, 1)</a:t>
            </a:r>
          </a:p>
          <a:p>
            <a:r>
              <a:rPr lang="en-US" sz="1800" dirty="0"/>
              <a:t>Also verified that masks should have only normalized 1 and 0 representing white and black pixels</a:t>
            </a:r>
          </a:p>
          <a:p>
            <a:r>
              <a:rPr lang="en-US" sz="1800" dirty="0"/>
              <a:t>U-Net model is defined </a:t>
            </a:r>
            <a:r>
              <a:rPr lang="en-US" sz="1800" i="1" dirty="0"/>
              <a:t>(ref: Keras documentation) </a:t>
            </a:r>
          </a:p>
          <a:p>
            <a:r>
              <a:rPr lang="en-US" sz="1800" dirty="0"/>
              <a:t>I changed metrics to </a:t>
            </a:r>
            <a:r>
              <a:rPr lang="en-US" sz="1800" dirty="0" err="1"/>
              <a:t>IoU</a:t>
            </a:r>
            <a:r>
              <a:rPr lang="en-US" sz="1800" dirty="0"/>
              <a:t> while compiling model because </a:t>
            </a:r>
            <a:r>
              <a:rPr lang="en-US" sz="1800" dirty="0" err="1"/>
              <a:t>IoU</a:t>
            </a:r>
            <a:r>
              <a:rPr lang="en-US" sz="1800" dirty="0"/>
              <a:t> is important for us.</a:t>
            </a:r>
          </a:p>
          <a:p>
            <a:r>
              <a:rPr lang="en-US" sz="1800" dirty="0"/>
              <a:t>Model wasn’t converging well because </a:t>
            </a:r>
            <a:r>
              <a:rPr lang="en-US" sz="1800" b="1" dirty="0" err="1"/>
              <a:t>val_loss</a:t>
            </a:r>
            <a:r>
              <a:rPr lang="en-US" sz="1800" dirty="0"/>
              <a:t> wasn’t decreasing while </a:t>
            </a:r>
            <a:r>
              <a:rPr lang="en-US" sz="1800" dirty="0" err="1"/>
              <a:t>IoU</a:t>
            </a:r>
            <a:r>
              <a:rPr lang="en-US" sz="1800" dirty="0"/>
              <a:t> was increasing. A better strategy could be monitor </a:t>
            </a:r>
            <a:r>
              <a:rPr lang="en-US" sz="1800" dirty="0" err="1"/>
              <a:t>IoU</a:t>
            </a:r>
            <a:r>
              <a:rPr lang="en-US" sz="1800" dirty="0"/>
              <a:t> in </a:t>
            </a:r>
            <a:r>
              <a:rPr lang="en-US" sz="1800" b="1" dirty="0" err="1"/>
              <a:t>ModelCheckpoint</a:t>
            </a:r>
            <a:r>
              <a:rPr lang="en-US" sz="1800" dirty="0"/>
              <a:t> instead of </a:t>
            </a:r>
            <a:r>
              <a:rPr lang="en-US" sz="1800" dirty="0" err="1"/>
              <a:t>val_loss</a:t>
            </a:r>
            <a:r>
              <a:rPr lang="en-US" sz="1800" dirty="0"/>
              <a:t>.</a:t>
            </a:r>
          </a:p>
          <a:p>
            <a:endParaRPr lang="en-US" sz="1800" dirty="0"/>
          </a:p>
        </p:txBody>
      </p:sp>
      <p:sp>
        <p:nvSpPr>
          <p:cNvPr id="4" name="Title 1">
            <a:extLst>
              <a:ext uri="{FF2B5EF4-FFF2-40B4-BE49-F238E27FC236}">
                <a16:creationId xmlns:a16="http://schemas.microsoft.com/office/drawing/2014/main" id="{682DCFFD-3425-4452-9980-AF9C9644B6B1}"/>
              </a:ext>
            </a:extLst>
          </p:cNvPr>
          <p:cNvSpPr txBox="1">
            <a:spLocks/>
          </p:cNvSpPr>
          <p:nvPr/>
        </p:nvSpPr>
        <p:spPr>
          <a:xfrm>
            <a:off x="838200" y="0"/>
            <a:ext cx="10515600" cy="8286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Data Preparation – Model Training</a:t>
            </a:r>
          </a:p>
        </p:txBody>
      </p:sp>
    </p:spTree>
    <p:extLst>
      <p:ext uri="{BB962C8B-B14F-4D97-AF65-F5344CB8AC3E}">
        <p14:creationId xmlns:p14="http://schemas.microsoft.com/office/powerpoint/2010/main" val="123292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82DCFFD-3425-4452-9980-AF9C9644B6B1}"/>
              </a:ext>
            </a:extLst>
          </p:cNvPr>
          <p:cNvSpPr txBox="1">
            <a:spLocks/>
          </p:cNvSpPr>
          <p:nvPr/>
        </p:nvSpPr>
        <p:spPr>
          <a:xfrm>
            <a:off x="838200" y="0"/>
            <a:ext cx="10515600" cy="8286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Model Training - Prediction</a:t>
            </a:r>
          </a:p>
        </p:txBody>
      </p:sp>
      <p:sp>
        <p:nvSpPr>
          <p:cNvPr id="5" name="Content Placeholder 4">
            <a:extLst>
              <a:ext uri="{FF2B5EF4-FFF2-40B4-BE49-F238E27FC236}">
                <a16:creationId xmlns:a16="http://schemas.microsoft.com/office/drawing/2014/main" id="{F7B6E0BB-C9BF-433D-9845-610156973886}"/>
              </a:ext>
            </a:extLst>
          </p:cNvPr>
          <p:cNvSpPr>
            <a:spLocks noGrp="1"/>
          </p:cNvSpPr>
          <p:nvPr>
            <p:ph idx="1"/>
          </p:nvPr>
        </p:nvSpPr>
        <p:spPr>
          <a:xfrm>
            <a:off x="838200" y="1047750"/>
            <a:ext cx="10515600" cy="5129213"/>
          </a:xfrm>
        </p:spPr>
        <p:txBody>
          <a:bodyPr>
            <a:normAutofit/>
          </a:bodyPr>
          <a:lstStyle/>
          <a:p>
            <a:endParaRPr lang="en-US" sz="1800" dirty="0"/>
          </a:p>
        </p:txBody>
      </p:sp>
    </p:spTree>
    <p:extLst>
      <p:ext uri="{BB962C8B-B14F-4D97-AF65-F5344CB8AC3E}">
        <p14:creationId xmlns:p14="http://schemas.microsoft.com/office/powerpoint/2010/main" val="255071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82DCFFD-3425-4452-9980-AF9C9644B6B1}"/>
              </a:ext>
            </a:extLst>
          </p:cNvPr>
          <p:cNvSpPr txBox="1">
            <a:spLocks/>
          </p:cNvSpPr>
          <p:nvPr/>
        </p:nvSpPr>
        <p:spPr>
          <a:xfrm>
            <a:off x="838200" y="0"/>
            <a:ext cx="10515600" cy="8286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Result on Test Data</a:t>
            </a:r>
          </a:p>
        </p:txBody>
      </p:sp>
      <p:sp>
        <p:nvSpPr>
          <p:cNvPr id="5" name="Content Placeholder 4">
            <a:extLst>
              <a:ext uri="{FF2B5EF4-FFF2-40B4-BE49-F238E27FC236}">
                <a16:creationId xmlns:a16="http://schemas.microsoft.com/office/drawing/2014/main" id="{F7B6E0BB-C9BF-433D-9845-610156973886}"/>
              </a:ext>
            </a:extLst>
          </p:cNvPr>
          <p:cNvSpPr>
            <a:spLocks noGrp="1"/>
          </p:cNvSpPr>
          <p:nvPr>
            <p:ph idx="1"/>
          </p:nvPr>
        </p:nvSpPr>
        <p:spPr>
          <a:xfrm>
            <a:off x="838200" y="933450"/>
            <a:ext cx="10515600" cy="5243513"/>
          </a:xfrm>
        </p:spPr>
        <p:txBody>
          <a:bodyPr>
            <a:normAutofit/>
          </a:bodyPr>
          <a:lstStyle/>
          <a:p>
            <a:pPr marL="0" indent="0">
              <a:buNone/>
            </a:pPr>
            <a:r>
              <a:rPr lang="en-US" sz="2000" dirty="0"/>
              <a:t>Following are the results on the test data from the first trained model</a:t>
            </a:r>
          </a:p>
          <a:p>
            <a:r>
              <a:rPr lang="en-US" sz="1600" dirty="0" err="1"/>
              <a:t>Mean_IoU</a:t>
            </a:r>
            <a:r>
              <a:rPr lang="en-US" sz="1600" dirty="0"/>
              <a:t> = 0.54 </a:t>
            </a:r>
          </a:p>
          <a:p>
            <a:r>
              <a:rPr lang="en-US" sz="1600" dirty="0"/>
              <a:t>Accuracy = 0.91 </a:t>
            </a:r>
          </a:p>
          <a:p>
            <a:r>
              <a:rPr lang="en-US" sz="1600" dirty="0"/>
              <a:t>Precision = 0.62 </a:t>
            </a:r>
          </a:p>
          <a:p>
            <a:r>
              <a:rPr lang="en-US" sz="1600" dirty="0"/>
              <a:t>Recall = 0.59</a:t>
            </a:r>
          </a:p>
          <a:p>
            <a:r>
              <a:rPr lang="en-US" sz="2000" dirty="0"/>
              <a:t>Precision and Recall are averaged at ‘macro’ level. </a:t>
            </a:r>
          </a:p>
          <a:p>
            <a:r>
              <a:rPr lang="en-US" sz="2000" dirty="0"/>
              <a:t>Weighted average has much higher value since the background (label 0) is huge majority.</a:t>
            </a:r>
          </a:p>
          <a:p>
            <a:pPr marL="0" indent="0">
              <a:buNone/>
            </a:pPr>
            <a:r>
              <a:rPr lang="en-US" sz="2000" dirty="0"/>
              <a:t>Following are the results on test data from the finally trained model</a:t>
            </a:r>
          </a:p>
          <a:p>
            <a:r>
              <a:rPr lang="en-US" sz="2000" dirty="0" err="1"/>
              <a:t>Mean_IoU</a:t>
            </a:r>
            <a:r>
              <a:rPr lang="en-US" sz="2000" dirty="0"/>
              <a:t> =</a:t>
            </a:r>
          </a:p>
          <a:p>
            <a:r>
              <a:rPr lang="en-US" sz="2000" dirty="0"/>
              <a:t>Accuracy =</a:t>
            </a:r>
          </a:p>
          <a:p>
            <a:r>
              <a:rPr lang="en-US" sz="2000" dirty="0"/>
              <a:t>Precision =</a:t>
            </a:r>
          </a:p>
          <a:p>
            <a:r>
              <a:rPr lang="en-US" sz="2000" dirty="0"/>
              <a:t>Recall =</a:t>
            </a:r>
          </a:p>
          <a:p>
            <a:pPr marL="0" indent="0">
              <a:buNone/>
            </a:pPr>
            <a:endParaRPr lang="en-US" sz="2000" dirty="0"/>
          </a:p>
          <a:p>
            <a:endParaRPr lang="en-US" sz="2000" dirty="0"/>
          </a:p>
        </p:txBody>
      </p:sp>
    </p:spTree>
    <p:extLst>
      <p:ext uri="{BB962C8B-B14F-4D97-AF65-F5344CB8AC3E}">
        <p14:creationId xmlns:p14="http://schemas.microsoft.com/office/powerpoint/2010/main" val="2929730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2801</TotalTime>
  <Words>1084</Words>
  <Application>Microsoft Office PowerPoint</Application>
  <PresentationFormat>Widescreen</PresentationFormat>
  <Paragraphs>98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Road Features from Satellite Imagery</vt:lpstr>
      <vt:lpstr>Data Analysis </vt:lpstr>
      <vt:lpstr>Data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Features from Satellite Imagery</dc:title>
  <dc:creator>Binit Bhagat</dc:creator>
  <cp:lastModifiedBy>Binit Bhagat</cp:lastModifiedBy>
  <cp:revision>34</cp:revision>
  <dcterms:created xsi:type="dcterms:W3CDTF">2021-09-17T18:06:46Z</dcterms:created>
  <dcterms:modified xsi:type="dcterms:W3CDTF">2021-09-19T16:47:58Z</dcterms:modified>
</cp:coreProperties>
</file>