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0" r:id="rId3"/>
    <p:sldId id="257" r:id="rId4"/>
    <p:sldId id="261" r:id="rId5"/>
    <p:sldId id="262" r:id="rId6"/>
    <p:sldId id="258" r:id="rId7"/>
    <p:sldId id="259"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70" d="100"/>
          <a:sy n="70" d="100"/>
        </p:scale>
        <p:origin x="-115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11/26/2012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11/26/2012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11/26/2012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11/26/2012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11/26/2012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11/26/2012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7772400" cy="1470025"/>
          </a:xfrm>
        </p:spPr>
        <p:txBody>
          <a:bodyPr>
            <a:normAutofit fontScale="90000"/>
          </a:bodyPr>
          <a:lstStyle/>
          <a:p>
            <a:r>
              <a:rPr lang="en-US" dirty="0" smtClean="0"/>
              <a:t>BEACON </a:t>
            </a:r>
            <a:br>
              <a:rPr lang="en-US" dirty="0" smtClean="0"/>
            </a:br>
            <a:r>
              <a:rPr lang="en-US" sz="3600" dirty="0" smtClean="0"/>
              <a:t>(Hi –Tech Marine Loading &amp; Path Detection)</a:t>
            </a:r>
            <a:endParaRPr lang="en-IN" dirty="0"/>
          </a:p>
        </p:txBody>
      </p:sp>
      <p:sp>
        <p:nvSpPr>
          <p:cNvPr id="3" name="Subtitle 2"/>
          <p:cNvSpPr>
            <a:spLocks noGrp="1"/>
          </p:cNvSpPr>
          <p:nvPr>
            <p:ph type="subTitle" idx="1"/>
          </p:nvPr>
        </p:nvSpPr>
        <p:spPr>
          <a:xfrm>
            <a:off x="2362200" y="4724400"/>
            <a:ext cx="6400800" cy="1752600"/>
          </a:xfrm>
        </p:spPr>
        <p:txBody>
          <a:bodyPr/>
          <a:lstStyle/>
          <a:p>
            <a:r>
              <a:rPr lang="en-US" dirty="0" smtClean="0"/>
              <a:t>-Binit Kumar</a:t>
            </a:r>
          </a:p>
          <a:p>
            <a:r>
              <a:rPr lang="en-US" dirty="0" smtClean="0"/>
              <a:t>PT0981122</a:t>
            </a:r>
            <a:endParaRPr lang="en-IN" dirty="0"/>
          </a:p>
        </p:txBody>
      </p:sp>
      <p:pic>
        <p:nvPicPr>
          <p:cNvPr id="4" name="Picture 6" descr="http://www.mbaknol.com/wp-content/uploads/2010/04/logistics-imp.jpg"/>
          <p:cNvPicPr>
            <a:picLocks noChangeAspect="1" noChangeArrowheads="1"/>
          </p:cNvPicPr>
          <p:nvPr/>
        </p:nvPicPr>
        <p:blipFill>
          <a:blip r:embed="rId2"/>
          <a:srcRect/>
          <a:stretch>
            <a:fillRect/>
          </a:stretch>
        </p:blipFill>
        <p:spPr bwMode="auto">
          <a:xfrm>
            <a:off x="381000" y="2971800"/>
            <a:ext cx="3086100" cy="308610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a:t>
            </a:r>
            <a:r>
              <a:rPr lang="en-US" dirty="0" smtClean="0"/>
              <a:t>Concepts – </a:t>
            </a:r>
          </a:p>
          <a:p>
            <a:pPr>
              <a:buNone/>
            </a:pPr>
            <a:r>
              <a:rPr lang="en-US" dirty="0" smtClean="0"/>
              <a:t> </a:t>
            </a:r>
            <a:r>
              <a:rPr lang="en-US" dirty="0" smtClean="0"/>
              <a:t>      Genetic algorithms and optimization </a:t>
            </a:r>
          </a:p>
          <a:p>
            <a:pPr>
              <a:buNone/>
            </a:pPr>
            <a:r>
              <a:rPr lang="en-US" dirty="0" smtClean="0"/>
              <a:t> </a:t>
            </a:r>
            <a:r>
              <a:rPr lang="en-US" dirty="0" smtClean="0"/>
              <a:t> Theories –</a:t>
            </a:r>
          </a:p>
          <a:p>
            <a:pPr>
              <a:buNone/>
            </a:pPr>
            <a:r>
              <a:rPr lang="en-US" dirty="0" smtClean="0"/>
              <a:t> </a:t>
            </a:r>
            <a:r>
              <a:rPr lang="en-US" dirty="0" smtClean="0"/>
              <a:t>      Map the real world problem into algorithmic structure in solvable form(graph theory) . It requires data gathering and research techniques</a:t>
            </a:r>
          </a:p>
          <a:p>
            <a:pPr>
              <a:buNone/>
            </a:pPr>
            <a:r>
              <a:rPr lang="en-US" dirty="0" smtClean="0"/>
              <a:t>Technology – </a:t>
            </a:r>
          </a:p>
          <a:p>
            <a:pPr>
              <a:buNone/>
            </a:pPr>
            <a:r>
              <a:rPr lang="en-US" dirty="0" smtClean="0"/>
              <a:t> </a:t>
            </a:r>
            <a:r>
              <a:rPr lang="en-US" dirty="0" smtClean="0"/>
              <a:t>Visual Basic 10 </a:t>
            </a:r>
          </a:p>
        </p:txBody>
      </p:sp>
      <p:sp>
        <p:nvSpPr>
          <p:cNvPr id="2" name="Title 1"/>
          <p:cNvSpPr>
            <a:spLocks noGrp="1"/>
          </p:cNvSpPr>
          <p:nvPr>
            <p:ph type="title"/>
          </p:nvPr>
        </p:nvSpPr>
        <p:spPr/>
        <p:txBody>
          <a:bodyPr>
            <a:normAutofit fontScale="90000"/>
          </a:bodyPr>
          <a:lstStyle/>
          <a:p>
            <a:r>
              <a:rPr lang="en-US" dirty="0" smtClean="0"/>
              <a:t>New Concept , theories and Technologies to be learnt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b="1" dirty="0" smtClean="0"/>
              <a:t>“All the fun is powered by algorithm, we may not realise it but we live in the </a:t>
            </a:r>
            <a:r>
              <a:rPr lang="en-IN" b="1" dirty="0" err="1" smtClean="0"/>
              <a:t>algoworld</a:t>
            </a:r>
            <a:r>
              <a:rPr lang="en-IN" b="1" dirty="0" smtClean="0"/>
              <a:t> </a:t>
            </a:r>
            <a:r>
              <a:rPr lang="en-IN" b="1" dirty="0" smtClean="0"/>
              <a:t>“</a:t>
            </a:r>
          </a:p>
          <a:p>
            <a:endParaRPr lang="en-US" b="1" dirty="0" smtClean="0"/>
          </a:p>
          <a:p>
            <a:pPr>
              <a:buNone/>
            </a:pPr>
            <a:r>
              <a:rPr lang="en-IN" sz="2400" dirty="0" smtClean="0"/>
              <a:t>Advanced algorithms are a smart changing key to change the way anything computes . It makes the things readable and processed smartly at the same time , that is not possible in any other way .They acquire the sensibility of truth because they repeat over and over again. And they ossify and calcify and they become real</a:t>
            </a:r>
            <a:endParaRPr lang="en-IN" sz="2400" b="1" dirty="0" smtClean="0"/>
          </a:p>
          <a:p>
            <a:endParaRPr lang="en-IN" dirty="0" smtClean="0"/>
          </a:p>
          <a:p>
            <a:pPr>
              <a:buNone/>
            </a:pPr>
            <a:endParaRPr lang="en-US" dirty="0" smtClean="0"/>
          </a:p>
          <a:p>
            <a:pPr>
              <a:buNone/>
            </a:pPr>
            <a:endParaRPr lang="en-IN" dirty="0"/>
          </a:p>
        </p:txBody>
      </p:sp>
      <p:sp>
        <p:nvSpPr>
          <p:cNvPr id="2" name="Title 1"/>
          <p:cNvSpPr>
            <a:spLocks noGrp="1"/>
          </p:cNvSpPr>
          <p:nvPr>
            <p:ph type="title"/>
          </p:nvPr>
        </p:nvSpPr>
        <p:spPr/>
        <p:txBody>
          <a:bodyPr/>
          <a:lstStyle/>
          <a:p>
            <a:r>
              <a:rPr lang="en-US" dirty="0" smtClean="0"/>
              <a:t>Literature Review</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"If there are n cities a salesman must visit, and the distance between each pair of these cities is given, find the shortest tour where each city is visited exactly once and returning to your starting point." </a:t>
            </a:r>
            <a:endParaRPr lang="en-IN" dirty="0"/>
          </a:p>
        </p:txBody>
      </p:sp>
      <p:sp>
        <p:nvSpPr>
          <p:cNvPr id="2" name="Title 1"/>
          <p:cNvSpPr>
            <a:spLocks noGrp="1"/>
          </p:cNvSpPr>
          <p:nvPr>
            <p:ph type="title"/>
          </p:nvPr>
        </p:nvSpPr>
        <p:spPr/>
        <p:txBody>
          <a:bodyPr>
            <a:normAutofit/>
          </a:bodyPr>
          <a:lstStyle/>
          <a:p>
            <a:r>
              <a:rPr lang="en-US" dirty="0" smtClean="0"/>
              <a:t>Travelling Salesman Problem</a:t>
            </a:r>
            <a:endParaRPr lang="en-IN" dirty="0"/>
          </a:p>
        </p:txBody>
      </p:sp>
      <p:pic>
        <p:nvPicPr>
          <p:cNvPr id="4" name="il_fi" descr="http://mathworld.wolfram.com/images/eps-gif/TravelingSalesmanProblem_1000.gif"/>
          <p:cNvPicPr/>
          <p:nvPr/>
        </p:nvPicPr>
        <p:blipFill>
          <a:blip r:embed="rId2"/>
          <a:srcRect/>
          <a:stretch>
            <a:fillRect/>
          </a:stretch>
        </p:blipFill>
        <p:spPr bwMode="auto">
          <a:xfrm>
            <a:off x="4038600" y="3886200"/>
            <a:ext cx="4829175" cy="2552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819400"/>
          </a:xfrm>
        </p:spPr>
        <p:txBody>
          <a:bodyPr>
            <a:normAutofit/>
          </a:bodyPr>
          <a:lstStyle/>
          <a:p>
            <a:pPr>
              <a:buNone/>
            </a:pPr>
            <a:r>
              <a:rPr lang="en-IN" dirty="0" smtClean="0"/>
              <a:t> </a:t>
            </a:r>
            <a:r>
              <a:rPr lang="en-IN" dirty="0" smtClean="0"/>
              <a:t>The loading problem may include different practical constraints. The performance of the GA is demonstrated by a numerical test comparing the GA and several other procedures for the container-loading problem</a:t>
            </a:r>
            <a:endParaRPr lang="en-IN" dirty="0"/>
          </a:p>
        </p:txBody>
      </p:sp>
      <p:sp>
        <p:nvSpPr>
          <p:cNvPr id="2" name="Title 1"/>
          <p:cNvSpPr>
            <a:spLocks noGrp="1"/>
          </p:cNvSpPr>
          <p:nvPr>
            <p:ph type="title"/>
          </p:nvPr>
        </p:nvSpPr>
        <p:spPr/>
        <p:txBody>
          <a:bodyPr/>
          <a:lstStyle/>
          <a:p>
            <a:r>
              <a:rPr lang="en-US" dirty="0" smtClean="0"/>
              <a:t>Container Loading Problem </a:t>
            </a:r>
            <a:endParaRPr lang="en-IN" dirty="0"/>
          </a:p>
        </p:txBody>
      </p:sp>
      <p:pic>
        <p:nvPicPr>
          <p:cNvPr id="4" name="Picture 3"/>
          <p:cNvPicPr/>
          <p:nvPr/>
        </p:nvPicPr>
        <p:blipFill>
          <a:blip r:embed="rId2"/>
          <a:srcRect/>
          <a:stretch>
            <a:fillRect/>
          </a:stretch>
        </p:blipFill>
        <p:spPr bwMode="auto">
          <a:xfrm>
            <a:off x="4876800" y="4267200"/>
            <a:ext cx="3825884" cy="2438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dirty="0" smtClean="0"/>
              <a:t>Genetic Algorithm is a search heuristic algorithm that is routinely used to generate useful solutions to optimizations and search problems. </a:t>
            </a:r>
            <a:endParaRPr lang="en-IN" dirty="0" smtClean="0"/>
          </a:p>
          <a:p>
            <a:pPr>
              <a:buNone/>
            </a:pPr>
            <a:r>
              <a:rPr lang="en-IN" dirty="0" smtClean="0"/>
              <a:t>It </a:t>
            </a:r>
            <a:r>
              <a:rPr lang="en-IN" dirty="0" smtClean="0"/>
              <a:t>generated solutions to optimization problems using techniques inspired by natural evolution</a:t>
            </a:r>
            <a:r>
              <a:rPr lang="en-IN" dirty="0" smtClean="0"/>
              <a:t>, such </a:t>
            </a:r>
            <a:r>
              <a:rPr lang="en-IN" dirty="0" smtClean="0"/>
              <a:t>as inheritance, mutation, selection and crossover</a:t>
            </a:r>
            <a:r>
              <a:rPr lang="en-IN" dirty="0" smtClean="0"/>
              <a:t>.</a:t>
            </a:r>
          </a:p>
          <a:p>
            <a:pPr>
              <a:buNone/>
            </a:pPr>
            <a:r>
              <a:rPr lang="en-IN" dirty="0" smtClean="0"/>
              <a:t> </a:t>
            </a:r>
            <a:r>
              <a:rPr lang="en-IN" dirty="0" smtClean="0"/>
              <a:t>Genetic algorithms are one of the best ways to solve a problem for which little is known.</a:t>
            </a:r>
            <a:endParaRPr lang="en-IN" dirty="0"/>
          </a:p>
        </p:txBody>
      </p:sp>
      <p:sp>
        <p:nvSpPr>
          <p:cNvPr id="2" name="Title 1"/>
          <p:cNvSpPr>
            <a:spLocks noGrp="1"/>
          </p:cNvSpPr>
          <p:nvPr>
            <p:ph type="title"/>
          </p:nvPr>
        </p:nvSpPr>
        <p:spPr/>
        <p:txBody>
          <a:bodyPr/>
          <a:lstStyle/>
          <a:p>
            <a:r>
              <a:rPr lang="en-US" dirty="0" smtClean="0"/>
              <a:t>Genetic Algorithm</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a:buFont typeface="Wingdings" pitchFamily="2" charset="2"/>
              <a:buChar char="q"/>
            </a:pPr>
            <a:r>
              <a:rPr lang="en-US" dirty="0" smtClean="0"/>
              <a:t> </a:t>
            </a:r>
            <a:r>
              <a:rPr lang="en-US" dirty="0" smtClean="0"/>
              <a:t>             2D Load Packer</a:t>
            </a:r>
          </a:p>
          <a:p>
            <a:pPr>
              <a:buFont typeface="Wingdings" pitchFamily="2" charset="2"/>
              <a:buChar char="q"/>
            </a:pPr>
            <a:r>
              <a:rPr lang="en-US" dirty="0" smtClean="0"/>
              <a:t> </a:t>
            </a:r>
            <a:r>
              <a:rPr lang="en-US" dirty="0" smtClean="0"/>
              <a:t>             </a:t>
            </a:r>
            <a:r>
              <a:rPr lang="en-US" dirty="0" err="1" smtClean="0"/>
              <a:t>PackVol</a:t>
            </a:r>
            <a:endParaRPr lang="en-US" dirty="0" smtClean="0"/>
          </a:p>
          <a:p>
            <a:pPr>
              <a:buFont typeface="Wingdings" pitchFamily="2" charset="2"/>
              <a:buChar char="q"/>
            </a:pPr>
            <a:r>
              <a:rPr lang="en-US" dirty="0" smtClean="0"/>
              <a:t> </a:t>
            </a:r>
            <a:r>
              <a:rPr lang="en-US" dirty="0" smtClean="0"/>
              <a:t>             Google Map</a:t>
            </a:r>
          </a:p>
          <a:p>
            <a:pPr>
              <a:buNone/>
            </a:pPr>
            <a:r>
              <a:rPr lang="en-US" dirty="0" smtClean="0"/>
              <a:t> </a:t>
            </a:r>
            <a:r>
              <a:rPr lang="en-US" dirty="0" smtClean="0"/>
              <a:t>            </a:t>
            </a:r>
            <a:endParaRPr lang="en-IN" dirty="0" smtClean="0"/>
          </a:p>
          <a:p>
            <a:pPr>
              <a:buNone/>
            </a:pPr>
            <a:r>
              <a:rPr lang="en-US" sz="2400" i="1" u="sng" dirty="0" smtClean="0">
                <a:solidFill>
                  <a:srgbClr val="0070C0"/>
                </a:solidFill>
              </a:rPr>
              <a:t>The details of the review have been documented and presented properly in the mid point report</a:t>
            </a:r>
          </a:p>
          <a:p>
            <a:pPr>
              <a:buNone/>
            </a:pPr>
            <a:endParaRPr lang="en-US" dirty="0" smtClean="0"/>
          </a:p>
        </p:txBody>
      </p:sp>
      <p:sp>
        <p:nvSpPr>
          <p:cNvPr id="2" name="Title 1"/>
          <p:cNvSpPr>
            <a:spLocks noGrp="1"/>
          </p:cNvSpPr>
          <p:nvPr>
            <p:ph type="title"/>
          </p:nvPr>
        </p:nvSpPr>
        <p:spPr/>
        <p:txBody>
          <a:bodyPr/>
          <a:lstStyle/>
          <a:p>
            <a:r>
              <a:rPr lang="en-US" dirty="0" smtClean="0"/>
              <a:t>Review of Similar Systems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469900" indent="-469900" algn="just">
              <a:lnSpc>
                <a:spcPct val="80000"/>
              </a:lnSpc>
              <a:buClr>
                <a:schemeClr val="accent2"/>
              </a:buClr>
            </a:pPr>
            <a:endParaRPr lang="en-US" b="1" dirty="0" smtClean="0">
              <a:solidFill>
                <a:srgbClr val="0070C0"/>
              </a:solidFill>
            </a:endParaRPr>
          </a:p>
          <a:p>
            <a:pPr marL="469900" indent="-469900" algn="just">
              <a:lnSpc>
                <a:spcPct val="80000"/>
              </a:lnSpc>
              <a:buClr>
                <a:srgbClr val="CC0000"/>
              </a:buClr>
              <a:buNone/>
            </a:pPr>
            <a:r>
              <a:rPr lang="en-IN" sz="4000" dirty="0" smtClean="0">
                <a:solidFill>
                  <a:srgbClr val="000000"/>
                </a:solidFill>
              </a:rPr>
              <a:t>Questionnaires</a:t>
            </a:r>
          </a:p>
          <a:p>
            <a:pPr marL="469900" indent="-469900" algn="just">
              <a:lnSpc>
                <a:spcPct val="80000"/>
              </a:lnSpc>
              <a:buClr>
                <a:srgbClr val="CC0000"/>
              </a:buClr>
              <a:buNone/>
            </a:pPr>
            <a:endParaRPr lang="en-US" sz="4000" dirty="0" smtClean="0">
              <a:solidFill>
                <a:srgbClr val="000000"/>
              </a:solidFill>
            </a:endParaRPr>
          </a:p>
          <a:p>
            <a:pPr marL="469900" indent="-469900" algn="just">
              <a:lnSpc>
                <a:spcPct val="80000"/>
              </a:lnSpc>
              <a:buClr>
                <a:srgbClr val="CC0000"/>
              </a:buClr>
              <a:buNone/>
            </a:pPr>
            <a:r>
              <a:rPr lang="en-US" sz="4000" dirty="0" smtClean="0">
                <a:solidFill>
                  <a:srgbClr val="000000"/>
                </a:solidFill>
              </a:rPr>
              <a:t>	</a:t>
            </a:r>
            <a:r>
              <a:rPr lang="en-US" b="1" dirty="0" smtClean="0">
                <a:solidFill>
                  <a:srgbClr val="FF0000"/>
                </a:solidFill>
              </a:rPr>
              <a:t>Objective of the survey:</a:t>
            </a:r>
            <a:r>
              <a:rPr lang="en-IN" dirty="0" smtClean="0">
                <a:latin typeface="Times New Roman" pitchFamily="18" charset="0"/>
              </a:rPr>
              <a:t>The developer called for the survey in order to establish facts related to users and their use of </a:t>
            </a:r>
            <a:r>
              <a:rPr lang="en-IN" dirty="0" smtClean="0">
                <a:latin typeface="Times New Roman" pitchFamily="18" charset="0"/>
              </a:rPr>
              <a:t>tools on routing and loading </a:t>
            </a:r>
            <a:endParaRPr lang="en-IN" dirty="0" smtClean="0">
              <a:latin typeface="Times New Roman" pitchFamily="18" charset="0"/>
            </a:endParaRPr>
          </a:p>
          <a:p>
            <a:pPr marL="469900" indent="-469900" algn="just">
              <a:lnSpc>
                <a:spcPct val="80000"/>
              </a:lnSpc>
              <a:buClr>
                <a:srgbClr val="CC0000"/>
              </a:buClr>
              <a:buNone/>
            </a:pPr>
            <a:endParaRPr lang="en-US" dirty="0" smtClean="0">
              <a:solidFill>
                <a:srgbClr val="454157"/>
              </a:solidFill>
              <a:latin typeface="Times New Roman" pitchFamily="18" charset="0"/>
            </a:endParaRPr>
          </a:p>
          <a:p>
            <a:pPr marL="469900" indent="-469900" algn="just">
              <a:lnSpc>
                <a:spcPct val="80000"/>
              </a:lnSpc>
              <a:buClr>
                <a:srgbClr val="CC0000"/>
              </a:buClr>
              <a:buNone/>
            </a:pPr>
            <a:r>
              <a:rPr lang="en-US" dirty="0" smtClean="0">
                <a:solidFill>
                  <a:srgbClr val="454157"/>
                </a:solidFill>
                <a:latin typeface="Times New Roman" pitchFamily="18" charset="0"/>
              </a:rPr>
              <a:t>	</a:t>
            </a:r>
            <a:r>
              <a:rPr lang="en-US" b="1" dirty="0" smtClean="0">
                <a:solidFill>
                  <a:srgbClr val="FF0000"/>
                </a:solidFill>
              </a:rPr>
              <a:t>Sampling Group</a:t>
            </a:r>
            <a:r>
              <a:rPr lang="en-US" dirty="0" smtClean="0">
                <a:solidFill>
                  <a:srgbClr val="FF0000"/>
                </a:solidFill>
              </a:rPr>
              <a:t>:</a:t>
            </a:r>
            <a:r>
              <a:rPr lang="en-IN" dirty="0" smtClean="0">
                <a:solidFill>
                  <a:srgbClr val="FF0000"/>
                </a:solidFill>
                <a:latin typeface="Times New Roman" pitchFamily="18" charset="0"/>
              </a:rPr>
              <a:t> </a:t>
            </a:r>
            <a:r>
              <a:rPr lang="en-IN" dirty="0" smtClean="0">
                <a:latin typeface="Times New Roman" pitchFamily="18" charset="0"/>
              </a:rPr>
              <a:t>The developer has decided to restrict the sampling group </a:t>
            </a:r>
            <a:r>
              <a:rPr lang="en-IN" dirty="0" smtClean="0">
                <a:latin typeface="Times New Roman" pitchFamily="18" charset="0"/>
              </a:rPr>
              <a:t>into two users. New Users and Existing users</a:t>
            </a:r>
            <a:endParaRPr lang="en-IN" dirty="0" smtClean="0">
              <a:latin typeface="Times New Roman" pitchFamily="18" charset="0"/>
            </a:endParaRPr>
          </a:p>
          <a:p>
            <a:pPr marL="469900" indent="-469900" algn="just">
              <a:lnSpc>
                <a:spcPct val="80000"/>
              </a:lnSpc>
              <a:buClr>
                <a:srgbClr val="CC0000"/>
              </a:buClr>
              <a:buNone/>
            </a:pPr>
            <a:endParaRPr lang="en-US" dirty="0" smtClean="0">
              <a:solidFill>
                <a:srgbClr val="454157"/>
              </a:solidFill>
              <a:latin typeface="Times New Roman" pitchFamily="18" charset="0"/>
            </a:endParaRPr>
          </a:p>
          <a:p>
            <a:pPr marL="469900" indent="-469900" algn="just">
              <a:lnSpc>
                <a:spcPct val="80000"/>
              </a:lnSpc>
              <a:buClr>
                <a:srgbClr val="CC0000"/>
              </a:buClr>
              <a:buNone/>
            </a:pPr>
            <a:r>
              <a:rPr lang="en-US" dirty="0" smtClean="0">
                <a:solidFill>
                  <a:srgbClr val="454157"/>
                </a:solidFill>
                <a:latin typeface="Times New Roman" pitchFamily="18" charset="0"/>
              </a:rPr>
              <a:t>	</a:t>
            </a:r>
            <a:r>
              <a:rPr lang="en-IN" b="1" dirty="0" smtClean="0">
                <a:solidFill>
                  <a:srgbClr val="FF0000"/>
                </a:solidFill>
              </a:rPr>
              <a:t>Writing the Questionnaire</a:t>
            </a:r>
            <a:r>
              <a:rPr lang="en-IN" dirty="0" smtClean="0">
                <a:solidFill>
                  <a:srgbClr val="FF0000"/>
                </a:solidFill>
              </a:rPr>
              <a:t>:</a:t>
            </a:r>
            <a:r>
              <a:rPr lang="en-IN" dirty="0" smtClean="0">
                <a:solidFill>
                  <a:srgbClr val="FF0000"/>
                </a:solidFill>
                <a:latin typeface="Times New Roman" pitchFamily="18" charset="0"/>
              </a:rPr>
              <a:t> </a:t>
            </a:r>
            <a:r>
              <a:rPr lang="en-IN" dirty="0" smtClean="0">
                <a:latin typeface="Times New Roman" pitchFamily="18" charset="0"/>
              </a:rPr>
              <a:t>The questionnaires duly approved by the supervisor  has been attached in the appendix section of the mid-point report</a:t>
            </a:r>
            <a:r>
              <a:rPr lang="en-IN" dirty="0" smtClean="0">
                <a:solidFill>
                  <a:srgbClr val="454157"/>
                </a:solidFill>
                <a:latin typeface="Times New Roman" pitchFamily="18" charset="0"/>
              </a:rPr>
              <a:t>.</a:t>
            </a:r>
            <a:r>
              <a:rPr lang="en-IN" dirty="0" smtClean="0">
                <a:solidFill>
                  <a:srgbClr val="000000"/>
                </a:solidFill>
              </a:rPr>
              <a:t>	</a:t>
            </a:r>
            <a:endParaRPr lang="en-IN" sz="4000" dirty="0" smtClean="0">
              <a:solidFill>
                <a:srgbClr val="000000"/>
              </a:solidFill>
            </a:endParaRPr>
          </a:p>
          <a:p>
            <a:pPr>
              <a:buNone/>
            </a:pPr>
            <a:endParaRPr lang="en-US" dirty="0" smtClean="0"/>
          </a:p>
          <a:p>
            <a:pPr>
              <a:buNone/>
            </a:pPr>
            <a:endParaRPr lang="en-IN" dirty="0"/>
          </a:p>
        </p:txBody>
      </p:sp>
      <p:sp>
        <p:nvSpPr>
          <p:cNvPr id="2" name="Title 1"/>
          <p:cNvSpPr>
            <a:spLocks noGrp="1"/>
          </p:cNvSpPr>
          <p:nvPr>
            <p:ph type="title"/>
          </p:nvPr>
        </p:nvSpPr>
        <p:spPr/>
        <p:txBody>
          <a:bodyPr/>
          <a:lstStyle/>
          <a:p>
            <a:r>
              <a:rPr lang="en-US" dirty="0" smtClean="0"/>
              <a:t>Primary Research</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lnSpcReduction="20000"/>
          </a:bodyPr>
          <a:lstStyle/>
          <a:p>
            <a:pPr>
              <a:buNone/>
            </a:pPr>
            <a:r>
              <a:rPr lang="en-US" dirty="0" smtClean="0"/>
              <a:t>Interviews</a:t>
            </a:r>
          </a:p>
          <a:p>
            <a:pPr marL="469900" indent="-469900" algn="just">
              <a:lnSpc>
                <a:spcPct val="80000"/>
              </a:lnSpc>
              <a:spcBef>
                <a:spcPct val="20000"/>
              </a:spcBef>
              <a:buClr>
                <a:srgbClr val="CC0000"/>
              </a:buClr>
              <a:buNone/>
            </a:pPr>
            <a:r>
              <a:rPr lang="en-US" sz="2800" dirty="0" smtClean="0">
                <a:solidFill>
                  <a:srgbClr val="000000"/>
                </a:solidFill>
              </a:rPr>
              <a:t> </a:t>
            </a:r>
          </a:p>
          <a:p>
            <a:pPr marL="469900" indent="-469900" algn="just">
              <a:lnSpc>
                <a:spcPct val="80000"/>
              </a:lnSpc>
              <a:spcBef>
                <a:spcPct val="20000"/>
              </a:spcBef>
              <a:buClr>
                <a:srgbClr val="CC0000"/>
              </a:buClr>
              <a:buNone/>
            </a:pPr>
            <a:r>
              <a:rPr lang="en-US" sz="2800" dirty="0" smtClean="0">
                <a:solidFill>
                  <a:srgbClr val="000000"/>
                </a:solidFill>
              </a:rPr>
              <a:t> </a:t>
            </a:r>
            <a:r>
              <a:rPr lang="en-US" sz="2800" dirty="0" smtClean="0">
                <a:solidFill>
                  <a:srgbClr val="000000"/>
                </a:solidFill>
              </a:rPr>
              <a:t> </a:t>
            </a:r>
            <a:r>
              <a:rPr lang="en-US" sz="2800" b="1" dirty="0" smtClean="0">
                <a:solidFill>
                  <a:srgbClr val="FF0000"/>
                </a:solidFill>
              </a:rPr>
              <a:t>Objective</a:t>
            </a:r>
            <a:r>
              <a:rPr lang="en-US" sz="2800" b="1" dirty="0" smtClean="0">
                <a:solidFill>
                  <a:srgbClr val="000000"/>
                </a:solidFill>
              </a:rPr>
              <a:t>: </a:t>
            </a:r>
            <a:r>
              <a:rPr lang="en-IN" sz="2800" dirty="0" smtClean="0">
                <a:latin typeface="Times New Roman" pitchFamily="18" charset="0"/>
              </a:rPr>
              <a:t>The </a:t>
            </a:r>
            <a:r>
              <a:rPr lang="en-IN" sz="2800" dirty="0" smtClean="0">
                <a:latin typeface="Times New Roman" pitchFamily="18" charset="0"/>
              </a:rPr>
              <a:t>developer wants to use Interview technique in addition to the survey performed. The information thus gathered will help the developer follow-up, amplify and clarify the information already gathered.</a:t>
            </a:r>
          </a:p>
          <a:p>
            <a:pPr marL="469900" indent="-469900" algn="just">
              <a:lnSpc>
                <a:spcPct val="80000"/>
              </a:lnSpc>
              <a:spcBef>
                <a:spcPct val="20000"/>
              </a:spcBef>
              <a:buClr>
                <a:srgbClr val="CC0000"/>
              </a:buClr>
              <a:buNone/>
            </a:pPr>
            <a:r>
              <a:rPr lang="en-US" sz="2800" dirty="0" smtClean="0">
                <a:solidFill>
                  <a:srgbClr val="454157"/>
                </a:solidFill>
                <a:latin typeface="Times New Roman" pitchFamily="18" charset="0"/>
              </a:rPr>
              <a:t>   </a:t>
            </a:r>
          </a:p>
          <a:p>
            <a:pPr marL="469900" indent="-469900" algn="just">
              <a:lnSpc>
                <a:spcPct val="80000"/>
              </a:lnSpc>
              <a:spcBef>
                <a:spcPct val="20000"/>
              </a:spcBef>
              <a:buClr>
                <a:srgbClr val="CC0000"/>
              </a:buClr>
              <a:buNone/>
            </a:pPr>
            <a:r>
              <a:rPr lang="en-US" sz="2800" dirty="0" smtClean="0">
                <a:solidFill>
                  <a:srgbClr val="454157"/>
                </a:solidFill>
                <a:latin typeface="Times New Roman" pitchFamily="18" charset="0"/>
              </a:rPr>
              <a:t> </a:t>
            </a:r>
            <a:r>
              <a:rPr lang="en-US" sz="2800" dirty="0" smtClean="0">
                <a:solidFill>
                  <a:srgbClr val="454157"/>
                </a:solidFill>
                <a:latin typeface="Times New Roman" pitchFamily="18" charset="0"/>
              </a:rPr>
              <a:t>  </a:t>
            </a:r>
            <a:r>
              <a:rPr lang="en-US" sz="2800" b="1" dirty="0" smtClean="0">
                <a:solidFill>
                  <a:srgbClr val="FF0000"/>
                </a:solidFill>
              </a:rPr>
              <a:t>Interviewees</a:t>
            </a:r>
            <a:r>
              <a:rPr lang="en-US" sz="2800" b="1" dirty="0" smtClean="0">
                <a:solidFill>
                  <a:srgbClr val="FF0000"/>
                </a:solidFill>
              </a:rPr>
              <a:t>:</a:t>
            </a:r>
            <a:r>
              <a:rPr lang="en-IN" sz="2800" b="1" dirty="0" smtClean="0">
                <a:solidFill>
                  <a:srgbClr val="FF0000"/>
                </a:solidFill>
                <a:latin typeface="Times New Roman" pitchFamily="18" charset="0"/>
              </a:rPr>
              <a:t> </a:t>
            </a:r>
            <a:r>
              <a:rPr lang="en-IN" sz="2800" dirty="0" smtClean="0">
                <a:latin typeface="Times New Roman" pitchFamily="18" charset="0"/>
              </a:rPr>
              <a:t>The developer has decided to conduct the interview with </a:t>
            </a:r>
            <a:r>
              <a:rPr lang="en-IN" sz="2800" dirty="0" smtClean="0">
                <a:latin typeface="Times New Roman" pitchFamily="18" charset="0"/>
              </a:rPr>
              <a:t>research peoples on genetic algorithms and people belongs to loading and route planning.</a:t>
            </a:r>
          </a:p>
          <a:p>
            <a:pPr marL="469900" indent="-469900" algn="just">
              <a:lnSpc>
                <a:spcPct val="80000"/>
              </a:lnSpc>
              <a:spcBef>
                <a:spcPct val="20000"/>
              </a:spcBef>
              <a:buClr>
                <a:srgbClr val="CC0000"/>
              </a:buClr>
              <a:buNone/>
            </a:pPr>
            <a:endParaRPr lang="en-US" sz="2800" dirty="0" smtClean="0">
              <a:solidFill>
                <a:srgbClr val="454157"/>
              </a:solidFill>
              <a:latin typeface="Times New Roman" pitchFamily="18" charset="0"/>
            </a:endParaRPr>
          </a:p>
          <a:p>
            <a:pPr marL="469900" indent="-469900" algn="just">
              <a:lnSpc>
                <a:spcPct val="80000"/>
              </a:lnSpc>
              <a:spcBef>
                <a:spcPct val="20000"/>
              </a:spcBef>
              <a:buClr>
                <a:srgbClr val="CC0000"/>
              </a:buClr>
              <a:buNone/>
            </a:pPr>
            <a:r>
              <a:rPr lang="en-US" sz="2800" dirty="0" smtClean="0">
                <a:solidFill>
                  <a:srgbClr val="454157"/>
                </a:solidFill>
                <a:latin typeface="Times New Roman" pitchFamily="18" charset="0"/>
              </a:rPr>
              <a:t> </a:t>
            </a:r>
            <a:r>
              <a:rPr lang="en-US" sz="2800" dirty="0" smtClean="0">
                <a:solidFill>
                  <a:srgbClr val="454157"/>
                </a:solidFill>
                <a:latin typeface="Times New Roman" pitchFamily="18" charset="0"/>
              </a:rPr>
              <a:t>  </a:t>
            </a:r>
            <a:r>
              <a:rPr lang="en-IN" sz="2800" b="1" dirty="0" smtClean="0">
                <a:solidFill>
                  <a:srgbClr val="FF0000"/>
                </a:solidFill>
              </a:rPr>
              <a:t>Questions </a:t>
            </a:r>
            <a:r>
              <a:rPr lang="en-IN" sz="2800" b="1" dirty="0" smtClean="0">
                <a:solidFill>
                  <a:srgbClr val="FF0000"/>
                </a:solidFill>
              </a:rPr>
              <a:t>to be asked:</a:t>
            </a:r>
            <a:r>
              <a:rPr lang="en-IN" sz="2800" b="1" dirty="0" smtClean="0">
                <a:solidFill>
                  <a:srgbClr val="FF0000"/>
                </a:solidFill>
                <a:latin typeface="Times New Roman" pitchFamily="18" charset="0"/>
              </a:rPr>
              <a:t> </a:t>
            </a:r>
            <a:r>
              <a:rPr lang="en-IN" sz="2800" dirty="0" smtClean="0">
                <a:latin typeface="Times New Roman" pitchFamily="18" charset="0"/>
              </a:rPr>
              <a:t>The interview questions duly approved by the supervisor  has been attached in the appendix section of the mid-point report.</a:t>
            </a:r>
            <a:endParaRPr lang="en-IN" dirty="0"/>
          </a:p>
        </p:txBody>
      </p:sp>
      <p:sp>
        <p:nvSpPr>
          <p:cNvPr id="3" name="Title 2"/>
          <p:cNvSpPr>
            <a:spLocks noGrp="1"/>
          </p:cNvSpPr>
          <p:nvPr>
            <p:ph type="title"/>
          </p:nvPr>
        </p:nvSpPr>
        <p:spPr/>
        <p:txBody>
          <a:bodyPr/>
          <a:lstStyle/>
          <a:p>
            <a:r>
              <a:rPr lang="en-US" dirty="0" smtClean="0"/>
              <a:t>Primary Research</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Programming Language  </a:t>
            </a:r>
          </a:p>
          <a:p>
            <a:pPr>
              <a:buNone/>
            </a:pPr>
            <a:r>
              <a:rPr lang="en-US" dirty="0" smtClean="0"/>
              <a:t> </a:t>
            </a:r>
            <a:r>
              <a:rPr lang="en-US" dirty="0" smtClean="0"/>
              <a:t>   Language considered – Visual Basic and Java</a:t>
            </a:r>
          </a:p>
          <a:p>
            <a:pPr>
              <a:buNone/>
            </a:pPr>
            <a:r>
              <a:rPr lang="en-US" dirty="0" smtClean="0"/>
              <a:t> </a:t>
            </a:r>
            <a:r>
              <a:rPr lang="en-US" dirty="0" smtClean="0"/>
              <a:t>   Language chosen – Visual Basic</a:t>
            </a:r>
          </a:p>
          <a:p>
            <a:pPr>
              <a:buNone/>
            </a:pPr>
            <a:endParaRPr lang="en-US" dirty="0" smtClean="0"/>
          </a:p>
          <a:p>
            <a:pPr>
              <a:buNone/>
            </a:pPr>
            <a:r>
              <a:rPr lang="en-US" dirty="0" smtClean="0"/>
              <a:t>Why Visual Basic ?</a:t>
            </a:r>
          </a:p>
          <a:p>
            <a:pPr>
              <a:buNone/>
            </a:pPr>
            <a:r>
              <a:rPr lang="en-US" dirty="0" smtClean="0"/>
              <a:t> </a:t>
            </a:r>
            <a:r>
              <a:rPr lang="en-US" dirty="0" smtClean="0"/>
              <a:t>   Visual Basic is easy but powerful language to use and with OOPS concepts and advanced support for graphics class and procedures.</a:t>
            </a:r>
          </a:p>
        </p:txBody>
      </p:sp>
      <p:sp>
        <p:nvSpPr>
          <p:cNvPr id="3" name="Title 2"/>
          <p:cNvSpPr>
            <a:spLocks noGrp="1"/>
          </p:cNvSpPr>
          <p:nvPr>
            <p:ph type="title"/>
          </p:nvPr>
        </p:nvSpPr>
        <p:spPr/>
        <p:txBody>
          <a:bodyPr/>
          <a:lstStyle/>
          <a:p>
            <a:r>
              <a:rPr lang="en-US" dirty="0" smtClean="0"/>
              <a:t>Secondary Research</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Why Visual Basic is best suited for BEACON ?</a:t>
            </a:r>
          </a:p>
          <a:p>
            <a:pPr>
              <a:buNone/>
            </a:pPr>
            <a:endParaRPr lang="en-US" dirty="0" smtClean="0"/>
          </a:p>
          <a:p>
            <a:pPr>
              <a:buFont typeface="Wingdings" pitchFamily="2" charset="2"/>
              <a:buChar char="q"/>
            </a:pPr>
            <a:r>
              <a:rPr lang="en-US" dirty="0" smtClean="0"/>
              <a:t>Object Oriented Design</a:t>
            </a:r>
          </a:p>
          <a:p>
            <a:pPr>
              <a:buFont typeface="Wingdings" pitchFamily="2" charset="2"/>
              <a:buChar char="q"/>
            </a:pPr>
            <a:r>
              <a:rPr lang="en-US" dirty="0" smtClean="0"/>
              <a:t>Protection and efficiency</a:t>
            </a:r>
          </a:p>
          <a:p>
            <a:pPr>
              <a:buFont typeface="Wingdings" pitchFamily="2" charset="2"/>
              <a:buChar char="q"/>
            </a:pPr>
            <a:r>
              <a:rPr lang="en-US" dirty="0" smtClean="0"/>
              <a:t>Indexes</a:t>
            </a:r>
          </a:p>
          <a:p>
            <a:pPr>
              <a:buFont typeface="Wingdings" pitchFamily="2" charset="2"/>
              <a:buChar char="q"/>
            </a:pPr>
            <a:r>
              <a:rPr lang="en-US" dirty="0" smtClean="0"/>
              <a:t>Exception Handling</a:t>
            </a:r>
          </a:p>
          <a:p>
            <a:pPr>
              <a:buFont typeface="Wingdings" pitchFamily="2" charset="2"/>
              <a:buChar char="q"/>
            </a:pPr>
            <a:r>
              <a:rPr lang="en-US" dirty="0" smtClean="0"/>
              <a:t>Error Elimination</a:t>
            </a:r>
          </a:p>
          <a:p>
            <a:pPr>
              <a:buFont typeface="Wingdings" pitchFamily="2" charset="2"/>
              <a:buChar char="q"/>
            </a:pPr>
            <a:r>
              <a:rPr lang="en-US" dirty="0" smtClean="0"/>
              <a:t>Graphical User Interface</a:t>
            </a:r>
          </a:p>
          <a:p>
            <a:pPr>
              <a:buFont typeface="Wingdings" pitchFamily="2" charset="2"/>
              <a:buChar char="q"/>
            </a:pPr>
            <a:r>
              <a:rPr lang="en-US" dirty="0" smtClean="0"/>
              <a:t>Graphics Class</a:t>
            </a:r>
          </a:p>
          <a:p>
            <a:pPr>
              <a:buFont typeface="Wingdings" pitchFamily="2" charset="2"/>
              <a:buChar char="q"/>
            </a:pPr>
            <a:r>
              <a:rPr lang="en-US" dirty="0" smtClean="0"/>
              <a:t>Stream Writer and Binary Writer</a:t>
            </a:r>
          </a:p>
        </p:txBody>
      </p:sp>
      <p:sp>
        <p:nvSpPr>
          <p:cNvPr id="3" name="Title 2"/>
          <p:cNvSpPr>
            <a:spLocks noGrp="1"/>
          </p:cNvSpPr>
          <p:nvPr>
            <p:ph type="title"/>
          </p:nvPr>
        </p:nvSpPr>
        <p:spPr/>
        <p:txBody>
          <a:bodyPr>
            <a:normAutofit/>
          </a:bodyPr>
          <a:lstStyle/>
          <a:p>
            <a:r>
              <a:rPr lang="en-US" dirty="0" smtClean="0"/>
              <a:t>Secondary Research</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XYZ is the courier and Logistics company , available across whole Asia. </a:t>
            </a:r>
          </a:p>
          <a:p>
            <a:r>
              <a:rPr lang="en-US" dirty="0" smtClean="0"/>
              <a:t>The CEO wants to reduce cost and time by reducing complexity in the system by Information Technology .</a:t>
            </a:r>
          </a:p>
          <a:p>
            <a:r>
              <a:rPr lang="en-US" dirty="0" smtClean="0"/>
              <a:t>They require a new system that help them on the complex  and tedious task  and make a clear cut view of problem area. </a:t>
            </a:r>
          </a:p>
          <a:p>
            <a:endParaRPr lang="en-IN" dirty="0"/>
          </a:p>
        </p:txBody>
      </p:sp>
      <p:sp>
        <p:nvSpPr>
          <p:cNvPr id="2" name="Title 1"/>
          <p:cNvSpPr>
            <a:spLocks noGrp="1"/>
          </p:cNvSpPr>
          <p:nvPr>
            <p:ph type="title"/>
          </p:nvPr>
        </p:nvSpPr>
        <p:spPr/>
        <p:txBody>
          <a:bodyPr/>
          <a:lstStyle/>
          <a:p>
            <a:r>
              <a:rPr lang="en-US" dirty="0" smtClean="0"/>
              <a:t>Scene</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1"/>
          </a:xfrm>
        </p:spPr>
        <p:txBody>
          <a:bodyPr/>
          <a:lstStyle/>
          <a:p>
            <a:r>
              <a:rPr lang="en-US" dirty="0" smtClean="0"/>
              <a:t>Why Advanced Waterfall Model ?</a:t>
            </a:r>
          </a:p>
          <a:p>
            <a:pPr>
              <a:buNone/>
            </a:pPr>
            <a:endParaRPr lang="en-US" dirty="0" smtClean="0"/>
          </a:p>
          <a:p>
            <a:pPr>
              <a:buNone/>
            </a:pPr>
            <a:endParaRPr lang="en-US" dirty="0" smtClean="0"/>
          </a:p>
          <a:p>
            <a:pPr>
              <a:buNone/>
            </a:pPr>
            <a:r>
              <a:rPr lang="en-US" dirty="0" smtClean="0"/>
              <a:t>Stable Project Requirement</a:t>
            </a:r>
          </a:p>
          <a:p>
            <a:pPr>
              <a:buNone/>
            </a:pPr>
            <a:r>
              <a:rPr lang="en-US" dirty="0" smtClean="0"/>
              <a:t>Progress of System is measure able</a:t>
            </a:r>
          </a:p>
          <a:p>
            <a:pPr>
              <a:buNone/>
            </a:pPr>
            <a:r>
              <a:rPr lang="en-US" dirty="0" smtClean="0"/>
              <a:t>Strict Sign off Requirements</a:t>
            </a:r>
          </a:p>
          <a:p>
            <a:pPr>
              <a:buNone/>
            </a:pPr>
            <a:r>
              <a:rPr lang="en-US" dirty="0" smtClean="0"/>
              <a:t>Flexibility in V –model</a:t>
            </a:r>
          </a:p>
          <a:p>
            <a:pPr>
              <a:buNone/>
            </a:pPr>
            <a:r>
              <a:rPr lang="en-US" dirty="0" smtClean="0"/>
              <a:t>Change in basic design is also possible</a:t>
            </a:r>
            <a:endParaRPr lang="en-IN" dirty="0"/>
          </a:p>
        </p:txBody>
      </p:sp>
      <p:sp>
        <p:nvSpPr>
          <p:cNvPr id="3" name="Title 2"/>
          <p:cNvSpPr>
            <a:spLocks noGrp="1"/>
          </p:cNvSpPr>
          <p:nvPr>
            <p:ph type="title"/>
          </p:nvPr>
        </p:nvSpPr>
        <p:spPr/>
        <p:txBody>
          <a:bodyPr/>
          <a:lstStyle/>
          <a:p>
            <a:r>
              <a:rPr lang="en-US" dirty="0" smtClean="0"/>
              <a:t>Secondary Research</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05" name="Picture 29"/>
          <p:cNvPicPr>
            <a:picLocks noChangeAspect="1" noChangeArrowheads="1"/>
          </p:cNvPicPr>
          <p:nvPr/>
        </p:nvPicPr>
        <p:blipFill>
          <a:blip r:embed="rId2"/>
          <a:srcRect l="26940" t="48958" r="25037" b="10417"/>
          <a:stretch>
            <a:fillRect/>
          </a:stretch>
        </p:blipFill>
        <p:spPr bwMode="auto">
          <a:xfrm>
            <a:off x="304800" y="1143000"/>
            <a:ext cx="8331200" cy="3962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14272"/>
          </a:xfrm>
        </p:spPr>
        <p:txBody>
          <a:bodyPr/>
          <a:lstStyle/>
          <a:p>
            <a:r>
              <a:rPr lang="en-US" dirty="0" smtClean="0"/>
              <a:t>In appendix section , analysis of questionnaire are given with justification and conclusion in form of pie chart </a:t>
            </a:r>
          </a:p>
          <a:p>
            <a:pPr>
              <a:buNone/>
            </a:pPr>
            <a:endParaRPr lang="en-IN" dirty="0"/>
          </a:p>
        </p:txBody>
      </p:sp>
      <p:sp>
        <p:nvSpPr>
          <p:cNvPr id="3" name="Title 2"/>
          <p:cNvSpPr>
            <a:spLocks noGrp="1"/>
          </p:cNvSpPr>
          <p:nvPr>
            <p:ph type="title"/>
          </p:nvPr>
        </p:nvSpPr>
        <p:spPr/>
        <p:txBody>
          <a:bodyPr>
            <a:normAutofit fontScale="90000"/>
          </a:bodyPr>
          <a:lstStyle/>
          <a:p>
            <a:r>
              <a:rPr lang="en-US" dirty="0" smtClean="0"/>
              <a:t>Analysis of Questionnaire are given </a:t>
            </a:r>
            <a:endParaRPr lang="en-IN" dirty="0"/>
          </a:p>
        </p:txBody>
      </p:sp>
      <p:pic>
        <p:nvPicPr>
          <p:cNvPr id="49154" name="Picture 2"/>
          <p:cNvPicPr>
            <a:picLocks noChangeAspect="1" noChangeArrowheads="1"/>
          </p:cNvPicPr>
          <p:nvPr/>
        </p:nvPicPr>
        <p:blipFill>
          <a:blip r:embed="rId2"/>
          <a:srcRect l="27526" t="45834" r="27379" b="10417"/>
          <a:stretch>
            <a:fillRect/>
          </a:stretch>
        </p:blipFill>
        <p:spPr bwMode="auto">
          <a:xfrm>
            <a:off x="1828800" y="2971800"/>
            <a:ext cx="6248400" cy="340821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r>
              <a:rPr lang="en-US" sz="5400" dirty="0" smtClean="0"/>
              <a:t>Questions ???</a:t>
            </a:r>
            <a:endParaRPr lang="en-IN" dirty="0"/>
          </a:p>
        </p:txBody>
      </p:sp>
      <p:sp>
        <p:nvSpPr>
          <p:cNvPr id="3" name="Title 2"/>
          <p:cNvSpPr>
            <a:spLocks noGrp="1"/>
          </p:cNvSpPr>
          <p:nvPr>
            <p:ph type="title"/>
          </p:nvPr>
        </p:nvSpPr>
        <p:spPr/>
        <p:txBody>
          <a:bodyPr/>
          <a:lstStyle/>
          <a:p>
            <a:r>
              <a:rPr lang="en-US" dirty="0" smtClean="0"/>
              <a:t>                Thank You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System is for Logistics and Marine Enterprises.</a:t>
            </a:r>
          </a:p>
          <a:p>
            <a:r>
              <a:rPr lang="en-US" dirty="0" smtClean="0"/>
              <a:t>To solve the Vehicle Routing ( Travelling Salesman Problem)</a:t>
            </a:r>
          </a:p>
          <a:p>
            <a:r>
              <a:rPr lang="en-US" dirty="0" smtClean="0"/>
              <a:t>To solve Container Loading Problem of Ships /trucks</a:t>
            </a:r>
          </a:p>
          <a:p>
            <a:r>
              <a:rPr lang="en-US" dirty="0" smtClean="0"/>
              <a:t>Smart Algorithms that solve and find the best optimized solution of TSP and CLP</a:t>
            </a:r>
          </a:p>
          <a:p>
            <a:endParaRPr lang="en-IN" dirty="0"/>
          </a:p>
        </p:txBody>
      </p:sp>
      <p:sp>
        <p:nvSpPr>
          <p:cNvPr id="2" name="Title 1"/>
          <p:cNvSpPr>
            <a:spLocks noGrp="1"/>
          </p:cNvSpPr>
          <p:nvPr>
            <p:ph type="title"/>
          </p:nvPr>
        </p:nvSpPr>
        <p:spPr/>
        <p:txBody>
          <a:bodyPr/>
          <a:lstStyle/>
          <a:p>
            <a:r>
              <a:rPr lang="en-US" dirty="0" smtClean="0"/>
              <a:t>Why Beacon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mapsofindia.com/images2009/printable_maps/chandigarh-map.gif"/>
          <p:cNvPicPr>
            <a:picLocks noGrp="1" noChangeAspect="1" noChangeArrowheads="1"/>
          </p:cNvPicPr>
          <p:nvPr>
            <p:ph idx="1"/>
          </p:nvPr>
        </p:nvPicPr>
        <p:blipFill>
          <a:blip r:embed="rId2"/>
          <a:stretch>
            <a:fillRect/>
          </a:stretch>
        </p:blipFill>
        <p:spPr bwMode="auto">
          <a:xfrm>
            <a:off x="2479876" y="1481138"/>
            <a:ext cx="4184248" cy="452596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loading</a:t>
            </a:r>
            <a:endParaRPr lang="en-IN" dirty="0"/>
          </a:p>
        </p:txBody>
      </p:sp>
      <p:pic>
        <p:nvPicPr>
          <p:cNvPr id="4" name="Picture 3"/>
          <p:cNvPicPr/>
          <p:nvPr/>
        </p:nvPicPr>
        <p:blipFill>
          <a:blip r:embed="rId2"/>
          <a:srcRect/>
          <a:stretch>
            <a:fillRect/>
          </a:stretch>
        </p:blipFill>
        <p:spPr bwMode="auto">
          <a:xfrm>
            <a:off x="2514600" y="2362200"/>
            <a:ext cx="4587884" cy="319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b="1" dirty="0" smtClean="0"/>
              <a:t>Shipping Companies/SMEs /Courier Company</a:t>
            </a:r>
            <a:r>
              <a:rPr lang="en-US" dirty="0" smtClean="0"/>
              <a:t> - Organization who manages a large supply or export/import packages to move on.</a:t>
            </a:r>
            <a:endParaRPr lang="en-IN" dirty="0" smtClean="0"/>
          </a:p>
          <a:p>
            <a:pPr lvl="0"/>
            <a:r>
              <a:rPr lang="en-US" b="1" dirty="0" smtClean="0"/>
              <a:t>Skilled People targeted</a:t>
            </a:r>
            <a:r>
              <a:rPr lang="en-US" dirty="0" smtClean="0"/>
              <a:t> – Package planner, Package Loader, Insurance People, Manager, Accounts. The system also targets different worker of same enterprise according to work divided.</a:t>
            </a:r>
            <a:endParaRPr lang="en-IN" dirty="0" smtClean="0"/>
          </a:p>
          <a:p>
            <a:pPr lvl="0"/>
            <a:r>
              <a:rPr lang="en-US" b="1" dirty="0" smtClean="0"/>
              <a:t>General/Typical Users -</a:t>
            </a:r>
            <a:r>
              <a:rPr lang="en-US" dirty="0" smtClean="0"/>
              <a:t>Any person who wants to control their data can use the system.</a:t>
            </a:r>
            <a:endParaRPr lang="en-IN" dirty="0" smtClean="0"/>
          </a:p>
          <a:p>
            <a:pPr lvl="0"/>
            <a:r>
              <a:rPr lang="en-US" b="1" dirty="0" smtClean="0"/>
              <a:t>Research peoples and Students</a:t>
            </a:r>
            <a:r>
              <a:rPr lang="en-US" dirty="0" smtClean="0"/>
              <a:t> – The advance algorithm and problem solving techniques can be used in academics and research.</a:t>
            </a:r>
            <a:endParaRPr lang="en-IN" dirty="0" smtClean="0"/>
          </a:p>
          <a:p>
            <a:endParaRPr lang="en-IN" dirty="0"/>
          </a:p>
        </p:txBody>
      </p:sp>
      <p:sp>
        <p:nvSpPr>
          <p:cNvPr id="2" name="Title 1"/>
          <p:cNvSpPr>
            <a:spLocks noGrp="1"/>
          </p:cNvSpPr>
          <p:nvPr>
            <p:ph type="title"/>
          </p:nvPr>
        </p:nvSpPr>
        <p:spPr/>
        <p:txBody>
          <a:bodyPr/>
          <a:lstStyle/>
          <a:p>
            <a:r>
              <a:rPr lang="en-US" dirty="0" smtClean="0"/>
              <a:t>Target Audience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Reduced complexity in the problem</a:t>
            </a:r>
          </a:p>
          <a:p>
            <a:r>
              <a:rPr lang="en-US" dirty="0" smtClean="0"/>
              <a:t>Graphical view of vehicle route and load plan</a:t>
            </a:r>
          </a:p>
          <a:p>
            <a:r>
              <a:rPr lang="en-US" dirty="0" smtClean="0"/>
              <a:t>Organized Data and accessibility</a:t>
            </a:r>
            <a:endParaRPr lang="en-IN" dirty="0" smtClean="0"/>
          </a:p>
          <a:p>
            <a:r>
              <a:rPr lang="en-US" dirty="0" smtClean="0"/>
              <a:t>Cost Benefits</a:t>
            </a:r>
          </a:p>
          <a:p>
            <a:r>
              <a:rPr lang="en-US" dirty="0" smtClean="0"/>
              <a:t>Time </a:t>
            </a:r>
            <a:r>
              <a:rPr lang="en-US" dirty="0" smtClean="0"/>
              <a:t>Benefits</a:t>
            </a:r>
          </a:p>
          <a:p>
            <a:r>
              <a:rPr lang="en-US" dirty="0" smtClean="0"/>
              <a:t>Increased Enterprise/Employee productivity</a:t>
            </a:r>
          </a:p>
          <a:p>
            <a:r>
              <a:rPr lang="en-US" dirty="0" smtClean="0"/>
              <a:t>Reduce Stress</a:t>
            </a:r>
            <a:endParaRPr lang="en-US" dirty="0" smtClean="0"/>
          </a:p>
          <a:p>
            <a:pPr>
              <a:buNone/>
            </a:pPr>
            <a:endParaRPr lang="en-IN" dirty="0"/>
          </a:p>
        </p:txBody>
      </p:sp>
      <p:sp>
        <p:nvSpPr>
          <p:cNvPr id="2" name="Title 1"/>
          <p:cNvSpPr>
            <a:spLocks noGrp="1"/>
          </p:cNvSpPr>
          <p:nvPr>
            <p:ph type="title"/>
          </p:nvPr>
        </p:nvSpPr>
        <p:spPr/>
        <p:txBody>
          <a:bodyPr/>
          <a:lstStyle/>
          <a:p>
            <a:r>
              <a:rPr lang="en-US" dirty="0" smtClean="0"/>
              <a:t> Benefits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t>
            </a:r>
            <a:r>
              <a:rPr lang="en-US" dirty="0" err="1" smtClean="0"/>
              <a:t>Functionalites</a:t>
            </a:r>
            <a:endParaRPr lang="en-IN" dirty="0"/>
          </a:p>
        </p:txBody>
      </p:sp>
      <p:graphicFrame>
        <p:nvGraphicFramePr>
          <p:cNvPr id="4" name="Table 3"/>
          <p:cNvGraphicFramePr>
            <a:graphicFrameLocks noGrp="1"/>
          </p:cNvGraphicFramePr>
          <p:nvPr/>
        </p:nvGraphicFramePr>
        <p:xfrm>
          <a:off x="1066800" y="2057401"/>
          <a:ext cx="6781800" cy="3810000"/>
        </p:xfrm>
        <a:graphic>
          <a:graphicData uri="http://schemas.openxmlformats.org/drawingml/2006/table">
            <a:tbl>
              <a:tblPr/>
              <a:tblGrid>
                <a:gridCol w="2341174"/>
                <a:gridCol w="4440626"/>
              </a:tblGrid>
              <a:tr h="320217">
                <a:tc>
                  <a:txBody>
                    <a:bodyPr/>
                    <a:lstStyle/>
                    <a:p>
                      <a:pPr algn="just">
                        <a:lnSpc>
                          <a:spcPct val="150000"/>
                        </a:lnSpc>
                        <a:spcAft>
                          <a:spcPts val="0"/>
                        </a:spcAft>
                      </a:pPr>
                      <a:endParaRPr lang="en-IN" sz="1200" dirty="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50000"/>
                        </a:lnSpc>
                        <a:spcAft>
                          <a:spcPts val="0"/>
                        </a:spcAft>
                      </a:pP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93534">
                <a:tc>
                  <a:txBody>
                    <a:bodyPr/>
                    <a:lstStyle/>
                    <a:p>
                      <a:pPr algn="just">
                        <a:lnSpc>
                          <a:spcPct val="150000"/>
                        </a:lnSpc>
                        <a:spcAft>
                          <a:spcPts val="0"/>
                        </a:spcAft>
                      </a:pPr>
                      <a:r>
                        <a:rPr lang="en-IN" sz="1100" b="1">
                          <a:latin typeface="Times New Roman"/>
                          <a:ea typeface="Calibri"/>
                          <a:cs typeface="Mangal"/>
                        </a:rPr>
                        <a:t>Functionality</a:t>
                      </a:r>
                      <a:endParaRPr lang="en-IN" sz="120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100">
                          <a:latin typeface="Times New Roman"/>
                          <a:ea typeface="Calibri"/>
                          <a:cs typeface="Mangal"/>
                        </a:rPr>
                        <a:t>Description</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7066">
                <a:tc>
                  <a:txBody>
                    <a:bodyPr/>
                    <a:lstStyle/>
                    <a:p>
                      <a:pPr algn="just">
                        <a:lnSpc>
                          <a:spcPct val="150000"/>
                        </a:lnSpc>
                        <a:spcAft>
                          <a:spcPts val="0"/>
                        </a:spcAft>
                      </a:pPr>
                      <a:r>
                        <a:rPr lang="en-IN" sz="1100" b="1">
                          <a:latin typeface="Times New Roman"/>
                          <a:ea typeface="Calibri"/>
                          <a:cs typeface="Mangal"/>
                        </a:rPr>
                        <a:t>Data entry and Unique ID</a:t>
                      </a:r>
                      <a:endParaRPr lang="en-IN" sz="120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a:latin typeface="Times New Roman"/>
                          <a:ea typeface="Calibri"/>
                          <a:cs typeface="Mangal"/>
                        </a:rPr>
                        <a:t>The information about each goods and container need to be logged in the system with unique identification.</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7985">
                <a:tc>
                  <a:txBody>
                    <a:bodyPr/>
                    <a:lstStyle/>
                    <a:p>
                      <a:pPr algn="just">
                        <a:lnSpc>
                          <a:spcPct val="150000"/>
                        </a:lnSpc>
                        <a:spcAft>
                          <a:spcPts val="0"/>
                        </a:spcAft>
                      </a:pPr>
                      <a:r>
                        <a:rPr lang="en-IN" sz="1100" b="1">
                          <a:latin typeface="Times New Roman"/>
                          <a:ea typeface="Calibri"/>
                          <a:cs typeface="Mangal"/>
                        </a:rPr>
                        <a:t> New Algorithms for TSP</a:t>
                      </a:r>
                      <a:endParaRPr lang="en-IN" sz="1200">
                        <a:latin typeface="Times New Roman"/>
                        <a:ea typeface="Times New Roman"/>
                        <a:cs typeface="Mangal"/>
                      </a:endParaRPr>
                    </a:p>
                    <a:p>
                      <a:pPr algn="just">
                        <a:lnSpc>
                          <a:spcPct val="150000"/>
                        </a:lnSpc>
                        <a:spcAft>
                          <a:spcPts val="0"/>
                        </a:spcAft>
                      </a:pPr>
                      <a:r>
                        <a:rPr lang="en-IN" sz="1100" b="1">
                          <a:latin typeface="Times New Roman"/>
                          <a:ea typeface="Calibri"/>
                          <a:cs typeface="Mangal"/>
                        </a:rPr>
                        <a:t>       ( Research Paper )</a:t>
                      </a:r>
                      <a:endParaRPr lang="en-IN" sz="120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a:latin typeface="Times New Roman"/>
                          <a:ea typeface="Calibri"/>
                          <a:cs typeface="Mangal"/>
                        </a:rPr>
                        <a:t>Genetic Algorithm, simulated annealing or Ant Colony Optimization (ACO )to determine the shortest and the best path for transportation. </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7066">
                <a:tc>
                  <a:txBody>
                    <a:bodyPr/>
                    <a:lstStyle/>
                    <a:p>
                      <a:pPr algn="just">
                        <a:lnSpc>
                          <a:spcPct val="150000"/>
                        </a:lnSpc>
                        <a:spcAft>
                          <a:spcPts val="0"/>
                        </a:spcAft>
                      </a:pPr>
                      <a:r>
                        <a:rPr lang="en-IN" sz="1100" b="1">
                          <a:latin typeface="Times New Roman"/>
                          <a:ea typeface="Calibri"/>
                          <a:cs typeface="Mangal"/>
                        </a:rPr>
                        <a:t>Implementation of TSP</a:t>
                      </a:r>
                      <a:endParaRPr lang="en-IN" sz="120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a:latin typeface="Times New Roman"/>
                          <a:ea typeface="Calibri"/>
                          <a:cs typeface="Mangal"/>
                        </a:rPr>
                        <a:t>Implementation of TSP problem on graphs taking co-ordinates from a real world scenario </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7066">
                <a:tc>
                  <a:txBody>
                    <a:bodyPr/>
                    <a:lstStyle/>
                    <a:p>
                      <a:pPr algn="just">
                        <a:lnSpc>
                          <a:spcPct val="150000"/>
                        </a:lnSpc>
                        <a:spcAft>
                          <a:spcPts val="0"/>
                        </a:spcAft>
                      </a:pPr>
                      <a:r>
                        <a:rPr lang="en-IN" sz="1100" b="1">
                          <a:latin typeface="Times New Roman"/>
                          <a:ea typeface="Calibri"/>
                          <a:cs typeface="Mangal"/>
                        </a:rPr>
                        <a:t>New Algorithms for CLP</a:t>
                      </a:r>
                      <a:endParaRPr lang="en-IN" sz="1200">
                        <a:latin typeface="Times New Roman"/>
                        <a:ea typeface="Times New Roman"/>
                        <a:cs typeface="Mangal"/>
                      </a:endParaRPr>
                    </a:p>
                    <a:p>
                      <a:pPr algn="just">
                        <a:lnSpc>
                          <a:spcPct val="150000"/>
                        </a:lnSpc>
                        <a:spcAft>
                          <a:spcPts val="0"/>
                        </a:spcAft>
                      </a:pPr>
                      <a:r>
                        <a:rPr lang="en-IN" sz="1100" b="1">
                          <a:latin typeface="Times New Roman"/>
                          <a:ea typeface="Calibri"/>
                          <a:cs typeface="Mangal"/>
                        </a:rPr>
                        <a:t>        (Research Paper)</a:t>
                      </a:r>
                      <a:endParaRPr lang="en-IN" sz="120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a:latin typeface="Times New Roman"/>
                          <a:ea typeface="Calibri"/>
                          <a:cs typeface="Mangal"/>
                        </a:rPr>
                        <a:t>Integral Optimal Algorithms for CLP that provides the maximum container loading and ship balance.</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7066">
                <a:tc>
                  <a:txBody>
                    <a:bodyPr/>
                    <a:lstStyle/>
                    <a:p>
                      <a:pPr algn="just">
                        <a:lnSpc>
                          <a:spcPct val="150000"/>
                        </a:lnSpc>
                        <a:spcAft>
                          <a:spcPts val="0"/>
                        </a:spcAft>
                      </a:pPr>
                      <a:r>
                        <a:rPr lang="en-IN" sz="1100" b="1">
                          <a:latin typeface="Times New Roman"/>
                          <a:ea typeface="Calibri"/>
                          <a:cs typeface="Mangal"/>
                        </a:rPr>
                        <a:t>Implementation of CLP</a:t>
                      </a:r>
                      <a:endParaRPr lang="en-IN" sz="120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dirty="0">
                          <a:latin typeface="Times New Roman"/>
                          <a:ea typeface="Calibri"/>
                          <a:cs typeface="Mangal"/>
                        </a:rPr>
                        <a:t>Implementation of Container loading for a ship with various box of different size </a:t>
                      </a:r>
                      <a:endParaRPr lang="en-IN" sz="1200" dirty="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n Special</a:t>
            </a:r>
            <a:endParaRPr lang="en-IN" dirty="0"/>
          </a:p>
        </p:txBody>
      </p:sp>
      <p:graphicFrame>
        <p:nvGraphicFramePr>
          <p:cNvPr id="4" name="Table 3"/>
          <p:cNvGraphicFramePr>
            <a:graphicFrameLocks noGrp="1"/>
          </p:cNvGraphicFramePr>
          <p:nvPr/>
        </p:nvGraphicFramePr>
        <p:xfrm>
          <a:off x="1219200" y="2133600"/>
          <a:ext cx="6176010" cy="1752601"/>
        </p:xfrm>
        <a:graphic>
          <a:graphicData uri="http://schemas.openxmlformats.org/drawingml/2006/table">
            <a:tbl>
              <a:tblPr/>
              <a:tblGrid>
                <a:gridCol w="2132047"/>
                <a:gridCol w="4043963"/>
              </a:tblGrid>
              <a:tr h="316132">
                <a:tc>
                  <a:txBody>
                    <a:bodyPr/>
                    <a:lstStyle/>
                    <a:p>
                      <a:pPr algn="just">
                        <a:lnSpc>
                          <a:spcPct val="150000"/>
                        </a:lnSpc>
                        <a:spcAft>
                          <a:spcPts val="0"/>
                        </a:spcAft>
                      </a:pPr>
                      <a:r>
                        <a:rPr lang="en-IN" sz="1100" b="1" dirty="0">
                          <a:solidFill>
                            <a:srgbClr val="FFFFFF"/>
                          </a:solidFill>
                          <a:latin typeface="Times New Roman"/>
                          <a:ea typeface="Calibri"/>
                          <a:cs typeface="Mangal"/>
                        </a:rPr>
                        <a:t>Functionality</a:t>
                      </a:r>
                      <a:endParaRPr lang="en-IN" sz="1200" dirty="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50000"/>
                        </a:lnSpc>
                        <a:spcAft>
                          <a:spcPts val="0"/>
                        </a:spcAft>
                      </a:pPr>
                      <a:r>
                        <a:rPr lang="en-IN" sz="1100" b="1">
                          <a:solidFill>
                            <a:srgbClr val="FFFFFF"/>
                          </a:solidFill>
                          <a:latin typeface="Times New Roman"/>
                          <a:ea typeface="Calibri"/>
                          <a:cs typeface="Mangal"/>
                        </a:rPr>
                        <a:t>Description</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359117">
                <a:tc>
                  <a:txBody>
                    <a:bodyPr/>
                    <a:lstStyle/>
                    <a:p>
                      <a:pPr algn="just">
                        <a:lnSpc>
                          <a:spcPct val="150000"/>
                        </a:lnSpc>
                        <a:spcAft>
                          <a:spcPts val="0"/>
                        </a:spcAft>
                      </a:pPr>
                      <a:r>
                        <a:rPr lang="en-IN" sz="1100" b="1">
                          <a:latin typeface="Times New Roman"/>
                          <a:ea typeface="Calibri"/>
                          <a:cs typeface="Mangal"/>
                        </a:rPr>
                        <a:t>Language Support</a:t>
                      </a:r>
                      <a:endParaRPr lang="en-IN" sz="120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a:latin typeface="Times New Roman"/>
                          <a:ea typeface="Calibri"/>
                          <a:cs typeface="Mangal"/>
                        </a:rPr>
                        <a:t>Different Major Language Support for the system.</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117">
                <a:tc>
                  <a:txBody>
                    <a:bodyPr/>
                    <a:lstStyle/>
                    <a:p>
                      <a:pPr algn="just">
                        <a:lnSpc>
                          <a:spcPct val="150000"/>
                        </a:lnSpc>
                        <a:spcAft>
                          <a:spcPts val="0"/>
                        </a:spcAft>
                      </a:pPr>
                      <a:r>
                        <a:rPr lang="en-IN" sz="1100" b="1" dirty="0">
                          <a:latin typeface="Times New Roman"/>
                          <a:ea typeface="Calibri"/>
                          <a:cs typeface="Mangal"/>
                        </a:rPr>
                        <a:t>Excel Data Entry </a:t>
                      </a:r>
                      <a:endParaRPr lang="en-IN" sz="1200" dirty="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a:latin typeface="Times New Roman"/>
                          <a:ea typeface="Calibri"/>
                          <a:cs typeface="Mangal"/>
                        </a:rPr>
                        <a:t>Data entry through excel sheet.</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8235">
                <a:tc>
                  <a:txBody>
                    <a:bodyPr/>
                    <a:lstStyle/>
                    <a:p>
                      <a:pPr algn="just">
                        <a:lnSpc>
                          <a:spcPct val="150000"/>
                        </a:lnSpc>
                        <a:spcAft>
                          <a:spcPts val="0"/>
                        </a:spcAft>
                      </a:pPr>
                      <a:r>
                        <a:rPr lang="en-IN" sz="1100" b="1">
                          <a:latin typeface="Times New Roman"/>
                          <a:ea typeface="Calibri"/>
                          <a:cs typeface="Mangal"/>
                        </a:rPr>
                        <a:t>Interactive Report and Document Generation </a:t>
                      </a:r>
                      <a:endParaRPr lang="en-IN" sz="120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dirty="0">
                          <a:latin typeface="Times New Roman"/>
                          <a:ea typeface="Calibri"/>
                          <a:cs typeface="Mangal"/>
                        </a:rPr>
                        <a:t>Automatic and downloadable Insurance , Bill , Transport Agenda and other report generation </a:t>
                      </a:r>
                      <a:endParaRPr lang="en-IN" sz="1200" dirty="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219200" y="4495800"/>
          <a:ext cx="6099810" cy="1219200"/>
        </p:xfrm>
        <a:graphic>
          <a:graphicData uri="http://schemas.openxmlformats.org/drawingml/2006/table">
            <a:tbl>
              <a:tblPr/>
              <a:tblGrid>
                <a:gridCol w="2105742"/>
                <a:gridCol w="3994068"/>
              </a:tblGrid>
              <a:tr h="406400">
                <a:tc>
                  <a:txBody>
                    <a:bodyPr/>
                    <a:lstStyle/>
                    <a:p>
                      <a:pPr algn="just">
                        <a:lnSpc>
                          <a:spcPct val="150000"/>
                        </a:lnSpc>
                        <a:spcAft>
                          <a:spcPts val="0"/>
                        </a:spcAft>
                      </a:pPr>
                      <a:r>
                        <a:rPr lang="en-IN" sz="1100" b="1" dirty="0">
                          <a:solidFill>
                            <a:srgbClr val="FFFFFF"/>
                          </a:solidFill>
                          <a:latin typeface="Times New Roman"/>
                          <a:ea typeface="Calibri"/>
                          <a:cs typeface="Mangal"/>
                        </a:rPr>
                        <a:t>Functionality</a:t>
                      </a:r>
                      <a:endParaRPr lang="en-IN" sz="1200" dirty="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lnSpc>
                          <a:spcPct val="150000"/>
                        </a:lnSpc>
                        <a:spcAft>
                          <a:spcPts val="0"/>
                        </a:spcAft>
                      </a:pPr>
                      <a:r>
                        <a:rPr lang="en-IN" sz="1100" b="1">
                          <a:solidFill>
                            <a:srgbClr val="FFFFFF"/>
                          </a:solidFill>
                          <a:latin typeface="Times New Roman"/>
                          <a:ea typeface="Calibri"/>
                          <a:cs typeface="Mangal"/>
                        </a:rPr>
                        <a:t>Description</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06400">
                <a:tc>
                  <a:txBody>
                    <a:bodyPr/>
                    <a:lstStyle/>
                    <a:p>
                      <a:pPr algn="just">
                        <a:lnSpc>
                          <a:spcPct val="150000"/>
                        </a:lnSpc>
                        <a:spcAft>
                          <a:spcPts val="0"/>
                        </a:spcAft>
                      </a:pPr>
                      <a:r>
                        <a:rPr lang="en-IN" sz="1100" b="1">
                          <a:latin typeface="Times New Roman"/>
                          <a:ea typeface="Calibri"/>
                          <a:cs typeface="Mangal"/>
                        </a:rPr>
                        <a:t>2D /3D view of CLP</a:t>
                      </a:r>
                      <a:endParaRPr lang="en-IN" sz="120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a:latin typeface="Times New Roman"/>
                          <a:ea typeface="Calibri"/>
                          <a:cs typeface="Mangal"/>
                        </a:rPr>
                        <a:t>Loading Plan of containers </a:t>
                      </a:r>
                      <a:endParaRPr lang="en-IN" sz="120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algn="just">
                        <a:lnSpc>
                          <a:spcPct val="150000"/>
                        </a:lnSpc>
                        <a:spcAft>
                          <a:spcPts val="0"/>
                        </a:spcAft>
                      </a:pPr>
                      <a:r>
                        <a:rPr lang="en-IN" sz="1100" b="1" dirty="0">
                          <a:latin typeface="Times New Roman"/>
                          <a:ea typeface="Calibri"/>
                          <a:cs typeface="Mangal"/>
                        </a:rPr>
                        <a:t>Map Editor for  TSP </a:t>
                      </a:r>
                      <a:endParaRPr lang="en-IN" sz="12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en-IN" sz="1100" dirty="0">
                          <a:latin typeface="Times New Roman"/>
                          <a:ea typeface="Calibri"/>
                          <a:cs typeface="Mangal"/>
                        </a:rPr>
                        <a:t>Map Editor for TSP</a:t>
                      </a:r>
                      <a:endParaRPr lang="en-IN" sz="1200" dirty="0">
                        <a:latin typeface="Times New Roman"/>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239</TotalTime>
  <Words>938</Words>
  <Application>Microsoft Office PowerPoint</Application>
  <PresentationFormat>On-screen Show (4:3)</PresentationFormat>
  <Paragraphs>136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BEACON  (Hi –Tech Marine Loading &amp; Path Detection)</vt:lpstr>
      <vt:lpstr>Scene</vt:lpstr>
      <vt:lpstr>Why Beacon ?</vt:lpstr>
      <vt:lpstr>Slide 4</vt:lpstr>
      <vt:lpstr>Container loading</vt:lpstr>
      <vt:lpstr>Target Audience</vt:lpstr>
      <vt:lpstr> Benefits</vt:lpstr>
      <vt:lpstr>Core Functionalites</vt:lpstr>
      <vt:lpstr>Enhanced n Special</vt:lpstr>
      <vt:lpstr>New Concept , theories and Technologies to be learnt</vt:lpstr>
      <vt:lpstr>Literature Review</vt:lpstr>
      <vt:lpstr>Travelling Salesman Problem</vt:lpstr>
      <vt:lpstr>Container Loading Problem </vt:lpstr>
      <vt:lpstr>Genetic Algorithm</vt:lpstr>
      <vt:lpstr>Review of Similar Systems</vt:lpstr>
      <vt:lpstr>Primary Research</vt:lpstr>
      <vt:lpstr>Primary Research</vt:lpstr>
      <vt:lpstr>Secondary Research</vt:lpstr>
      <vt:lpstr>Secondary Research</vt:lpstr>
      <vt:lpstr>Secondary Research</vt:lpstr>
      <vt:lpstr>Slide 21</vt:lpstr>
      <vt:lpstr>Analysis of Questionnaire are given </vt:lpstr>
      <vt:lpstr>                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R0GER B1NNY</dc:creator>
  <cp:lastModifiedBy>User </cp:lastModifiedBy>
  <cp:revision>40</cp:revision>
  <dcterms:created xsi:type="dcterms:W3CDTF">2006-08-16T00:00:00Z</dcterms:created>
  <dcterms:modified xsi:type="dcterms:W3CDTF">2012-11-26T05:30:04Z</dcterms:modified>
</cp:coreProperties>
</file>