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Lst>
  <p:sldSz cy="5143500" cx="9144000"/>
  <p:notesSz cx="6858000" cy="9144000"/>
  <p:embeddedFontLst>
    <p:embeddedFont>
      <p:font typeface="Roboto"/>
      <p:regular r:id="rId10"/>
      <p:bold r:id="rId11"/>
      <p:italic r:id="rId12"/>
      <p:boldItalic r:id="rId13"/>
    </p:embeddedFont>
    <p:embeddedFont>
      <p:font typeface="Tahom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Tahoma-bold.fntdata"/><Relationship Id="rId14" Type="http://schemas.openxmlformats.org/officeDocument/2006/relationships/font" Target="fonts/Tahom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8b2480f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8b2480f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sz="1350">
                <a:solidFill>
                  <a:srgbClr val="222222"/>
                </a:solidFill>
                <a:highlight>
                  <a:srgbClr val="FFFFFF"/>
                </a:highlight>
              </a:rPr>
              <a:t>resampling techniques to handle imbalanced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8b2480f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8b2480f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222222"/>
                </a:solidFill>
                <a:highlight>
                  <a:srgbClr val="FFFFFF"/>
                </a:highlight>
              </a:rPr>
              <a:t>Today any machine learning practitioner working with binary classification problems must have come across this typical situation of an imbalanced dataset. This is a typical scenario seen across many valid business problems like fraud detection, spam filtering, rare disease discovery, hardware fault detection, etc. Class imbalance is a scenario that arises when we have unequal distribution of class in a dataset i.e. the no. of data points in the negative class (majority class) very large compared to that of the positive class (minority class).Most of the predictions will correspond to the majority class and treat the minority class features as noise in the data and ignore them. This will result in a high bias in the model.</a:t>
            </a:r>
            <a:endParaRPr sz="1350">
              <a:solidFill>
                <a:srgbClr val="222222"/>
              </a:solidFill>
              <a:highlight>
                <a:srgbClr val="FFFFFF"/>
              </a:highlight>
            </a:endParaRPr>
          </a:p>
          <a:p>
            <a:pPr indent="0" lvl="0" marL="0" rtl="0" algn="l">
              <a:lnSpc>
                <a:spcPct val="120000"/>
              </a:lnSpc>
              <a:spcBef>
                <a:spcPts val="0"/>
              </a:spcBef>
              <a:spcAft>
                <a:spcPts val="0"/>
              </a:spcAft>
              <a:buClr>
                <a:schemeClr val="dk1"/>
              </a:buClr>
              <a:buSzPts val="1100"/>
              <a:buFont typeface="Arial"/>
              <a:buNone/>
            </a:pPr>
            <a:r>
              <a:rPr lang="en" sz="1700">
                <a:solidFill>
                  <a:srgbClr val="222222"/>
                </a:solidFill>
                <a:highlight>
                  <a:srgbClr val="FFFFFF"/>
                </a:highlight>
              </a:rPr>
              <a:t>Dealing with Imbalanced Data</a:t>
            </a:r>
            <a:endParaRPr sz="1700">
              <a:solidFill>
                <a:srgbClr val="222222"/>
              </a:solidFill>
              <a:highlight>
                <a:srgbClr val="FFFFFF"/>
              </a:highlight>
            </a:endParaRPr>
          </a:p>
          <a:p>
            <a:pPr indent="0" lvl="0" marL="0" rtl="0" algn="l">
              <a:lnSpc>
                <a:spcPct val="183333"/>
              </a:lnSpc>
              <a:spcBef>
                <a:spcPts val="400"/>
              </a:spcBef>
              <a:spcAft>
                <a:spcPts val="0"/>
              </a:spcAft>
              <a:buClr>
                <a:schemeClr val="dk1"/>
              </a:buClr>
              <a:buSzPts val="1100"/>
              <a:buFont typeface="Arial"/>
              <a:buNone/>
            </a:pPr>
            <a:r>
              <a:rPr lang="en" sz="1350">
                <a:solidFill>
                  <a:srgbClr val="222222"/>
                </a:solidFill>
                <a:highlight>
                  <a:srgbClr val="FFFFFF"/>
                </a:highlight>
              </a:rPr>
              <a:t>Resampling data is one of the most commonly preferred approaches to deal with an imbalanced dataset. There are broadly two types of methods for this i) Undersampling ii) Oversampling. In most cases, oversampling is preferred over undersampling techniques. The reason being, in undersampling we tend to remove instances from data that may be carrying some important information</a:t>
            </a:r>
            <a:endParaRPr sz="1350">
              <a:solidFill>
                <a:srgbClr val="222222"/>
              </a:solidFill>
              <a:highlight>
                <a:srgbClr val="FFFFFF"/>
              </a:highlight>
            </a:endParaRPr>
          </a:p>
          <a:p>
            <a:pPr indent="0" lvl="0" marL="0" rtl="0" algn="l">
              <a:lnSpc>
                <a:spcPct val="90000"/>
              </a:lnSpc>
              <a:spcBef>
                <a:spcPts val="1200"/>
              </a:spcBef>
              <a:spcAft>
                <a:spcPts val="0"/>
              </a:spcAft>
              <a:buClr>
                <a:schemeClr val="dk1"/>
              </a:buClr>
              <a:buSzPts val="1100"/>
              <a:buFont typeface="Arial"/>
              <a:buNone/>
            </a:pPr>
            <a:r>
              <a:rPr lang="en" sz="1200">
                <a:solidFill>
                  <a:srgbClr val="BDC1C6"/>
                </a:solidFill>
                <a:highlight>
                  <a:srgbClr val="202124"/>
                </a:highlight>
                <a:latin typeface="Roboto"/>
                <a:ea typeface="Roboto"/>
                <a:cs typeface="Roboto"/>
                <a:sym typeface="Roboto"/>
              </a:rPr>
              <a:t>Synthetic Minority Oversampling Technique (SMOTE) is </a:t>
            </a:r>
            <a:r>
              <a:rPr b="1" lang="en" sz="1200">
                <a:solidFill>
                  <a:srgbClr val="BDC1C6"/>
                </a:solidFill>
                <a:highlight>
                  <a:srgbClr val="202124"/>
                </a:highlight>
                <a:latin typeface="Roboto"/>
                <a:ea typeface="Roboto"/>
                <a:cs typeface="Roboto"/>
                <a:sym typeface="Roboto"/>
              </a:rPr>
              <a:t>a statistical technique for increasing the number of cases in your dataset in a balanced way</a:t>
            </a:r>
            <a:r>
              <a:rPr lang="en" sz="1200">
                <a:solidFill>
                  <a:srgbClr val="BDC1C6"/>
                </a:solidFill>
                <a:highlight>
                  <a:srgbClr val="202124"/>
                </a:highlight>
                <a:latin typeface="Roboto"/>
                <a:ea typeface="Roboto"/>
                <a:cs typeface="Roboto"/>
                <a:sym typeface="Roboto"/>
              </a:rPr>
              <a:t>.</a:t>
            </a:r>
            <a:endParaRPr sz="1200">
              <a:solidFill>
                <a:srgbClr val="BDC1C6"/>
              </a:solidFill>
              <a:highlight>
                <a:srgbClr val="20212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8b2480f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8b2480f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628650" y="102394"/>
            <a:ext cx="7886700" cy="40838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800"/>
              <a:buFont typeface="Tahoma"/>
              <a:buNone/>
              <a:defRPr sz="1800">
                <a:latin typeface="Tahoma"/>
                <a:ea typeface="Tahoma"/>
                <a:cs typeface="Tahoma"/>
                <a:sym typeface="Tahom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628650" y="631371"/>
            <a:ext cx="7886700" cy="4001351"/>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chemeClr val="dk1"/>
              </a:buClr>
              <a:buSzPts val="1200"/>
              <a:buChar char="•"/>
              <a:defRPr sz="1200">
                <a:latin typeface="Tahoma"/>
                <a:ea typeface="Tahoma"/>
                <a:cs typeface="Tahoma"/>
                <a:sym typeface="Tahoma"/>
              </a:defRPr>
            </a:lvl1pPr>
            <a:lvl2pPr indent="-304800" lvl="1" marL="914400" algn="l">
              <a:lnSpc>
                <a:spcPct val="90000"/>
              </a:lnSpc>
              <a:spcBef>
                <a:spcPts val="400"/>
              </a:spcBef>
              <a:spcAft>
                <a:spcPts val="0"/>
              </a:spcAft>
              <a:buClr>
                <a:schemeClr val="dk1"/>
              </a:buClr>
              <a:buSzPts val="1200"/>
              <a:buChar char="•"/>
              <a:defRPr sz="1200">
                <a:latin typeface="Tahoma"/>
                <a:ea typeface="Tahoma"/>
                <a:cs typeface="Tahoma"/>
                <a:sym typeface="Tahoma"/>
              </a:defRPr>
            </a:lvl2pPr>
            <a:lvl3pPr indent="-304800" lvl="2" marL="1371600" algn="l">
              <a:lnSpc>
                <a:spcPct val="90000"/>
              </a:lnSpc>
              <a:spcBef>
                <a:spcPts val="400"/>
              </a:spcBef>
              <a:spcAft>
                <a:spcPts val="0"/>
              </a:spcAft>
              <a:buClr>
                <a:schemeClr val="dk1"/>
              </a:buClr>
              <a:buSzPts val="1200"/>
              <a:buChar char="•"/>
              <a:defRPr sz="1200">
                <a:latin typeface="Tahoma"/>
                <a:ea typeface="Tahoma"/>
                <a:cs typeface="Tahoma"/>
                <a:sym typeface="Tahoma"/>
              </a:defRPr>
            </a:lvl3pPr>
            <a:lvl4pPr indent="-304800" lvl="3" marL="1828800" algn="l">
              <a:lnSpc>
                <a:spcPct val="90000"/>
              </a:lnSpc>
              <a:spcBef>
                <a:spcPts val="400"/>
              </a:spcBef>
              <a:spcAft>
                <a:spcPts val="0"/>
              </a:spcAft>
              <a:buClr>
                <a:schemeClr val="dk1"/>
              </a:buClr>
              <a:buSzPts val="1200"/>
              <a:buChar char="•"/>
              <a:defRPr sz="1200">
                <a:latin typeface="Tahoma"/>
                <a:ea typeface="Tahoma"/>
                <a:cs typeface="Tahoma"/>
                <a:sym typeface="Tahoma"/>
              </a:defRPr>
            </a:lvl4pPr>
            <a:lvl5pPr indent="-304800" lvl="4" marL="2286000" algn="l">
              <a:lnSpc>
                <a:spcPct val="90000"/>
              </a:lnSpc>
              <a:spcBef>
                <a:spcPts val="400"/>
              </a:spcBef>
              <a:spcAft>
                <a:spcPts val="0"/>
              </a:spcAft>
              <a:buClr>
                <a:schemeClr val="dk1"/>
              </a:buClr>
              <a:buSzPts val="1200"/>
              <a:buChar char="•"/>
              <a:defRPr sz="1200">
                <a:latin typeface="Tahoma"/>
                <a:ea typeface="Tahoma"/>
                <a:cs typeface="Tahoma"/>
                <a:sym typeface="Tahoma"/>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rotWithShape="1">
          <a:blip r:embed="rId2">
            <a:alphaModFix/>
          </a:blip>
          <a:srcRect b="0" l="0" r="0" t="0"/>
          <a:stretch/>
        </p:blipFill>
        <p:spPr>
          <a:xfrm>
            <a:off x="0" y="0"/>
            <a:ext cx="446314" cy="564356"/>
          </a:xfrm>
          <a:prstGeom prst="rect">
            <a:avLst/>
          </a:prstGeom>
          <a:noFill/>
          <a:ln>
            <a:noFill/>
          </a:ln>
        </p:spPr>
      </p:pic>
      <p:sp>
        <p:nvSpPr>
          <p:cNvPr id="66" name="Google Shape;66;p14"/>
          <p:cNvSpPr/>
          <p:nvPr/>
        </p:nvSpPr>
        <p:spPr>
          <a:xfrm>
            <a:off x="1" y="2524466"/>
            <a:ext cx="446314" cy="2619035"/>
          </a:xfrm>
          <a:prstGeom prst="rect">
            <a:avLst/>
          </a:prstGeom>
          <a:solidFill>
            <a:srgbClr val="CA377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7" name="Google Shape;67;p14"/>
          <p:cNvSpPr/>
          <p:nvPr/>
        </p:nvSpPr>
        <p:spPr>
          <a:xfrm>
            <a:off x="0" y="631371"/>
            <a:ext cx="446315" cy="182607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1" name="Google Shape;71;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 name="Shape 74"/>
        <p:cNvGrpSpPr/>
        <p:nvPr/>
      </p:nvGrpSpPr>
      <p:grpSpPr>
        <a:xfrm>
          <a:off x="0" y="0"/>
          <a:ext cx="0" cy="0"/>
          <a:chOff x="0" y="0"/>
          <a:chExt cx="0" cy="0"/>
        </a:xfrm>
      </p:grpSpPr>
      <p:sp>
        <p:nvSpPr>
          <p:cNvPr id="75" name="Google Shape;7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2" name="Google Shape;82;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3" name="Google Shape;113;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p:nvPr>
            <p:ph idx="2" type="pic"/>
          </p:nvPr>
        </p:nvSpPr>
        <p:spPr>
          <a:xfrm>
            <a:off x="3887391" y="740569"/>
            <a:ext cx="4629150" cy="3655219"/>
          </a:xfrm>
          <a:prstGeom prst="rect">
            <a:avLst/>
          </a:prstGeom>
          <a:noFill/>
          <a:ln>
            <a:noFill/>
          </a:ln>
        </p:spPr>
      </p:sp>
      <p:sp>
        <p:nvSpPr>
          <p:cNvPr id="120" name="Google Shape;120;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1" name="Google Shape;121;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2" name="Google Shape;132;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0" l="0" r="0" t="0"/>
          <a:stretch/>
        </p:blipFill>
        <p:spPr>
          <a:xfrm>
            <a:off x="0" y="0"/>
            <a:ext cx="446314" cy="564356"/>
          </a:xfrm>
          <a:prstGeom prst="rect">
            <a:avLst/>
          </a:prstGeom>
          <a:noFill/>
          <a:ln>
            <a:noFill/>
          </a:ln>
        </p:spPr>
      </p:pic>
      <p:sp>
        <p:nvSpPr>
          <p:cNvPr id="57" name="Google Shape;57;p13"/>
          <p:cNvSpPr/>
          <p:nvPr/>
        </p:nvSpPr>
        <p:spPr>
          <a:xfrm>
            <a:off x="0" y="631371"/>
            <a:ext cx="446315" cy="182607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 name="Google Shape;58;p13"/>
          <p:cNvSpPr/>
          <p:nvPr/>
        </p:nvSpPr>
        <p:spPr>
          <a:xfrm>
            <a:off x="1" y="2524466"/>
            <a:ext cx="446314" cy="2619035"/>
          </a:xfrm>
          <a:prstGeom prst="rect">
            <a:avLst/>
          </a:prstGeom>
          <a:solidFill>
            <a:srgbClr val="CA3776"/>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102401"/>
            <a:ext cx="3164400" cy="367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Original Dataset</a:t>
            </a:r>
            <a:endParaRPr/>
          </a:p>
        </p:txBody>
      </p:sp>
      <p:pic>
        <p:nvPicPr>
          <p:cNvPr id="141" name="Google Shape;141;p26"/>
          <p:cNvPicPr preferRelativeResize="0"/>
          <p:nvPr/>
        </p:nvPicPr>
        <p:blipFill>
          <a:blip r:embed="rId3">
            <a:alphaModFix/>
          </a:blip>
          <a:stretch>
            <a:fillRect/>
          </a:stretch>
        </p:blipFill>
        <p:spPr>
          <a:xfrm>
            <a:off x="3182100" y="518425"/>
            <a:ext cx="3041975" cy="4507651"/>
          </a:xfrm>
          <a:prstGeom prst="rect">
            <a:avLst/>
          </a:prstGeom>
          <a:noFill/>
          <a:ln>
            <a:noFill/>
          </a:ln>
        </p:spPr>
      </p:pic>
      <p:pic>
        <p:nvPicPr>
          <p:cNvPr id="142" name="Google Shape;142;p26"/>
          <p:cNvPicPr preferRelativeResize="0"/>
          <p:nvPr/>
        </p:nvPicPr>
        <p:blipFill>
          <a:blip r:embed="rId4">
            <a:alphaModFix/>
          </a:blip>
          <a:stretch>
            <a:fillRect/>
          </a:stretch>
        </p:blipFill>
        <p:spPr>
          <a:xfrm>
            <a:off x="6224075" y="469600"/>
            <a:ext cx="2861475" cy="4556475"/>
          </a:xfrm>
          <a:prstGeom prst="rect">
            <a:avLst/>
          </a:prstGeom>
          <a:noFill/>
          <a:ln>
            <a:noFill/>
          </a:ln>
        </p:spPr>
      </p:pic>
      <p:sp>
        <p:nvSpPr>
          <p:cNvPr id="143" name="Google Shape;143;p26"/>
          <p:cNvSpPr txBox="1"/>
          <p:nvPr>
            <p:ph type="title"/>
          </p:nvPr>
        </p:nvSpPr>
        <p:spPr>
          <a:xfrm>
            <a:off x="3522700" y="0"/>
            <a:ext cx="2877300" cy="4695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Sepsis aftAdm+befAdm</a:t>
            </a:r>
            <a:r>
              <a:rPr lang="en"/>
              <a:t> Dataset</a:t>
            </a:r>
            <a:endParaRPr/>
          </a:p>
        </p:txBody>
      </p:sp>
      <p:sp>
        <p:nvSpPr>
          <p:cNvPr id="144" name="Google Shape;144;p26"/>
          <p:cNvSpPr txBox="1"/>
          <p:nvPr>
            <p:ph type="title"/>
          </p:nvPr>
        </p:nvSpPr>
        <p:spPr>
          <a:xfrm>
            <a:off x="6352825" y="51250"/>
            <a:ext cx="2877300" cy="46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Sepsis aftAdm Dataset</a:t>
            </a:r>
            <a:endParaRPr/>
          </a:p>
        </p:txBody>
      </p:sp>
      <p:pic>
        <p:nvPicPr>
          <p:cNvPr id="145" name="Google Shape;145;p26"/>
          <p:cNvPicPr preferRelativeResize="0"/>
          <p:nvPr/>
        </p:nvPicPr>
        <p:blipFill>
          <a:blip r:embed="rId5">
            <a:alphaModFix/>
          </a:blip>
          <a:stretch>
            <a:fillRect/>
          </a:stretch>
        </p:blipFill>
        <p:spPr>
          <a:xfrm>
            <a:off x="304800" y="518426"/>
            <a:ext cx="3041974" cy="450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28650" y="102394"/>
            <a:ext cx="7886700" cy="4083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SepsisAfterAdmData before and after Upsampling using SMOTE</a:t>
            </a:r>
            <a:r>
              <a:rPr lang="en" sz="2355"/>
              <a:t>(</a:t>
            </a:r>
            <a:r>
              <a:rPr lang="en" sz="1755">
                <a:solidFill>
                  <a:srgbClr val="BDC1C6"/>
                </a:solidFill>
                <a:highlight>
                  <a:srgbClr val="202124"/>
                </a:highlight>
              </a:rPr>
              <a:t>Synthetic Minority Oversampling Technique ]</a:t>
            </a:r>
            <a:endParaRPr sz="2355"/>
          </a:p>
        </p:txBody>
      </p:sp>
      <p:pic>
        <p:nvPicPr>
          <p:cNvPr id="151" name="Google Shape;151;p27"/>
          <p:cNvPicPr preferRelativeResize="0"/>
          <p:nvPr/>
        </p:nvPicPr>
        <p:blipFill>
          <a:blip r:embed="rId3">
            <a:alphaModFix/>
          </a:blip>
          <a:stretch>
            <a:fillRect/>
          </a:stretch>
        </p:blipFill>
        <p:spPr>
          <a:xfrm>
            <a:off x="469750" y="721225"/>
            <a:ext cx="4102251" cy="4340074"/>
          </a:xfrm>
          <a:prstGeom prst="rect">
            <a:avLst/>
          </a:prstGeom>
          <a:noFill/>
          <a:ln>
            <a:noFill/>
          </a:ln>
        </p:spPr>
      </p:pic>
      <p:pic>
        <p:nvPicPr>
          <p:cNvPr id="152" name="Google Shape;152;p27"/>
          <p:cNvPicPr preferRelativeResize="0"/>
          <p:nvPr/>
        </p:nvPicPr>
        <p:blipFill>
          <a:blip r:embed="rId4">
            <a:alphaModFix/>
          </a:blip>
          <a:stretch>
            <a:fillRect/>
          </a:stretch>
        </p:blipFill>
        <p:spPr>
          <a:xfrm>
            <a:off x="4826425" y="721225"/>
            <a:ext cx="4071226" cy="434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828925" y="102400"/>
            <a:ext cx="3555600" cy="375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XGB Classifier Without SMOTE</a:t>
            </a:r>
            <a:endParaRPr/>
          </a:p>
        </p:txBody>
      </p:sp>
      <p:pic>
        <p:nvPicPr>
          <p:cNvPr id="158" name="Google Shape;158;p28"/>
          <p:cNvPicPr preferRelativeResize="0"/>
          <p:nvPr/>
        </p:nvPicPr>
        <p:blipFill>
          <a:blip r:embed="rId3">
            <a:alphaModFix/>
          </a:blip>
          <a:stretch>
            <a:fillRect/>
          </a:stretch>
        </p:blipFill>
        <p:spPr>
          <a:xfrm>
            <a:off x="828875" y="604800"/>
            <a:ext cx="3555725" cy="4328001"/>
          </a:xfrm>
          <a:prstGeom prst="rect">
            <a:avLst/>
          </a:prstGeom>
          <a:noFill/>
          <a:ln>
            <a:noFill/>
          </a:ln>
        </p:spPr>
      </p:pic>
      <p:pic>
        <p:nvPicPr>
          <p:cNvPr id="159" name="Google Shape;159;p28"/>
          <p:cNvPicPr preferRelativeResize="0"/>
          <p:nvPr/>
        </p:nvPicPr>
        <p:blipFill>
          <a:blip r:embed="rId4">
            <a:alphaModFix/>
          </a:blip>
          <a:stretch>
            <a:fillRect/>
          </a:stretch>
        </p:blipFill>
        <p:spPr>
          <a:xfrm>
            <a:off x="4572000" y="604800"/>
            <a:ext cx="3807499" cy="4327999"/>
          </a:xfrm>
          <a:prstGeom prst="rect">
            <a:avLst/>
          </a:prstGeom>
          <a:noFill/>
          <a:ln>
            <a:noFill/>
          </a:ln>
        </p:spPr>
      </p:pic>
      <p:sp>
        <p:nvSpPr>
          <p:cNvPr id="160" name="Google Shape;160;p28"/>
          <p:cNvSpPr txBox="1"/>
          <p:nvPr>
            <p:ph type="title"/>
          </p:nvPr>
        </p:nvSpPr>
        <p:spPr>
          <a:xfrm>
            <a:off x="4572000" y="102400"/>
            <a:ext cx="3555600" cy="375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XGB Classifier </a:t>
            </a:r>
            <a:r>
              <a:rPr lang="en"/>
              <a:t>With SMOTE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