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F864-CAA2-CF5F-FAC7-A85254DCC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08F1-BEFD-90BA-9A8A-D8EBC664C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AEF0-27AD-8E95-6B41-24FC24A6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CCB3-74A3-0BF9-BDCA-A41279AD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A368-189A-7B41-946D-6B266FF2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E161-CD46-B8AB-FE42-22BDC278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B3DA7-05F8-8C30-BFE4-85022E48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B5EA-76FE-55A2-275C-DD53E724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B398-3734-0E8F-9DB1-D0B1427C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26E80-AC76-536E-D05D-D5F2802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FF5A3-2C03-DAB2-815E-190BC7000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90F77-6FD6-FDAD-4182-FA2BBF4C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FC8D-B8C8-8301-FE2B-5702124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560C-7087-127D-2DF9-DE19D36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93E8-5F31-FCC4-C951-073E948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6A7-2482-667E-55E7-35DEDB11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0E42-9340-4A99-9A46-AEEFE63D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BB3E-8E67-5515-28F9-B33A94E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39CC-5C82-CCB3-34AC-0E72E58A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760D-A126-4F7F-8FDA-9B431945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C09C-5F7C-AD97-C634-F5D46D1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56BB-82DC-B084-7BCF-6DC7F0AD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F59A-C335-CE0B-82AF-36942139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0D26-6736-E7E9-8A4C-206EA01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2F41-4520-C07D-7F12-F4FA7C4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7E15-A43F-524B-7306-62A0F529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549F-E653-BA61-441A-6290A8F75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54255-1791-F676-9AF9-99244D9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0674-72F5-B173-2073-27F1C18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D837-76E1-3652-6842-DEC71608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184F4-2287-0EBA-BCBE-392C3075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E2FA-2D2D-AE78-E0E8-5DA4F31A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8F87-E3B8-538E-91CF-61443575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E4BA-AB9A-4E38-9D8B-5345DCD24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7689F-9394-3CDF-5BB3-35C5910A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C7E13-70CC-59D4-436C-C354A0DB3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7015E-E390-D58B-8BC6-61E5B27A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A774-376B-8929-360D-D6FDDD0E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2D761-9E88-2184-E9DC-9CFD6761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78D-67A8-EBF3-C8D5-88F98EED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199D3-403C-2FC4-8141-E24AD1F9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C6C23-2029-7F72-82B8-6663750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89F2-6F97-2BC0-3BC7-E55E7F6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656C-7998-5C80-9CC9-42A8E87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D04D-14ED-6AEA-0E13-7196C31C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4F21-CEAE-32DB-FA18-5058F138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932-9961-D761-70CE-85885861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EFA5-4EE6-0A12-FE85-9CEE2E6C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DF9D9-0CA4-226B-5D98-CE2F5227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B09-1F5D-AC4E-F1CA-03B59B78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B732-DF4D-9DC0-7D08-429A60C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9EFD-58BC-9D5F-12F3-E10CA90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3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F53A-AA59-8DEC-18C6-96F128AA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A8A0A-BF5D-3583-4957-99C60963F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E2E0-A014-D3C3-6D43-9A76F585B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34D5-A71F-00F3-6104-166EA6E3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96CF-7B3C-3735-C686-D455EBF1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6028-AD7B-357D-7278-661CDF4E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0C84A-F227-A95F-E375-601AB12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73D42-0C2C-EF7F-562E-43C92B65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B660-8212-87F6-21DE-52FBAD358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AD18-6F3A-4302-A8CA-00783188CDD9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2E3B-4DC5-5A46-1E80-0D8DC895E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AC7-ED3D-54DC-F083-26E5269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7B2A-E82E-4273-90CD-52B5822D99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1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3ACD27-8A5B-95B1-D227-52FDB930E93D}"/>
              </a:ext>
            </a:extLst>
          </p:cNvPr>
          <p:cNvSpPr/>
          <p:nvPr/>
        </p:nvSpPr>
        <p:spPr>
          <a:xfrm>
            <a:off x="18676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Specialised focus</a:t>
            </a:r>
          </a:p>
          <a:p>
            <a:pPr algn="ctr"/>
            <a:endParaRPr lang="en-GB" sz="2000" dirty="0"/>
          </a:p>
          <a:p>
            <a:pPr algn="ctr"/>
            <a:endParaRPr lang="en-GB" dirty="0"/>
          </a:p>
          <a:p>
            <a:pPr algn="ctr">
              <a:spcAft>
                <a:spcPts val="600"/>
              </a:spcAft>
            </a:pPr>
            <a:r>
              <a:rPr lang="en-GB" sz="5400" b="1" dirty="0"/>
              <a:t>143 yrs</a:t>
            </a:r>
            <a:endParaRPr lang="en-GB" dirty="0"/>
          </a:p>
          <a:p>
            <a:pPr algn="ctr"/>
            <a:r>
              <a:rPr lang="en-GB" sz="1100" i="1" dirty="0">
                <a:latin typeface="+mj-lt"/>
              </a:rPr>
              <a:t>Digital infrastructure experience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6A01A9-AC17-C743-D092-9823382B5EE0}"/>
              </a:ext>
            </a:extLst>
          </p:cNvPr>
          <p:cNvSpPr/>
          <p:nvPr/>
        </p:nvSpPr>
        <p:spPr>
          <a:xfrm>
            <a:off x="47378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Partnerships and networks</a:t>
            </a:r>
          </a:p>
          <a:p>
            <a:pPr algn="ctr"/>
            <a:endParaRPr lang="en-GB" dirty="0"/>
          </a:p>
          <a:p>
            <a:pPr algn="ctr">
              <a:spcAft>
                <a:spcPts val="600"/>
              </a:spcAft>
            </a:pPr>
            <a:r>
              <a:rPr lang="en-GB" sz="5400" b="1" dirty="0"/>
              <a:t>6</a:t>
            </a:r>
            <a:endParaRPr lang="en-GB" dirty="0"/>
          </a:p>
          <a:p>
            <a:pPr algn="ctr"/>
            <a:r>
              <a:rPr lang="en-US" sz="1100" i="1" dirty="0">
                <a:latin typeface="+mj-lt"/>
              </a:rPr>
              <a:t>strategic relationships with telcos, MNOs and global tech</a:t>
            </a:r>
          </a:p>
          <a:p>
            <a:pPr algn="ctr"/>
            <a:endParaRPr lang="en-US" sz="1100" i="1" dirty="0">
              <a:latin typeface="+mj-lt"/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C77BC4-D403-FB75-9422-A6AF8C286BD8}"/>
              </a:ext>
            </a:extLst>
          </p:cNvPr>
          <p:cNvSpPr/>
          <p:nvPr/>
        </p:nvSpPr>
        <p:spPr>
          <a:xfrm>
            <a:off x="76080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US" sz="2000" dirty="0"/>
              <a:t>Authentic sustainability</a:t>
            </a:r>
          </a:p>
          <a:p>
            <a:pPr algn="ctr"/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4400" b="1" dirty="0"/>
              <a:t>Article 8</a:t>
            </a:r>
            <a:endParaRPr lang="en-GB" sz="1400" dirty="0"/>
          </a:p>
          <a:p>
            <a:pPr algn="ctr"/>
            <a:r>
              <a:rPr lang="en-GB" sz="1100" i="1" dirty="0">
                <a:latin typeface="+mj-lt"/>
              </a:rPr>
              <a:t>Mandate across our Fund’s DGP advises on</a:t>
            </a:r>
          </a:p>
          <a:p>
            <a:pPr algn="ctr"/>
            <a:endParaRPr lang="en-GB" sz="1100" i="1" dirty="0">
              <a:latin typeface="+mj-lt"/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4F8A3-3F55-3771-16CB-6A1A4910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339" y="5020734"/>
            <a:ext cx="4523942" cy="22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3ACD27-8A5B-95B1-D227-52FDB930E93D}"/>
              </a:ext>
            </a:extLst>
          </p:cNvPr>
          <p:cNvSpPr/>
          <p:nvPr/>
        </p:nvSpPr>
        <p:spPr>
          <a:xfrm>
            <a:off x="18676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Proven track record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>
              <a:spcAft>
                <a:spcPts val="600"/>
              </a:spcAft>
            </a:pPr>
            <a:r>
              <a:rPr lang="en-GB" sz="5400" b="1" dirty="0"/>
              <a:t>2.8x</a:t>
            </a:r>
            <a:endParaRPr lang="en-GB" dirty="0"/>
          </a:p>
          <a:p>
            <a:pPr algn="ctr"/>
            <a:r>
              <a:rPr lang="en-GB" sz="1100" i="1" dirty="0">
                <a:latin typeface="+mj-lt"/>
              </a:rPr>
              <a:t>realised gross MOIC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6A01A9-AC17-C743-D092-9823382B5EE0}"/>
              </a:ext>
            </a:extLst>
          </p:cNvPr>
          <p:cNvSpPr/>
          <p:nvPr/>
        </p:nvSpPr>
        <p:spPr>
          <a:xfrm>
            <a:off x="47378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Operational focus</a:t>
            </a:r>
          </a:p>
          <a:p>
            <a:pPr algn="ctr"/>
            <a:endParaRPr lang="en-GB" sz="2000" dirty="0"/>
          </a:p>
          <a:p>
            <a:pPr algn="ctr"/>
            <a:endParaRPr lang="en-GB" dirty="0"/>
          </a:p>
          <a:p>
            <a:pPr algn="ctr">
              <a:spcAft>
                <a:spcPts val="600"/>
              </a:spcAft>
            </a:pPr>
            <a:r>
              <a:rPr lang="en-GB" sz="5400" b="1" dirty="0"/>
              <a:t>15</a:t>
            </a:r>
            <a:endParaRPr lang="en-GB" dirty="0"/>
          </a:p>
          <a:p>
            <a:pPr algn="ctr"/>
            <a:r>
              <a:rPr lang="en-US" sz="1100" i="1" dirty="0">
                <a:latin typeface="+mj-lt"/>
              </a:rPr>
              <a:t>upper-level management and NED roles placed across the portfolio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C77BC4-D403-FB75-9422-A6AF8C286BD8}"/>
              </a:ext>
            </a:extLst>
          </p:cNvPr>
          <p:cNvSpPr/>
          <p:nvPr/>
        </p:nvSpPr>
        <p:spPr>
          <a:xfrm>
            <a:off x="7608052" y="1132112"/>
            <a:ext cx="2520000" cy="43341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  <a:p>
            <a:pPr algn="ctr"/>
            <a:r>
              <a:rPr lang="en-US" sz="2000" dirty="0"/>
              <a:t>Thought leadership</a:t>
            </a:r>
          </a:p>
          <a:p>
            <a:pPr algn="ctr"/>
            <a:endParaRPr lang="en-US" sz="2000" dirty="0"/>
          </a:p>
          <a:p>
            <a:pPr algn="ctr"/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4400" b="1" dirty="0"/>
              <a:t>&gt;100 hrs</a:t>
            </a:r>
            <a:endParaRPr lang="en-GB" sz="1400" dirty="0"/>
          </a:p>
          <a:p>
            <a:pPr algn="ctr"/>
            <a:r>
              <a:rPr lang="en-US" sz="1100" i="1" dirty="0">
                <a:latin typeface="+mj-lt"/>
              </a:rPr>
              <a:t>of digital infra speaking slots attended</a:t>
            </a:r>
          </a:p>
          <a:p>
            <a:pPr algn="ctr"/>
            <a:endParaRPr lang="en-US" sz="1100" i="1" dirty="0">
              <a:latin typeface="+mj-lt"/>
            </a:endParaRPr>
          </a:p>
          <a:p>
            <a:pPr algn="ctr"/>
            <a:endParaRPr lang="en-GB" sz="1100" i="1" dirty="0">
              <a:latin typeface="+mj-lt"/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8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ED77E36BB7A418531790307452B90" ma:contentTypeVersion="6" ma:contentTypeDescription="Create a new document." ma:contentTypeScope="" ma:versionID="a37f48e67474e65f19e745a7d34ebd68">
  <xsd:schema xmlns:xsd="http://www.w3.org/2001/XMLSchema" xmlns:xs="http://www.w3.org/2001/XMLSchema" xmlns:p="http://schemas.microsoft.com/office/2006/metadata/properties" xmlns:ns3="94c78039-f1b4-4f3b-bc16-ef5c5c534be0" targetNamespace="http://schemas.microsoft.com/office/2006/metadata/properties" ma:root="true" ma:fieldsID="7886e72b16a65725b8768fe3527525b7" ns3:_="">
    <xsd:import namespace="94c78039-f1b4-4f3b-bc16-ef5c5c534b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78039-f1b4-4f3b-bc16-ef5c5c534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39790-83D9-417C-899C-47F4D518893D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94c78039-f1b4-4f3b-bc16-ef5c5c534be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4E3048-D784-4812-BB89-9668D99B0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46BC0E-980B-4DC9-9E33-C89A1F193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78039-f1b4-4f3b-bc16-ef5c5c534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Karihaloo</dc:creator>
  <cp:lastModifiedBy>Jack McWhinnie</cp:lastModifiedBy>
  <cp:revision>3</cp:revision>
  <dcterms:created xsi:type="dcterms:W3CDTF">2023-07-23T10:58:45Z</dcterms:created>
  <dcterms:modified xsi:type="dcterms:W3CDTF">2023-07-24T21:07:55Z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0x0101007F2ED77E36BB7A418531790307452B90</vt:lpwstr>
  </property>
</Properties>
</file>