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1"/>
  </p:notes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4"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13" autoAdjust="0"/>
  </p:normalViewPr>
  <p:slideViewPr>
    <p:cSldViewPr snapToGrid="0" snapToObjects="1">
      <p:cViewPr varScale="1">
        <p:scale>
          <a:sx n="79" d="100"/>
          <a:sy n="79" d="100"/>
        </p:scale>
        <p:origin x="-17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00193086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a:solidFill>
                  <a:schemeClr val="dk1"/>
                </a:solidFill>
              </a:rPr>
              <a:t>And Now What You’ve All Been Waiting For - 10 minutes</a:t>
            </a:r>
          </a:p>
          <a:p>
            <a:pPr lvl="0" rtl="0">
              <a:lnSpc>
                <a:spcPct val="115000"/>
              </a:lnSpc>
              <a:buClr>
                <a:schemeClr val="dk1"/>
              </a:buClr>
              <a:buSzPct val="110000"/>
              <a:buFont typeface="Arial"/>
              <a:buNone/>
            </a:pPr>
            <a:r>
              <a:rPr lang="en" sz="1000">
                <a:solidFill>
                  <a:schemeClr val="dk1"/>
                </a:solidFill>
              </a:rPr>
              <a:t>TDD Cadence: Red, Green, Refactor - 5 minutes</a:t>
            </a:r>
          </a:p>
          <a:p>
            <a:pPr marL="457200" lvl="0" indent="0" rtl="0">
              <a:lnSpc>
                <a:spcPct val="115000"/>
              </a:lnSpc>
              <a:buClr>
                <a:schemeClr val="dk1"/>
              </a:buClr>
              <a:buSzPct val="110000"/>
              <a:buFont typeface="Arial"/>
              <a:buNone/>
            </a:pPr>
            <a:r>
              <a:rPr lang="en" sz="1000">
                <a:solidFill>
                  <a:schemeClr val="dk1"/>
                </a:solidFill>
              </a:rPr>
              <a:t>• Step 1: Write a failing test</a:t>
            </a:r>
          </a:p>
          <a:p>
            <a:pPr marL="457200" lvl="0" indent="0" rtl="0">
              <a:lnSpc>
                <a:spcPct val="115000"/>
              </a:lnSpc>
              <a:buClr>
                <a:schemeClr val="dk1"/>
              </a:buClr>
              <a:buSzPct val="110000"/>
              <a:buFont typeface="Arial"/>
              <a:buNone/>
            </a:pPr>
            <a:r>
              <a:rPr lang="en" sz="1000">
                <a:solidFill>
                  <a:schemeClr val="dk1"/>
                </a:solidFill>
              </a:rPr>
              <a:t>• Step 2: Write just enough code to make the test pass</a:t>
            </a:r>
          </a:p>
          <a:p>
            <a:pPr marL="457200" lvl="0" indent="0" rtl="0">
              <a:lnSpc>
                <a:spcPct val="115000"/>
              </a:lnSpc>
              <a:buClr>
                <a:schemeClr val="dk1"/>
              </a:buClr>
              <a:buSzPct val="110000"/>
              <a:buFont typeface="Arial"/>
              <a:buNone/>
            </a:pPr>
            <a:r>
              <a:rPr lang="en" sz="1000">
                <a:solidFill>
                  <a:schemeClr val="dk1"/>
                </a:solidFill>
              </a:rPr>
              <a:t>• Step 3: Refactor or go back to Step 1</a:t>
            </a:r>
          </a:p>
          <a:p>
            <a:pPr marL="457200" lvl="0" indent="0" rtl="0">
              <a:lnSpc>
                <a:spcPct val="115000"/>
              </a:lnSpc>
              <a:buClr>
                <a:schemeClr val="dk1"/>
              </a:buClr>
              <a:buSzPct val="110000"/>
              <a:buFont typeface="Arial"/>
              <a:buNone/>
            </a:pPr>
            <a:r>
              <a:rPr lang="en" sz="1000">
                <a:solidFill>
                  <a:schemeClr val="dk1"/>
                </a:solidFill>
              </a:rPr>
              <a:t>• Continue this process until you’re done.</a:t>
            </a:r>
          </a:p>
          <a:p>
            <a:pPr marL="457200" lvl="0" indent="0" rtl="0">
              <a:lnSpc>
                <a:spcPct val="115000"/>
              </a:lnSpc>
              <a:buClr>
                <a:schemeClr val="dk1"/>
              </a:buClr>
              <a:buSzPct val="110000"/>
              <a:buFont typeface="Arial"/>
              <a:buNone/>
            </a:pPr>
            <a:r>
              <a:rPr lang="en" sz="1000">
                <a:solidFill>
                  <a:schemeClr val="dk1"/>
                </a:solidFill>
              </a:rPr>
              <a:t>• Congratulations, you are now a Test driver (here’s your license)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TDD influence on Design - 3 minutes</a:t>
            </a:r>
          </a:p>
          <a:p>
            <a:pPr marL="457200" lvl="0" indent="0" rtl="0">
              <a:lnSpc>
                <a:spcPct val="115000"/>
              </a:lnSpc>
              <a:buClr>
                <a:schemeClr val="dk1"/>
              </a:buClr>
              <a:buSzPct val="110000"/>
              <a:buFont typeface="Arial"/>
              <a:buNone/>
            </a:pPr>
            <a:r>
              <a:rPr lang="en" sz="1000">
                <a:solidFill>
                  <a:schemeClr val="dk1"/>
                </a:solidFill>
              </a:rPr>
              <a:t>• Does this fit into the “Big Design Up Front ” that the Architects have approved?</a:t>
            </a:r>
          </a:p>
          <a:p>
            <a:pPr marL="457200" lvl="0" indent="0" rtl="0">
              <a:lnSpc>
                <a:spcPct val="115000"/>
              </a:lnSpc>
              <a:buClr>
                <a:schemeClr val="dk1"/>
              </a:buClr>
              <a:buSzPct val="110000"/>
              <a:buFont typeface="Arial"/>
              <a:buNone/>
            </a:pPr>
            <a:r>
              <a:rPr lang="en" sz="1000">
                <a:solidFill>
                  <a:schemeClr val="dk1"/>
                </a:solidFill>
              </a:rPr>
              <a:t>• We still need to consider Design Up Front (just not so BIG)</a:t>
            </a:r>
          </a:p>
          <a:p>
            <a:pPr marL="457200" lvl="0" indent="0" rtl="0">
              <a:lnSpc>
                <a:spcPct val="115000"/>
              </a:lnSpc>
              <a:buClr>
                <a:schemeClr val="dk1"/>
              </a:buClr>
              <a:buSzPct val="110000"/>
              <a:buFont typeface="Arial"/>
              <a:buNone/>
            </a:pPr>
            <a:r>
              <a:rPr lang="en" sz="1000">
                <a:solidFill>
                  <a:schemeClr val="dk1"/>
                </a:solidFill>
              </a:rPr>
              <a:t>• What is Coding by Intention?</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Supporting Practices - 2 minutes</a:t>
            </a:r>
          </a:p>
          <a:p>
            <a:pPr marL="457200" lvl="0" indent="0" rtl="0">
              <a:lnSpc>
                <a:spcPct val="115000"/>
              </a:lnSpc>
              <a:buClr>
                <a:schemeClr val="dk1"/>
              </a:buClr>
              <a:buSzPct val="110000"/>
              <a:buFont typeface="Arial"/>
              <a:buNone/>
            </a:pPr>
            <a:r>
              <a:rPr lang="en" sz="1000">
                <a:solidFill>
                  <a:schemeClr val="dk1"/>
                </a:solidFill>
              </a:rPr>
              <a:t>• Refactoring</a:t>
            </a:r>
          </a:p>
          <a:p>
            <a:pPr marL="457200" lvl="0" indent="0" rtl="0">
              <a:lnSpc>
                <a:spcPct val="115000"/>
              </a:lnSpc>
              <a:buClr>
                <a:schemeClr val="dk1"/>
              </a:buClr>
              <a:buSzPct val="110000"/>
              <a:buFont typeface="Arial"/>
              <a:buNone/>
            </a:pPr>
            <a:r>
              <a:rPr lang="en" sz="1000">
                <a:solidFill>
                  <a:schemeClr val="dk1"/>
                </a:solidFill>
              </a:rPr>
              <a:t>• Continuous Integration (eg Jenkins)</a:t>
            </a:r>
          </a:p>
          <a:p>
            <a:pPr marL="457200" lvl="0" indent="0" rtl="0">
              <a:lnSpc>
                <a:spcPct val="115000"/>
              </a:lnSpc>
              <a:buClr>
                <a:schemeClr val="dk1"/>
              </a:buClr>
              <a:buSzPct val="110000"/>
              <a:buFont typeface="Arial"/>
              <a:buNone/>
            </a:pPr>
            <a:r>
              <a:rPr lang="en" sz="1000">
                <a:solidFill>
                  <a:schemeClr val="dk1"/>
                </a:solidFill>
              </a:rPr>
              <a:t>• Code Coverage Tools (eg Clover)</a:t>
            </a:r>
          </a:p>
          <a:p>
            <a:pPr marL="457200" lvl="0" indent="0" rtl="0">
              <a:lnSpc>
                <a:spcPct val="115000"/>
              </a:lnSpc>
              <a:buClr>
                <a:schemeClr val="dk1"/>
              </a:buClr>
              <a:buSzPct val="110000"/>
              <a:buFont typeface="Arial"/>
              <a:buNone/>
            </a:pPr>
            <a:r>
              <a:rPr lang="en" sz="1000">
                <a:solidFill>
                  <a:schemeClr val="dk1"/>
                </a:solidFill>
              </a:rPr>
              <a:t>• Design Patterns</a:t>
            </a:r>
          </a:p>
          <a:p>
            <a:pPr marL="457200" lvl="0" indent="0" rtl="0">
              <a:lnSpc>
                <a:spcPct val="115000"/>
              </a:lnSpc>
              <a:buClr>
                <a:schemeClr val="dk1"/>
              </a:buClr>
              <a:buSzPct val="110000"/>
              <a:buFont typeface="Arial"/>
              <a:buNone/>
            </a:pPr>
            <a:r>
              <a:rPr lang="en" sz="1000">
                <a:solidFill>
                  <a:schemeClr val="dk1"/>
                </a:solidFill>
              </a:rPr>
              <a:t>• Testing Patterns</a:t>
            </a:r>
          </a:p>
          <a:p>
            <a:endParaRPr lang="en"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Clean Code Principles &amp; Refactoring Concepts (Win a copy??)</a:t>
            </a:r>
          </a:p>
          <a:p>
            <a:pPr marL="457200" lvl="0" indent="0" rtl="0">
              <a:lnSpc>
                <a:spcPct val="115000"/>
              </a:lnSpc>
              <a:buClr>
                <a:schemeClr val="dk1"/>
              </a:buClr>
              <a:buSzPct val="110000"/>
              <a:buFont typeface="Arial"/>
              <a:buNone/>
            </a:pPr>
            <a:r>
              <a:rPr lang="en" sz="1000" i="1">
                <a:solidFill>
                  <a:schemeClr val="dk1"/>
                </a:solidFill>
              </a:rPr>
              <a:t>• What does “Clean Code” mean?</a:t>
            </a:r>
          </a:p>
          <a:p>
            <a:pPr marL="457200" lvl="0" indent="0" rtl="0">
              <a:lnSpc>
                <a:spcPct val="115000"/>
              </a:lnSpc>
              <a:buClr>
                <a:schemeClr val="dk1"/>
              </a:buClr>
              <a:buSzPct val="110000"/>
              <a:buFont typeface="Arial"/>
              <a:buNone/>
            </a:pPr>
            <a:r>
              <a:rPr lang="en" sz="1000" i="1">
                <a:solidFill>
                  <a:schemeClr val="dk1"/>
                </a:solidFill>
              </a:rPr>
              <a:t>• Read chapters 1-5 &amp; 9 from Bob Martins Clean Code</a:t>
            </a:r>
          </a:p>
          <a:p>
            <a:pPr marL="457200" lvl="0" indent="457200" rtl="0">
              <a:lnSpc>
                <a:spcPct val="115000"/>
              </a:lnSpc>
              <a:buClr>
                <a:schemeClr val="dk1"/>
              </a:buClr>
              <a:buSzPct val="110000"/>
              <a:buFont typeface="Arial"/>
              <a:buNone/>
            </a:pPr>
            <a:r>
              <a:rPr lang="en" sz="1000" i="1">
                <a:solidFill>
                  <a:schemeClr val="dk1"/>
                </a:solidFill>
              </a:rPr>
              <a:t>1. Clean Code</a:t>
            </a:r>
          </a:p>
          <a:p>
            <a:pPr marL="457200" lvl="0" indent="457200" rtl="0">
              <a:lnSpc>
                <a:spcPct val="115000"/>
              </a:lnSpc>
              <a:buClr>
                <a:schemeClr val="dk1"/>
              </a:buClr>
              <a:buSzPct val="110000"/>
              <a:buFont typeface="Arial"/>
              <a:buNone/>
            </a:pPr>
            <a:r>
              <a:rPr lang="en" sz="1000" i="1">
                <a:solidFill>
                  <a:schemeClr val="dk1"/>
                </a:solidFill>
              </a:rPr>
              <a:t>2. Meaningful Names</a:t>
            </a:r>
          </a:p>
          <a:p>
            <a:pPr marL="457200" lvl="0" indent="457200" rtl="0">
              <a:lnSpc>
                <a:spcPct val="115000"/>
              </a:lnSpc>
              <a:buClr>
                <a:schemeClr val="dk1"/>
              </a:buClr>
              <a:buSzPct val="110000"/>
              <a:buFont typeface="Arial"/>
              <a:buNone/>
            </a:pPr>
            <a:r>
              <a:rPr lang="en" sz="1000" i="1">
                <a:solidFill>
                  <a:schemeClr val="dk1"/>
                </a:solidFill>
              </a:rPr>
              <a:t>3. Functions</a:t>
            </a:r>
          </a:p>
          <a:p>
            <a:pPr marL="457200" lvl="0" indent="457200" rtl="0">
              <a:lnSpc>
                <a:spcPct val="115000"/>
              </a:lnSpc>
              <a:buClr>
                <a:schemeClr val="dk1"/>
              </a:buClr>
              <a:buSzPct val="110000"/>
              <a:buFont typeface="Arial"/>
              <a:buNone/>
            </a:pPr>
            <a:r>
              <a:rPr lang="en" sz="1000" i="1">
                <a:solidFill>
                  <a:schemeClr val="dk1"/>
                </a:solidFill>
              </a:rPr>
              <a:t>4. Comments</a:t>
            </a:r>
          </a:p>
          <a:p>
            <a:pPr marL="457200" lvl="0" indent="457200" rtl="0">
              <a:lnSpc>
                <a:spcPct val="115000"/>
              </a:lnSpc>
              <a:buClr>
                <a:schemeClr val="dk1"/>
              </a:buClr>
              <a:buSzPct val="110000"/>
              <a:buFont typeface="Arial"/>
              <a:buNone/>
            </a:pPr>
            <a:r>
              <a:rPr lang="en" sz="1000" i="1">
                <a:solidFill>
                  <a:schemeClr val="dk1"/>
                </a:solidFill>
              </a:rPr>
              <a:t>5. Formatting</a:t>
            </a:r>
          </a:p>
          <a:p>
            <a:pPr marL="457200" lvl="0" indent="457200" rtl="0">
              <a:lnSpc>
                <a:spcPct val="115000"/>
              </a:lnSpc>
              <a:buClr>
                <a:schemeClr val="dk1"/>
              </a:buClr>
              <a:buSzPct val="110000"/>
              <a:buFont typeface="Arial"/>
              <a:buNone/>
            </a:pPr>
            <a:r>
              <a:rPr lang="en" sz="1000" i="1">
                <a:solidFill>
                  <a:schemeClr val="dk1"/>
                </a:solidFill>
              </a:rPr>
              <a:t>9. Unit Tests</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Let’s do Some Reading (Win a copy??)</a:t>
            </a:r>
          </a:p>
          <a:p>
            <a:pPr lvl="0" indent="457200" rtl="0">
              <a:lnSpc>
                <a:spcPct val="115000"/>
              </a:lnSpc>
              <a:buClr>
                <a:schemeClr val="dk1"/>
              </a:buClr>
              <a:buSzPct val="110000"/>
              <a:buFont typeface="Arial"/>
              <a:buNone/>
            </a:pPr>
            <a:r>
              <a:rPr lang="en" sz="1000" i="1">
                <a:solidFill>
                  <a:schemeClr val="dk1"/>
                </a:solidFill>
              </a:rPr>
              <a:t>• Test Driven (Lasse Koskela)</a:t>
            </a:r>
          </a:p>
          <a:p>
            <a:pPr marL="457200" lvl="0" indent="457200" rtl="0">
              <a:lnSpc>
                <a:spcPct val="115000"/>
              </a:lnSpc>
              <a:buClr>
                <a:schemeClr val="dk1"/>
              </a:buClr>
              <a:buSzPct val="110000"/>
              <a:buFont typeface="Arial"/>
              <a:buNone/>
            </a:pPr>
            <a:r>
              <a:rPr lang="en" sz="1000" i="1">
                <a:solidFill>
                  <a:schemeClr val="dk1"/>
                </a:solidFill>
              </a:rPr>
              <a:t>Part 1: A TDD Primer</a:t>
            </a:r>
          </a:p>
          <a:p>
            <a:pPr marL="914400" lvl="0" indent="457200" rtl="0">
              <a:lnSpc>
                <a:spcPct val="115000"/>
              </a:lnSpc>
              <a:buClr>
                <a:schemeClr val="dk1"/>
              </a:buClr>
              <a:buSzPct val="110000"/>
              <a:buFont typeface="Arial"/>
              <a:buNone/>
            </a:pPr>
            <a:r>
              <a:rPr lang="en" sz="1000" i="1">
                <a:solidFill>
                  <a:schemeClr val="dk1"/>
                </a:solidFill>
              </a:rPr>
              <a:t>Chapter 1: The Big Picture</a:t>
            </a:r>
          </a:p>
          <a:p>
            <a:pPr marL="914400" lvl="0" indent="457200" rtl="0">
              <a:lnSpc>
                <a:spcPct val="115000"/>
              </a:lnSpc>
              <a:buClr>
                <a:schemeClr val="dk1"/>
              </a:buClr>
              <a:buSzPct val="110000"/>
              <a:buFont typeface="Arial"/>
              <a:buNone/>
            </a:pPr>
            <a:r>
              <a:rPr lang="en" sz="1000" i="1">
                <a:solidFill>
                  <a:schemeClr val="dk1"/>
                </a:solidFill>
              </a:rPr>
              <a:t>Chapter 2: Beginning TDD</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a:p>
            <a:endParaRPr lang="en" sz="1000" dirty="0">
              <a:solidFill>
                <a:schemeClr val="dk1"/>
              </a:solidFill>
            </a:endParaRPr>
          </a:p>
          <a:p>
            <a:r>
              <a:rPr lang="en" sz="1000" dirty="0" smtClean="0">
                <a:solidFill>
                  <a:schemeClr val="dk1"/>
                </a:solidFill>
              </a:rPr>
              <a:t>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a:t>
            </a:r>
            <a:endParaRPr lang="en" sz="10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US" sz="1000" dirty="0" smtClean="0">
                <a:solidFill>
                  <a:schemeClr val="dk1"/>
                </a:solidFill>
              </a:rPr>
              <a:t>Goals:</a:t>
            </a:r>
          </a:p>
          <a:p>
            <a:pPr marL="457200" lvl="0" indent="0" rtl="0">
              <a:lnSpc>
                <a:spcPct val="115000"/>
              </a:lnSpc>
              <a:buClr>
                <a:schemeClr val="dk1"/>
              </a:buClr>
              <a:buSzPct val="110000"/>
              <a:buFont typeface="Arial"/>
              <a:buNone/>
            </a:pPr>
            <a:endParaRPr lang="en-US" sz="1000" dirty="0" smtClean="0">
              <a:solidFill>
                <a:schemeClr val="dk1"/>
              </a:solidFill>
            </a:endParaRPr>
          </a:p>
          <a:p>
            <a:pPr marL="457200" lvl="0" indent="0" rtl="0">
              <a:lnSpc>
                <a:spcPct val="115000"/>
              </a:lnSpc>
              <a:buClr>
                <a:schemeClr val="dk1"/>
              </a:buClr>
              <a:buSzPct val="110000"/>
              <a:buFont typeface="Arial"/>
              <a:buNone/>
            </a:pPr>
            <a:r>
              <a:rPr lang="en-US" sz="1000" dirty="0" smtClean="0">
                <a:solidFill>
                  <a:schemeClr val="dk1"/>
                </a:solidFill>
              </a:rPr>
              <a:t>What you won’t learn:</a:t>
            </a:r>
          </a:p>
          <a:p>
            <a:pPr marL="457200" lvl="0" indent="0" rtl="0">
              <a:lnSpc>
                <a:spcPct val="115000"/>
              </a:lnSpc>
              <a:buClr>
                <a:schemeClr val="dk1"/>
              </a:buClr>
              <a:buSzPct val="110000"/>
              <a:buFont typeface="Arial"/>
              <a:buNone/>
            </a:pPr>
            <a:r>
              <a:rPr lang="en-US" sz="1000" dirty="0" smtClean="0">
                <a:solidFill>
                  <a:schemeClr val="dk1"/>
                </a:solidFill>
              </a:rPr>
              <a:t>Advanced testing techniques</a:t>
            </a:r>
          </a:p>
          <a:p>
            <a:pPr marL="457200" lvl="0" indent="0" rtl="0">
              <a:lnSpc>
                <a:spcPct val="115000"/>
              </a:lnSpc>
              <a:buClr>
                <a:schemeClr val="dk1"/>
              </a:buClr>
              <a:buSzPct val="110000"/>
              <a:buFont typeface="Arial"/>
              <a:buNone/>
            </a:pPr>
            <a:r>
              <a:rPr lang="en-US" sz="1000" dirty="0" smtClean="0">
                <a:solidFill>
                  <a:schemeClr val="dk1"/>
                </a:solidFill>
              </a:rPr>
              <a:t>Mocking</a:t>
            </a:r>
          </a:p>
          <a:p>
            <a:pPr marL="457200" lvl="0" indent="0" rtl="0">
              <a:lnSpc>
                <a:spcPct val="115000"/>
              </a:lnSpc>
              <a:buClr>
                <a:schemeClr val="dk1"/>
              </a:buClr>
              <a:buSzPct val="110000"/>
              <a:buFont typeface="Arial"/>
              <a:buNone/>
            </a:pPr>
            <a:r>
              <a:rPr lang="en-US" sz="1000" dirty="0" smtClean="0">
                <a:solidFill>
                  <a:schemeClr val="dk1"/>
                </a:solidFill>
              </a:rPr>
              <a:t>How</a:t>
            </a:r>
            <a:r>
              <a:rPr lang="en-US" sz="1000" baseline="0" dirty="0" smtClean="0">
                <a:solidFill>
                  <a:schemeClr val="dk1"/>
                </a:solidFill>
              </a:rPr>
              <a:t> to program (we assume you know that)</a:t>
            </a:r>
            <a:endParaRPr lang="en" sz="100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Why do we test? How do we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System.out.println</a:t>
            </a:r>
          </a:p>
          <a:p>
            <a:pPr marL="457200" lvl="0" indent="0" rtl="0">
              <a:lnSpc>
                <a:spcPct val="115000"/>
              </a:lnSpc>
              <a:buClr>
                <a:schemeClr val="dk1"/>
              </a:buClr>
              <a:buSzPct val="110000"/>
              <a:buFont typeface="Arial"/>
              <a:buNone/>
            </a:pPr>
            <a:r>
              <a:rPr lang="en" sz="1000">
                <a:solidFill>
                  <a:schemeClr val="dk1"/>
                </a:solidFill>
              </a:rPr>
              <a:t>Debugging</a:t>
            </a:r>
          </a:p>
          <a:p>
            <a:pPr marL="457200" lvl="0" indent="0" rtl="0">
              <a:lnSpc>
                <a:spcPct val="115000"/>
              </a:lnSpc>
              <a:buClr>
                <a:schemeClr val="dk1"/>
              </a:buClr>
              <a:buSzPct val="110000"/>
              <a:buFont typeface="Arial"/>
              <a:buNone/>
            </a:pPr>
            <a:r>
              <a:rPr lang="en" sz="1000">
                <a:solidFill>
                  <a:schemeClr val="dk1"/>
                </a:solidFill>
              </a:rPr>
              <a:t>main methods</a:t>
            </a:r>
          </a:p>
          <a:p>
            <a:pPr marL="457200" lvl="0" indent="0" rtl="0">
              <a:lnSpc>
                <a:spcPct val="115000"/>
              </a:lnSpc>
              <a:buClr>
                <a:schemeClr val="dk1"/>
              </a:buClr>
              <a:buSzPct val="110000"/>
              <a:buFont typeface="Arial"/>
              <a:buNone/>
            </a:pPr>
            <a:r>
              <a:rPr lang="en" sz="1000">
                <a:solidFill>
                  <a:schemeClr val="dk1"/>
                </a:solidFill>
              </a:rPr>
              <a:t>Refresh your browser (again, and again)</a:t>
            </a:r>
          </a:p>
          <a:p>
            <a:pPr marL="457200" lvl="0" indent="0" rtl="0">
              <a:lnSpc>
                <a:spcPct val="115000"/>
              </a:lnSpc>
              <a:buClr>
                <a:schemeClr val="dk1"/>
              </a:buClr>
              <a:buSzPct val="110000"/>
              <a:buFont typeface="Arial"/>
              <a:buNone/>
            </a:pPr>
            <a:r>
              <a:rPr lang="en" sz="1000">
                <a:solidFill>
                  <a:schemeClr val="dk1"/>
                </a:solidFill>
              </a:rPr>
              <a:t>SQL queries</a:t>
            </a:r>
          </a:p>
          <a:p>
            <a:pPr marL="457200" lvl="0" indent="0" rtl="0">
              <a:lnSpc>
                <a:spcPct val="115000"/>
              </a:lnSpc>
              <a:buClr>
                <a:schemeClr val="dk1"/>
              </a:buClr>
              <a:buSzPct val="110000"/>
              <a:buFont typeface="Arial"/>
              <a:buNone/>
            </a:pPr>
            <a:r>
              <a:rPr lang="en" sz="1000">
                <a:solidFill>
                  <a:schemeClr val="dk1"/>
                </a:solidFill>
              </a:rPr>
              <a:t>Manual inspection of files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Is this easy or difficult? Why?</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if we didn’t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You have to re-test everything.</a:t>
            </a:r>
          </a:p>
          <a:p>
            <a:pPr marL="457200" lvl="0" indent="0" rtl="0">
              <a:lnSpc>
                <a:spcPct val="115000"/>
              </a:lnSpc>
              <a:buClr>
                <a:schemeClr val="dk1"/>
              </a:buClr>
              <a:buSzPct val="110000"/>
              <a:buFont typeface="Arial"/>
              <a:buNone/>
            </a:pPr>
            <a:r>
              <a:rPr lang="en" sz="1000">
                <a:solidFill>
                  <a:schemeClr val="dk1"/>
                </a:solidFill>
              </a:rPr>
              <a:t>Talk to the QA guys, ask them for the testing spec, and re-do all the manual testing.</a:t>
            </a:r>
          </a:p>
          <a:p>
            <a:pPr marL="457200" lvl="0" indent="0" rtl="0">
              <a:lnSpc>
                <a:spcPct val="115000"/>
              </a:lnSpc>
              <a:buClr>
                <a:schemeClr val="dk1"/>
              </a:buClr>
              <a:buSzPct val="110000"/>
              <a:buFont typeface="Arial"/>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None/>
            </a:pPr>
            <a:r>
              <a:rPr lang="en" sz="1000">
                <a:solidFill>
                  <a:schemeClr val="dk1"/>
                </a:solidFill>
              </a:rPr>
              <a:t>• Is this easy or difficult? Why?</a:t>
            </a:r>
          </a:p>
          <a:p>
            <a:endParaRPr lang="en" sz="1000">
              <a:solidFill>
                <a:schemeClr val="dk1"/>
              </a:solidFill>
            </a:endParaRPr>
          </a:p>
          <a:p>
            <a:pPr marL="457200" lvl="0" indent="0" rtl="0">
              <a:lnSpc>
                <a:spcPct val="115000"/>
              </a:lnSpc>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None/>
            </a:pPr>
            <a:r>
              <a:rPr lang="en" sz="1000">
                <a:solidFill>
                  <a:schemeClr val="dk1"/>
                </a:solidFill>
              </a:rPr>
              <a:t>• What if we didn’t test our code?</a:t>
            </a:r>
          </a:p>
          <a:p>
            <a:endParaRPr lang="en" sz="1000">
              <a:solidFill>
                <a:schemeClr val="dk1"/>
              </a:solidFill>
            </a:endParaRPr>
          </a:p>
          <a:p>
            <a:pPr marL="457200" lvl="0" indent="0" rtl="0">
              <a:lnSpc>
                <a:spcPct val="115000"/>
              </a:lnSpc>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None/>
            </a:pPr>
            <a:r>
              <a:rPr lang="en" sz="1000">
                <a:solidFill>
                  <a:schemeClr val="dk1"/>
                </a:solidFill>
              </a:rPr>
              <a:t>You have to re-test everything.</a:t>
            </a:r>
          </a:p>
          <a:p>
            <a:pPr marL="457200" lvl="0" indent="0" rtl="0">
              <a:lnSpc>
                <a:spcPct val="115000"/>
              </a:lnSpc>
              <a:buNone/>
            </a:pPr>
            <a:r>
              <a:rPr lang="en" sz="1000">
                <a:solidFill>
                  <a:schemeClr val="dk1"/>
                </a:solidFill>
              </a:rPr>
              <a:t>Talk to the QA guys, ask them for the testing spec, and re-do all the manual testing.</a:t>
            </a:r>
          </a:p>
          <a:p>
            <a:pPr marL="457200" lvl="0" indent="0" rtl="0">
              <a:lnSpc>
                <a:spcPct val="115000"/>
              </a:lnSpc>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Anatomy of the Unit Testing Framework - 3 minutes</a:t>
            </a:r>
          </a:p>
          <a:p>
            <a:pPr marL="457200" lvl="0" indent="0" rtl="0">
              <a:lnSpc>
                <a:spcPct val="115000"/>
              </a:lnSpc>
              <a:buClr>
                <a:schemeClr val="dk1"/>
              </a:buClr>
              <a:buSzPct val="110000"/>
              <a:buFont typeface="Arial"/>
              <a:buNone/>
            </a:pPr>
            <a:r>
              <a:rPr lang="en" sz="1000">
                <a:solidFill>
                  <a:schemeClr val="dk1"/>
                </a:solidFill>
              </a:rPr>
              <a:t>• What does a testing framework allow us to do?</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Automate the shit we used to do manually (thats awesome!)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Setup (test fixtures), Execution, Assertions, Feedback.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need frameworks to help us “setup” the code…  check</a:t>
            </a:r>
          </a:p>
          <a:p>
            <a:pPr marL="457200" lvl="0" indent="0" rtl="0">
              <a:lnSpc>
                <a:spcPct val="115000"/>
              </a:lnSpc>
              <a:buClr>
                <a:schemeClr val="dk1"/>
              </a:buClr>
              <a:buSzPct val="110000"/>
              <a:buFont typeface="Arial"/>
              <a:buNone/>
            </a:pPr>
            <a:r>
              <a:rPr lang="en" sz="1000">
                <a:solidFill>
                  <a:schemeClr val="dk1"/>
                </a:solidFill>
              </a:rPr>
              <a:t>We need frameworks to “execute” our code… check</a:t>
            </a:r>
          </a:p>
          <a:p>
            <a:pPr marL="457200" lvl="0" indent="0" rtl="0">
              <a:lnSpc>
                <a:spcPct val="115000"/>
              </a:lnSpc>
              <a:buClr>
                <a:schemeClr val="dk1"/>
              </a:buClr>
              <a:buSzPct val="110000"/>
              <a:buFont typeface="Arial"/>
              <a:buNone/>
            </a:pPr>
            <a:r>
              <a:rPr lang="en" sz="1000">
                <a:solidFill>
                  <a:schemeClr val="dk1"/>
                </a:solidFill>
              </a:rPr>
              <a:t>We need frameworks to allow us to make “assertions” after execution… check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Remember the “SEA”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dirty="0">
                <a:solidFill>
                  <a:schemeClr val="dk1"/>
                </a:solidFill>
              </a:rPr>
              <a:t>Introduce Test-Driven Development and contrast it with the traditional test-last approach. Discuss the </a:t>
            </a:r>
          </a:p>
          <a:p>
            <a:pPr lvl="0" rtl="0">
              <a:lnSpc>
                <a:spcPct val="115000"/>
              </a:lnSpc>
              <a:buNone/>
            </a:pPr>
            <a:r>
              <a:rPr lang="en" sz="1000" dirty="0">
                <a:solidFill>
                  <a:schemeClr val="dk1"/>
                </a:solidFill>
              </a:rPr>
              <a:t>benefits and process of TDD and how it can lead to better overall design and simplicity. Topics include:</a:t>
            </a:r>
          </a:p>
          <a:p>
            <a:endParaRPr lang="en" sz="1000" dirty="0">
              <a:solidFill>
                <a:schemeClr val="dk1"/>
              </a:solidFill>
            </a:endParaRPr>
          </a:p>
          <a:p>
            <a:pPr lvl="0" rtl="0">
              <a:lnSpc>
                <a:spcPct val="115000"/>
              </a:lnSpc>
              <a:buClr>
                <a:schemeClr val="dk1"/>
              </a:buClr>
              <a:buSzPct val="110000"/>
              <a:buFont typeface="Arial"/>
              <a:buNone/>
            </a:pPr>
            <a:r>
              <a:rPr lang="en" sz="1000" dirty="0" smtClean="0">
                <a:solidFill>
                  <a:schemeClr val="dk1"/>
                </a:solidFill>
              </a:rPr>
              <a:t>See</a:t>
            </a:r>
            <a:r>
              <a:rPr lang="en" sz="1000" dirty="0">
                <a:solidFill>
                  <a:schemeClr val="dk1"/>
                </a:solidFill>
              </a:rPr>
              <a:t>: Thesis </a:t>
            </a:r>
            <a:r>
              <a:rPr lang="en" sz="1000" dirty="0" smtClean="0">
                <a:solidFill>
                  <a:schemeClr val="dk1"/>
                </a:solidFill>
              </a:rPr>
              <a:t>Conclusions</a:t>
            </a: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r>
              <a:rPr lang="en-US" sz="1000" dirty="0" smtClean="0">
                <a:solidFill>
                  <a:schemeClr val="dk1"/>
                </a:solidFill>
              </a:rPr>
              <a:t>Tell the In Context Story regarding maintenance costs.</a:t>
            </a:r>
          </a:p>
          <a:p>
            <a:pPr lvl="0" rtl="0">
              <a:lnSpc>
                <a:spcPct val="115000"/>
              </a:lnSpc>
              <a:buClr>
                <a:schemeClr val="dk1"/>
              </a:buClr>
              <a:buSzPct val="110000"/>
              <a:buFont typeface="Arial"/>
              <a:buNone/>
            </a:pPr>
            <a:endParaRPr lang="en-US" sz="1000" dirty="0" smtClean="0">
              <a:solidFill>
                <a:schemeClr val="dk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Rod Hilton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Quantitatively Evaluating Test-Driven Development by Applying Object-Oriented Quality Metrics to Open Source Projects </a:t>
            </a:r>
            <a:endParaRPr lang="en-US" sz="1000" dirty="0" smtClean="0"/>
          </a:p>
          <a:p>
            <a:r>
              <a:rPr lang="en-US" sz="1100" kern="1200" dirty="0" smtClean="0">
                <a:solidFill>
                  <a:schemeClr val="tx1"/>
                </a:solidFill>
                <a:effectLst/>
                <a:latin typeface="+mn-lt"/>
                <a:ea typeface="+mn-ea"/>
                <a:cs typeface="+mn-cs"/>
              </a:rPr>
              <a:t>Department of Computer &amp; Information Sciences Regis University </a:t>
            </a:r>
            <a:endParaRPr lang="en-US" sz="1000" dirty="0" smtClean="0"/>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 sz="1000" dirty="0">
              <a:solidFill>
                <a:schemeClr val="dk1"/>
              </a:solidFill>
            </a:endParaRPr>
          </a:p>
          <a:p>
            <a:endParaRPr lang="en" sz="10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3" name="Shape 63"/>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7" name="Shape 77"/>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2" name="Shape 82"/>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86" name="Shape 86"/>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transition xmlns:p14="http://schemas.microsoft.com/office/powerpoint/2010/mai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xmlns:p14="http://schemas.microsoft.com/office/powerpoint/2010/main" spd="slow">
    <p:push dir="u"/>
  </p:transition>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bink627/Agile-and-Beyond-TDD" TargetMode="External"/><Relationship Id="rId4" Type="http://schemas.openxmlformats.org/officeDocument/2006/relationships/hyperlink" Target="http://vimeo.com/8722480" TargetMode="External"/><Relationship Id="rId5"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1" Type="http://schemas.openxmlformats.org/officeDocument/2006/relationships/hyperlink" Target="http://anotherdave.wordpress.com/2010/01/13/calculator-tdd-kata-in-javascript/" TargetMode="External"/><Relationship Id="rId12" Type="http://schemas.openxmlformats.org/officeDocument/2006/relationships/hyperlink" Target="http://vimeo.com/8708519" TargetMode="External"/><Relationship Id="rId13" Type="http://schemas.openxmlformats.org/officeDocument/2006/relationships/hyperlink" Target="http://codingdojo.org/cgi-bin/wiki.pl?KataRomanNumerals" TargetMode="External"/><Relationship Id="rId14" Type="http://schemas.openxmlformats.org/officeDocument/2006/relationships/hyperlink" Target="http://youtu.be/BAavcCsCEp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a-developer-life.blogspot.com/2011/12/mocks-stubs-expectations-fakes-stubs.html" TargetMode="External"/><Relationship Id="rId4" Type="http://schemas.openxmlformats.org/officeDocument/2006/relationships/hyperlink" Target="http://a-developer-life.blogspot.com/2011/06/jasmine-part-2-spies-and-mocks.html" TargetMode="External"/><Relationship Id="rId5" Type="http://schemas.openxmlformats.org/officeDocument/2006/relationships/hyperlink" Target="https://github.com/tcorral/Refactoring_Patterns" TargetMode="External"/><Relationship Id="rId6" Type="http://schemas.openxmlformats.org/officeDocument/2006/relationships/hyperlink" Target="http://pivotal.github.io/jasmine/" TargetMode="External"/><Relationship Id="rId7" Type="http://schemas.openxmlformats.org/officeDocument/2006/relationships/hyperlink" Target="https://github.com/velesin/jasmine-jquery" TargetMode="External"/><Relationship Id="rId8" Type="http://schemas.openxmlformats.org/officeDocument/2006/relationships/hyperlink" Target="http://tobyho.com/2011/12/15/jasmine-spy-cheatsheet/" TargetMode="External"/><Relationship Id="rId9" Type="http://schemas.openxmlformats.org/officeDocument/2006/relationships/hyperlink" Target="http://tryjasmine.com/" TargetMode="External"/><Relationship Id="rId10" Type="http://schemas.openxmlformats.org/officeDocument/2006/relationships/hyperlink" Target="http://www.peterprovost.org/blog/2012/05/02/kata-the-only-way-to-learn-t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List_of_unit_testing_frameworks"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711950" cy="1333799"/>
          </a:xfrm>
          <a:prstGeom prst="rect">
            <a:avLst/>
          </a:prstGeom>
        </p:spPr>
        <p:txBody>
          <a:bodyPr lIns="91425" tIns="91425" rIns="91425" bIns="91425" anchor="b" anchorCtr="0">
            <a:noAutofit/>
          </a:bodyPr>
          <a:lstStyle/>
          <a:p>
            <a:pPr>
              <a:buNone/>
            </a:pPr>
            <a:r>
              <a:rPr lang="en" dirty="0"/>
              <a:t>Learning to </a:t>
            </a:r>
            <a:r>
              <a:rPr lang="en" dirty="0" smtClean="0"/>
              <a:t>Test </a:t>
            </a:r>
            <a:r>
              <a:rPr lang="en" dirty="0"/>
              <a:t>Drive</a:t>
            </a:r>
          </a:p>
        </p:txBody>
      </p:sp>
      <p:sp>
        <p:nvSpPr>
          <p:cNvPr id="90" name="Shape 90"/>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buNone/>
            </a:pPr>
            <a:r>
              <a:rPr lang="en"/>
              <a:t>A Crash Course in Test Driven Development </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45" name="Shape 145"/>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Code Coverage Example</a:t>
            </a:r>
          </a:p>
          <a:p>
            <a:endParaRPr lang="en">
              <a:solidFill>
                <a:srgbClr val="073763"/>
              </a:solidFill>
            </a:endParaRPr>
          </a:p>
          <a:p>
            <a:endParaRPr lang="en">
              <a:solidFill>
                <a:srgbClr val="073763"/>
              </a:solidFill>
            </a:endParaRPr>
          </a:p>
        </p:txBody>
      </p:sp>
      <p:pic>
        <p:nvPicPr>
          <p:cNvPr id="146" name="Shape 146"/>
          <p:cNvPicPr preferRelativeResize="0"/>
          <p:nvPr/>
        </p:nvPicPr>
        <p:blipFill>
          <a:blip r:embed="rId3"/>
          <a:stretch>
            <a:fillRect/>
          </a:stretch>
        </p:blipFill>
        <p:spPr>
          <a:xfrm>
            <a:off x="1021425" y="2274650"/>
            <a:ext cx="7107374" cy="430704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52" name="Shape 152"/>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Gaps in Code Coverage</a:t>
            </a:r>
          </a:p>
          <a:p>
            <a:endParaRPr lang="en">
              <a:solidFill>
                <a:srgbClr val="073763"/>
              </a:solidFill>
            </a:endParaRPr>
          </a:p>
          <a:p>
            <a:pPr lvl="0" rtl="0">
              <a:lnSpc>
                <a:spcPct val="115000"/>
              </a:lnSpc>
              <a:buNone/>
            </a:pPr>
            <a:r>
              <a:rPr lang="en" sz="1400">
                <a:solidFill>
                  <a:srgbClr val="073763"/>
                </a:solidFill>
              </a:rPr>
              <a:t>Writing code that isn’t </a:t>
            </a:r>
          </a:p>
          <a:p>
            <a:pPr lvl="0" rtl="0">
              <a:lnSpc>
                <a:spcPct val="115000"/>
              </a:lnSpc>
              <a:buNone/>
            </a:pPr>
            <a:r>
              <a:rPr lang="en" sz="1400">
                <a:solidFill>
                  <a:srgbClr val="073763"/>
                </a:solidFill>
              </a:rPr>
              <a:t>tested causes gaps </a:t>
            </a:r>
          </a:p>
          <a:p>
            <a:pPr lvl="0" rtl="0">
              <a:lnSpc>
                <a:spcPct val="115000"/>
              </a:lnSpc>
              <a:buNone/>
            </a:pPr>
            <a:r>
              <a:rPr lang="en" sz="1400">
                <a:solidFill>
                  <a:srgbClr val="073763"/>
                </a:solidFill>
              </a:rPr>
              <a:t>(holes in your safety net).</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p:txBody>
      </p:sp>
      <p:pic>
        <p:nvPicPr>
          <p:cNvPr id="153" name="Shape 153"/>
          <p:cNvPicPr preferRelativeResize="0"/>
          <p:nvPr/>
        </p:nvPicPr>
        <p:blipFill>
          <a:blip r:embed="rId3"/>
          <a:stretch>
            <a:fillRect/>
          </a:stretch>
        </p:blipFill>
        <p:spPr>
          <a:xfrm>
            <a:off x="2687950" y="2471475"/>
            <a:ext cx="6017649" cy="392100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Drum Roll Please...</a:t>
            </a:r>
          </a:p>
        </p:txBody>
      </p:sp>
      <p:sp>
        <p:nvSpPr>
          <p:cNvPr id="159" name="Shape 159"/>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TDD Cadence: Red, Green, Refactor</a:t>
            </a:r>
          </a:p>
          <a:p>
            <a:pPr marL="0" lvl="0" indent="0" rtl="0">
              <a:lnSpc>
                <a:spcPct val="115000"/>
              </a:lnSpc>
              <a:buNone/>
            </a:pPr>
            <a:r>
              <a:rPr lang="en" sz="1400" b="1">
                <a:solidFill>
                  <a:srgbClr val="073763"/>
                </a:solidFill>
              </a:rPr>
              <a:t>Step 1:</a:t>
            </a:r>
            <a:r>
              <a:rPr lang="en" sz="1400">
                <a:solidFill>
                  <a:srgbClr val="073763"/>
                </a:solidFill>
              </a:rPr>
              <a:t> Write a failing test</a:t>
            </a:r>
          </a:p>
          <a:p>
            <a:endParaRPr lang="en" sz="1400">
              <a:solidFill>
                <a:srgbClr val="073763"/>
              </a:solidFill>
            </a:endParaRPr>
          </a:p>
          <a:p>
            <a:pPr marL="0" lvl="0" indent="0" rtl="0">
              <a:lnSpc>
                <a:spcPct val="115000"/>
              </a:lnSpc>
              <a:buNone/>
            </a:pPr>
            <a:r>
              <a:rPr lang="en" sz="1400" b="1">
                <a:solidFill>
                  <a:srgbClr val="073763"/>
                </a:solidFill>
              </a:rPr>
              <a:t>Step 2:</a:t>
            </a:r>
            <a:r>
              <a:rPr lang="en" sz="1400">
                <a:solidFill>
                  <a:srgbClr val="073763"/>
                </a:solidFill>
              </a:rPr>
              <a:t> Write just enough code </a:t>
            </a:r>
          </a:p>
          <a:p>
            <a:pPr marL="0" lvl="0" indent="0" rtl="0">
              <a:lnSpc>
                <a:spcPct val="115000"/>
              </a:lnSpc>
              <a:buNone/>
            </a:pPr>
            <a:r>
              <a:rPr lang="en" sz="1400">
                <a:solidFill>
                  <a:srgbClr val="073763"/>
                </a:solidFill>
              </a:rPr>
              <a:t>to make the test pass</a:t>
            </a:r>
          </a:p>
          <a:p>
            <a:endParaRPr lang="en" sz="1400">
              <a:solidFill>
                <a:srgbClr val="073763"/>
              </a:solidFill>
            </a:endParaRPr>
          </a:p>
          <a:p>
            <a:pPr marL="0" lvl="0" indent="0" rtl="0">
              <a:lnSpc>
                <a:spcPct val="115000"/>
              </a:lnSpc>
              <a:buNone/>
            </a:pPr>
            <a:r>
              <a:rPr lang="en" sz="1400" b="1">
                <a:solidFill>
                  <a:srgbClr val="073763"/>
                </a:solidFill>
              </a:rPr>
              <a:t>Step 3:</a:t>
            </a:r>
            <a:r>
              <a:rPr lang="en" sz="1400">
                <a:solidFill>
                  <a:srgbClr val="073763"/>
                </a:solidFill>
              </a:rPr>
              <a:t> Refactor your code</a:t>
            </a:r>
          </a:p>
          <a:p>
            <a:endParaRPr lang="en" sz="1400">
              <a:solidFill>
                <a:srgbClr val="073763"/>
              </a:solidFill>
            </a:endParaRPr>
          </a:p>
          <a:p>
            <a:pPr marL="0" lvl="0" indent="0" rtl="0">
              <a:lnSpc>
                <a:spcPct val="115000"/>
              </a:lnSpc>
              <a:buNone/>
            </a:pPr>
            <a:r>
              <a:rPr lang="en" sz="1400">
                <a:solidFill>
                  <a:srgbClr val="073763"/>
                </a:solidFill>
              </a:rPr>
              <a:t>Continue this process until </a:t>
            </a:r>
          </a:p>
          <a:p>
            <a:pPr marL="0" lvl="0" indent="0" rtl="0">
              <a:lnSpc>
                <a:spcPct val="115000"/>
              </a:lnSpc>
              <a:buClr>
                <a:schemeClr val="dk1"/>
              </a:buClr>
              <a:buSzPct val="78571"/>
              <a:buFont typeface="Arial"/>
              <a:buNone/>
            </a:pPr>
            <a:r>
              <a:rPr lang="en" sz="1400">
                <a:solidFill>
                  <a:srgbClr val="073763"/>
                </a:solidFill>
              </a:rPr>
              <a:t>you’re done.</a:t>
            </a:r>
          </a:p>
          <a:p>
            <a:endParaRPr lang="en" sz="1400">
              <a:solidFill>
                <a:srgbClr val="073763"/>
              </a:solidFill>
            </a:endParaRPr>
          </a:p>
          <a:p>
            <a:pPr marL="0" lvl="0" indent="0" rtl="0">
              <a:lnSpc>
                <a:spcPct val="115000"/>
              </a:lnSpc>
              <a:buNone/>
            </a:pPr>
            <a:r>
              <a:rPr lang="en" sz="1400">
                <a:solidFill>
                  <a:srgbClr val="073763"/>
                </a:solidFill>
              </a:rPr>
              <a:t>Congratulations, you are now a </a:t>
            </a:r>
          </a:p>
          <a:p>
            <a:pPr marL="0" lvl="0" indent="0" rtl="0">
              <a:lnSpc>
                <a:spcPct val="115000"/>
              </a:lnSpc>
              <a:buClr>
                <a:schemeClr val="dk1"/>
              </a:buClr>
              <a:buSzPct val="78571"/>
              <a:buFont typeface="Arial"/>
              <a:buNone/>
            </a:pPr>
            <a:r>
              <a:rPr lang="en" sz="1400">
                <a:solidFill>
                  <a:srgbClr val="073763"/>
                </a:solidFill>
              </a:rPr>
              <a:t>Test driver (here’s your license)</a:t>
            </a:r>
          </a:p>
          <a:p>
            <a:endParaRPr lang="en" sz="1400">
              <a:solidFill>
                <a:srgbClr val="073763"/>
              </a:solidFill>
            </a:endParaRPr>
          </a:p>
        </p:txBody>
      </p:sp>
      <p:pic>
        <p:nvPicPr>
          <p:cNvPr id="160" name="Shape 160"/>
          <p:cNvPicPr preferRelativeResize="0"/>
          <p:nvPr/>
        </p:nvPicPr>
        <p:blipFill>
          <a:blip r:embed="rId3"/>
          <a:stretch>
            <a:fillRect/>
          </a:stretch>
        </p:blipFill>
        <p:spPr>
          <a:xfrm>
            <a:off x="3736501" y="2401625"/>
            <a:ext cx="4953749" cy="405404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Supporting Practices</a:t>
            </a:r>
          </a:p>
        </p:txBody>
      </p:sp>
      <p:sp>
        <p:nvSpPr>
          <p:cNvPr id="166" name="Shape 166"/>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lvl="0" rtl="0">
              <a:buNone/>
            </a:pPr>
            <a:r>
              <a:rPr lang="en">
                <a:solidFill>
                  <a:srgbClr val="073763"/>
                </a:solidFill>
              </a:rPr>
              <a:t>Supporting Practices</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Refactoring</a:t>
            </a:r>
          </a:p>
          <a:p>
            <a:pPr marL="457200" lvl="0" indent="-317500" rtl="0">
              <a:lnSpc>
                <a:spcPct val="115000"/>
              </a:lnSpc>
              <a:buClr>
                <a:srgbClr val="073763"/>
              </a:buClr>
              <a:buSzPct val="166666"/>
              <a:buFont typeface="Arial"/>
              <a:buChar char="•"/>
            </a:pPr>
            <a:r>
              <a:rPr lang="en" sz="1400">
                <a:solidFill>
                  <a:srgbClr val="073763"/>
                </a:solidFill>
              </a:rPr>
              <a:t>Coding by Intention</a:t>
            </a:r>
          </a:p>
          <a:p>
            <a:pPr marL="457200" lvl="0" indent="-317500" rtl="0">
              <a:lnSpc>
                <a:spcPct val="115000"/>
              </a:lnSpc>
              <a:buClr>
                <a:srgbClr val="073763"/>
              </a:buClr>
              <a:buSzPct val="166666"/>
              <a:buFont typeface="Arial"/>
              <a:buChar char="•"/>
            </a:pPr>
            <a:r>
              <a:rPr lang="en" sz="1400">
                <a:solidFill>
                  <a:srgbClr val="073763"/>
                </a:solidFill>
              </a:rPr>
              <a:t>Continuous Integration</a:t>
            </a:r>
          </a:p>
          <a:p>
            <a:pPr marL="457200" lvl="0" indent="-317500" rtl="0">
              <a:lnSpc>
                <a:spcPct val="115000"/>
              </a:lnSpc>
              <a:buClr>
                <a:srgbClr val="073763"/>
              </a:buClr>
              <a:buSzPct val="166666"/>
              <a:buFont typeface="Arial"/>
              <a:buChar char="•"/>
            </a:pPr>
            <a:r>
              <a:rPr lang="en" sz="1400">
                <a:solidFill>
                  <a:srgbClr val="073763"/>
                </a:solidFill>
              </a:rPr>
              <a:t>Code Coverage Tools</a:t>
            </a:r>
          </a:p>
          <a:p>
            <a:pPr marL="457200" lvl="0" indent="-317500" rtl="0">
              <a:lnSpc>
                <a:spcPct val="115000"/>
              </a:lnSpc>
              <a:buClr>
                <a:srgbClr val="073763"/>
              </a:buClr>
              <a:buSzPct val="166666"/>
              <a:buFont typeface="Arial"/>
              <a:buChar char="•"/>
            </a:pPr>
            <a:r>
              <a:rPr lang="en" sz="1400">
                <a:solidFill>
                  <a:srgbClr val="073763"/>
                </a:solidFill>
              </a:rPr>
              <a:t>Design Patterns</a:t>
            </a:r>
          </a:p>
          <a:p>
            <a:pPr marL="457200" lvl="0" indent="-317500" rtl="0">
              <a:lnSpc>
                <a:spcPct val="115000"/>
              </a:lnSpc>
              <a:buClr>
                <a:srgbClr val="073763"/>
              </a:buClr>
              <a:buSzPct val="166666"/>
              <a:buFont typeface="Arial"/>
              <a:buChar char="•"/>
            </a:pPr>
            <a:r>
              <a:rPr lang="en" sz="1400">
                <a:solidFill>
                  <a:srgbClr val="073763"/>
                </a:solidFill>
              </a:rPr>
              <a:t>Testing Patterns</a:t>
            </a:r>
          </a:p>
          <a:p>
            <a:endParaRPr lang="en" sz="1400">
              <a:solidFill>
                <a:srgbClr val="073763"/>
              </a:solidFill>
            </a:endParaRPr>
          </a:p>
        </p:txBody>
      </p:sp>
      <p:pic>
        <p:nvPicPr>
          <p:cNvPr id="167" name="Shape 167"/>
          <p:cNvPicPr preferRelativeResize="0"/>
          <p:nvPr/>
        </p:nvPicPr>
        <p:blipFill>
          <a:blip r:embed="rId3"/>
          <a:stretch>
            <a:fillRect/>
          </a:stretch>
        </p:blipFill>
        <p:spPr>
          <a:xfrm>
            <a:off x="3047625" y="2772100"/>
            <a:ext cx="5718000" cy="366770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Clr>
                <a:schemeClr val="dk1"/>
              </a:buClr>
              <a:buSzPct val="78571"/>
              <a:buFont typeface="Arial"/>
              <a:buNone/>
            </a:pPr>
            <a:r>
              <a:rPr lang="en" sz="1400">
                <a:solidFill>
                  <a:srgbClr val="073763"/>
                </a:solidFill>
              </a:rPr>
              <a:t>Martin, Robert C. </a:t>
            </a:r>
            <a:r>
              <a:rPr lang="en" sz="1400" i="1">
                <a:solidFill>
                  <a:srgbClr val="073763"/>
                </a:solidFill>
              </a:rPr>
              <a:t>Clean Code: A Handbook of Agile Software Craftsmanship</a:t>
            </a:r>
          </a:p>
          <a:p>
            <a:endParaRPr lang="en" sz="1400" i="1">
              <a:solidFill>
                <a:srgbClr val="073763"/>
              </a:solidFill>
            </a:endParaRPr>
          </a:p>
          <a:p>
            <a:pPr lvl="0" rtl="0">
              <a:lnSpc>
                <a:spcPct val="115000"/>
              </a:lnSpc>
              <a:buNone/>
            </a:pPr>
            <a:r>
              <a:rPr lang="en" sz="1400">
                <a:solidFill>
                  <a:srgbClr val="073763"/>
                </a:solidFill>
              </a:rPr>
              <a:t>Clean Code Principles &amp; Refactoring Concepts</a:t>
            </a:r>
          </a:p>
          <a:p>
            <a:pPr lvl="0" indent="457200" rtl="0">
              <a:lnSpc>
                <a:spcPct val="115000"/>
              </a:lnSpc>
              <a:buClr>
                <a:schemeClr val="dk1"/>
              </a:buClr>
              <a:buSzPct val="78571"/>
              <a:buFont typeface="Arial"/>
              <a:buNone/>
            </a:pPr>
            <a:r>
              <a:rPr lang="en" sz="1400">
                <a:solidFill>
                  <a:srgbClr val="073763"/>
                </a:solidFill>
              </a:rPr>
              <a:t>1. Clean Code</a:t>
            </a:r>
          </a:p>
          <a:p>
            <a:pPr lvl="0" indent="457200" rtl="0">
              <a:lnSpc>
                <a:spcPct val="115000"/>
              </a:lnSpc>
              <a:buClr>
                <a:schemeClr val="dk1"/>
              </a:buClr>
              <a:buSzPct val="78571"/>
              <a:buFont typeface="Arial"/>
              <a:buNone/>
            </a:pPr>
            <a:r>
              <a:rPr lang="en" sz="1400">
                <a:solidFill>
                  <a:srgbClr val="073763"/>
                </a:solidFill>
              </a:rPr>
              <a:t>2. Meaningful Names</a:t>
            </a:r>
          </a:p>
          <a:p>
            <a:pPr lvl="0" indent="457200" rtl="0">
              <a:lnSpc>
                <a:spcPct val="115000"/>
              </a:lnSpc>
              <a:buClr>
                <a:schemeClr val="dk1"/>
              </a:buClr>
              <a:buSzPct val="78571"/>
              <a:buFont typeface="Arial"/>
              <a:buNone/>
            </a:pPr>
            <a:r>
              <a:rPr lang="en" sz="1400">
                <a:solidFill>
                  <a:srgbClr val="073763"/>
                </a:solidFill>
              </a:rPr>
              <a:t>3. Functions</a:t>
            </a:r>
          </a:p>
          <a:p>
            <a:pPr lvl="0" indent="457200" rtl="0">
              <a:lnSpc>
                <a:spcPct val="115000"/>
              </a:lnSpc>
              <a:buClr>
                <a:schemeClr val="dk1"/>
              </a:buClr>
              <a:buSzPct val="78571"/>
              <a:buFont typeface="Arial"/>
              <a:buNone/>
            </a:pPr>
            <a:r>
              <a:rPr lang="en" sz="1400">
                <a:solidFill>
                  <a:srgbClr val="073763"/>
                </a:solidFill>
              </a:rPr>
              <a:t>4. Comments</a:t>
            </a:r>
          </a:p>
          <a:p>
            <a:pPr lvl="0" indent="457200" rtl="0">
              <a:lnSpc>
                <a:spcPct val="115000"/>
              </a:lnSpc>
              <a:buClr>
                <a:schemeClr val="dk1"/>
              </a:buClr>
              <a:buSzPct val="78571"/>
              <a:buFont typeface="Arial"/>
              <a:buNone/>
            </a:pPr>
            <a:r>
              <a:rPr lang="en" sz="1400">
                <a:solidFill>
                  <a:srgbClr val="073763"/>
                </a:solidFill>
              </a:rPr>
              <a:t>5. Formatting</a:t>
            </a:r>
          </a:p>
          <a:p>
            <a:pPr lvl="0" indent="457200" rtl="0">
              <a:lnSpc>
                <a:spcPct val="115000"/>
              </a:lnSpc>
              <a:buClr>
                <a:schemeClr val="dk1"/>
              </a:buClr>
              <a:buSzPct val="78571"/>
              <a:buFont typeface="Arial"/>
              <a:buNone/>
            </a:pPr>
            <a:r>
              <a:rPr lang="en" sz="1400">
                <a:solidFill>
                  <a:srgbClr val="073763"/>
                </a:solidFill>
              </a:rPr>
              <a:t>9. Unit Tests</a:t>
            </a:r>
          </a:p>
          <a:p>
            <a:endParaRPr lang="en" sz="1400">
              <a:solidFill>
                <a:srgbClr val="073763"/>
              </a:solidFill>
            </a:endParaRPr>
          </a:p>
        </p:txBody>
      </p:sp>
      <p:pic>
        <p:nvPicPr>
          <p:cNvPr id="174" name="Shape 174"/>
          <p:cNvPicPr preferRelativeResize="0"/>
          <p:nvPr/>
        </p:nvPicPr>
        <p:blipFill>
          <a:blip r:embed="rId3"/>
          <a:stretch>
            <a:fillRect/>
          </a:stretch>
        </p:blipFill>
        <p:spPr>
          <a:xfrm>
            <a:off x="5364175" y="3032125"/>
            <a:ext cx="2476099" cy="3292675"/>
          </a:xfrm>
          <a:prstGeom prst="rect">
            <a:avLst/>
          </a:prstGeom>
          <a:noFill/>
          <a:ln>
            <a:noFill/>
          </a:ln>
        </p:spPr>
      </p:pic>
      <p:sp>
        <p:nvSpPr>
          <p:cNvPr id="7"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Homework</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Homework</a:t>
            </a:r>
          </a:p>
        </p:txBody>
      </p:sp>
      <p:sp>
        <p:nvSpPr>
          <p:cNvPr id="180" name="Shape 180"/>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None/>
            </a:pPr>
            <a:r>
              <a:rPr lang="en" sz="1400">
                <a:solidFill>
                  <a:srgbClr val="073763"/>
                </a:solidFill>
              </a:rPr>
              <a:t>Koskela, Lasse </a:t>
            </a:r>
            <a:r>
              <a:rPr lang="en" sz="1400" i="1">
                <a:solidFill>
                  <a:srgbClr val="073763"/>
                </a:solidFill>
              </a:rPr>
              <a:t>Test Driven: TDD and Acceptance TDD for Java Developers</a:t>
            </a:r>
          </a:p>
          <a:p>
            <a:endParaRPr lang="en" sz="1400" i="1">
              <a:solidFill>
                <a:srgbClr val="073763"/>
              </a:solidFill>
            </a:endParaRPr>
          </a:p>
          <a:p>
            <a:pPr marL="0" lvl="0" indent="0" rtl="0">
              <a:lnSpc>
                <a:spcPct val="115000"/>
              </a:lnSpc>
              <a:buClr>
                <a:schemeClr val="dk1"/>
              </a:buClr>
              <a:buSzPct val="78571"/>
              <a:buFont typeface="Arial"/>
              <a:buNone/>
            </a:pPr>
            <a:r>
              <a:rPr lang="en" sz="1400">
                <a:solidFill>
                  <a:srgbClr val="073763"/>
                </a:solidFill>
              </a:rPr>
              <a:t>Part 1: A TDD Primer</a:t>
            </a:r>
          </a:p>
          <a:p>
            <a:pPr marL="0" lvl="0" indent="457200" rtl="0">
              <a:lnSpc>
                <a:spcPct val="115000"/>
              </a:lnSpc>
              <a:buClr>
                <a:schemeClr val="dk1"/>
              </a:buClr>
              <a:buSzPct val="78571"/>
              <a:buFont typeface="Arial"/>
              <a:buNone/>
            </a:pPr>
            <a:r>
              <a:rPr lang="en" sz="1400">
                <a:solidFill>
                  <a:srgbClr val="073763"/>
                </a:solidFill>
              </a:rPr>
              <a:t>Chapter 1: The Big Picture</a:t>
            </a:r>
          </a:p>
          <a:p>
            <a:pPr marL="0" lvl="0" indent="457200" rtl="0">
              <a:lnSpc>
                <a:spcPct val="115000"/>
              </a:lnSpc>
              <a:buClr>
                <a:schemeClr val="dk1"/>
              </a:buClr>
              <a:buSzPct val="78571"/>
              <a:buFont typeface="Arial"/>
              <a:buNone/>
            </a:pPr>
            <a:r>
              <a:rPr lang="en" sz="1400">
                <a:solidFill>
                  <a:srgbClr val="073763"/>
                </a:solidFill>
              </a:rPr>
              <a:t>Chapter 2: Beginning TDD</a:t>
            </a:r>
          </a:p>
          <a:p>
            <a:endParaRPr lang="en" sz="1400">
              <a:solidFill>
                <a:srgbClr val="073763"/>
              </a:solidFill>
            </a:endParaRPr>
          </a:p>
        </p:txBody>
      </p:sp>
      <p:pic>
        <p:nvPicPr>
          <p:cNvPr id="181" name="Shape 181"/>
          <p:cNvPicPr preferRelativeResize="0"/>
          <p:nvPr/>
        </p:nvPicPr>
        <p:blipFill>
          <a:blip r:embed="rId3"/>
          <a:stretch>
            <a:fillRect/>
          </a:stretch>
        </p:blipFill>
        <p:spPr>
          <a:xfrm>
            <a:off x="5511850" y="2953925"/>
            <a:ext cx="2568225" cy="3209275"/>
          </a:xfrm>
          <a:prstGeom prst="rect">
            <a:avLst/>
          </a:prstGeom>
          <a:noFill/>
          <a:ln>
            <a:noFill/>
          </a:ln>
        </p:spPr>
      </p:pic>
    </p:spTree>
  </p:cSld>
  <p:clrMapOvr>
    <a:masterClrMapping/>
  </p:clrMapOvr>
  <p:transition xmlns:p14="http://schemas.microsoft.com/office/powerpoint/2010/mai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6868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action</a:t>
            </a:r>
            <a:r>
              <a:rPr lang="en-US" sz="3600" b="1" dirty="0" smtClean="0">
                <a:solidFill>
                  <a:srgbClr val="FFFFFF"/>
                </a:solidFill>
              </a:rPr>
              <a:t>: </a:t>
            </a:r>
            <a:br>
              <a:rPr lang="en-US" sz="3600" b="1" dirty="0" smtClean="0">
                <a:solidFill>
                  <a:srgbClr val="FFFFFF"/>
                </a:solidFill>
              </a:rPr>
            </a:br>
            <a:r>
              <a:rPr lang="en" sz="3000" dirty="0" smtClean="0">
                <a:solidFill>
                  <a:srgbClr val="FFFFFF"/>
                </a:solidFill>
              </a:rPr>
              <a:t>Time </a:t>
            </a:r>
            <a:r>
              <a:rPr lang="en" sz="3000" dirty="0">
                <a:solidFill>
                  <a:srgbClr val="FFFFFF"/>
                </a:solidFill>
              </a:rPr>
              <a:t>to Code (Finally!)</a:t>
            </a:r>
          </a:p>
        </p:txBody>
      </p:sp>
      <p:sp>
        <p:nvSpPr>
          <p:cNvPr id="187" name="Shape 187"/>
          <p:cNvSpPr txBox="1">
            <a:spLocks noGrp="1"/>
          </p:cNvSpPr>
          <p:nvPr>
            <p:ph type="body" idx="1"/>
          </p:nvPr>
        </p:nvSpPr>
        <p:spPr>
          <a:xfrm>
            <a:off x="304800" y="1780900"/>
            <a:ext cx="8686800" cy="4840199"/>
          </a:xfrm>
          <a:prstGeom prst="rect">
            <a:avLst/>
          </a:prstGeom>
          <a:solidFill>
            <a:schemeClr val="lt1"/>
          </a:solidFill>
        </p:spPr>
        <p:txBody>
          <a:bodyPr lIns="91425" tIns="91425" rIns="91425" bIns="91425" anchor="t" anchorCtr="0">
            <a:noAutofit/>
          </a:bodyPr>
          <a:lstStyle/>
          <a:p>
            <a:pPr marL="0" lvl="0" indent="0" rtl="0">
              <a:lnSpc>
                <a:spcPct val="115000"/>
              </a:lnSpc>
              <a:buNone/>
            </a:pPr>
            <a:r>
              <a:rPr lang="en" dirty="0">
                <a:solidFill>
                  <a:srgbClr val="073763"/>
                </a:solidFill>
              </a:rPr>
              <a:t>Fire Up </a:t>
            </a:r>
            <a:r>
              <a:rPr lang="en-US" dirty="0" smtClean="0">
                <a:solidFill>
                  <a:srgbClr val="073763"/>
                </a:solidFill>
              </a:rPr>
              <a:t>Your Laptop</a:t>
            </a:r>
            <a:r>
              <a:rPr lang="en-US" dirty="0" smtClean="0">
                <a:solidFill>
                  <a:srgbClr val="073763"/>
                </a:solidFill>
              </a:rPr>
              <a:t>!</a:t>
            </a:r>
          </a:p>
          <a:p>
            <a:pPr marL="0" lvl="0" indent="0" rtl="0">
              <a:lnSpc>
                <a:spcPct val="115000"/>
              </a:lnSpc>
              <a:buNone/>
            </a:pPr>
            <a:endParaRPr lang="en-US" dirty="0">
              <a:solidFill>
                <a:srgbClr val="073763"/>
              </a:solidFill>
            </a:endParaRPr>
          </a:p>
          <a:p>
            <a:pPr marL="0" lvl="0" indent="0">
              <a:lnSpc>
                <a:spcPct val="115000"/>
              </a:lnSpc>
            </a:pPr>
            <a:r>
              <a:rPr lang="en-US" sz="1200" dirty="0">
                <a:solidFill>
                  <a:srgbClr val="073763"/>
                </a:solidFill>
                <a:hlinkClick r:id="rId3"/>
              </a:rPr>
              <a:t>https://github.com/bink627/Agile-and-Beyond-</a:t>
            </a:r>
            <a:r>
              <a:rPr lang="en-US" sz="1200" dirty="0" smtClean="0">
                <a:solidFill>
                  <a:srgbClr val="073763"/>
                </a:solidFill>
                <a:hlinkClick r:id="rId3"/>
              </a:rPr>
              <a:t>TDD</a:t>
            </a:r>
            <a:endParaRPr lang="en-US" sz="1200" dirty="0" smtClean="0">
              <a:solidFill>
                <a:srgbClr val="073763"/>
              </a:solidFill>
            </a:endParaRPr>
          </a:p>
          <a:p>
            <a:endParaRPr lang="en" dirty="0">
              <a:solidFill>
                <a:srgbClr val="073763"/>
              </a:solidFill>
            </a:endParaRPr>
          </a:p>
          <a:p>
            <a:pPr marL="0" lvl="0" indent="0" rtl="0">
              <a:lnSpc>
                <a:spcPct val="115000"/>
              </a:lnSpc>
              <a:buNone/>
            </a:pPr>
            <a:endParaRPr lang="en-US" sz="1400" dirty="0" smtClean="0">
              <a:solidFill>
                <a:srgbClr val="073763"/>
              </a:solidFill>
            </a:endParaRPr>
          </a:p>
          <a:p>
            <a:pPr marL="0" lvl="0" indent="0" rtl="0">
              <a:lnSpc>
                <a:spcPct val="115000"/>
              </a:lnSpc>
              <a:buNone/>
            </a:pPr>
            <a:r>
              <a:rPr lang="en" sz="1400" dirty="0" smtClean="0">
                <a:solidFill>
                  <a:srgbClr val="073763"/>
                </a:solidFill>
              </a:rPr>
              <a:t>Let’s </a:t>
            </a:r>
            <a:r>
              <a:rPr lang="en" sz="1400" dirty="0">
                <a:solidFill>
                  <a:srgbClr val="073763"/>
                </a:solidFill>
              </a:rPr>
              <a:t>work through the </a:t>
            </a:r>
          </a:p>
          <a:p>
            <a:pPr marL="0" lvl="0" indent="0" rtl="0">
              <a:lnSpc>
                <a:spcPct val="115000"/>
              </a:lnSpc>
              <a:buNone/>
            </a:pPr>
            <a:r>
              <a:rPr lang="en" sz="1400" b="1" dirty="0">
                <a:solidFill>
                  <a:srgbClr val="073763"/>
                </a:solidFill>
              </a:rPr>
              <a:t>String Calculator Kata</a:t>
            </a:r>
          </a:p>
          <a:p>
            <a:pPr lvl="0" rtl="0">
              <a:spcAft>
                <a:spcPts val="800"/>
              </a:spcAft>
              <a:buClr>
                <a:schemeClr val="dk1"/>
              </a:buClr>
              <a:buSzPct val="78571"/>
              <a:buFont typeface="Arial"/>
              <a:buNone/>
            </a:pPr>
            <a:endParaRPr lang="en-US" sz="1400" dirty="0" smtClean="0">
              <a:solidFill>
                <a:srgbClr val="073763"/>
              </a:solidFill>
            </a:endParaRPr>
          </a:p>
          <a:p>
            <a:pPr lvl="0" rtl="0">
              <a:spcAft>
                <a:spcPts val="800"/>
              </a:spcAft>
              <a:buClr>
                <a:schemeClr val="dk1"/>
              </a:buClr>
              <a:buSzPct val="78571"/>
              <a:buFont typeface="Arial"/>
              <a:buNone/>
            </a:pPr>
            <a:endParaRPr lang="en-US" sz="1400" dirty="0">
              <a:solidFill>
                <a:srgbClr val="073763"/>
              </a:solidFill>
            </a:endParaRPr>
          </a:p>
          <a:p>
            <a:pPr lvl="0" rtl="0">
              <a:spcAft>
                <a:spcPts val="800"/>
              </a:spcAft>
              <a:buClr>
                <a:schemeClr val="dk1"/>
              </a:buClr>
              <a:buSzPct val="78571"/>
              <a:buFont typeface="Arial"/>
              <a:buNone/>
            </a:pPr>
            <a:r>
              <a:rPr lang="en" dirty="0" smtClean="0">
                <a:solidFill>
                  <a:srgbClr val="073763"/>
                </a:solidFill>
              </a:rPr>
              <a:t>Before </a:t>
            </a:r>
            <a:r>
              <a:rPr lang="en" dirty="0">
                <a:solidFill>
                  <a:srgbClr val="073763"/>
                </a:solidFill>
              </a:rPr>
              <a:t>you start: </a:t>
            </a:r>
          </a:p>
          <a:p>
            <a:pPr marL="139700" lvl="0" indent="0" rtl="0">
              <a:lnSpc>
                <a:spcPct val="126000"/>
              </a:lnSpc>
              <a:spcBef>
                <a:spcPts val="1100"/>
              </a:spcBef>
              <a:spcAft>
                <a:spcPts val="1100"/>
              </a:spcAft>
              <a:buClr>
                <a:srgbClr val="073763"/>
              </a:buClr>
              <a:buSzPct val="100000"/>
            </a:pPr>
            <a:r>
              <a:rPr lang="en" sz="1400" dirty="0">
                <a:solidFill>
                  <a:srgbClr val="073763"/>
                </a:solidFill>
              </a:rPr>
              <a:t>Try not to read </a:t>
            </a:r>
            <a:r>
              <a:rPr lang="en" sz="1400" dirty="0" smtClean="0">
                <a:solidFill>
                  <a:srgbClr val="073763"/>
                </a:solidFill>
              </a:rPr>
              <a:t>ahead.</a:t>
            </a:r>
            <a:r>
              <a:rPr lang="en-US" sz="1400" dirty="0" smtClean="0">
                <a:solidFill>
                  <a:srgbClr val="073763"/>
                </a:solidFill>
              </a:rPr>
              <a:t/>
            </a:r>
            <a:br>
              <a:rPr lang="en-US" sz="1400" dirty="0" smtClean="0">
                <a:solidFill>
                  <a:srgbClr val="073763"/>
                </a:solidFill>
              </a:rPr>
            </a:br>
            <a:r>
              <a:rPr lang="en" sz="1400" dirty="0" smtClean="0">
                <a:solidFill>
                  <a:srgbClr val="073763"/>
                </a:solidFill>
              </a:rPr>
              <a:t>Do </a:t>
            </a:r>
            <a:r>
              <a:rPr lang="en" sz="1400" dirty="0">
                <a:solidFill>
                  <a:srgbClr val="073763"/>
                </a:solidFill>
              </a:rPr>
              <a:t>one task at a time. The trick is to learn to work </a:t>
            </a:r>
            <a:r>
              <a:rPr lang="en" sz="1400" dirty="0" smtClean="0">
                <a:solidFill>
                  <a:srgbClr val="073763"/>
                </a:solidFill>
              </a:rPr>
              <a:t>incrementally.</a:t>
            </a:r>
            <a:r>
              <a:rPr lang="en-US" sz="1400" dirty="0" smtClean="0">
                <a:solidFill>
                  <a:srgbClr val="073763"/>
                </a:solidFill>
              </a:rPr>
              <a:t/>
            </a:r>
            <a:br>
              <a:rPr lang="en-US" sz="1400" dirty="0" smtClean="0">
                <a:solidFill>
                  <a:srgbClr val="073763"/>
                </a:solidFill>
              </a:rPr>
            </a:br>
            <a:r>
              <a:rPr lang="en" sz="1400" dirty="0" smtClean="0">
                <a:solidFill>
                  <a:srgbClr val="073763"/>
                </a:solidFill>
              </a:rPr>
              <a:t>Make </a:t>
            </a:r>
            <a:r>
              <a:rPr lang="en" sz="1400" dirty="0">
                <a:solidFill>
                  <a:srgbClr val="073763"/>
                </a:solidFill>
              </a:rPr>
              <a:t>sure you only test for</a:t>
            </a:r>
            <a:r>
              <a:rPr lang="en" sz="1400" b="1" dirty="0">
                <a:solidFill>
                  <a:srgbClr val="073763"/>
                </a:solidFill>
              </a:rPr>
              <a:t> correct inputs</a:t>
            </a:r>
            <a:r>
              <a:rPr lang="en" sz="1400" dirty="0">
                <a:solidFill>
                  <a:srgbClr val="073763"/>
                </a:solidFill>
              </a:rPr>
              <a:t>. there is no need to test for invalid inputs for this </a:t>
            </a:r>
            <a:r>
              <a:rPr lang="en" sz="1400" dirty="0" smtClean="0">
                <a:solidFill>
                  <a:srgbClr val="073763"/>
                </a:solidFill>
              </a:rPr>
              <a:t>kata</a:t>
            </a:r>
            <a:endParaRPr lang="en" sz="1400" dirty="0">
              <a:solidFill>
                <a:srgbClr val="073763"/>
              </a:solidFill>
            </a:endParaRPr>
          </a:p>
          <a:p>
            <a:endParaRPr lang="en" sz="1400" dirty="0">
              <a:solidFill>
                <a:srgbClr val="073763"/>
              </a:solidFill>
            </a:endParaRPr>
          </a:p>
          <a:p>
            <a:r>
              <a:rPr lang="pt-BR" sz="1400" dirty="0" smtClean="0">
                <a:solidFill>
                  <a:srgbClr val="073763"/>
                </a:solidFill>
              </a:rPr>
              <a:t>Watch it: </a:t>
            </a:r>
            <a:r>
              <a:rPr lang="pt-BR" sz="1400" dirty="0" smtClean="0">
                <a:solidFill>
                  <a:srgbClr val="073763"/>
                </a:solidFill>
                <a:hlinkClick r:id="rId4"/>
              </a:rPr>
              <a:t>http</a:t>
            </a:r>
            <a:r>
              <a:rPr lang="pt-BR" sz="1400" dirty="0">
                <a:solidFill>
                  <a:srgbClr val="073763"/>
                </a:solidFill>
                <a:hlinkClick r:id="rId4"/>
              </a:rPr>
              <a:t>://vimeo.com/</a:t>
            </a:r>
            <a:r>
              <a:rPr lang="pt-BR" sz="1400" dirty="0" smtClean="0">
                <a:solidFill>
                  <a:srgbClr val="073763"/>
                </a:solidFill>
                <a:hlinkClick r:id="rId4"/>
              </a:rPr>
              <a:t>8722480</a:t>
            </a:r>
            <a:endParaRPr lang="en-US" sz="1400" dirty="0">
              <a:solidFill>
                <a:srgbClr val="073763"/>
              </a:solidFill>
            </a:endParaRPr>
          </a:p>
          <a:p>
            <a:endParaRPr lang="pt-BR" sz="1400" dirty="0" smtClean="0">
              <a:solidFill>
                <a:srgbClr val="073763"/>
              </a:solidFill>
            </a:endParaRPr>
          </a:p>
        </p:txBody>
      </p:sp>
      <p:pic>
        <p:nvPicPr>
          <p:cNvPr id="188" name="Shape 188"/>
          <p:cNvPicPr preferRelativeResize="0"/>
          <p:nvPr/>
        </p:nvPicPr>
        <p:blipFill>
          <a:blip r:embed="rId5"/>
          <a:stretch>
            <a:fillRect/>
          </a:stretch>
        </p:blipFill>
        <p:spPr>
          <a:xfrm>
            <a:off x="4197531" y="2102900"/>
            <a:ext cx="4405224" cy="2977800"/>
          </a:xfrm>
          <a:prstGeom prst="rect">
            <a:avLst/>
          </a:prstGeom>
          <a:noFill/>
          <a:ln>
            <a:noFill/>
          </a:ln>
        </p:spPr>
      </p:pic>
    </p:spTree>
  </p:cSld>
  <p:clrMapOvr>
    <a:masterClrMapping/>
  </p:clrMapOvr>
  <p:transition xmlns:p14="http://schemas.microsoft.com/office/powerpoint/2010/mai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 </a:t>
            </a:r>
            <a:r>
              <a:rPr lang="en-US" sz="3600" b="1" dirty="0">
                <a:solidFill>
                  <a:srgbClr val="FFFFFF"/>
                </a:solidFill>
              </a:rPr>
              <a:t/>
            </a:r>
            <a:br>
              <a:rPr lang="en-US" sz="3600" b="1" dirty="0">
                <a:solidFill>
                  <a:srgbClr val="FFFFFF"/>
                </a:solidFill>
              </a:rPr>
            </a:br>
            <a:r>
              <a:rPr lang="en-US" sz="3000" dirty="0" smtClean="0">
                <a:solidFill>
                  <a:srgbClr val="FFFFFF"/>
                </a:solidFill>
              </a:rPr>
              <a:t>String Calculator Kata</a:t>
            </a:r>
            <a:endParaRPr lang="en" sz="3000" dirty="0">
              <a:solidFill>
                <a:srgbClr val="FFFFFF"/>
              </a:solidFill>
            </a:endParaRPr>
          </a:p>
        </p:txBody>
      </p:sp>
      <p:sp>
        <p:nvSpPr>
          <p:cNvPr id="187" name="Shape 187"/>
          <p:cNvSpPr txBox="1">
            <a:spLocks noGrp="1"/>
          </p:cNvSpPr>
          <p:nvPr>
            <p:ph type="body" idx="1"/>
          </p:nvPr>
        </p:nvSpPr>
        <p:spPr>
          <a:xfrm>
            <a:off x="19049" y="1638025"/>
            <a:ext cx="9124951" cy="5219975"/>
          </a:xfrm>
          <a:prstGeom prst="rect">
            <a:avLst/>
          </a:prstGeom>
          <a:solidFill>
            <a:schemeClr val="lt1"/>
          </a:solidFill>
        </p:spPr>
        <p:txBody>
          <a:bodyPr lIns="91425" tIns="91425" rIns="91425" bIns="91425" anchor="t" anchorCtr="0">
            <a:noAutofit/>
          </a:bodyPr>
          <a:lstStyle/>
          <a:p>
            <a:r>
              <a:rPr lang="en-US" sz="1400" dirty="0"/>
              <a:t>1)  Create a simple String calculator with a method </a:t>
            </a:r>
            <a:r>
              <a:rPr lang="en-US" sz="1400" dirty="0" err="1"/>
              <a:t>int</a:t>
            </a:r>
            <a:r>
              <a:rPr lang="en-US" sz="1400" dirty="0"/>
              <a:t> A</a:t>
            </a:r>
            <a:r>
              <a:rPr lang="en-US" sz="1400" dirty="0" smtClean="0"/>
              <a:t>dd</a:t>
            </a:r>
            <a:r>
              <a:rPr lang="en-US" sz="1400" dirty="0"/>
              <a:t>(string numbers) </a:t>
            </a:r>
            <a:r>
              <a:rPr lang="en-US" sz="1400" dirty="0" smtClean="0"/>
              <a:t> (10-15 minutes)</a:t>
            </a:r>
            <a:endParaRPr lang="en-US" sz="1400" dirty="0"/>
          </a:p>
          <a:p>
            <a:pPr lvl="1"/>
            <a:r>
              <a:rPr lang="en-US" sz="1400" dirty="0"/>
              <a:t>a)  The method can take 0, 1 or 2 numbers, and will return their sum (for an empty string it will return 0) for example “” or “1” or “1,2” </a:t>
            </a:r>
          </a:p>
          <a:p>
            <a:pPr lvl="1"/>
            <a:r>
              <a:rPr lang="en-US" sz="1400" dirty="0"/>
              <a:t>b)  Start with the simplest test case of an empty string and move to 1 and two numbers </a:t>
            </a:r>
          </a:p>
          <a:p>
            <a:pPr lvl="1"/>
            <a:r>
              <a:rPr lang="en-US" sz="1400" dirty="0"/>
              <a:t>c)  Remember to solve things as simply as possible so that you force yourself to write tests </a:t>
            </a:r>
          </a:p>
          <a:p>
            <a:pPr lvl="1"/>
            <a:r>
              <a:rPr lang="en-US" sz="1400" dirty="0"/>
              <a:t>you did not think about </a:t>
            </a:r>
          </a:p>
          <a:p>
            <a:pPr lvl="1"/>
            <a:r>
              <a:rPr lang="en-US" sz="1400" dirty="0"/>
              <a:t>d)  Remember to refactor after each passing test </a:t>
            </a:r>
            <a:endParaRPr lang="en-US" sz="1400" dirty="0" smtClean="0"/>
          </a:p>
          <a:p>
            <a:pPr lvl="1"/>
            <a:endParaRPr lang="en-US" sz="1400" dirty="0" smtClean="0"/>
          </a:p>
          <a:p>
            <a:r>
              <a:rPr lang="en-US" sz="1400" dirty="0" smtClean="0"/>
              <a:t>2</a:t>
            </a:r>
            <a:r>
              <a:rPr lang="en-US" sz="1400" dirty="0"/>
              <a:t>)  Allow the Add method to handle an unknown amount of numbers </a:t>
            </a:r>
            <a:r>
              <a:rPr lang="en-US" sz="1400" dirty="0" smtClean="0"/>
              <a:t>(5-10 minutes)</a:t>
            </a:r>
            <a:endParaRPr lang="en-US" sz="1400" dirty="0"/>
          </a:p>
          <a:p>
            <a:endParaRPr lang="en-US" sz="1400" dirty="0" smtClean="0"/>
          </a:p>
          <a:p>
            <a:r>
              <a:rPr lang="en-US" sz="1400" dirty="0" smtClean="0"/>
              <a:t>3</a:t>
            </a:r>
            <a:r>
              <a:rPr lang="en-US" sz="1400" dirty="0"/>
              <a:t>)  Allow the Add method to handle new lines between numbers (instead of commas). </a:t>
            </a:r>
            <a:r>
              <a:rPr lang="en-US" sz="1400" dirty="0" smtClean="0"/>
              <a:t>(5-10 minutes)</a:t>
            </a:r>
            <a:endParaRPr lang="en-US" sz="1400" dirty="0"/>
          </a:p>
          <a:p>
            <a:pPr lvl="1"/>
            <a:r>
              <a:rPr lang="en-US" sz="1400" dirty="0"/>
              <a:t>a)  the following input is ok: “1\n2,3” (will equal 6) </a:t>
            </a:r>
          </a:p>
          <a:p>
            <a:pPr lvl="1"/>
            <a:r>
              <a:rPr lang="en-US" sz="1400" dirty="0"/>
              <a:t>b)  the following input is NOT ok: “1,\n” (not need to prove it - just clarifying) </a:t>
            </a:r>
          </a:p>
          <a:p>
            <a:endParaRPr lang="en-US" sz="1400" dirty="0" smtClean="0"/>
          </a:p>
          <a:p>
            <a:r>
              <a:rPr lang="en-US" sz="1400" dirty="0" smtClean="0"/>
              <a:t>4</a:t>
            </a:r>
            <a:r>
              <a:rPr lang="en-US" sz="1400" dirty="0"/>
              <a:t>)  Support different delimiters </a:t>
            </a:r>
            <a:r>
              <a:rPr lang="en-US" sz="1400" dirty="0" smtClean="0"/>
              <a:t>(10-15 minutes)</a:t>
            </a:r>
            <a:endParaRPr lang="en-US" sz="1400" dirty="0"/>
          </a:p>
          <a:p>
            <a:pPr lvl="1"/>
            <a:r>
              <a:rPr lang="en-US" sz="1400" dirty="0"/>
              <a:t>a)  to change a delimiter, the beginning of the string will contain a separate line that looks like this: “//[delimiter]\n[numbers...]” for example “//;\n1;2” should return three where the default delimiter is ‘;’ . </a:t>
            </a:r>
          </a:p>
          <a:p>
            <a:pPr lvl="1"/>
            <a:r>
              <a:rPr lang="en-US" sz="1400" dirty="0"/>
              <a:t>b)  the first line is optional. all existing scenarios should still be supported </a:t>
            </a:r>
          </a:p>
          <a:p>
            <a:endParaRPr lang="en-US" sz="1400" dirty="0" smtClean="0"/>
          </a:p>
          <a:p>
            <a:r>
              <a:rPr lang="en-US" sz="1400" dirty="0" smtClean="0"/>
              <a:t>5</a:t>
            </a:r>
            <a:r>
              <a:rPr lang="en-US" sz="1400" dirty="0"/>
              <a:t>)  Calling Add with a negative number will throw an exception “negatives not allowed” </a:t>
            </a:r>
            <a:r>
              <a:rPr lang="en-US" sz="1400" dirty="0" smtClean="0"/>
              <a:t>– (10 minutes)</a:t>
            </a:r>
          </a:p>
          <a:p>
            <a:r>
              <a:rPr lang="en-US" sz="1400" dirty="0"/>
              <a:t>	</a:t>
            </a:r>
            <a:r>
              <a:rPr lang="en-US" sz="1400" dirty="0" smtClean="0"/>
              <a:t> </a:t>
            </a:r>
            <a:r>
              <a:rPr lang="en-US" sz="1400" dirty="0"/>
              <a:t>and the negative that was passed</a:t>
            </a:r>
            <a:r>
              <a:rPr lang="en-US" sz="1400" dirty="0" smtClean="0"/>
              <a:t>. if </a:t>
            </a:r>
            <a:r>
              <a:rPr lang="en-US" sz="1400" dirty="0"/>
              <a:t>there are multiple negatives, show all of them in the </a:t>
            </a:r>
            <a:r>
              <a:rPr lang="en-US" sz="1400" dirty="0" smtClean="0"/>
              <a:t>exception message </a:t>
            </a:r>
            <a:endParaRPr lang="en-US" sz="1400" dirty="0"/>
          </a:p>
          <a:p>
            <a:endParaRPr lang="pt-BR" sz="1400" dirty="0" smtClean="0">
              <a:solidFill>
                <a:srgbClr val="073763"/>
              </a:solidFill>
            </a:endParaRPr>
          </a:p>
        </p:txBody>
      </p:sp>
    </p:spTree>
    <p:extLst>
      <p:ext uri="{BB962C8B-B14F-4D97-AF65-F5344CB8AC3E}">
        <p14:creationId xmlns:p14="http://schemas.microsoft.com/office/powerpoint/2010/main" val="3449023271"/>
      </p:ext>
    </p:extLst>
  </p:cSld>
  <p:clrMapOvr>
    <a:masterClrMapping/>
  </p:clrMapOvr>
  <p:transition xmlns:p14="http://schemas.microsoft.com/office/powerpoint/2010/mai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dirty="0">
                <a:solidFill>
                  <a:srgbClr val="FFFFFF"/>
                </a:solidFill>
              </a:rPr>
              <a:t>Questions: </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Or </a:t>
            </a:r>
            <a:r>
              <a:rPr lang="en-US" sz="3000" dirty="0" smtClean="0">
                <a:solidFill>
                  <a:srgbClr val="FFFFFF"/>
                </a:solidFill>
              </a:rPr>
              <a:t>we could just do </a:t>
            </a:r>
            <a:r>
              <a:rPr lang="en" sz="3000" dirty="0" smtClean="0">
                <a:solidFill>
                  <a:srgbClr val="FFFFFF"/>
                </a:solidFill>
              </a:rPr>
              <a:t>more </a:t>
            </a:r>
            <a:r>
              <a:rPr lang="en" sz="3000" dirty="0">
                <a:solidFill>
                  <a:srgbClr val="FFFFFF"/>
                </a:solidFill>
              </a:rPr>
              <a:t>coding?</a:t>
            </a:r>
          </a:p>
        </p:txBody>
      </p:sp>
      <p:sp>
        <p:nvSpPr>
          <p:cNvPr id="194" name="Shape 194"/>
          <p:cNvSpPr txBox="1">
            <a:spLocks noGrp="1"/>
          </p:cNvSpPr>
          <p:nvPr>
            <p:ph type="body" idx="1"/>
          </p:nvPr>
        </p:nvSpPr>
        <p:spPr>
          <a:xfrm>
            <a:off x="304800" y="1780900"/>
            <a:ext cx="8686800" cy="4840199"/>
          </a:xfrm>
          <a:prstGeom prst="rect">
            <a:avLst/>
          </a:prstGeom>
          <a:noFill/>
        </p:spPr>
        <p:txBody>
          <a:bodyPr lIns="91425" tIns="91425" rIns="91425" bIns="91425" anchor="t" anchorCtr="0">
            <a:noAutofit/>
          </a:bodyPr>
          <a:lstStyle/>
          <a:p>
            <a:pPr lvl="0" rtl="0">
              <a:lnSpc>
                <a:spcPct val="126000"/>
              </a:lnSpc>
              <a:spcBef>
                <a:spcPts val="1100"/>
              </a:spcBef>
              <a:spcAft>
                <a:spcPts val="1100"/>
              </a:spcAft>
              <a:buNone/>
            </a:pPr>
            <a:r>
              <a:rPr lang="en" dirty="0">
                <a:solidFill>
                  <a:srgbClr val="073763"/>
                </a:solidFill>
              </a:rPr>
              <a:t>If there are any questions, </a:t>
            </a:r>
            <a:br>
              <a:rPr lang="en" dirty="0">
                <a:solidFill>
                  <a:srgbClr val="073763"/>
                </a:solidFill>
              </a:rPr>
            </a:br>
            <a:r>
              <a:rPr lang="en" dirty="0">
                <a:solidFill>
                  <a:srgbClr val="073763"/>
                </a:solidFill>
              </a:rPr>
              <a:t>we can answer them now, </a:t>
            </a:r>
            <a:br>
              <a:rPr lang="en" dirty="0">
                <a:solidFill>
                  <a:srgbClr val="073763"/>
                </a:solidFill>
              </a:rPr>
            </a:br>
            <a:r>
              <a:rPr lang="en" dirty="0">
                <a:solidFill>
                  <a:srgbClr val="073763"/>
                </a:solidFill>
              </a:rPr>
              <a:t>otherwise let’s code!</a:t>
            </a:r>
          </a:p>
          <a:p>
            <a:endParaRPr lang="en" dirty="0">
              <a:solidFill>
                <a:srgbClr val="073763"/>
              </a:solidFill>
            </a:endParaRPr>
          </a:p>
          <a:p>
            <a:pPr lvl="0" rtl="0">
              <a:lnSpc>
                <a:spcPct val="126000"/>
              </a:lnSpc>
              <a:spcBef>
                <a:spcPts val="1100"/>
              </a:spcBef>
              <a:spcAft>
                <a:spcPts val="1100"/>
              </a:spcAft>
              <a:buNone/>
            </a:pPr>
            <a:endParaRPr lang="en-US" dirty="0" smtClean="0">
              <a:solidFill>
                <a:srgbClr val="073763"/>
              </a:solidFill>
            </a:endParaRPr>
          </a:p>
          <a:p>
            <a:pPr lvl="0" rtl="0">
              <a:lnSpc>
                <a:spcPct val="126000"/>
              </a:lnSpc>
              <a:spcBef>
                <a:spcPts val="1100"/>
              </a:spcBef>
              <a:spcAft>
                <a:spcPts val="1100"/>
              </a:spcAft>
              <a:buNone/>
            </a:pPr>
            <a:r>
              <a:rPr lang="en" dirty="0" smtClean="0">
                <a:solidFill>
                  <a:srgbClr val="073763"/>
                </a:solidFill>
              </a:rPr>
              <a:t>When </a:t>
            </a:r>
            <a:r>
              <a:rPr lang="en" dirty="0">
                <a:solidFill>
                  <a:srgbClr val="073763"/>
                </a:solidFill>
              </a:rPr>
              <a:t>in Rome, </a:t>
            </a:r>
            <a:br>
              <a:rPr lang="en" dirty="0">
                <a:solidFill>
                  <a:srgbClr val="073763"/>
                </a:solidFill>
              </a:rPr>
            </a:br>
            <a:r>
              <a:rPr lang="en" dirty="0">
                <a:solidFill>
                  <a:srgbClr val="073763"/>
                </a:solidFill>
              </a:rPr>
              <a:t>convert their numbers so </a:t>
            </a:r>
            <a:br>
              <a:rPr lang="en" dirty="0">
                <a:solidFill>
                  <a:srgbClr val="073763"/>
                </a:solidFill>
              </a:rPr>
            </a:br>
            <a:r>
              <a:rPr lang="en" dirty="0">
                <a:solidFill>
                  <a:srgbClr val="073763"/>
                </a:solidFill>
              </a:rPr>
              <a:t>we can understand them.</a:t>
            </a:r>
          </a:p>
          <a:p>
            <a:endParaRPr lang="en" dirty="0">
              <a:solidFill>
                <a:srgbClr val="073763"/>
              </a:solidFill>
            </a:endParaRPr>
          </a:p>
          <a:p>
            <a:endParaRPr lang="en" dirty="0">
              <a:solidFill>
                <a:srgbClr val="073763"/>
              </a:solidFill>
            </a:endParaRPr>
          </a:p>
          <a:p>
            <a:pPr lvl="0" rtl="0">
              <a:lnSpc>
                <a:spcPct val="126000"/>
              </a:lnSpc>
              <a:spcBef>
                <a:spcPts val="1100"/>
              </a:spcBef>
              <a:spcAft>
                <a:spcPts val="1100"/>
              </a:spcAft>
              <a:buNone/>
            </a:pPr>
            <a:r>
              <a:rPr lang="en" b="1" dirty="0" smtClean="0">
                <a:solidFill>
                  <a:srgbClr val="073763"/>
                </a:solidFill>
              </a:rPr>
              <a:t>Roman </a:t>
            </a:r>
            <a:r>
              <a:rPr lang="en" b="1" dirty="0">
                <a:solidFill>
                  <a:srgbClr val="073763"/>
                </a:solidFill>
              </a:rPr>
              <a:t>Numeral Kata</a:t>
            </a:r>
          </a:p>
          <a:p>
            <a:endParaRPr lang="en" b="1" dirty="0">
              <a:solidFill>
                <a:srgbClr val="073763"/>
              </a:solidFill>
            </a:endParaRPr>
          </a:p>
          <a:p>
            <a:endParaRPr lang="en" b="1" dirty="0">
              <a:solidFill>
                <a:srgbClr val="073763"/>
              </a:solidFill>
            </a:endParaRPr>
          </a:p>
          <a:p>
            <a:endParaRPr lang="en" b="1" dirty="0">
              <a:solidFill>
                <a:srgbClr val="073763"/>
              </a:solidFill>
            </a:endParaRPr>
          </a:p>
        </p:txBody>
      </p:sp>
      <p:pic>
        <p:nvPicPr>
          <p:cNvPr id="195" name="Shape 195"/>
          <p:cNvPicPr preferRelativeResize="0"/>
          <p:nvPr/>
        </p:nvPicPr>
        <p:blipFill>
          <a:blip r:embed="rId3"/>
          <a:stretch>
            <a:fillRect/>
          </a:stretch>
        </p:blipFill>
        <p:spPr>
          <a:xfrm>
            <a:off x="4173099" y="2450324"/>
            <a:ext cx="3760350" cy="3760350"/>
          </a:xfrm>
          <a:prstGeom prst="rect">
            <a:avLst/>
          </a:prstGeom>
          <a:noFill/>
          <a:ln>
            <a:noFill/>
          </a:ln>
        </p:spPr>
      </p:pic>
    </p:spTree>
  </p:cSld>
  <p:clrMapOvr>
    <a:masterClrMapping/>
  </p:clrMapOvr>
  <p:transition xmlns:p14="http://schemas.microsoft.com/office/powerpoint/2010/mai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US" sz="3600" b="1" dirty="0" smtClean="0">
                <a:solidFill>
                  <a:srgbClr val="FFFFFF"/>
                </a:solidFill>
              </a:rPr>
              <a:t>Resources</a:t>
            </a:r>
            <a:r>
              <a:rPr lang="en" sz="3600" b="1" dirty="0" smtClean="0">
                <a:solidFill>
                  <a:srgbClr val="FFFFFF"/>
                </a:solidFill>
              </a:rPr>
              <a:t>: </a:t>
            </a:r>
            <a:endParaRPr lang="en" sz="3600" b="1" dirty="0">
              <a:solidFill>
                <a:srgbClr val="FFFFFF"/>
              </a:solidFill>
            </a:endParaRPr>
          </a:p>
          <a:p>
            <a:pPr lvl="0" rtl="0">
              <a:buNone/>
            </a:pPr>
            <a:r>
              <a:rPr lang="en-US" sz="3000" dirty="0" smtClean="0">
                <a:solidFill>
                  <a:srgbClr val="FFFFFF"/>
                </a:solidFill>
              </a:rPr>
              <a:t>Continuous Learning</a:t>
            </a:r>
            <a:endParaRPr lang="en" sz="3000" dirty="0">
              <a:solidFill>
                <a:srgbClr val="FFFFFF"/>
              </a:solidFill>
            </a:endParaRPr>
          </a:p>
        </p:txBody>
      </p:sp>
      <p:sp>
        <p:nvSpPr>
          <p:cNvPr id="194" name="Shape 194"/>
          <p:cNvSpPr txBox="1">
            <a:spLocks noGrp="1"/>
          </p:cNvSpPr>
          <p:nvPr>
            <p:ph type="body" idx="1"/>
          </p:nvPr>
        </p:nvSpPr>
        <p:spPr>
          <a:xfrm>
            <a:off x="304800" y="1635125"/>
            <a:ext cx="8686800" cy="5222875"/>
          </a:xfrm>
          <a:prstGeom prst="rect">
            <a:avLst/>
          </a:prstGeom>
          <a:noFill/>
        </p:spPr>
        <p:txBody>
          <a:bodyPr lIns="91425" tIns="91425" rIns="91425" bIns="91425" anchor="t" anchorCtr="0">
            <a:noAutofit/>
          </a:bodyPr>
          <a:lstStyle/>
          <a:p>
            <a:r>
              <a:rPr lang="en" dirty="0">
                <a:solidFill>
                  <a:schemeClr val="dk1"/>
                </a:solidFill>
              </a:rPr>
              <a:t>Below is a list of resources used to prepare the materials for this course.</a:t>
            </a:r>
          </a:p>
          <a:p>
            <a:endParaRPr lang="en" sz="1200" dirty="0">
              <a:solidFill>
                <a:schemeClr val="dk1"/>
              </a:solidFill>
            </a:endParaRPr>
          </a:p>
          <a:p>
            <a:r>
              <a:rPr lang="en" sz="1400" dirty="0">
                <a:solidFill>
                  <a:schemeClr val="dk1"/>
                </a:solidFill>
              </a:rPr>
              <a:t>Links</a:t>
            </a:r>
            <a:r>
              <a:rPr lang="en" sz="1400" dirty="0" smtClean="0">
                <a:solidFill>
                  <a:schemeClr val="dk1"/>
                </a:solidFill>
              </a:rPr>
              <a:t>:</a:t>
            </a:r>
            <a:endParaRPr lang="en" sz="1400" dirty="0">
              <a:solidFill>
                <a:schemeClr val="dk1"/>
              </a:solidFill>
            </a:endParaRPr>
          </a:p>
          <a:p>
            <a:r>
              <a:rPr lang="en" sz="1200" dirty="0">
                <a:solidFill>
                  <a:schemeClr val="dk1"/>
                </a:solidFill>
                <a:hlinkClick r:id="rId3"/>
              </a:rPr>
              <a:t>http://</a:t>
            </a:r>
            <a:r>
              <a:rPr lang="en" sz="1200" dirty="0" smtClean="0">
                <a:solidFill>
                  <a:schemeClr val="dk1"/>
                </a:solidFill>
                <a:hlinkClick r:id="rId3"/>
              </a:rPr>
              <a:t>a-developer-life.blogspot.com/2011/12/mocks-stubs-expectations-fakes-stubs.html</a:t>
            </a:r>
            <a:endParaRPr lang="en" sz="1200" dirty="0">
              <a:solidFill>
                <a:schemeClr val="dk1"/>
              </a:solidFill>
            </a:endParaRPr>
          </a:p>
          <a:p>
            <a:r>
              <a:rPr lang="en" sz="1200" dirty="0">
                <a:solidFill>
                  <a:schemeClr val="dk1"/>
                </a:solidFill>
                <a:hlinkClick r:id="rId4"/>
              </a:rPr>
              <a:t>http://</a:t>
            </a:r>
            <a:r>
              <a:rPr lang="en" sz="1200" dirty="0" smtClean="0">
                <a:solidFill>
                  <a:schemeClr val="dk1"/>
                </a:solidFill>
                <a:hlinkClick r:id="rId4"/>
              </a:rPr>
              <a:t>a-developer-life.blogspot.com/2011/06/jasmine-part-2-spies-and-mocks.html</a:t>
            </a:r>
            <a:endParaRPr lang="en" sz="1200" dirty="0">
              <a:solidFill>
                <a:schemeClr val="dk1"/>
              </a:solidFill>
            </a:endParaRPr>
          </a:p>
          <a:p>
            <a:r>
              <a:rPr lang="en" sz="1200" dirty="0">
                <a:solidFill>
                  <a:schemeClr val="dk1"/>
                </a:solidFill>
                <a:hlinkClick r:id="rId5"/>
              </a:rPr>
              <a:t>https://</a:t>
            </a:r>
            <a:r>
              <a:rPr lang="en" sz="1200" dirty="0" smtClean="0">
                <a:solidFill>
                  <a:schemeClr val="dk1"/>
                </a:solidFill>
                <a:hlinkClick r:id="rId5"/>
              </a:rPr>
              <a:t>github.com/tcorral/Refactoring_Patterns</a:t>
            </a:r>
            <a:endParaRPr lang="en-US" sz="1200" dirty="0" smtClean="0">
              <a:solidFill>
                <a:schemeClr val="dk1"/>
              </a:solidFill>
            </a:endParaRPr>
          </a:p>
          <a:p>
            <a:endParaRPr lang="en" sz="1200" dirty="0">
              <a:solidFill>
                <a:schemeClr val="dk1"/>
              </a:solidFill>
            </a:endParaRPr>
          </a:p>
          <a:p>
            <a:r>
              <a:rPr lang="en" sz="1400" dirty="0" smtClean="0">
                <a:solidFill>
                  <a:schemeClr val="dk1"/>
                </a:solidFill>
              </a:rPr>
              <a:t>Jasmine</a:t>
            </a:r>
            <a:r>
              <a:rPr lang="en-US" sz="1400" dirty="0" smtClean="0">
                <a:solidFill>
                  <a:schemeClr val="dk1"/>
                </a:solidFill>
              </a:rPr>
              <a:t>:</a:t>
            </a:r>
            <a:endParaRPr lang="en" sz="1400" dirty="0">
              <a:solidFill>
                <a:schemeClr val="dk1"/>
              </a:solidFill>
            </a:endParaRPr>
          </a:p>
          <a:p>
            <a:r>
              <a:rPr lang="en" sz="1200" dirty="0">
                <a:solidFill>
                  <a:schemeClr val="dk1"/>
                </a:solidFill>
                <a:hlinkClick r:id="rId6"/>
              </a:rPr>
              <a:t>http://pivotal.github.io/jasmine</a:t>
            </a:r>
            <a:r>
              <a:rPr lang="en" sz="1200" dirty="0" smtClean="0">
                <a:solidFill>
                  <a:schemeClr val="dk1"/>
                </a:solidFill>
                <a:hlinkClick r:id="rId6"/>
              </a:rPr>
              <a:t>/</a:t>
            </a:r>
            <a:endParaRPr lang="en" sz="1200" dirty="0">
              <a:solidFill>
                <a:schemeClr val="dk1"/>
              </a:solidFill>
            </a:endParaRPr>
          </a:p>
          <a:p>
            <a:r>
              <a:rPr lang="en" sz="1200" dirty="0">
                <a:solidFill>
                  <a:schemeClr val="dk1"/>
                </a:solidFill>
                <a:hlinkClick r:id="rId7"/>
              </a:rPr>
              <a:t>https://</a:t>
            </a:r>
            <a:r>
              <a:rPr lang="en" sz="1200" dirty="0" smtClean="0">
                <a:solidFill>
                  <a:schemeClr val="dk1"/>
                </a:solidFill>
                <a:hlinkClick r:id="rId7"/>
              </a:rPr>
              <a:t>github.com/velesin/jasmine-jquery</a:t>
            </a:r>
            <a:endParaRPr lang="en" sz="1200" dirty="0">
              <a:solidFill>
                <a:schemeClr val="dk1"/>
              </a:solidFill>
            </a:endParaRPr>
          </a:p>
          <a:p>
            <a:r>
              <a:rPr lang="en" sz="1200" dirty="0">
                <a:solidFill>
                  <a:schemeClr val="dk1"/>
                </a:solidFill>
                <a:hlinkClick r:id="rId8"/>
              </a:rPr>
              <a:t>http://tobyho.com/2011/12/15/jasmine-spy-cheatsheet</a:t>
            </a:r>
            <a:r>
              <a:rPr lang="en" sz="1200" dirty="0" smtClean="0">
                <a:solidFill>
                  <a:schemeClr val="dk1"/>
                </a:solidFill>
                <a:hlinkClick r:id="rId8"/>
              </a:rPr>
              <a:t>/</a:t>
            </a:r>
            <a:endParaRPr lang="en" sz="1200" dirty="0">
              <a:solidFill>
                <a:schemeClr val="dk1"/>
              </a:solidFill>
            </a:endParaRPr>
          </a:p>
          <a:p>
            <a:r>
              <a:rPr lang="en" sz="1200" dirty="0">
                <a:solidFill>
                  <a:schemeClr val="dk1"/>
                </a:solidFill>
                <a:hlinkClick r:id="rId9"/>
              </a:rPr>
              <a:t>http://tryjasmine.com</a:t>
            </a:r>
            <a:r>
              <a:rPr lang="en" sz="1200" dirty="0" smtClean="0">
                <a:solidFill>
                  <a:schemeClr val="dk1"/>
                </a:solidFill>
                <a:hlinkClick r:id="rId9"/>
              </a:rPr>
              <a:t>/</a:t>
            </a:r>
            <a:endParaRPr lang="en" sz="1200" dirty="0">
              <a:solidFill>
                <a:schemeClr val="dk1"/>
              </a:solidFill>
            </a:endParaRPr>
          </a:p>
          <a:p>
            <a:endParaRPr lang="en" sz="1200" dirty="0">
              <a:solidFill>
                <a:schemeClr val="dk1"/>
              </a:solidFill>
            </a:endParaRPr>
          </a:p>
          <a:p>
            <a:r>
              <a:rPr lang="en" sz="1400" dirty="0">
                <a:solidFill>
                  <a:schemeClr val="dk1"/>
                </a:solidFill>
              </a:rPr>
              <a:t>Katas</a:t>
            </a:r>
            <a:r>
              <a:rPr lang="en" sz="1400" dirty="0" smtClean="0">
                <a:solidFill>
                  <a:schemeClr val="dk1"/>
                </a:solidFill>
              </a:rPr>
              <a:t>:</a:t>
            </a:r>
            <a:endParaRPr lang="en" sz="1400" dirty="0">
              <a:solidFill>
                <a:schemeClr val="dk1"/>
              </a:solidFill>
            </a:endParaRPr>
          </a:p>
          <a:p>
            <a:r>
              <a:rPr lang="en" sz="1200" dirty="0">
                <a:solidFill>
                  <a:schemeClr val="dk1"/>
                </a:solidFill>
                <a:hlinkClick r:id="rId10"/>
              </a:rPr>
              <a:t>http://www.peterprovost.org/blog/2012/05/02/kata-the-only-way-to-learn-tdd</a:t>
            </a:r>
            <a:endParaRPr lang="en" sz="1200" dirty="0">
              <a:solidFill>
                <a:schemeClr val="dk1"/>
              </a:solidFill>
            </a:endParaRPr>
          </a:p>
          <a:p>
            <a:endParaRPr lang="en" sz="1200" dirty="0">
              <a:solidFill>
                <a:schemeClr val="dk1"/>
              </a:solidFill>
            </a:endParaRPr>
          </a:p>
          <a:p>
            <a:r>
              <a:rPr lang="en" sz="1200" dirty="0" smtClean="0">
                <a:solidFill>
                  <a:schemeClr val="dk1"/>
                </a:solidFill>
              </a:rPr>
              <a:t>String Calculator</a:t>
            </a:r>
            <a:endParaRPr lang="en" sz="1200" dirty="0">
              <a:solidFill>
                <a:schemeClr val="dk1"/>
              </a:solidFill>
            </a:endParaRPr>
          </a:p>
          <a:p>
            <a:r>
              <a:rPr lang="en" sz="1200" dirty="0">
                <a:solidFill>
                  <a:schemeClr val="dk1"/>
                </a:solidFill>
                <a:hlinkClick r:id="rId11"/>
              </a:rPr>
              <a:t>http://anotherdave.wordpress.com/2010/01/13/calculator-tdd-kata-in-javascript</a:t>
            </a:r>
            <a:r>
              <a:rPr lang="en" sz="1200" dirty="0" smtClean="0">
                <a:solidFill>
                  <a:schemeClr val="dk1"/>
                </a:solidFill>
                <a:hlinkClick r:id="rId11"/>
              </a:rPr>
              <a:t>/</a:t>
            </a:r>
            <a:endParaRPr lang="en-US" sz="1200" dirty="0" smtClean="0">
              <a:solidFill>
                <a:schemeClr val="dk1"/>
              </a:solidFill>
            </a:endParaRPr>
          </a:p>
          <a:p>
            <a:r>
              <a:rPr lang="en" sz="1200" dirty="0" smtClean="0">
                <a:solidFill>
                  <a:schemeClr val="dk1"/>
                </a:solidFill>
                <a:hlinkClick r:id="rId12"/>
              </a:rPr>
              <a:t>http</a:t>
            </a:r>
            <a:r>
              <a:rPr lang="en" sz="1200" dirty="0">
                <a:solidFill>
                  <a:schemeClr val="dk1"/>
                </a:solidFill>
                <a:hlinkClick r:id="rId12"/>
              </a:rPr>
              <a:t>://</a:t>
            </a:r>
            <a:r>
              <a:rPr lang="en" sz="1200" dirty="0" smtClean="0">
                <a:solidFill>
                  <a:schemeClr val="dk1"/>
                </a:solidFill>
                <a:hlinkClick r:id="rId12"/>
              </a:rPr>
              <a:t>vimeo.com/8708519</a:t>
            </a:r>
            <a:endParaRPr lang="en" sz="1200" dirty="0">
              <a:solidFill>
                <a:schemeClr val="dk1"/>
              </a:solidFill>
            </a:endParaRPr>
          </a:p>
          <a:p>
            <a:endParaRPr lang="en" sz="1200" dirty="0">
              <a:solidFill>
                <a:schemeClr val="dk1"/>
              </a:solidFill>
            </a:endParaRPr>
          </a:p>
          <a:p>
            <a:r>
              <a:rPr lang="en" sz="1200" dirty="0">
                <a:solidFill>
                  <a:schemeClr val="dk1"/>
                </a:solidFill>
              </a:rPr>
              <a:t>Roman </a:t>
            </a:r>
            <a:r>
              <a:rPr lang="en" sz="1200" dirty="0" smtClean="0">
                <a:solidFill>
                  <a:schemeClr val="dk1"/>
                </a:solidFill>
              </a:rPr>
              <a:t>Numerals</a:t>
            </a:r>
            <a:endParaRPr lang="en" sz="1200" dirty="0">
              <a:solidFill>
                <a:schemeClr val="dk1"/>
              </a:solidFill>
            </a:endParaRPr>
          </a:p>
          <a:p>
            <a:r>
              <a:rPr lang="en" sz="1200" dirty="0">
                <a:solidFill>
                  <a:schemeClr val="dk1"/>
                </a:solidFill>
                <a:hlinkClick r:id="rId13"/>
              </a:rPr>
              <a:t>http://</a:t>
            </a:r>
            <a:r>
              <a:rPr lang="en" sz="1200" dirty="0" smtClean="0">
                <a:solidFill>
                  <a:schemeClr val="dk1"/>
                </a:solidFill>
                <a:hlinkClick r:id="rId13"/>
              </a:rPr>
              <a:t>codingdojo.org/cgi-bin/wiki.pl?KataRomanNumerals</a:t>
            </a:r>
            <a:endParaRPr lang="en-US" sz="1200" dirty="0" smtClean="0">
              <a:solidFill>
                <a:schemeClr val="dk1"/>
              </a:solidFill>
            </a:endParaRPr>
          </a:p>
          <a:p>
            <a:r>
              <a:rPr lang="en" sz="1200" dirty="0" smtClean="0">
                <a:solidFill>
                  <a:schemeClr val="dk1"/>
                </a:solidFill>
                <a:hlinkClick r:id="rId14"/>
              </a:rPr>
              <a:t>http</a:t>
            </a:r>
            <a:r>
              <a:rPr lang="en" sz="1200" dirty="0">
                <a:solidFill>
                  <a:schemeClr val="dk1"/>
                </a:solidFill>
                <a:hlinkClick r:id="rId14"/>
              </a:rPr>
              <a:t>://youtu.be/BAavcCsCEpA</a:t>
            </a:r>
            <a:endParaRPr lang="en" sz="1200" dirty="0">
              <a:solidFill>
                <a:schemeClr val="dk1"/>
              </a:solidFill>
            </a:endParaRPr>
          </a:p>
          <a:p>
            <a:endParaRPr lang="en" sz="1200" b="1" dirty="0">
              <a:solidFill>
                <a:srgbClr val="073763"/>
              </a:solidFill>
            </a:endParaRPr>
          </a:p>
          <a:p>
            <a:endParaRPr lang="en" sz="1200" b="1" dirty="0">
              <a:solidFill>
                <a:srgbClr val="073763"/>
              </a:solidFill>
            </a:endParaRPr>
          </a:p>
        </p:txBody>
      </p:sp>
    </p:spTree>
    <p:extLst>
      <p:ext uri="{BB962C8B-B14F-4D97-AF65-F5344CB8AC3E}">
        <p14:creationId xmlns:p14="http://schemas.microsoft.com/office/powerpoint/2010/main" val="3678587995"/>
      </p:ext>
    </p:extLst>
  </p:cSld>
  <p:clrMapOvr>
    <a:masterClrMapping/>
  </p:clrMapOvr>
  <p:transition xmlns:p14="http://schemas.microsoft.com/office/powerpoint/2010/mai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US" sz="3600" b="1" dirty="0" smtClean="0">
                <a:solidFill>
                  <a:srgbClr val="FFFFFF"/>
                </a:solidFill>
              </a:rPr>
              <a:t>Before We Start:</a:t>
            </a:r>
            <a:r>
              <a:rPr lang="en-US" sz="3600" b="1" dirty="0">
                <a:solidFill>
                  <a:srgbClr val="FFFFFF"/>
                </a:solidFill>
              </a:rPr>
              <a:t/>
            </a:r>
            <a:br>
              <a:rPr lang="en-US" sz="3600" b="1" dirty="0">
                <a:solidFill>
                  <a:srgbClr val="FFFFFF"/>
                </a:solidFill>
              </a:rPr>
            </a:br>
            <a:r>
              <a:rPr lang="en-US" sz="3000" dirty="0" smtClean="0">
                <a:solidFill>
                  <a:srgbClr val="FFFFFF"/>
                </a:solidFill>
              </a:rPr>
              <a:t>Establish Goals</a:t>
            </a:r>
            <a:endParaRPr lang="en" sz="3000" dirty="0">
              <a:solidFill>
                <a:srgbClr val="FFFFFF"/>
              </a:solidFill>
            </a:endParaRPr>
          </a:p>
        </p:txBody>
      </p:sp>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pPr>
            <a:r>
              <a:rPr lang="en-US" dirty="0" smtClean="0">
                <a:solidFill>
                  <a:srgbClr val="073763"/>
                </a:solidFill>
              </a:rPr>
              <a:t>Basic Goals of This Talk</a:t>
            </a:r>
          </a:p>
          <a:p>
            <a:pPr marL="0" lvl="0" indent="0" rtl="0">
              <a:lnSpc>
                <a:spcPct val="115000"/>
              </a:lnSpc>
            </a:pPr>
            <a:endParaRPr lang="en-US" dirty="0" smtClean="0">
              <a:solidFill>
                <a:srgbClr val="073763"/>
              </a:solidFill>
            </a:endParaRPr>
          </a:p>
          <a:p>
            <a:pPr marL="285750" lvl="0" indent="-285750" rtl="0">
              <a:lnSpc>
                <a:spcPct val="115000"/>
              </a:lnSpc>
              <a:buFont typeface="Arial"/>
              <a:buChar char="•"/>
            </a:pPr>
            <a:r>
              <a:rPr lang="en-US" sz="1400" dirty="0" smtClean="0">
                <a:solidFill>
                  <a:srgbClr val="073763"/>
                </a:solidFill>
              </a:rPr>
              <a:t>What is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Why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How to TDD?</a:t>
            </a:r>
          </a:p>
          <a:p>
            <a:pPr marL="285750" lvl="0" indent="-285750" rtl="0">
              <a:lnSpc>
                <a:spcPct val="115000"/>
              </a:lnSpc>
              <a:buFont typeface="Arial"/>
              <a:buChar char="•"/>
            </a:pPr>
            <a:r>
              <a:rPr lang="en-US" sz="1400" dirty="0" smtClean="0">
                <a:solidFill>
                  <a:srgbClr val="073763"/>
                </a:solidFill>
              </a:rPr>
              <a:t>Have some fun!</a:t>
            </a:r>
          </a:p>
        </p:txBody>
      </p:sp>
      <p:pic>
        <p:nvPicPr>
          <p:cNvPr id="2" name="Picture 1" descr="Goal_Sett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25" y="2580988"/>
            <a:ext cx="6123341" cy="4023035"/>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a:t>
            </a:r>
            <a:r>
              <a:rPr lang="en-US" sz="3600" b="1" dirty="0">
                <a:solidFill>
                  <a:srgbClr val="FFFFFF"/>
                </a:solidFill>
              </a:rPr>
              <a:t/>
            </a:r>
            <a:br>
              <a:rPr lang="en-US" sz="3600" b="1" dirty="0">
                <a:solidFill>
                  <a:srgbClr val="FFFFFF"/>
                </a:solidFill>
              </a:rPr>
            </a:br>
            <a:r>
              <a:rPr lang="en-US" sz="3000" dirty="0" smtClean="0">
                <a:solidFill>
                  <a:srgbClr val="FFFFFF"/>
                </a:solidFill>
              </a:rPr>
              <a:t>What We Do Now</a:t>
            </a:r>
            <a:endParaRPr lang="en" sz="3000" dirty="0">
              <a:solidFill>
                <a:srgbClr val="FFFFFF"/>
              </a:solidFill>
            </a:endParaRPr>
          </a:p>
        </p:txBody>
      </p:sp>
      <p:pic>
        <p:nvPicPr>
          <p:cNvPr id="96" name="Shape 96"/>
          <p:cNvPicPr preferRelativeResize="0"/>
          <p:nvPr/>
        </p:nvPicPr>
        <p:blipFill>
          <a:blip r:embed="rId3"/>
          <a:stretch>
            <a:fillRect/>
          </a:stretch>
        </p:blipFill>
        <p:spPr>
          <a:xfrm>
            <a:off x="3435575" y="2013775"/>
            <a:ext cx="5491973" cy="3775725"/>
          </a:xfrm>
          <a:prstGeom prst="rect">
            <a:avLst/>
          </a:prstGeom>
          <a:noFill/>
          <a:ln>
            <a:noFill/>
          </a:ln>
        </p:spPr>
      </p:pic>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buNone/>
            </a:pPr>
            <a:r>
              <a:rPr lang="en" dirty="0">
                <a:solidFill>
                  <a:srgbClr val="073763"/>
                </a:solidFill>
              </a:rPr>
              <a:t>Why do we test?</a:t>
            </a:r>
          </a:p>
          <a:p>
            <a:pPr marL="457200" lvl="0" indent="-317500" rtl="0">
              <a:lnSpc>
                <a:spcPct val="115000"/>
              </a:lnSpc>
              <a:buClr>
                <a:schemeClr val="dk2"/>
              </a:buClr>
              <a:buSzPct val="166666"/>
              <a:buFont typeface="Arial"/>
              <a:buChar char="•"/>
            </a:pPr>
            <a:r>
              <a:rPr lang="en" sz="1400" dirty="0">
                <a:solidFill>
                  <a:srgbClr val="073763"/>
                </a:solidFill>
              </a:rPr>
              <a:t>To make sure it works, right</a:t>
            </a:r>
            <a:r>
              <a:rPr lang="en" sz="1400" dirty="0" smtClean="0">
                <a:solidFill>
                  <a:srgbClr val="073763"/>
                </a:solidFill>
              </a:rPr>
              <a:t>?</a:t>
            </a:r>
            <a:endParaRPr lang="en" sz="1400" dirty="0">
              <a:solidFill>
                <a:srgbClr val="073763"/>
              </a:solidFill>
            </a:endParaRPr>
          </a:p>
          <a:p>
            <a:endParaRPr lang="en" sz="1400" dirty="0">
              <a:solidFill>
                <a:srgbClr val="073763"/>
              </a:solidFill>
            </a:endParaRPr>
          </a:p>
          <a:p>
            <a:pPr marL="0" lvl="0" indent="0" rtl="0">
              <a:lnSpc>
                <a:spcPct val="115000"/>
              </a:lnSpc>
              <a:buClr>
                <a:schemeClr val="dk1"/>
              </a:buClr>
              <a:buSzPct val="61111"/>
              <a:buFont typeface="Arial"/>
              <a:buNone/>
            </a:pPr>
            <a:r>
              <a:rPr lang="en" dirty="0">
                <a:solidFill>
                  <a:srgbClr val="073763"/>
                </a:solidFill>
              </a:rPr>
              <a:t>How do we test our code?</a:t>
            </a:r>
          </a:p>
          <a:p>
            <a:pPr marL="457200" lvl="0" indent="-317500" rtl="0">
              <a:lnSpc>
                <a:spcPct val="115000"/>
              </a:lnSpc>
              <a:buClr>
                <a:srgbClr val="073763"/>
              </a:buClr>
              <a:buSzPct val="166666"/>
              <a:buFont typeface="Arial"/>
              <a:buChar char="•"/>
            </a:pPr>
            <a:r>
              <a:rPr lang="en" sz="1400" dirty="0">
                <a:solidFill>
                  <a:srgbClr val="073763"/>
                </a:solidFill>
              </a:rPr>
              <a:t>System.out.println();</a:t>
            </a:r>
          </a:p>
          <a:p>
            <a:pPr marL="457200" lvl="0" indent="-317500" rtl="0">
              <a:lnSpc>
                <a:spcPct val="115000"/>
              </a:lnSpc>
              <a:buClr>
                <a:srgbClr val="073763"/>
              </a:buClr>
              <a:buSzPct val="166666"/>
              <a:buFont typeface="Arial"/>
              <a:buChar char="•"/>
            </a:pPr>
            <a:r>
              <a:rPr lang="en" sz="1400" dirty="0">
                <a:solidFill>
                  <a:srgbClr val="073763"/>
                </a:solidFill>
              </a:rPr>
              <a:t>Debugging tools</a:t>
            </a:r>
          </a:p>
          <a:p>
            <a:pPr marL="457200" lvl="0" indent="-317500" rtl="0">
              <a:lnSpc>
                <a:spcPct val="115000"/>
              </a:lnSpc>
              <a:buClr>
                <a:srgbClr val="073763"/>
              </a:buClr>
              <a:buSzPct val="166666"/>
              <a:buFont typeface="Arial"/>
              <a:buChar char="•"/>
            </a:pPr>
            <a:r>
              <a:rPr lang="en" sz="1400" dirty="0">
                <a:solidFill>
                  <a:srgbClr val="073763"/>
                </a:solidFill>
              </a:rPr>
              <a:t>Main methods</a:t>
            </a:r>
          </a:p>
          <a:p>
            <a:pPr marL="457200" lvl="0" indent="-317500" rtl="0">
              <a:lnSpc>
                <a:spcPct val="115000"/>
              </a:lnSpc>
              <a:buClr>
                <a:srgbClr val="073763"/>
              </a:buClr>
              <a:buSzPct val="166666"/>
              <a:buFont typeface="Arial"/>
              <a:buChar char="•"/>
            </a:pPr>
            <a:r>
              <a:rPr lang="en" sz="1400" dirty="0">
                <a:solidFill>
                  <a:srgbClr val="073763"/>
                </a:solidFill>
              </a:rPr>
              <a:t>Refresh your browser</a:t>
            </a:r>
          </a:p>
          <a:p>
            <a:pPr marL="457200" lvl="0" indent="-317500" rtl="0">
              <a:lnSpc>
                <a:spcPct val="115000"/>
              </a:lnSpc>
              <a:buClr>
                <a:srgbClr val="073763"/>
              </a:buClr>
              <a:buSzPct val="166666"/>
              <a:buFont typeface="Arial"/>
              <a:buChar char="•"/>
            </a:pPr>
            <a:r>
              <a:rPr lang="en" sz="1400" dirty="0">
                <a:solidFill>
                  <a:srgbClr val="073763"/>
                </a:solidFill>
              </a:rPr>
              <a:t>SQL queries</a:t>
            </a:r>
          </a:p>
          <a:p>
            <a:pPr marL="457200" lvl="0" indent="-317500" rtl="0">
              <a:lnSpc>
                <a:spcPct val="115000"/>
              </a:lnSpc>
              <a:buClr>
                <a:srgbClr val="073763"/>
              </a:buClr>
              <a:buSzPct val="166666"/>
              <a:buFont typeface="Arial"/>
              <a:buChar char="•"/>
            </a:pPr>
            <a:r>
              <a:rPr lang="en" sz="1400" dirty="0">
                <a:solidFill>
                  <a:srgbClr val="073763"/>
                </a:solidFill>
              </a:rPr>
              <a:t>Manual inspection of files</a:t>
            </a:r>
          </a:p>
          <a:p>
            <a:pPr marL="457200" lvl="0" indent="-317500" rtl="0">
              <a:lnSpc>
                <a:spcPct val="115000"/>
              </a:lnSpc>
              <a:buClr>
                <a:srgbClr val="073763"/>
              </a:buClr>
              <a:buSzPct val="166666"/>
              <a:buFont typeface="Arial"/>
              <a:buChar char="•"/>
            </a:pPr>
            <a:r>
              <a:rPr lang="en" sz="1400" dirty="0">
                <a:solidFill>
                  <a:srgbClr val="073763"/>
                </a:solidFill>
              </a:rPr>
              <a:t>Ask a QA guy to do it?</a:t>
            </a:r>
          </a:p>
          <a:p>
            <a:pPr lvl="0" rtl="0">
              <a:lnSpc>
                <a:spcPct val="115000"/>
              </a:lnSpc>
              <a:buNone/>
            </a:pPr>
            <a:endParaRPr lang="en-US" sz="1400" dirty="0">
              <a:solidFill>
                <a:srgbClr val="073763"/>
              </a:solidFill>
            </a:endParaRPr>
          </a:p>
          <a:p>
            <a:pPr lvl="0" rtl="0">
              <a:lnSpc>
                <a:spcPct val="115000"/>
              </a:lnSpc>
              <a:buNone/>
            </a:pPr>
            <a:r>
              <a:rPr lang="en" dirty="0" smtClean="0">
                <a:solidFill>
                  <a:srgbClr val="073763"/>
                </a:solidFill>
              </a:rPr>
              <a:t>What </a:t>
            </a:r>
            <a:r>
              <a:rPr lang="en" dirty="0">
                <a:solidFill>
                  <a:srgbClr val="073763"/>
                </a:solidFill>
              </a:rPr>
              <a:t>do all these have </a:t>
            </a:r>
          </a:p>
          <a:p>
            <a:pPr lvl="0" rtl="0">
              <a:lnSpc>
                <a:spcPct val="115000"/>
              </a:lnSpc>
              <a:buNone/>
            </a:pPr>
            <a:r>
              <a:rPr lang="en" dirty="0">
                <a:solidFill>
                  <a:srgbClr val="073763"/>
                </a:solidFill>
              </a:rPr>
              <a:t>in common?</a:t>
            </a:r>
          </a:p>
          <a:p>
            <a:pPr marL="457200" lvl="0" indent="-317500" rtl="0">
              <a:lnSpc>
                <a:spcPct val="115000"/>
              </a:lnSpc>
              <a:buClr>
                <a:srgbClr val="073763"/>
              </a:buClr>
              <a:buSzPct val="166666"/>
              <a:buFont typeface="Arial"/>
              <a:buChar char="•"/>
            </a:pPr>
            <a:r>
              <a:rPr lang="en" sz="1400" dirty="0">
                <a:solidFill>
                  <a:srgbClr val="073763"/>
                </a:solidFill>
              </a:rPr>
              <a:t>It’s Manual</a:t>
            </a:r>
          </a:p>
          <a:p>
            <a:endParaRPr lang="en" sz="1400" dirty="0">
              <a:solidFill>
                <a:srgbClr val="073763"/>
              </a:solidFill>
            </a:endParaRPr>
          </a:p>
        </p:txBody>
      </p:sp>
    </p:spTree>
    <p:extLst>
      <p:ext uri="{BB962C8B-B14F-4D97-AF65-F5344CB8AC3E}">
        <p14:creationId xmlns:p14="http://schemas.microsoft.com/office/powerpoint/2010/main" val="26907850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7">
                                            <p:txEl>
                                              <p:pRg st="1" end="1"/>
                                            </p:txEl>
                                          </p:spTgt>
                                        </p:tgtEl>
                                        <p:attrNameLst>
                                          <p:attrName>style.visibility</p:attrName>
                                        </p:attrNameLst>
                                      </p:cBhvr>
                                      <p:to>
                                        <p:strVal val="visible"/>
                                      </p:to>
                                    </p:set>
                                    <p:animEffect transition="in" filter="fade">
                                      <p:cBhvr>
                                        <p:cTn id="10" dur="500"/>
                                        <p:tgtEl>
                                          <p:spTgt spid="9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animEffect transition="in" filter="fade">
                                      <p:cBhvr>
                                        <p:cTn id="15" dur="500"/>
                                        <p:tgtEl>
                                          <p:spTgt spid="9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7">
                                            <p:txEl>
                                              <p:pRg st="4" end="4"/>
                                            </p:txEl>
                                          </p:spTgt>
                                        </p:tgtEl>
                                        <p:attrNameLst>
                                          <p:attrName>style.visibility</p:attrName>
                                        </p:attrNameLst>
                                      </p:cBhvr>
                                      <p:to>
                                        <p:strVal val="visible"/>
                                      </p:to>
                                    </p:set>
                                    <p:animEffect transition="in" filter="fade">
                                      <p:cBhvr>
                                        <p:cTn id="18" dur="500"/>
                                        <p:tgtEl>
                                          <p:spTgt spid="9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xEl>
                                              <p:pRg st="5" end="5"/>
                                            </p:txEl>
                                          </p:spTgt>
                                        </p:tgtEl>
                                        <p:attrNameLst>
                                          <p:attrName>style.visibility</p:attrName>
                                        </p:attrNameLst>
                                      </p:cBhvr>
                                      <p:to>
                                        <p:strVal val="visible"/>
                                      </p:to>
                                    </p:set>
                                    <p:animEffect transition="in" filter="fade">
                                      <p:cBhvr>
                                        <p:cTn id="21" dur="500"/>
                                        <p:tgtEl>
                                          <p:spTgt spid="9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7">
                                            <p:txEl>
                                              <p:pRg st="6" end="6"/>
                                            </p:txEl>
                                          </p:spTgt>
                                        </p:tgtEl>
                                        <p:attrNameLst>
                                          <p:attrName>style.visibility</p:attrName>
                                        </p:attrNameLst>
                                      </p:cBhvr>
                                      <p:to>
                                        <p:strVal val="visible"/>
                                      </p:to>
                                    </p:set>
                                    <p:animEffect transition="in" filter="fade">
                                      <p:cBhvr>
                                        <p:cTn id="24" dur="500"/>
                                        <p:tgtEl>
                                          <p:spTgt spid="97">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7">
                                            <p:txEl>
                                              <p:pRg st="7" end="7"/>
                                            </p:txEl>
                                          </p:spTgt>
                                        </p:tgtEl>
                                        <p:attrNameLst>
                                          <p:attrName>style.visibility</p:attrName>
                                        </p:attrNameLst>
                                      </p:cBhvr>
                                      <p:to>
                                        <p:strVal val="visible"/>
                                      </p:to>
                                    </p:set>
                                    <p:animEffect transition="in" filter="fade">
                                      <p:cBhvr>
                                        <p:cTn id="27" dur="500"/>
                                        <p:tgtEl>
                                          <p:spTgt spid="9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7">
                                            <p:txEl>
                                              <p:pRg st="8" end="8"/>
                                            </p:txEl>
                                          </p:spTgt>
                                        </p:tgtEl>
                                        <p:attrNameLst>
                                          <p:attrName>style.visibility</p:attrName>
                                        </p:attrNameLst>
                                      </p:cBhvr>
                                      <p:to>
                                        <p:strVal val="visible"/>
                                      </p:to>
                                    </p:set>
                                    <p:animEffect transition="in" filter="fade">
                                      <p:cBhvr>
                                        <p:cTn id="30" dur="500"/>
                                        <p:tgtEl>
                                          <p:spTgt spid="9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7">
                                            <p:txEl>
                                              <p:pRg st="9" end="9"/>
                                            </p:txEl>
                                          </p:spTgt>
                                        </p:tgtEl>
                                        <p:attrNameLst>
                                          <p:attrName>style.visibility</p:attrName>
                                        </p:attrNameLst>
                                      </p:cBhvr>
                                      <p:to>
                                        <p:strVal val="visible"/>
                                      </p:to>
                                    </p:set>
                                    <p:animEffect transition="in" filter="fade">
                                      <p:cBhvr>
                                        <p:cTn id="33" dur="500"/>
                                        <p:tgtEl>
                                          <p:spTgt spid="9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xEl>
                                              <p:pRg st="10" end="10"/>
                                            </p:txEl>
                                          </p:spTgt>
                                        </p:tgtEl>
                                        <p:attrNameLst>
                                          <p:attrName>style.visibility</p:attrName>
                                        </p:attrNameLst>
                                      </p:cBhvr>
                                      <p:to>
                                        <p:strVal val="visible"/>
                                      </p:to>
                                    </p:set>
                                    <p:animEffect transition="in" filter="fade">
                                      <p:cBhvr>
                                        <p:cTn id="36" dur="500"/>
                                        <p:tgtEl>
                                          <p:spTgt spid="97">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7">
                                            <p:txEl>
                                              <p:pRg st="12" end="12"/>
                                            </p:txEl>
                                          </p:spTgt>
                                        </p:tgtEl>
                                        <p:attrNameLst>
                                          <p:attrName>style.visibility</p:attrName>
                                        </p:attrNameLst>
                                      </p:cBhvr>
                                      <p:to>
                                        <p:strVal val="visible"/>
                                      </p:to>
                                    </p:set>
                                    <p:animEffect transition="in" filter="fade">
                                      <p:cBhvr>
                                        <p:cTn id="41" dur="500"/>
                                        <p:tgtEl>
                                          <p:spTgt spid="97">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7">
                                            <p:txEl>
                                              <p:pRg st="13" end="13"/>
                                            </p:txEl>
                                          </p:spTgt>
                                        </p:tgtEl>
                                        <p:attrNameLst>
                                          <p:attrName>style.visibility</p:attrName>
                                        </p:attrNameLst>
                                      </p:cBhvr>
                                      <p:to>
                                        <p:strVal val="visible"/>
                                      </p:to>
                                    </p:set>
                                    <p:animEffect transition="in" filter="fade">
                                      <p:cBhvr>
                                        <p:cTn id="44" dur="500"/>
                                        <p:tgtEl>
                                          <p:spTgt spid="97">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7">
                                            <p:txEl>
                                              <p:pRg st="14" end="14"/>
                                            </p:txEl>
                                          </p:spTgt>
                                        </p:tgtEl>
                                        <p:attrNameLst>
                                          <p:attrName>style.visibility</p:attrName>
                                        </p:attrNameLst>
                                      </p:cBhvr>
                                      <p:to>
                                        <p:strVal val="visible"/>
                                      </p:to>
                                    </p:set>
                                    <p:animEffect transition="in" filter="fade">
                                      <p:cBhvr>
                                        <p:cTn id="47" dur="500"/>
                                        <p:tgtEl>
                                          <p:spTgt spid="9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Manual </a:t>
            </a:r>
            <a:r>
              <a:rPr lang="en" sz="3000" dirty="0">
                <a:solidFill>
                  <a:srgbClr val="FFFFFF"/>
                </a:solidFill>
              </a:rPr>
              <a:t>Testing Sucks!</a:t>
            </a:r>
          </a:p>
        </p:txBody>
      </p:sp>
      <p:sp>
        <p:nvSpPr>
          <p:cNvPr id="103" name="Shape 103"/>
          <p:cNvSpPr txBox="1">
            <a:spLocks noGrp="1"/>
          </p:cNvSpPr>
          <p:nvPr>
            <p:ph type="body" idx="1"/>
          </p:nvPr>
        </p:nvSpPr>
        <p:spPr>
          <a:xfrm>
            <a:off x="228600" y="1857088"/>
            <a:ext cx="8229600" cy="4840199"/>
          </a:xfrm>
          <a:prstGeom prst="rect">
            <a:avLst/>
          </a:prstGeom>
        </p:spPr>
        <p:txBody>
          <a:bodyPr lIns="91425" tIns="91425" rIns="91425" bIns="91425" anchor="t" anchorCtr="0">
            <a:noAutofit/>
          </a:bodyPr>
          <a:lstStyle/>
          <a:p>
            <a:pPr marL="0" lvl="0" indent="0" rtl="0">
              <a:lnSpc>
                <a:spcPct val="115000"/>
              </a:lnSpc>
              <a:buNone/>
            </a:pPr>
            <a:r>
              <a:rPr lang="en" dirty="0">
                <a:solidFill>
                  <a:srgbClr val="073763"/>
                </a:solidFill>
              </a:rPr>
              <a:t>Manual testing is hard!</a:t>
            </a:r>
          </a:p>
          <a:p>
            <a:endParaRPr lang="en" dirty="0">
              <a:solidFill>
                <a:srgbClr val="073763"/>
              </a:solidFill>
            </a:endParaRPr>
          </a:p>
          <a:p>
            <a:pPr marL="0" lvl="0" indent="0" rtl="0">
              <a:lnSpc>
                <a:spcPct val="115000"/>
              </a:lnSpc>
              <a:buClr>
                <a:schemeClr val="dk1"/>
              </a:buClr>
              <a:buSzPct val="61111"/>
              <a:buFont typeface="Arial"/>
              <a:buNone/>
            </a:pPr>
            <a:r>
              <a:rPr lang="en" dirty="0">
                <a:solidFill>
                  <a:srgbClr val="073763"/>
                </a:solidFill>
              </a:rPr>
              <a:t>Why</a:t>
            </a:r>
            <a:r>
              <a:rPr lang="en" dirty="0" smtClean="0">
                <a:solidFill>
                  <a:srgbClr val="073763"/>
                </a:solidFill>
              </a:rPr>
              <a:t>?</a:t>
            </a:r>
            <a:endParaRPr lang="en" dirty="0">
              <a:solidFill>
                <a:srgbClr val="073763"/>
              </a:solidFill>
            </a:endParaRPr>
          </a:p>
          <a:p>
            <a:pPr marL="457200" lvl="0" indent="-317500" rtl="0">
              <a:lnSpc>
                <a:spcPct val="115000"/>
              </a:lnSpc>
              <a:buClr>
                <a:srgbClr val="073763"/>
              </a:buClr>
              <a:buSzPct val="166666"/>
              <a:buFont typeface="Arial"/>
              <a:buChar char="•"/>
            </a:pPr>
            <a:r>
              <a:rPr lang="en" sz="1400" dirty="0">
                <a:solidFill>
                  <a:srgbClr val="073763"/>
                </a:solidFill>
              </a:rPr>
              <a:t>Time consuming</a:t>
            </a:r>
          </a:p>
          <a:p>
            <a:pPr marL="457200" lvl="0" indent="-317500" rtl="0">
              <a:lnSpc>
                <a:spcPct val="115000"/>
              </a:lnSpc>
              <a:buClr>
                <a:srgbClr val="073763"/>
              </a:buClr>
              <a:buSzPct val="166666"/>
              <a:buFont typeface="Arial"/>
              <a:buChar char="•"/>
            </a:pPr>
            <a:r>
              <a:rPr lang="en" sz="1400" dirty="0">
                <a:solidFill>
                  <a:srgbClr val="073763"/>
                </a:solidFill>
              </a:rPr>
              <a:t>Difficult to reproduce tests</a:t>
            </a:r>
          </a:p>
          <a:p>
            <a:pPr marL="457200" lvl="0" indent="-317500" rtl="0">
              <a:lnSpc>
                <a:spcPct val="115000"/>
              </a:lnSpc>
              <a:buClr>
                <a:srgbClr val="073763"/>
              </a:buClr>
              <a:buSzPct val="166666"/>
              <a:buFont typeface="Arial"/>
              <a:buChar char="•"/>
            </a:pPr>
            <a:r>
              <a:rPr lang="en" sz="1400" dirty="0">
                <a:solidFill>
                  <a:srgbClr val="073763"/>
                </a:solidFill>
              </a:rPr>
              <a:t>Requires documentation</a:t>
            </a:r>
          </a:p>
          <a:p>
            <a:pPr marL="457200" lvl="0" indent="-317500" rtl="0">
              <a:lnSpc>
                <a:spcPct val="115000"/>
              </a:lnSpc>
              <a:buClr>
                <a:srgbClr val="073763"/>
              </a:buClr>
              <a:buSzPct val="166666"/>
              <a:buFont typeface="Arial"/>
              <a:buChar char="•"/>
            </a:pPr>
            <a:r>
              <a:rPr lang="en" sz="1400" dirty="0">
                <a:solidFill>
                  <a:srgbClr val="073763"/>
                </a:solidFill>
              </a:rPr>
              <a:t>You have to remember</a:t>
            </a:r>
          </a:p>
          <a:p>
            <a:pPr marL="457200" lvl="0" indent="-317500" rtl="0">
              <a:lnSpc>
                <a:spcPct val="115000"/>
              </a:lnSpc>
              <a:buClr>
                <a:srgbClr val="073763"/>
              </a:buClr>
              <a:buSzPct val="166666"/>
              <a:buFont typeface="Arial"/>
              <a:buChar char="•"/>
            </a:pPr>
            <a:r>
              <a:rPr lang="en" sz="1400" dirty="0">
                <a:solidFill>
                  <a:srgbClr val="073763"/>
                </a:solidFill>
              </a:rPr>
              <a:t>We’d rather be coding</a:t>
            </a:r>
          </a:p>
          <a:p>
            <a:endParaRPr lang="en" sz="1400" dirty="0">
              <a:solidFill>
                <a:srgbClr val="073763"/>
              </a:solidFill>
            </a:endParaRPr>
          </a:p>
          <a:p>
            <a:pPr lvl="0" rtl="0">
              <a:lnSpc>
                <a:spcPct val="115000"/>
              </a:lnSpc>
              <a:buNone/>
            </a:pPr>
            <a:r>
              <a:rPr lang="en" dirty="0">
                <a:solidFill>
                  <a:srgbClr val="073763"/>
                </a:solidFill>
              </a:rPr>
              <a:t>What can we do?</a:t>
            </a:r>
          </a:p>
          <a:p>
            <a:pPr marL="457200" lvl="0" indent="-317500" rtl="0">
              <a:lnSpc>
                <a:spcPct val="115000"/>
              </a:lnSpc>
              <a:buClr>
                <a:srgbClr val="073763"/>
              </a:buClr>
              <a:buSzPct val="166666"/>
              <a:buFont typeface="Arial"/>
              <a:buChar char="•"/>
            </a:pPr>
            <a:r>
              <a:rPr lang="en" sz="1400" dirty="0">
                <a:solidFill>
                  <a:srgbClr val="073763"/>
                </a:solidFill>
              </a:rPr>
              <a:t>Invent some magic button</a:t>
            </a:r>
            <a:br>
              <a:rPr lang="en" sz="1400" dirty="0">
                <a:solidFill>
                  <a:srgbClr val="073763"/>
                </a:solidFill>
              </a:rPr>
            </a:br>
            <a:r>
              <a:rPr lang="en" sz="1400" dirty="0">
                <a:solidFill>
                  <a:srgbClr val="073763"/>
                </a:solidFill>
              </a:rPr>
              <a:t>that records your testing</a:t>
            </a:r>
            <a:br>
              <a:rPr lang="en" sz="1400" dirty="0">
                <a:solidFill>
                  <a:srgbClr val="073763"/>
                </a:solidFill>
              </a:rPr>
            </a:br>
            <a:r>
              <a:rPr lang="en" sz="1400" dirty="0">
                <a:solidFill>
                  <a:srgbClr val="073763"/>
                </a:solidFill>
              </a:rPr>
              <a:t>and allows you to re-run</a:t>
            </a:r>
            <a:br>
              <a:rPr lang="en" sz="1400" dirty="0">
                <a:solidFill>
                  <a:srgbClr val="073763"/>
                </a:solidFill>
              </a:rPr>
            </a:br>
            <a:r>
              <a:rPr lang="en" sz="1400" dirty="0">
                <a:solidFill>
                  <a:srgbClr val="073763"/>
                </a:solidFill>
              </a:rPr>
              <a:t>them anytime you want?</a:t>
            </a:r>
          </a:p>
          <a:p>
            <a:endParaRPr lang="en" sz="1400" dirty="0">
              <a:solidFill>
                <a:srgbClr val="073763"/>
              </a:solidFill>
            </a:endParaRPr>
          </a:p>
        </p:txBody>
      </p:sp>
      <p:pic>
        <p:nvPicPr>
          <p:cNvPr id="104" name="Shape 104"/>
          <p:cNvPicPr preferRelativeResize="0"/>
          <p:nvPr/>
        </p:nvPicPr>
        <p:blipFill>
          <a:blip r:embed="rId3"/>
          <a:stretch>
            <a:fillRect/>
          </a:stretch>
        </p:blipFill>
        <p:spPr>
          <a:xfrm>
            <a:off x="3195799" y="2115775"/>
            <a:ext cx="5664226" cy="4374048"/>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Effect transition="in" filter="fade">
                                      <p:cBhvr>
                                        <p:cTn id="7" dur="500"/>
                                        <p:tgtEl>
                                          <p:spTgt spid="10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
                                            <p:txEl>
                                              <p:pRg st="3" end="3"/>
                                            </p:txEl>
                                          </p:spTgt>
                                        </p:tgtEl>
                                        <p:attrNameLst>
                                          <p:attrName>style.visibility</p:attrName>
                                        </p:attrNameLst>
                                      </p:cBhvr>
                                      <p:to>
                                        <p:strVal val="visible"/>
                                      </p:to>
                                    </p:set>
                                    <p:animEffect transition="in" filter="fade">
                                      <p:cBhvr>
                                        <p:cTn id="10" dur="500"/>
                                        <p:tgtEl>
                                          <p:spTgt spid="10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xEl>
                                              <p:pRg st="4" end="4"/>
                                            </p:txEl>
                                          </p:spTgt>
                                        </p:tgtEl>
                                        <p:attrNameLst>
                                          <p:attrName>style.visibility</p:attrName>
                                        </p:attrNameLst>
                                      </p:cBhvr>
                                      <p:to>
                                        <p:strVal val="visible"/>
                                      </p:to>
                                    </p:set>
                                    <p:animEffect transition="in" filter="fade">
                                      <p:cBhvr>
                                        <p:cTn id="13" dur="500"/>
                                        <p:tgtEl>
                                          <p:spTgt spid="10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3">
                                            <p:txEl>
                                              <p:pRg st="5" end="5"/>
                                            </p:txEl>
                                          </p:spTgt>
                                        </p:tgtEl>
                                        <p:attrNameLst>
                                          <p:attrName>style.visibility</p:attrName>
                                        </p:attrNameLst>
                                      </p:cBhvr>
                                      <p:to>
                                        <p:strVal val="visible"/>
                                      </p:to>
                                    </p:set>
                                    <p:animEffect transition="in" filter="fade">
                                      <p:cBhvr>
                                        <p:cTn id="16" dur="500"/>
                                        <p:tgtEl>
                                          <p:spTgt spid="10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
                                            <p:txEl>
                                              <p:pRg st="6" end="6"/>
                                            </p:txEl>
                                          </p:spTgt>
                                        </p:tgtEl>
                                        <p:attrNameLst>
                                          <p:attrName>style.visibility</p:attrName>
                                        </p:attrNameLst>
                                      </p:cBhvr>
                                      <p:to>
                                        <p:strVal val="visible"/>
                                      </p:to>
                                    </p:set>
                                    <p:animEffect transition="in" filter="fade">
                                      <p:cBhvr>
                                        <p:cTn id="19" dur="500"/>
                                        <p:tgtEl>
                                          <p:spTgt spid="10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3">
                                            <p:txEl>
                                              <p:pRg st="7" end="7"/>
                                            </p:txEl>
                                          </p:spTgt>
                                        </p:tgtEl>
                                        <p:attrNameLst>
                                          <p:attrName>style.visibility</p:attrName>
                                        </p:attrNameLst>
                                      </p:cBhvr>
                                      <p:to>
                                        <p:strVal val="visible"/>
                                      </p:to>
                                    </p:set>
                                    <p:animEffect transition="in" filter="fade">
                                      <p:cBhvr>
                                        <p:cTn id="22" dur="500"/>
                                        <p:tgtEl>
                                          <p:spTgt spid="10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
                                            <p:txEl>
                                              <p:pRg st="9" end="9"/>
                                            </p:txEl>
                                          </p:spTgt>
                                        </p:tgtEl>
                                        <p:attrNameLst>
                                          <p:attrName>style.visibility</p:attrName>
                                        </p:attrNameLst>
                                      </p:cBhvr>
                                      <p:to>
                                        <p:strVal val="visible"/>
                                      </p:to>
                                    </p:set>
                                    <p:animEffect transition="in" filter="fade">
                                      <p:cBhvr>
                                        <p:cTn id="27" dur="500"/>
                                        <p:tgtEl>
                                          <p:spTgt spid="10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xEl>
                                              <p:pRg st="10" end="10"/>
                                            </p:txEl>
                                          </p:spTgt>
                                        </p:tgtEl>
                                        <p:attrNameLst>
                                          <p:attrName>style.visibility</p:attrName>
                                        </p:attrNameLst>
                                      </p:cBhvr>
                                      <p:to>
                                        <p:strVal val="visible"/>
                                      </p:to>
                                    </p:set>
                                    <p:animEffect transition="in" filter="fade">
                                      <p:cBhvr>
                                        <p:cTn id="30" dur="500"/>
                                        <p:tgtEl>
                                          <p:spTgt spid="1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Introduce </a:t>
            </a:r>
            <a:r>
              <a:rPr lang="en" sz="3000" dirty="0">
                <a:solidFill>
                  <a:srgbClr val="FFFFFF"/>
                </a:solidFill>
              </a:rPr>
              <a:t>a Testing Framework</a:t>
            </a:r>
          </a:p>
        </p:txBody>
      </p:sp>
      <p:sp>
        <p:nvSpPr>
          <p:cNvPr id="110" name="Shape 110"/>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dirty="0">
                <a:solidFill>
                  <a:srgbClr val="073763"/>
                </a:solidFill>
              </a:rPr>
              <a:t>I’d like to introduce you Testing Frameworks</a:t>
            </a:r>
          </a:p>
          <a:p>
            <a:endParaRPr lang="en" dirty="0">
              <a:solidFill>
                <a:srgbClr val="073763"/>
              </a:solidFill>
            </a:endParaRPr>
          </a:p>
          <a:p>
            <a:pPr lvl="0" rtl="0">
              <a:buNone/>
            </a:pPr>
            <a:r>
              <a:rPr lang="en" dirty="0">
                <a:solidFill>
                  <a:srgbClr val="073763"/>
                </a:solidFill>
              </a:rPr>
              <a:t>A Few Frameworks</a:t>
            </a:r>
          </a:p>
          <a:p>
            <a:pPr marL="457200" lvl="0" indent="-317500" rtl="0">
              <a:buClr>
                <a:schemeClr val="dk2"/>
              </a:buClr>
              <a:buSzPct val="166666"/>
              <a:buFont typeface="Arial"/>
              <a:buChar char="•"/>
            </a:pPr>
            <a:r>
              <a:rPr lang="en" sz="1400" dirty="0">
                <a:solidFill>
                  <a:srgbClr val="073763"/>
                </a:solidFill>
              </a:rPr>
              <a:t>Java &amp; JUnit</a:t>
            </a:r>
          </a:p>
          <a:p>
            <a:pPr marL="457200" lvl="0" indent="-317500" rtl="0">
              <a:buClr>
                <a:schemeClr val="dk2"/>
              </a:buClr>
              <a:buSzPct val="166666"/>
              <a:buFont typeface="Arial"/>
              <a:buChar char="•"/>
            </a:pPr>
            <a:r>
              <a:rPr lang="en" sz="1400" dirty="0">
                <a:solidFill>
                  <a:srgbClr val="073763"/>
                </a:solidFill>
              </a:rPr>
              <a:t>JavaScript &amp; Jasmine</a:t>
            </a:r>
          </a:p>
          <a:p>
            <a:pPr marL="457200" lvl="0" indent="-317500" rtl="0">
              <a:buClr>
                <a:schemeClr val="dk2"/>
              </a:buClr>
              <a:buSzPct val="166666"/>
              <a:buFont typeface="Arial"/>
              <a:buChar char="•"/>
            </a:pPr>
            <a:r>
              <a:rPr lang="en" sz="1400" dirty="0">
                <a:solidFill>
                  <a:srgbClr val="073763"/>
                </a:solidFill>
              </a:rPr>
              <a:t>Ruby &amp; </a:t>
            </a:r>
            <a:r>
              <a:rPr lang="en" sz="1400" dirty="0" smtClean="0">
                <a:solidFill>
                  <a:srgbClr val="073763"/>
                </a:solidFill>
              </a:rPr>
              <a:t>Rspec</a:t>
            </a:r>
            <a:endParaRPr lang="en-US" sz="1400" dirty="0" smtClean="0">
              <a:solidFill>
                <a:srgbClr val="073763"/>
              </a:solidFill>
            </a:endParaRPr>
          </a:p>
          <a:p>
            <a:pPr marL="457200" lvl="0" indent="-317500" rtl="0">
              <a:buClr>
                <a:schemeClr val="dk2"/>
              </a:buClr>
              <a:buSzPct val="166666"/>
              <a:buFont typeface="Arial"/>
              <a:buChar char="•"/>
            </a:pPr>
            <a:endParaRPr lang="en-US" sz="1400" dirty="0" smtClean="0">
              <a:solidFill>
                <a:srgbClr val="073763"/>
              </a:solidFill>
            </a:endParaRPr>
          </a:p>
          <a:p>
            <a:pPr marL="139700" lvl="0" indent="0" rtl="0">
              <a:buClr>
                <a:schemeClr val="dk2"/>
              </a:buClr>
              <a:buSzPct val="166666"/>
            </a:pPr>
            <a:endParaRPr lang="en-US" sz="1400" dirty="0">
              <a:solidFill>
                <a:srgbClr val="073763"/>
              </a:solidFill>
            </a:endParaRPr>
          </a:p>
          <a:p>
            <a:pPr marL="139700" indent="0">
              <a:buSzPct val="166666"/>
            </a:pPr>
            <a:r>
              <a:rPr lang="en" dirty="0">
                <a:solidFill>
                  <a:srgbClr val="073763"/>
                </a:solidFill>
              </a:rPr>
              <a:t>What does a </a:t>
            </a:r>
            <a:r>
              <a:rPr lang="en" dirty="0" smtClean="0">
                <a:solidFill>
                  <a:srgbClr val="073763"/>
                </a:solidFill>
              </a:rPr>
              <a:t>testing</a:t>
            </a:r>
            <a:endParaRPr lang="en-US" dirty="0" smtClean="0">
              <a:solidFill>
                <a:srgbClr val="073763"/>
              </a:solidFill>
            </a:endParaRPr>
          </a:p>
          <a:p>
            <a:pPr marL="139700" indent="0">
              <a:buSzPct val="166666"/>
            </a:pPr>
            <a:r>
              <a:rPr lang="en" dirty="0" smtClean="0">
                <a:solidFill>
                  <a:srgbClr val="073763"/>
                </a:solidFill>
              </a:rPr>
              <a:t>framework </a:t>
            </a:r>
            <a:r>
              <a:rPr lang="en" dirty="0">
                <a:solidFill>
                  <a:srgbClr val="073763"/>
                </a:solidFill>
              </a:rPr>
              <a:t>allow us to </a:t>
            </a:r>
            <a:r>
              <a:rPr lang="en" dirty="0" smtClean="0">
                <a:solidFill>
                  <a:srgbClr val="073763"/>
                </a:solidFill>
              </a:rPr>
              <a:t>do</a:t>
            </a:r>
            <a:r>
              <a:rPr lang="en-US" dirty="0" smtClean="0">
                <a:solidFill>
                  <a:srgbClr val="073763"/>
                </a:solidFill>
              </a:rPr>
              <a:t>?</a:t>
            </a:r>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pPr lvl="0" rtl="0">
              <a:buNone/>
            </a:pPr>
            <a:r>
              <a:rPr lang="en" sz="1400" dirty="0">
                <a:solidFill>
                  <a:srgbClr val="073763"/>
                </a:solidFill>
              </a:rPr>
              <a:t>More here: </a:t>
            </a:r>
            <a:r>
              <a:rPr lang="en" sz="1400" u="sng" dirty="0">
                <a:solidFill>
                  <a:schemeClr val="hlink"/>
                </a:solidFill>
                <a:hlinkClick r:id="rId3"/>
              </a:rPr>
              <a:t>http://en.wikipedia.org/wiki/List_of_unit_testing_frameworks</a:t>
            </a:r>
          </a:p>
        </p:txBody>
      </p:sp>
      <p:pic>
        <p:nvPicPr>
          <p:cNvPr id="111" name="Shape 111"/>
          <p:cNvPicPr preferRelativeResize="0"/>
          <p:nvPr/>
        </p:nvPicPr>
        <p:blipFill>
          <a:blip r:embed="rId4"/>
          <a:stretch>
            <a:fillRect/>
          </a:stretch>
        </p:blipFill>
        <p:spPr>
          <a:xfrm>
            <a:off x="3448499" y="2586525"/>
            <a:ext cx="5202624" cy="333175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Introduce </a:t>
            </a:r>
            <a:r>
              <a:rPr lang="en" sz="3000" dirty="0">
                <a:solidFill>
                  <a:srgbClr val="FFFFFF"/>
                </a:solidFill>
              </a:rPr>
              <a:t>a Testing Framework</a:t>
            </a:r>
          </a:p>
        </p:txBody>
      </p:sp>
      <p:sp>
        <p:nvSpPr>
          <p:cNvPr id="117" name="Shape 117"/>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marL="0" lvl="0" indent="0" rtl="0">
              <a:lnSpc>
                <a:spcPct val="115000"/>
              </a:lnSpc>
              <a:buClr>
                <a:schemeClr val="dk1"/>
              </a:buClr>
              <a:buSzPct val="61111"/>
              <a:buFont typeface="Arial"/>
              <a:buNone/>
            </a:pPr>
            <a:r>
              <a:rPr lang="en">
                <a:solidFill>
                  <a:srgbClr val="073763"/>
                </a:solidFill>
              </a:rPr>
              <a:t>Automate the testing we used to do manually (thats awesome!)</a:t>
            </a:r>
          </a:p>
          <a:p>
            <a:endParaRPr lang="en">
              <a:solidFill>
                <a:srgbClr val="073763"/>
              </a:solidFill>
            </a:endParaRPr>
          </a:p>
          <a:p>
            <a:pPr marL="0" lvl="0" indent="0" rtl="0">
              <a:lnSpc>
                <a:spcPct val="115000"/>
              </a:lnSpc>
              <a:buNone/>
            </a:pPr>
            <a:r>
              <a:rPr lang="en" sz="1400">
                <a:solidFill>
                  <a:srgbClr val="073763"/>
                </a:solidFill>
              </a:rPr>
              <a:t>We use frameworks to help </a:t>
            </a:r>
          </a:p>
          <a:p>
            <a:pPr marL="0" lvl="0" indent="0" rtl="0">
              <a:lnSpc>
                <a:spcPct val="115000"/>
              </a:lnSpc>
              <a:buNone/>
            </a:pPr>
            <a:r>
              <a:rPr lang="en" sz="1400">
                <a:solidFill>
                  <a:srgbClr val="073763"/>
                </a:solidFill>
              </a:rPr>
              <a:t>us “</a:t>
            </a:r>
            <a:r>
              <a:rPr lang="en" sz="1400" b="1">
                <a:solidFill>
                  <a:srgbClr val="073763"/>
                </a:solidFill>
              </a:rPr>
              <a:t>setup</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a:t>
            </a:r>
            <a:r>
              <a:rPr lang="en" sz="1400" b="1">
                <a:solidFill>
                  <a:srgbClr val="073763"/>
                </a:solidFill>
              </a:rPr>
              <a:t>execute</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make “</a:t>
            </a:r>
            <a:r>
              <a:rPr lang="en" sz="1400" b="1">
                <a:solidFill>
                  <a:srgbClr val="073763"/>
                </a:solidFill>
              </a:rPr>
              <a:t>assertions</a:t>
            </a:r>
            <a:r>
              <a:rPr lang="en" sz="1400">
                <a:solidFill>
                  <a:srgbClr val="073763"/>
                </a:solidFill>
              </a:rPr>
              <a:t>” </a:t>
            </a:r>
          </a:p>
          <a:p>
            <a:endParaRPr lang="en" sz="1400">
              <a:solidFill>
                <a:srgbClr val="073763"/>
              </a:solidFill>
            </a:endParaRPr>
          </a:p>
          <a:p>
            <a:pPr marL="0" lvl="0" indent="0" rtl="0">
              <a:lnSpc>
                <a:spcPct val="115000"/>
              </a:lnSpc>
              <a:buNone/>
            </a:pPr>
            <a:r>
              <a:rPr lang="en" sz="1400">
                <a:solidFill>
                  <a:srgbClr val="073763"/>
                </a:solidFill>
              </a:rPr>
              <a:t>Remember the “</a:t>
            </a:r>
            <a:r>
              <a:rPr lang="en" sz="1400" b="1">
                <a:solidFill>
                  <a:srgbClr val="073763"/>
                </a:solidFill>
              </a:rPr>
              <a:t>SEA</a:t>
            </a:r>
            <a:r>
              <a:rPr lang="en" sz="1400">
                <a:solidFill>
                  <a:srgbClr val="073763"/>
                </a:solidFill>
              </a:rPr>
              <a:t>”</a:t>
            </a:r>
          </a:p>
          <a:p>
            <a:pPr marL="457200" lvl="0" indent="-317500" rtl="0">
              <a:lnSpc>
                <a:spcPct val="115000"/>
              </a:lnSpc>
              <a:buClr>
                <a:srgbClr val="073763"/>
              </a:buClr>
              <a:buSzPct val="166666"/>
              <a:buFont typeface="Arial"/>
              <a:buChar char="•"/>
            </a:pPr>
            <a:r>
              <a:rPr lang="en" sz="1400" b="1">
                <a:solidFill>
                  <a:srgbClr val="073763"/>
                </a:solidFill>
              </a:rPr>
              <a:t>S</a:t>
            </a:r>
            <a:r>
              <a:rPr lang="en" sz="1400">
                <a:solidFill>
                  <a:srgbClr val="073763"/>
                </a:solidFill>
              </a:rPr>
              <a:t>etup</a:t>
            </a:r>
          </a:p>
          <a:p>
            <a:pPr marL="457200" lvl="0" indent="-317500" rtl="0">
              <a:lnSpc>
                <a:spcPct val="115000"/>
              </a:lnSpc>
              <a:buClr>
                <a:srgbClr val="073763"/>
              </a:buClr>
              <a:buSzPct val="166666"/>
              <a:buFont typeface="Arial"/>
              <a:buChar char="•"/>
            </a:pPr>
            <a:r>
              <a:rPr lang="en" sz="1400" b="1">
                <a:solidFill>
                  <a:srgbClr val="073763"/>
                </a:solidFill>
              </a:rPr>
              <a:t>E</a:t>
            </a:r>
            <a:r>
              <a:rPr lang="en" sz="1400">
                <a:solidFill>
                  <a:srgbClr val="073763"/>
                </a:solidFill>
              </a:rPr>
              <a:t>xecute</a:t>
            </a:r>
          </a:p>
          <a:p>
            <a:pPr marL="457200" lvl="0" indent="-317500" rtl="0">
              <a:lnSpc>
                <a:spcPct val="115000"/>
              </a:lnSpc>
              <a:buClr>
                <a:srgbClr val="073763"/>
              </a:buClr>
              <a:buSzPct val="166666"/>
              <a:buFont typeface="Arial"/>
              <a:buChar char="•"/>
            </a:pPr>
            <a:r>
              <a:rPr lang="en" sz="1400" b="1">
                <a:solidFill>
                  <a:srgbClr val="073763"/>
                </a:solidFill>
              </a:rPr>
              <a:t>A</a:t>
            </a:r>
            <a:r>
              <a:rPr lang="en" sz="1400">
                <a:solidFill>
                  <a:srgbClr val="073763"/>
                </a:solidFill>
              </a:rPr>
              <a:t>ssert</a:t>
            </a:r>
          </a:p>
          <a:p>
            <a:endParaRPr lang="en" sz="1400">
              <a:solidFill>
                <a:srgbClr val="073763"/>
              </a:solidFill>
            </a:endParaRPr>
          </a:p>
        </p:txBody>
      </p:sp>
      <p:pic>
        <p:nvPicPr>
          <p:cNvPr id="118" name="Shape 118"/>
          <p:cNvPicPr preferRelativeResize="0"/>
          <p:nvPr/>
        </p:nvPicPr>
        <p:blipFill>
          <a:blip r:embed="rId3"/>
          <a:stretch>
            <a:fillRect/>
          </a:stretch>
        </p:blipFill>
        <p:spPr>
          <a:xfrm>
            <a:off x="3096724" y="2569400"/>
            <a:ext cx="5734649" cy="382309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pic>
        <p:nvPicPr>
          <p:cNvPr id="124" name="Shape 124"/>
          <p:cNvPicPr preferRelativeResize="0"/>
          <p:nvPr/>
        </p:nvPicPr>
        <p:blipFill>
          <a:blip r:embed="rId3"/>
          <a:stretch>
            <a:fillRect/>
          </a:stretch>
        </p:blipFill>
        <p:spPr>
          <a:xfrm>
            <a:off x="4094662" y="2051662"/>
            <a:ext cx="4600575" cy="2943225"/>
          </a:xfrm>
          <a:prstGeom prst="rect">
            <a:avLst/>
          </a:prstGeom>
          <a:noFill/>
          <a:ln>
            <a:noFill/>
          </a:ln>
        </p:spPr>
      </p:pic>
      <p:sp>
        <p:nvSpPr>
          <p:cNvPr id="125" name="Shape 125"/>
          <p:cNvSpPr txBox="1">
            <a:spLocks noGrp="1"/>
          </p:cNvSpPr>
          <p:nvPr>
            <p:ph type="body" idx="1"/>
          </p:nvPr>
        </p:nvSpPr>
        <p:spPr>
          <a:xfrm>
            <a:off x="152400" y="1768188"/>
            <a:ext cx="8229600" cy="5025472"/>
          </a:xfrm>
          <a:prstGeom prst="rect">
            <a:avLst/>
          </a:prstGeom>
        </p:spPr>
        <p:txBody>
          <a:bodyPr lIns="91425" tIns="91425" rIns="91425" bIns="91425" anchor="t" anchorCtr="0">
            <a:noAutofit/>
          </a:bodyPr>
          <a:lstStyle/>
          <a:p>
            <a:pPr lvl="0" rtl="0">
              <a:buNone/>
            </a:pPr>
            <a:r>
              <a:rPr lang="en" dirty="0">
                <a:solidFill>
                  <a:srgbClr val="073763"/>
                </a:solidFill>
              </a:rPr>
              <a:t>What’s the Difference?</a:t>
            </a:r>
          </a:p>
          <a:p>
            <a:endParaRPr lang="en" dirty="0">
              <a:solidFill>
                <a:srgbClr val="073763"/>
              </a:solidFill>
            </a:endParaRPr>
          </a:p>
          <a:p>
            <a:pPr marL="0" lvl="0" indent="0" rtl="0">
              <a:lnSpc>
                <a:spcPct val="115000"/>
              </a:lnSpc>
              <a:buClr>
                <a:schemeClr val="dk1"/>
              </a:buClr>
              <a:buSzPct val="78571"/>
              <a:buFont typeface="Arial"/>
              <a:buNone/>
            </a:pPr>
            <a:r>
              <a:rPr lang="en" sz="1400" dirty="0">
                <a:solidFill>
                  <a:srgbClr val="073763"/>
                </a:solidFill>
              </a:rPr>
              <a:t>To make a long story short:				</a:t>
            </a:r>
          </a:p>
          <a:p>
            <a:pPr lvl="0" rtl="0">
              <a:lnSpc>
                <a:spcPct val="115000"/>
              </a:lnSpc>
              <a:buNone/>
            </a:pPr>
            <a:r>
              <a:rPr lang="en-US" sz="1400" i="1" dirty="0" smtClean="0">
                <a:solidFill>
                  <a:srgbClr val="073763"/>
                </a:solidFill>
              </a:rPr>
              <a:t>According to Rod*, </a:t>
            </a:r>
            <a:r>
              <a:rPr lang="en" sz="1400" i="1" dirty="0" smtClean="0">
                <a:solidFill>
                  <a:srgbClr val="073763"/>
                </a:solidFill>
              </a:rPr>
              <a:t>Test-Driven </a:t>
            </a:r>
            <a:r>
              <a:rPr lang="en" sz="1400" i="1" dirty="0">
                <a:solidFill>
                  <a:srgbClr val="073763"/>
                </a:solidFill>
              </a:rPr>
              <a:t>Development </a:t>
            </a:r>
            <a:endParaRPr lang="en-US" sz="1400" i="1" dirty="0" smtClean="0">
              <a:solidFill>
                <a:srgbClr val="073763"/>
              </a:solidFill>
            </a:endParaRPr>
          </a:p>
          <a:p>
            <a:pPr lvl="0" rtl="0">
              <a:lnSpc>
                <a:spcPct val="115000"/>
              </a:lnSpc>
              <a:buNone/>
            </a:pPr>
            <a:r>
              <a:rPr lang="en" sz="1400" i="1" dirty="0" smtClean="0">
                <a:solidFill>
                  <a:srgbClr val="073763"/>
                </a:solidFill>
              </a:rPr>
              <a:t>showed </a:t>
            </a:r>
            <a:r>
              <a:rPr lang="en" sz="1400" i="1" dirty="0">
                <a:solidFill>
                  <a:srgbClr val="073763"/>
                </a:solidFill>
              </a:rPr>
              <a:t>the </a:t>
            </a:r>
            <a:r>
              <a:rPr lang="en" sz="1400" i="1" dirty="0" smtClean="0">
                <a:solidFill>
                  <a:srgbClr val="073763"/>
                </a:solidFill>
              </a:rPr>
              <a:t>following </a:t>
            </a:r>
            <a:r>
              <a:rPr lang="en" sz="1400" i="1" dirty="0">
                <a:solidFill>
                  <a:srgbClr val="073763"/>
                </a:solidFill>
              </a:rPr>
              <a:t>improvements over </a:t>
            </a:r>
            <a:endParaRPr lang="en-US" sz="1400" i="1" dirty="0" smtClean="0">
              <a:solidFill>
                <a:srgbClr val="073763"/>
              </a:solidFill>
            </a:endParaRPr>
          </a:p>
          <a:p>
            <a:pPr lvl="0" rtl="0">
              <a:lnSpc>
                <a:spcPct val="115000"/>
              </a:lnSpc>
              <a:buNone/>
            </a:pPr>
            <a:r>
              <a:rPr lang="en" sz="1400" i="1" dirty="0" smtClean="0">
                <a:solidFill>
                  <a:srgbClr val="073763"/>
                </a:solidFill>
              </a:rPr>
              <a:t>code </a:t>
            </a:r>
            <a:r>
              <a:rPr lang="en" sz="1400" i="1" dirty="0">
                <a:solidFill>
                  <a:srgbClr val="073763"/>
                </a:solidFill>
              </a:rPr>
              <a:t>written </a:t>
            </a:r>
            <a:r>
              <a:rPr lang="en" sz="1400" i="1" dirty="0" smtClean="0">
                <a:solidFill>
                  <a:srgbClr val="073763"/>
                </a:solidFill>
              </a:rPr>
              <a:t>using </a:t>
            </a:r>
            <a:r>
              <a:rPr lang="en" sz="1400" i="1" dirty="0">
                <a:solidFill>
                  <a:srgbClr val="073763"/>
                </a:solidFill>
              </a:rPr>
              <a:t>the test-last technique.</a:t>
            </a:r>
          </a:p>
          <a:p>
            <a:endParaRPr lang="en" sz="1400" i="1" dirty="0">
              <a:solidFill>
                <a:srgbClr val="073763"/>
              </a:solidFill>
            </a:endParaRPr>
          </a:p>
          <a:p>
            <a:pPr lvl="0" rtl="0">
              <a:lnSpc>
                <a:spcPct val="115000"/>
              </a:lnSpc>
              <a:buNone/>
            </a:pPr>
            <a:r>
              <a:rPr lang="en" sz="1400" b="1" dirty="0">
                <a:solidFill>
                  <a:srgbClr val="073763"/>
                </a:solidFill>
              </a:rPr>
              <a:t>Overall</a:t>
            </a:r>
            <a:r>
              <a:rPr lang="en" sz="1400" dirty="0">
                <a:solidFill>
                  <a:srgbClr val="073763"/>
                </a:solidFill>
              </a:rPr>
              <a:t> improvement of </a:t>
            </a:r>
            <a:r>
              <a:rPr lang="en" sz="1400" b="1" dirty="0">
                <a:solidFill>
                  <a:srgbClr val="073763"/>
                </a:solidFill>
              </a:rPr>
              <a:t>21%</a:t>
            </a:r>
            <a:r>
              <a:rPr lang="en" sz="1400" dirty="0">
                <a:solidFill>
                  <a:srgbClr val="073763"/>
                </a:solidFill>
              </a:rPr>
              <a:t> </a:t>
            </a:r>
          </a:p>
          <a:p>
            <a:endParaRPr lang="en" sz="1400" dirty="0">
              <a:solidFill>
                <a:srgbClr val="073763"/>
              </a:solidFill>
            </a:endParaRPr>
          </a:p>
          <a:p>
            <a:pPr lvl="0" rtl="0">
              <a:lnSpc>
                <a:spcPct val="115000"/>
              </a:lnSpc>
              <a:buNone/>
            </a:pPr>
            <a:r>
              <a:rPr lang="en" sz="1400" dirty="0">
                <a:solidFill>
                  <a:srgbClr val="073763"/>
                </a:solidFill>
              </a:rPr>
              <a:t>Decreasing the </a:t>
            </a:r>
            <a:r>
              <a:rPr lang="en" sz="1400" b="1" dirty="0">
                <a:solidFill>
                  <a:srgbClr val="073763"/>
                </a:solidFill>
              </a:rPr>
              <a:t>complexity</a:t>
            </a:r>
            <a:r>
              <a:rPr lang="en" sz="1400" dirty="0">
                <a:solidFill>
                  <a:srgbClr val="073763"/>
                </a:solidFill>
              </a:rPr>
              <a:t> of the code, </a:t>
            </a:r>
          </a:p>
          <a:p>
            <a:pPr lvl="0" rtl="0">
              <a:lnSpc>
                <a:spcPct val="115000"/>
              </a:lnSpc>
              <a:buNone/>
            </a:pPr>
            <a:r>
              <a:rPr lang="en" sz="1400" dirty="0">
                <a:solidFill>
                  <a:srgbClr val="073763"/>
                </a:solidFill>
              </a:rPr>
              <a:t>with an improvement of </a:t>
            </a:r>
            <a:r>
              <a:rPr lang="en" sz="1400" b="1" dirty="0">
                <a:solidFill>
                  <a:srgbClr val="073763"/>
                </a:solidFill>
              </a:rPr>
              <a:t>31%</a:t>
            </a:r>
            <a:r>
              <a:rPr lang="en" sz="1400" dirty="0">
                <a:solidFill>
                  <a:srgbClr val="073763"/>
                </a:solidFill>
              </a:rPr>
              <a:t> </a:t>
            </a:r>
          </a:p>
          <a:p>
            <a:endParaRPr lang="en" sz="1400" dirty="0">
              <a:solidFill>
                <a:srgbClr val="073763"/>
              </a:solidFill>
            </a:endParaRPr>
          </a:p>
          <a:p>
            <a:pPr lvl="0" rtl="0">
              <a:lnSpc>
                <a:spcPct val="115000"/>
              </a:lnSpc>
              <a:buNone/>
            </a:pPr>
            <a:r>
              <a:rPr lang="en" sz="1400" b="1" dirty="0">
                <a:solidFill>
                  <a:srgbClr val="073763"/>
                </a:solidFill>
              </a:rPr>
              <a:t>Cohesion</a:t>
            </a:r>
            <a:r>
              <a:rPr lang="en" sz="1400" dirty="0">
                <a:solidFill>
                  <a:srgbClr val="073763"/>
                </a:solidFill>
              </a:rPr>
              <a:t> improved by </a:t>
            </a:r>
            <a:r>
              <a:rPr lang="en" sz="1400" b="1" dirty="0">
                <a:solidFill>
                  <a:srgbClr val="073763"/>
                </a:solidFill>
              </a:rPr>
              <a:t>21%</a:t>
            </a:r>
            <a:r>
              <a:rPr lang="en" sz="1400" dirty="0">
                <a:solidFill>
                  <a:srgbClr val="073763"/>
                </a:solidFill>
              </a:rPr>
              <a:t>.</a:t>
            </a:r>
          </a:p>
          <a:p>
            <a:endParaRPr lang="en" sz="1400" dirty="0">
              <a:solidFill>
                <a:srgbClr val="073763"/>
              </a:solidFill>
            </a:endParaRPr>
          </a:p>
          <a:p>
            <a:pPr lvl="0" rtl="0">
              <a:lnSpc>
                <a:spcPct val="115000"/>
              </a:lnSpc>
              <a:buNone/>
            </a:pPr>
            <a:r>
              <a:rPr lang="en" sz="1400" dirty="0">
                <a:solidFill>
                  <a:srgbClr val="073763"/>
                </a:solidFill>
              </a:rPr>
              <a:t>The smallest improvement was on </a:t>
            </a:r>
            <a:r>
              <a:rPr lang="en" sz="1400" b="1" dirty="0">
                <a:solidFill>
                  <a:srgbClr val="073763"/>
                </a:solidFill>
              </a:rPr>
              <a:t>coupling</a:t>
            </a:r>
            <a:r>
              <a:rPr lang="en" sz="1400" dirty="0">
                <a:solidFill>
                  <a:srgbClr val="073763"/>
                </a:solidFill>
              </a:rPr>
              <a:t> metrics, only </a:t>
            </a:r>
            <a:r>
              <a:rPr lang="en" sz="1400" b="1" dirty="0">
                <a:solidFill>
                  <a:srgbClr val="073763"/>
                </a:solidFill>
              </a:rPr>
              <a:t>10%</a:t>
            </a:r>
            <a:r>
              <a:rPr lang="en" sz="1400" dirty="0">
                <a:solidFill>
                  <a:srgbClr val="073763"/>
                </a:solidFill>
              </a:rPr>
              <a:t>. </a:t>
            </a:r>
          </a:p>
          <a:p>
            <a:endParaRPr lang="en" sz="1400" dirty="0">
              <a:solidFill>
                <a:srgbClr val="073763"/>
              </a:solidFill>
            </a:endParaRPr>
          </a:p>
          <a:p>
            <a:pPr marL="0" indent="0" defTabSz="457200">
              <a:buClrTx/>
              <a:buSzTx/>
              <a:defRPr/>
            </a:pPr>
            <a:endParaRPr lang="en-US" sz="1000" kern="1200" dirty="0" smtClean="0">
              <a:solidFill>
                <a:schemeClr val="tx1"/>
              </a:solidFill>
            </a:endParaRPr>
          </a:p>
          <a:p>
            <a:pPr marL="0" indent="0" defTabSz="457200">
              <a:buClrTx/>
              <a:buSzTx/>
              <a:defRPr/>
            </a:pPr>
            <a:r>
              <a:rPr lang="en-US" sz="1400" i="1" kern="1200" dirty="0" smtClean="0">
                <a:solidFill>
                  <a:schemeClr val="bg2"/>
                </a:solidFill>
              </a:rPr>
              <a:t>*Rod Hilton, Quantitatively </a:t>
            </a:r>
            <a:r>
              <a:rPr lang="en-US" sz="1400" i="1" kern="1200" dirty="0">
                <a:solidFill>
                  <a:schemeClr val="bg2"/>
                </a:solidFill>
              </a:rPr>
              <a:t>Evaluating Test-Driven Development by Applying Object-Oriented Quality Metrics to Open Source Projects</a:t>
            </a:r>
            <a:endParaRPr lang="en" sz="1400" i="1" dirty="0">
              <a:solidFill>
                <a:schemeClr val="bg2"/>
              </a:solidFill>
            </a:endParaRPr>
          </a:p>
          <a:p>
            <a:endParaRPr lang="en" sz="1400" dirty="0">
              <a:solidFill>
                <a:schemeClr val="bg2"/>
              </a:solidFill>
            </a:endParaRPr>
          </a:p>
          <a:p>
            <a:endParaRPr lang="en" sz="1400" dirty="0">
              <a:solidFill>
                <a:srgbClr val="073763"/>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31" name="Shape 131"/>
          <p:cNvSpPr txBox="1">
            <a:spLocks noGrp="1"/>
          </p:cNvSpPr>
          <p:nvPr>
            <p:ph type="body" idx="1"/>
          </p:nvPr>
        </p:nvSpPr>
        <p:spPr>
          <a:xfrm>
            <a:off x="762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If you test after you still have the “Safety Net” right?</a:t>
            </a:r>
          </a:p>
          <a:p>
            <a:endParaRPr lang="en">
              <a:solidFill>
                <a:srgbClr val="073763"/>
              </a:solidFill>
            </a:endParaRPr>
          </a:p>
          <a:p>
            <a:pPr marL="457200" lvl="0" indent="-317500" rtl="0">
              <a:buClr>
                <a:schemeClr val="dk2"/>
              </a:buClr>
              <a:buSzPct val="166666"/>
              <a:buFont typeface="Arial"/>
              <a:buChar char="•"/>
            </a:pPr>
            <a:r>
              <a:rPr lang="en" sz="1400">
                <a:solidFill>
                  <a:srgbClr val="073763"/>
                </a:solidFill>
              </a:rPr>
              <a:t>Test-after can have coverage gaps.</a:t>
            </a:r>
          </a:p>
          <a:p>
            <a:pPr marL="457200" lvl="0" indent="-317500" rtl="0">
              <a:buClr>
                <a:schemeClr val="dk2"/>
              </a:buClr>
              <a:buSzPct val="166666"/>
              <a:buFont typeface="Arial"/>
              <a:buChar char="•"/>
            </a:pPr>
            <a:r>
              <a:rPr lang="en" sz="1400">
                <a:solidFill>
                  <a:srgbClr val="073763"/>
                </a:solidFill>
              </a:rPr>
              <a:t>All tests are NOT created equal.</a:t>
            </a:r>
          </a:p>
          <a:p>
            <a:endParaRPr lang="en" sz="1400">
              <a:solidFill>
                <a:srgbClr val="073763"/>
              </a:solidFill>
            </a:endParaRPr>
          </a:p>
          <a:p>
            <a:pPr lvl="0" rtl="0">
              <a:buNone/>
            </a:pPr>
            <a:r>
              <a:rPr lang="en" sz="1400">
                <a:solidFill>
                  <a:srgbClr val="073763"/>
                </a:solidFill>
              </a:rPr>
              <a:t>Let’s talk about “Code Coverage.”</a:t>
            </a:r>
          </a:p>
          <a:p>
            <a:endParaRPr lang="en" sz="1400">
              <a:solidFill>
                <a:srgbClr val="073763"/>
              </a:solidFill>
            </a:endParaRPr>
          </a:p>
        </p:txBody>
      </p:sp>
      <p:pic>
        <p:nvPicPr>
          <p:cNvPr id="132" name="Shape 132"/>
          <p:cNvPicPr preferRelativeResize="0"/>
          <p:nvPr/>
        </p:nvPicPr>
        <p:blipFill>
          <a:blip r:embed="rId3"/>
          <a:stretch>
            <a:fillRect/>
          </a:stretch>
        </p:blipFill>
        <p:spPr>
          <a:xfrm>
            <a:off x="3930775" y="2475375"/>
            <a:ext cx="4816424" cy="3612324"/>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38" name="Shape 138"/>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Coverage Example</a:t>
            </a:r>
          </a:p>
          <a:p>
            <a:endParaRPr lang="en">
              <a:solidFill>
                <a:srgbClr val="073763"/>
              </a:solidFill>
            </a:endParaRPr>
          </a:p>
          <a:p>
            <a:endParaRPr lang="en">
              <a:solidFill>
                <a:srgbClr val="073763"/>
              </a:solidFill>
            </a:endParaRPr>
          </a:p>
        </p:txBody>
      </p:sp>
      <p:pic>
        <p:nvPicPr>
          <p:cNvPr id="139" name="Shape 139"/>
          <p:cNvPicPr preferRelativeResize="0"/>
          <p:nvPr/>
        </p:nvPicPr>
        <p:blipFill>
          <a:blip r:embed="rId3"/>
          <a:stretch>
            <a:fillRect/>
          </a:stretch>
        </p:blipFill>
        <p:spPr>
          <a:xfrm>
            <a:off x="1086575" y="2283125"/>
            <a:ext cx="7009498" cy="4261775"/>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1690</Words>
  <Application>Microsoft Macintosh PowerPoint</Application>
  <PresentationFormat>On-screen Show (4:3)</PresentationFormat>
  <Paragraphs>519</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lesson-plan</vt:lpstr>
      <vt:lpstr>Learning to Test Drive</vt:lpstr>
      <vt:lpstr>Before We Start: Establish Goals</vt:lpstr>
      <vt:lpstr>First of All – Testing Basics: What We Do Now</vt:lpstr>
      <vt:lpstr>First of All – Testing Basics: Manual Testing Sucks!</vt:lpstr>
      <vt:lpstr>First of All – Testing Basics: Introduce a Testing Framework</vt:lpstr>
      <vt:lpstr>First of All – Testing Basics: Introduce a Testing Framework</vt:lpstr>
      <vt:lpstr>Secondly – Now some action: Test First (Test Driven) vs. Test After</vt:lpstr>
      <vt:lpstr>Secondly – Now some action: Test First (Test Driven) vs. Test After</vt:lpstr>
      <vt:lpstr>Secondly – Now some action: Test First (Test Driven) vs. Test After</vt:lpstr>
      <vt:lpstr>Secondly – Now some action: Test First (Test Driven) vs. Test After</vt:lpstr>
      <vt:lpstr>Secondly – Now some action: Test First (Test Driven) vs. Test After</vt:lpstr>
      <vt:lpstr>Secondly – Now some action: Drum Roll Please...</vt:lpstr>
      <vt:lpstr>Secondly – Now some action: Supporting Practices</vt:lpstr>
      <vt:lpstr>Secondly – Now some action: Homework</vt:lpstr>
      <vt:lpstr>Secondly – Now some action: Homework</vt:lpstr>
      <vt:lpstr>Secondly – Now some action:  Time to Code (Finally!)</vt:lpstr>
      <vt:lpstr>Secondly – Now some action:  String Calculator Kata</vt:lpstr>
      <vt:lpstr>Questions:  Or we could just do more coding?</vt:lpstr>
      <vt:lpstr>Resources:  Continuous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Test Drive</dc:title>
  <cp:lastModifiedBy>Binkiewicz, Bill</cp:lastModifiedBy>
  <cp:revision>15</cp:revision>
  <dcterms:modified xsi:type="dcterms:W3CDTF">2014-02-21T14:45:54Z</dcterms:modified>
</cp:coreProperties>
</file>