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1"/>
  </p:notesMasterIdLst>
  <p:sldIdLst>
    <p:sldId id="256" r:id="rId2"/>
    <p:sldId id="257" r:id="rId3"/>
    <p:sldId id="27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4" r:id="rId2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913" autoAdjust="0"/>
  </p:normalViewPr>
  <p:slideViewPr>
    <p:cSldViewPr snapToGrid="0" snapToObjects="1">
      <p:cViewPr varScale="1">
        <p:scale>
          <a:sx n="80" d="100"/>
          <a:sy n="80" d="100"/>
        </p:scale>
        <p:origin x="-17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00193086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a:solidFill>
                  <a:schemeClr val="dk1"/>
                </a:solidFill>
              </a:rPr>
              <a:t>Introduce Test-Driven Development and contrast it with the traditional test-last approach. Discuss the </a:t>
            </a:r>
          </a:p>
          <a:p>
            <a:pPr lvl="0" rtl="0">
              <a:lnSpc>
                <a:spcPct val="115000"/>
              </a:lnSpc>
              <a:buNone/>
            </a:pPr>
            <a:r>
              <a:rPr lang="en" sz="1000">
                <a:solidFill>
                  <a:schemeClr val="dk1"/>
                </a:solidFill>
              </a:rPr>
              <a:t>benefits and process of TDD and how it can lead to better overall design and simplicity. Topics include: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Test First (Test Driven) vs. Test After - 5 minutes</a:t>
            </a:r>
          </a:p>
          <a:p>
            <a:pPr marL="457200" lvl="0" indent="0" rtl="0">
              <a:lnSpc>
                <a:spcPct val="115000"/>
              </a:lnSpc>
              <a:buClr>
                <a:schemeClr val="dk1"/>
              </a:buClr>
              <a:buSzPct val="110000"/>
              <a:buFont typeface="Arial"/>
              <a:buNone/>
            </a:pPr>
            <a:r>
              <a:rPr lang="en" sz="1000">
                <a:solidFill>
                  <a:schemeClr val="dk1"/>
                </a:solidFill>
              </a:rPr>
              <a:t>• What’s the difference? See: Thesis Conclusions</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To make a long story short:				</a:t>
            </a:r>
          </a:p>
          <a:p>
            <a:pPr marL="914400" lvl="0" indent="-292100" rtl="0">
              <a:lnSpc>
                <a:spcPct val="115000"/>
              </a:lnSpc>
              <a:buClr>
                <a:schemeClr val="dk1"/>
              </a:buClr>
              <a:buSzPct val="100000"/>
              <a:buFont typeface="Arial"/>
              <a:buAutoNum type="arabicPeriod"/>
            </a:pPr>
            <a:r>
              <a:rPr lang="en" sz="1000">
                <a:solidFill>
                  <a:schemeClr val="dk1"/>
                </a:solidFill>
              </a:rPr>
              <a:t>Test-Driven Development offered an overall improvement of 21% over code written using the test-last technique. 				</a:t>
            </a:r>
          </a:p>
          <a:p>
            <a:pPr marL="914400" lvl="0" indent="-292100" rtl="0">
              <a:lnSpc>
                <a:spcPct val="115000"/>
              </a:lnSpc>
              <a:buClr>
                <a:schemeClr val="dk1"/>
              </a:buClr>
              <a:buSzPct val="100000"/>
              <a:buFont typeface="Arial"/>
              <a:buAutoNum type="arabicPeriod"/>
            </a:pPr>
            <a:r>
              <a:rPr lang="en" sz="1000">
                <a:solidFill>
                  <a:schemeClr val="dk1"/>
                </a:solidFill>
              </a:rPr>
              <a:t>Test-Driven Development was most effective at decreasing the complexity of the code, with an improvement of 31%. </a:t>
            </a:r>
          </a:p>
          <a:p>
            <a:pPr marL="914400" lvl="0" indent="-292100" rtl="0">
              <a:lnSpc>
                <a:spcPct val="115000"/>
              </a:lnSpc>
              <a:buClr>
                <a:schemeClr val="dk1"/>
              </a:buClr>
              <a:buSzPct val="100000"/>
              <a:buFont typeface="Arial"/>
              <a:buAutoNum type="arabicPeriod"/>
            </a:pPr>
            <a:r>
              <a:rPr lang="en" sz="1000">
                <a:solidFill>
                  <a:schemeClr val="dk1"/>
                </a:solidFill>
              </a:rPr>
              <a:t>The next-best improvement was on cohesion metrics, an improvement of 21%. </a:t>
            </a:r>
          </a:p>
          <a:p>
            <a:pPr marL="914400" lvl="0" indent="-292100" rtl="0">
              <a:lnSpc>
                <a:spcPct val="115000"/>
              </a:lnSpc>
              <a:buClr>
                <a:schemeClr val="dk1"/>
              </a:buClr>
              <a:buSzPct val="100000"/>
              <a:buFont typeface="Arial"/>
              <a:buAutoNum type="arabicPeriod"/>
            </a:pPr>
            <a:r>
              <a:rPr lang="en" sz="1000">
                <a:solidFill>
                  <a:schemeClr val="dk1"/>
                </a:solidFill>
              </a:rPr>
              <a:t>The smallest improvement Test-Driven Development offered was on coupling metrics, only 10%. Miller (2008) explains that tight coupling means that modules and subsystems must know the details of other modules and subsystems in order to function. This means that, for tightly coupled systems, in order to write tests that verify whether a module or subsystem functions correctly, the test must also involve the details of other modules and subsystems. Essentially, tests become harder and harder to write the more tightly coupled the different parts of the system are. As explained by Tate and Gehtland (2004), the best defense against high system coupling is writing tests.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If I test after I still have the “safety net” right? Let’s talk about test coverage.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Gaps in coverage mean gaps in the net.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Do you think your design and implementation will be the same?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Why do you think complexity was decreased by 31%?</a:t>
            </a:r>
          </a:p>
          <a:p>
            <a:pPr marL="914400" lvl="0" indent="-292100" rtl="0">
              <a:lnSpc>
                <a:spcPct val="115000"/>
              </a:lnSpc>
              <a:buClr>
                <a:schemeClr val="dk1"/>
              </a:buClr>
              <a:buSzPct val="100000"/>
              <a:buFont typeface="Arial"/>
              <a:buChar char="●"/>
            </a:pPr>
            <a:r>
              <a:rPr lang="en" sz="1000">
                <a:solidFill>
                  <a:schemeClr val="dk1"/>
                </a:solidFill>
              </a:rPr>
              <a:t>TDD forces you to think smaller and simpler</a:t>
            </a:r>
          </a:p>
          <a:p>
            <a:pPr marL="914400" lvl="0" indent="-292100" rtl="0">
              <a:lnSpc>
                <a:spcPct val="115000"/>
              </a:lnSpc>
              <a:buClr>
                <a:schemeClr val="dk1"/>
              </a:buClr>
              <a:buSzPct val="100000"/>
              <a:buFont typeface="Arial"/>
              <a:buChar char="●"/>
            </a:pPr>
            <a:r>
              <a:rPr lang="en" sz="1000">
                <a:solidFill>
                  <a:schemeClr val="dk1"/>
                </a:solidFill>
              </a:rPr>
              <a:t>TDD allows you to refactor fearlessly (we will get to that in a minute)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	Why improvement in cohesion and coupling?</a:t>
            </a:r>
          </a:p>
          <a:p>
            <a:pPr marL="914400" lvl="0" indent="-292100" rtl="0">
              <a:lnSpc>
                <a:spcPct val="115000"/>
              </a:lnSpc>
              <a:buClr>
                <a:schemeClr val="dk1"/>
              </a:buClr>
              <a:buSzPct val="100000"/>
              <a:buFont typeface="Arial"/>
              <a:buChar char="●"/>
            </a:pPr>
            <a:r>
              <a:rPr lang="en" sz="1000">
                <a:solidFill>
                  <a:schemeClr val="dk1"/>
                </a:solidFill>
              </a:rPr>
              <a:t>Recall that cohesion is essentially a measure of how related all of the responsibilities of a module are.  Instead of writing big classes with many lines of code, TDD encourages developers to write simple and small classes, and use the power of object orientation mechanisms to put all the classes together. </a:t>
            </a:r>
          </a:p>
          <a:p>
            <a:pPr marL="914400" lvl="0" indent="-292100" rtl="0">
              <a:lnSpc>
                <a:spcPct val="115000"/>
              </a:lnSpc>
              <a:buClr>
                <a:schemeClr val="dk1"/>
              </a:buClr>
              <a:buSzPct val="100000"/>
              <a:buFont typeface="Arial"/>
              <a:buChar char="●"/>
            </a:pPr>
            <a:r>
              <a:rPr lang="en" sz="1000">
                <a:solidFill>
                  <a:schemeClr val="dk1"/>
                </a:solidFill>
              </a:rPr>
              <a:t>In regards to the 10% reduction in coupling.  In order to test, TDD encourages developers to follow some good object orientation principles: classes explicit their dependencies, and therefore become opened for extensions; coupling usually tend to be to high-level stable interfaces, reducing the risk of a modiﬁcation caused by changes in any dependency.</a:t>
            </a:r>
          </a:p>
          <a:p>
            <a:endParaRPr lang="en" sz="1000">
              <a:solidFill>
                <a:schemeClr val="dk1"/>
              </a:solidFill>
            </a:endParaRP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See: How Test-Driven Development Inﬂuences Class Design: A Practitioner’s Point of View, </a:t>
            </a:r>
            <a:r>
              <a:rPr lang="en" sz="1000" i="1">
                <a:solidFill>
                  <a:schemeClr val="dk1"/>
                </a:solidFill>
              </a:rPr>
              <a:t>Mauricio Finavaro Aniche, Marco Aurelio Gerosa.</a:t>
            </a:r>
            <a:r>
              <a:rPr lang="en" sz="1000">
                <a:solidFill>
                  <a:schemeClr val="dk1"/>
                </a:solidFill>
              </a:rPr>
              <a:t> http://www.ime.usp.br/~aniche/files/tdd-and-design-draft.pdf</a:t>
            </a:r>
          </a:p>
          <a:p>
            <a:endParaRPr lang="en" sz="10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 Do you think your design and implementation will be the same?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Why do you think complexity was decreased by 31%?</a:t>
            </a:r>
          </a:p>
          <a:p>
            <a:pPr marL="914400" lvl="0" indent="-292100" rtl="0">
              <a:lnSpc>
                <a:spcPct val="115000"/>
              </a:lnSpc>
              <a:buClr>
                <a:schemeClr val="dk1"/>
              </a:buClr>
              <a:buSzPct val="100000"/>
              <a:buFont typeface="Arial"/>
              <a:buChar char="●"/>
            </a:pPr>
            <a:r>
              <a:rPr lang="en" sz="1000">
                <a:solidFill>
                  <a:schemeClr val="dk1"/>
                </a:solidFill>
              </a:rPr>
              <a:t>TDD forces you to think smaller and simpler</a:t>
            </a:r>
          </a:p>
          <a:p>
            <a:pPr marL="914400" lvl="0" indent="-292100" rtl="0">
              <a:lnSpc>
                <a:spcPct val="115000"/>
              </a:lnSpc>
              <a:buClr>
                <a:schemeClr val="dk1"/>
              </a:buClr>
              <a:buSzPct val="100000"/>
              <a:buFont typeface="Arial"/>
              <a:buChar char="●"/>
            </a:pPr>
            <a:r>
              <a:rPr lang="en" sz="1000">
                <a:solidFill>
                  <a:schemeClr val="dk1"/>
                </a:solidFill>
              </a:rPr>
              <a:t>TDD allows you to refactor fearlessly (we will get to that in a minute)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	Why improvement in cohesion and coupling?</a:t>
            </a:r>
          </a:p>
          <a:p>
            <a:pPr marL="914400" lvl="0" indent="-292100" rtl="0">
              <a:lnSpc>
                <a:spcPct val="115000"/>
              </a:lnSpc>
              <a:buClr>
                <a:schemeClr val="dk1"/>
              </a:buClr>
              <a:buSzPct val="100000"/>
              <a:buFont typeface="Arial"/>
              <a:buChar char="●"/>
            </a:pPr>
            <a:r>
              <a:rPr lang="en" sz="1000">
                <a:solidFill>
                  <a:schemeClr val="dk1"/>
                </a:solidFill>
              </a:rPr>
              <a:t>Recall that cohesion is essentially a measure of how related all of the responsibilities of a module are.  Instead of writing big classes with many lines of code, TDD encourages developers to write simple and small classes, and use the power of object orientation mechanisms to put all the classes together. </a:t>
            </a:r>
          </a:p>
          <a:p>
            <a:pPr marL="914400" lvl="0" indent="-292100" rtl="0">
              <a:lnSpc>
                <a:spcPct val="115000"/>
              </a:lnSpc>
              <a:buClr>
                <a:schemeClr val="dk1"/>
              </a:buClr>
              <a:buSzPct val="100000"/>
              <a:buFont typeface="Arial"/>
              <a:buChar char="●"/>
            </a:pPr>
            <a:r>
              <a:rPr lang="en" sz="1000">
                <a:solidFill>
                  <a:schemeClr val="dk1"/>
                </a:solidFill>
              </a:rPr>
              <a:t>In regards to the 10% reduction in coupling.  In order to test, TDD encourages developers to follow some good object orientation principles: classes explicit their dependencies, and therefore become opened for extensions; coupling usually tend to be to high-level stable interfaces, reducing the risk of a modiﬁcation caused by changes in any dependency.</a:t>
            </a:r>
          </a:p>
          <a:p>
            <a:endParaRPr lang="en" sz="1000">
              <a:solidFill>
                <a:schemeClr val="dk1"/>
              </a:solidFill>
            </a:endParaRP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See: How Test-Driven Development Inﬂuences Class Design: A Practitioner’s Point of View, </a:t>
            </a:r>
            <a:r>
              <a:rPr lang="en" sz="1000" i="1">
                <a:solidFill>
                  <a:schemeClr val="dk1"/>
                </a:solidFill>
              </a:rPr>
              <a:t>Mauricio Finavaro Aniche, Marco Aurelio Gerosa.</a:t>
            </a:r>
            <a:r>
              <a:rPr lang="en" sz="1000">
                <a:solidFill>
                  <a:schemeClr val="dk1"/>
                </a:solidFill>
              </a:rPr>
              <a:t> http://www.ime.usp.br/~aniche/files/tdd-and-design-draft.pdf</a:t>
            </a:r>
          </a:p>
          <a:p>
            <a:endParaRPr lang="en" sz="10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b="1">
                <a:solidFill>
                  <a:schemeClr val="dk1"/>
                </a:solidFill>
              </a:rPr>
              <a:t>And Now What You’ve All Been Waiting For - 10 minutes</a:t>
            </a:r>
          </a:p>
          <a:p>
            <a:pPr lvl="0" rtl="0">
              <a:lnSpc>
                <a:spcPct val="115000"/>
              </a:lnSpc>
              <a:buClr>
                <a:schemeClr val="dk1"/>
              </a:buClr>
              <a:buSzPct val="110000"/>
              <a:buFont typeface="Arial"/>
              <a:buNone/>
            </a:pPr>
            <a:r>
              <a:rPr lang="en" sz="1000">
                <a:solidFill>
                  <a:schemeClr val="dk1"/>
                </a:solidFill>
              </a:rPr>
              <a:t>TDD Cadence: Red, Green, Refactor - 5 minutes</a:t>
            </a:r>
          </a:p>
          <a:p>
            <a:pPr marL="457200" lvl="0" indent="0" rtl="0">
              <a:lnSpc>
                <a:spcPct val="115000"/>
              </a:lnSpc>
              <a:buClr>
                <a:schemeClr val="dk1"/>
              </a:buClr>
              <a:buSzPct val="110000"/>
              <a:buFont typeface="Arial"/>
              <a:buNone/>
            </a:pPr>
            <a:r>
              <a:rPr lang="en" sz="1000">
                <a:solidFill>
                  <a:schemeClr val="dk1"/>
                </a:solidFill>
              </a:rPr>
              <a:t>• Step 1: Write a failing test</a:t>
            </a:r>
          </a:p>
          <a:p>
            <a:pPr marL="457200" lvl="0" indent="0" rtl="0">
              <a:lnSpc>
                <a:spcPct val="115000"/>
              </a:lnSpc>
              <a:buClr>
                <a:schemeClr val="dk1"/>
              </a:buClr>
              <a:buSzPct val="110000"/>
              <a:buFont typeface="Arial"/>
              <a:buNone/>
            </a:pPr>
            <a:r>
              <a:rPr lang="en" sz="1000">
                <a:solidFill>
                  <a:schemeClr val="dk1"/>
                </a:solidFill>
              </a:rPr>
              <a:t>• Step 2: Write just enough code to make the test pass</a:t>
            </a:r>
          </a:p>
          <a:p>
            <a:pPr marL="457200" lvl="0" indent="0" rtl="0">
              <a:lnSpc>
                <a:spcPct val="115000"/>
              </a:lnSpc>
              <a:buClr>
                <a:schemeClr val="dk1"/>
              </a:buClr>
              <a:buSzPct val="110000"/>
              <a:buFont typeface="Arial"/>
              <a:buNone/>
            </a:pPr>
            <a:r>
              <a:rPr lang="en" sz="1000">
                <a:solidFill>
                  <a:schemeClr val="dk1"/>
                </a:solidFill>
              </a:rPr>
              <a:t>• Step 3: Refactor or go back to Step 1</a:t>
            </a:r>
          </a:p>
          <a:p>
            <a:pPr marL="457200" lvl="0" indent="0" rtl="0">
              <a:lnSpc>
                <a:spcPct val="115000"/>
              </a:lnSpc>
              <a:buClr>
                <a:schemeClr val="dk1"/>
              </a:buClr>
              <a:buSzPct val="110000"/>
              <a:buFont typeface="Arial"/>
              <a:buNone/>
            </a:pPr>
            <a:r>
              <a:rPr lang="en" sz="1000">
                <a:solidFill>
                  <a:schemeClr val="dk1"/>
                </a:solidFill>
              </a:rPr>
              <a:t>• Continue this process until you’re done.</a:t>
            </a:r>
          </a:p>
          <a:p>
            <a:pPr marL="457200" lvl="0" indent="0" rtl="0">
              <a:lnSpc>
                <a:spcPct val="115000"/>
              </a:lnSpc>
              <a:buClr>
                <a:schemeClr val="dk1"/>
              </a:buClr>
              <a:buSzPct val="110000"/>
              <a:buFont typeface="Arial"/>
              <a:buNone/>
            </a:pPr>
            <a:r>
              <a:rPr lang="en" sz="1000">
                <a:solidFill>
                  <a:schemeClr val="dk1"/>
                </a:solidFill>
              </a:rPr>
              <a:t>• Congratulations, you are now a Test driver (here’s your license)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TDD influence on Design - 3 minutes</a:t>
            </a:r>
          </a:p>
          <a:p>
            <a:pPr marL="457200" lvl="0" indent="0" rtl="0">
              <a:lnSpc>
                <a:spcPct val="115000"/>
              </a:lnSpc>
              <a:buClr>
                <a:schemeClr val="dk1"/>
              </a:buClr>
              <a:buSzPct val="110000"/>
              <a:buFont typeface="Arial"/>
              <a:buNone/>
            </a:pPr>
            <a:r>
              <a:rPr lang="en" sz="1000">
                <a:solidFill>
                  <a:schemeClr val="dk1"/>
                </a:solidFill>
              </a:rPr>
              <a:t>• Does this fit into the “Big Design Up Front ” that the Architects have approved?</a:t>
            </a:r>
          </a:p>
          <a:p>
            <a:pPr marL="457200" lvl="0" indent="0" rtl="0">
              <a:lnSpc>
                <a:spcPct val="115000"/>
              </a:lnSpc>
              <a:buClr>
                <a:schemeClr val="dk1"/>
              </a:buClr>
              <a:buSzPct val="110000"/>
              <a:buFont typeface="Arial"/>
              <a:buNone/>
            </a:pPr>
            <a:r>
              <a:rPr lang="en" sz="1000">
                <a:solidFill>
                  <a:schemeClr val="dk1"/>
                </a:solidFill>
              </a:rPr>
              <a:t>• We still need to consider Design Up Front (just not so BIG)</a:t>
            </a:r>
          </a:p>
          <a:p>
            <a:pPr marL="457200" lvl="0" indent="0" rtl="0">
              <a:lnSpc>
                <a:spcPct val="115000"/>
              </a:lnSpc>
              <a:buClr>
                <a:schemeClr val="dk1"/>
              </a:buClr>
              <a:buSzPct val="110000"/>
              <a:buFont typeface="Arial"/>
              <a:buNone/>
            </a:pPr>
            <a:r>
              <a:rPr lang="en" sz="1000">
                <a:solidFill>
                  <a:schemeClr val="dk1"/>
                </a:solidFill>
              </a:rPr>
              <a:t>• What is Coding by Intention?</a:t>
            </a: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a:solidFill>
                  <a:schemeClr val="dk1"/>
                </a:solidFill>
              </a:rPr>
              <a:t>Supporting Practices - 2 minutes</a:t>
            </a:r>
          </a:p>
          <a:p>
            <a:pPr marL="457200" lvl="0" indent="0" rtl="0">
              <a:lnSpc>
                <a:spcPct val="115000"/>
              </a:lnSpc>
              <a:buClr>
                <a:schemeClr val="dk1"/>
              </a:buClr>
              <a:buSzPct val="110000"/>
              <a:buFont typeface="Arial"/>
              <a:buNone/>
            </a:pPr>
            <a:r>
              <a:rPr lang="en" sz="1000">
                <a:solidFill>
                  <a:schemeClr val="dk1"/>
                </a:solidFill>
              </a:rPr>
              <a:t>• Refactoring</a:t>
            </a:r>
          </a:p>
          <a:p>
            <a:pPr marL="457200" lvl="0" indent="0" rtl="0">
              <a:lnSpc>
                <a:spcPct val="115000"/>
              </a:lnSpc>
              <a:buClr>
                <a:schemeClr val="dk1"/>
              </a:buClr>
              <a:buSzPct val="110000"/>
              <a:buFont typeface="Arial"/>
              <a:buNone/>
            </a:pPr>
            <a:r>
              <a:rPr lang="en" sz="1000">
                <a:solidFill>
                  <a:schemeClr val="dk1"/>
                </a:solidFill>
              </a:rPr>
              <a:t>• Continuous Integration (eg Jenkins)</a:t>
            </a:r>
          </a:p>
          <a:p>
            <a:pPr marL="457200" lvl="0" indent="0" rtl="0">
              <a:lnSpc>
                <a:spcPct val="115000"/>
              </a:lnSpc>
              <a:buClr>
                <a:schemeClr val="dk1"/>
              </a:buClr>
              <a:buSzPct val="110000"/>
              <a:buFont typeface="Arial"/>
              <a:buNone/>
            </a:pPr>
            <a:r>
              <a:rPr lang="en" sz="1000">
                <a:solidFill>
                  <a:schemeClr val="dk1"/>
                </a:solidFill>
              </a:rPr>
              <a:t>• Code Coverage Tools (eg Clover)</a:t>
            </a:r>
          </a:p>
          <a:p>
            <a:pPr marL="457200" lvl="0" indent="0" rtl="0">
              <a:lnSpc>
                <a:spcPct val="115000"/>
              </a:lnSpc>
              <a:buClr>
                <a:schemeClr val="dk1"/>
              </a:buClr>
              <a:buSzPct val="110000"/>
              <a:buFont typeface="Arial"/>
              <a:buNone/>
            </a:pPr>
            <a:r>
              <a:rPr lang="en" sz="1000">
                <a:solidFill>
                  <a:schemeClr val="dk1"/>
                </a:solidFill>
              </a:rPr>
              <a:t>• Design Patterns</a:t>
            </a:r>
          </a:p>
          <a:p>
            <a:pPr marL="457200" lvl="0" indent="0" rtl="0">
              <a:lnSpc>
                <a:spcPct val="115000"/>
              </a:lnSpc>
              <a:buClr>
                <a:schemeClr val="dk1"/>
              </a:buClr>
              <a:buSzPct val="110000"/>
              <a:buFont typeface="Arial"/>
              <a:buNone/>
            </a:pPr>
            <a:r>
              <a:rPr lang="en" sz="1000">
                <a:solidFill>
                  <a:schemeClr val="dk1"/>
                </a:solidFill>
              </a:rPr>
              <a:t>• Testing Patterns</a:t>
            </a:r>
          </a:p>
          <a:p>
            <a:endParaRPr lang="en" sz="10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b="1" i="1">
                <a:solidFill>
                  <a:schemeClr val="dk1"/>
                </a:solidFill>
              </a:rPr>
              <a:t>Recommended Reading</a:t>
            </a:r>
          </a:p>
          <a:p>
            <a:pPr lvl="0" rtl="0">
              <a:lnSpc>
                <a:spcPct val="115000"/>
              </a:lnSpc>
              <a:buClr>
                <a:schemeClr val="dk1"/>
              </a:buClr>
              <a:buSzPct val="110000"/>
              <a:buFont typeface="Arial"/>
              <a:buNone/>
            </a:pPr>
            <a:r>
              <a:rPr lang="en" sz="1000" i="1">
                <a:solidFill>
                  <a:schemeClr val="dk1"/>
                </a:solidFill>
              </a:rPr>
              <a:t>Clean Code Principles &amp; Refactoring Concepts (Win a copy??)</a:t>
            </a:r>
          </a:p>
          <a:p>
            <a:pPr marL="457200" lvl="0" indent="0" rtl="0">
              <a:lnSpc>
                <a:spcPct val="115000"/>
              </a:lnSpc>
              <a:buClr>
                <a:schemeClr val="dk1"/>
              </a:buClr>
              <a:buSzPct val="110000"/>
              <a:buFont typeface="Arial"/>
              <a:buNone/>
            </a:pPr>
            <a:r>
              <a:rPr lang="en" sz="1000" i="1">
                <a:solidFill>
                  <a:schemeClr val="dk1"/>
                </a:solidFill>
              </a:rPr>
              <a:t>• What does “Clean Code” mean?</a:t>
            </a:r>
          </a:p>
          <a:p>
            <a:pPr marL="457200" lvl="0" indent="0" rtl="0">
              <a:lnSpc>
                <a:spcPct val="115000"/>
              </a:lnSpc>
              <a:buClr>
                <a:schemeClr val="dk1"/>
              </a:buClr>
              <a:buSzPct val="110000"/>
              <a:buFont typeface="Arial"/>
              <a:buNone/>
            </a:pPr>
            <a:r>
              <a:rPr lang="en" sz="1000" i="1">
                <a:solidFill>
                  <a:schemeClr val="dk1"/>
                </a:solidFill>
              </a:rPr>
              <a:t>• Read chapters 1-5 &amp; 9 from Bob Martins Clean Code</a:t>
            </a:r>
          </a:p>
          <a:p>
            <a:pPr marL="457200" lvl="0" indent="457200" rtl="0">
              <a:lnSpc>
                <a:spcPct val="115000"/>
              </a:lnSpc>
              <a:buClr>
                <a:schemeClr val="dk1"/>
              </a:buClr>
              <a:buSzPct val="110000"/>
              <a:buFont typeface="Arial"/>
              <a:buNone/>
            </a:pPr>
            <a:r>
              <a:rPr lang="en" sz="1000" i="1">
                <a:solidFill>
                  <a:schemeClr val="dk1"/>
                </a:solidFill>
              </a:rPr>
              <a:t>1. Clean Code</a:t>
            </a:r>
          </a:p>
          <a:p>
            <a:pPr marL="457200" lvl="0" indent="457200" rtl="0">
              <a:lnSpc>
                <a:spcPct val="115000"/>
              </a:lnSpc>
              <a:buClr>
                <a:schemeClr val="dk1"/>
              </a:buClr>
              <a:buSzPct val="110000"/>
              <a:buFont typeface="Arial"/>
              <a:buNone/>
            </a:pPr>
            <a:r>
              <a:rPr lang="en" sz="1000" i="1">
                <a:solidFill>
                  <a:schemeClr val="dk1"/>
                </a:solidFill>
              </a:rPr>
              <a:t>2. Meaningful Names</a:t>
            </a:r>
          </a:p>
          <a:p>
            <a:pPr marL="457200" lvl="0" indent="457200" rtl="0">
              <a:lnSpc>
                <a:spcPct val="115000"/>
              </a:lnSpc>
              <a:buClr>
                <a:schemeClr val="dk1"/>
              </a:buClr>
              <a:buSzPct val="110000"/>
              <a:buFont typeface="Arial"/>
              <a:buNone/>
            </a:pPr>
            <a:r>
              <a:rPr lang="en" sz="1000" i="1">
                <a:solidFill>
                  <a:schemeClr val="dk1"/>
                </a:solidFill>
              </a:rPr>
              <a:t>3. Functions</a:t>
            </a:r>
          </a:p>
          <a:p>
            <a:pPr marL="457200" lvl="0" indent="457200" rtl="0">
              <a:lnSpc>
                <a:spcPct val="115000"/>
              </a:lnSpc>
              <a:buClr>
                <a:schemeClr val="dk1"/>
              </a:buClr>
              <a:buSzPct val="110000"/>
              <a:buFont typeface="Arial"/>
              <a:buNone/>
            </a:pPr>
            <a:r>
              <a:rPr lang="en" sz="1000" i="1">
                <a:solidFill>
                  <a:schemeClr val="dk1"/>
                </a:solidFill>
              </a:rPr>
              <a:t>4. Comments</a:t>
            </a:r>
          </a:p>
          <a:p>
            <a:pPr marL="457200" lvl="0" indent="457200" rtl="0">
              <a:lnSpc>
                <a:spcPct val="115000"/>
              </a:lnSpc>
              <a:buClr>
                <a:schemeClr val="dk1"/>
              </a:buClr>
              <a:buSzPct val="110000"/>
              <a:buFont typeface="Arial"/>
              <a:buNone/>
            </a:pPr>
            <a:r>
              <a:rPr lang="en" sz="1000" i="1">
                <a:solidFill>
                  <a:schemeClr val="dk1"/>
                </a:solidFill>
              </a:rPr>
              <a:t>5. Formatting</a:t>
            </a:r>
          </a:p>
          <a:p>
            <a:pPr marL="457200" lvl="0" indent="457200" rtl="0">
              <a:lnSpc>
                <a:spcPct val="115000"/>
              </a:lnSpc>
              <a:buClr>
                <a:schemeClr val="dk1"/>
              </a:buClr>
              <a:buSzPct val="110000"/>
              <a:buFont typeface="Arial"/>
              <a:buNone/>
            </a:pPr>
            <a:r>
              <a:rPr lang="en" sz="1000" i="1">
                <a:solidFill>
                  <a:schemeClr val="dk1"/>
                </a:solidFill>
              </a:rPr>
              <a:t>9. Unit Tests</a:t>
            </a:r>
          </a:p>
          <a:p>
            <a:endParaRPr lang="en" sz="1000" i="1">
              <a:solidFill>
                <a:schemeClr val="dk1"/>
              </a:solidFill>
            </a:endParaRPr>
          </a:p>
          <a:p>
            <a:endParaRPr lang="en" sz="1000" i="1">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b="1" i="1">
                <a:solidFill>
                  <a:schemeClr val="dk1"/>
                </a:solidFill>
              </a:rPr>
              <a:t>Recommended Reading</a:t>
            </a:r>
          </a:p>
          <a:p>
            <a:pPr lvl="0" rtl="0">
              <a:lnSpc>
                <a:spcPct val="115000"/>
              </a:lnSpc>
              <a:buClr>
                <a:schemeClr val="dk1"/>
              </a:buClr>
              <a:buSzPct val="110000"/>
              <a:buFont typeface="Arial"/>
              <a:buNone/>
            </a:pPr>
            <a:r>
              <a:rPr lang="en" sz="1000" i="1">
                <a:solidFill>
                  <a:schemeClr val="dk1"/>
                </a:solidFill>
              </a:rPr>
              <a:t>Let’s do Some Reading (Win a copy??)</a:t>
            </a:r>
          </a:p>
          <a:p>
            <a:pPr lvl="0" indent="457200" rtl="0">
              <a:lnSpc>
                <a:spcPct val="115000"/>
              </a:lnSpc>
              <a:buClr>
                <a:schemeClr val="dk1"/>
              </a:buClr>
              <a:buSzPct val="110000"/>
              <a:buFont typeface="Arial"/>
              <a:buNone/>
            </a:pPr>
            <a:r>
              <a:rPr lang="en" sz="1000" i="1">
                <a:solidFill>
                  <a:schemeClr val="dk1"/>
                </a:solidFill>
              </a:rPr>
              <a:t>• Test Driven (Lasse Koskela)</a:t>
            </a:r>
          </a:p>
          <a:p>
            <a:pPr marL="457200" lvl="0" indent="457200" rtl="0">
              <a:lnSpc>
                <a:spcPct val="115000"/>
              </a:lnSpc>
              <a:buClr>
                <a:schemeClr val="dk1"/>
              </a:buClr>
              <a:buSzPct val="110000"/>
              <a:buFont typeface="Arial"/>
              <a:buNone/>
            </a:pPr>
            <a:r>
              <a:rPr lang="en" sz="1000" i="1">
                <a:solidFill>
                  <a:schemeClr val="dk1"/>
                </a:solidFill>
              </a:rPr>
              <a:t>Part 1: A TDD Primer</a:t>
            </a:r>
          </a:p>
          <a:p>
            <a:pPr marL="914400" lvl="0" indent="457200" rtl="0">
              <a:lnSpc>
                <a:spcPct val="115000"/>
              </a:lnSpc>
              <a:buClr>
                <a:schemeClr val="dk1"/>
              </a:buClr>
              <a:buSzPct val="110000"/>
              <a:buFont typeface="Arial"/>
              <a:buNone/>
            </a:pPr>
            <a:r>
              <a:rPr lang="en" sz="1000" i="1">
                <a:solidFill>
                  <a:schemeClr val="dk1"/>
                </a:solidFill>
              </a:rPr>
              <a:t>Chapter 1: The Big Picture</a:t>
            </a:r>
          </a:p>
          <a:p>
            <a:pPr marL="914400" lvl="0" indent="457200" rtl="0">
              <a:lnSpc>
                <a:spcPct val="115000"/>
              </a:lnSpc>
              <a:buClr>
                <a:schemeClr val="dk1"/>
              </a:buClr>
              <a:buSzPct val="110000"/>
              <a:buFont typeface="Arial"/>
              <a:buNone/>
            </a:pPr>
            <a:r>
              <a:rPr lang="en" sz="1000" i="1">
                <a:solidFill>
                  <a:schemeClr val="dk1"/>
                </a:solidFill>
              </a:rPr>
              <a:t>Chapter 2: Beginning TDD</a:t>
            </a:r>
          </a:p>
          <a:p>
            <a:endParaRPr lang="en" sz="1000" i="1">
              <a:solidFill>
                <a:schemeClr val="dk1"/>
              </a:solidFill>
            </a:endParaRPr>
          </a:p>
          <a:p>
            <a:endParaRPr lang="en" sz="1000" i="1">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914400" lvl="0" indent="457200" rtl="0">
              <a:lnSpc>
                <a:spcPct val="115000"/>
              </a:lnSpc>
              <a:buClr>
                <a:schemeClr val="dk1"/>
              </a:buClr>
              <a:buSzPct val="110000"/>
              <a:buFont typeface="Arial"/>
              <a:buNone/>
            </a:pPr>
            <a:r>
              <a:rPr lang="en" sz="1000">
                <a:solidFill>
                  <a:schemeClr val="dk1"/>
                </a:solidFill>
              </a:rPr>
              <a:t>Let’s work through the Calculator Kata</a:t>
            </a:r>
          </a:p>
          <a:p>
            <a:endParaRPr lang="en" sz="1000">
              <a:solidFill>
                <a:schemeClr val="dk1"/>
              </a:solidFill>
            </a:endParaRP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914400" lvl="0" indent="457200" rtl="0">
              <a:lnSpc>
                <a:spcPct val="115000"/>
              </a:lnSpc>
              <a:buClr>
                <a:schemeClr val="dk1"/>
              </a:buClr>
              <a:buSzPct val="110000"/>
              <a:buFont typeface="Arial"/>
              <a:buNone/>
            </a:pPr>
            <a:r>
              <a:rPr lang="en" sz="1000">
                <a:solidFill>
                  <a:schemeClr val="dk1"/>
                </a:solidFill>
              </a:rPr>
              <a:t>Let’s work through the Calculator Kata</a:t>
            </a:r>
          </a:p>
          <a:p>
            <a:endParaRPr lang="en" sz="1000">
              <a:solidFill>
                <a:schemeClr val="dk1"/>
              </a:solidFill>
            </a:endParaRP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914400" lvl="0" indent="457200" rtl="0">
              <a:lnSpc>
                <a:spcPct val="115000"/>
              </a:lnSpc>
              <a:buClr>
                <a:schemeClr val="dk1"/>
              </a:buClr>
              <a:buSzPct val="110000"/>
              <a:buFont typeface="Arial"/>
              <a:buNone/>
            </a:pPr>
            <a:r>
              <a:rPr lang="en" sz="1000" dirty="0">
                <a:solidFill>
                  <a:schemeClr val="dk1"/>
                </a:solidFill>
              </a:rPr>
              <a:t>Let’s work through the Calculator Kata</a:t>
            </a:r>
          </a:p>
          <a:p>
            <a:endParaRPr lang="en" sz="1000" dirty="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914400" lvl="0" indent="457200" rtl="0">
              <a:lnSpc>
                <a:spcPct val="115000"/>
              </a:lnSpc>
              <a:buClr>
                <a:schemeClr val="dk1"/>
              </a:buClr>
              <a:buSzPct val="110000"/>
              <a:buFont typeface="Arial"/>
              <a:buNone/>
            </a:pPr>
            <a:r>
              <a:rPr lang="en" sz="1000" dirty="0">
                <a:solidFill>
                  <a:schemeClr val="dk1"/>
                </a:solidFill>
              </a:rPr>
              <a:t>Let’s work through the Calculator Kata</a:t>
            </a:r>
          </a:p>
          <a:p>
            <a:endParaRPr lang="en" sz="1000" dirty="0">
              <a:solidFill>
                <a:schemeClr val="dk1"/>
              </a:solidFill>
            </a:endParaRPr>
          </a:p>
          <a:p>
            <a:endParaRPr lang="en" sz="1000" dirty="0">
              <a:solidFill>
                <a:schemeClr val="dk1"/>
              </a:solidFill>
            </a:endParaRPr>
          </a:p>
          <a:p>
            <a:r>
              <a:rPr lang="en" sz="1000" dirty="0" smtClean="0">
                <a:solidFill>
                  <a:schemeClr val="dk1"/>
                </a:solidFill>
              </a:rPr>
              <a:t>Resources</a:t>
            </a:r>
          </a:p>
          <a:p>
            <a:endParaRPr lang="en" sz="1000" dirty="0" smtClean="0">
              <a:solidFill>
                <a:schemeClr val="dk1"/>
              </a:solidFill>
            </a:endParaRPr>
          </a:p>
          <a:p>
            <a:r>
              <a:rPr lang="en" sz="1000" dirty="0" smtClean="0">
                <a:solidFill>
                  <a:schemeClr val="dk1"/>
                </a:solidFill>
              </a:rPr>
              <a:t>Below is a list of resources used to prepare the materials for this course.</a:t>
            </a:r>
          </a:p>
          <a:p>
            <a:endParaRPr lang="en" sz="1000" dirty="0" smtClean="0">
              <a:solidFill>
                <a:schemeClr val="dk1"/>
              </a:solidFill>
            </a:endParaRPr>
          </a:p>
          <a:p>
            <a:r>
              <a:rPr lang="en" sz="1000" dirty="0" smtClean="0">
                <a:solidFill>
                  <a:schemeClr val="dk1"/>
                </a:solidFill>
              </a:rPr>
              <a:t>Links:</a:t>
            </a:r>
          </a:p>
          <a:p>
            <a:endParaRPr lang="en" sz="1000" dirty="0" smtClean="0">
              <a:solidFill>
                <a:schemeClr val="dk1"/>
              </a:solidFill>
            </a:endParaRPr>
          </a:p>
          <a:p>
            <a:r>
              <a:rPr lang="en" sz="1000" dirty="0" smtClean="0">
                <a:solidFill>
                  <a:schemeClr val="dk1"/>
                </a:solidFill>
              </a:rPr>
              <a:t>http://a-developer-life.blogspot.com/2011/12/mocks-stubs-expectations-fakes-stubs.html</a:t>
            </a:r>
          </a:p>
          <a:p>
            <a:endParaRPr lang="en" sz="1000" dirty="0" smtClean="0">
              <a:solidFill>
                <a:schemeClr val="dk1"/>
              </a:solidFill>
            </a:endParaRPr>
          </a:p>
          <a:p>
            <a:r>
              <a:rPr lang="en" sz="1000" dirty="0" smtClean="0">
                <a:solidFill>
                  <a:schemeClr val="dk1"/>
                </a:solidFill>
              </a:rPr>
              <a:t>http://a-developer-life.blogspot.com/2011/06/jasmine-part-2-spies-and-mocks.html</a:t>
            </a:r>
          </a:p>
          <a:p>
            <a:endParaRPr lang="en" sz="1000" dirty="0" smtClean="0">
              <a:solidFill>
                <a:schemeClr val="dk1"/>
              </a:solidFill>
            </a:endParaRPr>
          </a:p>
          <a:p>
            <a:r>
              <a:rPr lang="en" sz="1000" dirty="0" smtClean="0">
                <a:solidFill>
                  <a:schemeClr val="dk1"/>
                </a:solidFill>
              </a:rPr>
              <a:t>https://github.com/tcorral/Refactoring_Patterns</a:t>
            </a:r>
          </a:p>
          <a:p>
            <a:endParaRPr lang="en" sz="1000" dirty="0" smtClean="0">
              <a:solidFill>
                <a:schemeClr val="dk1"/>
              </a:solidFill>
            </a:endParaRPr>
          </a:p>
          <a:p>
            <a:r>
              <a:rPr lang="en" sz="1000" dirty="0" smtClean="0">
                <a:solidFill>
                  <a:schemeClr val="dk1"/>
                </a:solidFill>
              </a:rPr>
              <a:t>Jasmine</a:t>
            </a:r>
          </a:p>
          <a:p>
            <a:endParaRPr lang="en" sz="1000" dirty="0" smtClean="0">
              <a:solidFill>
                <a:schemeClr val="dk1"/>
              </a:solidFill>
            </a:endParaRPr>
          </a:p>
          <a:p>
            <a:r>
              <a:rPr lang="en" sz="1000" dirty="0" smtClean="0">
                <a:solidFill>
                  <a:schemeClr val="dk1"/>
                </a:solidFill>
              </a:rPr>
              <a:t>http://pivotal.github.io/jasmine/</a:t>
            </a:r>
          </a:p>
          <a:p>
            <a:endParaRPr lang="en" sz="1000" dirty="0" smtClean="0">
              <a:solidFill>
                <a:schemeClr val="dk1"/>
              </a:solidFill>
            </a:endParaRPr>
          </a:p>
          <a:p>
            <a:r>
              <a:rPr lang="en" sz="1000" dirty="0" smtClean="0">
                <a:solidFill>
                  <a:schemeClr val="dk1"/>
                </a:solidFill>
              </a:rPr>
              <a:t>https://github.com/velesin/jasmine-jquery</a:t>
            </a:r>
          </a:p>
          <a:p>
            <a:endParaRPr lang="en" sz="1000" dirty="0" smtClean="0">
              <a:solidFill>
                <a:schemeClr val="dk1"/>
              </a:solidFill>
            </a:endParaRPr>
          </a:p>
          <a:p>
            <a:r>
              <a:rPr lang="en" sz="1000" dirty="0" smtClean="0">
                <a:solidFill>
                  <a:schemeClr val="dk1"/>
                </a:solidFill>
              </a:rPr>
              <a:t>http://tobyho.com/2011/12/15/jasmine-spy-cheatsheet/</a:t>
            </a:r>
          </a:p>
          <a:p>
            <a:endParaRPr lang="en" sz="1000" dirty="0" smtClean="0">
              <a:solidFill>
                <a:schemeClr val="dk1"/>
              </a:solidFill>
            </a:endParaRPr>
          </a:p>
          <a:p>
            <a:r>
              <a:rPr lang="en" sz="1000" dirty="0" smtClean="0">
                <a:solidFill>
                  <a:schemeClr val="dk1"/>
                </a:solidFill>
              </a:rPr>
              <a:t>http://tryjasmine.com/</a:t>
            </a:r>
          </a:p>
          <a:p>
            <a:endParaRPr lang="en" sz="1000" dirty="0" smtClean="0">
              <a:solidFill>
                <a:schemeClr val="dk1"/>
              </a:solidFill>
            </a:endParaRPr>
          </a:p>
          <a:p>
            <a:r>
              <a:rPr lang="en" sz="1000" dirty="0" smtClean="0">
                <a:solidFill>
                  <a:schemeClr val="dk1"/>
                </a:solidFill>
              </a:rPr>
              <a:t>Katas:</a:t>
            </a:r>
          </a:p>
          <a:p>
            <a:endParaRPr lang="en" sz="1000" dirty="0" smtClean="0">
              <a:solidFill>
                <a:schemeClr val="dk1"/>
              </a:solidFill>
            </a:endParaRPr>
          </a:p>
          <a:p>
            <a:r>
              <a:rPr lang="en" sz="1000" dirty="0" smtClean="0">
                <a:solidFill>
                  <a:schemeClr val="dk1"/>
                </a:solidFill>
              </a:rPr>
              <a:t>http://www.peterprovost.org/blog/2012/05/02/kata-the-only-way-to-learn-tdd</a:t>
            </a:r>
          </a:p>
          <a:p>
            <a:endParaRPr lang="en" sz="1000" dirty="0" smtClean="0">
              <a:solidFill>
                <a:schemeClr val="dk1"/>
              </a:solidFill>
            </a:endParaRPr>
          </a:p>
          <a:p>
            <a:r>
              <a:rPr lang="en" sz="1000" dirty="0" smtClean="0">
                <a:solidFill>
                  <a:schemeClr val="dk1"/>
                </a:solidFill>
              </a:rPr>
              <a:t>FizzBuzz</a:t>
            </a:r>
          </a:p>
          <a:p>
            <a:endParaRPr lang="en" sz="1000" dirty="0" smtClean="0">
              <a:solidFill>
                <a:schemeClr val="dk1"/>
              </a:solidFill>
            </a:endParaRPr>
          </a:p>
          <a:p>
            <a:r>
              <a:rPr lang="en" sz="1000" dirty="0" smtClean="0">
                <a:solidFill>
                  <a:schemeClr val="dk1"/>
                </a:solidFill>
              </a:rPr>
              <a:t>http://codingdojo.org/cgi-bin/wiki.pl?KataFizzBuzz</a:t>
            </a:r>
          </a:p>
          <a:p>
            <a:endParaRPr lang="en" sz="1000" dirty="0" smtClean="0">
              <a:solidFill>
                <a:schemeClr val="dk1"/>
              </a:solidFill>
            </a:endParaRPr>
          </a:p>
          <a:p>
            <a:r>
              <a:rPr lang="en" sz="1000" dirty="0" smtClean="0">
                <a:solidFill>
                  <a:schemeClr val="dk1"/>
                </a:solidFill>
              </a:rPr>
              <a:t>http://www.youtube.com/watch?v=RQTDMk4WCp4&amp;hd=1</a:t>
            </a:r>
          </a:p>
          <a:p>
            <a:endParaRPr lang="en" sz="1000" dirty="0" smtClean="0">
              <a:solidFill>
                <a:schemeClr val="dk1"/>
              </a:solidFill>
            </a:endParaRPr>
          </a:p>
          <a:p>
            <a:r>
              <a:rPr lang="en" sz="1000" dirty="0" smtClean="0">
                <a:solidFill>
                  <a:schemeClr val="dk1"/>
                </a:solidFill>
              </a:rPr>
              <a:t>String Calculator</a:t>
            </a:r>
          </a:p>
          <a:p>
            <a:endParaRPr lang="en" sz="1000" dirty="0" smtClean="0">
              <a:solidFill>
                <a:schemeClr val="dk1"/>
              </a:solidFill>
            </a:endParaRPr>
          </a:p>
          <a:p>
            <a:r>
              <a:rPr lang="en" sz="1000" dirty="0" smtClean="0">
                <a:solidFill>
                  <a:schemeClr val="dk1"/>
                </a:solidFill>
              </a:rPr>
              <a:t>http://anotherdave.wordpress.com/2010/01/13/calculator-tdd-kata-in-javascript/</a:t>
            </a:r>
          </a:p>
          <a:p>
            <a:endParaRPr lang="en" sz="1000" dirty="0" smtClean="0">
              <a:solidFill>
                <a:schemeClr val="dk1"/>
              </a:solidFill>
            </a:endParaRPr>
          </a:p>
          <a:p>
            <a:r>
              <a:rPr lang="en" sz="1000" dirty="0" smtClean="0">
                <a:solidFill>
                  <a:schemeClr val="dk1"/>
                </a:solidFill>
              </a:rPr>
              <a:t>http://vimeo.com/8708519</a:t>
            </a:r>
          </a:p>
          <a:p>
            <a:endParaRPr lang="en" sz="1000" dirty="0" smtClean="0">
              <a:solidFill>
                <a:schemeClr val="dk1"/>
              </a:solidFill>
            </a:endParaRPr>
          </a:p>
          <a:p>
            <a:r>
              <a:rPr lang="en" sz="1000" dirty="0" smtClean="0">
                <a:solidFill>
                  <a:schemeClr val="dk1"/>
                </a:solidFill>
              </a:rPr>
              <a:t>Roman Numerals</a:t>
            </a:r>
          </a:p>
          <a:p>
            <a:endParaRPr lang="en" sz="1000" dirty="0" smtClean="0">
              <a:solidFill>
                <a:schemeClr val="dk1"/>
              </a:solidFill>
            </a:endParaRPr>
          </a:p>
          <a:p>
            <a:r>
              <a:rPr lang="en" sz="1000" dirty="0" smtClean="0">
                <a:solidFill>
                  <a:schemeClr val="dk1"/>
                </a:solidFill>
              </a:rPr>
              <a:t>http://codingdojo.org/cgi-bin/wiki.pl?KataRomanNumerals</a:t>
            </a:r>
          </a:p>
          <a:p>
            <a:endParaRPr lang="en" sz="1000" dirty="0" smtClean="0">
              <a:solidFill>
                <a:schemeClr val="dk1"/>
              </a:solidFill>
            </a:endParaRPr>
          </a:p>
          <a:p>
            <a:r>
              <a:rPr lang="en" sz="1000" dirty="0" smtClean="0">
                <a:solidFill>
                  <a:schemeClr val="dk1"/>
                </a:solidFill>
              </a:rPr>
              <a:t>http://youtu.be/BAavcCsCEpA</a:t>
            </a:r>
          </a:p>
          <a:p>
            <a:endParaRPr lang="en" sz="1000" dirty="0" smtClean="0">
              <a:solidFill>
                <a:schemeClr val="dk1"/>
              </a:solidFill>
            </a:endParaRPr>
          </a:p>
          <a:p>
            <a:r>
              <a:rPr lang="en" sz="1000" dirty="0" smtClean="0">
                <a:solidFill>
                  <a:schemeClr val="dk1"/>
                </a:solidFill>
              </a:rPr>
              <a:t>BankOCR</a:t>
            </a:r>
          </a:p>
          <a:p>
            <a:endParaRPr lang="en" sz="1000" dirty="0" smtClean="0">
              <a:solidFill>
                <a:schemeClr val="dk1"/>
              </a:solidFill>
            </a:endParaRPr>
          </a:p>
          <a:p>
            <a:r>
              <a:rPr lang="en" sz="1000" dirty="0" smtClean="0">
                <a:solidFill>
                  <a:schemeClr val="dk1"/>
                </a:solidFill>
              </a:rPr>
              <a:t>http://codingdojo.org/cgi-bin/wiki.pl?KataBankOCR</a:t>
            </a:r>
          </a:p>
          <a:p>
            <a:endParaRPr lang="en" sz="1000" dirty="0" smtClean="0">
              <a:solidFill>
                <a:schemeClr val="dk1"/>
              </a:solidFill>
            </a:endParaRPr>
          </a:p>
          <a:p>
            <a:r>
              <a:rPr lang="en" sz="1000" dirty="0" smtClean="0">
                <a:solidFill>
                  <a:schemeClr val="dk1"/>
                </a:solidFill>
              </a:rPr>
              <a:t>https://code.google.com/p/danoncodekatas/wiki/KataBankOCRResources</a:t>
            </a:r>
          </a:p>
          <a:p>
            <a:endParaRPr lang="en" sz="1000" dirty="0" smtClean="0">
              <a:solidFill>
                <a:schemeClr val="dk1"/>
              </a:solidFill>
            </a:endParaRPr>
          </a:p>
          <a:p>
            <a:r>
              <a:rPr lang="en" sz="1000" dirty="0" smtClean="0">
                <a:solidFill>
                  <a:schemeClr val="dk1"/>
                </a:solidFill>
              </a:rPr>
              <a:t>Below is a list of resources used to prepare the materials for this course.</a:t>
            </a:r>
          </a:p>
          <a:p>
            <a:endParaRPr lang="en" sz="1000" dirty="0" smtClean="0">
              <a:solidFill>
                <a:schemeClr val="dk1"/>
              </a:solidFill>
            </a:endParaRPr>
          </a:p>
          <a:p>
            <a:r>
              <a:rPr lang="en" sz="1000" dirty="0" smtClean="0">
                <a:solidFill>
                  <a:schemeClr val="dk1"/>
                </a:solidFill>
              </a:rPr>
              <a:t>Links:</a:t>
            </a:r>
          </a:p>
          <a:p>
            <a:endParaRPr lang="en" sz="1000" dirty="0" smtClean="0">
              <a:solidFill>
                <a:schemeClr val="dk1"/>
              </a:solidFill>
            </a:endParaRPr>
          </a:p>
          <a:p>
            <a:r>
              <a:rPr lang="en" sz="1000" dirty="0" smtClean="0">
                <a:solidFill>
                  <a:schemeClr val="dk1"/>
                </a:solidFill>
              </a:rPr>
              <a:t>http://a-developer-life.blogspot.com/2011/12/mocks-stubs-expectations-fakes-stubs.html</a:t>
            </a:r>
          </a:p>
          <a:p>
            <a:endParaRPr lang="en" sz="1000" dirty="0" smtClean="0">
              <a:solidFill>
                <a:schemeClr val="dk1"/>
              </a:solidFill>
            </a:endParaRPr>
          </a:p>
          <a:p>
            <a:r>
              <a:rPr lang="en" sz="1000" dirty="0" smtClean="0">
                <a:solidFill>
                  <a:schemeClr val="dk1"/>
                </a:solidFill>
              </a:rPr>
              <a:t>http://a-developer-life.blogspot.com/2011/06/jasmine-part-2-spies-and-mocks.html</a:t>
            </a:r>
          </a:p>
          <a:p>
            <a:endParaRPr lang="en" sz="1000" dirty="0" smtClean="0">
              <a:solidFill>
                <a:schemeClr val="dk1"/>
              </a:solidFill>
            </a:endParaRPr>
          </a:p>
          <a:p>
            <a:r>
              <a:rPr lang="en" sz="1000" dirty="0" smtClean="0">
                <a:solidFill>
                  <a:schemeClr val="dk1"/>
                </a:solidFill>
              </a:rPr>
              <a:t>https://github.com/tcorral/Refactoring_Patterns</a:t>
            </a:r>
          </a:p>
          <a:p>
            <a:endParaRPr lang="en" sz="1000" dirty="0" smtClean="0">
              <a:solidFill>
                <a:schemeClr val="dk1"/>
              </a:solidFill>
            </a:endParaRPr>
          </a:p>
          <a:p>
            <a:r>
              <a:rPr lang="en" sz="1000" dirty="0" smtClean="0">
                <a:solidFill>
                  <a:schemeClr val="dk1"/>
                </a:solidFill>
              </a:rPr>
              <a:t>Jasmine</a:t>
            </a:r>
          </a:p>
          <a:p>
            <a:endParaRPr lang="en" sz="1000" dirty="0" smtClean="0">
              <a:solidFill>
                <a:schemeClr val="dk1"/>
              </a:solidFill>
            </a:endParaRPr>
          </a:p>
          <a:p>
            <a:r>
              <a:rPr lang="en" sz="1000" dirty="0" smtClean="0">
                <a:solidFill>
                  <a:schemeClr val="dk1"/>
                </a:solidFill>
              </a:rPr>
              <a:t>http://pivotal.github.io/jasmine/</a:t>
            </a:r>
          </a:p>
          <a:p>
            <a:endParaRPr lang="en" sz="1000" dirty="0" smtClean="0">
              <a:solidFill>
                <a:schemeClr val="dk1"/>
              </a:solidFill>
            </a:endParaRPr>
          </a:p>
          <a:p>
            <a:r>
              <a:rPr lang="en" sz="1000" dirty="0" smtClean="0">
                <a:solidFill>
                  <a:schemeClr val="dk1"/>
                </a:solidFill>
              </a:rPr>
              <a:t>https://github.com/velesin/jasmine-jquery</a:t>
            </a:r>
          </a:p>
          <a:p>
            <a:endParaRPr lang="en" sz="1000" dirty="0" smtClean="0">
              <a:solidFill>
                <a:schemeClr val="dk1"/>
              </a:solidFill>
            </a:endParaRPr>
          </a:p>
          <a:p>
            <a:r>
              <a:rPr lang="en" sz="1000" dirty="0" smtClean="0">
                <a:solidFill>
                  <a:schemeClr val="dk1"/>
                </a:solidFill>
              </a:rPr>
              <a:t>http://tobyho.com/2011/12/15/jasmine-spy-cheatsheet/</a:t>
            </a:r>
          </a:p>
          <a:p>
            <a:endParaRPr lang="en" sz="1000" dirty="0" smtClean="0">
              <a:solidFill>
                <a:schemeClr val="dk1"/>
              </a:solidFill>
            </a:endParaRPr>
          </a:p>
          <a:p>
            <a:r>
              <a:rPr lang="en" sz="1000" dirty="0" smtClean="0">
                <a:solidFill>
                  <a:schemeClr val="dk1"/>
                </a:solidFill>
              </a:rPr>
              <a:t>http://tryjasmine.com/</a:t>
            </a:r>
          </a:p>
          <a:p>
            <a:endParaRPr lang="en" sz="1000" dirty="0" smtClean="0">
              <a:solidFill>
                <a:schemeClr val="dk1"/>
              </a:solidFill>
            </a:endParaRPr>
          </a:p>
          <a:p>
            <a:r>
              <a:rPr lang="en" sz="1000" dirty="0" smtClean="0">
                <a:solidFill>
                  <a:schemeClr val="dk1"/>
                </a:solidFill>
              </a:rPr>
              <a:t>Katas:</a:t>
            </a:r>
          </a:p>
          <a:p>
            <a:endParaRPr lang="en" sz="1000" dirty="0" smtClean="0">
              <a:solidFill>
                <a:schemeClr val="dk1"/>
              </a:solidFill>
            </a:endParaRPr>
          </a:p>
          <a:p>
            <a:r>
              <a:rPr lang="en" sz="1000" dirty="0" smtClean="0">
                <a:solidFill>
                  <a:schemeClr val="dk1"/>
                </a:solidFill>
              </a:rPr>
              <a:t>http://www.peterprovost.org/blog/2012/05/02/kata-the-only-way-to-learn-tdd</a:t>
            </a:r>
          </a:p>
          <a:p>
            <a:endParaRPr lang="en" sz="1000" dirty="0" smtClean="0">
              <a:solidFill>
                <a:schemeClr val="dk1"/>
              </a:solidFill>
            </a:endParaRPr>
          </a:p>
          <a:p>
            <a:r>
              <a:rPr lang="en" sz="1000" dirty="0" smtClean="0">
                <a:solidFill>
                  <a:schemeClr val="dk1"/>
                </a:solidFill>
              </a:rPr>
              <a:t>FizzBuzz</a:t>
            </a:r>
          </a:p>
          <a:p>
            <a:endParaRPr lang="en" sz="1000" dirty="0" smtClean="0">
              <a:solidFill>
                <a:schemeClr val="dk1"/>
              </a:solidFill>
            </a:endParaRPr>
          </a:p>
          <a:p>
            <a:r>
              <a:rPr lang="en" sz="1000" dirty="0" smtClean="0">
                <a:solidFill>
                  <a:schemeClr val="dk1"/>
                </a:solidFill>
              </a:rPr>
              <a:t>http://codingdojo.org/cgi-bin/wiki.pl?KataFizzBuzz</a:t>
            </a:r>
          </a:p>
          <a:p>
            <a:endParaRPr lang="en" sz="1000" dirty="0" smtClean="0">
              <a:solidFill>
                <a:schemeClr val="dk1"/>
              </a:solidFill>
            </a:endParaRPr>
          </a:p>
          <a:p>
            <a:r>
              <a:rPr lang="en" sz="1000" dirty="0" smtClean="0">
                <a:solidFill>
                  <a:schemeClr val="dk1"/>
                </a:solidFill>
              </a:rPr>
              <a:t>http://www.youtube.com/watch?v=RQTDMk4WCp4&amp;hd=1</a:t>
            </a:r>
          </a:p>
          <a:p>
            <a:endParaRPr lang="en" sz="1000" dirty="0" smtClean="0">
              <a:solidFill>
                <a:schemeClr val="dk1"/>
              </a:solidFill>
            </a:endParaRPr>
          </a:p>
          <a:p>
            <a:r>
              <a:rPr lang="en" sz="1000" dirty="0" smtClean="0">
                <a:solidFill>
                  <a:schemeClr val="dk1"/>
                </a:solidFill>
              </a:rPr>
              <a:t>String Calculator</a:t>
            </a:r>
          </a:p>
          <a:p>
            <a:endParaRPr lang="en" sz="1000" dirty="0" smtClean="0">
              <a:solidFill>
                <a:schemeClr val="dk1"/>
              </a:solidFill>
            </a:endParaRPr>
          </a:p>
          <a:p>
            <a:r>
              <a:rPr lang="en" sz="1000" dirty="0" smtClean="0">
                <a:solidFill>
                  <a:schemeClr val="dk1"/>
                </a:solidFill>
              </a:rPr>
              <a:t>http://anotherdave.wordpress.com/2010/01/13/calculator-tdd-kata-in-javascript/</a:t>
            </a:r>
          </a:p>
          <a:p>
            <a:endParaRPr lang="en" sz="1000" dirty="0" smtClean="0">
              <a:solidFill>
                <a:schemeClr val="dk1"/>
              </a:solidFill>
            </a:endParaRPr>
          </a:p>
          <a:p>
            <a:r>
              <a:rPr lang="en" sz="1000" dirty="0" smtClean="0">
                <a:solidFill>
                  <a:schemeClr val="dk1"/>
                </a:solidFill>
              </a:rPr>
              <a:t>http://vimeo.com/8708519</a:t>
            </a:r>
          </a:p>
          <a:p>
            <a:endParaRPr lang="en" sz="1000" dirty="0" smtClean="0">
              <a:solidFill>
                <a:schemeClr val="dk1"/>
              </a:solidFill>
            </a:endParaRPr>
          </a:p>
          <a:p>
            <a:r>
              <a:rPr lang="en" sz="1000" dirty="0" smtClean="0">
                <a:solidFill>
                  <a:schemeClr val="dk1"/>
                </a:solidFill>
              </a:rPr>
              <a:t>Roman Numerals</a:t>
            </a:r>
          </a:p>
          <a:p>
            <a:endParaRPr lang="en" sz="1000" dirty="0" smtClean="0">
              <a:solidFill>
                <a:schemeClr val="dk1"/>
              </a:solidFill>
            </a:endParaRPr>
          </a:p>
          <a:p>
            <a:r>
              <a:rPr lang="en" sz="1000" dirty="0" smtClean="0">
                <a:solidFill>
                  <a:schemeClr val="dk1"/>
                </a:solidFill>
              </a:rPr>
              <a:t>http://codingdojo.org/cgi-bin/wiki.pl?KataRomanNumerals</a:t>
            </a:r>
          </a:p>
          <a:p>
            <a:endParaRPr lang="en" sz="1000" dirty="0" smtClean="0">
              <a:solidFill>
                <a:schemeClr val="dk1"/>
              </a:solidFill>
            </a:endParaRPr>
          </a:p>
          <a:p>
            <a:r>
              <a:rPr lang="en" sz="1000" dirty="0" smtClean="0">
                <a:solidFill>
                  <a:schemeClr val="dk1"/>
                </a:solidFill>
              </a:rPr>
              <a:t>http://youtu.be/BAavcCsCEpA</a:t>
            </a:r>
          </a:p>
          <a:p>
            <a:endParaRPr lang="en" sz="1000" dirty="0" smtClean="0">
              <a:solidFill>
                <a:schemeClr val="dk1"/>
              </a:solidFill>
            </a:endParaRPr>
          </a:p>
          <a:p>
            <a:r>
              <a:rPr lang="en" sz="1000" dirty="0" smtClean="0">
                <a:solidFill>
                  <a:schemeClr val="dk1"/>
                </a:solidFill>
              </a:rPr>
              <a:t>BankOCR</a:t>
            </a:r>
          </a:p>
          <a:p>
            <a:endParaRPr lang="en" sz="1000" dirty="0" smtClean="0">
              <a:solidFill>
                <a:schemeClr val="dk1"/>
              </a:solidFill>
            </a:endParaRPr>
          </a:p>
          <a:p>
            <a:r>
              <a:rPr lang="en" sz="1000" dirty="0" smtClean="0">
                <a:solidFill>
                  <a:schemeClr val="dk1"/>
                </a:solidFill>
              </a:rPr>
              <a:t>http://codingdojo.org/cgi-bin/wiki.pl?KataBankOCR</a:t>
            </a:r>
          </a:p>
          <a:p>
            <a:endParaRPr lang="en" sz="1000" dirty="0" smtClean="0">
              <a:solidFill>
                <a:schemeClr val="dk1"/>
              </a:solidFill>
            </a:endParaRPr>
          </a:p>
          <a:p>
            <a:r>
              <a:rPr lang="en" sz="1000" dirty="0" smtClean="0">
                <a:solidFill>
                  <a:schemeClr val="dk1"/>
                </a:solidFill>
              </a:rPr>
              <a:t>https://code.google.com/p/danoncodekatas/wiki/KataBankOCR</a:t>
            </a:r>
            <a:endParaRPr lang="en" sz="1000"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 Why do we test? How do we test our code?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System.out.println</a:t>
            </a:r>
          </a:p>
          <a:p>
            <a:pPr marL="457200" lvl="0" indent="0" rtl="0">
              <a:lnSpc>
                <a:spcPct val="115000"/>
              </a:lnSpc>
              <a:buClr>
                <a:schemeClr val="dk1"/>
              </a:buClr>
              <a:buSzPct val="110000"/>
              <a:buFont typeface="Arial"/>
              <a:buNone/>
            </a:pPr>
            <a:r>
              <a:rPr lang="en" sz="1000">
                <a:solidFill>
                  <a:schemeClr val="dk1"/>
                </a:solidFill>
              </a:rPr>
              <a:t>Debugging</a:t>
            </a:r>
          </a:p>
          <a:p>
            <a:pPr marL="457200" lvl="0" indent="0" rtl="0">
              <a:lnSpc>
                <a:spcPct val="115000"/>
              </a:lnSpc>
              <a:buClr>
                <a:schemeClr val="dk1"/>
              </a:buClr>
              <a:buSzPct val="110000"/>
              <a:buFont typeface="Arial"/>
              <a:buNone/>
            </a:pPr>
            <a:r>
              <a:rPr lang="en" sz="1000">
                <a:solidFill>
                  <a:schemeClr val="dk1"/>
                </a:solidFill>
              </a:rPr>
              <a:t>main methods</a:t>
            </a:r>
          </a:p>
          <a:p>
            <a:pPr marL="457200" lvl="0" indent="0" rtl="0">
              <a:lnSpc>
                <a:spcPct val="115000"/>
              </a:lnSpc>
              <a:buClr>
                <a:schemeClr val="dk1"/>
              </a:buClr>
              <a:buSzPct val="110000"/>
              <a:buFont typeface="Arial"/>
              <a:buNone/>
            </a:pPr>
            <a:r>
              <a:rPr lang="en" sz="1000">
                <a:solidFill>
                  <a:schemeClr val="dk1"/>
                </a:solidFill>
              </a:rPr>
              <a:t>Refresh your browser (again, and again)</a:t>
            </a:r>
          </a:p>
          <a:p>
            <a:pPr marL="457200" lvl="0" indent="0" rtl="0">
              <a:lnSpc>
                <a:spcPct val="115000"/>
              </a:lnSpc>
              <a:buClr>
                <a:schemeClr val="dk1"/>
              </a:buClr>
              <a:buSzPct val="110000"/>
              <a:buFont typeface="Arial"/>
              <a:buNone/>
            </a:pPr>
            <a:r>
              <a:rPr lang="en" sz="1000">
                <a:solidFill>
                  <a:schemeClr val="dk1"/>
                </a:solidFill>
              </a:rPr>
              <a:t>SQL queries</a:t>
            </a:r>
          </a:p>
          <a:p>
            <a:pPr marL="457200" lvl="0" indent="0" rtl="0">
              <a:lnSpc>
                <a:spcPct val="115000"/>
              </a:lnSpc>
              <a:buClr>
                <a:schemeClr val="dk1"/>
              </a:buClr>
              <a:buSzPct val="110000"/>
              <a:buFont typeface="Arial"/>
              <a:buNone/>
            </a:pPr>
            <a:r>
              <a:rPr lang="en" sz="1000">
                <a:solidFill>
                  <a:schemeClr val="dk1"/>
                </a:solidFill>
              </a:rPr>
              <a:t>Manual inspection of files</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Is this easy or difficult? Why?</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This is time consuming and and difficult to reproduce.  It’s all manual!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What if we didn’t test our code?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We wouldn’t know it actually worked.  We wouldn’t get paid!</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What happens when we have to modify existing code?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You have to re-test everything.</a:t>
            </a:r>
          </a:p>
          <a:p>
            <a:pPr marL="457200" lvl="0" indent="0" rtl="0">
              <a:lnSpc>
                <a:spcPct val="115000"/>
              </a:lnSpc>
              <a:buClr>
                <a:schemeClr val="dk1"/>
              </a:buClr>
              <a:buSzPct val="110000"/>
              <a:buFont typeface="Arial"/>
              <a:buNone/>
            </a:pPr>
            <a:r>
              <a:rPr lang="en" sz="1000">
                <a:solidFill>
                  <a:schemeClr val="dk1"/>
                </a:solidFill>
              </a:rPr>
              <a:t>Talk to the QA guys, ask them for the testing spec, and re-do all the manual testing.</a:t>
            </a:r>
          </a:p>
          <a:p>
            <a:pPr marL="457200" lvl="0" indent="0" rtl="0">
              <a:lnSpc>
                <a:spcPct val="115000"/>
              </a:lnSpc>
              <a:buClr>
                <a:schemeClr val="dk1"/>
              </a:buClr>
              <a:buSzPct val="110000"/>
              <a:buFont typeface="Arial"/>
              <a:buNone/>
            </a:pPr>
            <a:r>
              <a:rPr lang="en" sz="1000">
                <a:solidFill>
                  <a:schemeClr val="dk1"/>
                </a:solidFill>
              </a:rPr>
              <a:t>You have to do this every time you introduce a change into the system (that sucks!)</a:t>
            </a:r>
          </a:p>
          <a:p>
            <a:endParaRPr lang="en" sz="10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 Why do we test? How do we test our code?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System.out.println</a:t>
            </a:r>
          </a:p>
          <a:p>
            <a:pPr marL="457200" lvl="0" indent="0" rtl="0">
              <a:lnSpc>
                <a:spcPct val="115000"/>
              </a:lnSpc>
              <a:buClr>
                <a:schemeClr val="dk1"/>
              </a:buClr>
              <a:buSzPct val="110000"/>
              <a:buFont typeface="Arial"/>
              <a:buNone/>
            </a:pPr>
            <a:r>
              <a:rPr lang="en" sz="1000">
                <a:solidFill>
                  <a:schemeClr val="dk1"/>
                </a:solidFill>
              </a:rPr>
              <a:t>Debugging</a:t>
            </a:r>
          </a:p>
          <a:p>
            <a:pPr marL="457200" lvl="0" indent="0" rtl="0">
              <a:lnSpc>
                <a:spcPct val="115000"/>
              </a:lnSpc>
              <a:buClr>
                <a:schemeClr val="dk1"/>
              </a:buClr>
              <a:buSzPct val="110000"/>
              <a:buFont typeface="Arial"/>
              <a:buNone/>
            </a:pPr>
            <a:r>
              <a:rPr lang="en" sz="1000">
                <a:solidFill>
                  <a:schemeClr val="dk1"/>
                </a:solidFill>
              </a:rPr>
              <a:t>main methods</a:t>
            </a:r>
          </a:p>
          <a:p>
            <a:pPr marL="457200" lvl="0" indent="0" rtl="0">
              <a:lnSpc>
                <a:spcPct val="115000"/>
              </a:lnSpc>
              <a:buClr>
                <a:schemeClr val="dk1"/>
              </a:buClr>
              <a:buSzPct val="110000"/>
              <a:buFont typeface="Arial"/>
              <a:buNone/>
            </a:pPr>
            <a:r>
              <a:rPr lang="en" sz="1000">
                <a:solidFill>
                  <a:schemeClr val="dk1"/>
                </a:solidFill>
              </a:rPr>
              <a:t>Refresh your browser (again, and again)</a:t>
            </a:r>
          </a:p>
          <a:p>
            <a:pPr marL="457200" lvl="0" indent="0" rtl="0">
              <a:lnSpc>
                <a:spcPct val="115000"/>
              </a:lnSpc>
              <a:buClr>
                <a:schemeClr val="dk1"/>
              </a:buClr>
              <a:buSzPct val="110000"/>
              <a:buFont typeface="Arial"/>
              <a:buNone/>
            </a:pPr>
            <a:r>
              <a:rPr lang="en" sz="1000">
                <a:solidFill>
                  <a:schemeClr val="dk1"/>
                </a:solidFill>
              </a:rPr>
              <a:t>SQL queries</a:t>
            </a:r>
          </a:p>
          <a:p>
            <a:pPr marL="457200" lvl="0" indent="0" rtl="0">
              <a:lnSpc>
                <a:spcPct val="115000"/>
              </a:lnSpc>
              <a:buClr>
                <a:schemeClr val="dk1"/>
              </a:buClr>
              <a:buSzPct val="110000"/>
              <a:buFont typeface="Arial"/>
              <a:buNone/>
            </a:pPr>
            <a:r>
              <a:rPr lang="en" sz="1000">
                <a:solidFill>
                  <a:schemeClr val="dk1"/>
                </a:solidFill>
              </a:rPr>
              <a:t>Manual inspection of files</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Is this easy or difficult? Why?</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This is time consuming and and difficult to reproduce.  It’s all manual!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What if we didn’t test our code?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We wouldn’t know it actually worked.  We wouldn’t get paid!</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What happens when we have to modify existing code?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You have to re-test everything.</a:t>
            </a:r>
          </a:p>
          <a:p>
            <a:pPr marL="457200" lvl="0" indent="0" rtl="0">
              <a:lnSpc>
                <a:spcPct val="115000"/>
              </a:lnSpc>
              <a:buClr>
                <a:schemeClr val="dk1"/>
              </a:buClr>
              <a:buSzPct val="110000"/>
              <a:buFont typeface="Arial"/>
              <a:buNone/>
            </a:pPr>
            <a:r>
              <a:rPr lang="en" sz="1000">
                <a:solidFill>
                  <a:schemeClr val="dk1"/>
                </a:solidFill>
              </a:rPr>
              <a:t>Talk to the QA guys, ask them for the testing spec, and re-do all the manual testing.</a:t>
            </a:r>
          </a:p>
          <a:p>
            <a:pPr marL="457200" lvl="0" indent="0" rtl="0">
              <a:lnSpc>
                <a:spcPct val="115000"/>
              </a:lnSpc>
              <a:buClr>
                <a:schemeClr val="dk1"/>
              </a:buClr>
              <a:buSzPct val="110000"/>
              <a:buFont typeface="Arial"/>
              <a:buNone/>
            </a:pPr>
            <a:r>
              <a:rPr lang="en" sz="1000">
                <a:solidFill>
                  <a:schemeClr val="dk1"/>
                </a:solidFill>
              </a:rPr>
              <a:t>You have to do this every time you introduce a change into the system (that sucks!)</a:t>
            </a:r>
          </a:p>
          <a:p>
            <a:endParaRPr lang="en" sz="1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None/>
            </a:pPr>
            <a:r>
              <a:rPr lang="en" sz="1000">
                <a:solidFill>
                  <a:schemeClr val="dk1"/>
                </a:solidFill>
              </a:rPr>
              <a:t>• Is this easy or difficult? Why?</a:t>
            </a:r>
          </a:p>
          <a:p>
            <a:endParaRPr lang="en" sz="1000">
              <a:solidFill>
                <a:schemeClr val="dk1"/>
              </a:solidFill>
            </a:endParaRPr>
          </a:p>
          <a:p>
            <a:pPr marL="457200" lvl="0" indent="0" rtl="0">
              <a:lnSpc>
                <a:spcPct val="115000"/>
              </a:lnSpc>
              <a:buNone/>
            </a:pPr>
            <a:r>
              <a:rPr lang="en" sz="1000">
                <a:solidFill>
                  <a:schemeClr val="dk1"/>
                </a:solidFill>
              </a:rPr>
              <a:t>This is time consuming and and difficult to reproduce.  It’s all manual! </a:t>
            </a:r>
          </a:p>
          <a:p>
            <a:endParaRPr lang="en" sz="1000">
              <a:solidFill>
                <a:schemeClr val="dk1"/>
              </a:solidFill>
            </a:endParaRPr>
          </a:p>
          <a:p>
            <a:pPr marL="457200" lvl="0" indent="0" rtl="0">
              <a:lnSpc>
                <a:spcPct val="115000"/>
              </a:lnSpc>
              <a:buNone/>
            </a:pPr>
            <a:r>
              <a:rPr lang="en" sz="1000">
                <a:solidFill>
                  <a:schemeClr val="dk1"/>
                </a:solidFill>
              </a:rPr>
              <a:t>• What if we didn’t test our code?</a:t>
            </a:r>
          </a:p>
          <a:p>
            <a:endParaRPr lang="en" sz="1000">
              <a:solidFill>
                <a:schemeClr val="dk1"/>
              </a:solidFill>
            </a:endParaRPr>
          </a:p>
          <a:p>
            <a:pPr marL="457200" lvl="0" indent="0" rtl="0">
              <a:lnSpc>
                <a:spcPct val="115000"/>
              </a:lnSpc>
              <a:buNone/>
            </a:pPr>
            <a:r>
              <a:rPr lang="en" sz="1000">
                <a:solidFill>
                  <a:schemeClr val="dk1"/>
                </a:solidFill>
              </a:rPr>
              <a:t>We wouldn’t know it actually worked.  We wouldn’t get paid!</a:t>
            </a:r>
          </a:p>
          <a:p>
            <a:endParaRPr lang="en" sz="1000">
              <a:solidFill>
                <a:schemeClr val="dk1"/>
              </a:solidFill>
            </a:endParaRPr>
          </a:p>
          <a:p>
            <a:pPr marL="457200" lvl="0" indent="0" rtl="0">
              <a:lnSpc>
                <a:spcPct val="115000"/>
              </a:lnSpc>
              <a:buNone/>
            </a:pPr>
            <a:r>
              <a:rPr lang="en" sz="1000">
                <a:solidFill>
                  <a:schemeClr val="dk1"/>
                </a:solidFill>
              </a:rPr>
              <a:t>• What happens when we have to modify existing code?</a:t>
            </a:r>
          </a:p>
          <a:p>
            <a:endParaRPr lang="en" sz="1000">
              <a:solidFill>
                <a:schemeClr val="dk1"/>
              </a:solidFill>
            </a:endParaRPr>
          </a:p>
          <a:p>
            <a:pPr marL="457200" lvl="0" indent="0" rtl="0">
              <a:lnSpc>
                <a:spcPct val="115000"/>
              </a:lnSpc>
              <a:buNone/>
            </a:pPr>
            <a:r>
              <a:rPr lang="en" sz="1000">
                <a:solidFill>
                  <a:schemeClr val="dk1"/>
                </a:solidFill>
              </a:rPr>
              <a:t>You have to re-test everything.</a:t>
            </a:r>
          </a:p>
          <a:p>
            <a:pPr marL="457200" lvl="0" indent="0" rtl="0">
              <a:lnSpc>
                <a:spcPct val="115000"/>
              </a:lnSpc>
              <a:buNone/>
            </a:pPr>
            <a:r>
              <a:rPr lang="en" sz="1000">
                <a:solidFill>
                  <a:schemeClr val="dk1"/>
                </a:solidFill>
              </a:rPr>
              <a:t>Talk to the QA guys, ask them for the testing spec, and re-do all the manual testing.</a:t>
            </a:r>
          </a:p>
          <a:p>
            <a:pPr marL="457200" lvl="0" indent="0" rtl="0">
              <a:lnSpc>
                <a:spcPct val="115000"/>
              </a:lnSpc>
              <a:buNone/>
            </a:pPr>
            <a:r>
              <a:rPr lang="en" sz="1000">
                <a:solidFill>
                  <a:schemeClr val="dk1"/>
                </a:solidFill>
              </a:rPr>
              <a:t>You have to do this every time you introduce a change into the system (that sucks!)</a:t>
            </a:r>
          </a:p>
          <a:p>
            <a:endParaRPr lang="en"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a:solidFill>
                  <a:schemeClr val="dk1"/>
                </a:solidFill>
              </a:rPr>
              <a:t>Anatomy of the Unit Testing Framework - 3 minutes</a:t>
            </a:r>
          </a:p>
          <a:p>
            <a:pPr marL="457200" lvl="0" indent="0" rtl="0">
              <a:lnSpc>
                <a:spcPct val="115000"/>
              </a:lnSpc>
              <a:buClr>
                <a:schemeClr val="dk1"/>
              </a:buClr>
              <a:buSzPct val="110000"/>
              <a:buFont typeface="Arial"/>
              <a:buNone/>
            </a:pPr>
            <a:r>
              <a:rPr lang="en" sz="1000">
                <a:solidFill>
                  <a:schemeClr val="dk1"/>
                </a:solidFill>
              </a:rPr>
              <a:t>• What does a testing framework allow us to do?</a:t>
            </a: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Automate the shit we used to do manually (thats awesome!)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Setup (test fixtures), Execution, Assertions, Feedback.</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We need frameworks to help us “setup” the code…  check</a:t>
            </a:r>
          </a:p>
          <a:p>
            <a:pPr marL="457200" lvl="0" indent="0" rtl="0">
              <a:lnSpc>
                <a:spcPct val="115000"/>
              </a:lnSpc>
              <a:buClr>
                <a:schemeClr val="dk1"/>
              </a:buClr>
              <a:buSzPct val="110000"/>
              <a:buFont typeface="Arial"/>
              <a:buNone/>
            </a:pPr>
            <a:r>
              <a:rPr lang="en" sz="1000">
                <a:solidFill>
                  <a:schemeClr val="dk1"/>
                </a:solidFill>
              </a:rPr>
              <a:t>We need frameworks to “execute” our code… check</a:t>
            </a:r>
          </a:p>
          <a:p>
            <a:pPr marL="457200" lvl="0" indent="0" rtl="0">
              <a:lnSpc>
                <a:spcPct val="115000"/>
              </a:lnSpc>
              <a:buClr>
                <a:schemeClr val="dk1"/>
              </a:buClr>
              <a:buSzPct val="110000"/>
              <a:buFont typeface="Arial"/>
              <a:buNone/>
            </a:pPr>
            <a:r>
              <a:rPr lang="en" sz="1000">
                <a:solidFill>
                  <a:schemeClr val="dk1"/>
                </a:solidFill>
              </a:rPr>
              <a:t>We need frameworks to allow us to make “assertions” after execution… check</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Remember the “SEA”</a:t>
            </a:r>
          </a:p>
          <a:p>
            <a:endParaRPr lang="en" sz="1000">
              <a:solidFill>
                <a:schemeClr val="dk1"/>
              </a:solidFill>
            </a:endParaRP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dirty="0">
                <a:solidFill>
                  <a:schemeClr val="dk1"/>
                </a:solidFill>
              </a:rPr>
              <a:t>Introduce Test-Driven Development and contrast it with the traditional test-last approach. Discuss the </a:t>
            </a:r>
          </a:p>
          <a:p>
            <a:pPr lvl="0" rtl="0">
              <a:lnSpc>
                <a:spcPct val="115000"/>
              </a:lnSpc>
              <a:buNone/>
            </a:pPr>
            <a:r>
              <a:rPr lang="en" sz="1000" dirty="0">
                <a:solidFill>
                  <a:schemeClr val="dk1"/>
                </a:solidFill>
              </a:rPr>
              <a:t>benefits and process of TDD and how it can lead to better overall design and simplicity. Topics include:</a:t>
            </a:r>
          </a:p>
          <a:p>
            <a:endParaRPr lang="en" sz="1000" dirty="0">
              <a:solidFill>
                <a:schemeClr val="dk1"/>
              </a:solidFill>
            </a:endParaRPr>
          </a:p>
          <a:p>
            <a:pPr lvl="0" rtl="0">
              <a:lnSpc>
                <a:spcPct val="115000"/>
              </a:lnSpc>
              <a:buClr>
                <a:schemeClr val="dk1"/>
              </a:buClr>
              <a:buSzPct val="110000"/>
              <a:buFont typeface="Arial"/>
              <a:buNone/>
            </a:pPr>
            <a:r>
              <a:rPr lang="en" sz="1000" dirty="0" smtClean="0">
                <a:solidFill>
                  <a:schemeClr val="dk1"/>
                </a:solidFill>
              </a:rPr>
              <a:t>See</a:t>
            </a:r>
            <a:r>
              <a:rPr lang="en" sz="1000" dirty="0">
                <a:solidFill>
                  <a:schemeClr val="dk1"/>
                </a:solidFill>
              </a:rPr>
              <a:t>: Thesis </a:t>
            </a:r>
            <a:r>
              <a:rPr lang="en" sz="1000" dirty="0" smtClean="0">
                <a:solidFill>
                  <a:schemeClr val="dk1"/>
                </a:solidFill>
              </a:rPr>
              <a:t>Conclusions</a:t>
            </a:r>
            <a:endParaRPr lang="en-US" sz="1000" dirty="0" smtClean="0">
              <a:solidFill>
                <a:schemeClr val="dk1"/>
              </a:solidFill>
            </a:endParaRPr>
          </a:p>
          <a:p>
            <a:pPr lvl="0" rtl="0">
              <a:lnSpc>
                <a:spcPct val="115000"/>
              </a:lnSpc>
              <a:buClr>
                <a:schemeClr val="dk1"/>
              </a:buClr>
              <a:buSzPct val="110000"/>
              <a:buFont typeface="Arial"/>
              <a:buNone/>
            </a:pPr>
            <a:endParaRPr lang="en-US" sz="1000" dirty="0" smtClean="0">
              <a:solidFill>
                <a:schemeClr val="dk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Rod Hilton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Quantitatively Evaluating Test-Driven Development by Applying Object-Oriented Quality Metrics to Open Source Projects </a:t>
            </a:r>
            <a:endParaRPr lang="en-US" sz="1000" dirty="0" smtClean="0"/>
          </a:p>
          <a:p>
            <a:r>
              <a:rPr lang="en-US" sz="1100" kern="1200" dirty="0" smtClean="0">
                <a:solidFill>
                  <a:schemeClr val="tx1"/>
                </a:solidFill>
                <a:effectLst/>
                <a:latin typeface="+mn-lt"/>
                <a:ea typeface="+mn-ea"/>
                <a:cs typeface="+mn-cs"/>
              </a:rPr>
              <a:t>Department of Computer &amp; Information Sciences Regis University </a:t>
            </a:r>
            <a:endParaRPr lang="en-US" sz="1000" dirty="0" smtClean="0"/>
          </a:p>
          <a:p>
            <a:pPr lvl="0" rtl="0">
              <a:lnSpc>
                <a:spcPct val="115000"/>
              </a:lnSpc>
              <a:buClr>
                <a:schemeClr val="dk1"/>
              </a:buClr>
              <a:buSzPct val="110000"/>
              <a:buFont typeface="Arial"/>
              <a:buNone/>
            </a:pPr>
            <a:endParaRPr lang="en-US" sz="1000" dirty="0" smtClean="0">
              <a:solidFill>
                <a:schemeClr val="dk1"/>
              </a:solidFill>
            </a:endParaRPr>
          </a:p>
          <a:p>
            <a:pPr lvl="0" rtl="0">
              <a:lnSpc>
                <a:spcPct val="115000"/>
              </a:lnSpc>
              <a:buClr>
                <a:schemeClr val="dk1"/>
              </a:buClr>
              <a:buSzPct val="110000"/>
              <a:buFont typeface="Arial"/>
              <a:buNone/>
            </a:pPr>
            <a:endParaRPr lang="en-US" sz="1000" dirty="0" smtClean="0">
              <a:solidFill>
                <a:schemeClr val="dk1"/>
              </a:solidFill>
            </a:endParaRPr>
          </a:p>
          <a:p>
            <a:pPr lvl="0" rtl="0">
              <a:lnSpc>
                <a:spcPct val="115000"/>
              </a:lnSpc>
              <a:buClr>
                <a:schemeClr val="dk1"/>
              </a:buClr>
              <a:buSzPct val="110000"/>
              <a:buFont typeface="Arial"/>
              <a:buNone/>
            </a:pPr>
            <a:endParaRPr lang="en" sz="1000" dirty="0">
              <a:solidFill>
                <a:schemeClr val="dk1"/>
              </a:solidFill>
            </a:endParaRPr>
          </a:p>
          <a:p>
            <a:endParaRPr lang="en" sz="1000"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
• If I test after I still have the “safety net” right? Let’s talk about test coverage.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Gaps in coverage mean gaps in the net.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Do you think your design and implementation will be the same?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Why do you think complexity was decreased by 31%?</a:t>
            </a:r>
          </a:p>
          <a:p>
            <a:pPr marL="914400" lvl="0" indent="-292100" rtl="0">
              <a:lnSpc>
                <a:spcPct val="115000"/>
              </a:lnSpc>
              <a:buClr>
                <a:schemeClr val="dk1"/>
              </a:buClr>
              <a:buSzPct val="100000"/>
              <a:buFont typeface="Arial"/>
              <a:buChar char="●"/>
            </a:pPr>
            <a:r>
              <a:rPr lang="en" sz="1000">
                <a:solidFill>
                  <a:schemeClr val="dk1"/>
                </a:solidFill>
              </a:rPr>
              <a:t>TDD forces you to think smaller and simpler</a:t>
            </a:r>
          </a:p>
          <a:p>
            <a:pPr marL="914400" lvl="0" indent="-292100" rtl="0">
              <a:lnSpc>
                <a:spcPct val="115000"/>
              </a:lnSpc>
              <a:buClr>
                <a:schemeClr val="dk1"/>
              </a:buClr>
              <a:buSzPct val="100000"/>
              <a:buFont typeface="Arial"/>
              <a:buChar char="●"/>
            </a:pPr>
            <a:r>
              <a:rPr lang="en" sz="1000">
                <a:solidFill>
                  <a:schemeClr val="dk1"/>
                </a:solidFill>
              </a:rPr>
              <a:t>TDD allows you to refactor fearlessly (we will get to that in a minute)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	Why improvement in cohesion and coupling?</a:t>
            </a:r>
          </a:p>
          <a:p>
            <a:pPr marL="914400" lvl="0" indent="-292100" rtl="0">
              <a:lnSpc>
                <a:spcPct val="115000"/>
              </a:lnSpc>
              <a:buClr>
                <a:schemeClr val="dk1"/>
              </a:buClr>
              <a:buSzPct val="100000"/>
              <a:buFont typeface="Arial"/>
              <a:buChar char="●"/>
            </a:pPr>
            <a:r>
              <a:rPr lang="en" sz="1000">
                <a:solidFill>
                  <a:schemeClr val="dk1"/>
                </a:solidFill>
              </a:rPr>
              <a:t>Recall that cohesion is essentially a measure of how related all of the responsibilities of a module are.  Instead of writing big classes with many lines of code, TDD encourages developers to write simple and small classes, and use the power of object orientation mechanisms to put all the classes together. </a:t>
            </a:r>
          </a:p>
          <a:p>
            <a:pPr marL="914400" lvl="0" indent="-292100" rtl="0">
              <a:lnSpc>
                <a:spcPct val="115000"/>
              </a:lnSpc>
              <a:buClr>
                <a:schemeClr val="dk1"/>
              </a:buClr>
              <a:buSzPct val="100000"/>
              <a:buFont typeface="Arial"/>
              <a:buChar char="●"/>
            </a:pPr>
            <a:r>
              <a:rPr lang="en" sz="1000">
                <a:solidFill>
                  <a:schemeClr val="dk1"/>
                </a:solidFill>
              </a:rPr>
              <a:t>In regards to the 10% reduction in coupling.  In order to test, TDD encourages developers to follow some good object orientation principles: classes explicit their dependencies, and therefore become opened for extensions; coupling usually tend to be to high-level stable interfaces, reducing the risk of a modiﬁcation caused by changes in any dependency.</a:t>
            </a:r>
          </a:p>
          <a:p>
            <a:endParaRPr lang="en" sz="1000">
              <a:solidFill>
                <a:schemeClr val="dk1"/>
              </a:solidFill>
            </a:endParaRP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See: How Test-Driven Development Inﬂuences Class Design: A Practitioner’s Point of View, </a:t>
            </a:r>
            <a:r>
              <a:rPr lang="en" sz="1000" i="1">
                <a:solidFill>
                  <a:schemeClr val="dk1"/>
                </a:solidFill>
              </a:rPr>
              <a:t>Mauricio Finavaro Aniche, Marco Aurelio Gerosa.</a:t>
            </a:r>
            <a:r>
              <a:rPr lang="en" sz="1000">
                <a:solidFill>
                  <a:schemeClr val="dk1"/>
                </a:solidFill>
              </a:rPr>
              <a:t> http://www.ime.usp.br/~aniche/files/tdd-and-design-draft.pdf</a:t>
            </a:r>
          </a:p>
          <a:p>
            <a:endParaRPr lang="en" sz="10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a:solidFill>
                  <a:schemeClr val="dk1"/>
                </a:solidFill>
              </a:rPr>
              <a:t>Introduce Test-Driven Development and contrast it with the traditional test-last approach. Discuss the </a:t>
            </a:r>
          </a:p>
          <a:p>
            <a:pPr lvl="0" rtl="0">
              <a:lnSpc>
                <a:spcPct val="115000"/>
              </a:lnSpc>
              <a:buNone/>
            </a:pPr>
            <a:r>
              <a:rPr lang="en" sz="1000">
                <a:solidFill>
                  <a:schemeClr val="dk1"/>
                </a:solidFill>
              </a:rPr>
              <a:t>benefits and process of TDD and how it can lead to better overall design and simplicity. Topics include: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Test First (Test Driven) vs. Test After - 5 minutes</a:t>
            </a:r>
          </a:p>
          <a:p>
            <a:pPr marL="457200" lvl="0" indent="0" rtl="0">
              <a:lnSpc>
                <a:spcPct val="115000"/>
              </a:lnSpc>
              <a:buClr>
                <a:schemeClr val="dk1"/>
              </a:buClr>
              <a:buSzPct val="110000"/>
              <a:buFont typeface="Arial"/>
              <a:buNone/>
            </a:pPr>
            <a:r>
              <a:rPr lang="en" sz="1000">
                <a:solidFill>
                  <a:schemeClr val="dk1"/>
                </a:solidFill>
              </a:rPr>
              <a:t>• What’s the difference? See: Thesis Conclusions</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To make a long story short:				</a:t>
            </a:r>
          </a:p>
          <a:p>
            <a:pPr marL="914400" lvl="0" indent="-292100" rtl="0">
              <a:lnSpc>
                <a:spcPct val="115000"/>
              </a:lnSpc>
              <a:buClr>
                <a:schemeClr val="dk1"/>
              </a:buClr>
              <a:buSzPct val="100000"/>
              <a:buFont typeface="Arial"/>
              <a:buAutoNum type="arabicPeriod"/>
            </a:pPr>
            <a:r>
              <a:rPr lang="en" sz="1000">
                <a:solidFill>
                  <a:schemeClr val="dk1"/>
                </a:solidFill>
              </a:rPr>
              <a:t>Test-Driven Development offered an overall improvement of 21% over code written using the test-last technique. 				</a:t>
            </a:r>
          </a:p>
          <a:p>
            <a:pPr marL="914400" lvl="0" indent="-292100" rtl="0">
              <a:lnSpc>
                <a:spcPct val="115000"/>
              </a:lnSpc>
              <a:buClr>
                <a:schemeClr val="dk1"/>
              </a:buClr>
              <a:buSzPct val="100000"/>
              <a:buFont typeface="Arial"/>
              <a:buAutoNum type="arabicPeriod"/>
            </a:pPr>
            <a:r>
              <a:rPr lang="en" sz="1000">
                <a:solidFill>
                  <a:schemeClr val="dk1"/>
                </a:solidFill>
              </a:rPr>
              <a:t>Test-Driven Development was most effective at decreasing the complexity of the code, with an improvement of 31%. </a:t>
            </a:r>
          </a:p>
          <a:p>
            <a:pPr marL="914400" lvl="0" indent="-292100" rtl="0">
              <a:lnSpc>
                <a:spcPct val="115000"/>
              </a:lnSpc>
              <a:buClr>
                <a:schemeClr val="dk1"/>
              </a:buClr>
              <a:buSzPct val="100000"/>
              <a:buFont typeface="Arial"/>
              <a:buAutoNum type="arabicPeriod"/>
            </a:pPr>
            <a:r>
              <a:rPr lang="en" sz="1000">
                <a:solidFill>
                  <a:schemeClr val="dk1"/>
                </a:solidFill>
              </a:rPr>
              <a:t>The next-best improvement was on cohesion metrics, an improvement of 21%. </a:t>
            </a:r>
          </a:p>
          <a:p>
            <a:pPr marL="914400" lvl="0" indent="-292100" rtl="0">
              <a:lnSpc>
                <a:spcPct val="115000"/>
              </a:lnSpc>
              <a:buClr>
                <a:schemeClr val="dk1"/>
              </a:buClr>
              <a:buSzPct val="100000"/>
              <a:buFont typeface="Arial"/>
              <a:buAutoNum type="arabicPeriod"/>
            </a:pPr>
            <a:r>
              <a:rPr lang="en" sz="1000">
                <a:solidFill>
                  <a:schemeClr val="dk1"/>
                </a:solidFill>
              </a:rPr>
              <a:t>The smallest improvement Test-Driven Development offered was on coupling metrics, only 10%. Miller (2008) explains that tight coupling means that modules and subsystems must know the details of other modules and subsystems in order to function. This means that, for tightly coupled systems, in order to write tests that verify whether a module or subsystem functions correctly, the test must also involve the details of other modules and subsystems. Essentially, tests become harder and harder to write the more tightly coupled the different parts of the system are. As explained by Tate and Gehtland (2004), the best defense against high system coupling is writing tests.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If I test after I still have the “safety net” right? Let’s talk about test coverage.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Gaps in coverage mean gaps in the net.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Do you think your design and implementation will be the same?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Why do you think complexity was decreased by 31%?</a:t>
            </a:r>
          </a:p>
          <a:p>
            <a:pPr marL="914400" lvl="0" indent="-292100" rtl="0">
              <a:lnSpc>
                <a:spcPct val="115000"/>
              </a:lnSpc>
              <a:buClr>
                <a:schemeClr val="dk1"/>
              </a:buClr>
              <a:buSzPct val="100000"/>
              <a:buFont typeface="Arial"/>
              <a:buChar char="●"/>
            </a:pPr>
            <a:r>
              <a:rPr lang="en" sz="1000">
                <a:solidFill>
                  <a:schemeClr val="dk1"/>
                </a:solidFill>
              </a:rPr>
              <a:t>TDD forces you to think smaller and simpler</a:t>
            </a:r>
          </a:p>
          <a:p>
            <a:pPr marL="914400" lvl="0" indent="-292100" rtl="0">
              <a:lnSpc>
                <a:spcPct val="115000"/>
              </a:lnSpc>
              <a:buClr>
                <a:schemeClr val="dk1"/>
              </a:buClr>
              <a:buSzPct val="100000"/>
              <a:buFont typeface="Arial"/>
              <a:buChar char="●"/>
            </a:pPr>
            <a:r>
              <a:rPr lang="en" sz="1000">
                <a:solidFill>
                  <a:schemeClr val="dk1"/>
                </a:solidFill>
              </a:rPr>
              <a:t>TDD allows you to refactor fearlessly (we will get to that in a minute)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	Why improvement in cohesion and coupling?</a:t>
            </a:r>
          </a:p>
          <a:p>
            <a:pPr marL="914400" lvl="0" indent="-292100" rtl="0">
              <a:lnSpc>
                <a:spcPct val="115000"/>
              </a:lnSpc>
              <a:buClr>
                <a:schemeClr val="dk1"/>
              </a:buClr>
              <a:buSzPct val="100000"/>
              <a:buFont typeface="Arial"/>
              <a:buChar char="●"/>
            </a:pPr>
            <a:r>
              <a:rPr lang="en" sz="1000">
                <a:solidFill>
                  <a:schemeClr val="dk1"/>
                </a:solidFill>
              </a:rPr>
              <a:t>Recall that cohesion is essentially a measure of how related all of the responsibilities of a module are.  Instead of writing big classes with many lines of code, TDD encourages developers to write simple and small classes, and use the power of object orientation mechanisms to put all the classes together. </a:t>
            </a:r>
          </a:p>
          <a:p>
            <a:pPr marL="914400" lvl="0" indent="-292100" rtl="0">
              <a:lnSpc>
                <a:spcPct val="115000"/>
              </a:lnSpc>
              <a:buClr>
                <a:schemeClr val="dk1"/>
              </a:buClr>
              <a:buSzPct val="100000"/>
              <a:buFont typeface="Arial"/>
              <a:buChar char="●"/>
            </a:pPr>
            <a:r>
              <a:rPr lang="en" sz="1000">
                <a:solidFill>
                  <a:schemeClr val="dk1"/>
                </a:solidFill>
              </a:rPr>
              <a:t>In regards to the 10% reduction in coupling.  In order to test, TDD encourages developers to follow some good object orientation principles: classes explicit their dependencies, and therefore become opened for extensions; coupling usually tend to be to high-level stable interfaces, reducing the risk of a modiﬁcation caused by changes in any dependency.</a:t>
            </a:r>
          </a:p>
          <a:p>
            <a:endParaRPr lang="en" sz="1000">
              <a:solidFill>
                <a:schemeClr val="dk1"/>
              </a:solidFill>
            </a:endParaRP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See: How Test-Driven Development Inﬂuences Class Design: A Practitioner’s Point of View, </a:t>
            </a:r>
            <a:r>
              <a:rPr lang="en" sz="1000" i="1">
                <a:solidFill>
                  <a:schemeClr val="dk1"/>
                </a:solidFill>
              </a:rPr>
              <a:t>Mauricio Finavaro Aniche, Marco Aurelio Gerosa.</a:t>
            </a:r>
            <a:r>
              <a:rPr lang="en" sz="1000">
                <a:solidFill>
                  <a:schemeClr val="dk1"/>
                </a:solidFill>
              </a:rPr>
              <a:t> http://www.ime.usp.br/~aniche/files/tdd-and-design-draft.pdf</a:t>
            </a:r>
          </a:p>
          <a:p>
            <a:endParaRPr lang="en"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9"/>
        <p:cNvGrpSpPr/>
        <p:nvPr/>
      </p:nvGrpSpPr>
      <p:grpSpPr>
        <a:xfrm>
          <a:off x="0" y="0"/>
          <a:ext cx="0" cy="0"/>
          <a:chOff x="0" y="0"/>
          <a:chExt cx="0" cy="0"/>
        </a:xfrm>
      </p:grpSpPr>
      <p:grpSp>
        <p:nvGrpSpPr>
          <p:cNvPr id="60" name="Shape 60"/>
          <p:cNvGrpSpPr/>
          <p:nvPr/>
        </p:nvGrpSpPr>
        <p:grpSpPr>
          <a:xfrm>
            <a:off x="-11" y="1334226"/>
            <a:ext cx="7314320" cy="4116299"/>
            <a:chOff x="-11" y="1378676"/>
            <a:chExt cx="7314320" cy="4116299"/>
          </a:xfrm>
        </p:grpSpPr>
        <p:sp>
          <p:nvSpPr>
            <p:cNvPr id="61" name="Shape 61"/>
            <p:cNvSpPr/>
            <p:nvPr/>
          </p:nvSpPr>
          <p:spPr>
            <a:xfrm flipH="1">
              <a:off x="-11" y="1378676"/>
              <a:ext cx="187800" cy="4116299"/>
            </a:xfrm>
            <a:prstGeom prst="rect">
              <a:avLst/>
            </a:prstGeom>
            <a:solidFill>
              <a:schemeClr val="accent2"/>
            </a:solidFill>
            <a:ln>
              <a:noFill/>
            </a:ln>
          </p:spPr>
          <p:txBody>
            <a:bodyPr lIns="91425" tIns="45700" rIns="91425" bIns="45700" anchor="ctr" anchorCtr="0">
              <a:noAutofit/>
            </a:bodyPr>
            <a:lstStyle/>
            <a:p>
              <a:endParaRPr/>
            </a:p>
          </p:txBody>
        </p:sp>
        <p:sp>
          <p:nvSpPr>
            <p:cNvPr id="62" name="Shape 62"/>
            <p:cNvSpPr/>
            <p:nvPr/>
          </p:nvSpPr>
          <p:spPr>
            <a:xfrm flipH="1">
              <a:off x="187809" y="1378676"/>
              <a:ext cx="7126499" cy="4116299"/>
            </a:xfrm>
            <a:prstGeom prst="rect">
              <a:avLst/>
            </a:prstGeom>
            <a:solidFill>
              <a:srgbClr val="0F243E"/>
            </a:solidFill>
            <a:ln>
              <a:noFill/>
            </a:ln>
          </p:spPr>
          <p:txBody>
            <a:bodyPr lIns="91425" tIns="45700" rIns="91425" bIns="45700" anchor="ctr" anchorCtr="0">
              <a:noAutofit/>
            </a:bodyPr>
            <a:lstStyle/>
            <a:p>
              <a:endParaRPr/>
            </a:p>
          </p:txBody>
        </p:sp>
      </p:grpSp>
      <p:sp>
        <p:nvSpPr>
          <p:cNvPr id="63" name="Shape 63"/>
          <p:cNvSpPr txBox="1">
            <a:spLocks noGrp="1"/>
          </p:cNvSpPr>
          <p:nvPr>
            <p:ph type="ctrTitle"/>
          </p:nvPr>
        </p:nvSpPr>
        <p:spPr>
          <a:xfrm>
            <a:off x="685800" y="2266575"/>
            <a:ext cx="6400799" cy="1333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subTitle" idx="1"/>
          </p:nvPr>
        </p:nvSpPr>
        <p:spPr>
          <a:xfrm>
            <a:off x="685800" y="3600451"/>
            <a:ext cx="6400799" cy="900599"/>
          </a:xfrm>
          <a:prstGeom prst="rect">
            <a:avLst/>
          </a:prstGeom>
        </p:spPr>
        <p:txBody>
          <a:bodyPr lIns="91425" tIns="91425" rIns="91425" bIns="91425" anchor="t" anchorCtr="0"/>
          <a:lstStyle>
            <a:lvl1pPr marL="0" indent="152400">
              <a:buClr>
                <a:schemeClr val="lt1"/>
              </a:buClr>
              <a:buSzPct val="100000"/>
              <a:buNone/>
              <a:defRPr sz="2400">
                <a:solidFill>
                  <a:schemeClr val="lt1"/>
                </a:solidFill>
              </a:defRPr>
            </a:lvl1pPr>
            <a:lvl2pPr marL="0" indent="152400">
              <a:spcBef>
                <a:spcPts val="0"/>
              </a:spcBef>
              <a:buClr>
                <a:schemeClr val="lt1"/>
              </a:buClr>
              <a:buSzPct val="100000"/>
              <a:buNone/>
              <a:defRPr sz="2400">
                <a:solidFill>
                  <a:schemeClr val="lt1"/>
                </a:solidFill>
              </a:defRPr>
            </a:lvl2pPr>
            <a:lvl3pPr marL="0" indent="152400">
              <a:spcBef>
                <a:spcPts val="0"/>
              </a:spcBef>
              <a:buClr>
                <a:schemeClr val="lt1"/>
              </a:buClr>
              <a:buSzPct val="100000"/>
              <a:buNone/>
              <a:defRPr sz="2400">
                <a:solidFill>
                  <a:schemeClr val="lt1"/>
                </a:solidFill>
              </a:defRPr>
            </a:lvl3pPr>
            <a:lvl4pPr marL="0" indent="152400">
              <a:spcBef>
                <a:spcPts val="0"/>
              </a:spcBef>
              <a:buClr>
                <a:schemeClr val="lt1"/>
              </a:buClr>
              <a:buSzPct val="100000"/>
              <a:buNone/>
              <a:defRPr sz="2400">
                <a:solidFill>
                  <a:schemeClr val="lt1"/>
                </a:solidFill>
              </a:defRPr>
            </a:lvl4pPr>
            <a:lvl5pPr marL="0" indent="152400">
              <a:spcBef>
                <a:spcPts val="0"/>
              </a:spcBef>
              <a:buClr>
                <a:schemeClr val="lt1"/>
              </a:buClr>
              <a:buSzPct val="100000"/>
              <a:buNone/>
              <a:defRPr sz="2400">
                <a:solidFill>
                  <a:schemeClr val="lt1"/>
                </a:solidFill>
              </a:defRPr>
            </a:lvl5pPr>
            <a:lvl6pPr marL="0" indent="152400">
              <a:spcBef>
                <a:spcPts val="0"/>
              </a:spcBef>
              <a:buClr>
                <a:schemeClr val="lt1"/>
              </a:buClr>
              <a:buSzPct val="100000"/>
              <a:buNone/>
              <a:defRPr sz="2400">
                <a:solidFill>
                  <a:schemeClr val="lt1"/>
                </a:solidFill>
              </a:defRPr>
            </a:lvl6pPr>
            <a:lvl7pPr marL="0" indent="152400">
              <a:spcBef>
                <a:spcPts val="0"/>
              </a:spcBef>
              <a:buClr>
                <a:schemeClr val="lt1"/>
              </a:buClr>
              <a:buSzPct val="100000"/>
              <a:buNone/>
              <a:defRPr sz="2400">
                <a:solidFill>
                  <a:schemeClr val="lt1"/>
                </a:solidFill>
              </a:defRPr>
            </a:lvl7pPr>
            <a:lvl8pPr marL="0" indent="152400">
              <a:spcBef>
                <a:spcPts val="0"/>
              </a:spcBef>
              <a:buClr>
                <a:schemeClr val="lt1"/>
              </a:buClr>
              <a:buSzPct val="100000"/>
              <a:buNone/>
              <a:defRPr sz="2400">
                <a:solidFill>
                  <a:schemeClr val="lt1"/>
                </a:solidFill>
              </a:defRPr>
            </a:lvl8pPr>
            <a:lvl9pPr marL="0" indent="152400">
              <a:spcBef>
                <a:spcPts val="0"/>
              </a:spcBef>
              <a:buClr>
                <a:schemeClr val="lt1"/>
              </a:buClr>
              <a:buSzPct val="100000"/>
              <a:buNone/>
              <a:defRPr sz="2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5"/>
        <p:cNvGrpSpPr/>
        <p:nvPr/>
      </p:nvGrpSpPr>
      <p:grpSpPr>
        <a:xfrm>
          <a:off x="0" y="0"/>
          <a:ext cx="0" cy="0"/>
          <a:chOff x="0" y="0"/>
          <a:chExt cx="0" cy="0"/>
        </a:xfrm>
      </p:grpSpPr>
      <p:grpSp>
        <p:nvGrpSpPr>
          <p:cNvPr id="66" name="Shape 66"/>
          <p:cNvGrpSpPr/>
          <p:nvPr/>
        </p:nvGrpSpPr>
        <p:grpSpPr>
          <a:xfrm>
            <a:off x="-13" y="-12188"/>
            <a:ext cx="8005727" cy="1612601"/>
            <a:chOff x="-13" y="-12187"/>
            <a:chExt cx="8005727" cy="1161900"/>
          </a:xfrm>
        </p:grpSpPr>
        <p:sp>
          <p:nvSpPr>
            <p:cNvPr id="67" name="Shape 67"/>
            <p:cNvSpPr/>
            <p:nvPr/>
          </p:nvSpPr>
          <p:spPr>
            <a:xfrm flipH="1">
              <a:off x="-13" y="-12187"/>
              <a:ext cx="187800" cy="1161900"/>
            </a:xfrm>
            <a:prstGeom prst="rect">
              <a:avLst/>
            </a:prstGeom>
            <a:solidFill>
              <a:schemeClr val="accent2"/>
            </a:solidFill>
            <a:ln>
              <a:noFill/>
            </a:ln>
          </p:spPr>
          <p:txBody>
            <a:bodyPr lIns="91425" tIns="45700" rIns="91425" bIns="45700" anchor="ctr" anchorCtr="0">
              <a:noAutofit/>
            </a:bodyPr>
            <a:lstStyle/>
            <a:p>
              <a:endParaRPr/>
            </a:p>
          </p:txBody>
        </p:sp>
        <p:sp>
          <p:nvSpPr>
            <p:cNvPr id="68" name="Shape 68"/>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69" name="Shape 69"/>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1"/>
          </p:nvPr>
        </p:nvSpPr>
        <p:spPr>
          <a:xfrm>
            <a:off x="457200" y="1704688"/>
            <a:ext cx="8229600"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456245" y="1704684"/>
            <a:ext cx="4038599"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2"/>
          </p:nvPr>
        </p:nvSpPr>
        <p:spPr>
          <a:xfrm>
            <a:off x="4648200" y="1704684"/>
            <a:ext cx="4038599"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grpSp>
        <p:nvGrpSpPr>
          <p:cNvPr id="74" name="Shape 74"/>
          <p:cNvGrpSpPr/>
          <p:nvPr/>
        </p:nvGrpSpPr>
        <p:grpSpPr>
          <a:xfrm>
            <a:off x="-13" y="-12188"/>
            <a:ext cx="8005727" cy="1612601"/>
            <a:chOff x="-13" y="-12187"/>
            <a:chExt cx="8005727" cy="1161900"/>
          </a:xfrm>
        </p:grpSpPr>
        <p:sp>
          <p:nvSpPr>
            <p:cNvPr id="75" name="Shape 75"/>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endParaRPr/>
            </a:p>
          </p:txBody>
        </p:sp>
        <p:sp>
          <p:nvSpPr>
            <p:cNvPr id="76" name="Shape 76"/>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77" name="Shape 77"/>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8"/>
        <p:cNvGrpSpPr/>
        <p:nvPr/>
      </p:nvGrpSpPr>
      <p:grpSpPr>
        <a:xfrm>
          <a:off x="0" y="0"/>
          <a:ext cx="0" cy="0"/>
          <a:chOff x="0" y="0"/>
          <a:chExt cx="0" cy="0"/>
        </a:xfrm>
      </p:grpSpPr>
      <p:grpSp>
        <p:nvGrpSpPr>
          <p:cNvPr id="79" name="Shape 79"/>
          <p:cNvGrpSpPr/>
          <p:nvPr/>
        </p:nvGrpSpPr>
        <p:grpSpPr>
          <a:xfrm>
            <a:off x="-13" y="-12188"/>
            <a:ext cx="8005727" cy="1612601"/>
            <a:chOff x="-13" y="-12187"/>
            <a:chExt cx="8005727" cy="1161900"/>
          </a:xfrm>
        </p:grpSpPr>
        <p:sp>
          <p:nvSpPr>
            <p:cNvPr id="80" name="Shape 80"/>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endParaRPr/>
            </a:p>
          </p:txBody>
        </p:sp>
        <p:sp>
          <p:nvSpPr>
            <p:cNvPr id="81" name="Shape 81"/>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82" name="Shape 82"/>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83"/>
        <p:cNvGrpSpPr/>
        <p:nvPr/>
      </p:nvGrpSpPr>
      <p:grpSpPr>
        <a:xfrm>
          <a:off x="0" y="0"/>
          <a:ext cx="0" cy="0"/>
          <a:chOff x="0" y="0"/>
          <a:chExt cx="0" cy="0"/>
        </a:xfrm>
      </p:grpSpPr>
      <p:sp>
        <p:nvSpPr>
          <p:cNvPr id="84" name="Shape 84"/>
          <p:cNvSpPr/>
          <p:nvPr/>
        </p:nvSpPr>
        <p:spPr>
          <a:xfrm flipH="1">
            <a:off x="8964665" y="6165014"/>
            <a:ext cx="187800" cy="695100"/>
          </a:xfrm>
          <a:prstGeom prst="rect">
            <a:avLst/>
          </a:prstGeom>
          <a:solidFill>
            <a:srgbClr val="AB0101"/>
          </a:solidFill>
          <a:ln>
            <a:noFill/>
          </a:ln>
        </p:spPr>
        <p:txBody>
          <a:bodyPr lIns="91425" tIns="45700" rIns="91425" bIns="45700" anchor="ctr" anchorCtr="0">
            <a:noAutofit/>
          </a:bodyPr>
          <a:lstStyle/>
          <a:p>
            <a:endParaRPr/>
          </a:p>
        </p:txBody>
      </p:sp>
      <p:sp>
        <p:nvSpPr>
          <p:cNvPr id="85" name="Shape 85"/>
          <p:cNvSpPr/>
          <p:nvPr/>
        </p:nvSpPr>
        <p:spPr>
          <a:xfrm flipH="1">
            <a:off x="3866777" y="6165014"/>
            <a:ext cx="5097900" cy="695100"/>
          </a:xfrm>
          <a:prstGeom prst="rect">
            <a:avLst/>
          </a:prstGeom>
          <a:solidFill>
            <a:srgbClr val="0F243E"/>
          </a:solidFill>
          <a:ln>
            <a:noFill/>
          </a:ln>
        </p:spPr>
        <p:txBody>
          <a:bodyPr lIns="91425" tIns="45700" rIns="91425" bIns="45700" anchor="ctr" anchorCtr="0">
            <a:noAutofit/>
          </a:bodyPr>
          <a:lstStyle/>
          <a:p>
            <a:endParaRPr/>
          </a:p>
        </p:txBody>
      </p:sp>
      <p:sp>
        <p:nvSpPr>
          <p:cNvPr id="86" name="Shape 86"/>
          <p:cNvSpPr txBox="1">
            <a:spLocks noGrp="1"/>
          </p:cNvSpPr>
          <p:nvPr>
            <p:ph type="body" idx="1"/>
          </p:nvPr>
        </p:nvSpPr>
        <p:spPr>
          <a:xfrm>
            <a:off x="3866812" y="6165014"/>
            <a:ext cx="5097900" cy="695100"/>
          </a:xfrm>
          <a:prstGeom prst="rect">
            <a:avLst/>
          </a:prstGeom>
        </p:spPr>
        <p:txBody>
          <a:bodyPr lIns="91425" tIns="91425" rIns="91425" bIns="91425" anchor="t" anchorCtr="0"/>
          <a:lstStyle>
            <a:lvl1pPr marL="0" indent="88900">
              <a:buClr>
                <a:schemeClr val="lt1"/>
              </a:buClr>
              <a:buSzPct val="100000"/>
              <a:buNone/>
              <a:defRPr sz="1400">
                <a:solidFill>
                  <a:schemeClr val="lt1"/>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33867" y="-94"/>
            <a:ext cx="3409812" cy="2810236"/>
            <a:chOff x="0" y="1493"/>
            <a:chExt cx="3409812" cy="2810236"/>
          </a:xfrm>
        </p:grpSpPr>
        <p:cxnSp>
          <p:nvCxnSpPr>
            <p:cNvPr id="6" name="Shape 6"/>
            <p:cNvCxnSpPr/>
            <p:nvPr/>
          </p:nvCxnSpPr>
          <p:spPr>
            <a:xfrm>
              <a:off x="0" y="245542"/>
              <a:ext cx="3251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7" name="Shape 7"/>
            <p:cNvCxnSpPr/>
            <p:nvPr/>
          </p:nvCxnSpPr>
          <p:spPr>
            <a:xfrm rot="-5400000">
              <a:off x="-1212177" y="1407880"/>
              <a:ext cx="2806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8" name="Shape 8"/>
            <p:cNvCxnSpPr/>
            <p:nvPr/>
          </p:nvCxnSpPr>
          <p:spPr>
            <a:xfrm>
              <a:off x="0" y="474143"/>
              <a:ext cx="2666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9" name="Shape 9"/>
            <p:cNvCxnSpPr/>
            <p:nvPr/>
          </p:nvCxnSpPr>
          <p:spPr>
            <a:xfrm>
              <a:off x="0" y="702743"/>
              <a:ext cx="2167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0" name="Shape 10"/>
            <p:cNvCxnSpPr/>
            <p:nvPr/>
          </p:nvCxnSpPr>
          <p:spPr>
            <a:xfrm>
              <a:off x="0" y="931342"/>
              <a:ext cx="18626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1" name="Shape 11"/>
            <p:cNvCxnSpPr/>
            <p:nvPr/>
          </p:nvCxnSpPr>
          <p:spPr>
            <a:xfrm>
              <a:off x="0" y="1159942"/>
              <a:ext cx="1490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2" name="Shape 12"/>
            <p:cNvCxnSpPr/>
            <p:nvPr/>
          </p:nvCxnSpPr>
          <p:spPr>
            <a:xfrm>
              <a:off x="0" y="1388542"/>
              <a:ext cx="12191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3" name="Shape 13"/>
            <p:cNvCxnSpPr/>
            <p:nvPr/>
          </p:nvCxnSpPr>
          <p:spPr>
            <a:xfrm>
              <a:off x="0" y="1617142"/>
              <a:ext cx="990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4" name="Shape 14"/>
            <p:cNvCxnSpPr/>
            <p:nvPr/>
          </p:nvCxnSpPr>
          <p:spPr>
            <a:xfrm>
              <a:off x="0" y="1845742"/>
              <a:ext cx="745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5" name="Shape 15"/>
            <p:cNvCxnSpPr/>
            <p:nvPr/>
          </p:nvCxnSpPr>
          <p:spPr>
            <a:xfrm>
              <a:off x="0" y="2074342"/>
              <a:ext cx="533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6" name="Shape 16"/>
            <p:cNvCxnSpPr/>
            <p:nvPr/>
          </p:nvCxnSpPr>
          <p:spPr>
            <a:xfrm>
              <a:off x="0" y="2302943"/>
              <a:ext cx="262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7" name="Shape 17"/>
            <p:cNvCxnSpPr/>
            <p:nvPr/>
          </p:nvCxnSpPr>
          <p:spPr>
            <a:xfrm rot="-5400000">
              <a:off x="-814261" y="1238115"/>
              <a:ext cx="2468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8" name="Shape 18"/>
            <p:cNvCxnSpPr/>
            <p:nvPr/>
          </p:nvCxnSpPr>
          <p:spPr>
            <a:xfrm rot="-5400000">
              <a:off x="-357712" y="1014527"/>
              <a:ext cx="2018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9" name="Shape 19"/>
            <p:cNvCxnSpPr/>
            <p:nvPr/>
          </p:nvCxnSpPr>
          <p:spPr>
            <a:xfrm rot="-5400000">
              <a:off x="-853" y="887576"/>
              <a:ext cx="1763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0" name="Shape 20"/>
            <p:cNvCxnSpPr/>
            <p:nvPr/>
          </p:nvCxnSpPr>
          <p:spPr>
            <a:xfrm rot="-5400000">
              <a:off x="326307" y="790194"/>
              <a:ext cx="1569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1" name="Shape 21"/>
            <p:cNvCxnSpPr/>
            <p:nvPr/>
          </p:nvCxnSpPr>
          <p:spPr>
            <a:xfrm rot="-5400000">
              <a:off x="636516" y="709726"/>
              <a:ext cx="1408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2" name="Shape 22"/>
            <p:cNvCxnSpPr/>
            <p:nvPr/>
          </p:nvCxnSpPr>
          <p:spPr>
            <a:xfrm rot="-5400000">
              <a:off x="972228" y="603961"/>
              <a:ext cx="1196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3" name="Shape 23"/>
            <p:cNvCxnSpPr/>
            <p:nvPr/>
          </p:nvCxnSpPr>
          <p:spPr>
            <a:xfrm rot="-5400000">
              <a:off x="1278236" y="527761"/>
              <a:ext cx="1044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4" name="Shape 24"/>
            <p:cNvCxnSpPr/>
            <p:nvPr/>
          </p:nvCxnSpPr>
          <p:spPr>
            <a:xfrm rot="-5400000">
              <a:off x="1590398" y="440776"/>
              <a:ext cx="879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5" name="Shape 25"/>
            <p:cNvCxnSpPr/>
            <p:nvPr/>
          </p:nvCxnSpPr>
          <p:spPr>
            <a:xfrm rot="-5400000">
              <a:off x="1883657" y="377227"/>
              <a:ext cx="752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6" name="Shape 26"/>
            <p:cNvCxnSpPr/>
            <p:nvPr/>
          </p:nvCxnSpPr>
          <p:spPr>
            <a:xfrm rot="-5400000">
              <a:off x="2198066" y="292493"/>
              <a:ext cx="583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7" name="Shape 27"/>
            <p:cNvCxnSpPr/>
            <p:nvPr/>
          </p:nvCxnSpPr>
          <p:spPr>
            <a:xfrm rot="-5400000">
              <a:off x="2521027" y="199376"/>
              <a:ext cx="397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8" name="Shape 28"/>
            <p:cNvCxnSpPr/>
            <p:nvPr/>
          </p:nvCxnSpPr>
          <p:spPr>
            <a:xfrm rot="-5400000">
              <a:off x="2801688" y="148627"/>
              <a:ext cx="295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9" name="Shape 29"/>
            <p:cNvCxnSpPr/>
            <p:nvPr/>
          </p:nvCxnSpPr>
          <p:spPr>
            <a:xfrm rot="-5400000">
              <a:off x="3079242" y="102444"/>
              <a:ext cx="201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0" name="Shape 30"/>
            <p:cNvCxnSpPr/>
            <p:nvPr/>
          </p:nvCxnSpPr>
          <p:spPr>
            <a:xfrm rot="-5400000">
              <a:off x="3324762" y="85076"/>
              <a:ext cx="168600" cy="1500"/>
            </a:xfrm>
            <a:prstGeom prst="straightConnector1">
              <a:avLst/>
            </a:prstGeom>
            <a:noFill/>
            <a:ln w="12700" cap="flat">
              <a:solidFill>
                <a:srgbClr val="B7CCE4">
                  <a:alpha val="53725"/>
                </a:srgbClr>
              </a:solidFill>
              <a:prstDash val="solid"/>
              <a:round/>
              <a:headEnd type="none" w="med" len="med"/>
              <a:tailEnd type="none" w="med" len="med"/>
            </a:ln>
          </p:spPr>
        </p:cxnSp>
      </p:grpSp>
      <p:sp>
        <p:nvSpPr>
          <p:cNvPr id="31" name="Shape 31"/>
          <p:cNvSpPr txBox="1">
            <a:spLocks noGrp="1"/>
          </p:cNvSpPr>
          <p:nvPr>
            <p:ph type="title"/>
          </p:nvPr>
        </p:nvSpPr>
        <p:spPr>
          <a:xfrm>
            <a:off x="457200" y="274637"/>
            <a:ext cx="8229600" cy="1143000"/>
          </a:xfrm>
          <a:prstGeom prst="rect">
            <a:avLst/>
          </a:prstGeom>
        </p:spPr>
        <p:txBody>
          <a:bodyPr lIns="91425" tIns="91425" rIns="91425" bIns="91425" anchor="b" anchorCtr="0"/>
          <a:lstStyle>
            <a:lvl1pPr marL="0" indent="279400">
              <a:buClr>
                <a:schemeClr val="lt1"/>
              </a:buClr>
              <a:buSzPct val="100000"/>
              <a:buNone/>
              <a:defRPr sz="4400">
                <a:solidFill>
                  <a:schemeClr val="lt1"/>
                </a:solidFill>
              </a:defRPr>
            </a:lvl1pPr>
            <a:lvl2pPr marL="0" indent="279400">
              <a:buClr>
                <a:schemeClr val="lt1"/>
              </a:buClr>
              <a:buSzPct val="100000"/>
              <a:buNone/>
              <a:defRPr sz="4400">
                <a:solidFill>
                  <a:schemeClr val="lt1"/>
                </a:solidFill>
              </a:defRPr>
            </a:lvl2pPr>
            <a:lvl3pPr marL="0" indent="279400">
              <a:buClr>
                <a:schemeClr val="lt1"/>
              </a:buClr>
              <a:buSzPct val="100000"/>
              <a:buNone/>
              <a:defRPr sz="4400">
                <a:solidFill>
                  <a:schemeClr val="lt1"/>
                </a:solidFill>
              </a:defRPr>
            </a:lvl3pPr>
            <a:lvl4pPr marL="0" indent="279400">
              <a:buClr>
                <a:schemeClr val="lt1"/>
              </a:buClr>
              <a:buSzPct val="100000"/>
              <a:buNone/>
              <a:defRPr sz="4400">
                <a:solidFill>
                  <a:schemeClr val="lt1"/>
                </a:solidFill>
              </a:defRPr>
            </a:lvl4pPr>
            <a:lvl5pPr marL="0" indent="279400">
              <a:buClr>
                <a:schemeClr val="lt1"/>
              </a:buClr>
              <a:buSzPct val="100000"/>
              <a:buNone/>
              <a:defRPr sz="4400">
                <a:solidFill>
                  <a:schemeClr val="lt1"/>
                </a:solidFill>
              </a:defRPr>
            </a:lvl5pPr>
            <a:lvl6pPr marL="0" indent="279400">
              <a:buClr>
                <a:schemeClr val="lt1"/>
              </a:buClr>
              <a:buSzPct val="100000"/>
              <a:buNone/>
              <a:defRPr sz="4400">
                <a:solidFill>
                  <a:schemeClr val="lt1"/>
                </a:solidFill>
              </a:defRPr>
            </a:lvl6pPr>
            <a:lvl7pPr marL="0" indent="279400">
              <a:buClr>
                <a:schemeClr val="lt1"/>
              </a:buClr>
              <a:buSzPct val="100000"/>
              <a:buNone/>
              <a:defRPr sz="4400">
                <a:solidFill>
                  <a:schemeClr val="lt1"/>
                </a:solidFill>
              </a:defRPr>
            </a:lvl7pPr>
            <a:lvl8pPr marL="0" indent="279400">
              <a:buClr>
                <a:schemeClr val="lt1"/>
              </a:buClr>
              <a:buSzPct val="100000"/>
              <a:buNone/>
              <a:defRPr sz="4400">
                <a:solidFill>
                  <a:schemeClr val="lt1"/>
                </a:solidFill>
              </a:defRPr>
            </a:lvl8pPr>
            <a:lvl9pPr marL="0" indent="279400">
              <a:buClr>
                <a:schemeClr val="lt1"/>
              </a:buClr>
              <a:buSzPct val="100000"/>
              <a:buNone/>
              <a:defRPr sz="4400">
                <a:solidFill>
                  <a:schemeClr val="lt1"/>
                </a:solidFill>
              </a:defRPr>
            </a:lvl9pPr>
          </a:lstStyle>
          <a:p>
            <a:endParaRPr/>
          </a:p>
        </p:txBody>
      </p:sp>
      <p:sp>
        <p:nvSpPr>
          <p:cNvPr id="32" name="Shape 32"/>
          <p:cNvSpPr txBox="1">
            <a:spLocks noGrp="1"/>
          </p:cNvSpPr>
          <p:nvPr>
            <p:ph type="body" idx="1"/>
          </p:nvPr>
        </p:nvSpPr>
        <p:spPr>
          <a:xfrm>
            <a:off x="457200" y="1600200"/>
            <a:ext cx="8229600" cy="4526100"/>
          </a:xfrm>
          <a:prstGeom prst="rect">
            <a:avLst/>
          </a:prstGeom>
        </p:spPr>
        <p:txBody>
          <a:bodyPr lIns="91425" tIns="91425" rIns="91425" bIns="91425" anchor="t" anchorCtr="0"/>
          <a:lstStyle>
            <a:lvl1pPr marL="342900" indent="-228600">
              <a:buClr>
                <a:schemeClr val="dk2"/>
              </a:buClr>
              <a:buSzPct val="100000"/>
              <a:defRPr sz="1800">
                <a:solidFill>
                  <a:schemeClr val="dk2"/>
                </a:solidFill>
              </a:defRPr>
            </a:lvl1pPr>
            <a:lvl2pPr marL="742950" indent="-171450">
              <a:spcBef>
                <a:spcPts val="360"/>
              </a:spcBef>
              <a:buClr>
                <a:schemeClr val="dk2"/>
              </a:buClr>
              <a:buSzPct val="100000"/>
              <a:defRPr sz="1800">
                <a:solidFill>
                  <a:schemeClr val="dk2"/>
                </a:solidFill>
              </a:defRPr>
            </a:lvl2pPr>
            <a:lvl3pPr marL="1143000" indent="-114300">
              <a:spcBef>
                <a:spcPts val="360"/>
              </a:spcBef>
              <a:buClr>
                <a:schemeClr val="dk2"/>
              </a:buClr>
              <a:buSzPct val="100000"/>
              <a:defRPr sz="1800">
                <a:solidFill>
                  <a:schemeClr val="dk2"/>
                </a:solidFill>
              </a:defRPr>
            </a:lvl3pPr>
            <a:lvl4pPr marL="1600200" indent="-114300">
              <a:spcBef>
                <a:spcPts val="360"/>
              </a:spcBef>
              <a:buClr>
                <a:schemeClr val="dk2"/>
              </a:buClr>
              <a:buSzPct val="100000"/>
              <a:defRPr sz="1800">
                <a:solidFill>
                  <a:schemeClr val="dk2"/>
                </a:solidFill>
              </a:defRPr>
            </a:lvl4pPr>
            <a:lvl5pPr marL="2057400" indent="-114300">
              <a:spcBef>
                <a:spcPts val="360"/>
              </a:spcBef>
              <a:buClr>
                <a:schemeClr val="dk2"/>
              </a:buClr>
              <a:buSzPct val="100000"/>
              <a:defRPr sz="1800">
                <a:solidFill>
                  <a:schemeClr val="dk2"/>
                </a:solidFill>
              </a:defRPr>
            </a:lvl5pPr>
            <a:lvl6pPr marL="2514600" indent="-114300">
              <a:spcBef>
                <a:spcPts val="360"/>
              </a:spcBef>
              <a:buClr>
                <a:schemeClr val="dk2"/>
              </a:buClr>
              <a:buSzPct val="100000"/>
              <a:defRPr sz="1800">
                <a:solidFill>
                  <a:schemeClr val="dk2"/>
                </a:solidFill>
              </a:defRPr>
            </a:lvl6pPr>
            <a:lvl7pPr marL="2971800" indent="-114300">
              <a:spcBef>
                <a:spcPts val="360"/>
              </a:spcBef>
              <a:buClr>
                <a:schemeClr val="dk2"/>
              </a:buClr>
              <a:buSzPct val="100000"/>
              <a:defRPr sz="1800">
                <a:solidFill>
                  <a:schemeClr val="dk2"/>
                </a:solidFill>
              </a:defRPr>
            </a:lvl7pPr>
            <a:lvl8pPr marL="3429000" indent="-114300">
              <a:spcBef>
                <a:spcPts val="360"/>
              </a:spcBef>
              <a:buClr>
                <a:schemeClr val="dk2"/>
              </a:buClr>
              <a:buSzPct val="100000"/>
              <a:defRPr sz="1800">
                <a:solidFill>
                  <a:schemeClr val="dk2"/>
                </a:solidFill>
              </a:defRPr>
            </a:lvl8pPr>
            <a:lvl9pPr marL="3886200" indent="-114300">
              <a:spcBef>
                <a:spcPts val="360"/>
              </a:spcBef>
              <a:buClr>
                <a:schemeClr val="dk2"/>
              </a:buClr>
              <a:buSzPct val="100000"/>
              <a:defRPr sz="1800">
                <a:solidFill>
                  <a:schemeClr val="dk2"/>
                </a:solidFill>
              </a:defRPr>
            </a:lvl9pPr>
          </a:lstStyle>
          <a:p>
            <a:endParaRPr/>
          </a:p>
        </p:txBody>
      </p:sp>
      <p:grpSp>
        <p:nvGrpSpPr>
          <p:cNvPr id="33" name="Shape 33"/>
          <p:cNvGrpSpPr/>
          <p:nvPr/>
        </p:nvGrpSpPr>
        <p:grpSpPr>
          <a:xfrm rot="10800000">
            <a:off x="5734187" y="4047858"/>
            <a:ext cx="3409812" cy="2810236"/>
            <a:chOff x="0" y="1493"/>
            <a:chExt cx="3409812" cy="2810236"/>
          </a:xfrm>
        </p:grpSpPr>
        <p:cxnSp>
          <p:nvCxnSpPr>
            <p:cNvPr id="34" name="Shape 34"/>
            <p:cNvCxnSpPr/>
            <p:nvPr/>
          </p:nvCxnSpPr>
          <p:spPr>
            <a:xfrm>
              <a:off x="0" y="245542"/>
              <a:ext cx="3251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5" name="Shape 35"/>
            <p:cNvCxnSpPr/>
            <p:nvPr/>
          </p:nvCxnSpPr>
          <p:spPr>
            <a:xfrm rot="-5400000">
              <a:off x="-1212177" y="1407880"/>
              <a:ext cx="2806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6" name="Shape 36"/>
            <p:cNvCxnSpPr/>
            <p:nvPr/>
          </p:nvCxnSpPr>
          <p:spPr>
            <a:xfrm>
              <a:off x="0" y="474143"/>
              <a:ext cx="2666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7" name="Shape 37"/>
            <p:cNvCxnSpPr/>
            <p:nvPr/>
          </p:nvCxnSpPr>
          <p:spPr>
            <a:xfrm>
              <a:off x="0" y="702743"/>
              <a:ext cx="2167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8" name="Shape 38"/>
            <p:cNvCxnSpPr/>
            <p:nvPr/>
          </p:nvCxnSpPr>
          <p:spPr>
            <a:xfrm>
              <a:off x="0" y="931342"/>
              <a:ext cx="18626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9" name="Shape 39"/>
            <p:cNvCxnSpPr/>
            <p:nvPr/>
          </p:nvCxnSpPr>
          <p:spPr>
            <a:xfrm>
              <a:off x="0" y="1159942"/>
              <a:ext cx="1490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0" name="Shape 40"/>
            <p:cNvCxnSpPr/>
            <p:nvPr/>
          </p:nvCxnSpPr>
          <p:spPr>
            <a:xfrm>
              <a:off x="0" y="1388542"/>
              <a:ext cx="12191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1" name="Shape 41"/>
            <p:cNvCxnSpPr/>
            <p:nvPr/>
          </p:nvCxnSpPr>
          <p:spPr>
            <a:xfrm>
              <a:off x="0" y="1617142"/>
              <a:ext cx="990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2" name="Shape 42"/>
            <p:cNvCxnSpPr/>
            <p:nvPr/>
          </p:nvCxnSpPr>
          <p:spPr>
            <a:xfrm>
              <a:off x="0" y="1845742"/>
              <a:ext cx="745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3" name="Shape 43"/>
            <p:cNvCxnSpPr/>
            <p:nvPr/>
          </p:nvCxnSpPr>
          <p:spPr>
            <a:xfrm>
              <a:off x="0" y="2074342"/>
              <a:ext cx="533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4" name="Shape 44"/>
            <p:cNvCxnSpPr/>
            <p:nvPr/>
          </p:nvCxnSpPr>
          <p:spPr>
            <a:xfrm>
              <a:off x="0" y="2302943"/>
              <a:ext cx="262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5" name="Shape 45"/>
            <p:cNvCxnSpPr/>
            <p:nvPr/>
          </p:nvCxnSpPr>
          <p:spPr>
            <a:xfrm rot="-5400000">
              <a:off x="-814261" y="1238115"/>
              <a:ext cx="2468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6" name="Shape 46"/>
            <p:cNvCxnSpPr/>
            <p:nvPr/>
          </p:nvCxnSpPr>
          <p:spPr>
            <a:xfrm rot="-5400000">
              <a:off x="-357712" y="1014527"/>
              <a:ext cx="2018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7" name="Shape 47"/>
            <p:cNvCxnSpPr/>
            <p:nvPr/>
          </p:nvCxnSpPr>
          <p:spPr>
            <a:xfrm rot="-5400000">
              <a:off x="-853" y="887576"/>
              <a:ext cx="1763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8" name="Shape 48"/>
            <p:cNvCxnSpPr/>
            <p:nvPr/>
          </p:nvCxnSpPr>
          <p:spPr>
            <a:xfrm rot="-5400000">
              <a:off x="326307" y="790194"/>
              <a:ext cx="1569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9" name="Shape 49"/>
            <p:cNvCxnSpPr/>
            <p:nvPr/>
          </p:nvCxnSpPr>
          <p:spPr>
            <a:xfrm rot="-5400000">
              <a:off x="636516" y="709726"/>
              <a:ext cx="1408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0" name="Shape 50"/>
            <p:cNvCxnSpPr/>
            <p:nvPr/>
          </p:nvCxnSpPr>
          <p:spPr>
            <a:xfrm rot="-5400000">
              <a:off x="972228" y="603961"/>
              <a:ext cx="1196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1" name="Shape 51"/>
            <p:cNvCxnSpPr/>
            <p:nvPr/>
          </p:nvCxnSpPr>
          <p:spPr>
            <a:xfrm rot="-5400000">
              <a:off x="1278236" y="527761"/>
              <a:ext cx="1044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2" name="Shape 52"/>
            <p:cNvCxnSpPr/>
            <p:nvPr/>
          </p:nvCxnSpPr>
          <p:spPr>
            <a:xfrm rot="-5400000">
              <a:off x="1590398" y="440776"/>
              <a:ext cx="879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3" name="Shape 53"/>
            <p:cNvCxnSpPr/>
            <p:nvPr/>
          </p:nvCxnSpPr>
          <p:spPr>
            <a:xfrm rot="-5400000">
              <a:off x="1883657" y="377227"/>
              <a:ext cx="752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4" name="Shape 54"/>
            <p:cNvCxnSpPr/>
            <p:nvPr/>
          </p:nvCxnSpPr>
          <p:spPr>
            <a:xfrm rot="-5400000">
              <a:off x="2198066" y="292493"/>
              <a:ext cx="583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5" name="Shape 55"/>
            <p:cNvCxnSpPr/>
            <p:nvPr/>
          </p:nvCxnSpPr>
          <p:spPr>
            <a:xfrm rot="-5400000">
              <a:off x="2521027" y="199376"/>
              <a:ext cx="397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6" name="Shape 56"/>
            <p:cNvCxnSpPr/>
            <p:nvPr/>
          </p:nvCxnSpPr>
          <p:spPr>
            <a:xfrm rot="-5400000">
              <a:off x="2801688" y="148627"/>
              <a:ext cx="295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7" name="Shape 57"/>
            <p:cNvCxnSpPr/>
            <p:nvPr/>
          </p:nvCxnSpPr>
          <p:spPr>
            <a:xfrm rot="-5400000">
              <a:off x="3079242" y="102444"/>
              <a:ext cx="201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8" name="Shape 58"/>
            <p:cNvCxnSpPr/>
            <p:nvPr/>
          </p:nvCxnSpPr>
          <p:spPr>
            <a:xfrm rot="-5400000">
              <a:off x="3324762" y="85076"/>
              <a:ext cx="168600" cy="1500"/>
            </a:xfrm>
            <a:prstGeom prst="straightConnector1">
              <a:avLst/>
            </a:prstGeom>
            <a:noFill/>
            <a:ln w="12700" cap="flat">
              <a:solidFill>
                <a:srgbClr val="B7CCE4">
                  <a:alpha val="53725"/>
                </a:srgbClr>
              </a:solidFill>
              <a:prstDash val="solid"/>
              <a:round/>
              <a:headEnd type="none" w="med" len="med"/>
              <a:tailEnd type="none" w="med" len="med"/>
            </a:ln>
          </p:spPr>
        </p:cxn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hyperlink" Target="http://vimeo.com/8722480" TargetMode="External"/><Relationship Id="rId4"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1" Type="http://schemas.openxmlformats.org/officeDocument/2006/relationships/hyperlink" Target="http://anotherdave.wordpress.com/2010/01/13/calculator-tdd-kata-in-javascript/" TargetMode="External"/><Relationship Id="rId12" Type="http://schemas.openxmlformats.org/officeDocument/2006/relationships/hyperlink" Target="http://vimeo.com/8708519" TargetMode="External"/><Relationship Id="rId13" Type="http://schemas.openxmlformats.org/officeDocument/2006/relationships/hyperlink" Target="http://codingdojo.org/cgi-bin/wiki.pl?KataRomanNumerals" TargetMode="External"/><Relationship Id="rId14" Type="http://schemas.openxmlformats.org/officeDocument/2006/relationships/hyperlink" Target="http://youtu.be/BAavcCsCEpA"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a-developer-life.blogspot.com/2011/12/mocks-stubs-expectations-fakes-stubs.html" TargetMode="External"/><Relationship Id="rId4" Type="http://schemas.openxmlformats.org/officeDocument/2006/relationships/hyperlink" Target="http://a-developer-life.blogspot.com/2011/06/jasmine-part-2-spies-and-mocks.html" TargetMode="External"/><Relationship Id="rId5" Type="http://schemas.openxmlformats.org/officeDocument/2006/relationships/hyperlink" Target="https://github.com/tcorral/Refactoring_Patterns" TargetMode="External"/><Relationship Id="rId6" Type="http://schemas.openxmlformats.org/officeDocument/2006/relationships/hyperlink" Target="http://pivotal.github.io/jasmine/" TargetMode="External"/><Relationship Id="rId7" Type="http://schemas.openxmlformats.org/officeDocument/2006/relationships/hyperlink" Target="https://github.com/velesin/jasmine-jquery" TargetMode="External"/><Relationship Id="rId8" Type="http://schemas.openxmlformats.org/officeDocument/2006/relationships/hyperlink" Target="http://tobyho.com/2011/12/15/jasmine-spy-cheatsheet/" TargetMode="External"/><Relationship Id="rId9" Type="http://schemas.openxmlformats.org/officeDocument/2006/relationships/hyperlink" Target="http://tryjasmine.com/" TargetMode="External"/><Relationship Id="rId10" Type="http://schemas.openxmlformats.org/officeDocument/2006/relationships/hyperlink" Target="http://www.peterprovost.org/blog/2012/05/02/kata-the-only-way-to-learn-td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List_of_unit_testing_frameworks" TargetMode="External"/><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85800" y="2266575"/>
            <a:ext cx="6711950" cy="1333799"/>
          </a:xfrm>
          <a:prstGeom prst="rect">
            <a:avLst/>
          </a:prstGeom>
        </p:spPr>
        <p:txBody>
          <a:bodyPr lIns="91425" tIns="91425" rIns="91425" bIns="91425" anchor="b" anchorCtr="0">
            <a:noAutofit/>
          </a:bodyPr>
          <a:lstStyle/>
          <a:p>
            <a:pPr>
              <a:buNone/>
            </a:pPr>
            <a:r>
              <a:rPr lang="en" dirty="0"/>
              <a:t>Learning to </a:t>
            </a:r>
            <a:r>
              <a:rPr lang="en-US" dirty="0" smtClean="0"/>
              <a:t>@</a:t>
            </a:r>
            <a:r>
              <a:rPr lang="en" dirty="0" smtClean="0"/>
              <a:t>Test </a:t>
            </a:r>
            <a:r>
              <a:rPr lang="en" dirty="0"/>
              <a:t>Drive</a:t>
            </a:r>
          </a:p>
        </p:txBody>
      </p:sp>
      <p:sp>
        <p:nvSpPr>
          <p:cNvPr id="90" name="Shape 90"/>
          <p:cNvSpPr txBox="1">
            <a:spLocks noGrp="1"/>
          </p:cNvSpPr>
          <p:nvPr>
            <p:ph type="subTitle" idx="1"/>
          </p:nvPr>
        </p:nvSpPr>
        <p:spPr>
          <a:xfrm>
            <a:off x="685800" y="3600451"/>
            <a:ext cx="6400799" cy="900599"/>
          </a:xfrm>
          <a:prstGeom prst="rect">
            <a:avLst/>
          </a:prstGeom>
        </p:spPr>
        <p:txBody>
          <a:bodyPr lIns="91425" tIns="91425" rIns="91425" bIns="91425" anchor="t" anchorCtr="0">
            <a:noAutofit/>
          </a:bodyPr>
          <a:lstStyle/>
          <a:p>
            <a:pPr>
              <a:buNone/>
            </a:pPr>
            <a:r>
              <a:rPr lang="en"/>
              <a:t>A Crash Course in Test Driven Development </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a:solidFill>
                  <a:srgbClr val="FFFFFF"/>
                </a:solidFill>
              </a:rPr>
              <a:t>Secondly – Now for some action:</a:t>
            </a:r>
            <a:r>
              <a:rPr lang="en" sz="1000">
                <a:solidFill>
                  <a:schemeClr val="dk1"/>
                </a:solidFill>
              </a:rPr>
              <a:t>T</a:t>
            </a:r>
          </a:p>
          <a:p>
            <a:pPr lvl="0" rtl="0">
              <a:buNone/>
            </a:pPr>
            <a:r>
              <a:rPr lang="en" sz="3000">
                <a:solidFill>
                  <a:srgbClr val="FFFFFF"/>
                </a:solidFill>
              </a:rPr>
              <a:t>Test First (Test Driven) vs. Test After</a:t>
            </a:r>
          </a:p>
        </p:txBody>
      </p:sp>
      <p:sp>
        <p:nvSpPr>
          <p:cNvPr id="145" name="Shape 145"/>
          <p:cNvSpPr txBox="1">
            <a:spLocks noGrp="1"/>
          </p:cNvSpPr>
          <p:nvPr>
            <p:ph type="body" idx="1"/>
          </p:nvPr>
        </p:nvSpPr>
        <p:spPr>
          <a:xfrm>
            <a:off x="152400" y="1704688"/>
            <a:ext cx="8229600" cy="4840199"/>
          </a:xfrm>
          <a:prstGeom prst="rect">
            <a:avLst/>
          </a:prstGeom>
        </p:spPr>
        <p:txBody>
          <a:bodyPr lIns="91425" tIns="91425" rIns="91425" bIns="91425" anchor="t" anchorCtr="0">
            <a:noAutofit/>
          </a:bodyPr>
          <a:lstStyle/>
          <a:p>
            <a:pPr lvl="0" rtl="0">
              <a:buNone/>
            </a:pPr>
            <a:r>
              <a:rPr lang="en">
                <a:solidFill>
                  <a:srgbClr val="073763"/>
                </a:solidFill>
              </a:rPr>
              <a:t>Code Coverage Example</a:t>
            </a:r>
          </a:p>
          <a:p>
            <a:endParaRPr lang="en">
              <a:solidFill>
                <a:srgbClr val="073763"/>
              </a:solidFill>
            </a:endParaRPr>
          </a:p>
          <a:p>
            <a:endParaRPr lang="en">
              <a:solidFill>
                <a:srgbClr val="073763"/>
              </a:solidFill>
            </a:endParaRPr>
          </a:p>
        </p:txBody>
      </p:sp>
      <p:pic>
        <p:nvPicPr>
          <p:cNvPr id="146" name="Shape 146"/>
          <p:cNvPicPr preferRelativeResize="0"/>
          <p:nvPr/>
        </p:nvPicPr>
        <p:blipFill>
          <a:blip r:embed="rId3"/>
          <a:stretch>
            <a:fillRect/>
          </a:stretch>
        </p:blipFill>
        <p:spPr>
          <a:xfrm>
            <a:off x="1021425" y="2274650"/>
            <a:ext cx="7107374" cy="4307049"/>
          </a:xfrm>
          <a:prstGeom prst="rect">
            <a:avLst/>
          </a:prstGeom>
          <a:noFill/>
          <a:ln>
            <a:noFill/>
          </a:ln>
        </p:spPr>
      </p:pic>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a:solidFill>
                  <a:srgbClr val="FFFFFF"/>
                </a:solidFill>
              </a:rPr>
              <a:t>Secondly – Now for some action:</a:t>
            </a:r>
            <a:r>
              <a:rPr lang="en" sz="1000">
                <a:solidFill>
                  <a:schemeClr val="dk1"/>
                </a:solidFill>
              </a:rPr>
              <a:t>T</a:t>
            </a:r>
          </a:p>
          <a:p>
            <a:pPr lvl="0" rtl="0">
              <a:buNone/>
            </a:pPr>
            <a:r>
              <a:rPr lang="en" sz="3000">
                <a:solidFill>
                  <a:srgbClr val="FFFFFF"/>
                </a:solidFill>
              </a:rPr>
              <a:t>Test First (Test Driven) vs. Test After</a:t>
            </a:r>
          </a:p>
        </p:txBody>
      </p:sp>
      <p:sp>
        <p:nvSpPr>
          <p:cNvPr id="152" name="Shape 152"/>
          <p:cNvSpPr txBox="1">
            <a:spLocks noGrp="1"/>
          </p:cNvSpPr>
          <p:nvPr>
            <p:ph type="body" idx="1"/>
          </p:nvPr>
        </p:nvSpPr>
        <p:spPr>
          <a:xfrm>
            <a:off x="152400" y="1704688"/>
            <a:ext cx="8229600" cy="4840199"/>
          </a:xfrm>
          <a:prstGeom prst="rect">
            <a:avLst/>
          </a:prstGeom>
        </p:spPr>
        <p:txBody>
          <a:bodyPr lIns="91425" tIns="91425" rIns="91425" bIns="91425" anchor="t" anchorCtr="0">
            <a:noAutofit/>
          </a:bodyPr>
          <a:lstStyle/>
          <a:p>
            <a:pPr lvl="0" rtl="0">
              <a:buNone/>
            </a:pPr>
            <a:r>
              <a:rPr lang="en">
                <a:solidFill>
                  <a:srgbClr val="073763"/>
                </a:solidFill>
              </a:rPr>
              <a:t>Gaps in Code Coverage</a:t>
            </a:r>
          </a:p>
          <a:p>
            <a:endParaRPr lang="en">
              <a:solidFill>
                <a:srgbClr val="073763"/>
              </a:solidFill>
            </a:endParaRPr>
          </a:p>
          <a:p>
            <a:pPr lvl="0" rtl="0">
              <a:lnSpc>
                <a:spcPct val="115000"/>
              </a:lnSpc>
              <a:buNone/>
            </a:pPr>
            <a:r>
              <a:rPr lang="en" sz="1400">
                <a:solidFill>
                  <a:srgbClr val="073763"/>
                </a:solidFill>
              </a:rPr>
              <a:t>Writing code that isn’t </a:t>
            </a:r>
          </a:p>
          <a:p>
            <a:pPr lvl="0" rtl="0">
              <a:lnSpc>
                <a:spcPct val="115000"/>
              </a:lnSpc>
              <a:buNone/>
            </a:pPr>
            <a:r>
              <a:rPr lang="en" sz="1400">
                <a:solidFill>
                  <a:srgbClr val="073763"/>
                </a:solidFill>
              </a:rPr>
              <a:t>tested causes gaps </a:t>
            </a:r>
          </a:p>
          <a:p>
            <a:pPr lvl="0" rtl="0">
              <a:lnSpc>
                <a:spcPct val="115000"/>
              </a:lnSpc>
              <a:buNone/>
            </a:pPr>
            <a:r>
              <a:rPr lang="en" sz="1400">
                <a:solidFill>
                  <a:srgbClr val="073763"/>
                </a:solidFill>
              </a:rPr>
              <a:t>(holes in your safety net).</a:t>
            </a: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p:txBody>
      </p:sp>
      <p:pic>
        <p:nvPicPr>
          <p:cNvPr id="153" name="Shape 153"/>
          <p:cNvPicPr preferRelativeResize="0"/>
          <p:nvPr/>
        </p:nvPicPr>
        <p:blipFill>
          <a:blip r:embed="rId3"/>
          <a:stretch>
            <a:fillRect/>
          </a:stretch>
        </p:blipFill>
        <p:spPr>
          <a:xfrm>
            <a:off x="2687950" y="2471475"/>
            <a:ext cx="6017649" cy="3921000"/>
          </a:xfrm>
          <a:prstGeom prst="rect">
            <a:avLst/>
          </a:prstGeom>
          <a:noFill/>
          <a:ln>
            <a:noFill/>
          </a:ln>
        </p:spPr>
      </p:pic>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134800"/>
            <a:ext cx="8229600" cy="1351799"/>
          </a:xfrm>
          <a:prstGeom prst="rect">
            <a:avLst/>
          </a:prstGeom>
        </p:spPr>
        <p:txBody>
          <a:bodyPr lIns="91425" tIns="91425" rIns="91425" bIns="91425" anchor="b" anchorCtr="0">
            <a:noAutofit/>
          </a:bodyPr>
          <a:lstStyle/>
          <a:p>
            <a:pPr lvl="0" rtl="0">
              <a:buNone/>
            </a:pPr>
            <a:r>
              <a:rPr lang="en" sz="3600" b="1">
                <a:solidFill>
                  <a:srgbClr val="FFFFFF"/>
                </a:solidFill>
              </a:rPr>
              <a:t>Secondly – Now for some action:</a:t>
            </a:r>
          </a:p>
          <a:p>
            <a:pPr lvl="0" rtl="0">
              <a:buNone/>
            </a:pPr>
            <a:r>
              <a:rPr lang="en" sz="3000">
                <a:solidFill>
                  <a:srgbClr val="FFFFFF"/>
                </a:solidFill>
              </a:rPr>
              <a:t>Drum Roll Please...</a:t>
            </a:r>
          </a:p>
        </p:txBody>
      </p:sp>
      <p:sp>
        <p:nvSpPr>
          <p:cNvPr id="159" name="Shape 159"/>
          <p:cNvSpPr txBox="1">
            <a:spLocks noGrp="1"/>
          </p:cNvSpPr>
          <p:nvPr>
            <p:ph type="body" idx="1"/>
          </p:nvPr>
        </p:nvSpPr>
        <p:spPr>
          <a:xfrm>
            <a:off x="304800" y="1780888"/>
            <a:ext cx="8229600" cy="4840199"/>
          </a:xfrm>
          <a:prstGeom prst="rect">
            <a:avLst/>
          </a:prstGeom>
        </p:spPr>
        <p:txBody>
          <a:bodyPr lIns="91425" tIns="91425" rIns="91425" bIns="91425" anchor="t" anchorCtr="0">
            <a:noAutofit/>
          </a:bodyPr>
          <a:lstStyle/>
          <a:p>
            <a:pPr lvl="0" rtl="0">
              <a:buNone/>
            </a:pPr>
            <a:r>
              <a:rPr lang="en">
                <a:solidFill>
                  <a:srgbClr val="073763"/>
                </a:solidFill>
              </a:rPr>
              <a:t>TDD Cadence: Red, Green, Refactor</a:t>
            </a:r>
          </a:p>
          <a:p>
            <a:pPr marL="0" lvl="0" indent="0" rtl="0">
              <a:lnSpc>
                <a:spcPct val="115000"/>
              </a:lnSpc>
              <a:buNone/>
            </a:pPr>
            <a:r>
              <a:rPr lang="en" sz="1400" b="1">
                <a:solidFill>
                  <a:srgbClr val="073763"/>
                </a:solidFill>
              </a:rPr>
              <a:t>Step 1:</a:t>
            </a:r>
            <a:r>
              <a:rPr lang="en" sz="1400">
                <a:solidFill>
                  <a:srgbClr val="073763"/>
                </a:solidFill>
              </a:rPr>
              <a:t> Write a failing test</a:t>
            </a:r>
          </a:p>
          <a:p>
            <a:endParaRPr lang="en" sz="1400">
              <a:solidFill>
                <a:srgbClr val="073763"/>
              </a:solidFill>
            </a:endParaRPr>
          </a:p>
          <a:p>
            <a:pPr marL="0" lvl="0" indent="0" rtl="0">
              <a:lnSpc>
                <a:spcPct val="115000"/>
              </a:lnSpc>
              <a:buNone/>
            </a:pPr>
            <a:r>
              <a:rPr lang="en" sz="1400" b="1">
                <a:solidFill>
                  <a:srgbClr val="073763"/>
                </a:solidFill>
              </a:rPr>
              <a:t>Step 2:</a:t>
            </a:r>
            <a:r>
              <a:rPr lang="en" sz="1400">
                <a:solidFill>
                  <a:srgbClr val="073763"/>
                </a:solidFill>
              </a:rPr>
              <a:t> Write just enough code </a:t>
            </a:r>
          </a:p>
          <a:p>
            <a:pPr marL="0" lvl="0" indent="0" rtl="0">
              <a:lnSpc>
                <a:spcPct val="115000"/>
              </a:lnSpc>
              <a:buNone/>
            </a:pPr>
            <a:r>
              <a:rPr lang="en" sz="1400">
                <a:solidFill>
                  <a:srgbClr val="073763"/>
                </a:solidFill>
              </a:rPr>
              <a:t>to make the test pass</a:t>
            </a:r>
          </a:p>
          <a:p>
            <a:endParaRPr lang="en" sz="1400">
              <a:solidFill>
                <a:srgbClr val="073763"/>
              </a:solidFill>
            </a:endParaRPr>
          </a:p>
          <a:p>
            <a:pPr marL="0" lvl="0" indent="0" rtl="0">
              <a:lnSpc>
                <a:spcPct val="115000"/>
              </a:lnSpc>
              <a:buNone/>
            </a:pPr>
            <a:r>
              <a:rPr lang="en" sz="1400" b="1">
                <a:solidFill>
                  <a:srgbClr val="073763"/>
                </a:solidFill>
              </a:rPr>
              <a:t>Step 3:</a:t>
            </a:r>
            <a:r>
              <a:rPr lang="en" sz="1400">
                <a:solidFill>
                  <a:srgbClr val="073763"/>
                </a:solidFill>
              </a:rPr>
              <a:t> Refactor your code</a:t>
            </a:r>
          </a:p>
          <a:p>
            <a:endParaRPr lang="en" sz="1400">
              <a:solidFill>
                <a:srgbClr val="073763"/>
              </a:solidFill>
            </a:endParaRPr>
          </a:p>
          <a:p>
            <a:pPr marL="0" lvl="0" indent="0" rtl="0">
              <a:lnSpc>
                <a:spcPct val="115000"/>
              </a:lnSpc>
              <a:buNone/>
            </a:pPr>
            <a:r>
              <a:rPr lang="en" sz="1400">
                <a:solidFill>
                  <a:srgbClr val="073763"/>
                </a:solidFill>
              </a:rPr>
              <a:t>Continue this process until </a:t>
            </a:r>
          </a:p>
          <a:p>
            <a:pPr marL="0" lvl="0" indent="0" rtl="0">
              <a:lnSpc>
                <a:spcPct val="115000"/>
              </a:lnSpc>
              <a:buClr>
                <a:schemeClr val="dk1"/>
              </a:buClr>
              <a:buSzPct val="78571"/>
              <a:buFont typeface="Arial"/>
              <a:buNone/>
            </a:pPr>
            <a:r>
              <a:rPr lang="en" sz="1400">
                <a:solidFill>
                  <a:srgbClr val="073763"/>
                </a:solidFill>
              </a:rPr>
              <a:t>you’re done.</a:t>
            </a:r>
          </a:p>
          <a:p>
            <a:endParaRPr lang="en" sz="1400">
              <a:solidFill>
                <a:srgbClr val="073763"/>
              </a:solidFill>
            </a:endParaRPr>
          </a:p>
          <a:p>
            <a:pPr marL="0" lvl="0" indent="0" rtl="0">
              <a:lnSpc>
                <a:spcPct val="115000"/>
              </a:lnSpc>
              <a:buNone/>
            </a:pPr>
            <a:r>
              <a:rPr lang="en" sz="1400">
                <a:solidFill>
                  <a:srgbClr val="073763"/>
                </a:solidFill>
              </a:rPr>
              <a:t>Congratulations, you are now a </a:t>
            </a:r>
          </a:p>
          <a:p>
            <a:pPr marL="0" lvl="0" indent="0" rtl="0">
              <a:lnSpc>
                <a:spcPct val="115000"/>
              </a:lnSpc>
              <a:buClr>
                <a:schemeClr val="dk1"/>
              </a:buClr>
              <a:buSzPct val="78571"/>
              <a:buFont typeface="Arial"/>
              <a:buNone/>
            </a:pPr>
            <a:r>
              <a:rPr lang="en" sz="1400">
                <a:solidFill>
                  <a:srgbClr val="073763"/>
                </a:solidFill>
              </a:rPr>
              <a:t>Test driver (here’s your license)</a:t>
            </a:r>
          </a:p>
          <a:p>
            <a:endParaRPr lang="en" sz="1400">
              <a:solidFill>
                <a:srgbClr val="073763"/>
              </a:solidFill>
            </a:endParaRPr>
          </a:p>
        </p:txBody>
      </p:sp>
      <p:pic>
        <p:nvPicPr>
          <p:cNvPr id="160" name="Shape 160"/>
          <p:cNvPicPr preferRelativeResize="0"/>
          <p:nvPr/>
        </p:nvPicPr>
        <p:blipFill>
          <a:blip r:embed="rId3"/>
          <a:stretch>
            <a:fillRect/>
          </a:stretch>
        </p:blipFill>
        <p:spPr>
          <a:xfrm>
            <a:off x="3736501" y="2401625"/>
            <a:ext cx="4953749" cy="4054049"/>
          </a:xfrm>
          <a:prstGeom prst="rect">
            <a:avLst/>
          </a:prstGeom>
          <a:noFill/>
          <a:ln>
            <a:noFill/>
          </a:ln>
        </p:spPr>
      </p:pic>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200" y="134800"/>
            <a:ext cx="8229600" cy="1351799"/>
          </a:xfrm>
          <a:prstGeom prst="rect">
            <a:avLst/>
          </a:prstGeom>
        </p:spPr>
        <p:txBody>
          <a:bodyPr lIns="91425" tIns="91425" rIns="91425" bIns="91425" anchor="b" anchorCtr="0">
            <a:noAutofit/>
          </a:bodyPr>
          <a:lstStyle/>
          <a:p>
            <a:pPr lvl="0" rtl="0">
              <a:buNone/>
            </a:pPr>
            <a:r>
              <a:rPr lang="en" sz="3600" b="1">
                <a:solidFill>
                  <a:srgbClr val="FFFFFF"/>
                </a:solidFill>
              </a:rPr>
              <a:t>Secondly – Now for some action:</a:t>
            </a:r>
          </a:p>
          <a:p>
            <a:pPr lvl="0" rtl="0">
              <a:buNone/>
            </a:pPr>
            <a:r>
              <a:rPr lang="en" sz="3000">
                <a:solidFill>
                  <a:srgbClr val="FFFFFF"/>
                </a:solidFill>
              </a:rPr>
              <a:t>Supporting Practices</a:t>
            </a:r>
          </a:p>
        </p:txBody>
      </p:sp>
      <p:sp>
        <p:nvSpPr>
          <p:cNvPr id="166" name="Shape 166"/>
          <p:cNvSpPr txBox="1">
            <a:spLocks noGrp="1"/>
          </p:cNvSpPr>
          <p:nvPr>
            <p:ph type="body" idx="1"/>
          </p:nvPr>
        </p:nvSpPr>
        <p:spPr>
          <a:xfrm>
            <a:off x="304800" y="1933288"/>
            <a:ext cx="8229600" cy="4840199"/>
          </a:xfrm>
          <a:prstGeom prst="rect">
            <a:avLst/>
          </a:prstGeom>
        </p:spPr>
        <p:txBody>
          <a:bodyPr lIns="91425" tIns="91425" rIns="91425" bIns="91425" anchor="t" anchorCtr="0">
            <a:noAutofit/>
          </a:bodyPr>
          <a:lstStyle/>
          <a:p>
            <a:pPr lvl="0" rtl="0">
              <a:buNone/>
            </a:pPr>
            <a:r>
              <a:rPr lang="en">
                <a:solidFill>
                  <a:srgbClr val="073763"/>
                </a:solidFill>
              </a:rPr>
              <a:t>Supporting Practices</a:t>
            </a:r>
          </a:p>
          <a:p>
            <a:endParaRPr lang="en">
              <a:solidFill>
                <a:srgbClr val="073763"/>
              </a:solidFill>
            </a:endParaRPr>
          </a:p>
          <a:p>
            <a:pPr marL="457200" lvl="0" indent="-317500" rtl="0">
              <a:lnSpc>
                <a:spcPct val="115000"/>
              </a:lnSpc>
              <a:buClr>
                <a:srgbClr val="073763"/>
              </a:buClr>
              <a:buSzPct val="166666"/>
              <a:buFont typeface="Arial"/>
              <a:buChar char="•"/>
            </a:pPr>
            <a:r>
              <a:rPr lang="en" sz="1400">
                <a:solidFill>
                  <a:srgbClr val="073763"/>
                </a:solidFill>
              </a:rPr>
              <a:t>Refactoring</a:t>
            </a:r>
          </a:p>
          <a:p>
            <a:pPr marL="457200" lvl="0" indent="-317500" rtl="0">
              <a:lnSpc>
                <a:spcPct val="115000"/>
              </a:lnSpc>
              <a:buClr>
                <a:srgbClr val="073763"/>
              </a:buClr>
              <a:buSzPct val="166666"/>
              <a:buFont typeface="Arial"/>
              <a:buChar char="•"/>
            </a:pPr>
            <a:r>
              <a:rPr lang="en" sz="1400">
                <a:solidFill>
                  <a:srgbClr val="073763"/>
                </a:solidFill>
              </a:rPr>
              <a:t>Coding by Intention</a:t>
            </a:r>
          </a:p>
          <a:p>
            <a:pPr marL="457200" lvl="0" indent="-317500" rtl="0">
              <a:lnSpc>
                <a:spcPct val="115000"/>
              </a:lnSpc>
              <a:buClr>
                <a:srgbClr val="073763"/>
              </a:buClr>
              <a:buSzPct val="166666"/>
              <a:buFont typeface="Arial"/>
              <a:buChar char="•"/>
            </a:pPr>
            <a:r>
              <a:rPr lang="en" sz="1400">
                <a:solidFill>
                  <a:srgbClr val="073763"/>
                </a:solidFill>
              </a:rPr>
              <a:t>Continuous Integration</a:t>
            </a:r>
          </a:p>
          <a:p>
            <a:pPr marL="457200" lvl="0" indent="-317500" rtl="0">
              <a:lnSpc>
                <a:spcPct val="115000"/>
              </a:lnSpc>
              <a:buClr>
                <a:srgbClr val="073763"/>
              </a:buClr>
              <a:buSzPct val="166666"/>
              <a:buFont typeface="Arial"/>
              <a:buChar char="•"/>
            </a:pPr>
            <a:r>
              <a:rPr lang="en" sz="1400">
                <a:solidFill>
                  <a:srgbClr val="073763"/>
                </a:solidFill>
              </a:rPr>
              <a:t>Code Coverage Tools</a:t>
            </a:r>
          </a:p>
          <a:p>
            <a:pPr marL="457200" lvl="0" indent="-317500" rtl="0">
              <a:lnSpc>
                <a:spcPct val="115000"/>
              </a:lnSpc>
              <a:buClr>
                <a:srgbClr val="073763"/>
              </a:buClr>
              <a:buSzPct val="166666"/>
              <a:buFont typeface="Arial"/>
              <a:buChar char="•"/>
            </a:pPr>
            <a:r>
              <a:rPr lang="en" sz="1400">
                <a:solidFill>
                  <a:srgbClr val="073763"/>
                </a:solidFill>
              </a:rPr>
              <a:t>Design Patterns</a:t>
            </a:r>
          </a:p>
          <a:p>
            <a:pPr marL="457200" lvl="0" indent="-317500" rtl="0">
              <a:lnSpc>
                <a:spcPct val="115000"/>
              </a:lnSpc>
              <a:buClr>
                <a:srgbClr val="073763"/>
              </a:buClr>
              <a:buSzPct val="166666"/>
              <a:buFont typeface="Arial"/>
              <a:buChar char="•"/>
            </a:pPr>
            <a:r>
              <a:rPr lang="en" sz="1400">
                <a:solidFill>
                  <a:srgbClr val="073763"/>
                </a:solidFill>
              </a:rPr>
              <a:t>Testing Patterns</a:t>
            </a:r>
          </a:p>
          <a:p>
            <a:endParaRPr lang="en" sz="1400">
              <a:solidFill>
                <a:srgbClr val="073763"/>
              </a:solidFill>
            </a:endParaRPr>
          </a:p>
        </p:txBody>
      </p:sp>
      <p:pic>
        <p:nvPicPr>
          <p:cNvPr id="167" name="Shape 167"/>
          <p:cNvPicPr preferRelativeResize="0"/>
          <p:nvPr/>
        </p:nvPicPr>
        <p:blipFill>
          <a:blip r:embed="rId3"/>
          <a:stretch>
            <a:fillRect/>
          </a:stretch>
        </p:blipFill>
        <p:spPr>
          <a:xfrm>
            <a:off x="3047625" y="2772100"/>
            <a:ext cx="5718000" cy="3667700"/>
          </a:xfrm>
          <a:prstGeom prst="rect">
            <a:avLst/>
          </a:prstGeom>
          <a:noFill/>
          <a:ln>
            <a:noFill/>
          </a:ln>
        </p:spPr>
      </p:pic>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buNone/>
            </a:pPr>
            <a:r>
              <a:rPr lang="en" sz="3600" b="1">
                <a:solidFill>
                  <a:srgbClr val="FFFFFF"/>
                </a:solidFill>
              </a:rPr>
              <a:t>First of All – Testing Basics:</a:t>
            </a:r>
          </a:p>
          <a:p>
            <a:pPr lvl="0" rtl="0">
              <a:buNone/>
            </a:pPr>
            <a:r>
              <a:rPr lang="en" sz="3000">
                <a:solidFill>
                  <a:srgbClr val="FFFFFF"/>
                </a:solidFill>
              </a:rPr>
              <a:t>Homework</a:t>
            </a:r>
          </a:p>
        </p:txBody>
      </p:sp>
      <p:sp>
        <p:nvSpPr>
          <p:cNvPr id="173" name="Shape 173"/>
          <p:cNvSpPr txBox="1">
            <a:spLocks noGrp="1"/>
          </p:cNvSpPr>
          <p:nvPr>
            <p:ph type="body" idx="1"/>
          </p:nvPr>
        </p:nvSpPr>
        <p:spPr>
          <a:xfrm>
            <a:off x="457200" y="1704688"/>
            <a:ext cx="8229600" cy="4840199"/>
          </a:xfrm>
          <a:prstGeom prst="rect">
            <a:avLst/>
          </a:prstGeom>
          <a:noFill/>
        </p:spPr>
        <p:txBody>
          <a:bodyPr lIns="91425" tIns="91425" rIns="91425" bIns="91425" anchor="t" anchorCtr="0">
            <a:noAutofit/>
          </a:bodyPr>
          <a:lstStyle/>
          <a:p>
            <a:pPr lvl="0" rtl="0">
              <a:lnSpc>
                <a:spcPct val="115000"/>
              </a:lnSpc>
              <a:buNone/>
            </a:pPr>
            <a:r>
              <a:rPr lang="en">
                <a:solidFill>
                  <a:srgbClr val="073763"/>
                </a:solidFill>
              </a:rPr>
              <a:t>Recommended Reading</a:t>
            </a:r>
          </a:p>
          <a:p>
            <a:endParaRPr lang="en">
              <a:solidFill>
                <a:srgbClr val="073763"/>
              </a:solidFill>
            </a:endParaRPr>
          </a:p>
          <a:p>
            <a:pPr lvl="0" rtl="0">
              <a:lnSpc>
                <a:spcPct val="115000"/>
              </a:lnSpc>
              <a:buClr>
                <a:schemeClr val="dk1"/>
              </a:buClr>
              <a:buSzPct val="78571"/>
              <a:buFont typeface="Arial"/>
              <a:buNone/>
            </a:pPr>
            <a:r>
              <a:rPr lang="en" sz="1400">
                <a:solidFill>
                  <a:srgbClr val="073763"/>
                </a:solidFill>
              </a:rPr>
              <a:t>Martin, Robert C. </a:t>
            </a:r>
            <a:r>
              <a:rPr lang="en" sz="1400" i="1">
                <a:solidFill>
                  <a:srgbClr val="073763"/>
                </a:solidFill>
              </a:rPr>
              <a:t>Clean Code: A Handbook of Agile Software Craftsmanship</a:t>
            </a:r>
          </a:p>
          <a:p>
            <a:endParaRPr lang="en" sz="1400" i="1">
              <a:solidFill>
                <a:srgbClr val="073763"/>
              </a:solidFill>
            </a:endParaRPr>
          </a:p>
          <a:p>
            <a:pPr lvl="0" rtl="0">
              <a:lnSpc>
                <a:spcPct val="115000"/>
              </a:lnSpc>
              <a:buNone/>
            </a:pPr>
            <a:r>
              <a:rPr lang="en" sz="1400">
                <a:solidFill>
                  <a:srgbClr val="073763"/>
                </a:solidFill>
              </a:rPr>
              <a:t>Clean Code Principles &amp; Refactoring Concepts</a:t>
            </a:r>
          </a:p>
          <a:p>
            <a:pPr lvl="0" indent="457200" rtl="0">
              <a:lnSpc>
                <a:spcPct val="115000"/>
              </a:lnSpc>
              <a:buClr>
                <a:schemeClr val="dk1"/>
              </a:buClr>
              <a:buSzPct val="78571"/>
              <a:buFont typeface="Arial"/>
              <a:buNone/>
            </a:pPr>
            <a:r>
              <a:rPr lang="en" sz="1400">
                <a:solidFill>
                  <a:srgbClr val="073763"/>
                </a:solidFill>
              </a:rPr>
              <a:t>1. Clean Code</a:t>
            </a:r>
          </a:p>
          <a:p>
            <a:pPr lvl="0" indent="457200" rtl="0">
              <a:lnSpc>
                <a:spcPct val="115000"/>
              </a:lnSpc>
              <a:buClr>
                <a:schemeClr val="dk1"/>
              </a:buClr>
              <a:buSzPct val="78571"/>
              <a:buFont typeface="Arial"/>
              <a:buNone/>
            </a:pPr>
            <a:r>
              <a:rPr lang="en" sz="1400">
                <a:solidFill>
                  <a:srgbClr val="073763"/>
                </a:solidFill>
              </a:rPr>
              <a:t>2. Meaningful Names</a:t>
            </a:r>
          </a:p>
          <a:p>
            <a:pPr lvl="0" indent="457200" rtl="0">
              <a:lnSpc>
                <a:spcPct val="115000"/>
              </a:lnSpc>
              <a:buClr>
                <a:schemeClr val="dk1"/>
              </a:buClr>
              <a:buSzPct val="78571"/>
              <a:buFont typeface="Arial"/>
              <a:buNone/>
            </a:pPr>
            <a:r>
              <a:rPr lang="en" sz="1400">
                <a:solidFill>
                  <a:srgbClr val="073763"/>
                </a:solidFill>
              </a:rPr>
              <a:t>3. Functions</a:t>
            </a:r>
          </a:p>
          <a:p>
            <a:pPr lvl="0" indent="457200" rtl="0">
              <a:lnSpc>
                <a:spcPct val="115000"/>
              </a:lnSpc>
              <a:buClr>
                <a:schemeClr val="dk1"/>
              </a:buClr>
              <a:buSzPct val="78571"/>
              <a:buFont typeface="Arial"/>
              <a:buNone/>
            </a:pPr>
            <a:r>
              <a:rPr lang="en" sz="1400">
                <a:solidFill>
                  <a:srgbClr val="073763"/>
                </a:solidFill>
              </a:rPr>
              <a:t>4. Comments</a:t>
            </a:r>
          </a:p>
          <a:p>
            <a:pPr lvl="0" indent="457200" rtl="0">
              <a:lnSpc>
                <a:spcPct val="115000"/>
              </a:lnSpc>
              <a:buClr>
                <a:schemeClr val="dk1"/>
              </a:buClr>
              <a:buSzPct val="78571"/>
              <a:buFont typeface="Arial"/>
              <a:buNone/>
            </a:pPr>
            <a:r>
              <a:rPr lang="en" sz="1400">
                <a:solidFill>
                  <a:srgbClr val="073763"/>
                </a:solidFill>
              </a:rPr>
              <a:t>5. Formatting</a:t>
            </a:r>
          </a:p>
          <a:p>
            <a:pPr lvl="0" indent="457200" rtl="0">
              <a:lnSpc>
                <a:spcPct val="115000"/>
              </a:lnSpc>
              <a:buClr>
                <a:schemeClr val="dk1"/>
              </a:buClr>
              <a:buSzPct val="78571"/>
              <a:buFont typeface="Arial"/>
              <a:buNone/>
            </a:pPr>
            <a:r>
              <a:rPr lang="en" sz="1400">
                <a:solidFill>
                  <a:srgbClr val="073763"/>
                </a:solidFill>
              </a:rPr>
              <a:t>9. Unit Tests</a:t>
            </a:r>
          </a:p>
          <a:p>
            <a:endParaRPr lang="en" sz="1400">
              <a:solidFill>
                <a:srgbClr val="073763"/>
              </a:solidFill>
            </a:endParaRPr>
          </a:p>
        </p:txBody>
      </p:sp>
      <p:pic>
        <p:nvPicPr>
          <p:cNvPr id="174" name="Shape 174"/>
          <p:cNvPicPr preferRelativeResize="0"/>
          <p:nvPr/>
        </p:nvPicPr>
        <p:blipFill>
          <a:blip r:embed="rId3"/>
          <a:stretch>
            <a:fillRect/>
          </a:stretch>
        </p:blipFill>
        <p:spPr>
          <a:xfrm>
            <a:off x="5364175" y="3032125"/>
            <a:ext cx="2476099" cy="3292675"/>
          </a:xfrm>
          <a:prstGeom prst="rect">
            <a:avLst/>
          </a:prstGeom>
          <a:noFill/>
          <a:ln>
            <a:noFill/>
          </a:ln>
        </p:spPr>
      </p:pic>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134800"/>
            <a:ext cx="8073600" cy="1351799"/>
          </a:xfrm>
          <a:prstGeom prst="rect">
            <a:avLst/>
          </a:prstGeom>
        </p:spPr>
        <p:txBody>
          <a:bodyPr lIns="91425" tIns="91425" rIns="91425" bIns="91425" anchor="b" anchorCtr="0">
            <a:noAutofit/>
          </a:bodyPr>
          <a:lstStyle/>
          <a:p>
            <a:pPr lvl="0" rtl="0">
              <a:buNone/>
            </a:pPr>
            <a:r>
              <a:rPr lang="en" sz="3600" b="1">
                <a:solidFill>
                  <a:srgbClr val="FFFFFF"/>
                </a:solidFill>
              </a:rPr>
              <a:t>Secondly – Now for some action:</a:t>
            </a:r>
          </a:p>
          <a:p>
            <a:pPr lvl="0" rtl="0">
              <a:buNone/>
            </a:pPr>
            <a:r>
              <a:rPr lang="en" sz="3000">
                <a:solidFill>
                  <a:srgbClr val="FFFFFF"/>
                </a:solidFill>
              </a:rPr>
              <a:t>Homework</a:t>
            </a:r>
          </a:p>
        </p:txBody>
      </p:sp>
      <p:sp>
        <p:nvSpPr>
          <p:cNvPr id="180" name="Shape 180"/>
          <p:cNvSpPr txBox="1">
            <a:spLocks noGrp="1"/>
          </p:cNvSpPr>
          <p:nvPr>
            <p:ph type="body" idx="1"/>
          </p:nvPr>
        </p:nvSpPr>
        <p:spPr>
          <a:xfrm>
            <a:off x="457200" y="1704688"/>
            <a:ext cx="8229600" cy="4840199"/>
          </a:xfrm>
          <a:prstGeom prst="rect">
            <a:avLst/>
          </a:prstGeom>
          <a:noFill/>
        </p:spPr>
        <p:txBody>
          <a:bodyPr lIns="91425" tIns="91425" rIns="91425" bIns="91425" anchor="t" anchorCtr="0">
            <a:noAutofit/>
          </a:bodyPr>
          <a:lstStyle/>
          <a:p>
            <a:pPr lvl="0" rtl="0">
              <a:lnSpc>
                <a:spcPct val="115000"/>
              </a:lnSpc>
              <a:buNone/>
            </a:pPr>
            <a:r>
              <a:rPr lang="en">
                <a:solidFill>
                  <a:srgbClr val="073763"/>
                </a:solidFill>
              </a:rPr>
              <a:t>Recommended Reading</a:t>
            </a:r>
          </a:p>
          <a:p>
            <a:endParaRPr lang="en">
              <a:solidFill>
                <a:srgbClr val="073763"/>
              </a:solidFill>
            </a:endParaRPr>
          </a:p>
          <a:p>
            <a:pPr lvl="0" rtl="0">
              <a:lnSpc>
                <a:spcPct val="115000"/>
              </a:lnSpc>
              <a:buNone/>
            </a:pPr>
            <a:r>
              <a:rPr lang="en" sz="1400">
                <a:solidFill>
                  <a:srgbClr val="073763"/>
                </a:solidFill>
              </a:rPr>
              <a:t>Koskela, Lasse </a:t>
            </a:r>
            <a:r>
              <a:rPr lang="en" sz="1400" i="1">
                <a:solidFill>
                  <a:srgbClr val="073763"/>
                </a:solidFill>
              </a:rPr>
              <a:t>Test Driven: TDD and Acceptance TDD for Java Developers</a:t>
            </a:r>
          </a:p>
          <a:p>
            <a:endParaRPr lang="en" sz="1400" i="1">
              <a:solidFill>
                <a:srgbClr val="073763"/>
              </a:solidFill>
            </a:endParaRPr>
          </a:p>
          <a:p>
            <a:pPr marL="0" lvl="0" indent="0" rtl="0">
              <a:lnSpc>
                <a:spcPct val="115000"/>
              </a:lnSpc>
              <a:buClr>
                <a:schemeClr val="dk1"/>
              </a:buClr>
              <a:buSzPct val="78571"/>
              <a:buFont typeface="Arial"/>
              <a:buNone/>
            </a:pPr>
            <a:r>
              <a:rPr lang="en" sz="1400">
                <a:solidFill>
                  <a:srgbClr val="073763"/>
                </a:solidFill>
              </a:rPr>
              <a:t>Part 1: A TDD Primer</a:t>
            </a:r>
          </a:p>
          <a:p>
            <a:pPr marL="0" lvl="0" indent="457200" rtl="0">
              <a:lnSpc>
                <a:spcPct val="115000"/>
              </a:lnSpc>
              <a:buClr>
                <a:schemeClr val="dk1"/>
              </a:buClr>
              <a:buSzPct val="78571"/>
              <a:buFont typeface="Arial"/>
              <a:buNone/>
            </a:pPr>
            <a:r>
              <a:rPr lang="en" sz="1400">
                <a:solidFill>
                  <a:srgbClr val="073763"/>
                </a:solidFill>
              </a:rPr>
              <a:t>Chapter 1: The Big Picture</a:t>
            </a:r>
          </a:p>
          <a:p>
            <a:pPr marL="0" lvl="0" indent="457200" rtl="0">
              <a:lnSpc>
                <a:spcPct val="115000"/>
              </a:lnSpc>
              <a:buClr>
                <a:schemeClr val="dk1"/>
              </a:buClr>
              <a:buSzPct val="78571"/>
              <a:buFont typeface="Arial"/>
              <a:buNone/>
            </a:pPr>
            <a:r>
              <a:rPr lang="en" sz="1400">
                <a:solidFill>
                  <a:srgbClr val="073763"/>
                </a:solidFill>
              </a:rPr>
              <a:t>Chapter 2: Beginning TDD</a:t>
            </a:r>
          </a:p>
          <a:p>
            <a:endParaRPr lang="en" sz="1400">
              <a:solidFill>
                <a:srgbClr val="073763"/>
              </a:solidFill>
            </a:endParaRPr>
          </a:p>
        </p:txBody>
      </p:sp>
      <p:pic>
        <p:nvPicPr>
          <p:cNvPr id="181" name="Shape 181"/>
          <p:cNvPicPr preferRelativeResize="0"/>
          <p:nvPr/>
        </p:nvPicPr>
        <p:blipFill>
          <a:blip r:embed="rId3"/>
          <a:stretch>
            <a:fillRect/>
          </a:stretch>
        </p:blipFill>
        <p:spPr>
          <a:xfrm>
            <a:off x="5511850" y="2953925"/>
            <a:ext cx="2568225" cy="3209275"/>
          </a:xfrm>
          <a:prstGeom prst="rect">
            <a:avLst/>
          </a:prstGeom>
          <a:noFill/>
          <a:ln>
            <a:noFill/>
          </a:ln>
        </p:spPr>
      </p:pic>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134800"/>
            <a:ext cx="8183399" cy="1351799"/>
          </a:xfrm>
          <a:prstGeom prst="rect">
            <a:avLst/>
          </a:prstGeom>
        </p:spPr>
        <p:txBody>
          <a:bodyPr lIns="91425" tIns="91425" rIns="91425" bIns="91425" anchor="b" anchorCtr="0">
            <a:noAutofit/>
          </a:bodyPr>
          <a:lstStyle/>
          <a:p>
            <a:pPr lvl="0" rtl="0">
              <a:buNone/>
            </a:pPr>
            <a:r>
              <a:rPr lang="en" sz="3600" b="1">
                <a:solidFill>
                  <a:srgbClr val="FFFFFF"/>
                </a:solidFill>
              </a:rPr>
              <a:t>Secondly – Now for some action: </a:t>
            </a:r>
            <a:r>
              <a:rPr lang="en" sz="3000">
                <a:solidFill>
                  <a:srgbClr val="FFFFFF"/>
                </a:solidFill>
              </a:rPr>
              <a:t>Time to Code (Finally!)</a:t>
            </a:r>
          </a:p>
        </p:txBody>
      </p:sp>
      <p:sp>
        <p:nvSpPr>
          <p:cNvPr id="187" name="Shape 187"/>
          <p:cNvSpPr txBox="1">
            <a:spLocks noGrp="1"/>
          </p:cNvSpPr>
          <p:nvPr>
            <p:ph type="body" idx="1"/>
          </p:nvPr>
        </p:nvSpPr>
        <p:spPr>
          <a:xfrm>
            <a:off x="304800" y="1780900"/>
            <a:ext cx="8686800" cy="4840199"/>
          </a:xfrm>
          <a:prstGeom prst="rect">
            <a:avLst/>
          </a:prstGeom>
          <a:solidFill>
            <a:schemeClr val="lt1"/>
          </a:solidFill>
        </p:spPr>
        <p:txBody>
          <a:bodyPr lIns="91425" tIns="91425" rIns="91425" bIns="91425" anchor="t" anchorCtr="0">
            <a:noAutofit/>
          </a:bodyPr>
          <a:lstStyle/>
          <a:p>
            <a:pPr marL="0" lvl="0" indent="0" rtl="0">
              <a:lnSpc>
                <a:spcPct val="115000"/>
              </a:lnSpc>
              <a:buNone/>
            </a:pPr>
            <a:r>
              <a:rPr lang="en" dirty="0">
                <a:solidFill>
                  <a:srgbClr val="073763"/>
                </a:solidFill>
              </a:rPr>
              <a:t>Fire Up Eclipse</a:t>
            </a:r>
          </a:p>
          <a:p>
            <a:endParaRPr lang="en" dirty="0">
              <a:solidFill>
                <a:srgbClr val="073763"/>
              </a:solidFill>
            </a:endParaRPr>
          </a:p>
          <a:p>
            <a:pPr marL="0" lvl="0" indent="0" rtl="0">
              <a:lnSpc>
                <a:spcPct val="115000"/>
              </a:lnSpc>
              <a:buNone/>
            </a:pPr>
            <a:r>
              <a:rPr lang="en" sz="1400" dirty="0">
                <a:solidFill>
                  <a:srgbClr val="073763"/>
                </a:solidFill>
              </a:rPr>
              <a:t>Let’s work through the </a:t>
            </a:r>
          </a:p>
          <a:p>
            <a:pPr marL="0" lvl="0" indent="0" rtl="0">
              <a:lnSpc>
                <a:spcPct val="115000"/>
              </a:lnSpc>
              <a:buNone/>
            </a:pPr>
            <a:r>
              <a:rPr lang="en" sz="1400" b="1" dirty="0">
                <a:solidFill>
                  <a:srgbClr val="073763"/>
                </a:solidFill>
              </a:rPr>
              <a:t>String Calculator Kata</a:t>
            </a:r>
          </a:p>
          <a:p>
            <a:endParaRPr lang="en" sz="1400" b="1" dirty="0">
              <a:solidFill>
                <a:srgbClr val="073763"/>
              </a:solidFill>
            </a:endParaRPr>
          </a:p>
          <a:p>
            <a:pPr lvl="0" rtl="0">
              <a:lnSpc>
                <a:spcPct val="126000"/>
              </a:lnSpc>
              <a:spcAft>
                <a:spcPts val="1100"/>
              </a:spcAft>
              <a:buNone/>
            </a:pPr>
            <a:r>
              <a:rPr lang="en" sz="1400" dirty="0">
                <a:solidFill>
                  <a:srgbClr val="073763"/>
                </a:solidFill>
              </a:rPr>
              <a:t>The following is a TDD </a:t>
            </a:r>
            <a:r>
              <a:rPr lang="en" sz="1400" dirty="0" smtClean="0">
                <a:solidFill>
                  <a:srgbClr val="073763"/>
                </a:solidFill>
              </a:rPr>
              <a:t>Kata</a:t>
            </a:r>
            <a:r>
              <a:rPr lang="en-US" sz="1400" dirty="0">
                <a:solidFill>
                  <a:srgbClr val="073763"/>
                </a:solidFill>
              </a:rPr>
              <a:t> </a:t>
            </a:r>
            <a:r>
              <a:rPr lang="en" sz="1400" dirty="0" smtClean="0">
                <a:solidFill>
                  <a:srgbClr val="073763"/>
                </a:solidFill>
              </a:rPr>
              <a:t>an </a:t>
            </a:r>
            <a:r>
              <a:rPr lang="en" sz="1400" dirty="0">
                <a:solidFill>
                  <a:srgbClr val="073763"/>
                </a:solidFill>
              </a:rPr>
              <a:t>exercise </a:t>
            </a:r>
            <a:r>
              <a:rPr lang="en-US" sz="1400" dirty="0">
                <a:solidFill>
                  <a:srgbClr val="073763"/>
                </a:solidFill>
              </a:rPr>
              <a:t/>
            </a:r>
            <a:br>
              <a:rPr lang="en-US" sz="1400" dirty="0">
                <a:solidFill>
                  <a:srgbClr val="073763"/>
                </a:solidFill>
              </a:rPr>
            </a:br>
            <a:r>
              <a:rPr lang="en" sz="1400" dirty="0" smtClean="0">
                <a:solidFill>
                  <a:srgbClr val="073763"/>
                </a:solidFill>
              </a:rPr>
              <a:t>in </a:t>
            </a:r>
            <a:r>
              <a:rPr lang="en" sz="1400" dirty="0">
                <a:solidFill>
                  <a:srgbClr val="073763"/>
                </a:solidFill>
              </a:rPr>
              <a:t>coding, refactoring and </a:t>
            </a:r>
            <a:r>
              <a:rPr lang="en" sz="1400" dirty="0" smtClean="0">
                <a:solidFill>
                  <a:srgbClr val="073763"/>
                </a:solidFill>
              </a:rPr>
              <a:t>test-first</a:t>
            </a:r>
            <a:r>
              <a:rPr lang="en" sz="1400" dirty="0">
                <a:solidFill>
                  <a:srgbClr val="073763"/>
                </a:solidFill>
              </a:rPr>
              <a:t>, </a:t>
            </a:r>
            <a:r>
              <a:rPr lang="en-US" sz="1400" dirty="0" smtClean="0">
                <a:solidFill>
                  <a:srgbClr val="073763"/>
                </a:solidFill>
              </a:rPr>
              <a:t/>
            </a:r>
            <a:br>
              <a:rPr lang="en-US" sz="1400" dirty="0" smtClean="0">
                <a:solidFill>
                  <a:srgbClr val="073763"/>
                </a:solidFill>
              </a:rPr>
            </a:br>
            <a:r>
              <a:rPr lang="en" sz="1400" dirty="0" smtClean="0">
                <a:solidFill>
                  <a:srgbClr val="073763"/>
                </a:solidFill>
              </a:rPr>
              <a:t>that </a:t>
            </a:r>
            <a:r>
              <a:rPr lang="en" sz="1400" dirty="0">
                <a:solidFill>
                  <a:srgbClr val="073763"/>
                </a:solidFill>
              </a:rPr>
              <a:t>you should </a:t>
            </a:r>
            <a:r>
              <a:rPr lang="en" sz="1400" dirty="0" smtClean="0">
                <a:solidFill>
                  <a:srgbClr val="073763"/>
                </a:solidFill>
              </a:rPr>
              <a:t>apply.</a:t>
            </a:r>
            <a:endParaRPr lang="en" sz="1400" dirty="0">
              <a:solidFill>
                <a:srgbClr val="073763"/>
              </a:solidFill>
            </a:endParaRPr>
          </a:p>
          <a:p>
            <a:endParaRPr lang="en" sz="1400" dirty="0">
              <a:solidFill>
                <a:srgbClr val="073763"/>
              </a:solidFill>
            </a:endParaRPr>
          </a:p>
          <a:p>
            <a:pPr lvl="0" rtl="0">
              <a:spcAft>
                <a:spcPts val="800"/>
              </a:spcAft>
              <a:buClr>
                <a:schemeClr val="dk1"/>
              </a:buClr>
              <a:buSzPct val="78571"/>
              <a:buFont typeface="Arial"/>
              <a:buNone/>
            </a:pPr>
            <a:endParaRPr lang="en-US" sz="1400" dirty="0" smtClean="0">
              <a:solidFill>
                <a:srgbClr val="073763"/>
              </a:solidFill>
            </a:endParaRPr>
          </a:p>
          <a:p>
            <a:pPr lvl="0" rtl="0">
              <a:spcAft>
                <a:spcPts val="800"/>
              </a:spcAft>
              <a:buClr>
                <a:schemeClr val="dk1"/>
              </a:buClr>
              <a:buSzPct val="78571"/>
              <a:buFont typeface="Arial"/>
              <a:buNone/>
            </a:pPr>
            <a:r>
              <a:rPr lang="en" sz="1400" dirty="0" smtClean="0">
                <a:solidFill>
                  <a:srgbClr val="073763"/>
                </a:solidFill>
              </a:rPr>
              <a:t>Before </a:t>
            </a:r>
            <a:r>
              <a:rPr lang="en" sz="1400" dirty="0">
                <a:solidFill>
                  <a:srgbClr val="073763"/>
                </a:solidFill>
              </a:rPr>
              <a:t>you start: </a:t>
            </a:r>
          </a:p>
          <a:p>
            <a:pPr marL="139700" lvl="0" indent="0" rtl="0">
              <a:lnSpc>
                <a:spcPct val="126000"/>
              </a:lnSpc>
              <a:spcBef>
                <a:spcPts val="1100"/>
              </a:spcBef>
              <a:spcAft>
                <a:spcPts val="1100"/>
              </a:spcAft>
              <a:buClr>
                <a:srgbClr val="073763"/>
              </a:buClr>
              <a:buSzPct val="100000"/>
            </a:pPr>
            <a:r>
              <a:rPr lang="en" sz="1400" dirty="0">
                <a:solidFill>
                  <a:srgbClr val="073763"/>
                </a:solidFill>
              </a:rPr>
              <a:t>Try not to read </a:t>
            </a:r>
            <a:r>
              <a:rPr lang="en" sz="1400" dirty="0" smtClean="0">
                <a:solidFill>
                  <a:srgbClr val="073763"/>
                </a:solidFill>
              </a:rPr>
              <a:t>ahead.</a:t>
            </a:r>
            <a:r>
              <a:rPr lang="en-US" sz="1400" dirty="0" smtClean="0">
                <a:solidFill>
                  <a:srgbClr val="073763"/>
                </a:solidFill>
              </a:rPr>
              <a:t/>
            </a:r>
            <a:br>
              <a:rPr lang="en-US" sz="1400" dirty="0" smtClean="0">
                <a:solidFill>
                  <a:srgbClr val="073763"/>
                </a:solidFill>
              </a:rPr>
            </a:br>
            <a:r>
              <a:rPr lang="en" sz="1400" dirty="0" smtClean="0">
                <a:solidFill>
                  <a:srgbClr val="073763"/>
                </a:solidFill>
              </a:rPr>
              <a:t>Do </a:t>
            </a:r>
            <a:r>
              <a:rPr lang="en" sz="1400" dirty="0">
                <a:solidFill>
                  <a:srgbClr val="073763"/>
                </a:solidFill>
              </a:rPr>
              <a:t>one task at a time. The trick is to learn to work </a:t>
            </a:r>
            <a:r>
              <a:rPr lang="en" sz="1400" dirty="0" smtClean="0">
                <a:solidFill>
                  <a:srgbClr val="073763"/>
                </a:solidFill>
              </a:rPr>
              <a:t>incrementally.</a:t>
            </a:r>
            <a:r>
              <a:rPr lang="en-US" sz="1400" dirty="0" smtClean="0">
                <a:solidFill>
                  <a:srgbClr val="073763"/>
                </a:solidFill>
              </a:rPr>
              <a:t/>
            </a:r>
            <a:br>
              <a:rPr lang="en-US" sz="1400" dirty="0" smtClean="0">
                <a:solidFill>
                  <a:srgbClr val="073763"/>
                </a:solidFill>
              </a:rPr>
            </a:br>
            <a:r>
              <a:rPr lang="en" sz="1400" dirty="0" smtClean="0">
                <a:solidFill>
                  <a:srgbClr val="073763"/>
                </a:solidFill>
              </a:rPr>
              <a:t>Make </a:t>
            </a:r>
            <a:r>
              <a:rPr lang="en" sz="1400" dirty="0">
                <a:solidFill>
                  <a:srgbClr val="073763"/>
                </a:solidFill>
              </a:rPr>
              <a:t>sure you only test for</a:t>
            </a:r>
            <a:r>
              <a:rPr lang="en" sz="1400" b="1" dirty="0">
                <a:solidFill>
                  <a:srgbClr val="073763"/>
                </a:solidFill>
              </a:rPr>
              <a:t> correct inputs</a:t>
            </a:r>
            <a:r>
              <a:rPr lang="en" sz="1400" dirty="0">
                <a:solidFill>
                  <a:srgbClr val="073763"/>
                </a:solidFill>
              </a:rPr>
              <a:t>. there is no need to test for invalid inputs for this </a:t>
            </a:r>
            <a:r>
              <a:rPr lang="en" sz="1400" dirty="0" smtClean="0">
                <a:solidFill>
                  <a:srgbClr val="073763"/>
                </a:solidFill>
              </a:rPr>
              <a:t>kata</a:t>
            </a:r>
            <a:endParaRPr lang="en" sz="1400" dirty="0">
              <a:solidFill>
                <a:srgbClr val="073763"/>
              </a:solidFill>
            </a:endParaRPr>
          </a:p>
          <a:p>
            <a:endParaRPr lang="en" sz="1400" dirty="0">
              <a:solidFill>
                <a:srgbClr val="073763"/>
              </a:solidFill>
            </a:endParaRPr>
          </a:p>
          <a:p>
            <a:r>
              <a:rPr lang="pt-BR" sz="1400" dirty="0" smtClean="0">
                <a:solidFill>
                  <a:srgbClr val="073763"/>
                </a:solidFill>
              </a:rPr>
              <a:t>Watch it: </a:t>
            </a:r>
            <a:r>
              <a:rPr lang="pt-BR" sz="1400" dirty="0" smtClean="0">
                <a:solidFill>
                  <a:srgbClr val="073763"/>
                </a:solidFill>
                <a:hlinkClick r:id="rId3"/>
              </a:rPr>
              <a:t>http</a:t>
            </a:r>
            <a:r>
              <a:rPr lang="pt-BR" sz="1400" dirty="0">
                <a:solidFill>
                  <a:srgbClr val="073763"/>
                </a:solidFill>
                <a:hlinkClick r:id="rId3"/>
              </a:rPr>
              <a:t>://vimeo.com/</a:t>
            </a:r>
            <a:r>
              <a:rPr lang="pt-BR" sz="1400" dirty="0" smtClean="0">
                <a:solidFill>
                  <a:srgbClr val="073763"/>
                </a:solidFill>
                <a:hlinkClick r:id="rId3"/>
              </a:rPr>
              <a:t>8722480</a:t>
            </a:r>
            <a:endParaRPr lang="en-US" sz="1400" dirty="0">
              <a:solidFill>
                <a:srgbClr val="073763"/>
              </a:solidFill>
            </a:endParaRPr>
          </a:p>
          <a:p>
            <a:endParaRPr lang="pt-BR" sz="1400" dirty="0" smtClean="0">
              <a:solidFill>
                <a:srgbClr val="073763"/>
              </a:solidFill>
            </a:endParaRPr>
          </a:p>
        </p:txBody>
      </p:sp>
      <p:pic>
        <p:nvPicPr>
          <p:cNvPr id="188" name="Shape 188"/>
          <p:cNvPicPr preferRelativeResize="0"/>
          <p:nvPr/>
        </p:nvPicPr>
        <p:blipFill>
          <a:blip r:embed="rId4"/>
          <a:stretch>
            <a:fillRect/>
          </a:stretch>
        </p:blipFill>
        <p:spPr>
          <a:xfrm>
            <a:off x="4149300" y="2135050"/>
            <a:ext cx="4405224" cy="2977800"/>
          </a:xfrm>
          <a:prstGeom prst="rect">
            <a:avLst/>
          </a:prstGeom>
          <a:noFill/>
          <a:ln>
            <a:noFill/>
          </a:ln>
        </p:spPr>
      </p:pic>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134800"/>
            <a:ext cx="8183399"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for some action: </a:t>
            </a:r>
            <a:r>
              <a:rPr lang="en-US" sz="3000" dirty="0" smtClean="0">
                <a:solidFill>
                  <a:srgbClr val="FFFFFF"/>
                </a:solidFill>
              </a:rPr>
              <a:t>String Calculator Kata</a:t>
            </a:r>
            <a:endParaRPr lang="en" sz="3000" dirty="0">
              <a:solidFill>
                <a:srgbClr val="FFFFFF"/>
              </a:solidFill>
            </a:endParaRPr>
          </a:p>
        </p:txBody>
      </p:sp>
      <p:sp>
        <p:nvSpPr>
          <p:cNvPr id="187" name="Shape 187"/>
          <p:cNvSpPr txBox="1">
            <a:spLocks noGrp="1"/>
          </p:cNvSpPr>
          <p:nvPr>
            <p:ph type="body" idx="1"/>
          </p:nvPr>
        </p:nvSpPr>
        <p:spPr>
          <a:xfrm>
            <a:off x="19049" y="1638025"/>
            <a:ext cx="9124951" cy="5219975"/>
          </a:xfrm>
          <a:prstGeom prst="rect">
            <a:avLst/>
          </a:prstGeom>
          <a:solidFill>
            <a:schemeClr val="lt1"/>
          </a:solidFill>
        </p:spPr>
        <p:txBody>
          <a:bodyPr lIns="91425" tIns="91425" rIns="91425" bIns="91425" anchor="t" anchorCtr="0">
            <a:noAutofit/>
          </a:bodyPr>
          <a:lstStyle/>
          <a:p>
            <a:r>
              <a:rPr lang="en-US" sz="1400" dirty="0"/>
              <a:t>1)  Create a simple String calculator with a method </a:t>
            </a:r>
            <a:r>
              <a:rPr lang="en-US" sz="1400" dirty="0" err="1"/>
              <a:t>int</a:t>
            </a:r>
            <a:r>
              <a:rPr lang="en-US" sz="1400" dirty="0"/>
              <a:t> A</a:t>
            </a:r>
            <a:r>
              <a:rPr lang="en-US" sz="1400" dirty="0" smtClean="0"/>
              <a:t>dd</a:t>
            </a:r>
            <a:r>
              <a:rPr lang="en-US" sz="1400" dirty="0"/>
              <a:t>(string numbers) </a:t>
            </a:r>
            <a:r>
              <a:rPr lang="en-US" sz="1400" dirty="0" smtClean="0"/>
              <a:t> (10-15 minutes)</a:t>
            </a:r>
            <a:endParaRPr lang="en-US" sz="1400" dirty="0"/>
          </a:p>
          <a:p>
            <a:pPr lvl="1"/>
            <a:r>
              <a:rPr lang="en-US" sz="1400" dirty="0"/>
              <a:t>a)  The method can take 0, 1 or 2 numbers, and will return their sum (for an empty string it will return 0) for example “” or “1” or “1,2” </a:t>
            </a:r>
          </a:p>
          <a:p>
            <a:pPr lvl="1"/>
            <a:r>
              <a:rPr lang="en-US" sz="1400" dirty="0"/>
              <a:t>b)  Start with the simplest test case of an empty string and move to 1 and two numbers </a:t>
            </a:r>
          </a:p>
          <a:p>
            <a:pPr lvl="1"/>
            <a:r>
              <a:rPr lang="en-US" sz="1400" dirty="0"/>
              <a:t>c)  Remember to solve things as simply as possible so that you force yourself to write tests </a:t>
            </a:r>
          </a:p>
          <a:p>
            <a:pPr lvl="1"/>
            <a:r>
              <a:rPr lang="en-US" sz="1400" dirty="0"/>
              <a:t>you did not think about </a:t>
            </a:r>
          </a:p>
          <a:p>
            <a:pPr lvl="1"/>
            <a:r>
              <a:rPr lang="en-US" sz="1400" dirty="0"/>
              <a:t>d)  Remember to refactor after each passing test </a:t>
            </a:r>
            <a:endParaRPr lang="en-US" sz="1400" dirty="0" smtClean="0"/>
          </a:p>
          <a:p>
            <a:pPr lvl="1"/>
            <a:endParaRPr lang="en-US" sz="1400" dirty="0" smtClean="0"/>
          </a:p>
          <a:p>
            <a:r>
              <a:rPr lang="en-US" sz="1400" dirty="0" smtClean="0"/>
              <a:t>2</a:t>
            </a:r>
            <a:r>
              <a:rPr lang="en-US" sz="1400" dirty="0"/>
              <a:t>)  Allow the Add method to handle an unknown amount of numbers </a:t>
            </a:r>
            <a:r>
              <a:rPr lang="en-US" sz="1400" dirty="0" smtClean="0"/>
              <a:t>(5-10 minutes)</a:t>
            </a:r>
            <a:endParaRPr lang="en-US" sz="1400" dirty="0"/>
          </a:p>
          <a:p>
            <a:endParaRPr lang="en-US" sz="1400" dirty="0" smtClean="0"/>
          </a:p>
          <a:p>
            <a:r>
              <a:rPr lang="en-US" sz="1400" dirty="0" smtClean="0"/>
              <a:t>3</a:t>
            </a:r>
            <a:r>
              <a:rPr lang="en-US" sz="1400" dirty="0"/>
              <a:t>)  Allow the Add method to handle new lines between numbers (instead of commas). </a:t>
            </a:r>
            <a:r>
              <a:rPr lang="en-US" sz="1400" dirty="0" smtClean="0"/>
              <a:t>(5-10 minutes)</a:t>
            </a:r>
            <a:endParaRPr lang="en-US" sz="1400" dirty="0"/>
          </a:p>
          <a:p>
            <a:pPr lvl="1"/>
            <a:r>
              <a:rPr lang="en-US" sz="1400" dirty="0"/>
              <a:t>a)  the following input is ok: “1\n2,3” (will equal 6) </a:t>
            </a:r>
          </a:p>
          <a:p>
            <a:pPr lvl="1"/>
            <a:r>
              <a:rPr lang="en-US" sz="1400" dirty="0"/>
              <a:t>b)  the following input is NOT ok: “1,\n” (not need to prove it - just clarifying) </a:t>
            </a:r>
          </a:p>
          <a:p>
            <a:endParaRPr lang="en-US" sz="1400" dirty="0" smtClean="0"/>
          </a:p>
          <a:p>
            <a:r>
              <a:rPr lang="en-US" sz="1400" dirty="0" smtClean="0"/>
              <a:t>4</a:t>
            </a:r>
            <a:r>
              <a:rPr lang="en-US" sz="1400" dirty="0"/>
              <a:t>)  Support different delimiters </a:t>
            </a:r>
            <a:r>
              <a:rPr lang="en-US" sz="1400" dirty="0" smtClean="0"/>
              <a:t>(10-15 minutes)</a:t>
            </a:r>
            <a:endParaRPr lang="en-US" sz="1400" dirty="0"/>
          </a:p>
          <a:p>
            <a:pPr lvl="1"/>
            <a:r>
              <a:rPr lang="en-US" sz="1400" dirty="0"/>
              <a:t>a)  to change a delimiter, the beginning of the string will contain a separate line that looks like this: “//[delimiter]\n[numbers...]” for example “//;\n1;2” should return three where the default delimiter is ‘;’ . </a:t>
            </a:r>
          </a:p>
          <a:p>
            <a:pPr lvl="1"/>
            <a:r>
              <a:rPr lang="en-US" sz="1400" dirty="0"/>
              <a:t>b)  the first line is optional. all existing scenarios should still be supported </a:t>
            </a:r>
          </a:p>
          <a:p>
            <a:endParaRPr lang="en-US" sz="1400" dirty="0" smtClean="0"/>
          </a:p>
          <a:p>
            <a:r>
              <a:rPr lang="en-US" sz="1400" dirty="0" smtClean="0"/>
              <a:t>5</a:t>
            </a:r>
            <a:r>
              <a:rPr lang="en-US" sz="1400" dirty="0"/>
              <a:t>)  Calling Add with a negative number will throw an exception “negatives not allowed” </a:t>
            </a:r>
            <a:r>
              <a:rPr lang="en-US" sz="1400" dirty="0" smtClean="0"/>
              <a:t>– (10 minutes)</a:t>
            </a:r>
          </a:p>
          <a:p>
            <a:r>
              <a:rPr lang="en-US" sz="1400" dirty="0"/>
              <a:t>	</a:t>
            </a:r>
            <a:r>
              <a:rPr lang="en-US" sz="1400" dirty="0" smtClean="0"/>
              <a:t> </a:t>
            </a:r>
            <a:r>
              <a:rPr lang="en-US" sz="1400" dirty="0"/>
              <a:t>and the negative that was passed</a:t>
            </a:r>
            <a:r>
              <a:rPr lang="en-US" sz="1400" dirty="0" smtClean="0"/>
              <a:t>. if </a:t>
            </a:r>
            <a:r>
              <a:rPr lang="en-US" sz="1400" dirty="0"/>
              <a:t>there are multiple negatives, show all of them in the </a:t>
            </a:r>
            <a:r>
              <a:rPr lang="en-US" sz="1400" dirty="0" smtClean="0"/>
              <a:t>exception message </a:t>
            </a:r>
            <a:endParaRPr lang="en-US" sz="1400" dirty="0"/>
          </a:p>
          <a:p>
            <a:endParaRPr lang="pt-BR" sz="1400" dirty="0" smtClean="0">
              <a:solidFill>
                <a:srgbClr val="073763"/>
              </a:solidFill>
            </a:endParaRPr>
          </a:p>
        </p:txBody>
      </p:sp>
    </p:spTree>
    <p:extLst>
      <p:ext uri="{BB962C8B-B14F-4D97-AF65-F5344CB8AC3E}">
        <p14:creationId xmlns:p14="http://schemas.microsoft.com/office/powerpoint/2010/main" val="3449023271"/>
      </p:ext>
    </p:extLst>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134800"/>
            <a:ext cx="8183399" cy="1351799"/>
          </a:xfrm>
          <a:prstGeom prst="rect">
            <a:avLst/>
          </a:prstGeom>
        </p:spPr>
        <p:txBody>
          <a:bodyPr lIns="91425" tIns="91425" rIns="91425" bIns="91425" anchor="b" anchorCtr="0">
            <a:noAutofit/>
          </a:bodyPr>
          <a:lstStyle/>
          <a:p>
            <a:pPr lvl="0" rtl="0">
              <a:buNone/>
            </a:pPr>
            <a:r>
              <a:rPr lang="en" sz="3600" b="1">
                <a:solidFill>
                  <a:srgbClr val="FFFFFF"/>
                </a:solidFill>
              </a:rPr>
              <a:t>Questions: </a:t>
            </a:r>
          </a:p>
          <a:p>
            <a:pPr lvl="0" rtl="0">
              <a:buNone/>
            </a:pPr>
            <a:r>
              <a:rPr lang="en" sz="3000">
                <a:solidFill>
                  <a:srgbClr val="FFFFFF"/>
                </a:solidFill>
              </a:rPr>
              <a:t>Or more coding?</a:t>
            </a:r>
          </a:p>
        </p:txBody>
      </p:sp>
      <p:sp>
        <p:nvSpPr>
          <p:cNvPr id="194" name="Shape 194"/>
          <p:cNvSpPr txBox="1">
            <a:spLocks noGrp="1"/>
          </p:cNvSpPr>
          <p:nvPr>
            <p:ph type="body" idx="1"/>
          </p:nvPr>
        </p:nvSpPr>
        <p:spPr>
          <a:xfrm>
            <a:off x="304800" y="1780900"/>
            <a:ext cx="8686800" cy="4840199"/>
          </a:xfrm>
          <a:prstGeom prst="rect">
            <a:avLst/>
          </a:prstGeom>
          <a:noFill/>
        </p:spPr>
        <p:txBody>
          <a:bodyPr lIns="91425" tIns="91425" rIns="91425" bIns="91425" anchor="t" anchorCtr="0">
            <a:noAutofit/>
          </a:bodyPr>
          <a:lstStyle/>
          <a:p>
            <a:pPr lvl="0" rtl="0">
              <a:lnSpc>
                <a:spcPct val="126000"/>
              </a:lnSpc>
              <a:spcBef>
                <a:spcPts val="1100"/>
              </a:spcBef>
              <a:spcAft>
                <a:spcPts val="1100"/>
              </a:spcAft>
              <a:buNone/>
            </a:pPr>
            <a:r>
              <a:rPr lang="en" dirty="0">
                <a:solidFill>
                  <a:srgbClr val="073763"/>
                </a:solidFill>
              </a:rPr>
              <a:t>If there are any questions, </a:t>
            </a:r>
            <a:br>
              <a:rPr lang="en" dirty="0">
                <a:solidFill>
                  <a:srgbClr val="073763"/>
                </a:solidFill>
              </a:rPr>
            </a:br>
            <a:r>
              <a:rPr lang="en" dirty="0">
                <a:solidFill>
                  <a:srgbClr val="073763"/>
                </a:solidFill>
              </a:rPr>
              <a:t>we can answer them now, </a:t>
            </a:r>
            <a:br>
              <a:rPr lang="en" dirty="0">
                <a:solidFill>
                  <a:srgbClr val="073763"/>
                </a:solidFill>
              </a:rPr>
            </a:br>
            <a:r>
              <a:rPr lang="en" dirty="0">
                <a:solidFill>
                  <a:srgbClr val="073763"/>
                </a:solidFill>
              </a:rPr>
              <a:t>otherwise let’s code!</a:t>
            </a:r>
          </a:p>
          <a:p>
            <a:endParaRPr lang="en" dirty="0">
              <a:solidFill>
                <a:srgbClr val="073763"/>
              </a:solidFill>
            </a:endParaRPr>
          </a:p>
          <a:p>
            <a:pPr lvl="0" rtl="0">
              <a:lnSpc>
                <a:spcPct val="126000"/>
              </a:lnSpc>
              <a:spcBef>
                <a:spcPts val="1100"/>
              </a:spcBef>
              <a:spcAft>
                <a:spcPts val="1100"/>
              </a:spcAft>
              <a:buNone/>
            </a:pPr>
            <a:endParaRPr lang="en-US" dirty="0" smtClean="0">
              <a:solidFill>
                <a:srgbClr val="073763"/>
              </a:solidFill>
            </a:endParaRPr>
          </a:p>
          <a:p>
            <a:pPr lvl="0" rtl="0">
              <a:lnSpc>
                <a:spcPct val="126000"/>
              </a:lnSpc>
              <a:spcBef>
                <a:spcPts val="1100"/>
              </a:spcBef>
              <a:spcAft>
                <a:spcPts val="1100"/>
              </a:spcAft>
              <a:buNone/>
            </a:pPr>
            <a:r>
              <a:rPr lang="en" dirty="0" smtClean="0">
                <a:solidFill>
                  <a:srgbClr val="073763"/>
                </a:solidFill>
              </a:rPr>
              <a:t>When </a:t>
            </a:r>
            <a:r>
              <a:rPr lang="en" dirty="0">
                <a:solidFill>
                  <a:srgbClr val="073763"/>
                </a:solidFill>
              </a:rPr>
              <a:t>in Rome, </a:t>
            </a:r>
            <a:br>
              <a:rPr lang="en" dirty="0">
                <a:solidFill>
                  <a:srgbClr val="073763"/>
                </a:solidFill>
              </a:rPr>
            </a:br>
            <a:r>
              <a:rPr lang="en" dirty="0">
                <a:solidFill>
                  <a:srgbClr val="073763"/>
                </a:solidFill>
              </a:rPr>
              <a:t>convert their numbers so </a:t>
            </a:r>
            <a:br>
              <a:rPr lang="en" dirty="0">
                <a:solidFill>
                  <a:srgbClr val="073763"/>
                </a:solidFill>
              </a:rPr>
            </a:br>
            <a:r>
              <a:rPr lang="en" dirty="0">
                <a:solidFill>
                  <a:srgbClr val="073763"/>
                </a:solidFill>
              </a:rPr>
              <a:t>we can understand them.</a:t>
            </a:r>
          </a:p>
          <a:p>
            <a:endParaRPr lang="en" dirty="0">
              <a:solidFill>
                <a:srgbClr val="073763"/>
              </a:solidFill>
            </a:endParaRPr>
          </a:p>
          <a:p>
            <a:endParaRPr lang="en" dirty="0">
              <a:solidFill>
                <a:srgbClr val="073763"/>
              </a:solidFill>
            </a:endParaRPr>
          </a:p>
          <a:p>
            <a:pPr lvl="0" rtl="0">
              <a:lnSpc>
                <a:spcPct val="126000"/>
              </a:lnSpc>
              <a:spcBef>
                <a:spcPts val="1100"/>
              </a:spcBef>
              <a:spcAft>
                <a:spcPts val="1100"/>
              </a:spcAft>
              <a:buNone/>
            </a:pPr>
            <a:r>
              <a:rPr lang="en" b="1" dirty="0" smtClean="0">
                <a:solidFill>
                  <a:srgbClr val="073763"/>
                </a:solidFill>
              </a:rPr>
              <a:t>Roman </a:t>
            </a:r>
            <a:r>
              <a:rPr lang="en" b="1" dirty="0">
                <a:solidFill>
                  <a:srgbClr val="073763"/>
                </a:solidFill>
              </a:rPr>
              <a:t>Numeral Kata</a:t>
            </a:r>
          </a:p>
          <a:p>
            <a:endParaRPr lang="en" b="1" dirty="0">
              <a:solidFill>
                <a:srgbClr val="073763"/>
              </a:solidFill>
            </a:endParaRPr>
          </a:p>
          <a:p>
            <a:endParaRPr lang="en" b="1" dirty="0">
              <a:solidFill>
                <a:srgbClr val="073763"/>
              </a:solidFill>
            </a:endParaRPr>
          </a:p>
          <a:p>
            <a:endParaRPr lang="en" b="1" dirty="0">
              <a:solidFill>
                <a:srgbClr val="073763"/>
              </a:solidFill>
            </a:endParaRPr>
          </a:p>
        </p:txBody>
      </p:sp>
      <p:pic>
        <p:nvPicPr>
          <p:cNvPr id="195" name="Shape 195"/>
          <p:cNvPicPr preferRelativeResize="0"/>
          <p:nvPr/>
        </p:nvPicPr>
        <p:blipFill>
          <a:blip r:embed="rId3"/>
          <a:stretch>
            <a:fillRect/>
          </a:stretch>
        </p:blipFill>
        <p:spPr>
          <a:xfrm>
            <a:off x="4173099" y="2450324"/>
            <a:ext cx="3760350" cy="3760350"/>
          </a:xfrm>
          <a:prstGeom prst="rect">
            <a:avLst/>
          </a:prstGeom>
          <a:noFill/>
          <a:ln>
            <a:noFill/>
          </a:ln>
        </p:spPr>
      </p:pic>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134800"/>
            <a:ext cx="8183399" cy="1351799"/>
          </a:xfrm>
          <a:prstGeom prst="rect">
            <a:avLst/>
          </a:prstGeom>
        </p:spPr>
        <p:txBody>
          <a:bodyPr lIns="91425" tIns="91425" rIns="91425" bIns="91425" anchor="b" anchorCtr="0">
            <a:noAutofit/>
          </a:bodyPr>
          <a:lstStyle/>
          <a:p>
            <a:pPr lvl="0" rtl="0">
              <a:buNone/>
            </a:pPr>
            <a:r>
              <a:rPr lang="en-US" sz="3600" b="1" dirty="0" smtClean="0">
                <a:solidFill>
                  <a:srgbClr val="FFFFFF"/>
                </a:solidFill>
              </a:rPr>
              <a:t>Resources</a:t>
            </a:r>
            <a:r>
              <a:rPr lang="en" sz="3600" b="1" dirty="0" smtClean="0">
                <a:solidFill>
                  <a:srgbClr val="FFFFFF"/>
                </a:solidFill>
              </a:rPr>
              <a:t>: </a:t>
            </a:r>
            <a:endParaRPr lang="en" sz="3600" b="1" dirty="0">
              <a:solidFill>
                <a:srgbClr val="FFFFFF"/>
              </a:solidFill>
            </a:endParaRPr>
          </a:p>
          <a:p>
            <a:pPr lvl="0" rtl="0">
              <a:buNone/>
            </a:pPr>
            <a:r>
              <a:rPr lang="en-US" sz="3000" dirty="0" smtClean="0">
                <a:solidFill>
                  <a:srgbClr val="FFFFFF"/>
                </a:solidFill>
              </a:rPr>
              <a:t>Continuous Learning</a:t>
            </a:r>
            <a:endParaRPr lang="en" sz="3000" dirty="0">
              <a:solidFill>
                <a:srgbClr val="FFFFFF"/>
              </a:solidFill>
            </a:endParaRPr>
          </a:p>
        </p:txBody>
      </p:sp>
      <p:sp>
        <p:nvSpPr>
          <p:cNvPr id="194" name="Shape 194"/>
          <p:cNvSpPr txBox="1">
            <a:spLocks noGrp="1"/>
          </p:cNvSpPr>
          <p:nvPr>
            <p:ph type="body" idx="1"/>
          </p:nvPr>
        </p:nvSpPr>
        <p:spPr>
          <a:xfrm>
            <a:off x="304800" y="1635125"/>
            <a:ext cx="8686800" cy="5222875"/>
          </a:xfrm>
          <a:prstGeom prst="rect">
            <a:avLst/>
          </a:prstGeom>
          <a:noFill/>
        </p:spPr>
        <p:txBody>
          <a:bodyPr lIns="91425" tIns="91425" rIns="91425" bIns="91425" anchor="t" anchorCtr="0">
            <a:noAutofit/>
          </a:bodyPr>
          <a:lstStyle/>
          <a:p>
            <a:r>
              <a:rPr lang="en" dirty="0">
                <a:solidFill>
                  <a:schemeClr val="dk1"/>
                </a:solidFill>
              </a:rPr>
              <a:t>Below is a list of resources used to prepare the materials for this course.</a:t>
            </a:r>
          </a:p>
          <a:p>
            <a:endParaRPr lang="en" sz="1200" dirty="0">
              <a:solidFill>
                <a:schemeClr val="dk1"/>
              </a:solidFill>
            </a:endParaRPr>
          </a:p>
          <a:p>
            <a:r>
              <a:rPr lang="en" sz="1400" dirty="0">
                <a:solidFill>
                  <a:schemeClr val="dk1"/>
                </a:solidFill>
              </a:rPr>
              <a:t>Links</a:t>
            </a:r>
            <a:r>
              <a:rPr lang="en" sz="1400" dirty="0" smtClean="0">
                <a:solidFill>
                  <a:schemeClr val="dk1"/>
                </a:solidFill>
              </a:rPr>
              <a:t>:</a:t>
            </a:r>
            <a:endParaRPr lang="en" sz="1400" dirty="0">
              <a:solidFill>
                <a:schemeClr val="dk1"/>
              </a:solidFill>
            </a:endParaRPr>
          </a:p>
          <a:p>
            <a:r>
              <a:rPr lang="en" sz="1200" dirty="0">
                <a:solidFill>
                  <a:schemeClr val="dk1"/>
                </a:solidFill>
                <a:hlinkClick r:id="rId3"/>
              </a:rPr>
              <a:t>http://</a:t>
            </a:r>
            <a:r>
              <a:rPr lang="en" sz="1200" dirty="0" smtClean="0">
                <a:solidFill>
                  <a:schemeClr val="dk1"/>
                </a:solidFill>
                <a:hlinkClick r:id="rId3"/>
              </a:rPr>
              <a:t>a-developer-life.blogspot.com/2011/12/mocks-stubs-expectations-fakes-stubs.html</a:t>
            </a:r>
            <a:endParaRPr lang="en" sz="1200" dirty="0">
              <a:solidFill>
                <a:schemeClr val="dk1"/>
              </a:solidFill>
            </a:endParaRPr>
          </a:p>
          <a:p>
            <a:r>
              <a:rPr lang="en" sz="1200" dirty="0">
                <a:solidFill>
                  <a:schemeClr val="dk1"/>
                </a:solidFill>
                <a:hlinkClick r:id="rId4"/>
              </a:rPr>
              <a:t>http://</a:t>
            </a:r>
            <a:r>
              <a:rPr lang="en" sz="1200" dirty="0" smtClean="0">
                <a:solidFill>
                  <a:schemeClr val="dk1"/>
                </a:solidFill>
                <a:hlinkClick r:id="rId4"/>
              </a:rPr>
              <a:t>a-developer-life.blogspot.com/2011/06/jasmine-part-2-spies-and-mocks.html</a:t>
            </a:r>
            <a:endParaRPr lang="en" sz="1200" dirty="0">
              <a:solidFill>
                <a:schemeClr val="dk1"/>
              </a:solidFill>
            </a:endParaRPr>
          </a:p>
          <a:p>
            <a:r>
              <a:rPr lang="en" sz="1200" dirty="0">
                <a:solidFill>
                  <a:schemeClr val="dk1"/>
                </a:solidFill>
                <a:hlinkClick r:id="rId5"/>
              </a:rPr>
              <a:t>https://</a:t>
            </a:r>
            <a:r>
              <a:rPr lang="en" sz="1200" dirty="0" smtClean="0">
                <a:solidFill>
                  <a:schemeClr val="dk1"/>
                </a:solidFill>
                <a:hlinkClick r:id="rId5"/>
              </a:rPr>
              <a:t>github.com/tcorral/Refactoring_Patterns</a:t>
            </a:r>
            <a:endParaRPr lang="en-US" sz="1200" dirty="0" smtClean="0">
              <a:solidFill>
                <a:schemeClr val="dk1"/>
              </a:solidFill>
            </a:endParaRPr>
          </a:p>
          <a:p>
            <a:endParaRPr lang="en" sz="1200" dirty="0">
              <a:solidFill>
                <a:schemeClr val="dk1"/>
              </a:solidFill>
            </a:endParaRPr>
          </a:p>
          <a:p>
            <a:r>
              <a:rPr lang="en" sz="1400" dirty="0" smtClean="0">
                <a:solidFill>
                  <a:schemeClr val="dk1"/>
                </a:solidFill>
              </a:rPr>
              <a:t>Jasmine</a:t>
            </a:r>
            <a:r>
              <a:rPr lang="en-US" sz="1400" dirty="0" smtClean="0">
                <a:solidFill>
                  <a:schemeClr val="dk1"/>
                </a:solidFill>
              </a:rPr>
              <a:t>:</a:t>
            </a:r>
            <a:endParaRPr lang="en" sz="1400" dirty="0">
              <a:solidFill>
                <a:schemeClr val="dk1"/>
              </a:solidFill>
            </a:endParaRPr>
          </a:p>
          <a:p>
            <a:r>
              <a:rPr lang="en" sz="1200" dirty="0">
                <a:solidFill>
                  <a:schemeClr val="dk1"/>
                </a:solidFill>
                <a:hlinkClick r:id="rId6"/>
              </a:rPr>
              <a:t>http://pivotal.github.io/jasmine</a:t>
            </a:r>
            <a:r>
              <a:rPr lang="en" sz="1200" dirty="0" smtClean="0">
                <a:solidFill>
                  <a:schemeClr val="dk1"/>
                </a:solidFill>
                <a:hlinkClick r:id="rId6"/>
              </a:rPr>
              <a:t>/</a:t>
            </a:r>
            <a:endParaRPr lang="en" sz="1200" dirty="0">
              <a:solidFill>
                <a:schemeClr val="dk1"/>
              </a:solidFill>
            </a:endParaRPr>
          </a:p>
          <a:p>
            <a:r>
              <a:rPr lang="en" sz="1200" dirty="0">
                <a:solidFill>
                  <a:schemeClr val="dk1"/>
                </a:solidFill>
                <a:hlinkClick r:id="rId7"/>
              </a:rPr>
              <a:t>https://</a:t>
            </a:r>
            <a:r>
              <a:rPr lang="en" sz="1200" dirty="0" smtClean="0">
                <a:solidFill>
                  <a:schemeClr val="dk1"/>
                </a:solidFill>
                <a:hlinkClick r:id="rId7"/>
              </a:rPr>
              <a:t>github.com/velesin/jasmine-jquery</a:t>
            </a:r>
            <a:endParaRPr lang="en" sz="1200" dirty="0">
              <a:solidFill>
                <a:schemeClr val="dk1"/>
              </a:solidFill>
            </a:endParaRPr>
          </a:p>
          <a:p>
            <a:r>
              <a:rPr lang="en" sz="1200" dirty="0">
                <a:solidFill>
                  <a:schemeClr val="dk1"/>
                </a:solidFill>
                <a:hlinkClick r:id="rId8"/>
              </a:rPr>
              <a:t>http://tobyho.com/2011/12/15/jasmine-spy-cheatsheet</a:t>
            </a:r>
            <a:r>
              <a:rPr lang="en" sz="1200" dirty="0" smtClean="0">
                <a:solidFill>
                  <a:schemeClr val="dk1"/>
                </a:solidFill>
                <a:hlinkClick r:id="rId8"/>
              </a:rPr>
              <a:t>/</a:t>
            </a:r>
            <a:endParaRPr lang="en" sz="1200" dirty="0">
              <a:solidFill>
                <a:schemeClr val="dk1"/>
              </a:solidFill>
            </a:endParaRPr>
          </a:p>
          <a:p>
            <a:r>
              <a:rPr lang="en" sz="1200" dirty="0">
                <a:solidFill>
                  <a:schemeClr val="dk1"/>
                </a:solidFill>
                <a:hlinkClick r:id="rId9"/>
              </a:rPr>
              <a:t>http://tryjasmine.com</a:t>
            </a:r>
            <a:r>
              <a:rPr lang="en" sz="1200" dirty="0" smtClean="0">
                <a:solidFill>
                  <a:schemeClr val="dk1"/>
                </a:solidFill>
                <a:hlinkClick r:id="rId9"/>
              </a:rPr>
              <a:t>/</a:t>
            </a:r>
            <a:endParaRPr lang="en" sz="1200" dirty="0">
              <a:solidFill>
                <a:schemeClr val="dk1"/>
              </a:solidFill>
            </a:endParaRPr>
          </a:p>
          <a:p>
            <a:endParaRPr lang="en" sz="1200" dirty="0">
              <a:solidFill>
                <a:schemeClr val="dk1"/>
              </a:solidFill>
            </a:endParaRPr>
          </a:p>
          <a:p>
            <a:r>
              <a:rPr lang="en" sz="1400" dirty="0">
                <a:solidFill>
                  <a:schemeClr val="dk1"/>
                </a:solidFill>
              </a:rPr>
              <a:t>Katas</a:t>
            </a:r>
            <a:r>
              <a:rPr lang="en" sz="1400" dirty="0" smtClean="0">
                <a:solidFill>
                  <a:schemeClr val="dk1"/>
                </a:solidFill>
              </a:rPr>
              <a:t>:</a:t>
            </a:r>
            <a:endParaRPr lang="en" sz="1400" dirty="0">
              <a:solidFill>
                <a:schemeClr val="dk1"/>
              </a:solidFill>
            </a:endParaRPr>
          </a:p>
          <a:p>
            <a:r>
              <a:rPr lang="en" sz="1200" dirty="0">
                <a:solidFill>
                  <a:schemeClr val="dk1"/>
                </a:solidFill>
                <a:hlinkClick r:id="rId10"/>
              </a:rPr>
              <a:t>http://www.peterprovost.org/blog/2012/05/02/kata-the-only-way-to-learn-tdd</a:t>
            </a:r>
            <a:endParaRPr lang="en" sz="1200" dirty="0">
              <a:solidFill>
                <a:schemeClr val="dk1"/>
              </a:solidFill>
            </a:endParaRPr>
          </a:p>
          <a:p>
            <a:endParaRPr lang="en" sz="1200" dirty="0">
              <a:solidFill>
                <a:schemeClr val="dk1"/>
              </a:solidFill>
            </a:endParaRPr>
          </a:p>
          <a:p>
            <a:r>
              <a:rPr lang="en" sz="1200" dirty="0" smtClean="0">
                <a:solidFill>
                  <a:schemeClr val="dk1"/>
                </a:solidFill>
              </a:rPr>
              <a:t>String Calculator</a:t>
            </a:r>
            <a:endParaRPr lang="en" sz="1200" dirty="0">
              <a:solidFill>
                <a:schemeClr val="dk1"/>
              </a:solidFill>
            </a:endParaRPr>
          </a:p>
          <a:p>
            <a:r>
              <a:rPr lang="en" sz="1200" dirty="0">
                <a:solidFill>
                  <a:schemeClr val="dk1"/>
                </a:solidFill>
                <a:hlinkClick r:id="rId11"/>
              </a:rPr>
              <a:t>http://anotherdave.wordpress.com/2010/01/13/calculator-tdd-kata-in-javascript</a:t>
            </a:r>
            <a:r>
              <a:rPr lang="en" sz="1200" dirty="0" smtClean="0">
                <a:solidFill>
                  <a:schemeClr val="dk1"/>
                </a:solidFill>
                <a:hlinkClick r:id="rId11"/>
              </a:rPr>
              <a:t>/</a:t>
            </a:r>
            <a:endParaRPr lang="en-US" sz="1200" dirty="0" smtClean="0">
              <a:solidFill>
                <a:schemeClr val="dk1"/>
              </a:solidFill>
            </a:endParaRPr>
          </a:p>
          <a:p>
            <a:r>
              <a:rPr lang="en" sz="1200" dirty="0" smtClean="0">
                <a:solidFill>
                  <a:schemeClr val="dk1"/>
                </a:solidFill>
                <a:hlinkClick r:id="rId12"/>
              </a:rPr>
              <a:t>http</a:t>
            </a:r>
            <a:r>
              <a:rPr lang="en" sz="1200" dirty="0">
                <a:solidFill>
                  <a:schemeClr val="dk1"/>
                </a:solidFill>
                <a:hlinkClick r:id="rId12"/>
              </a:rPr>
              <a:t>://</a:t>
            </a:r>
            <a:r>
              <a:rPr lang="en" sz="1200" dirty="0" smtClean="0">
                <a:solidFill>
                  <a:schemeClr val="dk1"/>
                </a:solidFill>
                <a:hlinkClick r:id="rId12"/>
              </a:rPr>
              <a:t>vimeo.com/8708519</a:t>
            </a:r>
            <a:endParaRPr lang="en" sz="1200" dirty="0">
              <a:solidFill>
                <a:schemeClr val="dk1"/>
              </a:solidFill>
            </a:endParaRPr>
          </a:p>
          <a:p>
            <a:endParaRPr lang="en" sz="1200" dirty="0">
              <a:solidFill>
                <a:schemeClr val="dk1"/>
              </a:solidFill>
            </a:endParaRPr>
          </a:p>
          <a:p>
            <a:r>
              <a:rPr lang="en" sz="1200" dirty="0">
                <a:solidFill>
                  <a:schemeClr val="dk1"/>
                </a:solidFill>
              </a:rPr>
              <a:t>Roman </a:t>
            </a:r>
            <a:r>
              <a:rPr lang="en" sz="1200" dirty="0" smtClean="0">
                <a:solidFill>
                  <a:schemeClr val="dk1"/>
                </a:solidFill>
              </a:rPr>
              <a:t>Numerals</a:t>
            </a:r>
            <a:endParaRPr lang="en" sz="1200" dirty="0">
              <a:solidFill>
                <a:schemeClr val="dk1"/>
              </a:solidFill>
            </a:endParaRPr>
          </a:p>
          <a:p>
            <a:r>
              <a:rPr lang="en" sz="1200" dirty="0">
                <a:solidFill>
                  <a:schemeClr val="dk1"/>
                </a:solidFill>
                <a:hlinkClick r:id="rId13"/>
              </a:rPr>
              <a:t>http://</a:t>
            </a:r>
            <a:r>
              <a:rPr lang="en" sz="1200" dirty="0" smtClean="0">
                <a:solidFill>
                  <a:schemeClr val="dk1"/>
                </a:solidFill>
                <a:hlinkClick r:id="rId13"/>
              </a:rPr>
              <a:t>codingdojo.org/cgi-bin/wiki.pl?KataRomanNumerals</a:t>
            </a:r>
            <a:endParaRPr lang="en-US" sz="1200" dirty="0" smtClean="0">
              <a:solidFill>
                <a:schemeClr val="dk1"/>
              </a:solidFill>
            </a:endParaRPr>
          </a:p>
          <a:p>
            <a:r>
              <a:rPr lang="en" sz="1200" dirty="0" smtClean="0">
                <a:solidFill>
                  <a:schemeClr val="dk1"/>
                </a:solidFill>
                <a:hlinkClick r:id="rId14"/>
              </a:rPr>
              <a:t>http</a:t>
            </a:r>
            <a:r>
              <a:rPr lang="en" sz="1200" dirty="0">
                <a:solidFill>
                  <a:schemeClr val="dk1"/>
                </a:solidFill>
                <a:hlinkClick r:id="rId14"/>
              </a:rPr>
              <a:t>://youtu.be/BAavcCsCEpA</a:t>
            </a:r>
            <a:endParaRPr lang="en" sz="1200" dirty="0">
              <a:solidFill>
                <a:schemeClr val="dk1"/>
              </a:solidFill>
            </a:endParaRPr>
          </a:p>
          <a:p>
            <a:endParaRPr lang="en" sz="1200" b="1" dirty="0">
              <a:solidFill>
                <a:srgbClr val="073763"/>
              </a:solidFill>
            </a:endParaRPr>
          </a:p>
          <a:p>
            <a:endParaRPr lang="en" sz="1200" b="1" dirty="0">
              <a:solidFill>
                <a:srgbClr val="073763"/>
              </a:solidFill>
            </a:endParaRPr>
          </a:p>
        </p:txBody>
      </p:sp>
    </p:spTree>
    <p:extLst>
      <p:ext uri="{BB962C8B-B14F-4D97-AF65-F5344CB8AC3E}">
        <p14:creationId xmlns:p14="http://schemas.microsoft.com/office/powerpoint/2010/main" val="3678587995"/>
      </p:ext>
    </p:extLst>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buNone/>
            </a:pPr>
            <a:r>
              <a:rPr lang="en-US" sz="3600" b="1" dirty="0" smtClean="0">
                <a:solidFill>
                  <a:srgbClr val="FFFFFF"/>
                </a:solidFill>
              </a:rPr>
              <a:t>@Before:</a:t>
            </a:r>
            <a:br>
              <a:rPr lang="en-US" sz="3600" b="1" dirty="0" smtClean="0">
                <a:solidFill>
                  <a:srgbClr val="FFFFFF"/>
                </a:solidFill>
              </a:rPr>
            </a:br>
            <a:r>
              <a:rPr lang="en-US" sz="3600" b="1" dirty="0" smtClean="0">
                <a:solidFill>
                  <a:srgbClr val="FFFFFF"/>
                </a:solidFill>
              </a:rPr>
              <a:t>  </a:t>
            </a:r>
            <a:r>
              <a:rPr lang="en-US" sz="3000" dirty="0" smtClean="0">
                <a:solidFill>
                  <a:srgbClr val="FFFFFF"/>
                </a:solidFill>
              </a:rPr>
              <a:t>Establish Goals</a:t>
            </a:r>
            <a:endParaRPr lang="en" sz="3000" dirty="0">
              <a:solidFill>
                <a:srgbClr val="FFFFFF"/>
              </a:solidFill>
            </a:endParaRPr>
          </a:p>
        </p:txBody>
      </p:sp>
      <p:sp>
        <p:nvSpPr>
          <p:cNvPr id="97" name="Shape 97"/>
          <p:cNvSpPr txBox="1">
            <a:spLocks noGrp="1"/>
          </p:cNvSpPr>
          <p:nvPr>
            <p:ph type="body" idx="1"/>
          </p:nvPr>
        </p:nvSpPr>
        <p:spPr>
          <a:xfrm>
            <a:off x="304800" y="2009488"/>
            <a:ext cx="8229600" cy="4840199"/>
          </a:xfrm>
          <a:prstGeom prst="rect">
            <a:avLst/>
          </a:prstGeom>
        </p:spPr>
        <p:txBody>
          <a:bodyPr lIns="91425" tIns="91425" rIns="91425" bIns="91425" anchor="t" anchorCtr="0">
            <a:noAutofit/>
          </a:bodyPr>
          <a:lstStyle/>
          <a:p>
            <a:pPr marL="0" lvl="0" indent="0" rtl="0">
              <a:lnSpc>
                <a:spcPct val="115000"/>
              </a:lnSpc>
            </a:pPr>
            <a:r>
              <a:rPr lang="en-US" dirty="0" smtClean="0">
                <a:solidFill>
                  <a:srgbClr val="073763"/>
                </a:solidFill>
              </a:rPr>
              <a:t>Basic Goals of This Talk</a:t>
            </a:r>
          </a:p>
          <a:p>
            <a:pPr marL="0" lvl="0" indent="0" rtl="0">
              <a:lnSpc>
                <a:spcPct val="115000"/>
              </a:lnSpc>
            </a:pPr>
            <a:endParaRPr lang="en-US" dirty="0" smtClean="0">
              <a:solidFill>
                <a:srgbClr val="073763"/>
              </a:solidFill>
            </a:endParaRPr>
          </a:p>
          <a:p>
            <a:pPr marL="285750" lvl="0" indent="-285750" rtl="0">
              <a:lnSpc>
                <a:spcPct val="115000"/>
              </a:lnSpc>
              <a:buFont typeface="Arial"/>
              <a:buChar char="•"/>
            </a:pPr>
            <a:r>
              <a:rPr lang="en-US" sz="1400" dirty="0" smtClean="0">
                <a:solidFill>
                  <a:srgbClr val="073763"/>
                </a:solidFill>
              </a:rPr>
              <a:t>What is TDD?</a:t>
            </a:r>
            <a:endParaRPr lang="en-US" sz="1400" dirty="0">
              <a:solidFill>
                <a:srgbClr val="073763"/>
              </a:solidFill>
            </a:endParaRPr>
          </a:p>
          <a:p>
            <a:pPr marL="285750" lvl="0" indent="-285750" rtl="0">
              <a:lnSpc>
                <a:spcPct val="115000"/>
              </a:lnSpc>
              <a:buFont typeface="Arial"/>
              <a:buChar char="•"/>
            </a:pPr>
            <a:r>
              <a:rPr lang="en-US" sz="1400" dirty="0" smtClean="0">
                <a:solidFill>
                  <a:srgbClr val="073763"/>
                </a:solidFill>
              </a:rPr>
              <a:t>Why TDD?</a:t>
            </a:r>
            <a:endParaRPr lang="en-US" sz="1400" dirty="0">
              <a:solidFill>
                <a:srgbClr val="073763"/>
              </a:solidFill>
            </a:endParaRPr>
          </a:p>
          <a:p>
            <a:pPr marL="285750" lvl="0" indent="-285750" rtl="0">
              <a:lnSpc>
                <a:spcPct val="115000"/>
              </a:lnSpc>
              <a:buFont typeface="Arial"/>
              <a:buChar char="•"/>
            </a:pPr>
            <a:r>
              <a:rPr lang="en-US" sz="1400" dirty="0" smtClean="0">
                <a:solidFill>
                  <a:srgbClr val="073763"/>
                </a:solidFill>
              </a:rPr>
              <a:t>How to TDD?</a:t>
            </a:r>
          </a:p>
          <a:p>
            <a:pPr marL="285750" lvl="0" indent="-285750" rtl="0">
              <a:lnSpc>
                <a:spcPct val="115000"/>
              </a:lnSpc>
              <a:buFont typeface="Arial"/>
              <a:buChar char="•"/>
            </a:pPr>
            <a:r>
              <a:rPr lang="en-US" sz="1400" dirty="0" smtClean="0">
                <a:solidFill>
                  <a:srgbClr val="073763"/>
                </a:solidFill>
              </a:rPr>
              <a:t>Have some fun!</a:t>
            </a:r>
          </a:p>
        </p:txBody>
      </p:sp>
      <p:pic>
        <p:nvPicPr>
          <p:cNvPr id="2" name="Picture 1" descr="Goal_Sett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625" y="2580988"/>
            <a:ext cx="6123341" cy="4023035"/>
          </a:xfrm>
          <a:prstGeom prst="rect">
            <a:avLst/>
          </a:prstGeom>
        </p:spPr>
      </p:pic>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buNone/>
            </a:pPr>
            <a:r>
              <a:rPr lang="en" sz="3600" b="1" dirty="0">
                <a:solidFill>
                  <a:srgbClr val="FFFFFF"/>
                </a:solidFill>
              </a:rPr>
              <a:t>First of All – Testing </a:t>
            </a:r>
            <a:r>
              <a:rPr lang="en" sz="3600" b="1" dirty="0" smtClean="0">
                <a:solidFill>
                  <a:srgbClr val="FFFFFF"/>
                </a:solidFill>
              </a:rPr>
              <a:t>Basics</a:t>
            </a:r>
            <a:r>
              <a:rPr lang="en-US" sz="3600" b="1" dirty="0" smtClean="0">
                <a:solidFill>
                  <a:srgbClr val="FFFFFF"/>
                </a:solidFill>
              </a:rPr>
              <a:t>:</a:t>
            </a:r>
            <a:br>
              <a:rPr lang="en-US" sz="3600" b="1" dirty="0" smtClean="0">
                <a:solidFill>
                  <a:srgbClr val="FFFFFF"/>
                </a:solidFill>
              </a:rPr>
            </a:br>
            <a:r>
              <a:rPr lang="en-US" sz="3600" b="1" dirty="0" smtClean="0">
                <a:solidFill>
                  <a:srgbClr val="FFFFFF"/>
                </a:solidFill>
              </a:rPr>
              <a:t>  </a:t>
            </a:r>
            <a:r>
              <a:rPr lang="en-US" sz="3200" dirty="0" smtClean="0">
                <a:solidFill>
                  <a:srgbClr val="FFFFFF"/>
                </a:solidFill>
              </a:rPr>
              <a:t>What We Do Now</a:t>
            </a:r>
            <a:endParaRPr lang="en" sz="3200" dirty="0">
              <a:solidFill>
                <a:srgbClr val="FFFFFF"/>
              </a:solidFill>
            </a:endParaRPr>
          </a:p>
        </p:txBody>
      </p:sp>
      <p:pic>
        <p:nvPicPr>
          <p:cNvPr id="96" name="Shape 96"/>
          <p:cNvPicPr preferRelativeResize="0"/>
          <p:nvPr/>
        </p:nvPicPr>
        <p:blipFill>
          <a:blip r:embed="rId3"/>
          <a:stretch>
            <a:fillRect/>
          </a:stretch>
        </p:blipFill>
        <p:spPr>
          <a:xfrm>
            <a:off x="3435575" y="2013775"/>
            <a:ext cx="5491973" cy="3775725"/>
          </a:xfrm>
          <a:prstGeom prst="rect">
            <a:avLst/>
          </a:prstGeom>
          <a:noFill/>
          <a:ln>
            <a:noFill/>
          </a:ln>
        </p:spPr>
      </p:pic>
      <p:sp>
        <p:nvSpPr>
          <p:cNvPr id="97" name="Shape 97"/>
          <p:cNvSpPr txBox="1">
            <a:spLocks noGrp="1"/>
          </p:cNvSpPr>
          <p:nvPr>
            <p:ph type="body" idx="1"/>
          </p:nvPr>
        </p:nvSpPr>
        <p:spPr>
          <a:xfrm>
            <a:off x="304800" y="2009488"/>
            <a:ext cx="8229600" cy="4840199"/>
          </a:xfrm>
          <a:prstGeom prst="rect">
            <a:avLst/>
          </a:prstGeom>
        </p:spPr>
        <p:txBody>
          <a:bodyPr lIns="91425" tIns="91425" rIns="91425" bIns="91425" anchor="t" anchorCtr="0">
            <a:noAutofit/>
          </a:bodyPr>
          <a:lstStyle/>
          <a:p>
            <a:pPr marL="0" lvl="0" indent="0" rtl="0">
              <a:lnSpc>
                <a:spcPct val="115000"/>
              </a:lnSpc>
              <a:buNone/>
            </a:pPr>
            <a:r>
              <a:rPr lang="en">
                <a:solidFill>
                  <a:srgbClr val="073763"/>
                </a:solidFill>
              </a:rPr>
              <a:t>Why do we test?</a:t>
            </a:r>
          </a:p>
          <a:p>
            <a:pPr marL="457200" lvl="0" indent="-317500" rtl="0">
              <a:lnSpc>
                <a:spcPct val="115000"/>
              </a:lnSpc>
              <a:buClr>
                <a:schemeClr val="dk2"/>
              </a:buClr>
              <a:buSzPct val="166666"/>
              <a:buFont typeface="Arial"/>
              <a:buChar char="•"/>
            </a:pPr>
            <a:r>
              <a:rPr lang="en" sz="1400">
                <a:solidFill>
                  <a:srgbClr val="073763"/>
                </a:solidFill>
              </a:rPr>
              <a:t>To make sure it works, right?</a:t>
            </a:r>
          </a:p>
          <a:p>
            <a:endParaRPr lang="en" sz="1400">
              <a:solidFill>
                <a:srgbClr val="073763"/>
              </a:solidFill>
            </a:endParaRPr>
          </a:p>
          <a:p>
            <a:endParaRPr lang="en" sz="1400">
              <a:solidFill>
                <a:srgbClr val="073763"/>
              </a:solidFill>
            </a:endParaRPr>
          </a:p>
          <a:p>
            <a:pPr marL="0" lvl="0" indent="0" rtl="0">
              <a:lnSpc>
                <a:spcPct val="115000"/>
              </a:lnSpc>
              <a:buClr>
                <a:schemeClr val="dk1"/>
              </a:buClr>
              <a:buSzPct val="61111"/>
              <a:buFont typeface="Arial"/>
              <a:buNone/>
            </a:pPr>
            <a:r>
              <a:rPr lang="en">
                <a:solidFill>
                  <a:srgbClr val="073763"/>
                </a:solidFill>
              </a:rPr>
              <a:t>How do we test our code?</a:t>
            </a:r>
          </a:p>
          <a:p>
            <a:pPr marL="457200" lvl="0" indent="-317500" rtl="0">
              <a:lnSpc>
                <a:spcPct val="115000"/>
              </a:lnSpc>
              <a:buClr>
                <a:srgbClr val="073763"/>
              </a:buClr>
              <a:buSzPct val="166666"/>
              <a:buFont typeface="Arial"/>
              <a:buChar char="•"/>
            </a:pPr>
            <a:r>
              <a:rPr lang="en" sz="1400">
                <a:solidFill>
                  <a:srgbClr val="073763"/>
                </a:solidFill>
              </a:rPr>
              <a:t>System.out.println();</a:t>
            </a:r>
          </a:p>
          <a:p>
            <a:pPr marL="457200" lvl="0" indent="-317500" rtl="0">
              <a:lnSpc>
                <a:spcPct val="115000"/>
              </a:lnSpc>
              <a:buClr>
                <a:srgbClr val="073763"/>
              </a:buClr>
              <a:buSzPct val="166666"/>
              <a:buFont typeface="Arial"/>
              <a:buChar char="•"/>
            </a:pPr>
            <a:r>
              <a:rPr lang="en" sz="1400">
                <a:solidFill>
                  <a:srgbClr val="073763"/>
                </a:solidFill>
              </a:rPr>
              <a:t>Debugging tools</a:t>
            </a:r>
          </a:p>
          <a:p>
            <a:pPr marL="457200" lvl="0" indent="-317500" rtl="0">
              <a:lnSpc>
                <a:spcPct val="115000"/>
              </a:lnSpc>
              <a:buClr>
                <a:srgbClr val="073763"/>
              </a:buClr>
              <a:buSzPct val="166666"/>
              <a:buFont typeface="Arial"/>
              <a:buChar char="•"/>
            </a:pPr>
            <a:r>
              <a:rPr lang="en" sz="1400">
                <a:solidFill>
                  <a:srgbClr val="073763"/>
                </a:solidFill>
              </a:rPr>
              <a:t>Main methods</a:t>
            </a:r>
          </a:p>
          <a:p>
            <a:pPr marL="457200" lvl="0" indent="-317500" rtl="0">
              <a:lnSpc>
                <a:spcPct val="115000"/>
              </a:lnSpc>
              <a:buClr>
                <a:srgbClr val="073763"/>
              </a:buClr>
              <a:buSzPct val="166666"/>
              <a:buFont typeface="Arial"/>
              <a:buChar char="•"/>
            </a:pPr>
            <a:r>
              <a:rPr lang="en" sz="1400">
                <a:solidFill>
                  <a:srgbClr val="073763"/>
                </a:solidFill>
              </a:rPr>
              <a:t>Refresh your browser</a:t>
            </a:r>
          </a:p>
          <a:p>
            <a:pPr marL="457200" lvl="0" indent="-317500" rtl="0">
              <a:lnSpc>
                <a:spcPct val="115000"/>
              </a:lnSpc>
              <a:buClr>
                <a:srgbClr val="073763"/>
              </a:buClr>
              <a:buSzPct val="166666"/>
              <a:buFont typeface="Arial"/>
              <a:buChar char="•"/>
            </a:pPr>
            <a:r>
              <a:rPr lang="en" sz="1400">
                <a:solidFill>
                  <a:srgbClr val="073763"/>
                </a:solidFill>
              </a:rPr>
              <a:t>SQL queries</a:t>
            </a:r>
          </a:p>
          <a:p>
            <a:pPr marL="457200" lvl="0" indent="-317500" rtl="0">
              <a:lnSpc>
                <a:spcPct val="115000"/>
              </a:lnSpc>
              <a:buClr>
                <a:srgbClr val="073763"/>
              </a:buClr>
              <a:buSzPct val="166666"/>
              <a:buFont typeface="Arial"/>
              <a:buChar char="•"/>
            </a:pPr>
            <a:r>
              <a:rPr lang="en" sz="1400">
                <a:solidFill>
                  <a:srgbClr val="073763"/>
                </a:solidFill>
              </a:rPr>
              <a:t>Manual inspection of files</a:t>
            </a:r>
          </a:p>
          <a:p>
            <a:pPr marL="457200" lvl="0" indent="-317500" rtl="0">
              <a:lnSpc>
                <a:spcPct val="115000"/>
              </a:lnSpc>
              <a:buClr>
                <a:srgbClr val="073763"/>
              </a:buClr>
              <a:buSzPct val="166666"/>
              <a:buFont typeface="Arial"/>
              <a:buChar char="•"/>
            </a:pPr>
            <a:r>
              <a:rPr lang="en" sz="1400">
                <a:solidFill>
                  <a:srgbClr val="073763"/>
                </a:solidFill>
              </a:rPr>
              <a:t>Ask a QA guy to do it?</a:t>
            </a:r>
          </a:p>
          <a:p>
            <a:endParaRPr lang="en" sz="1400">
              <a:solidFill>
                <a:srgbClr val="073763"/>
              </a:solidFill>
            </a:endParaRPr>
          </a:p>
          <a:p>
            <a:pPr lvl="0" rtl="0">
              <a:lnSpc>
                <a:spcPct val="115000"/>
              </a:lnSpc>
              <a:buNone/>
            </a:pPr>
            <a:r>
              <a:rPr lang="en">
                <a:solidFill>
                  <a:srgbClr val="073763"/>
                </a:solidFill>
              </a:rPr>
              <a:t>What do all these have </a:t>
            </a:r>
          </a:p>
          <a:p>
            <a:pPr lvl="0" rtl="0">
              <a:lnSpc>
                <a:spcPct val="115000"/>
              </a:lnSpc>
              <a:buNone/>
            </a:pPr>
            <a:r>
              <a:rPr lang="en">
                <a:solidFill>
                  <a:srgbClr val="073763"/>
                </a:solidFill>
              </a:rPr>
              <a:t>in common?</a:t>
            </a:r>
          </a:p>
          <a:p>
            <a:pPr marL="457200" lvl="0" indent="-317500" rtl="0">
              <a:lnSpc>
                <a:spcPct val="115000"/>
              </a:lnSpc>
              <a:buClr>
                <a:srgbClr val="073763"/>
              </a:buClr>
              <a:buSzPct val="166666"/>
              <a:buFont typeface="Arial"/>
              <a:buChar char="•"/>
            </a:pPr>
            <a:r>
              <a:rPr lang="en" sz="1400">
                <a:solidFill>
                  <a:srgbClr val="073763"/>
                </a:solidFill>
              </a:rPr>
              <a:t>It’s Manual</a:t>
            </a:r>
          </a:p>
          <a:p>
            <a:endParaRPr lang="en" sz="1400">
              <a:solidFill>
                <a:srgbClr val="073763"/>
              </a:solidFill>
            </a:endParaRPr>
          </a:p>
        </p:txBody>
      </p:sp>
    </p:spTree>
    <p:extLst>
      <p:ext uri="{BB962C8B-B14F-4D97-AF65-F5344CB8AC3E}">
        <p14:creationId xmlns:p14="http://schemas.microsoft.com/office/powerpoint/2010/main" val="2690785045"/>
      </p:ext>
    </p:extLst>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buNone/>
            </a:pPr>
            <a:r>
              <a:rPr lang="en" sz="3600" b="1">
                <a:solidFill>
                  <a:srgbClr val="FFFFFF"/>
                </a:solidFill>
              </a:rPr>
              <a:t>First of All – Testing Basics:</a:t>
            </a:r>
          </a:p>
          <a:p>
            <a:pPr lvl="0" rtl="0">
              <a:buNone/>
            </a:pPr>
            <a:r>
              <a:rPr lang="en" sz="3000">
                <a:solidFill>
                  <a:srgbClr val="FFFFFF"/>
                </a:solidFill>
              </a:rPr>
              <a:t>Manual Testing Sucks!</a:t>
            </a:r>
          </a:p>
        </p:txBody>
      </p:sp>
      <p:sp>
        <p:nvSpPr>
          <p:cNvPr id="103" name="Shape 103"/>
          <p:cNvSpPr txBox="1">
            <a:spLocks noGrp="1"/>
          </p:cNvSpPr>
          <p:nvPr>
            <p:ph type="body" idx="1"/>
          </p:nvPr>
        </p:nvSpPr>
        <p:spPr>
          <a:xfrm>
            <a:off x="228600" y="1857088"/>
            <a:ext cx="8229600" cy="4840199"/>
          </a:xfrm>
          <a:prstGeom prst="rect">
            <a:avLst/>
          </a:prstGeom>
        </p:spPr>
        <p:txBody>
          <a:bodyPr lIns="91425" tIns="91425" rIns="91425" bIns="91425" anchor="t" anchorCtr="0">
            <a:noAutofit/>
          </a:bodyPr>
          <a:lstStyle/>
          <a:p>
            <a:pPr marL="0" lvl="0" indent="0" rtl="0">
              <a:lnSpc>
                <a:spcPct val="115000"/>
              </a:lnSpc>
              <a:buNone/>
            </a:pPr>
            <a:r>
              <a:rPr lang="en">
                <a:solidFill>
                  <a:srgbClr val="073763"/>
                </a:solidFill>
              </a:rPr>
              <a:t>Manual testing is hard!</a:t>
            </a:r>
          </a:p>
          <a:p>
            <a:endParaRPr lang="en">
              <a:solidFill>
                <a:srgbClr val="073763"/>
              </a:solidFill>
            </a:endParaRPr>
          </a:p>
          <a:p>
            <a:pPr marL="0" lvl="0" indent="0" rtl="0">
              <a:lnSpc>
                <a:spcPct val="115000"/>
              </a:lnSpc>
              <a:buClr>
                <a:schemeClr val="dk1"/>
              </a:buClr>
              <a:buSzPct val="61111"/>
              <a:buFont typeface="Arial"/>
              <a:buNone/>
            </a:pPr>
            <a:r>
              <a:rPr lang="en">
                <a:solidFill>
                  <a:srgbClr val="073763"/>
                </a:solidFill>
              </a:rPr>
              <a:t>Why?</a:t>
            </a:r>
          </a:p>
          <a:p>
            <a:endParaRPr lang="en">
              <a:solidFill>
                <a:srgbClr val="073763"/>
              </a:solidFill>
            </a:endParaRPr>
          </a:p>
          <a:p>
            <a:pPr marL="457200" lvl="0" indent="-317500" rtl="0">
              <a:lnSpc>
                <a:spcPct val="115000"/>
              </a:lnSpc>
              <a:buClr>
                <a:srgbClr val="073763"/>
              </a:buClr>
              <a:buSzPct val="166666"/>
              <a:buFont typeface="Arial"/>
              <a:buChar char="•"/>
            </a:pPr>
            <a:r>
              <a:rPr lang="en" sz="1400">
                <a:solidFill>
                  <a:srgbClr val="073763"/>
                </a:solidFill>
              </a:rPr>
              <a:t>Time consuming</a:t>
            </a:r>
          </a:p>
          <a:p>
            <a:pPr marL="457200" lvl="0" indent="-317500" rtl="0">
              <a:lnSpc>
                <a:spcPct val="115000"/>
              </a:lnSpc>
              <a:buClr>
                <a:srgbClr val="073763"/>
              </a:buClr>
              <a:buSzPct val="166666"/>
              <a:buFont typeface="Arial"/>
              <a:buChar char="•"/>
            </a:pPr>
            <a:r>
              <a:rPr lang="en" sz="1400">
                <a:solidFill>
                  <a:srgbClr val="073763"/>
                </a:solidFill>
              </a:rPr>
              <a:t>Difficult to reproduce tests</a:t>
            </a:r>
          </a:p>
          <a:p>
            <a:pPr marL="457200" lvl="0" indent="-317500" rtl="0">
              <a:lnSpc>
                <a:spcPct val="115000"/>
              </a:lnSpc>
              <a:buClr>
                <a:srgbClr val="073763"/>
              </a:buClr>
              <a:buSzPct val="166666"/>
              <a:buFont typeface="Arial"/>
              <a:buChar char="•"/>
            </a:pPr>
            <a:r>
              <a:rPr lang="en" sz="1400">
                <a:solidFill>
                  <a:srgbClr val="073763"/>
                </a:solidFill>
              </a:rPr>
              <a:t>Requires documentation</a:t>
            </a:r>
          </a:p>
          <a:p>
            <a:pPr marL="457200" lvl="0" indent="-317500" rtl="0">
              <a:lnSpc>
                <a:spcPct val="115000"/>
              </a:lnSpc>
              <a:buClr>
                <a:srgbClr val="073763"/>
              </a:buClr>
              <a:buSzPct val="166666"/>
              <a:buFont typeface="Arial"/>
              <a:buChar char="•"/>
            </a:pPr>
            <a:r>
              <a:rPr lang="en" sz="1400">
                <a:solidFill>
                  <a:srgbClr val="073763"/>
                </a:solidFill>
              </a:rPr>
              <a:t>You have to remember</a:t>
            </a:r>
          </a:p>
          <a:p>
            <a:pPr marL="457200" lvl="0" indent="-317500" rtl="0">
              <a:lnSpc>
                <a:spcPct val="115000"/>
              </a:lnSpc>
              <a:buClr>
                <a:srgbClr val="073763"/>
              </a:buClr>
              <a:buSzPct val="166666"/>
              <a:buFont typeface="Arial"/>
              <a:buChar char="•"/>
            </a:pPr>
            <a:r>
              <a:rPr lang="en" sz="1400">
                <a:solidFill>
                  <a:srgbClr val="073763"/>
                </a:solidFill>
              </a:rPr>
              <a:t>We’d rather be coding</a:t>
            </a:r>
          </a:p>
          <a:p>
            <a:endParaRPr lang="en" sz="1400">
              <a:solidFill>
                <a:srgbClr val="073763"/>
              </a:solidFill>
            </a:endParaRPr>
          </a:p>
          <a:p>
            <a:pPr lvl="0" rtl="0">
              <a:lnSpc>
                <a:spcPct val="115000"/>
              </a:lnSpc>
              <a:buNone/>
            </a:pPr>
            <a:r>
              <a:rPr lang="en">
                <a:solidFill>
                  <a:srgbClr val="073763"/>
                </a:solidFill>
              </a:rPr>
              <a:t>What can we do?</a:t>
            </a:r>
          </a:p>
          <a:p>
            <a:pPr marL="457200" lvl="0" indent="-317500" rtl="0">
              <a:lnSpc>
                <a:spcPct val="115000"/>
              </a:lnSpc>
              <a:buClr>
                <a:srgbClr val="073763"/>
              </a:buClr>
              <a:buSzPct val="166666"/>
              <a:buFont typeface="Arial"/>
              <a:buChar char="•"/>
            </a:pPr>
            <a:r>
              <a:rPr lang="en" sz="1400">
                <a:solidFill>
                  <a:srgbClr val="073763"/>
                </a:solidFill>
              </a:rPr>
              <a:t>Invent some magic button</a:t>
            </a:r>
            <a:br>
              <a:rPr lang="en" sz="1400">
                <a:solidFill>
                  <a:srgbClr val="073763"/>
                </a:solidFill>
              </a:rPr>
            </a:br>
            <a:r>
              <a:rPr lang="en" sz="1400">
                <a:solidFill>
                  <a:srgbClr val="073763"/>
                </a:solidFill>
              </a:rPr>
              <a:t>that records your testing</a:t>
            </a:r>
            <a:br>
              <a:rPr lang="en" sz="1400">
                <a:solidFill>
                  <a:srgbClr val="073763"/>
                </a:solidFill>
              </a:rPr>
            </a:br>
            <a:r>
              <a:rPr lang="en" sz="1400">
                <a:solidFill>
                  <a:srgbClr val="073763"/>
                </a:solidFill>
              </a:rPr>
              <a:t>and allows you to re-run</a:t>
            </a:r>
            <a:br>
              <a:rPr lang="en" sz="1400">
                <a:solidFill>
                  <a:srgbClr val="073763"/>
                </a:solidFill>
              </a:rPr>
            </a:br>
            <a:r>
              <a:rPr lang="en" sz="1400">
                <a:solidFill>
                  <a:srgbClr val="073763"/>
                </a:solidFill>
              </a:rPr>
              <a:t>them anytime you want?</a:t>
            </a:r>
          </a:p>
          <a:p>
            <a:endParaRPr lang="en" sz="1400">
              <a:solidFill>
                <a:srgbClr val="073763"/>
              </a:solidFill>
            </a:endParaRPr>
          </a:p>
        </p:txBody>
      </p:sp>
      <p:pic>
        <p:nvPicPr>
          <p:cNvPr id="104" name="Shape 104"/>
          <p:cNvPicPr preferRelativeResize="0"/>
          <p:nvPr/>
        </p:nvPicPr>
        <p:blipFill>
          <a:blip r:embed="rId3"/>
          <a:stretch>
            <a:fillRect/>
          </a:stretch>
        </p:blipFill>
        <p:spPr>
          <a:xfrm>
            <a:off x="3195799" y="2115775"/>
            <a:ext cx="5664226" cy="4374048"/>
          </a:xfrm>
          <a:prstGeom prst="rect">
            <a:avLst/>
          </a:prstGeom>
          <a:noFill/>
          <a:ln>
            <a:noFill/>
          </a:ln>
        </p:spPr>
      </p:pic>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buNone/>
            </a:pPr>
            <a:r>
              <a:rPr lang="en" sz="3600" b="1">
                <a:solidFill>
                  <a:srgbClr val="FFFFFF"/>
                </a:solidFill>
              </a:rPr>
              <a:t>First of All – Testing Basics:</a:t>
            </a:r>
          </a:p>
          <a:p>
            <a:pPr lvl="0" rtl="0">
              <a:buNone/>
            </a:pPr>
            <a:r>
              <a:rPr lang="en" sz="3000">
                <a:solidFill>
                  <a:srgbClr val="FFFFFF"/>
                </a:solidFill>
              </a:rPr>
              <a:t>Introduce a Testing Framework</a:t>
            </a:r>
          </a:p>
        </p:txBody>
      </p:sp>
      <p:sp>
        <p:nvSpPr>
          <p:cNvPr id="110" name="Shape 110"/>
          <p:cNvSpPr txBox="1">
            <a:spLocks noGrp="1"/>
          </p:cNvSpPr>
          <p:nvPr>
            <p:ph type="body" idx="1"/>
          </p:nvPr>
        </p:nvSpPr>
        <p:spPr>
          <a:xfrm>
            <a:off x="304800" y="1780888"/>
            <a:ext cx="8229600" cy="4840199"/>
          </a:xfrm>
          <a:prstGeom prst="rect">
            <a:avLst/>
          </a:prstGeom>
        </p:spPr>
        <p:txBody>
          <a:bodyPr lIns="91425" tIns="91425" rIns="91425" bIns="91425" anchor="t" anchorCtr="0">
            <a:noAutofit/>
          </a:bodyPr>
          <a:lstStyle/>
          <a:p>
            <a:pPr lvl="0" rtl="0">
              <a:buNone/>
            </a:pPr>
            <a:r>
              <a:rPr lang="en">
                <a:solidFill>
                  <a:srgbClr val="073763"/>
                </a:solidFill>
              </a:rPr>
              <a:t>I’d like to introduce you Testing Frameworks</a:t>
            </a:r>
          </a:p>
          <a:p>
            <a:endParaRPr lang="en">
              <a:solidFill>
                <a:srgbClr val="073763"/>
              </a:solidFill>
            </a:endParaRPr>
          </a:p>
          <a:p>
            <a:pPr lvl="0" rtl="0">
              <a:buNone/>
            </a:pPr>
            <a:r>
              <a:rPr lang="en">
                <a:solidFill>
                  <a:srgbClr val="073763"/>
                </a:solidFill>
              </a:rPr>
              <a:t>What does a testing framework allow us to do?</a:t>
            </a:r>
          </a:p>
          <a:p>
            <a:endParaRPr lang="en">
              <a:solidFill>
                <a:srgbClr val="073763"/>
              </a:solidFill>
            </a:endParaRPr>
          </a:p>
          <a:p>
            <a:pPr lvl="0" rtl="0">
              <a:buNone/>
            </a:pPr>
            <a:r>
              <a:rPr lang="en">
                <a:solidFill>
                  <a:srgbClr val="073763"/>
                </a:solidFill>
              </a:rPr>
              <a:t>A Few Frameworks</a:t>
            </a:r>
          </a:p>
          <a:p>
            <a:pPr marL="457200" lvl="0" indent="-317500" rtl="0">
              <a:buClr>
                <a:schemeClr val="dk2"/>
              </a:buClr>
              <a:buSzPct val="166666"/>
              <a:buFont typeface="Arial"/>
              <a:buChar char="•"/>
            </a:pPr>
            <a:r>
              <a:rPr lang="en" sz="1400">
                <a:solidFill>
                  <a:srgbClr val="073763"/>
                </a:solidFill>
              </a:rPr>
              <a:t>Java &amp; JUnit</a:t>
            </a:r>
          </a:p>
          <a:p>
            <a:pPr marL="457200" lvl="0" indent="-317500" rtl="0">
              <a:buClr>
                <a:schemeClr val="dk2"/>
              </a:buClr>
              <a:buSzPct val="166666"/>
              <a:buFont typeface="Arial"/>
              <a:buChar char="•"/>
            </a:pPr>
            <a:r>
              <a:rPr lang="en" sz="1400">
                <a:solidFill>
                  <a:srgbClr val="073763"/>
                </a:solidFill>
              </a:rPr>
              <a:t>JavaScript &amp; Jasmine</a:t>
            </a:r>
          </a:p>
          <a:p>
            <a:pPr marL="457200" lvl="0" indent="-317500" rtl="0">
              <a:buClr>
                <a:schemeClr val="dk2"/>
              </a:buClr>
              <a:buSzPct val="166666"/>
              <a:buFont typeface="Arial"/>
              <a:buChar char="•"/>
            </a:pPr>
            <a:r>
              <a:rPr lang="en" sz="1400">
                <a:solidFill>
                  <a:srgbClr val="073763"/>
                </a:solidFill>
              </a:rPr>
              <a:t>Ruby &amp; RSpec</a:t>
            </a: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pPr lvl="0" rtl="0">
              <a:buNone/>
            </a:pPr>
            <a:r>
              <a:rPr lang="en" sz="1400">
                <a:solidFill>
                  <a:srgbClr val="073763"/>
                </a:solidFill>
              </a:rPr>
              <a:t>More here: </a:t>
            </a:r>
            <a:r>
              <a:rPr lang="en" sz="1400" u="sng">
                <a:solidFill>
                  <a:schemeClr val="hlink"/>
                </a:solidFill>
                <a:hlinkClick r:id="rId3"/>
              </a:rPr>
              <a:t>http://en.wikipedia.org/wiki/List_of_unit_testing_frameworks</a:t>
            </a:r>
          </a:p>
        </p:txBody>
      </p:sp>
      <p:pic>
        <p:nvPicPr>
          <p:cNvPr id="111" name="Shape 111"/>
          <p:cNvPicPr preferRelativeResize="0"/>
          <p:nvPr/>
        </p:nvPicPr>
        <p:blipFill>
          <a:blip r:embed="rId4"/>
          <a:stretch>
            <a:fillRect/>
          </a:stretch>
        </p:blipFill>
        <p:spPr>
          <a:xfrm>
            <a:off x="3255575" y="2908025"/>
            <a:ext cx="5202624" cy="3331750"/>
          </a:xfrm>
          <a:prstGeom prst="rect">
            <a:avLst/>
          </a:prstGeom>
          <a:noFill/>
          <a:ln>
            <a:noFill/>
          </a:ln>
        </p:spPr>
      </p:pic>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buNone/>
            </a:pPr>
            <a:r>
              <a:rPr lang="en" sz="3600" b="1">
                <a:solidFill>
                  <a:srgbClr val="FFFFFF"/>
                </a:solidFill>
              </a:rPr>
              <a:t>First of All – Testing Basics:</a:t>
            </a:r>
          </a:p>
          <a:p>
            <a:pPr lvl="0" rtl="0">
              <a:buNone/>
            </a:pPr>
            <a:r>
              <a:rPr lang="en" sz="3000">
                <a:solidFill>
                  <a:srgbClr val="FFFFFF"/>
                </a:solidFill>
              </a:rPr>
              <a:t>Introduce a Testing Framework</a:t>
            </a:r>
          </a:p>
        </p:txBody>
      </p:sp>
      <p:sp>
        <p:nvSpPr>
          <p:cNvPr id="117" name="Shape 117"/>
          <p:cNvSpPr txBox="1">
            <a:spLocks noGrp="1"/>
          </p:cNvSpPr>
          <p:nvPr>
            <p:ph type="body" idx="1"/>
          </p:nvPr>
        </p:nvSpPr>
        <p:spPr>
          <a:xfrm>
            <a:off x="304800" y="1933288"/>
            <a:ext cx="8229600" cy="4840199"/>
          </a:xfrm>
          <a:prstGeom prst="rect">
            <a:avLst/>
          </a:prstGeom>
        </p:spPr>
        <p:txBody>
          <a:bodyPr lIns="91425" tIns="91425" rIns="91425" bIns="91425" anchor="t" anchorCtr="0">
            <a:noAutofit/>
          </a:bodyPr>
          <a:lstStyle/>
          <a:p>
            <a:pPr marL="0" lvl="0" indent="0" rtl="0">
              <a:lnSpc>
                <a:spcPct val="115000"/>
              </a:lnSpc>
              <a:buClr>
                <a:schemeClr val="dk1"/>
              </a:buClr>
              <a:buSzPct val="61111"/>
              <a:buFont typeface="Arial"/>
              <a:buNone/>
            </a:pPr>
            <a:r>
              <a:rPr lang="en">
                <a:solidFill>
                  <a:srgbClr val="073763"/>
                </a:solidFill>
              </a:rPr>
              <a:t>Automate the testing we used to do manually (thats awesome!)</a:t>
            </a:r>
          </a:p>
          <a:p>
            <a:endParaRPr lang="en">
              <a:solidFill>
                <a:srgbClr val="073763"/>
              </a:solidFill>
            </a:endParaRPr>
          </a:p>
          <a:p>
            <a:pPr marL="0" lvl="0" indent="0" rtl="0">
              <a:lnSpc>
                <a:spcPct val="115000"/>
              </a:lnSpc>
              <a:buNone/>
            </a:pPr>
            <a:r>
              <a:rPr lang="en" sz="1400">
                <a:solidFill>
                  <a:srgbClr val="073763"/>
                </a:solidFill>
              </a:rPr>
              <a:t>We use frameworks to help </a:t>
            </a:r>
          </a:p>
          <a:p>
            <a:pPr marL="0" lvl="0" indent="0" rtl="0">
              <a:lnSpc>
                <a:spcPct val="115000"/>
              </a:lnSpc>
              <a:buNone/>
            </a:pPr>
            <a:r>
              <a:rPr lang="en" sz="1400">
                <a:solidFill>
                  <a:srgbClr val="073763"/>
                </a:solidFill>
              </a:rPr>
              <a:t>us “</a:t>
            </a:r>
            <a:r>
              <a:rPr lang="en" sz="1400" b="1">
                <a:solidFill>
                  <a:srgbClr val="073763"/>
                </a:solidFill>
              </a:rPr>
              <a:t>setup</a:t>
            </a:r>
            <a:r>
              <a:rPr lang="en" sz="1400">
                <a:solidFill>
                  <a:srgbClr val="073763"/>
                </a:solidFill>
              </a:rPr>
              <a:t>” our code</a:t>
            </a:r>
          </a:p>
          <a:p>
            <a:endParaRPr lang="en" sz="1400">
              <a:solidFill>
                <a:srgbClr val="073763"/>
              </a:solidFill>
            </a:endParaRPr>
          </a:p>
          <a:p>
            <a:pPr marL="0" lvl="0" indent="0" rtl="0">
              <a:lnSpc>
                <a:spcPct val="115000"/>
              </a:lnSpc>
              <a:buNone/>
            </a:pPr>
            <a:r>
              <a:rPr lang="en" sz="1400">
                <a:solidFill>
                  <a:srgbClr val="073763"/>
                </a:solidFill>
              </a:rPr>
              <a:t>We use frameworks to </a:t>
            </a:r>
          </a:p>
          <a:p>
            <a:pPr marL="0" lvl="0" indent="0" rtl="0">
              <a:lnSpc>
                <a:spcPct val="115000"/>
              </a:lnSpc>
              <a:buNone/>
            </a:pPr>
            <a:r>
              <a:rPr lang="en" sz="1400">
                <a:solidFill>
                  <a:srgbClr val="073763"/>
                </a:solidFill>
              </a:rPr>
              <a:t>“</a:t>
            </a:r>
            <a:r>
              <a:rPr lang="en" sz="1400" b="1">
                <a:solidFill>
                  <a:srgbClr val="073763"/>
                </a:solidFill>
              </a:rPr>
              <a:t>execute</a:t>
            </a:r>
            <a:r>
              <a:rPr lang="en" sz="1400">
                <a:solidFill>
                  <a:srgbClr val="073763"/>
                </a:solidFill>
              </a:rPr>
              <a:t>” our code</a:t>
            </a:r>
          </a:p>
          <a:p>
            <a:endParaRPr lang="en" sz="1400">
              <a:solidFill>
                <a:srgbClr val="073763"/>
              </a:solidFill>
            </a:endParaRPr>
          </a:p>
          <a:p>
            <a:pPr marL="0" lvl="0" indent="0" rtl="0">
              <a:lnSpc>
                <a:spcPct val="115000"/>
              </a:lnSpc>
              <a:buNone/>
            </a:pPr>
            <a:r>
              <a:rPr lang="en" sz="1400">
                <a:solidFill>
                  <a:srgbClr val="073763"/>
                </a:solidFill>
              </a:rPr>
              <a:t>We use frameworks to </a:t>
            </a:r>
          </a:p>
          <a:p>
            <a:pPr marL="0" lvl="0" indent="0" rtl="0">
              <a:lnSpc>
                <a:spcPct val="115000"/>
              </a:lnSpc>
              <a:buNone/>
            </a:pPr>
            <a:r>
              <a:rPr lang="en" sz="1400">
                <a:solidFill>
                  <a:srgbClr val="073763"/>
                </a:solidFill>
              </a:rPr>
              <a:t>make “</a:t>
            </a:r>
            <a:r>
              <a:rPr lang="en" sz="1400" b="1">
                <a:solidFill>
                  <a:srgbClr val="073763"/>
                </a:solidFill>
              </a:rPr>
              <a:t>assertions</a:t>
            </a:r>
            <a:r>
              <a:rPr lang="en" sz="1400">
                <a:solidFill>
                  <a:srgbClr val="073763"/>
                </a:solidFill>
              </a:rPr>
              <a:t>” </a:t>
            </a:r>
          </a:p>
          <a:p>
            <a:endParaRPr lang="en" sz="1400">
              <a:solidFill>
                <a:srgbClr val="073763"/>
              </a:solidFill>
            </a:endParaRPr>
          </a:p>
          <a:p>
            <a:pPr marL="0" lvl="0" indent="0" rtl="0">
              <a:lnSpc>
                <a:spcPct val="115000"/>
              </a:lnSpc>
              <a:buNone/>
            </a:pPr>
            <a:r>
              <a:rPr lang="en" sz="1400">
                <a:solidFill>
                  <a:srgbClr val="073763"/>
                </a:solidFill>
              </a:rPr>
              <a:t>Remember the “</a:t>
            </a:r>
            <a:r>
              <a:rPr lang="en" sz="1400" b="1">
                <a:solidFill>
                  <a:srgbClr val="073763"/>
                </a:solidFill>
              </a:rPr>
              <a:t>SEA</a:t>
            </a:r>
            <a:r>
              <a:rPr lang="en" sz="1400">
                <a:solidFill>
                  <a:srgbClr val="073763"/>
                </a:solidFill>
              </a:rPr>
              <a:t>”</a:t>
            </a:r>
          </a:p>
          <a:p>
            <a:pPr marL="457200" lvl="0" indent="-317500" rtl="0">
              <a:lnSpc>
                <a:spcPct val="115000"/>
              </a:lnSpc>
              <a:buClr>
                <a:srgbClr val="073763"/>
              </a:buClr>
              <a:buSzPct val="166666"/>
              <a:buFont typeface="Arial"/>
              <a:buChar char="•"/>
            </a:pPr>
            <a:r>
              <a:rPr lang="en" sz="1400" b="1">
                <a:solidFill>
                  <a:srgbClr val="073763"/>
                </a:solidFill>
              </a:rPr>
              <a:t>S</a:t>
            </a:r>
            <a:r>
              <a:rPr lang="en" sz="1400">
                <a:solidFill>
                  <a:srgbClr val="073763"/>
                </a:solidFill>
              </a:rPr>
              <a:t>etup</a:t>
            </a:r>
          </a:p>
          <a:p>
            <a:pPr marL="457200" lvl="0" indent="-317500" rtl="0">
              <a:lnSpc>
                <a:spcPct val="115000"/>
              </a:lnSpc>
              <a:buClr>
                <a:srgbClr val="073763"/>
              </a:buClr>
              <a:buSzPct val="166666"/>
              <a:buFont typeface="Arial"/>
              <a:buChar char="•"/>
            </a:pPr>
            <a:r>
              <a:rPr lang="en" sz="1400" b="1">
                <a:solidFill>
                  <a:srgbClr val="073763"/>
                </a:solidFill>
              </a:rPr>
              <a:t>E</a:t>
            </a:r>
            <a:r>
              <a:rPr lang="en" sz="1400">
                <a:solidFill>
                  <a:srgbClr val="073763"/>
                </a:solidFill>
              </a:rPr>
              <a:t>xecute</a:t>
            </a:r>
          </a:p>
          <a:p>
            <a:pPr marL="457200" lvl="0" indent="-317500" rtl="0">
              <a:lnSpc>
                <a:spcPct val="115000"/>
              </a:lnSpc>
              <a:buClr>
                <a:srgbClr val="073763"/>
              </a:buClr>
              <a:buSzPct val="166666"/>
              <a:buFont typeface="Arial"/>
              <a:buChar char="•"/>
            </a:pPr>
            <a:r>
              <a:rPr lang="en" sz="1400" b="1">
                <a:solidFill>
                  <a:srgbClr val="073763"/>
                </a:solidFill>
              </a:rPr>
              <a:t>A</a:t>
            </a:r>
            <a:r>
              <a:rPr lang="en" sz="1400">
                <a:solidFill>
                  <a:srgbClr val="073763"/>
                </a:solidFill>
              </a:rPr>
              <a:t>ssert</a:t>
            </a:r>
          </a:p>
          <a:p>
            <a:endParaRPr lang="en" sz="1400">
              <a:solidFill>
                <a:srgbClr val="073763"/>
              </a:solidFill>
            </a:endParaRPr>
          </a:p>
        </p:txBody>
      </p:sp>
      <p:pic>
        <p:nvPicPr>
          <p:cNvPr id="118" name="Shape 118"/>
          <p:cNvPicPr preferRelativeResize="0"/>
          <p:nvPr/>
        </p:nvPicPr>
        <p:blipFill>
          <a:blip r:embed="rId3"/>
          <a:stretch>
            <a:fillRect/>
          </a:stretch>
        </p:blipFill>
        <p:spPr>
          <a:xfrm>
            <a:off x="3096724" y="2569400"/>
            <a:ext cx="5734649" cy="3823099"/>
          </a:xfrm>
          <a:prstGeom prst="rect">
            <a:avLst/>
          </a:prstGeom>
          <a:noFill/>
          <a:ln>
            <a:noFill/>
          </a:ln>
        </p:spPr>
      </p:pic>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for some action</a:t>
            </a:r>
            <a:r>
              <a:rPr lang="en" sz="3600" b="1" dirty="0" smtClean="0">
                <a:solidFill>
                  <a:srgbClr val="FFFFFF"/>
                </a:solidFill>
              </a:rPr>
              <a:t>:</a:t>
            </a:r>
            <a:endParaRPr lang="en" sz="1000" dirty="0">
              <a:solidFill>
                <a:schemeClr val="dk1"/>
              </a:solidFill>
            </a:endParaRPr>
          </a:p>
          <a:p>
            <a:pPr lvl="0" rtl="0">
              <a:buNone/>
            </a:pPr>
            <a:r>
              <a:rPr lang="en" sz="3000" dirty="0">
                <a:solidFill>
                  <a:srgbClr val="FFFFFF"/>
                </a:solidFill>
              </a:rPr>
              <a:t>Test First (Test Driven) vs. Test After</a:t>
            </a:r>
          </a:p>
        </p:txBody>
      </p:sp>
      <p:pic>
        <p:nvPicPr>
          <p:cNvPr id="124" name="Shape 124"/>
          <p:cNvPicPr preferRelativeResize="0"/>
          <p:nvPr/>
        </p:nvPicPr>
        <p:blipFill>
          <a:blip r:embed="rId3"/>
          <a:stretch>
            <a:fillRect/>
          </a:stretch>
        </p:blipFill>
        <p:spPr>
          <a:xfrm>
            <a:off x="4094662" y="2051662"/>
            <a:ext cx="4600575" cy="2943225"/>
          </a:xfrm>
          <a:prstGeom prst="rect">
            <a:avLst/>
          </a:prstGeom>
          <a:noFill/>
          <a:ln>
            <a:noFill/>
          </a:ln>
        </p:spPr>
      </p:pic>
      <p:sp>
        <p:nvSpPr>
          <p:cNvPr id="125" name="Shape 125"/>
          <p:cNvSpPr txBox="1">
            <a:spLocks noGrp="1"/>
          </p:cNvSpPr>
          <p:nvPr>
            <p:ph type="body" idx="1"/>
          </p:nvPr>
        </p:nvSpPr>
        <p:spPr>
          <a:xfrm>
            <a:off x="152400" y="1768188"/>
            <a:ext cx="8229600" cy="5025472"/>
          </a:xfrm>
          <a:prstGeom prst="rect">
            <a:avLst/>
          </a:prstGeom>
        </p:spPr>
        <p:txBody>
          <a:bodyPr lIns="91425" tIns="91425" rIns="91425" bIns="91425" anchor="t" anchorCtr="0">
            <a:noAutofit/>
          </a:bodyPr>
          <a:lstStyle/>
          <a:p>
            <a:pPr lvl="0" rtl="0">
              <a:buNone/>
            </a:pPr>
            <a:r>
              <a:rPr lang="en" dirty="0">
                <a:solidFill>
                  <a:srgbClr val="073763"/>
                </a:solidFill>
              </a:rPr>
              <a:t>What’s the Difference?</a:t>
            </a:r>
          </a:p>
          <a:p>
            <a:endParaRPr lang="en" dirty="0">
              <a:solidFill>
                <a:srgbClr val="073763"/>
              </a:solidFill>
            </a:endParaRPr>
          </a:p>
          <a:p>
            <a:pPr marL="0" lvl="0" indent="0" rtl="0">
              <a:lnSpc>
                <a:spcPct val="115000"/>
              </a:lnSpc>
              <a:buClr>
                <a:schemeClr val="dk1"/>
              </a:buClr>
              <a:buSzPct val="78571"/>
              <a:buFont typeface="Arial"/>
              <a:buNone/>
            </a:pPr>
            <a:r>
              <a:rPr lang="en" sz="1400" dirty="0">
                <a:solidFill>
                  <a:srgbClr val="073763"/>
                </a:solidFill>
              </a:rPr>
              <a:t>To make a long story short:				</a:t>
            </a:r>
          </a:p>
          <a:p>
            <a:pPr lvl="0" rtl="0">
              <a:lnSpc>
                <a:spcPct val="115000"/>
              </a:lnSpc>
              <a:buNone/>
            </a:pPr>
            <a:r>
              <a:rPr lang="en-US" sz="1400" i="1" dirty="0" smtClean="0">
                <a:solidFill>
                  <a:srgbClr val="073763"/>
                </a:solidFill>
              </a:rPr>
              <a:t>According to Rod*, </a:t>
            </a:r>
            <a:r>
              <a:rPr lang="en" sz="1400" i="1" dirty="0" smtClean="0">
                <a:solidFill>
                  <a:srgbClr val="073763"/>
                </a:solidFill>
              </a:rPr>
              <a:t>Test-Driven </a:t>
            </a:r>
            <a:r>
              <a:rPr lang="en" sz="1400" i="1" dirty="0">
                <a:solidFill>
                  <a:srgbClr val="073763"/>
                </a:solidFill>
              </a:rPr>
              <a:t>Development </a:t>
            </a:r>
            <a:endParaRPr lang="en-US" sz="1400" i="1" dirty="0" smtClean="0">
              <a:solidFill>
                <a:srgbClr val="073763"/>
              </a:solidFill>
            </a:endParaRPr>
          </a:p>
          <a:p>
            <a:pPr lvl="0" rtl="0">
              <a:lnSpc>
                <a:spcPct val="115000"/>
              </a:lnSpc>
              <a:buNone/>
            </a:pPr>
            <a:r>
              <a:rPr lang="en" sz="1400" i="1" dirty="0" smtClean="0">
                <a:solidFill>
                  <a:srgbClr val="073763"/>
                </a:solidFill>
              </a:rPr>
              <a:t>showed </a:t>
            </a:r>
            <a:r>
              <a:rPr lang="en" sz="1400" i="1" dirty="0">
                <a:solidFill>
                  <a:srgbClr val="073763"/>
                </a:solidFill>
              </a:rPr>
              <a:t>the </a:t>
            </a:r>
            <a:r>
              <a:rPr lang="en" sz="1400" i="1" dirty="0" smtClean="0">
                <a:solidFill>
                  <a:srgbClr val="073763"/>
                </a:solidFill>
              </a:rPr>
              <a:t>following </a:t>
            </a:r>
            <a:r>
              <a:rPr lang="en" sz="1400" i="1" dirty="0">
                <a:solidFill>
                  <a:srgbClr val="073763"/>
                </a:solidFill>
              </a:rPr>
              <a:t>improvements over </a:t>
            </a:r>
            <a:endParaRPr lang="en-US" sz="1400" i="1" dirty="0" smtClean="0">
              <a:solidFill>
                <a:srgbClr val="073763"/>
              </a:solidFill>
            </a:endParaRPr>
          </a:p>
          <a:p>
            <a:pPr lvl="0" rtl="0">
              <a:lnSpc>
                <a:spcPct val="115000"/>
              </a:lnSpc>
              <a:buNone/>
            </a:pPr>
            <a:r>
              <a:rPr lang="en" sz="1400" i="1" dirty="0" smtClean="0">
                <a:solidFill>
                  <a:srgbClr val="073763"/>
                </a:solidFill>
              </a:rPr>
              <a:t>code </a:t>
            </a:r>
            <a:r>
              <a:rPr lang="en" sz="1400" i="1" dirty="0">
                <a:solidFill>
                  <a:srgbClr val="073763"/>
                </a:solidFill>
              </a:rPr>
              <a:t>written </a:t>
            </a:r>
            <a:r>
              <a:rPr lang="en" sz="1400" i="1" dirty="0" smtClean="0">
                <a:solidFill>
                  <a:srgbClr val="073763"/>
                </a:solidFill>
              </a:rPr>
              <a:t>using </a:t>
            </a:r>
            <a:r>
              <a:rPr lang="en" sz="1400" i="1" dirty="0">
                <a:solidFill>
                  <a:srgbClr val="073763"/>
                </a:solidFill>
              </a:rPr>
              <a:t>the test-last technique.</a:t>
            </a:r>
          </a:p>
          <a:p>
            <a:endParaRPr lang="en" sz="1400" i="1" dirty="0">
              <a:solidFill>
                <a:srgbClr val="073763"/>
              </a:solidFill>
            </a:endParaRPr>
          </a:p>
          <a:p>
            <a:pPr lvl="0" rtl="0">
              <a:lnSpc>
                <a:spcPct val="115000"/>
              </a:lnSpc>
              <a:buNone/>
            </a:pPr>
            <a:r>
              <a:rPr lang="en" sz="1400" b="1" dirty="0">
                <a:solidFill>
                  <a:srgbClr val="073763"/>
                </a:solidFill>
              </a:rPr>
              <a:t>Overall</a:t>
            </a:r>
            <a:r>
              <a:rPr lang="en" sz="1400" dirty="0">
                <a:solidFill>
                  <a:srgbClr val="073763"/>
                </a:solidFill>
              </a:rPr>
              <a:t> improvement of </a:t>
            </a:r>
            <a:r>
              <a:rPr lang="en" sz="1400" b="1" dirty="0">
                <a:solidFill>
                  <a:srgbClr val="073763"/>
                </a:solidFill>
              </a:rPr>
              <a:t>21%</a:t>
            </a:r>
            <a:r>
              <a:rPr lang="en" sz="1400" dirty="0">
                <a:solidFill>
                  <a:srgbClr val="073763"/>
                </a:solidFill>
              </a:rPr>
              <a:t> </a:t>
            </a:r>
          </a:p>
          <a:p>
            <a:endParaRPr lang="en" sz="1400" dirty="0">
              <a:solidFill>
                <a:srgbClr val="073763"/>
              </a:solidFill>
            </a:endParaRPr>
          </a:p>
          <a:p>
            <a:pPr lvl="0" rtl="0">
              <a:lnSpc>
                <a:spcPct val="115000"/>
              </a:lnSpc>
              <a:buNone/>
            </a:pPr>
            <a:r>
              <a:rPr lang="en" sz="1400" dirty="0">
                <a:solidFill>
                  <a:srgbClr val="073763"/>
                </a:solidFill>
              </a:rPr>
              <a:t>Decreasing the </a:t>
            </a:r>
            <a:r>
              <a:rPr lang="en" sz="1400" b="1" dirty="0">
                <a:solidFill>
                  <a:srgbClr val="073763"/>
                </a:solidFill>
              </a:rPr>
              <a:t>complexity</a:t>
            </a:r>
            <a:r>
              <a:rPr lang="en" sz="1400" dirty="0">
                <a:solidFill>
                  <a:srgbClr val="073763"/>
                </a:solidFill>
              </a:rPr>
              <a:t> of the code, </a:t>
            </a:r>
          </a:p>
          <a:p>
            <a:pPr lvl="0" rtl="0">
              <a:lnSpc>
                <a:spcPct val="115000"/>
              </a:lnSpc>
              <a:buNone/>
            </a:pPr>
            <a:r>
              <a:rPr lang="en" sz="1400" dirty="0">
                <a:solidFill>
                  <a:srgbClr val="073763"/>
                </a:solidFill>
              </a:rPr>
              <a:t>with an improvement of </a:t>
            </a:r>
            <a:r>
              <a:rPr lang="en" sz="1400" b="1" dirty="0">
                <a:solidFill>
                  <a:srgbClr val="073763"/>
                </a:solidFill>
              </a:rPr>
              <a:t>31%</a:t>
            </a:r>
            <a:r>
              <a:rPr lang="en" sz="1400" dirty="0">
                <a:solidFill>
                  <a:srgbClr val="073763"/>
                </a:solidFill>
              </a:rPr>
              <a:t> </a:t>
            </a:r>
          </a:p>
          <a:p>
            <a:endParaRPr lang="en" sz="1400" dirty="0">
              <a:solidFill>
                <a:srgbClr val="073763"/>
              </a:solidFill>
            </a:endParaRPr>
          </a:p>
          <a:p>
            <a:pPr lvl="0" rtl="0">
              <a:lnSpc>
                <a:spcPct val="115000"/>
              </a:lnSpc>
              <a:buNone/>
            </a:pPr>
            <a:r>
              <a:rPr lang="en" sz="1400" b="1" dirty="0">
                <a:solidFill>
                  <a:srgbClr val="073763"/>
                </a:solidFill>
              </a:rPr>
              <a:t>Cohesion</a:t>
            </a:r>
            <a:r>
              <a:rPr lang="en" sz="1400" dirty="0">
                <a:solidFill>
                  <a:srgbClr val="073763"/>
                </a:solidFill>
              </a:rPr>
              <a:t> improved by </a:t>
            </a:r>
            <a:r>
              <a:rPr lang="en" sz="1400" b="1" dirty="0">
                <a:solidFill>
                  <a:srgbClr val="073763"/>
                </a:solidFill>
              </a:rPr>
              <a:t>21%</a:t>
            </a:r>
            <a:r>
              <a:rPr lang="en" sz="1400" dirty="0">
                <a:solidFill>
                  <a:srgbClr val="073763"/>
                </a:solidFill>
              </a:rPr>
              <a:t>.</a:t>
            </a:r>
          </a:p>
          <a:p>
            <a:endParaRPr lang="en" sz="1400" dirty="0">
              <a:solidFill>
                <a:srgbClr val="073763"/>
              </a:solidFill>
            </a:endParaRPr>
          </a:p>
          <a:p>
            <a:pPr lvl="0" rtl="0">
              <a:lnSpc>
                <a:spcPct val="115000"/>
              </a:lnSpc>
              <a:buNone/>
            </a:pPr>
            <a:r>
              <a:rPr lang="en" sz="1400" dirty="0">
                <a:solidFill>
                  <a:srgbClr val="073763"/>
                </a:solidFill>
              </a:rPr>
              <a:t>The smallest improvement was on </a:t>
            </a:r>
            <a:r>
              <a:rPr lang="en" sz="1400" b="1" dirty="0">
                <a:solidFill>
                  <a:srgbClr val="073763"/>
                </a:solidFill>
              </a:rPr>
              <a:t>coupling</a:t>
            </a:r>
            <a:r>
              <a:rPr lang="en" sz="1400" dirty="0">
                <a:solidFill>
                  <a:srgbClr val="073763"/>
                </a:solidFill>
              </a:rPr>
              <a:t> metrics, only </a:t>
            </a:r>
            <a:r>
              <a:rPr lang="en" sz="1400" b="1" dirty="0">
                <a:solidFill>
                  <a:srgbClr val="073763"/>
                </a:solidFill>
              </a:rPr>
              <a:t>10%</a:t>
            </a:r>
            <a:r>
              <a:rPr lang="en" sz="1400" dirty="0">
                <a:solidFill>
                  <a:srgbClr val="073763"/>
                </a:solidFill>
              </a:rPr>
              <a:t>. </a:t>
            </a:r>
          </a:p>
          <a:p>
            <a:endParaRPr lang="en" sz="1400" dirty="0">
              <a:solidFill>
                <a:srgbClr val="073763"/>
              </a:solidFill>
            </a:endParaRPr>
          </a:p>
          <a:p>
            <a:pPr marL="0" indent="0" defTabSz="457200">
              <a:buClrTx/>
              <a:buSzTx/>
              <a:defRPr/>
            </a:pPr>
            <a:endParaRPr lang="en-US" sz="1000" kern="1200" dirty="0" smtClean="0">
              <a:solidFill>
                <a:schemeClr val="tx1"/>
              </a:solidFill>
            </a:endParaRPr>
          </a:p>
          <a:p>
            <a:pPr marL="0" indent="0" defTabSz="457200">
              <a:buClrTx/>
              <a:buSzTx/>
              <a:defRPr/>
            </a:pPr>
            <a:r>
              <a:rPr lang="en-US" sz="1400" i="1" kern="1200" dirty="0" smtClean="0">
                <a:solidFill>
                  <a:schemeClr val="bg2"/>
                </a:solidFill>
              </a:rPr>
              <a:t>*Rod Hilton, Quantitatively </a:t>
            </a:r>
            <a:r>
              <a:rPr lang="en-US" sz="1400" i="1" kern="1200" dirty="0">
                <a:solidFill>
                  <a:schemeClr val="bg2"/>
                </a:solidFill>
              </a:rPr>
              <a:t>Evaluating Test-Driven Development by Applying Object-Oriented Quality Metrics to Open Source Projects</a:t>
            </a:r>
            <a:endParaRPr lang="en" sz="1400" i="1" dirty="0">
              <a:solidFill>
                <a:schemeClr val="bg2"/>
              </a:solidFill>
            </a:endParaRPr>
          </a:p>
          <a:p>
            <a:endParaRPr lang="en" sz="1400" dirty="0">
              <a:solidFill>
                <a:schemeClr val="bg2"/>
              </a:solidFill>
            </a:endParaRPr>
          </a:p>
          <a:p>
            <a:endParaRPr lang="en" sz="1400" dirty="0">
              <a:solidFill>
                <a:srgbClr val="073763"/>
              </a:solidFill>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a:solidFill>
                  <a:srgbClr val="FFFFFF"/>
                </a:solidFill>
              </a:rPr>
              <a:t>Secondly – Now for some action:</a:t>
            </a:r>
            <a:r>
              <a:rPr lang="en" sz="1000">
                <a:solidFill>
                  <a:schemeClr val="dk1"/>
                </a:solidFill>
              </a:rPr>
              <a:t>T</a:t>
            </a:r>
          </a:p>
          <a:p>
            <a:pPr lvl="0" rtl="0">
              <a:buNone/>
            </a:pPr>
            <a:r>
              <a:rPr lang="en" sz="3000">
                <a:solidFill>
                  <a:srgbClr val="FFFFFF"/>
                </a:solidFill>
              </a:rPr>
              <a:t>Test First (Test Driven) vs. Test After</a:t>
            </a:r>
          </a:p>
        </p:txBody>
      </p:sp>
      <p:sp>
        <p:nvSpPr>
          <p:cNvPr id="131" name="Shape 131"/>
          <p:cNvSpPr txBox="1">
            <a:spLocks noGrp="1"/>
          </p:cNvSpPr>
          <p:nvPr>
            <p:ph type="body" idx="1"/>
          </p:nvPr>
        </p:nvSpPr>
        <p:spPr>
          <a:xfrm>
            <a:off x="76200" y="1780888"/>
            <a:ext cx="8229600" cy="4840199"/>
          </a:xfrm>
          <a:prstGeom prst="rect">
            <a:avLst/>
          </a:prstGeom>
        </p:spPr>
        <p:txBody>
          <a:bodyPr lIns="91425" tIns="91425" rIns="91425" bIns="91425" anchor="t" anchorCtr="0">
            <a:noAutofit/>
          </a:bodyPr>
          <a:lstStyle/>
          <a:p>
            <a:pPr lvl="0" rtl="0">
              <a:buNone/>
            </a:pPr>
            <a:r>
              <a:rPr lang="en">
                <a:solidFill>
                  <a:srgbClr val="073763"/>
                </a:solidFill>
              </a:rPr>
              <a:t>If you test after you still have the “Safety Net” right?</a:t>
            </a:r>
          </a:p>
          <a:p>
            <a:endParaRPr lang="en">
              <a:solidFill>
                <a:srgbClr val="073763"/>
              </a:solidFill>
            </a:endParaRPr>
          </a:p>
          <a:p>
            <a:pPr marL="457200" lvl="0" indent="-317500" rtl="0">
              <a:buClr>
                <a:schemeClr val="dk2"/>
              </a:buClr>
              <a:buSzPct val="166666"/>
              <a:buFont typeface="Arial"/>
              <a:buChar char="•"/>
            </a:pPr>
            <a:r>
              <a:rPr lang="en" sz="1400">
                <a:solidFill>
                  <a:srgbClr val="073763"/>
                </a:solidFill>
              </a:rPr>
              <a:t>Test-after can have coverage gaps.</a:t>
            </a:r>
          </a:p>
          <a:p>
            <a:pPr marL="457200" lvl="0" indent="-317500" rtl="0">
              <a:buClr>
                <a:schemeClr val="dk2"/>
              </a:buClr>
              <a:buSzPct val="166666"/>
              <a:buFont typeface="Arial"/>
              <a:buChar char="•"/>
            </a:pPr>
            <a:r>
              <a:rPr lang="en" sz="1400">
                <a:solidFill>
                  <a:srgbClr val="073763"/>
                </a:solidFill>
              </a:rPr>
              <a:t>All tests are NOT created equal.</a:t>
            </a:r>
          </a:p>
          <a:p>
            <a:endParaRPr lang="en" sz="1400">
              <a:solidFill>
                <a:srgbClr val="073763"/>
              </a:solidFill>
            </a:endParaRPr>
          </a:p>
          <a:p>
            <a:pPr lvl="0" rtl="0">
              <a:buNone/>
            </a:pPr>
            <a:r>
              <a:rPr lang="en" sz="1400">
                <a:solidFill>
                  <a:srgbClr val="073763"/>
                </a:solidFill>
              </a:rPr>
              <a:t>Let’s talk about “Code Coverage.”</a:t>
            </a:r>
          </a:p>
          <a:p>
            <a:endParaRPr lang="en" sz="1400">
              <a:solidFill>
                <a:srgbClr val="073763"/>
              </a:solidFill>
            </a:endParaRPr>
          </a:p>
        </p:txBody>
      </p:sp>
      <p:pic>
        <p:nvPicPr>
          <p:cNvPr id="132" name="Shape 132"/>
          <p:cNvPicPr preferRelativeResize="0"/>
          <p:nvPr/>
        </p:nvPicPr>
        <p:blipFill>
          <a:blip r:embed="rId3"/>
          <a:stretch>
            <a:fillRect/>
          </a:stretch>
        </p:blipFill>
        <p:spPr>
          <a:xfrm>
            <a:off x="3930775" y="2475375"/>
            <a:ext cx="4816424" cy="3612324"/>
          </a:xfrm>
          <a:prstGeom prst="rect">
            <a:avLst/>
          </a:prstGeom>
          <a:noFill/>
          <a:ln>
            <a:noFill/>
          </a:ln>
        </p:spPr>
      </p:pic>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a:solidFill>
                  <a:srgbClr val="FFFFFF"/>
                </a:solidFill>
              </a:rPr>
              <a:t>Secondly – Now for some action:</a:t>
            </a:r>
            <a:r>
              <a:rPr lang="en" sz="1000">
                <a:solidFill>
                  <a:schemeClr val="dk1"/>
                </a:solidFill>
              </a:rPr>
              <a:t>T</a:t>
            </a:r>
          </a:p>
          <a:p>
            <a:pPr lvl="0" rtl="0">
              <a:buNone/>
            </a:pPr>
            <a:r>
              <a:rPr lang="en" sz="3000">
                <a:solidFill>
                  <a:srgbClr val="FFFFFF"/>
                </a:solidFill>
              </a:rPr>
              <a:t>Test First (Test Driven) vs. Test After</a:t>
            </a:r>
          </a:p>
        </p:txBody>
      </p:sp>
      <p:sp>
        <p:nvSpPr>
          <p:cNvPr id="138" name="Shape 138"/>
          <p:cNvSpPr txBox="1">
            <a:spLocks noGrp="1"/>
          </p:cNvSpPr>
          <p:nvPr>
            <p:ph type="body" idx="1"/>
          </p:nvPr>
        </p:nvSpPr>
        <p:spPr>
          <a:xfrm>
            <a:off x="152400" y="1704688"/>
            <a:ext cx="8229600" cy="4840199"/>
          </a:xfrm>
          <a:prstGeom prst="rect">
            <a:avLst/>
          </a:prstGeom>
        </p:spPr>
        <p:txBody>
          <a:bodyPr lIns="91425" tIns="91425" rIns="91425" bIns="91425" anchor="t" anchorCtr="0">
            <a:noAutofit/>
          </a:bodyPr>
          <a:lstStyle/>
          <a:p>
            <a:pPr lvl="0" rtl="0">
              <a:buNone/>
            </a:pPr>
            <a:r>
              <a:rPr lang="en">
                <a:solidFill>
                  <a:srgbClr val="073763"/>
                </a:solidFill>
              </a:rPr>
              <a:t>Coverage Example</a:t>
            </a:r>
          </a:p>
          <a:p>
            <a:endParaRPr lang="en">
              <a:solidFill>
                <a:srgbClr val="073763"/>
              </a:solidFill>
            </a:endParaRPr>
          </a:p>
          <a:p>
            <a:endParaRPr lang="en">
              <a:solidFill>
                <a:srgbClr val="073763"/>
              </a:solidFill>
            </a:endParaRPr>
          </a:p>
        </p:txBody>
      </p:sp>
      <p:pic>
        <p:nvPicPr>
          <p:cNvPr id="139" name="Shape 139"/>
          <p:cNvPicPr preferRelativeResize="0"/>
          <p:nvPr/>
        </p:nvPicPr>
        <p:blipFill>
          <a:blip r:embed="rId3"/>
          <a:stretch>
            <a:fillRect/>
          </a:stretch>
        </p:blipFill>
        <p:spPr>
          <a:xfrm>
            <a:off x="1086575" y="2283125"/>
            <a:ext cx="7009498" cy="4261775"/>
          </a:xfrm>
          <a:prstGeom prst="rect">
            <a:avLst/>
          </a:prstGeom>
          <a:noFill/>
          <a:ln>
            <a:noFill/>
          </a:ln>
        </p:spPr>
      </p:pic>
    </p:spTree>
  </p:cSld>
  <p:clrMapOvr>
    <a:masterClrMapping/>
  </p:clrMapOvr>
  <p:transition xmlns:p14="http://schemas.microsoft.com/office/powerpoint/2010/main" spd="slow">
    <p:cut/>
  </p:transition>
</p:sld>
</file>

<file path=ppt/theme/theme1.xml><?xml version="1.0" encoding="utf-8"?>
<a:theme xmlns:a="http://schemas.openxmlformats.org/drawingml/2006/main"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2160</Words>
  <Application>Microsoft Macintosh PowerPoint</Application>
  <PresentationFormat>On-screen Show (4:3)</PresentationFormat>
  <Paragraphs>540</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lesson-plan</vt:lpstr>
      <vt:lpstr>Learning to @Test Drive</vt:lpstr>
      <vt:lpstr>@Before:   Establish Goals</vt:lpstr>
      <vt:lpstr>First of All – Testing Basics:   What We Do Now</vt:lpstr>
      <vt:lpstr>First of All – Testing Basics: Manual Testing Sucks!</vt:lpstr>
      <vt:lpstr>First of All – Testing Basics: Introduce a Testing Framework</vt:lpstr>
      <vt:lpstr>First of All – Testing Basics: Introduce a Testing Framework</vt:lpstr>
      <vt:lpstr>Secondly – Now for some action: Test First (Test Driven) vs. Test After</vt:lpstr>
      <vt:lpstr>Secondly – Now for some action:T Test First (Test Driven) vs. Test After</vt:lpstr>
      <vt:lpstr>Secondly – Now for some action:T Test First (Test Driven) vs. Test After</vt:lpstr>
      <vt:lpstr>Secondly – Now for some action:T Test First (Test Driven) vs. Test After</vt:lpstr>
      <vt:lpstr>Secondly – Now for some action:T Test First (Test Driven) vs. Test After</vt:lpstr>
      <vt:lpstr>Secondly – Now for some action: Drum Roll Please...</vt:lpstr>
      <vt:lpstr>Secondly – Now for some action: Supporting Practices</vt:lpstr>
      <vt:lpstr>First of All – Testing Basics: Homework</vt:lpstr>
      <vt:lpstr>Secondly – Now for some action: Homework</vt:lpstr>
      <vt:lpstr>Secondly – Now for some action: Time to Code (Finally!)</vt:lpstr>
      <vt:lpstr>Secondly – Now for some action: String Calculator Kata</vt:lpstr>
      <vt:lpstr>Questions:  Or more coding?</vt:lpstr>
      <vt:lpstr>Resources:  Continuous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Test Drive</dc:title>
  <cp:lastModifiedBy>Binkiewicz, Bill</cp:lastModifiedBy>
  <cp:revision>9</cp:revision>
  <dcterms:modified xsi:type="dcterms:W3CDTF">2014-02-20T16:46:23Z</dcterms:modified>
</cp:coreProperties>
</file>