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59" r:id="rId1"/>
  </p:sldMasterIdLst>
  <p:notesMasterIdLst>
    <p:notesMasterId r:id="rId2"/>
  </p:notesMasterIdLst>
  <p:sldIdLst>
    <p:sldId id="256" r:id="rId3"/>
    <p:sldId id="257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66" r:id="rId14"/>
    <p:sldId id="269" r:id="rId15"/>
    <p:sldId id="270" r:id="rId16"/>
    <p:sldId id="271" r:id="rId17"/>
    <p:sldId id="272" r:id="rId18"/>
    <p:sldId id="283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805"/>
    <p:restoredTop sz="94660"/>
  </p:normalViewPr>
  <p:slideViewPr>
    <p:cSldViewPr snapToGrid="0">
      <p:cViewPr varScale="1">
        <p:scale>
          <a:sx n="100" d="100"/>
          <a:sy n="100" d="100"/>
        </p:scale>
        <p:origin x="114" y="16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" name="Google Shape;8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  <p:extLst>
      <p:ext uri="{BB962C8B-B14F-4D97-AF65-F5344CB8AC3E}">
        <p14:creationId xmlns:p14="http://schemas.microsoft.com/office/powerpoint/2010/main" val="2317966072"/>
      </p:ext>
    </p:extLst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" name="Google Shape;8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  <p:extLst>
      <p:ext uri="{BB962C8B-B14F-4D97-AF65-F5344CB8AC3E}">
        <p14:creationId xmlns:p14="http://schemas.microsoft.com/office/powerpoint/2010/main" val="4079062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42" name="Google Shape;142;p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  <p:extLst>
      <p:ext uri="{BB962C8B-B14F-4D97-AF65-F5344CB8AC3E}">
        <p14:creationId xmlns:p14="http://schemas.microsoft.com/office/powerpoint/2010/main" val="383753180"/>
      </p:ext>
    </p:extLst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42" name="Google Shape;142;p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  <p:extLst>
      <p:ext uri="{BB962C8B-B14F-4D97-AF65-F5344CB8AC3E}">
        <p14:creationId xmlns:p14="http://schemas.microsoft.com/office/powerpoint/2010/main" val="1926976222"/>
      </p:ext>
    </p:extLst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42" name="Google Shape;142;p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  <p:extLst>
      <p:ext uri="{BB962C8B-B14F-4D97-AF65-F5344CB8AC3E}">
        <p14:creationId xmlns:p14="http://schemas.microsoft.com/office/powerpoint/2010/main" val="1804595456"/>
      </p:ext>
    </p:extLst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42" name="Google Shape;142;p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  <p:extLst>
      <p:ext uri="{BB962C8B-B14F-4D97-AF65-F5344CB8AC3E}">
        <p14:creationId xmlns:p14="http://schemas.microsoft.com/office/powerpoint/2010/main" val="4210482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" name="Google Shape;8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  <p:extLst>
      <p:ext uri="{BB962C8B-B14F-4D97-AF65-F5344CB8AC3E}">
        <p14:creationId xmlns:p14="http://schemas.microsoft.com/office/powerpoint/2010/main" val="1683735782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" name="Google Shape;8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  <p:extLst>
      <p:ext uri="{BB962C8B-B14F-4D97-AF65-F5344CB8AC3E}">
        <p14:creationId xmlns:p14="http://schemas.microsoft.com/office/powerpoint/2010/main" val="254833645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" name="Google Shape;8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  <p:extLst>
      <p:ext uri="{BB962C8B-B14F-4D97-AF65-F5344CB8AC3E}">
        <p14:creationId xmlns:p14="http://schemas.microsoft.com/office/powerpoint/2010/main" val="1624654180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" name="Google Shape;8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  <p:extLst>
      <p:ext uri="{BB962C8B-B14F-4D97-AF65-F5344CB8AC3E}">
        <p14:creationId xmlns:p14="http://schemas.microsoft.com/office/powerpoint/2010/main" val="2040815186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" name="Google Shape;8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  <p:extLst>
      <p:ext uri="{BB962C8B-B14F-4D97-AF65-F5344CB8AC3E}">
        <p14:creationId xmlns:p14="http://schemas.microsoft.com/office/powerpoint/2010/main" val="2093272193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" name="Google Shape;8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  <p:extLst>
      <p:ext uri="{BB962C8B-B14F-4D97-AF65-F5344CB8AC3E}">
        <p14:creationId xmlns:p14="http://schemas.microsoft.com/office/powerpoint/2010/main" val="2044510481"/>
      </p:ext>
    </p:extLst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" name="Google Shape;8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  <p:extLst>
      <p:ext uri="{BB962C8B-B14F-4D97-AF65-F5344CB8AC3E}">
        <p14:creationId xmlns:p14="http://schemas.microsoft.com/office/powerpoint/2010/main" val="3755083845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4"/>
            <a:ext cx="9144000" cy="1491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 altLang="en-US" sz="4400" dirty="0"/>
              <a:t>데이터베이스</a:t>
            </a:r>
            <a:endParaRPr sz="4400"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ko-KR" altLang="en-US"/>
              <a:t>김영빈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 idx="0"/>
          </p:nvPr>
        </p:nvSpPr>
        <p:spPr>
          <a:xfrm>
            <a:off x="152203" y="188900"/>
            <a:ext cx="4807723" cy="561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맑은 고딕"/>
              <a:buNone/>
              <a:defRPr/>
            </a:pPr>
            <a:r>
              <a:rPr lang="en-US" altLang="ko-KR"/>
              <a:t>SQL</a:t>
            </a:r>
            <a:r>
              <a:rPr lang="ko-KR" altLang="en-US"/>
              <a:t>활용 문제</a:t>
            </a:r>
            <a:r>
              <a:rPr lang="ko-KR"/>
              <a:t> </a:t>
            </a:r>
            <a:r>
              <a:rPr lang="en-US" altLang="ko-KR"/>
              <a:t>9</a:t>
            </a:r>
            <a:endParaRPr lang="en-US" altLang="ko-KR"/>
          </a:p>
        </p:txBody>
      </p:sp>
      <p:sp>
        <p:nvSpPr>
          <p:cNvPr id="91" name="직사각형 1"/>
          <p:cNvSpPr/>
          <p:nvPr/>
        </p:nvSpPr>
        <p:spPr>
          <a:xfrm>
            <a:off x="434110" y="969818"/>
            <a:ext cx="3267157" cy="2285341"/>
          </a:xfrm>
          <a:prstGeom prst="rect">
            <a:avLst/>
          </a:prstGeom>
          <a:noFill/>
          <a:ln w="25400" cap="flat" cmpd="sng" algn="ctr">
            <a:solidFill>
              <a:srgbClr val="1c3052">
                <a:alpha val="100000"/>
              </a:srgbClr>
            </a:solidFill>
            <a:prstDash val="solid"/>
          </a:ln>
        </p:spPr>
        <p:txBody>
          <a:bodyPr anchor="t"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SELECT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e.name AS "사원이름",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d.dname AS "부서이름"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FROM emp e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JOIN dept d on e.deptno = d.deptno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WHERE e.deptno = (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SELECT deptno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FROM emp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WHERE name = '이성규');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9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60675" y="1953720"/>
            <a:ext cx="8018184" cy="422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25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 idx="0"/>
          </p:nvPr>
        </p:nvSpPr>
        <p:spPr>
          <a:xfrm>
            <a:off x="152203" y="188900"/>
            <a:ext cx="4807723" cy="561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맑은 고딕"/>
              <a:buNone/>
              <a:defRPr/>
            </a:pPr>
            <a:r>
              <a:rPr lang="en-US" altLang="ko-KR"/>
              <a:t>SQL</a:t>
            </a:r>
            <a:r>
              <a:rPr lang="ko-KR" altLang="en-US"/>
              <a:t>활용 문제</a:t>
            </a:r>
            <a:r>
              <a:rPr lang="ko-KR"/>
              <a:t> 1</a:t>
            </a:r>
            <a:r>
              <a:rPr lang="en-US" altLang="ko-KR"/>
              <a:t>0</a:t>
            </a:r>
            <a:endParaRPr lang="en-US" altLang="ko-KR"/>
          </a:p>
        </p:txBody>
      </p:sp>
      <p:sp>
        <p:nvSpPr>
          <p:cNvPr id="91" name="직사각형 1"/>
          <p:cNvSpPr/>
          <p:nvPr/>
        </p:nvSpPr>
        <p:spPr>
          <a:xfrm>
            <a:off x="434110" y="969818"/>
            <a:ext cx="2688853" cy="2268332"/>
          </a:xfrm>
          <a:prstGeom prst="rect">
            <a:avLst/>
          </a:prstGeom>
          <a:noFill/>
          <a:ln w="25400" cap="flat" cmpd="sng" algn="ctr">
            <a:solidFill>
              <a:srgbClr val="1c3052">
                <a:alpha val="100000"/>
              </a:srgbClr>
            </a:solidFill>
            <a:prstDash val="solid"/>
          </a:ln>
        </p:spPr>
        <p:txBody>
          <a:bodyPr anchor="t"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SELECT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name AS "사원이름",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position AS "직급",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pay AS "급여"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FROM emp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WHERE pay &gt; (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SELECT MIN(pay)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FROM emp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WHERE position = '과장');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9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56547" y="1255645"/>
            <a:ext cx="8522310" cy="497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10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 idx="0"/>
          </p:nvPr>
        </p:nvSpPr>
        <p:spPr>
          <a:xfrm>
            <a:off x="152198" y="188900"/>
            <a:ext cx="6779614" cy="561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r>
              <a:rPr lang="ko-KR" altLang="en-US"/>
              <a:t>데이터베이스 구현 </a:t>
            </a:r>
            <a:r>
              <a:rPr lang="ko-KR"/>
              <a:t>문제 1</a:t>
            </a:r>
            <a:endParaRPr lang="ko-KR"/>
          </a:p>
        </p:txBody>
      </p:sp>
      <p:sp>
        <p:nvSpPr>
          <p:cNvPr id="2" name="직사각형 1"/>
          <p:cNvSpPr/>
          <p:nvPr/>
        </p:nvSpPr>
        <p:spPr>
          <a:xfrm>
            <a:off x="434110" y="969818"/>
            <a:ext cx="7060148" cy="20642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--Oracle Home은 오라클 데이터베이스가 설치(저장)된 기본 디렉터리 위치</a:t>
            </a:r>
            <a:endParaRPr lang="ko-KR" altLang="en-US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--이 디렉터리에는 Oracle 실행 파일, 라이브러리, 설정 파일, 로그 파일 등이 포함</a:t>
            </a:r>
            <a:endParaRPr lang="ko-KR" altLang="en-US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--Oracle 툴들이 해당 경로에 설치된 라이브러리 및 설정 파일을 참조할 수 있도록 도와줌</a:t>
            </a:r>
            <a:endParaRPr lang="ko-KR" altLang="en-US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--여러 버전의 Oracle을 하나의 시스템에 설치할 경우, 각각의 ORACLE_HOME을 분리해서 관리함으로써 충돌을 방지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 idx="0"/>
          </p:nvPr>
        </p:nvSpPr>
        <p:spPr>
          <a:xfrm>
            <a:off x="152198" y="188900"/>
            <a:ext cx="6779614" cy="561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r>
              <a:rPr lang="ko-KR" altLang="en-US"/>
              <a:t>데이터베이스 구현 </a:t>
            </a:r>
            <a:r>
              <a:rPr lang="ko-KR"/>
              <a:t>문제 </a:t>
            </a:r>
            <a:r>
              <a:rPr lang="en-US" altLang="ko-KR"/>
              <a:t>2</a:t>
            </a:r>
            <a:endParaRPr lang="en-US" altLang="ko-KR"/>
          </a:p>
        </p:txBody>
      </p:sp>
      <p:pic>
        <p:nvPicPr>
          <p:cNvPr id="1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89058" y="645824"/>
            <a:ext cx="5559793" cy="6024562"/>
          </a:xfrm>
          <a:prstGeom prst="rect">
            <a:avLst/>
          </a:prstGeom>
        </p:spPr>
      </p:pic>
      <p:pic>
        <p:nvPicPr>
          <p:cNvPr id="14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3599" y="647171"/>
            <a:ext cx="5492400" cy="595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21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 idx="0"/>
          </p:nvPr>
        </p:nvSpPr>
        <p:spPr>
          <a:xfrm>
            <a:off x="152198" y="188900"/>
            <a:ext cx="6779614" cy="561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r>
              <a:rPr lang="ko-KR" altLang="en-US"/>
              <a:t>데이터베이스 구현 </a:t>
            </a:r>
            <a:r>
              <a:rPr lang="ko-KR"/>
              <a:t>문제 </a:t>
            </a: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2" name="직사각형 1"/>
          <p:cNvSpPr/>
          <p:nvPr/>
        </p:nvSpPr>
        <p:spPr>
          <a:xfrm>
            <a:off x="434110" y="969818"/>
            <a:ext cx="4525818" cy="55510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CREATE TABLE dept (</a:t>
            </a: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    deptno VARCHAR2(6) PRIMARY KEY,</a:t>
            </a: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    dname  VARCHAR2(10) NOT NULL UNIQUE,</a:t>
            </a: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    area   VARCHAR2(10)</a:t>
            </a: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);</a:t>
            </a:r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14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84138" y="972840"/>
            <a:ext cx="6335795" cy="2003791"/>
          </a:xfrm>
          <a:prstGeom prst="rect">
            <a:avLst/>
          </a:prstGeom>
        </p:spPr>
      </p:pic>
      <p:pic>
        <p:nvPicPr>
          <p:cNvPr id="14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95875" y="4750240"/>
            <a:ext cx="6896125" cy="55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06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 idx="0"/>
          </p:nvPr>
        </p:nvSpPr>
        <p:spPr>
          <a:xfrm>
            <a:off x="152198" y="188900"/>
            <a:ext cx="6779614" cy="561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r>
              <a:rPr lang="ko-KR" altLang="en-US"/>
              <a:t>데이터베이스 구현 </a:t>
            </a:r>
            <a:r>
              <a:rPr lang="ko-KR"/>
              <a:t>문제 </a:t>
            </a:r>
            <a:r>
              <a:rPr lang="en-US" altLang="ko-KR"/>
              <a:t>4</a:t>
            </a:r>
            <a:endParaRPr lang="en-US" altLang="ko-KR"/>
          </a:p>
        </p:txBody>
      </p:sp>
      <p:sp>
        <p:nvSpPr>
          <p:cNvPr id="2" name="직사각형 1"/>
          <p:cNvSpPr/>
          <p:nvPr/>
        </p:nvSpPr>
        <p:spPr>
          <a:xfrm>
            <a:off x="434110" y="969818"/>
            <a:ext cx="4525818" cy="55510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CREATE TABLE emp (</a:t>
            </a:r>
            <a:endParaRPr lang="ko-KR" altLang="en-US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    empno   NUMBER PRIMARY KEY,</a:t>
            </a:r>
            <a:endParaRPr lang="ko-KR" altLang="en-US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    name    VARCHAR2(10) NOT NULL UNIQUE,</a:t>
            </a:r>
            <a:endParaRPr lang="ko-KR" altLang="en-US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    deptno  VARCHAR2(6),</a:t>
            </a:r>
            <a:endParaRPr lang="ko-KR" altLang="en-US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    position VARCHAR2(10),</a:t>
            </a:r>
            <a:endParaRPr lang="ko-KR" altLang="en-US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    pay     NUMBER NOT NULL,</a:t>
            </a:r>
            <a:endParaRPr lang="ko-KR" altLang="en-US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    pempno  NUMBER,</a:t>
            </a:r>
            <a:endParaRPr lang="ko-KR" altLang="en-US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    CONSTRAINT fk_deptno FOREIGN KEY (deptno) REFERENCES dept(deptno),</a:t>
            </a:r>
            <a:endParaRPr lang="ko-KR" altLang="en-US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    CONSTRAINT chk_position CHECK (position IN ('사원', '대리', '과장', '부장'))</a:t>
            </a:r>
            <a:endParaRPr lang="ko-KR" altLang="en-US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)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41132" y="5438757"/>
            <a:ext cx="6850868" cy="845041"/>
          </a:xfrm>
          <a:prstGeom prst="rect">
            <a:avLst/>
          </a:prstGeom>
        </p:spPr>
      </p:pic>
      <p:pic>
        <p:nvPicPr>
          <p:cNvPr id="14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04314" y="982975"/>
            <a:ext cx="6613908" cy="220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83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 idx="0"/>
          </p:nvPr>
        </p:nvSpPr>
        <p:spPr>
          <a:xfrm>
            <a:off x="152198" y="188900"/>
            <a:ext cx="6779614" cy="561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r>
              <a:rPr lang="ko-KR" altLang="en-US"/>
              <a:t>데이터베이스 구현 </a:t>
            </a:r>
            <a:r>
              <a:rPr lang="ko-KR"/>
              <a:t>문제 </a:t>
            </a:r>
            <a:r>
              <a:rPr lang="en-US" altLang="ko-KR"/>
              <a:t>5</a:t>
            </a:r>
            <a:endParaRPr lang="en-US" altLang="ko-KR"/>
          </a:p>
        </p:txBody>
      </p:sp>
      <p:sp>
        <p:nvSpPr>
          <p:cNvPr id="2" name="직사각형 1"/>
          <p:cNvSpPr/>
          <p:nvPr/>
        </p:nvSpPr>
        <p:spPr>
          <a:xfrm>
            <a:off x="434110" y="969817"/>
            <a:ext cx="4525818" cy="5888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--5번</a:t>
            </a: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INSERT INTO dept VALUES ('101', '영업부', NULL);</a:t>
            </a: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INSERT INTO dept VALUES ('102', '총무부', NULL);</a:t>
            </a: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INSERT INTO dept VALUES ('103', '기획부', NULL);</a:t>
            </a: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INSERT INTO dept VALUES ('104', '홍보부', NULL);</a:t>
            </a: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commit;</a:t>
            </a: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INSERT INTO emp VALUES (1001, '홍길동', '101', '부장', 450, NULL);</a:t>
            </a: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INSERT INTO emp VALUES (1002, '김연아', '102', '부장', 400, NULL);</a:t>
            </a: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INSERT INTO emp VALUES (1003, '박지성', '101', '과장', 350, 1001);</a:t>
            </a: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INSERT INTO emp VALUES (1004, '김태근', '103', '과장', 410, 1001);</a:t>
            </a: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INSERT INTO emp VALUES (1005, '서찬수', '101', '대리', 300, 1003);</a:t>
            </a: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INSERT INTO emp VALUES (1006, '김수현', '103', '대리', 400, 1004);</a:t>
            </a: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INSERT INTO emp VALUES (1007, '정도민', '102', '대리', 320, 1002);</a:t>
            </a: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INSERT INTO emp VALUES (1008, '이성규', '102', '사원', 380, 1007);</a:t>
            </a: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INSERT INTO emp VALUES (1009, '임건영', '103', '사원', 250, 1006);</a:t>
            </a: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INSERT INTO emp VALUES (1010, '서진수', '101', '사원', 200, 1005);</a:t>
            </a:r>
            <a:endParaRPr lang="en-US" altLang="ko-KR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commit;</a:t>
            </a:r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14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67183" y="4295630"/>
            <a:ext cx="1857634" cy="2076739"/>
          </a:xfrm>
          <a:prstGeom prst="rect">
            <a:avLst/>
          </a:prstGeom>
        </p:spPr>
      </p:pic>
      <p:pic>
        <p:nvPicPr>
          <p:cNvPr id="14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96033" y="3950826"/>
            <a:ext cx="1086844" cy="2907173"/>
          </a:xfrm>
          <a:prstGeom prst="rect">
            <a:avLst/>
          </a:prstGeom>
        </p:spPr>
      </p:pic>
      <p:pic>
        <p:nvPicPr>
          <p:cNvPr id="15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094169" y="0"/>
            <a:ext cx="6000763" cy="372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62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743856" y="843642"/>
            <a:ext cx="10734524" cy="55335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  <p:txBody>
          <a:bodyPr anchor="t" anchorCtr="0"/>
          <a:p>
            <a:pPr>
              <a:defRPr/>
            </a:pPr>
            <a:r>
              <a:rPr lang="en-US" altLang="ko-KR" sz="2400"/>
              <a:t>1.</a:t>
            </a:r>
            <a:r>
              <a:rPr lang="ko-KR" altLang="en-US" sz="2400"/>
              <a:t> 답지 </a:t>
            </a:r>
            <a:r>
              <a:rPr lang="en-US" altLang="ko-KR" sz="2400"/>
              <a:t>PPT</a:t>
            </a:r>
            <a:r>
              <a:rPr lang="ko-KR" altLang="en-US" sz="2400"/>
              <a:t> 파일 첫장에 이름 변경</a:t>
            </a:r>
            <a:endParaRPr lang="ko-KR" altLang="en-US" sz="2400"/>
          </a:p>
          <a:p>
            <a:pPr>
              <a:defRPr/>
            </a:pPr>
            <a:r>
              <a:rPr lang="en-US" altLang="ko-KR" sz="2400"/>
              <a:t>2.</a:t>
            </a:r>
            <a:r>
              <a:rPr lang="ko-KR" altLang="en-US" sz="2400"/>
              <a:t> 답지 </a:t>
            </a:r>
            <a:r>
              <a:rPr lang="en-US" altLang="ko-KR" sz="2400"/>
              <a:t>PPT</a:t>
            </a:r>
            <a:r>
              <a:rPr lang="ko-KR" altLang="en-US" sz="2400"/>
              <a:t> 파일명 이름 변경</a:t>
            </a:r>
            <a:r>
              <a:rPr lang="en-US" altLang="ko-KR" sz="2400"/>
              <a:t>(</a:t>
            </a:r>
            <a:r>
              <a:rPr lang="ko-KR" altLang="en-US" sz="2400"/>
              <a:t>데이터베이스</a:t>
            </a:r>
            <a:r>
              <a:rPr lang="en-US" altLang="ko-KR" sz="2400"/>
              <a:t>_</a:t>
            </a:r>
            <a:r>
              <a:rPr lang="ko-KR" altLang="en-US" sz="2400"/>
              <a:t>해답</a:t>
            </a:r>
            <a:r>
              <a:rPr lang="en-US" altLang="ko-KR" sz="2400"/>
              <a:t>_</a:t>
            </a:r>
            <a:r>
              <a:rPr lang="ko-KR" altLang="en-US" sz="2400"/>
              <a:t>홍길동</a:t>
            </a:r>
            <a:r>
              <a:rPr lang="en-US" altLang="ko-KR" sz="2400"/>
              <a:t>.pptx)</a:t>
            </a:r>
            <a:endParaRPr lang="en-US" altLang="ko-KR" sz="2400"/>
          </a:p>
          <a:p>
            <a:pPr>
              <a:defRPr/>
            </a:pPr>
            <a:endParaRPr lang="en-US" altLang="ko-KR" sz="2400"/>
          </a:p>
          <a:p>
            <a:pPr>
              <a:defRPr/>
            </a:pPr>
            <a:r>
              <a:rPr lang="en-US" altLang="ko-KR" sz="2400"/>
              <a:t>3.</a:t>
            </a:r>
            <a:r>
              <a:rPr lang="ko-KR" altLang="en-US" sz="2400"/>
              <a:t> 답지소스파일명 통일</a:t>
            </a:r>
            <a:r>
              <a:rPr lang="en-US" altLang="ko-KR" sz="2400"/>
              <a:t>(</a:t>
            </a:r>
            <a:r>
              <a:rPr lang="ko-KR" altLang="en-US" sz="2400"/>
              <a:t>데이터베이스</a:t>
            </a:r>
            <a:r>
              <a:rPr lang="en-US" altLang="ko-KR" sz="2400"/>
              <a:t>_SQL</a:t>
            </a:r>
            <a:r>
              <a:rPr lang="ko-KR" altLang="en-US" sz="2400"/>
              <a:t>활용</a:t>
            </a:r>
            <a:r>
              <a:rPr lang="en-US" altLang="ko-KR" sz="2400"/>
              <a:t>.sql, </a:t>
            </a:r>
            <a:r>
              <a:rPr lang="ko-KR" altLang="en-US" sz="2400"/>
              <a:t>데이터베이스</a:t>
            </a:r>
            <a:r>
              <a:rPr lang="en-US" altLang="ko-KR" sz="2400"/>
              <a:t>_</a:t>
            </a:r>
            <a:r>
              <a:rPr lang="ko-KR" altLang="en-US" sz="2400"/>
              <a:t>구현</a:t>
            </a:r>
            <a:r>
              <a:rPr lang="en-US" altLang="ko-KR" sz="2400"/>
              <a:t>.sql)</a:t>
            </a:r>
            <a:endParaRPr lang="en-US" altLang="ko-KR" sz="2400"/>
          </a:p>
          <a:p>
            <a:pPr>
              <a:defRPr/>
            </a:pPr>
            <a:r>
              <a:rPr lang="en-US" altLang="ko-KR" sz="2400"/>
              <a:t>4. </a:t>
            </a:r>
            <a:r>
              <a:rPr lang="ko-KR" altLang="en-US" sz="2400"/>
              <a:t>답지소스 작성시 문제 구분을 위한 주석 반드시 달것</a:t>
            </a:r>
            <a:r>
              <a:rPr lang="en-US" altLang="ko-KR" sz="2400"/>
              <a:t>.</a:t>
            </a:r>
            <a:endParaRPr lang="en-US" altLang="ko-KR" sz="2400"/>
          </a:p>
          <a:p>
            <a:pPr>
              <a:defRPr/>
            </a:pPr>
            <a:endParaRPr lang="en-US" altLang="ko-KR" sz="2400"/>
          </a:p>
          <a:p>
            <a:pPr>
              <a:defRPr/>
            </a:pPr>
            <a:r>
              <a:rPr lang="en-US" altLang="ko-KR" sz="2400"/>
              <a:t>5.</a:t>
            </a:r>
            <a:r>
              <a:rPr lang="ko-KR" altLang="en-US" sz="2400"/>
              <a:t> 최종 제출 파일 </a:t>
            </a:r>
            <a:r>
              <a:rPr lang="en-US" altLang="ko-KR" sz="2400"/>
              <a:t>=</a:t>
            </a:r>
            <a:r>
              <a:rPr lang="ko-KR" altLang="en-US" sz="2400"/>
              <a:t> 데이터베이스</a:t>
            </a:r>
            <a:r>
              <a:rPr lang="en-US" altLang="ko-KR" sz="2400"/>
              <a:t>_404_</a:t>
            </a:r>
            <a:r>
              <a:rPr lang="ko-KR" altLang="en-US" sz="2400"/>
              <a:t>홍길동</a:t>
            </a:r>
            <a:r>
              <a:rPr lang="en-US" altLang="ko-KR" sz="2400"/>
              <a:t>.zip</a:t>
            </a:r>
            <a:r>
              <a:rPr lang="ko-KR" altLang="en-US" sz="2400"/>
              <a:t> </a:t>
            </a:r>
            <a:r>
              <a:rPr lang="en-US" altLang="ko-KR" sz="2400"/>
              <a:t>(</a:t>
            </a:r>
            <a:r>
              <a:rPr lang="ko-KR" altLang="en-US" sz="2400"/>
              <a:t>압축파일</a:t>
            </a:r>
            <a:r>
              <a:rPr lang="en-US" altLang="ko-KR" sz="2400"/>
              <a:t>)</a:t>
            </a:r>
            <a:endParaRPr lang="en-US" altLang="ko-KR" sz="2400"/>
          </a:p>
          <a:p>
            <a:pPr>
              <a:defRPr/>
            </a:pPr>
            <a:endParaRPr lang="en-US" altLang="ko-KR" sz="2400"/>
          </a:p>
          <a:p>
            <a:pPr>
              <a:defRPr/>
            </a:pPr>
            <a:r>
              <a:rPr lang="en-US" altLang="ko-KR" sz="2400"/>
              <a:t>etc) </a:t>
            </a:r>
            <a:r>
              <a:rPr lang="ko-KR" altLang="en-US" sz="2400"/>
              <a:t>캡쳐 방법 </a:t>
            </a:r>
            <a:r>
              <a:rPr lang="en-US" altLang="ko-KR" sz="2400"/>
              <a:t>:</a:t>
            </a:r>
            <a:r>
              <a:rPr lang="ko-KR" altLang="en-US" sz="2400"/>
              <a:t> </a:t>
            </a:r>
            <a:r>
              <a:rPr lang="en-US" altLang="ko-KR" sz="2400"/>
              <a:t>win +shift +S</a:t>
            </a:r>
            <a:endParaRPr lang="en-US" altLang="ko-KR" sz="2400"/>
          </a:p>
          <a:p>
            <a:pPr>
              <a:defRPr/>
            </a:pPr>
            <a:endParaRPr lang="en-US" altLang="ko-KR" sz="2400"/>
          </a:p>
          <a:p>
            <a:pPr>
              <a:defRPr/>
            </a:pPr>
            <a:endParaRPr lang="en-US" altLang="ko-KR" sz="2400"/>
          </a:p>
          <a:p>
            <a:pPr>
              <a:defRPr/>
            </a:pPr>
            <a:endParaRPr lang="en-US" altLang="ko-KR" sz="2400"/>
          </a:p>
          <a:p>
            <a:pPr>
              <a:defRPr/>
            </a:pP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2383394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 idx="0"/>
          </p:nvPr>
        </p:nvSpPr>
        <p:spPr>
          <a:xfrm>
            <a:off x="152203" y="188900"/>
            <a:ext cx="4807723" cy="56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맑은 고딕"/>
              <a:buNone/>
              <a:defRPr/>
            </a:pPr>
            <a:r>
              <a:rPr lang="en-US" altLang="ko-KR"/>
              <a:t>SQL</a:t>
            </a:r>
            <a:r>
              <a:rPr lang="ko-KR" altLang="en-US"/>
              <a:t>활용 문제</a:t>
            </a:r>
            <a:r>
              <a:rPr lang="ko-KR"/>
              <a:t> 1</a:t>
            </a:r>
            <a:endParaRPr lang="ko-KR"/>
          </a:p>
        </p:txBody>
      </p:sp>
      <p:sp>
        <p:nvSpPr>
          <p:cNvPr id="91" name="직사각형 1"/>
          <p:cNvSpPr/>
          <p:nvPr/>
        </p:nvSpPr>
        <p:spPr>
          <a:xfrm>
            <a:off x="434110" y="969818"/>
            <a:ext cx="4525818" cy="567439"/>
          </a:xfrm>
          <a:prstGeom prst="rect">
            <a:avLst/>
          </a:prstGeom>
          <a:noFill/>
          <a:ln w="25400" cap="flat" cmpd="sng" algn="ctr">
            <a:solidFill>
              <a:srgbClr val="1c3052">
                <a:alpha val="100000"/>
              </a:srgbClr>
            </a:solidFill>
            <a:prstDash val="solid"/>
          </a:ln>
        </p:spPr>
        <p:txBody>
          <a:bodyPr anchor="t"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INSERT INTO emp VALUES (1011, '이순신', '104', '부장', 500, NULL);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9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2920" y="1768425"/>
            <a:ext cx="4380559" cy="4803915"/>
          </a:xfrm>
          <a:prstGeom prst="rect">
            <a:avLst/>
          </a:prstGeom>
        </p:spPr>
      </p:pic>
      <p:pic>
        <p:nvPicPr>
          <p:cNvPr id="9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11536" y="972035"/>
            <a:ext cx="6196917" cy="24569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 idx="0"/>
          </p:nvPr>
        </p:nvSpPr>
        <p:spPr>
          <a:xfrm>
            <a:off x="152203" y="188900"/>
            <a:ext cx="4807723" cy="561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맑은 고딕"/>
              <a:buNone/>
              <a:defRPr/>
            </a:pPr>
            <a:r>
              <a:rPr lang="en-US" altLang="ko-KR"/>
              <a:t>SQL</a:t>
            </a:r>
            <a:r>
              <a:rPr lang="ko-KR" altLang="en-US"/>
              <a:t>활용 문제</a:t>
            </a:r>
            <a:r>
              <a:rPr lang="ko-KR"/>
              <a:t> </a:t>
            </a: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91" name="직사각형 1"/>
          <p:cNvSpPr/>
          <p:nvPr/>
        </p:nvSpPr>
        <p:spPr>
          <a:xfrm>
            <a:off x="434110" y="969818"/>
            <a:ext cx="4525818" cy="1707036"/>
          </a:xfrm>
          <a:prstGeom prst="rect">
            <a:avLst/>
          </a:prstGeom>
          <a:noFill/>
          <a:ln w="25400" cap="flat" cmpd="sng" algn="ctr">
            <a:solidFill>
              <a:srgbClr val="1c3052">
                <a:alpha val="100000"/>
              </a:srgbClr>
            </a:solidFill>
            <a:prstDash val="solid"/>
          </a:ln>
        </p:spPr>
        <p:txBody>
          <a:bodyPr anchor="t"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UPDATE dept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SET area = '서울'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WHERE dname = '영업부';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UPDATE dept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SET area = '부산'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WHERE dname != '영업부';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9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73439" y="331674"/>
            <a:ext cx="5928047" cy="6194652"/>
          </a:xfrm>
          <a:prstGeom prst="rect">
            <a:avLst/>
          </a:prstGeom>
        </p:spPr>
      </p:pic>
      <p:pic>
        <p:nvPicPr>
          <p:cNvPr id="9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4606" y="3429000"/>
            <a:ext cx="4470478" cy="198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48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 idx="0"/>
          </p:nvPr>
        </p:nvSpPr>
        <p:spPr>
          <a:xfrm>
            <a:off x="152203" y="188900"/>
            <a:ext cx="4807723" cy="561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맑은 고딕"/>
              <a:buNone/>
              <a:defRPr/>
            </a:pPr>
            <a:r>
              <a:rPr lang="en-US" altLang="ko-KR"/>
              <a:t>SQL</a:t>
            </a:r>
            <a:r>
              <a:rPr lang="ko-KR" altLang="en-US"/>
              <a:t>활용 문제</a:t>
            </a:r>
            <a:r>
              <a:rPr lang="ko-KR"/>
              <a:t> </a:t>
            </a: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91" name="직사각형 1"/>
          <p:cNvSpPr/>
          <p:nvPr/>
        </p:nvSpPr>
        <p:spPr>
          <a:xfrm>
            <a:off x="434110" y="969818"/>
            <a:ext cx="4525818" cy="1536947"/>
          </a:xfrm>
          <a:prstGeom prst="rect">
            <a:avLst/>
          </a:prstGeom>
          <a:noFill/>
          <a:ln w="25400" cap="flat" cmpd="sng" algn="ctr">
            <a:solidFill>
              <a:srgbClr val="1c3052">
                <a:alpha val="100000"/>
              </a:srgbClr>
            </a:solidFill>
            <a:prstDash val="solid"/>
          </a:ln>
        </p:spPr>
        <p:txBody>
          <a:bodyPr anchor="t"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DELETE FROM emp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WHERE deptno = (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SELECT deptno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FROM dept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WHERE dname = '홍보부'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);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9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68728" y="931008"/>
            <a:ext cx="6709418" cy="5387189"/>
          </a:xfrm>
          <a:prstGeom prst="rect">
            <a:avLst/>
          </a:prstGeom>
        </p:spPr>
      </p:pic>
      <p:pic>
        <p:nvPicPr>
          <p:cNvPr id="9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1843" y="2714626"/>
            <a:ext cx="5366418" cy="193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50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 idx="0"/>
          </p:nvPr>
        </p:nvSpPr>
        <p:spPr>
          <a:xfrm>
            <a:off x="152203" y="188900"/>
            <a:ext cx="4807723" cy="561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맑은 고딕"/>
              <a:buNone/>
              <a:defRPr/>
            </a:pPr>
            <a:r>
              <a:rPr lang="en-US" altLang="ko-KR"/>
              <a:t>SQL</a:t>
            </a:r>
            <a:r>
              <a:rPr lang="ko-KR" altLang="en-US"/>
              <a:t>활용 문제</a:t>
            </a:r>
            <a:r>
              <a:rPr lang="ko-KR"/>
              <a:t> </a:t>
            </a:r>
            <a:r>
              <a:rPr lang="en-US" altLang="ko-KR"/>
              <a:t>4</a:t>
            </a:r>
            <a:endParaRPr lang="en-US" altLang="ko-KR"/>
          </a:p>
        </p:txBody>
      </p:sp>
      <p:sp>
        <p:nvSpPr>
          <p:cNvPr id="91" name="직사각형 1"/>
          <p:cNvSpPr/>
          <p:nvPr/>
        </p:nvSpPr>
        <p:spPr>
          <a:xfrm>
            <a:off x="281030" y="731692"/>
            <a:ext cx="4525818" cy="5888182"/>
          </a:xfrm>
          <a:prstGeom prst="rect">
            <a:avLst/>
          </a:prstGeom>
          <a:noFill/>
          <a:ln w="25400" cap="flat" cmpd="sng" algn="ctr">
            <a:solidFill>
              <a:srgbClr val="1c3052">
                <a:alpha val="100000"/>
              </a:srgbClr>
            </a:solidFill>
            <a:prstDash val="solid"/>
          </a:ln>
        </p:spPr>
        <p:txBody>
          <a:bodyPr anchor="t"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--case문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SELECT 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name AS "이름",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pay AS "급여",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CASE 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    WHEN pay BETWEEN 0 AND 200 THEN pay * 0.05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    WHEN pay BETWEEN 201 AND 300 THEN pay * 0.10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    WHEN pay BETWEEN 301 AND 400 THEN pay * 0.15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    ELSE pay * 0.20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END AS "세금"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FROM emp;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--decode문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SELECT 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name AS "이름",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pay AS "급여",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DECODE(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    SIGN(pay - 200),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    -1, pay * 0.05,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     0, pay * 0.05,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    DECODE(SIGN(pay - 300),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        -1, pay * 0.10,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         0, pay * 0.10,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        DECODE(SIGN(pay - 400),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            -1, pay * 0.15,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             0, pay * 0.15,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            pay * 0.20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        )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    )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) AS "세금"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FROM emp;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9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53766" y="272143"/>
            <a:ext cx="5524500" cy="631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97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 idx="0"/>
          </p:nvPr>
        </p:nvSpPr>
        <p:spPr>
          <a:xfrm>
            <a:off x="152203" y="188900"/>
            <a:ext cx="4807723" cy="561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맑은 고딕"/>
              <a:buNone/>
              <a:defRPr/>
            </a:pPr>
            <a:r>
              <a:rPr lang="en-US" altLang="ko-KR"/>
              <a:t>SQL</a:t>
            </a:r>
            <a:r>
              <a:rPr lang="ko-KR" altLang="en-US"/>
              <a:t>활용 문제</a:t>
            </a:r>
            <a:r>
              <a:rPr lang="ko-KR"/>
              <a:t> </a:t>
            </a:r>
            <a:r>
              <a:rPr lang="en-US" altLang="ko-KR"/>
              <a:t>5</a:t>
            </a:r>
            <a:endParaRPr lang="en-US" altLang="ko-KR"/>
          </a:p>
        </p:txBody>
      </p:sp>
      <p:sp>
        <p:nvSpPr>
          <p:cNvPr id="91" name="직사각형 1"/>
          <p:cNvSpPr/>
          <p:nvPr/>
        </p:nvSpPr>
        <p:spPr>
          <a:xfrm>
            <a:off x="434110" y="969818"/>
            <a:ext cx="3607335" cy="2013198"/>
          </a:xfrm>
          <a:prstGeom prst="rect">
            <a:avLst/>
          </a:prstGeom>
          <a:noFill/>
          <a:ln w="25400" cap="flat" cmpd="sng" algn="ctr">
            <a:solidFill>
              <a:srgbClr val="1c3052">
                <a:alpha val="100000"/>
              </a:srgbClr>
            </a:solidFill>
            <a:prstDash val="solid"/>
          </a:ln>
        </p:spPr>
        <p:txBody>
          <a:bodyPr anchor="t"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SELECT 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e.name AS "이름",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d.dname AS "부서이름",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e.position AS "직급"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FROM emp e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JOIN dept d ON e.deptno = d.deptno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WHERE d.dname IN ('영업부', '총무부')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ORDER BY e.name ASC;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9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23883" y="1863863"/>
            <a:ext cx="7230484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46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 idx="0"/>
          </p:nvPr>
        </p:nvSpPr>
        <p:spPr>
          <a:xfrm>
            <a:off x="152203" y="188900"/>
            <a:ext cx="4807723" cy="561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맑은 고딕"/>
              <a:buNone/>
              <a:defRPr/>
            </a:pPr>
            <a:r>
              <a:rPr lang="en-US" altLang="ko-KR"/>
              <a:t>SQL</a:t>
            </a:r>
            <a:r>
              <a:rPr lang="ko-KR" altLang="en-US"/>
              <a:t>활용 문제</a:t>
            </a:r>
            <a:r>
              <a:rPr lang="ko-KR"/>
              <a:t> </a:t>
            </a:r>
            <a:r>
              <a:rPr lang="en-US" altLang="ko-KR"/>
              <a:t>6</a:t>
            </a:r>
            <a:endParaRPr lang="en-US" altLang="ko-KR"/>
          </a:p>
        </p:txBody>
      </p:sp>
      <p:sp>
        <p:nvSpPr>
          <p:cNvPr id="91" name="직사각형 1"/>
          <p:cNvSpPr/>
          <p:nvPr/>
        </p:nvSpPr>
        <p:spPr>
          <a:xfrm>
            <a:off x="434110" y="969818"/>
            <a:ext cx="3913497" cy="1536948"/>
          </a:xfrm>
          <a:prstGeom prst="rect">
            <a:avLst/>
          </a:prstGeom>
          <a:noFill/>
          <a:ln w="25400" cap="flat" cmpd="sng" algn="ctr">
            <a:solidFill>
              <a:srgbClr val="1c3052">
                <a:alpha val="100000"/>
              </a:srgbClr>
            </a:solidFill>
            <a:prstDash val="solid"/>
          </a:ln>
        </p:spPr>
        <p:txBody>
          <a:bodyPr anchor="t"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SELECT 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e.name       AS "사원 이름",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m.name       AS "상사 이름"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FROM emp e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LEFT JOIN emp m ON e.pempno = m.empno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ORDER BY e.name;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9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67418" y="1683588"/>
            <a:ext cx="7173326" cy="423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50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 idx="0"/>
          </p:nvPr>
        </p:nvSpPr>
        <p:spPr>
          <a:xfrm>
            <a:off x="152203" y="188900"/>
            <a:ext cx="4807723" cy="561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맑은 고딕"/>
              <a:buNone/>
              <a:defRPr/>
            </a:pPr>
            <a:r>
              <a:rPr lang="en-US" altLang="ko-KR"/>
              <a:t>SQL</a:t>
            </a:r>
            <a:r>
              <a:rPr lang="ko-KR" altLang="en-US"/>
              <a:t>활용 문제</a:t>
            </a:r>
            <a:r>
              <a:rPr lang="ko-KR"/>
              <a:t> </a:t>
            </a:r>
            <a:r>
              <a:rPr lang="en-US" altLang="ko-KR"/>
              <a:t>7</a:t>
            </a:r>
            <a:endParaRPr lang="en-US" altLang="ko-KR"/>
          </a:p>
        </p:txBody>
      </p:sp>
      <p:sp>
        <p:nvSpPr>
          <p:cNvPr id="91" name="직사각형 1"/>
          <p:cNvSpPr/>
          <p:nvPr/>
        </p:nvSpPr>
        <p:spPr>
          <a:xfrm>
            <a:off x="434110" y="969817"/>
            <a:ext cx="4525818" cy="1707037"/>
          </a:xfrm>
          <a:prstGeom prst="rect">
            <a:avLst/>
          </a:prstGeom>
          <a:noFill/>
          <a:ln w="25400" cap="flat" cmpd="sng" algn="ctr">
            <a:solidFill>
              <a:srgbClr val="1c3052">
                <a:alpha val="100000"/>
              </a:srgbClr>
            </a:solidFill>
            <a:prstDash val="solid"/>
          </a:ln>
        </p:spPr>
        <p:txBody>
          <a:bodyPr anchor="t"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SELECT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d.dname AS "부서 이름",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ROUND(AVG(e.pay), 2) AS "평균 급여"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FROM emp e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JOIN dept d ON e.deptno = d.deptno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GROUP BY d.dname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HAVING AVG(e.pay) &gt;= 350;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9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31801" y="2702163"/>
            <a:ext cx="8928398" cy="385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10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 idx="0"/>
          </p:nvPr>
        </p:nvSpPr>
        <p:spPr>
          <a:xfrm>
            <a:off x="152203" y="188900"/>
            <a:ext cx="4807723" cy="561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맑은 고딕"/>
              <a:buNone/>
              <a:defRPr/>
            </a:pPr>
            <a:r>
              <a:rPr lang="en-US" altLang="ko-KR"/>
              <a:t>SQL</a:t>
            </a:r>
            <a:r>
              <a:rPr lang="ko-KR" altLang="en-US"/>
              <a:t>활용 문제</a:t>
            </a:r>
            <a:r>
              <a:rPr lang="ko-KR"/>
              <a:t> </a:t>
            </a:r>
            <a:r>
              <a:rPr lang="en-US" altLang="ko-KR"/>
              <a:t>8</a:t>
            </a:r>
            <a:endParaRPr lang="en-US" altLang="ko-KR"/>
          </a:p>
        </p:txBody>
      </p:sp>
      <p:sp>
        <p:nvSpPr>
          <p:cNvPr id="91" name="직사각형 1"/>
          <p:cNvSpPr/>
          <p:nvPr/>
        </p:nvSpPr>
        <p:spPr>
          <a:xfrm>
            <a:off x="434110" y="969818"/>
            <a:ext cx="3284165" cy="2459182"/>
          </a:xfrm>
          <a:prstGeom prst="rect">
            <a:avLst/>
          </a:prstGeom>
          <a:noFill/>
          <a:ln w="25400" cap="flat" cmpd="sng" algn="ctr">
            <a:solidFill>
              <a:srgbClr val="1c3052">
                <a:alpha val="100000"/>
              </a:srgbClr>
            </a:solidFill>
            <a:prstDash val="solid"/>
          </a:ln>
        </p:spPr>
        <p:txBody>
          <a:bodyPr anchor="t"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SELECT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e.name AS "사원이름",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d.dname AS "부서이름",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e.pay AS "급여"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FROM emp e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JOIN dept d ON e.deptno = d.deptno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WHERE (e.deptno, e.pay) IN (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SELECT deptno, MAX(pay)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FROM emp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GROUP BY deptno)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ORDER BY d.dname;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9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36406" y="1825131"/>
            <a:ext cx="8110487" cy="429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7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586</ep:Words>
  <ep:PresentationFormat>와이드스크린</ep:PresentationFormat>
  <ep:Paragraphs>162</ep:Paragraphs>
  <ep:Slides>17</ep:Slides>
  <ep:Notes>16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Office 테마</vt:lpstr>
      <vt:lpstr>데이터베이스</vt:lpstr>
      <vt:lpstr>SQL활용 문제 1</vt:lpstr>
      <vt:lpstr>SQL활용 문제 2</vt:lpstr>
      <vt:lpstr>SQL활용 문제 3</vt:lpstr>
      <vt:lpstr>SQL활용 문제 4</vt:lpstr>
      <vt:lpstr>SQL활용 문제 5</vt:lpstr>
      <vt:lpstr>SQL활용 문제 6</vt:lpstr>
      <vt:lpstr>SQL활용 문제 7</vt:lpstr>
      <vt:lpstr>SQL활용 문제 8</vt:lpstr>
      <vt:lpstr>SQL활용 문제 9</vt:lpstr>
      <vt:lpstr>SQL활용 문제 10</vt:lpstr>
      <vt:lpstr>데이터베이스 구현 문제 1</vt:lpstr>
      <vt:lpstr>데이터베이스 구현 문제 2</vt:lpstr>
      <vt:lpstr>데이터베이스 구현 문제 3</vt:lpstr>
      <vt:lpstr>데이터베이스 구현 문제 4</vt:lpstr>
      <vt:lpstr>데이터베이스 구현 문제 5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it</cp:lastModifiedBy>
  <dcterms:modified xsi:type="dcterms:W3CDTF">2025-05-07T03:08:00.871</dcterms:modified>
  <cp:revision>54</cp:revision>
  <dc:title>데이터베이스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