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binkleybloom/Training2016" TargetMode="External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binkleybloom/Training2016" TargetMode="External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barebones.com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92571" y="1638300"/>
            <a:ext cx="12722027" cy="2711897"/>
          </a:xfrm>
          <a:prstGeom prst="rect">
            <a:avLst/>
          </a:prstGeom>
        </p:spPr>
        <p:txBody>
          <a:bodyPr/>
          <a:lstStyle/>
          <a:p>
            <a:pPr/>
            <a:r>
              <a:t>More fun than a barrel of… 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OS X Management tools &amp; tips for the evolved admin.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40332" y="444500"/>
            <a:ext cx="12924135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Packaging</a:t>
            </a:r>
          </a:p>
        </p:txBody>
      </p:sp>
      <p:sp>
        <p:nvSpPr>
          <p:cNvPr id="157" name="Shape 157"/>
          <p:cNvSpPr/>
          <p:nvPr/>
        </p:nvSpPr>
        <p:spPr>
          <a:xfrm>
            <a:off x="171323" y="3067050"/>
            <a:ext cx="12451386" cy="3105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t>Big topic - we’re going to scratch the top 2%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t>It’s easier than it seems, and that 2% can be VERY useful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t>Can deploy items, run scripts, or a combination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t>Leaves a record of the install in the receipt database.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40332" y="444500"/>
            <a:ext cx="12924135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Packaging</a:t>
            </a:r>
          </a:p>
        </p:txBody>
      </p:sp>
      <p:sp>
        <p:nvSpPr>
          <p:cNvPr id="160" name="Shape 160"/>
          <p:cNvSpPr/>
          <p:nvPr/>
        </p:nvSpPr>
        <p:spPr>
          <a:xfrm>
            <a:off x="171323" y="3067050"/>
            <a:ext cx="12488165" cy="6381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t>We’re going to use two (out of three) system commands:</a:t>
            </a:r>
          </a:p>
          <a:p>
            <a:pPr lvl="1" marL="889000" indent="-444500" algn="l">
              <a:lnSpc>
                <a:spcPct val="150000"/>
              </a:lnSpc>
              <a:buSzPct val="75000"/>
              <a:buChar char="•"/>
            </a:pPr>
            <a:r>
              <a:t>pkgbuild - used to create &amp; sign installation packages.</a:t>
            </a:r>
          </a:p>
          <a:p>
            <a:pPr lvl="1" marL="889000" indent="-444500" algn="l">
              <a:lnSpc>
                <a:spcPct val="150000"/>
              </a:lnSpc>
              <a:buSzPct val="75000"/>
              <a:buChar char="•"/>
            </a:pPr>
            <a:r>
              <a:t>pkgutil - used to inspect &amp; expand installation packages</a:t>
            </a:r>
            <a:br/>
            <a:r>
              <a:t>as well as interact with the receipts database.</a:t>
            </a:r>
            <a:br/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t>The third command is “productbuild” - used to assemble </a:t>
            </a:r>
            <a:br/>
            <a:r>
              <a:t>multiple installation packages into a single deployment </a:t>
            </a:r>
            <a:br/>
            <a:r>
              <a:t>and prep app installations for the AppStore.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Session Materials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>
            <a:lvl1pPr marL="0" indent="0" algn="ctr">
              <a:buSzTx/>
              <a:buNone/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https://github.com/binkleybloom/Training2016</a:t>
            </a:r>
          </a:p>
        </p:txBody>
      </p:sp>
      <p:pic>
        <p:nvPicPr>
          <p:cNvPr id="166" name="githubLin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10334" y="2261418"/>
            <a:ext cx="5584132" cy="55841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Session Materials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>
            <a:lvl1pPr marL="0" indent="0" algn="ctr">
              <a:buSzTx/>
              <a:buNone/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https://github.com/binkleybloom/Training2016</a:t>
            </a:r>
          </a:p>
        </p:txBody>
      </p:sp>
      <p:pic>
        <p:nvPicPr>
          <p:cNvPr id="124" name="githubLin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10334" y="2261418"/>
            <a:ext cx="5584132" cy="55841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Everyone needs a goal</a:t>
            </a:r>
          </a:p>
        </p:txBody>
      </p:sp>
      <p:sp>
        <p:nvSpPr>
          <p:cNvPr id="127" name="Shape 127"/>
          <p:cNvSpPr/>
          <p:nvPr/>
        </p:nvSpPr>
        <p:spPr>
          <a:xfrm>
            <a:off x="1971725" y="4464050"/>
            <a:ext cx="9061350" cy="392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t>Terminal commands unique to OS X</a:t>
            </a:r>
          </a:p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t>Community tools</a:t>
            </a:r>
          </a:p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t>System Prefs, .plists &amp; .mobileconfig files</a:t>
            </a:r>
          </a:p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t>Packaging</a:t>
            </a:r>
          </a:p>
          <a:p>
            <a:pPr marL="444500" indent="-444500" algn="l">
              <a:lnSpc>
                <a:spcPct val="150000"/>
              </a:lnSpc>
              <a:buSzPct val="75000"/>
              <a:buChar char="•"/>
            </a:pPr>
            <a:r>
              <a:t>Apple Remote Desktop (ARD)</a:t>
            </a:r>
          </a:p>
        </p:txBody>
      </p:sp>
      <p:sp>
        <p:nvSpPr>
          <p:cNvPr id="128" name="Shape 128"/>
          <p:cNvSpPr/>
          <p:nvPr/>
        </p:nvSpPr>
        <p:spPr>
          <a:xfrm>
            <a:off x="1072368" y="3209925"/>
            <a:ext cx="108600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Introduce you to, but not comprehensively cover: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$ the command line</a:t>
            </a:r>
          </a:p>
        </p:txBody>
      </p:sp>
      <p:sp>
        <p:nvSpPr>
          <p:cNvPr id="131" name="Shape 131"/>
          <p:cNvSpPr/>
          <p:nvPr/>
        </p:nvSpPr>
        <p:spPr>
          <a:xfrm>
            <a:off x="1458569" y="3232150"/>
            <a:ext cx="10087662" cy="392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t>Quick access to settings without having to dig</a:t>
            </a:r>
            <a:br/>
            <a:r>
              <a:t>through a GUI.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t>Update systems on the fly without disturbing </a:t>
            </a:r>
            <a:br/>
            <a:r>
              <a:t>the end user.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t>Automation, baby!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$ the command line</a:t>
            </a:r>
          </a:p>
        </p:txBody>
      </p:sp>
      <p:sp>
        <p:nvSpPr>
          <p:cNvPr id="134" name="Shape 134"/>
          <p:cNvSpPr/>
          <p:nvPr/>
        </p:nvSpPr>
        <p:spPr>
          <a:xfrm>
            <a:off x="1466056" y="2813050"/>
            <a:ext cx="10173594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Four OS X commands &amp; two community tools.</a:t>
            </a:r>
          </a:p>
        </p:txBody>
      </p:sp>
      <p:sp>
        <p:nvSpPr>
          <p:cNvPr id="135" name="Shape 135"/>
          <p:cNvSpPr/>
          <p:nvPr/>
        </p:nvSpPr>
        <p:spPr>
          <a:xfrm>
            <a:off x="2191356" y="4413250"/>
            <a:ext cx="294015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OS X Specific tools</a:t>
            </a:r>
          </a:p>
        </p:txBody>
      </p:sp>
      <p:sp>
        <p:nvSpPr>
          <p:cNvPr id="136" name="Shape 136"/>
          <p:cNvSpPr/>
          <p:nvPr/>
        </p:nvSpPr>
        <p:spPr>
          <a:xfrm>
            <a:off x="1598662" y="5156200"/>
            <a:ext cx="4125541" cy="195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444500" indent="-444500" algn="l">
              <a:lnSpc>
                <a:spcPct val="120000"/>
              </a:lnSpc>
              <a:buSzPct val="75000"/>
              <a:buChar char="•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systemsetup</a:t>
            </a:r>
          </a:p>
          <a:p>
            <a:pPr marL="444500" indent="-444500" algn="l">
              <a:lnSpc>
                <a:spcPct val="120000"/>
              </a:lnSpc>
              <a:buSzPct val="75000"/>
              <a:buChar char="•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networksetup</a:t>
            </a:r>
          </a:p>
          <a:p>
            <a:pPr marL="444500" indent="-444500" algn="l">
              <a:lnSpc>
                <a:spcPct val="120000"/>
              </a:lnSpc>
              <a:buSzPct val="75000"/>
              <a:buChar char="•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profiles</a:t>
            </a:r>
          </a:p>
        </p:txBody>
      </p:sp>
      <p:sp>
        <p:nvSpPr>
          <p:cNvPr id="137" name="Shape 137"/>
          <p:cNvSpPr/>
          <p:nvPr/>
        </p:nvSpPr>
        <p:spPr>
          <a:xfrm>
            <a:off x="952500" y="5032375"/>
            <a:ext cx="110998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8" name="Shape 138"/>
          <p:cNvSpPr/>
          <p:nvPr/>
        </p:nvSpPr>
        <p:spPr>
          <a:xfrm>
            <a:off x="8100475" y="4413250"/>
            <a:ext cx="262811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Community Tools</a:t>
            </a:r>
          </a:p>
        </p:txBody>
      </p:sp>
      <p:sp>
        <p:nvSpPr>
          <p:cNvPr id="139" name="Shape 139"/>
          <p:cNvSpPr/>
          <p:nvPr/>
        </p:nvSpPr>
        <p:spPr>
          <a:xfrm>
            <a:off x="7351762" y="5156200"/>
            <a:ext cx="4125541" cy="1303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444500" indent="-444500" algn="l">
              <a:lnSpc>
                <a:spcPct val="120000"/>
              </a:lnSpc>
              <a:buSzPct val="75000"/>
              <a:buChar char="•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mcxtoprofile</a:t>
            </a:r>
          </a:p>
          <a:p>
            <a:pPr marL="444500" indent="-444500" algn="l">
              <a:lnSpc>
                <a:spcPct val="120000"/>
              </a:lnSpc>
              <a:buSzPct val="75000"/>
              <a:buChar char="•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dockutil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40332" y="444500"/>
            <a:ext cx="12924135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.plists, Profiles &amp; .mobileconfigs</a:t>
            </a:r>
          </a:p>
        </p:txBody>
      </p:sp>
      <p:sp>
        <p:nvSpPr>
          <p:cNvPr id="144" name="Shape 144"/>
          <p:cNvSpPr/>
          <p:nvPr/>
        </p:nvSpPr>
        <p:spPr>
          <a:xfrm>
            <a:off x="171323" y="3067050"/>
            <a:ext cx="12085626" cy="6381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t>Used to apply or compel system &amp; application settings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t>A Profile can merge or completely override local &amp; user </a:t>
            </a:r>
            <a:br/>
            <a:r>
              <a:t>preferences.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t>Bring a machine configuration into a desired state.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t>Push settings to a system while keeping bits private</a:t>
            </a:r>
            <a:br/>
            <a:r>
              <a:t>(e.g. VPN pre shared key)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t>Written in XML with a doc type.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t>May be plain text, binary, or signed (non editable).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40332" y="444500"/>
            <a:ext cx="12924135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.plists, Profiles &amp; .mobileconfigs</a:t>
            </a:r>
          </a:p>
        </p:txBody>
      </p:sp>
      <p:sp>
        <p:nvSpPr>
          <p:cNvPr id="147" name="Shape 147"/>
          <p:cNvSpPr/>
          <p:nvPr/>
        </p:nvSpPr>
        <p:spPr>
          <a:xfrm>
            <a:off x="171323" y="3498850"/>
            <a:ext cx="12501678" cy="556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t>An MDM system - Profile Manager, Meraki Dashboard,</a:t>
            </a:r>
            <a:br/>
            <a:r>
              <a:t>Casper, Apple Configurator (limited)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t>TextWrangler: Free editor, handles both plain text &amp; binary</a:t>
            </a:r>
            <a:br/>
            <a:r>
              <a:rPr u="sng">
                <a:hlinkClick r:id="rId2" invalidUrl="" action="" tgtFrame="" tooltip="" history="1" highlightClick="0" endSnd="0"/>
              </a:rPr>
              <a:t>http://barebones.com</a:t>
            </a:r>
            <a:r>
              <a:t> (also available via munki)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t>mcxToProfile.py - script for converting .plist into a Profile.</a:t>
            </a:r>
            <a:br/>
            <a:r>
              <a:t>http://github.com/timsutton/mcxToProfile</a:t>
            </a:r>
          </a:p>
          <a:p>
            <a:pPr marL="571500" indent="-444500" algn="l">
              <a:lnSpc>
                <a:spcPct val="150000"/>
              </a:lnSpc>
              <a:buSzPct val="75000"/>
              <a:buChar char="•"/>
            </a:pPr>
            <a:r>
              <a:t>plutil (specifically with —lint flag to check .plist syntax.)</a:t>
            </a:r>
          </a:p>
        </p:txBody>
      </p:sp>
      <p:sp>
        <p:nvSpPr>
          <p:cNvPr id="148" name="Shape 148"/>
          <p:cNvSpPr/>
          <p:nvPr/>
        </p:nvSpPr>
        <p:spPr>
          <a:xfrm>
            <a:off x="4577588" y="2387600"/>
            <a:ext cx="384962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Tools for your belt: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40332" y="444500"/>
            <a:ext cx="12924135" cy="21590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.plists, Profiles &amp; .mobileconfigs</a:t>
            </a:r>
          </a:p>
        </p:txBody>
      </p:sp>
      <p:sp>
        <p:nvSpPr>
          <p:cNvPr id="151" name="Shape 151"/>
          <p:cNvSpPr/>
          <p:nvPr/>
        </p:nvSpPr>
        <p:spPr>
          <a:xfrm>
            <a:off x="4014477" y="2559050"/>
            <a:ext cx="49758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rgbClr val="FF2B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Caveat Administrateur</a:t>
            </a:r>
          </a:p>
        </p:txBody>
      </p:sp>
      <p:sp>
        <p:nvSpPr>
          <p:cNvPr id="152" name="Shape 152"/>
          <p:cNvSpPr/>
          <p:nvPr/>
        </p:nvSpPr>
        <p:spPr>
          <a:xfrm>
            <a:off x="632686" y="3365500"/>
            <a:ext cx="11739428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We are going to be working with application property lists (preferences). You will be tempted to modify these files directly.</a:t>
            </a:r>
            <a:br/>
            <a:br/>
            <a:r>
              <a:t>Do not give in to this temptation.</a:t>
            </a:r>
            <a:br/>
            <a:br/>
            <a:r>
              <a:t>Preferences are cached by the OS. Sometimes your change may stick. Sometimes it may not.</a:t>
            </a:r>
            <a:br/>
            <a:br/>
            <a:r>
              <a:t>Use the tools Apple provides, and save yourself a headache.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