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24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7" r:id="rId21"/>
    <p:sldId id="298" r:id="rId22"/>
    <p:sldId id="29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5E716C-0BAE-4019-8D12-AFB7B55845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6CA1-288F-4D7F-B266-EBF4A102CF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1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EBAE7-C040-48CB-A4A6-D9858B826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344-C94F-452C-8A67-847D20C5D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94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765FAF2E-0572-4F49-9E2B-59D55EBB46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1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56F9-3FFD-4681-8351-52A4719376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4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76DC-59EB-4EFA-B96C-B9E828BBD7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38AB-F775-4851-817E-EA5B6EB6EB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656E-4225-4B88-82B2-E826F7B72B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B2E0-AA42-45E8-B684-6E642DACB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8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4D8C-F258-4E71-8782-781A63F0F8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EA14-4CAC-4E77-92CF-675ED915E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1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ED9-B2D0-47BE-B466-298602E8E2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6193-632E-408C-8AC1-9843744AD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3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集合及其运算</a:t>
            </a:r>
            <a:endParaRPr lang="en-US" altLang="zh-CN" sz="48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/>
              <a:t>离散数学 第1讲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724400" y="53340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陈道蓄 </a:t>
            </a:r>
            <a:r>
              <a:rPr lang="en-US" altLang="zh-CN"/>
              <a:t>cdx@nju.edu.cn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6934200" cy="762000"/>
          </a:xfrm>
        </p:spPr>
        <p:txBody>
          <a:bodyPr/>
          <a:lstStyle/>
          <a:p>
            <a:r>
              <a:rPr lang="zh-CN" altLang="en-US"/>
              <a:t>幂集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Symbol" pitchFamily="18" charset="2"/>
              </a:rPr>
              <a:t>(</a:t>
            </a:r>
            <a:r>
              <a:rPr lang="en-US" altLang="zh-CN">
                <a:sym typeface="Symbol" pitchFamily="18" charset="2"/>
              </a:rPr>
              <a:t>A)={x|xA}, </a:t>
            </a:r>
            <a:r>
              <a:rPr lang="zh-CN" altLang="en-US">
                <a:sym typeface="Symbol" pitchFamily="18" charset="2"/>
              </a:rPr>
              <a:t>其中</a:t>
            </a:r>
            <a:r>
              <a:rPr lang="en-US" altLang="zh-CN">
                <a:sym typeface="Symbol" pitchFamily="18" charset="2"/>
              </a:rPr>
              <a:t>A </a:t>
            </a:r>
            <a:r>
              <a:rPr lang="zh-CN" altLang="en-US">
                <a:sym typeface="Symbol" pitchFamily="18" charset="2"/>
              </a:rPr>
              <a:t>是任意集合。</a:t>
            </a:r>
            <a:endParaRPr lang="en-US" altLang="zh-CN">
              <a:sym typeface="Symbol" pitchFamily="18" charset="2"/>
            </a:endParaRPr>
          </a:p>
          <a:p>
            <a:endParaRPr lang="en-US" altLang="zh-CN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({</a:t>
            </a:r>
            <a:r>
              <a:rPr lang="en-US" altLang="zh-CN">
                <a:sym typeface="Symbol" pitchFamily="18" charset="2"/>
              </a:rPr>
              <a:t>a,b}) = {</a:t>
            </a:r>
            <a:r>
              <a:rPr lang="en-US" altLang="zh-CN">
                <a:cs typeface="Arial" charset="0"/>
                <a:sym typeface="Symbol" pitchFamily="18" charset="2"/>
              </a:rPr>
              <a:t>Ø,{a},{b},{a,b}}</a:t>
            </a:r>
          </a:p>
          <a:p>
            <a:r>
              <a:rPr lang="zh-CN" altLang="en-US">
                <a:sym typeface="Symbol" pitchFamily="18" charset="2"/>
              </a:rPr>
              <a:t>(</a:t>
            </a:r>
            <a:r>
              <a:rPr lang="en-US" altLang="zh-CN">
                <a:cs typeface="Arial" charset="0"/>
                <a:sym typeface="Symbol" pitchFamily="18" charset="2"/>
              </a:rPr>
              <a:t>Ø</a:t>
            </a:r>
            <a:r>
              <a:rPr lang="en-US" altLang="zh-CN">
                <a:sym typeface="Symbol" pitchFamily="18" charset="2"/>
              </a:rPr>
              <a:t>) = {</a:t>
            </a:r>
            <a:r>
              <a:rPr lang="en-US" altLang="zh-CN">
                <a:cs typeface="Arial" charset="0"/>
                <a:sym typeface="Symbol" pitchFamily="18" charset="2"/>
              </a:rPr>
              <a:t>Ø}</a:t>
            </a:r>
          </a:p>
          <a:p>
            <a:endParaRPr lang="en-US" altLang="zh-CN">
              <a:cs typeface="Arial" charset="0"/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如果</a:t>
            </a:r>
            <a:r>
              <a:rPr lang="zh-CN" altLang="en-US">
                <a:cs typeface="Arial" charset="0"/>
                <a:sym typeface="Symbol" pitchFamily="18" charset="2"/>
              </a:rPr>
              <a:t> |</a:t>
            </a:r>
            <a:r>
              <a:rPr lang="en-US" altLang="zh-CN">
                <a:cs typeface="Arial" charset="0"/>
                <a:sym typeface="Symbol" pitchFamily="18" charset="2"/>
              </a:rPr>
              <a:t>A|=</a:t>
            </a:r>
            <a:r>
              <a:rPr lang="en-US" altLang="zh-CN" i="1">
                <a:cs typeface="Arial" charset="0"/>
                <a:sym typeface="Symbol" pitchFamily="18" charset="2"/>
              </a:rPr>
              <a:t>n</a:t>
            </a:r>
            <a:r>
              <a:rPr lang="en-US" altLang="zh-CN">
                <a:cs typeface="Arial" charset="0"/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则</a:t>
            </a:r>
            <a:r>
              <a:rPr lang="zh-CN" altLang="en-US">
                <a:cs typeface="Arial" charset="0"/>
                <a:sym typeface="Symbol" pitchFamily="18" charset="2"/>
              </a:rPr>
              <a:t> |</a:t>
            </a:r>
            <a:r>
              <a:rPr lang="zh-CN" altLang="en-US">
                <a:sym typeface="Symbol" pitchFamily="18" charset="2"/>
              </a:rPr>
              <a:t>(</a:t>
            </a:r>
            <a:r>
              <a:rPr lang="en-US" altLang="zh-CN">
                <a:sym typeface="Symbol" pitchFamily="18" charset="2"/>
              </a:rPr>
              <a:t>A)|=2</a:t>
            </a:r>
            <a:r>
              <a:rPr lang="en-US" altLang="zh-CN" i="1" baseline="30000">
                <a:sym typeface="Symbol" pitchFamily="18" charset="2"/>
              </a:rPr>
              <a:t>n</a:t>
            </a:r>
          </a:p>
          <a:p>
            <a:pPr lvl="1"/>
            <a:r>
              <a:rPr lang="zh-CN" altLang="en-US">
                <a:sym typeface="Symbol" pitchFamily="18" charset="2"/>
              </a:rPr>
              <a:t>幂集的另一种记法: 2</a:t>
            </a:r>
            <a:r>
              <a:rPr lang="en-US" altLang="zh-CN" i="1" baseline="30000"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集合悖论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Russell </a:t>
            </a:r>
            <a:r>
              <a:rPr lang="zh-CN" altLang="en-US" sz="2400"/>
              <a:t>悖论：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定义 </a:t>
            </a:r>
            <a:r>
              <a:rPr lang="en-US" altLang="zh-CN" sz="2400" i="1"/>
              <a:t>R</a:t>
            </a:r>
            <a:r>
              <a:rPr lang="en-US" altLang="zh-CN" sz="2400"/>
              <a:t>={x | x</a:t>
            </a:r>
            <a:r>
              <a:rPr lang="en-US" altLang="zh-CN" sz="2400">
                <a:sym typeface="Symbol" pitchFamily="18" charset="2"/>
              </a:rPr>
              <a:t></a:t>
            </a:r>
            <a:r>
              <a:rPr lang="en-US" altLang="zh-CN" sz="2400"/>
              <a:t>x}, </a:t>
            </a:r>
            <a:r>
              <a:rPr lang="zh-CN" altLang="en-US" sz="2400"/>
              <a:t>则 </a:t>
            </a:r>
            <a:r>
              <a:rPr lang="en-US" altLang="zh-CN" sz="2400" i="1"/>
              <a:t>R</a:t>
            </a:r>
            <a:r>
              <a:rPr lang="en-US" altLang="zh-CN" sz="2400"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/>
              <a:t> iff. </a:t>
            </a:r>
            <a:r>
              <a:rPr lang="en-US" altLang="zh-CN" sz="2400" i="1"/>
              <a:t>R</a:t>
            </a:r>
            <a:r>
              <a:rPr lang="en-US" altLang="zh-CN" sz="2400">
                <a:sym typeface="Symbol" pitchFamily="18" charset="2"/>
              </a:rPr>
              <a:t></a:t>
            </a:r>
            <a:r>
              <a:rPr lang="en-US" altLang="zh-CN" sz="2400" i="1"/>
              <a:t>R</a:t>
            </a:r>
            <a:r>
              <a:rPr lang="en-US" altLang="zh-CN" sz="240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latin typeface="Times New Roman" charset="0"/>
              </a:rPr>
              <a:t>理发师悖论：一个小镇上的理发师在广告上写到：“我给所有不给自己理发的人理发”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A={x|P(x)}, </a:t>
            </a:r>
            <a:r>
              <a:rPr lang="zh-CN" altLang="en-US" sz="2400"/>
              <a:t>实际上不能保证对任意的性质</a:t>
            </a:r>
            <a:r>
              <a:rPr lang="en-US" altLang="zh-CN" sz="2400"/>
              <a:t> P，</a:t>
            </a:r>
            <a:r>
              <a:rPr lang="zh-CN" altLang="en-US" sz="2400"/>
              <a:t>这样的定义都有意义。</a:t>
            </a:r>
            <a:r>
              <a:rPr lang="zh-CN" altLang="en-US"/>
              <a:t>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CC3300"/>
                </a:solidFill>
              </a:rPr>
              <a:t>（注意：</a:t>
            </a:r>
            <a:r>
              <a:rPr lang="en-US" altLang="zh-CN" sz="2000">
                <a:solidFill>
                  <a:srgbClr val="CC3300"/>
                </a:solidFill>
              </a:rPr>
              <a:t>A={x|x</a:t>
            </a:r>
            <a:r>
              <a:rPr lang="zh-CN" altLang="en-US" sz="2000">
                <a:solidFill>
                  <a:srgbClr val="CC3300"/>
                </a:solidFill>
              </a:rPr>
              <a:t>是实数，</a:t>
            </a:r>
            <a:r>
              <a:rPr lang="en-US" altLang="zh-CN" sz="2000">
                <a:solidFill>
                  <a:srgbClr val="CC3300"/>
                </a:solidFill>
              </a:rPr>
              <a:t>x</a:t>
            </a:r>
            <a:r>
              <a:rPr lang="en-US" altLang="zh-CN" sz="2000" baseline="30000">
                <a:solidFill>
                  <a:srgbClr val="CC3300"/>
                </a:solidFill>
              </a:rPr>
              <a:t>2</a:t>
            </a:r>
            <a:r>
              <a:rPr lang="en-US" altLang="zh-CN" sz="2000">
                <a:solidFill>
                  <a:srgbClr val="CC3300"/>
                </a:solidFill>
              </a:rPr>
              <a:t>&lt;0}</a:t>
            </a:r>
            <a:r>
              <a:rPr lang="zh-CN" altLang="en-US" sz="2000">
                <a:solidFill>
                  <a:srgbClr val="CC3300"/>
                </a:solidFill>
              </a:rPr>
              <a:t>有意义，即空集）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Unfortunately</a:t>
            </a:r>
            <a:r>
              <a:rPr lang="en-US" altLang="zh-CN" sz="2000">
                <a:solidFill>
                  <a:srgbClr val="663300"/>
                </a:solidFill>
              </a:rPr>
              <a:t>, no way how to determine the properties which do define set is known, and some results in logic(especially the so-called Incompleteness Theorems discovered by Kurt G</a:t>
            </a:r>
            <a:r>
              <a:rPr lang="en-US" altLang="zh-CN" sz="2000">
                <a:solidFill>
                  <a:srgbClr val="663300"/>
                </a:solidFill>
                <a:cs typeface="Times New Roman" charset="0"/>
              </a:rPr>
              <a:t>ödel</a:t>
            </a:r>
            <a:r>
              <a:rPr lang="en-US" altLang="zh-CN" sz="2000">
                <a:solidFill>
                  <a:srgbClr val="663300"/>
                </a:solidFill>
              </a:rPr>
              <a:t>) seem to indicate that a complete answer is not even possible.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001000" cy="1143000"/>
          </a:xfrm>
        </p:spPr>
        <p:txBody>
          <a:bodyPr/>
          <a:lstStyle/>
          <a:p>
            <a:r>
              <a:rPr lang="zh-CN" altLang="en-US"/>
              <a:t>塞万提斯版的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罗素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悖论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90800"/>
            <a:ext cx="8001000" cy="297180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《唐</a:t>
            </a:r>
            <a:r>
              <a:rPr lang="zh-CN" altLang="en-US">
                <a:cs typeface="Times New Roman" charset="0"/>
                <a:sym typeface="Symbol" pitchFamily="18" charset="2"/>
              </a:rPr>
              <a:t>·</a:t>
            </a:r>
            <a:r>
              <a:rPr lang="zh-CN" altLang="en-US">
                <a:sym typeface="Symbol" pitchFamily="18" charset="2"/>
              </a:rPr>
              <a:t>吉柯德》第2卷第51章中的一段故事：</a:t>
            </a:r>
          </a:p>
          <a:p>
            <a:pPr lvl="1"/>
            <a:r>
              <a:rPr lang="zh-CN" altLang="en-US"/>
              <a:t>一个小岛国(桑科</a:t>
            </a:r>
            <a:r>
              <a:rPr lang="zh-CN" altLang="en-US">
                <a:latin typeface="Times New Roman"/>
                <a:cs typeface="Times New Roman" charset="0"/>
                <a:sym typeface="Symbol" pitchFamily="18" charset="2"/>
              </a:rPr>
              <a:t>·</a:t>
            </a:r>
            <a:r>
              <a:rPr lang="zh-CN" altLang="en-US">
                <a:sym typeface="Symbol" pitchFamily="18" charset="2"/>
              </a:rPr>
              <a:t>潘查不小心成了它的统治者</a:t>
            </a:r>
            <a:r>
              <a:rPr lang="zh-CN" altLang="en-US"/>
              <a:t>)有一条奇怪的法律：任何来此的游客必须回答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你来这里做什么？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/>
              <a:t>这个问题。答对了一切好说，答错了立即被绞死。</a:t>
            </a:r>
          </a:p>
          <a:p>
            <a:pPr lvl="1"/>
            <a:r>
              <a:rPr lang="zh-CN" altLang="en-US"/>
              <a:t>如果你是那个游客，你该如何回答。</a:t>
            </a:r>
            <a:r>
              <a:rPr lang="zh-CN" altLang="en-US" sz="2000">
                <a:solidFill>
                  <a:srgbClr val="663300"/>
                </a:solidFill>
              </a:rPr>
              <a:t>(假设你还不想死)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基本运算的定义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运算定义的基本方式：将结果定义为一个新的集合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/>
              <a:t>（这也可以看做是一种集合表示方法）</a:t>
            </a:r>
          </a:p>
          <a:p>
            <a:pPr lvl="1"/>
            <a:r>
              <a:rPr lang="zh-CN" altLang="en-US"/>
              <a:t>并与交：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B={x|xA </a:t>
            </a:r>
            <a:r>
              <a:rPr lang="zh-CN" altLang="en-US">
                <a:sym typeface="Symbol" pitchFamily="18" charset="2"/>
              </a:rPr>
              <a:t>或者</a:t>
            </a:r>
            <a:r>
              <a:rPr lang="en-US" altLang="zh-CN">
                <a:sym typeface="Symbol" pitchFamily="18" charset="2"/>
              </a:rPr>
              <a:t>xB}</a:t>
            </a:r>
          </a:p>
          <a:p>
            <a:pPr lvl="1">
              <a:buFontTx/>
              <a:buNone/>
            </a:pPr>
            <a:r>
              <a:rPr lang="en-US" altLang="zh-CN"/>
              <a:t>			   A</a:t>
            </a:r>
            <a:r>
              <a:rPr lang="en-US" altLang="zh-CN">
                <a:sym typeface="Symbol" pitchFamily="18" charset="2"/>
              </a:rPr>
              <a:t>B={x|xA </a:t>
            </a:r>
            <a:r>
              <a:rPr lang="zh-CN" altLang="en-US">
                <a:sym typeface="Symbol" pitchFamily="18" charset="2"/>
              </a:rPr>
              <a:t>并且</a:t>
            </a:r>
            <a:r>
              <a:rPr lang="en-US" altLang="zh-CN">
                <a:sym typeface="Symbol" pitchFamily="18" charset="2"/>
              </a:rPr>
              <a:t>xB}</a:t>
            </a:r>
            <a:endParaRPr lang="en-US" altLang="zh-CN"/>
          </a:p>
          <a:p>
            <a:pPr lvl="1"/>
            <a:r>
              <a:rPr lang="zh-CN" altLang="en-US"/>
              <a:t>相对补：</a:t>
            </a:r>
            <a:r>
              <a:rPr lang="en-US" altLang="zh-CN"/>
              <a:t>A-B={x|x</a:t>
            </a:r>
            <a:r>
              <a:rPr lang="en-US" altLang="zh-CN">
                <a:sym typeface="Symbol" pitchFamily="18" charset="2"/>
              </a:rPr>
              <a:t>A</a:t>
            </a:r>
            <a:r>
              <a:rPr lang="zh-CN" altLang="en-US">
                <a:sym typeface="Symbol" pitchFamily="18" charset="2"/>
              </a:rPr>
              <a:t>并且</a:t>
            </a:r>
            <a:r>
              <a:rPr lang="en-US" altLang="zh-CN">
                <a:sym typeface="Symbol" pitchFamily="18" charset="2"/>
              </a:rPr>
              <a:t>xB</a:t>
            </a:r>
            <a:r>
              <a:rPr lang="en-US" altLang="zh-CN"/>
              <a:t>}</a:t>
            </a:r>
          </a:p>
          <a:p>
            <a:pPr lvl="2"/>
            <a:r>
              <a:rPr lang="zh-CN" altLang="en-US"/>
              <a:t>相对于全集的绝对补</a:t>
            </a:r>
          </a:p>
          <a:p>
            <a:pPr lvl="1"/>
            <a:r>
              <a:rPr lang="zh-CN" altLang="en-US"/>
              <a:t>对称差: 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B=(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B)-(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B)=(A-B)(B-A)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文氏图（</a:t>
            </a:r>
            <a:r>
              <a:rPr lang="en-US" altLang="zh-CN" dirty="0"/>
              <a:t>Venn</a:t>
            </a:r>
            <a:r>
              <a:rPr lang="en-US" altLang="zh-CN" dirty="0">
                <a:latin typeface="Times New Roman"/>
              </a:rPr>
              <a:t>’</a:t>
            </a:r>
            <a:r>
              <a:rPr lang="en-US" altLang="zh-CN" dirty="0"/>
              <a:t>s </a:t>
            </a:r>
            <a:r>
              <a:rPr lang="en-US" altLang="zh-CN" dirty="0" err="1"/>
              <a:t>Digram</a:t>
            </a:r>
            <a:r>
              <a:rPr lang="en-US" altLang="zh-CN" dirty="0" smtClean="0"/>
              <a:t>）</a:t>
            </a:r>
            <a:endParaRPr lang="zh-CN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362200"/>
            <a:ext cx="3922713" cy="1138808"/>
          </a:xfrm>
        </p:spPr>
        <p:txBody>
          <a:bodyPr/>
          <a:lstStyle/>
          <a:p>
            <a:r>
              <a:rPr lang="zh-CN" altLang="en-US" sz="2400" dirty="0"/>
              <a:t> ~</a:t>
            </a:r>
            <a:r>
              <a:rPr lang="en-US" altLang="zh-CN" sz="2400" i="1" dirty="0"/>
              <a:t>A</a:t>
            </a:r>
            <a:r>
              <a:rPr lang="en-US" altLang="zh-CN" sz="2400" dirty="0">
                <a:sym typeface="Symbol" pitchFamily="18" charset="2"/>
              </a:rPr>
              <a:t></a:t>
            </a:r>
            <a:r>
              <a:rPr lang="en-US" altLang="zh-CN" sz="2400" dirty="0"/>
              <a:t> ~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</a:p>
        </p:txBody>
      </p:sp>
      <p:graphicFrame>
        <p:nvGraphicFramePr>
          <p:cNvPr id="100357" name="Object 5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1339146405"/>
              </p:ext>
            </p:extLst>
          </p:nvPr>
        </p:nvGraphicFramePr>
        <p:xfrm>
          <a:off x="6156176" y="1988840"/>
          <a:ext cx="15811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r:id="rId3" imgW="1580952" imgH="1238423" progId="Paint.Picture">
                  <p:embed/>
                </p:oleObj>
              </mc:Choice>
              <mc:Fallback>
                <p:oleObj r:id="rId3" imgW="1580952" imgH="123842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988840"/>
                        <a:ext cx="15811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27584" y="4221088"/>
            <a:ext cx="4471988" cy="92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 (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-(</a:t>
            </a:r>
            <a:r>
              <a:rPr lang="en-US" altLang="zh-CN" sz="2400" i="1" smtClean="0"/>
              <a:t>B</a:t>
            </a:r>
            <a:r>
              <a:rPr lang="en-US" altLang="zh-CN" sz="2400" smtClean="0">
                <a:sym typeface="Symbol" pitchFamily="18" charset="2"/>
              </a:rPr>
              <a:t>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))</a:t>
            </a:r>
            <a:r>
              <a:rPr lang="en-US" altLang="zh-CN" sz="2400" smtClean="0">
                <a:sym typeface="Symbol" pitchFamily="18" charset="2"/>
              </a:rPr>
              <a:t></a:t>
            </a:r>
            <a:r>
              <a:rPr lang="en-US" altLang="zh-CN" sz="2400" smtClean="0"/>
              <a:t>((</a:t>
            </a:r>
            <a:r>
              <a:rPr lang="en-US" altLang="zh-CN" sz="2400" i="1" smtClean="0"/>
              <a:t>B</a:t>
            </a:r>
            <a:r>
              <a:rPr lang="en-US" altLang="zh-CN" sz="2400" smtClean="0">
                <a:sym typeface="Symbol" pitchFamily="18" charset="2"/>
              </a:rPr>
              <a:t>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)-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) </a:t>
            </a:r>
            <a:endParaRPr lang="en-US" altLang="zh-CN" sz="2400" dirty="0"/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2749277"/>
              </p:ext>
            </p:extLst>
          </p:nvPr>
        </p:nvGraphicFramePr>
        <p:xfrm>
          <a:off x="6228184" y="4221088"/>
          <a:ext cx="15811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r:id="rId5" imgW="1580952" imgH="1238423" progId="PBrush">
                  <p:embed/>
                </p:oleObj>
              </mc:Choice>
              <mc:Fallback>
                <p:oleObj r:id="rId5" imgW="1580952" imgH="1238423" progId="PBrush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221088"/>
                        <a:ext cx="15811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（1）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包含关系下两个集合的最小上界和最大下界 </a:t>
            </a:r>
          </a:p>
          <a:p>
            <a:endParaRPr lang="zh-CN" altLang="en-US"/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</a:t>
            </a:r>
            <a:r>
              <a:rPr lang="en-US" altLang="zh-CN"/>
              <a:t>B, B</a:t>
            </a:r>
            <a:r>
              <a:rPr lang="en-US" altLang="zh-CN">
                <a:latin typeface="Times New Roman" charset="0"/>
                <a:sym typeface="Symbol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</a:t>
            </a:r>
            <a:r>
              <a:rPr lang="en-US" altLang="zh-CN"/>
              <a:t>B</a:t>
            </a:r>
          </a:p>
          <a:p>
            <a:pPr lvl="1" algn="just"/>
            <a:r>
              <a:rPr lang="zh-CN" altLang="en-US"/>
              <a:t>对任意</a:t>
            </a:r>
            <a:r>
              <a:rPr lang="en-US" altLang="zh-CN"/>
              <a:t>X，</a:t>
            </a:r>
            <a:r>
              <a:rPr lang="zh-CN" altLang="en-US"/>
              <a:t>若</a:t>
            </a:r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 </a:t>
            </a:r>
            <a:r>
              <a:rPr lang="en-US" altLang="zh-CN"/>
              <a:t>X</a:t>
            </a:r>
            <a:r>
              <a:rPr lang="en-US" altLang="zh-CN">
                <a:latin typeface="Times New Roman" charset="0"/>
                <a:sym typeface="Symbol" pitchFamily="18" charset="2"/>
              </a:rPr>
              <a:t> , </a:t>
            </a:r>
            <a:r>
              <a:rPr lang="en-US" altLang="zh-CN"/>
              <a:t>B</a:t>
            </a:r>
            <a:r>
              <a:rPr lang="en-US" altLang="zh-CN">
                <a:latin typeface="Times New Roman" charset="0"/>
                <a:sym typeface="Symbol" pitchFamily="18" charset="2"/>
              </a:rPr>
              <a:t> </a:t>
            </a:r>
            <a:r>
              <a:rPr lang="en-US" altLang="zh-CN"/>
              <a:t>X</a:t>
            </a:r>
            <a:r>
              <a:rPr lang="en-US" altLang="zh-CN">
                <a:latin typeface="Times New Roman" charset="0"/>
                <a:sym typeface="Symbol" pitchFamily="18" charset="2"/>
              </a:rPr>
              <a:t> ,</a:t>
            </a:r>
            <a:r>
              <a:rPr lang="zh-CN" altLang="en-US">
                <a:latin typeface="Times New Roman" charset="0"/>
                <a:sym typeface="Symbol" pitchFamily="18" charset="2"/>
              </a:rPr>
              <a:t>则</a:t>
            </a:r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</a:t>
            </a:r>
            <a:r>
              <a:rPr lang="en-US" altLang="zh-CN"/>
              <a:t>B</a:t>
            </a:r>
            <a:r>
              <a:rPr lang="en-US" altLang="zh-CN">
                <a:latin typeface="Times New Roman" charset="0"/>
                <a:sym typeface="Symbol" pitchFamily="18" charset="2"/>
              </a:rPr>
              <a:t> </a:t>
            </a:r>
            <a:r>
              <a:rPr lang="en-US" altLang="zh-CN"/>
              <a:t>X</a:t>
            </a:r>
          </a:p>
          <a:p>
            <a:pPr lvl="1" algn="just"/>
            <a:endParaRPr lang="en-US" altLang="zh-CN"/>
          </a:p>
          <a:p>
            <a:pPr lvl="1"/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</a:t>
            </a:r>
            <a:r>
              <a:rPr lang="en-US" altLang="zh-CN"/>
              <a:t>B</a:t>
            </a:r>
            <a:r>
              <a:rPr lang="en-US" altLang="zh-CN">
                <a:latin typeface="Times New Roman" charset="0"/>
                <a:sym typeface="Symbol" pitchFamily="18" charset="2"/>
              </a:rPr>
              <a:t></a:t>
            </a:r>
            <a:r>
              <a:rPr lang="en-US" altLang="zh-CN"/>
              <a:t>A, A</a:t>
            </a:r>
            <a:r>
              <a:rPr lang="en-US" altLang="zh-CN">
                <a:latin typeface="Times New Roman" charset="0"/>
                <a:sym typeface="Symbol" pitchFamily="18" charset="2"/>
              </a:rPr>
              <a:t></a:t>
            </a:r>
            <a:r>
              <a:rPr lang="en-US" altLang="zh-CN"/>
              <a:t>B</a:t>
            </a:r>
            <a:r>
              <a:rPr lang="en-US" altLang="zh-CN">
                <a:latin typeface="Times New Roman" charset="0"/>
                <a:sym typeface="Symbol" pitchFamily="18" charset="2"/>
              </a:rPr>
              <a:t></a:t>
            </a:r>
            <a:r>
              <a:rPr lang="en-US" altLang="zh-CN"/>
              <a:t>B </a:t>
            </a:r>
          </a:p>
          <a:p>
            <a:pPr lvl="1"/>
            <a:r>
              <a:rPr lang="zh-CN" altLang="en-US"/>
              <a:t>对任意</a:t>
            </a:r>
            <a:r>
              <a:rPr lang="en-US" altLang="zh-CN"/>
              <a:t>X，</a:t>
            </a:r>
            <a:r>
              <a:rPr lang="zh-CN" altLang="en-US"/>
              <a:t>若</a:t>
            </a:r>
            <a:r>
              <a:rPr lang="en-US" altLang="zh-CN"/>
              <a:t>X </a:t>
            </a:r>
            <a:r>
              <a:rPr lang="en-US" altLang="zh-CN">
                <a:latin typeface="Times New Roman" charset="0"/>
                <a:sym typeface="Symbol" pitchFamily="18" charset="2"/>
              </a:rPr>
              <a:t> </a:t>
            </a:r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 , </a:t>
            </a:r>
            <a:r>
              <a:rPr lang="en-US" altLang="zh-CN"/>
              <a:t>X</a:t>
            </a:r>
            <a:r>
              <a:rPr lang="en-US" altLang="zh-CN">
                <a:latin typeface="Times New Roman" charset="0"/>
                <a:sym typeface="Symbol" pitchFamily="18" charset="2"/>
              </a:rPr>
              <a:t>  </a:t>
            </a:r>
            <a:r>
              <a:rPr lang="en-US" altLang="zh-CN"/>
              <a:t>B</a:t>
            </a:r>
            <a:r>
              <a:rPr lang="en-US" altLang="zh-CN">
                <a:latin typeface="Times New Roman" charset="0"/>
                <a:sym typeface="Symbol" pitchFamily="18" charset="2"/>
              </a:rPr>
              <a:t> ,</a:t>
            </a:r>
            <a:r>
              <a:rPr lang="zh-CN" altLang="en-US">
                <a:latin typeface="Times New Roman" charset="0"/>
                <a:sym typeface="Symbol" pitchFamily="18" charset="2"/>
              </a:rPr>
              <a:t>则</a:t>
            </a:r>
            <a:r>
              <a:rPr lang="en-US" altLang="zh-CN"/>
              <a:t>X</a:t>
            </a:r>
            <a:r>
              <a:rPr lang="en-US" altLang="zh-CN">
                <a:latin typeface="Times New Roman" charset="0"/>
                <a:sym typeface="Symbol" pitchFamily="18" charset="2"/>
              </a:rPr>
              <a:t> </a:t>
            </a:r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</a:t>
            </a:r>
            <a:r>
              <a:rPr lang="en-US" altLang="zh-CN"/>
              <a:t>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（2）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子集与运算的关系 </a:t>
            </a:r>
          </a:p>
          <a:p>
            <a:endParaRPr lang="zh-CN" altLang="en-US"/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</a:t>
            </a:r>
            <a:r>
              <a:rPr lang="en-US" altLang="zh-CN"/>
              <a:t>B=B </a:t>
            </a:r>
            <a:r>
              <a:rPr lang="en-US" altLang="zh-CN">
                <a:latin typeface="Times New Roman" charset="0"/>
                <a:sym typeface="Symbol" pitchFamily="18" charset="2"/>
              </a:rPr>
              <a:t></a:t>
            </a:r>
            <a:r>
              <a:rPr lang="en-US" altLang="zh-CN"/>
              <a:t> </a:t>
            </a:r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</a:t>
            </a:r>
            <a:r>
              <a:rPr lang="en-US" altLang="zh-CN"/>
              <a:t>B </a:t>
            </a:r>
            <a:r>
              <a:rPr lang="en-US" altLang="zh-CN">
                <a:latin typeface="Times New Roman" charset="0"/>
                <a:sym typeface="Symbol" pitchFamily="18" charset="2"/>
              </a:rPr>
              <a:t></a:t>
            </a:r>
            <a:r>
              <a:rPr lang="en-US" altLang="zh-CN"/>
              <a:t> </a:t>
            </a:r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</a:t>
            </a:r>
            <a:r>
              <a:rPr lang="en-US" altLang="zh-CN"/>
              <a:t>B=A </a:t>
            </a:r>
            <a:r>
              <a:rPr lang="en-US" altLang="zh-CN">
                <a:latin typeface="Times New Roman" charset="0"/>
                <a:sym typeface="Symbol" pitchFamily="18" charset="2"/>
              </a:rPr>
              <a:t></a:t>
            </a:r>
            <a:r>
              <a:rPr lang="en-US" altLang="zh-CN"/>
              <a:t> </a:t>
            </a:r>
          </a:p>
          <a:p>
            <a:pPr lvl="1" algn="just"/>
            <a:r>
              <a:rPr lang="en-US" altLang="zh-CN"/>
              <a:t>A-B=</a:t>
            </a:r>
            <a:r>
              <a:rPr lang="en-US" altLang="zh-CN">
                <a:latin typeface="Times New Roman" charset="0"/>
                <a:sym typeface="Symbol" pitchFamily="18" charset="2"/>
              </a:rPr>
              <a:t>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（3）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 b="1">
                <a:latin typeface="Arial" charset="0"/>
                <a:ea typeface="黑体" pitchFamily="2" charset="-122"/>
              </a:rPr>
              <a:t>并与交的重要算律</a:t>
            </a:r>
            <a:endParaRPr lang="zh-CN" altLang="en-US" sz="2400" b="1">
              <a:latin typeface="Arial" charset="0"/>
              <a:cs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charset="0"/>
              </a:rPr>
              <a:t>等幂律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charset="0"/>
              </a:rPr>
              <a:t>结合律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charset="0"/>
              </a:rPr>
              <a:t>交换律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charset="0"/>
              </a:rPr>
              <a:t>分配律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charset="0"/>
              </a:rPr>
              <a:t>同一律和零律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charset="0"/>
              </a:rPr>
              <a:t>排中律和矛盾律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charset="0"/>
              </a:rPr>
              <a:t>吸收律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en-US" altLang="zh-CN" sz="2000"/>
              <a:t>de Morgan</a:t>
            </a:r>
            <a:r>
              <a:rPr lang="zh-CN" altLang="en-US" sz="2000">
                <a:latin typeface="Times New Roman" charset="0"/>
              </a:rPr>
              <a:t>律</a:t>
            </a:r>
            <a:endParaRPr lang="zh-CN" altLang="en-US" sz="2000"/>
          </a:p>
          <a:p>
            <a:pPr lvl="1" algn="just">
              <a:lnSpc>
                <a:spcPct val="90000"/>
              </a:lnSpc>
            </a:pPr>
            <a:r>
              <a:rPr lang="zh-CN" altLang="en-US" sz="2000">
                <a:latin typeface="Times New Roman" charset="0"/>
              </a:rPr>
              <a:t>双重否定律</a:t>
            </a:r>
            <a:endParaRPr lang="zh-CN" altLang="en-US" sz="2000"/>
          </a:p>
          <a:p>
            <a:pPr lvl="1">
              <a:lnSpc>
                <a:spcPct val="9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（4）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>
                <a:latin typeface="Arial" charset="0"/>
                <a:ea typeface="黑体" pitchFamily="2" charset="-122"/>
              </a:rPr>
              <a:t>相对补运算的重要性质</a:t>
            </a:r>
            <a:endParaRPr lang="zh-CN" altLang="en-US" b="1">
              <a:latin typeface="Arial" charset="0"/>
              <a:cs typeface="Arial" charset="0"/>
            </a:endParaRPr>
          </a:p>
          <a:p>
            <a:pPr lvl="1" algn="just"/>
            <a:r>
              <a:rPr lang="en-US" altLang="zh-CN">
                <a:latin typeface="Times New Roman" charset="0"/>
              </a:rPr>
              <a:t>A-B</a:t>
            </a:r>
            <a:r>
              <a:rPr lang="en-US" altLang="zh-CN">
                <a:latin typeface="Times New Roman" charset="0"/>
                <a:sym typeface="Symbol" pitchFamily="18" charset="2"/>
              </a:rPr>
              <a:t></a:t>
            </a:r>
            <a:r>
              <a:rPr lang="en-US" altLang="zh-CN">
                <a:latin typeface="Times New Roman" charset="0"/>
              </a:rPr>
              <a:t>A</a:t>
            </a:r>
          </a:p>
          <a:p>
            <a:pPr lvl="1" algn="just"/>
            <a:r>
              <a:rPr lang="en-US" altLang="zh-CN">
                <a:latin typeface="Times New Roman" charset="0"/>
              </a:rPr>
              <a:t>A-B=A</a:t>
            </a:r>
            <a:r>
              <a:rPr lang="en-US" altLang="zh-CN">
                <a:latin typeface="Times New Roman" charset="0"/>
                <a:sym typeface="Symbol" pitchFamily="18" charset="2"/>
              </a:rPr>
              <a:t></a:t>
            </a:r>
            <a:r>
              <a:rPr lang="en-US" altLang="zh-CN">
                <a:latin typeface="Times New Roman" charset="0"/>
              </a:rPr>
              <a:t>B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运算的重要性质 （5）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>
                <a:latin typeface="Arial" charset="0"/>
                <a:ea typeface="黑体" pitchFamily="2" charset="-122"/>
              </a:rPr>
              <a:t>对称差的重要性质</a:t>
            </a:r>
            <a:endParaRPr lang="zh-CN" altLang="en-US" b="1">
              <a:latin typeface="Arial" charset="0"/>
              <a:cs typeface="Arial" charset="0"/>
            </a:endParaRPr>
          </a:p>
          <a:p>
            <a:pPr lvl="1" algn="just"/>
            <a:r>
              <a:rPr lang="zh-CN" altLang="en-US">
                <a:latin typeface="Times New Roman" charset="0"/>
              </a:rPr>
              <a:t>交换律与结合律</a:t>
            </a:r>
            <a:endParaRPr lang="zh-CN" altLang="en-US"/>
          </a:p>
          <a:p>
            <a:pPr lvl="1" algn="just"/>
            <a:r>
              <a:rPr lang="zh-CN" altLang="en-US">
                <a:latin typeface="Times New Roman" charset="0"/>
              </a:rPr>
              <a:t>同一律</a:t>
            </a:r>
            <a:endParaRPr lang="zh-CN" altLang="en-US"/>
          </a:p>
          <a:p>
            <a:pPr lvl="1" algn="just"/>
            <a:r>
              <a:rPr lang="en-US" altLang="zh-CN"/>
              <a:t>A</a:t>
            </a:r>
            <a:r>
              <a:rPr lang="en-US" altLang="zh-CN">
                <a:latin typeface="Times New Roman" charset="0"/>
                <a:sym typeface="Symbol" pitchFamily="18" charset="2"/>
              </a:rPr>
              <a:t></a:t>
            </a:r>
            <a:r>
              <a:rPr lang="en-US" altLang="zh-CN"/>
              <a:t>A= </a:t>
            </a:r>
            <a:r>
              <a:rPr lang="en-US" altLang="zh-CN">
                <a:latin typeface="Times New Roman" charset="0"/>
                <a:sym typeface="Symbol" pitchFamily="18" charset="2"/>
              </a:rPr>
              <a:t></a:t>
            </a:r>
            <a:r>
              <a:rPr lang="en-US" altLang="zh-CN"/>
              <a:t> (</a:t>
            </a:r>
            <a:r>
              <a:rPr lang="zh-CN" altLang="en-US">
                <a:latin typeface="Times New Roman" charset="0"/>
              </a:rPr>
              <a:t>逆元素</a:t>
            </a:r>
            <a:r>
              <a:rPr lang="zh-CN" altLang="en-US"/>
              <a:t>)</a:t>
            </a:r>
          </a:p>
          <a:p>
            <a:pPr lvl="1" algn="just"/>
            <a:r>
              <a:rPr lang="zh-CN" altLang="en-US">
                <a:latin typeface="Times New Roman" charset="0"/>
              </a:rPr>
              <a:t>消去律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772400" cy="762000"/>
          </a:xfrm>
        </p:spPr>
        <p:txBody>
          <a:bodyPr/>
          <a:lstStyle/>
          <a:p>
            <a:r>
              <a:rPr lang="zh-CN" altLang="en-US"/>
              <a:t>集合及其运算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590800"/>
            <a:ext cx="7467600" cy="3505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集合与元素</a:t>
            </a:r>
          </a:p>
          <a:p>
            <a:pPr>
              <a:lnSpc>
                <a:spcPct val="90000"/>
              </a:lnSpc>
            </a:pPr>
            <a:r>
              <a:rPr lang="zh-CN" altLang="en-US"/>
              <a:t>集合的表示</a:t>
            </a:r>
          </a:p>
          <a:p>
            <a:pPr>
              <a:lnSpc>
                <a:spcPct val="90000"/>
              </a:lnSpc>
            </a:pPr>
            <a:r>
              <a:rPr lang="zh-CN" altLang="en-US"/>
              <a:t>集合相等</a:t>
            </a:r>
          </a:p>
          <a:p>
            <a:pPr>
              <a:lnSpc>
                <a:spcPct val="90000"/>
              </a:lnSpc>
            </a:pPr>
            <a:r>
              <a:rPr lang="zh-CN" altLang="en-US"/>
              <a:t>空集与（相对）全集</a:t>
            </a:r>
          </a:p>
          <a:p>
            <a:pPr>
              <a:lnSpc>
                <a:spcPct val="90000"/>
              </a:lnSpc>
            </a:pPr>
            <a:r>
              <a:rPr lang="zh-CN" altLang="en-US"/>
              <a:t>幂集</a:t>
            </a:r>
          </a:p>
          <a:p>
            <a:pPr>
              <a:lnSpc>
                <a:spcPct val="90000"/>
              </a:lnSpc>
            </a:pPr>
            <a:r>
              <a:rPr lang="zh-CN" altLang="en-US"/>
              <a:t>罗素悖论</a:t>
            </a:r>
          </a:p>
          <a:p>
            <a:pPr>
              <a:lnSpc>
                <a:spcPct val="90000"/>
              </a:lnSpc>
            </a:pPr>
            <a:r>
              <a:rPr lang="zh-CN" altLang="en-US"/>
              <a:t>基本的集合运算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8001000" cy="1143000"/>
          </a:xfrm>
        </p:spPr>
        <p:txBody>
          <a:bodyPr/>
          <a:lstStyle/>
          <a:p>
            <a:r>
              <a:rPr lang="zh-CN" altLang="en-US"/>
              <a:t>常规集合模型的局限性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8001000" cy="39624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假如象5位潜在顾客了解对一种新式样手机的反应，得到如下答复：</a:t>
            </a:r>
          </a:p>
          <a:p>
            <a:pPr lvl="1"/>
            <a:r>
              <a:rPr lang="zh-CN" altLang="en-US" dirty="0"/>
              <a:t>小赵：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还可以吧，我想。</a:t>
            </a:r>
            <a:r>
              <a:rPr lang="zh-CN" altLang="en-US" dirty="0">
                <a:latin typeface="Times New Roman"/>
              </a:rPr>
              <a:t>”</a:t>
            </a:r>
            <a:endParaRPr lang="zh-CN" altLang="en-US" dirty="0"/>
          </a:p>
          <a:p>
            <a:pPr lvl="1"/>
            <a:r>
              <a:rPr lang="zh-CN" altLang="en-US" dirty="0"/>
              <a:t>小钱：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太好了，什么时候能上市？</a:t>
            </a:r>
            <a:r>
              <a:rPr lang="zh-CN" altLang="en-US" dirty="0">
                <a:latin typeface="Times New Roman"/>
              </a:rPr>
              <a:t>”</a:t>
            </a:r>
            <a:endParaRPr lang="zh-CN" altLang="en-US" dirty="0"/>
          </a:p>
          <a:p>
            <a:pPr lvl="1"/>
            <a:r>
              <a:rPr lang="zh-CN" altLang="en-US" dirty="0"/>
              <a:t>小孙：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我不相信会有人买。</a:t>
            </a:r>
            <a:r>
              <a:rPr lang="zh-CN" altLang="en-US" dirty="0">
                <a:latin typeface="Times New Roman"/>
              </a:rPr>
              <a:t>”</a:t>
            </a:r>
            <a:endParaRPr lang="zh-CN" altLang="en-US" dirty="0"/>
          </a:p>
          <a:p>
            <a:pPr lvl="1"/>
            <a:r>
              <a:rPr lang="zh-CN" altLang="en-US" dirty="0"/>
              <a:t>小李：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我觉得不错。</a:t>
            </a:r>
            <a:r>
              <a:rPr lang="zh-CN" altLang="en-US" dirty="0">
                <a:latin typeface="Times New Roman"/>
              </a:rPr>
              <a:t>”</a:t>
            </a:r>
            <a:endParaRPr lang="zh-CN" altLang="en-US" dirty="0"/>
          </a:p>
          <a:p>
            <a:pPr lvl="1"/>
            <a:r>
              <a:rPr lang="zh-CN" altLang="en-US" dirty="0"/>
              <a:t>小周：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看上去真好。</a:t>
            </a:r>
            <a:r>
              <a:rPr lang="zh-CN" altLang="en-US" dirty="0">
                <a:latin typeface="Times New Roman"/>
              </a:rPr>
              <a:t>”</a:t>
            </a:r>
            <a:endParaRPr lang="zh-CN" altLang="en-US" dirty="0"/>
          </a:p>
          <a:p>
            <a:r>
              <a:rPr lang="en-US" altLang="zh-CN" dirty="0"/>
              <a:t>A={x| x</a:t>
            </a:r>
            <a:r>
              <a:rPr lang="zh-CN" altLang="en-US" dirty="0"/>
              <a:t>喜欢这种手机}应该是什么样的集合呢？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模糊集合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78486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令集合</a:t>
            </a:r>
            <a:r>
              <a:rPr lang="en-US" altLang="zh-CN" sz="2400"/>
              <a:t>S={</a:t>
            </a:r>
            <a:r>
              <a:rPr lang="zh-CN" altLang="en-US" sz="2400"/>
              <a:t>小赵，小钱，小孙，小李，小周}，定义</a:t>
            </a:r>
            <a:r>
              <a:rPr lang="en-US" altLang="zh-CN" sz="2400"/>
              <a:t>S</a:t>
            </a:r>
            <a:r>
              <a:rPr lang="zh-CN" altLang="en-US" sz="2400"/>
              <a:t>上的一个度量</a:t>
            </a:r>
            <a:r>
              <a:rPr lang="en-US" altLang="zh-CN" sz="2400" i="1"/>
              <a:t>m</a:t>
            </a:r>
            <a:r>
              <a:rPr lang="en-US" altLang="zh-CN" sz="2400" baseline="-25000"/>
              <a:t>S</a:t>
            </a:r>
            <a:r>
              <a:rPr lang="en-US" altLang="zh-CN" sz="2400"/>
              <a:t>(x), </a:t>
            </a:r>
            <a:r>
              <a:rPr lang="zh-CN" altLang="en-US" sz="2400"/>
              <a:t>对任意</a:t>
            </a:r>
            <a:r>
              <a:rPr lang="en-US" altLang="zh-CN" sz="2400"/>
              <a:t>x</a:t>
            </a:r>
            <a:r>
              <a:rPr lang="en-US" altLang="zh-CN" sz="2400">
                <a:sym typeface="Symbol" pitchFamily="18" charset="2"/>
              </a:rPr>
              <a:t>S, 0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S</a:t>
            </a:r>
            <a:r>
              <a:rPr lang="en-US" altLang="zh-CN" sz="2400">
                <a:sym typeface="Symbol" pitchFamily="18" charset="2"/>
              </a:rPr>
              <a:t>(x)1: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小赵：</a:t>
            </a: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还可以吧，我想。</a:t>
            </a:r>
            <a:r>
              <a:rPr lang="zh-CN" altLang="en-US" sz="2000">
                <a:latin typeface="Times New Roman"/>
              </a:rPr>
              <a:t>”</a:t>
            </a:r>
            <a:r>
              <a:rPr lang="zh-CN" altLang="en-US" sz="2000"/>
              <a:t> (0.4)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小钱：</a:t>
            </a: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太好了，什么时候能上市？</a:t>
            </a:r>
            <a:r>
              <a:rPr lang="zh-CN" altLang="en-US" sz="2000">
                <a:latin typeface="Times New Roman"/>
              </a:rPr>
              <a:t>”</a:t>
            </a:r>
            <a:r>
              <a:rPr lang="zh-CN" altLang="en-US" sz="2000"/>
              <a:t> (1.0)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小孙：</a:t>
            </a: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我不相信会有人买。</a:t>
            </a:r>
            <a:r>
              <a:rPr lang="zh-CN" altLang="en-US" sz="2000">
                <a:latin typeface="Times New Roman"/>
              </a:rPr>
              <a:t>”</a:t>
            </a:r>
            <a:r>
              <a:rPr lang="zh-CN" altLang="en-US" sz="2000"/>
              <a:t> (0.0)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小李：</a:t>
            </a: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我觉得不错。</a:t>
            </a:r>
            <a:r>
              <a:rPr lang="zh-CN" altLang="en-US" sz="2000">
                <a:latin typeface="Times New Roman"/>
              </a:rPr>
              <a:t>”</a:t>
            </a:r>
            <a:r>
              <a:rPr lang="zh-CN" altLang="en-US" sz="2000"/>
              <a:t> (0.7)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小周：</a:t>
            </a: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/>
              <a:t>看上去真好。</a:t>
            </a:r>
            <a:r>
              <a:rPr lang="zh-CN" altLang="en-US" sz="2000">
                <a:latin typeface="Times New Roman"/>
              </a:rPr>
              <a:t>”</a:t>
            </a:r>
            <a:r>
              <a:rPr lang="zh-CN" altLang="en-US" sz="2000"/>
              <a:t> (0.8)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A={x| x</a:t>
            </a:r>
            <a:r>
              <a:rPr lang="zh-CN" altLang="en-US" sz="2400"/>
              <a:t>喜欢这种手机} = {(</a:t>
            </a:r>
            <a:r>
              <a:rPr lang="en-US" altLang="zh-CN" sz="2400"/>
              <a:t>x, </a:t>
            </a:r>
            <a:r>
              <a:rPr lang="en-US" altLang="zh-CN" sz="2400" i="1"/>
              <a:t>m</a:t>
            </a:r>
            <a:r>
              <a:rPr lang="en-US" altLang="zh-CN" sz="2400" baseline="-25000"/>
              <a:t>S</a:t>
            </a:r>
            <a:r>
              <a:rPr lang="en-US" altLang="zh-CN" sz="2400"/>
              <a:t>(x) | x</a:t>
            </a:r>
            <a:r>
              <a:rPr lang="en-US" altLang="zh-CN" sz="2400">
                <a:sym typeface="Symbol" pitchFamily="18" charset="2"/>
              </a:rPr>
              <a:t>S, 0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S</a:t>
            </a:r>
            <a:r>
              <a:rPr lang="en-US" altLang="zh-CN" sz="2400">
                <a:sym typeface="Symbol" pitchFamily="18" charset="2"/>
              </a:rPr>
              <a:t>(x)1}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  = { (</a:t>
            </a:r>
            <a:r>
              <a:rPr lang="zh-CN" altLang="en-US" sz="2400"/>
              <a:t>小赵, 0.4), (小钱, 1.0), (小孙, 0.0), (小李, 0.7),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         (小周, 0.8) }</a:t>
            </a:r>
          </a:p>
          <a:p>
            <a:pPr lvl="1">
              <a:lnSpc>
                <a:spcPct val="90000"/>
              </a:lnSpc>
            </a:pPr>
            <a:endParaRPr lang="en-US" altLang="zh-CN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pp.103-</a:t>
            </a:r>
          </a:p>
          <a:p>
            <a:pPr lvl="1"/>
            <a:r>
              <a:rPr lang="en-US" altLang="zh-CN"/>
              <a:t>5-8</a:t>
            </a:r>
          </a:p>
          <a:p>
            <a:pPr lvl="1"/>
            <a:r>
              <a:rPr lang="en-US" altLang="zh-CN"/>
              <a:t>12-13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连续 </a:t>
            </a:r>
            <a:r>
              <a:rPr lang="en-US" altLang="zh-CN"/>
              <a:t>vs. </a:t>
            </a:r>
            <a:r>
              <a:rPr lang="zh-CN" altLang="en-US"/>
              <a:t>离散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现代数字计算机</a:t>
            </a:r>
          </a:p>
          <a:p>
            <a:pPr lvl="1"/>
            <a:r>
              <a:rPr lang="zh-CN" altLang="en-US"/>
              <a:t>离散的数据</a:t>
            </a:r>
          </a:p>
          <a:p>
            <a:pPr lvl="1"/>
            <a:r>
              <a:rPr lang="zh-CN" altLang="en-US"/>
              <a:t>离散的状态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离散数学模型 </a:t>
            </a:r>
            <a:r>
              <a:rPr lang="zh-CN" altLang="en-US">
                <a:latin typeface="Times New Roman"/>
              </a:rPr>
              <a:t>–</a:t>
            </a:r>
            <a:r>
              <a:rPr lang="zh-CN" altLang="en-US"/>
              <a:t> 一个例子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990600" y="2438400"/>
            <a:ext cx="7924800" cy="4114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/>
              <a:t>9</a:t>
            </a:r>
            <a:r>
              <a:rPr lang="zh-CN" altLang="en-US" sz="2000"/>
              <a:t>根火柴的双人游戏</a:t>
            </a:r>
          </a:p>
          <a:p>
            <a:pPr lvl="1"/>
            <a:r>
              <a:rPr lang="zh-CN" altLang="en-US" sz="2000">
                <a:latin typeface="Times New Roman" charset="0"/>
              </a:rPr>
              <a:t>每次取走 1,2 或</a:t>
            </a:r>
            <a:r>
              <a:rPr lang="en-US" altLang="zh-CN" sz="2000">
                <a:latin typeface="Times New Roman" charset="0"/>
              </a:rPr>
              <a:t>3 </a:t>
            </a:r>
            <a:r>
              <a:rPr lang="zh-CN" altLang="en-US" sz="2000">
                <a:latin typeface="Times New Roman" charset="0"/>
              </a:rPr>
              <a:t>根，不能与对方刚刚取的数相同。</a:t>
            </a:r>
            <a:r>
              <a:rPr lang="en-US" altLang="zh-CN" sz="2000">
                <a:latin typeface="Times New Roman" charset="0"/>
              </a:rPr>
              <a:t> </a:t>
            </a:r>
          </a:p>
          <a:p>
            <a:pPr lvl="1"/>
            <a:r>
              <a:rPr lang="zh-CN" altLang="en-US" sz="2000">
                <a:latin typeface="Times New Roman" charset="0"/>
              </a:rPr>
              <a:t>如果每个人都尽量选择对自己有利的取法，先取者必胜。 </a:t>
            </a:r>
          </a:p>
          <a:p>
            <a:pPr lvl="1"/>
            <a:r>
              <a:rPr lang="zh-CN" altLang="en-US" sz="2000">
                <a:latin typeface="Times New Roman" charset="0"/>
              </a:rPr>
              <a:t>问题的推广：保证先取者胜的开始火柴根数</a:t>
            </a:r>
          </a:p>
          <a:p>
            <a:pPr lvl="2"/>
            <a:r>
              <a:rPr lang="zh-CN" altLang="en-US" sz="1800">
                <a:latin typeface="Times New Roman" charset="0"/>
              </a:rPr>
              <a:t>（1）“格局</a:t>
            </a:r>
            <a:r>
              <a:rPr lang="en-US" altLang="zh-CN" sz="1800">
                <a:latin typeface="Times New Roman" charset="0"/>
              </a:rPr>
              <a:t>”，</a:t>
            </a:r>
            <a:r>
              <a:rPr lang="zh-CN" altLang="en-US" sz="1800">
                <a:latin typeface="Times New Roman" charset="0"/>
              </a:rPr>
              <a:t>三元组（</a:t>
            </a:r>
            <a:r>
              <a:rPr lang="en-US" altLang="zh-CN" sz="1800">
                <a:latin typeface="Times New Roman" charset="0"/>
              </a:rPr>
              <a:t>X, m, k），X </a:t>
            </a:r>
            <a:r>
              <a:rPr lang="zh-CN" altLang="en-US" sz="1800">
                <a:latin typeface="Times New Roman" charset="0"/>
              </a:rPr>
              <a:t>为下一个动作者，非负整数</a:t>
            </a:r>
            <a:r>
              <a:rPr lang="en-US" altLang="zh-CN" sz="1800">
                <a:latin typeface="Times New Roman" charset="0"/>
              </a:rPr>
              <a:t>m</a:t>
            </a:r>
            <a:r>
              <a:rPr lang="zh-CN" altLang="en-US" sz="1800">
                <a:latin typeface="Times New Roman" charset="0"/>
              </a:rPr>
              <a:t>是尚未取走的火柴根数（</a:t>
            </a:r>
            <a:r>
              <a:rPr lang="en-US" altLang="zh-CN" sz="1800">
                <a:latin typeface="Times New Roman" charset="0"/>
              </a:rPr>
              <a:t>m</a:t>
            </a:r>
            <a:r>
              <a:rPr lang="en-US" altLang="zh-CN" sz="1800">
                <a:latin typeface="Times New Roman" charset="0"/>
                <a:sym typeface="Symbol" pitchFamily="18" charset="2"/>
              </a:rPr>
              <a:t></a:t>
            </a:r>
            <a:r>
              <a:rPr lang="zh-CN" altLang="en-US" sz="1800">
                <a:latin typeface="Times New Roman" charset="0"/>
                <a:sym typeface="Symbol" pitchFamily="18" charset="2"/>
              </a:rPr>
              <a:t>初始根数</a:t>
            </a:r>
            <a:r>
              <a:rPr lang="zh-CN" altLang="en-US" sz="1800">
                <a:latin typeface="Times New Roman" charset="0"/>
              </a:rPr>
              <a:t>），</a:t>
            </a:r>
            <a:r>
              <a:rPr lang="en-US" altLang="zh-CN" sz="1800">
                <a:latin typeface="Times New Roman" charset="0"/>
              </a:rPr>
              <a:t>k </a:t>
            </a:r>
            <a:r>
              <a:rPr lang="zh-CN" altLang="en-US" sz="1800">
                <a:latin typeface="Times New Roman" charset="0"/>
              </a:rPr>
              <a:t>是对方最近一次取的根数。注意</a:t>
            </a:r>
            <a:r>
              <a:rPr lang="en-US" altLang="zh-CN" sz="1800">
                <a:latin typeface="Times New Roman" charset="0"/>
              </a:rPr>
              <a:t>: </a:t>
            </a:r>
            <a:r>
              <a:rPr lang="zh-CN" altLang="en-US" sz="1800">
                <a:latin typeface="Times New Roman" charset="0"/>
              </a:rPr>
              <a:t>输格局是（</a:t>
            </a:r>
            <a:r>
              <a:rPr lang="en-US" altLang="zh-CN" sz="1800">
                <a:latin typeface="Times New Roman" charset="0"/>
              </a:rPr>
              <a:t>X, 0, k）</a:t>
            </a:r>
            <a:r>
              <a:rPr lang="zh-CN" altLang="en-US" sz="1800">
                <a:latin typeface="Times New Roman" charset="0"/>
              </a:rPr>
              <a:t>和（</a:t>
            </a:r>
            <a:r>
              <a:rPr lang="en-US" altLang="zh-CN" sz="1800">
                <a:latin typeface="Times New Roman" charset="0"/>
              </a:rPr>
              <a:t>X, 1, 1）</a:t>
            </a:r>
          </a:p>
          <a:p>
            <a:pPr lvl="2"/>
            <a:r>
              <a:rPr lang="en-US" altLang="zh-CN" sz="1800">
                <a:latin typeface="Times New Roman" charset="0"/>
              </a:rPr>
              <a:t>（2）“</a:t>
            </a:r>
            <a:r>
              <a:rPr lang="zh-CN" altLang="en-US" sz="1800">
                <a:latin typeface="Times New Roman" charset="0"/>
              </a:rPr>
              <a:t>动作”，定义为三个函数</a:t>
            </a:r>
            <a:r>
              <a:rPr lang="en-US" altLang="zh-CN" sz="1800">
                <a:latin typeface="Times New Roman" charset="0"/>
              </a:rPr>
              <a:t> </a:t>
            </a:r>
            <a:r>
              <a:rPr lang="en-US" altLang="zh-CN" sz="1800" i="1">
                <a:latin typeface="Times New Roman" charset="0"/>
              </a:rPr>
              <a:t>f </a:t>
            </a:r>
            <a:r>
              <a:rPr lang="en-US" altLang="zh-CN" sz="1800" baseline="30000">
                <a:latin typeface="Times New Roman" charset="0"/>
              </a:rPr>
              <a:t>1</a:t>
            </a:r>
            <a:r>
              <a:rPr lang="en-US" altLang="zh-CN" sz="1800">
                <a:latin typeface="Times New Roman" charset="0"/>
              </a:rPr>
              <a:t>, </a:t>
            </a:r>
            <a:r>
              <a:rPr lang="en-US" altLang="zh-CN" sz="1800" i="1">
                <a:latin typeface="Times New Roman" charset="0"/>
              </a:rPr>
              <a:t>f </a:t>
            </a:r>
            <a:r>
              <a:rPr lang="en-US" altLang="zh-CN" sz="1800" baseline="30000">
                <a:latin typeface="Times New Roman" charset="0"/>
              </a:rPr>
              <a:t>2</a:t>
            </a:r>
            <a:r>
              <a:rPr lang="en-US" altLang="zh-CN" sz="1800">
                <a:latin typeface="Times New Roman" charset="0"/>
              </a:rPr>
              <a:t>, </a:t>
            </a:r>
            <a:r>
              <a:rPr lang="en-US" altLang="zh-CN" sz="1800" i="1">
                <a:latin typeface="Times New Roman" charset="0"/>
              </a:rPr>
              <a:t>f </a:t>
            </a:r>
            <a:r>
              <a:rPr lang="en-US" altLang="zh-CN" sz="1800" baseline="30000">
                <a:latin typeface="Times New Roman" charset="0"/>
              </a:rPr>
              <a:t>3</a:t>
            </a:r>
            <a:r>
              <a:rPr lang="en-US" altLang="zh-CN" sz="1800">
                <a:latin typeface="Times New Roman" charset="0"/>
              </a:rPr>
              <a:t>， </a:t>
            </a:r>
            <a:r>
              <a:rPr lang="en-US" altLang="zh-CN" sz="1800" i="1">
                <a:latin typeface="Times New Roman" charset="0"/>
              </a:rPr>
              <a:t>f </a:t>
            </a:r>
            <a:r>
              <a:rPr lang="en-US" altLang="zh-CN" sz="1800" baseline="30000">
                <a:latin typeface="Times New Roman" charset="0"/>
              </a:rPr>
              <a:t>i</a:t>
            </a:r>
            <a:r>
              <a:rPr lang="en-US" altLang="zh-CN" sz="1800">
                <a:latin typeface="Times New Roman" charset="0"/>
              </a:rPr>
              <a:t>(（X, m, k）)=（X</a:t>
            </a:r>
            <a:r>
              <a:rPr lang="zh-CN" altLang="en-US" sz="1800">
                <a:latin typeface="Times New Roman" charset="0"/>
              </a:rPr>
              <a:t>的对方, </a:t>
            </a:r>
            <a:r>
              <a:rPr lang="en-US" altLang="zh-CN" sz="1800">
                <a:latin typeface="Times New Roman" charset="0"/>
              </a:rPr>
              <a:t>m-i, i），</a:t>
            </a:r>
            <a:r>
              <a:rPr lang="en-US" altLang="zh-CN" sz="1800" i="1">
                <a:latin typeface="Times New Roman" charset="0"/>
              </a:rPr>
              <a:t>f </a:t>
            </a:r>
            <a:r>
              <a:rPr lang="en-US" altLang="zh-CN" sz="1800" baseline="30000">
                <a:latin typeface="Times New Roman" charset="0"/>
              </a:rPr>
              <a:t>i</a:t>
            </a:r>
            <a:r>
              <a:rPr lang="en-US" altLang="zh-CN" sz="1800">
                <a:latin typeface="Times New Roman" charset="0"/>
              </a:rPr>
              <a:t> </a:t>
            </a:r>
            <a:r>
              <a:rPr lang="zh-CN" altLang="en-US" sz="1800">
                <a:latin typeface="Times New Roman" charset="0"/>
              </a:rPr>
              <a:t>在（</a:t>
            </a:r>
            <a:r>
              <a:rPr lang="en-US" altLang="zh-CN" sz="1800">
                <a:latin typeface="Times New Roman" charset="0"/>
              </a:rPr>
              <a:t>X, m, i）</a:t>
            </a:r>
            <a:r>
              <a:rPr lang="zh-CN" altLang="en-US" sz="1800">
                <a:latin typeface="Times New Roman" charset="0"/>
              </a:rPr>
              <a:t>无定义。 </a:t>
            </a:r>
          </a:p>
          <a:p>
            <a:pPr lvl="1"/>
            <a:r>
              <a:rPr lang="zh-CN" altLang="en-US" sz="2000">
                <a:latin typeface="Times New Roman" charset="0"/>
              </a:rPr>
              <a:t>（</a:t>
            </a:r>
            <a:r>
              <a:rPr lang="en-US" altLang="zh-CN" sz="2000">
                <a:latin typeface="Times New Roman" charset="0"/>
              </a:rPr>
              <a:t>X, 4, k）</a:t>
            </a:r>
            <a:r>
              <a:rPr lang="zh-CN" altLang="en-US" sz="2000">
                <a:latin typeface="Times New Roman" charset="0"/>
              </a:rPr>
              <a:t>和（</a:t>
            </a:r>
            <a:r>
              <a:rPr lang="en-US" altLang="zh-CN" sz="2000">
                <a:latin typeface="Times New Roman" charset="0"/>
              </a:rPr>
              <a:t>X, 8, k）</a:t>
            </a:r>
            <a:r>
              <a:rPr lang="zh-CN" altLang="en-US" sz="2000">
                <a:latin typeface="Times New Roman" charset="0"/>
              </a:rPr>
              <a:t>对于 </a:t>
            </a:r>
            <a:r>
              <a:rPr lang="en-US" altLang="zh-CN" sz="2000">
                <a:latin typeface="Times New Roman" charset="0"/>
              </a:rPr>
              <a:t>X</a:t>
            </a:r>
            <a:r>
              <a:rPr lang="zh-CN" altLang="en-US" sz="2000">
                <a:latin typeface="Times New Roman" charset="0"/>
              </a:rPr>
              <a:t>都是输格局。</a:t>
            </a:r>
          </a:p>
          <a:p>
            <a:pPr lvl="1"/>
            <a:r>
              <a:rPr lang="zh-CN" altLang="en-US" sz="2000">
                <a:latin typeface="Times New Roman" charset="0"/>
              </a:rPr>
              <a:t>你能提出并证明更一般性的结论吗?</a:t>
            </a:r>
            <a:r>
              <a:rPr lang="zh-CN" altLang="en-US" sz="200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集合的概念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没有定义</a:t>
            </a:r>
          </a:p>
          <a:p>
            <a:pPr lvl="1"/>
            <a:r>
              <a:rPr lang="zh-CN" altLang="en-US">
                <a:latin typeface="Times New Roman" charset="0"/>
              </a:rPr>
              <a:t>被认为“具有某种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</a:rPr>
              <a:t>共同性质</a:t>
            </a:r>
            <a:r>
              <a:rPr lang="zh-CN" altLang="en-US">
                <a:latin typeface="Times New Roman" charset="0"/>
              </a:rPr>
              <a:t>”的若干不同的对象合在一起构成集合，而所谓“共同性质”也只不过是让你能将它们想到一起罢了。</a:t>
            </a:r>
            <a:endParaRPr lang="en-US" altLang="zh-CN">
              <a:latin typeface="Times New Roman" charset="0"/>
            </a:endParaRPr>
          </a:p>
          <a:p>
            <a:pPr lvl="1"/>
            <a:r>
              <a:rPr lang="en-US" altLang="zh-CN">
                <a:latin typeface="Times New Roman" charset="0"/>
              </a:rPr>
              <a:t>Georg Cantor</a:t>
            </a:r>
            <a:r>
              <a:rPr lang="zh-CN" altLang="en-US">
                <a:latin typeface="Times New Roman" charset="0"/>
              </a:rPr>
              <a:t>的描述：</a:t>
            </a:r>
            <a:r>
              <a:rPr lang="en-US" altLang="zh-CN">
                <a:latin typeface="Times New Roman" charset="0"/>
              </a:rPr>
              <a:t>A set is a collection into a whole of definite, distinct objects of our intuition or our thought. The objects are called elements (member) of the set. </a:t>
            </a:r>
            <a:endParaRPr lang="zh-CN" alt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7772400" cy="762000"/>
          </a:xfrm>
        </p:spPr>
        <p:txBody>
          <a:bodyPr/>
          <a:lstStyle/>
          <a:p>
            <a:r>
              <a:rPr lang="zh-CN" altLang="en-US"/>
              <a:t>集合的表示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{</a:t>
            </a:r>
            <a:r>
              <a:rPr lang="en-US" altLang="zh-CN"/>
              <a:t>x | </a:t>
            </a:r>
            <a:r>
              <a:rPr lang="en-US" altLang="zh-CN" b="1"/>
              <a:t>P</a:t>
            </a:r>
            <a:r>
              <a:rPr lang="en-US" altLang="zh-CN"/>
              <a:t>(x)}, </a:t>
            </a:r>
            <a:r>
              <a:rPr lang="en-US" altLang="zh-CN" b="1"/>
              <a:t>P</a:t>
            </a:r>
            <a:r>
              <a:rPr lang="en-US" altLang="zh-CN"/>
              <a:t> </a:t>
            </a:r>
            <a:r>
              <a:rPr lang="zh-CN" altLang="en-US"/>
              <a:t>必须是“数学可定义”的性质</a:t>
            </a:r>
            <a:endParaRPr lang="en-US" altLang="zh-CN"/>
          </a:p>
          <a:p>
            <a:pPr lvl="1"/>
            <a:r>
              <a:rPr lang="en-US" altLang="zh-CN">
                <a:latin typeface="Times New Roman" charset="0"/>
              </a:rPr>
              <a:t>“</a:t>
            </a:r>
            <a:r>
              <a:rPr lang="zh-CN" altLang="en-US">
                <a:latin typeface="Times New Roman" charset="0"/>
              </a:rPr>
              <a:t>不存在任何 </a:t>
            </a:r>
            <a:r>
              <a:rPr lang="en-US" altLang="zh-CN">
                <a:latin typeface="Times New Roman" charset="0"/>
              </a:rPr>
              <a:t>Y</a:t>
            </a:r>
            <a:r>
              <a:rPr lang="en-US" altLang="zh-CN">
                <a:latin typeface="Times New Roman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charset="0"/>
              </a:rPr>
              <a:t>X” </a:t>
            </a:r>
            <a:r>
              <a:rPr lang="zh-CN" altLang="en-US">
                <a:latin typeface="Times New Roman" charset="0"/>
              </a:rPr>
              <a:t>是关于</a:t>
            </a:r>
            <a:r>
              <a:rPr lang="en-US" altLang="zh-CN">
                <a:latin typeface="Times New Roman" charset="0"/>
              </a:rPr>
              <a:t>X</a:t>
            </a:r>
            <a:r>
              <a:rPr lang="zh-CN" altLang="en-US">
                <a:latin typeface="Times New Roman" charset="0"/>
              </a:rPr>
              <a:t>的有效性质</a:t>
            </a:r>
          </a:p>
          <a:p>
            <a:pPr lvl="1"/>
            <a:r>
              <a:rPr lang="zh-CN" altLang="en-US">
                <a:latin typeface="Times New Roman" charset="0"/>
              </a:rPr>
              <a:t>“对任意的</a:t>
            </a:r>
            <a:r>
              <a:rPr lang="en-US" altLang="zh-CN">
                <a:latin typeface="Times New Roman" charset="0"/>
              </a:rPr>
              <a:t> U, U</a:t>
            </a:r>
            <a:r>
              <a:rPr lang="en-US" altLang="zh-CN">
                <a:latin typeface="Times New Roman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charset="0"/>
              </a:rPr>
              <a:t>Z </a:t>
            </a:r>
            <a:r>
              <a:rPr lang="en-US" altLang="zh-CN" i="1">
                <a:latin typeface="Times New Roman" charset="0"/>
              </a:rPr>
              <a:t>iff</a:t>
            </a:r>
            <a:r>
              <a:rPr lang="en-US" altLang="zh-CN">
                <a:latin typeface="Times New Roman" charset="0"/>
              </a:rPr>
              <a:t>. U</a:t>
            </a:r>
            <a:r>
              <a:rPr lang="en-US" altLang="zh-CN">
                <a:latin typeface="Times New Roman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charset="0"/>
              </a:rPr>
              <a:t>X </a:t>
            </a:r>
            <a:r>
              <a:rPr lang="zh-CN" altLang="en-US">
                <a:latin typeface="Times New Roman" charset="0"/>
              </a:rPr>
              <a:t>且 </a:t>
            </a:r>
            <a:r>
              <a:rPr lang="en-US" altLang="zh-CN">
                <a:latin typeface="Times New Roman" charset="0"/>
              </a:rPr>
              <a:t>U</a:t>
            </a:r>
            <a:r>
              <a:rPr lang="en-US" altLang="zh-CN">
                <a:latin typeface="Times New Roman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charset="0"/>
              </a:rPr>
              <a:t>Y” </a:t>
            </a:r>
            <a:r>
              <a:rPr lang="zh-CN" altLang="en-US">
                <a:latin typeface="Times New Roman" charset="0"/>
              </a:rPr>
              <a:t>是关于</a:t>
            </a:r>
            <a:r>
              <a:rPr lang="en-US" altLang="zh-CN">
                <a:latin typeface="Times New Roman" charset="0"/>
              </a:rPr>
              <a:t>X, Y </a:t>
            </a:r>
            <a:r>
              <a:rPr lang="zh-CN" altLang="en-US">
                <a:latin typeface="Times New Roman" charset="0"/>
              </a:rPr>
              <a:t>和</a:t>
            </a:r>
            <a:r>
              <a:rPr lang="en-US" altLang="zh-CN">
                <a:latin typeface="Times New Roman" charset="0"/>
              </a:rPr>
              <a:t> Z </a:t>
            </a:r>
            <a:r>
              <a:rPr lang="zh-CN" altLang="en-US">
                <a:latin typeface="Times New Roman" charset="0"/>
              </a:rPr>
              <a:t>的有效性质。 </a:t>
            </a:r>
          </a:p>
          <a:p>
            <a:r>
              <a:rPr lang="zh-CN" altLang="en-US"/>
              <a:t>一个集合可以有多种表示</a:t>
            </a:r>
          </a:p>
          <a:p>
            <a:pPr lvl="1"/>
            <a:r>
              <a:rPr lang="zh-CN" altLang="en-US">
                <a:latin typeface="Times New Roman" charset="0"/>
              </a:rPr>
              <a:t>{2, 3, 5}</a:t>
            </a:r>
          </a:p>
          <a:p>
            <a:pPr lvl="1"/>
            <a:r>
              <a:rPr lang="en-US" altLang="zh-CN">
                <a:latin typeface="Times New Roman" charset="0"/>
              </a:rPr>
              <a:t> [1, 7)</a:t>
            </a:r>
            <a:r>
              <a:rPr lang="zh-CN" altLang="en-US">
                <a:latin typeface="Times New Roman" charset="0"/>
              </a:rPr>
              <a:t>区间内的所有质数</a:t>
            </a:r>
          </a:p>
          <a:p>
            <a:pPr lvl="1"/>
            <a:r>
              <a:rPr lang="zh-CN" altLang="en-US">
                <a:latin typeface="Times New Roman" charset="0"/>
              </a:rPr>
              <a:t> 方程</a:t>
            </a:r>
            <a:r>
              <a:rPr lang="en-US" altLang="zh-CN">
                <a:latin typeface="Times New Roman" charset="0"/>
              </a:rPr>
              <a:t> x</a:t>
            </a:r>
            <a:r>
              <a:rPr lang="en-US" altLang="zh-CN" baseline="30000">
                <a:latin typeface="Times New Roman" charset="0"/>
              </a:rPr>
              <a:t>3</a:t>
            </a:r>
            <a:r>
              <a:rPr lang="en-US" altLang="zh-CN">
                <a:latin typeface="Times New Roman" charset="0"/>
              </a:rPr>
              <a:t>-10x</a:t>
            </a:r>
            <a:r>
              <a:rPr lang="en-US" altLang="zh-CN" baseline="30000">
                <a:latin typeface="Times New Roman" charset="0"/>
              </a:rPr>
              <a:t>2</a:t>
            </a:r>
            <a:r>
              <a:rPr lang="en-US" altLang="zh-CN">
                <a:latin typeface="Times New Roman" charset="0"/>
              </a:rPr>
              <a:t>+31x-30=0 </a:t>
            </a:r>
            <a:r>
              <a:rPr lang="zh-CN" altLang="en-US">
                <a:latin typeface="Times New Roman" charset="0"/>
              </a:rPr>
              <a:t>的所有实根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子集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“子集</a:t>
            </a:r>
            <a:r>
              <a:rPr lang="en-US" altLang="zh-CN"/>
              <a:t>”</a:t>
            </a:r>
            <a:r>
              <a:rPr lang="zh-CN" altLang="en-US"/>
              <a:t>关系是两个集合之间的关系，其中一个称为另一个的子集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B </a:t>
            </a:r>
            <a:r>
              <a:rPr lang="zh-CN" altLang="en-US">
                <a:sym typeface="Symbol" pitchFamily="18" charset="2"/>
              </a:rPr>
              <a:t>定义为: 对所有的</a:t>
            </a:r>
            <a:r>
              <a:rPr lang="en-US" altLang="zh-CN">
                <a:sym typeface="Symbol" pitchFamily="18" charset="2"/>
              </a:rPr>
              <a:t> xA, xB</a:t>
            </a:r>
          </a:p>
          <a:p>
            <a:pPr lvl="1"/>
            <a:r>
              <a:rPr lang="zh-CN" altLang="en-US">
                <a:sym typeface="Symbol" pitchFamily="18" charset="2"/>
              </a:rPr>
              <a:t>因此，</a:t>
            </a:r>
            <a:r>
              <a:rPr lang="en-US" altLang="zh-CN">
                <a:sym typeface="Symbol" pitchFamily="18" charset="2"/>
              </a:rPr>
              <a:t>AB </a:t>
            </a:r>
            <a:r>
              <a:rPr lang="zh-CN" altLang="en-US">
                <a:sym typeface="Symbol" pitchFamily="18" charset="2"/>
              </a:rPr>
              <a:t>的意思是: 至少存在一个</a:t>
            </a:r>
            <a:r>
              <a:rPr lang="en-US" altLang="zh-CN">
                <a:sym typeface="Symbol" pitchFamily="18" charset="2"/>
              </a:rPr>
              <a:t> x, </a:t>
            </a:r>
            <a:r>
              <a:rPr lang="zh-CN" altLang="en-US">
                <a:sym typeface="Symbol" pitchFamily="18" charset="2"/>
              </a:rPr>
              <a:t>满足</a:t>
            </a:r>
            <a:r>
              <a:rPr lang="en-US" altLang="zh-CN">
                <a:sym typeface="Symbol" pitchFamily="18" charset="2"/>
              </a:rPr>
              <a:t> xA, </a:t>
            </a:r>
            <a:r>
              <a:rPr lang="zh-CN" altLang="en-US">
                <a:sym typeface="Symbol" pitchFamily="18" charset="2"/>
              </a:rPr>
              <a:t>但是</a:t>
            </a:r>
            <a:r>
              <a:rPr lang="en-US" altLang="zh-CN">
                <a:sym typeface="Symbol" pitchFamily="18" charset="2"/>
              </a:rPr>
              <a:t>xB</a:t>
            </a:r>
          </a:p>
          <a:p>
            <a:pPr>
              <a:buFont typeface="Wingdings" pitchFamily="2" charset="2"/>
              <a:buNone/>
            </a:pPr>
            <a:endParaRPr lang="en-US" altLang="zh-CN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集合的相等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如果两个集合 </a:t>
            </a:r>
            <a:r>
              <a:rPr lang="en-US" altLang="zh-CN"/>
              <a:t>A,B</a:t>
            </a:r>
            <a:r>
              <a:rPr lang="zh-CN" altLang="en-US"/>
              <a:t>的元素完全相同，则称这两个集合相等 (</a:t>
            </a:r>
            <a:r>
              <a:rPr lang="en-US" altLang="zh-CN"/>
              <a:t>A=B)</a:t>
            </a:r>
          </a:p>
          <a:p>
            <a:r>
              <a:rPr lang="zh-CN" altLang="en-US"/>
              <a:t>对任意集合 </a:t>
            </a:r>
            <a:r>
              <a:rPr lang="en-US" altLang="zh-CN"/>
              <a:t>A,B, A=B </a:t>
            </a:r>
            <a:r>
              <a:rPr lang="zh-CN" altLang="en-US"/>
              <a:t>当且仅当:</a:t>
            </a:r>
          </a:p>
          <a:p>
            <a:pPr lvl="1"/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B, </a:t>
            </a:r>
            <a:r>
              <a:rPr lang="zh-CN" altLang="en-US">
                <a:sym typeface="Symbol" pitchFamily="18" charset="2"/>
              </a:rPr>
              <a:t>且</a:t>
            </a:r>
          </a:p>
          <a:p>
            <a:pPr lvl="1"/>
            <a:r>
              <a:rPr lang="en-US" altLang="zh-CN">
                <a:sym typeface="Symbol" pitchFamily="18" charset="2"/>
              </a:rPr>
              <a:t>BA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空集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空集是没有元素的集合</a:t>
            </a:r>
          </a:p>
          <a:p>
            <a:pPr lvl="1"/>
            <a:r>
              <a:rPr lang="zh-CN" altLang="en-US"/>
              <a:t>例. </a:t>
            </a:r>
            <a:r>
              <a:rPr lang="en-US" altLang="zh-CN"/>
              <a:t>A={x|x </a:t>
            </a:r>
            <a:r>
              <a:rPr lang="zh-CN" altLang="en-US"/>
              <a:t>是整数且 </a:t>
            </a:r>
            <a:r>
              <a:rPr lang="en-US" altLang="zh-CN"/>
              <a:t>x&gt;x}</a:t>
            </a:r>
          </a:p>
          <a:p>
            <a:r>
              <a:rPr lang="zh-CN" altLang="en-US"/>
              <a:t>空集是任何集合的子集。</a:t>
            </a:r>
          </a:p>
          <a:p>
            <a:pPr lvl="1"/>
            <a:r>
              <a:rPr lang="zh-CN" altLang="en-US"/>
              <a:t>假设</a:t>
            </a:r>
            <a:r>
              <a:rPr lang="en-US" altLang="zh-CN"/>
              <a:t> A </a:t>
            </a:r>
            <a:r>
              <a:rPr lang="zh-CN" altLang="en-US"/>
              <a:t>是空集, </a:t>
            </a:r>
            <a:r>
              <a:rPr lang="en-US" altLang="zh-CN"/>
              <a:t>B </a:t>
            </a:r>
            <a:r>
              <a:rPr lang="zh-CN" altLang="en-US"/>
              <a:t>是任给的一个集合。命题</a:t>
            </a:r>
            <a:r>
              <a:rPr lang="en-US" altLang="zh-CN"/>
              <a:t> </a:t>
            </a:r>
            <a:r>
              <a:rPr lang="en-US" altLang="zh-CN">
                <a:latin typeface="Times New Roman"/>
              </a:rPr>
              <a:t>“</a:t>
            </a:r>
            <a:r>
              <a:rPr lang="zh-CN" altLang="en-US"/>
              <a:t>存在某个元素</a:t>
            </a:r>
            <a:r>
              <a:rPr lang="en-US" altLang="zh-CN"/>
              <a:t>x, </a:t>
            </a:r>
            <a:r>
              <a:rPr lang="zh-CN" altLang="en-US"/>
              <a:t>满足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A, </a:t>
            </a:r>
            <a:r>
              <a:rPr lang="zh-CN" altLang="en-US">
                <a:sym typeface="Symbol" pitchFamily="18" charset="2"/>
              </a:rPr>
              <a:t>但 </a:t>
            </a:r>
            <a:r>
              <a:rPr lang="en-US" altLang="zh-CN">
                <a:sym typeface="Symbol" pitchFamily="18" charset="2"/>
              </a:rPr>
              <a:t>xB</a:t>
            </a:r>
            <a:r>
              <a:rPr lang="en-US" altLang="zh-CN">
                <a:latin typeface="Times New Roman"/>
                <a:sym typeface="Symbol" pitchFamily="18" charset="2"/>
              </a:rPr>
              <a:t>”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总是假。</a:t>
            </a:r>
            <a:endParaRPr lang="en-US" altLang="zh-CN"/>
          </a:p>
          <a:p>
            <a:r>
              <a:rPr lang="zh-CN" altLang="en-US"/>
              <a:t>空集是唯一的，可以用 </a:t>
            </a:r>
            <a:r>
              <a:rPr lang="en-US" altLang="zh-CN">
                <a:cs typeface="Arial" charset="0"/>
              </a:rPr>
              <a:t>Ø</a:t>
            </a:r>
            <a:r>
              <a:rPr lang="zh-CN" altLang="en-US"/>
              <a:t>表示</a:t>
            </a:r>
          </a:p>
          <a:p>
            <a:pPr lvl="1"/>
            <a:r>
              <a:rPr lang="zh-CN" altLang="en-US"/>
              <a:t>如果 </a:t>
            </a:r>
            <a:r>
              <a:rPr lang="en-US" altLang="zh-CN">
                <a:latin typeface="Times New Roman"/>
                <a:cs typeface="Arial" charset="0"/>
              </a:rPr>
              <a:t>Ø</a:t>
            </a:r>
            <a:r>
              <a:rPr lang="en-US" altLang="zh-CN" baseline="-2500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>
                <a:latin typeface="Times New Roman"/>
                <a:cs typeface="Arial" charset="0"/>
              </a:rPr>
              <a:t>Ø</a:t>
            </a:r>
            <a:r>
              <a:rPr lang="en-US" altLang="zh-CN" baseline="-2500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/>
              <a:t>都是空集，则</a:t>
            </a:r>
            <a:r>
              <a:rPr lang="en-US" altLang="zh-CN">
                <a:cs typeface="Arial" charset="0"/>
              </a:rPr>
              <a:t> </a:t>
            </a:r>
            <a:r>
              <a:rPr lang="en-US" altLang="zh-CN">
                <a:latin typeface="Times New Roman"/>
                <a:cs typeface="Arial" charset="0"/>
              </a:rPr>
              <a:t>Ø</a:t>
            </a:r>
            <a:r>
              <a:rPr lang="en-US" altLang="zh-CN" baseline="-2500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cs typeface="Arial" charset="0"/>
                <a:sym typeface="Symbol" pitchFamily="18" charset="2"/>
              </a:rPr>
              <a:t></a:t>
            </a:r>
            <a:r>
              <a:rPr lang="en-US" altLang="zh-CN">
                <a:latin typeface="Times New Roman"/>
                <a:cs typeface="Arial" charset="0"/>
              </a:rPr>
              <a:t>Ø</a:t>
            </a:r>
            <a:r>
              <a:rPr lang="en-US" altLang="zh-CN" baseline="-25000"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/>
              <a:t>和</a:t>
            </a:r>
            <a:r>
              <a:rPr lang="zh-CN" altLang="en-US" baseline="-25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latin typeface="Times New Roman"/>
                <a:cs typeface="Arial" charset="0"/>
              </a:rPr>
              <a:t>Ø</a:t>
            </a:r>
            <a:r>
              <a:rPr lang="en-US" altLang="zh-CN" baseline="-2500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>
                <a:cs typeface="Arial" charset="0"/>
                <a:sym typeface="Symbol" pitchFamily="18" charset="2"/>
              </a:rPr>
              <a:t></a:t>
            </a:r>
            <a:r>
              <a:rPr lang="en-US" altLang="zh-CN">
                <a:latin typeface="Times New Roman"/>
                <a:cs typeface="Arial" charset="0"/>
              </a:rPr>
              <a:t>Ø</a:t>
            </a:r>
            <a:r>
              <a:rPr lang="en-US" altLang="zh-CN" baseline="-25000"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zh-CN" altLang="en-US"/>
              <a:t>均为真。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1415</Words>
  <Application>Microsoft Office PowerPoint</Application>
  <PresentationFormat>全屏显示(4:3)</PresentationFormat>
  <Paragraphs>140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Tahoma</vt:lpstr>
      <vt:lpstr>宋体</vt:lpstr>
      <vt:lpstr>Times New Roman</vt:lpstr>
      <vt:lpstr>Arial</vt:lpstr>
      <vt:lpstr>Wingdings</vt:lpstr>
      <vt:lpstr>Symbol</vt:lpstr>
      <vt:lpstr>Arial Unicode MS</vt:lpstr>
      <vt:lpstr>华文行楷</vt:lpstr>
      <vt:lpstr>黑体</vt:lpstr>
      <vt:lpstr>Office 主题​​</vt:lpstr>
      <vt:lpstr>BMP 图象</vt:lpstr>
      <vt:lpstr>集合及其运算</vt:lpstr>
      <vt:lpstr>集合及其运算</vt:lpstr>
      <vt:lpstr>连续 vs. 离散 </vt:lpstr>
      <vt:lpstr>离散数学模型 – 一个例子</vt:lpstr>
      <vt:lpstr>集合的概念</vt:lpstr>
      <vt:lpstr>集合的表示</vt:lpstr>
      <vt:lpstr>子集</vt:lpstr>
      <vt:lpstr>集合的相等</vt:lpstr>
      <vt:lpstr>空集</vt:lpstr>
      <vt:lpstr>幂集</vt:lpstr>
      <vt:lpstr>集合悖论</vt:lpstr>
      <vt:lpstr>塞万提斯版的“罗素”悖论</vt:lpstr>
      <vt:lpstr>基本运算的定义</vt:lpstr>
      <vt:lpstr>文氏图（Venn’s Digram）</vt:lpstr>
      <vt:lpstr>运算的重要性质 （1）</vt:lpstr>
      <vt:lpstr>运算的重要性质 （2）</vt:lpstr>
      <vt:lpstr>运算的重要性质 （3）</vt:lpstr>
      <vt:lpstr>运算的重要性质 （4）</vt:lpstr>
      <vt:lpstr>运算的重要性质 （5）</vt:lpstr>
      <vt:lpstr>常规集合模型的局限性</vt:lpstr>
      <vt:lpstr>模糊集合</vt:lpstr>
      <vt:lpstr>作业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二元关系的性质</dc:title>
  <dc:creator>CHEN DAOXU</dc:creator>
  <cp:lastModifiedBy>Zhang Ying 张营</cp:lastModifiedBy>
  <cp:revision>14</cp:revision>
  <cp:lastPrinted>1601-01-01T00:00:00Z</cp:lastPrinted>
  <dcterms:created xsi:type="dcterms:W3CDTF">2001-04-23T02:58:46Z</dcterms:created>
  <dcterms:modified xsi:type="dcterms:W3CDTF">2014-02-28T04:11:29Z</dcterms:modified>
</cp:coreProperties>
</file>