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70" r:id="rId3"/>
    <p:sldId id="257" r:id="rId4"/>
    <p:sldId id="290" r:id="rId5"/>
    <p:sldId id="291" r:id="rId6"/>
    <p:sldId id="292" r:id="rId7"/>
    <p:sldId id="293" r:id="rId8"/>
    <p:sldId id="294" r:id="rId9"/>
    <p:sldId id="264" r:id="rId10"/>
    <p:sldId id="265" r:id="rId11"/>
    <p:sldId id="266" r:id="rId12"/>
    <p:sldId id="298" r:id="rId13"/>
    <p:sldId id="267" r:id="rId14"/>
    <p:sldId id="276" r:id="rId15"/>
    <p:sldId id="296" r:id="rId16"/>
    <p:sldId id="279" r:id="rId17"/>
    <p:sldId id="280" r:id="rId18"/>
    <p:sldId id="281" r:id="rId19"/>
    <p:sldId id="295" r:id="rId20"/>
    <p:sldId id="282" r:id="rId21"/>
    <p:sldId id="283" r:id="rId22"/>
    <p:sldId id="297" r:id="rId23"/>
    <p:sldId id="28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3086-7429-4D9B-88EF-CB2AA0E917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8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C6A6-106F-4D7A-BB77-C62D02286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13B0-71F7-45E1-90F5-7EF6FDC40A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4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A08-F1CC-484A-85CD-3B3336BBE3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79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0009-3B5A-422E-B13A-D0B47D9151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C67-1AC3-487B-8DE0-F89F3C6B11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19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F1F9-1C6A-46A7-A337-5FCA2BCFB3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60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DA4-1487-46C2-BF7D-A531878F82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9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D905-2CC5-4EE6-ABC1-F0FF61BE7D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07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65FA-550E-4B5D-9451-D2880D6F8E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83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C86D-6FA9-498B-A3DB-B9671FF775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C3FF-8BA3-4D8B-AEE1-ACA6EC1BCD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69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集合代数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离散数学：第二讲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集合代数：基本证明方式（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824"/>
            <a:ext cx="7696200" cy="4708376"/>
          </a:xfrm>
        </p:spPr>
        <p:txBody>
          <a:bodyPr/>
          <a:lstStyle/>
          <a:p>
            <a:pPr algn="just"/>
            <a:r>
              <a:rPr lang="zh-CN" altLang="en-US" b="1" dirty="0">
                <a:ea typeface="黑体" pitchFamily="2" charset="-122"/>
              </a:rPr>
              <a:t>利用运算定义作逻辑等值式推演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</a:rPr>
              <a:t>例：</a:t>
            </a:r>
            <a:r>
              <a:rPr lang="en-US" altLang="zh-CN" b="1" dirty="0"/>
              <a:t>A-(B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/>
              <a:t>C) = (A-B)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dirty="0"/>
              <a:t> (A-C)</a:t>
            </a:r>
          </a:p>
          <a:p>
            <a:pPr lvl="1" algn="just">
              <a:buFontTx/>
              <a:buNone/>
            </a:pPr>
            <a:r>
              <a:rPr lang="en-US" altLang="zh-CN" dirty="0"/>
              <a:t>A-(B</a:t>
            </a:r>
            <a:r>
              <a:rPr lang="en-US" altLang="zh-CN" dirty="0">
                <a:sym typeface="Symbol" pitchFamily="18" charset="2"/>
              </a:rPr>
              <a:t>C)={</a:t>
            </a:r>
            <a:r>
              <a:rPr lang="en-US" altLang="zh-CN" dirty="0" err="1">
                <a:sym typeface="Symbol" pitchFamily="18" charset="2"/>
              </a:rPr>
              <a:t>x|xA</a:t>
            </a:r>
            <a:r>
              <a:rPr lang="en-US" altLang="zh-CN" dirty="0">
                <a:sym typeface="Symbol" pitchFamily="18" charset="2"/>
              </a:rPr>
              <a:t>, but </a:t>
            </a:r>
            <a:r>
              <a:rPr lang="en-US" altLang="zh-CN" dirty="0" err="1">
                <a:sym typeface="Symbol" pitchFamily="18" charset="2"/>
              </a:rPr>
              <a:t>xB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 err="1">
                <a:sym typeface="Symbol" pitchFamily="18" charset="2"/>
              </a:rPr>
              <a:t>C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lvl="1" algn="just"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={x| </a:t>
            </a:r>
            <a:r>
              <a:rPr lang="en-US" altLang="zh-CN" dirty="0" err="1">
                <a:sym typeface="Symbol" pitchFamily="18" charset="2"/>
              </a:rPr>
              <a:t>xA</a:t>
            </a:r>
            <a:r>
              <a:rPr lang="en-US" altLang="zh-CN" dirty="0">
                <a:sym typeface="Symbol" pitchFamily="18" charset="2"/>
              </a:rPr>
              <a:t>, but (</a:t>
            </a:r>
            <a:r>
              <a:rPr lang="en-US" altLang="zh-CN" dirty="0" err="1">
                <a:sym typeface="Symbol" pitchFamily="18" charset="2"/>
              </a:rPr>
              <a:t>xB</a:t>
            </a:r>
            <a:r>
              <a:rPr lang="en-US" altLang="zh-CN" dirty="0">
                <a:sym typeface="Symbol" pitchFamily="18" charset="2"/>
              </a:rPr>
              <a:t> and </a:t>
            </a:r>
            <a:r>
              <a:rPr lang="en-US" altLang="zh-CN" dirty="0" err="1">
                <a:sym typeface="Symbol" pitchFamily="18" charset="2"/>
              </a:rPr>
              <a:t>xC</a:t>
            </a:r>
            <a:r>
              <a:rPr lang="en-US" altLang="zh-CN" dirty="0">
                <a:sym typeface="Symbol" pitchFamily="18" charset="2"/>
              </a:rPr>
              <a:t>)}</a:t>
            </a:r>
          </a:p>
          <a:p>
            <a:pPr lvl="1" algn="just"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={x|(</a:t>
            </a:r>
            <a:r>
              <a:rPr lang="en-US" altLang="zh-CN" dirty="0" err="1">
                <a:sym typeface="Symbol" pitchFamily="18" charset="2"/>
              </a:rPr>
              <a:t>xA</a:t>
            </a:r>
            <a:r>
              <a:rPr lang="en-US" altLang="zh-CN" dirty="0">
                <a:sym typeface="Symbol" pitchFamily="18" charset="2"/>
              </a:rPr>
              <a:t>, but </a:t>
            </a:r>
            <a:r>
              <a:rPr lang="en-US" altLang="zh-CN" dirty="0" err="1">
                <a:sym typeface="Symbol" pitchFamily="18" charset="2"/>
              </a:rPr>
              <a:t>xB</a:t>
            </a:r>
            <a:r>
              <a:rPr lang="en-US" altLang="zh-CN" dirty="0">
                <a:sym typeface="Symbol" pitchFamily="18" charset="2"/>
              </a:rPr>
              <a:t>) and (</a:t>
            </a:r>
            <a:r>
              <a:rPr lang="en-US" altLang="zh-CN" dirty="0" err="1">
                <a:sym typeface="Symbol" pitchFamily="18" charset="2"/>
              </a:rPr>
              <a:t>xA</a:t>
            </a:r>
            <a:r>
              <a:rPr lang="en-US" altLang="zh-CN" dirty="0">
                <a:sym typeface="Symbol" pitchFamily="18" charset="2"/>
              </a:rPr>
              <a:t>, but </a:t>
            </a:r>
            <a:r>
              <a:rPr lang="en-US" altLang="zh-CN" dirty="0" err="1">
                <a:sym typeface="Symbol" pitchFamily="18" charset="2"/>
              </a:rPr>
              <a:t>xC</a:t>
            </a:r>
            <a:r>
              <a:rPr lang="en-US" altLang="zh-CN" dirty="0">
                <a:sym typeface="Symbol" pitchFamily="18" charset="2"/>
              </a:rPr>
              <a:t>)}</a:t>
            </a:r>
          </a:p>
          <a:p>
            <a:pPr lvl="1" algn="just"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    = </a:t>
            </a:r>
            <a:r>
              <a:rPr lang="en-US" altLang="zh-CN" dirty="0"/>
              <a:t>(A-B)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dirty="0"/>
              <a:t> (A-C)</a:t>
            </a:r>
          </a:p>
          <a:p>
            <a:pPr lvl="1" algn="just"/>
            <a:endParaRPr lang="en-US" altLang="zh-CN" b="1" dirty="0"/>
          </a:p>
          <a:p>
            <a:pPr algn="just">
              <a:buFont typeface="Wingdings" pitchFamily="2" charset="2"/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00200" y="4572000"/>
            <a:ext cx="7086600" cy="19145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另一种等价的描述方式：</a:t>
            </a:r>
          </a:p>
          <a:p>
            <a:pPr>
              <a:spcBef>
                <a:spcPct val="20000"/>
              </a:spcBef>
            </a:pPr>
            <a:r>
              <a:rPr lang="zh-CN" altLang="en-US" sz="2000"/>
              <a:t>    </a:t>
            </a:r>
            <a:r>
              <a:rPr lang="en-US" altLang="zh-CN" sz="2000">
                <a:solidFill>
                  <a:srgbClr val="996600"/>
                </a:solidFill>
              </a:rPr>
              <a:t>x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A-(BC)  (xA) 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(x(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BC))  xA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x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B 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x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C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                      (xA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x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B) 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(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xA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x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C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                 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 (x(A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-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B)) 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⋀ (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x(A-C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                      x((A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-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B) 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 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(A-C</a:t>
            </a:r>
            <a:r>
              <a:rPr lang="en-US" altLang="zh-CN" sz="2000">
                <a:solidFill>
                  <a:srgbClr val="9966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集合代数：基本证明方式（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848200" y="1349981"/>
            <a:ext cx="4038600" cy="22669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B=AA-B=: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   A-B = A</a:t>
            </a:r>
            <a:r>
              <a:rPr lang="en-US" altLang="zh-CN">
                <a:sym typeface="Symbol" pitchFamily="18" charset="2"/>
              </a:rPr>
              <a:t>B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    = (AB)(AA)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    = A(BA)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    = A(AB) = AA = </a:t>
            </a:r>
            <a:endParaRPr lang="en-US" altLang="zh-CN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5536" y="2828181"/>
            <a:ext cx="4114800" cy="13906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A-B=</a:t>
            </a:r>
            <a:r>
              <a:rPr lang="en-US" altLang="zh-CN">
                <a:sym typeface="Symbol" pitchFamily="18" charset="2"/>
              </a:rPr>
              <a:t>AB=A: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   A</a:t>
            </a:r>
            <a:r>
              <a:rPr lang="en-US" altLang="zh-CN">
                <a:sym typeface="Symbol" pitchFamily="18" charset="2"/>
              </a:rPr>
              <a:t>B=(AB)(AB)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    =A(BB)=AE=A</a:t>
            </a:r>
            <a:endParaRPr lang="en-US" altLang="zh-CN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23528" y="1438275"/>
            <a:ext cx="3657600" cy="952500"/>
          </a:xfrm>
          <a:prstGeom prst="rect">
            <a:avLst/>
          </a:prstGeom>
          <a:solidFill>
            <a:srgbClr val="FFCC99"/>
          </a:solidFill>
          <a:ln w="57150" cmpd="thinThick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(AB)=(AE) (AB)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    = A(EB) = AE = 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932040" y="3789040"/>
            <a:ext cx="2133600" cy="2266950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B=</a:t>
            </a:r>
            <a:r>
              <a:rPr lang="en-US" altLang="zh-CN">
                <a:cs typeface="Times New Roman" pitchFamily="18" charset="0"/>
              </a:rPr>
              <a:t>Ø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B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  =(A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A)B</a:t>
            </a:r>
          </a:p>
          <a:p>
            <a:pPr>
              <a:spcBef>
                <a:spcPct val="20000"/>
              </a:spcBef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   =A(AB)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   =A(AC)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cs typeface="Times New Roman" pitchFamily="18" charset="0"/>
                <a:sym typeface="Symbol" pitchFamily="18" charset="2"/>
              </a:rPr>
              <a:t>   =C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  <p:bldP spid="15365" grpId="0" animBg="1" autoUpdateAnimBg="0"/>
      <p:bldP spid="15368" grpId="0" animBg="1" autoUpdateAnimBg="0"/>
      <p:bldP spid="1536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集合代数：基本证明方式（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8001000" cy="3733800"/>
          </a:xfrm>
        </p:spPr>
        <p:txBody>
          <a:bodyPr/>
          <a:lstStyle/>
          <a:p>
            <a:pPr algn="just"/>
            <a:r>
              <a:rPr lang="zh-CN" altLang="en-US" b="1" dirty="0">
                <a:ea typeface="黑体" pitchFamily="2" charset="-122"/>
              </a:rPr>
              <a:t>利用已知恒等式或等式作集合代数推演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</a:rPr>
              <a:t>例：</a:t>
            </a:r>
            <a:r>
              <a:rPr lang="en-US" altLang="zh-CN" b="1" dirty="0"/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dirty="0"/>
              <a:t>B=A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/>
              <a:t> A-B=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</a:t>
            </a:r>
            <a:endParaRPr lang="en-US" altLang="zh-CN" b="1" dirty="0"/>
          </a:p>
          <a:p>
            <a:pPr lvl="1" algn="just"/>
            <a:r>
              <a:rPr lang="zh-CN" altLang="en-US" b="1" dirty="0">
                <a:latin typeface="Times New Roman" pitchFamily="18" charset="0"/>
              </a:rPr>
              <a:t>例：</a:t>
            </a:r>
            <a:r>
              <a:rPr lang="en-US" altLang="zh-CN" b="1" dirty="0"/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/>
              <a:t>(A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dirty="0"/>
              <a:t>B) = A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</a:rPr>
              <a:t>例：已知</a:t>
            </a:r>
            <a:r>
              <a:rPr lang="en-US" altLang="zh-CN" b="1" dirty="0"/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b="1" dirty="0"/>
              <a:t>B=A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b="1" dirty="0"/>
              <a:t>C, </a:t>
            </a:r>
            <a:r>
              <a:rPr lang="zh-CN" altLang="en-US" b="1" dirty="0">
                <a:latin typeface="Times New Roman" pitchFamily="18" charset="0"/>
              </a:rPr>
              <a:t>证明</a:t>
            </a:r>
            <a:r>
              <a:rPr lang="en-US" altLang="zh-CN" b="1" dirty="0"/>
              <a:t>B=C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</a:rPr>
              <a:t>一个比较复杂的代入的例子：</a:t>
            </a:r>
          </a:p>
          <a:p>
            <a:pPr lvl="2" algn="just"/>
            <a:r>
              <a:rPr lang="zh-CN" altLang="en-US" b="1" dirty="0">
                <a:latin typeface="Times New Roman" pitchFamily="18" charset="0"/>
              </a:rPr>
              <a:t>利用</a:t>
            </a:r>
            <a:r>
              <a:rPr lang="en-US" altLang="zh-CN" b="1" dirty="0"/>
              <a:t>A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dirty="0"/>
              <a:t>B=A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/>
              <a:t> 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dirty="0"/>
              <a:t>B</a:t>
            </a:r>
            <a:r>
              <a:rPr lang="zh-CN" altLang="en-US" b="1" dirty="0">
                <a:latin typeface="Times New Roman" pitchFamily="18" charset="0"/>
              </a:rPr>
              <a:t>证明：</a:t>
            </a:r>
          </a:p>
          <a:p>
            <a:pPr lvl="2" algn="just">
              <a:buFont typeface="Wingdings" pitchFamily="2" charset="2"/>
              <a:buNone/>
            </a:pPr>
            <a:r>
              <a:rPr lang="en-US" altLang="zh-CN" b="1" dirty="0"/>
              <a:t>((A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/>
              <a:t>B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/>
              <a:t>C)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dirty="0"/>
              <a:t> (A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/>
              <a:t>B))-((A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/>
              <a:t>(B-C))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dirty="0"/>
              <a:t>A)=B-A</a:t>
            </a:r>
          </a:p>
          <a:p>
            <a:pPr lvl="1" algn="just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90600" y="5486400"/>
            <a:ext cx="6705600" cy="952500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3366FF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B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C) </a:t>
            </a:r>
            <a:r>
              <a:rPr lang="en-US" altLang="zh-CN">
                <a:sym typeface="Symbol" pitchFamily="18" charset="2"/>
              </a:rPr>
              <a:t></a:t>
            </a:r>
            <a:r>
              <a:rPr lang="en-US" altLang="zh-CN"/>
              <a:t> (A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B)= (A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B)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(A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(B-C)) </a:t>
            </a:r>
            <a:r>
              <a:rPr lang="en-US" altLang="zh-CN">
                <a:sym typeface="Symbol" pitchFamily="18" charset="2"/>
              </a:rPr>
              <a:t></a:t>
            </a:r>
            <a:r>
              <a:rPr lang="en-US" altLang="zh-CN"/>
              <a:t>A)=A, so </a:t>
            </a:r>
            <a:r>
              <a:rPr lang="zh-CN" altLang="en-US"/>
              <a:t>原式左边</a:t>
            </a:r>
            <a:r>
              <a:rPr lang="en-US" altLang="zh-CN"/>
              <a:t>=(A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B)-A=B-A</a:t>
            </a:r>
          </a:p>
        </p:txBody>
      </p:sp>
    </p:spTree>
    <p:extLst>
      <p:ext uri="{BB962C8B-B14F-4D97-AF65-F5344CB8AC3E}">
        <p14:creationId xmlns:p14="http://schemas.microsoft.com/office/powerpoint/2010/main" val="1088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集合代数：基本证明方式（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8001000" cy="3733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b="1">
                <a:ea typeface="黑体" pitchFamily="2" charset="-122"/>
              </a:rPr>
              <a:t>循环证明一系列逻辑等值式</a:t>
            </a:r>
            <a:endParaRPr lang="zh-CN" altLang="en-US" b="1">
              <a:cs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B=B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/>
              <a:t>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/>
              <a:t>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B=A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/>
              <a:t> A-B=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</a:t>
            </a:r>
            <a:endParaRPr lang="en-US" altLang="zh-CN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对于上述等价命题序列，我们只需要证明：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>
                <a:latin typeface="Times New Roman" pitchFamily="18" charset="0"/>
              </a:rPr>
              <a:t>        </a:t>
            </a:r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 (2)  (3)  (4)  (1)</a:t>
            </a:r>
            <a:endParaRPr lang="en-US" altLang="zh-CN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在以上例子的基础上，只要再证明：</a:t>
            </a:r>
          </a:p>
          <a:p>
            <a:pPr lvl="2" algn="just">
              <a:lnSpc>
                <a:spcPct val="90000"/>
              </a:lnSpc>
            </a:pPr>
            <a:r>
              <a:rPr lang="en-US" altLang="zh-CN"/>
              <a:t>A-B=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/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/>
              <a:t>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B=B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2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注意：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B= (A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E=(A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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B)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                  =(A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</a:t>
            </a:r>
            <a:r>
              <a:rPr lang="en-US" altLang="zh-CN"/>
              <a:t>B)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 = B</a:t>
            </a:r>
          </a:p>
          <a:p>
            <a:pPr algn="just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24050" y="31861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48038" y="32385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686300" y="3248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10275" y="32146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(4)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关于文氏图的进一步讨论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文氏图不能代替数学证明</a:t>
            </a:r>
          </a:p>
          <a:p>
            <a:r>
              <a:rPr lang="zh-CN" altLang="en-US"/>
              <a:t>例子：</a:t>
            </a:r>
          </a:p>
          <a:p>
            <a:pPr lvl="1"/>
            <a:r>
              <a:rPr lang="en-US" altLang="zh-CN"/>
              <a:t>(1) (A-B)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(A-C)=A </a:t>
            </a:r>
          </a:p>
          <a:p>
            <a:pPr lvl="1">
              <a:buFontTx/>
              <a:buNone/>
            </a:pPr>
            <a:r>
              <a:rPr lang="zh-CN" altLang="en-US"/>
              <a:t>充要条件：</a:t>
            </a:r>
          </a:p>
          <a:p>
            <a:pPr lvl="1">
              <a:buFontTx/>
              <a:buNone/>
            </a:pPr>
            <a:endParaRPr lang="zh-CN" altLang="en-US"/>
          </a:p>
          <a:p>
            <a:pPr lvl="2"/>
            <a:endParaRPr lang="en-US" altLang="zh-CN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876800" y="2971800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BMP 图象" r:id="rId4" imgW="1762371" imgH="1495634" progId="Paint.Picture">
                  <p:embed/>
                </p:oleObj>
              </mc:Choice>
              <mc:Fallback>
                <p:oleObj name="BMP 图象" r:id="rId4" imgW="1762371" imgH="149563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38100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447800" y="4495800"/>
            <a:ext cx="2209800" cy="6365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Tahoma" pitchFamily="34" charset="0"/>
              </a:rPr>
              <a:t>A</a:t>
            </a:r>
            <a:r>
              <a:rPr lang="en-US" altLang="zh-CN" sz="320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sz="3200">
                <a:latin typeface="Tahoma" pitchFamily="34" charset="0"/>
              </a:rPr>
              <a:t>B</a:t>
            </a:r>
            <a:r>
              <a:rPr lang="en-US" altLang="zh-CN" sz="320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sz="3200">
                <a:latin typeface="Tahoma" pitchFamily="34" charset="0"/>
              </a:rPr>
              <a:t>C=</a:t>
            </a:r>
            <a:r>
              <a:rPr lang="en-US" altLang="zh-CN" sz="3200">
                <a:latin typeface="Tahoma" pitchFamily="34" charset="0"/>
                <a:sym typeface="Symbol" pitchFamily="18" charset="2"/>
              </a:rPr>
              <a:t>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证明从图形得到的猜想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696200" cy="3733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</a:pPr>
            <a:r>
              <a:rPr lang="en-US" altLang="zh-CN" sz="2400" dirty="0"/>
              <a:t>(A-B)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dirty="0"/>
              <a:t>(A-C)=A </a:t>
            </a:r>
            <a:r>
              <a:rPr lang="zh-CN" altLang="en-US" sz="2400" dirty="0"/>
              <a:t>当且仅当 </a:t>
            </a:r>
            <a:r>
              <a:rPr lang="en-US" altLang="zh-CN" sz="2400" dirty="0">
                <a:latin typeface="Tahoma" pitchFamily="34" charset="0"/>
              </a:rPr>
              <a:t>A</a:t>
            </a:r>
            <a:r>
              <a:rPr lang="en-US" altLang="zh-CN" sz="2400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sz="2400" dirty="0">
                <a:latin typeface="Tahoma" pitchFamily="34" charset="0"/>
              </a:rPr>
              <a:t>B</a:t>
            </a:r>
            <a:r>
              <a:rPr lang="en-US" altLang="zh-CN" sz="2400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sz="2400" dirty="0">
                <a:latin typeface="Tahoma" pitchFamily="34" charset="0"/>
              </a:rPr>
              <a:t>C=</a:t>
            </a:r>
            <a:r>
              <a:rPr lang="en-US" altLang="zh-CN" sz="2400" dirty="0">
                <a:latin typeface="Tahoma" pitchFamily="34" charset="0"/>
                <a:sym typeface="Symbol" pitchFamily="18" charset="2"/>
              </a:rPr>
              <a:t>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ahoma" pitchFamily="34" charset="0"/>
                <a:sym typeface="Symbol" pitchFamily="18" charset="2"/>
              </a:rPr>
              <a:t>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假设</a:t>
            </a:r>
            <a:r>
              <a:rPr lang="en-US" altLang="zh-CN" dirty="0">
                <a:latin typeface="Tahoma" pitchFamily="34" charset="0"/>
              </a:rPr>
              <a:t>A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>
                <a:latin typeface="Tahoma" pitchFamily="34" charset="0"/>
              </a:rPr>
              <a:t>B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>
                <a:latin typeface="Tahoma" pitchFamily="34" charset="0"/>
              </a:rPr>
              <a:t>C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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，即：存在</a:t>
            </a:r>
            <a:r>
              <a:rPr lang="en-US" altLang="zh-CN" dirty="0" err="1">
                <a:latin typeface="Tahoma" pitchFamily="34" charset="0"/>
                <a:sym typeface="Symbol" pitchFamily="18" charset="2"/>
              </a:rPr>
              <a:t>x</a:t>
            </a:r>
            <a:r>
              <a:rPr lang="en-US" altLang="zh-CN" dirty="0" err="1">
                <a:latin typeface="Tahoma" pitchFamily="34" charset="0"/>
              </a:rPr>
              <a:t>A</a:t>
            </a:r>
            <a:r>
              <a:rPr lang="en-US" altLang="zh-CN" dirty="0" err="1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 err="1">
                <a:latin typeface="Tahoma" pitchFamily="34" charset="0"/>
              </a:rPr>
              <a:t>B</a:t>
            </a:r>
            <a:r>
              <a:rPr lang="en-US" altLang="zh-CN" dirty="0" err="1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 err="1">
                <a:latin typeface="Tahoma" pitchFamily="34" charset="0"/>
              </a:rPr>
              <a:t>C</a:t>
            </a:r>
            <a:r>
              <a:rPr lang="en-US" altLang="zh-CN" dirty="0">
                <a:latin typeface="Tahoma" pitchFamily="34" charset="0"/>
              </a:rPr>
              <a:t>,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ahoma" pitchFamily="34" charset="0"/>
                <a:sym typeface="Symbol" pitchFamily="18" charset="2"/>
              </a:rPr>
              <a:t>     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则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x(A-B), x(A-C),  x</a:t>
            </a:r>
            <a:r>
              <a:rPr lang="en-US" altLang="zh-CN" dirty="0"/>
              <a:t>(A-B)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/>
              <a:t>(A-C), </a:t>
            </a:r>
            <a:r>
              <a:rPr lang="zh-CN" altLang="en-US" dirty="0"/>
              <a:t>但由已知： </a:t>
            </a:r>
            <a:r>
              <a:rPr lang="en-US" altLang="zh-CN" dirty="0"/>
              <a:t>(A-B)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/>
              <a:t>(A-C)=A </a:t>
            </a:r>
            <a:r>
              <a:rPr lang="zh-CN" altLang="en-US" dirty="0"/>
              <a:t>，矛盾。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 </a:t>
            </a:r>
            <a:r>
              <a:rPr lang="en-US" altLang="zh-CN" dirty="0">
                <a:latin typeface="Tahoma" pitchFamily="34" charset="0"/>
              </a:rPr>
              <a:t>A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>
                <a:latin typeface="Tahoma" pitchFamily="34" charset="0"/>
              </a:rPr>
              <a:t>B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>
                <a:latin typeface="Tahoma" pitchFamily="34" charset="0"/>
              </a:rPr>
              <a:t>C=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</a:t>
            </a:r>
          </a:p>
          <a:p>
            <a:pPr lvl="1">
              <a:lnSpc>
                <a:spcPct val="105000"/>
              </a:lnSpc>
              <a:spcBef>
                <a:spcPct val="60000"/>
              </a:spcBef>
              <a:buFontTx/>
              <a:buNone/>
            </a:pPr>
            <a:r>
              <a:rPr lang="en-US" altLang="zh-CN" dirty="0">
                <a:latin typeface="Tahoma" pitchFamily="34" charset="0"/>
                <a:sym typeface="Symbol" pitchFamily="18" charset="2"/>
              </a:rPr>
              <a:t>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根据相对补运算定义，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A-BA, A-CA;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假设 </a:t>
            </a:r>
            <a:r>
              <a:rPr lang="en-US" altLang="zh-CN" dirty="0"/>
              <a:t>(A-B)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/>
              <a:t>(A-C)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A</a:t>
            </a:r>
            <a:r>
              <a:rPr lang="zh-CN" altLang="en-US" dirty="0"/>
              <a:t>，则</a:t>
            </a:r>
            <a:r>
              <a:rPr lang="en-US" altLang="zh-CN" dirty="0"/>
              <a:t>(A-B)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/>
              <a:t>(A-C)</a:t>
            </a:r>
            <a:r>
              <a:rPr lang="zh-CN" altLang="en-US" dirty="0">
                <a:sym typeface="Symbol" pitchFamily="18" charset="2"/>
              </a:rPr>
              <a:t>是</a:t>
            </a:r>
            <a:r>
              <a:rPr lang="en-US" altLang="zh-CN" dirty="0"/>
              <a:t>A</a:t>
            </a:r>
            <a:r>
              <a:rPr lang="zh-CN" altLang="en-US" dirty="0"/>
              <a:t>的真子集</a:t>
            </a:r>
            <a:r>
              <a:rPr lang="en-US" altLang="zh-CN" dirty="0">
                <a:sym typeface="Symbol" pitchFamily="18" charset="2"/>
              </a:rPr>
              <a:t>; </a:t>
            </a:r>
            <a:r>
              <a:rPr lang="zh-CN" altLang="en-US" dirty="0"/>
              <a:t>则存在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ahoma" pitchFamily="34" charset="0"/>
                <a:sym typeface="Symbol" pitchFamily="18" charset="2"/>
              </a:rPr>
              <a:t></a:t>
            </a:r>
            <a:r>
              <a:rPr lang="en-US" altLang="zh-CN" dirty="0" err="1">
                <a:latin typeface="Tahoma" pitchFamily="34" charset="0"/>
              </a:rPr>
              <a:t>A</a:t>
            </a:r>
            <a:r>
              <a:rPr lang="en-US" altLang="zh-CN" dirty="0">
                <a:latin typeface="Tahoma" pitchFamily="34" charset="0"/>
              </a:rPr>
              <a:t>,</a:t>
            </a:r>
            <a:r>
              <a:rPr lang="zh-CN" altLang="en-US" dirty="0">
                <a:latin typeface="Tahoma" pitchFamily="34" charset="0"/>
              </a:rPr>
              <a:t>但</a:t>
            </a:r>
            <a:r>
              <a:rPr lang="en-US" altLang="zh-CN" dirty="0">
                <a:latin typeface="Tahoma" pitchFamily="34" charset="0"/>
              </a:rPr>
              <a:t>x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(A-B)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/>
              <a:t>(A-C)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,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即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x (A-B)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且</a:t>
            </a:r>
            <a:r>
              <a:rPr lang="en-US" altLang="zh-CN" dirty="0">
                <a:latin typeface="Tahoma" pitchFamily="34" charset="0"/>
              </a:rPr>
              <a:t>x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(A-C),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由相对补运算定义，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x </a:t>
            </a:r>
            <a:r>
              <a:rPr lang="en-US" altLang="zh-CN" dirty="0">
                <a:latin typeface="Tahoma" pitchFamily="34" charset="0"/>
              </a:rPr>
              <a:t>A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>
                <a:latin typeface="Tahoma" pitchFamily="34" charset="0"/>
              </a:rPr>
              <a:t>B</a:t>
            </a:r>
            <a:r>
              <a:rPr lang="en-US" altLang="zh-CN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altLang="zh-CN" dirty="0">
                <a:latin typeface="Tahoma" pitchFamily="34" charset="0"/>
              </a:rPr>
              <a:t>C, </a:t>
            </a:r>
            <a:r>
              <a:rPr lang="zh-CN" altLang="en-US" dirty="0">
                <a:latin typeface="Tahoma" pitchFamily="34" charset="0"/>
              </a:rPr>
              <a:t>与已知条件矛盾， </a:t>
            </a:r>
            <a:r>
              <a:rPr lang="zh-CN" altLang="en-US" dirty="0">
                <a:latin typeface="Tahoma" pitchFamily="34" charset="0"/>
                <a:sym typeface="Symbol" pitchFamily="18" charset="2"/>
              </a:rPr>
              <a:t> </a:t>
            </a:r>
            <a:r>
              <a:rPr lang="en-US" altLang="zh-CN" dirty="0"/>
              <a:t>(A-B)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dirty="0"/>
              <a:t>(A-C)=A</a:t>
            </a:r>
            <a:endParaRPr lang="en-US" altLang="zh-CN" dirty="0">
              <a:latin typeface="Tahoma" pitchFamily="34" charset="0"/>
              <a:sym typeface="Symbol" pitchFamily="18" charset="2"/>
            </a:endParaRPr>
          </a:p>
          <a:p>
            <a:pPr lvl="1">
              <a:lnSpc>
                <a:spcPct val="105000"/>
              </a:lnSpc>
            </a:pPr>
            <a:endParaRPr lang="en-US" altLang="zh-CN" dirty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关于文氏图的进一步讨论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文氏图不能代替数学证明</a:t>
            </a:r>
          </a:p>
          <a:p>
            <a:r>
              <a:rPr lang="zh-CN" altLang="en-US"/>
              <a:t>例子：</a:t>
            </a:r>
          </a:p>
          <a:p>
            <a:pPr lvl="1"/>
            <a:r>
              <a:rPr lang="en-US" altLang="zh-CN"/>
              <a:t>(4) (A-B)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/>
              <a:t>(A-C)=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/>
              <a:t> </a:t>
            </a:r>
          </a:p>
          <a:p>
            <a:pPr lvl="1">
              <a:buFontTx/>
              <a:buNone/>
            </a:pPr>
            <a:r>
              <a:rPr lang="zh-CN" altLang="en-US"/>
              <a:t>充要条件：</a:t>
            </a:r>
          </a:p>
          <a:p>
            <a:pPr lvl="1">
              <a:buFontTx/>
              <a:buNone/>
            </a:pPr>
            <a:endParaRPr lang="zh-CN" altLang="en-US"/>
          </a:p>
          <a:p>
            <a:pPr lvl="2"/>
            <a:endParaRPr lang="en-US" altLang="zh-C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876800" y="3048000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BMP 图象" r:id="rId3" imgW="1762371" imgH="1495634" progId="Paint.Picture">
                  <p:embed/>
                </p:oleObj>
              </mc:Choice>
              <mc:Fallback>
                <p:oleObj name="BMP 图象" r:id="rId3" imgW="1762371" imgH="149563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38100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 descr="信纸"/>
          <p:cNvSpPr txBox="1">
            <a:spLocks noChangeArrowheads="1"/>
          </p:cNvSpPr>
          <p:nvPr/>
        </p:nvSpPr>
        <p:spPr bwMode="auto">
          <a:xfrm>
            <a:off x="1828800" y="4495800"/>
            <a:ext cx="2133600" cy="5762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57150" cmpd="thickThin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A</a:t>
            </a:r>
            <a:r>
              <a:rPr lang="en-US" altLang="zh-CN" sz="2800">
                <a:latin typeface="Arial" charset="0"/>
                <a:sym typeface="Symbol" pitchFamily="18" charset="2"/>
              </a:rPr>
              <a:t>B=AC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有限集合的计数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定理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包含</a:t>
            </a:r>
            <a:r>
              <a:rPr lang="en-US" altLang="zh-CN"/>
              <a:t>-</a:t>
            </a:r>
            <a:r>
              <a:rPr lang="zh-CN" altLang="en-US"/>
              <a:t>排斥原理</a:t>
            </a:r>
          </a:p>
          <a:p>
            <a:pPr lvl="1"/>
            <a:r>
              <a:rPr lang="zh-CN" altLang="en-US"/>
              <a:t>两个集合</a:t>
            </a:r>
          </a:p>
          <a:p>
            <a:pPr lvl="2"/>
            <a:r>
              <a:rPr lang="en-US" altLang="zh-CN"/>
              <a:t>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B| = |A|+|B|-|A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B| </a:t>
            </a:r>
          </a:p>
          <a:p>
            <a:pPr lvl="1"/>
            <a:r>
              <a:rPr lang="zh-CN" altLang="en-US"/>
              <a:t>三个集合</a:t>
            </a:r>
          </a:p>
          <a:p>
            <a:pPr lvl="2"/>
            <a:r>
              <a:rPr lang="en-US" altLang="zh-CN"/>
              <a:t>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C| = |A|+|B|+|C|-|A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B|-|A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C|-|B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C|+|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C|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有限集合的计数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包含</a:t>
            </a:r>
            <a:r>
              <a:rPr lang="en-US" altLang="zh-CN"/>
              <a:t>-</a:t>
            </a:r>
            <a:r>
              <a:rPr lang="zh-CN" altLang="en-US"/>
              <a:t>排斥原理</a:t>
            </a:r>
          </a:p>
          <a:p>
            <a:pPr lvl="1"/>
            <a:r>
              <a:rPr lang="en-US" altLang="zh-CN"/>
              <a:t>260</a:t>
            </a:r>
            <a:r>
              <a:rPr lang="zh-CN" altLang="en-US">
                <a:latin typeface="Times New Roman" pitchFamily="18" charset="0"/>
              </a:rPr>
              <a:t>个学生，选数学课</a:t>
            </a:r>
            <a:r>
              <a:rPr lang="en-US" altLang="zh-CN"/>
              <a:t>64</a:t>
            </a:r>
            <a:r>
              <a:rPr lang="zh-CN" altLang="en-US">
                <a:latin typeface="Times New Roman" pitchFamily="18" charset="0"/>
              </a:rPr>
              <a:t>人，选计算机课</a:t>
            </a:r>
            <a:r>
              <a:rPr lang="en-US" altLang="zh-CN"/>
              <a:t>94</a:t>
            </a:r>
            <a:r>
              <a:rPr lang="zh-CN" altLang="en-US">
                <a:latin typeface="Times New Roman" pitchFamily="18" charset="0"/>
              </a:rPr>
              <a:t>人，选金融课</a:t>
            </a:r>
            <a:r>
              <a:rPr lang="en-US" altLang="zh-CN"/>
              <a:t>58</a:t>
            </a:r>
            <a:r>
              <a:rPr lang="zh-CN" altLang="en-US">
                <a:latin typeface="Times New Roman" pitchFamily="18" charset="0"/>
              </a:rPr>
              <a:t>人，选数学与金融的</a:t>
            </a:r>
            <a:r>
              <a:rPr lang="en-US" altLang="zh-CN"/>
              <a:t>28</a:t>
            </a:r>
            <a:r>
              <a:rPr lang="zh-CN" altLang="en-US">
                <a:latin typeface="Times New Roman" pitchFamily="18" charset="0"/>
              </a:rPr>
              <a:t>人，选数学与计算机的</a:t>
            </a:r>
            <a:r>
              <a:rPr lang="en-US" altLang="zh-CN"/>
              <a:t>26</a:t>
            </a:r>
            <a:r>
              <a:rPr lang="zh-CN" altLang="en-US">
                <a:latin typeface="Times New Roman" pitchFamily="18" charset="0"/>
              </a:rPr>
              <a:t>人，选计算机与金融的</a:t>
            </a:r>
            <a:r>
              <a:rPr lang="en-US" altLang="zh-CN"/>
              <a:t>22</a:t>
            </a:r>
            <a:r>
              <a:rPr lang="zh-CN" altLang="en-US">
                <a:latin typeface="Times New Roman" pitchFamily="18" charset="0"/>
              </a:rPr>
              <a:t>人，三种课全选的</a:t>
            </a:r>
            <a:r>
              <a:rPr lang="en-US" altLang="zh-CN"/>
              <a:t>14</a:t>
            </a:r>
            <a:r>
              <a:rPr lang="zh-CN" altLang="en-US">
                <a:latin typeface="Times New Roman" pitchFamily="18" charset="0"/>
              </a:rPr>
              <a:t>人。问：这三种课都没选的是多少？只选一门计算机的有多少？</a:t>
            </a:r>
            <a:r>
              <a:rPr lang="en-US" altLang="zh-CN"/>
              <a:t>(106, 60)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800600" y="2590800"/>
            <a:ext cx="3886200" cy="396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14400"/>
            <a:ext cx="4141788" cy="762000"/>
          </a:xfrm>
        </p:spPr>
        <p:txBody>
          <a:bodyPr/>
          <a:lstStyle/>
          <a:p>
            <a:r>
              <a:rPr lang="zh-CN" altLang="en-US"/>
              <a:t>问题的解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743200"/>
            <a:ext cx="3886200" cy="3276600"/>
          </a:xfrm>
        </p:spPr>
        <p:txBody>
          <a:bodyPr/>
          <a:lstStyle/>
          <a:p>
            <a:r>
              <a:rPr lang="zh-CN" altLang="en-US" sz="2400"/>
              <a:t>包含</a:t>
            </a:r>
            <a:r>
              <a:rPr lang="en-US" altLang="zh-CN" sz="2400"/>
              <a:t>-</a:t>
            </a:r>
            <a:r>
              <a:rPr lang="zh-CN" altLang="en-US" sz="2400"/>
              <a:t>排斥原理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|M</a:t>
            </a:r>
            <a:r>
              <a:rPr lang="en-US" altLang="zh-CN" sz="2400">
                <a:sym typeface="Symbol" pitchFamily="18" charset="2"/>
              </a:rPr>
              <a:t>CF|=|M|+|C|+|F|-|MF|-|MC|-|CF|+ |MCF|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=64+94+58-28-26-22+14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=154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ym typeface="Symbol" pitchFamily="18" charset="2"/>
              </a:rPr>
              <a:t>因此</a:t>
            </a:r>
            <a:r>
              <a:rPr lang="en-US" altLang="zh-CN" sz="2400">
                <a:sym typeface="Symbol" pitchFamily="18" charset="2"/>
              </a:rPr>
              <a:t>, 106</a:t>
            </a:r>
            <a:r>
              <a:rPr lang="zh-CN" altLang="en-US" sz="2400">
                <a:sym typeface="Symbol" pitchFamily="18" charset="2"/>
              </a:rPr>
              <a:t>人未选课。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791200" y="2971800"/>
            <a:ext cx="1905000" cy="19050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257800" y="4038600"/>
            <a:ext cx="1905000" cy="1905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6400800" y="3962400"/>
            <a:ext cx="1905000" cy="1905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620000" y="3048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9248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181600" y="5638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477000" y="4419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934200" y="4114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5943600" y="4114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629400" y="4953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400800" y="3276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24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638800" y="4953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7315200" y="4876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22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876800" y="2971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106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集合与元素</a:t>
            </a:r>
          </a:p>
          <a:p>
            <a:r>
              <a:rPr lang="zh-CN" altLang="en-US" dirty="0"/>
              <a:t>集合的表示</a:t>
            </a:r>
          </a:p>
          <a:p>
            <a:r>
              <a:rPr lang="zh-CN" altLang="en-US" dirty="0"/>
              <a:t>集合相等</a:t>
            </a:r>
          </a:p>
          <a:p>
            <a:r>
              <a:rPr lang="zh-CN" altLang="en-US" dirty="0"/>
              <a:t>空集与（相对）全集</a:t>
            </a:r>
          </a:p>
          <a:p>
            <a:r>
              <a:rPr lang="zh-CN" altLang="en-US" dirty="0"/>
              <a:t>幂集</a:t>
            </a:r>
          </a:p>
          <a:p>
            <a:r>
              <a:rPr lang="zh-CN" altLang="en-US" dirty="0"/>
              <a:t>罗素悖论</a:t>
            </a:r>
          </a:p>
          <a:p>
            <a:r>
              <a:rPr lang="zh-CN" altLang="en-US" dirty="0"/>
              <a:t>基本的集合运算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广义并与广义交运算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广义并：</a:t>
            </a:r>
          </a:p>
          <a:p>
            <a:pPr lvl="1"/>
            <a:r>
              <a:rPr lang="zh-CN" altLang="en-US">
                <a:sym typeface="Symbol" pitchFamily="18" charset="2"/>
              </a:rPr>
              <a:t></a:t>
            </a:r>
            <a:r>
              <a:rPr lang="en-US" altLang="zh-CN">
                <a:sym typeface="Symbol" pitchFamily="18" charset="2"/>
              </a:rPr>
              <a:t>A = {x|</a:t>
            </a:r>
            <a:r>
              <a:rPr lang="zh-CN" altLang="en-US">
                <a:sym typeface="Symbol" pitchFamily="18" charset="2"/>
              </a:rPr>
              <a:t>存在</a:t>
            </a:r>
            <a:r>
              <a:rPr lang="en-US" altLang="zh-CN">
                <a:sym typeface="Symbol" pitchFamily="18" charset="2"/>
              </a:rPr>
              <a:t>zA,</a:t>
            </a:r>
            <a:r>
              <a:rPr lang="zh-CN" altLang="en-US">
                <a:sym typeface="Symbol" pitchFamily="18" charset="2"/>
              </a:rPr>
              <a:t>使得</a:t>
            </a:r>
            <a:r>
              <a:rPr lang="en-US" altLang="zh-CN">
                <a:sym typeface="Symbol" pitchFamily="18" charset="2"/>
              </a:rPr>
              <a:t>xz}</a:t>
            </a:r>
          </a:p>
          <a:p>
            <a:r>
              <a:rPr lang="zh-CN" altLang="en-US">
                <a:sym typeface="Symbol" pitchFamily="18" charset="2"/>
              </a:rPr>
              <a:t>广义交</a:t>
            </a:r>
          </a:p>
          <a:p>
            <a:pPr lvl="1"/>
            <a:r>
              <a:rPr lang="zh-CN" altLang="en-US">
                <a:sym typeface="Symbol" pitchFamily="18" charset="2"/>
              </a:rPr>
              <a:t></a:t>
            </a:r>
            <a:r>
              <a:rPr lang="en-US" altLang="zh-CN">
                <a:sym typeface="Symbol" pitchFamily="18" charset="2"/>
              </a:rPr>
              <a:t>A = {x|</a:t>
            </a:r>
            <a:r>
              <a:rPr lang="zh-CN" altLang="en-US">
                <a:sym typeface="Symbol" pitchFamily="18" charset="2"/>
              </a:rPr>
              <a:t>对任意</a:t>
            </a:r>
            <a:r>
              <a:rPr lang="en-US" altLang="zh-CN">
                <a:sym typeface="Symbol" pitchFamily="18" charset="2"/>
              </a:rPr>
              <a:t>z, </a:t>
            </a:r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zA,</a:t>
            </a:r>
            <a:r>
              <a:rPr lang="zh-CN" altLang="en-US">
                <a:sym typeface="Symbol" pitchFamily="18" charset="2"/>
              </a:rPr>
              <a:t>则</a:t>
            </a:r>
            <a:r>
              <a:rPr lang="en-US" altLang="zh-CN">
                <a:sym typeface="Symbol" pitchFamily="18" charset="2"/>
              </a:rPr>
              <a:t>xz}</a:t>
            </a:r>
          </a:p>
          <a:p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与初级并及初级交的关系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实数集上的例子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467600" cy="3581400"/>
          </a:xfrm>
        </p:spPr>
        <p:txBody>
          <a:bodyPr/>
          <a:lstStyle/>
          <a:p>
            <a:r>
              <a:rPr lang="zh-CN" altLang="en-US"/>
              <a:t>广义并：</a:t>
            </a:r>
          </a:p>
          <a:p>
            <a:pPr lvl="1"/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en-US" altLang="zh-CN"/>
              <a:t>={a|a&lt;1}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={a|a</a:t>
            </a:r>
            <a:r>
              <a:rPr lang="en-US" altLang="zh-CN">
                <a:sym typeface="Symbol" pitchFamily="18" charset="2"/>
              </a:rPr>
              <a:t>1-1/i}, </a:t>
            </a:r>
            <a:r>
              <a:rPr lang="zh-CN" altLang="en-US">
                <a:sym typeface="Symbol" pitchFamily="18" charset="2"/>
              </a:rPr>
              <a:t>则：</a:t>
            </a:r>
            <a:r>
              <a:rPr lang="en-US" altLang="zh-CN">
                <a:sym typeface="Symbol" pitchFamily="18" charset="2"/>
              </a:rPr>
              <a:t>{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|i=1,2,3,</a:t>
            </a:r>
            <a:r>
              <a:rPr lang="en-US" altLang="zh-CN">
                <a:latin typeface="Tahoma"/>
              </a:rPr>
              <a:t>…</a:t>
            </a:r>
            <a:r>
              <a:rPr lang="en-US" altLang="zh-CN"/>
              <a:t>} = A</a:t>
            </a:r>
            <a:r>
              <a:rPr lang="en-US" altLang="zh-CN" baseline="-25000"/>
              <a:t>0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广义交：</a:t>
            </a:r>
          </a:p>
          <a:p>
            <a:pPr lvl="1"/>
            <a:r>
              <a:rPr lang="en-US" altLang="zh-CN"/>
              <a:t>B</a:t>
            </a:r>
            <a:r>
              <a:rPr lang="en-US" altLang="zh-CN" baseline="-25000"/>
              <a:t>0</a:t>
            </a:r>
            <a:r>
              <a:rPr lang="en-US" altLang="zh-CN"/>
              <a:t>={b|b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1}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25000"/>
              <a:t>i</a:t>
            </a:r>
            <a:r>
              <a:rPr lang="en-US" altLang="zh-CN"/>
              <a:t>={b|b</a:t>
            </a:r>
            <a:r>
              <a:rPr lang="en-US" altLang="zh-CN">
                <a:sym typeface="Symbol" pitchFamily="18" charset="2"/>
              </a:rPr>
              <a:t>&lt;1+1/i}, </a:t>
            </a:r>
            <a:r>
              <a:rPr lang="zh-CN" altLang="en-US">
                <a:sym typeface="Symbol" pitchFamily="18" charset="2"/>
              </a:rPr>
              <a:t>则：</a:t>
            </a:r>
            <a:r>
              <a:rPr lang="en-US" altLang="zh-CN">
                <a:sym typeface="Symbol" pitchFamily="18" charset="2"/>
              </a:rPr>
              <a:t>{</a:t>
            </a:r>
            <a:r>
              <a:rPr lang="en-US" altLang="zh-CN"/>
              <a:t>B</a:t>
            </a:r>
            <a:r>
              <a:rPr lang="en-US" altLang="zh-CN" baseline="-25000"/>
              <a:t>i</a:t>
            </a:r>
            <a:r>
              <a:rPr lang="en-US" altLang="zh-CN"/>
              <a:t>|i=1,2,3,</a:t>
            </a:r>
            <a:r>
              <a:rPr lang="en-US" altLang="zh-CN">
                <a:latin typeface="Tahoma"/>
              </a:rPr>
              <a:t>…</a:t>
            </a:r>
            <a:r>
              <a:rPr lang="en-US" altLang="zh-CN"/>
              <a:t>} = B</a:t>
            </a:r>
            <a:r>
              <a:rPr lang="en-US" altLang="zh-CN" baseline="-25000"/>
              <a:t>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实数集上的例子（续）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8382000" cy="3581400"/>
          </a:xfrm>
        </p:spPr>
        <p:txBody>
          <a:bodyPr/>
          <a:lstStyle/>
          <a:p>
            <a:r>
              <a:rPr lang="zh-CN" altLang="en-US" sz="2400"/>
              <a:t>若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={a|a&lt;1}</a:t>
            </a:r>
            <a:r>
              <a:rPr lang="zh-CN" altLang="en-US" sz="2400"/>
              <a:t>，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en-US" altLang="zh-CN" sz="2400"/>
              <a:t>={a|a</a:t>
            </a:r>
            <a:r>
              <a:rPr lang="en-US" altLang="zh-CN" sz="2400">
                <a:sym typeface="Symbol" pitchFamily="18" charset="2"/>
              </a:rPr>
              <a:t>1-1/i}, </a:t>
            </a:r>
            <a:r>
              <a:rPr lang="zh-CN" altLang="en-US" sz="2400">
                <a:sym typeface="Symbol" pitchFamily="18" charset="2"/>
              </a:rPr>
              <a:t>证明：</a:t>
            </a:r>
            <a:r>
              <a:rPr lang="en-US" altLang="zh-CN" sz="2400">
                <a:sym typeface="Symbol" pitchFamily="18" charset="2"/>
              </a:rPr>
              <a:t>{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en-US" altLang="zh-CN" sz="2400"/>
              <a:t>|i=1,2,3,</a:t>
            </a:r>
            <a:r>
              <a:rPr lang="en-US" altLang="zh-CN" sz="2400">
                <a:latin typeface="Tahoma"/>
              </a:rPr>
              <a:t>…</a:t>
            </a:r>
            <a:r>
              <a:rPr lang="en-US" altLang="zh-CN" sz="2400"/>
              <a:t>} = A</a:t>
            </a:r>
            <a:r>
              <a:rPr lang="en-US" altLang="zh-CN" sz="2400" baseline="-25000"/>
              <a:t>0</a:t>
            </a:r>
            <a:endParaRPr lang="en-US" altLang="zh-CN" sz="2400"/>
          </a:p>
          <a:p>
            <a:pPr lvl="1"/>
            <a:endParaRPr lang="en-US" altLang="zh-CN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295400" y="3008313"/>
          <a:ext cx="67818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3" imgW="3492360" imgH="2006280" progId="Equation.3">
                  <p:embed/>
                </p:oleObj>
              </mc:Choice>
              <mc:Fallback>
                <p:oleObj name="Equation" r:id="rId3" imgW="3492360" imgH="2006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08313"/>
                        <a:ext cx="67818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181225" y="3424238"/>
            <a:ext cx="2819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2147888" y="5033963"/>
            <a:ext cx="2819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pp.103-</a:t>
            </a:r>
          </a:p>
          <a:p>
            <a:pPr lvl="1"/>
            <a:r>
              <a:rPr lang="en-US" altLang="zh-CN"/>
              <a:t>17-18</a:t>
            </a:r>
          </a:p>
          <a:p>
            <a:pPr lvl="1"/>
            <a:r>
              <a:rPr lang="en-US" altLang="zh-CN"/>
              <a:t>22</a:t>
            </a:r>
            <a:r>
              <a:rPr lang="zh-CN" altLang="en-US"/>
              <a:t>，</a:t>
            </a:r>
            <a:r>
              <a:rPr lang="en-US" altLang="zh-CN"/>
              <a:t>25</a:t>
            </a:r>
            <a:r>
              <a:rPr lang="zh-CN" altLang="en-US"/>
              <a:t>，</a:t>
            </a:r>
            <a:r>
              <a:rPr lang="en-US" altLang="zh-CN"/>
              <a:t>30-33</a:t>
            </a:r>
          </a:p>
          <a:p>
            <a:pPr lvl="1"/>
            <a:r>
              <a:rPr lang="en-US" altLang="zh-CN"/>
              <a:t>40</a:t>
            </a:r>
            <a:r>
              <a:rPr lang="zh-CN" altLang="en-US"/>
              <a:t>，</a:t>
            </a:r>
            <a:r>
              <a:rPr lang="en-US" altLang="zh-CN"/>
              <a:t>42(2)(3)(4)</a:t>
            </a:r>
          </a:p>
          <a:p>
            <a:pPr lvl="1"/>
            <a:r>
              <a:rPr lang="en-US" altLang="zh-CN"/>
              <a:t>44</a:t>
            </a:r>
            <a:r>
              <a:rPr lang="zh-CN" altLang="en-US"/>
              <a:t>，</a:t>
            </a:r>
            <a:r>
              <a:rPr lang="en-US" altLang="zh-CN"/>
              <a:t>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930275"/>
          </a:xfrm>
        </p:spPr>
        <p:txBody>
          <a:bodyPr/>
          <a:lstStyle/>
          <a:p>
            <a:r>
              <a:rPr lang="zh-CN" altLang="en-US"/>
              <a:t>集合代数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38400"/>
            <a:ext cx="7772400" cy="3824288"/>
          </a:xfrm>
        </p:spPr>
        <p:txBody>
          <a:bodyPr/>
          <a:lstStyle/>
          <a:p>
            <a:r>
              <a:rPr lang="zh-CN" altLang="en-US" sz="2400">
                <a:latin typeface="Times New Roman" pitchFamily="18" charset="0"/>
              </a:rPr>
              <a:t>基本的证明方式</a:t>
            </a:r>
            <a:r>
              <a:rPr lang="zh-CN" altLang="en-US" sz="2400"/>
              <a:t> 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直接使用集合包含或相等定义</a:t>
            </a:r>
            <a:r>
              <a:rPr lang="zh-CN" altLang="en-US" sz="2000"/>
              <a:t> 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利用运算定义作逻辑等值式推演</a:t>
            </a:r>
            <a:r>
              <a:rPr lang="zh-CN" altLang="en-US" sz="2000"/>
              <a:t> 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利用已知恒等式或等式作集合代数推演</a:t>
            </a:r>
            <a:r>
              <a:rPr lang="zh-CN" altLang="en-US" sz="2000"/>
              <a:t> 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循环证明一系列逻辑等值式</a:t>
            </a:r>
            <a:r>
              <a:rPr lang="zh-CN" altLang="en-US" sz="2000"/>
              <a:t> </a:t>
            </a:r>
          </a:p>
          <a:p>
            <a:r>
              <a:rPr lang="zh-CN" altLang="en-US" sz="2400"/>
              <a:t>关于文氏图的进一步讨论</a:t>
            </a:r>
          </a:p>
          <a:p>
            <a:r>
              <a:rPr lang="zh-CN" altLang="en-US" sz="2400"/>
              <a:t>有限集合的计数</a:t>
            </a:r>
          </a:p>
          <a:p>
            <a:pPr lvl="1"/>
            <a:r>
              <a:rPr lang="zh-CN" altLang="en-US" sz="2000"/>
              <a:t>包含</a:t>
            </a:r>
            <a:r>
              <a:rPr lang="en-US" altLang="zh-CN" sz="2000"/>
              <a:t>-</a:t>
            </a:r>
            <a:r>
              <a:rPr lang="zh-CN" altLang="en-US" sz="2000"/>
              <a:t>排斥原理</a:t>
            </a:r>
          </a:p>
          <a:p>
            <a:r>
              <a:rPr lang="zh-CN" altLang="en-US" sz="2400"/>
              <a:t>广义并与广义交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包含关系下两个集合的最小上界和最大下界</a:t>
            </a:r>
            <a:r>
              <a:rPr lang="zh-CN" altLang="en-US"/>
              <a:t> </a:t>
            </a:r>
          </a:p>
          <a:p>
            <a:endParaRPr lang="zh-CN" altLang="en-US"/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B, 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</a:t>
            </a:r>
          </a:p>
          <a:p>
            <a:pPr lvl="1" algn="just"/>
            <a:r>
              <a:rPr lang="zh-CN" altLang="en-US"/>
              <a:t>对任意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,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/>
              <a:t>X</a:t>
            </a:r>
          </a:p>
          <a:p>
            <a:pPr lvl="1" algn="just"/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A,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B </a:t>
            </a:r>
          </a:p>
          <a:p>
            <a:pPr lvl="1"/>
            <a:r>
              <a:rPr lang="zh-CN" altLang="en-US"/>
              <a:t>对任意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/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 </a:t>
            </a:r>
            <a:r>
              <a:rPr lang="en-US" altLang="zh-CN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,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/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子集与运算的关系 </a:t>
            </a:r>
          </a:p>
          <a:p>
            <a:endParaRPr lang="zh-CN" altLang="en-US"/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B=B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/>
              <a:t> </a:t>
            </a:r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/>
              <a:t> </a:t>
            </a:r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B=A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/>
              <a:t> </a:t>
            </a:r>
          </a:p>
          <a:p>
            <a:pPr lvl="1" algn="just"/>
            <a:r>
              <a:rPr lang="en-US" altLang="zh-CN"/>
              <a:t>A-B=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8001000" cy="3733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b="1">
                <a:ea typeface="黑体" pitchFamily="2" charset="-122"/>
              </a:rPr>
              <a:t>并与交的重要算律</a:t>
            </a:r>
            <a:endParaRPr lang="zh-CN" altLang="en-US" sz="2400" b="1">
              <a:cs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等幂律：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30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=A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 A</a:t>
            </a:r>
            <a:r>
              <a:rPr lang="en-US" altLang="zh-CN" sz="2000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=A(n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是任意正整数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结合律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交换律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分配律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同一律和零律：“</a:t>
            </a:r>
            <a:r>
              <a:rPr lang="en-US" altLang="zh-CN" sz="2000">
                <a:latin typeface="Times New Roman" pitchFamily="18" charset="0"/>
              </a:rPr>
              <a:t>1”</a:t>
            </a:r>
            <a:r>
              <a:rPr lang="zh-CN" altLang="en-US" sz="2000">
                <a:latin typeface="Times New Roman" pitchFamily="18" charset="0"/>
              </a:rPr>
              <a:t>和“</a:t>
            </a:r>
            <a:r>
              <a:rPr lang="en-US" altLang="zh-CN" sz="2000">
                <a:latin typeface="Times New Roman" pitchFamily="18" charset="0"/>
              </a:rPr>
              <a:t>0”</a:t>
            </a:r>
            <a:endParaRPr lang="en-US" altLang="zh-CN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排中律和矛盾律：“二者必具其一”与“二者不可兼得”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吸收律：比较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B=ABA; AB=AAB</a:t>
            </a:r>
            <a:endParaRPr lang="en-US" altLang="zh-CN" sz="2000"/>
          </a:p>
          <a:p>
            <a:pPr lvl="1" algn="just">
              <a:lnSpc>
                <a:spcPct val="90000"/>
              </a:lnSpc>
            </a:pPr>
            <a:r>
              <a:rPr lang="en-US" altLang="zh-CN" sz="2000"/>
              <a:t>de Morgan</a:t>
            </a:r>
            <a:r>
              <a:rPr lang="zh-CN" altLang="en-US" sz="2000">
                <a:latin typeface="Times New Roman" pitchFamily="18" charset="0"/>
              </a:rPr>
              <a:t>律</a:t>
            </a:r>
            <a:r>
              <a:rPr lang="en-US" altLang="zh-CN" sz="2000">
                <a:latin typeface="Times New Roman" pitchFamily="18" charset="0"/>
              </a:rPr>
              <a:t>: </a:t>
            </a:r>
            <a:r>
              <a:rPr lang="zh-CN" altLang="en-US" sz="2000">
                <a:latin typeface="Times New Roman" pitchFamily="18" charset="0"/>
              </a:rPr>
              <a:t>一般形式和简化形式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双重否定律</a:t>
            </a:r>
            <a:endParaRPr lang="zh-CN" altLang="en-US" sz="2000"/>
          </a:p>
          <a:p>
            <a:pPr lvl="1"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>
                <a:ea typeface="黑体" pitchFamily="2" charset="-122"/>
              </a:rPr>
              <a:t>相对补运算的重要性质</a:t>
            </a:r>
            <a:endParaRPr lang="zh-CN" altLang="en-US" b="1">
              <a:cs typeface="Arial" charset="0"/>
            </a:endParaRPr>
          </a:p>
          <a:p>
            <a:pPr lvl="1" algn="just"/>
            <a:r>
              <a:rPr lang="en-US" altLang="zh-CN">
                <a:latin typeface="Times New Roman" pitchFamily="18" charset="0"/>
              </a:rPr>
              <a:t>A-B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pitchFamily="18" charset="0"/>
              </a:rPr>
              <a:t>A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A-B=A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</a:t>
            </a:r>
            <a:r>
              <a:rPr lang="en-US" altLang="zh-CN">
                <a:latin typeface="Times New Roman" pitchFamily="18" charset="0"/>
              </a:rPr>
              <a:t>B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>
                <a:ea typeface="黑体" pitchFamily="2" charset="-122"/>
              </a:rPr>
              <a:t>对称差的重要性质</a:t>
            </a:r>
            <a:endParaRPr lang="zh-CN" altLang="en-US" b="1">
              <a:cs typeface="Arial" charset="0"/>
            </a:endParaRPr>
          </a:p>
          <a:p>
            <a:pPr lvl="1" algn="just"/>
            <a:r>
              <a:rPr lang="zh-CN" altLang="en-US">
                <a:latin typeface="Times New Roman" pitchFamily="18" charset="0"/>
              </a:rPr>
              <a:t>交换律与结合律</a:t>
            </a:r>
            <a:endParaRPr lang="zh-CN" altLang="en-US"/>
          </a:p>
          <a:p>
            <a:pPr lvl="1" algn="just"/>
            <a:r>
              <a:rPr lang="zh-CN" altLang="en-US">
                <a:latin typeface="Times New Roman" pitchFamily="18" charset="0"/>
              </a:rPr>
              <a:t>同一律</a:t>
            </a:r>
            <a:r>
              <a:rPr lang="en-US" altLang="zh-CN">
                <a:latin typeface="Times New Roman" pitchFamily="18" charset="0"/>
              </a:rPr>
              <a:t>: “1”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Ø</a:t>
            </a:r>
            <a:endParaRPr lang="en-US" altLang="zh-CN"/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/>
              <a:t>A=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/>
              <a:t> (</a:t>
            </a:r>
            <a:r>
              <a:rPr lang="zh-CN" altLang="en-US">
                <a:latin typeface="Times New Roman" pitchFamily="18" charset="0"/>
              </a:rPr>
              <a:t>逆元素</a:t>
            </a:r>
            <a:r>
              <a:rPr lang="en-US" altLang="zh-CN"/>
              <a:t>)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消去律：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B=AC B=C (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比较：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ab=ac  b=c)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集合代数：基本证明方式（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>
                <a:ea typeface="黑体" pitchFamily="2" charset="-122"/>
              </a:rPr>
              <a:t>直接使用集合包含或相等定义</a:t>
            </a:r>
            <a:endParaRPr lang="zh-CN" altLang="en-US" b="1">
              <a:cs typeface="Arial" charset="0"/>
            </a:endParaRPr>
          </a:p>
          <a:p>
            <a:pPr lvl="1" algn="just"/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B=B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/>
              <a:t>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B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/>
              <a:t>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/>
              <a:t>B=A</a:t>
            </a:r>
          </a:p>
          <a:p>
            <a:pPr lvl="1"/>
            <a:endParaRPr lang="en-US" altLang="zh-C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95400" y="3810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例</a:t>
            </a:r>
            <a:r>
              <a:rPr lang="en-US" altLang="zh-CN" sz="2000"/>
              <a:t>1</a:t>
            </a:r>
            <a:r>
              <a:rPr lang="zh-CN" altLang="en-US" sz="2000"/>
              <a:t>，待证结论： </a:t>
            </a:r>
            <a:r>
              <a:rPr lang="en-US" altLang="zh-CN" sz="2000">
                <a:latin typeface="Arial" charset="0"/>
              </a:rPr>
              <a:t>A</a:t>
            </a:r>
            <a:r>
              <a:rPr lang="en-US" altLang="zh-CN" sz="2000">
                <a:sym typeface="Symbol" pitchFamily="18" charset="2"/>
              </a:rPr>
              <a:t></a:t>
            </a:r>
            <a:r>
              <a:rPr lang="en-US" altLang="zh-CN" sz="2000">
                <a:latin typeface="Arial" charset="0"/>
              </a:rPr>
              <a:t>B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304925" y="4162425"/>
            <a:ext cx="349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即：对任何</a:t>
            </a:r>
            <a:r>
              <a:rPr lang="en-US" altLang="zh-CN" sz="2000"/>
              <a:t>x, x</a:t>
            </a:r>
            <a:r>
              <a:rPr lang="en-US" altLang="zh-CN" sz="2000">
                <a:sym typeface="Symbol" pitchFamily="18" charset="2"/>
              </a:rPr>
              <a:t>A  xB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47800" y="4648200"/>
            <a:ext cx="3495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因此：证明过程如下：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latin typeface="Arial" charset="0"/>
              </a:rPr>
              <a:t>    </a:t>
            </a:r>
            <a:r>
              <a:rPr lang="zh-CN" altLang="en-US" sz="2000">
                <a:solidFill>
                  <a:srgbClr val="996600"/>
                </a:solidFill>
                <a:latin typeface="Arial" charset="0"/>
              </a:rPr>
              <a:t>对任何</a:t>
            </a:r>
            <a:r>
              <a:rPr lang="en-US" altLang="zh-CN" sz="2000">
                <a:solidFill>
                  <a:srgbClr val="996600"/>
                </a:solidFill>
              </a:rPr>
              <a:t>x</a:t>
            </a:r>
            <a:r>
              <a:rPr lang="en-US" altLang="zh-CN" sz="2000">
                <a:solidFill>
                  <a:srgbClr val="996600"/>
                </a:solidFill>
                <a:latin typeface="Arial" charset="0"/>
              </a:rPr>
              <a:t>, </a:t>
            </a:r>
            <a:r>
              <a:rPr lang="zh-CN" altLang="en-US" sz="2000">
                <a:solidFill>
                  <a:srgbClr val="996600"/>
                </a:solidFill>
                <a:latin typeface="Arial" charset="0"/>
              </a:rPr>
              <a:t>假设</a:t>
            </a:r>
            <a:r>
              <a:rPr lang="en-US" altLang="zh-CN" sz="2000">
                <a:solidFill>
                  <a:srgbClr val="996600"/>
                </a:solidFill>
              </a:rPr>
              <a:t>x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A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     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填入适当内容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x B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</a:t>
            </a:r>
            <a:r>
              <a:rPr lang="zh-CN" altLang="en-US" sz="2000">
                <a:solidFill>
                  <a:srgbClr val="996600"/>
                </a:solidFill>
                <a:sym typeface="Symbol" pitchFamily="18" charset="2"/>
              </a:rPr>
              <a:t>因此： </a:t>
            </a:r>
            <a:r>
              <a:rPr lang="en-US" altLang="zh-CN" sz="2000">
                <a:solidFill>
                  <a:srgbClr val="996600"/>
                </a:solidFill>
                <a:latin typeface="Arial" charset="0"/>
              </a:rPr>
              <a:t>A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</a:t>
            </a:r>
            <a:r>
              <a:rPr lang="en-US" altLang="zh-CN" sz="2000">
                <a:solidFill>
                  <a:srgbClr val="996600"/>
                </a:solidFill>
                <a:latin typeface="Arial" charset="0"/>
              </a:rPr>
              <a:t>B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349567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因此：证明过程如下：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latin typeface="Arial" charset="0"/>
              </a:rPr>
              <a:t>    </a:t>
            </a:r>
            <a:r>
              <a:rPr lang="zh-CN" altLang="en-US" sz="2000">
                <a:solidFill>
                  <a:srgbClr val="996600"/>
                </a:solidFill>
                <a:latin typeface="Arial" charset="0"/>
              </a:rPr>
              <a:t>对任何</a:t>
            </a:r>
            <a:r>
              <a:rPr lang="en-US" altLang="zh-CN" sz="2000">
                <a:solidFill>
                  <a:srgbClr val="996600"/>
                </a:solidFill>
              </a:rPr>
              <a:t>x</a:t>
            </a:r>
            <a:r>
              <a:rPr lang="en-US" altLang="zh-CN" sz="2000">
                <a:solidFill>
                  <a:srgbClr val="996600"/>
                </a:solidFill>
                <a:latin typeface="Arial" charset="0"/>
              </a:rPr>
              <a:t>, </a:t>
            </a:r>
            <a:r>
              <a:rPr lang="zh-CN" altLang="en-US" sz="2000">
                <a:solidFill>
                  <a:srgbClr val="996600"/>
                </a:solidFill>
                <a:latin typeface="Arial" charset="0"/>
              </a:rPr>
              <a:t>假设</a:t>
            </a:r>
            <a:r>
              <a:rPr lang="en-US" altLang="zh-CN" sz="2000">
                <a:solidFill>
                  <a:srgbClr val="996600"/>
                </a:solidFill>
              </a:rPr>
              <a:t>x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A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      </a:t>
            </a: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由集合并定义：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xAB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由已知条件： </a:t>
            </a:r>
            <a:r>
              <a:rPr lang="en-US" altLang="zh-CN" sz="2000">
                <a:solidFill>
                  <a:srgbClr val="FF0000"/>
                </a:solidFill>
                <a:sym typeface="Symbol" pitchFamily="18" charset="2"/>
              </a:rPr>
              <a:t>AB=B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 x B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    </a:t>
            </a:r>
            <a:r>
              <a:rPr lang="zh-CN" altLang="en-US" sz="2000">
                <a:solidFill>
                  <a:srgbClr val="996600"/>
                </a:solidFill>
                <a:sym typeface="Symbol" pitchFamily="18" charset="2"/>
              </a:rPr>
              <a:t>因此： </a:t>
            </a:r>
            <a:r>
              <a:rPr lang="en-US" altLang="zh-CN" sz="2000">
                <a:solidFill>
                  <a:srgbClr val="996600"/>
                </a:solidFill>
                <a:latin typeface="Arial" charset="0"/>
              </a:rPr>
              <a:t>A</a:t>
            </a:r>
            <a:r>
              <a:rPr lang="en-US" altLang="zh-CN" sz="2000">
                <a:solidFill>
                  <a:srgbClr val="996600"/>
                </a:solidFill>
                <a:sym typeface="Symbol" pitchFamily="18" charset="2"/>
              </a:rPr>
              <a:t></a:t>
            </a:r>
            <a:r>
              <a:rPr lang="en-US" altLang="zh-CN" sz="2000">
                <a:solidFill>
                  <a:srgbClr val="996600"/>
                </a:solidFill>
                <a:latin typeface="Arial" charset="0"/>
              </a:rPr>
              <a:t>B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 rot="9351733">
            <a:off x="4081463" y="4943475"/>
            <a:ext cx="14478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8" grpId="0" autoUpdateAnimBg="0"/>
      <p:bldP spid="13320" grpId="0" autoUpdateAnimBg="0"/>
      <p:bldP spid="133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1686</Words>
  <Application>Microsoft Office PowerPoint</Application>
  <PresentationFormat>全屏显示(4:3)</PresentationFormat>
  <Paragraphs>190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Times New Roman</vt:lpstr>
      <vt:lpstr>宋体</vt:lpstr>
      <vt:lpstr>Arial</vt:lpstr>
      <vt:lpstr>Wingdings</vt:lpstr>
      <vt:lpstr>Symbol</vt:lpstr>
      <vt:lpstr>黑体</vt:lpstr>
      <vt:lpstr>Arial Unicode MS</vt:lpstr>
      <vt:lpstr>Tahoma</vt:lpstr>
      <vt:lpstr>Office 主题​​</vt:lpstr>
      <vt:lpstr>BMP 图象</vt:lpstr>
      <vt:lpstr>Microsoft 公式 3.0</vt:lpstr>
      <vt:lpstr>集合代数</vt:lpstr>
      <vt:lpstr>上一讲内容的回顾</vt:lpstr>
      <vt:lpstr>集合代数</vt:lpstr>
      <vt:lpstr>运算的重要性质 （1）</vt:lpstr>
      <vt:lpstr>运算的重要性质 （2）</vt:lpstr>
      <vt:lpstr>运算的重要性质 （3）</vt:lpstr>
      <vt:lpstr>运算的重要性质 （4）</vt:lpstr>
      <vt:lpstr>运算的重要性质 （5）</vt:lpstr>
      <vt:lpstr>集合代数：基本证明方式（1）</vt:lpstr>
      <vt:lpstr>集合代数：基本证明方式（2）</vt:lpstr>
      <vt:lpstr>集合代数：基本证明方式（3）</vt:lpstr>
      <vt:lpstr>集合代数：基本证明方式（3）</vt:lpstr>
      <vt:lpstr>集合代数：基本证明方式（4）</vt:lpstr>
      <vt:lpstr>关于文氏图的进一步讨论</vt:lpstr>
      <vt:lpstr>证明从图形得到的猜想</vt:lpstr>
      <vt:lpstr>关于文氏图的进一步讨论</vt:lpstr>
      <vt:lpstr>有限集合的计数 – 定理</vt:lpstr>
      <vt:lpstr>有限集合的计数 – 例子</vt:lpstr>
      <vt:lpstr>问题的解</vt:lpstr>
      <vt:lpstr>广义并与广义交运算</vt:lpstr>
      <vt:lpstr>实数集上的例子</vt:lpstr>
      <vt:lpstr>实数集上的例子（续）</vt:lpstr>
      <vt:lpstr>作业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12</cp:revision>
  <dcterms:created xsi:type="dcterms:W3CDTF">2001-02-08T13:36:53Z</dcterms:created>
  <dcterms:modified xsi:type="dcterms:W3CDTF">2014-02-28T04:04:22Z</dcterms:modified>
</cp:coreProperties>
</file>