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70" r:id="rId3"/>
    <p:sldId id="257" r:id="rId4"/>
    <p:sldId id="293" r:id="rId5"/>
    <p:sldId id="294" r:id="rId6"/>
    <p:sldId id="296" r:id="rId7"/>
    <p:sldId id="301" r:id="rId8"/>
    <p:sldId id="302" r:id="rId9"/>
    <p:sldId id="271" r:id="rId10"/>
    <p:sldId id="272" r:id="rId11"/>
    <p:sldId id="273" r:id="rId12"/>
    <p:sldId id="274" r:id="rId13"/>
    <p:sldId id="30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98" r:id="rId22"/>
    <p:sldId id="300" r:id="rId23"/>
    <p:sldId id="297" r:id="rId24"/>
    <p:sldId id="295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66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6" d="100"/>
          <a:sy n="76" d="100"/>
        </p:scale>
        <p:origin x="-147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3A60-EBB0-4026-A6F7-C807FF2905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01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5872-0762-4564-BE6E-6D6025A3EC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46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40F5-4BF5-4644-8DB9-8FADB16725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4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3FFB-3DF8-437E-B1C2-D6F2B3E73A4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03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10F2-4634-4F91-9312-ACEAE4A53C0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12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DB40-4719-4A7A-A87C-B172C07B6B5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03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C9B0-762D-484A-B860-856E9C2146F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47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3195-AD29-40C2-8A16-A217F9887C5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ECC7-0657-4AB2-A3D1-E64C2263A5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15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D912-4423-4488-8878-97E0345A9CC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090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239-163B-4F08-A66B-7D406B8D89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0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91C7-3DE7-42F4-A13A-9F9056F3E2C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36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关系及其运算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离散数学：第</a:t>
            </a:r>
            <a:r>
              <a:rPr lang="en-US" altLang="zh-CN"/>
              <a:t>3</a:t>
            </a:r>
            <a:r>
              <a:rPr lang="zh-CN" altLang="en-US"/>
              <a:t>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从集合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的二元关系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笛卡尔乘积的子集</a:t>
            </a:r>
          </a:p>
          <a:p>
            <a:pPr lvl="1"/>
            <a:r>
              <a:rPr lang="zh-CN" altLang="en-US">
                <a:latin typeface="Times New Roman"/>
              </a:rPr>
              <a:t>“</a:t>
            </a:r>
            <a:r>
              <a:rPr lang="zh-CN" altLang="en-US"/>
              <a:t>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的关系</a:t>
            </a:r>
            <a:r>
              <a:rPr lang="zh-CN" altLang="en-US">
                <a:latin typeface="Times New Roman"/>
              </a:rPr>
              <a:t>”</a:t>
            </a:r>
            <a:r>
              <a:rPr lang="en-US" altLang="zh-CN"/>
              <a:t>R</a:t>
            </a:r>
            <a:r>
              <a:rPr lang="zh-CN" altLang="en-US"/>
              <a:t>；</a:t>
            </a:r>
            <a:r>
              <a:rPr lang="en-US" altLang="zh-CN"/>
              <a:t>R</a:t>
            </a:r>
            <a:r>
              <a:rPr lang="en-US" altLang="zh-CN">
                <a:sym typeface="Symbol" pitchFamily="18" charset="2"/>
              </a:rPr>
              <a:t>AB</a:t>
            </a:r>
          </a:p>
          <a:p>
            <a:pPr lvl="1"/>
            <a:r>
              <a:rPr lang="zh-CN" altLang="en-US">
                <a:sym typeface="Symbol" pitchFamily="18" charset="2"/>
              </a:rPr>
              <a:t>可以有</a:t>
            </a:r>
            <a:r>
              <a:rPr lang="en-US" altLang="zh-CN">
                <a:sym typeface="Symbol" pitchFamily="18" charset="2"/>
              </a:rPr>
              <a:t>A=B</a:t>
            </a:r>
            <a:r>
              <a:rPr lang="zh-CN" altLang="en-US">
                <a:sym typeface="Symbol" pitchFamily="18" charset="2"/>
              </a:rPr>
              <a:t>： </a:t>
            </a:r>
            <a:r>
              <a:rPr lang="zh-CN" altLang="en-US">
                <a:latin typeface="Times New Roman"/>
                <a:sym typeface="Symbol" pitchFamily="18" charset="2"/>
              </a:rPr>
              <a:t>“</a:t>
            </a:r>
            <a:r>
              <a:rPr lang="zh-CN" altLang="en-US">
                <a:sym typeface="Symbol" pitchFamily="18" charset="2"/>
              </a:rPr>
              <a:t>集合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zh-CN" altLang="en-US">
                <a:sym typeface="Symbol" pitchFamily="18" charset="2"/>
              </a:rPr>
              <a:t>上的二元关系</a:t>
            </a:r>
            <a:r>
              <a:rPr lang="zh-CN" altLang="en-US">
                <a:latin typeface="Times New Roman"/>
                <a:sym typeface="Symbol" pitchFamily="18" charset="2"/>
              </a:rPr>
              <a:t>”</a:t>
            </a:r>
            <a:endParaRPr lang="zh-CN" altLang="en-US">
              <a:sym typeface="Symbol" pitchFamily="18" charset="2"/>
            </a:endParaRPr>
          </a:p>
          <a:p>
            <a:r>
              <a:rPr lang="zh-CN" altLang="en-US">
                <a:sym typeface="Symbol" pitchFamily="18" charset="2"/>
              </a:rPr>
              <a:t>例子</a:t>
            </a:r>
          </a:p>
          <a:p>
            <a:pPr lvl="1"/>
            <a:r>
              <a:rPr lang="zh-CN" altLang="en-US">
                <a:latin typeface="Times New Roman" pitchFamily="18" charset="0"/>
                <a:sym typeface="Symbol" pitchFamily="18" charset="2"/>
              </a:rPr>
              <a:t>常用的数学关系：不大于、整除、集合包含等</a:t>
            </a:r>
            <a:r>
              <a:rPr lang="zh-CN" altLang="en-US">
                <a:sym typeface="Symbol" pitchFamily="18" charset="2"/>
              </a:rPr>
              <a:t> </a:t>
            </a:r>
          </a:p>
          <a:p>
            <a:pPr lvl="1"/>
            <a:r>
              <a:rPr lang="en-US" altLang="zh-CN">
                <a:sym typeface="Symbol" pitchFamily="18" charset="2"/>
              </a:rPr>
              <a:t>A={1,2,3,4}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上的“倍数”、“</a:t>
            </a:r>
            <a:r>
              <a:rPr lang="en-US" altLang="zh-CN">
                <a:sym typeface="Symbol" pitchFamily="18" charset="2"/>
              </a:rPr>
              <a:t>(x-y)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”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、“</a:t>
            </a:r>
            <a:r>
              <a:rPr lang="en-US" altLang="zh-CN">
                <a:sym typeface="Symbol" pitchFamily="18" charset="2"/>
              </a:rPr>
              <a:t>x/y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是素数”、不等于</a:t>
            </a:r>
            <a:r>
              <a:rPr lang="zh-CN" altLang="en-US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特殊的二元关系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集合</a:t>
            </a:r>
            <a:r>
              <a:rPr lang="en-US" altLang="zh-CN"/>
              <a:t>A</a:t>
            </a:r>
            <a:r>
              <a:rPr lang="zh-CN" altLang="en-US">
                <a:latin typeface="Times New Roman" pitchFamily="18" charset="0"/>
              </a:rPr>
              <a:t>上的空关系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</a:t>
            </a:r>
            <a:endParaRPr lang="zh-CN" altLang="en-US">
              <a:latin typeface="Times New Roman" pitchFamily="18" charset="0"/>
            </a:endParaRPr>
          </a:p>
          <a:p>
            <a:r>
              <a:rPr lang="zh-CN" altLang="en-US">
                <a:latin typeface="Times New Roman" pitchFamily="18" charset="0"/>
              </a:rPr>
              <a:t>全域关系</a:t>
            </a:r>
            <a:r>
              <a:rPr lang="en-US" altLang="zh-CN" i="1"/>
              <a:t>E</a:t>
            </a:r>
            <a:r>
              <a:rPr lang="en-US" altLang="zh-CN" i="1" baseline="-30000"/>
              <a:t>A</a:t>
            </a:r>
            <a:endParaRPr lang="en-US" altLang="zh-CN">
              <a:latin typeface="Times New Roman" pitchFamily="18" charset="0"/>
            </a:endParaRPr>
          </a:p>
          <a:p>
            <a:r>
              <a:rPr lang="zh-CN" altLang="en-US">
                <a:latin typeface="Times New Roman" pitchFamily="18" charset="0"/>
              </a:rPr>
              <a:t>恒等关系</a:t>
            </a:r>
            <a:r>
              <a:rPr lang="en-US" altLang="zh-CN" i="1"/>
              <a:t>I</a:t>
            </a:r>
            <a:r>
              <a:rPr lang="en-US" altLang="zh-CN" i="1" baseline="-30000"/>
              <a:t>A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3" name="Oval 29"/>
          <p:cNvSpPr>
            <a:spLocks noChangeArrowheads="1"/>
          </p:cNvSpPr>
          <p:nvPr/>
        </p:nvSpPr>
        <p:spPr bwMode="auto">
          <a:xfrm>
            <a:off x="6324600" y="4267200"/>
            <a:ext cx="1143000" cy="18288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33CC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2" name="Oval 28"/>
          <p:cNvSpPr>
            <a:spLocks noChangeArrowheads="1"/>
          </p:cNvSpPr>
          <p:nvPr/>
        </p:nvSpPr>
        <p:spPr bwMode="auto">
          <a:xfrm>
            <a:off x="4419600" y="4038600"/>
            <a:ext cx="990600" cy="226695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关系的表示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sz="1800" i="1">
                <a:latin typeface="Times New Roman" pitchFamily="18" charset="0"/>
              </a:rPr>
              <a:t>(</a:t>
            </a:r>
            <a:r>
              <a:rPr lang="zh-CN" altLang="en-US" sz="1800" i="1">
                <a:latin typeface="Times New Roman" pitchFamily="18" charset="0"/>
              </a:rPr>
              <a:t>假设</a:t>
            </a:r>
            <a:r>
              <a:rPr lang="en-US" altLang="zh-CN" sz="1800" i="1">
                <a:latin typeface="Times New Roman" pitchFamily="18" charset="0"/>
              </a:rPr>
              <a:t>A={a,b,c,d}, B={</a:t>
            </a:r>
            <a:r>
              <a:rPr lang="en-US" altLang="zh-CN" sz="1800" i="1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1800" i="1">
                <a:latin typeface="Times New Roman" pitchFamily="18" charset="0"/>
              </a:rPr>
              <a:t>,</a:t>
            </a:r>
            <a:r>
              <a:rPr lang="en-US" altLang="zh-CN" sz="1800" i="1">
                <a:latin typeface="Times New Roman" pitchFamily="18" charset="0"/>
                <a:cs typeface="Times New Roman" pitchFamily="18" charset="0"/>
              </a:rPr>
              <a:t>β,γ</a:t>
            </a:r>
            <a:r>
              <a:rPr lang="en-US" altLang="zh-CN" sz="1800" i="1">
                <a:latin typeface="Times New Roman" pitchFamily="18" charset="0"/>
              </a:rPr>
              <a:t>})</a:t>
            </a:r>
          </a:p>
          <a:p>
            <a:pPr algn="just"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集合表示</a:t>
            </a:r>
            <a:r>
              <a:rPr lang="en-US" altLang="zh-CN">
                <a:latin typeface="Times New Roman" pitchFamily="18" charset="0"/>
              </a:rPr>
              <a:t>: R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={&lt;a,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zh-CN">
                <a:latin typeface="Times New Roman" pitchFamily="18" charset="0"/>
              </a:rPr>
              <a:t> &gt;,&lt;b,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>
                <a:latin typeface="Times New Roman" pitchFamily="18" charset="0"/>
              </a:rPr>
              <a:t>&gt;,&lt;c,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>
                <a:latin typeface="Times New Roman" pitchFamily="18" charset="0"/>
              </a:rPr>
              <a:t>&gt;,&lt;c,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altLang="zh-CN">
                <a:latin typeface="Times New Roman" pitchFamily="18" charset="0"/>
              </a:rPr>
              <a:t>&gt;}</a:t>
            </a:r>
            <a:endParaRPr lang="en-US" altLang="zh-CN"/>
          </a:p>
          <a:p>
            <a:pPr algn="just"/>
            <a:r>
              <a:rPr lang="zh-CN" altLang="en-US">
                <a:latin typeface="Times New Roman" pitchFamily="18" charset="0"/>
              </a:rPr>
              <a:t>关系矩阵                       关系图（有向图）</a:t>
            </a:r>
            <a:endParaRPr lang="zh-CN" altLang="en-US"/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1905000" y="4648200"/>
          <a:ext cx="1295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Equation" r:id="rId3" imgW="685800" imgH="914400" progId="Equation.3">
                  <p:embed/>
                </p:oleObj>
              </mc:Choice>
              <mc:Fallback>
                <p:oleObj name="Equation" r:id="rId3" imgW="685800" imgH="914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48200"/>
                        <a:ext cx="12954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1600200" y="4648200"/>
            <a:ext cx="45720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/>
              <a:t>a</a:t>
            </a:r>
          </a:p>
          <a:p>
            <a:pPr>
              <a:spcBef>
                <a:spcPct val="20000"/>
              </a:spcBef>
            </a:pPr>
            <a:r>
              <a:rPr lang="en-US" altLang="zh-CN" sz="2000"/>
              <a:t>b</a:t>
            </a:r>
          </a:p>
          <a:p>
            <a:pPr>
              <a:spcBef>
                <a:spcPct val="20000"/>
              </a:spcBef>
            </a:pPr>
            <a:r>
              <a:rPr lang="en-US" altLang="zh-CN" sz="2000"/>
              <a:t>c</a:t>
            </a:r>
          </a:p>
          <a:p>
            <a:pPr>
              <a:spcBef>
                <a:spcPct val="20000"/>
              </a:spcBef>
            </a:pPr>
            <a:r>
              <a:rPr lang="en-US" altLang="zh-CN" sz="2000"/>
              <a:t>d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1981200" y="42672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ym typeface="Symbol" pitchFamily="18" charset="2"/>
              </a:rPr>
              <a:t>        </a:t>
            </a:r>
            <a:endParaRPr lang="en-US" altLang="zh-CN" sz="2000" b="1"/>
          </a:p>
        </p:txBody>
      </p:sp>
      <p:sp>
        <p:nvSpPr>
          <p:cNvPr id="36885" name="Oval 21"/>
          <p:cNvSpPr>
            <a:spLocks noChangeArrowheads="1"/>
          </p:cNvSpPr>
          <p:nvPr/>
        </p:nvSpPr>
        <p:spPr bwMode="auto">
          <a:xfrm>
            <a:off x="4953000" y="4343400"/>
            <a:ext cx="107950" cy="10795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4724400" y="4648200"/>
            <a:ext cx="107950" cy="10795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7" name="Oval 23"/>
          <p:cNvSpPr>
            <a:spLocks noChangeArrowheads="1"/>
          </p:cNvSpPr>
          <p:nvPr/>
        </p:nvSpPr>
        <p:spPr bwMode="auto">
          <a:xfrm>
            <a:off x="4876800" y="5867400"/>
            <a:ext cx="107950" cy="10795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4800600" y="5334000"/>
            <a:ext cx="107950" cy="10795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9" name="Oval 25"/>
          <p:cNvSpPr>
            <a:spLocks noChangeArrowheads="1"/>
          </p:cNvSpPr>
          <p:nvPr/>
        </p:nvSpPr>
        <p:spPr bwMode="auto">
          <a:xfrm>
            <a:off x="6934200" y="4572000"/>
            <a:ext cx="107950" cy="10795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0" name="Oval 26"/>
          <p:cNvSpPr>
            <a:spLocks noChangeArrowheads="1"/>
          </p:cNvSpPr>
          <p:nvPr/>
        </p:nvSpPr>
        <p:spPr bwMode="auto">
          <a:xfrm>
            <a:off x="6477000" y="5181600"/>
            <a:ext cx="107950" cy="10795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1" name="Oval 27"/>
          <p:cNvSpPr>
            <a:spLocks noChangeArrowheads="1"/>
          </p:cNvSpPr>
          <p:nvPr/>
        </p:nvSpPr>
        <p:spPr bwMode="auto">
          <a:xfrm>
            <a:off x="6934200" y="5638800"/>
            <a:ext cx="107950" cy="10795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4724400" y="40386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4648200" y="5867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</a:t>
            </a:r>
          </a:p>
        </p:txBody>
      </p:sp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4572000" y="5257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</a:t>
            </a:r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4572000" y="4648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</a:t>
            </a: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7010400" y="4495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ym typeface="Symbol" pitchFamily="18" charset="2"/>
              </a:rPr>
              <a:t></a:t>
            </a:r>
            <a:endParaRPr lang="en-US" altLang="zh-CN" sz="2000" b="1"/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6553200" y="5029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ym typeface="Symbol" pitchFamily="18" charset="2"/>
              </a:rPr>
              <a:t></a:t>
            </a:r>
            <a:endParaRPr lang="en-US" altLang="zh-CN" sz="2000" b="1"/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6858000" y="5638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ym typeface="Symbol" pitchFamily="18" charset="2"/>
              </a:rPr>
              <a:t></a:t>
            </a:r>
            <a:endParaRPr lang="en-US" altLang="zh-CN" sz="2000" b="1"/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>
            <a:off x="5029200" y="44196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 flipV="1">
            <a:off x="4829175" y="4643438"/>
            <a:ext cx="2100263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 flipV="1">
            <a:off x="4914900" y="4686300"/>
            <a:ext cx="2057400" cy="700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4914900" y="5400675"/>
            <a:ext cx="2014538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5181600" y="6096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7162800" y="6019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8001000" cy="1066800"/>
          </a:xfrm>
        </p:spPr>
        <p:txBody>
          <a:bodyPr/>
          <a:lstStyle/>
          <a:p>
            <a:r>
              <a:rPr lang="zh-CN" altLang="en-US"/>
              <a:t>二元关系和无向图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914400" y="2819400"/>
            <a:ext cx="3429000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</a:rPr>
              <a:t>关系 </a:t>
            </a:r>
            <a:r>
              <a:rPr lang="en-US" altLang="zh-CN" b="1" i="1">
                <a:solidFill>
                  <a:srgbClr val="CC3300"/>
                </a:solidFill>
              </a:rPr>
              <a:t>R</a:t>
            </a:r>
            <a:r>
              <a:rPr lang="en-US" altLang="zh-CN" b="1">
                <a:solidFill>
                  <a:srgbClr val="CC3300"/>
                </a:solidFill>
                <a:sym typeface="Symbol" pitchFamily="18" charset="2"/>
              </a:rPr>
              <a:t></a:t>
            </a:r>
            <a:r>
              <a:rPr lang="en-US" altLang="zh-CN" b="1" i="1">
                <a:solidFill>
                  <a:srgbClr val="CC3300"/>
                </a:solidFill>
                <a:sym typeface="Symbol" pitchFamily="18" charset="2"/>
              </a:rPr>
              <a:t>A</a:t>
            </a:r>
            <a:r>
              <a:rPr lang="en-US" altLang="zh-CN" b="1">
                <a:solidFill>
                  <a:srgbClr val="CC3300"/>
                </a:solidFill>
                <a:sym typeface="Symbol" pitchFamily="18" charset="2"/>
              </a:rPr>
              <a:t></a:t>
            </a:r>
            <a:r>
              <a:rPr lang="en-US" altLang="zh-CN" b="1" i="1">
                <a:solidFill>
                  <a:srgbClr val="CC3300"/>
                </a:solidFill>
                <a:sym typeface="Symbol" pitchFamily="18" charset="2"/>
              </a:rPr>
              <a:t>B</a:t>
            </a:r>
          </a:p>
          <a:p>
            <a:pPr algn="ctr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论域：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 i="1">
                <a:sym typeface="Symbol" pitchFamily="18" charset="2"/>
              </a:rPr>
              <a:t>B</a:t>
            </a:r>
          </a:p>
          <a:p>
            <a:pPr algn="ctr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有序对集合</a:t>
            </a:r>
          </a:p>
          <a:p>
            <a:pPr algn="ctr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元素</a:t>
            </a:r>
            <a:r>
              <a:rPr lang="en-US" altLang="zh-CN">
                <a:sym typeface="Symbol" pitchFamily="18" charset="2"/>
              </a:rPr>
              <a:t>x,y</a:t>
            </a:r>
            <a:r>
              <a:rPr lang="zh-CN" altLang="en-US">
                <a:sym typeface="Symbol" pitchFamily="18" charset="2"/>
              </a:rPr>
              <a:t>满足关系</a:t>
            </a:r>
            <a:r>
              <a:rPr lang="en-US" altLang="zh-CN" i="1">
                <a:sym typeface="Symbol" pitchFamily="18" charset="2"/>
              </a:rPr>
              <a:t>R</a:t>
            </a:r>
            <a:endParaRPr lang="en-US" altLang="zh-CN"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000">
                <a:sym typeface="Symbol" pitchFamily="18" charset="2"/>
              </a:rPr>
              <a:t>若</a:t>
            </a:r>
            <a:r>
              <a:rPr lang="en-US" altLang="zh-CN" sz="2000" i="1"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B</a:t>
            </a:r>
            <a:r>
              <a:rPr lang="en-US" altLang="zh-CN" sz="2000">
                <a:sym typeface="Symbol" pitchFamily="18" charset="2"/>
              </a:rPr>
              <a:t>, </a:t>
            </a:r>
            <a:r>
              <a:rPr lang="en-US" altLang="zh-CN" sz="2000" i="1">
                <a:sym typeface="Symbol" pitchFamily="18" charset="2"/>
              </a:rPr>
              <a:t>R</a:t>
            </a:r>
            <a:r>
              <a:rPr lang="zh-CN" altLang="en-US" sz="2000">
                <a:sym typeface="Symbol" pitchFamily="18" charset="2"/>
              </a:rPr>
              <a:t>中存在序列：</a:t>
            </a:r>
            <a:r>
              <a:rPr lang="en-US" altLang="zh-CN" sz="2000">
                <a:sym typeface="Symbol" pitchFamily="18" charset="2"/>
              </a:rPr>
              <a:t>&lt;x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&gt;, &lt;x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,x</a:t>
            </a:r>
            <a:r>
              <a:rPr lang="en-US" altLang="zh-CN" sz="2000" baseline="-25000">
                <a:sym typeface="Symbol" pitchFamily="18" charset="2"/>
              </a:rPr>
              <a:t>3</a:t>
            </a:r>
            <a:r>
              <a:rPr lang="en-US" altLang="zh-CN" sz="2000">
                <a:sym typeface="Symbol" pitchFamily="18" charset="2"/>
              </a:rPr>
              <a:t>&gt;,…,&lt;x</a:t>
            </a:r>
            <a:r>
              <a:rPr lang="en-US" altLang="zh-CN" sz="2000" baseline="-25000">
                <a:sym typeface="Symbol" pitchFamily="18" charset="2"/>
              </a:rPr>
              <a:t>n-1</a:t>
            </a:r>
            <a:r>
              <a:rPr lang="en-US" altLang="zh-CN" sz="2000">
                <a:sym typeface="Symbol" pitchFamily="18" charset="2"/>
              </a:rPr>
              <a:t>,x</a:t>
            </a:r>
            <a:r>
              <a:rPr lang="en-US" altLang="zh-CN" sz="2000" baseline="-25000">
                <a:sym typeface="Symbol" pitchFamily="18" charset="2"/>
              </a:rPr>
              <a:t>n</a:t>
            </a:r>
            <a:r>
              <a:rPr lang="en-US" altLang="zh-CN" sz="2000">
                <a:sym typeface="Symbol" pitchFamily="18" charset="2"/>
              </a:rPr>
              <a:t>&gt;</a:t>
            </a:r>
            <a:endParaRPr lang="en-US" altLang="zh-CN" sz="2000" i="1">
              <a:sym typeface="Symbol" pitchFamily="18" charset="2"/>
            </a:endParaRP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5153025" y="2824163"/>
            <a:ext cx="3124200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</a:rPr>
              <a:t>有向图 </a:t>
            </a:r>
            <a:r>
              <a:rPr lang="en-US" altLang="zh-CN" b="1">
                <a:solidFill>
                  <a:srgbClr val="CC3300"/>
                </a:solidFill>
              </a:rPr>
              <a:t>(</a:t>
            </a:r>
            <a:r>
              <a:rPr lang="en-US" altLang="zh-CN" b="1" i="1">
                <a:solidFill>
                  <a:srgbClr val="CC3300"/>
                </a:solidFill>
              </a:rPr>
              <a:t>V</a:t>
            </a:r>
            <a:r>
              <a:rPr lang="en-US" altLang="zh-CN" b="1" i="1" baseline="-25000">
                <a:solidFill>
                  <a:srgbClr val="CC3300"/>
                </a:solidFill>
              </a:rPr>
              <a:t>D</a:t>
            </a:r>
            <a:r>
              <a:rPr lang="en-US" altLang="zh-CN" b="1" i="1">
                <a:solidFill>
                  <a:srgbClr val="CC3300"/>
                </a:solidFill>
              </a:rPr>
              <a:t> </a:t>
            </a:r>
            <a:r>
              <a:rPr lang="en-US" altLang="zh-CN" b="1">
                <a:solidFill>
                  <a:srgbClr val="CC3300"/>
                </a:solidFill>
              </a:rPr>
              <a:t>, </a:t>
            </a:r>
            <a:r>
              <a:rPr lang="en-US" altLang="zh-CN" b="1" i="1">
                <a:solidFill>
                  <a:srgbClr val="CC3300"/>
                </a:solidFill>
              </a:rPr>
              <a:t>E</a:t>
            </a:r>
            <a:r>
              <a:rPr lang="en-US" altLang="zh-CN" b="1" i="1" baseline="-25000">
                <a:solidFill>
                  <a:srgbClr val="CC3300"/>
                </a:solidFill>
              </a:rPr>
              <a:t>D</a:t>
            </a:r>
            <a:r>
              <a:rPr lang="en-US" altLang="zh-CN" b="1">
                <a:solidFill>
                  <a:srgbClr val="CC3300"/>
                </a:solidFill>
              </a:rPr>
              <a:t> )</a:t>
            </a:r>
            <a:endParaRPr lang="en-US" altLang="zh-CN" b="1">
              <a:solidFill>
                <a:srgbClr val="CC3300"/>
              </a:solidFill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顶点集： </a:t>
            </a:r>
            <a:r>
              <a:rPr lang="en-US" altLang="zh-CN" i="1"/>
              <a:t>V</a:t>
            </a:r>
            <a:r>
              <a:rPr lang="en-US" altLang="zh-CN" i="1" baseline="-25000"/>
              <a:t>D</a:t>
            </a:r>
            <a:endParaRPr lang="en-US" altLang="zh-CN" i="1"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有向边集： </a:t>
            </a:r>
            <a:r>
              <a:rPr lang="en-US" altLang="zh-CN" i="1"/>
              <a:t>E</a:t>
            </a:r>
            <a:r>
              <a:rPr lang="en-US" altLang="zh-CN" i="1" baseline="-25000"/>
              <a:t>D</a:t>
            </a:r>
            <a:endParaRPr lang="en-US" altLang="zh-CN"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顶点</a:t>
            </a:r>
            <a:r>
              <a:rPr lang="en-US" altLang="zh-CN">
                <a:sym typeface="Symbol" pitchFamily="18" charset="2"/>
              </a:rPr>
              <a:t>x,y</a:t>
            </a:r>
            <a:r>
              <a:rPr lang="zh-CN" altLang="en-US">
                <a:sym typeface="Symbol" pitchFamily="18" charset="2"/>
              </a:rPr>
              <a:t>相邻</a:t>
            </a:r>
          </a:p>
          <a:p>
            <a:pPr algn="ctr">
              <a:spcBef>
                <a:spcPct val="50000"/>
              </a:spcBef>
            </a:pPr>
            <a:r>
              <a:rPr lang="zh-CN" altLang="en-US" sz="2000">
                <a:sym typeface="Symbol" pitchFamily="18" charset="2"/>
              </a:rPr>
              <a:t>图</a:t>
            </a:r>
            <a:r>
              <a:rPr lang="en-US" altLang="zh-CN" sz="2000" i="1">
                <a:sym typeface="Symbol" pitchFamily="18" charset="2"/>
              </a:rPr>
              <a:t>D</a:t>
            </a:r>
            <a:r>
              <a:rPr lang="zh-CN" altLang="en-US" sz="2000">
                <a:sym typeface="Symbol" pitchFamily="18" charset="2"/>
              </a:rPr>
              <a:t>中存在从 </a:t>
            </a:r>
            <a:r>
              <a:rPr lang="en-US" altLang="zh-CN" sz="2000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1 </a:t>
            </a:r>
            <a:r>
              <a:rPr lang="zh-CN" altLang="en-US" sz="2000">
                <a:sym typeface="Symbol" pitchFamily="18" charset="2"/>
              </a:rPr>
              <a:t>到 </a:t>
            </a:r>
            <a:r>
              <a:rPr lang="en-US" altLang="zh-CN" sz="2000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n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zh-CN" altLang="en-US" sz="2000">
                <a:sym typeface="Symbol" pitchFamily="18" charset="2"/>
              </a:rPr>
              <a:t>的长度为 </a:t>
            </a:r>
            <a:r>
              <a:rPr lang="en-US" altLang="zh-CN" sz="2000" i="1">
                <a:sym typeface="Symbol" pitchFamily="18" charset="2"/>
              </a:rPr>
              <a:t>n</a:t>
            </a:r>
            <a:r>
              <a:rPr lang="en-US" altLang="zh-CN" sz="2000">
                <a:sym typeface="Symbol" pitchFamily="18" charset="2"/>
              </a:rPr>
              <a:t>-1</a:t>
            </a:r>
            <a:r>
              <a:rPr lang="zh-CN" altLang="en-US" sz="2000">
                <a:sym typeface="Symbol" pitchFamily="18" charset="2"/>
              </a:rPr>
              <a:t>的通路</a:t>
            </a:r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3586163" y="3043238"/>
            <a:ext cx="1971675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关系的运算</a:t>
            </a:r>
            <a:r>
              <a:rPr lang="en-US" altLang="zh-CN" b="0">
                <a:cs typeface="Times New Roman" pitchFamily="18" charset="0"/>
              </a:rPr>
              <a:t>: (1)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90800"/>
            <a:ext cx="7543800" cy="3505200"/>
          </a:xfrm>
        </p:spPr>
        <p:txBody>
          <a:bodyPr/>
          <a:lstStyle/>
          <a:p>
            <a:r>
              <a:rPr lang="zh-CN" altLang="en-US"/>
              <a:t>关系是集合</a:t>
            </a:r>
            <a:r>
              <a:rPr lang="en-US" altLang="zh-CN"/>
              <a:t>, </a:t>
            </a:r>
            <a:r>
              <a:rPr lang="zh-CN" altLang="en-US"/>
              <a:t>所有的集合运算对关系均适用</a:t>
            </a:r>
          </a:p>
          <a:p>
            <a:pPr lvl="1"/>
            <a:r>
              <a:rPr lang="zh-CN" altLang="en-US"/>
              <a:t>例子</a:t>
            </a:r>
            <a:r>
              <a:rPr lang="en-US" altLang="zh-CN"/>
              <a:t>:</a:t>
            </a:r>
          </a:p>
          <a:p>
            <a:pPr lvl="2"/>
            <a:r>
              <a:rPr lang="zh-CN" altLang="en-US"/>
              <a:t>自然数集合上</a:t>
            </a:r>
            <a:r>
              <a:rPr lang="en-US" altLang="zh-CN"/>
              <a:t>: </a:t>
            </a:r>
            <a:r>
              <a:rPr lang="en-US" altLang="zh-CN">
                <a:latin typeface="Times New Roman"/>
              </a:rPr>
              <a:t>“</a:t>
            </a:r>
            <a:r>
              <a:rPr lang="en-US" altLang="zh-CN"/>
              <a:t>&lt;</a:t>
            </a:r>
            <a:r>
              <a:rPr lang="en-US" altLang="zh-CN">
                <a:latin typeface="Times New Roman"/>
              </a:rPr>
              <a:t>”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 </a:t>
            </a:r>
            <a:r>
              <a:rPr lang="en-US" altLang="zh-CN">
                <a:latin typeface="Times New Roman"/>
                <a:sym typeface="Symbol" pitchFamily="18" charset="2"/>
              </a:rPr>
              <a:t>“</a:t>
            </a:r>
            <a:r>
              <a:rPr lang="en-US" altLang="zh-CN">
                <a:sym typeface="Symbol" pitchFamily="18" charset="2"/>
              </a:rPr>
              <a:t>=</a:t>
            </a:r>
            <a:r>
              <a:rPr lang="en-US" altLang="zh-CN">
                <a:latin typeface="Times New Roman"/>
                <a:sym typeface="Symbol" pitchFamily="18" charset="2"/>
              </a:rPr>
              <a:t>”</a:t>
            </a:r>
            <a:r>
              <a:rPr lang="en-US" altLang="zh-CN">
                <a:sym typeface="Symbol" pitchFamily="18" charset="2"/>
              </a:rPr>
              <a:t>  =  </a:t>
            </a:r>
            <a:r>
              <a:rPr lang="en-US" altLang="zh-CN">
                <a:latin typeface="Times New Roman"/>
                <a:sym typeface="Symbol" pitchFamily="18" charset="2"/>
              </a:rPr>
              <a:t>“</a:t>
            </a:r>
            <a:r>
              <a:rPr lang="en-US" altLang="zh-CN">
                <a:sym typeface="Symbol" pitchFamily="18" charset="2"/>
              </a:rPr>
              <a:t></a:t>
            </a:r>
            <a:r>
              <a:rPr lang="en-US" altLang="zh-CN">
                <a:latin typeface="Times New Roman"/>
                <a:sym typeface="Symbol" pitchFamily="18" charset="2"/>
              </a:rPr>
              <a:t>”</a:t>
            </a:r>
            <a:endParaRPr lang="en-US" altLang="zh-CN">
              <a:sym typeface="Symbol" pitchFamily="18" charset="2"/>
            </a:endParaRPr>
          </a:p>
          <a:p>
            <a:pPr lvl="2"/>
            <a:r>
              <a:rPr lang="zh-CN" altLang="en-US">
                <a:sym typeface="Symbol" pitchFamily="18" charset="2"/>
              </a:rPr>
              <a:t>自然数集合上</a:t>
            </a:r>
            <a:r>
              <a:rPr lang="en-US" altLang="zh-CN">
                <a:sym typeface="Symbol" pitchFamily="18" charset="2"/>
              </a:rPr>
              <a:t>: </a:t>
            </a:r>
            <a:r>
              <a:rPr lang="en-US" altLang="zh-CN">
                <a:latin typeface="Times New Roman"/>
                <a:sym typeface="Symbol" pitchFamily="18" charset="2"/>
              </a:rPr>
              <a:t>“</a:t>
            </a:r>
            <a:r>
              <a:rPr lang="en-US" altLang="zh-CN">
                <a:sym typeface="Symbol" pitchFamily="18" charset="2"/>
              </a:rPr>
              <a:t></a:t>
            </a:r>
            <a:r>
              <a:rPr lang="en-US" altLang="zh-CN">
                <a:latin typeface="Times New Roman"/>
                <a:sym typeface="Symbol" pitchFamily="18" charset="2"/>
              </a:rPr>
              <a:t>”</a:t>
            </a:r>
            <a:r>
              <a:rPr lang="en-US" altLang="zh-CN">
                <a:sym typeface="Symbol" pitchFamily="18" charset="2"/>
              </a:rPr>
              <a:t>  </a:t>
            </a:r>
            <a:r>
              <a:rPr lang="en-US" altLang="zh-CN">
                <a:latin typeface="Times New Roman"/>
                <a:sym typeface="Symbol" pitchFamily="18" charset="2"/>
              </a:rPr>
              <a:t>“</a:t>
            </a:r>
            <a:r>
              <a:rPr lang="en-US" altLang="zh-CN">
                <a:sym typeface="Symbol" pitchFamily="18" charset="2"/>
              </a:rPr>
              <a:t></a:t>
            </a:r>
            <a:r>
              <a:rPr lang="en-US" altLang="zh-CN">
                <a:latin typeface="Times New Roman"/>
                <a:sym typeface="Symbol" pitchFamily="18" charset="2"/>
              </a:rPr>
              <a:t>”</a:t>
            </a:r>
            <a:r>
              <a:rPr lang="en-US" altLang="zh-CN">
                <a:sym typeface="Symbol" pitchFamily="18" charset="2"/>
              </a:rPr>
              <a:t>  =  </a:t>
            </a:r>
            <a:r>
              <a:rPr lang="en-US" altLang="zh-CN">
                <a:latin typeface="Times New Roman"/>
                <a:sym typeface="Symbol" pitchFamily="18" charset="2"/>
              </a:rPr>
              <a:t>“</a:t>
            </a:r>
            <a:r>
              <a:rPr lang="en-US" altLang="zh-CN">
                <a:sym typeface="Symbol" pitchFamily="18" charset="2"/>
              </a:rPr>
              <a:t>=</a:t>
            </a:r>
            <a:r>
              <a:rPr lang="en-US" altLang="zh-CN">
                <a:latin typeface="Times New Roman"/>
                <a:sym typeface="Symbol" pitchFamily="18" charset="2"/>
              </a:rPr>
              <a:t>”</a:t>
            </a:r>
            <a:endParaRPr lang="en-US" altLang="zh-CN">
              <a:sym typeface="Symbol" pitchFamily="18" charset="2"/>
            </a:endParaRPr>
          </a:p>
          <a:p>
            <a:pPr lvl="2"/>
            <a:r>
              <a:rPr lang="zh-CN" altLang="en-US">
                <a:sym typeface="Symbol" pitchFamily="18" charset="2"/>
              </a:rPr>
              <a:t>自然数集合上</a:t>
            </a:r>
            <a:r>
              <a:rPr lang="en-US" altLang="zh-CN">
                <a:sym typeface="Symbol" pitchFamily="18" charset="2"/>
              </a:rPr>
              <a:t>: </a:t>
            </a:r>
            <a:r>
              <a:rPr lang="en-US" altLang="zh-CN">
                <a:latin typeface="Times New Roman"/>
                <a:sym typeface="Symbol" pitchFamily="18" charset="2"/>
              </a:rPr>
              <a:t>“</a:t>
            </a:r>
            <a:r>
              <a:rPr lang="en-US" altLang="zh-CN">
                <a:sym typeface="Symbol" pitchFamily="18" charset="2"/>
              </a:rPr>
              <a:t>&lt;</a:t>
            </a:r>
            <a:r>
              <a:rPr lang="en-US" altLang="zh-CN">
                <a:latin typeface="Times New Roman"/>
                <a:sym typeface="Symbol" pitchFamily="18" charset="2"/>
              </a:rPr>
              <a:t>”</a:t>
            </a:r>
            <a:r>
              <a:rPr lang="en-US" altLang="zh-CN">
                <a:sym typeface="Symbol" pitchFamily="18" charset="2"/>
              </a:rPr>
              <a:t>  </a:t>
            </a:r>
            <a:r>
              <a:rPr lang="en-US" altLang="zh-CN">
                <a:latin typeface="Times New Roman"/>
                <a:sym typeface="Symbol" pitchFamily="18" charset="2"/>
              </a:rPr>
              <a:t>“</a:t>
            </a:r>
            <a:r>
              <a:rPr lang="en-US" altLang="zh-CN">
                <a:sym typeface="Symbol" pitchFamily="18" charset="2"/>
              </a:rPr>
              <a:t>&gt;</a:t>
            </a:r>
            <a:r>
              <a:rPr lang="en-US" altLang="zh-CN">
                <a:latin typeface="Times New Roman"/>
                <a:sym typeface="Symbol" pitchFamily="18" charset="2"/>
              </a:rPr>
              <a:t>”</a:t>
            </a:r>
            <a:r>
              <a:rPr lang="en-US" altLang="zh-CN">
                <a:sym typeface="Symbol" pitchFamily="18" charset="2"/>
              </a:rPr>
              <a:t> = 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关系的运算 </a:t>
            </a:r>
            <a:r>
              <a:rPr lang="en-US" altLang="zh-CN"/>
              <a:t>(2)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62225"/>
            <a:ext cx="7800975" cy="3705225"/>
          </a:xfrm>
        </p:spPr>
        <p:txBody>
          <a:bodyPr/>
          <a:lstStyle/>
          <a:p>
            <a:pPr algn="just"/>
            <a:r>
              <a:rPr lang="zh-CN" altLang="en-US" b="1">
                <a:ea typeface="黑体" pitchFamily="2" charset="-122"/>
              </a:rPr>
              <a:t>与定义域和值域有关的运算</a:t>
            </a:r>
            <a:endParaRPr lang="zh-CN" altLang="en-US" b="1">
              <a:cs typeface="Arial" charset="0"/>
            </a:endParaRPr>
          </a:p>
          <a:p>
            <a:pPr lvl="1" algn="just"/>
            <a:r>
              <a:rPr lang="en-US" altLang="zh-CN"/>
              <a:t>dom</a:t>
            </a:r>
            <a:r>
              <a:rPr lang="en-US" altLang="zh-CN" i="1"/>
              <a:t>R</a:t>
            </a:r>
            <a:r>
              <a:rPr lang="en-US" altLang="zh-CN"/>
              <a:t> = {</a:t>
            </a:r>
            <a:r>
              <a:rPr lang="en-US" altLang="zh-CN" i="1"/>
              <a:t>x</a:t>
            </a:r>
            <a:r>
              <a:rPr lang="en-US" altLang="zh-CN"/>
              <a:t> |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/>
              <a:t>y</a:t>
            </a:r>
            <a:r>
              <a:rPr lang="en-US" altLang="zh-CN"/>
              <a:t> (&lt;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)}</a:t>
            </a:r>
          </a:p>
          <a:p>
            <a:pPr lvl="1" algn="just"/>
            <a:r>
              <a:rPr lang="en-US" altLang="zh-CN"/>
              <a:t>ran</a:t>
            </a:r>
            <a:r>
              <a:rPr lang="en-US" altLang="zh-CN" i="1"/>
              <a:t>R</a:t>
            </a:r>
            <a:r>
              <a:rPr lang="en-US" altLang="zh-CN"/>
              <a:t> = {</a:t>
            </a:r>
            <a:r>
              <a:rPr lang="en-US" altLang="zh-CN" i="1"/>
              <a:t>y</a:t>
            </a:r>
            <a:r>
              <a:rPr lang="en-US" altLang="zh-CN"/>
              <a:t> |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/>
              <a:t>x</a:t>
            </a:r>
            <a:r>
              <a:rPr lang="en-US" altLang="zh-CN"/>
              <a:t> (&lt;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)}</a:t>
            </a:r>
          </a:p>
          <a:p>
            <a:pPr lvl="1" algn="just"/>
            <a:r>
              <a:rPr lang="en-US" altLang="zh-CN"/>
              <a:t>Fld</a:t>
            </a:r>
            <a:r>
              <a:rPr lang="en-US" altLang="zh-CN" i="1"/>
              <a:t>R</a:t>
            </a:r>
            <a:r>
              <a:rPr lang="en-US" altLang="zh-CN"/>
              <a:t> = dom</a:t>
            </a:r>
            <a:r>
              <a:rPr lang="en-US" altLang="zh-CN" i="1"/>
              <a:t>R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/>
              <a:t> ran</a:t>
            </a:r>
            <a:r>
              <a:rPr lang="en-US" altLang="zh-CN" i="1"/>
              <a:t>R</a:t>
            </a:r>
            <a:endParaRPr lang="en-US" altLang="zh-CN"/>
          </a:p>
          <a:p>
            <a:pPr lvl="1" algn="just"/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</a:t>
            </a:r>
            <a:r>
              <a:rPr lang="en-US" altLang="zh-CN" i="1"/>
              <a:t>A</a:t>
            </a:r>
            <a:r>
              <a:rPr lang="en-US" altLang="zh-CN"/>
              <a:t> = {&lt;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 | </a:t>
            </a:r>
            <a:r>
              <a:rPr lang="en-US" altLang="zh-CN" i="1"/>
              <a:t>xRy</a:t>
            </a:r>
            <a:r>
              <a:rPr lang="en-US" altLang="zh-CN"/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}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/>
              <a:t> </a:t>
            </a:r>
            <a:r>
              <a:rPr lang="en-US" altLang="zh-CN" i="1"/>
              <a:t>R</a:t>
            </a:r>
            <a:endParaRPr lang="en-US" altLang="zh-CN"/>
          </a:p>
          <a:p>
            <a:pPr lvl="1" algn="just"/>
            <a:r>
              <a:rPr lang="en-US" altLang="zh-CN" i="1"/>
              <a:t>R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/>
              <a:t>] = {</a:t>
            </a:r>
            <a:r>
              <a:rPr lang="en-US" altLang="zh-CN" i="1"/>
              <a:t>y</a:t>
            </a:r>
            <a:r>
              <a:rPr lang="en-US" altLang="zh-CN"/>
              <a:t> |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/>
              <a:t>x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/>
              <a:t>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)}= ran(</a:t>
            </a:r>
            <a:r>
              <a:rPr lang="en-US" altLang="zh-CN" i="1"/>
              <a:t>R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</a:t>
            </a:r>
            <a:r>
              <a:rPr lang="en-US" altLang="zh-CN" i="1"/>
              <a:t>A</a:t>
            </a:r>
            <a:r>
              <a:rPr lang="en-US" altLang="zh-CN"/>
              <a:t>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/>
              <a:t> ran</a:t>
            </a:r>
            <a:r>
              <a:rPr lang="en-US" altLang="zh-CN" i="1"/>
              <a:t>R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关系的运算 </a:t>
            </a:r>
            <a:r>
              <a:rPr lang="en-US" altLang="zh-CN"/>
              <a:t>(3)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871538" y="2476500"/>
            <a:ext cx="7929562" cy="4152900"/>
          </a:xfrm>
        </p:spPr>
        <p:txBody>
          <a:bodyPr/>
          <a:lstStyle/>
          <a:p>
            <a:r>
              <a:rPr lang="zh-CN" altLang="en-US"/>
              <a:t>逆运算</a:t>
            </a:r>
          </a:p>
          <a:p>
            <a:pPr lvl="1"/>
            <a:r>
              <a:rPr lang="en-US" altLang="zh-CN"/>
              <a:t>R</a:t>
            </a:r>
            <a:r>
              <a:rPr lang="en-US" altLang="zh-CN" baseline="30000"/>
              <a:t>-1 </a:t>
            </a:r>
            <a:r>
              <a:rPr lang="en-US" altLang="zh-CN"/>
              <a:t>= {&lt;y,x&gt;| &lt;x,y&gt;</a:t>
            </a:r>
            <a:r>
              <a:rPr lang="en-US" altLang="zh-CN">
                <a:sym typeface="Symbol" pitchFamily="18" charset="2"/>
              </a:rPr>
              <a:t>R}</a:t>
            </a:r>
          </a:p>
          <a:p>
            <a:pPr lvl="2"/>
            <a:r>
              <a:rPr lang="zh-CN" altLang="en-US"/>
              <a:t>注意</a:t>
            </a:r>
            <a:r>
              <a:rPr lang="en-US" altLang="zh-CN"/>
              <a:t>:</a:t>
            </a:r>
            <a:r>
              <a:rPr lang="zh-CN" altLang="en-US"/>
              <a:t>如果</a:t>
            </a:r>
            <a:r>
              <a:rPr lang="en-US" altLang="zh-CN"/>
              <a:t>R</a:t>
            </a:r>
            <a:r>
              <a:rPr lang="zh-CN" altLang="en-US"/>
              <a:t>是从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的关系</a:t>
            </a:r>
            <a:r>
              <a:rPr lang="en-US" altLang="zh-CN"/>
              <a:t>,</a:t>
            </a:r>
            <a:r>
              <a:rPr lang="zh-CN" altLang="en-US"/>
              <a:t>则</a:t>
            </a:r>
            <a:r>
              <a:rPr lang="en-US" altLang="zh-CN"/>
              <a:t>R</a:t>
            </a:r>
            <a:r>
              <a:rPr lang="en-US" altLang="zh-CN" baseline="30000"/>
              <a:t>-1</a:t>
            </a:r>
            <a:r>
              <a:rPr lang="zh-CN" altLang="en-US"/>
              <a:t>是从</a:t>
            </a:r>
            <a:r>
              <a:rPr lang="en-US" altLang="zh-CN"/>
              <a:t>B</a:t>
            </a:r>
            <a:r>
              <a:rPr lang="zh-CN" altLang="en-US"/>
              <a:t>到</a:t>
            </a:r>
            <a:r>
              <a:rPr lang="en-US" altLang="zh-CN"/>
              <a:t>A</a:t>
            </a:r>
            <a:r>
              <a:rPr lang="zh-CN" altLang="en-US"/>
              <a:t>的。</a:t>
            </a:r>
          </a:p>
          <a:p>
            <a:pPr lvl="1"/>
            <a:r>
              <a:rPr lang="en-US" altLang="zh-CN"/>
              <a:t>(R</a:t>
            </a:r>
            <a:r>
              <a:rPr lang="en-US" altLang="zh-CN" baseline="30000"/>
              <a:t>-1</a:t>
            </a:r>
            <a:r>
              <a:rPr lang="en-US" altLang="zh-CN"/>
              <a:t>)</a:t>
            </a:r>
            <a:r>
              <a:rPr lang="en-US" altLang="zh-CN" baseline="30000"/>
              <a:t>-1 </a:t>
            </a:r>
            <a:r>
              <a:rPr lang="en-US" altLang="zh-CN"/>
              <a:t>= R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例子：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aseline="3000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aseline="3000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aseline="3000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/>
              <a:t> </a:t>
            </a:r>
          </a:p>
          <a:p>
            <a:pPr lvl="2">
              <a:lnSpc>
                <a:spcPct val="110000"/>
              </a:lnSpc>
            </a:pPr>
            <a:r>
              <a:rPr lang="en-US" altLang="zh-CN"/>
              <a:t>&lt;x,y&gt;</a:t>
            </a:r>
            <a:r>
              <a:rPr lang="en-US" altLang="zh-CN">
                <a:sym typeface="Symbol" pitchFamily="18" charset="2"/>
              </a:rPr>
              <a:t> </a:t>
            </a:r>
            <a:r>
              <a:rPr lang="en-US" altLang="zh-CN">
                <a:cs typeface="Times New Roman" pitchFamily="18" charset="0"/>
              </a:rPr>
              <a:t>(</a:t>
            </a:r>
            <a:r>
              <a:rPr lang="en-US" altLang="zh-CN" i="1">
                <a:cs typeface="Times New Roman" pitchFamily="18" charset="0"/>
              </a:rPr>
              <a:t>R</a:t>
            </a:r>
            <a:r>
              <a:rPr lang="en-US" altLang="zh-CN" baseline="-30000">
                <a:cs typeface="Times New Roman" pitchFamily="18" charset="0"/>
              </a:rPr>
              <a:t>1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 i="1">
                <a:cs typeface="Times New Roman" pitchFamily="18" charset="0"/>
              </a:rPr>
              <a:t>R</a:t>
            </a:r>
            <a:r>
              <a:rPr lang="en-US" altLang="zh-CN" baseline="-30000">
                <a:cs typeface="Times New Roman" pitchFamily="18" charset="0"/>
              </a:rPr>
              <a:t>2</a:t>
            </a:r>
            <a:r>
              <a:rPr lang="en-US" altLang="zh-CN">
                <a:cs typeface="Times New Roman" pitchFamily="18" charset="0"/>
              </a:rPr>
              <a:t>)</a:t>
            </a:r>
            <a:r>
              <a:rPr lang="en-US" altLang="zh-CN" baseline="30000">
                <a:cs typeface="Times New Roman" pitchFamily="18" charset="0"/>
              </a:rPr>
              <a:t>-1</a:t>
            </a:r>
            <a:r>
              <a:rPr lang="en-US" altLang="zh-CN">
                <a:cs typeface="Times New Roman" pitchFamily="18" charset="0"/>
              </a:rPr>
              <a:t>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 &lt;y,x&gt; 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>
                <a:cs typeface="Times New Roman" pitchFamily="18" charset="0"/>
              </a:rPr>
              <a:t>(</a:t>
            </a:r>
            <a:r>
              <a:rPr lang="en-US" altLang="zh-CN" i="1">
                <a:cs typeface="Times New Roman" pitchFamily="18" charset="0"/>
              </a:rPr>
              <a:t>R</a:t>
            </a:r>
            <a:r>
              <a:rPr lang="en-US" altLang="zh-CN" baseline="-30000">
                <a:cs typeface="Times New Roman" pitchFamily="18" charset="0"/>
              </a:rPr>
              <a:t>1</a:t>
            </a:r>
            <a:r>
              <a:rPr lang="en-US" altLang="zh-CN">
                <a:sym typeface="Symbol" pitchFamily="18" charset="2"/>
              </a:rPr>
              <a:t></a:t>
            </a:r>
            <a:r>
              <a:rPr lang="en-US" altLang="zh-CN" i="1">
                <a:cs typeface="Times New Roman" pitchFamily="18" charset="0"/>
              </a:rPr>
              <a:t>R</a:t>
            </a:r>
            <a:r>
              <a:rPr lang="en-US" altLang="zh-CN" baseline="-30000">
                <a:cs typeface="Times New Roman" pitchFamily="18" charset="0"/>
              </a:rPr>
              <a:t>2</a:t>
            </a:r>
            <a:r>
              <a:rPr lang="en-US" altLang="zh-CN">
                <a:cs typeface="Times New Roman" pitchFamily="18" charset="0"/>
              </a:rPr>
              <a:t>)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 &lt;y,x&gt; 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cs typeface="Times New Roman" pitchFamily="18" charset="0"/>
              </a:rPr>
              <a:t>R</a:t>
            </a:r>
            <a:r>
              <a:rPr lang="en-US" altLang="zh-CN" baseline="-30000">
                <a:cs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或者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&lt;y,x&gt; 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cs typeface="Times New Roman" pitchFamily="18" charset="0"/>
              </a:rPr>
              <a:t>R</a:t>
            </a:r>
            <a:r>
              <a:rPr lang="en-US" altLang="zh-CN" baseline="-30000">
                <a:cs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 &lt;x,y&gt; 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cs typeface="Times New Roman" pitchFamily="18" charset="0"/>
              </a:rPr>
              <a:t>R</a:t>
            </a:r>
            <a:r>
              <a:rPr lang="en-US" altLang="zh-CN" baseline="-30000">
                <a:cs typeface="Times New Roman" pitchFamily="18" charset="0"/>
              </a:rPr>
              <a:t>1</a:t>
            </a:r>
            <a:r>
              <a:rPr lang="en-US" altLang="zh-CN" baseline="30000">
                <a:cs typeface="Times New Roman" pitchFamily="18" charset="0"/>
              </a:rPr>
              <a:t>-1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或者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&lt;x,y&gt; 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cs typeface="Times New Roman" pitchFamily="18" charset="0"/>
              </a:rPr>
              <a:t>R</a:t>
            </a:r>
            <a:r>
              <a:rPr lang="en-US" altLang="zh-CN" baseline="-30000">
                <a:cs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aseline="30000">
                <a:latin typeface="Times New Roman" pitchFamily="18" charset="0"/>
                <a:cs typeface="Times New Roman" pitchFamily="18" charset="0"/>
              </a:rPr>
              <a:t>-1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10000"/>
              </a:lnSpc>
            </a:pPr>
            <a:endParaRPr lang="en-US" altLang="zh-C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关系的运算 </a:t>
            </a:r>
            <a:r>
              <a:rPr lang="en-US" altLang="zh-CN"/>
              <a:t>(4)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2547938"/>
            <a:ext cx="8001000" cy="3733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关系的复合运算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运算法则：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zh-CN" altLang="en-US"/>
              <a:t>如果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>
                <a:sym typeface="Symbol" pitchFamily="18" charset="2"/>
              </a:rPr>
              <a:t>AB, </a:t>
            </a:r>
            <a:r>
              <a:rPr lang="en-US" altLang="zh-CN"/>
              <a:t>R</a:t>
            </a:r>
            <a:r>
              <a:rPr lang="en-US" altLang="zh-CN" baseline="-25000"/>
              <a:t>2</a:t>
            </a:r>
            <a:r>
              <a:rPr lang="en-US" altLang="zh-CN">
                <a:sym typeface="Symbol" pitchFamily="18" charset="2"/>
              </a:rPr>
              <a:t>BC,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zh-CN" altLang="en-US">
                <a:sym typeface="Symbol" pitchFamily="18" charset="2"/>
              </a:rPr>
              <a:t>则： 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zh-CN" altLang="en-US">
                <a:sym typeface="Symbol" pitchFamily="18" charset="2"/>
              </a:rPr>
              <a:t>与 </a:t>
            </a:r>
            <a:r>
              <a:rPr lang="en-US" altLang="zh-CN"/>
              <a:t>R</a:t>
            </a:r>
            <a:r>
              <a:rPr lang="en-US" altLang="zh-CN" baseline="-25000"/>
              <a:t>2</a:t>
            </a:r>
            <a:r>
              <a:rPr lang="zh-CN" altLang="en-US">
                <a:sym typeface="Symbol" pitchFamily="18" charset="2"/>
              </a:rPr>
              <a:t>的复合关系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>
                <a:cs typeface="Tahoma" pitchFamily="34" charset="0"/>
                <a:sym typeface="Symbol" pitchFamily="18" charset="2"/>
              </a:rPr>
              <a:t>°</a:t>
            </a:r>
            <a:r>
              <a:rPr lang="en-US" altLang="zh-CN"/>
              <a:t>R</a:t>
            </a:r>
            <a:r>
              <a:rPr lang="en-US" altLang="zh-CN" baseline="-25000"/>
              <a:t>2</a:t>
            </a:r>
            <a:r>
              <a:rPr lang="en-US" altLang="zh-CN">
                <a:sym typeface="Symbol" pitchFamily="18" charset="2"/>
              </a:rPr>
              <a:t>AC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zh-CN">
                <a:sym typeface="Symbol" pitchFamily="18" charset="2"/>
              </a:rPr>
              <a:t>		   </a:t>
            </a:r>
            <a:r>
              <a:rPr lang="zh-CN" altLang="en-US">
                <a:sym typeface="Symbol" pitchFamily="18" charset="2"/>
              </a:rPr>
              <a:t>且： 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>
                <a:cs typeface="Tahoma" pitchFamily="34" charset="0"/>
                <a:sym typeface="Symbol" pitchFamily="18" charset="2"/>
              </a:rPr>
              <a:t>°</a:t>
            </a:r>
            <a:r>
              <a:rPr lang="en-US" altLang="zh-CN"/>
              <a:t>R</a:t>
            </a:r>
            <a:r>
              <a:rPr lang="en-US" altLang="zh-CN" baseline="-25000"/>
              <a:t>2</a:t>
            </a:r>
            <a:r>
              <a:rPr lang="en-US" altLang="zh-CN">
                <a:sym typeface="Symbol" pitchFamily="18" charset="2"/>
              </a:rPr>
              <a:t>={&lt;x,z&gt;|xA, zC, </a:t>
            </a:r>
            <a:r>
              <a:rPr lang="zh-CN" altLang="en-US">
                <a:sym typeface="Symbol" pitchFamily="18" charset="2"/>
              </a:rPr>
              <a:t>且存在			  </a:t>
            </a:r>
            <a:r>
              <a:rPr lang="en-US" altLang="zh-CN">
                <a:sym typeface="Symbol" pitchFamily="18" charset="2"/>
              </a:rPr>
              <a:t>yB</a:t>
            </a:r>
            <a:r>
              <a:rPr lang="zh-CN" altLang="en-US">
                <a:sym typeface="Symbol" pitchFamily="18" charset="2"/>
              </a:rPr>
              <a:t>，使得</a:t>
            </a:r>
            <a:r>
              <a:rPr lang="en-US" altLang="zh-CN">
                <a:sym typeface="Symbol" pitchFamily="18" charset="2"/>
              </a:rPr>
              <a:t>&lt;x,y&gt; 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>
                <a:cs typeface="Tahoma" pitchFamily="34" charset="0"/>
                <a:sym typeface="Symbol" pitchFamily="18" charset="2"/>
              </a:rPr>
              <a:t>, &lt;y,z&gt;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/>
              <a:t>R</a:t>
            </a:r>
            <a:r>
              <a:rPr lang="en-US" altLang="zh-CN" baseline="-25000"/>
              <a:t>2</a:t>
            </a:r>
            <a:r>
              <a:rPr lang="en-US" altLang="zh-CN">
                <a:cs typeface="Tahoma" pitchFamily="34" charset="0"/>
                <a:sym typeface="Symbol" pitchFamily="18" charset="2"/>
              </a:rPr>
              <a:t>}</a:t>
            </a:r>
          </a:p>
          <a:p>
            <a:pPr lvl="1">
              <a:lnSpc>
                <a:spcPct val="120000"/>
              </a:lnSpc>
              <a:buFontTx/>
              <a:buNone/>
            </a:pPr>
            <a:endParaRPr lang="en-US" altLang="zh-CN">
              <a:cs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复合关系的图示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438400"/>
            <a:ext cx="7772400" cy="3748088"/>
          </a:xfrm>
        </p:spPr>
        <p:txBody>
          <a:bodyPr/>
          <a:lstStyle/>
          <a:p>
            <a:r>
              <a:rPr lang="en-US" altLang="zh-CN"/>
              <a:t>&lt;x,z&gt;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>
                <a:cs typeface="Tahoma" pitchFamily="34" charset="0"/>
                <a:sym typeface="Symbol" pitchFamily="18" charset="2"/>
              </a:rPr>
              <a:t>°</a:t>
            </a:r>
            <a:r>
              <a:rPr lang="en-US" altLang="zh-CN"/>
              <a:t>R</a:t>
            </a:r>
            <a:r>
              <a:rPr lang="en-US" altLang="zh-CN" baseline="-25000"/>
              <a:t>2  </a:t>
            </a:r>
            <a:r>
              <a:rPr lang="zh-CN" altLang="en-US">
                <a:sym typeface="Symbol" pitchFamily="18" charset="2"/>
              </a:rPr>
              <a:t>当且仅当  </a:t>
            </a:r>
            <a:r>
              <a:rPr lang="en-US" altLang="zh-CN">
                <a:sym typeface="Symbol" pitchFamily="18" charset="2"/>
              </a:rPr>
              <a:t>xA, zC, </a:t>
            </a:r>
            <a:r>
              <a:rPr lang="zh-CN" altLang="en-US">
                <a:sym typeface="Symbol" pitchFamily="18" charset="2"/>
              </a:rPr>
              <a:t>且存在</a:t>
            </a:r>
            <a:r>
              <a:rPr lang="en-US" altLang="zh-CN">
                <a:sym typeface="Symbol" pitchFamily="18" charset="2"/>
              </a:rPr>
              <a:t>tB</a:t>
            </a:r>
            <a:r>
              <a:rPr lang="zh-CN" altLang="en-US">
                <a:sym typeface="Symbol" pitchFamily="18" charset="2"/>
              </a:rPr>
              <a:t>，使得</a:t>
            </a:r>
            <a:r>
              <a:rPr lang="en-US" altLang="zh-CN">
                <a:sym typeface="Symbol" pitchFamily="18" charset="2"/>
              </a:rPr>
              <a:t>&lt;x,t&gt; 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>
                <a:cs typeface="Tahoma" pitchFamily="34" charset="0"/>
                <a:sym typeface="Symbol" pitchFamily="18" charset="2"/>
              </a:rPr>
              <a:t>, &lt;t,z&gt;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/>
              <a:t>R</a:t>
            </a:r>
            <a:r>
              <a:rPr lang="en-US" altLang="zh-CN" baseline="-25000"/>
              <a:t>2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1905000" y="3505200"/>
            <a:ext cx="13716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3962400" y="3581400"/>
            <a:ext cx="13716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6096000" y="3581400"/>
            <a:ext cx="13716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2362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2057400" y="4572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</a:t>
            </a: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44958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4191000" y="4495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</a:t>
            </a:r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66294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6477000" y="4572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z</a:t>
            </a: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2452688" y="4557713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4643438" y="4552950"/>
            <a:ext cx="1985962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3352800" y="4953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R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5486400" y="5029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R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42003" name="Freeform 19"/>
          <p:cNvSpPr>
            <a:spLocks/>
          </p:cNvSpPr>
          <p:nvPr/>
        </p:nvSpPr>
        <p:spPr bwMode="auto">
          <a:xfrm>
            <a:off x="2424113" y="3802063"/>
            <a:ext cx="4167187" cy="669925"/>
          </a:xfrm>
          <a:custGeom>
            <a:avLst/>
            <a:gdLst>
              <a:gd name="T0" fmla="*/ 0 w 2640"/>
              <a:gd name="T1" fmla="*/ 392 h 440"/>
              <a:gd name="T2" fmla="*/ 672 w 2640"/>
              <a:gd name="T3" fmla="*/ 8 h 440"/>
              <a:gd name="T4" fmla="*/ 2640 w 2640"/>
              <a:gd name="T5" fmla="*/ 44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0" h="440">
                <a:moveTo>
                  <a:pt x="0" y="392"/>
                </a:moveTo>
                <a:cubicBezTo>
                  <a:pt x="116" y="196"/>
                  <a:pt x="232" y="0"/>
                  <a:pt x="672" y="8"/>
                </a:cubicBezTo>
                <a:cubicBezTo>
                  <a:pt x="1112" y="16"/>
                  <a:pt x="2312" y="368"/>
                  <a:pt x="2640" y="440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关系的复合运算：例子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/>
              <a:t>A</a:t>
            </a:r>
            <a:r>
              <a:rPr lang="en-US" altLang="zh-CN"/>
              <a:t>={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d</a:t>
            </a:r>
            <a:r>
              <a:rPr lang="en-US" altLang="zh-CN"/>
              <a:t>}, </a:t>
            </a:r>
            <a:r>
              <a:rPr lang="en-US" altLang="zh-CN" i="1"/>
              <a:t>R</a:t>
            </a:r>
            <a:r>
              <a:rPr lang="en-US" altLang="zh-CN" i="1" baseline="-30000"/>
              <a:t>1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 i="1" baseline="-30000"/>
              <a:t>2</a:t>
            </a:r>
            <a:r>
              <a:rPr lang="zh-CN" altLang="en-US">
                <a:latin typeface="Times New Roman" pitchFamily="18" charset="0"/>
              </a:rPr>
              <a:t>为</a:t>
            </a:r>
            <a:r>
              <a:rPr lang="en-US" altLang="zh-CN" i="1"/>
              <a:t>A</a:t>
            </a:r>
            <a:r>
              <a:rPr lang="zh-CN" altLang="en-US">
                <a:latin typeface="Times New Roman" pitchFamily="18" charset="0"/>
              </a:rPr>
              <a:t>上的关系，其中：</a:t>
            </a:r>
            <a:endParaRPr lang="zh-CN" altLang="en-US"/>
          </a:p>
          <a:p>
            <a:pPr lvl="1" algn="just">
              <a:buFontTx/>
              <a:buNone/>
            </a:pPr>
            <a:r>
              <a:rPr lang="en-US" altLang="zh-CN" i="1"/>
              <a:t>R</a:t>
            </a:r>
            <a:r>
              <a:rPr lang="en-US" altLang="zh-CN" i="1" baseline="-30000"/>
              <a:t>1</a:t>
            </a:r>
            <a:r>
              <a:rPr lang="en-US" altLang="zh-CN"/>
              <a:t> = {&lt;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/>
              <a:t>&gt;,&lt;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&gt;,&lt;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d</a:t>
            </a:r>
            <a:r>
              <a:rPr lang="en-US" altLang="zh-CN"/>
              <a:t>&gt;}</a:t>
            </a:r>
          </a:p>
          <a:p>
            <a:pPr lvl="1" algn="just">
              <a:buFontTx/>
              <a:buNone/>
            </a:pPr>
            <a:r>
              <a:rPr lang="en-US" altLang="zh-CN" i="1"/>
              <a:t>R</a:t>
            </a:r>
            <a:r>
              <a:rPr lang="en-US" altLang="zh-CN" i="1" baseline="-30000"/>
              <a:t>2</a:t>
            </a:r>
            <a:r>
              <a:rPr lang="en-US" altLang="zh-CN"/>
              <a:t> = {&lt;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d</a:t>
            </a:r>
            <a:r>
              <a:rPr lang="en-US" altLang="zh-CN"/>
              <a:t>&gt;,&lt;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/>
              <a:t>&gt;,&lt;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d</a:t>
            </a:r>
            <a:r>
              <a:rPr lang="en-US" altLang="zh-CN"/>
              <a:t>&gt;,&lt;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&gt;}</a:t>
            </a:r>
          </a:p>
          <a:p>
            <a:pPr lvl="1" algn="just">
              <a:buFontTx/>
              <a:buNone/>
            </a:pPr>
            <a:r>
              <a:rPr lang="zh-CN" altLang="en-US"/>
              <a:t>则：</a:t>
            </a:r>
          </a:p>
          <a:p>
            <a:pPr lvl="1" algn="just">
              <a:buFontTx/>
              <a:buNone/>
            </a:pPr>
            <a:r>
              <a:rPr lang="en-US" altLang="zh-CN" i="1"/>
              <a:t>R</a:t>
            </a:r>
            <a:r>
              <a:rPr lang="en-US" altLang="zh-CN" i="1" baseline="-30000"/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</a:t>
            </a:r>
            <a:r>
              <a:rPr lang="en-US" altLang="zh-CN"/>
              <a:t> </a:t>
            </a:r>
            <a:r>
              <a:rPr lang="en-US" altLang="zh-CN" i="1"/>
              <a:t>R</a:t>
            </a:r>
            <a:r>
              <a:rPr lang="en-US" altLang="zh-CN" i="1" baseline="-30000"/>
              <a:t>2</a:t>
            </a:r>
            <a:r>
              <a:rPr lang="en-US" altLang="zh-CN"/>
              <a:t> = {&lt;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d</a:t>
            </a:r>
            <a:r>
              <a:rPr lang="en-US" altLang="zh-CN"/>
              <a:t>&gt;,&lt;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/>
              <a:t>&gt;,}</a:t>
            </a:r>
          </a:p>
          <a:p>
            <a:pPr lvl="1" algn="just">
              <a:buFontTx/>
              <a:buNone/>
            </a:pPr>
            <a:r>
              <a:rPr lang="en-US" altLang="zh-CN" i="1"/>
              <a:t>R</a:t>
            </a:r>
            <a:r>
              <a:rPr lang="en-US" altLang="zh-CN" i="1" baseline="-30000"/>
              <a:t>2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</a:t>
            </a:r>
            <a:r>
              <a:rPr lang="en-US" altLang="zh-CN"/>
              <a:t> </a:t>
            </a:r>
            <a:r>
              <a:rPr lang="en-US" altLang="zh-CN" i="1"/>
              <a:t>R</a:t>
            </a:r>
            <a:r>
              <a:rPr lang="en-US" altLang="zh-CN" i="1" baseline="-30000"/>
              <a:t>1</a:t>
            </a:r>
            <a:r>
              <a:rPr lang="en-US" altLang="zh-CN"/>
              <a:t>, = {&lt;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d</a:t>
            </a:r>
            <a:r>
              <a:rPr lang="en-US" altLang="zh-CN"/>
              <a:t>&gt;}</a:t>
            </a:r>
          </a:p>
          <a:p>
            <a:pPr lvl="1" algn="just">
              <a:buFontTx/>
              <a:buNone/>
            </a:pPr>
            <a:r>
              <a:rPr lang="en-US" altLang="zh-CN" i="1"/>
              <a:t>R</a:t>
            </a:r>
            <a:r>
              <a:rPr lang="en-US" altLang="zh-CN" i="1" baseline="-30000"/>
              <a:t>1</a:t>
            </a:r>
            <a:r>
              <a:rPr lang="en-US" altLang="zh-CN" baseline="30000"/>
              <a:t>2</a:t>
            </a:r>
            <a:r>
              <a:rPr lang="en-US" altLang="zh-CN"/>
              <a:t> = {&lt;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/>
              <a:t>&gt;,&lt;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&gt;,&lt;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d</a:t>
            </a:r>
            <a:r>
              <a:rPr lang="en-US" altLang="zh-CN"/>
              <a:t>&gt;}</a:t>
            </a:r>
          </a:p>
          <a:p>
            <a:pPr lvl="1" algn="just">
              <a:buFontTx/>
              <a:buNone/>
            </a:pPr>
            <a:r>
              <a:rPr lang="en-US" altLang="zh-CN" i="1"/>
              <a:t>R</a:t>
            </a:r>
            <a:r>
              <a:rPr lang="en-US" altLang="zh-CN" i="1" baseline="-30000"/>
              <a:t>2</a:t>
            </a:r>
            <a:r>
              <a:rPr lang="en-US" altLang="zh-CN" baseline="30000"/>
              <a:t>3</a:t>
            </a:r>
            <a:r>
              <a:rPr lang="en-US" altLang="zh-CN"/>
              <a:t> = {&lt;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/>
              <a:t>&gt;,&lt;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/>
              <a:t>&gt;,&lt;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/>
              <a:t>&gt;,&lt;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d</a:t>
            </a:r>
            <a:r>
              <a:rPr lang="en-US" altLang="zh-CN"/>
              <a:t>&gt;,&lt;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&gt;}</a:t>
            </a:r>
          </a:p>
          <a:p>
            <a:pPr lvl="1">
              <a:buFontTx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/>
          <a:lstStyle/>
          <a:p>
            <a:r>
              <a:rPr lang="zh-CN" altLang="en-US"/>
              <a:t>上一讲内容的回顾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基本的证明方式</a:t>
            </a:r>
            <a:r>
              <a:rPr lang="zh-CN" altLang="en-US"/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直接使用集合包含或相等定义</a:t>
            </a:r>
            <a:r>
              <a:rPr lang="zh-CN" altLang="en-US"/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利用运算定义作逻辑等值式推演</a:t>
            </a:r>
            <a:r>
              <a:rPr lang="zh-CN" altLang="en-US"/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利用已知恒等式或等式作集合代数推演</a:t>
            </a:r>
            <a:r>
              <a:rPr lang="zh-CN" altLang="en-US"/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循环证明一系列逻辑等值式</a:t>
            </a:r>
            <a:r>
              <a:rPr lang="zh-CN" altLang="en-US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/>
              <a:t>关于文氏图的进一步讨论</a:t>
            </a:r>
          </a:p>
          <a:p>
            <a:pPr>
              <a:lnSpc>
                <a:spcPct val="90000"/>
              </a:lnSpc>
            </a:pPr>
            <a:r>
              <a:rPr lang="zh-CN" altLang="en-US"/>
              <a:t>有限集合的计数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包含</a:t>
            </a:r>
            <a:r>
              <a:rPr lang="en-US" altLang="zh-CN"/>
              <a:t>-</a:t>
            </a:r>
            <a:r>
              <a:rPr lang="zh-CN" altLang="en-US"/>
              <a:t>排斥原理</a:t>
            </a:r>
          </a:p>
          <a:p>
            <a:pPr>
              <a:lnSpc>
                <a:spcPct val="90000"/>
              </a:lnSpc>
            </a:pPr>
            <a:r>
              <a:rPr lang="zh-CN" altLang="en-US"/>
              <a:t>广义并与广义交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关系的复合运算的性质</a:t>
            </a:r>
            <a:r>
              <a:rPr lang="en-US" altLang="zh-CN"/>
              <a:t>(1)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/>
              <a:t>结合律</a:t>
            </a:r>
          </a:p>
          <a:p>
            <a:pPr lvl="1">
              <a:lnSpc>
                <a:spcPct val="110000"/>
              </a:lnSpc>
            </a:pPr>
            <a:r>
              <a:rPr lang="zh-CN" altLang="en-US" sz="2000"/>
              <a:t>给定</a:t>
            </a:r>
            <a:r>
              <a:rPr lang="en-US" altLang="zh-CN" sz="2000"/>
              <a:t>R</a:t>
            </a:r>
            <a:r>
              <a:rPr lang="en-US" altLang="zh-CN" sz="2000" baseline="-25000"/>
              <a:t>1</a:t>
            </a:r>
            <a:r>
              <a:rPr lang="en-US" altLang="zh-CN" sz="2000">
                <a:sym typeface="Symbol" pitchFamily="18" charset="2"/>
              </a:rPr>
              <a:t>AB, </a:t>
            </a:r>
            <a:r>
              <a:rPr lang="en-US" altLang="zh-CN" sz="2000"/>
              <a:t>R</a:t>
            </a:r>
            <a:r>
              <a:rPr lang="en-US" altLang="zh-CN" sz="2000" baseline="-25000"/>
              <a:t>2</a:t>
            </a:r>
            <a:r>
              <a:rPr lang="en-US" altLang="zh-CN" sz="2000">
                <a:sym typeface="Symbol" pitchFamily="18" charset="2"/>
              </a:rPr>
              <a:t>BC, </a:t>
            </a:r>
            <a:r>
              <a:rPr lang="en-US" altLang="zh-CN" sz="2000"/>
              <a:t>R</a:t>
            </a:r>
            <a:r>
              <a:rPr lang="en-US" altLang="zh-CN" sz="2000" baseline="-25000"/>
              <a:t>3</a:t>
            </a:r>
            <a:r>
              <a:rPr lang="en-US" altLang="zh-CN" sz="2000">
                <a:sym typeface="Symbol" pitchFamily="18" charset="2"/>
              </a:rPr>
              <a:t>CD, </a:t>
            </a:r>
            <a:r>
              <a:rPr lang="zh-CN" altLang="en-US" sz="2000">
                <a:sym typeface="Symbol" pitchFamily="18" charset="2"/>
              </a:rPr>
              <a:t>则：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zh-CN" altLang="en-US" sz="2000">
                <a:sym typeface="Symbol" pitchFamily="18" charset="2"/>
              </a:rPr>
              <a:t>                  </a:t>
            </a:r>
            <a:r>
              <a:rPr lang="en-US" altLang="zh-CN" sz="2000"/>
              <a:t>(R</a:t>
            </a:r>
            <a:r>
              <a:rPr lang="en-US" altLang="zh-CN" sz="2000" baseline="-25000"/>
              <a:t>1</a:t>
            </a:r>
            <a:r>
              <a:rPr lang="en-US" altLang="zh-CN" sz="2000">
                <a:cs typeface="Tahoma" pitchFamily="34" charset="0"/>
              </a:rPr>
              <a:t>°R</a:t>
            </a:r>
            <a:r>
              <a:rPr lang="en-US" altLang="zh-CN" sz="2000" baseline="-25000"/>
              <a:t>2</a:t>
            </a:r>
            <a:r>
              <a:rPr lang="en-US" altLang="zh-CN" sz="2000">
                <a:cs typeface="Tahoma" pitchFamily="34" charset="0"/>
              </a:rPr>
              <a:t>) °R</a:t>
            </a:r>
            <a:r>
              <a:rPr lang="en-US" altLang="zh-CN" sz="2000" baseline="-25000"/>
              <a:t>3</a:t>
            </a:r>
            <a:r>
              <a:rPr lang="en-US" altLang="zh-CN" sz="2000">
                <a:cs typeface="Tahoma" pitchFamily="34" charset="0"/>
              </a:rPr>
              <a:t> = </a:t>
            </a:r>
            <a:r>
              <a:rPr lang="en-US" altLang="zh-CN" sz="2000"/>
              <a:t>R</a:t>
            </a:r>
            <a:r>
              <a:rPr lang="en-US" altLang="zh-CN" sz="2000" baseline="-25000"/>
              <a:t>1</a:t>
            </a:r>
            <a:r>
              <a:rPr lang="en-US" altLang="zh-CN" sz="2000">
                <a:cs typeface="Tahoma" pitchFamily="34" charset="0"/>
              </a:rPr>
              <a:t>°(R</a:t>
            </a:r>
            <a:r>
              <a:rPr lang="en-US" altLang="zh-CN" sz="2000" baseline="-25000"/>
              <a:t>2</a:t>
            </a:r>
            <a:r>
              <a:rPr lang="en-US" altLang="zh-CN" sz="2000">
                <a:cs typeface="Tahoma" pitchFamily="34" charset="0"/>
              </a:rPr>
              <a:t>°R</a:t>
            </a:r>
            <a:r>
              <a:rPr lang="en-US" altLang="zh-CN" sz="2000" baseline="-25000"/>
              <a:t>3</a:t>
            </a:r>
            <a:r>
              <a:rPr lang="en-US" altLang="zh-CN" sz="2000">
                <a:cs typeface="Tahoma" pitchFamily="34" charset="0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证明左右两个</a:t>
            </a:r>
            <a:r>
              <a:rPr lang="zh-CN" altLang="en-US" sz="2400" b="1">
                <a:solidFill>
                  <a:srgbClr val="FF0000"/>
                </a:solidFill>
              </a:rPr>
              <a:t>集合</a:t>
            </a:r>
            <a:r>
              <a:rPr lang="zh-CN" altLang="en-US" sz="2400"/>
              <a:t>相等</a:t>
            </a:r>
          </a:p>
          <a:p>
            <a:pPr lvl="1">
              <a:lnSpc>
                <a:spcPct val="110000"/>
              </a:lnSpc>
            </a:pPr>
            <a:r>
              <a:rPr lang="en-US" altLang="zh-CN" sz="2000"/>
              <a:t>&lt;x,y&gt;</a:t>
            </a:r>
            <a:r>
              <a:rPr lang="en-US" altLang="zh-CN" sz="2000">
                <a:sym typeface="Symbol" pitchFamily="18" charset="2"/>
              </a:rPr>
              <a:t> </a:t>
            </a:r>
            <a:r>
              <a:rPr lang="en-US" altLang="zh-CN" sz="2000"/>
              <a:t>(R</a:t>
            </a:r>
            <a:r>
              <a:rPr lang="en-US" altLang="zh-CN" sz="2000" baseline="-25000"/>
              <a:t>1</a:t>
            </a:r>
            <a:r>
              <a:rPr lang="en-US" altLang="zh-CN" sz="2000">
                <a:cs typeface="Tahoma" pitchFamily="34" charset="0"/>
              </a:rPr>
              <a:t>°R</a:t>
            </a:r>
            <a:r>
              <a:rPr lang="en-US" altLang="zh-CN" sz="2000" baseline="-25000"/>
              <a:t>2</a:t>
            </a:r>
            <a:r>
              <a:rPr lang="en-US" altLang="zh-CN" sz="2000">
                <a:cs typeface="Tahoma" pitchFamily="34" charset="0"/>
              </a:rPr>
              <a:t>) °R</a:t>
            </a:r>
            <a:r>
              <a:rPr lang="en-US" altLang="zh-CN" sz="2000" baseline="-25000"/>
              <a:t>3</a:t>
            </a:r>
            <a:r>
              <a:rPr lang="en-US" altLang="zh-CN" sz="2000">
                <a:cs typeface="Tahoma" pitchFamily="34" charset="0"/>
              </a:rPr>
              <a:t> </a:t>
            </a:r>
            <a:r>
              <a:rPr lang="en-US" altLang="zh-CN" sz="2000">
                <a:cs typeface="Tahoma" pitchFamily="34" charset="0"/>
                <a:sym typeface="Symbol" pitchFamily="18" charset="2"/>
              </a:rPr>
              <a:t>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zh-CN" sz="2000"/>
              <a:t>   &lt;x,t&gt;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/>
              <a:t>(R</a:t>
            </a:r>
            <a:r>
              <a:rPr lang="en-US" altLang="zh-CN" sz="2000" baseline="-25000"/>
              <a:t>1</a:t>
            </a:r>
            <a:r>
              <a:rPr lang="en-US" altLang="zh-CN" sz="2000">
                <a:cs typeface="Tahoma" pitchFamily="34" charset="0"/>
              </a:rPr>
              <a:t>°R</a:t>
            </a:r>
            <a:r>
              <a:rPr lang="en-US" altLang="zh-CN" sz="2000" baseline="-25000"/>
              <a:t>2</a:t>
            </a:r>
            <a:r>
              <a:rPr lang="en-US" altLang="zh-CN" sz="2000">
                <a:cs typeface="Tahoma" pitchFamily="34" charset="0"/>
              </a:rPr>
              <a:t>) and </a:t>
            </a:r>
            <a:r>
              <a:rPr lang="en-US" altLang="zh-CN" sz="2000"/>
              <a:t>&lt;t,y&gt;</a:t>
            </a:r>
            <a:r>
              <a:rPr lang="en-US" altLang="zh-CN" sz="2000">
                <a:sym typeface="Symbol" pitchFamily="18" charset="2"/>
              </a:rPr>
              <a:t>R</a:t>
            </a:r>
            <a:r>
              <a:rPr lang="en-US" altLang="zh-CN" sz="2000" baseline="-25000">
                <a:sym typeface="Symbol" pitchFamily="18" charset="2"/>
              </a:rPr>
              <a:t>3</a:t>
            </a:r>
            <a:r>
              <a:rPr lang="en-US" altLang="zh-CN" sz="2000">
                <a:sym typeface="Symbol" pitchFamily="18" charset="2"/>
              </a:rPr>
              <a:t>, (tC) </a:t>
            </a:r>
            <a:r>
              <a:rPr lang="en-US" altLang="zh-CN" sz="2000">
                <a:cs typeface="Tahoma" pitchFamily="34" charset="0"/>
                <a:sym typeface="Symbol" pitchFamily="18" charset="2"/>
              </a:rPr>
              <a:t>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zh-CN" sz="2000">
                <a:cs typeface="Tahoma" pitchFamily="34" charset="0"/>
                <a:sym typeface="Symbol" pitchFamily="18" charset="2"/>
              </a:rPr>
              <a:t>   </a:t>
            </a:r>
            <a:r>
              <a:rPr lang="en-US" altLang="zh-CN" sz="2000"/>
              <a:t>&lt;x,s&gt;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/>
              <a:t>R</a:t>
            </a:r>
            <a:r>
              <a:rPr lang="en-US" altLang="zh-CN" sz="2000" baseline="-25000"/>
              <a:t>1 </a:t>
            </a:r>
            <a:r>
              <a:rPr lang="en-US" altLang="zh-CN" sz="2000">
                <a:cs typeface="Tahoma" pitchFamily="34" charset="0"/>
              </a:rPr>
              <a:t>and </a:t>
            </a:r>
            <a:r>
              <a:rPr lang="en-US" altLang="zh-CN" sz="2000"/>
              <a:t>&lt;s,t&gt;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>
                <a:cs typeface="Tahoma" pitchFamily="34" charset="0"/>
              </a:rPr>
              <a:t>R</a:t>
            </a:r>
            <a:r>
              <a:rPr lang="en-US" altLang="zh-CN" sz="2000" baseline="-25000"/>
              <a:t>2</a:t>
            </a:r>
            <a:r>
              <a:rPr lang="en-US" altLang="zh-CN" sz="2000">
                <a:cs typeface="Tahoma" pitchFamily="34" charset="0"/>
              </a:rPr>
              <a:t> and </a:t>
            </a:r>
            <a:r>
              <a:rPr lang="en-US" altLang="zh-CN" sz="2000"/>
              <a:t>&lt;t,y&gt;</a:t>
            </a:r>
            <a:r>
              <a:rPr lang="en-US" altLang="zh-CN" sz="2000">
                <a:sym typeface="Symbol" pitchFamily="18" charset="2"/>
              </a:rPr>
              <a:t>R</a:t>
            </a:r>
            <a:r>
              <a:rPr lang="en-US" altLang="zh-CN" sz="2000" baseline="-25000">
                <a:sym typeface="Symbol" pitchFamily="18" charset="2"/>
              </a:rPr>
              <a:t>3</a:t>
            </a:r>
            <a:r>
              <a:rPr lang="en-US" altLang="zh-CN" sz="2000">
                <a:sym typeface="Symbol" pitchFamily="18" charset="2"/>
              </a:rPr>
              <a:t>, (sB, tC) </a:t>
            </a:r>
            <a:r>
              <a:rPr lang="en-US" altLang="zh-CN" sz="2000">
                <a:cs typeface="Tahoma" pitchFamily="34" charset="0"/>
                <a:sym typeface="Symbol" pitchFamily="18" charset="2"/>
              </a:rPr>
              <a:t>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zh-CN" sz="2000">
                <a:cs typeface="Tahoma" pitchFamily="34" charset="0"/>
                <a:sym typeface="Symbol" pitchFamily="18" charset="2"/>
              </a:rPr>
              <a:t>   </a:t>
            </a:r>
            <a:r>
              <a:rPr lang="en-US" altLang="zh-CN" sz="2000"/>
              <a:t>&lt;x,s&gt;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/>
              <a:t>R</a:t>
            </a:r>
            <a:r>
              <a:rPr lang="en-US" altLang="zh-CN" sz="2000" baseline="-25000"/>
              <a:t>1 </a:t>
            </a:r>
            <a:r>
              <a:rPr lang="en-US" altLang="zh-CN" sz="2000">
                <a:cs typeface="Tahoma" pitchFamily="34" charset="0"/>
              </a:rPr>
              <a:t>and </a:t>
            </a:r>
            <a:r>
              <a:rPr lang="en-US" altLang="zh-CN" sz="2000"/>
              <a:t>&lt;s,y&gt;</a:t>
            </a:r>
            <a:r>
              <a:rPr lang="en-US" altLang="zh-CN" sz="2000">
                <a:sym typeface="Symbol" pitchFamily="18" charset="2"/>
              </a:rPr>
              <a:t></a:t>
            </a:r>
            <a:r>
              <a:rPr lang="en-US" altLang="zh-CN" sz="2000"/>
              <a:t>(R</a:t>
            </a:r>
            <a:r>
              <a:rPr lang="en-US" altLang="zh-CN" sz="2000" baseline="-25000"/>
              <a:t>2</a:t>
            </a:r>
            <a:r>
              <a:rPr lang="en-US" altLang="zh-CN" sz="2000">
                <a:cs typeface="Tahoma" pitchFamily="34" charset="0"/>
              </a:rPr>
              <a:t>°R</a:t>
            </a:r>
            <a:r>
              <a:rPr lang="en-US" altLang="zh-CN" sz="2000" baseline="-25000"/>
              <a:t>3</a:t>
            </a:r>
            <a:r>
              <a:rPr lang="en-US" altLang="zh-CN" sz="2000">
                <a:cs typeface="Tahoma" pitchFamily="34" charset="0"/>
              </a:rPr>
              <a:t>) </a:t>
            </a:r>
            <a:r>
              <a:rPr lang="en-US" altLang="zh-CN" sz="2000">
                <a:cs typeface="Tahoma" pitchFamily="34" charset="0"/>
                <a:sym typeface="Symbol" pitchFamily="18" charset="2"/>
              </a:rPr>
              <a:t>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zh-CN" sz="2000"/>
              <a:t>   &lt;x,y&gt;</a:t>
            </a:r>
            <a:r>
              <a:rPr lang="en-US" altLang="zh-CN" sz="2000">
                <a:sym typeface="Symbol" pitchFamily="18" charset="2"/>
              </a:rPr>
              <a:t> </a:t>
            </a:r>
            <a:r>
              <a:rPr lang="en-US" altLang="zh-CN" sz="2000"/>
              <a:t>R</a:t>
            </a:r>
            <a:r>
              <a:rPr lang="en-US" altLang="zh-CN" sz="2000" baseline="-25000"/>
              <a:t>1</a:t>
            </a:r>
            <a:r>
              <a:rPr lang="en-US" altLang="zh-CN" sz="2000"/>
              <a:t>(</a:t>
            </a:r>
            <a:r>
              <a:rPr lang="en-US" altLang="zh-CN" sz="2000">
                <a:cs typeface="Tahoma" pitchFamily="34" charset="0"/>
              </a:rPr>
              <a:t>R</a:t>
            </a:r>
            <a:r>
              <a:rPr lang="en-US" altLang="zh-CN" sz="2000" baseline="-25000"/>
              <a:t>2</a:t>
            </a:r>
            <a:r>
              <a:rPr lang="en-US" altLang="zh-CN" sz="2000">
                <a:cs typeface="Tahoma" pitchFamily="34" charset="0"/>
              </a:rPr>
              <a:t>°R</a:t>
            </a:r>
            <a:r>
              <a:rPr lang="en-US" altLang="zh-CN" sz="2000" baseline="-25000"/>
              <a:t>3</a:t>
            </a:r>
            <a:r>
              <a:rPr lang="en-US" altLang="zh-CN" sz="2000"/>
              <a:t>)    </a:t>
            </a:r>
            <a:r>
              <a:rPr lang="zh-CN" altLang="en-US" sz="2000"/>
              <a:t>即： </a:t>
            </a:r>
            <a:r>
              <a:rPr lang="en-US" altLang="zh-CN" sz="2000"/>
              <a:t>(R</a:t>
            </a:r>
            <a:r>
              <a:rPr lang="en-US" altLang="zh-CN" sz="2000" baseline="-25000"/>
              <a:t>1</a:t>
            </a:r>
            <a:r>
              <a:rPr lang="en-US" altLang="zh-CN" sz="2000">
                <a:cs typeface="Tahoma" pitchFamily="34" charset="0"/>
              </a:rPr>
              <a:t>°R</a:t>
            </a:r>
            <a:r>
              <a:rPr lang="en-US" altLang="zh-CN" sz="2000" baseline="-25000"/>
              <a:t>2</a:t>
            </a:r>
            <a:r>
              <a:rPr lang="en-US" altLang="zh-CN" sz="2000">
                <a:cs typeface="Tahoma" pitchFamily="34" charset="0"/>
              </a:rPr>
              <a:t>) °R</a:t>
            </a:r>
            <a:r>
              <a:rPr lang="en-US" altLang="zh-CN" sz="2000" baseline="-25000"/>
              <a:t>3</a:t>
            </a:r>
            <a:r>
              <a:rPr lang="en-US" altLang="zh-CN" sz="2000">
                <a:cs typeface="Tahoma" pitchFamily="34" charset="0"/>
              </a:rPr>
              <a:t> </a:t>
            </a:r>
            <a:r>
              <a:rPr lang="en-US" altLang="zh-CN" sz="2000">
                <a:cs typeface="Tahoma" pitchFamily="34" charset="0"/>
                <a:sym typeface="Symbol" pitchFamily="18" charset="2"/>
              </a:rPr>
              <a:t></a:t>
            </a:r>
            <a:r>
              <a:rPr lang="en-US" altLang="zh-CN" sz="2000">
                <a:cs typeface="Tahoma" pitchFamily="34" charset="0"/>
              </a:rPr>
              <a:t> </a:t>
            </a:r>
            <a:r>
              <a:rPr lang="en-US" altLang="zh-CN" sz="2000"/>
              <a:t>R</a:t>
            </a:r>
            <a:r>
              <a:rPr lang="en-US" altLang="zh-CN" sz="2000" baseline="-25000"/>
              <a:t>1</a:t>
            </a:r>
            <a:r>
              <a:rPr lang="en-US" altLang="zh-CN" sz="2000">
                <a:cs typeface="Tahoma" pitchFamily="34" charset="0"/>
              </a:rPr>
              <a:t>°(R</a:t>
            </a:r>
            <a:r>
              <a:rPr lang="en-US" altLang="zh-CN" sz="2000" baseline="-25000"/>
              <a:t>2</a:t>
            </a:r>
            <a:r>
              <a:rPr lang="en-US" altLang="zh-CN" sz="2000">
                <a:cs typeface="Tahoma" pitchFamily="34" charset="0"/>
              </a:rPr>
              <a:t>°R</a:t>
            </a:r>
            <a:r>
              <a:rPr lang="en-US" altLang="zh-CN" sz="2000" baseline="-25000"/>
              <a:t>3</a:t>
            </a:r>
            <a:r>
              <a:rPr lang="en-US" altLang="zh-CN" sz="2000">
                <a:cs typeface="Tahoma" pitchFamily="34" charset="0"/>
              </a:rPr>
              <a:t>) </a:t>
            </a:r>
          </a:p>
          <a:p>
            <a:pPr lvl="1">
              <a:lnSpc>
                <a:spcPct val="110000"/>
              </a:lnSpc>
            </a:pPr>
            <a:r>
              <a:rPr lang="zh-CN" altLang="en-US" sz="2000"/>
              <a:t>类似可证： </a:t>
            </a:r>
            <a:r>
              <a:rPr lang="en-US" altLang="zh-CN" sz="2000"/>
              <a:t>R</a:t>
            </a:r>
            <a:r>
              <a:rPr lang="en-US" altLang="zh-CN" sz="2000" baseline="-25000"/>
              <a:t>1</a:t>
            </a:r>
            <a:r>
              <a:rPr lang="en-US" altLang="zh-CN" sz="2000">
                <a:cs typeface="Tahoma" pitchFamily="34" charset="0"/>
              </a:rPr>
              <a:t>°(R</a:t>
            </a:r>
            <a:r>
              <a:rPr lang="en-US" altLang="zh-CN" sz="2000" baseline="-25000"/>
              <a:t>2</a:t>
            </a:r>
            <a:r>
              <a:rPr lang="en-US" altLang="zh-CN" sz="2000">
                <a:cs typeface="Tahoma" pitchFamily="34" charset="0"/>
              </a:rPr>
              <a:t>°R</a:t>
            </a:r>
            <a:r>
              <a:rPr lang="en-US" altLang="zh-CN" sz="2000" baseline="-25000"/>
              <a:t>3</a:t>
            </a:r>
            <a:r>
              <a:rPr lang="en-US" altLang="zh-CN" sz="2000">
                <a:cs typeface="Tahoma" pitchFamily="34" charset="0"/>
              </a:rPr>
              <a:t>) </a:t>
            </a:r>
            <a:r>
              <a:rPr lang="en-US" altLang="zh-CN" sz="2000">
                <a:cs typeface="Tahoma" pitchFamily="34" charset="0"/>
                <a:sym typeface="Symbol" pitchFamily="18" charset="2"/>
              </a:rPr>
              <a:t> </a:t>
            </a:r>
            <a:r>
              <a:rPr lang="en-US" altLang="zh-CN" sz="2000"/>
              <a:t>(R</a:t>
            </a:r>
            <a:r>
              <a:rPr lang="en-US" altLang="zh-CN" sz="2000" baseline="-25000"/>
              <a:t>1</a:t>
            </a:r>
            <a:r>
              <a:rPr lang="en-US" altLang="zh-CN" sz="2000">
                <a:cs typeface="Tahoma" pitchFamily="34" charset="0"/>
              </a:rPr>
              <a:t>°R</a:t>
            </a:r>
            <a:r>
              <a:rPr lang="en-US" altLang="zh-CN" sz="2000" baseline="-25000"/>
              <a:t>2</a:t>
            </a:r>
            <a:r>
              <a:rPr lang="en-US" altLang="zh-CN" sz="2000">
                <a:cs typeface="Tahoma" pitchFamily="34" charset="0"/>
              </a:rPr>
              <a:t>) °R</a:t>
            </a:r>
            <a:r>
              <a:rPr lang="en-US" altLang="zh-CN" sz="2000" baseline="-25000"/>
              <a:t>3</a:t>
            </a:r>
            <a:r>
              <a:rPr lang="en-US" altLang="zh-CN" sz="2000">
                <a:cs typeface="Tahoma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关系的复合运算的性质（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667000"/>
            <a:ext cx="7620000" cy="3733800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复合关系的逆关系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给定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itchFamily="18" charset="2"/>
              </a:rPr>
              <a:t>AB, 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itchFamily="18" charset="2"/>
              </a:rPr>
              <a:t>BC, </a:t>
            </a:r>
            <a:r>
              <a:rPr lang="zh-CN" altLang="en-US" dirty="0">
                <a:sym typeface="Symbol" pitchFamily="18" charset="2"/>
              </a:rPr>
              <a:t>则：</a:t>
            </a:r>
            <a:endParaRPr lang="zh-CN" altLang="en-US" dirty="0"/>
          </a:p>
          <a:p>
            <a:pPr lvl="1">
              <a:lnSpc>
                <a:spcPct val="110000"/>
              </a:lnSpc>
              <a:buFontTx/>
              <a:buNone/>
            </a:pPr>
            <a:r>
              <a:rPr lang="zh-CN" altLang="en-US" dirty="0"/>
              <a:t>              </a:t>
            </a:r>
            <a:r>
              <a:rPr lang="en-US" altLang="zh-CN" dirty="0"/>
              <a:t>(R</a:t>
            </a:r>
            <a:r>
              <a:rPr lang="en-US" altLang="zh-CN" baseline="-25000" dirty="0"/>
              <a:t>1</a:t>
            </a:r>
            <a:r>
              <a:rPr lang="en-US" altLang="zh-CN" dirty="0">
                <a:cs typeface="Tahoma" pitchFamily="34" charset="0"/>
              </a:rPr>
              <a:t>°R</a:t>
            </a:r>
            <a:r>
              <a:rPr lang="en-US" altLang="zh-CN" baseline="-25000" dirty="0"/>
              <a:t>2</a:t>
            </a:r>
            <a:r>
              <a:rPr lang="en-US" altLang="zh-CN" dirty="0">
                <a:cs typeface="Tahoma" pitchFamily="34" charset="0"/>
              </a:rPr>
              <a:t>)</a:t>
            </a:r>
            <a:r>
              <a:rPr lang="en-US" altLang="zh-CN" baseline="30000" dirty="0">
                <a:cs typeface="Tahoma" pitchFamily="34" charset="0"/>
              </a:rPr>
              <a:t>-1 </a:t>
            </a:r>
            <a:r>
              <a:rPr lang="en-US" altLang="zh-CN" dirty="0">
                <a:cs typeface="Tahoma" pitchFamily="34" charset="0"/>
              </a:rPr>
              <a:t>= R</a:t>
            </a:r>
            <a:r>
              <a:rPr lang="en-US" altLang="zh-CN" baseline="-25000" dirty="0"/>
              <a:t>2</a:t>
            </a:r>
            <a:r>
              <a:rPr lang="en-US" altLang="zh-CN" baseline="30000" dirty="0">
                <a:cs typeface="Tahoma" pitchFamily="34" charset="0"/>
              </a:rPr>
              <a:t>-1 </a:t>
            </a:r>
            <a:r>
              <a:rPr lang="en-US" altLang="zh-CN" dirty="0">
                <a:cs typeface="Tahoma" pitchFamily="34" charset="0"/>
              </a:rPr>
              <a:t>°R</a:t>
            </a:r>
            <a:r>
              <a:rPr lang="en-US" altLang="zh-CN" baseline="-25000" dirty="0"/>
              <a:t>1</a:t>
            </a:r>
            <a:r>
              <a:rPr lang="en-US" altLang="zh-CN" baseline="30000" dirty="0">
                <a:cs typeface="Tahoma" pitchFamily="34" charset="0"/>
              </a:rPr>
              <a:t>-1 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同样，证明左右两个</a:t>
            </a:r>
            <a:r>
              <a:rPr lang="zh-CN" altLang="en-US" b="1" dirty="0">
                <a:solidFill>
                  <a:srgbClr val="FF0000"/>
                </a:solidFill>
              </a:rPr>
              <a:t>集合</a:t>
            </a:r>
            <a:r>
              <a:rPr lang="zh-CN" altLang="en-US" dirty="0"/>
              <a:t>相等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&lt;</a:t>
            </a:r>
            <a:r>
              <a:rPr lang="en-US" altLang="zh-CN" dirty="0" err="1"/>
              <a:t>x,y</a:t>
            </a:r>
            <a:r>
              <a:rPr lang="en-US" altLang="zh-CN" dirty="0"/>
              <a:t>&gt;</a:t>
            </a:r>
            <a:r>
              <a:rPr lang="en-US" altLang="zh-CN" dirty="0">
                <a:sym typeface="Symbol" pitchFamily="18" charset="2"/>
              </a:rPr>
              <a:t> </a:t>
            </a:r>
            <a:r>
              <a:rPr lang="en-US" altLang="zh-CN" dirty="0"/>
              <a:t>(R</a:t>
            </a:r>
            <a:r>
              <a:rPr lang="en-US" altLang="zh-CN" baseline="-25000" dirty="0"/>
              <a:t>1</a:t>
            </a:r>
            <a:r>
              <a:rPr lang="en-US" altLang="zh-CN" dirty="0">
                <a:cs typeface="Tahoma" pitchFamily="34" charset="0"/>
              </a:rPr>
              <a:t>°R</a:t>
            </a:r>
            <a:r>
              <a:rPr lang="en-US" altLang="zh-CN" baseline="-25000" dirty="0"/>
              <a:t>2</a:t>
            </a:r>
            <a:r>
              <a:rPr lang="en-US" altLang="zh-CN" dirty="0">
                <a:cs typeface="Tahoma" pitchFamily="34" charset="0"/>
              </a:rPr>
              <a:t>)</a:t>
            </a:r>
            <a:r>
              <a:rPr lang="en-US" altLang="zh-CN" baseline="30000" dirty="0">
                <a:cs typeface="Tahoma" pitchFamily="34" charset="0"/>
              </a:rPr>
              <a:t>-1  </a:t>
            </a:r>
            <a:r>
              <a:rPr lang="en-US" altLang="zh-CN" baseline="30000" dirty="0">
                <a:cs typeface="Tahoma" pitchFamily="34" charset="0"/>
                <a:sym typeface="Symbol" pitchFamily="18" charset="2"/>
              </a:rPr>
              <a:t> </a:t>
            </a:r>
            <a:r>
              <a:rPr lang="en-US" altLang="zh-CN" dirty="0"/>
              <a:t>&lt;</a:t>
            </a:r>
            <a:r>
              <a:rPr lang="en-US" altLang="zh-CN" dirty="0" err="1"/>
              <a:t>y,x</a:t>
            </a:r>
            <a:r>
              <a:rPr lang="en-US" altLang="zh-CN" dirty="0"/>
              <a:t>&gt;</a:t>
            </a:r>
            <a:r>
              <a:rPr lang="en-US" altLang="zh-CN" dirty="0">
                <a:sym typeface="Symbol" pitchFamily="18" charset="2"/>
              </a:rPr>
              <a:t> 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>
                <a:cs typeface="Tahoma" pitchFamily="34" charset="0"/>
              </a:rPr>
              <a:t>°R</a:t>
            </a:r>
            <a:r>
              <a:rPr lang="en-US" altLang="zh-CN" baseline="-25000" dirty="0"/>
              <a:t>2</a:t>
            </a:r>
            <a:r>
              <a:rPr lang="en-US" altLang="zh-CN" dirty="0">
                <a:cs typeface="Tahoma" pitchFamily="34" charset="0"/>
              </a:rPr>
              <a:t> </a:t>
            </a:r>
            <a:r>
              <a:rPr lang="en-US" altLang="zh-CN" baseline="30000" dirty="0">
                <a:cs typeface="Tahoma" pitchFamily="34" charset="0"/>
                <a:sym typeface="Symbol" pitchFamily="18" charset="2"/>
              </a:rPr>
              <a:t>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zh-CN" dirty="0"/>
              <a:t>   &lt;</a:t>
            </a:r>
            <a:r>
              <a:rPr lang="en-US" altLang="zh-CN" dirty="0" err="1"/>
              <a:t>y,t</a:t>
            </a:r>
            <a:r>
              <a:rPr lang="en-US" altLang="zh-CN" dirty="0"/>
              <a:t>&gt;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>
                <a:cs typeface="Tahoma" pitchFamily="34" charset="0"/>
              </a:rPr>
              <a:t> and </a:t>
            </a:r>
            <a:r>
              <a:rPr lang="en-US" altLang="zh-CN" dirty="0"/>
              <a:t>&lt;</a:t>
            </a:r>
            <a:r>
              <a:rPr lang="en-US" altLang="zh-CN" dirty="0" err="1"/>
              <a:t>t,x</a:t>
            </a:r>
            <a:r>
              <a:rPr lang="en-US" altLang="zh-CN" dirty="0"/>
              <a:t>&gt;</a:t>
            </a:r>
            <a:r>
              <a:rPr lang="en-US" altLang="zh-CN" dirty="0">
                <a:sym typeface="Symbol" pitchFamily="18" charset="2"/>
              </a:rPr>
              <a:t>R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, (</a:t>
            </a:r>
            <a:r>
              <a:rPr lang="en-US" altLang="zh-CN" dirty="0" err="1">
                <a:sym typeface="Symbol" pitchFamily="18" charset="2"/>
              </a:rPr>
              <a:t>tB</a:t>
            </a:r>
            <a:r>
              <a:rPr lang="en-US" altLang="zh-CN" dirty="0">
                <a:sym typeface="Symbol" pitchFamily="18" charset="2"/>
              </a:rPr>
              <a:t>) </a:t>
            </a:r>
            <a:r>
              <a:rPr lang="en-US" altLang="zh-CN" baseline="30000" dirty="0">
                <a:cs typeface="Tahoma" pitchFamily="34" charset="0"/>
                <a:sym typeface="Symbol" pitchFamily="18" charset="2"/>
              </a:rPr>
              <a:t>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zh-CN" baseline="30000" dirty="0">
                <a:cs typeface="Tahoma" pitchFamily="34" charset="0"/>
                <a:sym typeface="Symbol" pitchFamily="18" charset="2"/>
              </a:rPr>
              <a:t>     </a:t>
            </a:r>
            <a:r>
              <a:rPr lang="en-US" altLang="zh-CN" dirty="0"/>
              <a:t>&lt;</a:t>
            </a:r>
            <a:r>
              <a:rPr lang="en-US" altLang="zh-CN" dirty="0" err="1"/>
              <a:t>t,y</a:t>
            </a:r>
            <a:r>
              <a:rPr lang="en-US" altLang="zh-CN" dirty="0"/>
              <a:t>&gt;</a:t>
            </a:r>
            <a:r>
              <a:rPr lang="en-US" altLang="zh-CN" baseline="30000" dirty="0">
                <a:cs typeface="Tahoma" pitchFamily="34" charset="0"/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baseline="30000" dirty="0">
                <a:cs typeface="Tahoma" pitchFamily="34" charset="0"/>
                <a:sym typeface="Symbol" pitchFamily="18" charset="2"/>
              </a:rPr>
              <a:t> </a:t>
            </a:r>
            <a:r>
              <a:rPr lang="en-US" altLang="zh-CN" dirty="0">
                <a:cs typeface="Tahoma" pitchFamily="34" charset="0"/>
              </a:rPr>
              <a:t>R</a:t>
            </a:r>
            <a:r>
              <a:rPr lang="en-US" altLang="zh-CN" baseline="-25000" dirty="0"/>
              <a:t>1</a:t>
            </a:r>
            <a:r>
              <a:rPr lang="en-US" altLang="zh-CN" baseline="30000" dirty="0">
                <a:cs typeface="Tahoma" pitchFamily="34" charset="0"/>
              </a:rPr>
              <a:t>-1 </a:t>
            </a:r>
            <a:r>
              <a:rPr lang="en-US" altLang="zh-CN" dirty="0">
                <a:cs typeface="Tahoma" pitchFamily="34" charset="0"/>
              </a:rPr>
              <a:t> and </a:t>
            </a:r>
            <a:r>
              <a:rPr lang="en-US" altLang="zh-CN" dirty="0"/>
              <a:t>&lt;</a:t>
            </a:r>
            <a:r>
              <a:rPr lang="en-US" altLang="zh-CN" dirty="0" err="1"/>
              <a:t>x,t</a:t>
            </a:r>
            <a:r>
              <a:rPr lang="en-US" altLang="zh-CN" dirty="0"/>
              <a:t>&gt;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>
                <a:cs typeface="Tahoma" pitchFamily="34" charset="0"/>
              </a:rPr>
              <a:t>R</a:t>
            </a:r>
            <a:r>
              <a:rPr lang="en-US" altLang="zh-CN" baseline="-25000" dirty="0"/>
              <a:t>2</a:t>
            </a:r>
            <a:r>
              <a:rPr lang="en-US" altLang="zh-CN" baseline="30000" dirty="0">
                <a:cs typeface="Tahoma" pitchFamily="34" charset="0"/>
              </a:rPr>
              <a:t>-1 </a:t>
            </a:r>
            <a:r>
              <a:rPr lang="en-US" altLang="zh-CN" baseline="30000" dirty="0">
                <a:cs typeface="Tahoma" pitchFamily="34" charset="0"/>
                <a:sym typeface="Symbol" pitchFamily="18" charset="2"/>
              </a:rPr>
              <a:t>  </a:t>
            </a:r>
            <a:r>
              <a:rPr lang="en-US" altLang="zh-CN" dirty="0"/>
              <a:t>&lt;</a:t>
            </a:r>
            <a:r>
              <a:rPr lang="en-US" altLang="zh-CN" dirty="0" err="1"/>
              <a:t>x,y</a:t>
            </a:r>
            <a:r>
              <a:rPr lang="en-US" altLang="zh-CN" dirty="0"/>
              <a:t>&gt;</a:t>
            </a:r>
            <a:r>
              <a:rPr lang="en-US" altLang="zh-CN" dirty="0">
                <a:sym typeface="Symbol" pitchFamily="18" charset="2"/>
              </a:rPr>
              <a:t> </a:t>
            </a:r>
            <a:r>
              <a:rPr lang="en-US" altLang="zh-CN" dirty="0">
                <a:cs typeface="Tahoma" pitchFamily="34" charset="0"/>
              </a:rPr>
              <a:t>R</a:t>
            </a:r>
            <a:r>
              <a:rPr lang="en-US" altLang="zh-CN" baseline="-25000" dirty="0"/>
              <a:t>2</a:t>
            </a:r>
            <a:r>
              <a:rPr lang="en-US" altLang="zh-CN" baseline="30000" dirty="0">
                <a:cs typeface="Tahoma" pitchFamily="34" charset="0"/>
              </a:rPr>
              <a:t>-1 </a:t>
            </a:r>
            <a:r>
              <a:rPr lang="en-US" altLang="zh-CN" dirty="0">
                <a:cs typeface="Tahoma" pitchFamily="34" charset="0"/>
              </a:rPr>
              <a:t>°R</a:t>
            </a:r>
            <a:r>
              <a:rPr lang="en-US" altLang="zh-CN" baseline="-25000" dirty="0"/>
              <a:t>1</a:t>
            </a:r>
            <a:r>
              <a:rPr lang="en-US" altLang="zh-CN" baseline="30000" dirty="0">
                <a:cs typeface="Tahoma" pitchFamily="34" charset="0"/>
              </a:rPr>
              <a:t>-1 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zh-CN" baseline="30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关系的复合运算的性质（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14600"/>
            <a:ext cx="75438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对集合</a:t>
            </a:r>
            <a:r>
              <a:rPr lang="zh-CN" altLang="en-US" sz="2400" b="1">
                <a:solidFill>
                  <a:srgbClr val="CC3300"/>
                </a:solidFill>
              </a:rPr>
              <a:t>并</a:t>
            </a:r>
            <a:r>
              <a:rPr lang="zh-CN" altLang="en-US" sz="2400"/>
              <a:t>运算满足分配率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给定</a:t>
            </a:r>
            <a:r>
              <a:rPr lang="en-US" altLang="zh-CN" sz="2000"/>
              <a:t>F</a:t>
            </a:r>
            <a:r>
              <a:rPr lang="en-US" altLang="zh-CN" sz="2000">
                <a:sym typeface="Symbol" pitchFamily="18" charset="2"/>
              </a:rPr>
              <a:t>AB, </a:t>
            </a:r>
            <a:r>
              <a:rPr lang="en-US" altLang="zh-CN" sz="2000"/>
              <a:t>G</a:t>
            </a:r>
            <a:r>
              <a:rPr lang="en-US" altLang="zh-CN" sz="2000">
                <a:sym typeface="Symbol" pitchFamily="18" charset="2"/>
              </a:rPr>
              <a:t>BC, </a:t>
            </a:r>
            <a:r>
              <a:rPr lang="en-US" altLang="zh-CN" sz="2000"/>
              <a:t>H</a:t>
            </a:r>
            <a:r>
              <a:rPr lang="en-US" altLang="zh-CN" sz="2000">
                <a:sym typeface="Symbol" pitchFamily="18" charset="2"/>
              </a:rPr>
              <a:t>BC, </a:t>
            </a:r>
            <a:r>
              <a:rPr lang="zh-CN" altLang="en-US" sz="2000">
                <a:sym typeface="Symbol" pitchFamily="18" charset="2"/>
              </a:rPr>
              <a:t>则：</a:t>
            </a:r>
            <a:r>
              <a:rPr lang="zh-CN" altLang="en-US" sz="2000" i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000" i="1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000">
                <a:cs typeface="Times New Roman" pitchFamily="18" charset="0"/>
              </a:rPr>
              <a:t>F</a:t>
            </a:r>
            <a:r>
              <a:rPr lang="en-US" altLang="zh-CN" sz="2000">
                <a:sym typeface="Symbol" pitchFamily="18" charset="2"/>
              </a:rPr>
              <a:t></a:t>
            </a:r>
            <a:r>
              <a:rPr lang="en-US" altLang="zh-CN" sz="2000">
                <a:cs typeface="Times New Roman" pitchFamily="18" charset="0"/>
              </a:rPr>
              <a:t>(G</a:t>
            </a:r>
            <a:r>
              <a:rPr lang="en-US" altLang="zh-CN" sz="2000">
                <a:sym typeface="Symbol" pitchFamily="18" charset="2"/>
              </a:rPr>
              <a:t></a:t>
            </a:r>
            <a:r>
              <a:rPr lang="en-US" altLang="zh-CN" sz="2000">
                <a:cs typeface="Times New Roman" pitchFamily="18" charset="0"/>
              </a:rPr>
              <a:t>H)=F</a:t>
            </a:r>
            <a:r>
              <a:rPr lang="en-US" altLang="zh-CN" sz="2000">
                <a:sym typeface="Symbol" pitchFamily="18" charset="2"/>
              </a:rPr>
              <a:t></a:t>
            </a:r>
            <a:r>
              <a:rPr lang="en-US" altLang="zh-CN" sz="2000">
                <a:cs typeface="Times New Roman" pitchFamily="18" charset="0"/>
              </a:rPr>
              <a:t>G</a:t>
            </a:r>
            <a:r>
              <a:rPr lang="en-US" altLang="zh-CN" sz="2000">
                <a:sym typeface="Symbol" pitchFamily="18" charset="2"/>
              </a:rPr>
              <a:t></a:t>
            </a:r>
            <a:r>
              <a:rPr lang="en-US" altLang="zh-CN" sz="2000">
                <a:cs typeface="Times New Roman" pitchFamily="18" charset="0"/>
              </a:rPr>
              <a:t>F</a:t>
            </a:r>
            <a:r>
              <a:rPr lang="en-US" altLang="zh-CN" sz="2000">
                <a:sym typeface="Symbol" pitchFamily="18" charset="2"/>
              </a:rPr>
              <a:t></a:t>
            </a:r>
            <a:r>
              <a:rPr lang="en-US" altLang="zh-CN" sz="2000">
                <a:cs typeface="Times New Roman" pitchFamily="18" charset="0"/>
              </a:rPr>
              <a:t>H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1600">
                <a:solidFill>
                  <a:srgbClr val="996633"/>
                </a:solidFill>
                <a:latin typeface="Times New Roman" pitchFamily="18" charset="0"/>
              </a:rPr>
              <a:t>类似地，</a:t>
            </a:r>
            <a:r>
              <a:rPr lang="zh-CN" altLang="en-US" sz="1600">
                <a:solidFill>
                  <a:srgbClr val="996633"/>
                </a:solidFill>
              </a:rPr>
              <a:t>给定</a:t>
            </a:r>
            <a:r>
              <a:rPr lang="en-US" altLang="zh-CN" sz="1600">
                <a:solidFill>
                  <a:srgbClr val="996633"/>
                </a:solidFill>
              </a:rPr>
              <a:t>G</a:t>
            </a:r>
            <a:r>
              <a:rPr lang="en-US" altLang="zh-CN" sz="1600">
                <a:solidFill>
                  <a:srgbClr val="996633"/>
                </a:solidFill>
                <a:sym typeface="Symbol" pitchFamily="18" charset="2"/>
              </a:rPr>
              <a:t>AB, </a:t>
            </a:r>
            <a:r>
              <a:rPr lang="en-US" altLang="zh-CN" sz="1600">
                <a:solidFill>
                  <a:srgbClr val="996633"/>
                </a:solidFill>
              </a:rPr>
              <a:t>H</a:t>
            </a:r>
            <a:r>
              <a:rPr lang="en-US" altLang="zh-CN" sz="1600">
                <a:solidFill>
                  <a:srgbClr val="996633"/>
                </a:solidFill>
                <a:sym typeface="Symbol" pitchFamily="18" charset="2"/>
              </a:rPr>
              <a:t>AB, </a:t>
            </a:r>
            <a:r>
              <a:rPr lang="en-US" altLang="zh-CN" sz="1600">
                <a:solidFill>
                  <a:srgbClr val="996633"/>
                </a:solidFill>
              </a:rPr>
              <a:t>F</a:t>
            </a:r>
            <a:r>
              <a:rPr lang="en-US" altLang="zh-CN" sz="1600">
                <a:solidFill>
                  <a:srgbClr val="996633"/>
                </a:solidFill>
                <a:sym typeface="Symbol" pitchFamily="18" charset="2"/>
              </a:rPr>
              <a:t>BC,</a:t>
            </a:r>
            <a:r>
              <a:rPr lang="zh-CN" altLang="en-US" sz="1600">
                <a:solidFill>
                  <a:srgbClr val="996633"/>
                </a:solidFill>
                <a:sym typeface="Symbol" pitchFamily="18" charset="2"/>
              </a:rPr>
              <a:t>则：</a:t>
            </a:r>
            <a:r>
              <a:rPr lang="zh-CN" altLang="en-US" sz="160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1600">
                <a:solidFill>
                  <a:srgbClr val="996633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600">
                <a:solidFill>
                  <a:srgbClr val="996633"/>
                </a:solidFill>
                <a:cs typeface="Times New Roman" pitchFamily="18" charset="0"/>
              </a:rPr>
              <a:t>(G</a:t>
            </a:r>
            <a:r>
              <a:rPr lang="en-US" altLang="zh-CN" sz="1600">
                <a:solidFill>
                  <a:srgbClr val="996633"/>
                </a:solidFill>
                <a:sym typeface="Symbol" pitchFamily="18" charset="2"/>
              </a:rPr>
              <a:t></a:t>
            </a:r>
            <a:r>
              <a:rPr lang="en-US" altLang="zh-CN" sz="1600">
                <a:solidFill>
                  <a:srgbClr val="996633"/>
                </a:solidFill>
                <a:cs typeface="Times New Roman" pitchFamily="18" charset="0"/>
              </a:rPr>
              <a:t>H)</a:t>
            </a:r>
            <a:r>
              <a:rPr lang="en-US" altLang="zh-CN" sz="1600">
                <a:solidFill>
                  <a:srgbClr val="996633"/>
                </a:solidFill>
                <a:sym typeface="Symbol" pitchFamily="18" charset="2"/>
              </a:rPr>
              <a:t></a:t>
            </a:r>
            <a:r>
              <a:rPr lang="en-US" altLang="zh-CN" sz="1600">
                <a:solidFill>
                  <a:srgbClr val="996633"/>
                </a:solidFill>
                <a:cs typeface="Times New Roman" pitchFamily="18" charset="0"/>
              </a:rPr>
              <a:t>F</a:t>
            </a:r>
            <a:r>
              <a:rPr lang="en-US" altLang="zh-CN" sz="1600">
                <a:solidFill>
                  <a:srgbClr val="996633"/>
                </a:solidFill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sz="1600">
                <a:solidFill>
                  <a:srgbClr val="996633"/>
                </a:solidFill>
                <a:cs typeface="Times New Roman" pitchFamily="18" charset="0"/>
              </a:rPr>
              <a:t>G</a:t>
            </a:r>
            <a:r>
              <a:rPr lang="en-US" altLang="zh-CN" sz="1600">
                <a:solidFill>
                  <a:srgbClr val="996633"/>
                </a:solidFill>
                <a:sym typeface="Symbol" pitchFamily="18" charset="2"/>
              </a:rPr>
              <a:t></a:t>
            </a:r>
            <a:r>
              <a:rPr lang="en-US" altLang="zh-CN" sz="1600">
                <a:solidFill>
                  <a:srgbClr val="996633"/>
                </a:solidFill>
                <a:cs typeface="Times New Roman" pitchFamily="18" charset="0"/>
              </a:rPr>
              <a:t>F</a:t>
            </a:r>
            <a:r>
              <a:rPr lang="en-US" altLang="zh-CN" sz="1600">
                <a:solidFill>
                  <a:srgbClr val="996633"/>
                </a:solidFill>
                <a:sym typeface="Symbol" pitchFamily="18" charset="2"/>
              </a:rPr>
              <a:t></a:t>
            </a:r>
            <a:r>
              <a:rPr lang="en-US" altLang="zh-CN" sz="1600">
                <a:solidFill>
                  <a:srgbClr val="996633"/>
                </a:solidFill>
                <a:cs typeface="Times New Roman" pitchFamily="18" charset="0"/>
              </a:rPr>
              <a:t>H</a:t>
            </a:r>
            <a:r>
              <a:rPr lang="en-US" altLang="zh-CN" sz="1600">
                <a:solidFill>
                  <a:srgbClr val="996633"/>
                </a:solidFill>
                <a:sym typeface="Symbol" pitchFamily="18" charset="2"/>
              </a:rPr>
              <a:t></a:t>
            </a:r>
            <a:r>
              <a:rPr lang="en-US" altLang="zh-CN" sz="1600">
                <a:solidFill>
                  <a:srgbClr val="996633"/>
                </a:solidFill>
                <a:cs typeface="Times New Roman" pitchFamily="18" charset="0"/>
              </a:rPr>
              <a:t>F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zh-CN" altLang="en-US" sz="2400"/>
              <a:t>但对集合</a:t>
            </a:r>
            <a:r>
              <a:rPr lang="zh-CN" altLang="en-US" sz="2400" b="1">
                <a:solidFill>
                  <a:srgbClr val="CC3300"/>
                </a:solidFill>
              </a:rPr>
              <a:t>交</a:t>
            </a:r>
            <a:r>
              <a:rPr lang="zh-CN" altLang="en-US" sz="2400"/>
              <a:t>运算：</a:t>
            </a:r>
            <a:r>
              <a:rPr lang="en-US" altLang="zh-CN" sz="2400">
                <a:cs typeface="Times New Roman" pitchFamily="18" charset="0"/>
              </a:rPr>
              <a:t>F</a:t>
            </a:r>
            <a:r>
              <a:rPr lang="en-US" altLang="zh-CN" sz="2400">
                <a:sym typeface="Symbol" pitchFamily="18" charset="2"/>
              </a:rPr>
              <a:t></a:t>
            </a:r>
            <a:r>
              <a:rPr lang="en-US" altLang="zh-CN" sz="2400">
                <a:cs typeface="Times New Roman" pitchFamily="18" charset="0"/>
              </a:rPr>
              <a:t>(G</a:t>
            </a:r>
            <a:r>
              <a:rPr lang="en-US" altLang="zh-CN" sz="2400">
                <a:sym typeface="Symbol" pitchFamily="18" charset="2"/>
              </a:rPr>
              <a:t></a:t>
            </a:r>
            <a:r>
              <a:rPr lang="en-US" altLang="zh-CN" sz="2400">
                <a:cs typeface="Times New Roman" pitchFamily="18" charset="0"/>
              </a:rPr>
              <a:t>H) </a:t>
            </a:r>
            <a:r>
              <a:rPr lang="en-US" altLang="zh-CN" sz="2400">
                <a:sym typeface="Symbol" pitchFamily="18" charset="2"/>
              </a:rPr>
              <a:t></a:t>
            </a:r>
            <a:r>
              <a:rPr lang="en-US" altLang="zh-CN" sz="2400">
                <a:cs typeface="Times New Roman" pitchFamily="18" charset="0"/>
              </a:rPr>
              <a:t> F</a:t>
            </a:r>
            <a:r>
              <a:rPr lang="en-US" altLang="zh-CN" sz="2400">
                <a:sym typeface="Symbol" pitchFamily="18" charset="2"/>
              </a:rPr>
              <a:t></a:t>
            </a:r>
            <a:r>
              <a:rPr lang="en-US" altLang="zh-CN" sz="2400">
                <a:cs typeface="Times New Roman" pitchFamily="18" charset="0"/>
              </a:rPr>
              <a:t>G</a:t>
            </a:r>
            <a:r>
              <a:rPr lang="en-US" altLang="zh-CN" sz="2400">
                <a:sym typeface="Symbol" pitchFamily="18" charset="2"/>
              </a:rPr>
              <a:t></a:t>
            </a:r>
            <a:r>
              <a:rPr lang="en-US" altLang="zh-CN" sz="2400">
                <a:cs typeface="Times New Roman" pitchFamily="18" charset="0"/>
              </a:rPr>
              <a:t>F</a:t>
            </a:r>
            <a:r>
              <a:rPr lang="en-US" altLang="zh-CN" sz="2400">
                <a:sym typeface="Symbol" pitchFamily="18" charset="2"/>
              </a:rPr>
              <a:t></a:t>
            </a:r>
            <a:r>
              <a:rPr lang="en-US" altLang="zh-CN" sz="2400">
                <a:cs typeface="Times New Roman" pitchFamily="18" charset="0"/>
              </a:rPr>
              <a:t>H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zh-CN" altLang="en-US" sz="2000"/>
              <a:t>注意：等号不成立。</a:t>
            </a:r>
          </a:p>
          <a:p>
            <a:pPr lvl="2">
              <a:lnSpc>
                <a:spcPct val="90000"/>
              </a:lnSpc>
            </a:pPr>
            <a:r>
              <a:rPr lang="zh-CN" altLang="en-US" sz="1800"/>
              <a:t>证明</a:t>
            </a:r>
            <a:r>
              <a:rPr lang="zh-CN" altLang="en-US" sz="1800">
                <a:latin typeface="Tahoma"/>
              </a:rPr>
              <a:t>“</a:t>
            </a:r>
            <a:r>
              <a:rPr lang="zh-CN" altLang="en-US" sz="1800"/>
              <a:t>否</a:t>
            </a:r>
            <a:r>
              <a:rPr lang="zh-CN" altLang="en-US" sz="1800">
                <a:latin typeface="Tahoma"/>
              </a:rPr>
              <a:t>”</a:t>
            </a:r>
            <a:r>
              <a:rPr lang="zh-CN" altLang="en-US" sz="1800"/>
              <a:t>命题：用反例：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/>
              <a:t>令：</a:t>
            </a:r>
            <a:r>
              <a:rPr lang="en-US" altLang="zh-CN" sz="1800"/>
              <a:t>A={a}, B={s,t}, C={b}; F={&lt;a,s&gt;, &lt;a,t&gt;}, G={&lt;s,b&gt;}, H={&lt;t,b&gt;};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/>
              <a:t>于是：</a:t>
            </a:r>
            <a:r>
              <a:rPr lang="en-US" altLang="zh-CN" sz="1800"/>
              <a:t>&lt;a,b&gt;</a:t>
            </a:r>
            <a:r>
              <a:rPr lang="en-US" altLang="zh-CN" sz="1800">
                <a:sym typeface="Symbol" pitchFamily="18" charset="2"/>
              </a:rPr>
              <a:t></a:t>
            </a:r>
            <a:r>
              <a:rPr lang="en-US" altLang="zh-CN" sz="1800">
                <a:cs typeface="Times New Roman" pitchFamily="18" charset="0"/>
              </a:rPr>
              <a:t>F</a:t>
            </a:r>
            <a:r>
              <a:rPr lang="en-US" altLang="zh-CN" sz="1800">
                <a:sym typeface="Symbol" pitchFamily="18" charset="2"/>
              </a:rPr>
              <a:t></a:t>
            </a:r>
            <a:r>
              <a:rPr lang="en-US" altLang="zh-CN" sz="1800">
                <a:cs typeface="Times New Roman" pitchFamily="18" charset="0"/>
              </a:rPr>
              <a:t>G</a:t>
            </a:r>
            <a:r>
              <a:rPr lang="en-US" altLang="zh-CN" sz="1800">
                <a:sym typeface="Symbol" pitchFamily="18" charset="2"/>
              </a:rPr>
              <a:t></a:t>
            </a:r>
            <a:r>
              <a:rPr lang="en-US" altLang="zh-CN" sz="1800">
                <a:cs typeface="Times New Roman" pitchFamily="18" charset="0"/>
              </a:rPr>
              <a:t>F</a:t>
            </a:r>
            <a:r>
              <a:rPr lang="en-US" altLang="zh-CN" sz="1800">
                <a:sym typeface="Symbol" pitchFamily="18" charset="2"/>
              </a:rPr>
              <a:t></a:t>
            </a:r>
            <a:r>
              <a:rPr lang="en-US" altLang="zh-CN" sz="1800">
                <a:cs typeface="Times New Roman" pitchFamily="18" charset="0"/>
              </a:rPr>
              <a:t>H, </a:t>
            </a:r>
            <a:r>
              <a:rPr lang="zh-CN" altLang="en-US" sz="1800"/>
              <a:t>但 </a:t>
            </a:r>
            <a:r>
              <a:rPr lang="en-US" altLang="zh-CN" sz="1800">
                <a:cs typeface="Times New Roman" pitchFamily="18" charset="0"/>
              </a:rPr>
              <a:t>(G</a:t>
            </a:r>
            <a:r>
              <a:rPr lang="en-US" altLang="zh-CN" sz="1800">
                <a:sym typeface="Symbol" pitchFamily="18" charset="2"/>
              </a:rPr>
              <a:t></a:t>
            </a:r>
            <a:r>
              <a:rPr lang="en-US" altLang="zh-CN" sz="1800">
                <a:cs typeface="Times New Roman" pitchFamily="18" charset="0"/>
              </a:rPr>
              <a:t>H)=</a:t>
            </a:r>
            <a:r>
              <a:rPr lang="en-US" altLang="zh-CN" sz="1800">
                <a:cs typeface="Arial" charset="0"/>
              </a:rPr>
              <a:t>Ø</a:t>
            </a:r>
            <a:r>
              <a:rPr lang="zh-CN" altLang="en-US" sz="1800"/>
              <a:t>。</a:t>
            </a:r>
            <a:r>
              <a:rPr lang="zh-CN" altLang="en-US" sz="180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743200"/>
            <a:ext cx="7696200" cy="3352800"/>
          </a:xfrm>
        </p:spPr>
        <p:txBody>
          <a:bodyPr/>
          <a:lstStyle/>
          <a:p>
            <a:r>
              <a:rPr lang="en-US" altLang="zh-CN"/>
              <a:t>140-</a:t>
            </a:r>
          </a:p>
          <a:p>
            <a:pPr lvl="1"/>
            <a:r>
              <a:rPr lang="en-US" altLang="zh-CN"/>
              <a:t>1, 3</a:t>
            </a:r>
          </a:p>
          <a:p>
            <a:pPr lvl="1"/>
            <a:r>
              <a:rPr lang="en-US" altLang="zh-CN"/>
              <a:t>6-8</a:t>
            </a:r>
          </a:p>
          <a:p>
            <a:pPr lvl="1"/>
            <a:r>
              <a:rPr lang="en-US" altLang="zh-CN"/>
              <a:t>10, 13</a:t>
            </a:r>
          </a:p>
          <a:p>
            <a:pPr lvl="1"/>
            <a:r>
              <a:rPr lang="en-US" altLang="zh-CN"/>
              <a:t>16-18</a:t>
            </a:r>
          </a:p>
          <a:p>
            <a:pPr lvl="1"/>
            <a:r>
              <a:rPr lang="en-US" altLang="zh-CN"/>
              <a:t>20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笛卡尔（</a:t>
            </a:r>
            <a:r>
              <a:rPr lang="en-US" altLang="zh-CN"/>
              <a:t>Descartes,1596-1650)</a:t>
            </a:r>
            <a:br>
              <a:rPr lang="en-US" altLang="zh-CN"/>
            </a:br>
            <a:r>
              <a:rPr lang="zh-CN" altLang="en-US" sz="1400"/>
              <a:t>（本页资料来源：</a:t>
            </a:r>
            <a:r>
              <a:rPr lang="en-US" altLang="zh-CN" sz="1400"/>
              <a:t>E.T.Bell: 〈</a:t>
            </a:r>
            <a:r>
              <a:rPr lang="zh-CN" altLang="en-US" sz="1400"/>
              <a:t>数学精英</a:t>
            </a:r>
            <a:r>
              <a:rPr lang="en-US" altLang="zh-CN" sz="1400"/>
              <a:t>〉</a:t>
            </a:r>
            <a:r>
              <a:rPr lang="zh-CN" altLang="en-US" sz="1400"/>
              <a:t>）</a:t>
            </a:r>
            <a:endParaRPr lang="zh-CN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idx="1"/>
          </p:nvPr>
        </p:nvSpPr>
        <p:spPr>
          <a:xfrm>
            <a:off x="683568" y="1916832"/>
            <a:ext cx="8153400" cy="4114800"/>
          </a:xfrm>
        </p:spPr>
        <p:txBody>
          <a:bodyPr/>
          <a:lstStyle/>
          <a:p>
            <a:r>
              <a:rPr lang="zh-CN" altLang="en-US" sz="2200" dirty="0">
                <a:latin typeface="华文楷体" pitchFamily="2" charset="-122"/>
                <a:ea typeface="华文楷体" pitchFamily="2" charset="-122"/>
              </a:rPr>
              <a:t>绅士、军人和数学家</a:t>
            </a:r>
          </a:p>
          <a:p>
            <a:r>
              <a:rPr lang="zh-CN" altLang="en-US" sz="2200" dirty="0">
                <a:latin typeface="Times New Roman"/>
                <a:ea typeface="华文楷体" pitchFamily="2" charset="-122"/>
              </a:rPr>
              <a:t>“</a:t>
            </a:r>
            <a:r>
              <a:rPr lang="en-US" altLang="zh-CN" sz="2200" dirty="0">
                <a:latin typeface="华文楷体" pitchFamily="2" charset="-122"/>
                <a:ea typeface="华文楷体" pitchFamily="2" charset="-122"/>
              </a:rPr>
              <a:t>[</a:t>
            </a:r>
            <a:r>
              <a:rPr lang="zh-CN" altLang="en-US" sz="2200" dirty="0">
                <a:latin typeface="华文楷体" pitchFamily="2" charset="-122"/>
                <a:ea typeface="华文楷体" pitchFamily="2" charset="-122"/>
              </a:rPr>
              <a:t>解析几何学</a:t>
            </a:r>
            <a:r>
              <a:rPr lang="en-US" altLang="zh-CN" sz="2200" dirty="0">
                <a:latin typeface="华文楷体" pitchFamily="2" charset="-122"/>
                <a:ea typeface="华文楷体" pitchFamily="2" charset="-122"/>
              </a:rPr>
              <a:t>]</a:t>
            </a:r>
            <a:r>
              <a:rPr lang="zh-CN" altLang="en-US" sz="2200" dirty="0">
                <a:latin typeface="华文楷体" pitchFamily="2" charset="-122"/>
                <a:ea typeface="华文楷体" pitchFamily="2" charset="-122"/>
              </a:rPr>
              <a:t>使笛卡尔的名字不朽，它构成了人类在精确科学的进步史上所曾迈出的最伟大的一步。</a:t>
            </a:r>
            <a:r>
              <a:rPr lang="zh-CN" altLang="en-US" sz="2200" dirty="0">
                <a:latin typeface="Times New Roman"/>
                <a:ea typeface="华文楷体" pitchFamily="2" charset="-122"/>
              </a:rPr>
              <a:t>”</a:t>
            </a:r>
            <a:r>
              <a:rPr lang="en-US" altLang="zh-CN" sz="2200" dirty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en-US" altLang="zh-CN" sz="2200" dirty="0">
                <a:latin typeface="Times New Roman" pitchFamily="18" charset="0"/>
                <a:ea typeface="华文楷体" pitchFamily="2" charset="-122"/>
              </a:rPr>
              <a:t>John Stuart Mill</a:t>
            </a:r>
          </a:p>
          <a:p>
            <a:r>
              <a:rPr lang="en-US" altLang="zh-CN" sz="2200" dirty="0">
                <a:latin typeface="Times New Roman"/>
                <a:ea typeface="华文楷体" pitchFamily="2" charset="-122"/>
              </a:rPr>
              <a:t>“</a:t>
            </a:r>
            <a:r>
              <a:rPr lang="zh-CN" altLang="en-US" sz="2200" dirty="0">
                <a:latin typeface="华文楷体" pitchFamily="2" charset="-122"/>
                <a:ea typeface="华文楷体" pitchFamily="2" charset="-122"/>
              </a:rPr>
              <a:t>我只要求安宁和平静。</a:t>
            </a:r>
            <a:r>
              <a:rPr lang="zh-CN" altLang="en-US" sz="2200" dirty="0">
                <a:latin typeface="Times New Roman"/>
                <a:ea typeface="华文楷体" pitchFamily="2" charset="-122"/>
              </a:rPr>
              <a:t>”</a:t>
            </a:r>
            <a:r>
              <a:rPr lang="zh-CN" altLang="en-US" sz="2200" dirty="0">
                <a:latin typeface="华文楷体" pitchFamily="2" charset="-122"/>
                <a:ea typeface="华文楷体" pitchFamily="2" charset="-122"/>
              </a:rPr>
              <a:t>，他一生中经常不得不在军营里寻找安宁，寻找在孤独中冥思的平静。</a:t>
            </a:r>
          </a:p>
          <a:p>
            <a:r>
              <a:rPr lang="zh-CN" altLang="en-US" sz="2200" dirty="0">
                <a:latin typeface="华文楷体" pitchFamily="2" charset="-122"/>
                <a:ea typeface="华文楷体" pitchFamily="2" charset="-122"/>
              </a:rPr>
              <a:t>笛卡尔生在重建宗教和政治的阵痛中陷于战火中的欧洲。但在非物质的、永恒的一面，情况要好得多。笛卡尔所处的时代是文明史上最伟大的智力时期之一。费马和帕斯卡是他数学上的同代人；莎士比亚辞世时笛卡尔</a:t>
            </a:r>
            <a:r>
              <a:rPr lang="en-US" altLang="zh-CN" sz="2200" dirty="0">
                <a:latin typeface="华文楷体" pitchFamily="2" charset="-122"/>
                <a:ea typeface="华文楷体" pitchFamily="2" charset="-122"/>
              </a:rPr>
              <a:t>20</a:t>
            </a:r>
            <a:r>
              <a:rPr lang="zh-CN" altLang="en-US" sz="2200" dirty="0">
                <a:latin typeface="华文楷体" pitchFamily="2" charset="-122"/>
                <a:ea typeface="华文楷体" pitchFamily="2" charset="-122"/>
              </a:rPr>
              <a:t>岁；笛卡尔比伽利略多活</a:t>
            </a:r>
            <a:r>
              <a:rPr lang="en-US" altLang="zh-CN" sz="22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2200" dirty="0">
                <a:latin typeface="华文楷体" pitchFamily="2" charset="-122"/>
                <a:ea typeface="华文楷体" pitchFamily="2" charset="-122"/>
              </a:rPr>
              <a:t>年，笛卡尔卒年牛顿</a:t>
            </a:r>
            <a:r>
              <a:rPr lang="en-US" altLang="zh-CN" sz="22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2200" dirty="0">
                <a:latin typeface="华文楷体" pitchFamily="2" charset="-122"/>
                <a:ea typeface="华文楷体" pitchFamily="2" charset="-122"/>
              </a:rPr>
              <a:t>岁；密尔顿出生时笛卡尔</a:t>
            </a:r>
            <a:r>
              <a:rPr lang="en-US" altLang="zh-CN" sz="2200" dirty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sz="2200" dirty="0">
                <a:latin typeface="华文楷体" pitchFamily="2" charset="-122"/>
                <a:ea typeface="华文楷体" pitchFamily="2" charset="-122"/>
              </a:rPr>
              <a:t>岁，而哈维比笛卡尔多活了</a:t>
            </a:r>
            <a:r>
              <a:rPr lang="en-US" altLang="zh-CN" sz="2200" dirty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2200" dirty="0">
                <a:latin typeface="华文楷体" pitchFamily="2" charset="-122"/>
                <a:ea typeface="华文楷体" pitchFamily="2" charset="-122"/>
              </a:rPr>
              <a:t>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38200"/>
            <a:ext cx="7772400" cy="1082675"/>
          </a:xfrm>
        </p:spPr>
        <p:txBody>
          <a:bodyPr/>
          <a:lstStyle/>
          <a:p>
            <a:r>
              <a:rPr lang="zh-CN" altLang="en-US"/>
              <a:t>二元关系及其运算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362200"/>
            <a:ext cx="7772400" cy="4114800"/>
          </a:xfrm>
        </p:spPr>
        <p:txBody>
          <a:bodyPr/>
          <a:lstStyle/>
          <a:p>
            <a:r>
              <a:rPr lang="zh-CN" altLang="en-US" sz="2400"/>
              <a:t>集合的笛卡尔乘积</a:t>
            </a:r>
          </a:p>
          <a:p>
            <a:pPr lvl="1"/>
            <a:r>
              <a:rPr lang="zh-CN" altLang="en-US" sz="2000"/>
              <a:t>有序对</a:t>
            </a:r>
            <a:r>
              <a:rPr lang="en-US" altLang="zh-CN" sz="2000"/>
              <a:t>-</a:t>
            </a:r>
            <a:r>
              <a:rPr lang="zh-CN" altLang="en-US" sz="2000"/>
              <a:t>一种特殊的集合</a:t>
            </a:r>
          </a:p>
          <a:p>
            <a:pPr lvl="1"/>
            <a:r>
              <a:rPr lang="zh-CN" altLang="en-US" sz="2000"/>
              <a:t>笛卡尔乘</a:t>
            </a:r>
          </a:p>
          <a:p>
            <a:pPr lvl="1"/>
            <a:r>
              <a:rPr lang="zh-CN" altLang="en-US" sz="2000"/>
              <a:t>笛卡尔乘积的性质</a:t>
            </a:r>
          </a:p>
          <a:p>
            <a:r>
              <a:rPr lang="zh-CN" altLang="en-US" sz="2400"/>
              <a:t>二元关系的定义</a:t>
            </a:r>
            <a:endParaRPr lang="zh-CN" altLang="en-US" sz="2400">
              <a:sym typeface="Symbol" pitchFamily="18" charset="2"/>
            </a:endParaRPr>
          </a:p>
          <a:p>
            <a:r>
              <a:rPr lang="zh-CN" altLang="en-US" sz="2400"/>
              <a:t>关系的运算</a:t>
            </a:r>
          </a:p>
          <a:p>
            <a:pPr lvl="1"/>
            <a:r>
              <a:rPr lang="zh-CN" altLang="en-US" sz="2000"/>
              <a:t>一般集合运算</a:t>
            </a:r>
          </a:p>
          <a:p>
            <a:pPr lvl="1"/>
            <a:r>
              <a:rPr lang="zh-CN" altLang="en-US" sz="2000"/>
              <a:t>与定义域或值域有关的运算</a:t>
            </a:r>
          </a:p>
          <a:p>
            <a:pPr lvl="1"/>
            <a:r>
              <a:rPr lang="zh-CN" altLang="en-US" sz="2000"/>
              <a:t>逆运算</a:t>
            </a:r>
          </a:p>
          <a:p>
            <a:pPr lvl="1"/>
            <a:r>
              <a:rPr lang="zh-CN" altLang="en-US" sz="2000"/>
              <a:t>复合运算</a:t>
            </a:r>
            <a:r>
              <a:rPr lang="en-US" altLang="zh-CN" sz="2000"/>
              <a:t>(</a:t>
            </a:r>
            <a:r>
              <a:rPr lang="zh-CN" altLang="en-US" sz="2000"/>
              <a:t>乘法</a:t>
            </a:r>
            <a:r>
              <a:rPr lang="en-US" altLang="zh-CN" sz="200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有序对（</a:t>
            </a:r>
            <a:r>
              <a:rPr lang="en-US" altLang="zh-CN"/>
              <a:t>Ordered pair</a:t>
            </a:r>
            <a:r>
              <a:rPr lang="zh-CN" altLang="en-US"/>
              <a:t>）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14600"/>
            <a:ext cx="7620000" cy="3733800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&lt;a,b&gt;</a:t>
            </a:r>
            <a:r>
              <a:rPr lang="zh-CN" altLang="en-US"/>
              <a:t>是集合</a:t>
            </a:r>
            <a:r>
              <a:rPr lang="en-US" altLang="zh-CN"/>
              <a:t>{{a},{a,b}}</a:t>
            </a:r>
            <a:r>
              <a:rPr lang="zh-CN" altLang="en-US"/>
              <a:t>的简写</a:t>
            </a:r>
          </a:p>
          <a:p>
            <a:r>
              <a:rPr lang="zh-CN" altLang="en-US"/>
              <a:t>次序的体现</a:t>
            </a:r>
          </a:p>
          <a:p>
            <a:pPr lvl="1"/>
            <a:r>
              <a:rPr lang="en-US" altLang="zh-CN"/>
              <a:t>&lt;x,y&gt;=&lt;u,v&gt; iff. x=u </a:t>
            </a:r>
            <a:r>
              <a:rPr lang="zh-CN" altLang="en-US"/>
              <a:t>且 </a:t>
            </a:r>
            <a:r>
              <a:rPr lang="en-US" altLang="zh-CN"/>
              <a:t>y=v</a:t>
            </a:r>
          </a:p>
          <a:p>
            <a:pPr lvl="1">
              <a:buFontTx/>
              <a:buNone/>
            </a:pPr>
            <a:r>
              <a:rPr lang="zh-CN" altLang="en-US"/>
              <a:t>若</a:t>
            </a:r>
            <a:r>
              <a:rPr lang="en-US" altLang="zh-CN"/>
              <a:t>{{x},{x,y}}={{u},{u,v}}</a:t>
            </a:r>
            <a:r>
              <a:rPr lang="zh-CN" altLang="en-US"/>
              <a:t>，则</a:t>
            </a:r>
            <a:r>
              <a:rPr lang="en-US" altLang="zh-CN"/>
              <a:t>{x}={u}</a:t>
            </a:r>
            <a:r>
              <a:rPr lang="zh-CN" altLang="en-US"/>
              <a:t>或</a:t>
            </a:r>
            <a:r>
              <a:rPr lang="en-US" altLang="zh-CN"/>
              <a:t>{x}={u,v},</a:t>
            </a:r>
            <a:r>
              <a:rPr lang="zh-CN" altLang="en-US"/>
              <a:t>因此总有</a:t>
            </a:r>
            <a:r>
              <a:rPr lang="en-US" altLang="zh-CN"/>
              <a:t>x=u</a:t>
            </a:r>
            <a:r>
              <a:rPr lang="zh-CN" altLang="en-US"/>
              <a:t>。</a:t>
            </a:r>
          </a:p>
          <a:p>
            <a:pPr lvl="1">
              <a:buFontTx/>
              <a:buNone/>
            </a:pPr>
            <a:r>
              <a:rPr lang="zh-CN" altLang="en-US"/>
              <a:t>假设</a:t>
            </a:r>
            <a:r>
              <a:rPr lang="en-US" altLang="zh-CN"/>
              <a:t>y</a:t>
            </a:r>
            <a:r>
              <a:rPr lang="en-US" altLang="zh-CN">
                <a:sym typeface="Symbol" pitchFamily="18" charset="2"/>
              </a:rPr>
              <a:t>v, </a:t>
            </a:r>
            <a:r>
              <a:rPr lang="zh-CN" altLang="en-US">
                <a:sym typeface="Symbol" pitchFamily="18" charset="2"/>
              </a:rPr>
              <a:t>（</a:t>
            </a:r>
            <a:r>
              <a:rPr lang="en-US" altLang="zh-CN">
                <a:sym typeface="Symbol" pitchFamily="18" charset="2"/>
              </a:rPr>
              <a:t>1</a:t>
            </a:r>
            <a:r>
              <a:rPr lang="zh-CN" altLang="en-US">
                <a:sym typeface="Symbol" pitchFamily="18" charset="2"/>
              </a:rPr>
              <a:t>）若</a:t>
            </a:r>
            <a:r>
              <a:rPr lang="en-US" altLang="zh-CN">
                <a:sym typeface="Symbol" pitchFamily="18" charset="2"/>
              </a:rPr>
              <a:t>x=y,</a:t>
            </a:r>
            <a:r>
              <a:rPr lang="zh-CN" altLang="en-US">
                <a:sym typeface="Symbol" pitchFamily="18" charset="2"/>
              </a:rPr>
              <a:t>左边</a:t>
            </a:r>
            <a:r>
              <a:rPr lang="en-US" altLang="zh-CN">
                <a:sym typeface="Symbol" pitchFamily="18" charset="2"/>
              </a:rPr>
              <a:t>={{x}}, </a:t>
            </a:r>
            <a:r>
              <a:rPr lang="zh-CN" altLang="en-US">
                <a:sym typeface="Symbol" pitchFamily="18" charset="2"/>
              </a:rPr>
              <a:t>而</a:t>
            </a:r>
            <a:r>
              <a:rPr lang="en-US" altLang="zh-CN">
                <a:sym typeface="Symbol" pitchFamily="18" charset="2"/>
              </a:rPr>
              <a:t>vx,</a:t>
            </a:r>
            <a:r>
              <a:rPr lang="zh-CN" altLang="en-US">
                <a:sym typeface="Symbol" pitchFamily="18" charset="2"/>
              </a:rPr>
              <a:t>右边</a:t>
            </a:r>
            <a:r>
              <a:rPr lang="en-US" altLang="zh-CN">
                <a:sym typeface="Symbol" pitchFamily="18" charset="2"/>
              </a:rPr>
              <a:t>{{x}}; (2) </a:t>
            </a:r>
            <a:r>
              <a:rPr lang="zh-CN" altLang="en-US">
                <a:sym typeface="Symbol" pitchFamily="18" charset="2"/>
              </a:rPr>
              <a:t>若</a:t>
            </a:r>
            <a:r>
              <a:rPr lang="en-US" altLang="zh-CN">
                <a:sym typeface="Symbol" pitchFamily="18" charset="2"/>
              </a:rPr>
              <a:t>xy,</a:t>
            </a:r>
            <a:r>
              <a:rPr lang="zh-CN" altLang="en-US">
                <a:sym typeface="Symbol" pitchFamily="18" charset="2"/>
              </a:rPr>
              <a:t>则必有</a:t>
            </a:r>
            <a:r>
              <a:rPr lang="en-US" altLang="zh-CN">
                <a:sym typeface="Symbol" pitchFamily="18" charset="2"/>
              </a:rPr>
              <a:t>{x,y}={u,v},</a:t>
            </a:r>
            <a:r>
              <a:rPr lang="zh-CN" altLang="en-US">
                <a:sym typeface="Symbol" pitchFamily="18" charset="2"/>
              </a:rPr>
              <a:t>但</a:t>
            </a:r>
            <a:r>
              <a:rPr lang="en-US" altLang="zh-CN">
                <a:sym typeface="Symbol" pitchFamily="18" charset="2"/>
              </a:rPr>
              <a:t>y</a:t>
            </a:r>
            <a:r>
              <a:rPr lang="zh-CN" altLang="en-US">
                <a:sym typeface="Symbol" pitchFamily="18" charset="2"/>
              </a:rPr>
              <a:t>既非</a:t>
            </a:r>
            <a:r>
              <a:rPr lang="en-US" altLang="zh-CN">
                <a:sym typeface="Symbol" pitchFamily="18" charset="2"/>
              </a:rPr>
              <a:t>u,</a:t>
            </a:r>
            <a:r>
              <a:rPr lang="zh-CN" altLang="en-US">
                <a:sym typeface="Symbol" pitchFamily="18" charset="2"/>
              </a:rPr>
              <a:t>又非</a:t>
            </a:r>
            <a:r>
              <a:rPr lang="en-US" altLang="zh-CN">
                <a:sym typeface="Symbol" pitchFamily="18" charset="2"/>
              </a:rPr>
              <a:t>v,</a:t>
            </a:r>
            <a:r>
              <a:rPr lang="zh-CN" altLang="en-US">
                <a:sym typeface="Symbol" pitchFamily="18" charset="2"/>
              </a:rPr>
              <a:t>矛盾。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笛卡尔乘积</a:t>
            </a:r>
            <a:r>
              <a:rPr lang="en-US" altLang="zh-CN"/>
              <a:t>(Cartesian Product)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对任意集合</a:t>
            </a:r>
            <a:r>
              <a:rPr lang="en-US" altLang="zh-CN"/>
              <a:t>A,B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笛卡尔积 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B = {&lt;a,b&gt;|aA, bB}</a:t>
            </a:r>
          </a:p>
          <a:p>
            <a:pPr>
              <a:buFont typeface="Wingdings" pitchFamily="2" charset="2"/>
              <a:buNone/>
            </a:pPr>
            <a:endParaRPr lang="en-US" altLang="zh-CN">
              <a:sym typeface="Symbol" pitchFamily="18" charset="2"/>
            </a:endParaRPr>
          </a:p>
          <a:p>
            <a:r>
              <a:rPr lang="zh-CN" altLang="en-US">
                <a:sym typeface="Symbol" pitchFamily="18" charset="2"/>
              </a:rPr>
              <a:t>例：</a:t>
            </a:r>
            <a:r>
              <a:rPr lang="en-US" altLang="zh-CN">
                <a:sym typeface="Symbol" pitchFamily="18" charset="2"/>
              </a:rPr>
              <a:t>{1,2,3}{a,b} = {&lt;1,a&gt;, &lt;2,a&gt;, &lt;3,a&gt;, &lt;1,b&gt;, &lt;2,b&gt;, &lt;3,b&gt;}</a:t>
            </a:r>
          </a:p>
          <a:p>
            <a:endParaRPr lang="en-US" altLang="zh-CN">
              <a:sym typeface="Symbol" pitchFamily="18" charset="2"/>
            </a:endParaRPr>
          </a:p>
          <a:p>
            <a:r>
              <a:rPr lang="zh-CN" altLang="en-US">
                <a:sym typeface="Symbol" pitchFamily="18" charset="2"/>
              </a:rPr>
              <a:t>若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zh-CN" altLang="en-US">
                <a:sym typeface="Symbol" pitchFamily="18" charset="2"/>
              </a:rPr>
              <a:t>是有限集合， </a:t>
            </a:r>
            <a:r>
              <a:rPr lang="en-US" altLang="zh-CN">
                <a:sym typeface="Symbol" pitchFamily="18" charset="2"/>
              </a:rPr>
              <a:t>|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B|= |</a:t>
            </a:r>
            <a:r>
              <a:rPr lang="en-US" altLang="zh-CN"/>
              <a:t>A|</a:t>
            </a:r>
            <a:r>
              <a:rPr lang="en-US" altLang="zh-CN">
                <a:sym typeface="Symbol" pitchFamily="18" charset="2"/>
              </a:rPr>
              <a:t>|B|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关于笛卡尔乘积的性质的讨论（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2132856"/>
            <a:ext cx="8058150" cy="40767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zh-CN" dirty="0"/>
              <a:t>A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</a:t>
            </a:r>
            <a:r>
              <a:rPr lang="en-US" altLang="zh-CN" dirty="0"/>
              <a:t>=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</a:t>
            </a:r>
            <a:r>
              <a:rPr lang="en-US" altLang="zh-CN" dirty="0"/>
              <a:t>A=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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/>
              <a:t>注意： </a:t>
            </a:r>
            <a:r>
              <a:rPr lang="en-US" altLang="zh-CN" dirty="0"/>
              <a:t>A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</a:t>
            </a:r>
            <a:r>
              <a:rPr lang="en-US" altLang="zh-CN" dirty="0"/>
              <a:t>={&lt;</a:t>
            </a:r>
            <a:r>
              <a:rPr lang="en-US" altLang="zh-CN" dirty="0" err="1"/>
              <a:t>x,y</a:t>
            </a:r>
            <a:r>
              <a:rPr lang="en-US" altLang="zh-CN" dirty="0"/>
              <a:t>&gt;|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itchFamily="18" charset="2"/>
              </a:rPr>
              <a:t>A</a:t>
            </a:r>
            <a:r>
              <a:rPr lang="zh-CN" altLang="en-US" dirty="0">
                <a:sym typeface="Symbol" pitchFamily="18" charset="2"/>
              </a:rPr>
              <a:t>且</a:t>
            </a:r>
            <a:r>
              <a:rPr lang="en-US" altLang="zh-CN" dirty="0">
                <a:sym typeface="Symbol" pitchFamily="18" charset="2"/>
              </a:rPr>
              <a:t>y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}</a:t>
            </a:r>
            <a:endParaRPr lang="en-US" altLang="zh-CN" dirty="0"/>
          </a:p>
          <a:p>
            <a:pPr algn="just">
              <a:lnSpc>
                <a:spcPct val="90000"/>
              </a:lnSpc>
            </a:pPr>
            <a:r>
              <a:rPr lang="en-US" altLang="zh-CN" dirty="0"/>
              <a:t>A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/>
              <a:t>B=B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/>
              <a:t>A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 </a:t>
            </a:r>
            <a:r>
              <a:rPr lang="en-US" altLang="zh-CN" dirty="0"/>
              <a:t>A=B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dirty="0"/>
              <a:t> A=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dirty="0"/>
              <a:t> B=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</a:t>
            </a:r>
            <a:endParaRPr lang="en-US" altLang="zh-CN" dirty="0">
              <a:latin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dirty="0">
                <a:sym typeface="Symbol" pitchFamily="18" charset="2"/>
              </a:rPr>
              <a:t> </a:t>
            </a:r>
            <a:r>
              <a:rPr lang="zh-CN" altLang="en-US" dirty="0">
                <a:sym typeface="Symbol" pitchFamily="18" charset="2"/>
              </a:rPr>
              <a:t>注意：如何证明</a:t>
            </a:r>
            <a:r>
              <a:rPr lang="zh-CN" altLang="en-US" dirty="0">
                <a:latin typeface="Times New Roman"/>
                <a:sym typeface="Symbol" pitchFamily="18" charset="2"/>
              </a:rPr>
              <a:t>“</a:t>
            </a:r>
            <a:r>
              <a:rPr lang="en-US" altLang="zh-CN" dirty="0">
                <a:latin typeface="Times New Roman"/>
                <a:sym typeface="Symbol" pitchFamily="18" charset="2"/>
              </a:rPr>
              <a:t>…</a:t>
            </a:r>
            <a:r>
              <a:rPr lang="zh-CN" altLang="en-US" dirty="0">
                <a:sym typeface="Symbol" pitchFamily="18" charset="2"/>
              </a:rPr>
              <a:t>或者</a:t>
            </a:r>
            <a:r>
              <a:rPr lang="en-US" altLang="zh-CN" dirty="0">
                <a:latin typeface="Times New Roman"/>
                <a:sym typeface="Symbol" pitchFamily="18" charset="2"/>
              </a:rPr>
              <a:t>…</a:t>
            </a:r>
            <a:r>
              <a:rPr lang="zh-CN" altLang="en-US" dirty="0">
                <a:sym typeface="Symbol" pitchFamily="18" charset="2"/>
              </a:rPr>
              <a:t>或者</a:t>
            </a:r>
            <a:r>
              <a:rPr lang="en-US" altLang="zh-CN" dirty="0">
                <a:latin typeface="Times New Roman"/>
                <a:sym typeface="Symbol" pitchFamily="18" charset="2"/>
              </a:rPr>
              <a:t>…”</a:t>
            </a:r>
            <a:endParaRPr lang="en-US" altLang="zh-CN" dirty="0">
              <a:sym typeface="Symbol" pitchFamily="18" charset="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前提： </a:t>
            </a:r>
            <a:r>
              <a:rPr lang="en-US" altLang="zh-CN" dirty="0"/>
              <a:t>A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/>
              <a:t>B=B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/>
              <a:t>A</a:t>
            </a:r>
            <a:r>
              <a:rPr lang="zh-CN" altLang="en-US" dirty="0"/>
              <a:t>，额外假设：</a:t>
            </a:r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B, A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altLang="zh-CN" dirty="0"/>
              <a:t>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证明： </a:t>
            </a:r>
            <a:r>
              <a:rPr lang="en-US" altLang="zh-CN" dirty="0"/>
              <a:t>B=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</a:t>
            </a:r>
            <a:endParaRPr lang="en-US" altLang="zh-CN" dirty="0"/>
          </a:p>
          <a:p>
            <a:pPr algn="just">
              <a:lnSpc>
                <a:spcPct val="90000"/>
              </a:lnSpc>
            </a:pPr>
            <a:r>
              <a:rPr lang="zh-CN" altLang="en-US" dirty="0">
                <a:latin typeface="Times New Roman" pitchFamily="18" charset="0"/>
              </a:rPr>
              <a:t>不满足结合律</a:t>
            </a:r>
          </a:p>
          <a:p>
            <a:pPr lvl="1" algn="just">
              <a:lnSpc>
                <a:spcPct val="90000"/>
              </a:lnSpc>
            </a:pPr>
            <a:r>
              <a:rPr lang="en-US" altLang="zh-CN" dirty="0"/>
              <a:t>A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(</a:t>
            </a:r>
            <a:r>
              <a:rPr lang="en-US" altLang="zh-CN" dirty="0"/>
              <a:t>B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/>
              <a:t>C)</a:t>
            </a:r>
            <a:r>
              <a:rPr lang="zh-CN" altLang="en-US" dirty="0"/>
              <a:t>的元素形如</a:t>
            </a:r>
            <a:r>
              <a:rPr lang="en-US" altLang="zh-CN" dirty="0"/>
              <a:t>&lt;a,&lt;</a:t>
            </a:r>
            <a:r>
              <a:rPr lang="en-US" altLang="zh-CN" dirty="0" err="1"/>
              <a:t>b,c</a:t>
            </a:r>
            <a:r>
              <a:rPr lang="en-US" altLang="zh-CN" dirty="0"/>
              <a:t>&gt;&gt;; </a:t>
            </a:r>
            <a:r>
              <a:rPr lang="zh-CN" altLang="en-US" dirty="0"/>
              <a:t>而</a:t>
            </a:r>
            <a:r>
              <a:rPr lang="en-US" altLang="zh-CN" dirty="0"/>
              <a:t>(A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/>
              <a:t>B)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dirty="0"/>
              <a:t>C</a:t>
            </a:r>
            <a:r>
              <a:rPr lang="zh-CN" altLang="en-US" dirty="0"/>
              <a:t>的元素形如</a:t>
            </a:r>
            <a:r>
              <a:rPr lang="en-US" altLang="zh-CN" dirty="0"/>
              <a:t>&lt;&lt;</a:t>
            </a:r>
            <a:r>
              <a:rPr lang="en-US" altLang="zh-CN" dirty="0" err="1"/>
              <a:t>a,b</a:t>
            </a:r>
            <a:r>
              <a:rPr lang="en-US" altLang="zh-CN" dirty="0"/>
              <a:t>&gt;,c&gt;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关于笛卡尔乘积的性质的讨论（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842963" y="2433638"/>
            <a:ext cx="7958137" cy="3733800"/>
          </a:xfrm>
        </p:spPr>
        <p:txBody>
          <a:bodyPr/>
          <a:lstStyle/>
          <a:p>
            <a:pPr algn="just"/>
            <a:r>
              <a:rPr lang="zh-CN" altLang="en-US">
                <a:latin typeface="Times New Roman" pitchFamily="18" charset="0"/>
              </a:rPr>
              <a:t>对集合交、并满足第一和第二分配律</a:t>
            </a:r>
          </a:p>
          <a:p>
            <a:pPr algn="ctr">
              <a:buFont typeface="Wingdings" pitchFamily="2" charset="2"/>
              <a:buNone/>
            </a:pP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(BC) = (AB)  (AC)</a:t>
            </a:r>
          </a:p>
          <a:p>
            <a:pPr algn="ctr">
              <a:buFont typeface="Wingdings" pitchFamily="2" charset="2"/>
              <a:buNone/>
            </a:pP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(BC) = (AB)  (AC)</a:t>
            </a:r>
            <a:endParaRPr lang="en-US" altLang="zh-CN"/>
          </a:p>
          <a:p>
            <a:pPr algn="ctr"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990600" y="3276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第一分配律</a:t>
            </a: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1400175" y="4298950"/>
          <a:ext cx="6457950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name="Equation" r:id="rId3" imgW="3314520" imgH="888840" progId="Equation.3">
                  <p:embed/>
                </p:oleObj>
              </mc:Choice>
              <mc:Fallback>
                <p:oleObj name="Equation" r:id="rId3" imgW="331452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4298950"/>
                        <a:ext cx="6457950" cy="204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762000" y="52578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996633"/>
                </a:solidFill>
              </a:rPr>
              <a:t>证明示例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关于笛卡尔乘积的性质的讨论（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942975" y="2519363"/>
            <a:ext cx="7729538" cy="3733800"/>
          </a:xfrm>
        </p:spPr>
        <p:txBody>
          <a:bodyPr/>
          <a:lstStyle/>
          <a:p>
            <a:pPr algn="just"/>
            <a:r>
              <a:rPr lang="en-US" altLang="zh-CN"/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/>
              <a:t>C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/>
              <a:t> 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/>
              <a:t>D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/>
              <a:t> 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/>
              <a:t>B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/>
              <a:t> C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/>
              <a:t>D</a:t>
            </a:r>
            <a:r>
              <a:rPr lang="zh-CN" altLang="en-US">
                <a:latin typeface="Times New Roman" pitchFamily="18" charset="0"/>
              </a:rPr>
              <a:t>。</a:t>
            </a:r>
          </a:p>
          <a:p>
            <a:pPr lvl="1" algn="just"/>
            <a:r>
              <a:rPr lang="zh-CN" altLang="en-US">
                <a:latin typeface="Times New Roman" pitchFamily="18" charset="0"/>
              </a:rPr>
              <a:t>对任意的</a:t>
            </a:r>
            <a:r>
              <a:rPr lang="en-US" altLang="zh-CN"/>
              <a:t>&lt;x,y&gt;</a:t>
            </a:r>
            <a:r>
              <a:rPr lang="en-US" altLang="zh-CN">
                <a:sym typeface="Symbol" pitchFamily="18" charset="2"/>
              </a:rPr>
              <a:t>AB, </a:t>
            </a:r>
            <a:r>
              <a:rPr lang="zh-CN" altLang="en-US">
                <a:sym typeface="Symbol" pitchFamily="18" charset="2"/>
              </a:rPr>
              <a:t>必有：</a:t>
            </a:r>
            <a:r>
              <a:rPr lang="en-US" altLang="zh-CN">
                <a:sym typeface="Symbol" pitchFamily="18" charset="2"/>
              </a:rPr>
              <a:t>xA, yB; </a:t>
            </a:r>
            <a:r>
              <a:rPr lang="zh-CN" altLang="en-US">
                <a:sym typeface="Symbol" pitchFamily="18" charset="2"/>
              </a:rPr>
              <a:t>由已知条件可得：</a:t>
            </a:r>
            <a:r>
              <a:rPr lang="en-US" altLang="zh-CN">
                <a:sym typeface="Symbol" pitchFamily="18" charset="2"/>
              </a:rPr>
              <a:t>xC, yD</a:t>
            </a:r>
            <a:r>
              <a:rPr lang="zh-CN" altLang="en-US">
                <a:sym typeface="Symbol" pitchFamily="18" charset="2"/>
              </a:rPr>
              <a:t>。</a:t>
            </a:r>
            <a:r>
              <a:rPr lang="en-US" altLang="zh-CN">
                <a:sym typeface="Symbol" pitchFamily="18" charset="2"/>
              </a:rPr>
              <a:t>&lt;x,y&gt;CD</a:t>
            </a:r>
            <a:endParaRPr lang="en-US" altLang="zh-CN">
              <a:latin typeface="Times New Roman" pitchFamily="18" charset="0"/>
            </a:endParaRPr>
          </a:p>
          <a:p>
            <a:pPr algn="just"/>
            <a:endParaRPr lang="en-US" altLang="zh-CN">
              <a:latin typeface="Times New Roman" pitchFamily="18" charset="0"/>
            </a:endParaRPr>
          </a:p>
          <a:p>
            <a:pPr lvl="1" algn="just"/>
            <a:r>
              <a:rPr lang="en-US" altLang="zh-CN">
                <a:latin typeface="Times New Roman" pitchFamily="18" charset="0"/>
                <a:sym typeface="Symbol" pitchFamily="18" charset="2"/>
              </a:rPr>
              <a:t>“”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是否成立？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二元关系的定义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集合</a:t>
            </a:r>
          </a:p>
          <a:p>
            <a:r>
              <a:rPr lang="zh-CN" altLang="en-US">
                <a:latin typeface="Times New Roman" pitchFamily="18" charset="0"/>
              </a:rPr>
              <a:t>集合的元素是有序对</a:t>
            </a:r>
          </a:p>
          <a:p>
            <a:r>
              <a:rPr lang="zh-CN" altLang="en-US">
                <a:latin typeface="Times New Roman" pitchFamily="18" charset="0"/>
              </a:rPr>
              <a:t>或者是空集合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</TotalTime>
  <Words>1758</Words>
  <Application>Microsoft Office PowerPoint</Application>
  <PresentationFormat>全屏显示(4:3)</PresentationFormat>
  <Paragraphs>185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Times New Roman</vt:lpstr>
      <vt:lpstr>宋体</vt:lpstr>
      <vt:lpstr>Arial</vt:lpstr>
      <vt:lpstr>Wingdings</vt:lpstr>
      <vt:lpstr>Symbol</vt:lpstr>
      <vt:lpstr>华文楷体</vt:lpstr>
      <vt:lpstr>黑体</vt:lpstr>
      <vt:lpstr>Tahoma</vt:lpstr>
      <vt:lpstr>Office 主题​​</vt:lpstr>
      <vt:lpstr>Microsoft 公式 3.0</vt:lpstr>
      <vt:lpstr>关系及其运算</vt:lpstr>
      <vt:lpstr>上一讲内容的回顾</vt:lpstr>
      <vt:lpstr>二元关系及其运算</vt:lpstr>
      <vt:lpstr>有序对（Ordered pair）</vt:lpstr>
      <vt:lpstr>笛卡尔乘积(Cartesian Product)</vt:lpstr>
      <vt:lpstr>关于笛卡尔乘积的性质的讨论（1）</vt:lpstr>
      <vt:lpstr>关于笛卡尔乘积的性质的讨论（2）</vt:lpstr>
      <vt:lpstr>关于笛卡尔乘积的性质的讨论（3）</vt:lpstr>
      <vt:lpstr>二元关系的定义</vt:lpstr>
      <vt:lpstr>从集合A到B的二元关系</vt:lpstr>
      <vt:lpstr>特殊的二元关系 </vt:lpstr>
      <vt:lpstr>关系的表示 </vt:lpstr>
      <vt:lpstr>二元关系和无向图</vt:lpstr>
      <vt:lpstr>关系的运算: (1)</vt:lpstr>
      <vt:lpstr>关系的运算 (2)</vt:lpstr>
      <vt:lpstr>关系的运算 (3)</vt:lpstr>
      <vt:lpstr>关系的运算 (4)</vt:lpstr>
      <vt:lpstr>复合关系的图示</vt:lpstr>
      <vt:lpstr>关系的复合运算：例子</vt:lpstr>
      <vt:lpstr>关系的复合运算的性质(1)</vt:lpstr>
      <vt:lpstr>关系的复合运算的性质（2）</vt:lpstr>
      <vt:lpstr>关系的复合运算的性质（3）</vt:lpstr>
      <vt:lpstr>作业</vt:lpstr>
      <vt:lpstr>笛卡尔（Descartes,1596-1650) （本页资料来源：E.T.Bell: 〈数学精英〉）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Zhang Ying 张营</cp:lastModifiedBy>
  <cp:revision>18</cp:revision>
  <dcterms:created xsi:type="dcterms:W3CDTF">2001-02-08T13:36:53Z</dcterms:created>
  <dcterms:modified xsi:type="dcterms:W3CDTF">2014-02-28T04:13:45Z</dcterms:modified>
</cp:coreProperties>
</file>