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8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0" r:id="rId21"/>
    <p:sldId id="321" r:id="rId22"/>
    <p:sldId id="327" r:id="rId23"/>
    <p:sldId id="328" r:id="rId24"/>
    <p:sldId id="322" r:id="rId25"/>
    <p:sldId id="329" r:id="rId26"/>
    <p:sldId id="323" r:id="rId27"/>
    <p:sldId id="324" r:id="rId28"/>
    <p:sldId id="32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E55F-A7FE-45FE-8A16-2DF0756D35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872-97D4-4F0E-8C3A-1FB01EA77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E4D-0D7F-459C-9126-0A784B22F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1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2EDE311-D899-47C1-AE63-2F9AA3077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2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C699-5C31-4B67-AE89-A9DAEB8F9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8AD4-546F-4D9E-B58D-D05EAF2583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FE6D-D051-43B7-9094-22FEDBAC62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254-B55B-496A-8207-01BADF3912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0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579A-7DAF-4DB4-8287-D8C8CD70D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348-011E-4E76-A297-374FC4D19A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E1E-4284-42F0-8D95-D2234D5FB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DC34-B96F-4FA2-B37A-ECBD20745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DFBE-9CDC-4114-B905-D04A5B37A0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关系的性质与闭包</a:t>
            </a:r>
            <a:endParaRPr lang="en-US" altLang="zh-CN" sz="4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/>
              <a:t>离散数学 第</a:t>
            </a:r>
            <a:r>
              <a:rPr lang="zh-CN" altLang="en-US" sz="3200">
                <a:latin typeface="Times New Roman" pitchFamily="18" charset="0"/>
              </a:rPr>
              <a:t>4讲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8001000" cy="1143000"/>
          </a:xfrm>
        </p:spPr>
        <p:txBody>
          <a:bodyPr/>
          <a:lstStyle/>
          <a:p>
            <a:r>
              <a:rPr lang="zh-CN" altLang="en-US"/>
              <a:t>一些常用关系的性质</a:t>
            </a:r>
          </a:p>
        </p:txBody>
      </p:sp>
      <p:graphicFrame>
        <p:nvGraphicFramePr>
          <p:cNvPr id="123975" name="Group 71"/>
          <p:cNvGraphicFramePr>
            <a:graphicFrameLocks noGrp="1"/>
          </p:cNvGraphicFramePr>
          <p:nvPr>
            <p:ph type="tbl" idx="1"/>
          </p:nvPr>
        </p:nvGraphicFramePr>
        <p:xfrm>
          <a:off x="1066800" y="2438400"/>
          <a:ext cx="7620000" cy="4052890"/>
        </p:xfrm>
        <a:graphic>
          <a:graphicData uri="http://schemas.openxmlformats.org/drawingml/2006/table">
            <a:tbl>
              <a:tblPr/>
              <a:tblGrid>
                <a:gridCol w="1608138"/>
                <a:gridCol w="838200"/>
                <a:gridCol w="839787"/>
                <a:gridCol w="838200"/>
                <a:gridCol w="839788"/>
                <a:gridCol w="908050"/>
                <a:gridCol w="839787"/>
                <a:gridCol w="908050"/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=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&lt;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|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  <a:endParaRPr kumimoji="1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r>
              <a:rPr lang="zh-CN" altLang="en-US"/>
              <a:t>正确理解自反关系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7620000" cy="3505200"/>
          </a:xfrm>
        </p:spPr>
        <p:txBody>
          <a:bodyPr/>
          <a:lstStyle/>
          <a:p>
            <a:r>
              <a:rPr lang="zh-CN" altLang="en-US"/>
              <a:t>一个错误的命题及其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证明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: 如果</a:t>
            </a:r>
            <a:r>
              <a:rPr lang="en-US" altLang="zh-CN" i="1"/>
              <a:t>R</a:t>
            </a:r>
            <a:r>
              <a:rPr lang="zh-CN" altLang="en-US"/>
              <a:t>是集合</a:t>
            </a:r>
            <a:r>
              <a:rPr lang="en-US" altLang="zh-CN" i="1"/>
              <a:t>A</a:t>
            </a:r>
            <a:r>
              <a:rPr lang="zh-CN" altLang="en-US"/>
              <a:t>上的对称，传递关系，则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上的自反关系</a:t>
            </a:r>
          </a:p>
          <a:p>
            <a:pPr lvl="1"/>
            <a:r>
              <a:rPr lang="zh-CN" altLang="en-US"/>
              <a:t>证明:</a:t>
            </a:r>
          </a:p>
          <a:p>
            <a:pPr lvl="1"/>
            <a:r>
              <a:rPr lang="zh-CN" altLang="en-US"/>
              <a:t>对任意的 </a:t>
            </a:r>
            <a:r>
              <a:rPr lang="en-US" altLang="zh-CN"/>
              <a:t>a,b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根据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zh-CN" altLang="en-US">
                <a:sym typeface="Symbol" pitchFamily="18" charset="2"/>
              </a:rPr>
              <a:t>的对称性 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zh-CN" altLang="en-US">
                <a:sym typeface="Symbol" pitchFamily="18" charset="2"/>
              </a:rPr>
              <a:t>又根据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的传递性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. </a:t>
            </a:r>
            <a:r>
              <a:rPr lang="zh-CN" altLang="en-US">
                <a:sym typeface="Symbol" pitchFamily="18" charset="2"/>
              </a:rPr>
              <a:t>所以：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是自反关系</a:t>
            </a:r>
            <a:r>
              <a:rPr lang="en-US" altLang="zh-CN">
                <a:sym typeface="Symbol" pitchFamily="18" charset="2"/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962025"/>
          </a:xfrm>
        </p:spPr>
        <p:txBody>
          <a:bodyPr/>
          <a:lstStyle/>
          <a:p>
            <a:r>
              <a:rPr lang="zh-CN" altLang="en-US" sz="4000"/>
              <a:t>逆关系运算对关系性质的保持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848600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自反性</a:t>
            </a:r>
            <a:r>
              <a:rPr lang="zh-CN" altLang="en-US" sz="2400"/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, 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/>
              <a:t> 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endParaRPr lang="en-US" altLang="zh-CN" sz="240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反自反性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, 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/>
              <a:t> 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endParaRPr lang="en-US" altLang="zh-CN" sz="240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对称性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,y, if </a:t>
            </a:r>
            <a:r>
              <a:rPr lang="zh-CN" altLang="en-US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r>
              <a:rPr lang="en-US" altLang="zh-CN" sz="2400"/>
              <a:t>, then </a:t>
            </a:r>
            <a:r>
              <a:rPr lang="zh-CN" altLang="en-US" sz="2400"/>
              <a:t>(</a:t>
            </a:r>
            <a:r>
              <a:rPr lang="en-US" altLang="zh-CN" sz="2400"/>
              <a:t>y,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since </a:t>
            </a:r>
            <a:r>
              <a:rPr lang="en-US" altLang="zh-CN" sz="2400" i="1"/>
              <a:t>R</a:t>
            </a:r>
            <a:r>
              <a:rPr lang="en-US" altLang="zh-CN" sz="2400" baseline="-30000"/>
              <a:t>1 </a:t>
            </a:r>
            <a:r>
              <a:rPr lang="en-US" altLang="zh-CN" sz="2400"/>
              <a:t>is symmetric</a:t>
            </a:r>
            <a:r>
              <a:rPr lang="en-US" altLang="zh-CN" sz="2400">
                <a:latin typeface="Times New Roman" pitchFamily="18" charset="0"/>
              </a:rPr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>
                <a:latin typeface="Times New Roman" pitchFamily="18" charset="0"/>
              </a:rPr>
              <a:t>∴</a:t>
            </a:r>
            <a:r>
              <a:rPr lang="en-US" altLang="zh-CN" sz="2400"/>
              <a:t>(y,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endParaRPr lang="en-US" altLang="zh-CN" sz="240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强反对称性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,y, if </a:t>
            </a:r>
            <a:r>
              <a:rPr lang="zh-CN" altLang="en-US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r>
              <a:rPr lang="en-US" altLang="zh-CN" sz="2400"/>
              <a:t>, </a:t>
            </a:r>
            <a:r>
              <a:rPr lang="zh-CN" altLang="en-US" sz="2400"/>
              <a:t>(</a:t>
            </a:r>
            <a:r>
              <a:rPr lang="en-US" altLang="zh-CN" sz="2400"/>
              <a:t>y,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r>
              <a:rPr lang="en-US" altLang="zh-CN" sz="2400"/>
              <a:t>, then </a:t>
            </a:r>
            <a:r>
              <a:rPr lang="zh-CN" altLang="en-US" sz="2400"/>
              <a:t>(</a:t>
            </a:r>
            <a:r>
              <a:rPr lang="en-US" altLang="zh-CN" sz="2400"/>
              <a:t>y,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zh-CN" altLang="en-US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since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 is antisymmetric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 i="1"/>
              <a:t>x</a:t>
            </a:r>
            <a:r>
              <a:rPr lang="en-US" altLang="zh-CN" sz="2400"/>
              <a:t>=y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传递性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,y,</a:t>
            </a:r>
            <a:r>
              <a:rPr lang="en-US" altLang="zh-CN" sz="2400" i="1"/>
              <a:t>z</a:t>
            </a:r>
            <a:r>
              <a:rPr lang="en-US" altLang="zh-CN" sz="2400"/>
              <a:t>, if (</a:t>
            </a:r>
            <a:r>
              <a:rPr lang="en-US" altLang="zh-CN" sz="2400" i="1"/>
              <a:t>x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r>
              <a:rPr lang="en-US" altLang="zh-CN" sz="2400"/>
              <a:t>, </a:t>
            </a:r>
            <a:r>
              <a:rPr lang="zh-CN" altLang="en-US" sz="2400"/>
              <a:t>(</a:t>
            </a:r>
            <a:r>
              <a:rPr lang="en-US" altLang="zh-CN" sz="2400"/>
              <a:t>y,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r>
              <a:rPr lang="en-US" altLang="zh-CN" sz="240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then </a:t>
            </a:r>
            <a:r>
              <a:rPr lang="zh-CN" altLang="en-US" sz="2400"/>
              <a:t>(</a:t>
            </a:r>
            <a:r>
              <a:rPr lang="en-US" altLang="zh-CN" sz="2400"/>
              <a:t>y,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zh-CN" altLang="en-US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,y)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since </a:t>
            </a:r>
            <a:r>
              <a:rPr lang="en-US" altLang="zh-CN" sz="2400" i="1"/>
              <a:t>R</a:t>
            </a:r>
            <a:r>
              <a:rPr lang="en-US" altLang="zh-CN" sz="2400" baseline="-30000"/>
              <a:t>1 </a:t>
            </a:r>
            <a:r>
              <a:rPr lang="en-US" altLang="zh-CN" sz="2400"/>
              <a:t>is transitive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,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>
                <a:latin typeface="Times New Roman" pitchFamily="18" charset="0"/>
              </a:rPr>
              <a:t>∴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 baseline="-30000"/>
              <a:t>1</a:t>
            </a:r>
            <a:r>
              <a:rPr lang="en-US" altLang="zh-CN" sz="2400" baseline="30000"/>
              <a:t>-1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r>
              <a:rPr lang="zh-CN" altLang="en-US" sz="4000"/>
              <a:t>关系的交运算对运算性质的保持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2438400"/>
            <a:ext cx="7977187" cy="4038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</a:rPr>
              <a:t>自反</a:t>
            </a:r>
            <a:r>
              <a:rPr lang="zh-CN" altLang="en-US" sz="2000"/>
              <a:t>: </a:t>
            </a:r>
            <a:r>
              <a:rPr lang="zh-CN" altLang="en-US" sz="2000">
                <a:sym typeface="Symbol" pitchFamily="18" charset="2"/>
              </a:rPr>
              <a:t>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, </a:t>
            </a:r>
            <a:r>
              <a:rPr lang="en-US" altLang="zh-CN" sz="2000"/>
              <a:t>∵</a:t>
            </a:r>
            <a:r>
              <a:rPr lang="en-US" altLang="zh-CN" sz="2000">
                <a:cs typeface="Times New Roman" pitchFamily="18" charset="0"/>
              </a:rPr>
              <a:t>(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,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 i="1">
                <a:cs typeface="Times New Roman" pitchFamily="18" charset="0"/>
              </a:rPr>
              <a:t>R</a:t>
            </a:r>
            <a:r>
              <a:rPr lang="en-US" altLang="zh-CN" sz="2000" baseline="-30000"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, </a:t>
            </a:r>
            <a:r>
              <a:rPr lang="zh-CN" altLang="en-US" sz="2000">
                <a:cs typeface="Times New Roman" pitchFamily="18" charset="0"/>
              </a:rPr>
              <a:t>(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,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</a:rPr>
              <a:t>R</a:t>
            </a:r>
            <a:r>
              <a:rPr lang="en-US" altLang="zh-CN" sz="2000" baseline="-30000">
                <a:cs typeface="Times New Roman" pitchFamily="18" charset="0"/>
              </a:rPr>
              <a:t>2</a:t>
            </a:r>
            <a:r>
              <a:rPr lang="en-US" altLang="zh-CN" sz="2000">
                <a:cs typeface="Times New Roman" pitchFamily="18" charset="0"/>
              </a:rPr>
              <a:t>, </a:t>
            </a:r>
            <a:r>
              <a:rPr lang="en-US" altLang="zh-CN" sz="2000"/>
              <a:t>∴</a:t>
            </a:r>
            <a:r>
              <a:rPr lang="en-US" altLang="zh-CN" sz="2000">
                <a:cs typeface="Times New Roman" pitchFamily="18" charset="0"/>
              </a:rPr>
              <a:t>(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,</a:t>
            </a:r>
            <a:r>
              <a:rPr lang="en-US" altLang="zh-CN" sz="2000" i="1">
                <a:cs typeface="Times New Roman" pitchFamily="18" charset="0"/>
              </a:rPr>
              <a:t>x</a:t>
            </a:r>
            <a:r>
              <a:rPr lang="en-US" altLang="zh-CN" sz="2000">
                <a:cs typeface="Times New Roman" pitchFamily="18" charset="0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</a:rPr>
              <a:t>R</a:t>
            </a:r>
            <a:r>
              <a:rPr lang="en-US" altLang="zh-CN" sz="2000" baseline="-30000">
                <a:cs typeface="Times New Roman" pitchFamily="18" charset="0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</a:rPr>
              <a:t>R</a:t>
            </a:r>
            <a:r>
              <a:rPr lang="en-US" altLang="zh-CN" sz="2000" baseline="-30000">
                <a:cs typeface="Times New Roman" pitchFamily="18" charset="0"/>
              </a:rPr>
              <a:t>2</a:t>
            </a:r>
            <a:r>
              <a:rPr lang="en-US" altLang="zh-CN" sz="2000"/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sym typeface="Symbol" pitchFamily="18" charset="2"/>
              </a:rPr>
              <a:t>反自反</a:t>
            </a:r>
            <a:r>
              <a:rPr lang="zh-CN" altLang="en-US" sz="2000">
                <a:sym typeface="Symbol" pitchFamily="18" charset="2"/>
              </a:rPr>
              <a:t>: </a:t>
            </a:r>
            <a:r>
              <a:rPr lang="en-US" altLang="zh-CN" sz="2000">
                <a:sym typeface="Symbol" pitchFamily="18" charset="2"/>
              </a:rPr>
              <a:t>supposing </a:t>
            </a:r>
            <a:r>
              <a:rPr lang="zh-CN" altLang="en-US" sz="2000">
                <a:sym typeface="Symbol" pitchFamily="18" charset="2"/>
              </a:rPr>
              <a:t>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000">
                <a:sym typeface="Symbol" pitchFamily="18" charset="2"/>
              </a:rPr>
              <a:t>then </a:t>
            </a:r>
            <a:r>
              <a:rPr lang="zh-CN" altLang="en-US" sz="20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0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contradiction.</a:t>
            </a:r>
            <a:r>
              <a:rPr lang="zh-CN" altLang="en-US" sz="2000">
                <a:sym typeface="Symbol" pitchFamily="18" charset="2"/>
              </a:rPr>
              <a:t> </a:t>
            </a:r>
            <a:endParaRPr lang="en-US" altLang="zh-CN" sz="2000"/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sym typeface="Symbol" pitchFamily="18" charset="2"/>
              </a:rPr>
              <a:t>对称</a:t>
            </a:r>
            <a:r>
              <a:rPr lang="zh-CN" altLang="en-US" sz="2000">
                <a:sym typeface="Symbol" pitchFamily="18" charset="2"/>
              </a:rPr>
              <a:t>: </a:t>
            </a:r>
            <a:r>
              <a:rPr lang="zh-CN" altLang="en-US" sz="200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,y,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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，since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are symmetric</a:t>
            </a:r>
            <a:r>
              <a:rPr lang="zh-CN" altLang="en-US" sz="2000">
                <a:sym typeface="Symbol" pitchFamily="18" charset="2"/>
              </a:rPr>
              <a:t>，(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000">
                <a:sym typeface="Symbol" pitchFamily="18" charset="2"/>
              </a:rPr>
              <a:t>∴(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.</a:t>
            </a:r>
            <a:endParaRPr lang="en-US" altLang="zh-CN" sz="2000">
              <a:sym typeface="Symbol" pitchFamily="18" charset="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sym typeface="Symbol" pitchFamily="18" charset="2"/>
              </a:rPr>
              <a:t>反对称</a:t>
            </a:r>
            <a:r>
              <a:rPr lang="zh-CN" altLang="en-US" sz="2000">
                <a:sym typeface="Symbol" pitchFamily="18" charset="2"/>
              </a:rPr>
              <a:t>: 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,y, supposing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then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and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since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 </a:t>
            </a:r>
            <a:r>
              <a:rPr lang="en-US" altLang="zh-CN" sz="2000">
                <a:sym typeface="Symbol" pitchFamily="18" charset="2"/>
              </a:rPr>
              <a:t>are both asymmetric，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=y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sym typeface="Symbol" pitchFamily="18" charset="2"/>
              </a:rPr>
              <a:t>传递</a:t>
            </a:r>
            <a:r>
              <a:rPr lang="zh-CN" altLang="en-US" sz="2000">
                <a:sym typeface="Symbol" pitchFamily="18" charset="2"/>
              </a:rPr>
              <a:t>: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if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then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,y), 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,and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,y),(y,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since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 </a:t>
            </a:r>
            <a:r>
              <a:rPr lang="en-US" altLang="zh-CN" sz="2000">
                <a:sym typeface="Symbol" pitchFamily="18" charset="2"/>
              </a:rPr>
              <a:t>are both transitive,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and 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000">
                <a:sym typeface="Symbol" pitchFamily="18" charset="2"/>
              </a:rPr>
              <a:t>∴(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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0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</a:t>
            </a:r>
            <a:endParaRPr lang="zh-CN" altLang="en-US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052513"/>
          </a:xfrm>
        </p:spPr>
        <p:txBody>
          <a:bodyPr/>
          <a:lstStyle/>
          <a:p>
            <a:r>
              <a:rPr lang="zh-CN" altLang="en-US" sz="4000"/>
              <a:t>关系的并运算对关系性质的保持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98713"/>
            <a:ext cx="7772400" cy="445928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自反</a:t>
            </a:r>
            <a:r>
              <a:rPr lang="zh-CN" altLang="en-US" sz="2400"/>
              <a:t>: 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 </a:t>
            </a:r>
            <a:r>
              <a:rPr lang="en-US" altLang="zh-CN" sz="2400"/>
              <a:t>∵</a:t>
            </a:r>
            <a:r>
              <a:rPr lang="en-US" altLang="zh-CN" sz="2400">
                <a:cs typeface="Times New Roman" pitchFamily="18" charset="0"/>
              </a:rPr>
              <a:t>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1</a:t>
            </a:r>
            <a:r>
              <a:rPr lang="en-US" altLang="zh-CN" sz="2400">
                <a:cs typeface="Times New Roman" pitchFamily="18" charset="0"/>
              </a:rPr>
              <a:t>, 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2</a:t>
            </a:r>
            <a:r>
              <a:rPr lang="en-US" altLang="zh-CN" sz="2400">
                <a:cs typeface="Times New Roman" pitchFamily="18" charset="0"/>
              </a:rPr>
              <a:t>, </a:t>
            </a:r>
            <a:r>
              <a:rPr lang="en-US" altLang="zh-CN" sz="2400"/>
              <a:t>∴</a:t>
            </a:r>
            <a:r>
              <a:rPr lang="en-US" altLang="zh-CN" sz="2400">
                <a:cs typeface="Times New Roman" pitchFamily="18" charset="0"/>
              </a:rPr>
              <a:t>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1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2</a:t>
            </a:r>
            <a:r>
              <a:rPr lang="en-US" altLang="zh-CN" sz="2400"/>
              <a:t> 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反自反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en-US" altLang="zh-CN" sz="2400">
                <a:sym typeface="Symbol" pitchFamily="18" charset="2"/>
              </a:rPr>
              <a:t>supposing that </a:t>
            </a:r>
            <a:r>
              <a:rPr lang="zh-CN" altLang="en-US" sz="2400">
                <a:sym typeface="Symbol" pitchFamily="18" charset="2"/>
              </a:rPr>
              <a:t>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 then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or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 but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and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 are irreflexive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对称</a:t>
            </a:r>
            <a:r>
              <a:rPr lang="zh-CN" altLang="en-US" sz="2400">
                <a:sym typeface="Symbol" pitchFamily="18" charset="2"/>
              </a:rPr>
              <a:t>: 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,y, </a:t>
            </a:r>
            <a:r>
              <a:rPr lang="en-US" altLang="zh-CN" sz="2400">
                <a:sym typeface="Symbol" pitchFamily="18" charset="2"/>
              </a:rPr>
              <a:t>if 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 then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or 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 without losing generality, let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，since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 is symmetric, so, (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y,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反对称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={(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b</a:t>
            </a:r>
            <a:r>
              <a:rPr lang="en-US" altLang="zh-CN" sz="2400">
                <a:sym typeface="Symbol" pitchFamily="18" charset="2"/>
              </a:rPr>
              <a:t>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</a:t>
            </a:r>
            <a:r>
              <a:rPr lang="en-US" altLang="zh-CN" sz="2400">
                <a:sym typeface="Symbol" pitchFamily="18" charset="2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传递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={(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b</a:t>
            </a:r>
            <a:r>
              <a:rPr lang="en-US" altLang="zh-CN" sz="2400">
                <a:sym typeface="Symbol" pitchFamily="18" charset="2"/>
              </a:rPr>
              <a:t>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</a:t>
            </a:r>
            <a:r>
              <a:rPr lang="en-US" altLang="zh-CN" sz="2400">
                <a:sym typeface="Symbol" pitchFamily="18" charset="2"/>
              </a:rPr>
              <a:t> 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6934200" cy="725488"/>
          </a:xfrm>
        </p:spPr>
        <p:txBody>
          <a:bodyPr/>
          <a:lstStyle/>
          <a:p>
            <a:r>
              <a:rPr lang="zh-CN" altLang="en-US" sz="4000"/>
              <a:t>复合运算对关系性质的保持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467600" cy="39624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自反</a:t>
            </a:r>
            <a:r>
              <a:rPr lang="zh-CN" altLang="en-US" sz="2400"/>
              <a:t>: 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 </a:t>
            </a:r>
            <a:r>
              <a:rPr lang="en-US" altLang="zh-CN" sz="2400"/>
              <a:t>∵(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1 </a:t>
            </a:r>
            <a:r>
              <a:rPr lang="en-US" altLang="zh-CN" sz="2400"/>
              <a:t>and 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2</a:t>
            </a:r>
            <a:r>
              <a:rPr lang="en-US" altLang="zh-CN" sz="2400">
                <a:cs typeface="Times New Roman" pitchFamily="18" charset="0"/>
              </a:rPr>
              <a:t>, </a:t>
            </a:r>
            <a:r>
              <a:rPr lang="en-US" altLang="zh-CN" sz="2400"/>
              <a:t>∴</a:t>
            </a:r>
            <a:r>
              <a:rPr lang="en-US" altLang="zh-CN" sz="2400">
                <a:cs typeface="Times New Roman" pitchFamily="18" charset="0"/>
              </a:rPr>
              <a:t>(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,</a:t>
            </a:r>
            <a:r>
              <a:rPr lang="en-US" altLang="zh-CN" sz="2400" i="1">
                <a:cs typeface="Times New Roman" pitchFamily="18" charset="0"/>
              </a:rPr>
              <a:t>x</a:t>
            </a:r>
            <a:r>
              <a:rPr lang="en-US" altLang="zh-CN" sz="2400">
                <a:cs typeface="Times New Roman" pitchFamily="18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>
                <a:cs typeface="Times New Roman" pitchFamily="18" charset="0"/>
              </a:rPr>
              <a:t> 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i="1" baseline="-25000">
                <a:cs typeface="Times New Roman" pitchFamily="18" charset="0"/>
              </a:rPr>
              <a:t>2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 i="1">
                <a:cs typeface="Times New Roman" pitchFamily="18" charset="0"/>
              </a:rPr>
              <a:t>R</a:t>
            </a:r>
            <a:r>
              <a:rPr lang="en-US" altLang="zh-CN" sz="2400" baseline="-30000">
                <a:cs typeface="Times New Roman" pitchFamily="18" charset="0"/>
              </a:rPr>
              <a:t>1</a:t>
            </a:r>
            <a:r>
              <a:rPr lang="en-US" altLang="zh-CN" sz="2400"/>
              <a:t> 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反自反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={(a,b)},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={(b,a)}, then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={(a,a)}</a:t>
            </a:r>
            <a:r>
              <a:rPr lang="en-US" altLang="zh-CN" sz="2400">
                <a:sym typeface="Symbol" pitchFamily="18" charset="2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对称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={(c,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),(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), 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)}, then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</a:t>
            </a:r>
            <a:r>
              <a:rPr lang="en-US" altLang="zh-CN" sz="2400">
                <a:sym typeface="Symbol" pitchFamily="18" charset="2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反对称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)}, then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</a:t>
            </a:r>
            <a:r>
              <a:rPr lang="en-US" altLang="zh-CN" sz="2400">
                <a:sym typeface="Symbol" pitchFamily="18" charset="2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sym typeface="Symbol" pitchFamily="18" charset="2"/>
              </a:rPr>
              <a:t>传递</a:t>
            </a:r>
            <a:r>
              <a:rPr lang="zh-CN" altLang="en-US" sz="2400">
                <a:sym typeface="Symbol" pitchFamily="18" charset="2"/>
              </a:rPr>
              <a:t>: </a:t>
            </a:r>
            <a:r>
              <a:rPr lang="zh-CN" altLang="en-US" sz="2400">
                <a:solidFill>
                  <a:srgbClr val="000099"/>
                </a:solidFill>
                <a:sym typeface="Symbol" pitchFamily="18" charset="2"/>
              </a:rPr>
              <a:t>反例: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),(y,s)},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,y), (s,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)}, then 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={(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,y),(y,</a:t>
            </a:r>
            <a:r>
              <a:rPr lang="en-US" altLang="zh-CN" sz="2400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400">
                <a:cs typeface="Times New Roman" pitchFamily="18" charset="0"/>
                <a:sym typeface="Symbol" pitchFamily="18" charset="2"/>
              </a:rPr>
              <a:t>)}</a:t>
            </a:r>
            <a:r>
              <a:rPr lang="en-US" altLang="zh-CN" sz="2400">
                <a:sym typeface="Symbol" pitchFamily="18" charset="2"/>
              </a:rPr>
              <a:t> 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关系性质保持的总结</a:t>
            </a:r>
          </a:p>
        </p:txBody>
      </p:sp>
      <p:graphicFrame>
        <p:nvGraphicFramePr>
          <p:cNvPr id="130095" name="Group 47"/>
          <p:cNvGraphicFramePr>
            <a:graphicFrameLocks noGrp="1"/>
          </p:cNvGraphicFramePr>
          <p:nvPr>
            <p:ph type="tbl" idx="1"/>
          </p:nvPr>
        </p:nvGraphicFramePr>
        <p:xfrm>
          <a:off x="914400" y="2438400"/>
          <a:ext cx="7848600" cy="3432176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关系的闭包：概念</a:t>
            </a:r>
            <a:endParaRPr lang="en-US" altLang="zh-CN" sz="400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8001000" cy="3733800"/>
          </a:xfrm>
        </p:spPr>
        <p:txBody>
          <a:bodyPr/>
          <a:lstStyle/>
          <a:p>
            <a:pPr marL="609600" indent="-609600"/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是集合</a:t>
            </a:r>
            <a:r>
              <a:rPr lang="en-US" altLang="zh-CN" i="1"/>
              <a:t>A</a:t>
            </a:r>
            <a:r>
              <a:rPr lang="zh-CN" altLang="en-US"/>
              <a:t>上的关系，</a:t>
            </a:r>
            <a:r>
              <a:rPr lang="en-US" altLang="zh-CN">
                <a:latin typeface="Brush Script MT" pitchFamily="66" charset="0"/>
              </a:rPr>
              <a:t>P</a:t>
            </a:r>
            <a:r>
              <a:rPr lang="zh-CN" altLang="en-US"/>
              <a:t>是给定的某种性质，满足下列所有条件的关系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称为关系</a:t>
            </a:r>
            <a:r>
              <a:rPr lang="en-US" altLang="zh-CN" i="1"/>
              <a:t>R</a:t>
            </a:r>
            <a:r>
              <a:rPr lang="zh-CN" altLang="en-US"/>
              <a:t>的</a:t>
            </a:r>
            <a:r>
              <a:rPr lang="en-US" altLang="zh-CN" b="1">
                <a:solidFill>
                  <a:srgbClr val="FF0000"/>
                </a:solidFill>
                <a:latin typeface="Brush Script MT" pitchFamily="66" charset="0"/>
              </a:rPr>
              <a:t>P</a:t>
            </a:r>
            <a:r>
              <a:rPr lang="zh-CN" altLang="en-US" b="1">
                <a:solidFill>
                  <a:srgbClr val="FF0000"/>
                </a:solidFill>
              </a:rPr>
              <a:t>闭包</a:t>
            </a:r>
            <a:r>
              <a:rPr lang="en-US" altLang="zh-CN"/>
              <a:t>:</a:t>
            </a:r>
          </a:p>
          <a:p>
            <a:pPr marL="990600" lvl="1" indent="-533400"/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满足性质</a:t>
            </a:r>
            <a:r>
              <a:rPr lang="en-US" altLang="zh-CN">
                <a:latin typeface="Brush Script MT" pitchFamily="66" charset="0"/>
              </a:rPr>
              <a:t>P</a:t>
            </a:r>
            <a:r>
              <a:rPr lang="en-US" altLang="zh-CN"/>
              <a:t> </a:t>
            </a:r>
          </a:p>
          <a:p>
            <a:pPr marL="990600" lvl="1" indent="-533400"/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</a:p>
          <a:p>
            <a:pPr marL="990600" lvl="1" indent="-533400"/>
            <a:r>
              <a:rPr lang="zh-CN" altLang="en-US"/>
              <a:t>如果存在集合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 i="1"/>
              <a:t>R’</a:t>
            </a:r>
            <a:r>
              <a:rPr lang="en-US" altLang="zh-CN"/>
              <a:t>，</a:t>
            </a:r>
            <a:r>
              <a:rPr lang="en-US" altLang="zh-CN" i="1"/>
              <a:t>R’</a:t>
            </a:r>
            <a:r>
              <a:rPr lang="en-US" altLang="zh-CN"/>
              <a:t> </a:t>
            </a:r>
            <a:r>
              <a:rPr lang="zh-CN" altLang="en-US"/>
              <a:t>满足性质</a:t>
            </a:r>
            <a:r>
              <a:rPr lang="en-US" altLang="zh-CN">
                <a:latin typeface="Brush Script MT" pitchFamily="66" charset="0"/>
              </a:rPr>
              <a:t>P</a:t>
            </a:r>
            <a:r>
              <a:rPr lang="en-US" altLang="zh-CN"/>
              <a:t> </a:t>
            </a:r>
            <a:r>
              <a:rPr lang="zh-CN" altLang="en-US"/>
              <a:t>并包含</a:t>
            </a:r>
            <a:r>
              <a:rPr lang="en-US" altLang="zh-CN" i="1"/>
              <a:t>R，</a:t>
            </a:r>
            <a:r>
              <a:rPr lang="zh-CN" altLang="en-US"/>
              <a:t>则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’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自反闭包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7543800" cy="3733800"/>
          </a:xfrm>
        </p:spPr>
        <p:txBody>
          <a:bodyPr/>
          <a:lstStyle/>
          <a:p>
            <a:r>
              <a:rPr lang="zh-CN" altLang="en-US"/>
              <a:t>关系 </a:t>
            </a:r>
            <a:r>
              <a:rPr lang="en-US" altLang="zh-CN" i="1"/>
              <a:t>R</a:t>
            </a:r>
            <a:r>
              <a:rPr lang="zh-CN" altLang="en-US"/>
              <a:t>的自反闭包是 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endParaRPr lang="en-US" altLang="zh-CN" baseline="-25000">
              <a:sym typeface="Symbol" pitchFamily="18" charset="2"/>
            </a:endParaRPr>
          </a:p>
          <a:p>
            <a:pPr lvl="1"/>
            <a:r>
              <a:rPr lang="zh-CN" altLang="en-US"/>
              <a:t>对任意 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因此, 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</a:p>
          <a:p>
            <a:pPr lvl="1"/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endParaRPr lang="en-US" altLang="zh-CN" baseline="-2500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’ </a:t>
            </a:r>
            <a:r>
              <a:rPr lang="zh-CN" altLang="en-US">
                <a:sym typeface="Symbol" pitchFamily="18" charset="2"/>
              </a:rPr>
              <a:t>集合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zh-CN" altLang="en-US">
                <a:sym typeface="Symbol" pitchFamily="18" charset="2"/>
              </a:rPr>
              <a:t>上的自反关系，且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 i="1">
                <a:latin typeface="Times New Roman"/>
              </a:rPr>
              <a:t>’</a:t>
            </a:r>
            <a:r>
              <a:rPr lang="en-US" altLang="zh-CN"/>
              <a:t>, </a:t>
            </a:r>
            <a:r>
              <a:rPr lang="zh-CN" altLang="en-US"/>
              <a:t>则对任意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有(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或者 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。 </a:t>
            </a:r>
            <a:r>
              <a:rPr lang="zh-CN" altLang="en-US">
                <a:sym typeface="Symbol" pitchFamily="18" charset="2"/>
              </a:rPr>
              <a:t>对两种情况，均有</a:t>
            </a:r>
            <a:r>
              <a:rPr lang="en-US" altLang="zh-CN">
                <a:sym typeface="Symbol" pitchFamily="18" charset="2"/>
              </a:rPr>
              <a:t> 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/>
              <a:t>R</a:t>
            </a:r>
            <a:r>
              <a:rPr lang="en-US" altLang="zh-CN" i="1">
                <a:latin typeface="Times New Roman"/>
              </a:rPr>
              <a:t>’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因此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 i="1">
                <a:latin typeface="Times New Roman"/>
              </a:rPr>
              <a:t>’</a:t>
            </a:r>
            <a:r>
              <a:rPr lang="en-US" altLang="zh-CN">
                <a:sym typeface="Symbol" pitchFamily="18" charset="2"/>
              </a:rPr>
              <a:t>  </a:t>
            </a:r>
            <a:endParaRPr lang="en-US" altLang="zh-CN" i="1" baseline="-25000">
              <a:sym typeface="Symbol" pitchFamily="18" charset="2"/>
            </a:endParaRPr>
          </a:p>
          <a:p>
            <a:pPr lvl="1"/>
            <a:endParaRPr lang="en-US" altLang="zh-CN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对称闭包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153400" cy="3733800"/>
          </a:xfrm>
        </p:spPr>
        <p:txBody>
          <a:bodyPr/>
          <a:lstStyle/>
          <a:p>
            <a:r>
              <a:rPr lang="zh-CN" altLang="en-US" sz="2400"/>
              <a:t>关系 </a:t>
            </a:r>
            <a:r>
              <a:rPr lang="en-US" altLang="zh-CN" sz="2400" i="1"/>
              <a:t>R</a:t>
            </a:r>
            <a:r>
              <a:rPr lang="zh-CN" altLang="en-US" sz="2400"/>
              <a:t>的对称闭包是</a:t>
            </a:r>
            <a:r>
              <a:rPr lang="en-US" altLang="zh-CN" sz="2400" i="1"/>
              <a:t>R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 baseline="30000">
                <a:sym typeface="Symbol" pitchFamily="18" charset="2"/>
              </a:rPr>
              <a:t>-1</a:t>
            </a:r>
          </a:p>
          <a:p>
            <a:pPr lvl="1"/>
            <a:r>
              <a:rPr lang="zh-CN" altLang="en-US" sz="2000"/>
              <a:t>对任意 </a:t>
            </a:r>
            <a:r>
              <a:rPr lang="en-US" altLang="zh-CN" sz="2000" i="1"/>
              <a:t>x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如果 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则&lt;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/>
              <a:t> </a:t>
            </a:r>
            <a:r>
              <a:rPr lang="zh-CN" altLang="en-US" sz="2000"/>
              <a:t>或者&lt;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根据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zh-CN" altLang="en-US" sz="2000">
                <a:sym typeface="Symbol" pitchFamily="18" charset="2"/>
              </a:rPr>
              <a:t>的对称性，&lt;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 baseline="30000"/>
              <a:t>-1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或者 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&gt; 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, 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 </a:t>
            </a:r>
            <a:endParaRPr lang="en-US" altLang="zh-CN" sz="2000" i="1" baseline="-25000">
              <a:sym typeface="Symbol" pitchFamily="18" charset="2"/>
            </a:endParaRPr>
          </a:p>
          <a:p>
            <a:pPr lvl="1"/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 </a:t>
            </a:r>
            <a:endParaRPr lang="en-US" altLang="zh-CN" sz="2000" baseline="-25000">
              <a:sym typeface="Symbol" pitchFamily="18" charset="2"/>
            </a:endParaRPr>
          </a:p>
          <a:p>
            <a:pPr lvl="1"/>
            <a:r>
              <a:rPr lang="zh-CN" altLang="en-US" sz="2000">
                <a:sym typeface="Symbol" pitchFamily="18" charset="2"/>
              </a:rPr>
              <a:t>设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’</a:t>
            </a:r>
            <a:r>
              <a:rPr lang="zh-CN" altLang="en-US" sz="2000">
                <a:sym typeface="Symbol" pitchFamily="18" charset="2"/>
              </a:rPr>
              <a:t>是集合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zh-CN" altLang="en-US" sz="2000">
                <a:sym typeface="Symbol" pitchFamily="18" charset="2"/>
              </a:rPr>
              <a:t>上的对称关系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并且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 i="1"/>
              <a:t>R</a:t>
            </a:r>
            <a:r>
              <a:rPr lang="en-US" altLang="zh-CN" sz="2000" i="1">
                <a:latin typeface="Times New Roman"/>
              </a:rPr>
              <a:t>’</a:t>
            </a:r>
            <a:r>
              <a:rPr lang="en-US" altLang="zh-CN" sz="2000"/>
              <a:t>, </a:t>
            </a:r>
            <a:r>
              <a:rPr lang="zh-CN" altLang="en-US" sz="2000"/>
              <a:t>则对任意&lt;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有&lt;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或者&lt;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.</a:t>
            </a:r>
          </a:p>
          <a:p>
            <a:pPr lvl="2"/>
            <a:r>
              <a:rPr lang="zh-CN" altLang="en-US" sz="1800"/>
              <a:t>情况1: &lt;</a:t>
            </a:r>
            <a:r>
              <a:rPr lang="en-US" altLang="zh-CN" sz="1800" i="1"/>
              <a:t>x</a:t>
            </a:r>
            <a:r>
              <a:rPr lang="en-US" altLang="zh-CN" sz="1800"/>
              <a:t>,</a:t>
            </a:r>
            <a:r>
              <a:rPr lang="en-US" altLang="zh-CN" sz="1800" i="1"/>
              <a:t>y&gt;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/>
              <a:t>R</a:t>
            </a:r>
            <a:r>
              <a:rPr lang="en-US" altLang="zh-CN" sz="1800"/>
              <a:t>,</a:t>
            </a:r>
            <a:r>
              <a:rPr lang="en-US" altLang="zh-CN" sz="1800" i="1"/>
              <a:t> </a:t>
            </a:r>
            <a:r>
              <a:rPr lang="zh-CN" altLang="en-US" sz="1800"/>
              <a:t>则</a:t>
            </a:r>
            <a:r>
              <a:rPr lang="zh-CN" altLang="en-US" sz="1800">
                <a:sym typeface="Symbol" pitchFamily="18" charset="2"/>
              </a:rPr>
              <a:t> &lt;</a:t>
            </a:r>
            <a:r>
              <a:rPr lang="en-US" altLang="zh-CN" sz="1800" i="1">
                <a:sym typeface="Symbol" pitchFamily="18" charset="2"/>
              </a:rPr>
              <a:t>x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y&gt;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/>
              <a:t>R</a:t>
            </a:r>
            <a:r>
              <a:rPr lang="en-US" altLang="zh-CN" sz="1800">
                <a:sym typeface="Symbol" pitchFamily="18" charset="2"/>
              </a:rPr>
              <a:t>’</a:t>
            </a:r>
          </a:p>
          <a:p>
            <a:pPr lvl="2"/>
            <a:r>
              <a:rPr lang="zh-CN" altLang="en-US" sz="1800">
                <a:sym typeface="Symbol" pitchFamily="18" charset="2"/>
              </a:rPr>
              <a:t>情况2: &lt;</a:t>
            </a:r>
            <a:r>
              <a:rPr lang="en-US" altLang="zh-CN" sz="1800" i="1">
                <a:sym typeface="Symbol" pitchFamily="18" charset="2"/>
              </a:rPr>
              <a:t>x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y&gt;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 baseline="30000">
                <a:sym typeface="Symbol" pitchFamily="18" charset="2"/>
              </a:rPr>
              <a:t>-1</a:t>
            </a:r>
            <a:r>
              <a:rPr lang="en-US" altLang="zh-CN" sz="1800">
                <a:sym typeface="Symbol" pitchFamily="18" charset="2"/>
              </a:rPr>
              <a:t>, </a:t>
            </a:r>
            <a:r>
              <a:rPr lang="zh-CN" altLang="en-US" sz="1800">
                <a:sym typeface="Symbol" pitchFamily="18" charset="2"/>
              </a:rPr>
              <a:t>则 &lt;</a:t>
            </a:r>
            <a:r>
              <a:rPr lang="en-US" altLang="zh-CN" sz="1800" i="1">
                <a:sym typeface="Symbol" pitchFamily="18" charset="2"/>
              </a:rPr>
              <a:t>y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x&gt;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/>
              <a:t>R</a:t>
            </a:r>
            <a:r>
              <a:rPr lang="en-US" altLang="zh-CN" sz="1800"/>
              <a:t>,</a:t>
            </a:r>
            <a:r>
              <a:rPr lang="en-US" altLang="zh-CN" sz="1800" i="1"/>
              <a:t> </a:t>
            </a:r>
            <a:r>
              <a:rPr lang="zh-CN" altLang="en-US" sz="1800"/>
              <a:t>于是</a:t>
            </a:r>
            <a:r>
              <a:rPr lang="en-US" altLang="zh-CN" sz="1800">
                <a:sym typeface="Symbol" pitchFamily="18" charset="2"/>
              </a:rPr>
              <a:t> &lt;</a:t>
            </a:r>
            <a:r>
              <a:rPr lang="en-US" altLang="zh-CN" sz="1800" i="1">
                <a:sym typeface="Symbol" pitchFamily="18" charset="2"/>
              </a:rPr>
              <a:t>y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x&gt;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/>
              <a:t>R</a:t>
            </a:r>
            <a:r>
              <a:rPr lang="en-US" altLang="zh-CN" sz="1800">
                <a:sym typeface="Symbol" pitchFamily="18" charset="2"/>
              </a:rPr>
              <a:t>’。</a:t>
            </a:r>
            <a:r>
              <a:rPr lang="zh-CN" altLang="en-US" sz="1800">
                <a:sym typeface="Symbol" pitchFamily="18" charset="2"/>
              </a:rPr>
              <a:t>根据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’</a:t>
            </a:r>
            <a:r>
              <a:rPr lang="zh-CN" altLang="en-US" sz="1800">
                <a:sym typeface="Symbol" pitchFamily="18" charset="2"/>
              </a:rPr>
              <a:t>的对称性：&lt;</a:t>
            </a:r>
            <a:r>
              <a:rPr lang="en-US" altLang="zh-CN" sz="1800" i="1">
                <a:sym typeface="Symbol" pitchFamily="18" charset="2"/>
              </a:rPr>
              <a:t>x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y&gt; 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/>
              <a:t>R</a:t>
            </a:r>
            <a:r>
              <a:rPr lang="en-US" altLang="zh-CN" sz="1800">
                <a:sym typeface="Symbol" pitchFamily="18" charset="2"/>
              </a:rPr>
              <a:t>’</a:t>
            </a:r>
          </a:p>
          <a:p>
            <a:pPr lvl="1">
              <a:buFontTx/>
              <a:buNone/>
            </a:pPr>
            <a:r>
              <a:rPr lang="en-US" altLang="zh-CN" sz="2000" i="1"/>
              <a:t>   </a:t>
            </a:r>
            <a:r>
              <a:rPr lang="zh-CN" altLang="en-US" sz="2000"/>
              <a:t>因此, </a:t>
            </a:r>
            <a:r>
              <a:rPr lang="en-US" altLang="zh-CN" sz="2000" i="1"/>
              <a:t>R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 i="1"/>
              <a:t>R</a:t>
            </a:r>
            <a:r>
              <a:rPr lang="en-US" altLang="zh-CN" sz="2000">
                <a:latin typeface="Times New Roman"/>
              </a:rPr>
              <a:t>’</a:t>
            </a:r>
            <a:endParaRPr lang="en-US" altLang="zh-CN" sz="2000" baseline="-2500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zh-CN" sz="20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0960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2590800"/>
            <a:ext cx="7848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集合的笛卡尔乘积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有序对-一种特殊的集合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笛卡尔乘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笛卡尔乘积的性质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二元关系的定</a:t>
            </a:r>
            <a:endParaRPr lang="zh-CN" altLang="en-US" sz="24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/>
              <a:t>关系的运算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一般集合运算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与定义域或值域有关的运算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逆运算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复合运算(乘法)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连通关系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定义集合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连通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关系</a:t>
            </a:r>
            <a:r>
              <a:rPr lang="en-US" altLang="zh-CN" i="1"/>
              <a:t>R</a:t>
            </a:r>
            <a:r>
              <a:rPr lang="en-US" altLang="zh-CN" baseline="30000">
                <a:sym typeface="Symbol" pitchFamily="18" charset="2"/>
              </a:rPr>
              <a:t></a:t>
            </a:r>
            <a:r>
              <a:rPr lang="zh-CN" altLang="en-US">
                <a:sym typeface="Symbol" pitchFamily="18" charset="2"/>
              </a:rPr>
              <a:t>如下：</a:t>
            </a:r>
          </a:p>
          <a:p>
            <a:pPr lvl="1"/>
            <a:r>
              <a:rPr lang="zh-CN" altLang="en-US"/>
              <a:t>对任意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en-US" altLang="zh-CN" i="1"/>
              <a:t>R</a:t>
            </a:r>
            <a:r>
              <a:rPr lang="en-US" altLang="zh-CN" baseline="30000">
                <a:sym typeface="Symbol" pitchFamily="18" charset="2"/>
              </a:rPr>
              <a:t>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当且仅当：存在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…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k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zh-CN" altLang="en-US">
                <a:sym typeface="Symbol" pitchFamily="18" charset="2"/>
              </a:rPr>
              <a:t>是任意非负整数)，满足&lt;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&gt; 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zh-CN" altLang="en-US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;…; </a:t>
            </a:r>
            <a:r>
              <a:rPr lang="zh-CN" altLang="en-US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&gt;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。</a:t>
            </a:r>
            <a:r>
              <a:rPr lang="en-US" altLang="zh-CN" sz="20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zh-CN" altLang="en-US" sz="2000">
                <a:solidFill>
                  <a:srgbClr val="CC3300"/>
                </a:solidFill>
                <a:sym typeface="Symbol" pitchFamily="18" charset="2"/>
              </a:rPr>
              <a:t>可以表述为：</a:t>
            </a:r>
            <a:r>
              <a:rPr lang="en-US" altLang="zh-CN" sz="2000" i="1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  <a:sym typeface="Symbol" pitchFamily="18" charset="2"/>
              </a:rPr>
              <a:t>中存在长度大于0的通路)</a:t>
            </a:r>
          </a:p>
          <a:p>
            <a:pPr lvl="1"/>
            <a:r>
              <a:rPr lang="zh-CN" altLang="en-US" sz="2000">
                <a:sym typeface="Symbol" pitchFamily="18" charset="2"/>
              </a:rPr>
              <a:t>显然：对任意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en-US" altLang="zh-CN" i="1"/>
              <a:t>R</a:t>
            </a:r>
            <a:r>
              <a:rPr lang="en-US" altLang="zh-CN" baseline="30000">
                <a:sym typeface="Symbol" pitchFamily="18" charset="2"/>
              </a:rPr>
              <a:t>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当且仅当存在某个正整数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使得</a:t>
            </a:r>
            <a:r>
              <a:rPr lang="en-US" altLang="zh-CN" i="1">
                <a:sym typeface="Symbol" pitchFamily="18" charset="2"/>
              </a:rPr>
              <a:t>aR</a:t>
            </a:r>
            <a:r>
              <a:rPr lang="en-US" altLang="zh-CN" baseline="30000">
                <a:sym typeface="Symbol" pitchFamily="18" charset="2"/>
              </a:rPr>
              <a:t>k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。</a:t>
            </a:r>
            <a:r>
              <a:rPr lang="en-US" altLang="zh-CN" sz="20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zh-CN" altLang="en-US" sz="2000">
                <a:solidFill>
                  <a:srgbClr val="CC3300"/>
                </a:solidFill>
                <a:sym typeface="Symbol" pitchFamily="18" charset="2"/>
              </a:rPr>
              <a:t>这里乘幂表示的是关系的复合运算，注意：关系复合运算满足结合律)</a:t>
            </a:r>
          </a:p>
          <a:p>
            <a:pPr lvl="1"/>
            <a:r>
              <a:rPr lang="zh-CN" altLang="en-US">
                <a:sym typeface="Symbol" pitchFamily="18" charset="2"/>
              </a:rPr>
              <a:t>于是：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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=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…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… = </a:t>
            </a:r>
          </a:p>
          <a:p>
            <a:pPr lvl="1"/>
            <a:endParaRPr lang="en-US" altLang="zh-CN">
              <a:sym typeface="Symbol" pitchFamily="18" charset="2"/>
            </a:endParaRP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6519863" y="4910138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0" name="Equation" r:id="rId3" imgW="368280" imgH="431640" progId="Equation.3">
                  <p:embed/>
                </p:oleObj>
              </mc:Choice>
              <mc:Fallback>
                <p:oleObj name="Equation" r:id="rId3" imgW="368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4910138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6172200" cy="762000"/>
          </a:xfrm>
        </p:spPr>
        <p:txBody>
          <a:bodyPr/>
          <a:lstStyle/>
          <a:p>
            <a:r>
              <a:rPr lang="zh-CN" altLang="en-US" sz="4000"/>
              <a:t>传递闭包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748687"/>
              </p:ext>
            </p:extLst>
          </p:nvPr>
        </p:nvGraphicFramePr>
        <p:xfrm>
          <a:off x="827584" y="2204864"/>
          <a:ext cx="7924800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Equation" r:id="rId3" imgW="4546440" imgH="2438280" progId="Equation.3">
                  <p:embed/>
                </p:oleObj>
              </mc:Choice>
              <mc:Fallback>
                <p:oleObj name="Equation" r:id="rId3" imgW="4546440" imgH="243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7924800" cy="416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r>
              <a:rPr lang="zh-CN" altLang="en-US" sz="4000"/>
              <a:t>方法讨论：用定义 </a:t>
            </a:r>
            <a:r>
              <a:rPr lang="en-US" altLang="zh-CN" sz="4000"/>
              <a:t>vs. </a:t>
            </a:r>
            <a:r>
              <a:rPr lang="zh-CN" altLang="en-US" sz="4000"/>
              <a:t>用公式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2438400"/>
            <a:ext cx="350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imes New Roman"/>
              </a:rPr>
              <a:t>’</a:t>
            </a:r>
            <a:r>
              <a:rPr lang="zh-CN" altLang="en-US" sz="2800"/>
              <a:t>是非空集合</a:t>
            </a:r>
            <a:r>
              <a:rPr lang="en-US" altLang="zh-CN" sz="2800">
                <a:latin typeface="Tahoma" pitchFamily="34" charset="0"/>
              </a:rPr>
              <a:t>A</a:t>
            </a:r>
            <a:r>
              <a:rPr lang="zh-CN" altLang="en-US" sz="2800"/>
              <a:t>上关系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zh-CN" altLang="en-US" sz="2800"/>
              <a:t>的</a:t>
            </a:r>
            <a:r>
              <a:rPr lang="en-US" altLang="zh-CN" sz="2800">
                <a:latin typeface="Tahoma" pitchFamily="34" charset="0"/>
              </a:rPr>
              <a:t>P</a:t>
            </a:r>
            <a:r>
              <a:rPr lang="zh-CN" altLang="en-US" sz="2800"/>
              <a:t>闭包，当且仅当：</a:t>
            </a:r>
            <a:endParaRPr lang="zh-CN" altLang="en-US" sz="2800">
              <a:latin typeface="Tahoma" pitchFamily="34" charset="0"/>
            </a:endParaRPr>
          </a:p>
          <a:p>
            <a:pPr marL="742950" lvl="1" indent="-285750" algn="just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CN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>
                <a:solidFill>
                  <a:srgbClr val="009900"/>
                </a:solidFill>
                <a:latin typeface="Times New Roman"/>
              </a:rPr>
              <a:t>’</a:t>
            </a:r>
            <a:r>
              <a:rPr lang="zh-CN" altLang="en-US">
                <a:solidFill>
                  <a:srgbClr val="009900"/>
                </a:solidFill>
              </a:rPr>
              <a:t>满足性质</a:t>
            </a:r>
            <a:r>
              <a:rPr lang="en-US" altLang="zh-CN">
                <a:solidFill>
                  <a:srgbClr val="009900"/>
                </a:solidFill>
                <a:latin typeface="Tahoma" pitchFamily="34" charset="0"/>
              </a:rPr>
              <a:t>P</a:t>
            </a:r>
            <a:r>
              <a:rPr lang="en-US" altLang="zh-CN">
                <a:solidFill>
                  <a:srgbClr val="009900"/>
                </a:solidFill>
              </a:rPr>
              <a:t>；</a:t>
            </a:r>
          </a:p>
          <a:p>
            <a:pPr marL="742950" lvl="1" indent="-285750" algn="just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CN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>
                <a:solidFill>
                  <a:srgbClr val="009900"/>
                </a:solidFill>
                <a:sym typeface="Symbol" pitchFamily="18" charset="2"/>
              </a:rPr>
              <a:t></a:t>
            </a:r>
            <a:r>
              <a:rPr lang="en-US" altLang="zh-CN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>
                <a:solidFill>
                  <a:srgbClr val="009900"/>
                </a:solidFill>
                <a:latin typeface="Times New Roman"/>
              </a:rPr>
              <a:t>’</a:t>
            </a:r>
            <a:r>
              <a:rPr lang="en-US" altLang="zh-CN">
                <a:solidFill>
                  <a:srgbClr val="009900"/>
                </a:solidFill>
              </a:rPr>
              <a:t>；</a:t>
            </a:r>
          </a:p>
          <a:p>
            <a:pPr marL="742950" lvl="1" indent="-285750" algn="just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上任意满足性质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</a:t>
            </a: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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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endParaRPr lang="en-US" altLang="zh-CN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4876800" y="2362200"/>
            <a:ext cx="3733800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r (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)=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 </a:t>
            </a:r>
            <a:r>
              <a:rPr lang="en-US" altLang="zh-CN" sz="2800">
                <a:solidFill>
                  <a:srgbClr val="009900"/>
                </a:solidFill>
                <a:sym typeface="Symbol" pitchFamily="18" charset="2"/>
              </a:rPr>
              <a:t>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 sz="2800" baseline="30000">
                <a:solidFill>
                  <a:srgbClr val="009900"/>
                </a:solidFill>
                <a:latin typeface="Tahoma" pitchFamily="34" charset="0"/>
              </a:rPr>
              <a:t>0</a:t>
            </a:r>
            <a:endParaRPr lang="en-US" altLang="zh-CN" sz="2800">
              <a:solidFill>
                <a:srgbClr val="009900"/>
              </a:solidFill>
              <a:latin typeface="Tahoma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s (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)=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 </a:t>
            </a:r>
            <a:r>
              <a:rPr lang="en-US" altLang="zh-CN" sz="2800">
                <a:solidFill>
                  <a:srgbClr val="009900"/>
                </a:solidFill>
                <a:sym typeface="Symbol" pitchFamily="18" charset="2"/>
              </a:rPr>
              <a:t>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 sz="2800" baseline="30000">
                <a:solidFill>
                  <a:srgbClr val="009900"/>
                </a:solidFill>
                <a:latin typeface="Tahoma" pitchFamily="34" charset="0"/>
              </a:rPr>
              <a:t>-1</a:t>
            </a:r>
            <a:endParaRPr lang="en-US" altLang="zh-CN" sz="2800">
              <a:solidFill>
                <a:srgbClr val="009900"/>
              </a:solidFill>
              <a:latin typeface="Tahoma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t (</a:t>
            </a:r>
            <a:r>
              <a:rPr lang="en-US" altLang="zh-CN" sz="2800" i="1">
                <a:solidFill>
                  <a:srgbClr val="009900"/>
                </a:solidFill>
                <a:latin typeface="Tahoma" pitchFamily="34" charset="0"/>
              </a:rPr>
              <a:t>R</a:t>
            </a:r>
            <a:r>
              <a:rPr lang="en-US" altLang="zh-CN" sz="2800">
                <a:solidFill>
                  <a:srgbClr val="009900"/>
                </a:solidFill>
                <a:latin typeface="Tahoma" pitchFamily="34" charset="0"/>
              </a:rPr>
              <a:t>)=</a:t>
            </a:r>
            <a:r>
              <a:rPr lang="en-US" altLang="zh-CN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 </a:t>
            </a:r>
            <a:r>
              <a:rPr lang="en-US" altLang="zh-CN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</a:t>
            </a:r>
            <a:r>
              <a:rPr lang="en-US" altLang="zh-CN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sz="2800" baseline="30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</a:t>
            </a:r>
            <a:r>
              <a:rPr lang="en-US" altLang="zh-CN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sz="2800" baseline="30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altLang="zh-CN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</a:t>
            </a:r>
            <a:r>
              <a:rPr lang="en-US" altLang="zh-CN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>
                <a:latin typeface="Tahoma" pitchFamily="34" charset="0"/>
              </a:rPr>
              <a:t> ----------------------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Tahoma" pitchFamily="34" charset="0"/>
              </a:rPr>
              <a:t>rs(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 = sr(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Tahoma" pitchFamily="34" charset="0"/>
              </a:rPr>
              <a:t>rt(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 = tr(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Tahoma" pitchFamily="34" charset="0"/>
              </a:rPr>
              <a:t>st(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 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>
                <a:latin typeface="Tahoma" pitchFamily="34" charset="0"/>
              </a:rPr>
              <a:t> ts(</a:t>
            </a:r>
            <a:r>
              <a:rPr lang="en-US" altLang="zh-CN" sz="2800" i="1">
                <a:latin typeface="Tahoma" pitchFamily="34" charset="0"/>
              </a:rPr>
              <a:t>R</a:t>
            </a:r>
            <a:r>
              <a:rPr lang="en-US" altLang="zh-CN" sz="2800">
                <a:latin typeface="Tahoma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8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用定义证明有关闭包的性质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114425" y="2446338"/>
          <a:ext cx="7496175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3" imgW="3809880" imgH="2108160" progId="Equation.3">
                  <p:embed/>
                </p:oleObj>
              </mc:Choice>
              <mc:Fallback>
                <p:oleObj name="Equation" r:id="rId3" imgW="3809880" imgH="2108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446338"/>
                        <a:ext cx="7496175" cy="410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有限集合上的传递闭包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219200" y="2362200"/>
          <a:ext cx="70167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Equation" r:id="rId3" imgW="2755800" imgH="685800" progId="Equation.3">
                  <p:embed/>
                </p:oleObj>
              </mc:Choice>
              <mc:Fallback>
                <p:oleObj name="Equation" r:id="rId3" imgW="27558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701675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143000" y="4267200"/>
            <a:ext cx="7467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因为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中只有</a:t>
            </a:r>
            <a:r>
              <a:rPr lang="en-US" altLang="zh-CN"/>
              <a:t> </a:t>
            </a:r>
            <a:r>
              <a:rPr lang="en-US" altLang="zh-CN" i="1"/>
              <a:t>n </a:t>
            </a:r>
            <a:r>
              <a:rPr lang="zh-CN" altLang="en-US"/>
              <a:t>个不同的元素，如果在</a:t>
            </a:r>
            <a:r>
              <a:rPr lang="en-US" altLang="zh-CN" i="1"/>
              <a:t>R</a:t>
            </a:r>
            <a:r>
              <a:rPr lang="zh-CN" altLang="en-US"/>
              <a:t>中存在一个序列 &lt;</a:t>
            </a:r>
            <a:r>
              <a:rPr lang="en-US" altLang="zh-CN"/>
              <a:t>x,t</a:t>
            </a:r>
            <a:r>
              <a:rPr lang="en-US" altLang="zh-CN" baseline="-25000"/>
              <a:t>1</a:t>
            </a:r>
            <a:r>
              <a:rPr lang="en-US" altLang="zh-CN"/>
              <a:t>&gt;, &lt;t</a:t>
            </a:r>
            <a:r>
              <a:rPr lang="en-US" altLang="zh-CN" baseline="-25000"/>
              <a:t>1</a:t>
            </a:r>
            <a:r>
              <a:rPr lang="en-US" altLang="zh-CN"/>
              <a:t>,t</a:t>
            </a:r>
            <a:r>
              <a:rPr lang="en-US" altLang="zh-CN" baseline="-25000"/>
              <a:t>2</a:t>
            </a:r>
            <a:r>
              <a:rPr lang="en-US" altLang="zh-CN"/>
              <a:t>&gt;, …, &lt;t</a:t>
            </a:r>
            <a:r>
              <a:rPr lang="en-US" altLang="zh-CN" baseline="-25000"/>
              <a:t>k-1</a:t>
            </a:r>
            <a:r>
              <a:rPr lang="en-US" altLang="zh-CN"/>
              <a:t>,t</a:t>
            </a:r>
            <a:r>
              <a:rPr lang="en-US" altLang="zh-CN" baseline="-25000"/>
              <a:t>k</a:t>
            </a:r>
            <a:r>
              <a:rPr lang="en-US" altLang="zh-CN"/>
              <a:t>&gt;, &lt;t</a:t>
            </a:r>
            <a:r>
              <a:rPr lang="en-US" altLang="zh-CN" baseline="-25000"/>
              <a:t>k</a:t>
            </a:r>
            <a:r>
              <a:rPr lang="en-US" altLang="zh-CN"/>
              <a:t>,y&gt;, </a:t>
            </a:r>
            <a:r>
              <a:rPr lang="zh-CN" altLang="en-US"/>
              <a:t>且</a:t>
            </a:r>
            <a:r>
              <a:rPr lang="en-US" altLang="zh-CN" i="1"/>
              <a:t>k</a:t>
            </a:r>
            <a:r>
              <a:rPr lang="en-US" altLang="zh-CN"/>
              <a:t>&gt;</a:t>
            </a:r>
            <a:r>
              <a:rPr lang="en-US" altLang="zh-CN" i="1"/>
              <a:t>n</a:t>
            </a:r>
            <a:r>
              <a:rPr lang="en-US" altLang="zh-CN"/>
              <a:t>-1, </a:t>
            </a:r>
            <a:r>
              <a:rPr lang="zh-CN" altLang="en-US"/>
              <a:t>则</a:t>
            </a:r>
            <a:r>
              <a:rPr lang="en-US" altLang="zh-CN"/>
              <a:t>x,y</a:t>
            </a:r>
            <a:r>
              <a:rPr lang="zh-CN" altLang="en-US"/>
              <a:t>和诸</a:t>
            </a:r>
            <a:r>
              <a:rPr lang="en-US" altLang="zh-CN"/>
              <a:t>t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中必有相同的元素。这很容易推导出：</a:t>
            </a:r>
          </a:p>
          <a:p>
            <a:pPr algn="ctr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若 </a:t>
            </a:r>
            <a:r>
              <a:rPr lang="en-US" altLang="zh-CN" b="1" i="1">
                <a:solidFill>
                  <a:srgbClr val="FF0000"/>
                </a:solidFill>
              </a:rPr>
              <a:t>xR</a:t>
            </a:r>
            <a:r>
              <a:rPr lang="en-US" altLang="zh-CN" b="1" baseline="3000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则存在某个自然数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, 1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满足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xR</a:t>
            </a:r>
            <a:r>
              <a:rPr lang="en-US" altLang="zh-CN" b="1" baseline="30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矩阵乘法与关系的复合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给有限集合</a:t>
            </a:r>
            <a:r>
              <a:rPr lang="en-US" altLang="zh-CN"/>
              <a:t>A,B,C。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AB,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BC,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分别是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的关系矩阵，则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zh-CN" altLang="en-US" sz="2000">
                <a:solidFill>
                  <a:srgbClr val="CC3300"/>
                </a:solidFill>
                <a:sym typeface="Symbol" pitchFamily="18" charset="2"/>
              </a:rPr>
              <a:t>这里</a:t>
            </a:r>
            <a:r>
              <a:rPr lang="en-US" altLang="zh-CN" sz="2000">
                <a:solidFill>
                  <a:srgbClr val="CC33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CC3300"/>
                </a:solidFill>
                <a:sym typeface="Symbol" pitchFamily="18" charset="2"/>
              </a:rPr>
              <a:t>是矩阵乘法)</a:t>
            </a:r>
            <a:r>
              <a:rPr lang="zh-CN" altLang="en-US">
                <a:sym typeface="Symbol" pitchFamily="18" charset="2"/>
              </a:rPr>
              <a:t>是复合关系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latin typeface="Times New Roman"/>
                <a:cs typeface="Arial" charset="0"/>
                <a:sym typeface="Symbol" pitchFamily="18" charset="2"/>
              </a:rPr>
              <a:t>º</a:t>
            </a:r>
            <a:r>
              <a:rPr lang="en-US" altLang="zh-CN" i="1">
                <a:cs typeface="Arial" charset="0"/>
                <a:sym typeface="Symbol" pitchFamily="18" charset="2"/>
              </a:rPr>
              <a:t>R</a:t>
            </a:r>
            <a:r>
              <a:rPr lang="en-US" altLang="zh-CN" baseline="-25000">
                <a:cs typeface="Arial" charset="0"/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的关系矩阵。</a:t>
            </a:r>
          </a:p>
          <a:p>
            <a:pPr>
              <a:lnSpc>
                <a:spcPct val="110000"/>
              </a:lnSpc>
            </a:pPr>
            <a:r>
              <a:rPr lang="zh-CN" altLang="en-US">
                <a:sym typeface="Symbol" pitchFamily="18" charset="2"/>
              </a:rPr>
              <a:t>即对任意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A, c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C, &lt;a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,c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&gt;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latin typeface="Times New Roman"/>
                <a:cs typeface="Arial" charset="0"/>
                <a:sym typeface="Symbol" pitchFamily="18" charset="2"/>
              </a:rPr>
              <a:t>º</a:t>
            </a:r>
            <a:r>
              <a:rPr lang="en-US" altLang="zh-CN" i="1">
                <a:cs typeface="Arial" charset="0"/>
                <a:sym typeface="Symbol" pitchFamily="18" charset="2"/>
              </a:rPr>
              <a:t>R</a:t>
            </a:r>
            <a:r>
              <a:rPr lang="en-US" altLang="zh-CN" baseline="-25000">
                <a:cs typeface="Arial" charset="0"/>
                <a:sym typeface="Symbol" pitchFamily="18" charset="2"/>
              </a:rPr>
              <a:t>2</a:t>
            </a:r>
            <a:r>
              <a:rPr lang="en-US" altLang="zh-CN">
                <a:cs typeface="Arial" charset="0"/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当且仅当：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[j,k]=1</a:t>
            </a:r>
          </a:p>
          <a:p>
            <a:pPr lvl="1">
              <a:lnSpc>
                <a:spcPct val="110000"/>
              </a:lnSpc>
            </a:pP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[j,k]=1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iff.</a:t>
            </a:r>
            <a:r>
              <a:rPr lang="en-US" altLang="zh-CN">
                <a:sym typeface="Symbol" pitchFamily="18" charset="2"/>
              </a:rPr>
              <a:t> s(s{1,2,</a:t>
            </a:r>
            <a:r>
              <a:rPr lang="en-US" altLang="zh-CN">
                <a:latin typeface="Times New Roman"/>
                <a:sym typeface="Symbol" pitchFamily="18" charset="2"/>
              </a:rPr>
              <a:t>…</a:t>
            </a:r>
            <a:r>
              <a:rPr lang="en-US" altLang="zh-CN">
                <a:sym typeface="Symbol" pitchFamily="18" charset="2"/>
              </a:rPr>
              <a:t>|B|}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[j,s]=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[s,k]=1)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iff.</a:t>
            </a:r>
            <a:r>
              <a:rPr lang="en-US" altLang="zh-CN">
                <a:sym typeface="Symbol" pitchFamily="18" charset="2"/>
              </a:rPr>
              <a:t> b</a:t>
            </a:r>
            <a:r>
              <a:rPr lang="en-US" altLang="zh-CN" baseline="-25000">
                <a:sym typeface="Symbol" pitchFamily="18" charset="2"/>
              </a:rPr>
              <a:t>s</a:t>
            </a:r>
            <a:r>
              <a:rPr lang="en-US" altLang="zh-CN">
                <a:sym typeface="Symbol" pitchFamily="18" charset="2"/>
              </a:rPr>
              <a:t>B, </a:t>
            </a:r>
            <a:r>
              <a:rPr lang="zh-CN" altLang="en-US">
                <a:sym typeface="Symbol" pitchFamily="18" charset="2"/>
              </a:rPr>
              <a:t>满足：&lt;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,s&gt; 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cs typeface="Arial" charset="0"/>
                <a:sym typeface="Symbol" pitchFamily="18" charset="2"/>
              </a:rPr>
              <a:t>, &lt;s,c</a:t>
            </a:r>
            <a:r>
              <a:rPr lang="en-US" altLang="zh-CN" baseline="-25000">
                <a:cs typeface="Arial" charset="0"/>
                <a:sym typeface="Symbol" pitchFamily="18" charset="2"/>
              </a:rPr>
              <a:t>k</a:t>
            </a:r>
            <a:r>
              <a:rPr lang="en-US" altLang="zh-CN">
                <a:cs typeface="Arial" charset="0"/>
                <a:sym typeface="Symbol" pitchFamily="18" charset="2"/>
              </a:rPr>
              <a:t>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cs typeface="Arial" charset="0"/>
                <a:sym typeface="Symbol" pitchFamily="18" charset="2"/>
              </a:rPr>
              <a:t>R</a:t>
            </a:r>
            <a:r>
              <a:rPr lang="en-US" altLang="zh-CN" baseline="-25000">
                <a:cs typeface="Arial" charset="0"/>
                <a:sym typeface="Symbol" pitchFamily="18" charset="2"/>
              </a:rPr>
              <a:t>2</a:t>
            </a:r>
            <a:r>
              <a:rPr lang="en-US" altLang="zh-CN">
                <a:cs typeface="Arial" charset="0"/>
                <a:sym typeface="Symbol" pitchFamily="18" charset="2"/>
              </a:rPr>
              <a:t> 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iff.</a:t>
            </a:r>
            <a:r>
              <a:rPr lang="en-US" altLang="zh-CN">
                <a:cs typeface="Arial" charset="0"/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&lt;a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,c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&gt;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latin typeface="Times New Roman"/>
                <a:cs typeface="Arial" charset="0"/>
                <a:sym typeface="Symbol" pitchFamily="18" charset="2"/>
              </a:rPr>
              <a:t>º</a:t>
            </a:r>
            <a:r>
              <a:rPr lang="en-US" altLang="zh-CN" i="1">
                <a:cs typeface="Arial" charset="0"/>
                <a:sym typeface="Symbol" pitchFamily="18" charset="2"/>
              </a:rPr>
              <a:t>R</a:t>
            </a:r>
            <a:r>
              <a:rPr lang="en-US" altLang="zh-CN" baseline="-25000">
                <a:cs typeface="Arial" charset="0"/>
                <a:sym typeface="Symbol" pitchFamily="18" charset="2"/>
              </a:rPr>
              <a:t>2</a:t>
            </a:r>
            <a:r>
              <a:rPr lang="en-US" altLang="zh-CN">
                <a:cs typeface="Arial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r>
              <a:rPr lang="en-US" altLang="zh-CN" sz="4000"/>
              <a:t>Warshall</a:t>
            </a:r>
            <a:r>
              <a:rPr lang="zh-CN" altLang="en-US" sz="4000"/>
              <a:t>算法原理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946150" y="2438400"/>
          <a:ext cx="7634288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name="Equation" r:id="rId3" imgW="3886200" imgH="1218960" progId="Equation.3">
                  <p:embed/>
                </p:oleObj>
              </mc:Choice>
              <mc:Fallback>
                <p:oleObj name="Equation" r:id="rId3" imgW="3886200" imgH="1218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438400"/>
                        <a:ext cx="7634288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1219200" y="5867400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3429000" y="5867400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362200" y="4953000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252538" y="58102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i</a:t>
            </a:r>
            <a:endParaRPr lang="en-US" altLang="zh-CN" i="1"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448050" y="5791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j</a:t>
            </a:r>
            <a:endParaRPr lang="en-US" altLang="zh-CN" i="1"/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357438" y="49006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k</a:t>
            </a:r>
            <a:endParaRPr lang="en-US" altLang="zh-CN" i="1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1600200" y="5719763"/>
            <a:ext cx="300038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1943100" y="5305425"/>
            <a:ext cx="4714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2786063" y="5276850"/>
            <a:ext cx="3286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3143250" y="5605463"/>
            <a:ext cx="32861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1828800" y="62484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all interior vertices in {</a:t>
            </a:r>
            <a:r>
              <a:rPr lang="en-US" altLang="zh-CN" sz="2000" i="1"/>
              <a:t>a</a:t>
            </a:r>
            <a:r>
              <a:rPr lang="en-US" altLang="zh-CN" sz="2000" baseline="-25000"/>
              <a:t>1</a:t>
            </a:r>
            <a:r>
              <a:rPr lang="en-US" altLang="zh-CN" sz="2000"/>
              <a:t>,...,</a:t>
            </a:r>
            <a:r>
              <a:rPr lang="en-US" altLang="zh-CN" sz="2000" i="1"/>
              <a:t>a a</a:t>
            </a:r>
            <a:r>
              <a:rPr lang="en-US" altLang="zh-CN" sz="2000" baseline="-25000"/>
              <a:t>k-1</a:t>
            </a:r>
            <a:r>
              <a:rPr lang="en-US" altLang="zh-CN" sz="2000"/>
              <a:t>}</a:t>
            </a:r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 flipV="1">
            <a:off x="2133600" y="5638800"/>
            <a:ext cx="38100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2743200" y="5791200"/>
            <a:ext cx="5334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5157788" y="5067300"/>
            <a:ext cx="3657600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/>
              <a:t>W</a:t>
            </a:r>
            <a:r>
              <a:rPr lang="en-US" altLang="zh-CN" sz="2200" baseline="-25000"/>
              <a:t>k</a:t>
            </a:r>
            <a:r>
              <a:rPr lang="en-US" altLang="zh-CN" sz="2200"/>
              <a:t>[i,j]=1 if and only if:</a:t>
            </a:r>
          </a:p>
          <a:p>
            <a:pPr>
              <a:spcBef>
                <a:spcPct val="20000"/>
              </a:spcBef>
            </a:pPr>
            <a:r>
              <a:rPr lang="en-US" altLang="zh-CN" sz="2200" i="1"/>
              <a:t>W</a:t>
            </a:r>
            <a:r>
              <a:rPr lang="en-US" altLang="zh-CN" sz="2200" baseline="-25000"/>
              <a:t>k-1</a:t>
            </a:r>
            <a:r>
              <a:rPr lang="en-US" altLang="zh-CN" sz="2200"/>
              <a:t>[i,j]=1, or </a:t>
            </a:r>
          </a:p>
          <a:p>
            <a:pPr>
              <a:spcBef>
                <a:spcPct val="20000"/>
              </a:spcBef>
            </a:pPr>
            <a:r>
              <a:rPr lang="en-US" altLang="zh-CN" sz="2200" i="1"/>
              <a:t>W</a:t>
            </a:r>
            <a:r>
              <a:rPr lang="en-US" altLang="zh-CN" sz="2200" baseline="-25000"/>
              <a:t>k-1</a:t>
            </a:r>
            <a:r>
              <a:rPr lang="en-US" altLang="zh-CN" sz="2200"/>
              <a:t>[i,k]=1 and </a:t>
            </a:r>
            <a:r>
              <a:rPr lang="en-US" altLang="zh-CN" sz="2200" i="1"/>
              <a:t>W</a:t>
            </a:r>
            <a:r>
              <a:rPr lang="en-US" altLang="zh-CN" sz="2200" baseline="-25000"/>
              <a:t>k-1</a:t>
            </a:r>
            <a:r>
              <a:rPr lang="en-US" altLang="zh-CN" sz="2200"/>
              <a:t>[k,j]=1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8001000" cy="1052513"/>
          </a:xfrm>
        </p:spPr>
        <p:txBody>
          <a:bodyPr/>
          <a:lstStyle/>
          <a:p>
            <a:r>
              <a:rPr lang="en-US" altLang="zh-CN" sz="4000"/>
              <a:t>Warshall</a:t>
            </a:r>
            <a:r>
              <a:rPr lang="zh-CN" altLang="en-US" sz="4000"/>
              <a:t>算法过程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590800"/>
            <a:ext cx="7086600" cy="3733800"/>
          </a:xfrm>
        </p:spPr>
        <p:txBody>
          <a:bodyPr/>
          <a:lstStyle/>
          <a:p>
            <a:r>
              <a:rPr lang="en-US" altLang="zh-CN" sz="2400" b="1">
                <a:solidFill>
                  <a:srgbClr val="FF3300"/>
                </a:solidFill>
              </a:rPr>
              <a:t>ALGORITHM</a:t>
            </a:r>
            <a:r>
              <a:rPr lang="en-US" altLang="zh-CN" sz="2400"/>
              <a:t> </a:t>
            </a:r>
            <a:r>
              <a:rPr lang="en-US" altLang="zh-CN" sz="2400" i="1"/>
              <a:t>WARSHALL</a:t>
            </a:r>
          </a:p>
          <a:p>
            <a:r>
              <a:rPr lang="en-US" altLang="zh-CN" sz="2400"/>
              <a:t>1. CLOSURE </a:t>
            </a:r>
            <a:r>
              <a:rPr lang="en-US" altLang="zh-CN" sz="2400">
                <a:sym typeface="Symbol" pitchFamily="18" charset="2"/>
              </a:rPr>
              <a:t> MAT</a:t>
            </a:r>
          </a:p>
          <a:p>
            <a:r>
              <a:rPr lang="en-US" altLang="zh-CN" sz="2400">
                <a:sym typeface="Symbol" pitchFamily="18" charset="2"/>
              </a:rPr>
              <a:t>2. </a:t>
            </a:r>
            <a:r>
              <a:rPr lang="en-US" altLang="zh-CN" sz="2400" b="1">
                <a:sym typeface="Symbol" pitchFamily="18" charset="2"/>
              </a:rPr>
              <a:t>FOR</a:t>
            </a:r>
            <a:r>
              <a:rPr lang="en-US" altLang="zh-CN" sz="2400" b="1" i="1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=1 </a:t>
            </a:r>
            <a:r>
              <a:rPr lang="en-US" altLang="zh-CN" sz="2400" b="1">
                <a:sym typeface="Symbol" pitchFamily="18" charset="2"/>
              </a:rPr>
              <a:t>THRU </a:t>
            </a:r>
            <a:r>
              <a:rPr lang="en-US" altLang="zh-CN" sz="2400" i="1">
                <a:sym typeface="Symbol" pitchFamily="18" charset="2"/>
              </a:rPr>
              <a:t>n</a:t>
            </a:r>
          </a:p>
          <a:p>
            <a:r>
              <a:rPr lang="en-US" altLang="zh-CN" sz="2400" i="1">
                <a:sym typeface="Symbol" pitchFamily="18" charset="2"/>
              </a:rPr>
              <a:t>      </a:t>
            </a:r>
            <a:r>
              <a:rPr lang="en-US" altLang="zh-CN" sz="2400">
                <a:sym typeface="Symbol" pitchFamily="18" charset="2"/>
              </a:rPr>
              <a:t>  </a:t>
            </a:r>
            <a:r>
              <a:rPr lang="en-US" altLang="zh-CN" sz="2400" b="1">
                <a:sym typeface="Symbol" pitchFamily="18" charset="2"/>
              </a:rPr>
              <a:t>FOR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=1 </a:t>
            </a:r>
            <a:r>
              <a:rPr lang="en-US" altLang="zh-CN" sz="2400" b="1">
                <a:sym typeface="Symbol" pitchFamily="18" charset="2"/>
              </a:rPr>
              <a:t>THRU</a:t>
            </a:r>
            <a:r>
              <a:rPr lang="en-US" altLang="zh-CN" sz="2400" i="1">
                <a:sym typeface="Symbol" pitchFamily="18" charset="2"/>
              </a:rPr>
              <a:t> n</a:t>
            </a:r>
          </a:p>
          <a:p>
            <a:r>
              <a:rPr lang="en-US" altLang="zh-CN" sz="2400"/>
              <a:t>            </a:t>
            </a:r>
            <a:r>
              <a:rPr lang="en-US" altLang="zh-CN" sz="2400" b="1"/>
              <a:t>FOR</a:t>
            </a:r>
            <a:r>
              <a:rPr lang="en-US" altLang="zh-CN" sz="2400"/>
              <a:t> </a:t>
            </a:r>
            <a:r>
              <a:rPr lang="en-US" altLang="zh-CN" sz="2400" i="1"/>
              <a:t>j</a:t>
            </a:r>
            <a:r>
              <a:rPr lang="en-US" altLang="zh-CN" sz="2400"/>
              <a:t>=1 </a:t>
            </a:r>
            <a:r>
              <a:rPr lang="en-US" altLang="zh-CN" sz="2400" b="1"/>
              <a:t>THRU</a:t>
            </a:r>
            <a:r>
              <a:rPr lang="en-US" altLang="zh-CN" sz="2400"/>
              <a:t> </a:t>
            </a:r>
            <a:r>
              <a:rPr lang="en-US" altLang="zh-CN" sz="2400" i="1"/>
              <a:t>n</a:t>
            </a:r>
          </a:p>
          <a:p>
            <a:r>
              <a:rPr lang="en-US" altLang="zh-CN" sz="2400" i="1"/>
              <a:t>                 </a:t>
            </a:r>
            <a:r>
              <a:rPr lang="en-US" altLang="zh-CN" sz="2400"/>
              <a:t>CLOSURE[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j </a:t>
            </a:r>
            <a:r>
              <a:rPr lang="en-US" altLang="zh-CN" sz="2400"/>
              <a:t>] </a:t>
            </a:r>
            <a:r>
              <a:rPr lang="en-US" altLang="zh-CN" sz="2400">
                <a:sym typeface="Symbol" pitchFamily="18" charset="2"/>
              </a:rPr>
              <a:t> </a:t>
            </a:r>
            <a:r>
              <a:rPr lang="en-US" altLang="zh-CN" sz="2400"/>
              <a:t>CLOSURE[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j </a:t>
            </a:r>
            <a:r>
              <a:rPr lang="en-US" altLang="zh-CN" sz="2400"/>
              <a:t>] 		     	  </a:t>
            </a:r>
            <a:r>
              <a:rPr lang="en-US" altLang="zh-CN" sz="2400">
                <a:sym typeface="Symbol" pitchFamily="18" charset="2"/>
              </a:rPr>
              <a:t> (CLOSURE[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]CLOSURE[</a:t>
            </a:r>
            <a:r>
              <a:rPr lang="en-US" altLang="zh-CN" sz="2400" i="1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j </a:t>
            </a:r>
            <a:r>
              <a:rPr lang="en-US" altLang="zh-CN" sz="2400">
                <a:sym typeface="Symbol" pitchFamily="18" charset="2"/>
              </a:rPr>
              <a:t>])</a:t>
            </a:r>
          </a:p>
          <a:p>
            <a:r>
              <a:rPr lang="en-US" altLang="zh-CN" sz="2000">
                <a:solidFill>
                  <a:srgbClr val="CC3300"/>
                </a:solidFill>
                <a:sym typeface="Symbol" pitchFamily="18" charset="2"/>
              </a:rPr>
              <a:t>END OF ALGORITHM WARSHALL</a:t>
            </a:r>
            <a:endParaRPr lang="en-US" altLang="zh-CN" sz="200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140-</a:t>
            </a:r>
          </a:p>
          <a:p>
            <a:pPr lvl="1"/>
            <a:r>
              <a:rPr lang="zh-CN" altLang="en-US"/>
              <a:t>22-24</a:t>
            </a:r>
          </a:p>
          <a:p>
            <a:pPr lvl="1"/>
            <a:r>
              <a:rPr lang="zh-CN" altLang="en-US"/>
              <a:t>26-30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772400" cy="914400"/>
          </a:xfrm>
        </p:spPr>
        <p:txBody>
          <a:bodyPr/>
          <a:lstStyle/>
          <a:p>
            <a:r>
              <a:rPr lang="zh-CN" altLang="en-US"/>
              <a:t>二元关系的性质与闭包</a:t>
            </a:r>
            <a:endParaRPr lang="en-US" altLang="zh-CN"/>
          </a:p>
        </p:txBody>
      </p:sp>
      <p:sp>
        <p:nvSpPr>
          <p:cNvPr id="70660" name="Rectangle 1028"/>
          <p:cNvSpPr>
            <a:spLocks noGrp="1" noChangeArrowheads="1"/>
          </p:cNvSpPr>
          <p:nvPr>
            <p:ph idx="1"/>
          </p:nvPr>
        </p:nvSpPr>
        <p:spPr>
          <a:xfrm>
            <a:off x="755576" y="2204864"/>
            <a:ext cx="76200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关系的几类重要性质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自反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对称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传递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性质满足的充分必要条件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性质与运算之间的关系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闭包的定义与存在性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计算关系</a:t>
            </a:r>
            <a:r>
              <a:rPr lang="en-US" altLang="zh-CN" i="1" dirty="0"/>
              <a:t>R</a:t>
            </a:r>
            <a:r>
              <a:rPr lang="zh-CN" altLang="en-US" dirty="0">
                <a:latin typeface="Times New Roman" pitchFamily="18" charset="0"/>
              </a:rPr>
              <a:t>的传递闭包的</a:t>
            </a:r>
            <a:r>
              <a:rPr lang="en-US" altLang="zh-CN" dirty="0" err="1"/>
              <a:t>Warshall</a:t>
            </a:r>
            <a:r>
              <a:rPr lang="zh-CN" altLang="en-US" dirty="0">
                <a:latin typeface="Times New Roman" pitchFamily="18" charset="0"/>
              </a:rPr>
              <a:t>算法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自反性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514600"/>
            <a:ext cx="73152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上的关系</a:t>
            </a:r>
            <a:r>
              <a:rPr lang="en-US" altLang="zh-CN"/>
              <a:t>R: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自反</a:t>
            </a:r>
            <a:r>
              <a:rPr lang="zh-CN" altLang="en-US"/>
              <a:t>：定义为：对所有的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endParaRPr lang="en-US" altLang="zh-CN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反自反</a:t>
            </a:r>
            <a:r>
              <a:rPr lang="en-US" altLang="zh-CN">
                <a:sym typeface="Symbol" pitchFamily="18" charset="2"/>
              </a:rPr>
              <a:t>：</a:t>
            </a:r>
            <a:r>
              <a:rPr lang="zh-CN" altLang="en-US">
                <a:sym typeface="Symbol" pitchFamily="18" charset="2"/>
              </a:rPr>
              <a:t>定义为：对所有的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)</a:t>
            </a:r>
            <a:r>
              <a:rPr lang="en-US" altLang="zh-CN" i="1"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设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={1,2,3},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A</a:t>
            </a:r>
            <a:endParaRPr lang="en-US" altLang="zh-CN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>
                <a:solidFill>
                  <a:srgbClr val="000099"/>
                </a:solidFill>
                <a:sym typeface="Symbol" pitchFamily="18" charset="2"/>
              </a:rPr>
              <a:t>(1,1)</a:t>
            </a:r>
            <a:r>
              <a:rPr lang="en-US" altLang="zh-CN">
                <a:sym typeface="Symbol" pitchFamily="18" charset="2"/>
              </a:rPr>
              <a:t>,(1,3),</a:t>
            </a:r>
            <a:r>
              <a:rPr lang="en-US" altLang="zh-CN">
                <a:solidFill>
                  <a:srgbClr val="000099"/>
                </a:solidFill>
                <a:sym typeface="Symbol" pitchFamily="18" charset="2"/>
              </a:rPr>
              <a:t>(2,2)</a:t>
            </a:r>
            <a:r>
              <a:rPr lang="en-US" altLang="zh-CN">
                <a:sym typeface="Symbol" pitchFamily="18" charset="2"/>
              </a:rPr>
              <a:t>,(2,1),</a:t>
            </a:r>
            <a:r>
              <a:rPr lang="en-US" altLang="zh-CN">
                <a:solidFill>
                  <a:srgbClr val="000099"/>
                </a:solidFill>
                <a:sym typeface="Symbol" pitchFamily="18" charset="2"/>
              </a:rPr>
              <a:t>(3,3)</a:t>
            </a:r>
            <a:r>
              <a:rPr lang="en-US" altLang="zh-CN">
                <a:sym typeface="Symbol" pitchFamily="18" charset="2"/>
              </a:rPr>
              <a:t>} </a:t>
            </a:r>
            <a:r>
              <a:rPr lang="zh-CN" altLang="en-US">
                <a:sym typeface="Symbol" pitchFamily="18" charset="2"/>
              </a:rPr>
              <a:t>是自反的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{(1,2),(2,3),(3,1)} </a:t>
            </a:r>
            <a:r>
              <a:rPr lang="zh-CN" altLang="en-US">
                <a:sym typeface="Symbol" pitchFamily="18" charset="2"/>
              </a:rPr>
              <a:t>是反自反的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{(1,2),(2,2),(2,3),(3,1)} </a:t>
            </a:r>
            <a:r>
              <a:rPr lang="zh-CN" altLang="en-US">
                <a:sym typeface="Symbol" pitchFamily="18" charset="2"/>
              </a:rPr>
              <a:t>既不是自反的，也不是反自反的</a:t>
            </a:r>
          </a:p>
          <a:p>
            <a:pPr>
              <a:lnSpc>
                <a:spcPct val="90000"/>
              </a:lnSpc>
            </a:pP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是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上的自反关系 </a:t>
            </a:r>
            <a:r>
              <a:rPr lang="en-US" altLang="zh-CN">
                <a:sym typeface="Symbol" pitchFamily="18" charset="2"/>
              </a:rPr>
              <a:t>iff. 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自反关系的关系图和关系矩阵</a:t>
            </a: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8807" name="Group 23"/>
          <p:cNvGrpSpPr>
            <a:grpSpLocks/>
          </p:cNvGrpSpPr>
          <p:nvPr/>
        </p:nvGrpSpPr>
        <p:grpSpPr bwMode="auto">
          <a:xfrm>
            <a:off x="1524000" y="2743200"/>
            <a:ext cx="6189663" cy="3200400"/>
            <a:chOff x="519" y="1248"/>
            <a:chExt cx="4340" cy="2496"/>
          </a:xfrm>
        </p:grpSpPr>
        <p:sp>
          <p:nvSpPr>
            <p:cNvPr id="118786" name="AutoShape 2"/>
            <p:cNvSpPr>
              <a:spLocks noChangeArrowheads="1"/>
            </p:cNvSpPr>
            <p:nvPr/>
          </p:nvSpPr>
          <p:spPr bwMode="auto">
            <a:xfrm rot="3227698">
              <a:off x="3632" y="2197"/>
              <a:ext cx="1488" cy="28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857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87" name="Oval 3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89" name="Oval 5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/>
                <a:t>={</a:t>
              </a:r>
              <a:r>
                <a:rPr lang="en-US" altLang="zh-CN" i="1"/>
                <a:t>a,b,c</a:t>
              </a:r>
              <a:r>
                <a:rPr lang="en-US" altLang="zh-CN"/>
                <a:t>}</a:t>
              </a:r>
              <a:endParaRPr lang="en-US" altLang="zh-CN" i="1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802" name="Freeform 18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803" name="Freeform 19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804" name="Line 20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8806" name="Object 22"/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09" name="Equation" r:id="rId3" imgW="1028520" imgH="711000" progId="Equation.3">
                    <p:embed/>
                  </p:oleObj>
                </mc:Choice>
                <mc:Fallback>
                  <p:oleObj name="Equation" r:id="rId3" imgW="1028520" imgH="711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对称性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7391400" cy="4191000"/>
          </a:xfrm>
        </p:spPr>
        <p:txBody>
          <a:bodyPr/>
          <a:lstStyle/>
          <a:p>
            <a:r>
              <a:rPr lang="zh-CN" altLang="en-US" sz="1800"/>
              <a:t>集合</a:t>
            </a:r>
            <a:r>
              <a:rPr lang="en-US" altLang="zh-CN" sz="1800"/>
              <a:t>A</a:t>
            </a:r>
            <a:r>
              <a:rPr lang="zh-CN" altLang="en-US" sz="1800"/>
              <a:t>上的关系</a:t>
            </a:r>
            <a:r>
              <a:rPr lang="en-US" altLang="zh-CN" sz="1800"/>
              <a:t>R：</a:t>
            </a:r>
          </a:p>
          <a:p>
            <a:pPr lvl="1"/>
            <a:r>
              <a:rPr lang="zh-CN" altLang="en-US" sz="1800" b="1">
                <a:solidFill>
                  <a:srgbClr val="FF0000"/>
                </a:solidFill>
              </a:rPr>
              <a:t>对称的</a:t>
            </a:r>
            <a:r>
              <a:rPr lang="en-US" altLang="zh-CN" sz="1800"/>
              <a:t>：</a:t>
            </a:r>
            <a:r>
              <a:rPr lang="zh-CN" altLang="en-US" sz="1800"/>
              <a:t>定义为：若</a:t>
            </a:r>
            <a:r>
              <a:rPr lang="en-US" altLang="zh-CN" sz="1800"/>
              <a:t> (</a:t>
            </a:r>
            <a:r>
              <a:rPr lang="en-US" altLang="zh-CN" sz="1800" i="1"/>
              <a:t>a</a:t>
            </a:r>
            <a:r>
              <a:rPr lang="en-US" altLang="zh-CN" sz="1800"/>
              <a:t>,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, </a:t>
            </a:r>
            <a:r>
              <a:rPr lang="zh-CN" altLang="en-US" sz="1800">
                <a:sym typeface="Symbol" pitchFamily="18" charset="2"/>
              </a:rPr>
              <a:t>则</a:t>
            </a:r>
            <a:r>
              <a:rPr lang="en-US" altLang="zh-CN" sz="1800">
                <a:sym typeface="Symbol" pitchFamily="18" charset="2"/>
              </a:rPr>
              <a:t> (</a:t>
            </a:r>
            <a:r>
              <a:rPr lang="en-US" altLang="zh-CN" sz="1800" i="1">
                <a:sym typeface="Symbol" pitchFamily="18" charset="2"/>
              </a:rPr>
              <a:t>b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)</a:t>
            </a:r>
            <a:r>
              <a:rPr lang="en-US" altLang="zh-CN" sz="1800" i="1">
                <a:sym typeface="Symbol" pitchFamily="18" charset="2"/>
              </a:rPr>
              <a:t>R</a:t>
            </a:r>
            <a:endParaRPr lang="en-US" altLang="zh-CN" sz="1800">
              <a:sym typeface="Symbol" pitchFamily="18" charset="2"/>
            </a:endParaRPr>
          </a:p>
          <a:p>
            <a:pPr lvl="1"/>
            <a:r>
              <a:rPr lang="zh-CN" altLang="en-US" sz="1800" b="1">
                <a:solidFill>
                  <a:srgbClr val="FF0000"/>
                </a:solidFill>
                <a:sym typeface="Symbol" pitchFamily="18" charset="2"/>
              </a:rPr>
              <a:t>反对称的</a:t>
            </a:r>
            <a:r>
              <a:rPr lang="en-US" altLang="zh-CN" sz="1800">
                <a:sym typeface="Symbol" pitchFamily="18" charset="2"/>
              </a:rPr>
              <a:t>：</a:t>
            </a:r>
            <a:r>
              <a:rPr lang="zh-CN" altLang="en-US" sz="1800">
                <a:sym typeface="Symbol" pitchFamily="18" charset="2"/>
              </a:rPr>
              <a:t>定义为：若</a:t>
            </a:r>
            <a:r>
              <a:rPr lang="en-US" altLang="zh-CN" sz="1800"/>
              <a:t>(</a:t>
            </a:r>
            <a:r>
              <a:rPr lang="en-US" altLang="zh-CN" sz="1800" i="1"/>
              <a:t>a</a:t>
            </a:r>
            <a:r>
              <a:rPr lang="en-US" altLang="zh-CN" sz="1800"/>
              <a:t>,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zh-CN" altLang="en-US" sz="1800">
                <a:sym typeface="Symbol" pitchFamily="18" charset="2"/>
              </a:rPr>
              <a:t>且</a:t>
            </a:r>
            <a:r>
              <a:rPr lang="en-US" altLang="zh-CN" sz="1800">
                <a:sym typeface="Symbol" pitchFamily="18" charset="2"/>
              </a:rPr>
              <a:t>(</a:t>
            </a:r>
            <a:r>
              <a:rPr lang="en-US" altLang="zh-CN" sz="1800" i="1">
                <a:sym typeface="Symbol" pitchFamily="18" charset="2"/>
              </a:rPr>
              <a:t>b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)</a:t>
            </a:r>
            <a:r>
              <a:rPr lang="en-US" altLang="zh-CN" sz="1800" i="1">
                <a:sym typeface="Symbol" pitchFamily="18" charset="2"/>
              </a:rPr>
              <a:t>R </a:t>
            </a:r>
            <a:r>
              <a:rPr lang="en-US" altLang="zh-CN" sz="1800">
                <a:sym typeface="Symbol" pitchFamily="18" charset="2"/>
              </a:rPr>
              <a:t>，</a:t>
            </a:r>
            <a:r>
              <a:rPr lang="zh-CN" altLang="en-US" sz="1800">
                <a:sym typeface="Symbol" pitchFamily="18" charset="2"/>
              </a:rPr>
              <a:t>则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=</a:t>
            </a:r>
            <a:r>
              <a:rPr lang="en-US" altLang="zh-CN" sz="1800" i="1">
                <a:sym typeface="Symbol" pitchFamily="18" charset="2"/>
              </a:rPr>
              <a:t>b</a:t>
            </a:r>
            <a:endParaRPr lang="en-US" altLang="zh-CN" sz="1800">
              <a:sym typeface="Symbol" pitchFamily="18" charset="2"/>
            </a:endParaRPr>
          </a:p>
          <a:p>
            <a:pPr lvl="1"/>
            <a:r>
              <a:rPr lang="zh-CN" altLang="en-US" sz="1800" b="1">
                <a:solidFill>
                  <a:srgbClr val="FF0000"/>
                </a:solidFill>
                <a:sym typeface="Symbol" pitchFamily="18" charset="2"/>
              </a:rPr>
              <a:t>强反对称的</a:t>
            </a:r>
            <a:r>
              <a:rPr lang="en-US" altLang="zh-CN" sz="1800">
                <a:sym typeface="Symbol" pitchFamily="18" charset="2"/>
              </a:rPr>
              <a:t>：</a:t>
            </a:r>
            <a:r>
              <a:rPr lang="zh-CN" altLang="en-US" sz="1800">
                <a:sym typeface="Symbol" pitchFamily="18" charset="2"/>
              </a:rPr>
              <a:t>定义为：若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/>
              <a:t>(</a:t>
            </a:r>
            <a:r>
              <a:rPr lang="en-US" altLang="zh-CN" sz="1800" i="1"/>
              <a:t>a</a:t>
            </a:r>
            <a:r>
              <a:rPr lang="en-US" altLang="zh-CN" sz="1800"/>
              <a:t>,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zh-CN" altLang="en-US" sz="1800">
                <a:sym typeface="Symbol" pitchFamily="18" charset="2"/>
              </a:rPr>
              <a:t>则 </a:t>
            </a:r>
            <a:r>
              <a:rPr lang="en-US" altLang="zh-CN" sz="1800">
                <a:sym typeface="Symbol" pitchFamily="18" charset="2"/>
              </a:rPr>
              <a:t>(</a:t>
            </a:r>
            <a:r>
              <a:rPr lang="en-US" altLang="zh-CN" sz="1800" i="1">
                <a:sym typeface="Symbol" pitchFamily="18" charset="2"/>
              </a:rPr>
              <a:t>b</a:t>
            </a:r>
            <a:r>
              <a:rPr lang="en-US" altLang="zh-CN" sz="1800">
                <a:sym typeface="Symbol" pitchFamily="18" charset="2"/>
              </a:rPr>
              <a:t>,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)</a:t>
            </a:r>
            <a:r>
              <a:rPr lang="en-US" altLang="zh-CN" sz="1800" i="1">
                <a:sym typeface="Symbol" pitchFamily="18" charset="2"/>
              </a:rPr>
              <a:t>R</a:t>
            </a:r>
            <a:endParaRPr lang="en-US" altLang="zh-CN" sz="1800">
              <a:sym typeface="Symbol" pitchFamily="18" charset="2"/>
            </a:endParaRPr>
          </a:p>
          <a:p>
            <a:pPr lvl="1" algn="ctr">
              <a:buFontTx/>
              <a:buNone/>
            </a:pPr>
            <a:r>
              <a:rPr lang="en-US" altLang="zh-CN" sz="1800">
                <a:solidFill>
                  <a:srgbClr val="000099"/>
                </a:solidFill>
                <a:sym typeface="Symbol" pitchFamily="18" charset="2"/>
              </a:rPr>
              <a:t>(</a:t>
            </a:r>
            <a:r>
              <a:rPr lang="zh-CN" altLang="en-US" sz="1800">
                <a:solidFill>
                  <a:srgbClr val="000099"/>
                </a:solidFill>
                <a:sym typeface="Symbol" pitchFamily="18" charset="2"/>
              </a:rPr>
              <a:t>注意：反对称和强反对称都不是对称的否定</a:t>
            </a:r>
            <a:r>
              <a:rPr lang="en-US" altLang="zh-CN" sz="1800">
                <a:solidFill>
                  <a:srgbClr val="000099"/>
                </a:solidFill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设 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={1,2,3}, 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en-US" altLang="zh-CN" sz="1800">
                <a:sym typeface="Symbol" pitchFamily="18" charset="2"/>
              </a:rPr>
              <a:t></a:t>
            </a:r>
            <a:r>
              <a:rPr lang="en-US" altLang="zh-CN" sz="1800" i="1">
                <a:sym typeface="Symbol" pitchFamily="18" charset="2"/>
              </a:rPr>
              <a:t>A</a:t>
            </a:r>
            <a:endParaRPr lang="en-US" altLang="zh-CN" sz="1800">
              <a:sym typeface="Symbol" pitchFamily="18" charset="2"/>
            </a:endParaRPr>
          </a:p>
          <a:p>
            <a:pPr lvl="1"/>
            <a:r>
              <a:rPr lang="en-US" altLang="zh-CN" sz="1800">
                <a:sym typeface="Symbol" pitchFamily="18" charset="2"/>
              </a:rPr>
              <a:t>{(1,1),(1,2),(1,3),(2,1),(3,1),(3,3)} </a:t>
            </a:r>
            <a:r>
              <a:rPr lang="zh-CN" altLang="en-US" sz="1800">
                <a:sym typeface="Symbol" pitchFamily="18" charset="2"/>
              </a:rPr>
              <a:t>是对称的</a:t>
            </a:r>
          </a:p>
          <a:p>
            <a:pPr lvl="1"/>
            <a:r>
              <a:rPr lang="en-US" altLang="zh-CN" sz="1800">
                <a:solidFill>
                  <a:srgbClr val="006600"/>
                </a:solidFill>
                <a:sym typeface="Symbol" pitchFamily="18" charset="2"/>
              </a:rPr>
              <a:t>{(1,2),(2,3),(2,2),(3,1)} </a:t>
            </a:r>
            <a:r>
              <a:rPr lang="zh-CN" altLang="en-US" sz="1800">
                <a:solidFill>
                  <a:srgbClr val="006600"/>
                </a:solidFill>
                <a:sym typeface="Symbol" pitchFamily="18" charset="2"/>
              </a:rPr>
              <a:t>是反对称的</a:t>
            </a:r>
          </a:p>
          <a:p>
            <a:pPr lvl="1"/>
            <a:r>
              <a:rPr lang="en-US" altLang="zh-CN" sz="1800">
                <a:sym typeface="Symbol" pitchFamily="18" charset="2"/>
              </a:rPr>
              <a:t>{(1,2),(2,3),(3,1)} </a:t>
            </a:r>
            <a:r>
              <a:rPr lang="zh-CN" altLang="en-US" sz="1800">
                <a:sym typeface="Symbol" pitchFamily="18" charset="2"/>
              </a:rPr>
              <a:t>既是反对称的，也是强反对称的</a:t>
            </a:r>
          </a:p>
          <a:p>
            <a:pPr lvl="1"/>
            <a:r>
              <a:rPr lang="en-US" altLang="zh-CN" sz="1800">
                <a:solidFill>
                  <a:srgbClr val="006600"/>
                </a:solidFill>
                <a:sym typeface="Symbol" pitchFamily="18" charset="2"/>
              </a:rPr>
              <a:t>{(1,1),(2,2)} </a:t>
            </a:r>
            <a:r>
              <a:rPr lang="zh-CN" altLang="en-US" sz="1800">
                <a:solidFill>
                  <a:srgbClr val="006600"/>
                </a:solidFill>
                <a:sym typeface="Symbol" pitchFamily="18" charset="2"/>
              </a:rPr>
              <a:t>既是对称的，也是反对称的</a:t>
            </a:r>
          </a:p>
          <a:p>
            <a:pPr lvl="1"/>
            <a:r>
              <a:rPr lang="en-US" altLang="zh-CN" sz="1800">
                <a:sym typeface="Symbol" pitchFamily="18" charset="2"/>
              </a:rPr>
              <a:t> </a:t>
            </a:r>
            <a:r>
              <a:rPr lang="zh-CN" altLang="en-US" sz="1800">
                <a:sym typeface="Symbol" pitchFamily="18" charset="2"/>
              </a:rPr>
              <a:t>是对称关系，也是反对称关系，也是强反对称关系！</a:t>
            </a:r>
          </a:p>
          <a:p>
            <a:pPr>
              <a:spcBef>
                <a:spcPct val="50000"/>
              </a:spcBef>
            </a:pP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zh-CN" altLang="en-US" sz="1800">
                <a:sym typeface="Symbol" pitchFamily="18" charset="2"/>
              </a:rPr>
              <a:t>是集合</a:t>
            </a:r>
            <a:r>
              <a:rPr lang="en-US" altLang="zh-CN" sz="1800" i="1">
                <a:sym typeface="Symbol" pitchFamily="18" charset="2"/>
              </a:rPr>
              <a:t>A</a:t>
            </a:r>
            <a:r>
              <a:rPr lang="zh-CN" altLang="en-US" sz="1800">
                <a:sym typeface="Symbol" pitchFamily="18" charset="2"/>
              </a:rPr>
              <a:t>上的对称关系 </a:t>
            </a:r>
            <a:r>
              <a:rPr lang="en-US" altLang="zh-CN" sz="1800">
                <a:sym typeface="Symbol" pitchFamily="18" charset="2"/>
              </a:rPr>
              <a:t>iff. 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 baseline="30000">
                <a:sym typeface="Symbol" pitchFamily="18" charset="2"/>
              </a:rPr>
              <a:t>-1</a:t>
            </a:r>
            <a:r>
              <a:rPr lang="en-US" altLang="zh-CN" sz="1800">
                <a:sym typeface="Symbol" pitchFamily="18" charset="2"/>
              </a:rPr>
              <a:t>=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对称关系的关系图和关系矩阵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0854" name="Group 22"/>
          <p:cNvGrpSpPr>
            <a:grpSpLocks/>
          </p:cNvGrpSpPr>
          <p:nvPr/>
        </p:nvGrpSpPr>
        <p:grpSpPr bwMode="auto">
          <a:xfrm>
            <a:off x="1828800" y="2819400"/>
            <a:ext cx="6324600" cy="3124200"/>
            <a:chOff x="720" y="1248"/>
            <a:chExt cx="4416" cy="2496"/>
          </a:xfrm>
        </p:grpSpPr>
        <p:sp>
          <p:nvSpPr>
            <p:cNvPr id="120834" name="Line 2"/>
            <p:cNvSpPr>
              <a:spLocks noChangeShapeType="1"/>
            </p:cNvSpPr>
            <p:nvPr/>
          </p:nvSpPr>
          <p:spPr bwMode="auto">
            <a:xfrm>
              <a:off x="3648" y="1536"/>
              <a:ext cx="1488" cy="1776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0835" name="Object 3"/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6" name="Equation" r:id="rId3" imgW="1028520" imgH="711000" progId="Equation.3">
                    <p:embed/>
                  </p:oleObj>
                </mc:Choice>
                <mc:Fallback>
                  <p:oleObj name="Equation" r:id="rId3" imgW="1028520" imgH="711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36" name="Oval 4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37" name="Oval 5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39" name="Oval 7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1" name="Oval 9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/>
                <a:t>={</a:t>
              </a:r>
              <a:r>
                <a:rPr lang="en-US" altLang="zh-CN" i="1"/>
                <a:t>a,b,c</a:t>
              </a:r>
              <a:r>
                <a:rPr lang="en-US" altLang="zh-CN"/>
                <a:t>}</a:t>
              </a:r>
              <a:endParaRPr lang="en-US" altLang="zh-CN" i="1"/>
            </a:p>
          </p:txBody>
        </p:sp>
        <p:sp>
          <p:nvSpPr>
            <p:cNvPr id="120848" name="Freeform 16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49" name="Freeform 17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2" name="Freeform 20"/>
            <p:cNvSpPr>
              <a:spLocks/>
            </p:cNvSpPr>
            <p:nvPr/>
          </p:nvSpPr>
          <p:spPr bwMode="auto">
            <a:xfrm>
              <a:off x="864" y="1755"/>
              <a:ext cx="558" cy="1269"/>
            </a:xfrm>
            <a:custGeom>
              <a:avLst/>
              <a:gdLst>
                <a:gd name="T0" fmla="*/ 0 w 558"/>
                <a:gd name="T1" fmla="*/ 1269 h 1269"/>
                <a:gd name="T2" fmla="*/ 9 w 558"/>
                <a:gd name="T3" fmla="*/ 1098 h 1269"/>
                <a:gd name="T4" fmla="*/ 27 w 558"/>
                <a:gd name="T5" fmla="*/ 936 h 1269"/>
                <a:gd name="T6" fmla="*/ 54 w 558"/>
                <a:gd name="T7" fmla="*/ 756 h 1269"/>
                <a:gd name="T8" fmla="*/ 126 w 558"/>
                <a:gd name="T9" fmla="*/ 522 h 1269"/>
                <a:gd name="T10" fmla="*/ 306 w 558"/>
                <a:gd name="T11" fmla="*/ 243 h 1269"/>
                <a:gd name="T12" fmla="*/ 423 w 558"/>
                <a:gd name="T13" fmla="*/ 108 h 1269"/>
                <a:gd name="T14" fmla="*/ 558 w 558"/>
                <a:gd name="T15" fmla="*/ 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1269">
                  <a:moveTo>
                    <a:pt x="0" y="1269"/>
                  </a:moveTo>
                  <a:cubicBezTo>
                    <a:pt x="2" y="1211"/>
                    <a:pt x="5" y="1153"/>
                    <a:pt x="9" y="1098"/>
                  </a:cubicBezTo>
                  <a:cubicBezTo>
                    <a:pt x="13" y="1043"/>
                    <a:pt x="20" y="993"/>
                    <a:pt x="27" y="936"/>
                  </a:cubicBezTo>
                  <a:cubicBezTo>
                    <a:pt x="34" y="879"/>
                    <a:pt x="38" y="825"/>
                    <a:pt x="54" y="756"/>
                  </a:cubicBezTo>
                  <a:cubicBezTo>
                    <a:pt x="70" y="687"/>
                    <a:pt x="84" y="607"/>
                    <a:pt x="126" y="522"/>
                  </a:cubicBezTo>
                  <a:cubicBezTo>
                    <a:pt x="168" y="437"/>
                    <a:pt x="256" y="312"/>
                    <a:pt x="306" y="243"/>
                  </a:cubicBezTo>
                  <a:cubicBezTo>
                    <a:pt x="356" y="174"/>
                    <a:pt x="381" y="148"/>
                    <a:pt x="423" y="108"/>
                  </a:cubicBezTo>
                  <a:cubicBezTo>
                    <a:pt x="465" y="68"/>
                    <a:pt x="536" y="19"/>
                    <a:pt x="5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3" name="Freeform 21"/>
            <p:cNvSpPr>
              <a:spLocks/>
            </p:cNvSpPr>
            <p:nvPr/>
          </p:nvSpPr>
          <p:spPr bwMode="auto">
            <a:xfrm>
              <a:off x="938" y="1792"/>
              <a:ext cx="525" cy="1261"/>
            </a:xfrm>
            <a:custGeom>
              <a:avLst/>
              <a:gdLst>
                <a:gd name="T0" fmla="*/ 0 w 525"/>
                <a:gd name="T1" fmla="*/ 1261 h 1261"/>
                <a:gd name="T2" fmla="*/ 119 w 525"/>
                <a:gd name="T3" fmla="*/ 1151 h 1261"/>
                <a:gd name="T4" fmla="*/ 151 w 525"/>
                <a:gd name="T5" fmla="*/ 1088 h 1261"/>
                <a:gd name="T6" fmla="*/ 268 w 525"/>
                <a:gd name="T7" fmla="*/ 935 h 1261"/>
                <a:gd name="T8" fmla="*/ 385 w 525"/>
                <a:gd name="T9" fmla="*/ 719 h 1261"/>
                <a:gd name="T10" fmla="*/ 466 w 525"/>
                <a:gd name="T11" fmla="*/ 422 h 1261"/>
                <a:gd name="T12" fmla="*/ 502 w 525"/>
                <a:gd name="T13" fmla="*/ 197 h 1261"/>
                <a:gd name="T14" fmla="*/ 525 w 525"/>
                <a:gd name="T15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5" h="1261">
                  <a:moveTo>
                    <a:pt x="0" y="1261"/>
                  </a:moveTo>
                  <a:cubicBezTo>
                    <a:pt x="41" y="1225"/>
                    <a:pt x="94" y="1180"/>
                    <a:pt x="119" y="1151"/>
                  </a:cubicBezTo>
                  <a:cubicBezTo>
                    <a:pt x="144" y="1122"/>
                    <a:pt x="126" y="1124"/>
                    <a:pt x="151" y="1088"/>
                  </a:cubicBezTo>
                  <a:cubicBezTo>
                    <a:pt x="176" y="1052"/>
                    <a:pt x="229" y="997"/>
                    <a:pt x="268" y="935"/>
                  </a:cubicBezTo>
                  <a:cubicBezTo>
                    <a:pt x="307" y="873"/>
                    <a:pt x="352" y="804"/>
                    <a:pt x="385" y="719"/>
                  </a:cubicBezTo>
                  <a:cubicBezTo>
                    <a:pt x="418" y="634"/>
                    <a:pt x="447" y="509"/>
                    <a:pt x="466" y="422"/>
                  </a:cubicBezTo>
                  <a:cubicBezTo>
                    <a:pt x="485" y="335"/>
                    <a:pt x="492" y="267"/>
                    <a:pt x="502" y="197"/>
                  </a:cubicBezTo>
                  <a:cubicBezTo>
                    <a:pt x="512" y="127"/>
                    <a:pt x="520" y="41"/>
                    <a:pt x="52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传递性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90800"/>
            <a:ext cx="7772400" cy="373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en-US" altLang="zh-CN" dirty="0"/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传递的</a:t>
            </a:r>
            <a:r>
              <a:rPr lang="zh-CN" altLang="en-US" dirty="0"/>
              <a:t>：定义为：若</a:t>
            </a:r>
            <a:r>
              <a:rPr lang="en-US" altLang="zh-CN" dirty="0"/>
              <a:t> 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R, (</a:t>
            </a:r>
            <a:r>
              <a:rPr lang="en-US" altLang="zh-CN" i="1" dirty="0" err="1">
                <a:sym typeface="Symbol" pitchFamily="18" charset="2"/>
              </a:rPr>
              <a:t>b</a:t>
            </a:r>
            <a:r>
              <a:rPr lang="en-US" altLang="zh-CN" dirty="0" err="1">
                <a:sym typeface="Symbol" pitchFamily="18" charset="2"/>
              </a:rPr>
              <a:t>,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dirty="0">
                <a:sym typeface="Symbol" pitchFamily="18" charset="2"/>
              </a:rPr>
              <a:t>)R, </a:t>
            </a:r>
            <a:r>
              <a:rPr lang="zh-CN" altLang="en-US" dirty="0">
                <a:sym typeface="Symbol" pitchFamily="18" charset="2"/>
              </a:rPr>
              <a:t>则</a:t>
            </a:r>
            <a:r>
              <a:rPr lang="en-US" altLang="zh-CN" dirty="0">
                <a:sym typeface="Symbol" pitchFamily="18" charset="2"/>
              </a:rPr>
              <a:t> (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,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dirty="0">
                <a:sym typeface="Symbol" pitchFamily="18" charset="2"/>
              </a:rPr>
              <a:t>) R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设 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={1,2,3}, </a:t>
            </a:r>
            <a:r>
              <a:rPr lang="en-US" altLang="zh-CN" i="1" dirty="0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i="1" dirty="0">
                <a:sym typeface="Symbol" pitchFamily="18" charset="2"/>
              </a:rPr>
              <a:t>A</a:t>
            </a:r>
            <a:endParaRPr lang="en-US" altLang="zh-CN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{(1,1),(1,2),(1,3),(2,1),(2,2),(2,3),(3,3)} </a:t>
            </a:r>
            <a:r>
              <a:rPr lang="zh-CN" altLang="en-US" dirty="0">
                <a:sym typeface="Symbol" pitchFamily="18" charset="2"/>
              </a:rPr>
              <a:t>传递的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{(1,2),(2,3),(3,1)} </a:t>
            </a:r>
            <a:r>
              <a:rPr lang="zh-CN" altLang="en-US" dirty="0">
                <a:sym typeface="Symbol" pitchFamily="18" charset="2"/>
              </a:rPr>
              <a:t>是非传递的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Both {(1,3)}</a:t>
            </a:r>
            <a:r>
              <a:rPr lang="zh-CN" altLang="en-US" dirty="0">
                <a:sym typeface="Symbol" pitchFamily="18" charset="2"/>
              </a:rPr>
              <a:t>和  均为传递关系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集合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上的关系</a:t>
            </a:r>
            <a:r>
              <a:rPr lang="en-US" altLang="zh-CN" i="1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是传递关系 </a:t>
            </a:r>
            <a:r>
              <a:rPr lang="en-US" altLang="zh-CN" dirty="0" err="1">
                <a:sym typeface="Symbol" pitchFamily="18" charset="2"/>
              </a:rPr>
              <a:t>iff</a:t>
            </a:r>
            <a:r>
              <a:rPr lang="en-US" altLang="zh-CN" dirty="0">
                <a:sym typeface="Symbol" pitchFamily="18" charset="2"/>
              </a:rPr>
              <a:t>. 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baseline="30000" dirty="0" err="1">
                <a:sym typeface="Symbol" pitchFamily="18" charset="2"/>
              </a:rPr>
              <a:t>n</a:t>
            </a:r>
            <a:r>
              <a:rPr lang="en-US" altLang="zh-CN" dirty="0" err="1">
                <a:sym typeface="Symbol" pitchFamily="18" charset="2"/>
              </a:rPr>
              <a:t>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对所有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1</a:t>
            </a:r>
            <a:r>
              <a:rPr lang="zh-CN" altLang="en-US" dirty="0">
                <a:sym typeface="Symbol" pitchFamily="18" charset="2"/>
              </a:rPr>
              <a:t>成立</a:t>
            </a:r>
            <a:endParaRPr lang="zh-CN" altLang="en-US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传递关系的关系图和关系矩阵</a:t>
            </a: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2903" name="Group 23"/>
          <p:cNvGrpSpPr>
            <a:grpSpLocks/>
          </p:cNvGrpSpPr>
          <p:nvPr/>
        </p:nvGrpSpPr>
        <p:grpSpPr bwMode="auto">
          <a:xfrm>
            <a:off x="1219200" y="2667000"/>
            <a:ext cx="6464300" cy="3276600"/>
            <a:chOff x="519" y="1248"/>
            <a:chExt cx="4321" cy="2496"/>
          </a:xfrm>
        </p:grpSpPr>
        <p:sp>
          <p:nvSpPr>
            <p:cNvPr id="122882" name="Oval 2"/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3" name="Oval 3"/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4" name="Oval 4"/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6" name="Oval 6"/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22894" name="Text Box 14"/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22895" name="Text Box 15"/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/>
                <a:t>={</a:t>
              </a:r>
              <a:r>
                <a:rPr lang="en-US" altLang="zh-CN" i="1"/>
                <a:t>a,b,c</a:t>
              </a:r>
              <a:r>
                <a:rPr lang="en-US" altLang="zh-CN"/>
                <a:t>}</a:t>
              </a:r>
              <a:endParaRPr lang="en-US" altLang="zh-CN" i="1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7" name="Freeform 17"/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8" name="Freeform 18"/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2901" name="Object 21"/>
            <p:cNvGraphicFramePr>
              <a:graphicFrameLocks noChangeAspect="1"/>
            </p:cNvGraphicFramePr>
            <p:nvPr/>
          </p:nvGraphicFramePr>
          <p:xfrm>
            <a:off x="3367" y="1728"/>
            <a:ext cx="1473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5" name="Equation" r:id="rId3" imgW="1002960" imgH="711000" progId="Equation.3">
                    <p:embed/>
                  </p:oleObj>
                </mc:Choice>
                <mc:Fallback>
                  <p:oleObj name="Equation" r:id="rId3" imgW="1002960" imgH="71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728"/>
                          <a:ext cx="1473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1632" y="1776"/>
              <a:ext cx="528" cy="12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2201</Words>
  <Application>Microsoft Office PowerPoint</Application>
  <PresentationFormat>全屏显示(4:3)</PresentationFormat>
  <Paragraphs>238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Tahoma</vt:lpstr>
      <vt:lpstr>宋体</vt:lpstr>
      <vt:lpstr>Times New Roman</vt:lpstr>
      <vt:lpstr>Arial</vt:lpstr>
      <vt:lpstr>Wingdings</vt:lpstr>
      <vt:lpstr>Symbol</vt:lpstr>
      <vt:lpstr>Wingdings 2</vt:lpstr>
      <vt:lpstr>Brush Script MT</vt:lpstr>
      <vt:lpstr>Office 主题​​</vt:lpstr>
      <vt:lpstr>Microsoft 公式 3.0</vt:lpstr>
      <vt:lpstr>关系的性质与闭包</vt:lpstr>
      <vt:lpstr>上一讲内容的回顾</vt:lpstr>
      <vt:lpstr>二元关系的性质与闭包</vt:lpstr>
      <vt:lpstr>自反性</vt:lpstr>
      <vt:lpstr>自反关系的关系图和关系矩阵</vt:lpstr>
      <vt:lpstr>对称性</vt:lpstr>
      <vt:lpstr>对称关系的关系图和关系矩阵</vt:lpstr>
      <vt:lpstr>传递性 </vt:lpstr>
      <vt:lpstr>传递关系的关系图和关系矩阵</vt:lpstr>
      <vt:lpstr>一些常用关系的性质</vt:lpstr>
      <vt:lpstr>正确理解自反关系</vt:lpstr>
      <vt:lpstr>逆关系运算对关系性质的保持</vt:lpstr>
      <vt:lpstr>关系的交运算对运算性质的保持</vt:lpstr>
      <vt:lpstr>关系的并运算对关系性质的保持</vt:lpstr>
      <vt:lpstr>复合运算对关系性质的保持</vt:lpstr>
      <vt:lpstr>关系性质保持的总结</vt:lpstr>
      <vt:lpstr>关系的闭包：概念</vt:lpstr>
      <vt:lpstr>自反闭包</vt:lpstr>
      <vt:lpstr>对称闭包</vt:lpstr>
      <vt:lpstr>连通关系</vt:lpstr>
      <vt:lpstr>传递闭包</vt:lpstr>
      <vt:lpstr>方法讨论：用定义 vs. 用公式</vt:lpstr>
      <vt:lpstr>用定义证明有关闭包的性质</vt:lpstr>
      <vt:lpstr>有限集合上的传递闭包</vt:lpstr>
      <vt:lpstr>矩阵乘法与关系的复合</vt:lpstr>
      <vt:lpstr>Warshall算法原理</vt:lpstr>
      <vt:lpstr>Warshall算法过程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Zhang Ying 张营</cp:lastModifiedBy>
  <cp:revision>14</cp:revision>
  <cp:lastPrinted>1601-01-01T00:00:00Z</cp:lastPrinted>
  <dcterms:created xsi:type="dcterms:W3CDTF">2001-04-23T02:58:46Z</dcterms:created>
  <dcterms:modified xsi:type="dcterms:W3CDTF">2014-02-28T04:15:39Z</dcterms:modified>
</cp:coreProperties>
</file>