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70" r:id="rId3"/>
    <p:sldId id="257" r:id="rId4"/>
    <p:sldId id="271" r:id="rId5"/>
    <p:sldId id="273" r:id="rId6"/>
    <p:sldId id="272" r:id="rId7"/>
    <p:sldId id="287" r:id="rId8"/>
    <p:sldId id="289" r:id="rId9"/>
    <p:sldId id="282" r:id="rId10"/>
    <p:sldId id="283" r:id="rId11"/>
    <p:sldId id="286" r:id="rId12"/>
    <p:sldId id="284" r:id="rId13"/>
    <p:sldId id="288" r:id="rId14"/>
    <p:sldId id="276" r:id="rId15"/>
    <p:sldId id="285" r:id="rId16"/>
    <p:sldId id="277" r:id="rId17"/>
    <p:sldId id="278" r:id="rId18"/>
    <p:sldId id="28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66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F208-F8ED-488F-B828-B67CE81914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3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A82-1E84-4614-9721-BFE4AE4BFA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3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089-06FF-4F51-A604-43E60C1135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3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8F-D35B-49C3-9A25-43417ACEB4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F8A-EFE8-44DD-B969-BBCADD7413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48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F90D-A78B-4D12-9C39-ACFCCC7642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54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7402-7408-4CAB-B99B-D817770A56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3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F44-A735-44FB-9D45-148301080F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34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CAFF-5A12-4E0D-BE07-7E7205DA6A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0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9405-804D-494D-A936-C364721573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84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7E3-8FA4-4455-824A-B1FC9FF2DA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3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960B-17F8-47D9-864B-7D225E5A03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等价关系与划分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离散数学：第</a:t>
            </a:r>
            <a:r>
              <a:rPr lang="en-US" altLang="zh-CN"/>
              <a:t>5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8001000" cy="1052513"/>
          </a:xfrm>
        </p:spPr>
        <p:txBody>
          <a:bodyPr/>
          <a:lstStyle/>
          <a:p>
            <a:r>
              <a:rPr lang="zh-CN" altLang="en-US" sz="4000"/>
              <a:t>由等价关系定义的分划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2743200"/>
            <a:ext cx="8001000" cy="3733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假设</a:t>
            </a:r>
            <a:r>
              <a:rPr lang="en-US" altLang="zh-CN" i="1" dirty="0"/>
              <a:t>R</a:t>
            </a:r>
            <a:r>
              <a:rPr lang="zh-CN" altLang="en-US" dirty="0"/>
              <a:t>是集合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上的等价关系，给定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是由</a:t>
            </a:r>
            <a:r>
              <a:rPr lang="en-US" altLang="zh-CN" i="1" dirty="0">
                <a:sym typeface="Symbol" pitchFamily="18" charset="2"/>
              </a:rPr>
              <a:t>R </a:t>
            </a:r>
            <a:r>
              <a:rPr lang="zh-CN" altLang="en-US" dirty="0">
                <a:sym typeface="Symbol" pitchFamily="18" charset="2"/>
              </a:rPr>
              <a:t>所诱导的等价类。</a:t>
            </a:r>
          </a:p>
          <a:p>
            <a:pPr>
              <a:lnSpc>
                <a:spcPct val="90000"/>
              </a:lnSpc>
            </a:pPr>
            <a:r>
              <a:rPr lang="en-US" altLang="zh-CN" i="1" dirty="0"/>
              <a:t>Q</a:t>
            </a:r>
            <a:r>
              <a:rPr lang="en-US" altLang="zh-CN" dirty="0"/>
              <a:t>={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)|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zh-CN" altLang="en-US" dirty="0">
                <a:sym typeface="Symbol" pitchFamily="18" charset="2"/>
              </a:rPr>
              <a:t>是相应的商集。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/>
              <a:t>容易证明，这样的商集即是</a:t>
            </a:r>
            <a:r>
              <a:rPr lang="en-US" altLang="zh-CN" sz="2400" i="1" dirty="0"/>
              <a:t>A</a:t>
            </a:r>
            <a:r>
              <a:rPr lang="zh-CN" altLang="en-US" sz="2400" dirty="0"/>
              <a:t>的一个分划：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对任意 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i="1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(a) (</a:t>
            </a:r>
            <a:r>
              <a:rPr lang="en-US" altLang="zh-CN" i="1" dirty="0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是自反关系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ym typeface="Symbol" pitchFamily="18" charset="2"/>
              </a:rPr>
              <a:t>对任意 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i="1" dirty="0" err="1">
                <a:sym typeface="Symbol" pitchFamily="18" charset="2"/>
              </a:rPr>
              <a:t>A</a:t>
            </a:r>
            <a:endParaRPr lang="en-US" altLang="zh-CN" i="1" dirty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 err="1">
                <a:sym typeface="Symbol" pitchFamily="18" charset="2"/>
              </a:rPr>
              <a:t>a</a:t>
            </a:r>
            <a:r>
              <a:rPr lang="en-US" altLang="zh-CN" sz="2400" dirty="0" err="1">
                <a:sym typeface="Symbol" pitchFamily="18" charset="2"/>
              </a:rPr>
              <a:t>,</a:t>
            </a:r>
            <a:r>
              <a:rPr lang="en-US" altLang="zh-CN" sz="2400" i="1" dirty="0" err="1">
                <a:sym typeface="Symbol" pitchFamily="18" charset="2"/>
              </a:rPr>
              <a:t>b</a:t>
            </a:r>
            <a:r>
              <a:rPr lang="en-US" altLang="zh-CN" sz="2400" dirty="0">
                <a:sym typeface="Symbol" pitchFamily="18" charset="2"/>
              </a:rPr>
              <a:t>) </a:t>
            </a:r>
            <a:r>
              <a:rPr lang="en-US" altLang="zh-CN" sz="2400" i="1" dirty="0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>
                <a:sym typeface="Symbol" pitchFamily="18" charset="2"/>
              </a:rPr>
              <a:t>当且仅当  </a:t>
            </a:r>
            <a:r>
              <a:rPr lang="en-US" altLang="zh-CN" sz="2400" i="1" dirty="0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a</a:t>
            </a:r>
            <a:r>
              <a:rPr lang="en-US" altLang="zh-CN" sz="2400" dirty="0">
                <a:sym typeface="Symbol" pitchFamily="18" charset="2"/>
              </a:rPr>
              <a:t>)=</a:t>
            </a:r>
            <a:r>
              <a:rPr lang="en-US" altLang="zh-CN" sz="2400" i="1" dirty="0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b</a:t>
            </a:r>
            <a:r>
              <a:rPr lang="en-US" altLang="zh-CN" sz="2400" dirty="0">
                <a:sym typeface="Symbol" pitchFamily="18" charset="2"/>
              </a:rPr>
              <a:t>), </a:t>
            </a:r>
            <a:r>
              <a:rPr lang="zh-CN" altLang="en-US" sz="2400" dirty="0">
                <a:sym typeface="Symbol" pitchFamily="18" charset="2"/>
              </a:rPr>
              <a:t>同时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 err="1">
                <a:sym typeface="Symbol" pitchFamily="18" charset="2"/>
              </a:rPr>
              <a:t>a</a:t>
            </a:r>
            <a:r>
              <a:rPr lang="en-US" altLang="zh-CN" sz="2400" dirty="0" err="1">
                <a:sym typeface="Symbol" pitchFamily="18" charset="2"/>
              </a:rPr>
              <a:t>,</a:t>
            </a:r>
            <a:r>
              <a:rPr lang="en-US" altLang="zh-CN" sz="2400" i="1" dirty="0" err="1">
                <a:sym typeface="Symbol" pitchFamily="18" charset="2"/>
              </a:rPr>
              <a:t>b</a:t>
            </a:r>
            <a:r>
              <a:rPr lang="en-US" altLang="zh-CN" sz="2400" dirty="0">
                <a:sym typeface="Symbol" pitchFamily="18" charset="2"/>
              </a:rPr>
              <a:t>) </a:t>
            </a:r>
            <a:r>
              <a:rPr lang="en-US" altLang="zh-CN" sz="2400" i="1" dirty="0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>
                <a:sym typeface="Symbol" pitchFamily="18" charset="2"/>
              </a:rPr>
              <a:t>当且仅当  </a:t>
            </a:r>
            <a:r>
              <a:rPr lang="en-US" altLang="zh-CN" sz="2400" i="1" dirty="0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a</a:t>
            </a:r>
            <a:r>
              <a:rPr lang="en-US" altLang="zh-CN" sz="2400" dirty="0">
                <a:sym typeface="Symbol" pitchFamily="18" charset="2"/>
              </a:rPr>
              <a:t>)</a:t>
            </a:r>
            <a:r>
              <a:rPr lang="en-US" altLang="zh-CN" sz="2400" i="1" dirty="0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b</a:t>
            </a:r>
            <a:r>
              <a:rPr lang="en-US" altLang="zh-CN" sz="2400" dirty="0">
                <a:sym typeface="Symbol" pitchFamily="18" charset="2"/>
              </a:rPr>
              <a:t>)=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162800" cy="990600"/>
          </a:xfrm>
        </p:spPr>
        <p:txBody>
          <a:bodyPr/>
          <a:lstStyle/>
          <a:p>
            <a:r>
              <a:rPr lang="zh-CN" altLang="en-US" sz="4000"/>
              <a:t>商集即分划 </a:t>
            </a:r>
            <a:r>
              <a:rPr lang="en-US" altLang="zh-CN" sz="4000">
                <a:latin typeface="Times New Roman"/>
              </a:rPr>
              <a:t>–</a:t>
            </a:r>
            <a:r>
              <a:rPr lang="en-US" altLang="zh-CN" sz="4000"/>
              <a:t> </a:t>
            </a:r>
            <a:r>
              <a:rPr lang="zh-CN" altLang="en-US" sz="4000"/>
              <a:t>证明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8229600" cy="3733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>
                <a:sym typeface="Symbol" pitchFamily="18" charset="2"/>
              </a:rPr>
              <a:t>不相等的等价类必然不相交。换句话说，有公共元素的任意两个等价类必然相等。</a:t>
            </a:r>
          </a:p>
          <a:p>
            <a:r>
              <a:rPr lang="zh-CN" altLang="en-US">
                <a:sym typeface="Symbol" pitchFamily="18" charset="2"/>
              </a:rPr>
              <a:t>证明：</a:t>
            </a:r>
          </a:p>
          <a:p>
            <a:pPr lvl="1"/>
            <a:r>
              <a:rPr lang="zh-CN" altLang="en-US"/>
              <a:t>假设</a:t>
            </a:r>
            <a:r>
              <a:rPr lang="en-US" altLang="zh-CN"/>
              <a:t>R(a)</a:t>
            </a:r>
            <a:r>
              <a:rPr lang="en-US" altLang="zh-CN">
                <a:sym typeface="Symbol" pitchFamily="18" charset="2"/>
              </a:rPr>
              <a:t>R(b)</a:t>
            </a:r>
            <a:r>
              <a:rPr lang="en-US" altLang="zh-CN">
                <a:latin typeface="Times New Roman"/>
                <a:cs typeface="Arial" charset="0"/>
                <a:sym typeface="Symbol" pitchFamily="18" charset="2"/>
              </a:rPr>
              <a:t>Ø</a:t>
            </a:r>
            <a:r>
              <a:rPr lang="en-US" altLang="zh-CN">
                <a:sym typeface="Symbol" pitchFamily="18" charset="2"/>
              </a:rPr>
              <a:t>, c</a:t>
            </a:r>
            <a:r>
              <a:rPr lang="zh-CN" altLang="en-US">
                <a:sym typeface="Symbol" pitchFamily="18" charset="2"/>
              </a:rPr>
              <a:t>是任一公共元素。</a:t>
            </a:r>
          </a:p>
          <a:p>
            <a:pPr lvl="1"/>
            <a:r>
              <a:rPr lang="zh-CN" altLang="en-US">
                <a:sym typeface="Symbol" pitchFamily="18" charset="2"/>
              </a:rPr>
              <a:t>根据等价类的定义，</a:t>
            </a:r>
            <a:r>
              <a:rPr lang="en-US" altLang="zh-CN">
                <a:sym typeface="Symbol" pitchFamily="18" charset="2"/>
              </a:rPr>
              <a:t>&lt;a,c&gt;R, &lt;b,c&gt;R</a:t>
            </a:r>
          </a:p>
          <a:p>
            <a:pPr lvl="1"/>
            <a:r>
              <a:rPr lang="zh-CN" altLang="en-US">
                <a:sym typeface="Symbol" pitchFamily="18" charset="2"/>
              </a:rPr>
              <a:t>对任意</a:t>
            </a:r>
            <a:r>
              <a:rPr lang="en-US" altLang="zh-CN">
                <a:sym typeface="Symbol" pitchFamily="18" charset="2"/>
              </a:rPr>
              <a:t>xR(a), &lt;a,x&gt;R, </a:t>
            </a:r>
            <a:r>
              <a:rPr lang="zh-CN" altLang="en-US">
                <a:sym typeface="Symbol" pitchFamily="18" charset="2"/>
              </a:rPr>
              <a:t>由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的传递性和对称性，可得</a:t>
            </a:r>
            <a:r>
              <a:rPr lang="en-US" altLang="zh-CN">
                <a:sym typeface="Symbol" pitchFamily="18" charset="2"/>
              </a:rPr>
              <a:t>&lt;c,x&gt;R, </a:t>
            </a:r>
            <a:r>
              <a:rPr lang="zh-CN" altLang="en-US">
                <a:sym typeface="Symbol" pitchFamily="18" charset="2"/>
              </a:rPr>
              <a:t>由此可知</a:t>
            </a:r>
            <a:r>
              <a:rPr lang="en-US" altLang="zh-CN">
                <a:sym typeface="Symbol" pitchFamily="18" charset="2"/>
              </a:rPr>
              <a:t>&lt;b,x&gt;R, </a:t>
            </a:r>
            <a:r>
              <a:rPr lang="zh-CN" altLang="en-US">
                <a:sym typeface="Symbol" pitchFamily="18" charset="2"/>
              </a:rPr>
              <a:t>即</a:t>
            </a:r>
            <a:r>
              <a:rPr lang="en-US" altLang="zh-CN">
                <a:sym typeface="Symbol" pitchFamily="18" charset="2"/>
              </a:rPr>
              <a:t>xR(b), R(a)R(b)</a:t>
            </a:r>
          </a:p>
          <a:p>
            <a:pPr lvl="1"/>
            <a:r>
              <a:rPr lang="zh-CN" altLang="en-US">
                <a:sym typeface="Symbol" pitchFamily="18" charset="2"/>
              </a:rPr>
              <a:t>同理可得：</a:t>
            </a:r>
            <a:r>
              <a:rPr lang="en-US" altLang="zh-CN">
                <a:sym typeface="Symbol" pitchFamily="18" charset="2"/>
              </a:rPr>
              <a:t>R(b)R(a)</a:t>
            </a:r>
            <a:r>
              <a:rPr lang="zh-CN" altLang="en-US">
                <a:sym typeface="Symbol" pitchFamily="18" charset="2"/>
              </a:rPr>
              <a:t>。因此</a:t>
            </a:r>
            <a:r>
              <a:rPr lang="en-US" altLang="zh-CN">
                <a:sym typeface="Symbol" pitchFamily="18" charset="2"/>
              </a:rPr>
              <a:t>: R(a)=R(b)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8001000" cy="1143000"/>
          </a:xfrm>
        </p:spPr>
        <p:txBody>
          <a:bodyPr/>
          <a:lstStyle/>
          <a:p>
            <a:r>
              <a:rPr lang="zh-CN" altLang="en-US" sz="4000"/>
              <a:t>根据一个分划定义等价关系</a:t>
            </a:r>
          </a:p>
        </p:txBody>
      </p:sp>
      <p:sp>
        <p:nvSpPr>
          <p:cNvPr id="53251" name="Freeform 3"/>
          <p:cNvSpPr>
            <a:spLocks/>
          </p:cNvSpPr>
          <p:nvPr/>
        </p:nvSpPr>
        <p:spPr bwMode="auto">
          <a:xfrm>
            <a:off x="914400" y="2590800"/>
            <a:ext cx="2870200" cy="3635375"/>
          </a:xfrm>
          <a:custGeom>
            <a:avLst/>
            <a:gdLst>
              <a:gd name="T0" fmla="*/ 927 w 1808"/>
              <a:gd name="T1" fmla="*/ 112 h 2290"/>
              <a:gd name="T2" fmla="*/ 693 w 1808"/>
              <a:gd name="T3" fmla="*/ 220 h 2290"/>
              <a:gd name="T4" fmla="*/ 540 w 1808"/>
              <a:gd name="T5" fmla="*/ 256 h 2290"/>
              <a:gd name="T6" fmla="*/ 432 w 1808"/>
              <a:gd name="T7" fmla="*/ 301 h 2290"/>
              <a:gd name="T8" fmla="*/ 396 w 1808"/>
              <a:gd name="T9" fmla="*/ 328 h 2290"/>
              <a:gd name="T10" fmla="*/ 369 w 1808"/>
              <a:gd name="T11" fmla="*/ 337 h 2290"/>
              <a:gd name="T12" fmla="*/ 333 w 1808"/>
              <a:gd name="T13" fmla="*/ 391 h 2290"/>
              <a:gd name="T14" fmla="*/ 270 w 1808"/>
              <a:gd name="T15" fmla="*/ 553 h 2290"/>
              <a:gd name="T16" fmla="*/ 198 w 1808"/>
              <a:gd name="T17" fmla="*/ 616 h 2290"/>
              <a:gd name="T18" fmla="*/ 108 w 1808"/>
              <a:gd name="T19" fmla="*/ 751 h 2290"/>
              <a:gd name="T20" fmla="*/ 9 w 1808"/>
              <a:gd name="T21" fmla="*/ 1120 h 2290"/>
              <a:gd name="T22" fmla="*/ 45 w 1808"/>
              <a:gd name="T23" fmla="*/ 1273 h 2290"/>
              <a:gd name="T24" fmla="*/ 0 w 1808"/>
              <a:gd name="T25" fmla="*/ 1534 h 2290"/>
              <a:gd name="T26" fmla="*/ 81 w 1808"/>
              <a:gd name="T27" fmla="*/ 1957 h 2290"/>
              <a:gd name="T28" fmla="*/ 135 w 1808"/>
              <a:gd name="T29" fmla="*/ 2047 h 2290"/>
              <a:gd name="T30" fmla="*/ 261 w 1808"/>
              <a:gd name="T31" fmla="*/ 2092 h 2290"/>
              <a:gd name="T32" fmla="*/ 387 w 1808"/>
              <a:gd name="T33" fmla="*/ 2164 h 2290"/>
              <a:gd name="T34" fmla="*/ 549 w 1808"/>
              <a:gd name="T35" fmla="*/ 2290 h 2290"/>
              <a:gd name="T36" fmla="*/ 972 w 1808"/>
              <a:gd name="T37" fmla="*/ 2227 h 2290"/>
              <a:gd name="T38" fmla="*/ 1116 w 1808"/>
              <a:gd name="T39" fmla="*/ 2020 h 2290"/>
              <a:gd name="T40" fmla="*/ 1323 w 1808"/>
              <a:gd name="T41" fmla="*/ 1912 h 2290"/>
              <a:gd name="T42" fmla="*/ 1377 w 1808"/>
              <a:gd name="T43" fmla="*/ 1804 h 2290"/>
              <a:gd name="T44" fmla="*/ 1422 w 1808"/>
              <a:gd name="T45" fmla="*/ 1678 h 2290"/>
              <a:gd name="T46" fmla="*/ 1512 w 1808"/>
              <a:gd name="T47" fmla="*/ 1624 h 2290"/>
              <a:gd name="T48" fmla="*/ 1548 w 1808"/>
              <a:gd name="T49" fmla="*/ 1561 h 2290"/>
              <a:gd name="T50" fmla="*/ 1638 w 1808"/>
              <a:gd name="T51" fmla="*/ 1480 h 2290"/>
              <a:gd name="T52" fmla="*/ 1737 w 1808"/>
              <a:gd name="T53" fmla="*/ 1309 h 2290"/>
              <a:gd name="T54" fmla="*/ 1782 w 1808"/>
              <a:gd name="T55" fmla="*/ 1084 h 2290"/>
              <a:gd name="T56" fmla="*/ 1791 w 1808"/>
              <a:gd name="T57" fmla="*/ 526 h 2290"/>
              <a:gd name="T58" fmla="*/ 1719 w 1808"/>
              <a:gd name="T59" fmla="*/ 364 h 2290"/>
              <a:gd name="T60" fmla="*/ 1710 w 1808"/>
              <a:gd name="T61" fmla="*/ 238 h 2290"/>
              <a:gd name="T62" fmla="*/ 1539 w 1808"/>
              <a:gd name="T63" fmla="*/ 40 h 2290"/>
              <a:gd name="T64" fmla="*/ 1197 w 1808"/>
              <a:gd name="T65" fmla="*/ 22 h 2290"/>
              <a:gd name="T66" fmla="*/ 1161 w 1808"/>
              <a:gd name="T67" fmla="*/ 4 h 2290"/>
              <a:gd name="T68" fmla="*/ 1071 w 1808"/>
              <a:gd name="T69" fmla="*/ 40 h 2290"/>
              <a:gd name="T70" fmla="*/ 927 w 1808"/>
              <a:gd name="T71" fmla="*/ 11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8" h="2290">
                <a:moveTo>
                  <a:pt x="927" y="112"/>
                </a:moveTo>
                <a:cubicBezTo>
                  <a:pt x="836" y="122"/>
                  <a:pt x="773" y="196"/>
                  <a:pt x="693" y="220"/>
                </a:cubicBezTo>
                <a:cubicBezTo>
                  <a:pt x="644" y="235"/>
                  <a:pt x="585" y="247"/>
                  <a:pt x="540" y="256"/>
                </a:cubicBezTo>
                <a:cubicBezTo>
                  <a:pt x="502" y="264"/>
                  <a:pt x="469" y="289"/>
                  <a:pt x="432" y="301"/>
                </a:cubicBezTo>
                <a:cubicBezTo>
                  <a:pt x="420" y="310"/>
                  <a:pt x="409" y="321"/>
                  <a:pt x="396" y="328"/>
                </a:cubicBezTo>
                <a:cubicBezTo>
                  <a:pt x="388" y="333"/>
                  <a:pt x="376" y="330"/>
                  <a:pt x="369" y="337"/>
                </a:cubicBezTo>
                <a:cubicBezTo>
                  <a:pt x="354" y="352"/>
                  <a:pt x="333" y="391"/>
                  <a:pt x="333" y="391"/>
                </a:cubicBezTo>
                <a:cubicBezTo>
                  <a:pt x="309" y="509"/>
                  <a:pt x="331" y="455"/>
                  <a:pt x="270" y="553"/>
                </a:cubicBezTo>
                <a:cubicBezTo>
                  <a:pt x="253" y="580"/>
                  <a:pt x="219" y="592"/>
                  <a:pt x="198" y="616"/>
                </a:cubicBezTo>
                <a:cubicBezTo>
                  <a:pt x="163" y="657"/>
                  <a:pt x="138" y="706"/>
                  <a:pt x="108" y="751"/>
                </a:cubicBezTo>
                <a:cubicBezTo>
                  <a:pt x="37" y="858"/>
                  <a:pt x="21" y="996"/>
                  <a:pt x="9" y="1120"/>
                </a:cubicBezTo>
                <a:cubicBezTo>
                  <a:pt x="18" y="1189"/>
                  <a:pt x="34" y="1209"/>
                  <a:pt x="45" y="1273"/>
                </a:cubicBezTo>
                <a:cubicBezTo>
                  <a:pt x="30" y="1363"/>
                  <a:pt x="41" y="1451"/>
                  <a:pt x="0" y="1534"/>
                </a:cubicBezTo>
                <a:cubicBezTo>
                  <a:pt x="8" y="1716"/>
                  <a:pt x="13" y="1807"/>
                  <a:pt x="81" y="1957"/>
                </a:cubicBezTo>
                <a:cubicBezTo>
                  <a:pt x="85" y="1967"/>
                  <a:pt x="118" y="2038"/>
                  <a:pt x="135" y="2047"/>
                </a:cubicBezTo>
                <a:cubicBezTo>
                  <a:pt x="174" y="2068"/>
                  <a:pt x="221" y="2073"/>
                  <a:pt x="261" y="2092"/>
                </a:cubicBezTo>
                <a:cubicBezTo>
                  <a:pt x="482" y="2198"/>
                  <a:pt x="295" y="2133"/>
                  <a:pt x="387" y="2164"/>
                </a:cubicBezTo>
                <a:cubicBezTo>
                  <a:pt x="430" y="2228"/>
                  <a:pt x="472" y="2275"/>
                  <a:pt x="549" y="2290"/>
                </a:cubicBezTo>
                <a:cubicBezTo>
                  <a:pt x="692" y="2282"/>
                  <a:pt x="833" y="2262"/>
                  <a:pt x="972" y="2227"/>
                </a:cubicBezTo>
                <a:cubicBezTo>
                  <a:pt x="1008" y="2179"/>
                  <a:pt x="1068" y="2046"/>
                  <a:pt x="1116" y="2020"/>
                </a:cubicBezTo>
                <a:cubicBezTo>
                  <a:pt x="1211" y="1968"/>
                  <a:pt x="1246" y="1963"/>
                  <a:pt x="1323" y="1912"/>
                </a:cubicBezTo>
                <a:cubicBezTo>
                  <a:pt x="1345" y="1878"/>
                  <a:pt x="1367" y="1844"/>
                  <a:pt x="1377" y="1804"/>
                </a:cubicBezTo>
                <a:cubicBezTo>
                  <a:pt x="1387" y="1765"/>
                  <a:pt x="1388" y="1707"/>
                  <a:pt x="1422" y="1678"/>
                </a:cubicBezTo>
                <a:cubicBezTo>
                  <a:pt x="1451" y="1653"/>
                  <a:pt x="1479" y="1640"/>
                  <a:pt x="1512" y="1624"/>
                </a:cubicBezTo>
                <a:cubicBezTo>
                  <a:pt x="1527" y="1605"/>
                  <a:pt x="1533" y="1580"/>
                  <a:pt x="1548" y="1561"/>
                </a:cubicBezTo>
                <a:cubicBezTo>
                  <a:pt x="1573" y="1531"/>
                  <a:pt x="1612" y="1509"/>
                  <a:pt x="1638" y="1480"/>
                </a:cubicBezTo>
                <a:cubicBezTo>
                  <a:pt x="1664" y="1451"/>
                  <a:pt x="1724" y="1340"/>
                  <a:pt x="1737" y="1309"/>
                </a:cubicBezTo>
                <a:cubicBezTo>
                  <a:pt x="1765" y="1238"/>
                  <a:pt x="1782" y="1084"/>
                  <a:pt x="1782" y="1084"/>
                </a:cubicBezTo>
                <a:cubicBezTo>
                  <a:pt x="1794" y="897"/>
                  <a:pt x="1808" y="714"/>
                  <a:pt x="1791" y="526"/>
                </a:cubicBezTo>
                <a:cubicBezTo>
                  <a:pt x="1786" y="469"/>
                  <a:pt x="1739" y="415"/>
                  <a:pt x="1719" y="364"/>
                </a:cubicBezTo>
                <a:cubicBezTo>
                  <a:pt x="1716" y="322"/>
                  <a:pt x="1716" y="280"/>
                  <a:pt x="1710" y="238"/>
                </a:cubicBezTo>
                <a:cubicBezTo>
                  <a:pt x="1698" y="158"/>
                  <a:pt x="1604" y="79"/>
                  <a:pt x="1539" y="40"/>
                </a:cubicBezTo>
                <a:cubicBezTo>
                  <a:pt x="1419" y="49"/>
                  <a:pt x="1316" y="42"/>
                  <a:pt x="1197" y="22"/>
                </a:cubicBezTo>
                <a:cubicBezTo>
                  <a:pt x="1185" y="16"/>
                  <a:pt x="1174" y="6"/>
                  <a:pt x="1161" y="4"/>
                </a:cubicBezTo>
                <a:cubicBezTo>
                  <a:pt x="1131" y="0"/>
                  <a:pt x="1098" y="31"/>
                  <a:pt x="1071" y="40"/>
                </a:cubicBezTo>
                <a:cubicBezTo>
                  <a:pt x="1049" y="73"/>
                  <a:pt x="956" y="83"/>
                  <a:pt x="927" y="112"/>
                </a:cubicBez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CC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2" name="Freeform 4"/>
          <p:cNvSpPr>
            <a:spLocks/>
          </p:cNvSpPr>
          <p:nvPr/>
        </p:nvSpPr>
        <p:spPr bwMode="auto">
          <a:xfrm>
            <a:off x="971550" y="3992563"/>
            <a:ext cx="1771650" cy="447675"/>
          </a:xfrm>
          <a:custGeom>
            <a:avLst/>
            <a:gdLst>
              <a:gd name="T0" fmla="*/ 0 w 1116"/>
              <a:gd name="T1" fmla="*/ 201 h 282"/>
              <a:gd name="T2" fmla="*/ 369 w 1116"/>
              <a:gd name="T3" fmla="*/ 255 h 282"/>
              <a:gd name="T4" fmla="*/ 675 w 1116"/>
              <a:gd name="T5" fmla="*/ 39 h 282"/>
              <a:gd name="T6" fmla="*/ 1116 w 1116"/>
              <a:gd name="T7" fmla="*/ 2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6" h="282">
                <a:moveTo>
                  <a:pt x="0" y="201"/>
                </a:moveTo>
                <a:cubicBezTo>
                  <a:pt x="128" y="241"/>
                  <a:pt x="257" y="282"/>
                  <a:pt x="369" y="255"/>
                </a:cubicBezTo>
                <a:cubicBezTo>
                  <a:pt x="481" y="228"/>
                  <a:pt x="551" y="78"/>
                  <a:pt x="675" y="39"/>
                </a:cubicBezTo>
                <a:cubicBezTo>
                  <a:pt x="799" y="0"/>
                  <a:pt x="957" y="10"/>
                  <a:pt x="1116" y="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3" name="Freeform 5"/>
          <p:cNvSpPr>
            <a:spLocks/>
          </p:cNvSpPr>
          <p:nvPr/>
        </p:nvSpPr>
        <p:spPr bwMode="auto">
          <a:xfrm>
            <a:off x="1620838" y="4216400"/>
            <a:ext cx="993775" cy="1652588"/>
          </a:xfrm>
          <a:custGeom>
            <a:avLst/>
            <a:gdLst>
              <a:gd name="T0" fmla="*/ 146 w 653"/>
              <a:gd name="T1" fmla="*/ 0 h 1077"/>
              <a:gd name="T2" fmla="*/ 347 w 653"/>
              <a:gd name="T3" fmla="*/ 222 h 1077"/>
              <a:gd name="T4" fmla="*/ 41 w 653"/>
              <a:gd name="T5" fmla="*/ 510 h 1077"/>
              <a:gd name="T6" fmla="*/ 104 w 653"/>
              <a:gd name="T7" fmla="*/ 780 h 1077"/>
              <a:gd name="T8" fmla="*/ 185 w 653"/>
              <a:gd name="T9" fmla="*/ 996 h 1077"/>
              <a:gd name="T10" fmla="*/ 509 w 653"/>
              <a:gd name="T11" fmla="*/ 996 h 1077"/>
              <a:gd name="T12" fmla="*/ 653 w 653"/>
              <a:gd name="T13" fmla="*/ 1077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3" h="1077">
                <a:moveTo>
                  <a:pt x="146" y="0"/>
                </a:moveTo>
                <a:cubicBezTo>
                  <a:pt x="255" y="68"/>
                  <a:pt x="364" y="137"/>
                  <a:pt x="347" y="222"/>
                </a:cubicBezTo>
                <a:cubicBezTo>
                  <a:pt x="330" y="307"/>
                  <a:pt x="82" y="417"/>
                  <a:pt x="41" y="510"/>
                </a:cubicBezTo>
                <a:cubicBezTo>
                  <a:pt x="0" y="603"/>
                  <a:pt x="80" y="699"/>
                  <a:pt x="104" y="780"/>
                </a:cubicBezTo>
                <a:cubicBezTo>
                  <a:pt x="128" y="861"/>
                  <a:pt x="118" y="960"/>
                  <a:pt x="185" y="996"/>
                </a:cubicBezTo>
                <a:cubicBezTo>
                  <a:pt x="252" y="1032"/>
                  <a:pt x="431" y="983"/>
                  <a:pt x="509" y="996"/>
                </a:cubicBezTo>
                <a:cubicBezTo>
                  <a:pt x="587" y="1009"/>
                  <a:pt x="620" y="1043"/>
                  <a:pt x="653" y="10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4" name="Freeform 6"/>
          <p:cNvSpPr>
            <a:spLocks/>
          </p:cNvSpPr>
          <p:nvPr/>
        </p:nvSpPr>
        <p:spPr bwMode="auto">
          <a:xfrm>
            <a:off x="2273300" y="2616200"/>
            <a:ext cx="1312863" cy="2252663"/>
          </a:xfrm>
          <a:custGeom>
            <a:avLst/>
            <a:gdLst>
              <a:gd name="T0" fmla="*/ 248 w 791"/>
              <a:gd name="T1" fmla="*/ 0 h 1455"/>
              <a:gd name="T2" fmla="*/ 8 w 791"/>
              <a:gd name="T3" fmla="*/ 528 h 1455"/>
              <a:gd name="T4" fmla="*/ 296 w 791"/>
              <a:gd name="T5" fmla="*/ 864 h 1455"/>
              <a:gd name="T6" fmla="*/ 200 w 791"/>
              <a:gd name="T7" fmla="*/ 1008 h 1455"/>
              <a:gd name="T8" fmla="*/ 296 w 791"/>
              <a:gd name="T9" fmla="*/ 1296 h 1455"/>
              <a:gd name="T10" fmla="*/ 632 w 791"/>
              <a:gd name="T11" fmla="*/ 1344 h 1455"/>
              <a:gd name="T12" fmla="*/ 791 w 791"/>
              <a:gd name="T13" fmla="*/ 1455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1" h="1455">
                <a:moveTo>
                  <a:pt x="248" y="0"/>
                </a:moveTo>
                <a:cubicBezTo>
                  <a:pt x="124" y="192"/>
                  <a:pt x="0" y="384"/>
                  <a:pt x="8" y="528"/>
                </a:cubicBezTo>
                <a:cubicBezTo>
                  <a:pt x="16" y="672"/>
                  <a:pt x="264" y="784"/>
                  <a:pt x="296" y="864"/>
                </a:cubicBezTo>
                <a:cubicBezTo>
                  <a:pt x="328" y="944"/>
                  <a:pt x="200" y="936"/>
                  <a:pt x="200" y="1008"/>
                </a:cubicBezTo>
                <a:cubicBezTo>
                  <a:pt x="200" y="1080"/>
                  <a:pt x="224" y="1240"/>
                  <a:pt x="296" y="1296"/>
                </a:cubicBezTo>
                <a:cubicBezTo>
                  <a:pt x="368" y="1352"/>
                  <a:pt x="550" y="1318"/>
                  <a:pt x="632" y="1344"/>
                </a:cubicBezTo>
                <a:cubicBezTo>
                  <a:pt x="714" y="1370"/>
                  <a:pt x="752" y="1412"/>
                  <a:pt x="791" y="1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5" name="Freeform 7"/>
          <p:cNvSpPr>
            <a:spLocks/>
          </p:cNvSpPr>
          <p:nvPr/>
        </p:nvSpPr>
        <p:spPr bwMode="auto">
          <a:xfrm>
            <a:off x="2447925" y="3030538"/>
            <a:ext cx="1295400" cy="1095375"/>
          </a:xfrm>
          <a:custGeom>
            <a:avLst/>
            <a:gdLst>
              <a:gd name="T0" fmla="*/ 0 w 834"/>
              <a:gd name="T1" fmla="*/ 0 h 699"/>
              <a:gd name="T2" fmla="*/ 402 w 834"/>
              <a:gd name="T3" fmla="*/ 159 h 699"/>
              <a:gd name="T4" fmla="*/ 510 w 834"/>
              <a:gd name="T5" fmla="*/ 528 h 699"/>
              <a:gd name="T6" fmla="*/ 834 w 834"/>
              <a:gd name="T7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4" h="699">
                <a:moveTo>
                  <a:pt x="0" y="0"/>
                </a:moveTo>
                <a:cubicBezTo>
                  <a:pt x="158" y="35"/>
                  <a:pt x="317" y="71"/>
                  <a:pt x="402" y="159"/>
                </a:cubicBezTo>
                <a:cubicBezTo>
                  <a:pt x="487" y="247"/>
                  <a:pt x="438" y="438"/>
                  <a:pt x="510" y="528"/>
                </a:cubicBezTo>
                <a:cubicBezTo>
                  <a:pt x="582" y="618"/>
                  <a:pt x="708" y="658"/>
                  <a:pt x="834" y="6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6" name="Freeform 8"/>
          <p:cNvSpPr>
            <a:spLocks/>
          </p:cNvSpPr>
          <p:nvPr/>
        </p:nvSpPr>
        <p:spPr bwMode="auto">
          <a:xfrm>
            <a:off x="1057275" y="5211763"/>
            <a:ext cx="614363" cy="542925"/>
          </a:xfrm>
          <a:custGeom>
            <a:avLst/>
            <a:gdLst>
              <a:gd name="T0" fmla="*/ 387 w 387"/>
              <a:gd name="T1" fmla="*/ 0 h 342"/>
              <a:gd name="T2" fmla="*/ 216 w 387"/>
              <a:gd name="T3" fmla="*/ 162 h 342"/>
              <a:gd name="T4" fmla="*/ 162 w 387"/>
              <a:gd name="T5" fmla="*/ 315 h 342"/>
              <a:gd name="T6" fmla="*/ 0 w 387"/>
              <a:gd name="T7" fmla="*/ 3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7" h="342">
                <a:moveTo>
                  <a:pt x="387" y="0"/>
                </a:moveTo>
                <a:cubicBezTo>
                  <a:pt x="320" y="55"/>
                  <a:pt x="253" y="110"/>
                  <a:pt x="216" y="162"/>
                </a:cubicBezTo>
                <a:cubicBezTo>
                  <a:pt x="179" y="214"/>
                  <a:pt x="198" y="288"/>
                  <a:pt x="162" y="315"/>
                </a:cubicBezTo>
                <a:cubicBezTo>
                  <a:pt x="126" y="342"/>
                  <a:pt x="25" y="324"/>
                  <a:pt x="0" y="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581150" y="33210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028950" y="28638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6</a:t>
            </a:r>
            <a:endParaRPr lang="en-US" altLang="zh-CN" i="1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876550" y="39306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5</a:t>
            </a:r>
            <a:endParaRPr lang="en-US" altLang="zh-CN" i="1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266950" y="48450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4</a:t>
            </a:r>
            <a:endParaRPr lang="en-US" altLang="zh-CN" i="1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1657350" y="56832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3</a:t>
            </a:r>
            <a:endParaRPr lang="en-US" altLang="zh-CN" i="1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1123950" y="45402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2</a:t>
            </a:r>
            <a:endParaRPr lang="en-US" altLang="zh-CN" i="1"/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276350" y="24828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A</a:t>
            </a: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2800350" y="52260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2038350" y="53784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2419350" y="46164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2495550" y="46164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809750" y="49974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y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2876550" y="52260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z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4038600" y="2514600"/>
            <a:ext cx="4724400" cy="226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给定 </a:t>
            </a:r>
            <a:r>
              <a:rPr lang="en-US" altLang="zh-CN"/>
              <a:t>A </a:t>
            </a:r>
            <a:r>
              <a:rPr lang="zh-CN" altLang="en-US"/>
              <a:t>上一个分划，可以如下定义</a:t>
            </a:r>
            <a:r>
              <a:rPr lang="en-US" altLang="zh-CN"/>
              <a:t>A </a:t>
            </a:r>
            <a:r>
              <a:rPr lang="zh-CN" altLang="en-US"/>
              <a:t>上的等价关系 </a:t>
            </a:r>
            <a:r>
              <a:rPr lang="en-US" altLang="zh-CN" i="1"/>
              <a:t>R</a:t>
            </a:r>
            <a:r>
              <a:rPr lang="en-US" altLang="zh-CN"/>
              <a:t> 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</a:t>
            </a:r>
            <a:r>
              <a:rPr lang="en-US" altLang="zh-CN" i="1">
                <a:sym typeface="Symbol" pitchFamily="18" charset="2"/>
              </a:rPr>
              <a:t>x,y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)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zh-CN" altLang="en-US">
                <a:sym typeface="Symbol" pitchFamily="18" charset="2"/>
              </a:rPr>
              <a:t>当且仅当</a:t>
            </a:r>
            <a:r>
              <a:rPr lang="en-US" altLang="zh-CN">
                <a:sym typeface="Symbol" pitchFamily="18" charset="2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   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属于该分划中同一块。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Ex.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)</a:t>
            </a:r>
            <a:r>
              <a:rPr lang="en-US" altLang="zh-CN" sz="2000" i="1">
                <a:sym typeface="Symbol" pitchFamily="18" charset="2"/>
              </a:rPr>
              <a:t>R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>
                <a:sym typeface="Symbol" pitchFamily="18" charset="2"/>
              </a:rPr>
              <a:t>)</a:t>
            </a:r>
            <a:r>
              <a:rPr lang="en-US" altLang="zh-CN" sz="2000" i="1">
                <a:sym typeface="Symbol" pitchFamily="18" charset="2"/>
              </a:rPr>
              <a:t>R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>
                <a:sym typeface="Symbol" pitchFamily="18" charset="2"/>
              </a:rPr>
              <a:t>)</a:t>
            </a:r>
            <a:r>
              <a:rPr lang="en-US" altLang="zh-CN" sz="2000" i="1">
                <a:sym typeface="Symbol" pitchFamily="18" charset="2"/>
              </a:rPr>
              <a:t>R 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)</a:t>
            </a:r>
            <a:r>
              <a:rPr lang="en-US" altLang="zh-CN" sz="2000" i="1">
                <a:sym typeface="Symbol" pitchFamily="18" charset="2"/>
              </a:rPr>
              <a:t>R </a:t>
            </a:r>
            <a:r>
              <a:rPr lang="en-US" altLang="zh-CN" sz="2000">
                <a:sym typeface="Symbol" pitchFamily="18" charset="2"/>
              </a:rPr>
              <a:t>etc.</a:t>
            </a:r>
            <a:endParaRPr lang="en-US" altLang="zh-CN" sz="2000" i="1">
              <a:sym typeface="Symbol" pitchFamily="18" charset="2"/>
            </a:endParaRP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4114800" y="4953000"/>
            <a:ext cx="3657600" cy="124460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显然，关系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满足自反性、对称性、传递性。因此：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是等价关系。</a:t>
            </a:r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1657350" y="4387850"/>
            <a:ext cx="17526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>
            <a:off x="2819400" y="4267200"/>
            <a:ext cx="1600200" cy="609600"/>
          </a:xfrm>
          <a:prstGeom prst="line">
            <a:avLst/>
          </a:prstGeom>
          <a:noFill/>
          <a:ln w="22225">
            <a:solidFill>
              <a:srgbClr val="FF66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等价关系与划分：一个例子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8001000" cy="3657600"/>
          </a:xfrm>
        </p:spPr>
        <p:txBody>
          <a:bodyPr/>
          <a:lstStyle/>
          <a:p>
            <a:r>
              <a:rPr lang="en-US" altLang="zh-CN" i="1"/>
              <a:t>R</a:t>
            </a:r>
            <a:r>
              <a:rPr lang="zh-CN" altLang="en-US"/>
              <a:t>是实数集，定义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上的关系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如下：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i="1"/>
              <a:t>&lt;s</a:t>
            </a:r>
            <a:r>
              <a:rPr lang="en-US" altLang="zh-CN"/>
              <a:t>,</a:t>
            </a:r>
            <a:r>
              <a:rPr lang="en-US" altLang="zh-CN" i="1"/>
              <a:t>t&gt;S&lt;x</a:t>
            </a:r>
            <a:r>
              <a:rPr lang="en-US" altLang="zh-CN"/>
              <a:t>,</a:t>
            </a:r>
            <a:r>
              <a:rPr lang="en-US" altLang="zh-CN" i="1"/>
              <a:t>y&gt; </a:t>
            </a:r>
            <a:r>
              <a:rPr lang="zh-CN" altLang="en-US"/>
              <a:t>当且仅当</a:t>
            </a:r>
          </a:p>
          <a:p>
            <a:pPr algn="ctr">
              <a:buFont typeface="Wingdings" pitchFamily="2" charset="2"/>
              <a:buNone/>
            </a:pPr>
            <a:r>
              <a:rPr lang="en-US" altLang="zh-CN"/>
              <a:t>(</a:t>
            </a:r>
            <a:r>
              <a:rPr lang="en-US" altLang="zh-CN" i="1"/>
              <a:t>st </a:t>
            </a:r>
            <a:r>
              <a:rPr lang="en-US" altLang="zh-CN"/>
              <a:t>=</a:t>
            </a:r>
            <a:r>
              <a:rPr lang="en-US" altLang="zh-CN" i="1"/>
              <a:t>xy</a:t>
            </a:r>
            <a:r>
              <a:rPr lang="en-US" altLang="zh-CN"/>
              <a:t>=0) </a:t>
            </a:r>
            <a:r>
              <a:rPr lang="zh-CN" altLang="en-US"/>
              <a:t>或者 </a:t>
            </a:r>
            <a:r>
              <a:rPr lang="en-US" altLang="zh-CN"/>
              <a:t>(</a:t>
            </a:r>
            <a:r>
              <a:rPr lang="en-US" altLang="zh-CN" i="1"/>
              <a:t>st</a:t>
            </a:r>
            <a:r>
              <a:rPr lang="en-US" altLang="zh-CN">
                <a:sym typeface="Symbol" pitchFamily="18" charset="2"/>
              </a:rPr>
              <a:t>0 </a:t>
            </a:r>
            <a:r>
              <a:rPr lang="zh-CN" altLang="en-US">
                <a:sym typeface="Symbol" pitchFamily="18" charset="2"/>
              </a:rPr>
              <a:t>且 </a:t>
            </a:r>
            <a:r>
              <a:rPr lang="en-US" altLang="zh-CN" i="1"/>
              <a:t>xy</a:t>
            </a:r>
            <a:r>
              <a:rPr lang="en-US" altLang="zh-CN">
                <a:sym typeface="Symbol" pitchFamily="18" charset="2"/>
              </a:rPr>
              <a:t>0 </a:t>
            </a:r>
            <a:r>
              <a:rPr lang="zh-CN" altLang="en-US">
                <a:sym typeface="Symbol" pitchFamily="18" charset="2"/>
              </a:rPr>
              <a:t>且 </a:t>
            </a:r>
            <a:r>
              <a:rPr lang="en-US" altLang="zh-CN" i="1">
                <a:sym typeface="Symbol" pitchFamily="18" charset="2"/>
              </a:rPr>
              <a:t>sx</a:t>
            </a:r>
            <a:r>
              <a:rPr lang="en-US" altLang="zh-CN">
                <a:sym typeface="Symbol" pitchFamily="18" charset="2"/>
              </a:rPr>
              <a:t>&gt;0 </a:t>
            </a:r>
            <a:r>
              <a:rPr lang="zh-CN" altLang="en-US">
                <a:sym typeface="Symbol" pitchFamily="18" charset="2"/>
              </a:rPr>
              <a:t>且 </a:t>
            </a:r>
            <a:r>
              <a:rPr lang="en-US" altLang="zh-CN" i="1">
                <a:sym typeface="Symbol" pitchFamily="18" charset="2"/>
              </a:rPr>
              <a:t>ty</a:t>
            </a:r>
            <a:r>
              <a:rPr lang="en-US" altLang="zh-CN">
                <a:sym typeface="Symbol" pitchFamily="18" charset="2"/>
              </a:rPr>
              <a:t>&gt;0)</a:t>
            </a:r>
          </a:p>
          <a:p>
            <a:pPr lvl="1"/>
            <a:r>
              <a:rPr lang="en-US" altLang="zh-CN" i="1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是等价关系</a:t>
            </a:r>
          </a:p>
          <a:p>
            <a:pPr lvl="1"/>
            <a:r>
              <a:rPr lang="zh-CN" altLang="en-US">
                <a:sym typeface="Symbol" pitchFamily="18" charset="2"/>
              </a:rPr>
              <a:t>描述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en-US" altLang="zh-CN">
                <a:sym typeface="Symbol" pitchFamily="18" charset="2"/>
              </a:rPr>
              <a:t>/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>
                <a:sym typeface="Symbol" pitchFamily="18" charset="2"/>
              </a:rPr>
              <a:t> 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828800" y="5029200"/>
            <a:ext cx="5867400" cy="95250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Arial" charset="0"/>
                <a:sym typeface="Symbol" pitchFamily="18" charset="2"/>
              </a:rPr>
              <a:t>R</a:t>
            </a:r>
            <a:r>
              <a:rPr lang="en-US" altLang="zh-CN">
                <a:latin typeface="Arial" charset="0"/>
                <a:sym typeface="Symbol" pitchFamily="18" charset="2"/>
              </a:rPr>
              <a:t></a:t>
            </a:r>
            <a:r>
              <a:rPr lang="en-US" altLang="zh-CN" i="1">
                <a:latin typeface="Arial" charset="0"/>
                <a:sym typeface="Symbol" pitchFamily="18" charset="2"/>
              </a:rPr>
              <a:t>R </a:t>
            </a:r>
            <a:r>
              <a:rPr lang="en-US" altLang="zh-CN">
                <a:latin typeface="Arial" charset="0"/>
                <a:sym typeface="Symbol" pitchFamily="18" charset="2"/>
              </a:rPr>
              <a:t>/ </a:t>
            </a:r>
            <a:r>
              <a:rPr lang="en-US" altLang="zh-CN" i="1">
                <a:latin typeface="Arial" charset="0"/>
                <a:sym typeface="Symbol" pitchFamily="18" charset="2"/>
              </a:rPr>
              <a:t>S </a:t>
            </a:r>
            <a:r>
              <a:rPr lang="zh-CN" altLang="en-US">
                <a:latin typeface="Arial" charset="0"/>
                <a:sym typeface="Symbol" pitchFamily="18" charset="2"/>
              </a:rPr>
              <a:t>包含</a:t>
            </a:r>
            <a:r>
              <a:rPr lang="en-US" altLang="zh-CN">
                <a:latin typeface="Arial" charset="0"/>
                <a:sym typeface="Symbol" pitchFamily="18" charset="2"/>
              </a:rPr>
              <a:t>5</a:t>
            </a:r>
            <a:r>
              <a:rPr lang="zh-CN" altLang="en-US">
                <a:latin typeface="Arial" charset="0"/>
                <a:sym typeface="Symbol" pitchFamily="18" charset="2"/>
              </a:rPr>
              <a:t>个等价类</a:t>
            </a:r>
            <a:r>
              <a:rPr lang="en-US" altLang="zh-CN">
                <a:latin typeface="Arial" charset="0"/>
                <a:sym typeface="Symbol" pitchFamily="18" charset="2"/>
              </a:rPr>
              <a:t>: </a:t>
            </a:r>
            <a:r>
              <a:rPr lang="en-US" altLang="zh-CN" sz="1800">
                <a:solidFill>
                  <a:srgbClr val="CC6600"/>
                </a:solidFill>
                <a:latin typeface="Arial" charset="0"/>
                <a:sym typeface="Symbol" pitchFamily="18" charset="2"/>
              </a:rPr>
              <a:t>(</a:t>
            </a:r>
            <a:r>
              <a:rPr lang="zh-CN" altLang="en-US" sz="1800">
                <a:solidFill>
                  <a:srgbClr val="CC6600"/>
                </a:solidFill>
                <a:latin typeface="Arial" charset="0"/>
                <a:sym typeface="Symbol" pitchFamily="18" charset="2"/>
              </a:rPr>
              <a:t>在平面坐标系中描述</a:t>
            </a:r>
            <a:r>
              <a:rPr lang="en-US" altLang="zh-CN" sz="1800">
                <a:solidFill>
                  <a:srgbClr val="CC6600"/>
                </a:solidFill>
                <a:latin typeface="Arial" charset="0"/>
                <a:sym typeface="Wingdings" pitchFamily="2" charset="2"/>
              </a:rPr>
              <a:t>)</a:t>
            </a:r>
            <a:endParaRPr lang="en-US" altLang="zh-CN" sz="1800">
              <a:solidFill>
                <a:srgbClr val="CC6600"/>
              </a:solidFill>
              <a:latin typeface="Arial" charset="0"/>
              <a:sym typeface="Symbol" pitchFamily="18" charset="2"/>
            </a:endParaRPr>
          </a:p>
          <a:p>
            <a:pPr algn="ctr">
              <a:spcBef>
                <a:spcPct val="20000"/>
              </a:spcBef>
            </a:pPr>
            <a:r>
              <a:rPr lang="zh-CN" altLang="en-US">
                <a:latin typeface="Arial" charset="0"/>
                <a:sym typeface="Symbol" pitchFamily="18" charset="2"/>
              </a:rPr>
              <a:t>两个坐标轴的并集，第</a:t>
            </a:r>
            <a:r>
              <a:rPr lang="en-US" altLang="zh-CN">
                <a:latin typeface="Arial" charset="0"/>
                <a:sym typeface="Symbol" pitchFamily="18" charset="2"/>
              </a:rPr>
              <a:t>1</a:t>
            </a:r>
            <a:r>
              <a:rPr lang="zh-CN" altLang="en-US">
                <a:latin typeface="Arial" charset="0"/>
                <a:sym typeface="Symbol" pitchFamily="18" charset="2"/>
              </a:rPr>
              <a:t>至第</a:t>
            </a:r>
            <a:r>
              <a:rPr lang="en-US" altLang="zh-CN">
                <a:latin typeface="Arial" charset="0"/>
                <a:sym typeface="Symbol" pitchFamily="18" charset="2"/>
              </a:rPr>
              <a:t>4</a:t>
            </a:r>
            <a:r>
              <a:rPr lang="zh-CN" altLang="en-US">
                <a:latin typeface="Arial" charset="0"/>
                <a:sym typeface="Symbol" pitchFamily="18" charset="2"/>
              </a:rPr>
              <a:t>象限</a:t>
            </a: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171575" y="4000500"/>
            <a:ext cx="174307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2957513" y="4000500"/>
            <a:ext cx="1957387" cy="471488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905375" y="4286250"/>
            <a:ext cx="3705225" cy="576263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6600"/>
                </a:solidFill>
              </a:rPr>
              <a:t>如果改为</a:t>
            </a:r>
            <a:r>
              <a:rPr lang="en-US" altLang="zh-CN" sz="2000">
                <a:solidFill>
                  <a:srgbClr val="CC6600"/>
                </a:solidFill>
              </a:rPr>
              <a:t>:</a:t>
            </a:r>
            <a:r>
              <a:rPr lang="en-US" altLang="zh-CN" sz="2000">
                <a:solidFill>
                  <a:srgbClr val="CC6600"/>
                </a:solidFill>
                <a:sym typeface="Wingdings" pitchFamily="2" charset="2"/>
              </a:rPr>
              <a:t> (</a:t>
            </a:r>
            <a:r>
              <a:rPr lang="en-US" altLang="zh-CN" sz="2000" i="1">
                <a:solidFill>
                  <a:srgbClr val="CC6600"/>
                </a:solidFill>
                <a:sym typeface="Wingdings" pitchFamily="2" charset="2"/>
              </a:rPr>
              <a:t>s</a:t>
            </a:r>
            <a:r>
              <a:rPr lang="en-US" altLang="zh-CN" sz="2000">
                <a:solidFill>
                  <a:srgbClr val="CC6600"/>
                </a:solidFill>
                <a:sym typeface="Wingdings" pitchFamily="2" charset="2"/>
              </a:rPr>
              <a:t>=</a:t>
            </a:r>
            <a:r>
              <a:rPr lang="en-US" altLang="zh-CN" sz="2000" i="1">
                <a:solidFill>
                  <a:srgbClr val="CC6600"/>
                </a:solidFill>
                <a:sym typeface="Wingdings" pitchFamily="2" charset="2"/>
              </a:rPr>
              <a:t>x</a:t>
            </a:r>
            <a:r>
              <a:rPr lang="en-US" altLang="zh-CN" sz="2000">
                <a:solidFill>
                  <a:srgbClr val="CC6600"/>
                </a:solidFill>
                <a:sym typeface="Wingdings" pitchFamily="2" charset="2"/>
              </a:rPr>
              <a:t>=0)</a:t>
            </a:r>
            <a:r>
              <a:rPr lang="zh-CN" altLang="en-US" sz="2000">
                <a:solidFill>
                  <a:srgbClr val="CC6600"/>
                </a:solidFill>
                <a:sym typeface="Wingdings" pitchFamily="2" charset="2"/>
              </a:rPr>
              <a:t>或者</a:t>
            </a:r>
            <a:r>
              <a:rPr lang="en-US" altLang="zh-CN" sz="2000">
                <a:solidFill>
                  <a:srgbClr val="CC6600"/>
                </a:solidFill>
                <a:sym typeface="Wingdings" pitchFamily="2" charset="2"/>
              </a:rPr>
              <a:t>(</a:t>
            </a:r>
            <a:r>
              <a:rPr lang="en-US" altLang="zh-CN" sz="2000" i="1">
                <a:solidFill>
                  <a:srgbClr val="CC6600"/>
                </a:solidFill>
                <a:sym typeface="Wingdings" pitchFamily="2" charset="2"/>
              </a:rPr>
              <a:t>t</a:t>
            </a:r>
            <a:r>
              <a:rPr lang="en-US" altLang="zh-CN" sz="2000">
                <a:solidFill>
                  <a:srgbClr val="CC6600"/>
                </a:solidFill>
                <a:sym typeface="Wingdings" pitchFamily="2" charset="2"/>
              </a:rPr>
              <a:t>=</a:t>
            </a:r>
            <a:r>
              <a:rPr lang="en-US" altLang="zh-CN" sz="2000" i="1">
                <a:solidFill>
                  <a:srgbClr val="CC6600"/>
                </a:solidFill>
                <a:sym typeface="Wingdings" pitchFamily="2" charset="2"/>
              </a:rPr>
              <a:t>y</a:t>
            </a:r>
            <a:r>
              <a:rPr lang="en-US" altLang="zh-CN" sz="2000">
                <a:solidFill>
                  <a:srgbClr val="CC6600"/>
                </a:solidFill>
                <a:sym typeface="Wingdings" pitchFamily="2" charset="2"/>
              </a:rPr>
              <a:t>=0)</a:t>
            </a:r>
            <a:r>
              <a:rPr lang="en-US" altLang="zh-CN" sz="2800" b="1">
                <a:solidFill>
                  <a:srgbClr val="FF0000"/>
                </a:solidFill>
                <a:sym typeface="Wingdings" pitchFamily="2" charset="2"/>
              </a:rPr>
              <a:t>?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 autoUpdateAnimBg="0"/>
      <p:bldP spid="59398" grpId="0" animBg="1"/>
      <p:bldP spid="59399" grpId="0" animBg="1"/>
      <p:bldP spid="5940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8001000" cy="1143000"/>
          </a:xfrm>
        </p:spPr>
        <p:txBody>
          <a:bodyPr/>
          <a:lstStyle/>
          <a:p>
            <a:r>
              <a:rPr lang="zh-CN" altLang="en-US" sz="4000"/>
              <a:t>利用等价类解题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514600"/>
            <a:ext cx="7010400" cy="3581400"/>
          </a:xfrm>
        </p:spPr>
        <p:txBody>
          <a:bodyPr/>
          <a:lstStyle/>
          <a:p>
            <a:pPr algn="just"/>
            <a:r>
              <a:rPr lang="zh-CN" altLang="en-US" sz="3200">
                <a:latin typeface="Times New Roman" pitchFamily="18" charset="0"/>
              </a:rPr>
              <a:t>证明：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     从</a:t>
            </a:r>
            <a:r>
              <a:rPr lang="en-US" altLang="zh-CN" sz="3200"/>
              <a:t>1,2,...,2000</a:t>
            </a:r>
            <a:r>
              <a:rPr lang="zh-CN" altLang="en-US" sz="3200">
                <a:latin typeface="Times New Roman" pitchFamily="18" charset="0"/>
              </a:rPr>
              <a:t>中任取</a:t>
            </a:r>
            <a:r>
              <a:rPr lang="en-US" altLang="zh-CN" sz="3200"/>
              <a:t>1001</a:t>
            </a:r>
            <a:r>
              <a:rPr lang="zh-CN" altLang="en-US" sz="3200">
                <a:latin typeface="Times New Roman" pitchFamily="18" charset="0"/>
              </a:rPr>
              <a:t>个数，其中必有两个数</a:t>
            </a:r>
            <a:r>
              <a:rPr lang="en-US" altLang="zh-CN" sz="3200"/>
              <a:t>x,y</a:t>
            </a:r>
            <a:r>
              <a:rPr lang="zh-CN" altLang="en-US" sz="3200">
                <a:latin typeface="Times New Roman" pitchFamily="18" charset="0"/>
              </a:rPr>
              <a:t>，满足</a:t>
            </a:r>
            <a:r>
              <a:rPr lang="en-US" altLang="zh-CN" sz="3200"/>
              <a:t>x/y=2</a:t>
            </a:r>
            <a:r>
              <a:rPr lang="en-US" altLang="zh-CN" sz="3200" baseline="30000"/>
              <a:t>k</a:t>
            </a:r>
            <a:r>
              <a:rPr lang="zh-CN" altLang="en-US" sz="3200">
                <a:latin typeface="Times New Roman" pitchFamily="18" charset="0"/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      </a:t>
            </a:r>
            <a:r>
              <a:rPr lang="en-US" altLang="zh-CN" sz="2400">
                <a:solidFill>
                  <a:srgbClr val="CC6600"/>
                </a:solidFill>
              </a:rPr>
              <a:t>(k</a:t>
            </a:r>
            <a:r>
              <a:rPr lang="zh-CN" altLang="en-US" sz="2400">
                <a:solidFill>
                  <a:srgbClr val="CC6600"/>
                </a:solidFill>
                <a:latin typeface="Times New Roman" pitchFamily="18" charset="0"/>
              </a:rPr>
              <a:t>为整数</a:t>
            </a:r>
            <a:r>
              <a:rPr lang="en-US" altLang="zh-CN" sz="2400">
                <a:solidFill>
                  <a:srgbClr val="CC6600"/>
                </a:solidFill>
              </a:rPr>
              <a:t>)</a:t>
            </a:r>
            <a:r>
              <a:rPr lang="zh-CN" altLang="en-US" sz="3200">
                <a:latin typeface="Times New Roman" pitchFamily="18" charset="0"/>
              </a:rPr>
              <a:t>。</a:t>
            </a:r>
            <a:endParaRPr lang="zh-CN" altLang="en-US" sz="3200"/>
          </a:p>
          <a:p>
            <a:pPr algn="just"/>
            <a:endParaRPr lang="zh-CN" altLang="en-US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8001000" cy="1143000"/>
          </a:xfrm>
        </p:spPr>
        <p:txBody>
          <a:bodyPr/>
          <a:lstStyle/>
          <a:p>
            <a:r>
              <a:rPr lang="zh-CN" altLang="en-US" sz="4000"/>
              <a:t>等价关系与划分：一个例子</a:t>
            </a:r>
            <a:r>
              <a:rPr lang="en-US" altLang="zh-CN" sz="4000"/>
              <a:t>-</a:t>
            </a:r>
            <a:r>
              <a:rPr lang="zh-CN" altLang="en-US" sz="4000"/>
              <a:t>解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590800"/>
            <a:ext cx="7315200" cy="3581400"/>
          </a:xfrm>
        </p:spPr>
        <p:txBody>
          <a:bodyPr/>
          <a:lstStyle/>
          <a:p>
            <a:pPr algn="just"/>
            <a:r>
              <a:rPr lang="zh-CN" altLang="en-US" sz="2400">
                <a:latin typeface="Times New Roman" pitchFamily="18" charset="0"/>
              </a:rPr>
              <a:t>建立</a:t>
            </a:r>
            <a:r>
              <a:rPr lang="en-US" altLang="zh-CN" sz="2400"/>
              <a:t>1000</a:t>
            </a:r>
            <a:r>
              <a:rPr lang="zh-CN" altLang="en-US" sz="2400">
                <a:latin typeface="Times New Roman" pitchFamily="18" charset="0"/>
              </a:rPr>
              <a:t>个集合</a:t>
            </a:r>
            <a:r>
              <a:rPr lang="en-US" altLang="zh-CN" sz="2400"/>
              <a:t>, </a:t>
            </a:r>
            <a:r>
              <a:rPr lang="zh-CN" altLang="en-US" sz="2400">
                <a:latin typeface="Times New Roman" pitchFamily="18" charset="0"/>
              </a:rPr>
              <a:t>每个集合包括</a:t>
            </a:r>
            <a:r>
              <a:rPr lang="en-US" altLang="zh-CN" sz="2400"/>
              <a:t>1</a:t>
            </a:r>
            <a:r>
              <a:rPr lang="zh-CN" altLang="en-US" sz="2400">
                <a:latin typeface="Times New Roman" pitchFamily="18" charset="0"/>
              </a:rPr>
              <a:t>至</a:t>
            </a:r>
            <a:r>
              <a:rPr lang="en-US" altLang="zh-CN" sz="2400"/>
              <a:t>2000</a:t>
            </a:r>
            <a:r>
              <a:rPr lang="zh-CN" altLang="en-US" sz="2400">
                <a:latin typeface="Times New Roman" pitchFamily="18" charset="0"/>
              </a:rPr>
              <a:t>之间的一个奇数以及该奇数与</a:t>
            </a:r>
            <a:r>
              <a:rPr lang="en-US" altLang="zh-CN" sz="2400"/>
              <a:t>2</a:t>
            </a:r>
            <a:r>
              <a:rPr lang="zh-CN" altLang="en-US" sz="2400">
                <a:latin typeface="Times New Roman" pitchFamily="18" charset="0"/>
              </a:rPr>
              <a:t>的</a:t>
            </a:r>
            <a:r>
              <a:rPr lang="en-US" altLang="zh-CN" sz="2400"/>
              <a:t>k</a:t>
            </a:r>
            <a:r>
              <a:rPr lang="zh-CN" altLang="en-US" sz="2400">
                <a:latin typeface="Times New Roman" pitchFamily="18" charset="0"/>
              </a:rPr>
              <a:t>次幂的乘积</a:t>
            </a:r>
            <a:r>
              <a:rPr lang="en-US" altLang="zh-CN" sz="2400"/>
              <a:t>, </a:t>
            </a:r>
            <a:r>
              <a:rPr lang="zh-CN" altLang="en-US" sz="2400">
                <a:latin typeface="Times New Roman" pitchFamily="18" charset="0"/>
              </a:rPr>
              <a:t>但最大不超过</a:t>
            </a:r>
            <a:r>
              <a:rPr lang="en-US" altLang="zh-CN" sz="2400"/>
              <a:t>2000</a:t>
            </a:r>
            <a:r>
              <a:rPr lang="zh-CN" altLang="en-US" sz="2400">
                <a:latin typeface="Times New Roman" pitchFamily="18" charset="0"/>
              </a:rPr>
              <a:t>。可以证明这</a:t>
            </a:r>
            <a:r>
              <a:rPr lang="en-US" altLang="zh-CN" sz="2400"/>
              <a:t>1000</a:t>
            </a:r>
            <a:r>
              <a:rPr lang="zh-CN" altLang="en-US" sz="2400">
                <a:latin typeface="Times New Roman" pitchFamily="18" charset="0"/>
              </a:rPr>
              <a:t>个集合的集合是集合</a:t>
            </a:r>
            <a:r>
              <a:rPr lang="en-US" altLang="zh-CN" sz="2400"/>
              <a:t>{1,2,3,..., 2000}</a:t>
            </a:r>
            <a:r>
              <a:rPr lang="zh-CN" altLang="en-US" sz="2400">
                <a:latin typeface="Times New Roman" pitchFamily="18" charset="0"/>
              </a:rPr>
              <a:t>上的一个划分。注意任意两个</a:t>
            </a:r>
            <a:r>
              <a:rPr lang="en-US" altLang="zh-CN" sz="2400"/>
              <a:t>1</a:t>
            </a:r>
            <a:r>
              <a:rPr lang="zh-CN" altLang="en-US" sz="2400">
                <a:latin typeface="Times New Roman" pitchFamily="18" charset="0"/>
              </a:rPr>
              <a:t>到</a:t>
            </a:r>
            <a:r>
              <a:rPr lang="en-US" altLang="zh-CN" sz="2400"/>
              <a:t>2000</a:t>
            </a:r>
            <a:r>
              <a:rPr lang="zh-CN" altLang="en-US" sz="2400">
                <a:latin typeface="Times New Roman" pitchFamily="18" charset="0"/>
              </a:rPr>
              <a:t>之间的正整数</a:t>
            </a:r>
            <a:r>
              <a:rPr lang="en-US" altLang="zh-CN" sz="2400"/>
              <a:t>x,y</a:t>
            </a:r>
            <a:r>
              <a:rPr lang="zh-CN" altLang="en-US" sz="2400">
                <a:latin typeface="Times New Roman" pitchFamily="18" charset="0"/>
              </a:rPr>
              <a:t>在同一划分块中当且仅当</a:t>
            </a:r>
            <a:r>
              <a:rPr lang="en-US" altLang="zh-CN" sz="2400"/>
              <a:t>x/y=2</a:t>
            </a:r>
            <a:r>
              <a:rPr lang="en-US" altLang="zh-CN" sz="2400" baseline="30000"/>
              <a:t>k</a:t>
            </a:r>
            <a:r>
              <a:rPr lang="zh-CN" altLang="en-US" sz="2400">
                <a:latin typeface="Times New Roman" pitchFamily="18" charset="0"/>
              </a:rPr>
              <a:t>。</a:t>
            </a:r>
            <a:r>
              <a:rPr lang="en-US" altLang="zh-CN" sz="2400"/>
              <a:t>(k</a:t>
            </a:r>
            <a:r>
              <a:rPr lang="zh-CN" altLang="en-US" sz="2400">
                <a:latin typeface="Times New Roman" pitchFamily="18" charset="0"/>
              </a:rPr>
              <a:t>为整数</a:t>
            </a:r>
            <a:r>
              <a:rPr lang="en-US" altLang="zh-CN" sz="2400"/>
              <a:t>)</a:t>
            </a:r>
            <a:r>
              <a:rPr lang="zh-CN" altLang="en-US" sz="2400">
                <a:latin typeface="Times New Roman" pitchFamily="18" charset="0"/>
              </a:rPr>
              <a:t>。</a:t>
            </a:r>
            <a:endParaRPr lang="zh-CN" altLang="en-US" sz="2400"/>
          </a:p>
          <a:p>
            <a:pPr algn="just"/>
            <a:r>
              <a:rPr lang="zh-CN" altLang="en-US" sz="2400">
                <a:latin typeface="Times New Roman" pitchFamily="18" charset="0"/>
              </a:rPr>
              <a:t>定义集合</a:t>
            </a:r>
            <a:r>
              <a:rPr lang="en-US" altLang="zh-CN" sz="2400"/>
              <a:t>{1,2,3,..., 2000}</a:t>
            </a:r>
            <a:r>
              <a:rPr lang="zh-CN" altLang="en-US" sz="2400">
                <a:latin typeface="Times New Roman" pitchFamily="18" charset="0"/>
              </a:rPr>
              <a:t>上的一个关系</a:t>
            </a:r>
            <a:r>
              <a:rPr lang="en-US" altLang="zh-CN" sz="2400" i="1"/>
              <a:t>R</a:t>
            </a:r>
            <a:r>
              <a:rPr lang="zh-CN" altLang="en-US" sz="2400">
                <a:latin typeface="Times New Roman" pitchFamily="18" charset="0"/>
              </a:rPr>
              <a:t>，任意</a:t>
            </a:r>
            <a:r>
              <a:rPr lang="en-US" altLang="zh-CN" sz="2400"/>
              <a:t>x,y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/>
              <a:t>x</a:t>
            </a:r>
            <a:r>
              <a:rPr lang="en-US" altLang="zh-CN" sz="2400" i="1"/>
              <a:t>R</a:t>
            </a:r>
            <a:r>
              <a:rPr lang="en-US" altLang="zh-CN" sz="2400"/>
              <a:t>y</a:t>
            </a:r>
            <a:r>
              <a:rPr lang="zh-CN" altLang="en-US" sz="2400">
                <a:latin typeface="Times New Roman" pitchFamily="18" charset="0"/>
              </a:rPr>
              <a:t>当且仅当</a:t>
            </a:r>
            <a:r>
              <a:rPr lang="en-US" altLang="zh-CN" sz="2400"/>
              <a:t>x/y=2</a:t>
            </a:r>
            <a:r>
              <a:rPr lang="en-US" altLang="zh-CN" sz="2400" baseline="30000"/>
              <a:t>k</a:t>
            </a:r>
            <a:r>
              <a:rPr lang="zh-CN" altLang="en-US" sz="2400">
                <a:latin typeface="Times New Roman" pitchFamily="18" charset="0"/>
              </a:rPr>
              <a:t>。易证这是一个等价关系。其商集即上面的划分。</a:t>
            </a:r>
            <a:endParaRPr lang="zh-CN" altLang="en-US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4" name="AutoShape 28" descr="信纸"/>
          <p:cNvSpPr>
            <a:spLocks noChangeArrowheads="1"/>
          </p:cNvSpPr>
          <p:nvPr/>
        </p:nvSpPr>
        <p:spPr bwMode="auto">
          <a:xfrm>
            <a:off x="664001" y="4693400"/>
            <a:ext cx="7924800" cy="20574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4664"/>
            <a:ext cx="8001000" cy="864096"/>
          </a:xfrm>
        </p:spPr>
        <p:txBody>
          <a:bodyPr/>
          <a:lstStyle/>
          <a:p>
            <a:r>
              <a:rPr lang="zh-CN" altLang="en-US" sz="4000" dirty="0"/>
              <a:t>交叉划分</a:t>
            </a:r>
            <a:r>
              <a:rPr lang="zh-CN" altLang="en-US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1656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和都是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上的划分，则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y|x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非空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dirty="0">
                <a:latin typeface="Times New Roman" pitchFamily="18" charset="0"/>
              </a:rPr>
              <a:t>称为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交叉划分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若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分别对应于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，则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dirty="0">
                <a:latin typeface="Times New Roman" pitchFamily="18" charset="0"/>
              </a:rPr>
              <a:t>对应于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baseline="-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baseline="-30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lvl="1"/>
            <a:r>
              <a:rPr lang="en-US" altLang="zh-CN" dirty="0">
                <a:latin typeface="Times New Roman" pitchFamily="18" charset="0"/>
              </a:rPr>
              <a:t>&lt;</a:t>
            </a:r>
            <a:r>
              <a:rPr lang="en-US" altLang="zh-CN" dirty="0" err="1">
                <a:latin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baseline="-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baseline="-30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当且仅当 存在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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非空）使得</a:t>
            </a:r>
            <a:r>
              <a:rPr lang="en-US" altLang="zh-CN" dirty="0" err="1">
                <a:latin typeface="Times New Roman" pitchFamily="18" charset="0"/>
              </a:rPr>
              <a:t>a,b</a:t>
            </a:r>
            <a:r>
              <a:rPr lang="zh-CN" altLang="en-US" dirty="0">
                <a:latin typeface="Times New Roman" pitchFamily="18" charset="0"/>
              </a:rPr>
              <a:t>均在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中。</a:t>
            </a:r>
          </a:p>
          <a:p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600200" y="4876800"/>
            <a:ext cx="13716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6002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1600200" y="556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1600200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429000" y="4876800"/>
            <a:ext cx="13716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705600" y="4800600"/>
            <a:ext cx="0" cy="1524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7086600" y="4800600"/>
            <a:ext cx="0" cy="1524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7543800" y="4800600"/>
            <a:ext cx="0" cy="1524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8" name="AutoShape 12"/>
          <p:cNvSpPr>
            <a:spLocks noChangeArrowheads="1"/>
          </p:cNvSpPr>
          <p:nvPr/>
        </p:nvSpPr>
        <p:spPr bwMode="auto">
          <a:xfrm>
            <a:off x="5181600" y="5257800"/>
            <a:ext cx="8382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400800" y="4800600"/>
            <a:ext cx="13716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400800" y="510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64008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6400800" y="5943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3733800" y="4876800"/>
            <a:ext cx="0" cy="1524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4114800" y="4876800"/>
            <a:ext cx="0" cy="1524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4572000" y="4876800"/>
            <a:ext cx="0" cy="1524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11430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800600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7848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1066800" y="6096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endParaRPr lang="en-US" altLang="zh-CN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4800600" y="6096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endParaRPr lang="en-US" altLang="zh-CN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6400800" y="3276600"/>
            <a:ext cx="609600" cy="1447800"/>
          </a:xfrm>
          <a:prstGeom prst="line">
            <a:avLst/>
          </a:prstGeom>
          <a:noFill/>
          <a:ln w="28575">
            <a:solidFill>
              <a:srgbClr val="808000"/>
            </a:solidFill>
            <a:prstDash val="lgDash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78486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</a:t>
            </a:r>
            <a:endParaRPr lang="en-US" altLang="zh-CN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181600" y="5638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交叉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Oval 26" descr="羊皮纸"/>
          <p:cNvSpPr>
            <a:spLocks noChangeArrowheads="1"/>
          </p:cNvSpPr>
          <p:nvPr/>
        </p:nvSpPr>
        <p:spPr bwMode="auto">
          <a:xfrm>
            <a:off x="990600" y="4267200"/>
            <a:ext cx="7848600" cy="2438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8001000" cy="1143000"/>
          </a:xfrm>
        </p:spPr>
        <p:txBody>
          <a:bodyPr/>
          <a:lstStyle/>
          <a:p>
            <a:r>
              <a:rPr lang="zh-CN" altLang="en-US" sz="4000"/>
              <a:t>划分的加细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假设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和都是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上的划分，若对任意的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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存在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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使得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latin typeface="Times New Roman" pitchFamily="18" charset="0"/>
              </a:rPr>
              <a:t>y, </a:t>
            </a:r>
            <a:r>
              <a:rPr lang="zh-CN" altLang="en-US">
                <a:latin typeface="Times New Roman" pitchFamily="18" charset="0"/>
              </a:rPr>
              <a:t>则称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的加细</a:t>
            </a:r>
            <a:r>
              <a:rPr lang="zh-CN" altLang="en-US"/>
              <a:t> </a:t>
            </a:r>
          </a:p>
          <a:p>
            <a:r>
              <a:rPr lang="zh-CN" altLang="en-US"/>
              <a:t>若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分别对应于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，则：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>
                <a:latin typeface="Times New Roman" pitchFamily="18" charset="0"/>
              </a:rPr>
              <a:t>当且仅当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baseline="-30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的加细</a:t>
            </a:r>
            <a:r>
              <a:rPr lang="zh-CN" altLang="en-US"/>
              <a:t> </a:t>
            </a:r>
          </a:p>
          <a:p>
            <a:pPr>
              <a:buFont typeface="Wingdings" pitchFamily="2" charset="2"/>
              <a:buNone/>
            </a:pPr>
            <a:endParaRPr lang="zh-CN" altLang="en-US"/>
          </a:p>
          <a:p>
            <a:endParaRPr lang="zh-CN" altLang="en-US">
              <a:latin typeface="Times New Roman" pitchFamily="18" charset="0"/>
            </a:endParaRPr>
          </a:p>
          <a:p>
            <a:endParaRPr lang="zh-CN" altLang="en-US">
              <a:latin typeface="Times New Roman" pitchFamily="18" charset="0"/>
            </a:endParaRPr>
          </a:p>
          <a:p>
            <a:endParaRPr lang="zh-CN" altLang="en-US">
              <a:cs typeface="Tahoma" pitchFamily="34" charset="0"/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zh-CN">
              <a:cs typeface="Tahoma" pitchFamily="34" charset="0"/>
              <a:sym typeface="Symbol" pitchFamily="18" charset="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743200" y="4800600"/>
            <a:ext cx="13716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2743200" y="510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7432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743200" y="5943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2098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endParaRPr lang="en-US" altLang="zh-CN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6019800" y="4724400"/>
            <a:ext cx="13716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6019800" y="5029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60198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6019800" y="586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5626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5486400" y="5943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endParaRPr lang="en-US" altLang="zh-CN"/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4419600" y="5257800"/>
            <a:ext cx="11430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6324600" y="4724400"/>
            <a:ext cx="0" cy="3048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553200" y="4724400"/>
            <a:ext cx="0" cy="3048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7162800" y="4724400"/>
            <a:ext cx="0" cy="3048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6477000" y="5029200"/>
            <a:ext cx="0" cy="381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7086600" y="5029200"/>
            <a:ext cx="0" cy="381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6172200" y="5410200"/>
            <a:ext cx="0" cy="4572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6629400" y="5410200"/>
            <a:ext cx="0" cy="4572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6934200" y="5410200"/>
            <a:ext cx="0" cy="4572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6477000" y="5867400"/>
            <a:ext cx="0" cy="3810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4419600" y="4876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加细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作业：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pp.140-</a:t>
            </a:r>
          </a:p>
          <a:p>
            <a:pPr lvl="1"/>
            <a:r>
              <a:rPr lang="en-US" altLang="zh-CN"/>
              <a:t>32</a:t>
            </a:r>
            <a:r>
              <a:rPr lang="zh-CN" altLang="en-US"/>
              <a:t>，</a:t>
            </a:r>
            <a:r>
              <a:rPr lang="en-US" altLang="zh-CN"/>
              <a:t>34</a:t>
            </a:r>
          </a:p>
          <a:p>
            <a:pPr lvl="1"/>
            <a:r>
              <a:rPr lang="en-US" altLang="zh-CN"/>
              <a:t>37-42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1143000"/>
          </a:xfrm>
        </p:spPr>
        <p:txBody>
          <a:bodyPr/>
          <a:lstStyle/>
          <a:p>
            <a:r>
              <a:rPr lang="zh-CN" altLang="en-US" sz="4000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关系的几类重要性质</a:t>
            </a:r>
          </a:p>
          <a:p>
            <a:pPr lvl="1"/>
            <a:r>
              <a:rPr lang="zh-CN" altLang="en-US"/>
              <a:t>自反</a:t>
            </a:r>
          </a:p>
          <a:p>
            <a:pPr lvl="1"/>
            <a:r>
              <a:rPr lang="zh-CN" altLang="en-US"/>
              <a:t>对称</a:t>
            </a:r>
          </a:p>
          <a:p>
            <a:pPr lvl="1"/>
            <a:r>
              <a:rPr lang="zh-CN" altLang="en-US"/>
              <a:t>传递</a:t>
            </a:r>
          </a:p>
          <a:p>
            <a:r>
              <a:rPr lang="zh-CN" altLang="en-US"/>
              <a:t>性质满足的充分必要条件</a:t>
            </a:r>
          </a:p>
          <a:p>
            <a:r>
              <a:rPr lang="zh-CN" altLang="en-US"/>
              <a:t>性质与运算之间的关系</a:t>
            </a:r>
          </a:p>
          <a:p>
            <a:r>
              <a:rPr lang="zh-CN" altLang="en-US"/>
              <a:t>闭包的定义与存在性</a:t>
            </a:r>
          </a:p>
          <a:p>
            <a:r>
              <a:rPr lang="zh-CN" altLang="en-US">
                <a:latin typeface="Times New Roman" pitchFamily="18" charset="0"/>
              </a:rPr>
              <a:t>计算关系</a:t>
            </a:r>
            <a:r>
              <a:rPr lang="en-US" altLang="zh-CN" i="1"/>
              <a:t>R</a:t>
            </a:r>
            <a:r>
              <a:rPr lang="zh-CN" altLang="en-US">
                <a:latin typeface="Times New Roman" pitchFamily="18" charset="0"/>
              </a:rPr>
              <a:t>的传递闭包的</a:t>
            </a:r>
            <a:r>
              <a:rPr lang="en-US" altLang="zh-CN"/>
              <a:t>Warshall</a:t>
            </a:r>
            <a:r>
              <a:rPr lang="zh-CN" altLang="en-US">
                <a:latin typeface="Times New Roman" pitchFamily="18" charset="0"/>
              </a:rPr>
              <a:t>算法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772400" cy="854075"/>
          </a:xfrm>
        </p:spPr>
        <p:txBody>
          <a:bodyPr/>
          <a:lstStyle/>
          <a:p>
            <a:r>
              <a:rPr lang="zh-CN" altLang="en-US" sz="4000"/>
              <a:t>等价关系与划分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等价关系的定义</a:t>
            </a:r>
            <a:endParaRPr lang="zh-CN" altLang="en-US">
              <a:sym typeface="Symbol" pitchFamily="18" charset="2"/>
            </a:endParaRPr>
          </a:p>
          <a:p>
            <a:r>
              <a:rPr lang="zh-CN" altLang="en-US"/>
              <a:t>等价关系的关系图的特征</a:t>
            </a:r>
          </a:p>
          <a:p>
            <a:r>
              <a:rPr lang="zh-CN" altLang="en-US"/>
              <a:t>等价类</a:t>
            </a:r>
          </a:p>
          <a:p>
            <a:pPr lvl="1"/>
            <a:r>
              <a:rPr lang="zh-CN" altLang="en-US"/>
              <a:t>定义</a:t>
            </a:r>
          </a:p>
          <a:p>
            <a:pPr lvl="1"/>
            <a:r>
              <a:rPr lang="zh-CN" altLang="en-US"/>
              <a:t>非空集合</a:t>
            </a:r>
            <a:r>
              <a:rPr lang="en-US" altLang="zh-CN"/>
              <a:t>A</a:t>
            </a:r>
            <a:r>
              <a:rPr lang="zh-CN" altLang="en-US"/>
              <a:t>上等价关系</a:t>
            </a:r>
            <a:r>
              <a:rPr lang="en-US" altLang="zh-CN"/>
              <a:t>R</a:t>
            </a:r>
            <a:r>
              <a:rPr lang="zh-CN" altLang="en-US"/>
              <a:t>的等价类的性质</a:t>
            </a:r>
          </a:p>
          <a:p>
            <a:pPr lvl="1"/>
            <a:r>
              <a:rPr lang="zh-CN" altLang="en-US"/>
              <a:t>商集</a:t>
            </a:r>
          </a:p>
          <a:p>
            <a:r>
              <a:rPr lang="zh-CN" altLang="en-US"/>
              <a:t>集合的划分</a:t>
            </a:r>
          </a:p>
          <a:p>
            <a:r>
              <a:rPr lang="zh-CN" altLang="en-US"/>
              <a:t>等价关系与集合划分的对应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等价关系的定义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满足性质：自反、对称、传递</a:t>
            </a:r>
          </a:p>
          <a:p>
            <a:r>
              <a:rPr lang="zh-CN" altLang="en-US">
                <a:latin typeface="Times New Roman" pitchFamily="18" charset="0"/>
              </a:rPr>
              <a:t>“等于”关系的推广</a:t>
            </a:r>
          </a:p>
          <a:p>
            <a:r>
              <a:rPr lang="zh-CN" altLang="en-US">
                <a:latin typeface="Times New Roman" pitchFamily="18" charset="0"/>
              </a:rPr>
              <a:t>例子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对</a:t>
            </a:r>
            <a:r>
              <a:rPr lang="en-US" altLang="zh-CN"/>
              <a:t>3</a:t>
            </a:r>
            <a:r>
              <a:rPr lang="zh-CN" altLang="en-US">
                <a:latin typeface="Times New Roman" pitchFamily="18" charset="0"/>
              </a:rPr>
              <a:t>同余关系</a:t>
            </a:r>
            <a:r>
              <a:rPr lang="en-US" altLang="zh-CN"/>
              <a:t>: R</a:t>
            </a:r>
            <a:r>
              <a:rPr lang="en-US" altLang="zh-CN">
                <a:sym typeface="Symbol" pitchFamily="18" charset="2"/>
              </a:rPr>
              <a:t>ZZ</a:t>
            </a:r>
            <a:r>
              <a:rPr lang="zh-CN" altLang="en-US">
                <a:sym typeface="Symbol" pitchFamily="18" charset="2"/>
              </a:rPr>
              <a:t>， </a:t>
            </a:r>
            <a:r>
              <a:rPr lang="en-US" altLang="zh-CN">
                <a:sym typeface="Symbol" pitchFamily="18" charset="2"/>
              </a:rPr>
              <a:t>xRy iff.                </a:t>
            </a:r>
            <a:r>
              <a:rPr lang="zh-CN" altLang="en-US">
                <a:sym typeface="Symbol" pitchFamily="18" charset="2"/>
              </a:rPr>
              <a:t>是整数。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R</a:t>
            </a:r>
            <a:r>
              <a:rPr lang="en-US" altLang="zh-CN">
                <a:sym typeface="Symbol" pitchFamily="18" charset="2"/>
              </a:rPr>
              <a:t>NN</a:t>
            </a:r>
            <a:r>
              <a:rPr lang="zh-CN" altLang="en-US">
                <a:sym typeface="Symbol" pitchFamily="18" charset="2"/>
              </a:rPr>
              <a:t>， </a:t>
            </a:r>
            <a:r>
              <a:rPr lang="en-US" altLang="zh-CN">
                <a:sym typeface="Symbol" pitchFamily="18" charset="2"/>
              </a:rPr>
              <a:t>xRy iff. </a:t>
            </a:r>
            <a:r>
              <a:rPr lang="zh-CN" altLang="en-US">
                <a:sym typeface="Symbol" pitchFamily="18" charset="2"/>
              </a:rPr>
              <a:t>存在正整数</a:t>
            </a:r>
            <a:r>
              <a:rPr lang="en-US" altLang="zh-CN">
                <a:sym typeface="Symbol" pitchFamily="18" charset="2"/>
              </a:rPr>
              <a:t>k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l</a:t>
            </a:r>
            <a:r>
              <a:rPr lang="zh-CN" altLang="en-US">
                <a:sym typeface="Symbol" pitchFamily="18" charset="2"/>
              </a:rPr>
              <a:t>，使得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baseline="30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=y</a:t>
            </a:r>
            <a:r>
              <a:rPr lang="en-US" altLang="zh-CN" baseline="30000">
                <a:sym typeface="Symbol" pitchFamily="18" charset="2"/>
              </a:rPr>
              <a:t>l</a:t>
            </a:r>
            <a:r>
              <a:rPr lang="zh-CN" altLang="en-US">
                <a:sym typeface="Symbol" pitchFamily="18" charset="2"/>
              </a:rPr>
              <a:t>。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271248"/>
              </p:ext>
            </p:extLst>
          </p:nvPr>
        </p:nvGraphicFramePr>
        <p:xfrm>
          <a:off x="5796136" y="3284984"/>
          <a:ext cx="1377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284984"/>
                        <a:ext cx="13779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是非空集合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上的等价关系，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等价类</a:t>
            </a:r>
            <a:r>
              <a:rPr lang="en-US" altLang="zh-CN">
                <a:latin typeface="Times New Roman" pitchFamily="18" charset="0"/>
              </a:rPr>
              <a:t>[x]</a:t>
            </a:r>
            <a:r>
              <a:rPr lang="en-US" altLang="zh-CN" i="1" baseline="-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={y|y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A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>
                <a:latin typeface="Times New Roman" pitchFamily="18" charset="0"/>
              </a:rPr>
              <a:t> x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y}</a:t>
            </a:r>
          </a:p>
          <a:p>
            <a:r>
              <a:rPr lang="zh-CN" altLang="en-US"/>
              <a:t>等价类的性质</a:t>
            </a:r>
          </a:p>
          <a:p>
            <a:pPr lvl="1"/>
            <a:r>
              <a:rPr lang="zh-CN" altLang="en-US"/>
              <a:t>每个等价类是</a:t>
            </a:r>
            <a:r>
              <a:rPr lang="en-US" altLang="zh-CN"/>
              <a:t>A</a:t>
            </a:r>
            <a:r>
              <a:rPr lang="zh-CN" altLang="en-US"/>
              <a:t>的一个非空子集。</a:t>
            </a:r>
          </a:p>
          <a:p>
            <a:pPr lvl="1"/>
            <a:r>
              <a:rPr lang="zh-CN" altLang="en-US"/>
              <a:t>如果</a:t>
            </a:r>
            <a:r>
              <a:rPr lang="en-US" altLang="zh-CN"/>
              <a:t>xRy</a:t>
            </a:r>
            <a:r>
              <a:rPr lang="zh-CN" altLang="en-US"/>
              <a:t>，则</a:t>
            </a:r>
            <a:r>
              <a:rPr lang="en-US" altLang="zh-CN"/>
              <a:t>[x]=[y]</a:t>
            </a:r>
          </a:p>
          <a:p>
            <a:pPr lvl="1"/>
            <a:r>
              <a:rPr lang="zh-CN" altLang="en-US"/>
              <a:t>如果非</a:t>
            </a:r>
            <a:r>
              <a:rPr lang="en-US" altLang="zh-CN"/>
              <a:t>xR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zh-CN" altLang="en-US">
                <a:sym typeface="Symbol" pitchFamily="18" charset="2"/>
              </a:rPr>
              <a:t>，则</a:t>
            </a:r>
            <a:r>
              <a:rPr lang="en-US" altLang="zh-CN">
                <a:sym typeface="Symbol" pitchFamily="18" charset="2"/>
              </a:rPr>
              <a:t>[x][y]=</a:t>
            </a:r>
          </a:p>
          <a:p>
            <a:pPr lvl="1"/>
            <a:r>
              <a:rPr lang="zh-CN" altLang="en-US">
                <a:sym typeface="Symbol" pitchFamily="18" charset="2"/>
              </a:rPr>
              <a:t>所有等价类的并集等于</a:t>
            </a:r>
            <a:r>
              <a:rPr lang="en-US" altLang="zh-CN">
                <a:sym typeface="Symbol" pitchFamily="18" charset="2"/>
              </a:rPr>
              <a:t>A</a:t>
            </a:r>
          </a:p>
          <a:p>
            <a:r>
              <a:rPr lang="zh-CN" altLang="en-US"/>
              <a:t>商集</a:t>
            </a:r>
            <a:r>
              <a:rPr lang="en-US" altLang="zh-CN"/>
              <a:t>A/R</a:t>
            </a:r>
            <a:r>
              <a:rPr lang="zh-CN" altLang="en-US"/>
              <a:t>：所有等价类的集合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AutoShape 154" descr="羊皮纸"/>
          <p:cNvSpPr>
            <a:spLocks noChangeArrowheads="1"/>
          </p:cNvSpPr>
          <p:nvPr/>
        </p:nvSpPr>
        <p:spPr bwMode="auto">
          <a:xfrm>
            <a:off x="1371600" y="4114800"/>
            <a:ext cx="6096000" cy="23622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3" name="Oval 139"/>
          <p:cNvSpPr>
            <a:spLocks noChangeArrowheads="1"/>
          </p:cNvSpPr>
          <p:nvPr/>
        </p:nvSpPr>
        <p:spPr bwMode="auto">
          <a:xfrm>
            <a:off x="4057650" y="5724525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4" name="Oval 140"/>
          <p:cNvSpPr>
            <a:spLocks noChangeArrowheads="1"/>
          </p:cNvSpPr>
          <p:nvPr/>
        </p:nvSpPr>
        <p:spPr bwMode="auto">
          <a:xfrm>
            <a:off x="5100638" y="568166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0" name="Oval 136"/>
          <p:cNvSpPr>
            <a:spLocks noChangeArrowheads="1"/>
          </p:cNvSpPr>
          <p:nvPr/>
        </p:nvSpPr>
        <p:spPr bwMode="auto">
          <a:xfrm>
            <a:off x="5676900" y="438626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2" name="Oval 138"/>
          <p:cNvSpPr>
            <a:spLocks noChangeArrowheads="1"/>
          </p:cNvSpPr>
          <p:nvPr/>
        </p:nvSpPr>
        <p:spPr bwMode="auto">
          <a:xfrm>
            <a:off x="2071688" y="569595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1" name="Oval 137"/>
          <p:cNvSpPr>
            <a:spLocks noChangeArrowheads="1"/>
          </p:cNvSpPr>
          <p:nvPr/>
        </p:nvSpPr>
        <p:spPr bwMode="auto">
          <a:xfrm>
            <a:off x="2971800" y="4343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8001000" cy="1143000"/>
          </a:xfrm>
        </p:spPr>
        <p:txBody>
          <a:bodyPr/>
          <a:lstStyle/>
          <a:p>
            <a:r>
              <a:rPr lang="zh-CN" altLang="en-US" sz="4000"/>
              <a:t>等价关系的关系图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8001000" cy="1981200"/>
          </a:xfrm>
        </p:spPr>
        <p:txBody>
          <a:bodyPr/>
          <a:lstStyle/>
          <a:p>
            <a:r>
              <a:rPr lang="zh-CN" altLang="en-US" sz="2400"/>
              <a:t>一个例子</a:t>
            </a:r>
            <a:endParaRPr lang="zh-CN" altLang="en-US" sz="24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ym typeface="Symbol" pitchFamily="18" charset="2"/>
              </a:rPr>
              <a:t>	</a:t>
            </a:r>
            <a:r>
              <a:rPr lang="en-US" altLang="zh-CN" sz="2400">
                <a:sym typeface="Symbol" pitchFamily="18" charset="2"/>
              </a:rPr>
              <a:t>A={1,2,3,4,5}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	R={&lt;1,1&gt;,&lt;2,2&gt;,&lt;3,3&gt;,&lt;4,4&gt;,&lt;5,5&gt;, &lt;1,2&gt;, &lt;2,1&gt;,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   &lt;1,5&gt;, &lt;5,1&gt;, &lt;2,5&gt;, &lt;5,2&gt;, &lt;3,4&gt;, &lt;4,3&gt;}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sym typeface="Symbol" pitchFamily="18" charset="2"/>
            </a:endParaRPr>
          </a:p>
        </p:txBody>
      </p:sp>
      <p:sp>
        <p:nvSpPr>
          <p:cNvPr id="1155" name="Oval 131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6" name="Oval 132"/>
          <p:cNvSpPr>
            <a:spLocks noChangeArrowheads="1"/>
          </p:cNvSpPr>
          <p:nvPr/>
        </p:nvSpPr>
        <p:spPr bwMode="auto">
          <a:xfrm>
            <a:off x="2286000" y="56388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" name="Oval 133"/>
          <p:cNvSpPr>
            <a:spLocks noChangeArrowheads="1"/>
          </p:cNvSpPr>
          <p:nvPr/>
        </p:nvSpPr>
        <p:spPr bwMode="auto">
          <a:xfrm>
            <a:off x="4038600" y="56388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8" name="Oval 134"/>
          <p:cNvSpPr>
            <a:spLocks noChangeArrowheads="1"/>
          </p:cNvSpPr>
          <p:nvPr/>
        </p:nvSpPr>
        <p:spPr bwMode="auto">
          <a:xfrm>
            <a:off x="5334000" y="56388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9" name="Oval 135"/>
          <p:cNvSpPr>
            <a:spLocks noChangeArrowheads="1"/>
          </p:cNvSpPr>
          <p:nvPr/>
        </p:nvSpPr>
        <p:spPr bwMode="auto">
          <a:xfrm>
            <a:off x="5562600" y="45720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5" name="Line 141"/>
          <p:cNvSpPr>
            <a:spLocks noChangeShapeType="1"/>
          </p:cNvSpPr>
          <p:nvPr/>
        </p:nvSpPr>
        <p:spPr bwMode="auto">
          <a:xfrm flipH="1">
            <a:off x="3328988" y="4514850"/>
            <a:ext cx="28575" cy="85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6" name="Line 142"/>
          <p:cNvSpPr>
            <a:spLocks noChangeShapeType="1"/>
          </p:cNvSpPr>
          <p:nvPr/>
        </p:nvSpPr>
        <p:spPr bwMode="auto">
          <a:xfrm flipV="1">
            <a:off x="2438400" y="5872163"/>
            <a:ext cx="19050" cy="71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" name="Line 143"/>
          <p:cNvSpPr>
            <a:spLocks noChangeShapeType="1"/>
          </p:cNvSpPr>
          <p:nvPr/>
        </p:nvSpPr>
        <p:spPr bwMode="auto">
          <a:xfrm flipH="1" flipV="1">
            <a:off x="4271963" y="5729288"/>
            <a:ext cx="100012" cy="285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8" name="Line 144"/>
          <p:cNvSpPr>
            <a:spLocks noChangeShapeType="1"/>
          </p:cNvSpPr>
          <p:nvPr/>
        </p:nvSpPr>
        <p:spPr bwMode="auto">
          <a:xfrm flipV="1">
            <a:off x="5443538" y="5857875"/>
            <a:ext cx="57150" cy="128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9" name="Line 145"/>
          <p:cNvSpPr>
            <a:spLocks noChangeShapeType="1"/>
          </p:cNvSpPr>
          <p:nvPr/>
        </p:nvSpPr>
        <p:spPr bwMode="auto">
          <a:xfrm flipH="1">
            <a:off x="5686425" y="4429125"/>
            <a:ext cx="28575" cy="1000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0" name="Freeform 146"/>
          <p:cNvSpPr>
            <a:spLocks/>
          </p:cNvSpPr>
          <p:nvPr/>
        </p:nvSpPr>
        <p:spPr bwMode="auto">
          <a:xfrm>
            <a:off x="2400300" y="4724400"/>
            <a:ext cx="723900" cy="890588"/>
          </a:xfrm>
          <a:custGeom>
            <a:avLst/>
            <a:gdLst>
              <a:gd name="T0" fmla="*/ 456 w 456"/>
              <a:gd name="T1" fmla="*/ 0 h 561"/>
              <a:gd name="T2" fmla="*/ 281 w 456"/>
              <a:gd name="T3" fmla="*/ 79 h 561"/>
              <a:gd name="T4" fmla="*/ 135 w 456"/>
              <a:gd name="T5" fmla="*/ 201 h 561"/>
              <a:gd name="T6" fmla="*/ 36 w 456"/>
              <a:gd name="T7" fmla="*/ 372 h 561"/>
              <a:gd name="T8" fmla="*/ 0 w 456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561">
                <a:moveTo>
                  <a:pt x="456" y="0"/>
                </a:moveTo>
                <a:cubicBezTo>
                  <a:pt x="427" y="13"/>
                  <a:pt x="334" y="46"/>
                  <a:pt x="281" y="79"/>
                </a:cubicBezTo>
                <a:cubicBezTo>
                  <a:pt x="228" y="112"/>
                  <a:pt x="176" y="152"/>
                  <a:pt x="135" y="201"/>
                </a:cubicBezTo>
                <a:cubicBezTo>
                  <a:pt x="94" y="250"/>
                  <a:pt x="58" y="312"/>
                  <a:pt x="36" y="372"/>
                </a:cubicBezTo>
                <a:cubicBezTo>
                  <a:pt x="14" y="432"/>
                  <a:pt x="8" y="522"/>
                  <a:pt x="0" y="56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1" name="Freeform 147"/>
          <p:cNvSpPr>
            <a:spLocks/>
          </p:cNvSpPr>
          <p:nvPr/>
        </p:nvSpPr>
        <p:spPr bwMode="auto">
          <a:xfrm>
            <a:off x="2514600" y="4802188"/>
            <a:ext cx="723900" cy="890587"/>
          </a:xfrm>
          <a:custGeom>
            <a:avLst/>
            <a:gdLst>
              <a:gd name="T0" fmla="*/ 0 w 456"/>
              <a:gd name="T1" fmla="*/ 561 h 561"/>
              <a:gd name="T2" fmla="*/ 175 w 456"/>
              <a:gd name="T3" fmla="*/ 482 h 561"/>
              <a:gd name="T4" fmla="*/ 288 w 456"/>
              <a:gd name="T5" fmla="*/ 395 h 561"/>
              <a:gd name="T6" fmla="*/ 396 w 456"/>
              <a:gd name="T7" fmla="*/ 215 h 561"/>
              <a:gd name="T8" fmla="*/ 456 w 456"/>
              <a:gd name="T9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561">
                <a:moveTo>
                  <a:pt x="0" y="561"/>
                </a:moveTo>
                <a:cubicBezTo>
                  <a:pt x="29" y="548"/>
                  <a:pt x="127" y="510"/>
                  <a:pt x="175" y="482"/>
                </a:cubicBezTo>
                <a:cubicBezTo>
                  <a:pt x="223" y="454"/>
                  <a:pt x="251" y="439"/>
                  <a:pt x="288" y="395"/>
                </a:cubicBezTo>
                <a:cubicBezTo>
                  <a:pt x="325" y="351"/>
                  <a:pt x="368" y="281"/>
                  <a:pt x="396" y="215"/>
                </a:cubicBezTo>
                <a:cubicBezTo>
                  <a:pt x="424" y="149"/>
                  <a:pt x="444" y="45"/>
                  <a:pt x="45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2" name="Freeform 148"/>
          <p:cNvSpPr>
            <a:spLocks/>
          </p:cNvSpPr>
          <p:nvPr/>
        </p:nvSpPr>
        <p:spPr bwMode="auto">
          <a:xfrm>
            <a:off x="5356225" y="4795838"/>
            <a:ext cx="211138" cy="857250"/>
          </a:xfrm>
          <a:custGeom>
            <a:avLst/>
            <a:gdLst>
              <a:gd name="T0" fmla="*/ 133 w 133"/>
              <a:gd name="T1" fmla="*/ 0 h 540"/>
              <a:gd name="T2" fmla="*/ 64 w 133"/>
              <a:gd name="T3" fmla="*/ 84 h 540"/>
              <a:gd name="T4" fmla="*/ 10 w 133"/>
              <a:gd name="T5" fmla="*/ 237 h 540"/>
              <a:gd name="T6" fmla="*/ 1 w 133"/>
              <a:gd name="T7" fmla="*/ 363 h 540"/>
              <a:gd name="T8" fmla="*/ 10 w 133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540">
                <a:moveTo>
                  <a:pt x="133" y="0"/>
                </a:moveTo>
                <a:cubicBezTo>
                  <a:pt x="122" y="14"/>
                  <a:pt x="84" y="45"/>
                  <a:pt x="64" y="84"/>
                </a:cubicBezTo>
                <a:cubicBezTo>
                  <a:pt x="44" y="123"/>
                  <a:pt x="20" y="191"/>
                  <a:pt x="10" y="237"/>
                </a:cubicBezTo>
                <a:cubicBezTo>
                  <a:pt x="0" y="283"/>
                  <a:pt x="1" y="313"/>
                  <a:pt x="1" y="363"/>
                </a:cubicBezTo>
                <a:cubicBezTo>
                  <a:pt x="1" y="413"/>
                  <a:pt x="8" y="503"/>
                  <a:pt x="10" y="5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3" name="Freeform 149"/>
          <p:cNvSpPr>
            <a:spLocks/>
          </p:cNvSpPr>
          <p:nvPr/>
        </p:nvSpPr>
        <p:spPr bwMode="auto">
          <a:xfrm flipH="1" flipV="1">
            <a:off x="5494338" y="4767263"/>
            <a:ext cx="206375" cy="866775"/>
          </a:xfrm>
          <a:custGeom>
            <a:avLst/>
            <a:gdLst>
              <a:gd name="T0" fmla="*/ 133 w 133"/>
              <a:gd name="T1" fmla="*/ 0 h 540"/>
              <a:gd name="T2" fmla="*/ 64 w 133"/>
              <a:gd name="T3" fmla="*/ 84 h 540"/>
              <a:gd name="T4" fmla="*/ 10 w 133"/>
              <a:gd name="T5" fmla="*/ 237 h 540"/>
              <a:gd name="T6" fmla="*/ 1 w 133"/>
              <a:gd name="T7" fmla="*/ 363 h 540"/>
              <a:gd name="T8" fmla="*/ 10 w 133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540">
                <a:moveTo>
                  <a:pt x="133" y="0"/>
                </a:moveTo>
                <a:cubicBezTo>
                  <a:pt x="122" y="14"/>
                  <a:pt x="84" y="45"/>
                  <a:pt x="64" y="84"/>
                </a:cubicBezTo>
                <a:cubicBezTo>
                  <a:pt x="44" y="123"/>
                  <a:pt x="20" y="191"/>
                  <a:pt x="10" y="237"/>
                </a:cubicBezTo>
                <a:cubicBezTo>
                  <a:pt x="0" y="283"/>
                  <a:pt x="1" y="313"/>
                  <a:pt x="1" y="363"/>
                </a:cubicBezTo>
                <a:cubicBezTo>
                  <a:pt x="1" y="413"/>
                  <a:pt x="8" y="503"/>
                  <a:pt x="10" y="5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4" name="Freeform 150"/>
          <p:cNvSpPr>
            <a:spLocks/>
          </p:cNvSpPr>
          <p:nvPr/>
        </p:nvSpPr>
        <p:spPr bwMode="auto">
          <a:xfrm flipV="1">
            <a:off x="3305175" y="4795838"/>
            <a:ext cx="723900" cy="890587"/>
          </a:xfrm>
          <a:custGeom>
            <a:avLst/>
            <a:gdLst>
              <a:gd name="T0" fmla="*/ 456 w 456"/>
              <a:gd name="T1" fmla="*/ 0 h 561"/>
              <a:gd name="T2" fmla="*/ 281 w 456"/>
              <a:gd name="T3" fmla="*/ 79 h 561"/>
              <a:gd name="T4" fmla="*/ 135 w 456"/>
              <a:gd name="T5" fmla="*/ 201 h 561"/>
              <a:gd name="T6" fmla="*/ 36 w 456"/>
              <a:gd name="T7" fmla="*/ 372 h 561"/>
              <a:gd name="T8" fmla="*/ 0 w 456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561">
                <a:moveTo>
                  <a:pt x="456" y="0"/>
                </a:moveTo>
                <a:cubicBezTo>
                  <a:pt x="427" y="13"/>
                  <a:pt x="334" y="46"/>
                  <a:pt x="281" y="79"/>
                </a:cubicBezTo>
                <a:cubicBezTo>
                  <a:pt x="228" y="112"/>
                  <a:pt x="176" y="152"/>
                  <a:pt x="135" y="201"/>
                </a:cubicBezTo>
                <a:cubicBezTo>
                  <a:pt x="94" y="250"/>
                  <a:pt x="58" y="312"/>
                  <a:pt x="36" y="372"/>
                </a:cubicBezTo>
                <a:cubicBezTo>
                  <a:pt x="14" y="432"/>
                  <a:pt x="8" y="522"/>
                  <a:pt x="0" y="56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5" name="Freeform 151"/>
          <p:cNvSpPr>
            <a:spLocks/>
          </p:cNvSpPr>
          <p:nvPr/>
        </p:nvSpPr>
        <p:spPr bwMode="auto">
          <a:xfrm flipH="1">
            <a:off x="3357563" y="4752975"/>
            <a:ext cx="723900" cy="890588"/>
          </a:xfrm>
          <a:custGeom>
            <a:avLst/>
            <a:gdLst>
              <a:gd name="T0" fmla="*/ 456 w 456"/>
              <a:gd name="T1" fmla="*/ 0 h 561"/>
              <a:gd name="T2" fmla="*/ 281 w 456"/>
              <a:gd name="T3" fmla="*/ 79 h 561"/>
              <a:gd name="T4" fmla="*/ 135 w 456"/>
              <a:gd name="T5" fmla="*/ 201 h 561"/>
              <a:gd name="T6" fmla="*/ 36 w 456"/>
              <a:gd name="T7" fmla="*/ 372 h 561"/>
              <a:gd name="T8" fmla="*/ 0 w 456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561">
                <a:moveTo>
                  <a:pt x="456" y="0"/>
                </a:moveTo>
                <a:cubicBezTo>
                  <a:pt x="427" y="13"/>
                  <a:pt x="334" y="46"/>
                  <a:pt x="281" y="79"/>
                </a:cubicBezTo>
                <a:cubicBezTo>
                  <a:pt x="228" y="112"/>
                  <a:pt x="176" y="152"/>
                  <a:pt x="135" y="201"/>
                </a:cubicBezTo>
                <a:cubicBezTo>
                  <a:pt x="94" y="250"/>
                  <a:pt x="58" y="312"/>
                  <a:pt x="36" y="372"/>
                </a:cubicBezTo>
                <a:cubicBezTo>
                  <a:pt x="14" y="432"/>
                  <a:pt x="8" y="522"/>
                  <a:pt x="0" y="56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6" name="Freeform 152"/>
          <p:cNvSpPr>
            <a:spLocks/>
          </p:cNvSpPr>
          <p:nvPr/>
        </p:nvSpPr>
        <p:spPr bwMode="auto">
          <a:xfrm>
            <a:off x="2514600" y="5791200"/>
            <a:ext cx="1562100" cy="349250"/>
          </a:xfrm>
          <a:custGeom>
            <a:avLst/>
            <a:gdLst>
              <a:gd name="T0" fmla="*/ 0 w 981"/>
              <a:gd name="T1" fmla="*/ 0 h 190"/>
              <a:gd name="T2" fmla="*/ 90 w 981"/>
              <a:gd name="T3" fmla="*/ 69 h 190"/>
              <a:gd name="T4" fmla="*/ 240 w 981"/>
              <a:gd name="T5" fmla="*/ 144 h 190"/>
              <a:gd name="T6" fmla="*/ 396 w 981"/>
              <a:gd name="T7" fmla="*/ 177 h 190"/>
              <a:gd name="T8" fmla="*/ 612 w 981"/>
              <a:gd name="T9" fmla="*/ 177 h 190"/>
              <a:gd name="T10" fmla="*/ 864 w 981"/>
              <a:gd name="T11" fmla="*/ 96 h 190"/>
              <a:gd name="T12" fmla="*/ 981 w 981"/>
              <a:gd name="T13" fmla="*/ 2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1" h="190">
                <a:moveTo>
                  <a:pt x="0" y="0"/>
                </a:moveTo>
                <a:cubicBezTo>
                  <a:pt x="25" y="22"/>
                  <a:pt x="50" y="45"/>
                  <a:pt x="90" y="69"/>
                </a:cubicBezTo>
                <a:cubicBezTo>
                  <a:pt x="130" y="93"/>
                  <a:pt x="189" y="126"/>
                  <a:pt x="240" y="144"/>
                </a:cubicBezTo>
                <a:cubicBezTo>
                  <a:pt x="291" y="162"/>
                  <a:pt x="334" y="172"/>
                  <a:pt x="396" y="177"/>
                </a:cubicBezTo>
                <a:cubicBezTo>
                  <a:pt x="458" y="182"/>
                  <a:pt x="534" y="190"/>
                  <a:pt x="612" y="177"/>
                </a:cubicBezTo>
                <a:cubicBezTo>
                  <a:pt x="690" y="164"/>
                  <a:pt x="803" y="121"/>
                  <a:pt x="864" y="96"/>
                </a:cubicBezTo>
                <a:cubicBezTo>
                  <a:pt x="925" y="71"/>
                  <a:pt x="952" y="46"/>
                  <a:pt x="981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" name="Freeform 153"/>
          <p:cNvSpPr>
            <a:spLocks/>
          </p:cNvSpPr>
          <p:nvPr/>
        </p:nvSpPr>
        <p:spPr bwMode="auto">
          <a:xfrm>
            <a:off x="2519363" y="5538788"/>
            <a:ext cx="1562100" cy="277812"/>
          </a:xfrm>
          <a:custGeom>
            <a:avLst/>
            <a:gdLst>
              <a:gd name="T0" fmla="*/ 984 w 984"/>
              <a:gd name="T1" fmla="*/ 175 h 175"/>
              <a:gd name="T2" fmla="*/ 879 w 984"/>
              <a:gd name="T3" fmla="*/ 120 h 175"/>
              <a:gd name="T4" fmla="*/ 753 w 984"/>
              <a:gd name="T5" fmla="*/ 57 h 175"/>
              <a:gd name="T6" fmla="*/ 573 w 984"/>
              <a:gd name="T7" fmla="*/ 12 h 175"/>
              <a:gd name="T8" fmla="*/ 357 w 984"/>
              <a:gd name="T9" fmla="*/ 12 h 175"/>
              <a:gd name="T10" fmla="*/ 96 w 984"/>
              <a:gd name="T11" fmla="*/ 84 h 175"/>
              <a:gd name="T12" fmla="*/ 0 w 984"/>
              <a:gd name="T13" fmla="*/ 14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4" h="175">
                <a:moveTo>
                  <a:pt x="984" y="175"/>
                </a:moveTo>
                <a:cubicBezTo>
                  <a:pt x="967" y="166"/>
                  <a:pt x="917" y="140"/>
                  <a:pt x="879" y="120"/>
                </a:cubicBezTo>
                <a:cubicBezTo>
                  <a:pt x="841" y="100"/>
                  <a:pt x="804" y="75"/>
                  <a:pt x="753" y="57"/>
                </a:cubicBezTo>
                <a:cubicBezTo>
                  <a:pt x="702" y="39"/>
                  <a:pt x="639" y="19"/>
                  <a:pt x="573" y="12"/>
                </a:cubicBezTo>
                <a:cubicBezTo>
                  <a:pt x="507" y="5"/>
                  <a:pt x="436" y="0"/>
                  <a:pt x="357" y="12"/>
                </a:cubicBezTo>
                <a:cubicBezTo>
                  <a:pt x="278" y="24"/>
                  <a:pt x="155" y="61"/>
                  <a:pt x="96" y="84"/>
                </a:cubicBezTo>
                <a:cubicBezTo>
                  <a:pt x="37" y="107"/>
                  <a:pt x="20" y="134"/>
                  <a:pt x="0" y="14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9" name="Text Box 155"/>
          <p:cNvSpPr txBox="1">
            <a:spLocks noChangeArrowheads="1"/>
          </p:cNvSpPr>
          <p:nvPr/>
        </p:nvSpPr>
        <p:spPr bwMode="auto">
          <a:xfrm>
            <a:off x="337185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180" name="Text Box 156"/>
          <p:cNvSpPr txBox="1">
            <a:spLocks noChangeArrowheads="1"/>
          </p:cNvSpPr>
          <p:nvPr/>
        </p:nvSpPr>
        <p:spPr bwMode="auto">
          <a:xfrm>
            <a:off x="41910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181" name="Text Box 157"/>
          <p:cNvSpPr txBox="1">
            <a:spLocks noChangeArrowheads="1"/>
          </p:cNvSpPr>
          <p:nvPr/>
        </p:nvSpPr>
        <p:spPr bwMode="auto">
          <a:xfrm>
            <a:off x="533400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182" name="Text Box 158"/>
          <p:cNvSpPr txBox="1">
            <a:spLocks noChangeArrowheads="1"/>
          </p:cNvSpPr>
          <p:nvPr/>
        </p:nvSpPr>
        <p:spPr bwMode="auto">
          <a:xfrm>
            <a:off x="5562600" y="563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183" name="Text Box 159"/>
          <p:cNvSpPr txBox="1">
            <a:spLocks noChangeArrowheads="1"/>
          </p:cNvSpPr>
          <p:nvPr/>
        </p:nvSpPr>
        <p:spPr bwMode="auto">
          <a:xfrm>
            <a:off x="20574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184" name="Line 160"/>
          <p:cNvSpPr>
            <a:spLocks noChangeShapeType="1"/>
          </p:cNvSpPr>
          <p:nvPr/>
        </p:nvSpPr>
        <p:spPr bwMode="auto">
          <a:xfrm>
            <a:off x="4724400" y="4267200"/>
            <a:ext cx="0" cy="1981200"/>
          </a:xfrm>
          <a:prstGeom prst="line">
            <a:avLst/>
          </a:prstGeom>
          <a:noFill/>
          <a:ln w="38100">
            <a:solidFill>
              <a:srgbClr val="FF99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5" name="Text Box 161"/>
          <p:cNvSpPr txBox="1">
            <a:spLocks noChangeArrowheads="1"/>
          </p:cNvSpPr>
          <p:nvPr/>
        </p:nvSpPr>
        <p:spPr bwMode="auto">
          <a:xfrm>
            <a:off x="1524000" y="4343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R(1)</a:t>
            </a:r>
          </a:p>
        </p:txBody>
      </p:sp>
      <p:sp>
        <p:nvSpPr>
          <p:cNvPr id="1186" name="Text Box 162"/>
          <p:cNvSpPr txBox="1">
            <a:spLocks noChangeArrowheads="1"/>
          </p:cNvSpPr>
          <p:nvPr/>
        </p:nvSpPr>
        <p:spPr bwMode="auto">
          <a:xfrm>
            <a:off x="6400800" y="5715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R(3)</a:t>
            </a:r>
          </a:p>
        </p:txBody>
      </p:sp>
      <p:sp>
        <p:nvSpPr>
          <p:cNvPr id="1187" name="Text Box 163"/>
          <p:cNvSpPr txBox="1">
            <a:spLocks noChangeArrowheads="1"/>
          </p:cNvSpPr>
          <p:nvPr/>
        </p:nvSpPr>
        <p:spPr bwMode="auto">
          <a:xfrm>
            <a:off x="6629400" y="4419600"/>
            <a:ext cx="2057400" cy="6985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注意：</a:t>
            </a:r>
            <a:r>
              <a:rPr lang="en-US" altLang="zh-CN" sz="1800"/>
              <a:t>R(1)</a:t>
            </a:r>
            <a:r>
              <a:rPr lang="zh-CN" altLang="en-US" sz="1800"/>
              <a:t>即</a:t>
            </a:r>
            <a:r>
              <a:rPr lang="en-US" altLang="zh-CN" sz="1800"/>
              <a:t>R(2)</a:t>
            </a:r>
            <a:r>
              <a:rPr lang="zh-CN" altLang="en-US" sz="1800"/>
              <a:t>或</a:t>
            </a:r>
            <a:r>
              <a:rPr lang="en-US" altLang="zh-CN" sz="1800"/>
              <a:t>R(5); R(3)</a:t>
            </a:r>
            <a:r>
              <a:rPr lang="zh-CN" altLang="en-US" sz="1800"/>
              <a:t>即</a:t>
            </a:r>
            <a:r>
              <a:rPr lang="en-US" altLang="zh-CN" sz="1800"/>
              <a:t>R(4)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等价关系的一个例子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8010525" cy="396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zh-CN" altLang="en-US" sz="2000"/>
              <a:t>分别是集合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r>
              <a:rPr lang="zh-CN" altLang="en-US" sz="2000"/>
              <a:t>上的等价关系。定义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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上的关系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zh-CN" altLang="en-US" sz="2000">
                <a:sym typeface="Symbol" pitchFamily="18" charset="2"/>
              </a:rPr>
              <a:t>如下：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i="1"/>
              <a:t>&lt;x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r>
              <a:rPr lang="en-US" altLang="zh-CN" sz="2000"/>
              <a:t>&gt;</a:t>
            </a:r>
            <a:r>
              <a:rPr lang="en-US" altLang="zh-CN" sz="2000" i="1"/>
              <a:t>S</a:t>
            </a:r>
            <a:r>
              <a:rPr lang="en-US" altLang="zh-CN" sz="2000"/>
              <a:t>&lt;</a:t>
            </a:r>
            <a:r>
              <a:rPr lang="en-US" altLang="zh-CN" sz="2000" i="1"/>
              <a:t>y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y</a:t>
            </a:r>
            <a:r>
              <a:rPr lang="en-US" altLang="zh-CN" sz="2000" baseline="-25000"/>
              <a:t>2</a:t>
            </a:r>
            <a:r>
              <a:rPr lang="en-US" altLang="zh-CN" sz="2000"/>
              <a:t>&gt; </a:t>
            </a:r>
            <a:r>
              <a:rPr lang="zh-CN" altLang="en-US" sz="2000"/>
              <a:t>当且仅当 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 i="1"/>
              <a:t>y</a:t>
            </a:r>
            <a:r>
              <a:rPr lang="en-US" altLang="zh-CN" sz="2000" baseline="-25000"/>
              <a:t>1</a:t>
            </a:r>
            <a:r>
              <a:rPr lang="en-US" altLang="zh-CN" sz="2000"/>
              <a:t> </a:t>
            </a:r>
            <a:r>
              <a:rPr lang="zh-CN" altLang="en-US" sz="2000"/>
              <a:t>且 </a:t>
            </a: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en-US" altLang="zh-CN" sz="2000" i="1"/>
              <a:t>y</a:t>
            </a:r>
            <a:r>
              <a:rPr lang="en-US" altLang="zh-CN" sz="2000" baseline="-25000"/>
              <a:t>2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证明：</a:t>
            </a:r>
            <a:r>
              <a:rPr lang="en-US" altLang="zh-CN" sz="2000" i="1"/>
              <a:t>S</a:t>
            </a:r>
            <a:r>
              <a:rPr lang="zh-CN" altLang="en-US" sz="2000"/>
              <a:t>是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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上的等价关系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ym typeface="Symbol" pitchFamily="18" charset="2"/>
              </a:rPr>
              <a:t>对任意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&gt;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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由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满足自反性可知，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&gt; </a:t>
            </a: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, 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&gt; 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en-US" altLang="zh-CN" sz="2000">
                <a:sym typeface="Symbol" pitchFamily="18" charset="2"/>
              </a:rPr>
              <a:t>; &lt;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y&gt;S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>
                <a:sym typeface="Symbol" pitchFamily="18" charset="2"/>
              </a:rPr>
              <a:t>&gt;;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zh-CN" altLang="en-US" sz="2000">
                <a:sym typeface="Symbol" pitchFamily="18" charset="2"/>
              </a:rPr>
              <a:t>自反。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ym typeface="Symbol" pitchFamily="18" charset="2"/>
              </a:rPr>
              <a:t>假设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&gt;, </a:t>
            </a:r>
            <a:r>
              <a:rPr lang="zh-CN" altLang="en-US" sz="2000">
                <a:sym typeface="Symbol" pitchFamily="18" charset="2"/>
              </a:rPr>
              <a:t>由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zh-CN" altLang="en-US" sz="2000">
                <a:sym typeface="Symbol" pitchFamily="18" charset="2"/>
              </a:rPr>
              <a:t>的定义以及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满足对称性可知：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&gt;;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zh-CN" altLang="en-US" sz="2000">
                <a:sym typeface="Symbol" pitchFamily="18" charset="2"/>
              </a:rPr>
              <a:t>对称。</a:t>
            </a:r>
          </a:p>
          <a:p>
            <a:pPr lvl="1">
              <a:lnSpc>
                <a:spcPct val="110000"/>
              </a:lnSpc>
            </a:pPr>
            <a:r>
              <a:rPr lang="zh-CN" altLang="en-US" sz="2000">
                <a:sym typeface="Symbol" pitchFamily="18" charset="2"/>
              </a:rPr>
              <a:t>假设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&gt;, </a:t>
            </a:r>
            <a:r>
              <a:rPr lang="zh-CN" altLang="en-US" sz="2000">
                <a:sym typeface="Symbol" pitchFamily="18" charset="2"/>
              </a:rPr>
              <a:t>且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&gt;, </a:t>
            </a:r>
            <a:r>
              <a:rPr lang="zh-CN" altLang="en-US" sz="2000">
                <a:sym typeface="Symbol" pitchFamily="18" charset="2"/>
              </a:rPr>
              <a:t>则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y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由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满足传递性可知：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且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zh-CN" altLang="en-US" sz="2000">
                <a:sym typeface="Symbol" pitchFamily="18" charset="2"/>
              </a:rPr>
              <a:t>于是： 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&lt;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</a:t>
            </a:r>
            <a:r>
              <a:rPr lang="en-US" altLang="zh-CN" sz="2000" i="1">
                <a:sym typeface="Symbol" pitchFamily="18" charset="2"/>
              </a:rPr>
              <a:t>z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&gt;;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zh-CN" altLang="en-US" sz="2000">
                <a:sym typeface="Symbol" pitchFamily="18" charset="2"/>
              </a:rPr>
              <a:t>传递。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等价关系与集合运算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8001000" cy="35814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假设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均为集合</a:t>
            </a:r>
            <a:r>
              <a:rPr lang="en-US" altLang="zh-CN" i="1"/>
              <a:t>X</a:t>
            </a:r>
            <a:r>
              <a:rPr lang="zh-CN" altLang="en-US"/>
              <a:t>上的等价关系，回答下列问题：</a:t>
            </a:r>
          </a:p>
          <a:p>
            <a:pPr lvl="1"/>
            <a:r>
              <a:rPr lang="en-US" altLang="zh-CN" i="1"/>
              <a:t>R</a:t>
            </a:r>
            <a:r>
              <a:rPr lang="en-US" altLang="zh-CN" baseline="-25000"/>
              <a:t>1 </a:t>
            </a:r>
            <a:r>
              <a:rPr lang="en-US" altLang="zh-CN">
                <a:sym typeface="Symbol" pitchFamily="18" charset="2"/>
              </a:rPr>
              <a:t>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是否仍为等价关系？</a:t>
            </a:r>
          </a:p>
          <a:p>
            <a:pPr lvl="1"/>
            <a:r>
              <a:rPr lang="en-US" altLang="zh-CN" i="1"/>
              <a:t>R</a:t>
            </a:r>
            <a:r>
              <a:rPr lang="en-US" altLang="zh-CN" baseline="-25000"/>
              <a:t>1 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是否仍为等价关系？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-</a:t>
            </a:r>
            <a:r>
              <a:rPr lang="en-US" altLang="zh-CN" i="1"/>
              <a:t>R</a:t>
            </a:r>
            <a:r>
              <a:rPr lang="en-US" altLang="zh-CN" baseline="-25000"/>
              <a:t>1 </a:t>
            </a:r>
            <a:r>
              <a:rPr lang="zh-CN" altLang="en-US"/>
              <a:t>是否仍为等价关系？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133600" y="4267200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latin typeface="Arial" charset="0"/>
                <a:sym typeface="Wingdings 2" pitchFamily="18" charset="2"/>
              </a:rPr>
              <a:t></a:t>
            </a:r>
            <a:r>
              <a:rPr lang="en-US" altLang="zh-CN" sz="3600" b="1">
                <a:solidFill>
                  <a:srgbClr val="FF0000"/>
                </a:solidFill>
                <a:latin typeface="Arial" charset="0"/>
                <a:sym typeface="Wingdings 2" pitchFamily="18" charset="2"/>
              </a:rPr>
              <a:t> </a:t>
            </a:r>
            <a:r>
              <a:rPr lang="zh-CN" altLang="en-US" b="1">
                <a:solidFill>
                  <a:srgbClr val="996633"/>
                </a:solidFill>
              </a:rPr>
              <a:t>传递性不能保持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133600" y="5562600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latin typeface="Arial" charset="0"/>
                <a:sym typeface="Wingdings 2" pitchFamily="18" charset="2"/>
              </a:rPr>
              <a:t></a:t>
            </a:r>
            <a:r>
              <a:rPr lang="en-US" altLang="zh-CN" sz="3600" b="1">
                <a:solidFill>
                  <a:srgbClr val="FF0000"/>
                </a:solidFill>
                <a:latin typeface="Arial" charset="0"/>
                <a:sym typeface="Wingdings 2" pitchFamily="18" charset="2"/>
              </a:rPr>
              <a:t> </a:t>
            </a:r>
            <a:r>
              <a:rPr lang="zh-CN" altLang="en-US" b="1">
                <a:solidFill>
                  <a:srgbClr val="996633"/>
                </a:solidFill>
              </a:rPr>
              <a:t>自反性不能保持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8001000" cy="1143000"/>
          </a:xfrm>
        </p:spPr>
        <p:txBody>
          <a:bodyPr/>
          <a:lstStyle/>
          <a:p>
            <a:r>
              <a:rPr lang="zh-CN" altLang="en-US" sz="4000"/>
              <a:t>集合的划分</a:t>
            </a:r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933450" y="2774950"/>
            <a:ext cx="2870200" cy="3635375"/>
          </a:xfrm>
          <a:custGeom>
            <a:avLst/>
            <a:gdLst>
              <a:gd name="T0" fmla="*/ 927 w 1808"/>
              <a:gd name="T1" fmla="*/ 112 h 2290"/>
              <a:gd name="T2" fmla="*/ 693 w 1808"/>
              <a:gd name="T3" fmla="*/ 220 h 2290"/>
              <a:gd name="T4" fmla="*/ 540 w 1808"/>
              <a:gd name="T5" fmla="*/ 256 h 2290"/>
              <a:gd name="T6" fmla="*/ 432 w 1808"/>
              <a:gd name="T7" fmla="*/ 301 h 2290"/>
              <a:gd name="T8" fmla="*/ 396 w 1808"/>
              <a:gd name="T9" fmla="*/ 328 h 2290"/>
              <a:gd name="T10" fmla="*/ 369 w 1808"/>
              <a:gd name="T11" fmla="*/ 337 h 2290"/>
              <a:gd name="T12" fmla="*/ 333 w 1808"/>
              <a:gd name="T13" fmla="*/ 391 h 2290"/>
              <a:gd name="T14" fmla="*/ 270 w 1808"/>
              <a:gd name="T15" fmla="*/ 553 h 2290"/>
              <a:gd name="T16" fmla="*/ 198 w 1808"/>
              <a:gd name="T17" fmla="*/ 616 h 2290"/>
              <a:gd name="T18" fmla="*/ 108 w 1808"/>
              <a:gd name="T19" fmla="*/ 751 h 2290"/>
              <a:gd name="T20" fmla="*/ 9 w 1808"/>
              <a:gd name="T21" fmla="*/ 1120 h 2290"/>
              <a:gd name="T22" fmla="*/ 45 w 1808"/>
              <a:gd name="T23" fmla="*/ 1273 h 2290"/>
              <a:gd name="T24" fmla="*/ 0 w 1808"/>
              <a:gd name="T25" fmla="*/ 1534 h 2290"/>
              <a:gd name="T26" fmla="*/ 81 w 1808"/>
              <a:gd name="T27" fmla="*/ 1957 h 2290"/>
              <a:gd name="T28" fmla="*/ 135 w 1808"/>
              <a:gd name="T29" fmla="*/ 2047 h 2290"/>
              <a:gd name="T30" fmla="*/ 261 w 1808"/>
              <a:gd name="T31" fmla="*/ 2092 h 2290"/>
              <a:gd name="T32" fmla="*/ 387 w 1808"/>
              <a:gd name="T33" fmla="*/ 2164 h 2290"/>
              <a:gd name="T34" fmla="*/ 549 w 1808"/>
              <a:gd name="T35" fmla="*/ 2290 h 2290"/>
              <a:gd name="T36" fmla="*/ 972 w 1808"/>
              <a:gd name="T37" fmla="*/ 2227 h 2290"/>
              <a:gd name="T38" fmla="*/ 1116 w 1808"/>
              <a:gd name="T39" fmla="*/ 2020 h 2290"/>
              <a:gd name="T40" fmla="*/ 1323 w 1808"/>
              <a:gd name="T41" fmla="*/ 1912 h 2290"/>
              <a:gd name="T42" fmla="*/ 1377 w 1808"/>
              <a:gd name="T43" fmla="*/ 1804 h 2290"/>
              <a:gd name="T44" fmla="*/ 1422 w 1808"/>
              <a:gd name="T45" fmla="*/ 1678 h 2290"/>
              <a:gd name="T46" fmla="*/ 1512 w 1808"/>
              <a:gd name="T47" fmla="*/ 1624 h 2290"/>
              <a:gd name="T48" fmla="*/ 1548 w 1808"/>
              <a:gd name="T49" fmla="*/ 1561 h 2290"/>
              <a:gd name="T50" fmla="*/ 1638 w 1808"/>
              <a:gd name="T51" fmla="*/ 1480 h 2290"/>
              <a:gd name="T52" fmla="*/ 1737 w 1808"/>
              <a:gd name="T53" fmla="*/ 1309 h 2290"/>
              <a:gd name="T54" fmla="*/ 1782 w 1808"/>
              <a:gd name="T55" fmla="*/ 1084 h 2290"/>
              <a:gd name="T56" fmla="*/ 1791 w 1808"/>
              <a:gd name="T57" fmla="*/ 526 h 2290"/>
              <a:gd name="T58" fmla="*/ 1719 w 1808"/>
              <a:gd name="T59" fmla="*/ 364 h 2290"/>
              <a:gd name="T60" fmla="*/ 1710 w 1808"/>
              <a:gd name="T61" fmla="*/ 238 h 2290"/>
              <a:gd name="T62" fmla="*/ 1539 w 1808"/>
              <a:gd name="T63" fmla="*/ 40 h 2290"/>
              <a:gd name="T64" fmla="*/ 1197 w 1808"/>
              <a:gd name="T65" fmla="*/ 22 h 2290"/>
              <a:gd name="T66" fmla="*/ 1161 w 1808"/>
              <a:gd name="T67" fmla="*/ 4 h 2290"/>
              <a:gd name="T68" fmla="*/ 1071 w 1808"/>
              <a:gd name="T69" fmla="*/ 40 h 2290"/>
              <a:gd name="T70" fmla="*/ 927 w 1808"/>
              <a:gd name="T71" fmla="*/ 11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8" h="2290">
                <a:moveTo>
                  <a:pt x="927" y="112"/>
                </a:moveTo>
                <a:cubicBezTo>
                  <a:pt x="836" y="122"/>
                  <a:pt x="773" y="196"/>
                  <a:pt x="693" y="220"/>
                </a:cubicBezTo>
                <a:cubicBezTo>
                  <a:pt x="644" y="235"/>
                  <a:pt x="585" y="247"/>
                  <a:pt x="540" y="256"/>
                </a:cubicBezTo>
                <a:cubicBezTo>
                  <a:pt x="502" y="264"/>
                  <a:pt x="469" y="289"/>
                  <a:pt x="432" y="301"/>
                </a:cubicBezTo>
                <a:cubicBezTo>
                  <a:pt x="420" y="310"/>
                  <a:pt x="409" y="321"/>
                  <a:pt x="396" y="328"/>
                </a:cubicBezTo>
                <a:cubicBezTo>
                  <a:pt x="388" y="333"/>
                  <a:pt x="376" y="330"/>
                  <a:pt x="369" y="337"/>
                </a:cubicBezTo>
                <a:cubicBezTo>
                  <a:pt x="354" y="352"/>
                  <a:pt x="333" y="391"/>
                  <a:pt x="333" y="391"/>
                </a:cubicBezTo>
                <a:cubicBezTo>
                  <a:pt x="309" y="509"/>
                  <a:pt x="331" y="455"/>
                  <a:pt x="270" y="553"/>
                </a:cubicBezTo>
                <a:cubicBezTo>
                  <a:pt x="253" y="580"/>
                  <a:pt x="219" y="592"/>
                  <a:pt x="198" y="616"/>
                </a:cubicBezTo>
                <a:cubicBezTo>
                  <a:pt x="163" y="657"/>
                  <a:pt x="138" y="706"/>
                  <a:pt x="108" y="751"/>
                </a:cubicBezTo>
                <a:cubicBezTo>
                  <a:pt x="37" y="858"/>
                  <a:pt x="21" y="996"/>
                  <a:pt x="9" y="1120"/>
                </a:cubicBezTo>
                <a:cubicBezTo>
                  <a:pt x="18" y="1189"/>
                  <a:pt x="34" y="1209"/>
                  <a:pt x="45" y="1273"/>
                </a:cubicBezTo>
                <a:cubicBezTo>
                  <a:pt x="30" y="1363"/>
                  <a:pt x="41" y="1451"/>
                  <a:pt x="0" y="1534"/>
                </a:cubicBezTo>
                <a:cubicBezTo>
                  <a:pt x="8" y="1716"/>
                  <a:pt x="13" y="1807"/>
                  <a:pt x="81" y="1957"/>
                </a:cubicBezTo>
                <a:cubicBezTo>
                  <a:pt x="85" y="1967"/>
                  <a:pt x="118" y="2038"/>
                  <a:pt x="135" y="2047"/>
                </a:cubicBezTo>
                <a:cubicBezTo>
                  <a:pt x="174" y="2068"/>
                  <a:pt x="221" y="2073"/>
                  <a:pt x="261" y="2092"/>
                </a:cubicBezTo>
                <a:cubicBezTo>
                  <a:pt x="482" y="2198"/>
                  <a:pt x="295" y="2133"/>
                  <a:pt x="387" y="2164"/>
                </a:cubicBezTo>
                <a:cubicBezTo>
                  <a:pt x="430" y="2228"/>
                  <a:pt x="472" y="2275"/>
                  <a:pt x="549" y="2290"/>
                </a:cubicBezTo>
                <a:cubicBezTo>
                  <a:pt x="692" y="2282"/>
                  <a:pt x="833" y="2262"/>
                  <a:pt x="972" y="2227"/>
                </a:cubicBezTo>
                <a:cubicBezTo>
                  <a:pt x="1008" y="2179"/>
                  <a:pt x="1068" y="2046"/>
                  <a:pt x="1116" y="2020"/>
                </a:cubicBezTo>
                <a:cubicBezTo>
                  <a:pt x="1211" y="1968"/>
                  <a:pt x="1246" y="1963"/>
                  <a:pt x="1323" y="1912"/>
                </a:cubicBezTo>
                <a:cubicBezTo>
                  <a:pt x="1345" y="1878"/>
                  <a:pt x="1367" y="1844"/>
                  <a:pt x="1377" y="1804"/>
                </a:cubicBezTo>
                <a:cubicBezTo>
                  <a:pt x="1387" y="1765"/>
                  <a:pt x="1388" y="1707"/>
                  <a:pt x="1422" y="1678"/>
                </a:cubicBezTo>
                <a:cubicBezTo>
                  <a:pt x="1451" y="1653"/>
                  <a:pt x="1479" y="1640"/>
                  <a:pt x="1512" y="1624"/>
                </a:cubicBezTo>
                <a:cubicBezTo>
                  <a:pt x="1527" y="1605"/>
                  <a:pt x="1533" y="1580"/>
                  <a:pt x="1548" y="1561"/>
                </a:cubicBezTo>
                <a:cubicBezTo>
                  <a:pt x="1573" y="1531"/>
                  <a:pt x="1612" y="1509"/>
                  <a:pt x="1638" y="1480"/>
                </a:cubicBezTo>
                <a:cubicBezTo>
                  <a:pt x="1664" y="1451"/>
                  <a:pt x="1724" y="1340"/>
                  <a:pt x="1737" y="1309"/>
                </a:cubicBezTo>
                <a:cubicBezTo>
                  <a:pt x="1765" y="1238"/>
                  <a:pt x="1782" y="1084"/>
                  <a:pt x="1782" y="1084"/>
                </a:cubicBezTo>
                <a:cubicBezTo>
                  <a:pt x="1794" y="897"/>
                  <a:pt x="1808" y="714"/>
                  <a:pt x="1791" y="526"/>
                </a:cubicBezTo>
                <a:cubicBezTo>
                  <a:pt x="1786" y="469"/>
                  <a:pt x="1739" y="415"/>
                  <a:pt x="1719" y="364"/>
                </a:cubicBezTo>
                <a:cubicBezTo>
                  <a:pt x="1716" y="322"/>
                  <a:pt x="1716" y="280"/>
                  <a:pt x="1710" y="238"/>
                </a:cubicBezTo>
                <a:cubicBezTo>
                  <a:pt x="1698" y="158"/>
                  <a:pt x="1604" y="79"/>
                  <a:pt x="1539" y="40"/>
                </a:cubicBezTo>
                <a:cubicBezTo>
                  <a:pt x="1419" y="49"/>
                  <a:pt x="1316" y="42"/>
                  <a:pt x="1197" y="22"/>
                </a:cubicBezTo>
                <a:cubicBezTo>
                  <a:pt x="1185" y="16"/>
                  <a:pt x="1174" y="6"/>
                  <a:pt x="1161" y="4"/>
                </a:cubicBezTo>
                <a:cubicBezTo>
                  <a:pt x="1131" y="0"/>
                  <a:pt x="1098" y="31"/>
                  <a:pt x="1071" y="40"/>
                </a:cubicBezTo>
                <a:cubicBezTo>
                  <a:pt x="1049" y="73"/>
                  <a:pt x="956" y="83"/>
                  <a:pt x="927" y="112"/>
                </a:cubicBez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4" name="Freeform 4"/>
          <p:cNvSpPr>
            <a:spLocks/>
          </p:cNvSpPr>
          <p:nvPr/>
        </p:nvSpPr>
        <p:spPr bwMode="auto">
          <a:xfrm>
            <a:off x="990600" y="4176713"/>
            <a:ext cx="1771650" cy="447675"/>
          </a:xfrm>
          <a:custGeom>
            <a:avLst/>
            <a:gdLst>
              <a:gd name="T0" fmla="*/ 0 w 1116"/>
              <a:gd name="T1" fmla="*/ 201 h 282"/>
              <a:gd name="T2" fmla="*/ 369 w 1116"/>
              <a:gd name="T3" fmla="*/ 255 h 282"/>
              <a:gd name="T4" fmla="*/ 675 w 1116"/>
              <a:gd name="T5" fmla="*/ 39 h 282"/>
              <a:gd name="T6" fmla="*/ 1116 w 1116"/>
              <a:gd name="T7" fmla="*/ 2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6" h="282">
                <a:moveTo>
                  <a:pt x="0" y="201"/>
                </a:moveTo>
                <a:cubicBezTo>
                  <a:pt x="128" y="241"/>
                  <a:pt x="257" y="282"/>
                  <a:pt x="369" y="255"/>
                </a:cubicBezTo>
                <a:cubicBezTo>
                  <a:pt x="481" y="228"/>
                  <a:pt x="551" y="78"/>
                  <a:pt x="675" y="39"/>
                </a:cubicBezTo>
                <a:cubicBezTo>
                  <a:pt x="799" y="0"/>
                  <a:pt x="957" y="10"/>
                  <a:pt x="1116" y="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1639888" y="4400550"/>
            <a:ext cx="993775" cy="1652588"/>
          </a:xfrm>
          <a:custGeom>
            <a:avLst/>
            <a:gdLst>
              <a:gd name="T0" fmla="*/ 146 w 653"/>
              <a:gd name="T1" fmla="*/ 0 h 1077"/>
              <a:gd name="T2" fmla="*/ 347 w 653"/>
              <a:gd name="T3" fmla="*/ 222 h 1077"/>
              <a:gd name="T4" fmla="*/ 41 w 653"/>
              <a:gd name="T5" fmla="*/ 510 h 1077"/>
              <a:gd name="T6" fmla="*/ 104 w 653"/>
              <a:gd name="T7" fmla="*/ 780 h 1077"/>
              <a:gd name="T8" fmla="*/ 185 w 653"/>
              <a:gd name="T9" fmla="*/ 996 h 1077"/>
              <a:gd name="T10" fmla="*/ 509 w 653"/>
              <a:gd name="T11" fmla="*/ 996 h 1077"/>
              <a:gd name="T12" fmla="*/ 653 w 653"/>
              <a:gd name="T13" fmla="*/ 1077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3" h="1077">
                <a:moveTo>
                  <a:pt x="146" y="0"/>
                </a:moveTo>
                <a:cubicBezTo>
                  <a:pt x="255" y="68"/>
                  <a:pt x="364" y="137"/>
                  <a:pt x="347" y="222"/>
                </a:cubicBezTo>
                <a:cubicBezTo>
                  <a:pt x="330" y="307"/>
                  <a:pt x="82" y="417"/>
                  <a:pt x="41" y="510"/>
                </a:cubicBezTo>
                <a:cubicBezTo>
                  <a:pt x="0" y="603"/>
                  <a:pt x="80" y="699"/>
                  <a:pt x="104" y="780"/>
                </a:cubicBezTo>
                <a:cubicBezTo>
                  <a:pt x="128" y="861"/>
                  <a:pt x="118" y="960"/>
                  <a:pt x="185" y="996"/>
                </a:cubicBezTo>
                <a:cubicBezTo>
                  <a:pt x="252" y="1032"/>
                  <a:pt x="431" y="983"/>
                  <a:pt x="509" y="996"/>
                </a:cubicBezTo>
                <a:cubicBezTo>
                  <a:pt x="587" y="1009"/>
                  <a:pt x="620" y="1043"/>
                  <a:pt x="653" y="10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2292350" y="2800350"/>
            <a:ext cx="1312863" cy="2252663"/>
          </a:xfrm>
          <a:custGeom>
            <a:avLst/>
            <a:gdLst>
              <a:gd name="T0" fmla="*/ 248 w 791"/>
              <a:gd name="T1" fmla="*/ 0 h 1455"/>
              <a:gd name="T2" fmla="*/ 8 w 791"/>
              <a:gd name="T3" fmla="*/ 528 h 1455"/>
              <a:gd name="T4" fmla="*/ 296 w 791"/>
              <a:gd name="T5" fmla="*/ 864 h 1455"/>
              <a:gd name="T6" fmla="*/ 200 w 791"/>
              <a:gd name="T7" fmla="*/ 1008 h 1455"/>
              <a:gd name="T8" fmla="*/ 296 w 791"/>
              <a:gd name="T9" fmla="*/ 1296 h 1455"/>
              <a:gd name="T10" fmla="*/ 632 w 791"/>
              <a:gd name="T11" fmla="*/ 1344 h 1455"/>
              <a:gd name="T12" fmla="*/ 791 w 791"/>
              <a:gd name="T13" fmla="*/ 1455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1" h="1455">
                <a:moveTo>
                  <a:pt x="248" y="0"/>
                </a:moveTo>
                <a:cubicBezTo>
                  <a:pt x="124" y="192"/>
                  <a:pt x="0" y="384"/>
                  <a:pt x="8" y="528"/>
                </a:cubicBezTo>
                <a:cubicBezTo>
                  <a:pt x="16" y="672"/>
                  <a:pt x="264" y="784"/>
                  <a:pt x="296" y="864"/>
                </a:cubicBezTo>
                <a:cubicBezTo>
                  <a:pt x="328" y="944"/>
                  <a:pt x="200" y="936"/>
                  <a:pt x="200" y="1008"/>
                </a:cubicBezTo>
                <a:cubicBezTo>
                  <a:pt x="200" y="1080"/>
                  <a:pt x="224" y="1240"/>
                  <a:pt x="296" y="1296"/>
                </a:cubicBezTo>
                <a:cubicBezTo>
                  <a:pt x="368" y="1352"/>
                  <a:pt x="550" y="1318"/>
                  <a:pt x="632" y="1344"/>
                </a:cubicBezTo>
                <a:cubicBezTo>
                  <a:pt x="714" y="1370"/>
                  <a:pt x="752" y="1412"/>
                  <a:pt x="791" y="1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2466975" y="3214688"/>
            <a:ext cx="1295400" cy="1095375"/>
          </a:xfrm>
          <a:custGeom>
            <a:avLst/>
            <a:gdLst>
              <a:gd name="T0" fmla="*/ 0 w 834"/>
              <a:gd name="T1" fmla="*/ 0 h 699"/>
              <a:gd name="T2" fmla="*/ 402 w 834"/>
              <a:gd name="T3" fmla="*/ 159 h 699"/>
              <a:gd name="T4" fmla="*/ 510 w 834"/>
              <a:gd name="T5" fmla="*/ 528 h 699"/>
              <a:gd name="T6" fmla="*/ 834 w 834"/>
              <a:gd name="T7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4" h="699">
                <a:moveTo>
                  <a:pt x="0" y="0"/>
                </a:moveTo>
                <a:cubicBezTo>
                  <a:pt x="158" y="35"/>
                  <a:pt x="317" y="71"/>
                  <a:pt x="402" y="159"/>
                </a:cubicBezTo>
                <a:cubicBezTo>
                  <a:pt x="487" y="247"/>
                  <a:pt x="438" y="438"/>
                  <a:pt x="510" y="528"/>
                </a:cubicBezTo>
                <a:cubicBezTo>
                  <a:pt x="582" y="618"/>
                  <a:pt x="708" y="658"/>
                  <a:pt x="834" y="6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1076325" y="5395913"/>
            <a:ext cx="614363" cy="542925"/>
          </a:xfrm>
          <a:custGeom>
            <a:avLst/>
            <a:gdLst>
              <a:gd name="T0" fmla="*/ 387 w 387"/>
              <a:gd name="T1" fmla="*/ 0 h 342"/>
              <a:gd name="T2" fmla="*/ 216 w 387"/>
              <a:gd name="T3" fmla="*/ 162 h 342"/>
              <a:gd name="T4" fmla="*/ 162 w 387"/>
              <a:gd name="T5" fmla="*/ 315 h 342"/>
              <a:gd name="T6" fmla="*/ 0 w 387"/>
              <a:gd name="T7" fmla="*/ 3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7" h="342">
                <a:moveTo>
                  <a:pt x="387" y="0"/>
                </a:moveTo>
                <a:cubicBezTo>
                  <a:pt x="320" y="55"/>
                  <a:pt x="253" y="110"/>
                  <a:pt x="216" y="162"/>
                </a:cubicBezTo>
                <a:cubicBezTo>
                  <a:pt x="179" y="214"/>
                  <a:pt x="198" y="288"/>
                  <a:pt x="162" y="315"/>
                </a:cubicBezTo>
                <a:cubicBezTo>
                  <a:pt x="126" y="342"/>
                  <a:pt x="25" y="324"/>
                  <a:pt x="0" y="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600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048000" y="3048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6</a:t>
            </a:r>
            <a:endParaRPr lang="en-US" altLang="zh-CN" i="1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895600" y="4114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5</a:t>
            </a:r>
            <a:endParaRPr lang="en-US" altLang="zh-CN" i="1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2098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4</a:t>
            </a:r>
            <a:endParaRPr lang="en-US" altLang="zh-CN" i="1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676400" y="586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3</a:t>
            </a:r>
            <a:endParaRPr lang="en-US" altLang="zh-CN" i="1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143000" y="4724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2</a:t>
            </a:r>
            <a:endParaRPr lang="en-US" altLang="zh-CN" i="1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295400" y="2667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A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4114800" y="2438400"/>
            <a:ext cx="457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 分划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,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的一组非空子集的集合，即 </a:t>
            </a:r>
            <a:r>
              <a:rPr lang="zh-CN" altLang="en-US" i="1">
                <a:sym typeface="Symbol" pitchFamily="18" charset="2"/>
              </a:rPr>
              <a:t></a:t>
            </a:r>
            <a:r>
              <a:rPr lang="zh-CN" altLang="en-US">
                <a:sym typeface="Symbol" pitchFamily="18" charset="2"/>
              </a:rPr>
              <a:t>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), </a:t>
            </a:r>
            <a:r>
              <a:rPr lang="zh-CN" altLang="en-US">
                <a:sym typeface="Symbol" pitchFamily="18" charset="2"/>
              </a:rPr>
              <a:t>且满足：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1. </a:t>
            </a:r>
            <a:r>
              <a:rPr lang="zh-CN" altLang="en-US">
                <a:sym typeface="Symbol" pitchFamily="18" charset="2"/>
              </a:rPr>
              <a:t>对任意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存在某个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 i="1" baseline="-25000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, </a:t>
            </a:r>
            <a:r>
              <a:rPr lang="zh-CN" altLang="en-US">
                <a:sym typeface="Symbol" pitchFamily="18" charset="2"/>
              </a:rPr>
              <a:t>使得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 i="1" baseline="-25000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. </a:t>
            </a: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5410200" y="4419600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3" imgW="799920" imgH="342720" progId="Equation.3">
                  <p:embed/>
                </p:oleObj>
              </mc:Choice>
              <mc:Fallback>
                <p:oleObj name="Equation" r:id="rId3" imgW="799920" imgH="342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175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4114800" y="5105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对任意 </a:t>
            </a:r>
            <a:r>
              <a:rPr lang="en-US" altLang="zh-CN" i="1"/>
              <a:t>A</a:t>
            </a:r>
            <a:r>
              <a:rPr lang="en-US" altLang="zh-CN" baseline="-25000"/>
              <a:t>i</a:t>
            </a:r>
            <a:r>
              <a:rPr lang="en-US" altLang="zh-CN"/>
              <a:t>,</a:t>
            </a:r>
            <a:r>
              <a:rPr lang="en-US" altLang="zh-CN" i="1"/>
              <a:t> A</a:t>
            </a:r>
            <a:r>
              <a:rPr lang="en-US" altLang="zh-CN" baseline="-25000"/>
              <a:t>j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,</a:t>
            </a:r>
            <a:r>
              <a:rPr lang="en-US" altLang="zh-CN"/>
              <a:t> </a:t>
            </a:r>
            <a:r>
              <a:rPr lang="zh-CN" altLang="en-US"/>
              <a:t>如果 </a:t>
            </a:r>
            <a:r>
              <a:rPr lang="en-US" altLang="zh-CN"/>
              <a:t>i</a:t>
            </a:r>
            <a:r>
              <a:rPr lang="en-US" altLang="zh-CN">
                <a:sym typeface="Symbol" pitchFamily="18" charset="2"/>
              </a:rPr>
              <a:t>j, </a:t>
            </a:r>
            <a:r>
              <a:rPr lang="zh-CN" altLang="en-US">
                <a:sym typeface="Symbol" pitchFamily="18" charset="2"/>
              </a:rPr>
              <a:t>则：</a:t>
            </a:r>
            <a:endParaRPr lang="zh-CN" altLang="en-US"/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5410200" y="57150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5" imgW="698400" imgH="241200" progId="Equation.3">
                  <p:embed/>
                </p:oleObj>
              </mc:Choice>
              <mc:Fallback>
                <p:oleObj name="Equation" r:id="rId5" imgW="69840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150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1257</Words>
  <Application>Microsoft Office PowerPoint</Application>
  <PresentationFormat>全屏显示(4:3)</PresentationFormat>
  <Paragraphs>148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Times New Roman</vt:lpstr>
      <vt:lpstr>宋体</vt:lpstr>
      <vt:lpstr>Arial</vt:lpstr>
      <vt:lpstr>Wingdings</vt:lpstr>
      <vt:lpstr>Symbol</vt:lpstr>
      <vt:lpstr>Tahoma</vt:lpstr>
      <vt:lpstr>Wingdings 2</vt:lpstr>
      <vt:lpstr>Office 主题​​</vt:lpstr>
      <vt:lpstr>Microsoft 公式 3.0</vt:lpstr>
      <vt:lpstr>等价关系与划分</vt:lpstr>
      <vt:lpstr>上一讲内容的回顾</vt:lpstr>
      <vt:lpstr>等价关系与划分</vt:lpstr>
      <vt:lpstr>等价关系的定义</vt:lpstr>
      <vt:lpstr>等价类</vt:lpstr>
      <vt:lpstr>等价关系的关系图</vt:lpstr>
      <vt:lpstr>等价关系的一个例子</vt:lpstr>
      <vt:lpstr>等价关系与集合运算</vt:lpstr>
      <vt:lpstr>集合的划分</vt:lpstr>
      <vt:lpstr>由等价关系定义的分划</vt:lpstr>
      <vt:lpstr>商集即分划 – 证明</vt:lpstr>
      <vt:lpstr>根据一个分划定义等价关系</vt:lpstr>
      <vt:lpstr>等价关系与划分：一个例子</vt:lpstr>
      <vt:lpstr>利用等价类解题</vt:lpstr>
      <vt:lpstr>等价关系与划分：一个例子-解</vt:lpstr>
      <vt:lpstr>交叉划分 </vt:lpstr>
      <vt:lpstr>划分的加细</vt:lpstr>
      <vt:lpstr>作业：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18</cp:revision>
  <dcterms:created xsi:type="dcterms:W3CDTF">2001-02-08T13:36:53Z</dcterms:created>
  <dcterms:modified xsi:type="dcterms:W3CDTF">2014-02-28T04:17:37Z</dcterms:modified>
</cp:coreProperties>
</file>