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85" r:id="rId9"/>
    <p:sldId id="279" r:id="rId10"/>
    <p:sldId id="282" r:id="rId11"/>
    <p:sldId id="275" r:id="rId12"/>
    <p:sldId id="276" r:id="rId13"/>
    <p:sldId id="277" r:id="rId14"/>
    <p:sldId id="286" r:id="rId15"/>
    <p:sldId id="278" r:id="rId16"/>
    <p:sldId id="287" r:id="rId17"/>
    <p:sldId id="281" r:id="rId18"/>
    <p:sldId id="28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80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123-F277-4920-A784-EFFB8185CE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9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6EB-7837-4D3B-8EB3-659EFF7431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61BB-10D4-4B83-ACAA-88C09C8C3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4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3A54-C517-40C9-9187-A17887BE52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2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E78A-9DD6-43CE-A33F-2A4BE393C7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61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BDDC-309A-40CA-8488-E30EEF180F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5BA5-6FFA-4196-A856-00EA6027CC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16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497-747A-4964-BA57-ADEAE209F0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AD65-A65E-4B78-A52F-4A0C228C5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77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0C28-3749-4136-94F8-162C248D00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0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F76-1368-4FD6-B663-23EDF7F287E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6712-5437-46F6-AEFA-91EB6B2A31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4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偏序关系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离散数学：第</a:t>
            </a:r>
            <a:r>
              <a:rPr lang="en-US" altLang="zh-CN"/>
              <a:t>6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278313" y="1892300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314700" y="2881313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284788" y="2881313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284788" y="3849688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314700" y="3849688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5284788" y="48164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314700" y="48164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278313" y="5719763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886200" y="1600200"/>
            <a:ext cx="9604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24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971800" y="2590800"/>
            <a:ext cx="752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8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024188" y="3633788"/>
            <a:ext cx="10747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4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562600" y="3657600"/>
            <a:ext cx="7000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6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048000" y="4572000"/>
            <a:ext cx="804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2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438775" y="4514850"/>
            <a:ext cx="1143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3</a:t>
            </a: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471988" y="2095500"/>
            <a:ext cx="828675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3471863" y="2100263"/>
            <a:ext cx="809625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409950" y="3119438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391150" y="3105150"/>
            <a:ext cx="1588" cy="738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3424238" y="4105275"/>
            <a:ext cx="1587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5405438" y="4081463"/>
            <a:ext cx="1587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3486150" y="4981575"/>
            <a:ext cx="8382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>
            <a:off x="4476750" y="5014913"/>
            <a:ext cx="808038" cy="71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V="1">
            <a:off x="3538538" y="4048125"/>
            <a:ext cx="1762125" cy="842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flipV="1">
            <a:off x="3538538" y="3071813"/>
            <a:ext cx="173355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5410200" y="2667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12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572000" y="563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943600" y="5410200"/>
            <a:ext cx="2590800" cy="87947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{1,2,3,4,6,8,12,24}</a:t>
            </a:r>
            <a:r>
              <a:rPr lang="zh-CN" altLang="en-US"/>
              <a:t>上的整除关系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r>
              <a:rPr lang="zh-CN" altLang="en-US" sz="4000"/>
              <a:t>偏序集中的特殊元素 ：极大</a:t>
            </a:r>
            <a:r>
              <a:rPr lang="en-US" altLang="zh-CN" sz="4000"/>
              <a:t>(</a:t>
            </a:r>
            <a:r>
              <a:rPr lang="zh-CN" altLang="en-US" sz="4000"/>
              <a:t>小</a:t>
            </a:r>
            <a:r>
              <a:rPr lang="en-US" altLang="zh-CN" sz="400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6934200" cy="3733800"/>
          </a:xfrm>
        </p:spPr>
        <p:txBody>
          <a:bodyPr/>
          <a:lstStyle/>
          <a:p>
            <a:pPr algn="just"/>
            <a:r>
              <a:rPr lang="zh-CN" altLang="en-US" sz="2400">
                <a:latin typeface="宋体" pitchFamily="2" charset="-122"/>
              </a:rPr>
              <a:t>定义：</a:t>
            </a:r>
          </a:p>
          <a:p>
            <a:pPr lvl="1" algn="just"/>
            <a:r>
              <a:rPr lang="en-US" altLang="zh-CN" sz="2000">
                <a:latin typeface="宋体" pitchFamily="2" charset="-122"/>
              </a:rPr>
              <a:t>x</a:t>
            </a:r>
            <a:r>
              <a:rPr lang="zh-CN" altLang="en-US" sz="2000">
                <a:latin typeface="宋体" pitchFamily="2" charset="-122"/>
              </a:rPr>
              <a:t>是偏序集</a:t>
            </a:r>
            <a:r>
              <a:rPr lang="en-US" altLang="zh-CN" sz="2000">
                <a:latin typeface="宋体" pitchFamily="2" charset="-122"/>
              </a:rPr>
              <a:t>&lt;A,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&gt;</a:t>
            </a:r>
            <a:r>
              <a:rPr lang="zh-CN" altLang="en-US" sz="2000">
                <a:latin typeface="宋体" pitchFamily="2" charset="-122"/>
              </a:rPr>
              <a:t>中的极大元 </a:t>
            </a:r>
            <a:r>
              <a:rPr lang="en-US" altLang="zh-CN" sz="2000">
                <a:latin typeface="Times New Roman" pitchFamily="18" charset="0"/>
              </a:rPr>
              <a:t>iff.</a:t>
            </a:r>
            <a:r>
              <a:rPr lang="en-US" altLang="zh-CN" sz="2000">
                <a:latin typeface="宋体" pitchFamily="2" charset="-122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宋体" pitchFamily="2" charset="-122"/>
              </a:rPr>
              <a:t>          </a:t>
            </a:r>
            <a:r>
              <a:rPr lang="zh-CN" altLang="en-US" sz="2000">
                <a:latin typeface="宋体" pitchFamily="2" charset="-122"/>
              </a:rPr>
              <a:t>对任意</a:t>
            </a:r>
            <a:r>
              <a:rPr lang="en-US" altLang="zh-CN" sz="2000">
                <a:latin typeface="宋体" pitchFamily="2" charset="-122"/>
              </a:rPr>
              <a:t>y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∈A,</a:t>
            </a:r>
            <a:r>
              <a:rPr lang="zh-CN" altLang="en-US" sz="2000">
                <a:latin typeface="宋体" pitchFamily="2" charset="-122"/>
              </a:rPr>
              <a:t>若</a:t>
            </a:r>
            <a:r>
              <a:rPr lang="en-US" altLang="zh-CN" sz="2000">
                <a:latin typeface="宋体" pitchFamily="2" charset="-122"/>
              </a:rPr>
              <a:t>x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y, </a:t>
            </a:r>
            <a:r>
              <a:rPr lang="zh-CN" altLang="en-US" sz="2000">
                <a:latin typeface="宋体" pitchFamily="2" charset="-122"/>
              </a:rPr>
              <a:t>则</a:t>
            </a:r>
            <a:r>
              <a:rPr lang="en-US" altLang="zh-CN" sz="2000">
                <a:latin typeface="宋体" pitchFamily="2" charset="-122"/>
              </a:rPr>
              <a:t>x=y</a:t>
            </a:r>
          </a:p>
          <a:p>
            <a:pPr lvl="1" algn="just"/>
            <a:r>
              <a:rPr lang="en-US" altLang="zh-CN" sz="2000">
                <a:latin typeface="宋体" pitchFamily="2" charset="-122"/>
              </a:rPr>
              <a:t>x</a:t>
            </a:r>
            <a:r>
              <a:rPr lang="zh-CN" altLang="en-US" sz="2000">
                <a:latin typeface="宋体" pitchFamily="2" charset="-122"/>
              </a:rPr>
              <a:t>是偏序集</a:t>
            </a:r>
            <a:r>
              <a:rPr lang="en-US" altLang="zh-CN" sz="2000">
                <a:latin typeface="宋体" pitchFamily="2" charset="-122"/>
              </a:rPr>
              <a:t>&lt;A,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&gt;</a:t>
            </a:r>
            <a:r>
              <a:rPr lang="zh-CN" altLang="en-US" sz="2000">
                <a:latin typeface="宋体" pitchFamily="2" charset="-122"/>
              </a:rPr>
              <a:t>中的极小元 </a:t>
            </a:r>
            <a:r>
              <a:rPr lang="en-US" altLang="zh-CN" sz="2000">
                <a:latin typeface="Times New Roman" pitchFamily="18" charset="0"/>
              </a:rPr>
              <a:t>iff.</a:t>
            </a:r>
            <a:r>
              <a:rPr lang="en-US" altLang="zh-CN" sz="2000">
                <a:latin typeface="宋体" pitchFamily="2" charset="-122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宋体" pitchFamily="2" charset="-122"/>
              </a:rPr>
              <a:t>          </a:t>
            </a:r>
            <a:r>
              <a:rPr lang="zh-CN" altLang="en-US" sz="2000">
                <a:latin typeface="宋体" pitchFamily="2" charset="-122"/>
              </a:rPr>
              <a:t>对任意</a:t>
            </a:r>
            <a:r>
              <a:rPr lang="en-US" altLang="zh-CN" sz="2000">
                <a:latin typeface="宋体" pitchFamily="2" charset="-122"/>
              </a:rPr>
              <a:t>y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∈A,</a:t>
            </a:r>
            <a:r>
              <a:rPr lang="zh-CN" altLang="en-US" sz="2000">
                <a:latin typeface="宋体" pitchFamily="2" charset="-122"/>
              </a:rPr>
              <a:t>若</a:t>
            </a:r>
            <a:r>
              <a:rPr lang="en-US" altLang="zh-CN" sz="2000">
                <a:latin typeface="宋体" pitchFamily="2" charset="-122"/>
              </a:rPr>
              <a:t>y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x, </a:t>
            </a:r>
            <a:r>
              <a:rPr lang="zh-CN" altLang="en-US" sz="2000">
                <a:latin typeface="宋体" pitchFamily="2" charset="-122"/>
              </a:rPr>
              <a:t>则</a:t>
            </a:r>
            <a:r>
              <a:rPr lang="en-US" altLang="zh-CN" sz="2000">
                <a:latin typeface="宋体" pitchFamily="2" charset="-122"/>
              </a:rPr>
              <a:t>x=y</a:t>
            </a:r>
          </a:p>
          <a:p>
            <a:pPr algn="just">
              <a:spcBef>
                <a:spcPct val="60000"/>
              </a:spcBef>
            </a:pPr>
            <a:r>
              <a:rPr lang="zh-CN" altLang="en-US" sz="2400"/>
              <a:t>有关极大元与极小元的讨论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有穷集合一定有极大</a:t>
            </a:r>
            <a:r>
              <a:rPr lang="en-US" altLang="zh-CN" sz="2000"/>
              <a:t>(</a:t>
            </a:r>
            <a:r>
              <a:rPr lang="zh-CN" altLang="en-US" sz="2000">
                <a:latin typeface="Times New Roman" pitchFamily="18" charset="0"/>
              </a:rPr>
              <a:t>小</a:t>
            </a:r>
            <a:r>
              <a:rPr lang="en-US" altLang="zh-CN" sz="2000"/>
              <a:t>)</a:t>
            </a:r>
            <a:r>
              <a:rPr lang="zh-CN" altLang="en-US" sz="2000">
                <a:latin typeface="Times New Roman" pitchFamily="18" charset="0"/>
              </a:rPr>
              <a:t>元</a:t>
            </a:r>
            <a:endParaRPr lang="zh-CN" altLang="en-US" sz="2000"/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不一定唯一</a:t>
            </a:r>
            <a:endParaRPr lang="zh-CN" altLang="en-US" sz="2000"/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一个元素可能兼为极大</a:t>
            </a:r>
            <a:r>
              <a:rPr lang="en-US" altLang="zh-CN" sz="2000"/>
              <a:t>(</a:t>
            </a:r>
            <a:r>
              <a:rPr lang="zh-CN" altLang="en-US" sz="2000">
                <a:latin typeface="Times New Roman" pitchFamily="18" charset="0"/>
              </a:rPr>
              <a:t>小</a:t>
            </a:r>
            <a:r>
              <a:rPr lang="en-US" altLang="zh-CN" sz="2000"/>
              <a:t>)</a:t>
            </a:r>
            <a:r>
              <a:rPr lang="zh-CN" altLang="en-US" sz="2000">
                <a:latin typeface="Times New Roman" pitchFamily="18" charset="0"/>
              </a:rPr>
              <a:t>元</a:t>
            </a:r>
            <a:endParaRPr lang="zh-CN" altLang="en-US" sz="2000"/>
          </a:p>
          <a:p>
            <a:pPr algn="just">
              <a:buFont typeface="Wingdings" pitchFamily="2" charset="2"/>
              <a:buNone/>
            </a:pPr>
            <a:endParaRPr lang="zh-CN" altLang="en-US" sz="2400"/>
          </a:p>
          <a:p>
            <a:endParaRPr lang="en-US" altLang="zh-CN" sz="2400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334000" y="44196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没比它更小</a:t>
            </a:r>
            <a:r>
              <a:rPr lang="en-US" altLang="zh-CN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en-US" altLang="zh-CN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的了！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838200"/>
          </a:xfrm>
        </p:spPr>
        <p:txBody>
          <a:bodyPr/>
          <a:lstStyle/>
          <a:p>
            <a:r>
              <a:rPr lang="zh-CN" altLang="en-US" sz="4000"/>
              <a:t>偏序集中的特殊元素 ：最大</a:t>
            </a:r>
            <a:r>
              <a:rPr lang="en-US" altLang="zh-CN" sz="4000"/>
              <a:t>(</a:t>
            </a:r>
            <a:r>
              <a:rPr lang="zh-CN" altLang="en-US" sz="4000"/>
              <a:t>小</a:t>
            </a:r>
            <a:r>
              <a:rPr lang="en-US" altLang="zh-CN" sz="400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8001000" cy="3581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定义：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latin typeface="宋体" pitchFamily="2" charset="-122"/>
              </a:rPr>
              <a:t>x</a:t>
            </a:r>
            <a:r>
              <a:rPr lang="zh-CN" altLang="en-US">
                <a:latin typeface="宋体" pitchFamily="2" charset="-122"/>
              </a:rPr>
              <a:t>是偏序集</a:t>
            </a:r>
            <a:r>
              <a:rPr lang="en-US" altLang="zh-CN">
                <a:latin typeface="宋体" pitchFamily="2" charset="-122"/>
              </a:rPr>
              <a:t>&lt;A,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>
                <a:latin typeface="宋体" pitchFamily="2" charset="-122"/>
              </a:rPr>
              <a:t>&gt;</a:t>
            </a:r>
            <a:r>
              <a:rPr lang="zh-CN" altLang="en-US">
                <a:latin typeface="宋体" pitchFamily="2" charset="-122"/>
              </a:rPr>
              <a:t>中的最大元 </a:t>
            </a:r>
            <a:r>
              <a:rPr lang="en-US" altLang="zh-CN">
                <a:latin typeface="Times New Roman" pitchFamily="18" charset="0"/>
              </a:rPr>
              <a:t>iff.</a:t>
            </a:r>
            <a:r>
              <a:rPr lang="en-US" altLang="zh-CN">
                <a:latin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>
                <a:latin typeface="宋体" pitchFamily="2" charset="-122"/>
              </a:rPr>
              <a:t>             </a:t>
            </a:r>
            <a:r>
              <a:rPr lang="zh-CN" altLang="en-US">
                <a:latin typeface="宋体" pitchFamily="2" charset="-122"/>
              </a:rPr>
              <a:t>对任意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∈A,y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>
                <a:latin typeface="宋体" pitchFamily="2" charset="-122"/>
              </a:rPr>
              <a:t>x</a:t>
            </a:r>
          </a:p>
          <a:p>
            <a:pPr lvl="1" algn="just">
              <a:lnSpc>
                <a:spcPct val="90000"/>
              </a:lnSpc>
            </a:pPr>
            <a:r>
              <a:rPr lang="en-US" altLang="zh-CN">
                <a:latin typeface="宋体" pitchFamily="2" charset="-122"/>
              </a:rPr>
              <a:t>x</a:t>
            </a:r>
            <a:r>
              <a:rPr lang="zh-CN" altLang="en-US">
                <a:latin typeface="宋体" pitchFamily="2" charset="-122"/>
              </a:rPr>
              <a:t>是偏序集</a:t>
            </a:r>
            <a:r>
              <a:rPr lang="en-US" altLang="zh-CN">
                <a:latin typeface="宋体" pitchFamily="2" charset="-122"/>
              </a:rPr>
              <a:t>&lt;A,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>
                <a:latin typeface="宋体" pitchFamily="2" charset="-122"/>
              </a:rPr>
              <a:t>&gt;</a:t>
            </a:r>
            <a:r>
              <a:rPr lang="zh-CN" altLang="en-US">
                <a:latin typeface="宋体" pitchFamily="2" charset="-122"/>
              </a:rPr>
              <a:t>中的最小元 </a:t>
            </a:r>
            <a:r>
              <a:rPr lang="en-US" altLang="zh-CN">
                <a:latin typeface="Times New Roman" pitchFamily="18" charset="0"/>
              </a:rPr>
              <a:t>iff.</a:t>
            </a:r>
            <a:r>
              <a:rPr lang="en-US" altLang="zh-CN">
                <a:latin typeface="宋体" pitchFamily="2" charset="-122"/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>
                <a:latin typeface="宋体" pitchFamily="2" charset="-122"/>
              </a:rPr>
              <a:t>             </a:t>
            </a:r>
            <a:r>
              <a:rPr lang="zh-CN" altLang="en-US">
                <a:latin typeface="宋体" pitchFamily="2" charset="-122"/>
              </a:rPr>
              <a:t>对任意</a:t>
            </a:r>
            <a:r>
              <a:rPr lang="en-US" altLang="zh-CN">
                <a:latin typeface="宋体" pitchFamily="2" charset="-122"/>
              </a:rPr>
              <a:t>y</a:t>
            </a: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∈A,</a:t>
            </a:r>
            <a:r>
              <a:rPr lang="en-US" altLang="zh-CN">
                <a:latin typeface="宋体" pitchFamily="2" charset="-122"/>
              </a:rPr>
              <a:t> x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>
                <a:latin typeface="宋体" pitchFamily="2" charset="-122"/>
              </a:rPr>
              <a:t>y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zh-CN" altLang="en-US"/>
              <a:t>有关最大元与最小元的讨论</a:t>
            </a: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最大</a:t>
            </a:r>
            <a:r>
              <a:rPr lang="en-US" altLang="zh-CN"/>
              <a:t>(</a:t>
            </a:r>
            <a:r>
              <a:rPr lang="zh-CN" altLang="en-US">
                <a:latin typeface="Times New Roman" pitchFamily="18" charset="0"/>
              </a:rPr>
              <a:t>小</a:t>
            </a:r>
            <a:r>
              <a:rPr lang="en-US" altLang="zh-CN"/>
              <a:t>)</a:t>
            </a:r>
            <a:r>
              <a:rPr lang="zh-CN" altLang="en-US">
                <a:latin typeface="Times New Roman" pitchFamily="18" charset="0"/>
              </a:rPr>
              <a:t>元最多只有一个</a:t>
            </a: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可能不存在。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6388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它比谁都要小</a:t>
            </a:r>
            <a:r>
              <a:rPr lang="en-US" altLang="zh-CN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大</a:t>
            </a:r>
            <a:r>
              <a:rPr lang="en-US" altLang="zh-CN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r>
              <a:rPr lang="zh-CN" altLang="en-US" sz="4000"/>
              <a:t>偏序集中的特殊元素 ：上</a:t>
            </a:r>
            <a:r>
              <a:rPr lang="en-US" altLang="zh-CN" sz="4000"/>
              <a:t>(</a:t>
            </a:r>
            <a:r>
              <a:rPr lang="zh-CN" altLang="en-US" sz="4000"/>
              <a:t>下</a:t>
            </a:r>
            <a:r>
              <a:rPr lang="en-US" altLang="zh-CN" sz="4000"/>
              <a:t>)</a:t>
            </a:r>
            <a:r>
              <a:rPr lang="zh-CN" altLang="en-US" sz="4000"/>
              <a:t>确界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latin typeface="宋体" pitchFamily="2" charset="-122"/>
              </a:rPr>
              <a:t>定义</a:t>
            </a:r>
          </a:p>
          <a:p>
            <a:pPr lvl="1" algn="just"/>
            <a:r>
              <a:rPr lang="zh-CN" altLang="en-US" sz="2000">
                <a:solidFill>
                  <a:srgbClr val="0000CC"/>
                </a:solidFill>
                <a:latin typeface="宋体" pitchFamily="2" charset="-122"/>
              </a:rPr>
              <a:t>上界</a:t>
            </a:r>
            <a:r>
              <a:rPr lang="zh-CN" altLang="en-US" sz="2000">
                <a:latin typeface="宋体" pitchFamily="2" charset="-122"/>
              </a:rPr>
              <a:t>：对于偏序集</a:t>
            </a:r>
            <a:r>
              <a:rPr lang="en-US" altLang="zh-CN" sz="2000">
                <a:latin typeface="宋体" pitchFamily="2" charset="-122"/>
              </a:rPr>
              <a:t>&lt;A,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&gt;</a:t>
            </a:r>
            <a:r>
              <a:rPr lang="zh-CN" altLang="en-US" sz="2000">
                <a:latin typeface="宋体" pitchFamily="2" charset="-122"/>
              </a:rPr>
              <a:t>和</a:t>
            </a:r>
            <a:r>
              <a:rPr lang="en-US" altLang="zh-CN" sz="2000">
                <a:latin typeface="宋体" pitchFamily="2" charset="-122"/>
              </a:rPr>
              <a:t>A</a:t>
            </a:r>
            <a:r>
              <a:rPr lang="zh-CN" altLang="en-US" sz="2000">
                <a:latin typeface="宋体" pitchFamily="2" charset="-122"/>
              </a:rPr>
              <a:t>的子集</a:t>
            </a:r>
            <a:r>
              <a:rPr lang="en-US" altLang="zh-CN" sz="2000">
                <a:latin typeface="宋体" pitchFamily="2" charset="-122"/>
              </a:rPr>
              <a:t>B</a:t>
            </a:r>
            <a:r>
              <a:rPr lang="zh-CN" altLang="en-US" sz="2000">
                <a:latin typeface="宋体" pitchFamily="2" charset="-122"/>
              </a:rPr>
              <a:t>，若存在</a:t>
            </a:r>
            <a:r>
              <a:rPr lang="en-US" altLang="zh-CN" sz="2000">
                <a:latin typeface="宋体" pitchFamily="2" charset="-122"/>
              </a:rPr>
              <a:t>y,</a:t>
            </a:r>
            <a:r>
              <a:rPr lang="zh-CN" altLang="en-US" sz="2000">
                <a:latin typeface="宋体" pitchFamily="2" charset="-122"/>
              </a:rPr>
              <a:t>对</a:t>
            </a:r>
            <a:r>
              <a:rPr lang="en-US" altLang="zh-CN" sz="2000">
                <a:latin typeface="宋体" pitchFamily="2" charset="-122"/>
              </a:rPr>
              <a:t>B</a:t>
            </a:r>
            <a:r>
              <a:rPr lang="zh-CN" altLang="en-US" sz="2000">
                <a:latin typeface="宋体" pitchFamily="2" charset="-122"/>
              </a:rPr>
              <a:t>中任意元素</a:t>
            </a:r>
            <a:r>
              <a:rPr lang="en-US" altLang="zh-CN" sz="2000">
                <a:latin typeface="宋体" pitchFamily="2" charset="-122"/>
              </a:rPr>
              <a:t>x,</a:t>
            </a:r>
            <a:r>
              <a:rPr lang="zh-CN" altLang="en-US" sz="2000">
                <a:latin typeface="宋体" pitchFamily="2" charset="-122"/>
              </a:rPr>
              <a:t>均有</a:t>
            </a:r>
            <a:r>
              <a:rPr lang="en-US" altLang="zh-CN" sz="2000">
                <a:latin typeface="宋体" pitchFamily="2" charset="-122"/>
              </a:rPr>
              <a:t>x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000">
                <a:latin typeface="宋体" pitchFamily="2" charset="-122"/>
              </a:rPr>
              <a:t>y,</a:t>
            </a:r>
            <a:r>
              <a:rPr lang="zh-CN" altLang="en-US" sz="2000">
                <a:latin typeface="宋体" pitchFamily="2" charset="-122"/>
              </a:rPr>
              <a:t>则</a:t>
            </a:r>
            <a:r>
              <a:rPr lang="en-US" altLang="zh-CN" sz="2000">
                <a:latin typeface="宋体" pitchFamily="2" charset="-122"/>
              </a:rPr>
              <a:t>y</a:t>
            </a:r>
            <a:r>
              <a:rPr lang="zh-CN" altLang="en-US" sz="2000">
                <a:latin typeface="宋体" pitchFamily="2" charset="-122"/>
              </a:rPr>
              <a:t>是</a:t>
            </a:r>
            <a:r>
              <a:rPr lang="en-US" altLang="zh-CN" sz="2000">
                <a:latin typeface="宋体" pitchFamily="2" charset="-122"/>
              </a:rPr>
              <a:t>B</a:t>
            </a:r>
            <a:r>
              <a:rPr lang="zh-CN" altLang="en-US" sz="2000">
                <a:latin typeface="宋体" pitchFamily="2" charset="-122"/>
              </a:rPr>
              <a:t>的上界。</a:t>
            </a:r>
          </a:p>
          <a:p>
            <a:pPr lvl="1" algn="just"/>
            <a:r>
              <a:rPr lang="zh-CN" altLang="en-US" sz="2000">
                <a:solidFill>
                  <a:srgbClr val="0000CC"/>
                </a:solidFill>
                <a:latin typeface="宋体" pitchFamily="2" charset="-122"/>
              </a:rPr>
              <a:t>上确界</a:t>
            </a:r>
            <a:r>
              <a:rPr lang="zh-CN" altLang="en-US" sz="2000">
                <a:latin typeface="宋体" pitchFamily="2" charset="-122"/>
              </a:rPr>
              <a:t>：如果</a:t>
            </a:r>
            <a:r>
              <a:rPr lang="en-US" altLang="zh-CN" sz="2000">
                <a:latin typeface="宋体" pitchFamily="2" charset="-122"/>
              </a:rPr>
              <a:t>B</a:t>
            </a:r>
            <a:r>
              <a:rPr lang="zh-CN" altLang="en-US" sz="2000">
                <a:latin typeface="宋体" pitchFamily="2" charset="-122"/>
              </a:rPr>
              <a:t>的上界构成的偏序集有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最小元</a:t>
            </a:r>
            <a:r>
              <a:rPr lang="zh-CN" altLang="en-US" sz="2000">
                <a:latin typeface="宋体" pitchFamily="2" charset="-122"/>
              </a:rPr>
              <a:t>，则该最小元为</a:t>
            </a:r>
            <a:r>
              <a:rPr lang="en-US" altLang="zh-CN" sz="2000">
                <a:latin typeface="宋体" pitchFamily="2" charset="-122"/>
              </a:rPr>
              <a:t>B</a:t>
            </a:r>
            <a:r>
              <a:rPr lang="zh-CN" altLang="en-US" sz="2000">
                <a:latin typeface="宋体" pitchFamily="2" charset="-122"/>
              </a:rPr>
              <a:t>的上确界。</a:t>
            </a:r>
          </a:p>
          <a:p>
            <a:pPr lvl="1" algn="just"/>
            <a:r>
              <a:rPr lang="zh-CN" altLang="en-US" sz="2000">
                <a:latin typeface="宋体" pitchFamily="2" charset="-122"/>
              </a:rPr>
              <a:t>类似地可以定义</a:t>
            </a:r>
            <a:r>
              <a:rPr lang="zh-CN" altLang="en-US" sz="2000" b="1" i="1" u="sng">
                <a:latin typeface="宋体" pitchFamily="2" charset="-122"/>
              </a:rPr>
              <a:t>下</a:t>
            </a:r>
            <a:r>
              <a:rPr lang="en-US" altLang="zh-CN" sz="2000" b="1" i="1" u="sng">
                <a:latin typeface="宋体" pitchFamily="2" charset="-122"/>
              </a:rPr>
              <a:t>(</a:t>
            </a:r>
            <a:r>
              <a:rPr lang="zh-CN" altLang="en-US" sz="2000" b="1" i="1" u="sng">
                <a:latin typeface="宋体" pitchFamily="2" charset="-122"/>
              </a:rPr>
              <a:t>确</a:t>
            </a:r>
            <a:r>
              <a:rPr lang="en-US" altLang="zh-CN" sz="2000" b="1" i="1" u="sng">
                <a:latin typeface="宋体" pitchFamily="2" charset="-122"/>
              </a:rPr>
              <a:t>)</a:t>
            </a:r>
            <a:r>
              <a:rPr lang="zh-CN" altLang="en-US" sz="2000" b="1" i="1" u="sng">
                <a:latin typeface="宋体" pitchFamily="2" charset="-122"/>
              </a:rPr>
              <a:t>界</a:t>
            </a:r>
            <a:r>
              <a:rPr lang="zh-CN" altLang="en-US" sz="2000">
                <a:latin typeface="宋体" pitchFamily="2" charset="-122"/>
              </a:rPr>
              <a:t>。</a:t>
            </a:r>
          </a:p>
          <a:p>
            <a:pPr algn="just"/>
            <a:r>
              <a:rPr lang="zh-CN" altLang="en-US" sz="2400"/>
              <a:t>有关上</a:t>
            </a:r>
            <a:r>
              <a:rPr lang="en-US" altLang="zh-CN" sz="2400"/>
              <a:t>(</a:t>
            </a:r>
            <a:r>
              <a:rPr lang="zh-CN" altLang="en-US" sz="2400"/>
              <a:t>下</a:t>
            </a:r>
            <a:r>
              <a:rPr lang="en-US" altLang="zh-CN" sz="2400"/>
              <a:t>)</a:t>
            </a:r>
            <a:r>
              <a:rPr lang="zh-CN" altLang="en-US" sz="2400"/>
              <a:t>界的讨论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不一定存在</a:t>
            </a:r>
            <a:endParaRPr lang="zh-CN" altLang="en-US" sz="2000"/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上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下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界不一定唯一，但上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下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确界若存在，必唯一。注意：上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下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确界即某个偏序集的最大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小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元。</a:t>
            </a:r>
            <a:endParaRPr lang="zh-CN" altLang="en-US" sz="20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7" name="Oval 35" descr="蓝色砂纸"/>
          <p:cNvSpPr>
            <a:spLocks noChangeArrowheads="1"/>
          </p:cNvSpPr>
          <p:nvPr/>
        </p:nvSpPr>
        <p:spPr bwMode="auto">
          <a:xfrm>
            <a:off x="2438400" y="4495800"/>
            <a:ext cx="3962400" cy="1066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838200"/>
          </a:xfrm>
        </p:spPr>
        <p:txBody>
          <a:bodyPr/>
          <a:lstStyle/>
          <a:p>
            <a:r>
              <a:rPr lang="zh-CN" altLang="en-US" sz="4000"/>
              <a:t>从哈斯图看特殊元素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202113" y="2882900"/>
            <a:ext cx="215900" cy="2159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238500" y="3871913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208588" y="3871913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208588" y="4840288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3238500" y="4840288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208588" y="5807075"/>
            <a:ext cx="215900" cy="2159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238500" y="5807075"/>
            <a:ext cx="215900" cy="2159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395788" y="3086100"/>
            <a:ext cx="828675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3395663" y="3090863"/>
            <a:ext cx="809625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3333750" y="4110038"/>
            <a:ext cx="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5314950" y="4095750"/>
            <a:ext cx="1588" cy="738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3348038" y="5095875"/>
            <a:ext cx="1587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329238" y="5072063"/>
            <a:ext cx="1587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3462338" y="5038725"/>
            <a:ext cx="1762125" cy="842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V="1">
            <a:off x="3462338" y="4062413"/>
            <a:ext cx="173355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3424238" y="5024438"/>
            <a:ext cx="1814512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572000" y="25146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最大</a:t>
            </a:r>
            <a:r>
              <a:rPr lang="en-US" altLang="zh-CN" sz="2000"/>
              <a:t>/</a:t>
            </a:r>
            <a:r>
              <a:rPr lang="zh-CN" altLang="en-US" sz="2000"/>
              <a:t>极大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2590800" y="6096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极小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5257800" y="6096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极小</a:t>
            </a:r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 rot="2236984">
            <a:off x="3581400" y="3048000"/>
            <a:ext cx="2362200" cy="914400"/>
          </a:xfrm>
          <a:prstGeom prst="ellipse">
            <a:avLst/>
          </a:prstGeom>
          <a:noFill/>
          <a:ln w="57150" cmpd="thickThin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5791200" y="5105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子集</a:t>
            </a:r>
            <a:r>
              <a:rPr lang="en-US" altLang="zh-CN" sz="2000" i="1"/>
              <a:t>S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257800" y="3200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S</a:t>
            </a:r>
            <a:r>
              <a:rPr lang="zh-CN" altLang="en-US" sz="2000"/>
              <a:t>的上界的集合</a:t>
            </a:r>
            <a:endParaRPr lang="zh-CN" altLang="en-US" sz="2000" i="1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6172200" y="4114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  <a:ea typeface="华文行楷" pitchFamily="2" charset="-122"/>
              </a:rPr>
              <a:t>上确界</a:t>
            </a: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 flipV="1">
            <a:off x="5453063" y="4024313"/>
            <a:ext cx="795337" cy="242887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7848600" cy="358140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>
                <a:latin typeface="Times New Roman" pitchFamily="18" charset="0"/>
              </a:rPr>
              <a:t>任何两个元素均可比的偏序称为“全序”，又称“线性序”</a:t>
            </a:r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链</a:t>
            </a:r>
            <a:r>
              <a:rPr lang="zh-CN" altLang="en-US"/>
              <a:t>与</a:t>
            </a:r>
            <a:r>
              <a:rPr lang="zh-CN" altLang="en-US">
                <a:latin typeface="Times New Roman" pitchFamily="18" charset="0"/>
              </a:rPr>
              <a:t>反链</a:t>
            </a:r>
          </a:p>
          <a:p>
            <a:pPr lvl="1" algn="just"/>
            <a:r>
              <a:rPr lang="zh-CN" altLang="en-US"/>
              <a:t>设</a:t>
            </a:r>
            <a:r>
              <a:rPr lang="en-US" altLang="zh-CN"/>
              <a:t>B</a:t>
            </a:r>
            <a:r>
              <a:rPr lang="zh-CN" altLang="en-US"/>
              <a:t>是偏序集</a:t>
            </a:r>
            <a:r>
              <a:rPr lang="en-US" altLang="zh-CN">
                <a:latin typeface="宋体" pitchFamily="2" charset="-122"/>
              </a:rPr>
              <a:t>&lt;A,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>
                <a:latin typeface="宋体" pitchFamily="2" charset="-122"/>
              </a:rPr>
              <a:t>&gt;</a:t>
            </a:r>
            <a:r>
              <a:rPr lang="zh-CN" altLang="en-US"/>
              <a:t>的一个子集</a:t>
            </a:r>
          </a:p>
          <a:p>
            <a:pPr lvl="1" algn="just"/>
            <a:r>
              <a:rPr lang="zh-CN" altLang="en-US"/>
              <a:t>假设</a:t>
            </a:r>
            <a:r>
              <a:rPr lang="en-US" altLang="zh-CN"/>
              <a:t>B</a:t>
            </a:r>
            <a:r>
              <a:rPr lang="zh-CN" altLang="en-US"/>
              <a:t>中任何两个元素均可比，则</a:t>
            </a:r>
            <a:r>
              <a:rPr lang="en-US" altLang="zh-CN"/>
              <a:t>B</a:t>
            </a:r>
            <a:r>
              <a:rPr lang="zh-CN" altLang="en-US"/>
              <a:t>构成一个链</a:t>
            </a:r>
          </a:p>
          <a:p>
            <a:pPr lvl="1" algn="just"/>
            <a:r>
              <a:rPr lang="zh-CN" altLang="en-US"/>
              <a:t>建设</a:t>
            </a:r>
            <a:r>
              <a:rPr lang="en-US" altLang="zh-CN"/>
              <a:t>B</a:t>
            </a:r>
            <a:r>
              <a:rPr lang="zh-CN" altLang="en-US"/>
              <a:t>中任何两个元素均不可比，则</a:t>
            </a:r>
            <a:r>
              <a:rPr lang="en-US" altLang="zh-CN"/>
              <a:t>B</a:t>
            </a:r>
            <a:r>
              <a:rPr lang="zh-CN" altLang="en-US"/>
              <a:t>构成一个反链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086600" cy="914400"/>
          </a:xfrm>
        </p:spPr>
        <p:txBody>
          <a:bodyPr/>
          <a:lstStyle/>
          <a:p>
            <a:r>
              <a:rPr lang="zh-CN" altLang="en-US" sz="4000"/>
              <a:t>关于整除关系的讨论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N-{0}</a:t>
            </a:r>
            <a:r>
              <a:rPr lang="zh-CN" altLang="en-US"/>
              <a:t>上的关系</a:t>
            </a:r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en-US" altLang="zh-CN" i="1"/>
              <a:t>a</a:t>
            </a:r>
            <a:r>
              <a:rPr lang="en-US" altLang="zh-CN"/>
              <a:t>R</a:t>
            </a:r>
            <a:r>
              <a:rPr lang="en-US" altLang="zh-CN" i="1"/>
              <a:t>b </a:t>
            </a:r>
            <a:r>
              <a:rPr lang="zh-CN" altLang="en-US"/>
              <a:t>当且仅当：存在</a:t>
            </a:r>
            <a:r>
              <a:rPr lang="en-US" altLang="zh-CN" i="1"/>
              <a:t>t</a:t>
            </a:r>
            <a:r>
              <a:rPr lang="en-US" altLang="zh-CN">
                <a:sym typeface="Symbol" pitchFamily="18" charset="2"/>
              </a:rPr>
              <a:t>N-{0}</a:t>
            </a:r>
            <a:r>
              <a:rPr lang="zh-CN" altLang="en-US">
                <a:sym typeface="Symbol" pitchFamily="18" charset="2"/>
              </a:rPr>
              <a:t>，满足：</a:t>
            </a:r>
            <a:r>
              <a:rPr lang="en-US" altLang="zh-CN" i="1">
                <a:sym typeface="Symbol" pitchFamily="18" charset="2"/>
              </a:rPr>
              <a:t>at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 i="1">
                <a:sym typeface="Symbol" pitchFamily="18" charset="2"/>
              </a:rPr>
              <a:t>b </a:t>
            </a:r>
            <a:r>
              <a:rPr lang="en-US" altLang="zh-CN" sz="2000">
                <a:solidFill>
                  <a:srgbClr val="CC6600"/>
                </a:solidFill>
                <a:sym typeface="Symbol" pitchFamily="18" charset="2"/>
              </a:rPr>
              <a:t>(</a:t>
            </a:r>
            <a:r>
              <a:rPr lang="zh-CN" altLang="en-US" sz="2000">
                <a:solidFill>
                  <a:srgbClr val="CC6600"/>
                </a:solidFill>
                <a:sym typeface="Symbol" pitchFamily="18" charset="2"/>
              </a:rPr>
              <a:t>通常记为</a:t>
            </a:r>
            <a:r>
              <a:rPr lang="en-US" altLang="zh-CN" sz="2000">
                <a:solidFill>
                  <a:srgbClr val="CC6600"/>
                </a:solidFill>
                <a:sym typeface="Symbol" pitchFamily="18" charset="2"/>
              </a:rPr>
              <a:t>a|b)</a:t>
            </a:r>
          </a:p>
          <a:p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是偏序关系</a:t>
            </a:r>
          </a:p>
          <a:p>
            <a:r>
              <a:rPr lang="zh-CN" altLang="en-US">
                <a:sym typeface="Symbol" pitchFamily="18" charset="2"/>
              </a:rPr>
              <a:t>极大</a:t>
            </a:r>
            <a:r>
              <a:rPr lang="en-US" altLang="zh-CN">
                <a:sym typeface="Symbol" pitchFamily="18" charset="2"/>
              </a:rPr>
              <a:t>/</a:t>
            </a:r>
            <a:r>
              <a:rPr lang="zh-CN" altLang="en-US">
                <a:sym typeface="Symbol" pitchFamily="18" charset="2"/>
              </a:rPr>
              <a:t>极小元；最大最小元？</a:t>
            </a:r>
          </a:p>
          <a:p>
            <a:r>
              <a:rPr lang="zh-CN" altLang="en-US">
                <a:sym typeface="Symbol" pitchFamily="18" charset="2"/>
              </a:rPr>
              <a:t>链的特征？</a:t>
            </a:r>
          </a:p>
          <a:p>
            <a:r>
              <a:rPr lang="zh-CN" altLang="en-US">
                <a:sym typeface="Symbol" pitchFamily="18" charset="2"/>
              </a:rPr>
              <a:t>反链的特征？</a:t>
            </a:r>
          </a:p>
          <a:p>
            <a:r>
              <a:rPr lang="zh-CN" altLang="en-US">
                <a:sym typeface="Symbol" pitchFamily="18" charset="2"/>
              </a:rPr>
              <a:t>在集合包含关系下讨论极大</a:t>
            </a:r>
            <a:r>
              <a:rPr lang="en-US" altLang="zh-CN">
                <a:sym typeface="Symbol" pitchFamily="18" charset="2"/>
              </a:rPr>
              <a:t>/</a:t>
            </a:r>
            <a:r>
              <a:rPr lang="zh-CN" altLang="en-US">
                <a:sym typeface="Symbol" pitchFamily="18" charset="2"/>
              </a:rPr>
              <a:t>极小链？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914400"/>
          </a:xfrm>
        </p:spPr>
        <p:txBody>
          <a:bodyPr/>
          <a:lstStyle/>
          <a:p>
            <a:r>
              <a:rPr lang="en-US" altLang="zh-CN" sz="4000">
                <a:latin typeface="Times New Roman"/>
              </a:rPr>
              <a:t>“</a:t>
            </a:r>
            <a:r>
              <a:rPr lang="zh-CN" altLang="en-US" sz="4000"/>
              <a:t>道是无序确有序</a:t>
            </a:r>
            <a:r>
              <a:rPr lang="zh-CN" altLang="en-US" sz="4000">
                <a:latin typeface="Times New Roman"/>
              </a:rPr>
              <a:t>”</a:t>
            </a:r>
            <a:endParaRPr lang="zh-CN" alt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514600"/>
            <a:ext cx="7620000" cy="3733800"/>
          </a:xfrm>
        </p:spPr>
        <p:txBody>
          <a:bodyPr/>
          <a:lstStyle/>
          <a:p>
            <a:r>
              <a:rPr lang="zh-CN" altLang="en-US"/>
              <a:t>自然数</a:t>
            </a:r>
            <a:r>
              <a:rPr lang="en-US" altLang="zh-CN"/>
              <a:t>1,2,3,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,n</a:t>
            </a:r>
            <a:r>
              <a:rPr lang="en-US" altLang="zh-CN" baseline="30000"/>
              <a:t>2</a:t>
            </a:r>
            <a:r>
              <a:rPr lang="en-US" altLang="zh-CN"/>
              <a:t>+1</a:t>
            </a:r>
            <a:r>
              <a:rPr lang="zh-CN" altLang="en-US"/>
              <a:t>的任何一种排列中，必然含一个长度不小于</a:t>
            </a:r>
            <a:r>
              <a:rPr lang="en-US" altLang="zh-CN"/>
              <a:t>n+1</a:t>
            </a:r>
            <a:r>
              <a:rPr lang="zh-CN" altLang="en-US"/>
              <a:t>的严格递增链或严格递减链。</a:t>
            </a:r>
          </a:p>
          <a:p>
            <a:endParaRPr lang="zh-CN" altLang="en-US"/>
          </a:p>
          <a:p>
            <a:r>
              <a:rPr lang="zh-CN" altLang="en-US"/>
              <a:t>你能证明吗？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089461" y="4198538"/>
            <a:ext cx="47244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提示：</a:t>
            </a:r>
          </a:p>
          <a:p>
            <a:pPr>
              <a:spcBef>
                <a:spcPct val="20000"/>
              </a:spcBef>
            </a:pPr>
            <a:r>
              <a:rPr lang="zh-CN" altLang="en-US" sz="2000" dirty="0"/>
              <a:t>建立</a:t>
            </a:r>
            <a:r>
              <a:rPr lang="en-US" altLang="zh-CN" sz="2000" i="1" dirty="0" err="1"/>
              <a:t>n</a:t>
            </a:r>
            <a:r>
              <a:rPr lang="en-US" altLang="zh-CN" sz="2000" dirty="0" err="1">
                <a:sym typeface="Symbol" pitchFamily="18" charset="2"/>
              </a:rPr>
              <a:t>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zh-CN" altLang="en-US" sz="2000" dirty="0">
                <a:sym typeface="Symbol" pitchFamily="18" charset="2"/>
              </a:rPr>
              <a:t>的方阵，在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 err="1">
                <a:sym typeface="Symbol" pitchFamily="18" charset="2"/>
              </a:rPr>
              <a:t>,</a:t>
            </a:r>
            <a:r>
              <a:rPr lang="en-US" altLang="zh-CN" sz="2000" i="1" dirty="0" err="1">
                <a:sym typeface="Symbol" pitchFamily="18" charset="2"/>
              </a:rPr>
              <a:t>j</a:t>
            </a:r>
            <a:r>
              <a:rPr lang="en-US" altLang="zh-CN" sz="2000" dirty="0">
                <a:sym typeface="Symbol" pitchFamily="18" charset="2"/>
              </a:rPr>
              <a:t>]</a:t>
            </a:r>
            <a:r>
              <a:rPr lang="zh-CN" altLang="en-US" sz="2000" dirty="0">
                <a:sym typeface="Symbol" pitchFamily="18" charset="2"/>
              </a:rPr>
              <a:t>单元中放入自然数</a:t>
            </a:r>
            <a:r>
              <a:rPr lang="en-US" altLang="zh-CN" sz="2000" dirty="0">
                <a:sym typeface="Symbol" pitchFamily="18" charset="2"/>
              </a:rPr>
              <a:t>1,2,3,…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baseline="30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+1</a:t>
            </a:r>
            <a:r>
              <a:rPr lang="zh-CN" altLang="en-US" sz="2000" dirty="0">
                <a:sym typeface="Symbol" pitchFamily="18" charset="2"/>
              </a:rPr>
              <a:t>中的某一个，条件是在给顶排列中以该数为起点的严格递增链长度是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而严格递减链长度是</a:t>
            </a:r>
            <a:r>
              <a:rPr lang="en-US" altLang="zh-CN" sz="2000" i="1" dirty="0">
                <a:sym typeface="Symbol" pitchFamily="18" charset="2"/>
              </a:rPr>
              <a:t>j</a:t>
            </a:r>
            <a:r>
              <a:rPr lang="zh-CN" altLang="en-US" sz="2000" dirty="0">
                <a:sym typeface="Symbol" pitchFamily="18" charset="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sz="2000" dirty="0">
                <a:sym typeface="Symbol" pitchFamily="18" charset="2"/>
              </a:rPr>
              <a:t>证明不可能有两个不同的数落在同一单元中。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定义：给定集合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上的偏序</a:t>
            </a: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≼，</a:t>
            </a:r>
            <a:r>
              <a:rPr lang="zh-CN" altLang="en-US" sz="2400"/>
              <a:t>若</a:t>
            </a:r>
            <a:r>
              <a:rPr lang="en-US" altLang="zh-CN" sz="2400"/>
              <a:t>A</a:t>
            </a:r>
            <a:r>
              <a:rPr lang="zh-CN" altLang="en-US" sz="2400"/>
              <a:t>的</a:t>
            </a:r>
            <a:r>
              <a:rPr lang="zh-CN" altLang="en-US" sz="2400">
                <a:latin typeface="Times New Roman" pitchFamily="18" charset="0"/>
              </a:rPr>
              <a:t>任一非空子集均存在最小元素，则该偏序为良序。</a:t>
            </a:r>
            <a:endParaRPr lang="zh-CN" altLang="en-US" sz="2400"/>
          </a:p>
          <a:p>
            <a:pPr algn="just"/>
            <a:r>
              <a:rPr lang="zh-CN" altLang="en-US" sz="2400">
                <a:latin typeface="Times New Roman" pitchFamily="18" charset="0"/>
              </a:rPr>
              <a:t>良序必为全序</a:t>
            </a:r>
            <a:endParaRPr lang="zh-CN" altLang="en-US" sz="2400"/>
          </a:p>
          <a:p>
            <a:pPr algn="just"/>
            <a:r>
              <a:rPr lang="zh-CN" altLang="en-US" sz="2400">
                <a:latin typeface="Times New Roman" pitchFamily="18" charset="0"/>
              </a:rPr>
              <a:t>无穷集合上的全序不一定是良序</a:t>
            </a:r>
            <a:endParaRPr lang="zh-CN" altLang="en-US" sz="2400"/>
          </a:p>
          <a:p>
            <a:pPr algn="just"/>
            <a:r>
              <a:rPr lang="zh-CN" altLang="en-US" sz="2400">
                <a:latin typeface="Times New Roman" pitchFamily="18" charset="0"/>
              </a:rPr>
              <a:t>注意：“反对称性</a:t>
            </a:r>
            <a:r>
              <a:rPr lang="en-US" altLang="zh-CN" sz="2400"/>
              <a:t>+</a:t>
            </a:r>
            <a:r>
              <a:rPr lang="zh-CN" altLang="en-US" sz="2400">
                <a:latin typeface="Times New Roman" pitchFamily="18" charset="0"/>
              </a:rPr>
              <a:t>任一非空子集存在最小元”是“自反性</a:t>
            </a:r>
            <a:r>
              <a:rPr lang="en-US" altLang="zh-CN" sz="2400"/>
              <a:t>+</a:t>
            </a:r>
            <a:r>
              <a:rPr lang="zh-CN" altLang="en-US" sz="2400">
                <a:latin typeface="Times New Roman" pitchFamily="18" charset="0"/>
              </a:rPr>
              <a:t>传递性</a:t>
            </a:r>
            <a:r>
              <a:rPr lang="en-US" altLang="zh-CN" sz="2400"/>
              <a:t>+</a:t>
            </a:r>
            <a:r>
              <a:rPr lang="zh-CN" altLang="en-US" sz="2400">
                <a:latin typeface="Times New Roman" pitchFamily="18" charset="0"/>
              </a:rPr>
              <a:t>任何两个元素均可比”的充分条件。</a:t>
            </a:r>
            <a:endParaRPr lang="zh-CN" altLang="en-US" sz="2400"/>
          </a:p>
          <a:p>
            <a:pPr algn="just"/>
            <a:r>
              <a:rPr lang="zh-CN" altLang="en-US" sz="2400">
                <a:latin typeface="Times New Roman" pitchFamily="18" charset="0"/>
              </a:rPr>
              <a:t>讨论：偏序、全序、良序的逆关系是否仍为偏序、全序和良序？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良序不一定保持。</a:t>
            </a:r>
            <a:endParaRPr lang="zh-CN" altLang="en-US" sz="20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838200"/>
          </a:xfrm>
        </p:spPr>
        <p:txBody>
          <a:bodyPr/>
          <a:lstStyle/>
          <a:p>
            <a:r>
              <a:rPr lang="zh-CN" altLang="en-US" sz="4000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315200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等价关系的定义</a:t>
            </a:r>
            <a:endParaRPr lang="zh-CN" altLang="en-US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等价关系的关系图的特征</a:t>
            </a:r>
          </a:p>
          <a:p>
            <a:pPr>
              <a:lnSpc>
                <a:spcPct val="90000"/>
              </a:lnSpc>
            </a:pPr>
            <a:r>
              <a:rPr lang="zh-CN" altLang="en-US"/>
              <a:t>等价类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定义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非空集合</a:t>
            </a:r>
            <a:r>
              <a:rPr lang="en-US" altLang="zh-CN"/>
              <a:t>A</a:t>
            </a:r>
            <a:r>
              <a:rPr lang="zh-CN" altLang="en-US"/>
              <a:t>上等价关系</a:t>
            </a:r>
            <a:r>
              <a:rPr lang="en-US" altLang="zh-CN"/>
              <a:t>R</a:t>
            </a:r>
            <a:r>
              <a:rPr lang="zh-CN" altLang="en-US"/>
              <a:t>的等价类的性质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商集</a:t>
            </a:r>
          </a:p>
          <a:p>
            <a:pPr>
              <a:lnSpc>
                <a:spcPct val="90000"/>
              </a:lnSpc>
            </a:pPr>
            <a:r>
              <a:rPr lang="zh-CN" altLang="en-US"/>
              <a:t>集合的划分</a:t>
            </a:r>
          </a:p>
          <a:p>
            <a:pPr>
              <a:lnSpc>
                <a:spcPct val="90000"/>
              </a:lnSpc>
            </a:pPr>
            <a:r>
              <a:rPr lang="zh-CN" altLang="en-US"/>
              <a:t>等价关系与集合划分的对应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772400" cy="930275"/>
          </a:xfrm>
        </p:spPr>
        <p:txBody>
          <a:bodyPr/>
          <a:lstStyle/>
          <a:p>
            <a:r>
              <a:rPr lang="zh-CN" altLang="en-US" sz="4000"/>
              <a:t>偏序关系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7772400" cy="3962400"/>
          </a:xfrm>
        </p:spPr>
        <p:txBody>
          <a:bodyPr/>
          <a:lstStyle/>
          <a:p>
            <a:r>
              <a:rPr lang="zh-CN" altLang="en-US" sz="2400"/>
              <a:t>偏序关系与偏序集</a:t>
            </a:r>
          </a:p>
          <a:p>
            <a:r>
              <a:rPr lang="zh-CN" altLang="en-US" sz="2400"/>
              <a:t>拟序</a:t>
            </a:r>
          </a:p>
          <a:p>
            <a:r>
              <a:rPr lang="zh-CN" altLang="en-US" sz="2400"/>
              <a:t>哈斯图</a:t>
            </a:r>
          </a:p>
          <a:p>
            <a:r>
              <a:rPr lang="zh-CN" altLang="en-US" sz="2400"/>
              <a:t>偏序集中的特殊元素</a:t>
            </a:r>
          </a:p>
          <a:p>
            <a:pPr lvl="1"/>
            <a:r>
              <a:rPr lang="zh-CN" altLang="en-US" sz="2000"/>
              <a:t>极大元与极小元</a:t>
            </a:r>
          </a:p>
          <a:p>
            <a:pPr lvl="1"/>
            <a:r>
              <a:rPr lang="zh-CN" altLang="en-US" sz="2000"/>
              <a:t>最大元与最小元</a:t>
            </a:r>
          </a:p>
          <a:p>
            <a:pPr lvl="1"/>
            <a:r>
              <a:rPr lang="zh-CN" altLang="en-US" sz="2000"/>
              <a:t>上</a:t>
            </a:r>
            <a:r>
              <a:rPr lang="en-US" altLang="zh-CN" sz="2000"/>
              <a:t>(</a:t>
            </a:r>
            <a:r>
              <a:rPr lang="zh-CN" altLang="en-US" sz="2000"/>
              <a:t>下</a:t>
            </a:r>
            <a:r>
              <a:rPr lang="en-US" altLang="zh-CN" sz="2000"/>
              <a:t>)</a:t>
            </a:r>
            <a:r>
              <a:rPr lang="zh-CN" altLang="en-US" sz="2000"/>
              <a:t>界与上</a:t>
            </a:r>
            <a:r>
              <a:rPr lang="en-US" altLang="zh-CN" sz="2000"/>
              <a:t>(</a:t>
            </a:r>
            <a:r>
              <a:rPr lang="zh-CN" altLang="en-US" sz="2000"/>
              <a:t>下</a:t>
            </a:r>
            <a:r>
              <a:rPr lang="en-US" altLang="zh-CN" sz="2000"/>
              <a:t>)</a:t>
            </a:r>
            <a:r>
              <a:rPr lang="zh-CN" altLang="en-US" sz="2000"/>
              <a:t>确界</a:t>
            </a:r>
          </a:p>
          <a:p>
            <a:r>
              <a:rPr lang="zh-CN" altLang="en-US" sz="2400"/>
              <a:t>全序</a:t>
            </a:r>
          </a:p>
          <a:p>
            <a:r>
              <a:rPr lang="zh-CN" altLang="en-US" sz="2400"/>
              <a:t>良序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偏序关系的定义</a:t>
            </a:r>
            <a:r>
              <a:rPr lang="zh-CN" altLang="en-US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80010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自反、反对称、传递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“不大于”关系的推广</a:t>
            </a:r>
            <a:endParaRPr lang="zh-CN" altLang="en-US" sz="2000"/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符号： </a:t>
            </a: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≼</a:t>
            </a:r>
            <a:endParaRPr lang="zh-CN" altLang="en-US" sz="24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例子：集合包含关系；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注意：并非每对元素都“可比”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zh-CN" altLang="en-US" sz="2000">
                <a:latin typeface="Times New Roman" pitchFamily="18" charset="0"/>
              </a:rPr>
              <a:t>例如</a:t>
            </a:r>
            <a:r>
              <a:rPr lang="en-US" altLang="zh-CN" sz="2000">
                <a:latin typeface="Times New Roman" pitchFamily="18" charset="0"/>
              </a:rPr>
              <a:t>{a}</a:t>
            </a:r>
            <a:r>
              <a:rPr lang="zh-CN" altLang="en-US" sz="2000">
                <a:latin typeface="Times New Roman" pitchFamily="18" charset="0"/>
              </a:rPr>
              <a:t>和</a:t>
            </a:r>
            <a:r>
              <a:rPr lang="en-US" altLang="zh-CN" sz="2000">
                <a:latin typeface="Times New Roman" pitchFamily="18" charset="0"/>
              </a:rPr>
              <a:t>{b}</a:t>
            </a:r>
            <a:r>
              <a:rPr lang="zh-CN" altLang="en-US" sz="2000">
                <a:latin typeface="Times New Roman" pitchFamily="18" charset="0"/>
              </a:rPr>
              <a:t>。</a:t>
            </a:r>
            <a:endParaRPr lang="zh-CN" altLang="en-US" sz="2000"/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例子：正整数集合上的“整除”关系</a:t>
            </a:r>
            <a:endParaRPr lang="zh-CN" altLang="en-US" sz="2400"/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例子：假设</a:t>
            </a:r>
            <a:r>
              <a:rPr lang="en-US" altLang="zh-CN" sz="2400" i="1"/>
              <a:t>R</a:t>
            </a:r>
            <a:r>
              <a:rPr lang="zh-CN" altLang="en-US" sz="2400">
                <a:latin typeface="Times New Roman" pitchFamily="18" charset="0"/>
              </a:rPr>
              <a:t>是集合</a:t>
            </a:r>
            <a:r>
              <a:rPr lang="en-US" altLang="zh-CN" sz="2400"/>
              <a:t>A</a:t>
            </a:r>
            <a:r>
              <a:rPr lang="zh-CN" altLang="en-US" sz="2400">
                <a:latin typeface="Times New Roman" pitchFamily="18" charset="0"/>
              </a:rPr>
              <a:t>上的偏序关系，定义</a:t>
            </a:r>
            <a:r>
              <a:rPr lang="en-US" altLang="zh-CN" sz="2400"/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/>
              <a:t>A</a:t>
            </a:r>
            <a:r>
              <a:rPr lang="zh-CN" altLang="en-US" sz="2400">
                <a:latin typeface="Times New Roman" pitchFamily="18" charset="0"/>
              </a:rPr>
              <a:t>上的关系</a:t>
            </a:r>
            <a:r>
              <a:rPr lang="en-US" altLang="zh-CN" sz="2400" i="1"/>
              <a:t>R</a:t>
            </a:r>
            <a:r>
              <a:rPr lang="en-US" altLang="zh-CN" sz="2400">
                <a:latin typeface="Times New Roman"/>
              </a:rPr>
              <a:t>’</a:t>
            </a:r>
            <a:r>
              <a:rPr lang="en-US" altLang="zh-CN" sz="2400"/>
              <a:t>, &lt;x</a:t>
            </a:r>
            <a:r>
              <a:rPr lang="en-US" altLang="zh-CN" sz="2400" baseline="-30000"/>
              <a:t>1</a:t>
            </a:r>
            <a:r>
              <a:rPr lang="en-US" altLang="zh-CN" sz="2400"/>
              <a:t>, y</a:t>
            </a:r>
            <a:r>
              <a:rPr lang="en-US" altLang="zh-CN" sz="2400" baseline="-30000"/>
              <a:t>1</a:t>
            </a:r>
            <a:r>
              <a:rPr lang="en-US" altLang="zh-CN" sz="2400"/>
              <a:t>,&gt;</a:t>
            </a:r>
            <a:r>
              <a:rPr lang="en-US" altLang="zh-CN" sz="2400" i="1"/>
              <a:t>R</a:t>
            </a:r>
            <a:r>
              <a:rPr lang="en-US" altLang="zh-CN" sz="2400">
                <a:latin typeface="Times New Roman"/>
              </a:rPr>
              <a:t>’</a:t>
            </a:r>
            <a:r>
              <a:rPr lang="en-US" altLang="zh-CN" sz="2400"/>
              <a:t>&lt; x</a:t>
            </a:r>
            <a:r>
              <a:rPr lang="en-US" altLang="zh-CN" sz="2400" baseline="-30000"/>
              <a:t>2</a:t>
            </a:r>
            <a:r>
              <a:rPr lang="en-US" altLang="zh-CN" sz="2400"/>
              <a:t>, y</a:t>
            </a:r>
            <a:r>
              <a:rPr lang="en-US" altLang="zh-CN" sz="2400" baseline="-30000"/>
              <a:t>2</a:t>
            </a:r>
            <a:r>
              <a:rPr lang="en-US" altLang="zh-CN" sz="2400"/>
              <a:t>&gt; </a:t>
            </a:r>
            <a:r>
              <a:rPr lang="en-US" altLang="zh-CN" sz="2400" i="1"/>
              <a:t>iff</a:t>
            </a:r>
            <a:r>
              <a:rPr lang="en-US" altLang="zh-CN" sz="2400"/>
              <a:t>. x</a:t>
            </a:r>
            <a:r>
              <a:rPr lang="en-US" altLang="zh-CN" sz="2400" baseline="-30000"/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/>
              <a:t>x</a:t>
            </a:r>
            <a:r>
              <a:rPr lang="en-US" altLang="zh-CN" sz="2400" baseline="-30000"/>
              <a:t>2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/>
              <a:t>x</a:t>
            </a:r>
            <a:r>
              <a:rPr lang="en-US" altLang="zh-CN" sz="2400" baseline="-30000"/>
              <a:t>1 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400" baseline="-30000"/>
              <a:t> </a:t>
            </a:r>
            <a:r>
              <a:rPr lang="en-US" altLang="zh-CN" sz="2400"/>
              <a:t>x</a:t>
            </a:r>
            <a:r>
              <a:rPr lang="en-US" altLang="zh-CN" sz="2400" baseline="-30000"/>
              <a:t>2</a:t>
            </a:r>
            <a:r>
              <a:rPr lang="en-US" altLang="zh-CN" sz="2400"/>
              <a:t>, </a:t>
            </a:r>
            <a:r>
              <a:rPr lang="zh-CN" altLang="en-US" sz="2400"/>
              <a:t>或者</a:t>
            </a:r>
            <a:r>
              <a:rPr lang="en-US" altLang="zh-CN" sz="2400"/>
              <a:t>x</a:t>
            </a:r>
            <a:r>
              <a:rPr lang="en-US" altLang="zh-CN" sz="2400" baseline="-30000"/>
              <a:t>1</a:t>
            </a:r>
            <a:r>
              <a:rPr lang="en-US" altLang="zh-CN" sz="2400"/>
              <a:t>= x</a:t>
            </a:r>
            <a:r>
              <a:rPr lang="en-US" altLang="zh-CN" sz="2400" baseline="-30000"/>
              <a:t>2</a:t>
            </a:r>
            <a:r>
              <a:rPr lang="zh-CN" altLang="en-US" sz="2400"/>
              <a:t>且</a:t>
            </a:r>
            <a:r>
              <a:rPr lang="en-US" altLang="zh-CN" sz="2400"/>
              <a:t>y</a:t>
            </a:r>
            <a:r>
              <a:rPr lang="en-US" altLang="zh-CN" sz="2400" baseline="-30000"/>
              <a:t>1 </a:t>
            </a:r>
            <a:r>
              <a:rPr lang="en-US" altLang="zh-CN" sz="2400"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400" baseline="-30000"/>
              <a:t> </a:t>
            </a:r>
            <a:r>
              <a:rPr lang="en-US" altLang="zh-CN" sz="2400"/>
              <a:t>y</a:t>
            </a:r>
            <a:r>
              <a:rPr lang="en-US" altLang="zh-CN" sz="2400" baseline="-30000"/>
              <a:t>2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/>
              <a:t>注意：类似地可以定义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字典顺序</a:t>
            </a:r>
            <a:r>
              <a:rPr lang="zh-CN" altLang="en-US" sz="2000">
                <a:latin typeface="Times New Roman"/>
              </a:rPr>
              <a:t>”</a:t>
            </a:r>
            <a:endParaRPr lang="zh-CN" altLang="en-US" sz="200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偏序集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90800"/>
            <a:ext cx="7620000" cy="3733800"/>
          </a:xfrm>
        </p:spPr>
        <p:txBody>
          <a:bodyPr/>
          <a:lstStyle/>
          <a:p>
            <a:r>
              <a:rPr lang="zh-CN" altLang="en-US"/>
              <a:t>定义了偏序的集合</a:t>
            </a:r>
          </a:p>
          <a:p>
            <a:r>
              <a:rPr lang="zh-CN" altLang="en-US"/>
              <a:t>表示：</a:t>
            </a:r>
            <a:r>
              <a:rPr lang="en-US" altLang="zh-CN"/>
              <a:t>&lt;A,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≼&gt;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6400800" cy="838200"/>
          </a:xfrm>
        </p:spPr>
        <p:txBody>
          <a:bodyPr/>
          <a:lstStyle/>
          <a:p>
            <a:r>
              <a:rPr lang="zh-CN" altLang="en-US" sz="4000"/>
              <a:t>拟序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>
                <a:latin typeface="Times New Roman" pitchFamily="18" charset="0"/>
              </a:rPr>
              <a:t>“</a:t>
            </a:r>
            <a:r>
              <a:rPr lang="zh-CN" altLang="en-US">
                <a:latin typeface="Times New Roman" pitchFamily="18" charset="0"/>
              </a:rPr>
              <a:t>小于”关系不是偏序，不满足自反性</a:t>
            </a:r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拟序的定义：反自反、传递</a:t>
            </a:r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拟序满足反对称性。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注意：实际上</a:t>
            </a:r>
            <a:r>
              <a:rPr lang="en-US" altLang="zh-CN"/>
              <a:t>&lt;x,y&gt;,&lt;y,x&gt;</a:t>
            </a:r>
            <a:r>
              <a:rPr lang="zh-CN" altLang="en-US">
                <a:latin typeface="Times New Roman" pitchFamily="18" charset="0"/>
              </a:rPr>
              <a:t>不会同时出现。</a:t>
            </a:r>
            <a:endParaRPr lang="zh-CN" altLang="en-US"/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934200" cy="914400"/>
          </a:xfrm>
        </p:spPr>
        <p:txBody>
          <a:bodyPr/>
          <a:lstStyle/>
          <a:p>
            <a:r>
              <a:rPr lang="zh-CN" altLang="en-US" sz="4000"/>
              <a:t>哈斯图</a:t>
            </a:r>
            <a:r>
              <a:rPr lang="zh-CN" altLang="en-US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14600"/>
            <a:ext cx="7543800" cy="3733800"/>
          </a:xfrm>
        </p:spPr>
        <p:txBody>
          <a:bodyPr/>
          <a:lstStyle/>
          <a:p>
            <a:pPr algn="just"/>
            <a:r>
              <a:rPr lang="zh-CN" altLang="en-US"/>
              <a:t>普通关系图当然可以表示偏序关系</a:t>
            </a:r>
          </a:p>
          <a:p>
            <a:pPr algn="just">
              <a:spcBef>
                <a:spcPct val="60000"/>
              </a:spcBef>
            </a:pPr>
            <a:r>
              <a:rPr lang="zh-CN" altLang="en-US"/>
              <a:t>哈斯图</a:t>
            </a:r>
            <a:r>
              <a:rPr lang="en-US" altLang="zh-CN"/>
              <a:t>(Hasse) - </a:t>
            </a:r>
            <a:r>
              <a:rPr lang="zh-CN" altLang="en-US" b="1">
                <a:ea typeface="黑体" pitchFamily="2" charset="-122"/>
              </a:rPr>
              <a:t>利用特定性质简化图示方法</a:t>
            </a:r>
            <a:endParaRPr lang="zh-CN" altLang="en-US" b="1">
              <a:cs typeface="Arial" charset="0"/>
            </a:endParaRPr>
          </a:p>
          <a:p>
            <a:pPr lvl="1" algn="just"/>
            <a:r>
              <a:rPr lang="zh-CN" altLang="en-US">
                <a:latin typeface="Times New Roman" pitchFamily="18" charset="0"/>
              </a:rPr>
              <a:t>利用自反性省略环</a:t>
            </a:r>
            <a:endParaRPr lang="zh-CN" altLang="en-US"/>
          </a:p>
          <a:p>
            <a:pPr lvl="1" algn="just"/>
            <a:r>
              <a:rPr lang="zh-CN" altLang="en-US">
                <a:latin typeface="Times New Roman" pitchFamily="18" charset="0"/>
              </a:rPr>
              <a:t>利用反对称性省略箭头</a:t>
            </a:r>
            <a:endParaRPr lang="zh-CN" altLang="en-US"/>
          </a:p>
          <a:p>
            <a:pPr lvl="1" algn="just"/>
            <a:r>
              <a:rPr lang="zh-CN" altLang="en-US">
                <a:latin typeface="Times New Roman" pitchFamily="18" charset="0"/>
              </a:rPr>
              <a:t>利用传递性省略部分连线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90600" y="1219200"/>
            <a:ext cx="3962400" cy="576263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ym typeface="Symbol" pitchFamily="18" charset="2"/>
              </a:rPr>
              <a:t>({a,b,c})</a:t>
            </a:r>
            <a:r>
              <a:rPr lang="zh-CN" altLang="en-US" sz="2800">
                <a:sym typeface="Symbol" pitchFamily="18" charset="2"/>
              </a:rPr>
              <a:t>上的包含关系</a:t>
            </a:r>
            <a:endParaRPr lang="zh-CN" altLang="en-US" sz="280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2895600" y="2133600"/>
            <a:ext cx="3048000" cy="2590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95600" y="3352800"/>
            <a:ext cx="3048000" cy="2590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314825" y="5791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5824538" y="45291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319588" y="46243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2828925" y="45624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795963" y="33289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4319588" y="32385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828925" y="33051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4295775" y="20145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928938" y="3529013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915025" y="3543300"/>
            <a:ext cx="0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4429125" y="4843463"/>
            <a:ext cx="4763" cy="94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429125" y="2228850"/>
            <a:ext cx="0" cy="1014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95800" y="182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{a,b,c}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572000" y="5791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</a:t>
            </a:r>
            <a:endParaRPr lang="en-US" altLang="zh-CN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019800" y="4267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{c}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733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{b}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286000" y="4191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{a}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943600" y="3048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{b,c}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581400" y="2895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{a,c}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133600" y="2971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{a,b}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697038" y="193992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933700" y="193992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170363" y="1939925"/>
            <a:ext cx="195262" cy="230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408613" y="193992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45275" y="193992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7881938" y="193992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447800" y="1752600"/>
            <a:ext cx="411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9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581275" y="1709738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12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933825" y="1709738"/>
            <a:ext cx="7683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8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033963" y="1724025"/>
            <a:ext cx="4460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10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248400" y="1676400"/>
            <a:ext cx="53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11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1711325" y="4616450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4186238" y="32924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2933700" y="32924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3563938" y="46005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5432425" y="32924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4497388" y="5997575"/>
            <a:ext cx="215900" cy="21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820863" y="2168525"/>
            <a:ext cx="0" cy="24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030538" y="2170113"/>
            <a:ext cx="0" cy="1122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3097213" y="3492500"/>
            <a:ext cx="485775" cy="1109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1901825" y="3473450"/>
            <a:ext cx="1039813" cy="1154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V="1">
            <a:off x="3740150" y="3517900"/>
            <a:ext cx="523875" cy="1081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270375" y="2168525"/>
            <a:ext cx="0" cy="1114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5524500" y="2170113"/>
            <a:ext cx="0" cy="113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1933575" y="4799013"/>
            <a:ext cx="2578100" cy="1246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44913" y="4799013"/>
            <a:ext cx="792162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4581525" y="3506788"/>
            <a:ext cx="914400" cy="2501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4643438" y="2139950"/>
            <a:ext cx="2085975" cy="3871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4700588" y="2125663"/>
            <a:ext cx="3230562" cy="391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5181600" y="3124200"/>
            <a:ext cx="7175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5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2667000" y="3124200"/>
            <a:ext cx="7032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6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3962400" y="3048000"/>
            <a:ext cx="5746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4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1371600" y="4419600"/>
            <a:ext cx="4381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3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3276600" y="4465638"/>
            <a:ext cx="4572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2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4191000" y="6019800"/>
            <a:ext cx="6080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1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1295400" y="9906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{1,2,...,12}</a:t>
            </a:r>
            <a:r>
              <a:rPr lang="zh-CN" altLang="en-US" sz="28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上的整除关系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7543800" y="1752600"/>
            <a:ext cx="7175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/>
              <a:t>7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1828800" y="5334000"/>
            <a:ext cx="60960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1030</Words>
  <Application>Microsoft Office PowerPoint</Application>
  <PresentationFormat>全屏显示(4:3)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Times New Roman</vt:lpstr>
      <vt:lpstr>宋体</vt:lpstr>
      <vt:lpstr>Arial</vt:lpstr>
      <vt:lpstr>Wingdings</vt:lpstr>
      <vt:lpstr>Symbol</vt:lpstr>
      <vt:lpstr>Arial Unicode MS</vt:lpstr>
      <vt:lpstr>黑体</vt:lpstr>
      <vt:lpstr>华文行楷</vt:lpstr>
      <vt:lpstr>Tahoma</vt:lpstr>
      <vt:lpstr>Office 主题​​</vt:lpstr>
      <vt:lpstr>偏序关系</vt:lpstr>
      <vt:lpstr>上一讲内容的回顾</vt:lpstr>
      <vt:lpstr>偏序关系</vt:lpstr>
      <vt:lpstr>偏序关系的定义 </vt:lpstr>
      <vt:lpstr>偏序集</vt:lpstr>
      <vt:lpstr>拟序</vt:lpstr>
      <vt:lpstr>哈斯图 </vt:lpstr>
      <vt:lpstr>PowerPoint 演示文稿</vt:lpstr>
      <vt:lpstr>PowerPoint 演示文稿</vt:lpstr>
      <vt:lpstr>PowerPoint 演示文稿</vt:lpstr>
      <vt:lpstr>偏序集中的特殊元素 ：极大(小)</vt:lpstr>
      <vt:lpstr>偏序集中的特殊元素 ：最大(小)</vt:lpstr>
      <vt:lpstr>偏序集中的特殊元素 ：上(下)确界</vt:lpstr>
      <vt:lpstr>从哈斯图看特殊元素</vt:lpstr>
      <vt:lpstr>全序</vt:lpstr>
      <vt:lpstr>关于整除关系的讨论</vt:lpstr>
      <vt:lpstr>“道是无序确有序”</vt:lpstr>
      <vt:lpstr>良序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16</cp:revision>
  <dcterms:created xsi:type="dcterms:W3CDTF">2001-02-08T13:36:53Z</dcterms:created>
  <dcterms:modified xsi:type="dcterms:W3CDTF">2014-02-28T04:19:15Z</dcterms:modified>
</cp:coreProperties>
</file>