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3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C656-4069-4AC8-9E5C-0FF11873A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D7E-3695-412D-BCF3-70F8F229D5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5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C891-37C3-4145-8B61-2A74CBDB92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50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67C-2069-43E1-B811-6D9967BB8D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19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DAD4-D669-4616-B06C-16526B8380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4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811-54E2-4350-A650-E52C28BA30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3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0CF8-0080-4503-94AE-DE8EFFB209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1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EE8-F9FC-4192-A27E-77338991B4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28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A3C3-5E7C-439A-ACD6-7E4612188A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56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F454-DB0C-4E0B-8C77-E8BD18C803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2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5B8A-788B-42CE-897A-510A8946BE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79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4A3A-D550-4D18-9ED6-8CA7D76206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9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函数及其运算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离散数学：第</a:t>
            </a:r>
            <a:r>
              <a:rPr lang="en-US" altLang="zh-CN"/>
              <a:t>7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自然映射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i="1"/>
              <a:t>R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/>
              <a:t>A</a:t>
            </a:r>
            <a:r>
              <a:rPr lang="zh-CN" altLang="en-US">
                <a:latin typeface="Times New Roman" pitchFamily="18" charset="0"/>
              </a:rPr>
              <a:t>上的等价关系，</a:t>
            </a:r>
            <a:r>
              <a:rPr lang="en-US" altLang="zh-CN" i="1"/>
              <a:t>g</a:t>
            </a:r>
            <a:r>
              <a:rPr lang="en-US" altLang="zh-CN"/>
              <a:t> :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/>
              <a:t>A/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zh-CN" altLang="en-US">
                <a:latin typeface="Times New Roman" pitchFamily="18" charset="0"/>
              </a:rPr>
              <a:t>对任意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/>
              <a:t>A, g(a)=[a], </a:t>
            </a:r>
            <a:r>
              <a:rPr lang="zh-CN" altLang="en-US">
                <a:latin typeface="Times New Roman" pitchFamily="18" charset="0"/>
              </a:rPr>
              <a:t>称</a:t>
            </a:r>
            <a:r>
              <a:rPr lang="en-US" altLang="zh-CN" i="1"/>
              <a:t>G</a:t>
            </a:r>
            <a:r>
              <a:rPr lang="zh-CN" altLang="en-US">
                <a:latin typeface="Times New Roman" pitchFamily="18" charset="0"/>
              </a:rPr>
              <a:t>为自然映射。</a:t>
            </a:r>
          </a:p>
          <a:p>
            <a:pPr algn="just"/>
            <a:endParaRPr lang="zh-CN" altLang="en-US"/>
          </a:p>
          <a:p>
            <a:pPr algn="just"/>
            <a:r>
              <a:rPr lang="zh-CN" altLang="en-US">
                <a:latin typeface="Times New Roman" pitchFamily="18" charset="0"/>
              </a:rPr>
              <a:t>自然映射是满射。</a:t>
            </a:r>
          </a:p>
          <a:p>
            <a:pPr lvl="1" algn="just"/>
            <a:r>
              <a:rPr lang="zh-CN" altLang="en-US"/>
              <a:t>对任意的等价类</a:t>
            </a:r>
            <a:r>
              <a:rPr lang="en-US" altLang="zh-CN"/>
              <a:t>[x]</a:t>
            </a:r>
            <a:r>
              <a:rPr lang="en-US" altLang="zh-CN">
                <a:sym typeface="Symbol" pitchFamily="18" charset="2"/>
              </a:rPr>
              <a:t> </a:t>
            </a:r>
            <a:r>
              <a:rPr lang="en-US" altLang="zh-CN"/>
              <a:t>A/</a:t>
            </a:r>
            <a:r>
              <a:rPr lang="en-US" altLang="zh-CN" i="1"/>
              <a:t>R, </a:t>
            </a:r>
            <a:r>
              <a:rPr lang="zh-CN" altLang="en-US"/>
              <a:t>存在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A</a:t>
            </a:r>
            <a:r>
              <a:rPr lang="zh-CN" altLang="en-US"/>
              <a:t>，使得</a:t>
            </a:r>
            <a:r>
              <a:rPr lang="en-US" altLang="zh-CN"/>
              <a:t>g(x)=[x]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交集与并集的函数象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设函数</a:t>
            </a:r>
            <a:r>
              <a:rPr lang="en-US" altLang="zh-CN" i="1"/>
              <a:t>f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B</a:t>
            </a:r>
            <a:r>
              <a:rPr lang="zh-CN" altLang="en-US">
                <a:sym typeface="Symbol" pitchFamily="18" charset="2"/>
              </a:rPr>
              <a:t>，且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的子集，则</a:t>
            </a:r>
          </a:p>
          <a:p>
            <a:pPr lvl="1"/>
            <a:r>
              <a:rPr lang="en-US" altLang="zh-CN" i="1"/>
              <a:t>f </a:t>
            </a:r>
            <a:r>
              <a:rPr lang="en-US" altLang="zh-CN"/>
              <a:t>(X</a:t>
            </a:r>
            <a:r>
              <a:rPr lang="en-US" altLang="zh-CN">
                <a:sym typeface="Symbol" pitchFamily="18" charset="2"/>
              </a:rPr>
              <a:t>Y</a:t>
            </a:r>
            <a:r>
              <a:rPr lang="en-US" altLang="zh-CN"/>
              <a:t>) = </a:t>
            </a:r>
            <a:r>
              <a:rPr lang="en-US" altLang="zh-CN" i="1"/>
              <a:t>f</a:t>
            </a:r>
            <a:r>
              <a:rPr lang="en-US" altLang="zh-CN"/>
              <a:t>(X)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en-US" altLang="zh-CN"/>
              <a:t>) </a:t>
            </a:r>
          </a:p>
          <a:p>
            <a:pPr lvl="1"/>
            <a:r>
              <a:rPr lang="en-US" altLang="zh-CN" i="1"/>
              <a:t>f </a:t>
            </a:r>
            <a:r>
              <a:rPr lang="en-US" altLang="zh-CN"/>
              <a:t>(X</a:t>
            </a:r>
            <a:r>
              <a:rPr lang="en-US" altLang="zh-CN">
                <a:sym typeface="Symbol" pitchFamily="18" charset="2"/>
              </a:rPr>
              <a:t>Y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/>
              <a:t>f</a:t>
            </a:r>
            <a:r>
              <a:rPr lang="en-US" altLang="zh-CN"/>
              <a:t>(X)</a:t>
            </a:r>
            <a:r>
              <a:rPr lang="en-US" altLang="zh-CN">
                <a:sym typeface="Symbol" pitchFamily="18" charset="2"/>
              </a:rPr>
              <a:t>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en-US" altLang="zh-CN"/>
              <a:t>)</a:t>
            </a:r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函数的复合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1">
                <a:solidFill>
                  <a:srgbClr val="FF0000"/>
                </a:solidFill>
              </a:rPr>
              <a:t>关系的复合</a:t>
            </a:r>
            <a:r>
              <a:rPr lang="zh-CN" altLang="en-US"/>
              <a:t>适用于函数，运算的结果</a:t>
            </a:r>
            <a:r>
              <a:rPr lang="zh-CN" altLang="en-US">
                <a:solidFill>
                  <a:srgbClr val="FF0000"/>
                </a:solidFill>
              </a:rPr>
              <a:t>当然是</a:t>
            </a:r>
            <a:r>
              <a:rPr lang="zh-CN" altLang="en-US" b="1" i="1">
                <a:solidFill>
                  <a:srgbClr val="FF0000"/>
                </a:solidFill>
              </a:rPr>
              <a:t>关系</a:t>
            </a:r>
          </a:p>
          <a:p>
            <a:endParaRPr lang="zh-CN" altLang="en-US" b="1" i="1">
              <a:solidFill>
                <a:srgbClr val="FF0000"/>
              </a:solidFill>
            </a:endParaRPr>
          </a:p>
          <a:p>
            <a:pPr algn="just"/>
            <a:r>
              <a:rPr lang="zh-CN" altLang="en-US" sz="2400">
                <a:latin typeface="Times New Roman" pitchFamily="18" charset="0"/>
              </a:rPr>
              <a:t>实际上：</a:t>
            </a:r>
            <a:r>
              <a:rPr lang="zh-CN" altLang="en-US" b="1" i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函数的复合仍然是函数</a:t>
            </a:r>
            <a:endParaRPr lang="zh-CN" altLang="en-US">
              <a:latin typeface="Times New Roman" pitchFamily="18" charset="0"/>
            </a:endParaRPr>
          </a:p>
          <a:p>
            <a:pPr algn="just"/>
            <a:r>
              <a:rPr lang="zh-CN" altLang="en-US">
                <a:latin typeface="Times New Roman" pitchFamily="18" charset="0"/>
              </a:rPr>
              <a:t>定理：如果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且</a:t>
            </a:r>
            <a:r>
              <a:rPr lang="zh-CN" alt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都有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结合律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函数的复合即关系的复合</a:t>
            </a:r>
          </a:p>
          <a:p>
            <a:r>
              <a:rPr lang="zh-CN" altLang="en-US"/>
              <a:t>关系的复合运算满足结合律</a:t>
            </a:r>
          </a:p>
          <a:p>
            <a:endParaRPr lang="zh-CN" altLang="en-US"/>
          </a:p>
          <a:p>
            <a:r>
              <a:rPr lang="zh-CN" altLang="en-US"/>
              <a:t>所以：</a:t>
            </a:r>
            <a:r>
              <a:rPr lang="zh-CN" altLang="en-US">
                <a:solidFill>
                  <a:srgbClr val="FF0000"/>
                </a:solidFill>
              </a:rPr>
              <a:t>函数的复合满足结合律</a:t>
            </a:r>
          </a:p>
          <a:p>
            <a:pPr lvl="1"/>
            <a:r>
              <a:rPr lang="zh-CN" altLang="en-US"/>
              <a:t>即：对任意函数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h:C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D,</a:t>
            </a:r>
          </a:p>
          <a:p>
            <a:pPr lvl="1">
              <a:buFontTx/>
              <a:buNone/>
            </a:pP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			(f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(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复合运算</a:t>
            </a:r>
            <a:r>
              <a:rPr lang="zh-CN" altLang="en-US" i="0"/>
              <a:t>保持</a:t>
            </a:r>
            <a:r>
              <a:rPr lang="zh-CN" altLang="en-US"/>
              <a:t>函数性质：满射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满射的复合是满射</a:t>
            </a:r>
            <a:r>
              <a:rPr lang="zh-CN" altLang="en-US"/>
              <a:t> </a:t>
            </a:r>
          </a:p>
          <a:p>
            <a:r>
              <a:rPr lang="zh-CN" altLang="en-US">
                <a:latin typeface="Times New Roman" pitchFamily="18" charset="0"/>
              </a:rPr>
              <a:t>定理：如果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均是满射，则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也是满射。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证明要点：</a:t>
            </a:r>
          </a:p>
          <a:p>
            <a:pPr lvl="1"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任给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C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根据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的满射性质，一定有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B,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使得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(t)=y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，而根据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的满射性质，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一定有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A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使得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(x)=t,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因此，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(x)=y</a:t>
            </a:r>
            <a:r>
              <a:rPr lang="zh-CN" altLang="en-US">
                <a:latin typeface="Times New Roman" pitchFamily="18" charset="0"/>
              </a:rPr>
              <a:t>。</a:t>
            </a:r>
            <a:endParaRPr lang="zh-CN" altLang="en-US" i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但是</a:t>
            </a:r>
            <a:r>
              <a:rPr lang="en-US" altLang="zh-CN"/>
              <a:t>…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是满射，能推出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是满射吗</a:t>
            </a:r>
            <a:r>
              <a:rPr lang="zh-CN" altLang="en-US" sz="4800" b="1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显然，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一定</a:t>
            </a:r>
            <a:r>
              <a:rPr lang="zh-CN" altLang="en-US">
                <a:latin typeface="Times New Roman" pitchFamily="18" charset="0"/>
              </a:rPr>
              <a:t>是满射。</a:t>
            </a:r>
            <a:r>
              <a:rPr lang="zh-CN" altLang="en-US"/>
              <a:t> </a:t>
            </a:r>
          </a:p>
          <a:p>
            <a:endParaRPr lang="zh-CN" altLang="en-US"/>
          </a:p>
          <a:p>
            <a:r>
              <a:rPr lang="zh-CN" altLang="en-US"/>
              <a:t>若存在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B,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但对任意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xA,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(x)t, (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即：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不是满射！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只要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(B-t)=C,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仍然</a:t>
            </a:r>
            <a:r>
              <a:rPr lang="zh-CN" altLang="en-US">
                <a:latin typeface="Times New Roman" pitchFamily="18" charset="0"/>
              </a:rPr>
              <a:t>是满射。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1169988" y="1511300"/>
            <a:ext cx="1831975" cy="391477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3552825" y="1511300"/>
            <a:ext cx="1831975" cy="391477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5934075" y="1511300"/>
            <a:ext cx="1831975" cy="391477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636838" y="5915025"/>
            <a:ext cx="109855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5200650" y="5915025"/>
            <a:ext cx="1100138" cy="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468813" y="2244725"/>
            <a:ext cx="57150" cy="90488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468813" y="2979738"/>
            <a:ext cx="57150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4468813" y="3957638"/>
            <a:ext cx="57150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468813" y="4691063"/>
            <a:ext cx="57150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850063" y="2490788"/>
            <a:ext cx="58737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6850063" y="3468688"/>
            <a:ext cx="58737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2085975" y="4202113"/>
            <a:ext cx="58738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2085975" y="2490788"/>
            <a:ext cx="58738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2085975" y="3224213"/>
            <a:ext cx="58738" cy="8890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6850063" y="4446588"/>
            <a:ext cx="58737" cy="90487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2085975" y="2490788"/>
            <a:ext cx="2382838" cy="4889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2085975" y="3224213"/>
            <a:ext cx="2382838" cy="73342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2085975" y="4202113"/>
            <a:ext cx="2382838" cy="48895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4468813" y="2244725"/>
            <a:ext cx="2381250" cy="246063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V="1">
            <a:off x="4468813" y="2490788"/>
            <a:ext cx="2381250" cy="146685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971800" y="5486400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 i="1"/>
              <a:t>f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5486400" y="5410200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 i="1"/>
              <a:t>g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984250" y="1516063"/>
            <a:ext cx="549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/>
              <a:t>A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3552825" y="1266825"/>
            <a:ext cx="7318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/>
              <a:t>B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34075" y="1516063"/>
            <a:ext cx="733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2800"/>
              <a:t>C</a:t>
            </a:r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4495800" y="3048000"/>
            <a:ext cx="2438400" cy="14478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V="1">
            <a:off x="4495800" y="3505200"/>
            <a:ext cx="2362200" cy="12192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2133600" y="2590800"/>
            <a:ext cx="4724400" cy="19050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 flipV="1">
            <a:off x="2133600" y="2514600"/>
            <a:ext cx="4572000" cy="7620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2133600" y="3505200"/>
            <a:ext cx="4724400" cy="6858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7" grpId="0" animBg="1"/>
      <p:bldP spid="63518" grpId="0" animBg="1"/>
      <p:bldP spid="635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复合运算</a:t>
            </a:r>
            <a:r>
              <a:rPr lang="zh-CN" altLang="en-US" i="0"/>
              <a:t>保持</a:t>
            </a:r>
            <a:r>
              <a:rPr lang="zh-CN" altLang="en-US"/>
              <a:t>函数性质：单射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单射的复合是单射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定理：如果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均是单射，则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也是单射。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证明要点：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若不然</a:t>
            </a:r>
            <a:r>
              <a:rPr lang="zh-CN" altLang="en-US">
                <a:latin typeface="Times New Roman" pitchFamily="18" charset="0"/>
              </a:rPr>
              <a:t>，即存在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,x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A,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，使得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(x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，设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)=t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(x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)=t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>
                <a:latin typeface="Times New Roman" pitchFamily="18" charset="0"/>
              </a:rPr>
              <a:t>，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>
                <a:latin typeface="Times New Roman" pitchFamily="18" charset="0"/>
              </a:rPr>
              <a:t>		如果 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=t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>
                <a:latin typeface="Times New Roman" pitchFamily="18" charset="0"/>
              </a:rPr>
              <a:t>，与</a:t>
            </a:r>
            <a:r>
              <a:rPr lang="en-US" altLang="zh-CN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是单射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矛盾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>
                <a:latin typeface="Times New Roman" pitchFamily="18" charset="0"/>
              </a:rPr>
              <a:t>		如果 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baseline="-250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zh-CN" baseline="-2500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>
                <a:latin typeface="Times New Roman" pitchFamily="18" charset="0"/>
              </a:rPr>
              <a:t>，与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是单射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矛盾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但是</a:t>
            </a:r>
            <a:r>
              <a:rPr lang="en-US" altLang="zh-CN"/>
              <a:t>…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是单射，能推出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是单射吗</a:t>
            </a:r>
            <a:r>
              <a:rPr lang="zh-CN" altLang="en-US" sz="4800" b="1">
                <a:solidFill>
                  <a:srgbClr val="FF0000"/>
                </a:solidFill>
                <a:latin typeface="Times New Roman" pitchFamily="18" charset="0"/>
              </a:rPr>
              <a:t>？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显然，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</a:rPr>
              <a:t>一定</a:t>
            </a:r>
            <a:r>
              <a:rPr lang="zh-CN" altLang="en-US">
                <a:latin typeface="Times New Roman" pitchFamily="18" charset="0"/>
              </a:rPr>
              <a:t>是单射。</a:t>
            </a:r>
            <a:r>
              <a:rPr lang="zh-CN" altLang="en-US"/>
              <a:t> </a:t>
            </a:r>
          </a:p>
          <a:p>
            <a:endParaRPr lang="zh-CN" altLang="en-US"/>
          </a:p>
          <a:p>
            <a:r>
              <a:rPr lang="zh-CN" altLang="en-US"/>
              <a:t>若存在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B, 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zh-CN" altLang="en-US" baseline="-25000">
                <a:latin typeface="Times New Roman" pitchFamily="18" charset="0"/>
              </a:rPr>
              <a:t>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但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, (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即：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不是单射！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只要 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或者</a:t>
            </a:r>
            <a:r>
              <a:rPr lang="en-US" altLang="zh-CN">
                <a:latin typeface="Times New Roman" pitchFamily="18" charset="0"/>
              </a:rPr>
              <a:t>t</a:t>
            </a:r>
            <a:r>
              <a:rPr lang="en-US" altLang="zh-CN" baseline="-25000">
                <a:latin typeface="Times New Roman" pitchFamily="18" charset="0"/>
              </a:rPr>
              <a:t>2 </a:t>
            </a:r>
            <a:r>
              <a:rPr lang="zh-CN" altLang="en-US">
                <a:latin typeface="Times New Roman" pitchFamily="18" charset="0"/>
              </a:rPr>
              <a:t>不在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值域内，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仍然可能</a:t>
            </a:r>
            <a:r>
              <a:rPr lang="zh-CN" altLang="en-US">
                <a:latin typeface="Times New Roman" pitchFamily="18" charset="0"/>
              </a:rPr>
              <a:t>是单射。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（左，右）单位元素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I</a:t>
            </a:r>
            <a:r>
              <a:rPr lang="en-US" altLang="zh-CN" baseline="-25000">
                <a:latin typeface="Times New Roman" pitchFamily="18" charset="0"/>
              </a:rPr>
              <a:t>A</a:t>
            </a:r>
            <a:r>
              <a:rPr lang="zh-CN" altLang="en-US"/>
              <a:t>是集合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/>
              <a:t>上的恒等函数：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en-US" altLang="zh-CN" baseline="-25000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(x)=x (x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A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r>
              <a:rPr lang="zh-CN" altLang="en-US">
                <a:latin typeface="Times New Roman" pitchFamily="18" charset="0"/>
              </a:rPr>
              <a:t>对于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</a:rPr>
              <a:t>f=f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en-US" altLang="zh-CN" baseline="-25000">
                <a:latin typeface="Times New Roman" pitchFamily="18" charset="0"/>
              </a:rPr>
              <a:t>B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en-US" altLang="zh-CN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>
                <a:latin typeface="Times New Roman" pitchFamily="18" charset="0"/>
              </a:rPr>
              <a:t>证明要点：</a:t>
            </a:r>
          </a:p>
          <a:p>
            <a:pPr lvl="1">
              <a:buFontTx/>
              <a:buNone/>
            </a:pPr>
            <a:r>
              <a:rPr lang="zh-CN" altLang="en-US">
                <a:latin typeface="Times New Roman" pitchFamily="18" charset="0"/>
              </a:rPr>
              <a:t>证明集合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zh-CN" altLang="en-US">
                <a:latin typeface="Times New Roman" pitchFamily="18" charset="0"/>
              </a:rPr>
              <a:t>等于集合</a:t>
            </a:r>
            <a:r>
              <a:rPr lang="en-US" altLang="zh-CN" i="1">
                <a:latin typeface="Times New Roman" pitchFamily="18" charset="0"/>
              </a:rPr>
              <a:t>f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en-US" altLang="zh-CN" baseline="-25000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以及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en-US" altLang="zh-CN" baseline="-25000">
                <a:latin typeface="Times New Roman" pitchFamily="18" charset="0"/>
              </a:rPr>
              <a:t>A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lvl="1">
              <a:buFontTx/>
              <a:buNone/>
            </a:pPr>
            <a:endParaRPr lang="en-US" altLang="zh-CN" sz="2400"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注意：若</a:t>
            </a:r>
            <a:r>
              <a:rPr lang="en-US" altLang="zh-CN" sz="2400">
                <a:latin typeface="Times New Roman" pitchFamily="18" charset="0"/>
              </a:rPr>
              <a:t>&lt;x,y&gt;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&lt;x,y&gt;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且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&lt;y,y&gt;  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endParaRPr lang="en-US" altLang="zh-CN" sz="2400"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zh-CN" sz="2400" baseline="-25000">
                <a:latin typeface="Times New Roman" pitchFamily="18" charset="0"/>
              </a:rPr>
              <a:t>		       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&lt;x,y&gt;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，则</a:t>
            </a:r>
            <a:r>
              <a:rPr lang="en-US" altLang="zh-CN" sz="2400">
                <a:latin typeface="Times New Roman" pitchFamily="18" charset="0"/>
              </a:rPr>
              <a:t>&lt;x,t&gt;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>
                <a:latin typeface="Times New Roman" pitchFamily="18" charset="0"/>
              </a:rPr>
              <a:t>&lt;t,y&gt;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，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		      则</a:t>
            </a:r>
            <a:r>
              <a:rPr lang="en-US" altLang="zh-CN" sz="2400">
                <a:latin typeface="Times New Roman" pitchFamily="18" charset="0"/>
              </a:rPr>
              <a:t>t=y, </a:t>
            </a:r>
            <a:r>
              <a:rPr lang="zh-CN" altLang="en-US" sz="2400">
                <a:latin typeface="Times New Roman" pitchFamily="18" charset="0"/>
              </a:rPr>
              <a:t>所以</a:t>
            </a:r>
            <a:r>
              <a:rPr lang="en-US" altLang="zh-CN" sz="2400">
                <a:latin typeface="Times New Roman" pitchFamily="18" charset="0"/>
              </a:rPr>
              <a:t>&lt;x,y&gt;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CN" sz="2400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400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偏序关系与偏序集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拟序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哈斯图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偏序集中的特殊元素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极大元与极小元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最大元与最小元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上</a:t>
            </a:r>
            <a:r>
              <a:rPr lang="en-US" altLang="zh-CN" sz="2400"/>
              <a:t>(</a:t>
            </a:r>
            <a:r>
              <a:rPr lang="zh-CN" altLang="en-US" sz="2400"/>
              <a:t>下</a:t>
            </a:r>
            <a:r>
              <a:rPr lang="en-US" altLang="zh-CN" sz="2400"/>
              <a:t>)</a:t>
            </a:r>
            <a:r>
              <a:rPr lang="zh-CN" altLang="en-US" sz="2400"/>
              <a:t>界与上</a:t>
            </a:r>
            <a:r>
              <a:rPr lang="en-US" altLang="zh-CN" sz="2400"/>
              <a:t>(</a:t>
            </a:r>
            <a:r>
              <a:rPr lang="zh-CN" altLang="en-US" sz="2400"/>
              <a:t>下</a:t>
            </a:r>
            <a:r>
              <a:rPr lang="en-US" altLang="zh-CN" sz="2400"/>
              <a:t>)</a:t>
            </a:r>
            <a:r>
              <a:rPr lang="zh-CN" altLang="en-US" sz="2400"/>
              <a:t>确界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全序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良序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反函数</a:t>
            </a:r>
            <a:endParaRPr lang="zh-CN" altLang="en-US" b="1"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CN" altLang="en-US" sz="2800"/>
              <a:t>函数的逆关系不一定是函数</a:t>
            </a:r>
          </a:p>
          <a:p>
            <a:pPr lvl="1"/>
            <a:r>
              <a:rPr lang="zh-CN" altLang="en-US" sz="2400"/>
              <a:t>例子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(</a:t>
            </a:r>
            <a:r>
              <a:rPr lang="zh-CN" altLang="en-US" sz="2400">
                <a:latin typeface="Times New Roman" pitchFamily="18" charset="0"/>
                <a:sym typeface="Wingdings" pitchFamily="2" charset="2"/>
              </a:rPr>
              <a:t>设</a:t>
            </a:r>
            <a:r>
              <a:rPr lang="en-US" altLang="zh-CN" sz="2400">
                <a:latin typeface="Times New Roman" pitchFamily="18" charset="0"/>
                <a:sym typeface="Wingdings" pitchFamily="2" charset="2"/>
              </a:rPr>
              <a:t>A={a,b,c}, B={1,2,3})</a:t>
            </a:r>
          </a:p>
          <a:p>
            <a:pPr lvl="1"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	f </a:t>
            </a:r>
            <a:r>
              <a:rPr lang="en-US" altLang="zh-CN" sz="2400">
                <a:latin typeface="Times New Roman" pitchFamily="18" charset="0"/>
              </a:rPr>
              <a:t>= {&lt;a,1&gt;, &lt;b,2&gt;, &lt;c,1&gt;}</a:t>
            </a:r>
            <a:r>
              <a:rPr lang="zh-CN" altLang="en-US" sz="2400">
                <a:latin typeface="Times New Roman" pitchFamily="18" charset="0"/>
              </a:rPr>
              <a:t>是函数，但是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的逆关系</a:t>
            </a:r>
            <a:r>
              <a:rPr lang="en-US" altLang="zh-CN" sz="2400">
                <a:latin typeface="Times New Roman" pitchFamily="18" charset="0"/>
              </a:rPr>
              <a:t>{&lt;1,a&gt;, &lt;2,b&gt;, &lt;1,c&gt;}</a:t>
            </a:r>
            <a:r>
              <a:rPr lang="zh-CN" altLang="en-US" sz="2400">
                <a:latin typeface="Times New Roman" pitchFamily="18" charset="0"/>
              </a:rPr>
              <a:t>不是函数</a:t>
            </a:r>
          </a:p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的逆关系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如果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!!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也是函数，则称为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>
                <a:latin typeface="Times New Roman" pitchFamily="18" charset="0"/>
              </a:rPr>
              <a:t>的反函数。</a:t>
            </a:r>
          </a:p>
          <a:p>
            <a:pPr lvl="1" algn="just"/>
            <a:r>
              <a:rPr lang="zh-CN" altLang="en-US" sz="2400" b="1">
                <a:latin typeface="Arial" charset="0"/>
              </a:rPr>
              <a:t>例子</a:t>
            </a:r>
          </a:p>
          <a:p>
            <a:pPr lvl="1" algn="just">
              <a:buFontTx/>
              <a:buNone/>
            </a:pPr>
            <a:r>
              <a:rPr lang="zh-CN" altLang="en-US" sz="2400" i="1">
                <a:latin typeface="Times New Roman" pitchFamily="18" charset="0"/>
              </a:rPr>
              <a:t>	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: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>
                <a:latin typeface="Times New Roman" pitchFamily="18" charset="0"/>
              </a:rPr>
              <a:t>(&lt;i,j&gt;)=2</a:t>
            </a:r>
            <a:r>
              <a:rPr lang="en-US" altLang="zh-CN" sz="2400" baseline="30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(2j+1)-1</a:t>
            </a:r>
            <a:r>
              <a:rPr lang="zh-CN" altLang="en-US" sz="2400">
                <a:latin typeface="Times New Roman" pitchFamily="18" charset="0"/>
              </a:rPr>
              <a:t>是双射，</a:t>
            </a:r>
          </a:p>
          <a:p>
            <a:pPr lvl="1" algn="just">
              <a:buFontTx/>
              <a:buNone/>
            </a:pPr>
            <a:r>
              <a:rPr lang="zh-CN" altLang="en-US" sz="2400" i="1">
                <a:latin typeface="Times New Roman" pitchFamily="18" charset="0"/>
              </a:rPr>
              <a:t>    </a:t>
            </a:r>
            <a:r>
              <a:rPr lang="en-US" altLang="zh-CN" sz="2400" i="1">
                <a:latin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(2</a:t>
            </a:r>
            <a:r>
              <a:rPr lang="en-US" altLang="zh-CN" sz="2400" baseline="30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(2j+1)-1)=&lt;i,j&gt;</a:t>
            </a:r>
          </a:p>
          <a:p>
            <a:endParaRPr lang="en-US" altLang="zh-CN" sz="2800" i="1">
              <a:latin typeface="Times New Roman" pitchFamily="18" charset="0"/>
            </a:endParaRPr>
          </a:p>
          <a:p>
            <a:pPr lvl="1"/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反函数的存在性定理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存在反函数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当且仅当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双射</a:t>
            </a:r>
            <a:r>
              <a:rPr lang="zh-CN" altLang="en-US" sz="2800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证明要点：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	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非单射，则有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&lt;y,x1&gt;, &lt;y,x2&gt;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而若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非满射，则在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>
                <a:latin typeface="Times New Roman" pitchFamily="18" charset="0"/>
              </a:rPr>
              <a:t>下，至少有一个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中的元素在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</a:rPr>
              <a:t>中没有相应的值。均与</a:t>
            </a:r>
            <a:r>
              <a:rPr lang="zh-CN" altLang="en-US" sz="2400">
                <a:latin typeface="Tahoma"/>
              </a:rPr>
              <a:t>“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</a:rPr>
              <a:t>也是函数</a:t>
            </a:r>
            <a:r>
              <a:rPr lang="zh-CN" altLang="en-US" sz="2400">
                <a:latin typeface="Tahoma"/>
              </a:rPr>
              <a:t>”</a:t>
            </a:r>
            <a:r>
              <a:rPr lang="zh-CN" altLang="en-US" sz="2400">
                <a:latin typeface="Times New Roman" pitchFamily="18" charset="0"/>
              </a:rPr>
              <a:t>矛盾。</a:t>
            </a:r>
            <a:endParaRPr lang="zh-CN" altLang="en-US" sz="2400">
              <a:latin typeface="Times New Roman" pitchFamily="18" charset="0"/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 若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>
                <a:latin typeface="Times New Roman" pitchFamily="18" charset="0"/>
              </a:rPr>
              <a:t>不是函数，或者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有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&lt;y,x1&gt;, &lt;y,x2&gt;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，则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不是单射，或者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在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>
                <a:latin typeface="Times New Roman" pitchFamily="18" charset="0"/>
              </a:rPr>
              <a:t>下，至少有一个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中的元素在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</a:rPr>
              <a:t>中没有相应的值，则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不是满射。均与</a:t>
            </a:r>
            <a:r>
              <a:rPr lang="zh-CN" altLang="en-US" sz="2400">
                <a:latin typeface="Tahoma"/>
              </a:rPr>
              <a:t>“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zh-CN" altLang="en-US" sz="2400">
                <a:latin typeface="Times New Roman" pitchFamily="18" charset="0"/>
              </a:rPr>
              <a:t>是双射</a:t>
            </a:r>
            <a:r>
              <a:rPr lang="zh-CN" altLang="en-US" sz="2400">
                <a:latin typeface="Tahoma"/>
              </a:rPr>
              <a:t>”</a:t>
            </a:r>
            <a:r>
              <a:rPr lang="zh-CN" altLang="en-US" sz="2400">
                <a:latin typeface="Times New Roman" pitchFamily="18" charset="0"/>
              </a:rPr>
              <a:t> 矛盾。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复合运算下的逆元素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/>
              <a:t>f 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:</a:t>
            </a:r>
            <a:r>
              <a:rPr lang="en-US" altLang="zh-CN" i="1"/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/>
              <a:t>A</a:t>
            </a:r>
            <a:r>
              <a:rPr lang="zh-CN" altLang="en-US">
                <a:latin typeface="Times New Roman" pitchFamily="18" charset="0"/>
              </a:rPr>
              <a:t>：</a:t>
            </a:r>
            <a:endParaRPr lang="zh-CN" altLang="en-US"/>
          </a:p>
          <a:p>
            <a:pPr lvl="1" algn="just"/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/>
              <a:t>g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/>
              <a:t>=</a:t>
            </a:r>
            <a:r>
              <a:rPr lang="en-US" altLang="zh-CN" i="1"/>
              <a:t>I</a:t>
            </a:r>
            <a:r>
              <a:rPr lang="en-US" altLang="zh-CN" i="1" baseline="-30000"/>
              <a:t>B </a:t>
            </a:r>
            <a:r>
              <a:rPr lang="en-US" altLang="zh-CN"/>
              <a:t>, </a:t>
            </a:r>
            <a:r>
              <a:rPr lang="zh-CN" altLang="en-US">
                <a:latin typeface="Times New Roman" pitchFamily="18" charset="0"/>
              </a:rPr>
              <a:t>则称</a:t>
            </a:r>
            <a:r>
              <a:rPr lang="en-US" altLang="zh-CN" i="1"/>
              <a:t>g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的左逆：左逆存在当且仅当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是满射。</a:t>
            </a:r>
            <a:endParaRPr lang="zh-CN" altLang="en-US"/>
          </a:p>
          <a:p>
            <a:pPr lvl="1" algn="just"/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/>
              <a:t>f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=</a:t>
            </a:r>
            <a:r>
              <a:rPr lang="en-US" altLang="zh-CN" i="1"/>
              <a:t>I</a:t>
            </a:r>
            <a:r>
              <a:rPr lang="en-US" altLang="zh-CN" i="1" baseline="-30000"/>
              <a:t>A </a:t>
            </a:r>
            <a:r>
              <a:rPr lang="en-US" altLang="zh-CN"/>
              <a:t>, </a:t>
            </a:r>
            <a:r>
              <a:rPr lang="zh-CN" altLang="en-US">
                <a:latin typeface="Times New Roman" pitchFamily="18" charset="0"/>
              </a:rPr>
              <a:t>则称</a:t>
            </a:r>
            <a:r>
              <a:rPr lang="en-US" altLang="zh-CN" i="1"/>
              <a:t>g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的右逆：右逆存在当且仅当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是单射。</a:t>
            </a:r>
            <a:endParaRPr lang="zh-CN" altLang="en-US"/>
          </a:p>
          <a:p>
            <a:pPr lvl="1" algn="just"/>
            <a:r>
              <a:rPr lang="en-US" altLang="zh-CN" i="1"/>
              <a:t>f </a:t>
            </a:r>
            <a:r>
              <a:rPr lang="zh-CN" altLang="en-US">
                <a:latin typeface="Times New Roman" pitchFamily="18" charset="0"/>
              </a:rPr>
              <a:t>既有左逆又有右逆当且仅当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是双射，且左右逆相等。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关于逆元的进一步讨论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/>
              <a:t>f 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存在右逆</a:t>
            </a:r>
            <a:r>
              <a:rPr lang="zh-CN" altLang="en-US"/>
              <a:t> </a:t>
            </a:r>
            <a:r>
              <a:rPr lang="en-US" altLang="zh-CN"/>
              <a:t>iff. </a:t>
            </a:r>
            <a:r>
              <a:rPr lang="zh-CN" altLang="en-US">
                <a:latin typeface="Times New Roman" pitchFamily="18" charset="0"/>
              </a:rPr>
              <a:t>对任意</a:t>
            </a:r>
            <a:r>
              <a:rPr lang="en-US" altLang="zh-CN"/>
              <a:t>g, g</a:t>
            </a:r>
            <a:r>
              <a:rPr lang="en-US" altLang="zh-CN">
                <a:latin typeface="Times New Roman"/>
              </a:rPr>
              <a:t>’</a:t>
            </a:r>
            <a:r>
              <a:rPr lang="en-US" altLang="zh-CN"/>
              <a:t>: S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/>
              <a:t>A, g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/>
              <a:t>f= g</a:t>
            </a:r>
            <a:r>
              <a:rPr lang="en-US" altLang="zh-CN">
                <a:latin typeface="Times New Roman"/>
              </a:rPr>
              <a:t>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/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/>
              <a:t> g=g</a:t>
            </a:r>
            <a:r>
              <a:rPr lang="en-US" altLang="zh-CN">
                <a:latin typeface="Times New Roman"/>
              </a:rPr>
              <a:t>’</a:t>
            </a:r>
            <a:endParaRPr lang="en-US" altLang="zh-CN"/>
          </a:p>
          <a:p>
            <a:pPr algn="just"/>
            <a:endParaRPr lang="en-US" altLang="zh-CN"/>
          </a:p>
          <a:p>
            <a:pPr algn="just"/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/>
              <a:t>f 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 i="1"/>
              <a:t>f</a:t>
            </a:r>
            <a:r>
              <a:rPr lang="zh-CN" altLang="en-US">
                <a:latin typeface="Times New Roman" pitchFamily="18" charset="0"/>
              </a:rPr>
              <a:t>存在左逆</a:t>
            </a:r>
            <a:r>
              <a:rPr lang="zh-CN" altLang="en-US"/>
              <a:t> </a:t>
            </a:r>
            <a:r>
              <a:rPr lang="en-US" altLang="zh-CN"/>
              <a:t>iff. </a:t>
            </a:r>
            <a:r>
              <a:rPr lang="zh-CN" altLang="en-US">
                <a:latin typeface="Times New Roman" pitchFamily="18" charset="0"/>
              </a:rPr>
              <a:t>对任意</a:t>
            </a:r>
            <a:r>
              <a:rPr lang="en-US" altLang="zh-CN"/>
              <a:t>g, g</a:t>
            </a:r>
            <a:r>
              <a:rPr lang="en-US" altLang="zh-CN">
                <a:latin typeface="Times New Roman"/>
              </a:rPr>
              <a:t>’</a:t>
            </a:r>
            <a:r>
              <a:rPr lang="en-US" altLang="zh-CN"/>
              <a:t>: 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/>
              <a:t>C, 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/>
              <a:t>g= 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/>
              <a:t>g</a:t>
            </a:r>
            <a:r>
              <a:rPr lang="en-US" altLang="zh-CN">
                <a:latin typeface="Times New Roman"/>
              </a:rPr>
              <a:t>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/>
              <a:t> g=g</a:t>
            </a:r>
            <a:r>
              <a:rPr lang="en-US" altLang="zh-CN">
                <a:latin typeface="Times New Roman"/>
              </a:rPr>
              <a:t>’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3400"/>
            <a:ext cx="7772400" cy="1539875"/>
          </a:xfrm>
        </p:spPr>
        <p:txBody>
          <a:bodyPr/>
          <a:lstStyle/>
          <a:p>
            <a:r>
              <a:rPr lang="zh-CN" altLang="en-US"/>
              <a:t>函数及其运算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函数的定义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像与完全原像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几种特殊的函数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满射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单射</a:t>
            </a:r>
            <a:r>
              <a:rPr lang="en-US" altLang="zh-CN" sz="2400"/>
              <a:t>(</a:t>
            </a:r>
            <a:r>
              <a:rPr lang="zh-CN" altLang="en-US" sz="2400"/>
              <a:t>一对一的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双射</a:t>
            </a:r>
            <a:r>
              <a:rPr lang="en-US" altLang="zh-CN" sz="2400"/>
              <a:t>(</a:t>
            </a:r>
            <a:r>
              <a:rPr lang="zh-CN" altLang="en-US" sz="2400"/>
              <a:t>一一对应的</a:t>
            </a:r>
            <a:r>
              <a:rPr lang="en-US" altLang="zh-CN" sz="240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集合的特征函数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自然映射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函数的复合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反函数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函数的定义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一种特殊的二元关系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在其定义域中的每个元素都有唯一的值</a:t>
            </a:r>
          </a:p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注意：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>
                <a:latin typeface="Times New Roman" pitchFamily="18" charset="0"/>
              </a:rPr>
              <a:t>:A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表示定义域是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，但值域可能是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的真子集。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</a:rPr>
              <a:t>若</a:t>
            </a:r>
            <a:r>
              <a:rPr lang="en-US" altLang="zh-CN" sz="2800">
                <a:latin typeface="Times New Roman" pitchFamily="18" charset="0"/>
              </a:rPr>
              <a:t>A, B</a:t>
            </a:r>
            <a:r>
              <a:rPr lang="zh-CN" altLang="en-US" sz="2800">
                <a:latin typeface="Times New Roman" pitchFamily="18" charset="0"/>
              </a:rPr>
              <a:t>皆非空有限集合，从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到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的不同的函数有</a:t>
            </a:r>
            <a:r>
              <a:rPr lang="en-US" altLang="zh-CN" sz="2800">
                <a:latin typeface="Times New Roman" pitchFamily="18" charset="0"/>
              </a:rPr>
              <a:t>|B|</a:t>
            </a:r>
            <a:r>
              <a:rPr lang="en-US" altLang="zh-CN" sz="2800" baseline="30000">
                <a:latin typeface="Times New Roman" pitchFamily="18" charset="0"/>
              </a:rPr>
              <a:t>|A|</a:t>
            </a:r>
            <a:r>
              <a:rPr lang="zh-CN" altLang="en-US" sz="2800">
                <a:latin typeface="Times New Roman" pitchFamily="18" charset="0"/>
              </a:rPr>
              <a:t>个。</a:t>
            </a:r>
          </a:p>
          <a:p>
            <a:pPr algn="just">
              <a:lnSpc>
                <a:spcPct val="90000"/>
              </a:lnSpc>
            </a:pPr>
            <a:endParaRPr lang="zh-CN" altLang="en-US" sz="2800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i="1">
                <a:latin typeface="Times New Roman" pitchFamily="18" charset="0"/>
              </a:rPr>
              <a:t>注意：空关系本身是一个从空集到任意集合</a:t>
            </a:r>
            <a:r>
              <a:rPr lang="en-US" altLang="zh-CN" sz="2400" i="1">
                <a:latin typeface="Times New Roman" pitchFamily="18" charset="0"/>
              </a:rPr>
              <a:t>S(</a:t>
            </a:r>
            <a:r>
              <a:rPr lang="zh-CN" altLang="en-US" sz="2400" i="1">
                <a:latin typeface="Times New Roman" pitchFamily="18" charset="0"/>
              </a:rPr>
              <a:t>包括空集</a:t>
            </a:r>
            <a:r>
              <a:rPr lang="en-US" altLang="zh-CN" sz="2400" i="1">
                <a:latin typeface="Times New Roman" pitchFamily="18" charset="0"/>
              </a:rPr>
              <a:t>)</a:t>
            </a:r>
            <a:r>
              <a:rPr lang="zh-CN" altLang="en-US" sz="2400" i="1">
                <a:latin typeface="Times New Roman" pitchFamily="18" charset="0"/>
              </a:rPr>
              <a:t>的函数，因为它满足：</a:t>
            </a:r>
            <a:r>
              <a:rPr lang="zh-CN" altLang="en-US" sz="2400" i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x, x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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!y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</a:rPr>
              <a:t>S, &lt;x,y&gt;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</a:t>
            </a:r>
            <a:endParaRPr lang="en-US" altLang="zh-CN" sz="2400" i="1"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zh-CN" sz="2400" i="1"/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像与完全原像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设</a:t>
            </a:r>
            <a:r>
              <a:rPr lang="zh-CN" altLang="en-US">
                <a:sym typeface="Symbol" pitchFamily="18" charset="2"/>
              </a:rPr>
              <a:t></a:t>
            </a:r>
            <a:r>
              <a:rPr lang="en-US" altLang="zh-CN">
                <a:sym typeface="Symbol" pitchFamily="18" charset="2"/>
              </a:rPr>
              <a:t>:AB, A</a:t>
            </a:r>
            <a:r>
              <a:rPr lang="en-US" altLang="zh-CN">
                <a:latin typeface="Times New Roman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A, </a:t>
            </a:r>
            <a:r>
              <a:rPr lang="zh-CN" altLang="en-US">
                <a:sym typeface="Symbol" pitchFamily="18" charset="2"/>
              </a:rPr>
              <a:t>则</a:t>
            </a:r>
            <a:r>
              <a:rPr lang="en-US" altLang="zh-CN">
                <a:sym typeface="Symbol" pitchFamily="18" charset="2"/>
              </a:rPr>
              <a:t>(A</a:t>
            </a:r>
            <a:r>
              <a:rPr lang="en-US" altLang="zh-CN">
                <a:latin typeface="Times New Roman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)={y|y= (x)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xA</a:t>
            </a:r>
            <a:r>
              <a:rPr lang="en-US" altLang="zh-CN">
                <a:latin typeface="Times New Roman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}</a:t>
            </a:r>
            <a:r>
              <a:rPr lang="zh-CN" altLang="en-US">
                <a:sym typeface="Symbol" pitchFamily="18" charset="2"/>
              </a:rPr>
              <a:t>称为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>
                <a:latin typeface="Times New Roman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在下的像。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值是对定义域中一个元素而言，像是对定义域的一个子集而言。</a:t>
            </a:r>
          </a:p>
          <a:p>
            <a:pPr algn="just"/>
            <a:r>
              <a:rPr lang="zh-CN" altLang="en-US"/>
              <a:t>设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Times New Roman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B, </a:t>
            </a:r>
            <a:r>
              <a:rPr lang="zh-CN" altLang="en-US">
                <a:sym typeface="Symbol" pitchFamily="18" charset="2"/>
              </a:rPr>
              <a:t>则</a:t>
            </a:r>
            <a:r>
              <a:rPr lang="en-US" altLang="zh-CN" baseline="30000">
                <a:sym typeface="Symbol" pitchFamily="18" charset="2"/>
              </a:rPr>
              <a:t>-1</a:t>
            </a:r>
            <a:r>
              <a:rPr lang="en-US" altLang="zh-CN">
                <a:sym typeface="Symbol" pitchFamily="18" charset="2"/>
              </a:rPr>
              <a:t>(B’)={x|xA, (x)B}</a:t>
            </a:r>
            <a:r>
              <a:rPr lang="zh-CN" altLang="en-US">
                <a:sym typeface="Symbol" pitchFamily="18" charset="2"/>
              </a:rPr>
              <a:t>称为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Times New Roman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的完全原像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定义域</a:t>
            </a:r>
            <a:r>
              <a:rPr lang="en-US" altLang="zh-CN"/>
              <a:t>A</a:t>
            </a:r>
            <a:r>
              <a:rPr lang="zh-CN" altLang="en-US">
                <a:latin typeface="Times New Roman" pitchFamily="18" charset="0"/>
              </a:rPr>
              <a:t>的一个子集</a:t>
            </a:r>
            <a:r>
              <a:rPr lang="en-US" altLang="zh-CN"/>
              <a:t>A</a:t>
            </a:r>
            <a:r>
              <a:rPr lang="en-US" altLang="zh-CN" baseline="-30000"/>
              <a:t>1</a:t>
            </a:r>
            <a:r>
              <a:rPr lang="zh-CN" altLang="en-US">
                <a:latin typeface="Times New Roman" pitchFamily="18" charset="0"/>
              </a:rPr>
              <a:t>的像的完全原像包含</a:t>
            </a:r>
            <a:r>
              <a:rPr lang="en-US" altLang="zh-CN"/>
              <a:t>A</a:t>
            </a:r>
            <a:r>
              <a:rPr lang="en-US" altLang="zh-CN" baseline="-30000"/>
              <a:t>1</a:t>
            </a:r>
            <a:r>
              <a:rPr lang="zh-CN" altLang="en-US">
                <a:latin typeface="Times New Roman" pitchFamily="18" charset="0"/>
              </a:rPr>
              <a:t>，但未必相等。</a:t>
            </a:r>
          </a:p>
          <a:p>
            <a:pPr lvl="1" algn="just"/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7696200" y="4419600"/>
            <a:ext cx="609600" cy="60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800"/>
              <a:t>B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446713" y="1143000"/>
            <a:ext cx="2365375" cy="45831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6091238" y="2889250"/>
            <a:ext cx="1290637" cy="24003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6737350" y="3325813"/>
            <a:ext cx="682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521450" y="3979863"/>
            <a:ext cx="646113" cy="873125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800"/>
              <a:t>B’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649538" y="2233613"/>
            <a:ext cx="4087812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2649538" y="5289550"/>
            <a:ext cx="4087812" cy="217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863850" y="1797050"/>
            <a:ext cx="3873500" cy="152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940175" y="5943600"/>
            <a:ext cx="1720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2003425" y="1360488"/>
            <a:ext cx="1076325" cy="4365625"/>
          </a:xfrm>
          <a:prstGeom prst="ellipse">
            <a:avLst/>
          </a:prstGeom>
          <a:solidFill>
            <a:srgbClr val="FFFF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43000" y="4633913"/>
            <a:ext cx="646113" cy="1092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800"/>
              <a:t>A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358900" y="1143000"/>
            <a:ext cx="2365375" cy="4583113"/>
          </a:xfrm>
          <a:prstGeom prst="ellipse">
            <a:avLst/>
          </a:prstGeom>
          <a:solidFill>
            <a:srgbClr val="FFFF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003425" y="2233613"/>
            <a:ext cx="1076325" cy="327342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720975" y="1701800"/>
            <a:ext cx="68263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219325" y="3325813"/>
            <a:ext cx="644525" cy="871537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800"/>
              <a:t>A’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33800" y="990600"/>
            <a:ext cx="1905000" cy="636588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ea typeface="华文行楷" pitchFamily="2" charset="-122"/>
              </a:rPr>
              <a:t>像与原像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4648200" y="5943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nimBg="1"/>
      <p:bldP spid="45067" grpId="0" animBg="1"/>
      <p:bldP spid="45069" grpId="0" animBg="1"/>
      <p:bldP spid="450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几种特殊的函数</a:t>
            </a:r>
            <a:endParaRPr lang="zh-CN" altLang="en-US" b="1"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b="1">
                <a:latin typeface="Arial" charset="0"/>
                <a:ea typeface="黑体" pitchFamily="2" charset="-122"/>
              </a:rPr>
              <a:t>满射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 lvl="1" algn="just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:A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/>
              <a:t>B</a:t>
            </a:r>
            <a:r>
              <a:rPr lang="zh-CN" altLang="en-US" sz="2400">
                <a:latin typeface="Times New Roman" pitchFamily="18" charset="0"/>
              </a:rPr>
              <a:t>是满射的：</a:t>
            </a:r>
            <a:r>
              <a:rPr lang="en-US" altLang="zh-CN" sz="2400"/>
              <a:t>ran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=B, iff.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/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B,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/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A, </a:t>
            </a:r>
            <a:r>
              <a:rPr lang="zh-CN" altLang="en-US" sz="2400">
                <a:latin typeface="Times New Roman" pitchFamily="18" charset="0"/>
              </a:rPr>
              <a:t>使得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(x)=y</a:t>
            </a:r>
          </a:p>
          <a:p>
            <a:pPr algn="just"/>
            <a:r>
              <a:rPr lang="zh-CN" altLang="en-US" sz="2800" b="1">
                <a:latin typeface="Arial" charset="0"/>
                <a:ea typeface="黑体" pitchFamily="2" charset="-122"/>
              </a:rPr>
              <a:t>单射（一对一的）</a:t>
            </a:r>
            <a:endParaRPr lang="zh-CN" altLang="en-US" sz="2800" b="1">
              <a:latin typeface="Arial" charset="0"/>
              <a:cs typeface="Arial" charset="0"/>
            </a:endParaRPr>
          </a:p>
          <a:p>
            <a:pPr lvl="1" algn="just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:A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/>
              <a:t>B</a:t>
            </a:r>
            <a:r>
              <a:rPr lang="zh-CN" altLang="en-US" sz="2400">
                <a:latin typeface="Times New Roman" pitchFamily="18" charset="0"/>
              </a:rPr>
              <a:t>是单射的：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/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 ran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,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/>
              <a:t>!x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A, </a:t>
            </a:r>
            <a:r>
              <a:rPr lang="zh-CN" altLang="en-US" sz="2400">
                <a:latin typeface="Times New Roman" pitchFamily="18" charset="0"/>
              </a:rPr>
              <a:t>使得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(x)=y iff.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/>
              <a:t>x</a:t>
            </a:r>
            <a:r>
              <a:rPr lang="en-US" altLang="zh-CN" sz="2400" baseline="-30000"/>
              <a:t>1</a:t>
            </a:r>
            <a:r>
              <a:rPr lang="en-US" altLang="zh-CN" sz="2400"/>
              <a:t>,x</a:t>
            </a:r>
            <a:r>
              <a:rPr lang="en-US" altLang="zh-CN" sz="2400" baseline="-30000"/>
              <a:t>2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A,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/>
              <a:t>x</a:t>
            </a:r>
            <a:r>
              <a:rPr lang="en-US" altLang="zh-CN" sz="2400" baseline="-30000"/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/>
              <a:t>x</a:t>
            </a:r>
            <a:r>
              <a:rPr lang="en-US" altLang="zh-CN" sz="2400" baseline="-30000"/>
              <a:t>2</a:t>
            </a:r>
            <a:r>
              <a:rPr lang="zh-CN" altLang="en-US" sz="2400">
                <a:latin typeface="Times New Roman" pitchFamily="18" charset="0"/>
              </a:rPr>
              <a:t>，则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(x</a:t>
            </a:r>
            <a:r>
              <a:rPr lang="en-US" altLang="zh-CN" sz="2400" baseline="-30000"/>
              <a:t>1</a:t>
            </a:r>
            <a:r>
              <a:rPr lang="en-US" altLang="zh-CN" sz="2400"/>
              <a:t>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</a:t>
            </a:r>
            <a:r>
              <a:rPr lang="en-US" altLang="zh-CN" sz="2400"/>
              <a:t>(x</a:t>
            </a:r>
            <a:r>
              <a:rPr lang="en-US" altLang="zh-CN" sz="2400" baseline="-30000"/>
              <a:t>2</a:t>
            </a:r>
            <a:r>
              <a:rPr lang="en-US" altLang="zh-CN" sz="2400"/>
              <a:t>) iff.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/>
              <a:t>x</a:t>
            </a:r>
            <a:r>
              <a:rPr lang="en-US" altLang="zh-CN" sz="2400" baseline="-30000"/>
              <a:t>1</a:t>
            </a:r>
            <a:r>
              <a:rPr lang="en-US" altLang="zh-CN" sz="2400"/>
              <a:t>,x</a:t>
            </a:r>
            <a:r>
              <a:rPr lang="en-US" altLang="zh-CN" sz="2400" baseline="-30000"/>
              <a:t>2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A, </a:t>
            </a: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(x</a:t>
            </a:r>
            <a:r>
              <a:rPr lang="en-US" altLang="zh-CN" sz="2400" baseline="-30000"/>
              <a:t>1</a:t>
            </a:r>
            <a:r>
              <a:rPr lang="en-US" altLang="zh-CN" sz="2400"/>
              <a:t>) =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(x</a:t>
            </a:r>
            <a:r>
              <a:rPr lang="en-US" altLang="zh-CN" sz="2400" baseline="-30000"/>
              <a:t>2</a:t>
            </a:r>
            <a:r>
              <a:rPr lang="en-US" altLang="zh-CN" sz="2400"/>
              <a:t>)</a:t>
            </a:r>
            <a:r>
              <a:rPr lang="zh-CN" altLang="en-US" sz="2400">
                <a:latin typeface="Times New Roman" pitchFamily="18" charset="0"/>
              </a:rPr>
              <a:t>，则</a:t>
            </a:r>
            <a:r>
              <a:rPr lang="en-US" altLang="zh-CN" sz="2400"/>
              <a:t>x</a:t>
            </a:r>
            <a:r>
              <a:rPr lang="en-US" altLang="zh-CN" sz="2400" baseline="-30000"/>
              <a:t>1</a:t>
            </a:r>
            <a:r>
              <a:rPr lang="en-US" altLang="zh-CN" sz="2400"/>
              <a:t>=x</a:t>
            </a:r>
            <a:r>
              <a:rPr lang="en-US" altLang="zh-CN" sz="2400" baseline="-30000"/>
              <a:t>2</a:t>
            </a:r>
            <a:r>
              <a:rPr lang="zh-CN" altLang="en-US" sz="2400">
                <a:latin typeface="Times New Roman" pitchFamily="18" charset="0"/>
              </a:rPr>
              <a:t>。</a:t>
            </a:r>
            <a:endParaRPr lang="zh-CN" altLang="en-US" sz="2400"/>
          </a:p>
          <a:p>
            <a:pPr algn="just"/>
            <a:r>
              <a:rPr lang="zh-CN" altLang="en-US" sz="2800" b="1">
                <a:latin typeface="Arial" charset="0"/>
                <a:ea typeface="黑体" pitchFamily="2" charset="-122"/>
              </a:rPr>
              <a:t>双射（一一对应的）</a:t>
            </a:r>
          </a:p>
          <a:p>
            <a:pPr lvl="1" algn="just"/>
            <a:r>
              <a:rPr lang="zh-CN" altLang="en-US" sz="2400">
                <a:latin typeface="宋体" pitchFamily="2" charset="-122"/>
              </a:rPr>
              <a:t>满射</a:t>
            </a:r>
            <a:r>
              <a:rPr lang="en-US" altLang="zh-CN" sz="2400">
                <a:latin typeface="宋体" pitchFamily="2" charset="-122"/>
              </a:rPr>
              <a:t>+</a:t>
            </a:r>
            <a:r>
              <a:rPr lang="zh-CN" altLang="en-US" sz="2400">
                <a:latin typeface="宋体" pitchFamily="2" charset="-122"/>
              </a:rPr>
              <a:t>单射</a:t>
            </a:r>
          </a:p>
          <a:p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Arial" charset="0"/>
              </a:rPr>
              <a:t>几种特殊的函数：例子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</a:t>
            </a:r>
            <a:r>
              <a:rPr lang="en-US" altLang="zh-CN" sz="2800" i="1"/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/>
              <a:t>R</a:t>
            </a:r>
            <a:r>
              <a:rPr lang="en-US" altLang="zh-CN" sz="2800"/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(x)= -x</a:t>
            </a:r>
            <a:r>
              <a:rPr lang="en-US" altLang="zh-CN" sz="2800" baseline="30000"/>
              <a:t>2</a:t>
            </a:r>
            <a:r>
              <a:rPr lang="en-US" altLang="zh-CN" sz="2800"/>
              <a:t>+2x-1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:Z</a:t>
            </a:r>
            <a:r>
              <a:rPr lang="en-US" altLang="zh-CN" sz="2800" baseline="30000"/>
              <a:t>+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/>
              <a:t>R</a:t>
            </a:r>
            <a:r>
              <a:rPr lang="en-US" altLang="zh-CN" sz="2800"/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(x)= ln x, </a:t>
            </a:r>
            <a:r>
              <a:rPr lang="zh-CN" altLang="en-US" sz="2800">
                <a:latin typeface="Times New Roman" pitchFamily="18" charset="0"/>
              </a:rPr>
              <a:t>单射</a:t>
            </a:r>
            <a:endParaRPr lang="zh-CN" altLang="en-US" sz="2800"/>
          </a:p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</a:t>
            </a:r>
            <a:r>
              <a:rPr lang="en-US" altLang="zh-CN" sz="2800" i="1"/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/>
              <a:t>Z,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(x)=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800"/>
              <a:t>x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zh-CN" sz="2800"/>
              <a:t>, </a:t>
            </a:r>
            <a:r>
              <a:rPr lang="zh-CN" altLang="en-US" sz="2800">
                <a:latin typeface="Times New Roman" pitchFamily="18" charset="0"/>
              </a:rPr>
              <a:t>满射</a:t>
            </a:r>
            <a:endParaRPr lang="zh-CN" altLang="en-US" sz="2800"/>
          </a:p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</a:t>
            </a:r>
            <a:r>
              <a:rPr lang="en-US" altLang="zh-CN" sz="2800" i="1"/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/>
              <a:t>R</a:t>
            </a:r>
            <a:r>
              <a:rPr lang="en-US" altLang="zh-CN" sz="2800"/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(x)= 2x-1</a:t>
            </a:r>
            <a:r>
              <a:rPr lang="zh-CN" altLang="en-US" sz="2800">
                <a:latin typeface="Times New Roman" pitchFamily="18" charset="0"/>
              </a:rPr>
              <a:t>，双射</a:t>
            </a:r>
            <a:endParaRPr lang="zh-CN" altLang="en-US" sz="2800"/>
          </a:p>
          <a:p>
            <a:pPr algn="just">
              <a:lnSpc>
                <a:spcPct val="90000"/>
              </a:lnSpc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</a:t>
            </a:r>
            <a:r>
              <a:rPr lang="en-US" altLang="zh-CN" sz="2800" i="1"/>
              <a:t>R</a:t>
            </a:r>
            <a:r>
              <a:rPr lang="en-US" altLang="zh-CN" sz="2800" baseline="30000"/>
              <a:t>+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/>
              <a:t>R</a:t>
            </a:r>
            <a:r>
              <a:rPr lang="en-US" altLang="zh-CN" sz="2800" baseline="30000"/>
              <a:t>+</a:t>
            </a:r>
            <a:r>
              <a:rPr lang="en-US" altLang="zh-CN" sz="2800"/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(x)= (x</a:t>
            </a:r>
            <a:r>
              <a:rPr lang="en-US" altLang="zh-CN" sz="2800" baseline="30000"/>
              <a:t>2</a:t>
            </a:r>
            <a:r>
              <a:rPr lang="en-US" altLang="zh-CN" sz="2800"/>
              <a:t>+1)/x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</a:t>
            </a:r>
            <a:r>
              <a:rPr lang="en-US" altLang="zh-CN" sz="2800" i="1"/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i="1"/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/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i="1"/>
              <a:t>R</a:t>
            </a:r>
            <a:r>
              <a:rPr lang="en-US" altLang="zh-CN" sz="2800"/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(&lt;x,y&gt;) = &lt;x+y, x-y&gt;, </a:t>
            </a:r>
            <a:r>
              <a:rPr lang="zh-CN" altLang="en-US" sz="2800">
                <a:latin typeface="Times New Roman" pitchFamily="18" charset="0"/>
              </a:rPr>
              <a:t>双射。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注意：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({&lt;x,y&gt;|x,y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zh-CN" altLang="en-US" sz="2400">
                <a:latin typeface="Times New Roman" pitchFamily="18" charset="0"/>
              </a:rPr>
              <a:t>且</a:t>
            </a:r>
            <a:r>
              <a:rPr lang="en-US" altLang="zh-CN" sz="2400"/>
              <a:t>y=x+1})=</a:t>
            </a:r>
            <a:r>
              <a:rPr lang="en-US" altLang="zh-CN" sz="2400" i="1"/>
              <a:t>R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/>
              <a:t>{-1}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:N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/>
              <a:t>N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/>
              <a:t>N,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800"/>
              <a:t>(&lt;x,y&gt;) = | x</a:t>
            </a:r>
            <a:r>
              <a:rPr lang="en-US" altLang="zh-CN" sz="2800" baseline="30000"/>
              <a:t>2</a:t>
            </a:r>
            <a:r>
              <a:rPr lang="en-US" altLang="zh-CN" sz="2800"/>
              <a:t>-y</a:t>
            </a:r>
            <a:r>
              <a:rPr lang="en-US" altLang="zh-CN" sz="2800" baseline="30000"/>
              <a:t>2</a:t>
            </a:r>
            <a:r>
              <a:rPr lang="en-US" altLang="zh-CN" sz="2800"/>
              <a:t>|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注意：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/>
              <a:t>(N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/>
              <a:t>{0}) ={ n</a:t>
            </a:r>
            <a:r>
              <a:rPr lang="en-US" altLang="zh-CN" sz="2400" baseline="30000"/>
              <a:t>2</a:t>
            </a:r>
            <a:r>
              <a:rPr lang="en-US" altLang="zh-CN" sz="2400"/>
              <a:t>|n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N}, </a:t>
            </a:r>
            <a:r>
              <a:rPr lang="zh-CN" altLang="en-US" sz="2400">
                <a:latin typeface="Times New Roman" pitchFamily="18" charset="0"/>
              </a:rPr>
              <a:t>而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</a:t>
            </a:r>
            <a:r>
              <a:rPr lang="en-US" altLang="zh-CN" sz="2400" baseline="30000"/>
              <a:t>-1</a:t>
            </a:r>
            <a:r>
              <a:rPr lang="en-US" altLang="zh-CN" sz="2400"/>
              <a:t>({0}) ={&lt;n,n&gt;|n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/>
              <a:t>N}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集合的特征函数</a:t>
            </a:r>
            <a:endParaRPr lang="zh-CN" altLang="en-US" b="1"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/>
              <a:t>A</a:t>
            </a:r>
            <a:r>
              <a:rPr lang="zh-CN" altLang="en-US">
                <a:latin typeface="Times New Roman" pitchFamily="18" charset="0"/>
              </a:rPr>
              <a:t>为集合，对任意的</a:t>
            </a:r>
            <a:r>
              <a:rPr lang="en-US" altLang="zh-CN"/>
              <a:t>A</a:t>
            </a:r>
            <a:r>
              <a:rPr lang="en-US" altLang="zh-CN">
                <a:latin typeface="Times New Roman"/>
              </a:rPr>
              <a:t>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A, </a:t>
            </a:r>
            <a:r>
              <a:rPr lang="zh-CN" altLang="en-US">
                <a:latin typeface="Times New Roman" pitchFamily="18" charset="0"/>
              </a:rPr>
              <a:t>特征函数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baseline="-30000"/>
              <a:t>A</a:t>
            </a:r>
            <a:r>
              <a:rPr lang="en-US" altLang="zh-CN" baseline="-30000">
                <a:latin typeface="Times New Roman"/>
              </a:rPr>
              <a:t>’</a:t>
            </a:r>
            <a:r>
              <a:rPr lang="zh-CN" altLang="en-US">
                <a:latin typeface="Times New Roman" pitchFamily="18" charset="0"/>
              </a:rPr>
              <a:t>：</a:t>
            </a:r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/>
              <a:t>{0,1} </a:t>
            </a:r>
            <a:r>
              <a:rPr lang="zh-CN" altLang="en-US">
                <a:latin typeface="Times New Roman" pitchFamily="18" charset="0"/>
              </a:rPr>
              <a:t>定义为：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baseline="-30000"/>
              <a:t>A</a:t>
            </a:r>
            <a:r>
              <a:rPr lang="en-US" altLang="zh-CN" baseline="-30000">
                <a:latin typeface="Times New Roman"/>
              </a:rPr>
              <a:t>’</a:t>
            </a:r>
            <a:r>
              <a:rPr lang="en-US" altLang="zh-CN"/>
              <a:t>(x)=1 iff. 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/>
              <a:t>A</a:t>
            </a:r>
            <a:r>
              <a:rPr lang="en-US" altLang="zh-CN">
                <a:latin typeface="Times New Roman"/>
              </a:rPr>
              <a:t>’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algn="just"/>
            <a:endParaRPr lang="zh-CN" altLang="en-US"/>
          </a:p>
          <a:p>
            <a:pPr algn="just"/>
            <a:r>
              <a:rPr lang="zh-CN" altLang="en-US">
                <a:latin typeface="Times New Roman" pitchFamily="18" charset="0"/>
              </a:rPr>
              <a:t>可以在</a:t>
            </a:r>
            <a:r>
              <a:rPr lang="en-US" altLang="zh-CN"/>
              <a:t>A</a:t>
            </a:r>
            <a:r>
              <a:rPr lang="zh-CN" altLang="en-US">
                <a:latin typeface="Times New Roman" pitchFamily="18" charset="0"/>
              </a:rPr>
              <a:t>的幂集与</a:t>
            </a:r>
            <a:r>
              <a:rPr lang="en-US" altLang="zh-CN"/>
              <a:t>A</a:t>
            </a:r>
            <a:r>
              <a:rPr lang="zh-CN" altLang="en-US">
                <a:latin typeface="Times New Roman" pitchFamily="18" charset="0"/>
              </a:rPr>
              <a:t>的所有特征函数的集合之间建立一一对应的函数。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1437</Words>
  <Application>Microsoft Office PowerPoint</Application>
  <PresentationFormat>全屏显示(4:3)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Times New Roman</vt:lpstr>
      <vt:lpstr>宋体</vt:lpstr>
      <vt:lpstr>Tahoma</vt:lpstr>
      <vt:lpstr>Symbol</vt:lpstr>
      <vt:lpstr>华文行楷</vt:lpstr>
      <vt:lpstr>Arial</vt:lpstr>
      <vt:lpstr>黑体</vt:lpstr>
      <vt:lpstr>Wingdings</vt:lpstr>
      <vt:lpstr>Office 主题​​</vt:lpstr>
      <vt:lpstr>函数及其运算</vt:lpstr>
      <vt:lpstr>上一讲内容的回顾</vt:lpstr>
      <vt:lpstr>函数及其运算</vt:lpstr>
      <vt:lpstr>函数的定义 </vt:lpstr>
      <vt:lpstr>像与完全原像 </vt:lpstr>
      <vt:lpstr>PowerPoint 演示文稿</vt:lpstr>
      <vt:lpstr>几种特殊的函数</vt:lpstr>
      <vt:lpstr>几种特殊的函数：例子</vt:lpstr>
      <vt:lpstr>集合的特征函数</vt:lpstr>
      <vt:lpstr>自然映射 </vt:lpstr>
      <vt:lpstr>交集与并集的函数象</vt:lpstr>
      <vt:lpstr>函数的复合 </vt:lpstr>
      <vt:lpstr>结合律</vt:lpstr>
      <vt:lpstr>复合运算保持函数性质：满射 </vt:lpstr>
      <vt:lpstr>但是…</vt:lpstr>
      <vt:lpstr>PowerPoint 演示文稿</vt:lpstr>
      <vt:lpstr>复合运算保持函数性质：单射 </vt:lpstr>
      <vt:lpstr>但是…</vt:lpstr>
      <vt:lpstr>（左，右）单位元素 </vt:lpstr>
      <vt:lpstr>反函数</vt:lpstr>
      <vt:lpstr>反函数的存在性定理</vt:lpstr>
      <vt:lpstr>复合运算下的逆元素</vt:lpstr>
      <vt:lpstr>关于逆元的进一步讨论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15</cp:revision>
  <dcterms:created xsi:type="dcterms:W3CDTF">2001-02-08T13:36:53Z</dcterms:created>
  <dcterms:modified xsi:type="dcterms:W3CDTF">2014-02-28T04:23:41Z</dcterms:modified>
</cp:coreProperties>
</file>