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256" r:id="rId2"/>
    <p:sldId id="270" r:id="rId3"/>
    <p:sldId id="271" r:id="rId4"/>
    <p:sldId id="272" r:id="rId5"/>
    <p:sldId id="275" r:id="rId6"/>
    <p:sldId id="273" r:id="rId7"/>
    <p:sldId id="274" r:id="rId8"/>
    <p:sldId id="281" r:id="rId9"/>
    <p:sldId id="276" r:id="rId10"/>
    <p:sldId id="277" r:id="rId11"/>
    <p:sldId id="279" r:id="rId12"/>
    <p:sldId id="283" r:id="rId13"/>
    <p:sldId id="282" r:id="rId14"/>
    <p:sldId id="278" r:id="rId15"/>
    <p:sldId id="280" r:id="rId16"/>
    <p:sldId id="285" r:id="rId17"/>
    <p:sldId id="286" r:id="rId18"/>
    <p:sldId id="287" r:id="rId19"/>
    <p:sldId id="288" r:id="rId20"/>
  </p:sldIdLst>
  <p:sldSz cx="9144000" cy="6858000" type="screen4x3"/>
  <p:notesSz cx="6858000" cy="9144000"/>
  <p:defaultTextStyle>
    <a:defPPr>
      <a:defRPr lang="zh-CN"/>
    </a:defPPr>
    <a:lvl1pPr algn="l" rtl="0" fontAlgn="base">
      <a:spcBef>
        <a:spcPct val="0"/>
      </a:spcBef>
      <a:spcAft>
        <a:spcPct val="0"/>
      </a:spcAft>
      <a:defRPr kumimoji="1" sz="48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48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48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48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4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4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4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4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48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76" d="100"/>
          <a:sy n="76" d="100"/>
        </p:scale>
        <p:origin x="-1478"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C7BEABD-59B1-4039-82D9-7E4B5AF482AC}" type="slidenum">
              <a:rPr lang="en-US" altLang="zh-CN" smtClean="0"/>
              <a:pPr/>
              <a:t>‹#›</a:t>
            </a:fld>
            <a:endParaRPr lang="en-US" altLang="zh-CN"/>
          </a:p>
        </p:txBody>
      </p:sp>
    </p:spTree>
    <p:extLst>
      <p:ext uri="{BB962C8B-B14F-4D97-AF65-F5344CB8AC3E}">
        <p14:creationId xmlns:p14="http://schemas.microsoft.com/office/powerpoint/2010/main" val="266813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E33874F-12B1-4086-9BA6-B1EFD66BC38F}" type="slidenum">
              <a:rPr lang="en-US" altLang="zh-CN" smtClean="0"/>
              <a:pPr/>
              <a:t>‹#›</a:t>
            </a:fld>
            <a:endParaRPr lang="en-US" altLang="zh-CN"/>
          </a:p>
        </p:txBody>
      </p:sp>
    </p:spTree>
    <p:extLst>
      <p:ext uri="{BB962C8B-B14F-4D97-AF65-F5344CB8AC3E}">
        <p14:creationId xmlns:p14="http://schemas.microsoft.com/office/powerpoint/2010/main" val="111716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B5F4852-7B3C-4063-B4D5-EE8159EC0F6E}" type="slidenum">
              <a:rPr lang="en-US" altLang="zh-CN" smtClean="0"/>
              <a:pPr/>
              <a:t>‹#›</a:t>
            </a:fld>
            <a:endParaRPr lang="en-US" altLang="zh-CN"/>
          </a:p>
        </p:txBody>
      </p:sp>
    </p:spTree>
    <p:extLst>
      <p:ext uri="{BB962C8B-B14F-4D97-AF65-F5344CB8AC3E}">
        <p14:creationId xmlns:p14="http://schemas.microsoft.com/office/powerpoint/2010/main" val="3224680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13D09A3-8F49-431B-AC60-C51DF5D0E57D}" type="slidenum">
              <a:rPr lang="en-US" altLang="zh-CN" smtClean="0"/>
              <a:pPr/>
              <a:t>‹#›</a:t>
            </a:fld>
            <a:endParaRPr lang="en-US" altLang="zh-CN"/>
          </a:p>
        </p:txBody>
      </p:sp>
    </p:spTree>
    <p:extLst>
      <p:ext uri="{BB962C8B-B14F-4D97-AF65-F5344CB8AC3E}">
        <p14:creationId xmlns:p14="http://schemas.microsoft.com/office/powerpoint/2010/main" val="314682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A9F54B7-516A-44ED-84D4-F0B495C94659}" type="slidenum">
              <a:rPr lang="en-US" altLang="zh-CN" smtClean="0"/>
              <a:pPr/>
              <a:t>‹#›</a:t>
            </a:fld>
            <a:endParaRPr lang="en-US" altLang="zh-CN"/>
          </a:p>
        </p:txBody>
      </p:sp>
    </p:spTree>
    <p:extLst>
      <p:ext uri="{BB962C8B-B14F-4D97-AF65-F5344CB8AC3E}">
        <p14:creationId xmlns:p14="http://schemas.microsoft.com/office/powerpoint/2010/main" val="176824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842703C-F23D-4886-8124-B31173484783}" type="slidenum">
              <a:rPr lang="en-US" altLang="zh-CN" smtClean="0"/>
              <a:pPr/>
              <a:t>‹#›</a:t>
            </a:fld>
            <a:endParaRPr lang="en-US" altLang="zh-CN"/>
          </a:p>
        </p:txBody>
      </p:sp>
    </p:spTree>
    <p:extLst>
      <p:ext uri="{BB962C8B-B14F-4D97-AF65-F5344CB8AC3E}">
        <p14:creationId xmlns:p14="http://schemas.microsoft.com/office/powerpoint/2010/main" val="1268569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A3F8FDC3-EBE2-4934-8CB8-860C514918E3}" type="slidenum">
              <a:rPr lang="en-US" altLang="zh-CN" smtClean="0"/>
              <a:pPr/>
              <a:t>‹#›</a:t>
            </a:fld>
            <a:endParaRPr lang="en-US" altLang="zh-CN"/>
          </a:p>
        </p:txBody>
      </p:sp>
    </p:spTree>
    <p:extLst>
      <p:ext uri="{BB962C8B-B14F-4D97-AF65-F5344CB8AC3E}">
        <p14:creationId xmlns:p14="http://schemas.microsoft.com/office/powerpoint/2010/main" val="4198764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2932524E-204B-4C62-B0BD-3D32BEEA09B4}" type="slidenum">
              <a:rPr lang="en-US" altLang="zh-CN" smtClean="0"/>
              <a:pPr/>
              <a:t>‹#›</a:t>
            </a:fld>
            <a:endParaRPr lang="en-US" altLang="zh-CN"/>
          </a:p>
        </p:txBody>
      </p:sp>
    </p:spTree>
    <p:extLst>
      <p:ext uri="{BB962C8B-B14F-4D97-AF65-F5344CB8AC3E}">
        <p14:creationId xmlns:p14="http://schemas.microsoft.com/office/powerpoint/2010/main" val="139318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84ABC4C7-94EC-468A-AE70-D44BAB9290C1}" type="slidenum">
              <a:rPr lang="en-US" altLang="zh-CN" smtClean="0"/>
              <a:pPr/>
              <a:t>‹#›</a:t>
            </a:fld>
            <a:endParaRPr lang="en-US" altLang="zh-CN"/>
          </a:p>
        </p:txBody>
      </p:sp>
    </p:spTree>
    <p:extLst>
      <p:ext uri="{BB962C8B-B14F-4D97-AF65-F5344CB8AC3E}">
        <p14:creationId xmlns:p14="http://schemas.microsoft.com/office/powerpoint/2010/main" val="260087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43A0C130-B737-47CD-9D19-DBC0445489BF}" type="slidenum">
              <a:rPr lang="en-US" altLang="zh-CN" smtClean="0"/>
              <a:pPr/>
              <a:t>‹#›</a:t>
            </a:fld>
            <a:endParaRPr lang="en-US" altLang="zh-CN"/>
          </a:p>
        </p:txBody>
      </p:sp>
    </p:spTree>
    <p:extLst>
      <p:ext uri="{BB962C8B-B14F-4D97-AF65-F5344CB8AC3E}">
        <p14:creationId xmlns:p14="http://schemas.microsoft.com/office/powerpoint/2010/main" val="1054482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9DC66ED-D0BD-414A-B916-CFEAE4230165}" type="slidenum">
              <a:rPr lang="en-US" altLang="zh-CN" smtClean="0"/>
              <a:pPr/>
              <a:t>‹#›</a:t>
            </a:fld>
            <a:endParaRPr lang="en-US" altLang="zh-CN"/>
          </a:p>
        </p:txBody>
      </p:sp>
    </p:spTree>
    <p:extLst>
      <p:ext uri="{BB962C8B-B14F-4D97-AF65-F5344CB8AC3E}">
        <p14:creationId xmlns:p14="http://schemas.microsoft.com/office/powerpoint/2010/main" val="76910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83727-D71B-47E0-AD11-086D812926C0}" type="slidenum">
              <a:rPr lang="en-US" altLang="zh-CN" smtClean="0"/>
              <a:pPr/>
              <a:t>‹#›</a:t>
            </a:fld>
            <a:endParaRPr lang="en-US" altLang="zh-CN"/>
          </a:p>
        </p:txBody>
      </p:sp>
    </p:spTree>
    <p:extLst>
      <p:ext uri="{BB962C8B-B14F-4D97-AF65-F5344CB8AC3E}">
        <p14:creationId xmlns:p14="http://schemas.microsoft.com/office/powerpoint/2010/main" val="124708866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a:t>集合的大小</a:t>
            </a:r>
          </a:p>
        </p:txBody>
      </p:sp>
      <p:sp>
        <p:nvSpPr>
          <p:cNvPr id="2051" name="Rectangle 3"/>
          <p:cNvSpPr>
            <a:spLocks noGrp="1" noChangeArrowheads="1"/>
          </p:cNvSpPr>
          <p:nvPr>
            <p:ph type="subTitle" idx="1"/>
          </p:nvPr>
        </p:nvSpPr>
        <p:spPr/>
        <p:txBody>
          <a:bodyPr/>
          <a:lstStyle/>
          <a:p>
            <a:r>
              <a:rPr lang="zh-CN" altLang="en-US"/>
              <a:t>离散数学：第</a:t>
            </a:r>
            <a:r>
              <a:rPr lang="en-US" altLang="zh-CN"/>
              <a:t>8</a:t>
            </a:r>
            <a:r>
              <a:rPr lang="zh-CN" altLang="en-US"/>
              <a:t>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a:t>实数集不是可列集</a:t>
            </a:r>
          </a:p>
        </p:txBody>
      </p:sp>
      <p:sp>
        <p:nvSpPr>
          <p:cNvPr id="73731" name="Rectangle 3"/>
          <p:cNvSpPr>
            <a:spLocks noGrp="1" noChangeArrowheads="1"/>
          </p:cNvSpPr>
          <p:nvPr>
            <p:ph idx="1"/>
          </p:nvPr>
        </p:nvSpPr>
        <p:spPr/>
        <p:txBody>
          <a:bodyPr/>
          <a:lstStyle/>
          <a:p>
            <a:pPr>
              <a:lnSpc>
                <a:spcPct val="90000"/>
              </a:lnSpc>
            </a:pPr>
            <a:r>
              <a:rPr lang="zh-CN" altLang="en-US" sz="2800">
                <a:latin typeface="Times New Roman" pitchFamily="18" charset="0"/>
              </a:rPr>
              <a:t>注意：</a:t>
            </a:r>
            <a:r>
              <a:rPr lang="en-US" altLang="zh-CN" sz="2800">
                <a:latin typeface="Times New Roman" pitchFamily="18" charset="0"/>
              </a:rPr>
              <a:t>(0,1)</a:t>
            </a:r>
            <a:r>
              <a:rPr lang="zh-CN" altLang="en-US" sz="2800">
                <a:latin typeface="Times New Roman" pitchFamily="18" charset="0"/>
              </a:rPr>
              <a:t>与实数集合等势</a:t>
            </a:r>
          </a:p>
          <a:p>
            <a:pPr>
              <a:lnSpc>
                <a:spcPct val="90000"/>
              </a:lnSpc>
            </a:pPr>
            <a:r>
              <a:rPr lang="en-US" altLang="zh-CN" sz="2800">
                <a:latin typeface="Times New Roman" pitchFamily="18" charset="0"/>
              </a:rPr>
              <a:t>(0,1)</a:t>
            </a:r>
            <a:r>
              <a:rPr lang="zh-CN" altLang="en-US" sz="2800">
                <a:latin typeface="Times New Roman" pitchFamily="18" charset="0"/>
              </a:rPr>
              <a:t>不是可列集</a:t>
            </a:r>
          </a:p>
          <a:p>
            <a:pPr lvl="1">
              <a:lnSpc>
                <a:spcPct val="90000"/>
              </a:lnSpc>
            </a:pPr>
            <a:r>
              <a:rPr lang="zh-CN" altLang="en-US" sz="2400">
                <a:latin typeface="Times New Roman" pitchFamily="18" charset="0"/>
              </a:rPr>
              <a:t>“对角线证明法”</a:t>
            </a:r>
          </a:p>
          <a:p>
            <a:pPr lvl="1">
              <a:lnSpc>
                <a:spcPct val="90000"/>
              </a:lnSpc>
              <a:buFontTx/>
              <a:buNone/>
            </a:pPr>
            <a:r>
              <a:rPr lang="zh-CN" altLang="en-US" sz="2400">
                <a:latin typeface="Times New Roman" pitchFamily="18" charset="0"/>
              </a:rPr>
              <a:t>假设</a:t>
            </a:r>
            <a:r>
              <a:rPr lang="en-US" altLang="zh-CN" sz="2400">
                <a:latin typeface="Times New Roman" pitchFamily="18" charset="0"/>
              </a:rPr>
              <a:t>(0,1)</a:t>
            </a:r>
            <a:r>
              <a:rPr lang="zh-CN" altLang="en-US" sz="2400">
                <a:latin typeface="Times New Roman" pitchFamily="18" charset="0"/>
              </a:rPr>
              <a:t>中的元素可以线性排列：</a:t>
            </a:r>
          </a:p>
          <a:p>
            <a:pPr lvl="1">
              <a:lnSpc>
                <a:spcPct val="90000"/>
              </a:lnSpc>
              <a:buFontTx/>
              <a:buNone/>
            </a:pPr>
            <a:r>
              <a:rPr lang="en-US" altLang="zh-CN" sz="2400">
                <a:latin typeface="Times New Roman" pitchFamily="18" charset="0"/>
              </a:rPr>
              <a:t>0.</a:t>
            </a:r>
            <a:r>
              <a:rPr lang="en-US" altLang="zh-CN" sz="2400">
                <a:solidFill>
                  <a:srgbClr val="FF0000"/>
                </a:solidFill>
                <a:latin typeface="Times New Roman" pitchFamily="18" charset="0"/>
              </a:rPr>
              <a:t>b</a:t>
            </a:r>
            <a:r>
              <a:rPr lang="en-US" altLang="zh-CN" sz="2400" baseline="-25000">
                <a:solidFill>
                  <a:srgbClr val="FF0000"/>
                </a:solidFill>
                <a:latin typeface="Times New Roman" pitchFamily="18" charset="0"/>
              </a:rPr>
              <a:t>11</a:t>
            </a:r>
            <a:r>
              <a:rPr lang="en-US" altLang="zh-CN" sz="2400">
                <a:latin typeface="Times New Roman" pitchFamily="18" charset="0"/>
              </a:rPr>
              <a:t>b</a:t>
            </a:r>
            <a:r>
              <a:rPr lang="en-US" altLang="zh-CN" sz="2400" baseline="-25000">
                <a:latin typeface="Times New Roman" pitchFamily="18" charset="0"/>
              </a:rPr>
              <a:t>12</a:t>
            </a:r>
            <a:r>
              <a:rPr lang="en-US" altLang="zh-CN" sz="2400">
                <a:latin typeface="Times New Roman" pitchFamily="18" charset="0"/>
              </a:rPr>
              <a:t>b</a:t>
            </a:r>
            <a:r>
              <a:rPr lang="en-US" altLang="zh-CN" sz="2400" baseline="-25000">
                <a:latin typeface="Times New Roman" pitchFamily="18" charset="0"/>
              </a:rPr>
              <a:t>13</a:t>
            </a:r>
            <a:r>
              <a:rPr lang="en-US" altLang="zh-CN" sz="2400">
                <a:latin typeface="Times New Roman" pitchFamily="18" charset="0"/>
              </a:rPr>
              <a:t>b</a:t>
            </a:r>
            <a:r>
              <a:rPr lang="en-US" altLang="zh-CN" sz="2400" baseline="-25000">
                <a:latin typeface="Times New Roman" pitchFamily="18" charset="0"/>
              </a:rPr>
              <a:t>14</a:t>
            </a:r>
            <a:r>
              <a:rPr lang="en-US" altLang="zh-CN" sz="2400">
                <a:latin typeface="Times New Roman" pitchFamily="18" charset="0"/>
              </a:rPr>
              <a:t>…</a:t>
            </a:r>
          </a:p>
          <a:p>
            <a:pPr lvl="1">
              <a:lnSpc>
                <a:spcPct val="90000"/>
              </a:lnSpc>
              <a:buFontTx/>
              <a:buNone/>
            </a:pPr>
            <a:r>
              <a:rPr lang="en-US" altLang="zh-CN" sz="2400">
                <a:latin typeface="Times New Roman" pitchFamily="18" charset="0"/>
              </a:rPr>
              <a:t>0.b</a:t>
            </a:r>
            <a:r>
              <a:rPr lang="en-US" altLang="zh-CN" sz="2400" baseline="-25000">
                <a:latin typeface="Times New Roman" pitchFamily="18" charset="0"/>
              </a:rPr>
              <a:t>21</a:t>
            </a:r>
            <a:r>
              <a:rPr lang="en-US" altLang="zh-CN" sz="2400">
                <a:solidFill>
                  <a:srgbClr val="FF0000"/>
                </a:solidFill>
                <a:latin typeface="Times New Roman" pitchFamily="18" charset="0"/>
              </a:rPr>
              <a:t>b</a:t>
            </a:r>
            <a:r>
              <a:rPr lang="en-US" altLang="zh-CN" sz="2400" baseline="-25000">
                <a:solidFill>
                  <a:srgbClr val="FF0000"/>
                </a:solidFill>
                <a:latin typeface="Times New Roman" pitchFamily="18" charset="0"/>
              </a:rPr>
              <a:t>22</a:t>
            </a:r>
            <a:r>
              <a:rPr lang="en-US" altLang="zh-CN" sz="2400">
                <a:latin typeface="Times New Roman" pitchFamily="18" charset="0"/>
              </a:rPr>
              <a:t>b</a:t>
            </a:r>
            <a:r>
              <a:rPr lang="en-US" altLang="zh-CN" sz="2400" baseline="-25000">
                <a:latin typeface="Times New Roman" pitchFamily="18" charset="0"/>
              </a:rPr>
              <a:t>23</a:t>
            </a:r>
            <a:r>
              <a:rPr lang="en-US" altLang="zh-CN" sz="2400">
                <a:latin typeface="Times New Roman" pitchFamily="18" charset="0"/>
              </a:rPr>
              <a:t>b</a:t>
            </a:r>
            <a:r>
              <a:rPr lang="en-US" altLang="zh-CN" sz="2400" baseline="-25000">
                <a:latin typeface="Times New Roman" pitchFamily="18" charset="0"/>
              </a:rPr>
              <a:t>24</a:t>
            </a:r>
            <a:r>
              <a:rPr lang="en-US" altLang="zh-CN" sz="2400">
                <a:latin typeface="Times New Roman" pitchFamily="18" charset="0"/>
              </a:rPr>
              <a:t>…</a:t>
            </a:r>
          </a:p>
          <a:p>
            <a:pPr lvl="1">
              <a:lnSpc>
                <a:spcPct val="90000"/>
              </a:lnSpc>
              <a:buFontTx/>
              <a:buNone/>
            </a:pPr>
            <a:r>
              <a:rPr lang="en-US" altLang="zh-CN" sz="2400">
                <a:latin typeface="Times New Roman" pitchFamily="18" charset="0"/>
              </a:rPr>
              <a:t>0.b</a:t>
            </a:r>
            <a:r>
              <a:rPr lang="en-US" altLang="zh-CN" sz="2400" baseline="-25000">
                <a:latin typeface="Times New Roman" pitchFamily="18" charset="0"/>
              </a:rPr>
              <a:t>31</a:t>
            </a:r>
            <a:r>
              <a:rPr lang="en-US" altLang="zh-CN" sz="2400">
                <a:latin typeface="Times New Roman" pitchFamily="18" charset="0"/>
              </a:rPr>
              <a:t>b</a:t>
            </a:r>
            <a:r>
              <a:rPr lang="en-US" altLang="zh-CN" sz="2400" baseline="-25000">
                <a:latin typeface="Times New Roman" pitchFamily="18" charset="0"/>
              </a:rPr>
              <a:t>32</a:t>
            </a:r>
            <a:r>
              <a:rPr lang="en-US" altLang="zh-CN" sz="2400">
                <a:solidFill>
                  <a:srgbClr val="FF0000"/>
                </a:solidFill>
                <a:latin typeface="Times New Roman" pitchFamily="18" charset="0"/>
              </a:rPr>
              <a:t>b</a:t>
            </a:r>
            <a:r>
              <a:rPr lang="en-US" altLang="zh-CN" sz="2400" baseline="-25000">
                <a:solidFill>
                  <a:srgbClr val="FF0000"/>
                </a:solidFill>
                <a:latin typeface="Times New Roman" pitchFamily="18" charset="0"/>
              </a:rPr>
              <a:t>33</a:t>
            </a:r>
            <a:r>
              <a:rPr lang="en-US" altLang="zh-CN" sz="2400">
                <a:latin typeface="Times New Roman" pitchFamily="18" charset="0"/>
              </a:rPr>
              <a:t>b</a:t>
            </a:r>
            <a:r>
              <a:rPr lang="en-US" altLang="zh-CN" sz="2400" baseline="-25000">
                <a:latin typeface="Times New Roman" pitchFamily="18" charset="0"/>
              </a:rPr>
              <a:t>34</a:t>
            </a:r>
            <a:r>
              <a:rPr lang="en-US" altLang="zh-CN" sz="2400">
                <a:latin typeface="Times New Roman" pitchFamily="18" charset="0"/>
              </a:rPr>
              <a:t>…</a:t>
            </a:r>
          </a:p>
          <a:p>
            <a:pPr lvl="1">
              <a:lnSpc>
                <a:spcPct val="90000"/>
              </a:lnSpc>
              <a:buFontTx/>
              <a:buNone/>
            </a:pPr>
            <a:r>
              <a:rPr lang="en-US" altLang="zh-CN" sz="2400">
                <a:latin typeface="Times New Roman" pitchFamily="18" charset="0"/>
              </a:rPr>
              <a:t>0.b</a:t>
            </a:r>
            <a:r>
              <a:rPr lang="en-US" altLang="zh-CN" sz="2400" baseline="-25000">
                <a:latin typeface="Times New Roman" pitchFamily="18" charset="0"/>
              </a:rPr>
              <a:t>41</a:t>
            </a:r>
            <a:r>
              <a:rPr lang="en-US" altLang="zh-CN" sz="2400">
                <a:latin typeface="Times New Roman" pitchFamily="18" charset="0"/>
              </a:rPr>
              <a:t>b</a:t>
            </a:r>
            <a:r>
              <a:rPr lang="en-US" altLang="zh-CN" sz="2400" baseline="-25000">
                <a:latin typeface="Times New Roman" pitchFamily="18" charset="0"/>
              </a:rPr>
              <a:t>42</a:t>
            </a:r>
            <a:r>
              <a:rPr lang="en-US" altLang="zh-CN" sz="2400">
                <a:latin typeface="Times New Roman" pitchFamily="18" charset="0"/>
              </a:rPr>
              <a:t>b</a:t>
            </a:r>
            <a:r>
              <a:rPr lang="en-US" altLang="zh-CN" sz="2400" baseline="-25000">
                <a:latin typeface="Times New Roman" pitchFamily="18" charset="0"/>
              </a:rPr>
              <a:t>43</a:t>
            </a:r>
            <a:r>
              <a:rPr lang="en-US" altLang="zh-CN" sz="2400">
                <a:solidFill>
                  <a:srgbClr val="FF0000"/>
                </a:solidFill>
                <a:latin typeface="Times New Roman" pitchFamily="18" charset="0"/>
              </a:rPr>
              <a:t>b</a:t>
            </a:r>
            <a:r>
              <a:rPr lang="en-US" altLang="zh-CN" sz="2400" baseline="-25000">
                <a:solidFill>
                  <a:srgbClr val="FF0000"/>
                </a:solidFill>
                <a:latin typeface="Times New Roman" pitchFamily="18" charset="0"/>
              </a:rPr>
              <a:t>44</a:t>
            </a:r>
            <a:r>
              <a:rPr lang="en-US" altLang="zh-CN" sz="2400">
                <a:latin typeface="Times New Roman" pitchFamily="18" charset="0"/>
              </a:rPr>
              <a:t>…</a:t>
            </a:r>
          </a:p>
          <a:p>
            <a:pPr lvl="1">
              <a:lnSpc>
                <a:spcPct val="90000"/>
              </a:lnSpc>
              <a:buFontTx/>
              <a:buNone/>
            </a:pPr>
            <a:r>
              <a:rPr lang="en-US" altLang="zh-CN" sz="2400">
                <a:latin typeface="Times New Roman" pitchFamily="18" charset="0"/>
                <a:ea typeface="Arial Unicode MS" pitchFamily="34" charset="-122"/>
                <a:cs typeface="Arial Unicode MS" pitchFamily="34" charset="-122"/>
              </a:rPr>
              <a:t>⋮</a:t>
            </a:r>
          </a:p>
          <a:p>
            <a:pPr lvl="1">
              <a:lnSpc>
                <a:spcPct val="90000"/>
              </a:lnSpc>
              <a:buFontTx/>
              <a:buNone/>
            </a:pPr>
            <a:r>
              <a:rPr lang="zh-CN" altLang="en-US" sz="2400">
                <a:latin typeface="Times New Roman" pitchFamily="18" charset="0"/>
              </a:rPr>
              <a:t>则</a:t>
            </a:r>
            <a:r>
              <a:rPr lang="en-US" altLang="zh-CN" sz="2400">
                <a:latin typeface="Times New Roman" pitchFamily="18" charset="0"/>
              </a:rPr>
              <a:t>0. b</a:t>
            </a:r>
            <a:r>
              <a:rPr lang="en-US" altLang="zh-CN" sz="2400" baseline="-25000">
                <a:latin typeface="Times New Roman" pitchFamily="18" charset="0"/>
              </a:rPr>
              <a:t>1</a:t>
            </a:r>
            <a:r>
              <a:rPr lang="en-US" altLang="zh-CN" sz="2400">
                <a:latin typeface="Times New Roman" pitchFamily="18" charset="0"/>
              </a:rPr>
              <a:t>b</a:t>
            </a:r>
            <a:r>
              <a:rPr lang="en-US" altLang="zh-CN" sz="2400" baseline="-25000">
                <a:latin typeface="Times New Roman" pitchFamily="18" charset="0"/>
              </a:rPr>
              <a:t>2</a:t>
            </a:r>
            <a:r>
              <a:rPr lang="en-US" altLang="zh-CN" sz="2400">
                <a:latin typeface="Times New Roman" pitchFamily="18" charset="0"/>
              </a:rPr>
              <a:t>b</a:t>
            </a:r>
            <a:r>
              <a:rPr lang="en-US" altLang="zh-CN" sz="2400" baseline="-25000">
                <a:latin typeface="Times New Roman" pitchFamily="18" charset="0"/>
              </a:rPr>
              <a:t>3</a:t>
            </a:r>
            <a:r>
              <a:rPr lang="en-US" altLang="zh-CN" sz="2400">
                <a:latin typeface="Times New Roman" pitchFamily="18" charset="0"/>
              </a:rPr>
              <a:t>b</a:t>
            </a:r>
            <a:r>
              <a:rPr lang="en-US" altLang="zh-CN" sz="2400" baseline="-25000">
                <a:latin typeface="Times New Roman" pitchFamily="18" charset="0"/>
              </a:rPr>
              <a:t>4</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b</a:t>
            </a:r>
            <a:r>
              <a:rPr lang="en-US" altLang="zh-CN" sz="2400" baseline="-25000">
                <a:latin typeface="Times New Roman" pitchFamily="18" charset="0"/>
              </a:rPr>
              <a:t>i</a:t>
            </a:r>
            <a:r>
              <a:rPr lang="en-US" altLang="zh-CN" sz="2400">
                <a:latin typeface="Times New Roman" pitchFamily="18" charset="0"/>
                <a:ea typeface="Arial Unicode MS" pitchFamily="34" charset="-122"/>
                <a:cs typeface="Arial Unicode MS" pitchFamily="34" charset="-122"/>
              </a:rPr>
              <a:t>≠</a:t>
            </a:r>
            <a:r>
              <a:rPr lang="en-US" altLang="zh-CN" sz="2400">
                <a:solidFill>
                  <a:srgbClr val="FF0000"/>
                </a:solidFill>
                <a:latin typeface="Times New Roman" pitchFamily="18" charset="0"/>
              </a:rPr>
              <a:t>b</a:t>
            </a:r>
            <a:r>
              <a:rPr lang="en-US" altLang="zh-CN" sz="2400" baseline="-25000">
                <a:solidFill>
                  <a:srgbClr val="FF0000"/>
                </a:solidFill>
                <a:latin typeface="Times New Roman" pitchFamily="18" charset="0"/>
              </a:rPr>
              <a:t>ii</a:t>
            </a:r>
            <a:r>
              <a:rPr lang="zh-CN" altLang="en-US" sz="2400">
                <a:latin typeface="Times New Roman" pitchFamily="18" charset="0"/>
              </a:rPr>
              <a:t>）不含在上述序列中</a:t>
            </a:r>
          </a:p>
          <a:p>
            <a:pPr lvl="1">
              <a:lnSpc>
                <a:spcPct val="90000"/>
              </a:lnSpc>
              <a:buFontTx/>
              <a:buNone/>
            </a:pPr>
            <a:endParaRPr lang="en-US" altLang="zh-CN" sz="2400">
              <a:latin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a:t>康托尔定理</a:t>
            </a:r>
          </a:p>
        </p:txBody>
      </p:sp>
      <p:sp>
        <p:nvSpPr>
          <p:cNvPr id="75779" name="Rectangle 3"/>
          <p:cNvSpPr>
            <a:spLocks noGrp="1" noChangeArrowheads="1"/>
          </p:cNvSpPr>
          <p:nvPr>
            <p:ph idx="1"/>
          </p:nvPr>
        </p:nvSpPr>
        <p:spPr/>
        <p:txBody>
          <a:bodyPr/>
          <a:lstStyle/>
          <a:p>
            <a:r>
              <a:rPr lang="zh-CN" altLang="en-US" sz="2800"/>
              <a:t>任何集合与其幂集不等势</a:t>
            </a:r>
          </a:p>
          <a:p>
            <a:pPr>
              <a:buFontTx/>
              <a:buNone/>
            </a:pPr>
            <a:r>
              <a:rPr lang="zh-CN" altLang="en-US" sz="2800"/>
              <a:t>	即：</a:t>
            </a:r>
            <a:r>
              <a:rPr lang="en-US" altLang="zh-CN" sz="2800">
                <a:latin typeface="Times New Roman" pitchFamily="18" charset="0"/>
              </a:rPr>
              <a:t>A</a:t>
            </a:r>
            <a:r>
              <a:rPr lang="en-US" altLang="zh-CN" sz="2800">
                <a:latin typeface="Times New Roman" pitchFamily="18" charset="0"/>
                <a:ea typeface="Arial Unicode MS" pitchFamily="34" charset="-122"/>
                <a:cs typeface="Arial Unicode MS" pitchFamily="34" charset="-122"/>
              </a:rPr>
              <a:t>≉</a:t>
            </a:r>
            <a:r>
              <a:rPr lang="en-US" altLang="zh-CN" sz="2800">
                <a:latin typeface="Times New Roman" pitchFamily="18" charset="0"/>
                <a:ea typeface="Arial Unicode MS" pitchFamily="34" charset="-122"/>
                <a:cs typeface="Arial Unicode MS" pitchFamily="34" charset="-122"/>
                <a:sym typeface="Symbol" pitchFamily="18" charset="2"/>
              </a:rPr>
              <a:t>(A)</a:t>
            </a:r>
          </a:p>
          <a:p>
            <a:pPr lvl="1"/>
            <a:r>
              <a:rPr lang="en-US" altLang="zh-CN" sz="2400">
                <a:ea typeface="Arial Unicode MS" pitchFamily="34" charset="-122"/>
                <a:cs typeface="Arial Unicode MS" pitchFamily="34" charset="-122"/>
                <a:sym typeface="Symbol" pitchFamily="18" charset="2"/>
              </a:rPr>
              <a:t>	</a:t>
            </a:r>
            <a:r>
              <a:rPr lang="zh-CN" altLang="en-US" sz="2400">
                <a:ea typeface="Arial Unicode MS" pitchFamily="34" charset="-122"/>
                <a:cs typeface="Arial Unicode MS" pitchFamily="34" charset="-122"/>
                <a:sym typeface="Symbol" pitchFamily="18" charset="2"/>
              </a:rPr>
              <a:t>证明要点：</a:t>
            </a:r>
          </a:p>
          <a:p>
            <a:pPr lvl="1">
              <a:buFontTx/>
              <a:buNone/>
            </a:pPr>
            <a:r>
              <a:rPr lang="zh-CN" altLang="en-US" sz="2400"/>
              <a:t>设</a:t>
            </a:r>
            <a:r>
              <a:rPr lang="en-US" altLang="zh-CN" sz="2400" i="1"/>
              <a:t>g</a:t>
            </a:r>
            <a:r>
              <a:rPr lang="zh-CN" altLang="en-US" sz="2400"/>
              <a:t>是从</a:t>
            </a:r>
            <a:r>
              <a:rPr lang="en-US" altLang="zh-CN" sz="2400"/>
              <a:t>A</a:t>
            </a:r>
            <a:r>
              <a:rPr lang="zh-CN" altLang="en-US" sz="2400"/>
              <a:t>到</a:t>
            </a:r>
            <a:r>
              <a:rPr lang="zh-CN" altLang="en-US" sz="2400">
                <a:ea typeface="Arial Unicode MS" pitchFamily="34" charset="-122"/>
                <a:cs typeface="Arial Unicode MS" pitchFamily="34" charset="-122"/>
                <a:sym typeface="Symbol" pitchFamily="18" charset="2"/>
              </a:rPr>
              <a:t></a:t>
            </a:r>
            <a:r>
              <a:rPr lang="en-US" altLang="zh-CN" sz="2400">
                <a:ea typeface="Arial Unicode MS" pitchFamily="34" charset="-122"/>
                <a:cs typeface="Arial Unicode MS" pitchFamily="34" charset="-122"/>
                <a:sym typeface="Symbol" pitchFamily="18" charset="2"/>
              </a:rPr>
              <a:t>(A)</a:t>
            </a:r>
            <a:r>
              <a:rPr lang="zh-CN" altLang="en-US" sz="2400">
                <a:ea typeface="Arial Unicode MS" pitchFamily="34" charset="-122"/>
                <a:cs typeface="Arial Unicode MS" pitchFamily="34" charset="-122"/>
                <a:sym typeface="Symbol" pitchFamily="18" charset="2"/>
              </a:rPr>
              <a:t>的函数，构造集合</a:t>
            </a:r>
            <a:r>
              <a:rPr lang="en-US" altLang="zh-CN" sz="2400">
                <a:latin typeface="Times New Roman" pitchFamily="18" charset="0"/>
                <a:ea typeface="Arial Unicode MS" pitchFamily="34" charset="-122"/>
                <a:cs typeface="Arial Unicode MS" pitchFamily="34" charset="-122"/>
                <a:sym typeface="Symbol" pitchFamily="18" charset="2"/>
              </a:rPr>
              <a:t>B</a:t>
            </a:r>
            <a:r>
              <a:rPr lang="zh-CN" altLang="en-US" sz="2400">
                <a:ea typeface="Arial Unicode MS" pitchFamily="34" charset="-122"/>
                <a:cs typeface="Arial Unicode MS" pitchFamily="34" charset="-122"/>
                <a:sym typeface="Symbol" pitchFamily="18" charset="2"/>
              </a:rPr>
              <a:t>如下：</a:t>
            </a:r>
          </a:p>
          <a:p>
            <a:pPr lvl="1">
              <a:buFontTx/>
              <a:buNone/>
            </a:pPr>
            <a:r>
              <a:rPr lang="en-US" altLang="zh-CN" sz="2400">
                <a:latin typeface="Times New Roman" pitchFamily="18" charset="0"/>
                <a:ea typeface="Arial Unicode MS" pitchFamily="34" charset="-122"/>
                <a:cs typeface="Arial Unicode MS" pitchFamily="34" charset="-122"/>
                <a:sym typeface="Symbol" pitchFamily="18" charset="2"/>
              </a:rPr>
              <a:t>B={x| xA, </a:t>
            </a:r>
            <a:r>
              <a:rPr lang="zh-CN" altLang="en-US" sz="2400">
                <a:latin typeface="Times New Roman" pitchFamily="18" charset="0"/>
                <a:ea typeface="Arial Unicode MS" pitchFamily="34" charset="-122"/>
                <a:cs typeface="Arial Unicode MS" pitchFamily="34" charset="-122"/>
                <a:sym typeface="Symbol" pitchFamily="18" charset="2"/>
              </a:rPr>
              <a:t>但</a:t>
            </a:r>
            <a:r>
              <a:rPr lang="en-US" altLang="zh-CN" sz="2400">
                <a:latin typeface="Times New Roman" pitchFamily="18" charset="0"/>
                <a:ea typeface="Arial Unicode MS" pitchFamily="34" charset="-122"/>
                <a:cs typeface="Arial Unicode MS" pitchFamily="34" charset="-122"/>
                <a:sym typeface="Symbol" pitchFamily="18" charset="2"/>
              </a:rPr>
              <a:t>x</a:t>
            </a:r>
            <a:r>
              <a:rPr lang="en-US" altLang="zh-CN" sz="2400" i="1">
                <a:latin typeface="Times New Roman" pitchFamily="18" charset="0"/>
                <a:ea typeface="Arial Unicode MS" pitchFamily="34" charset="-122"/>
                <a:cs typeface="Arial Unicode MS" pitchFamily="34" charset="-122"/>
                <a:sym typeface="Symbol" pitchFamily="18" charset="2"/>
              </a:rPr>
              <a:t>g</a:t>
            </a:r>
            <a:r>
              <a:rPr lang="en-US" altLang="zh-CN" sz="2400">
                <a:latin typeface="Times New Roman" pitchFamily="18" charset="0"/>
                <a:ea typeface="Arial Unicode MS" pitchFamily="34" charset="-122"/>
                <a:cs typeface="Arial Unicode MS" pitchFamily="34" charset="-122"/>
                <a:sym typeface="Symbol" pitchFamily="18" charset="2"/>
              </a:rPr>
              <a:t>(x)}</a:t>
            </a:r>
          </a:p>
          <a:p>
            <a:pPr lvl="1">
              <a:buFontTx/>
              <a:buNone/>
            </a:pPr>
            <a:r>
              <a:rPr lang="zh-CN" altLang="en-US" sz="2400">
                <a:latin typeface="Times New Roman" pitchFamily="18" charset="0"/>
                <a:ea typeface="Arial Unicode MS" pitchFamily="34" charset="-122"/>
                <a:cs typeface="Arial Unicode MS" pitchFamily="34" charset="-122"/>
                <a:sym typeface="Symbol" pitchFamily="18" charset="2"/>
              </a:rPr>
              <a:t>则</a:t>
            </a:r>
            <a:r>
              <a:rPr lang="en-US" altLang="zh-CN" sz="2400">
                <a:latin typeface="Times New Roman" pitchFamily="18" charset="0"/>
                <a:ea typeface="Arial Unicode MS" pitchFamily="34" charset="-122"/>
                <a:cs typeface="Arial Unicode MS" pitchFamily="34" charset="-122"/>
                <a:sym typeface="Symbol" pitchFamily="18" charset="2"/>
              </a:rPr>
              <a:t>B</a:t>
            </a:r>
            <a:r>
              <a:rPr lang="en-US" altLang="zh-CN" sz="2400">
                <a:ea typeface="Arial Unicode MS" pitchFamily="34" charset="-122"/>
                <a:cs typeface="Arial Unicode MS" pitchFamily="34" charset="-122"/>
                <a:sym typeface="Symbol" pitchFamily="18" charset="2"/>
              </a:rPr>
              <a:t>(A)</a:t>
            </a:r>
            <a:r>
              <a:rPr lang="zh-CN" altLang="en-US" sz="2400">
                <a:ea typeface="Arial Unicode MS" pitchFamily="34" charset="-122"/>
                <a:cs typeface="Arial Unicode MS" pitchFamily="34" charset="-122"/>
                <a:sym typeface="Symbol" pitchFamily="18" charset="2"/>
              </a:rPr>
              <a:t>，但不可能存在</a:t>
            </a:r>
            <a:r>
              <a:rPr lang="en-US" altLang="zh-CN" sz="2400">
                <a:latin typeface="Times New Roman" pitchFamily="18" charset="0"/>
                <a:ea typeface="Arial Unicode MS" pitchFamily="34" charset="-122"/>
                <a:cs typeface="Arial Unicode MS" pitchFamily="34" charset="-122"/>
                <a:sym typeface="Symbol" pitchFamily="18" charset="2"/>
              </a:rPr>
              <a:t>xA</a:t>
            </a:r>
            <a:r>
              <a:rPr lang="zh-CN" altLang="en-US" sz="2400">
                <a:latin typeface="Times New Roman" pitchFamily="18" charset="0"/>
                <a:ea typeface="Arial Unicode MS" pitchFamily="34" charset="-122"/>
                <a:cs typeface="Arial Unicode MS" pitchFamily="34" charset="-122"/>
                <a:sym typeface="Symbol" pitchFamily="18" charset="2"/>
              </a:rPr>
              <a:t>，能满足</a:t>
            </a:r>
            <a:r>
              <a:rPr lang="en-US" altLang="zh-CN" sz="2400" i="1">
                <a:latin typeface="Times New Roman" pitchFamily="18" charset="0"/>
                <a:ea typeface="Arial Unicode MS" pitchFamily="34" charset="-122"/>
                <a:cs typeface="Arial Unicode MS" pitchFamily="34" charset="-122"/>
                <a:sym typeface="Symbol" pitchFamily="18" charset="2"/>
              </a:rPr>
              <a:t>g</a:t>
            </a:r>
            <a:r>
              <a:rPr lang="en-US" altLang="zh-CN" sz="2400">
                <a:latin typeface="Times New Roman" pitchFamily="18" charset="0"/>
                <a:ea typeface="Arial Unicode MS" pitchFamily="34" charset="-122"/>
                <a:cs typeface="Arial Unicode MS" pitchFamily="34" charset="-122"/>
                <a:sym typeface="Symbol" pitchFamily="18" charset="2"/>
              </a:rPr>
              <a:t>(x)=B</a:t>
            </a:r>
            <a:r>
              <a:rPr lang="zh-CN" altLang="en-US" sz="2400">
                <a:latin typeface="Times New Roman" pitchFamily="18" charset="0"/>
                <a:ea typeface="Arial Unicode MS" pitchFamily="34" charset="-122"/>
                <a:cs typeface="Arial Unicode MS" pitchFamily="34" charset="-122"/>
                <a:sym typeface="Symbol" pitchFamily="18" charset="2"/>
              </a:rPr>
              <a:t>，因为，如果有这样的</a:t>
            </a:r>
            <a:r>
              <a:rPr lang="en-US" altLang="zh-CN" sz="2400">
                <a:latin typeface="Times New Roman" pitchFamily="18" charset="0"/>
                <a:ea typeface="Arial Unicode MS" pitchFamily="34" charset="-122"/>
                <a:cs typeface="Arial Unicode MS" pitchFamily="34" charset="-122"/>
                <a:sym typeface="Symbol" pitchFamily="18" charset="2"/>
              </a:rPr>
              <a:t>x, </a:t>
            </a:r>
            <a:r>
              <a:rPr lang="zh-CN" altLang="en-US" sz="2400">
                <a:latin typeface="Times New Roman" pitchFamily="18" charset="0"/>
                <a:ea typeface="Arial Unicode MS" pitchFamily="34" charset="-122"/>
                <a:cs typeface="Arial Unicode MS" pitchFamily="34" charset="-122"/>
                <a:sym typeface="Symbol" pitchFamily="18" charset="2"/>
              </a:rPr>
              <a:t>则</a:t>
            </a:r>
            <a:r>
              <a:rPr lang="en-US" altLang="zh-CN" sz="2400">
                <a:latin typeface="Times New Roman" pitchFamily="18" charset="0"/>
                <a:ea typeface="Arial Unicode MS" pitchFamily="34" charset="-122"/>
                <a:cs typeface="Arial Unicode MS" pitchFamily="34" charset="-122"/>
                <a:sym typeface="Symbol" pitchFamily="18" charset="2"/>
              </a:rPr>
              <a:t>xB iff. xB</a:t>
            </a:r>
            <a:r>
              <a:rPr lang="zh-CN" altLang="en-US" sz="2400">
                <a:latin typeface="Times New Roman" pitchFamily="18" charset="0"/>
                <a:ea typeface="Arial Unicode MS" pitchFamily="34" charset="-122"/>
                <a:cs typeface="Arial Unicode MS" pitchFamily="34" charset="-122"/>
                <a:sym typeface="Symbol" pitchFamily="18" charset="2"/>
              </a:rPr>
              <a:t>。</a:t>
            </a:r>
          </a:p>
          <a:p>
            <a:pPr lvl="1">
              <a:buFontTx/>
              <a:buNone/>
            </a:pPr>
            <a:r>
              <a:rPr lang="zh-CN" altLang="en-US" sz="2400">
                <a:latin typeface="Times New Roman" pitchFamily="18" charset="0"/>
                <a:ea typeface="Arial Unicode MS" pitchFamily="34" charset="-122"/>
                <a:cs typeface="Arial Unicode MS" pitchFamily="34" charset="-122"/>
                <a:sym typeface="Symbol" pitchFamily="18" charset="2"/>
              </a:rPr>
              <a:t>因此，</a:t>
            </a:r>
            <a:r>
              <a:rPr lang="en-US" altLang="zh-CN" sz="2400" i="1">
                <a:latin typeface="Times New Roman" pitchFamily="18" charset="0"/>
                <a:ea typeface="Arial Unicode MS" pitchFamily="34" charset="-122"/>
                <a:cs typeface="Arial Unicode MS" pitchFamily="34" charset="-122"/>
                <a:sym typeface="Symbol" pitchFamily="18" charset="2"/>
              </a:rPr>
              <a:t>g</a:t>
            </a:r>
            <a:r>
              <a:rPr lang="zh-CN" altLang="en-US" sz="2400">
                <a:latin typeface="Times New Roman" pitchFamily="18" charset="0"/>
                <a:ea typeface="Arial Unicode MS" pitchFamily="34" charset="-122"/>
                <a:cs typeface="Arial Unicode MS" pitchFamily="34" charset="-122"/>
                <a:sym typeface="Symbol" pitchFamily="18" charset="2"/>
              </a:rPr>
              <a:t>不可能是满射。</a:t>
            </a:r>
          </a:p>
          <a:p>
            <a:r>
              <a:rPr lang="zh-CN" altLang="en-US" sz="2800">
                <a:latin typeface="Times New Roman" pitchFamily="18" charset="0"/>
                <a:ea typeface="Arial Unicode MS" pitchFamily="34" charset="-122"/>
                <a:cs typeface="Arial Unicode MS" pitchFamily="34" charset="-122"/>
                <a:sym typeface="Symbol" pitchFamily="18" charset="2"/>
              </a:rPr>
              <a:t>康托尔悖论：不存在“一切集合的集合”。</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a:t>康托尔</a:t>
            </a:r>
            <a:r>
              <a:rPr lang="en-US" altLang="zh-CN"/>
              <a:t>(Georg Cantor 1845-1918)</a:t>
            </a:r>
          </a:p>
        </p:txBody>
      </p:sp>
      <p:sp>
        <p:nvSpPr>
          <p:cNvPr id="79875" name="Rectangle 3"/>
          <p:cNvSpPr>
            <a:spLocks noGrp="1" noChangeArrowheads="1"/>
          </p:cNvSpPr>
          <p:nvPr>
            <p:ph idx="1"/>
          </p:nvPr>
        </p:nvSpPr>
        <p:spPr>
          <a:xfrm>
            <a:off x="685800" y="2057400"/>
            <a:ext cx="7772400" cy="4343400"/>
          </a:xfrm>
        </p:spPr>
        <p:txBody>
          <a:bodyPr>
            <a:normAutofit lnSpcReduction="10000"/>
          </a:bodyPr>
          <a:lstStyle/>
          <a:p>
            <a:pPr>
              <a:lnSpc>
                <a:spcPct val="90000"/>
              </a:lnSpc>
            </a:pPr>
            <a:r>
              <a:rPr lang="en-US" altLang="zh-CN" sz="2000">
                <a:latin typeface="Times New Roman"/>
              </a:rPr>
              <a:t>“</a:t>
            </a:r>
            <a:r>
              <a:rPr lang="zh-CN" altLang="en-US" sz="2000"/>
              <a:t>无限！再没有其它问题如此深刻地打动过人类的心灵。</a:t>
            </a:r>
            <a:r>
              <a:rPr lang="zh-CN" altLang="en-US" sz="2000">
                <a:latin typeface="Times New Roman"/>
              </a:rPr>
              <a:t>”</a:t>
            </a:r>
            <a:r>
              <a:rPr lang="zh-CN" altLang="en-US" sz="2000"/>
              <a:t>        </a:t>
            </a:r>
          </a:p>
          <a:p>
            <a:pPr>
              <a:lnSpc>
                <a:spcPct val="90000"/>
              </a:lnSpc>
              <a:buFontTx/>
              <a:buNone/>
            </a:pPr>
            <a:r>
              <a:rPr lang="zh-CN" altLang="en-US" sz="2000"/>
              <a:t>                                                              </a:t>
            </a:r>
            <a:r>
              <a:rPr lang="en-US" altLang="zh-CN" sz="1600"/>
              <a:t>- </a:t>
            </a:r>
            <a:r>
              <a:rPr lang="zh-CN" altLang="en-US" sz="1600"/>
              <a:t>戴维。希尔伯特</a:t>
            </a:r>
          </a:p>
          <a:p>
            <a:pPr>
              <a:lnSpc>
                <a:spcPct val="90000"/>
              </a:lnSpc>
            </a:pPr>
            <a:endParaRPr lang="zh-CN" altLang="en-US" sz="2000"/>
          </a:p>
          <a:p>
            <a:pPr>
              <a:lnSpc>
                <a:spcPct val="90000"/>
              </a:lnSpc>
            </a:pPr>
            <a:r>
              <a:rPr lang="zh-CN" altLang="en-US" sz="2000">
                <a:latin typeface="Times New Roman"/>
              </a:rPr>
              <a:t>“</a:t>
            </a:r>
            <a:r>
              <a:rPr lang="zh-CN" altLang="en-US" sz="2000"/>
              <a:t>由康托尔在</a:t>
            </a:r>
            <a:r>
              <a:rPr lang="en-US" altLang="zh-CN" sz="2000"/>
              <a:t>1874-1895</a:t>
            </a:r>
            <a:r>
              <a:rPr lang="zh-CN" altLang="en-US" sz="2000"/>
              <a:t>年创造地集合论的引起争论的题目，象征着</a:t>
            </a:r>
            <a:r>
              <a:rPr lang="en-US" altLang="zh-CN" sz="2000"/>
              <a:t>19</a:t>
            </a:r>
            <a:r>
              <a:rPr lang="zh-CN" altLang="en-US" sz="2000"/>
              <a:t>世纪有先见之明的预言家们认为是从物理科学到民主政府的一切事物中，极其合理的原则的总崩溃，这些预言家们预见到了一切，只是没有预见到这场大崩溃。</a:t>
            </a:r>
            <a:r>
              <a:rPr lang="zh-CN" altLang="en-US" sz="2000">
                <a:latin typeface="Times New Roman"/>
              </a:rPr>
              <a:t>”</a:t>
            </a:r>
            <a:endParaRPr lang="zh-CN" altLang="en-US" sz="2000"/>
          </a:p>
          <a:p>
            <a:pPr>
              <a:lnSpc>
                <a:spcPct val="90000"/>
              </a:lnSpc>
            </a:pPr>
            <a:endParaRPr lang="zh-CN" altLang="en-US" sz="2000"/>
          </a:p>
          <a:p>
            <a:pPr>
              <a:lnSpc>
                <a:spcPct val="90000"/>
              </a:lnSpc>
            </a:pPr>
            <a:r>
              <a:rPr lang="zh-CN" altLang="en-US" sz="2000">
                <a:latin typeface="Times New Roman"/>
              </a:rPr>
              <a:t>“</a:t>
            </a:r>
            <a:r>
              <a:rPr lang="zh-CN" altLang="en-US" sz="2000"/>
              <a:t>悖论和自相矛盾开始同时出现，这些可能最终是康托尔的理论注定要对数学做出的最大贡献，因为它们就在围绕无穷的逻辑和数学推理的基础中意想不到地存在，是现在整个演绎推论中批判运动地直接启迪。我们希望从这里能得出一个</a:t>
            </a:r>
            <a:r>
              <a:rPr lang="en-US" altLang="zh-CN" sz="2000">
                <a:latin typeface="Times New Roman"/>
              </a:rPr>
              <a:t>…</a:t>
            </a:r>
            <a:r>
              <a:rPr lang="zh-CN" altLang="en-US" sz="2000"/>
              <a:t>更丰富、更</a:t>
            </a:r>
            <a:r>
              <a:rPr lang="zh-CN" altLang="en-US" sz="2000">
                <a:latin typeface="Times New Roman"/>
              </a:rPr>
              <a:t>“</a:t>
            </a:r>
            <a:r>
              <a:rPr lang="zh-CN" altLang="en-US" sz="2000"/>
              <a:t>真实</a:t>
            </a:r>
            <a:r>
              <a:rPr lang="zh-CN" altLang="en-US" sz="2000">
                <a:latin typeface="Times New Roman"/>
              </a:rPr>
              <a:t>”</a:t>
            </a:r>
            <a:r>
              <a:rPr lang="en-US" altLang="zh-CN" sz="2000">
                <a:latin typeface="Times New Roman"/>
              </a:rPr>
              <a:t>—</a:t>
            </a:r>
            <a:r>
              <a:rPr lang="zh-CN" altLang="en-US" sz="2000"/>
              <a:t>摆脱了不一致</a:t>
            </a:r>
            <a:r>
              <a:rPr lang="en-US" altLang="zh-CN" sz="2000">
                <a:latin typeface="Times New Roman"/>
              </a:rPr>
              <a:t>—</a:t>
            </a:r>
            <a:r>
              <a:rPr lang="zh-CN" altLang="en-US" sz="2000"/>
              <a:t>的数学。</a:t>
            </a:r>
          </a:p>
          <a:p>
            <a:pPr>
              <a:lnSpc>
                <a:spcPct val="90000"/>
              </a:lnSpc>
              <a:buFontTx/>
              <a:buNone/>
            </a:pPr>
            <a:r>
              <a:rPr lang="zh-CN" altLang="en-US" sz="2000"/>
              <a:t>                   </a:t>
            </a:r>
          </a:p>
          <a:p>
            <a:pPr>
              <a:lnSpc>
                <a:spcPct val="90000"/>
              </a:lnSpc>
              <a:buFontTx/>
              <a:buNone/>
            </a:pPr>
            <a:r>
              <a:rPr lang="zh-CN" altLang="en-US" sz="2000"/>
              <a:t>                                </a:t>
            </a:r>
            <a:r>
              <a:rPr lang="zh-CN" altLang="en-US" sz="1600"/>
              <a:t>上述两段摘自 </a:t>
            </a:r>
            <a:r>
              <a:rPr lang="en-US" altLang="zh-CN" sz="1600"/>
              <a:t>E.T.</a:t>
            </a:r>
            <a:r>
              <a:rPr lang="zh-CN" altLang="en-US" sz="1600"/>
              <a:t>贝尔：</a:t>
            </a:r>
            <a:r>
              <a:rPr lang="en-US" altLang="zh-CN" sz="1600"/>
              <a:t>《</a:t>
            </a:r>
            <a:r>
              <a:rPr lang="zh-CN" altLang="en-US" sz="1600"/>
              <a:t>数学精英</a:t>
            </a:r>
            <a:r>
              <a:rPr lang="en-US" altLang="zh-CN" sz="160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t>数学史上的“三次危机”</a:t>
            </a:r>
          </a:p>
        </p:txBody>
      </p:sp>
      <p:sp>
        <p:nvSpPr>
          <p:cNvPr id="78851" name="Rectangle 3"/>
          <p:cNvSpPr>
            <a:spLocks noGrp="1" noChangeArrowheads="1"/>
          </p:cNvSpPr>
          <p:nvPr>
            <p:ph idx="1"/>
          </p:nvPr>
        </p:nvSpPr>
        <p:spPr/>
        <p:txBody>
          <a:bodyPr/>
          <a:lstStyle/>
          <a:p>
            <a:r>
              <a:rPr lang="zh-CN" altLang="en-US" sz="2800"/>
              <a:t>第一次危机</a:t>
            </a:r>
          </a:p>
          <a:p>
            <a:pPr lvl="1"/>
            <a:r>
              <a:rPr lang="zh-CN" altLang="en-US" sz="2400"/>
              <a:t>芝诺悖论</a:t>
            </a:r>
            <a:r>
              <a:rPr lang="en-US" altLang="zh-CN" sz="2400"/>
              <a:t>(</a:t>
            </a:r>
            <a:r>
              <a:rPr lang="zh-CN" altLang="en-US" sz="2400"/>
              <a:t>关于运动的四个悖论，如</a:t>
            </a:r>
            <a:r>
              <a:rPr lang="zh-CN" altLang="en-US" sz="2400">
                <a:latin typeface="Times New Roman"/>
              </a:rPr>
              <a:t>“</a:t>
            </a:r>
            <a:r>
              <a:rPr lang="zh-CN" altLang="en-US" sz="2400"/>
              <a:t>飞箭不动</a:t>
            </a:r>
            <a:r>
              <a:rPr lang="en-US" altLang="zh-CN" sz="2400"/>
              <a:t>)</a:t>
            </a:r>
            <a:r>
              <a:rPr lang="zh-CN" altLang="en-US" sz="2400"/>
              <a:t>，导致数学真正严谨性的开始</a:t>
            </a:r>
            <a:r>
              <a:rPr lang="en-US" altLang="zh-CN" sz="2400"/>
              <a:t>(</a:t>
            </a:r>
            <a:r>
              <a:rPr lang="zh-CN" altLang="en-US" sz="2400"/>
              <a:t>公理化</a:t>
            </a:r>
            <a:r>
              <a:rPr lang="en-US" altLang="zh-CN" sz="2400"/>
              <a:t>)</a:t>
            </a:r>
          </a:p>
          <a:p>
            <a:r>
              <a:rPr lang="zh-CN" altLang="en-US" sz="2800"/>
              <a:t>第二次危机</a:t>
            </a:r>
          </a:p>
          <a:p>
            <a:pPr lvl="1"/>
            <a:r>
              <a:rPr lang="zh-CN" altLang="en-US" sz="2400"/>
              <a:t>微积分悖论</a:t>
            </a:r>
            <a:r>
              <a:rPr lang="en-US" altLang="zh-CN" sz="2400"/>
              <a:t>(</a:t>
            </a:r>
            <a:r>
              <a:rPr lang="zh-CN" altLang="en-US" sz="2400"/>
              <a:t>无穷小量等于零吗？</a:t>
            </a:r>
            <a:r>
              <a:rPr lang="zh-CN" altLang="en-US" sz="2400">
                <a:latin typeface="Times New Roman"/>
              </a:rPr>
              <a:t>“</a:t>
            </a:r>
            <a:r>
              <a:rPr lang="zh-CN" altLang="en-US" sz="2400"/>
              <a:t>那逝去的量的鬼魂</a:t>
            </a:r>
            <a:r>
              <a:rPr lang="zh-CN" altLang="en-US" sz="2400">
                <a:latin typeface="Times New Roman"/>
              </a:rPr>
              <a:t>”</a:t>
            </a:r>
            <a:r>
              <a:rPr lang="en-US" altLang="zh-CN" sz="2400"/>
              <a:t>)</a:t>
            </a:r>
            <a:r>
              <a:rPr lang="zh-CN" altLang="en-US" sz="2400"/>
              <a:t>，导致极限论的诞生</a:t>
            </a:r>
          </a:p>
          <a:p>
            <a:r>
              <a:rPr lang="zh-CN" altLang="en-US" sz="2800"/>
              <a:t>第三次危机</a:t>
            </a:r>
          </a:p>
          <a:p>
            <a:pPr lvl="1"/>
            <a:r>
              <a:rPr lang="zh-CN" altLang="en-US" sz="2400"/>
              <a:t>有关一切集合的集合的悖论，导致集合论公理化。</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t>集合的优势关系</a:t>
            </a:r>
          </a:p>
        </p:txBody>
      </p:sp>
      <p:sp>
        <p:nvSpPr>
          <p:cNvPr id="74755" name="Rectangle 3"/>
          <p:cNvSpPr>
            <a:spLocks noGrp="1" noChangeArrowheads="1"/>
          </p:cNvSpPr>
          <p:nvPr>
            <p:ph idx="1"/>
          </p:nvPr>
        </p:nvSpPr>
        <p:spPr/>
        <p:txBody>
          <a:bodyPr/>
          <a:lstStyle/>
          <a:p>
            <a:r>
              <a:rPr lang="zh-CN" altLang="en-US" sz="2800">
                <a:latin typeface="Times New Roman" pitchFamily="18" charset="0"/>
              </a:rPr>
              <a:t>如果存在从集合</a:t>
            </a:r>
            <a:r>
              <a:rPr lang="en-US" altLang="zh-CN" sz="2800">
                <a:latin typeface="Times New Roman" pitchFamily="18" charset="0"/>
              </a:rPr>
              <a:t>A</a:t>
            </a:r>
            <a:r>
              <a:rPr lang="zh-CN" altLang="en-US" sz="2800">
                <a:latin typeface="Times New Roman" pitchFamily="18" charset="0"/>
              </a:rPr>
              <a:t>到集合</a:t>
            </a:r>
            <a:r>
              <a:rPr lang="en-US" altLang="zh-CN" sz="2800">
                <a:latin typeface="Times New Roman" pitchFamily="18" charset="0"/>
              </a:rPr>
              <a:t>B</a:t>
            </a:r>
            <a:r>
              <a:rPr lang="zh-CN" altLang="en-US" sz="2800">
                <a:latin typeface="Times New Roman" pitchFamily="18" charset="0"/>
              </a:rPr>
              <a:t>的</a:t>
            </a:r>
            <a:r>
              <a:rPr lang="zh-CN" altLang="en-US" sz="2800" b="1">
                <a:solidFill>
                  <a:srgbClr val="FF0000"/>
                </a:solidFill>
                <a:latin typeface="Times New Roman" pitchFamily="18" charset="0"/>
              </a:rPr>
              <a:t>单射</a:t>
            </a:r>
            <a:r>
              <a:rPr lang="zh-CN" altLang="en-US" sz="2800">
                <a:latin typeface="Times New Roman" pitchFamily="18" charset="0"/>
              </a:rPr>
              <a:t>，则称“集合</a:t>
            </a:r>
            <a:r>
              <a:rPr lang="en-US" altLang="zh-CN" sz="2800">
                <a:latin typeface="Times New Roman" pitchFamily="18" charset="0"/>
              </a:rPr>
              <a:t>B</a:t>
            </a:r>
            <a:r>
              <a:rPr lang="zh-CN" altLang="en-US" sz="2800" b="1">
                <a:solidFill>
                  <a:srgbClr val="FF0000"/>
                </a:solidFill>
                <a:latin typeface="Times New Roman" pitchFamily="18" charset="0"/>
              </a:rPr>
              <a:t>优势于</a:t>
            </a:r>
            <a:r>
              <a:rPr lang="zh-CN" altLang="en-US" sz="2800">
                <a:latin typeface="Times New Roman" pitchFamily="18" charset="0"/>
              </a:rPr>
              <a:t>集合</a:t>
            </a:r>
            <a:r>
              <a:rPr lang="en-US" altLang="zh-CN" sz="2800">
                <a:latin typeface="Times New Roman" pitchFamily="18" charset="0"/>
              </a:rPr>
              <a:t>A”</a:t>
            </a:r>
          </a:p>
          <a:p>
            <a:r>
              <a:rPr lang="zh-CN" altLang="en-US" sz="2800">
                <a:latin typeface="Times New Roman" pitchFamily="18" charset="0"/>
              </a:rPr>
              <a:t>集合</a:t>
            </a:r>
            <a:r>
              <a:rPr lang="en-US" altLang="zh-CN" sz="2800">
                <a:latin typeface="Times New Roman" pitchFamily="18" charset="0"/>
              </a:rPr>
              <a:t>B</a:t>
            </a:r>
            <a:r>
              <a:rPr lang="zh-CN" altLang="en-US" sz="2800">
                <a:latin typeface="Times New Roman" pitchFamily="18" charset="0"/>
              </a:rPr>
              <a:t>优势于集合</a:t>
            </a:r>
            <a:r>
              <a:rPr lang="en-US" altLang="zh-CN" sz="2800">
                <a:latin typeface="Times New Roman" pitchFamily="18" charset="0"/>
              </a:rPr>
              <a:t>A </a:t>
            </a:r>
            <a:r>
              <a:rPr lang="zh-CN" altLang="en-US" sz="2800">
                <a:latin typeface="Times New Roman" pitchFamily="18" charset="0"/>
              </a:rPr>
              <a:t>记为 </a:t>
            </a:r>
            <a:r>
              <a:rPr lang="en-US" altLang="zh-CN" sz="2800">
                <a:latin typeface="Times New Roman" pitchFamily="18" charset="0"/>
              </a:rPr>
              <a:t>A</a:t>
            </a:r>
            <a:r>
              <a:rPr lang="en-US" altLang="zh-CN" sz="2800">
                <a:latin typeface="Times New Roman" pitchFamily="18" charset="0"/>
                <a:ea typeface="Arial Unicode MS" pitchFamily="34" charset="-122"/>
                <a:cs typeface="Arial Unicode MS" pitchFamily="34" charset="-122"/>
              </a:rPr>
              <a:t>≼•B</a:t>
            </a:r>
          </a:p>
          <a:p>
            <a:r>
              <a:rPr lang="zh-CN" altLang="en-US" sz="2800">
                <a:latin typeface="Times New Roman" pitchFamily="18" charset="0"/>
              </a:rPr>
              <a:t>如果集合</a:t>
            </a:r>
            <a:r>
              <a:rPr lang="en-US" altLang="zh-CN" sz="2800">
                <a:latin typeface="Times New Roman" pitchFamily="18" charset="0"/>
              </a:rPr>
              <a:t>B</a:t>
            </a:r>
            <a:r>
              <a:rPr lang="zh-CN" altLang="en-US" sz="2800">
                <a:latin typeface="Times New Roman" pitchFamily="18" charset="0"/>
              </a:rPr>
              <a:t>优势于集合</a:t>
            </a:r>
            <a:r>
              <a:rPr lang="en-US" altLang="zh-CN" sz="2800">
                <a:latin typeface="Times New Roman" pitchFamily="18" charset="0"/>
              </a:rPr>
              <a:t>A</a:t>
            </a:r>
            <a:r>
              <a:rPr lang="zh-CN" altLang="en-US" sz="2800">
                <a:latin typeface="Times New Roman" pitchFamily="18" charset="0"/>
              </a:rPr>
              <a:t>，且</a:t>
            </a:r>
            <a:r>
              <a:rPr lang="en-US" altLang="zh-CN" sz="2800">
                <a:latin typeface="Times New Roman" pitchFamily="18" charset="0"/>
              </a:rPr>
              <a:t>B</a:t>
            </a:r>
            <a:r>
              <a:rPr lang="zh-CN" altLang="en-US" sz="2800">
                <a:latin typeface="Times New Roman" pitchFamily="18" charset="0"/>
              </a:rPr>
              <a:t>与</a:t>
            </a:r>
            <a:r>
              <a:rPr lang="en-US" altLang="zh-CN" sz="2800">
                <a:latin typeface="Times New Roman" pitchFamily="18" charset="0"/>
              </a:rPr>
              <a:t>A</a:t>
            </a:r>
            <a:r>
              <a:rPr lang="zh-CN" altLang="en-US" sz="2800" b="1" i="1">
                <a:latin typeface="Times New Roman" pitchFamily="18" charset="0"/>
              </a:rPr>
              <a:t>不等势</a:t>
            </a:r>
            <a:r>
              <a:rPr lang="zh-CN" altLang="en-US" sz="2800">
                <a:latin typeface="Times New Roman" pitchFamily="18" charset="0"/>
              </a:rPr>
              <a:t>，则称“集合</a:t>
            </a:r>
            <a:r>
              <a:rPr lang="en-US" altLang="zh-CN" sz="2800">
                <a:latin typeface="Times New Roman" pitchFamily="18" charset="0"/>
              </a:rPr>
              <a:t>B</a:t>
            </a:r>
            <a:r>
              <a:rPr lang="zh-CN" altLang="en-US" sz="2800" b="1">
                <a:solidFill>
                  <a:srgbClr val="FF0000"/>
                </a:solidFill>
                <a:latin typeface="Times New Roman" pitchFamily="18" charset="0"/>
              </a:rPr>
              <a:t>真优势于</a:t>
            </a:r>
            <a:r>
              <a:rPr lang="zh-CN" altLang="en-US" sz="2800">
                <a:latin typeface="Times New Roman" pitchFamily="18" charset="0"/>
              </a:rPr>
              <a:t>集合</a:t>
            </a:r>
            <a:r>
              <a:rPr lang="en-US" altLang="zh-CN" sz="2800">
                <a:latin typeface="Times New Roman" pitchFamily="18" charset="0"/>
              </a:rPr>
              <a:t>A”</a:t>
            </a:r>
            <a:r>
              <a:rPr lang="zh-CN" altLang="en-US" sz="2800">
                <a:latin typeface="Times New Roman" pitchFamily="18" charset="0"/>
              </a:rPr>
              <a:t>，记为</a:t>
            </a:r>
            <a:r>
              <a:rPr lang="en-US" altLang="zh-CN" sz="2800">
                <a:latin typeface="Times New Roman" pitchFamily="18" charset="0"/>
              </a:rPr>
              <a:t>A</a:t>
            </a:r>
            <a:r>
              <a:rPr lang="en-US" altLang="zh-CN" sz="2800">
                <a:latin typeface="Times New Roman" pitchFamily="18" charset="0"/>
                <a:ea typeface="Arial Unicode MS" pitchFamily="34" charset="-122"/>
                <a:cs typeface="Arial Unicode MS" pitchFamily="34" charset="-122"/>
              </a:rPr>
              <a:t>≺•B</a:t>
            </a:r>
          </a:p>
          <a:p>
            <a:endParaRPr lang="en-US" altLang="zh-CN" sz="2800">
              <a:latin typeface="Times New Roman" pitchFamily="18" charset="0"/>
              <a:ea typeface="Arial Unicode MS" pitchFamily="34" charset="-122"/>
              <a:cs typeface="Arial Unicode MS" pitchFamily="34" charset="-122"/>
            </a:endParaRPr>
          </a:p>
          <a:p>
            <a:r>
              <a:rPr lang="zh-CN" altLang="en-US" sz="2800">
                <a:latin typeface="Times New Roman" pitchFamily="18" charset="0"/>
              </a:rPr>
              <a:t>实数集合真优势于自然数集</a:t>
            </a:r>
          </a:p>
          <a:p>
            <a:r>
              <a:rPr lang="zh-CN" altLang="en-US" sz="2800">
                <a:latin typeface="Times New Roman" pitchFamily="18" charset="0"/>
              </a:rPr>
              <a:t>例子：对任意集合</a:t>
            </a:r>
            <a:r>
              <a:rPr lang="en-US" altLang="zh-CN" sz="2800">
                <a:latin typeface="Times New Roman" pitchFamily="18" charset="0"/>
              </a:rPr>
              <a:t>A</a:t>
            </a:r>
            <a:r>
              <a:rPr lang="zh-CN" altLang="en-US" sz="2800">
                <a:latin typeface="Times New Roman" pitchFamily="18" charset="0"/>
              </a:rPr>
              <a:t>，</a:t>
            </a:r>
            <a:r>
              <a:rPr lang="en-US" altLang="zh-CN" sz="2800">
                <a:latin typeface="Times New Roman" pitchFamily="18" charset="0"/>
              </a:rPr>
              <a:t>A</a:t>
            </a:r>
            <a:r>
              <a:rPr lang="zh-CN" altLang="en-US" sz="2800">
                <a:latin typeface="Times New Roman" pitchFamily="18" charset="0"/>
              </a:rPr>
              <a:t>的幂集</a:t>
            </a:r>
            <a:r>
              <a:rPr lang="zh-CN" altLang="en-US" sz="2800" b="1">
                <a:solidFill>
                  <a:srgbClr val="FF0000"/>
                </a:solidFill>
                <a:latin typeface="Times New Roman" pitchFamily="18" charset="0"/>
              </a:rPr>
              <a:t>真优势于</a:t>
            </a:r>
            <a:r>
              <a:rPr lang="zh-CN" altLang="en-US" sz="2800">
                <a:latin typeface="Times New Roman" pitchFamily="18" charset="0"/>
              </a:rPr>
              <a:t>集合</a:t>
            </a:r>
            <a:r>
              <a:rPr lang="en-US" altLang="zh-CN" sz="2800">
                <a:latin typeface="Times New Roman" pitchFamily="18" charset="0"/>
              </a:rPr>
              <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a:t>集合优势关系的性质</a:t>
            </a:r>
          </a:p>
        </p:txBody>
      </p:sp>
      <p:sp>
        <p:nvSpPr>
          <p:cNvPr id="76803" name="Rectangle 3"/>
          <p:cNvSpPr>
            <a:spLocks noGrp="1" noChangeArrowheads="1"/>
          </p:cNvSpPr>
          <p:nvPr>
            <p:ph idx="1"/>
          </p:nvPr>
        </p:nvSpPr>
        <p:spPr/>
        <p:txBody>
          <a:bodyPr/>
          <a:lstStyle/>
          <a:p>
            <a:r>
              <a:rPr lang="zh-CN" altLang="en-US">
                <a:latin typeface="Times New Roman" pitchFamily="18" charset="0"/>
              </a:rPr>
              <a:t>自反性：恒等函数</a:t>
            </a:r>
          </a:p>
          <a:p>
            <a:r>
              <a:rPr lang="zh-CN" altLang="en-US">
                <a:latin typeface="Times New Roman" pitchFamily="18" charset="0"/>
              </a:rPr>
              <a:t>若</a:t>
            </a:r>
            <a:r>
              <a:rPr lang="en-US" altLang="zh-CN">
                <a:latin typeface="Times New Roman" pitchFamily="18" charset="0"/>
              </a:rPr>
              <a:t>A</a:t>
            </a:r>
            <a:r>
              <a:rPr lang="en-US" altLang="zh-CN">
                <a:latin typeface="Times New Roman" pitchFamily="18" charset="0"/>
                <a:ea typeface="Arial Unicode MS" pitchFamily="34" charset="-122"/>
                <a:cs typeface="Arial Unicode MS" pitchFamily="34" charset="-122"/>
              </a:rPr>
              <a:t>≼•B</a:t>
            </a:r>
            <a:r>
              <a:rPr lang="zh-CN" altLang="en-US">
                <a:latin typeface="Times New Roman" pitchFamily="18" charset="0"/>
                <a:ea typeface="Arial Unicode MS" pitchFamily="34" charset="-122"/>
                <a:cs typeface="Arial Unicode MS" pitchFamily="34" charset="-122"/>
              </a:rPr>
              <a:t>，且</a:t>
            </a:r>
            <a:r>
              <a:rPr lang="en-US" altLang="zh-CN">
                <a:latin typeface="Times New Roman" pitchFamily="18" charset="0"/>
              </a:rPr>
              <a:t>B</a:t>
            </a:r>
            <a:r>
              <a:rPr lang="en-US" altLang="zh-CN">
                <a:latin typeface="Times New Roman" pitchFamily="18" charset="0"/>
                <a:ea typeface="Arial Unicode MS" pitchFamily="34" charset="-122"/>
                <a:cs typeface="Arial Unicode MS" pitchFamily="34" charset="-122"/>
              </a:rPr>
              <a:t>≼•A</a:t>
            </a:r>
            <a:r>
              <a:rPr lang="zh-CN" altLang="en-US">
                <a:latin typeface="Times New Roman" pitchFamily="18" charset="0"/>
                <a:ea typeface="Arial Unicode MS" pitchFamily="34" charset="-122"/>
                <a:cs typeface="Arial Unicode MS" pitchFamily="34" charset="-122"/>
              </a:rPr>
              <a:t>，则</a:t>
            </a:r>
            <a:r>
              <a:rPr lang="en-US" altLang="zh-CN">
                <a:latin typeface="Times New Roman" pitchFamily="18" charset="0"/>
                <a:ea typeface="Arial Unicode MS" pitchFamily="34" charset="-122"/>
                <a:cs typeface="Arial Unicode MS" pitchFamily="34" charset="-122"/>
              </a:rPr>
              <a:t>A</a:t>
            </a:r>
            <a:r>
              <a:rPr lang="en-US" altLang="zh-CN">
                <a:latin typeface="Times New Roman" pitchFamily="18" charset="0"/>
                <a:ea typeface="Arial Unicode MS" pitchFamily="34" charset="-122"/>
                <a:cs typeface="Arial Unicode MS" pitchFamily="34" charset="-122"/>
                <a:sym typeface="Symbol" pitchFamily="18" charset="2"/>
              </a:rPr>
              <a:t></a:t>
            </a:r>
            <a:r>
              <a:rPr lang="en-US" altLang="zh-CN">
                <a:latin typeface="Times New Roman" pitchFamily="18" charset="0"/>
                <a:ea typeface="Arial Unicode MS" pitchFamily="34" charset="-122"/>
                <a:cs typeface="Arial Unicode MS" pitchFamily="34" charset="-122"/>
              </a:rPr>
              <a:t>B </a:t>
            </a:r>
          </a:p>
          <a:p>
            <a:pPr lvl="1">
              <a:buFontTx/>
              <a:buNone/>
            </a:pPr>
            <a:r>
              <a:rPr lang="en-US" altLang="zh-CN">
                <a:latin typeface="Times New Roman" pitchFamily="18" charset="0"/>
                <a:ea typeface="Arial Unicode MS" pitchFamily="34" charset="-122"/>
                <a:cs typeface="Arial Unicode MS" pitchFamily="34" charset="-122"/>
              </a:rPr>
              <a:t>(Cantor-Bernstein</a:t>
            </a:r>
            <a:r>
              <a:rPr lang="zh-CN" altLang="en-US">
                <a:latin typeface="Times New Roman" pitchFamily="18" charset="0"/>
                <a:ea typeface="Arial Unicode MS" pitchFamily="34" charset="-122"/>
                <a:cs typeface="Arial Unicode MS" pitchFamily="34" charset="-122"/>
              </a:rPr>
              <a:t>定理</a:t>
            </a:r>
            <a:r>
              <a:rPr lang="en-US" altLang="zh-CN">
                <a:latin typeface="Times New Roman" pitchFamily="18" charset="0"/>
                <a:ea typeface="Arial Unicode MS" pitchFamily="34" charset="-122"/>
                <a:cs typeface="Arial Unicode MS" pitchFamily="34" charset="-122"/>
              </a:rPr>
              <a:t>)</a:t>
            </a:r>
          </a:p>
          <a:p>
            <a:pPr lvl="1"/>
            <a:r>
              <a:rPr lang="en-US" altLang="zh-CN">
                <a:latin typeface="Times New Roman" pitchFamily="18" charset="0"/>
                <a:ea typeface="Arial Unicode MS" pitchFamily="34" charset="-122"/>
                <a:cs typeface="Arial Unicode MS" pitchFamily="34" charset="-122"/>
              </a:rPr>
              <a:t> </a:t>
            </a:r>
            <a:r>
              <a:rPr lang="zh-CN" altLang="en-US">
                <a:latin typeface="Times New Roman" pitchFamily="18" charset="0"/>
                <a:ea typeface="Arial Unicode MS" pitchFamily="34" charset="-122"/>
                <a:cs typeface="Arial Unicode MS" pitchFamily="34" charset="-122"/>
              </a:rPr>
              <a:t>可用于证明两个集合等势</a:t>
            </a:r>
          </a:p>
          <a:p>
            <a:pPr lvl="1">
              <a:buFontTx/>
              <a:buNone/>
            </a:pPr>
            <a:r>
              <a:rPr lang="zh-CN" altLang="en-US">
                <a:latin typeface="Times New Roman" pitchFamily="18" charset="0"/>
              </a:rPr>
              <a:t>例子： </a:t>
            </a:r>
            <a:r>
              <a:rPr lang="en-US" altLang="zh-CN">
                <a:latin typeface="Times New Roman" pitchFamily="18" charset="0"/>
              </a:rPr>
              <a:t>(0,1) </a:t>
            </a:r>
            <a:r>
              <a:rPr lang="en-US" altLang="zh-CN">
                <a:latin typeface="Times New Roman" pitchFamily="18" charset="0"/>
                <a:ea typeface="Arial Unicode MS" pitchFamily="34" charset="-122"/>
                <a:cs typeface="Arial Unicode MS" pitchFamily="34" charset="-122"/>
                <a:sym typeface="Symbol" pitchFamily="18" charset="2"/>
              </a:rPr>
              <a:t>[0,1]</a:t>
            </a:r>
          </a:p>
          <a:p>
            <a:pPr lvl="1">
              <a:buFontTx/>
              <a:buNone/>
            </a:pPr>
            <a:endParaRPr lang="en-US" altLang="zh-CN">
              <a:latin typeface="Times New Roman" pitchFamily="18" charset="0"/>
              <a:ea typeface="Arial Unicode MS" pitchFamily="34" charset="-122"/>
              <a:cs typeface="Arial Unicode MS" pitchFamily="34" charset="-122"/>
              <a:sym typeface="Symbol" pitchFamily="18" charset="2"/>
            </a:endParaRPr>
          </a:p>
          <a:p>
            <a:r>
              <a:rPr lang="zh-CN" altLang="en-US">
                <a:latin typeface="Times New Roman" pitchFamily="18" charset="0"/>
                <a:sym typeface="Symbol" pitchFamily="18" charset="2"/>
              </a:rPr>
              <a:t>传递性：单射的复合仍然是单射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a:t>多对一的函数与鸽巢原理 </a:t>
            </a:r>
          </a:p>
        </p:txBody>
      </p:sp>
      <p:sp>
        <p:nvSpPr>
          <p:cNvPr id="81923" name="Rectangle 3"/>
          <p:cNvSpPr>
            <a:spLocks noGrp="1" noChangeArrowheads="1"/>
          </p:cNvSpPr>
          <p:nvPr>
            <p:ph idx="1"/>
          </p:nvPr>
        </p:nvSpPr>
        <p:spPr/>
        <p:txBody>
          <a:bodyPr/>
          <a:lstStyle/>
          <a:p>
            <a:pPr algn="just"/>
            <a:r>
              <a:rPr lang="zh-CN" altLang="en-US">
                <a:latin typeface="Times New Roman" pitchFamily="18" charset="0"/>
              </a:rPr>
              <a:t>设</a:t>
            </a:r>
            <a:r>
              <a:rPr lang="en-US" altLang="zh-CN"/>
              <a:t>D</a:t>
            </a:r>
            <a:r>
              <a:rPr lang="zh-CN" altLang="en-US">
                <a:latin typeface="Times New Roman" pitchFamily="18" charset="0"/>
              </a:rPr>
              <a:t>和</a:t>
            </a:r>
            <a:r>
              <a:rPr lang="en-US" altLang="zh-CN" i="1"/>
              <a:t>R</a:t>
            </a:r>
            <a:r>
              <a:rPr lang="zh-CN" altLang="en-US">
                <a:latin typeface="Times New Roman" pitchFamily="18" charset="0"/>
              </a:rPr>
              <a:t>均为有限集合，</a:t>
            </a:r>
            <a:r>
              <a:rPr lang="en-US" altLang="zh-CN"/>
              <a:t>|D|&gt;|</a:t>
            </a:r>
            <a:r>
              <a:rPr lang="en-US" altLang="zh-CN" i="1"/>
              <a:t>R</a:t>
            </a:r>
            <a:r>
              <a:rPr lang="en-US" altLang="zh-CN"/>
              <a:t>|, </a:t>
            </a:r>
            <a:r>
              <a:rPr lang="zh-CN" altLang="en-US">
                <a:latin typeface="Times New Roman" pitchFamily="18" charset="0"/>
              </a:rPr>
              <a:t>则对任意从</a:t>
            </a:r>
            <a:r>
              <a:rPr lang="en-US" altLang="zh-CN"/>
              <a:t>D</a:t>
            </a:r>
            <a:r>
              <a:rPr lang="zh-CN" altLang="en-US">
                <a:latin typeface="Times New Roman" pitchFamily="18" charset="0"/>
              </a:rPr>
              <a:t>到</a:t>
            </a:r>
            <a:r>
              <a:rPr lang="en-US" altLang="zh-CN" i="1"/>
              <a:t>R</a:t>
            </a:r>
            <a:r>
              <a:rPr lang="zh-CN" altLang="en-US">
                <a:latin typeface="Times New Roman" pitchFamily="18" charset="0"/>
              </a:rPr>
              <a:t>的函数</a:t>
            </a:r>
            <a:r>
              <a:rPr lang="zh-CN" altLang="en-US">
                <a:latin typeface="Times New Roman" pitchFamily="18" charset="0"/>
                <a:sym typeface="Symbol" pitchFamily="18" charset="2"/>
              </a:rPr>
              <a:t></a:t>
            </a:r>
            <a:r>
              <a:rPr lang="en-US" altLang="zh-CN"/>
              <a:t>, </a:t>
            </a:r>
            <a:r>
              <a:rPr lang="zh-CN" altLang="en-US">
                <a:latin typeface="Times New Roman" pitchFamily="18" charset="0"/>
              </a:rPr>
              <a:t>存在</a:t>
            </a:r>
            <a:r>
              <a:rPr lang="en-US" altLang="zh-CN"/>
              <a:t>x</a:t>
            </a:r>
            <a:r>
              <a:rPr lang="en-US" altLang="zh-CN" baseline="-30000"/>
              <a:t>1</a:t>
            </a:r>
            <a:r>
              <a:rPr lang="en-US" altLang="zh-CN"/>
              <a:t>,x</a:t>
            </a:r>
            <a:r>
              <a:rPr lang="en-US" altLang="zh-CN" baseline="-30000"/>
              <a:t>2</a:t>
            </a:r>
            <a:r>
              <a:rPr lang="en-US" altLang="zh-CN">
                <a:latin typeface="Times New Roman" pitchFamily="18" charset="0"/>
                <a:sym typeface="Symbol" pitchFamily="18" charset="2"/>
              </a:rPr>
              <a:t></a:t>
            </a:r>
            <a:r>
              <a:rPr lang="en-US" altLang="zh-CN"/>
              <a:t>D, </a:t>
            </a:r>
            <a:r>
              <a:rPr lang="zh-CN" altLang="en-US">
                <a:latin typeface="Times New Roman" pitchFamily="18" charset="0"/>
              </a:rPr>
              <a:t>使得</a:t>
            </a:r>
            <a:r>
              <a:rPr lang="zh-CN" altLang="en-US"/>
              <a:t> </a:t>
            </a:r>
            <a:r>
              <a:rPr lang="zh-CN" altLang="en-US">
                <a:latin typeface="Times New Roman" pitchFamily="18" charset="0"/>
                <a:sym typeface="Symbol" pitchFamily="18" charset="2"/>
              </a:rPr>
              <a:t></a:t>
            </a:r>
            <a:r>
              <a:rPr lang="en-US" altLang="zh-CN"/>
              <a:t>(x</a:t>
            </a:r>
            <a:r>
              <a:rPr lang="en-US" altLang="zh-CN" baseline="-30000"/>
              <a:t>1</a:t>
            </a:r>
            <a:r>
              <a:rPr lang="en-US" altLang="zh-CN"/>
              <a:t>) =</a:t>
            </a:r>
            <a:r>
              <a:rPr lang="en-US" altLang="zh-CN">
                <a:latin typeface="Times New Roman" pitchFamily="18" charset="0"/>
                <a:sym typeface="Symbol" pitchFamily="18" charset="2"/>
              </a:rPr>
              <a:t></a:t>
            </a:r>
            <a:r>
              <a:rPr lang="en-US" altLang="zh-CN"/>
              <a:t>(x</a:t>
            </a:r>
            <a:r>
              <a:rPr lang="en-US" altLang="zh-CN" baseline="-30000"/>
              <a:t>2</a:t>
            </a:r>
            <a:r>
              <a:rPr lang="en-US" altLang="zh-CN"/>
              <a:t>)</a:t>
            </a:r>
            <a:r>
              <a:rPr lang="zh-CN" altLang="en-US">
                <a:latin typeface="Times New Roman" pitchFamily="18" charset="0"/>
              </a:rPr>
              <a:t>。</a:t>
            </a:r>
          </a:p>
          <a:p>
            <a:pPr algn="just"/>
            <a:endParaRPr lang="zh-CN" altLang="en-US"/>
          </a:p>
          <a:p>
            <a:pPr algn="just"/>
            <a:r>
              <a:rPr lang="zh-CN" altLang="en-US">
                <a:latin typeface="Times New Roman" pitchFamily="18" charset="0"/>
              </a:rPr>
              <a:t>推广：对任意从</a:t>
            </a:r>
            <a:r>
              <a:rPr lang="en-US" altLang="zh-CN"/>
              <a:t>D</a:t>
            </a:r>
            <a:r>
              <a:rPr lang="zh-CN" altLang="en-US">
                <a:latin typeface="Times New Roman" pitchFamily="18" charset="0"/>
              </a:rPr>
              <a:t>到</a:t>
            </a:r>
            <a:r>
              <a:rPr lang="en-US" altLang="zh-CN" i="1"/>
              <a:t>R</a:t>
            </a:r>
            <a:r>
              <a:rPr lang="zh-CN" altLang="en-US">
                <a:latin typeface="Times New Roman" pitchFamily="18" charset="0"/>
              </a:rPr>
              <a:t>的函数</a:t>
            </a:r>
            <a:r>
              <a:rPr lang="zh-CN" altLang="en-US">
                <a:latin typeface="Times New Roman" pitchFamily="18" charset="0"/>
                <a:sym typeface="Symbol" pitchFamily="18" charset="2"/>
              </a:rPr>
              <a:t></a:t>
            </a:r>
            <a:r>
              <a:rPr lang="en-US" altLang="zh-CN"/>
              <a:t>, </a:t>
            </a:r>
            <a:r>
              <a:rPr lang="zh-CN" altLang="en-US">
                <a:latin typeface="Times New Roman" pitchFamily="18" charset="0"/>
              </a:rPr>
              <a:t>存在</a:t>
            </a:r>
            <a:r>
              <a:rPr lang="en-US" altLang="zh-CN"/>
              <a:t>k</a:t>
            </a:r>
            <a:r>
              <a:rPr lang="zh-CN" altLang="en-US">
                <a:latin typeface="Times New Roman" pitchFamily="18" charset="0"/>
              </a:rPr>
              <a:t>个元素</a:t>
            </a:r>
            <a:r>
              <a:rPr lang="en-US" altLang="zh-CN"/>
              <a:t>x</a:t>
            </a:r>
            <a:r>
              <a:rPr lang="en-US" altLang="zh-CN" baseline="-30000"/>
              <a:t>1</a:t>
            </a:r>
            <a:r>
              <a:rPr lang="en-US" altLang="zh-CN"/>
              <a:t>,x</a:t>
            </a:r>
            <a:r>
              <a:rPr lang="en-US" altLang="zh-CN" baseline="-30000"/>
              <a:t>2</a:t>
            </a:r>
            <a:r>
              <a:rPr lang="en-US" altLang="zh-CN"/>
              <a:t>,...x</a:t>
            </a:r>
            <a:r>
              <a:rPr lang="en-US" altLang="zh-CN" baseline="-30000"/>
              <a:t>k</a:t>
            </a:r>
            <a:r>
              <a:rPr lang="en-US" altLang="zh-CN">
                <a:latin typeface="Times New Roman" pitchFamily="18" charset="0"/>
                <a:sym typeface="Symbol" pitchFamily="18" charset="2"/>
              </a:rPr>
              <a:t></a:t>
            </a:r>
            <a:r>
              <a:rPr lang="en-US" altLang="zh-CN"/>
              <a:t>D, </a:t>
            </a:r>
            <a:r>
              <a:rPr lang="zh-CN" altLang="en-US">
                <a:latin typeface="Times New Roman" pitchFamily="18" charset="0"/>
              </a:rPr>
              <a:t>使得</a:t>
            </a:r>
            <a:r>
              <a:rPr lang="zh-CN" altLang="en-US"/>
              <a:t> </a:t>
            </a:r>
            <a:r>
              <a:rPr lang="zh-CN" altLang="en-US">
                <a:latin typeface="Times New Roman" pitchFamily="18" charset="0"/>
                <a:sym typeface="Symbol" pitchFamily="18" charset="2"/>
              </a:rPr>
              <a:t></a:t>
            </a:r>
            <a:r>
              <a:rPr lang="en-US" altLang="zh-CN"/>
              <a:t>(x</a:t>
            </a:r>
            <a:r>
              <a:rPr lang="en-US" altLang="zh-CN" baseline="-30000"/>
              <a:t>1</a:t>
            </a:r>
            <a:r>
              <a:rPr lang="en-US" altLang="zh-CN"/>
              <a:t>) =</a:t>
            </a:r>
            <a:r>
              <a:rPr lang="en-US" altLang="zh-CN">
                <a:latin typeface="Times New Roman" pitchFamily="18" charset="0"/>
                <a:sym typeface="Symbol" pitchFamily="18" charset="2"/>
              </a:rPr>
              <a:t></a:t>
            </a:r>
            <a:r>
              <a:rPr lang="en-US" altLang="zh-CN"/>
              <a:t>(x</a:t>
            </a:r>
            <a:r>
              <a:rPr lang="en-US" altLang="zh-CN" baseline="-30000"/>
              <a:t>2</a:t>
            </a:r>
            <a:r>
              <a:rPr lang="en-US" altLang="zh-CN"/>
              <a:t>)=...= =</a:t>
            </a:r>
            <a:r>
              <a:rPr lang="en-US" altLang="zh-CN">
                <a:latin typeface="Times New Roman" pitchFamily="18" charset="0"/>
                <a:sym typeface="Symbol" pitchFamily="18" charset="2"/>
              </a:rPr>
              <a:t></a:t>
            </a:r>
            <a:r>
              <a:rPr lang="en-US" altLang="zh-CN"/>
              <a:t>(x</a:t>
            </a:r>
            <a:r>
              <a:rPr lang="en-US" altLang="zh-CN" baseline="-30000"/>
              <a:t>k</a:t>
            </a:r>
            <a:r>
              <a:rPr lang="en-US" altLang="zh-CN"/>
              <a:t>), </a:t>
            </a:r>
            <a:r>
              <a:rPr lang="zh-CN" altLang="en-US">
                <a:latin typeface="Times New Roman" pitchFamily="18" charset="0"/>
              </a:rPr>
              <a:t>其中</a:t>
            </a:r>
            <a:r>
              <a:rPr lang="en-US" altLang="zh-CN"/>
              <a:t>k =</a:t>
            </a:r>
            <a:r>
              <a:rPr lang="en-US" altLang="zh-CN">
                <a:latin typeface="Times New Roman" pitchFamily="18" charset="0"/>
                <a:sym typeface="Symbol" pitchFamily="18" charset="2"/>
              </a:rPr>
              <a:t></a:t>
            </a:r>
            <a:r>
              <a:rPr lang="en-US" altLang="zh-CN"/>
              <a:t>|D|/|</a:t>
            </a:r>
            <a:r>
              <a:rPr lang="en-US" altLang="zh-CN" i="1"/>
              <a:t>R</a:t>
            </a:r>
            <a:r>
              <a:rPr lang="en-US" altLang="zh-CN"/>
              <a:t>|</a:t>
            </a:r>
            <a:r>
              <a:rPr lang="en-US" altLang="zh-CN">
                <a:latin typeface="Times New Roman" pitchFamily="18" charset="0"/>
                <a:sym typeface="Symbol" pitchFamily="18" charset="2"/>
              </a:rPr>
              <a:t></a:t>
            </a:r>
            <a:r>
              <a:rPr lang="en-US" altLang="zh-CN"/>
              <a:t>,</a:t>
            </a:r>
            <a:r>
              <a:rPr lang="zh-CN" altLang="en-US">
                <a:latin typeface="Times New Roman" pitchFamily="18" charset="0"/>
              </a:rPr>
              <a:t>。</a:t>
            </a:r>
            <a:endParaRPr lang="zh-CN" altLang="en-US"/>
          </a:p>
          <a:p>
            <a:pPr>
              <a:buFontTx/>
              <a:buNone/>
            </a:pP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r>
              <a:rPr lang="zh-CN" altLang="en-US"/>
              <a:t>鸽巢原理：</a:t>
            </a:r>
            <a:br>
              <a:rPr lang="zh-CN" altLang="en-US"/>
            </a:br>
            <a:r>
              <a:rPr lang="zh-CN" altLang="en-US"/>
              <a:t>简单直接的应用示例</a:t>
            </a:r>
          </a:p>
        </p:txBody>
      </p:sp>
      <p:sp>
        <p:nvSpPr>
          <p:cNvPr id="82947" name="Rectangle 3"/>
          <p:cNvSpPr>
            <a:spLocks noGrp="1" noChangeArrowheads="1"/>
          </p:cNvSpPr>
          <p:nvPr>
            <p:ph idx="1"/>
          </p:nvPr>
        </p:nvSpPr>
        <p:spPr>
          <a:xfrm>
            <a:off x="762000" y="2971800"/>
            <a:ext cx="7772400" cy="3186113"/>
          </a:xfrm>
        </p:spPr>
        <p:txBody>
          <a:bodyPr/>
          <a:lstStyle/>
          <a:p>
            <a:pPr>
              <a:lnSpc>
                <a:spcPct val="90000"/>
              </a:lnSpc>
            </a:pPr>
            <a:r>
              <a:rPr lang="en-US" altLang="zh-CN" sz="2800"/>
              <a:t>n</a:t>
            </a:r>
            <a:r>
              <a:rPr lang="zh-CN" altLang="en-US" sz="2800">
                <a:latin typeface="Times New Roman" pitchFamily="18" charset="0"/>
              </a:rPr>
              <a:t>个人相互握手，两人之间最多握一次，但没有人一次也不握，则至少有两个人握手次数相同</a:t>
            </a:r>
            <a:r>
              <a:rPr lang="zh-CN" altLang="en-US" sz="2800"/>
              <a:t> </a:t>
            </a:r>
          </a:p>
          <a:p>
            <a:pPr>
              <a:lnSpc>
                <a:spcPct val="90000"/>
              </a:lnSpc>
            </a:pPr>
            <a:endParaRPr lang="zh-CN" altLang="en-US" sz="2800"/>
          </a:p>
          <a:p>
            <a:pPr>
              <a:lnSpc>
                <a:spcPct val="90000"/>
              </a:lnSpc>
            </a:pPr>
            <a:r>
              <a:rPr lang="zh-CN" altLang="en-US" sz="2800">
                <a:latin typeface="Times New Roman" pitchFamily="18" charset="0"/>
              </a:rPr>
              <a:t>围棋盘格</a:t>
            </a:r>
            <a:r>
              <a:rPr lang="en-US" altLang="zh-CN" sz="2800"/>
              <a:t>(19</a:t>
            </a:r>
            <a:r>
              <a:rPr lang="en-US" altLang="zh-CN" sz="2800">
                <a:latin typeface="Times New Roman" pitchFamily="18" charset="0"/>
                <a:sym typeface="Symbol" pitchFamily="18" charset="2"/>
              </a:rPr>
              <a:t></a:t>
            </a:r>
            <a:r>
              <a:rPr lang="en-US" altLang="zh-CN" sz="2800"/>
              <a:t>19)</a:t>
            </a:r>
            <a:r>
              <a:rPr lang="zh-CN" altLang="en-US" sz="2800">
                <a:latin typeface="Times New Roman" pitchFamily="18" charset="0"/>
              </a:rPr>
              <a:t>中任意填入正整数，有公共边的格子中的数的差不大于</a:t>
            </a:r>
            <a:r>
              <a:rPr lang="en-US" altLang="zh-CN" sz="2800"/>
              <a:t>9</a:t>
            </a:r>
            <a:r>
              <a:rPr lang="zh-CN" altLang="en-US" sz="2800">
                <a:latin typeface="Times New Roman" pitchFamily="18" charset="0"/>
              </a:rPr>
              <a:t>，至少有两个格子中的数一样大。</a:t>
            </a:r>
            <a:r>
              <a:rPr lang="zh-CN" altLang="en-US" sz="280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fontScale="90000"/>
          </a:bodyPr>
          <a:lstStyle/>
          <a:p>
            <a:r>
              <a:rPr lang="zh-CN" altLang="en-US"/>
              <a:t>鸽巢原理：</a:t>
            </a:r>
            <a:br>
              <a:rPr lang="zh-CN" altLang="en-US"/>
            </a:br>
            <a:r>
              <a:rPr lang="zh-CN" altLang="en-US"/>
              <a:t>隐藏的鸽子，看不见的巢</a:t>
            </a:r>
          </a:p>
        </p:txBody>
      </p:sp>
      <p:sp>
        <p:nvSpPr>
          <p:cNvPr id="83971" name="Rectangle 3"/>
          <p:cNvSpPr>
            <a:spLocks noGrp="1" noChangeArrowheads="1"/>
          </p:cNvSpPr>
          <p:nvPr>
            <p:ph idx="1"/>
          </p:nvPr>
        </p:nvSpPr>
        <p:spPr>
          <a:xfrm>
            <a:off x="762000" y="2438400"/>
            <a:ext cx="7772400" cy="4114800"/>
          </a:xfrm>
        </p:spPr>
        <p:txBody>
          <a:bodyPr/>
          <a:lstStyle/>
          <a:p>
            <a:pPr algn="just">
              <a:lnSpc>
                <a:spcPct val="90000"/>
              </a:lnSpc>
            </a:pPr>
            <a:r>
              <a:rPr lang="en-US" altLang="zh-CN" sz="2400"/>
              <a:t>n</a:t>
            </a:r>
            <a:r>
              <a:rPr lang="en-US" altLang="zh-CN" sz="2400" baseline="30000"/>
              <a:t>2</a:t>
            </a:r>
            <a:r>
              <a:rPr lang="en-US" altLang="zh-CN" sz="2400"/>
              <a:t>+1</a:t>
            </a:r>
            <a:r>
              <a:rPr lang="zh-CN" altLang="en-US" sz="2400">
                <a:latin typeface="Times New Roman" pitchFamily="18" charset="0"/>
              </a:rPr>
              <a:t>个不同整数构成的序列中或者含</a:t>
            </a:r>
            <a:r>
              <a:rPr lang="en-US" altLang="zh-CN" sz="2400"/>
              <a:t>n+1</a:t>
            </a:r>
            <a:r>
              <a:rPr lang="zh-CN" altLang="en-US" sz="2400">
                <a:latin typeface="Times New Roman" pitchFamily="18" charset="0"/>
              </a:rPr>
              <a:t>个数的递增序列，或者含</a:t>
            </a:r>
            <a:r>
              <a:rPr lang="en-US" altLang="zh-CN" sz="2400"/>
              <a:t>n+1</a:t>
            </a:r>
            <a:r>
              <a:rPr lang="zh-CN" altLang="en-US" sz="2400">
                <a:latin typeface="Times New Roman" pitchFamily="18" charset="0"/>
              </a:rPr>
              <a:t>个数的递减序列。</a:t>
            </a:r>
          </a:p>
          <a:p>
            <a:pPr lvl="1" algn="just">
              <a:lnSpc>
                <a:spcPct val="90000"/>
              </a:lnSpc>
            </a:pPr>
            <a:r>
              <a:rPr lang="en-US" altLang="zh-CN" sz="1800"/>
              <a:t>(</a:t>
            </a:r>
            <a:r>
              <a:rPr lang="zh-CN" altLang="en-US" sz="1800">
                <a:latin typeface="Times New Roman" pitchFamily="18" charset="0"/>
              </a:rPr>
              <a:t>提示：每个元素</a:t>
            </a:r>
            <a:r>
              <a:rPr lang="en-US" altLang="zh-CN" sz="1800"/>
              <a:t>a</a:t>
            </a:r>
            <a:r>
              <a:rPr lang="en-US" altLang="zh-CN" sz="1800" baseline="-30000"/>
              <a:t>k</a:t>
            </a:r>
            <a:r>
              <a:rPr lang="zh-CN" altLang="en-US" sz="1800">
                <a:latin typeface="Times New Roman" pitchFamily="18" charset="0"/>
              </a:rPr>
              <a:t>指定一个序偶</a:t>
            </a:r>
            <a:r>
              <a:rPr lang="en-US" altLang="zh-CN" sz="1800"/>
              <a:t>&lt; x</a:t>
            </a:r>
            <a:r>
              <a:rPr lang="en-US" altLang="zh-CN" sz="1800" baseline="-30000"/>
              <a:t>k</a:t>
            </a:r>
            <a:r>
              <a:rPr lang="en-US" altLang="zh-CN" sz="1800"/>
              <a:t>, y</a:t>
            </a:r>
            <a:r>
              <a:rPr lang="en-US" altLang="zh-CN" sz="1800" baseline="-30000"/>
              <a:t>k</a:t>
            </a:r>
            <a:r>
              <a:rPr lang="en-US" altLang="zh-CN" sz="1800"/>
              <a:t>&gt;</a:t>
            </a:r>
            <a:r>
              <a:rPr lang="zh-CN" altLang="en-US" sz="1800">
                <a:latin typeface="Times New Roman" pitchFamily="18" charset="0"/>
              </a:rPr>
              <a:t>，</a:t>
            </a:r>
            <a:r>
              <a:rPr lang="en-US" altLang="zh-CN" sz="1800"/>
              <a:t>x</a:t>
            </a:r>
            <a:r>
              <a:rPr lang="en-US" altLang="zh-CN" sz="1800" baseline="-30000"/>
              <a:t>k</a:t>
            </a:r>
            <a:r>
              <a:rPr lang="zh-CN" altLang="en-US" sz="1800">
                <a:latin typeface="Times New Roman" pitchFamily="18" charset="0"/>
              </a:rPr>
              <a:t>表示</a:t>
            </a:r>
            <a:r>
              <a:rPr lang="en-US" altLang="zh-CN" sz="1800"/>
              <a:t>a</a:t>
            </a:r>
            <a:r>
              <a:rPr lang="en-US" altLang="zh-CN" sz="1800" baseline="-30000"/>
              <a:t>k</a:t>
            </a:r>
            <a:r>
              <a:rPr lang="zh-CN" altLang="en-US" sz="1800">
                <a:latin typeface="Times New Roman" pitchFamily="18" charset="0"/>
              </a:rPr>
              <a:t>开始的递增序列最大长度，</a:t>
            </a:r>
            <a:r>
              <a:rPr lang="en-US" altLang="zh-CN" sz="1800"/>
              <a:t>y</a:t>
            </a:r>
            <a:r>
              <a:rPr lang="en-US" altLang="zh-CN" sz="1800" baseline="-30000"/>
              <a:t>k</a:t>
            </a:r>
            <a:r>
              <a:rPr lang="zh-CN" altLang="en-US" sz="1800">
                <a:latin typeface="Times New Roman" pitchFamily="18" charset="0"/>
              </a:rPr>
              <a:t>表示</a:t>
            </a:r>
            <a:r>
              <a:rPr lang="en-US" altLang="zh-CN" sz="1800"/>
              <a:t>a</a:t>
            </a:r>
            <a:r>
              <a:rPr lang="en-US" altLang="zh-CN" sz="1800" baseline="-30000"/>
              <a:t>k</a:t>
            </a:r>
            <a:r>
              <a:rPr lang="zh-CN" altLang="en-US" sz="1800">
                <a:latin typeface="Times New Roman" pitchFamily="18" charset="0"/>
              </a:rPr>
              <a:t>开始的递减序列最大长度。注意任意两个不同元素对应的序偶不可能相等。</a:t>
            </a:r>
            <a:r>
              <a:rPr lang="en-US" altLang="zh-CN" sz="1800"/>
              <a:t>)</a:t>
            </a:r>
          </a:p>
          <a:p>
            <a:pPr algn="just">
              <a:lnSpc>
                <a:spcPct val="90000"/>
              </a:lnSpc>
            </a:pPr>
            <a:endParaRPr lang="en-US" altLang="zh-CN" sz="2000"/>
          </a:p>
          <a:p>
            <a:pPr algn="just">
              <a:lnSpc>
                <a:spcPct val="90000"/>
              </a:lnSpc>
            </a:pPr>
            <a:r>
              <a:rPr lang="zh-CN" altLang="en-US" sz="2400">
                <a:latin typeface="Times New Roman" pitchFamily="18" charset="0"/>
              </a:rPr>
              <a:t>某棋手在连续</a:t>
            </a:r>
            <a:r>
              <a:rPr lang="en-US" altLang="zh-CN" sz="2400"/>
              <a:t>77</a:t>
            </a:r>
            <a:r>
              <a:rPr lang="zh-CN" altLang="en-US" sz="2400">
                <a:latin typeface="Times New Roman" pitchFamily="18" charset="0"/>
              </a:rPr>
              <a:t>天中每天至少下一盘棋，但总共下棋不超过</a:t>
            </a:r>
            <a:r>
              <a:rPr lang="en-US" altLang="zh-CN" sz="2400"/>
              <a:t>132</a:t>
            </a:r>
            <a:r>
              <a:rPr lang="zh-CN" altLang="en-US" sz="2400">
                <a:latin typeface="Times New Roman" pitchFamily="18" charset="0"/>
              </a:rPr>
              <a:t>盘。则不管任何排日程，一定有连续若干天正好共下</a:t>
            </a:r>
            <a:r>
              <a:rPr lang="en-US" altLang="zh-CN" sz="2400"/>
              <a:t>21</a:t>
            </a:r>
            <a:r>
              <a:rPr lang="zh-CN" altLang="en-US" sz="2400">
                <a:latin typeface="Times New Roman" pitchFamily="18" charset="0"/>
              </a:rPr>
              <a:t>盘。</a:t>
            </a:r>
          </a:p>
          <a:p>
            <a:pPr lvl="1" algn="just">
              <a:lnSpc>
                <a:spcPct val="90000"/>
              </a:lnSpc>
            </a:pPr>
            <a:r>
              <a:rPr lang="en-US" altLang="zh-CN" sz="1800"/>
              <a:t>(</a:t>
            </a:r>
            <a:r>
              <a:rPr lang="zh-CN" altLang="en-US" sz="1800">
                <a:latin typeface="Times New Roman" pitchFamily="18" charset="0"/>
              </a:rPr>
              <a:t>提示：用</a:t>
            </a:r>
            <a:r>
              <a:rPr lang="en-US" altLang="zh-CN" sz="1800"/>
              <a:t>a</a:t>
            </a:r>
            <a:r>
              <a:rPr lang="en-US" altLang="zh-CN" sz="1800" baseline="-30000"/>
              <a:t>i</a:t>
            </a:r>
            <a:r>
              <a:rPr lang="zh-CN" altLang="en-US" sz="1800">
                <a:latin typeface="Times New Roman" pitchFamily="18" charset="0"/>
              </a:rPr>
              <a:t>表示截止第</a:t>
            </a:r>
            <a:r>
              <a:rPr lang="en-US" altLang="zh-CN" sz="1800"/>
              <a:t>i</a:t>
            </a:r>
            <a:r>
              <a:rPr lang="zh-CN" altLang="en-US" sz="1800">
                <a:latin typeface="Times New Roman" pitchFamily="18" charset="0"/>
              </a:rPr>
              <a:t>天结束时所下的总盘数，考虑序列</a:t>
            </a:r>
            <a:r>
              <a:rPr lang="en-US" altLang="zh-CN" sz="1800"/>
              <a:t>a</a:t>
            </a:r>
            <a:r>
              <a:rPr lang="en-US" altLang="zh-CN" sz="1800" baseline="-30000"/>
              <a:t>1</a:t>
            </a:r>
            <a:r>
              <a:rPr lang="en-US" altLang="zh-CN" sz="1800"/>
              <a:t>, a</a:t>
            </a:r>
            <a:r>
              <a:rPr lang="en-US" altLang="zh-CN" sz="1800" baseline="-30000"/>
              <a:t>2</a:t>
            </a:r>
            <a:r>
              <a:rPr lang="en-US" altLang="zh-CN" sz="1800"/>
              <a:t>,...a</a:t>
            </a:r>
            <a:r>
              <a:rPr lang="en-US" altLang="zh-CN" sz="1800" baseline="-30000"/>
              <a:t>77</a:t>
            </a:r>
            <a:r>
              <a:rPr lang="en-US" altLang="zh-CN" sz="1800"/>
              <a:t>, a</a:t>
            </a:r>
            <a:r>
              <a:rPr lang="en-US" altLang="zh-CN" sz="1800" baseline="-30000"/>
              <a:t>1</a:t>
            </a:r>
            <a:r>
              <a:rPr lang="en-US" altLang="zh-CN" sz="1800"/>
              <a:t>+21, a</a:t>
            </a:r>
            <a:r>
              <a:rPr lang="en-US" altLang="zh-CN" sz="1800" baseline="-30000"/>
              <a:t>2</a:t>
            </a:r>
            <a:r>
              <a:rPr lang="en-US" altLang="zh-CN" sz="1800"/>
              <a:t>+21, ... , a</a:t>
            </a:r>
            <a:r>
              <a:rPr lang="en-US" altLang="zh-CN" sz="1800" baseline="-30000"/>
              <a:t>77</a:t>
            </a:r>
            <a:r>
              <a:rPr lang="en-US" altLang="zh-CN" sz="1800"/>
              <a:t>+21, </a:t>
            </a:r>
            <a:r>
              <a:rPr lang="zh-CN" altLang="en-US" sz="1800">
                <a:latin typeface="Times New Roman" pitchFamily="18" charset="0"/>
              </a:rPr>
              <a:t>该序列中最小项不小于</a:t>
            </a:r>
            <a:r>
              <a:rPr lang="en-US" altLang="zh-CN" sz="1800"/>
              <a:t>1</a:t>
            </a:r>
            <a:r>
              <a:rPr lang="zh-CN" altLang="en-US" sz="1800">
                <a:latin typeface="Times New Roman" pitchFamily="18" charset="0"/>
              </a:rPr>
              <a:t>，最大项不大于</a:t>
            </a:r>
            <a:r>
              <a:rPr lang="en-US" altLang="zh-CN" sz="1800"/>
              <a:t>132+21= 153</a:t>
            </a:r>
            <a:r>
              <a:rPr lang="zh-CN" altLang="en-US" sz="1800">
                <a:latin typeface="Times New Roman" pitchFamily="18" charset="0"/>
              </a:rPr>
              <a:t>，但共有</a:t>
            </a:r>
            <a:r>
              <a:rPr lang="en-US" altLang="zh-CN" sz="1800"/>
              <a:t>154</a:t>
            </a:r>
            <a:r>
              <a:rPr lang="zh-CN" altLang="en-US" sz="1800">
                <a:latin typeface="Times New Roman" pitchFamily="18" charset="0"/>
              </a:rPr>
              <a:t>项，考虑到前</a:t>
            </a:r>
            <a:r>
              <a:rPr lang="en-US" altLang="zh-CN" sz="1800"/>
              <a:t>77</a:t>
            </a:r>
            <a:r>
              <a:rPr lang="zh-CN" altLang="en-US" sz="1800">
                <a:latin typeface="Times New Roman" pitchFamily="18" charset="0"/>
              </a:rPr>
              <a:t>项是严格递增的，必有</a:t>
            </a:r>
            <a:r>
              <a:rPr lang="en-US" altLang="zh-CN" sz="1800"/>
              <a:t>a</a:t>
            </a:r>
            <a:r>
              <a:rPr lang="en-US" altLang="zh-CN" sz="1800" baseline="-30000"/>
              <a:t>i</a:t>
            </a:r>
            <a:r>
              <a:rPr lang="en-US" altLang="zh-CN" sz="1800"/>
              <a:t>=a</a:t>
            </a:r>
            <a:r>
              <a:rPr lang="en-US" altLang="zh-CN" sz="1800" baseline="-30000"/>
              <a:t>j</a:t>
            </a:r>
            <a:r>
              <a:rPr lang="en-US" altLang="zh-CN" sz="1800"/>
              <a:t>+21)</a:t>
            </a:r>
          </a:p>
          <a:p>
            <a:pPr>
              <a:lnSpc>
                <a:spcPct val="90000"/>
              </a:lnSpc>
            </a:pPr>
            <a:endParaRPr lang="en-US" altLang="zh-CN"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r>
              <a:rPr lang="zh-CN" altLang="en-US"/>
              <a:t>鸽巢原理应用示例：</a:t>
            </a:r>
            <a:br>
              <a:rPr lang="zh-CN" altLang="en-US"/>
            </a:br>
            <a:r>
              <a:rPr lang="zh-CN" altLang="en-US"/>
              <a:t>推广的鸽巢原理 </a:t>
            </a:r>
          </a:p>
        </p:txBody>
      </p:sp>
      <p:sp>
        <p:nvSpPr>
          <p:cNvPr id="84995" name="Rectangle 3"/>
          <p:cNvSpPr>
            <a:spLocks noGrp="1" noChangeArrowheads="1"/>
          </p:cNvSpPr>
          <p:nvPr>
            <p:ph idx="1"/>
          </p:nvPr>
        </p:nvSpPr>
        <p:spPr>
          <a:xfrm>
            <a:off x="685800" y="2438400"/>
            <a:ext cx="7772400" cy="4114800"/>
          </a:xfrm>
        </p:spPr>
        <p:txBody>
          <a:bodyPr/>
          <a:lstStyle/>
          <a:p>
            <a:r>
              <a:rPr lang="zh-CN" altLang="en-US">
                <a:latin typeface="Times New Roman" pitchFamily="18" charset="0"/>
              </a:rPr>
              <a:t>任意</a:t>
            </a:r>
            <a:r>
              <a:rPr lang="en-US" altLang="zh-CN"/>
              <a:t>6</a:t>
            </a:r>
            <a:r>
              <a:rPr lang="zh-CN" altLang="en-US">
                <a:latin typeface="Times New Roman" pitchFamily="18" charset="0"/>
              </a:rPr>
              <a:t>个人中，或者有</a:t>
            </a:r>
            <a:r>
              <a:rPr lang="en-US" altLang="zh-CN"/>
              <a:t>3</a:t>
            </a:r>
            <a:r>
              <a:rPr lang="zh-CN" altLang="en-US">
                <a:latin typeface="Times New Roman" pitchFamily="18" charset="0"/>
              </a:rPr>
              <a:t>人相互认识，或者有</a:t>
            </a:r>
            <a:r>
              <a:rPr lang="en-US" altLang="zh-CN"/>
              <a:t>3</a:t>
            </a:r>
            <a:r>
              <a:rPr lang="zh-CN" altLang="en-US">
                <a:latin typeface="Times New Roman" pitchFamily="18" charset="0"/>
              </a:rPr>
              <a:t>人相互两两均不认识</a:t>
            </a:r>
            <a:r>
              <a:rPr lang="zh-CN" altLang="en-US"/>
              <a:t> </a:t>
            </a:r>
          </a:p>
        </p:txBody>
      </p:sp>
      <p:grpSp>
        <p:nvGrpSpPr>
          <p:cNvPr id="84996" name="Group 4"/>
          <p:cNvGrpSpPr>
            <a:grpSpLocks/>
          </p:cNvGrpSpPr>
          <p:nvPr/>
        </p:nvGrpSpPr>
        <p:grpSpPr bwMode="auto">
          <a:xfrm>
            <a:off x="1295400" y="3505200"/>
            <a:ext cx="5867400" cy="2676525"/>
            <a:chOff x="816" y="2208"/>
            <a:chExt cx="3696" cy="1686"/>
          </a:xfrm>
        </p:grpSpPr>
        <p:sp>
          <p:nvSpPr>
            <p:cNvPr id="84997" name="Text Box 5"/>
            <p:cNvSpPr txBox="1">
              <a:spLocks noChangeArrowheads="1"/>
            </p:cNvSpPr>
            <p:nvPr/>
          </p:nvSpPr>
          <p:spPr bwMode="auto">
            <a:xfrm>
              <a:off x="2780" y="2707"/>
              <a:ext cx="346" cy="188"/>
            </a:xfrm>
            <a:prstGeom prst="rect">
              <a:avLst/>
            </a:prstGeom>
            <a:solidFill>
              <a:srgbClr val="FFFFFF">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a:t>D</a:t>
              </a:r>
            </a:p>
          </p:txBody>
        </p:sp>
        <p:sp>
          <p:nvSpPr>
            <p:cNvPr id="84998" name="Text Box 6"/>
            <p:cNvSpPr txBox="1">
              <a:spLocks noChangeArrowheads="1"/>
            </p:cNvSpPr>
            <p:nvPr/>
          </p:nvSpPr>
          <p:spPr bwMode="auto">
            <a:xfrm>
              <a:off x="3242" y="2520"/>
              <a:ext cx="346" cy="187"/>
            </a:xfrm>
            <a:prstGeom prst="rect">
              <a:avLst/>
            </a:prstGeom>
            <a:solidFill>
              <a:srgbClr val="FFFFFF">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a:t>C</a:t>
              </a:r>
            </a:p>
          </p:txBody>
        </p:sp>
        <p:sp>
          <p:nvSpPr>
            <p:cNvPr id="84999" name="Text Box 7"/>
            <p:cNvSpPr txBox="1">
              <a:spLocks noChangeArrowheads="1"/>
            </p:cNvSpPr>
            <p:nvPr/>
          </p:nvSpPr>
          <p:spPr bwMode="auto">
            <a:xfrm>
              <a:off x="2780" y="2333"/>
              <a:ext cx="346" cy="187"/>
            </a:xfrm>
            <a:prstGeom prst="rect">
              <a:avLst/>
            </a:prstGeom>
            <a:solidFill>
              <a:srgbClr val="FFFFFF">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a:t>B</a:t>
              </a:r>
            </a:p>
          </p:txBody>
        </p:sp>
        <p:sp>
          <p:nvSpPr>
            <p:cNvPr id="85000" name="Oval 8"/>
            <p:cNvSpPr>
              <a:spLocks noChangeArrowheads="1"/>
            </p:cNvSpPr>
            <p:nvPr/>
          </p:nvSpPr>
          <p:spPr bwMode="auto">
            <a:xfrm>
              <a:off x="1047" y="3082"/>
              <a:ext cx="37" cy="23"/>
            </a:xfrm>
            <a:prstGeom prst="ellipse">
              <a:avLst/>
            </a:prstGeom>
            <a:solidFill>
              <a:srgbClr val="FFFFFF">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01" name="Oval 9"/>
            <p:cNvSpPr>
              <a:spLocks noChangeArrowheads="1"/>
            </p:cNvSpPr>
            <p:nvPr/>
          </p:nvSpPr>
          <p:spPr bwMode="auto">
            <a:xfrm>
              <a:off x="2318" y="2208"/>
              <a:ext cx="1617" cy="811"/>
            </a:xfrm>
            <a:prstGeom prst="ellipse">
              <a:avLst/>
            </a:prstGeom>
            <a:noFill/>
            <a:ln w="25400">
              <a:solidFill>
                <a:srgbClr val="0000FF"/>
              </a:solidFill>
              <a:round/>
              <a:headEnd/>
              <a:tailEnd/>
            </a:ln>
            <a:effectLst/>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02" name="Oval 10"/>
            <p:cNvSpPr>
              <a:spLocks noChangeArrowheads="1"/>
            </p:cNvSpPr>
            <p:nvPr/>
          </p:nvSpPr>
          <p:spPr bwMode="auto">
            <a:xfrm>
              <a:off x="2433" y="3082"/>
              <a:ext cx="1619" cy="812"/>
            </a:xfrm>
            <a:prstGeom prst="ellipse">
              <a:avLst/>
            </a:prstGeom>
            <a:noFill/>
            <a:ln w="25400">
              <a:solidFill>
                <a:srgbClr val="0000FF"/>
              </a:solidFill>
              <a:round/>
              <a:headEnd/>
              <a:tailEnd/>
            </a:ln>
            <a:effectLst/>
            <a:extLst>
              <a:ext uri="{909E8E84-426E-40DD-AFC4-6F175D3DCCD1}">
                <a14:hiddenFill xmlns:a14="http://schemas.microsoft.com/office/drawing/2010/main">
                  <a:solidFill>
                    <a:srgbClr val="FFFFFF">
                      <a:alpha val="50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03" name="Oval 11"/>
            <p:cNvSpPr>
              <a:spLocks noChangeArrowheads="1"/>
            </p:cNvSpPr>
            <p:nvPr/>
          </p:nvSpPr>
          <p:spPr bwMode="auto">
            <a:xfrm>
              <a:off x="2780" y="2458"/>
              <a:ext cx="36" cy="22"/>
            </a:xfrm>
            <a:prstGeom prst="ellipse">
              <a:avLst/>
            </a:prstGeom>
            <a:solidFill>
              <a:srgbClr val="FFFFFF">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04" name="Oval 12"/>
            <p:cNvSpPr>
              <a:spLocks noChangeArrowheads="1"/>
            </p:cNvSpPr>
            <p:nvPr/>
          </p:nvSpPr>
          <p:spPr bwMode="auto">
            <a:xfrm>
              <a:off x="3242" y="2645"/>
              <a:ext cx="36" cy="23"/>
            </a:xfrm>
            <a:prstGeom prst="ellipse">
              <a:avLst/>
            </a:prstGeom>
            <a:solidFill>
              <a:srgbClr val="FFFFFF">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05" name="Oval 13"/>
            <p:cNvSpPr>
              <a:spLocks noChangeArrowheads="1"/>
            </p:cNvSpPr>
            <p:nvPr/>
          </p:nvSpPr>
          <p:spPr bwMode="auto">
            <a:xfrm>
              <a:off x="2780" y="2770"/>
              <a:ext cx="36" cy="23"/>
            </a:xfrm>
            <a:prstGeom prst="ellipse">
              <a:avLst/>
            </a:prstGeom>
            <a:solidFill>
              <a:srgbClr val="FFFFFF">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06" name="Oval 14"/>
            <p:cNvSpPr>
              <a:spLocks noChangeArrowheads="1"/>
            </p:cNvSpPr>
            <p:nvPr/>
          </p:nvSpPr>
          <p:spPr bwMode="auto">
            <a:xfrm>
              <a:off x="2895" y="3394"/>
              <a:ext cx="37" cy="23"/>
            </a:xfrm>
            <a:prstGeom prst="ellipse">
              <a:avLst/>
            </a:prstGeom>
            <a:solidFill>
              <a:srgbClr val="FFFFFF">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07" name="Oval 15"/>
            <p:cNvSpPr>
              <a:spLocks noChangeArrowheads="1"/>
            </p:cNvSpPr>
            <p:nvPr/>
          </p:nvSpPr>
          <p:spPr bwMode="auto">
            <a:xfrm>
              <a:off x="2895" y="3581"/>
              <a:ext cx="37" cy="23"/>
            </a:xfrm>
            <a:prstGeom prst="ellipse">
              <a:avLst/>
            </a:prstGeom>
            <a:solidFill>
              <a:srgbClr val="FFFFFF">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08" name="Text Box 16"/>
            <p:cNvSpPr txBox="1">
              <a:spLocks noChangeArrowheads="1"/>
            </p:cNvSpPr>
            <p:nvPr/>
          </p:nvSpPr>
          <p:spPr bwMode="auto">
            <a:xfrm>
              <a:off x="816" y="2957"/>
              <a:ext cx="347" cy="187"/>
            </a:xfrm>
            <a:prstGeom prst="rect">
              <a:avLst/>
            </a:prstGeom>
            <a:noFill/>
            <a:ln>
              <a:noFill/>
            </a:ln>
            <a:effectLst/>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en-US" altLang="zh-CN" sz="1800"/>
                <a:t>A</a:t>
              </a:r>
            </a:p>
          </p:txBody>
        </p:sp>
        <p:sp>
          <p:nvSpPr>
            <p:cNvPr id="85009" name="Line 17"/>
            <p:cNvSpPr>
              <a:spLocks noChangeShapeType="1"/>
            </p:cNvSpPr>
            <p:nvPr/>
          </p:nvSpPr>
          <p:spPr bwMode="auto">
            <a:xfrm>
              <a:off x="2780" y="2458"/>
              <a:ext cx="462" cy="187"/>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10" name="Line 18"/>
            <p:cNvSpPr>
              <a:spLocks noChangeShapeType="1"/>
            </p:cNvSpPr>
            <p:nvPr/>
          </p:nvSpPr>
          <p:spPr bwMode="auto">
            <a:xfrm>
              <a:off x="2780" y="2458"/>
              <a:ext cx="0" cy="312"/>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11" name="Line 19"/>
            <p:cNvSpPr>
              <a:spLocks noChangeShapeType="1"/>
            </p:cNvSpPr>
            <p:nvPr/>
          </p:nvSpPr>
          <p:spPr bwMode="auto">
            <a:xfrm flipV="1">
              <a:off x="2780" y="2646"/>
              <a:ext cx="462" cy="125"/>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12" name="Line 20"/>
            <p:cNvSpPr>
              <a:spLocks noChangeShapeType="1"/>
            </p:cNvSpPr>
            <p:nvPr/>
          </p:nvSpPr>
          <p:spPr bwMode="auto">
            <a:xfrm flipV="1">
              <a:off x="1047" y="2458"/>
              <a:ext cx="1733" cy="624"/>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13" name="Line 21"/>
            <p:cNvSpPr>
              <a:spLocks noChangeShapeType="1"/>
            </p:cNvSpPr>
            <p:nvPr/>
          </p:nvSpPr>
          <p:spPr bwMode="auto">
            <a:xfrm flipV="1">
              <a:off x="1047" y="2771"/>
              <a:ext cx="1733" cy="312"/>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14" name="Line 22"/>
            <p:cNvSpPr>
              <a:spLocks noChangeShapeType="1"/>
            </p:cNvSpPr>
            <p:nvPr/>
          </p:nvSpPr>
          <p:spPr bwMode="auto">
            <a:xfrm>
              <a:off x="932" y="3394"/>
              <a:ext cx="808"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15" name="Line 23"/>
            <p:cNvSpPr>
              <a:spLocks noChangeShapeType="1"/>
            </p:cNvSpPr>
            <p:nvPr/>
          </p:nvSpPr>
          <p:spPr bwMode="auto">
            <a:xfrm>
              <a:off x="932" y="3644"/>
              <a:ext cx="808" cy="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16" name="Text Box 24"/>
            <p:cNvSpPr txBox="1">
              <a:spLocks noChangeArrowheads="1"/>
            </p:cNvSpPr>
            <p:nvPr/>
          </p:nvSpPr>
          <p:spPr bwMode="auto">
            <a:xfrm>
              <a:off x="3242" y="2771"/>
              <a:ext cx="1039" cy="250"/>
            </a:xfrm>
            <a:prstGeom prst="rect">
              <a:avLst/>
            </a:prstGeom>
            <a:noFill/>
            <a:ln>
              <a:noFill/>
            </a:ln>
            <a:effectLst/>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zh-CN" altLang="en-US" sz="1800"/>
                <a:t>巢</a:t>
              </a:r>
              <a:r>
                <a:rPr kumimoji="0" lang="en-US" altLang="zh-CN" sz="1800"/>
                <a:t>1</a:t>
              </a:r>
              <a:r>
                <a:rPr kumimoji="0" lang="zh-CN" altLang="en-US" sz="1800"/>
                <a:t>：认识</a:t>
              </a:r>
              <a:r>
                <a:rPr kumimoji="0" lang="en-US" altLang="zh-CN" sz="1800"/>
                <a:t>A</a:t>
              </a:r>
            </a:p>
          </p:txBody>
        </p:sp>
        <p:sp>
          <p:nvSpPr>
            <p:cNvPr id="85017" name="Text Box 25"/>
            <p:cNvSpPr txBox="1">
              <a:spLocks noChangeArrowheads="1"/>
            </p:cNvSpPr>
            <p:nvPr/>
          </p:nvSpPr>
          <p:spPr bwMode="auto">
            <a:xfrm>
              <a:off x="3473" y="3581"/>
              <a:ext cx="1039" cy="250"/>
            </a:xfrm>
            <a:prstGeom prst="rect">
              <a:avLst/>
            </a:prstGeom>
            <a:noFill/>
            <a:ln>
              <a:noFill/>
            </a:ln>
            <a:effectLst/>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zh-CN" altLang="en-US" sz="1800"/>
                <a:t>巢</a:t>
              </a:r>
              <a:r>
                <a:rPr kumimoji="0" lang="en-US" altLang="zh-CN" sz="1800"/>
                <a:t>2</a:t>
              </a:r>
              <a:r>
                <a:rPr kumimoji="0" lang="zh-CN" altLang="en-US" sz="1800"/>
                <a:t>：不认识</a:t>
              </a:r>
              <a:r>
                <a:rPr kumimoji="0" lang="en-US" altLang="zh-CN" sz="1800"/>
                <a:t>A</a:t>
              </a:r>
            </a:p>
            <a:p>
              <a:pPr algn="just" eaLnBrk="0" hangingPunct="0"/>
              <a:endParaRPr kumimoji="0" lang="en-US" altLang="zh-CN" sz="1800"/>
            </a:p>
          </p:txBody>
        </p:sp>
        <p:sp>
          <p:nvSpPr>
            <p:cNvPr id="85018" name="Text Box 26"/>
            <p:cNvSpPr txBox="1">
              <a:spLocks noChangeArrowheads="1"/>
            </p:cNvSpPr>
            <p:nvPr/>
          </p:nvSpPr>
          <p:spPr bwMode="auto">
            <a:xfrm>
              <a:off x="1394" y="3207"/>
              <a:ext cx="693" cy="187"/>
            </a:xfrm>
            <a:prstGeom prst="rect">
              <a:avLst/>
            </a:prstGeom>
            <a:noFill/>
            <a:ln>
              <a:noFill/>
            </a:ln>
            <a:effectLst/>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zh-CN" altLang="en-US" sz="1800"/>
                <a:t>不认识</a:t>
              </a:r>
            </a:p>
          </p:txBody>
        </p:sp>
        <p:sp>
          <p:nvSpPr>
            <p:cNvPr id="85019" name="Text Box 27"/>
            <p:cNvSpPr txBox="1">
              <a:spLocks noChangeArrowheads="1"/>
            </p:cNvSpPr>
            <p:nvPr/>
          </p:nvSpPr>
          <p:spPr bwMode="auto">
            <a:xfrm>
              <a:off x="1394" y="3456"/>
              <a:ext cx="693" cy="188"/>
            </a:xfrm>
            <a:prstGeom prst="rect">
              <a:avLst/>
            </a:prstGeom>
            <a:noFill/>
            <a:ln>
              <a:noFill/>
            </a:ln>
            <a:effectLst/>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zh-CN" altLang="en-US" sz="1800"/>
                <a:t>认识</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533400"/>
            <a:ext cx="7772400" cy="1143000"/>
          </a:xfrm>
        </p:spPr>
        <p:txBody>
          <a:bodyPr/>
          <a:lstStyle/>
          <a:p>
            <a:r>
              <a:rPr lang="zh-CN" altLang="en-US"/>
              <a:t>上一讲内容的回顾</a:t>
            </a:r>
          </a:p>
        </p:txBody>
      </p:sp>
      <p:sp>
        <p:nvSpPr>
          <p:cNvPr id="20483" name="Rectangle 3"/>
          <p:cNvSpPr>
            <a:spLocks noGrp="1" noChangeArrowheads="1"/>
          </p:cNvSpPr>
          <p:nvPr>
            <p:ph idx="1"/>
          </p:nvPr>
        </p:nvSpPr>
        <p:spPr>
          <a:xfrm>
            <a:off x="609600" y="1600200"/>
            <a:ext cx="7772400" cy="4114800"/>
          </a:xfrm>
        </p:spPr>
        <p:txBody>
          <a:bodyPr>
            <a:normAutofit lnSpcReduction="10000"/>
          </a:bodyPr>
          <a:lstStyle/>
          <a:p>
            <a:pPr>
              <a:lnSpc>
                <a:spcPct val="90000"/>
              </a:lnSpc>
            </a:pPr>
            <a:r>
              <a:rPr lang="zh-CN" altLang="en-US" sz="2800"/>
              <a:t>函数的定义</a:t>
            </a:r>
          </a:p>
          <a:p>
            <a:pPr>
              <a:lnSpc>
                <a:spcPct val="90000"/>
              </a:lnSpc>
            </a:pPr>
            <a:r>
              <a:rPr lang="zh-CN" altLang="en-US" sz="2800"/>
              <a:t>像与完全原像</a:t>
            </a:r>
          </a:p>
          <a:p>
            <a:pPr>
              <a:lnSpc>
                <a:spcPct val="90000"/>
              </a:lnSpc>
            </a:pPr>
            <a:r>
              <a:rPr lang="zh-CN" altLang="en-US" sz="2800"/>
              <a:t>几种特殊的函数</a:t>
            </a:r>
          </a:p>
          <a:p>
            <a:pPr lvl="1">
              <a:lnSpc>
                <a:spcPct val="90000"/>
              </a:lnSpc>
            </a:pPr>
            <a:r>
              <a:rPr lang="zh-CN" altLang="en-US" sz="2400"/>
              <a:t>满射</a:t>
            </a:r>
          </a:p>
          <a:p>
            <a:pPr lvl="1">
              <a:lnSpc>
                <a:spcPct val="90000"/>
              </a:lnSpc>
            </a:pPr>
            <a:r>
              <a:rPr lang="zh-CN" altLang="en-US" sz="2400"/>
              <a:t>单射</a:t>
            </a:r>
            <a:r>
              <a:rPr lang="en-US" altLang="zh-CN" sz="2400"/>
              <a:t>(</a:t>
            </a:r>
            <a:r>
              <a:rPr lang="zh-CN" altLang="en-US" sz="2400"/>
              <a:t>一对一的</a:t>
            </a:r>
            <a:r>
              <a:rPr lang="en-US" altLang="zh-CN" sz="2400"/>
              <a:t>)</a:t>
            </a:r>
          </a:p>
          <a:p>
            <a:pPr lvl="1">
              <a:lnSpc>
                <a:spcPct val="90000"/>
              </a:lnSpc>
            </a:pPr>
            <a:r>
              <a:rPr lang="zh-CN" altLang="en-US" sz="2400"/>
              <a:t>双射</a:t>
            </a:r>
            <a:r>
              <a:rPr lang="en-US" altLang="zh-CN" sz="2400"/>
              <a:t>(</a:t>
            </a:r>
            <a:r>
              <a:rPr lang="zh-CN" altLang="en-US" sz="2400"/>
              <a:t>一一对应的</a:t>
            </a:r>
            <a:r>
              <a:rPr lang="en-US" altLang="zh-CN" sz="2400"/>
              <a:t>)</a:t>
            </a:r>
          </a:p>
          <a:p>
            <a:pPr>
              <a:lnSpc>
                <a:spcPct val="90000"/>
              </a:lnSpc>
            </a:pPr>
            <a:r>
              <a:rPr lang="zh-CN" altLang="en-US" sz="2800"/>
              <a:t>集合的特征函数</a:t>
            </a:r>
          </a:p>
          <a:p>
            <a:pPr>
              <a:lnSpc>
                <a:spcPct val="90000"/>
              </a:lnSpc>
            </a:pPr>
            <a:r>
              <a:rPr lang="zh-CN" altLang="en-US" sz="2800"/>
              <a:t>自然映射</a:t>
            </a:r>
          </a:p>
          <a:p>
            <a:pPr>
              <a:lnSpc>
                <a:spcPct val="90000"/>
              </a:lnSpc>
            </a:pPr>
            <a:r>
              <a:rPr lang="zh-CN" altLang="en-US" sz="2800"/>
              <a:t>函数的复合</a:t>
            </a:r>
          </a:p>
          <a:p>
            <a:pPr>
              <a:lnSpc>
                <a:spcPct val="90000"/>
              </a:lnSpc>
            </a:pPr>
            <a:r>
              <a:rPr lang="zh-CN" altLang="en-US" sz="2800"/>
              <a:t>反函数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zh-CN" altLang="en-US"/>
              <a:t>集合的大小</a:t>
            </a:r>
          </a:p>
        </p:txBody>
      </p:sp>
      <p:sp>
        <p:nvSpPr>
          <p:cNvPr id="1027" name="Rectangle 3"/>
          <p:cNvSpPr>
            <a:spLocks noGrp="1" noChangeArrowheads="1"/>
          </p:cNvSpPr>
          <p:nvPr>
            <p:ph idx="1"/>
          </p:nvPr>
        </p:nvSpPr>
        <p:spPr/>
        <p:txBody>
          <a:bodyPr/>
          <a:lstStyle/>
          <a:p>
            <a:r>
              <a:rPr lang="zh-CN" altLang="en-US" sz="2800"/>
              <a:t>集合的等势关系</a:t>
            </a:r>
          </a:p>
          <a:p>
            <a:r>
              <a:rPr lang="zh-CN" altLang="en-US" sz="2800"/>
              <a:t>与自然数集合等势的集合</a:t>
            </a:r>
            <a:r>
              <a:rPr lang="en-US" altLang="zh-CN" sz="2800"/>
              <a:t>-</a:t>
            </a:r>
            <a:r>
              <a:rPr lang="zh-CN" altLang="en-US" sz="2800"/>
              <a:t>可列集</a:t>
            </a:r>
          </a:p>
          <a:p>
            <a:r>
              <a:rPr lang="zh-CN" altLang="en-US" sz="2800"/>
              <a:t>有穷与无穷</a:t>
            </a:r>
          </a:p>
          <a:p>
            <a:r>
              <a:rPr lang="zh-CN" altLang="en-US" sz="2800"/>
              <a:t>等势关系是等价关系</a:t>
            </a:r>
          </a:p>
          <a:p>
            <a:r>
              <a:rPr lang="zh-CN" altLang="en-US" sz="2800"/>
              <a:t>康托尔定理</a:t>
            </a:r>
          </a:p>
          <a:p>
            <a:r>
              <a:rPr lang="zh-CN" altLang="en-US" sz="2800"/>
              <a:t>优势关系</a:t>
            </a:r>
          </a:p>
          <a:p>
            <a:r>
              <a:rPr lang="zh-CN" altLang="en-US" sz="2800"/>
              <a:t>优势关系的性质</a:t>
            </a:r>
          </a:p>
          <a:p>
            <a:r>
              <a:rPr lang="zh-CN" altLang="en-US" sz="2800"/>
              <a:t>鸽巢原理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a:t>集合的等势关系</a:t>
            </a:r>
          </a:p>
        </p:txBody>
      </p:sp>
      <p:sp>
        <p:nvSpPr>
          <p:cNvPr id="68611" name="Rectangle 3"/>
          <p:cNvSpPr>
            <a:spLocks noGrp="1" noChangeArrowheads="1"/>
          </p:cNvSpPr>
          <p:nvPr>
            <p:ph idx="1"/>
          </p:nvPr>
        </p:nvSpPr>
        <p:spPr/>
        <p:txBody>
          <a:bodyPr/>
          <a:lstStyle/>
          <a:p>
            <a:r>
              <a:rPr lang="zh-CN" altLang="en-US"/>
              <a:t>比较集合的大小：并不容易</a:t>
            </a:r>
          </a:p>
          <a:p>
            <a:r>
              <a:rPr lang="zh-CN" altLang="en-US"/>
              <a:t>等势关系的定义：</a:t>
            </a:r>
          </a:p>
          <a:p>
            <a:pPr lvl="1"/>
            <a:r>
              <a:rPr lang="zh-CN" altLang="en-US">
                <a:latin typeface="Times New Roman" pitchFamily="18" charset="0"/>
              </a:rPr>
              <a:t>如果存在从集合</a:t>
            </a:r>
            <a:r>
              <a:rPr lang="en-US" altLang="zh-CN">
                <a:latin typeface="Times New Roman" pitchFamily="18" charset="0"/>
              </a:rPr>
              <a:t>A</a:t>
            </a:r>
            <a:r>
              <a:rPr lang="zh-CN" altLang="en-US">
                <a:latin typeface="Times New Roman" pitchFamily="18" charset="0"/>
              </a:rPr>
              <a:t>到集合</a:t>
            </a:r>
            <a:r>
              <a:rPr lang="en-US" altLang="zh-CN">
                <a:latin typeface="Times New Roman" pitchFamily="18" charset="0"/>
              </a:rPr>
              <a:t>B</a:t>
            </a:r>
            <a:r>
              <a:rPr lang="zh-CN" altLang="en-US">
                <a:latin typeface="Times New Roman" pitchFamily="18" charset="0"/>
              </a:rPr>
              <a:t>的</a:t>
            </a:r>
            <a:r>
              <a:rPr lang="zh-CN" altLang="en-US" b="1">
                <a:solidFill>
                  <a:srgbClr val="FF0000"/>
                </a:solidFill>
                <a:latin typeface="Times New Roman" pitchFamily="18" charset="0"/>
              </a:rPr>
              <a:t>双射</a:t>
            </a:r>
            <a:r>
              <a:rPr lang="zh-CN" altLang="en-US">
                <a:latin typeface="Times New Roman" pitchFamily="18" charset="0"/>
              </a:rPr>
              <a:t>，则称集合</a:t>
            </a:r>
            <a:r>
              <a:rPr lang="en-US" altLang="zh-CN">
                <a:latin typeface="Times New Roman" pitchFamily="18" charset="0"/>
              </a:rPr>
              <a:t>A</a:t>
            </a:r>
            <a:r>
              <a:rPr lang="zh-CN" altLang="en-US">
                <a:latin typeface="Times New Roman" pitchFamily="18" charset="0"/>
              </a:rPr>
              <a:t>与</a:t>
            </a:r>
            <a:r>
              <a:rPr lang="en-US" altLang="zh-CN">
                <a:latin typeface="Times New Roman" pitchFamily="18" charset="0"/>
              </a:rPr>
              <a:t>B</a:t>
            </a:r>
            <a:r>
              <a:rPr lang="zh-CN" altLang="en-US" b="1">
                <a:solidFill>
                  <a:srgbClr val="FF0000"/>
                </a:solidFill>
                <a:latin typeface="Times New Roman" pitchFamily="18" charset="0"/>
              </a:rPr>
              <a:t>等势</a:t>
            </a:r>
            <a:r>
              <a:rPr lang="zh-CN" altLang="en-US">
                <a:latin typeface="Times New Roman" pitchFamily="18" charset="0"/>
              </a:rPr>
              <a:t>。</a:t>
            </a:r>
          </a:p>
          <a:p>
            <a:pPr lvl="1"/>
            <a:r>
              <a:rPr lang="zh-CN" altLang="en-US">
                <a:latin typeface="Times New Roman" pitchFamily="18" charset="0"/>
              </a:rPr>
              <a:t>集合</a:t>
            </a:r>
            <a:r>
              <a:rPr lang="en-US" altLang="zh-CN">
                <a:latin typeface="Times New Roman" pitchFamily="18" charset="0"/>
              </a:rPr>
              <a:t>A</a:t>
            </a:r>
            <a:r>
              <a:rPr lang="zh-CN" altLang="en-US">
                <a:latin typeface="Times New Roman" pitchFamily="18" charset="0"/>
              </a:rPr>
              <a:t>与</a:t>
            </a:r>
            <a:r>
              <a:rPr lang="en-US" altLang="zh-CN">
                <a:latin typeface="Times New Roman" pitchFamily="18" charset="0"/>
              </a:rPr>
              <a:t>B</a:t>
            </a:r>
            <a:r>
              <a:rPr lang="zh-CN" altLang="en-US">
                <a:latin typeface="Times New Roman" pitchFamily="18" charset="0"/>
              </a:rPr>
              <a:t>等势记为：</a:t>
            </a:r>
            <a:r>
              <a:rPr lang="en-US" altLang="zh-CN">
                <a:latin typeface="Times New Roman" pitchFamily="18" charset="0"/>
              </a:rPr>
              <a:t>A</a:t>
            </a:r>
            <a:r>
              <a:rPr lang="en-US" altLang="zh-CN">
                <a:latin typeface="Times New Roman" pitchFamily="18" charset="0"/>
                <a:sym typeface="Symbol" pitchFamily="18" charset="2"/>
              </a:rPr>
              <a:t>B, </a:t>
            </a:r>
            <a:r>
              <a:rPr lang="zh-CN" altLang="en-US">
                <a:latin typeface="Times New Roman" pitchFamily="18" charset="0"/>
                <a:sym typeface="Symbol" pitchFamily="18" charset="2"/>
              </a:rPr>
              <a:t>否则</a:t>
            </a:r>
            <a:r>
              <a:rPr lang="en-US" altLang="zh-CN">
                <a:latin typeface="Times New Roman" pitchFamily="18" charset="0"/>
                <a:sym typeface="Symbol" pitchFamily="18" charset="2"/>
              </a:rPr>
              <a:t>A</a:t>
            </a:r>
            <a:r>
              <a:rPr lang="en-US" altLang="zh-CN">
                <a:latin typeface="Times New Roman" pitchFamily="18" charset="0"/>
                <a:ea typeface="Arial Unicode MS" pitchFamily="34" charset="-122"/>
                <a:cs typeface="Arial Unicode MS" pitchFamily="34" charset="-122"/>
                <a:sym typeface="Symbol" pitchFamily="18" charset="2"/>
              </a:rPr>
              <a:t>≉B</a:t>
            </a:r>
          </a:p>
          <a:p>
            <a:pPr lvl="1"/>
            <a:r>
              <a:rPr lang="en-US" altLang="zh-CN">
                <a:latin typeface="Times New Roman" pitchFamily="18" charset="0"/>
                <a:ea typeface="Arial Unicode MS" pitchFamily="34" charset="-122"/>
                <a:cs typeface="Arial Unicode MS" pitchFamily="34" charset="-122"/>
                <a:sym typeface="Symbol" pitchFamily="18" charset="2"/>
              </a:rPr>
              <a:t>A</a:t>
            </a:r>
            <a:r>
              <a:rPr lang="en-US" altLang="zh-CN">
                <a:latin typeface="Times New Roman" pitchFamily="18" charset="0"/>
                <a:sym typeface="Symbol" pitchFamily="18" charset="2"/>
              </a:rPr>
              <a:t>B</a:t>
            </a:r>
            <a:r>
              <a:rPr lang="zh-CN" altLang="en-US">
                <a:latin typeface="Times New Roman" pitchFamily="18" charset="0"/>
                <a:sym typeface="Symbol" pitchFamily="18" charset="2"/>
              </a:rPr>
              <a:t>意味着：</a:t>
            </a:r>
            <a:r>
              <a:rPr lang="en-US" altLang="zh-CN">
                <a:latin typeface="Times New Roman" pitchFamily="18" charset="0"/>
                <a:sym typeface="Symbol" pitchFamily="18" charset="2"/>
              </a:rPr>
              <a:t>A</a:t>
            </a:r>
            <a:r>
              <a:rPr lang="zh-CN" altLang="en-US">
                <a:latin typeface="Times New Roman" pitchFamily="18" charset="0"/>
                <a:sym typeface="Symbol" pitchFamily="18" charset="2"/>
              </a:rPr>
              <a:t>，</a:t>
            </a:r>
            <a:r>
              <a:rPr lang="en-US" altLang="zh-CN">
                <a:latin typeface="Times New Roman" pitchFamily="18" charset="0"/>
                <a:sym typeface="Symbol" pitchFamily="18" charset="2"/>
              </a:rPr>
              <a:t>B</a:t>
            </a:r>
            <a:r>
              <a:rPr lang="zh-CN" altLang="en-US">
                <a:latin typeface="Times New Roman" pitchFamily="18" charset="0"/>
                <a:sym typeface="Symbol" pitchFamily="18" charset="2"/>
              </a:rPr>
              <a:t>中的元素可以“一一对应”。</a:t>
            </a:r>
          </a:p>
          <a:p>
            <a:pPr lvl="1"/>
            <a:r>
              <a:rPr lang="zh-CN" altLang="en-US">
                <a:latin typeface="Times New Roman" pitchFamily="18" charset="0"/>
                <a:sym typeface="Symbol" pitchFamily="18" charset="2"/>
              </a:rPr>
              <a:t>要证明</a:t>
            </a:r>
            <a:r>
              <a:rPr lang="en-US" altLang="zh-CN">
                <a:latin typeface="Times New Roman" pitchFamily="18" charset="0"/>
                <a:ea typeface="Arial Unicode MS" pitchFamily="34" charset="-122"/>
                <a:cs typeface="Arial Unicode MS" pitchFamily="34" charset="-122"/>
                <a:sym typeface="Symbol" pitchFamily="18" charset="2"/>
              </a:rPr>
              <a:t>A</a:t>
            </a:r>
            <a:r>
              <a:rPr lang="en-US" altLang="zh-CN">
                <a:latin typeface="Times New Roman" pitchFamily="18" charset="0"/>
                <a:sym typeface="Symbol" pitchFamily="18" charset="2"/>
              </a:rPr>
              <a:t>B</a:t>
            </a:r>
            <a:r>
              <a:rPr lang="zh-CN" altLang="en-US">
                <a:latin typeface="Times New Roman" pitchFamily="18" charset="0"/>
                <a:sym typeface="Symbol" pitchFamily="18" charset="2"/>
              </a:rPr>
              <a:t>，找出</a:t>
            </a:r>
            <a:r>
              <a:rPr lang="zh-CN" altLang="en-US" i="1">
                <a:solidFill>
                  <a:srgbClr val="0000CC"/>
                </a:solidFill>
                <a:latin typeface="Times New Roman" pitchFamily="18" charset="0"/>
                <a:sym typeface="Symbol" pitchFamily="18" charset="2"/>
              </a:rPr>
              <a:t>任意一个</a:t>
            </a:r>
            <a:r>
              <a:rPr lang="zh-CN" altLang="en-US">
                <a:latin typeface="Times New Roman" pitchFamily="18" charset="0"/>
                <a:sym typeface="Symbol" pitchFamily="18" charset="2"/>
              </a:rPr>
              <a:t>从</a:t>
            </a:r>
            <a:r>
              <a:rPr lang="en-US" altLang="zh-CN">
                <a:latin typeface="Times New Roman" pitchFamily="18" charset="0"/>
                <a:sym typeface="Symbol" pitchFamily="18" charset="2"/>
              </a:rPr>
              <a:t>A</a:t>
            </a:r>
            <a:r>
              <a:rPr lang="zh-CN" altLang="en-US">
                <a:latin typeface="Times New Roman" pitchFamily="18" charset="0"/>
                <a:sym typeface="Symbol" pitchFamily="18" charset="2"/>
              </a:rPr>
              <a:t>到</a:t>
            </a:r>
            <a:r>
              <a:rPr lang="en-US" altLang="zh-CN">
                <a:latin typeface="Times New Roman" pitchFamily="18" charset="0"/>
                <a:sym typeface="Symbol" pitchFamily="18" charset="2"/>
              </a:rPr>
              <a:t>B</a:t>
            </a:r>
            <a:r>
              <a:rPr lang="zh-CN" altLang="en-US">
                <a:latin typeface="Times New Roman" pitchFamily="18" charset="0"/>
                <a:sym typeface="Symbol" pitchFamily="18" charset="2"/>
              </a:rPr>
              <a:t>的双射即可。</a:t>
            </a:r>
            <a:endParaRPr lang="zh-CN" altLang="en-US">
              <a:latin typeface="Times New Roman" pitchFamily="18" charset="0"/>
            </a:endParaRPr>
          </a:p>
          <a:p>
            <a:endParaRPr lang="en-US" altLang="zh-CN">
              <a:latin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等势关系是等价关系</a:t>
            </a:r>
          </a:p>
        </p:txBody>
      </p:sp>
      <p:sp>
        <p:nvSpPr>
          <p:cNvPr id="71683" name="Rectangle 3"/>
          <p:cNvSpPr>
            <a:spLocks noGrp="1" noChangeArrowheads="1"/>
          </p:cNvSpPr>
          <p:nvPr>
            <p:ph idx="1"/>
          </p:nvPr>
        </p:nvSpPr>
        <p:spPr/>
        <p:txBody>
          <a:bodyPr/>
          <a:lstStyle/>
          <a:p>
            <a:pPr>
              <a:lnSpc>
                <a:spcPct val="90000"/>
              </a:lnSpc>
            </a:pPr>
            <a:r>
              <a:rPr lang="zh-CN" altLang="en-US"/>
              <a:t>自反性：</a:t>
            </a:r>
            <a:r>
              <a:rPr lang="en-US" altLang="zh-CN">
                <a:latin typeface="Times New Roman" pitchFamily="18" charset="0"/>
                <a:cs typeface="Tahoma" pitchFamily="34" charset="0"/>
              </a:rPr>
              <a:t>ƒ</a:t>
            </a:r>
            <a:r>
              <a:rPr lang="en-US" altLang="zh-CN">
                <a:latin typeface="Times New Roman" pitchFamily="18" charset="0"/>
              </a:rPr>
              <a:t>:A</a:t>
            </a:r>
            <a:r>
              <a:rPr lang="en-US" altLang="zh-CN">
                <a:latin typeface="Times New Roman" pitchFamily="18" charset="0"/>
                <a:sym typeface="Symbol" pitchFamily="18" charset="2"/>
              </a:rPr>
              <a:t>A, </a:t>
            </a:r>
            <a:r>
              <a:rPr lang="en-US" altLang="zh-CN">
                <a:latin typeface="Times New Roman" pitchFamily="18" charset="0"/>
                <a:cs typeface="Tahoma" pitchFamily="34" charset="0"/>
                <a:sym typeface="Symbol" pitchFamily="18" charset="2"/>
              </a:rPr>
              <a:t>ƒ(x)=x</a:t>
            </a:r>
          </a:p>
          <a:p>
            <a:pPr>
              <a:lnSpc>
                <a:spcPct val="90000"/>
              </a:lnSpc>
            </a:pPr>
            <a:r>
              <a:rPr lang="zh-CN" altLang="en-US">
                <a:latin typeface="Times New Roman" pitchFamily="18" charset="0"/>
                <a:sym typeface="Symbol" pitchFamily="18" charset="2"/>
              </a:rPr>
              <a:t>对称性：如果</a:t>
            </a:r>
            <a:r>
              <a:rPr lang="en-US" altLang="zh-CN">
                <a:latin typeface="Times New Roman" pitchFamily="18" charset="0"/>
                <a:cs typeface="Tahoma" pitchFamily="34" charset="0"/>
              </a:rPr>
              <a:t>ƒ</a:t>
            </a:r>
            <a:r>
              <a:rPr lang="en-US" altLang="zh-CN">
                <a:latin typeface="Times New Roman" pitchFamily="18" charset="0"/>
              </a:rPr>
              <a:t>:A</a:t>
            </a:r>
            <a:r>
              <a:rPr lang="en-US" altLang="zh-CN">
                <a:latin typeface="Times New Roman" pitchFamily="18" charset="0"/>
                <a:sym typeface="Symbol" pitchFamily="18" charset="2"/>
              </a:rPr>
              <a:t>B</a:t>
            </a:r>
            <a:r>
              <a:rPr lang="zh-CN" altLang="en-US">
                <a:latin typeface="Times New Roman" pitchFamily="18" charset="0"/>
                <a:sym typeface="Symbol" pitchFamily="18" charset="2"/>
              </a:rPr>
              <a:t>是双射，则存在</a:t>
            </a:r>
            <a:r>
              <a:rPr lang="en-US" altLang="zh-CN">
                <a:latin typeface="Times New Roman" pitchFamily="18" charset="0"/>
                <a:cs typeface="Tahoma" pitchFamily="34" charset="0"/>
              </a:rPr>
              <a:t>ƒ</a:t>
            </a:r>
            <a:r>
              <a:rPr lang="zh-CN" altLang="en-US">
                <a:latin typeface="Times New Roman" pitchFamily="18" charset="0"/>
              </a:rPr>
              <a:t>的反函数</a:t>
            </a:r>
            <a:r>
              <a:rPr lang="en-US" altLang="zh-CN">
                <a:latin typeface="Times New Roman" pitchFamily="18" charset="0"/>
                <a:cs typeface="Tahoma" pitchFamily="34" charset="0"/>
              </a:rPr>
              <a:t>ƒ</a:t>
            </a:r>
            <a:r>
              <a:rPr lang="en-US" altLang="zh-CN" baseline="30000">
                <a:latin typeface="Times New Roman" pitchFamily="18" charset="0"/>
                <a:cs typeface="Tahoma" pitchFamily="34" charset="0"/>
              </a:rPr>
              <a:t>-1</a:t>
            </a:r>
            <a:r>
              <a:rPr lang="en-US" altLang="zh-CN">
                <a:latin typeface="Times New Roman" pitchFamily="18" charset="0"/>
                <a:cs typeface="Tahoma" pitchFamily="34" charset="0"/>
              </a:rPr>
              <a:t>:B</a:t>
            </a:r>
            <a:r>
              <a:rPr lang="en-US" altLang="zh-CN">
                <a:latin typeface="Times New Roman" pitchFamily="18" charset="0"/>
                <a:cs typeface="Tahoma" pitchFamily="34" charset="0"/>
                <a:sym typeface="Symbol" pitchFamily="18" charset="2"/>
              </a:rPr>
              <a:t>A</a:t>
            </a:r>
            <a:r>
              <a:rPr lang="zh-CN" altLang="en-US">
                <a:latin typeface="Times New Roman" pitchFamily="18" charset="0"/>
                <a:sym typeface="Symbol" pitchFamily="18" charset="2"/>
              </a:rPr>
              <a:t>，也是双射。</a:t>
            </a:r>
          </a:p>
          <a:p>
            <a:pPr>
              <a:lnSpc>
                <a:spcPct val="90000"/>
              </a:lnSpc>
            </a:pPr>
            <a:r>
              <a:rPr lang="zh-CN" altLang="en-US">
                <a:latin typeface="Times New Roman" pitchFamily="18" charset="0"/>
                <a:sym typeface="Symbol" pitchFamily="18" charset="2"/>
              </a:rPr>
              <a:t>传递性：如果</a:t>
            </a:r>
            <a:r>
              <a:rPr lang="en-US" altLang="zh-CN">
                <a:latin typeface="Times New Roman" pitchFamily="18" charset="0"/>
                <a:cs typeface="Tahoma" pitchFamily="34" charset="0"/>
              </a:rPr>
              <a:t>ƒ</a:t>
            </a:r>
            <a:r>
              <a:rPr lang="en-US" altLang="zh-CN">
                <a:latin typeface="Times New Roman" pitchFamily="18" charset="0"/>
              </a:rPr>
              <a:t>:A</a:t>
            </a:r>
            <a:r>
              <a:rPr lang="en-US" altLang="zh-CN">
                <a:latin typeface="Times New Roman" pitchFamily="18" charset="0"/>
                <a:sym typeface="Symbol" pitchFamily="18" charset="2"/>
              </a:rPr>
              <a:t>B</a:t>
            </a:r>
            <a:r>
              <a:rPr lang="zh-CN" altLang="en-US">
                <a:latin typeface="Times New Roman" pitchFamily="18" charset="0"/>
                <a:sym typeface="Symbol" pitchFamily="18" charset="2"/>
              </a:rPr>
              <a:t>，</a:t>
            </a:r>
            <a:r>
              <a:rPr lang="en-US" altLang="zh-CN" i="1">
                <a:latin typeface="Times New Roman" pitchFamily="18" charset="0"/>
                <a:cs typeface="Tahoma" pitchFamily="34" charset="0"/>
              </a:rPr>
              <a:t>g</a:t>
            </a:r>
            <a:r>
              <a:rPr lang="en-US" altLang="zh-CN">
                <a:latin typeface="Times New Roman" pitchFamily="18" charset="0"/>
              </a:rPr>
              <a:t>:B</a:t>
            </a:r>
            <a:r>
              <a:rPr lang="en-US" altLang="zh-CN">
                <a:latin typeface="Times New Roman" pitchFamily="18" charset="0"/>
                <a:sym typeface="Symbol" pitchFamily="18" charset="2"/>
              </a:rPr>
              <a:t>C</a:t>
            </a:r>
            <a:r>
              <a:rPr lang="zh-CN" altLang="en-US">
                <a:latin typeface="Times New Roman" pitchFamily="18" charset="0"/>
                <a:sym typeface="Symbol" pitchFamily="18" charset="2"/>
              </a:rPr>
              <a:t>均是双射，则</a:t>
            </a:r>
            <a:r>
              <a:rPr lang="en-US" altLang="zh-CN">
                <a:latin typeface="Times New Roman" pitchFamily="18" charset="0"/>
                <a:cs typeface="Tahoma" pitchFamily="34" charset="0"/>
              </a:rPr>
              <a:t>ƒ°</a:t>
            </a:r>
            <a:r>
              <a:rPr lang="en-US" altLang="zh-CN" i="1">
                <a:latin typeface="Times New Roman" pitchFamily="18" charset="0"/>
                <a:cs typeface="Tahoma" pitchFamily="34" charset="0"/>
              </a:rPr>
              <a:t>g</a:t>
            </a:r>
            <a:r>
              <a:rPr lang="zh-CN" altLang="en-US">
                <a:latin typeface="Times New Roman" pitchFamily="18" charset="0"/>
              </a:rPr>
              <a:t>是从</a:t>
            </a:r>
            <a:r>
              <a:rPr lang="en-US" altLang="zh-CN">
                <a:latin typeface="Times New Roman" pitchFamily="18" charset="0"/>
              </a:rPr>
              <a:t>A</a:t>
            </a:r>
            <a:r>
              <a:rPr lang="zh-CN" altLang="en-US">
                <a:latin typeface="Times New Roman" pitchFamily="18" charset="0"/>
              </a:rPr>
              <a:t>到</a:t>
            </a:r>
            <a:r>
              <a:rPr lang="en-US" altLang="zh-CN">
                <a:latin typeface="Times New Roman" pitchFamily="18" charset="0"/>
              </a:rPr>
              <a:t>C</a:t>
            </a:r>
            <a:r>
              <a:rPr lang="zh-CN" altLang="en-US">
                <a:latin typeface="Times New Roman" pitchFamily="18" charset="0"/>
              </a:rPr>
              <a:t>的双射。</a:t>
            </a:r>
          </a:p>
          <a:p>
            <a:pPr>
              <a:lnSpc>
                <a:spcPct val="90000"/>
              </a:lnSpc>
            </a:pPr>
            <a:endParaRPr lang="zh-CN" altLang="en-US">
              <a:latin typeface="Times New Roman" pitchFamily="18" charset="0"/>
            </a:endParaRPr>
          </a:p>
          <a:p>
            <a:pPr>
              <a:lnSpc>
                <a:spcPct val="90000"/>
              </a:lnSpc>
            </a:pPr>
            <a:r>
              <a:rPr lang="zh-CN" altLang="en-US">
                <a:latin typeface="Times New Roman" pitchFamily="18" charset="0"/>
              </a:rPr>
              <a:t>例子：所有与自然数集等势的集合构成一个等价类。</a:t>
            </a:r>
            <a:endParaRPr lang="zh-CN" altLang="en-US" i="1">
              <a:latin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a:t>可列集</a:t>
            </a:r>
            <a:r>
              <a:rPr lang="en-US" altLang="zh-CN"/>
              <a:t>(</a:t>
            </a:r>
            <a:r>
              <a:rPr lang="zh-CN" altLang="en-US"/>
              <a:t>无穷可数集</a:t>
            </a:r>
            <a:r>
              <a:rPr lang="en-US" altLang="zh-CN"/>
              <a:t>)</a:t>
            </a:r>
          </a:p>
        </p:txBody>
      </p:sp>
      <p:sp>
        <p:nvSpPr>
          <p:cNvPr id="69635" name="Rectangle 3"/>
          <p:cNvSpPr>
            <a:spLocks noGrp="1" noChangeArrowheads="1"/>
          </p:cNvSpPr>
          <p:nvPr>
            <p:ph idx="1"/>
          </p:nvPr>
        </p:nvSpPr>
        <p:spPr/>
        <p:txBody>
          <a:bodyPr/>
          <a:lstStyle/>
          <a:p>
            <a:pPr>
              <a:lnSpc>
                <a:spcPct val="90000"/>
              </a:lnSpc>
            </a:pPr>
            <a:r>
              <a:rPr lang="zh-CN" altLang="en-US"/>
              <a:t>与自然数集等势的集合称为可列集</a:t>
            </a:r>
          </a:p>
          <a:p>
            <a:pPr lvl="1">
              <a:lnSpc>
                <a:spcPct val="90000"/>
              </a:lnSpc>
            </a:pPr>
            <a:r>
              <a:rPr lang="zh-CN" altLang="en-US">
                <a:solidFill>
                  <a:schemeClr val="tx2"/>
                </a:solidFill>
              </a:rPr>
              <a:t>直观上说：集合的元素可以线性排列，对派定序列中任一元素，可以说出：它“前”、“后”元素是什么</a:t>
            </a:r>
          </a:p>
          <a:p>
            <a:pPr>
              <a:lnSpc>
                <a:spcPct val="90000"/>
              </a:lnSpc>
            </a:pPr>
            <a:r>
              <a:rPr lang="zh-CN" altLang="en-US"/>
              <a:t>可列集的例子</a:t>
            </a:r>
          </a:p>
          <a:p>
            <a:pPr lvl="1" algn="just">
              <a:lnSpc>
                <a:spcPct val="90000"/>
              </a:lnSpc>
            </a:pPr>
            <a:r>
              <a:rPr lang="zh-CN" altLang="en-US"/>
              <a:t>整数集是可列集</a:t>
            </a:r>
          </a:p>
          <a:p>
            <a:pPr lvl="1" algn="just">
              <a:lnSpc>
                <a:spcPct val="90000"/>
              </a:lnSpc>
            </a:pPr>
            <a:r>
              <a:rPr lang="zh-CN" altLang="en-US"/>
              <a:t>自然数集的笛卡儿乘积是可列集</a:t>
            </a:r>
          </a:p>
          <a:p>
            <a:pPr lvl="1" algn="just">
              <a:lnSpc>
                <a:spcPct val="90000"/>
              </a:lnSpc>
            </a:pPr>
            <a:r>
              <a:rPr lang="zh-CN" altLang="en-US"/>
              <a:t>有理数集是可列集：</a:t>
            </a:r>
            <a:r>
              <a:rPr lang="en-US" altLang="zh-CN" i="1">
                <a:latin typeface="Times New Roman" pitchFamily="18" charset="0"/>
              </a:rPr>
              <a:t>f</a:t>
            </a:r>
            <a:r>
              <a:rPr lang="en-US" altLang="zh-CN">
                <a:latin typeface="Times New Roman" pitchFamily="18" charset="0"/>
              </a:rPr>
              <a:t>: N</a:t>
            </a:r>
            <a:r>
              <a:rPr lang="en-US" altLang="zh-CN">
                <a:latin typeface="Times New Roman" pitchFamily="18" charset="0"/>
                <a:sym typeface="Symbol" pitchFamily="18" charset="2"/>
              </a:rPr>
              <a:t></a:t>
            </a:r>
            <a:r>
              <a:rPr lang="en-US" altLang="zh-CN">
                <a:latin typeface="Times New Roman" pitchFamily="18" charset="0"/>
              </a:rPr>
              <a:t>Q, </a:t>
            </a:r>
            <a:r>
              <a:rPr lang="en-US" altLang="zh-CN" i="1">
                <a:latin typeface="Times New Roman" pitchFamily="18" charset="0"/>
              </a:rPr>
              <a:t>f</a:t>
            </a:r>
            <a:r>
              <a:rPr lang="en-US" altLang="zh-CN">
                <a:latin typeface="Times New Roman" pitchFamily="18" charset="0"/>
              </a:rPr>
              <a:t>(</a:t>
            </a:r>
            <a:r>
              <a:rPr lang="en-US" altLang="zh-CN" i="1">
                <a:latin typeface="Times New Roman" pitchFamily="18" charset="0"/>
              </a:rPr>
              <a:t>n</a:t>
            </a:r>
            <a:r>
              <a:rPr lang="en-US" altLang="zh-CN">
                <a:latin typeface="Times New Roman" pitchFamily="18" charset="0"/>
              </a:rPr>
              <a:t>)=“</a:t>
            </a:r>
            <a:r>
              <a:rPr lang="zh-CN" altLang="en-US">
                <a:latin typeface="Times New Roman" pitchFamily="18" charset="0"/>
              </a:rPr>
              <a:t>第</a:t>
            </a:r>
            <a:r>
              <a:rPr lang="en-US" altLang="zh-CN" i="1">
                <a:latin typeface="Times New Roman" pitchFamily="18" charset="0"/>
              </a:rPr>
              <a:t>n</a:t>
            </a:r>
            <a:r>
              <a:rPr lang="zh-CN" altLang="en-US">
                <a:latin typeface="Times New Roman" pitchFamily="18" charset="0"/>
              </a:rPr>
              <a:t>个分数”</a:t>
            </a:r>
            <a:r>
              <a:rPr lang="en-US" altLang="zh-CN">
                <a:latin typeface="Times New Roman" pitchFamily="18" charset="0"/>
              </a:rPr>
              <a:t>(</a:t>
            </a:r>
            <a:r>
              <a:rPr lang="zh-CN" altLang="en-US">
                <a:latin typeface="Times New Roman" pitchFamily="18" charset="0"/>
              </a:rPr>
              <a:t>按照某种排列</a:t>
            </a:r>
            <a:r>
              <a:rPr lang="en-US" altLang="zh-CN">
                <a:latin typeface="Times New Roman" pitchFamily="18" charset="0"/>
              </a:rPr>
              <a:t>)</a:t>
            </a:r>
          </a:p>
          <a:p>
            <a:pPr lvl="1">
              <a:lnSpc>
                <a:spcPct val="90000"/>
              </a:lnSpc>
              <a:buFontTx/>
              <a:buNone/>
            </a:pPr>
            <a:endParaRPr lang="en-US" altLang="zh-CN">
              <a:latin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a:t>有穷与无穷：差别不仅是数量</a:t>
            </a:r>
          </a:p>
        </p:txBody>
      </p:sp>
      <p:sp>
        <p:nvSpPr>
          <p:cNvPr id="70659" name="Rectangle 3"/>
          <p:cNvSpPr>
            <a:spLocks noGrp="1" noChangeArrowheads="1"/>
          </p:cNvSpPr>
          <p:nvPr>
            <p:ph idx="1"/>
          </p:nvPr>
        </p:nvSpPr>
        <p:spPr/>
        <p:txBody>
          <a:bodyPr/>
          <a:lstStyle/>
          <a:p>
            <a:pPr>
              <a:lnSpc>
                <a:spcPct val="90000"/>
              </a:lnSpc>
            </a:pPr>
            <a:r>
              <a:rPr lang="zh-CN" altLang="en-US"/>
              <a:t>伽利略悖论：</a:t>
            </a:r>
          </a:p>
          <a:p>
            <a:pPr lvl="1">
              <a:lnSpc>
                <a:spcPct val="90000"/>
              </a:lnSpc>
            </a:pPr>
            <a:r>
              <a:rPr lang="zh-CN" altLang="en-US"/>
              <a:t>传统公理：</a:t>
            </a:r>
            <a:r>
              <a:rPr lang="zh-CN" altLang="en-US">
                <a:latin typeface="Times New Roman" pitchFamily="18" charset="0"/>
              </a:rPr>
              <a:t>“整体大于部分”</a:t>
            </a:r>
          </a:p>
          <a:p>
            <a:pPr lvl="1">
              <a:lnSpc>
                <a:spcPct val="90000"/>
              </a:lnSpc>
            </a:pPr>
            <a:r>
              <a:rPr lang="zh-CN" altLang="en-US">
                <a:latin typeface="Times New Roman" pitchFamily="18" charset="0"/>
              </a:rPr>
              <a:t>伽利略发现：</a:t>
            </a:r>
            <a:r>
              <a:rPr lang="en-US" altLang="zh-CN">
                <a:latin typeface="Times New Roman" pitchFamily="18" charset="0"/>
              </a:rPr>
              <a:t>{1,2,3,…}</a:t>
            </a:r>
            <a:r>
              <a:rPr lang="zh-CN" altLang="en-US">
                <a:latin typeface="Times New Roman" pitchFamily="18" charset="0"/>
              </a:rPr>
              <a:t>与</a:t>
            </a:r>
            <a:r>
              <a:rPr lang="en-US" altLang="zh-CN">
                <a:latin typeface="Times New Roman" pitchFamily="18" charset="0"/>
              </a:rPr>
              <a:t>{1</a:t>
            </a:r>
            <a:r>
              <a:rPr lang="en-US" altLang="zh-CN" baseline="30000">
                <a:latin typeface="Times New Roman" pitchFamily="18" charset="0"/>
              </a:rPr>
              <a:t>2</a:t>
            </a:r>
            <a:r>
              <a:rPr lang="en-US" altLang="zh-CN">
                <a:latin typeface="Times New Roman" pitchFamily="18" charset="0"/>
              </a:rPr>
              <a:t>,2</a:t>
            </a:r>
            <a:r>
              <a:rPr lang="en-US" altLang="zh-CN" baseline="30000">
                <a:latin typeface="Times New Roman" pitchFamily="18" charset="0"/>
              </a:rPr>
              <a:t>2</a:t>
            </a:r>
            <a:r>
              <a:rPr lang="en-US" altLang="zh-CN">
                <a:latin typeface="Times New Roman" pitchFamily="18" charset="0"/>
              </a:rPr>
              <a:t>,3</a:t>
            </a:r>
            <a:r>
              <a:rPr lang="en-US" altLang="zh-CN" baseline="30000">
                <a:latin typeface="Times New Roman" pitchFamily="18" charset="0"/>
              </a:rPr>
              <a:t>2</a:t>
            </a:r>
            <a:r>
              <a:rPr lang="en-US" altLang="zh-CN">
                <a:latin typeface="Times New Roman" pitchFamily="18" charset="0"/>
              </a:rPr>
              <a:t>,…}</a:t>
            </a:r>
            <a:r>
              <a:rPr lang="zh-CN" altLang="en-US">
                <a:latin typeface="Times New Roman" pitchFamily="18" charset="0"/>
              </a:rPr>
              <a:t>一一对应。</a:t>
            </a:r>
          </a:p>
          <a:p>
            <a:pPr>
              <a:lnSpc>
                <a:spcPct val="90000"/>
              </a:lnSpc>
            </a:pPr>
            <a:r>
              <a:rPr lang="en-US" altLang="zh-CN">
                <a:latin typeface="Times New Roman" pitchFamily="18" charset="0"/>
              </a:rPr>
              <a:t>S</a:t>
            </a:r>
            <a:r>
              <a:rPr lang="zh-CN" altLang="en-US">
                <a:latin typeface="Times New Roman" pitchFamily="18" charset="0"/>
              </a:rPr>
              <a:t>是有限集合，</a:t>
            </a:r>
            <a:r>
              <a:rPr lang="en-US" altLang="zh-CN">
                <a:latin typeface="Times New Roman" pitchFamily="18" charset="0"/>
              </a:rPr>
              <a:t>iff. </a:t>
            </a:r>
            <a:r>
              <a:rPr lang="zh-CN" altLang="en-US">
                <a:latin typeface="Times New Roman" pitchFamily="18" charset="0"/>
              </a:rPr>
              <a:t>存在自然数</a:t>
            </a:r>
            <a:r>
              <a:rPr lang="en-US" altLang="zh-CN">
                <a:latin typeface="Times New Roman" pitchFamily="18" charset="0"/>
              </a:rPr>
              <a:t>n</a:t>
            </a:r>
            <a:r>
              <a:rPr lang="zh-CN" altLang="en-US">
                <a:latin typeface="Times New Roman" pitchFamily="18" charset="0"/>
              </a:rPr>
              <a:t>，使得</a:t>
            </a:r>
            <a:r>
              <a:rPr lang="en-US" altLang="zh-CN">
                <a:latin typeface="Times New Roman" pitchFamily="18" charset="0"/>
              </a:rPr>
              <a:t>S</a:t>
            </a:r>
            <a:r>
              <a:rPr lang="zh-CN" altLang="en-US">
                <a:latin typeface="Times New Roman" pitchFamily="18" charset="0"/>
              </a:rPr>
              <a:t>与</a:t>
            </a:r>
            <a:r>
              <a:rPr lang="en-US" altLang="zh-CN">
                <a:latin typeface="Times New Roman" pitchFamily="18" charset="0"/>
              </a:rPr>
              <a:t>{1,2,…n}</a:t>
            </a:r>
            <a:r>
              <a:rPr lang="zh-CN" altLang="en-US">
                <a:latin typeface="Times New Roman" pitchFamily="18" charset="0"/>
              </a:rPr>
              <a:t>等势</a:t>
            </a:r>
          </a:p>
          <a:p>
            <a:pPr>
              <a:lnSpc>
                <a:spcPct val="90000"/>
              </a:lnSpc>
            </a:pPr>
            <a:r>
              <a:rPr lang="en-US" altLang="zh-CN">
                <a:latin typeface="Times New Roman" pitchFamily="18" charset="0"/>
              </a:rPr>
              <a:t>S</a:t>
            </a:r>
            <a:r>
              <a:rPr lang="zh-CN" altLang="en-US">
                <a:latin typeface="Times New Roman" pitchFamily="18" charset="0"/>
              </a:rPr>
              <a:t>不是有限集合</a:t>
            </a:r>
            <a:r>
              <a:rPr lang="en-US" altLang="zh-CN">
                <a:latin typeface="Times New Roman" pitchFamily="18" charset="0"/>
              </a:rPr>
              <a:t>(</a:t>
            </a:r>
            <a:r>
              <a:rPr lang="zh-CN" altLang="en-US">
                <a:latin typeface="Times New Roman" pitchFamily="18" charset="0"/>
              </a:rPr>
              <a:t>即：无限集</a:t>
            </a:r>
            <a:r>
              <a:rPr lang="en-US" altLang="zh-CN">
                <a:latin typeface="Times New Roman" pitchFamily="18" charset="0"/>
              </a:rPr>
              <a:t>)</a:t>
            </a:r>
            <a:r>
              <a:rPr lang="zh-CN" altLang="en-US">
                <a:latin typeface="Times New Roman" pitchFamily="18" charset="0"/>
              </a:rPr>
              <a:t>，</a:t>
            </a:r>
            <a:r>
              <a:rPr lang="en-US" altLang="zh-CN">
                <a:latin typeface="Times New Roman" pitchFamily="18" charset="0"/>
              </a:rPr>
              <a:t>iff. </a:t>
            </a:r>
            <a:r>
              <a:rPr lang="zh-CN" altLang="en-US">
                <a:latin typeface="Times New Roman" pitchFamily="18" charset="0"/>
              </a:rPr>
              <a:t>存在</a:t>
            </a:r>
            <a:r>
              <a:rPr lang="en-US" altLang="zh-CN">
                <a:latin typeface="Times New Roman" pitchFamily="18" charset="0"/>
              </a:rPr>
              <a:t>S</a:t>
            </a:r>
            <a:r>
              <a:rPr lang="zh-CN" altLang="en-US">
                <a:latin typeface="Times New Roman" pitchFamily="18" charset="0"/>
              </a:rPr>
              <a:t>的真子集</a:t>
            </a:r>
            <a:r>
              <a:rPr lang="en-US" altLang="zh-CN">
                <a:latin typeface="Times New Roman" pitchFamily="18" charset="0"/>
              </a:rPr>
              <a:t>S’</a:t>
            </a:r>
            <a:r>
              <a:rPr lang="zh-CN" altLang="en-US">
                <a:latin typeface="Times New Roman" pitchFamily="18" charset="0"/>
              </a:rPr>
              <a:t>，使得</a:t>
            </a:r>
            <a:r>
              <a:rPr lang="en-US" altLang="zh-CN">
                <a:latin typeface="Times New Roman" pitchFamily="18" charset="0"/>
              </a:rPr>
              <a:t>S</a:t>
            </a:r>
            <a:r>
              <a:rPr lang="zh-CN" altLang="en-US">
                <a:latin typeface="Times New Roman" pitchFamily="18" charset="0"/>
              </a:rPr>
              <a:t>与</a:t>
            </a:r>
            <a:r>
              <a:rPr lang="en-US" altLang="zh-CN">
                <a:latin typeface="Times New Roman" pitchFamily="18" charset="0"/>
              </a:rPr>
              <a:t>S’</a:t>
            </a:r>
            <a:r>
              <a:rPr lang="zh-CN" altLang="en-US">
                <a:latin typeface="Times New Roman" pitchFamily="18" charset="0"/>
              </a:rPr>
              <a:t>等势</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a:t>无限集的特征</a:t>
            </a:r>
          </a:p>
        </p:txBody>
      </p:sp>
      <p:sp>
        <p:nvSpPr>
          <p:cNvPr id="77827" name="Rectangle 3"/>
          <p:cNvSpPr>
            <a:spLocks noGrp="1" noChangeArrowheads="1"/>
          </p:cNvSpPr>
          <p:nvPr>
            <p:ph idx="1"/>
          </p:nvPr>
        </p:nvSpPr>
        <p:spPr/>
        <p:txBody>
          <a:bodyPr/>
          <a:lstStyle/>
          <a:p>
            <a:r>
              <a:rPr lang="en-US" altLang="zh-CN"/>
              <a:t>S</a:t>
            </a:r>
            <a:r>
              <a:rPr lang="zh-CN" altLang="en-US"/>
              <a:t>是无限集合，</a:t>
            </a:r>
            <a:r>
              <a:rPr lang="zh-CN" altLang="en-US">
                <a:latin typeface="Times New Roman" pitchFamily="18" charset="0"/>
              </a:rPr>
              <a:t>则必有</a:t>
            </a:r>
            <a:r>
              <a:rPr lang="en-US" altLang="zh-CN">
                <a:latin typeface="Times New Roman" pitchFamily="18" charset="0"/>
              </a:rPr>
              <a:t>S</a:t>
            </a:r>
            <a:r>
              <a:rPr lang="zh-CN" altLang="en-US">
                <a:latin typeface="Times New Roman" pitchFamily="18" charset="0"/>
              </a:rPr>
              <a:t>的真子集</a:t>
            </a:r>
            <a:r>
              <a:rPr lang="en-US" altLang="zh-CN">
                <a:latin typeface="Times New Roman" pitchFamily="18" charset="0"/>
              </a:rPr>
              <a:t>S’</a:t>
            </a:r>
            <a:r>
              <a:rPr lang="zh-CN" altLang="en-US">
                <a:latin typeface="Times New Roman" pitchFamily="18" charset="0"/>
              </a:rPr>
              <a:t>，满足：</a:t>
            </a:r>
            <a:r>
              <a:rPr lang="en-US" altLang="zh-CN">
                <a:latin typeface="Times New Roman" pitchFamily="18" charset="0"/>
              </a:rPr>
              <a:t>S</a:t>
            </a:r>
            <a:r>
              <a:rPr lang="en-US" altLang="zh-CN">
                <a:latin typeface="Times New Roman" pitchFamily="18" charset="0"/>
                <a:ea typeface="Arial Unicode MS" pitchFamily="34" charset="-122"/>
                <a:cs typeface="Arial Unicode MS" pitchFamily="34" charset="-122"/>
              </a:rPr>
              <a:t>≈S’</a:t>
            </a:r>
          </a:p>
          <a:p>
            <a:pPr lvl="1"/>
            <a:r>
              <a:rPr lang="zh-CN" altLang="en-US">
                <a:latin typeface="Times New Roman" pitchFamily="18" charset="0"/>
              </a:rPr>
              <a:t>证明要点：</a:t>
            </a:r>
          </a:p>
          <a:p>
            <a:pPr lvl="1">
              <a:buFontTx/>
              <a:buNone/>
            </a:pPr>
            <a:r>
              <a:rPr lang="en-US" altLang="zh-CN">
                <a:latin typeface="Times New Roman" pitchFamily="18" charset="0"/>
              </a:rPr>
              <a:t>S</a:t>
            </a:r>
            <a:r>
              <a:rPr lang="zh-CN" altLang="en-US">
                <a:latin typeface="Times New Roman" pitchFamily="18" charset="0"/>
              </a:rPr>
              <a:t>一定包含一个与自然数集合等势的子集</a:t>
            </a:r>
            <a:r>
              <a:rPr lang="en-US" altLang="zh-CN">
                <a:latin typeface="Times New Roman" pitchFamily="18" charset="0"/>
              </a:rPr>
              <a:t>M={a</a:t>
            </a:r>
            <a:r>
              <a:rPr lang="en-US" altLang="zh-CN" baseline="-25000">
                <a:latin typeface="Times New Roman" pitchFamily="18" charset="0"/>
              </a:rPr>
              <a:t>1</a:t>
            </a:r>
            <a:r>
              <a:rPr lang="en-US" altLang="zh-CN">
                <a:latin typeface="Times New Roman" pitchFamily="18" charset="0"/>
              </a:rPr>
              <a:t>,a</a:t>
            </a:r>
            <a:r>
              <a:rPr lang="en-US" altLang="zh-CN" baseline="-25000">
                <a:latin typeface="Times New Roman" pitchFamily="18" charset="0"/>
              </a:rPr>
              <a:t>2</a:t>
            </a:r>
            <a:r>
              <a:rPr lang="en-US" altLang="zh-CN">
                <a:latin typeface="Times New Roman" pitchFamily="18" charset="0"/>
              </a:rPr>
              <a:t>,a</a:t>
            </a:r>
            <a:r>
              <a:rPr lang="en-US" altLang="zh-CN" baseline="-25000">
                <a:latin typeface="Times New Roman" pitchFamily="18" charset="0"/>
              </a:rPr>
              <a:t>3</a:t>
            </a:r>
            <a:r>
              <a:rPr lang="en-US" altLang="zh-CN">
                <a:latin typeface="Times New Roman" pitchFamily="18" charset="0"/>
              </a:rPr>
              <a:t>,…}</a:t>
            </a:r>
          </a:p>
          <a:p>
            <a:pPr lvl="1">
              <a:buFontTx/>
              <a:buNone/>
            </a:pPr>
            <a:r>
              <a:rPr lang="zh-CN" altLang="en-US">
                <a:latin typeface="Times New Roman" pitchFamily="18" charset="0"/>
              </a:rPr>
              <a:t>令</a:t>
            </a:r>
            <a:r>
              <a:rPr lang="en-US" altLang="zh-CN">
                <a:latin typeface="Times New Roman" pitchFamily="18" charset="0"/>
              </a:rPr>
              <a:t>S’=S-{a</a:t>
            </a:r>
            <a:r>
              <a:rPr lang="en-US" altLang="zh-CN" baseline="-25000">
                <a:latin typeface="Times New Roman" pitchFamily="18" charset="0"/>
              </a:rPr>
              <a:t>1</a:t>
            </a:r>
            <a:r>
              <a:rPr lang="en-US" altLang="zh-CN">
                <a:latin typeface="Times New Roman" pitchFamily="18" charset="0"/>
              </a:rPr>
              <a:t>}</a:t>
            </a:r>
            <a:r>
              <a:rPr lang="zh-CN" altLang="en-US">
                <a:latin typeface="Times New Roman" pitchFamily="18" charset="0"/>
              </a:rPr>
              <a:t>，可以定义</a:t>
            </a:r>
            <a:r>
              <a:rPr lang="en-US" altLang="zh-CN">
                <a:latin typeface="Times New Roman" pitchFamily="18" charset="0"/>
                <a:cs typeface="Tahoma" pitchFamily="34" charset="0"/>
              </a:rPr>
              <a:t>ƒ</a:t>
            </a:r>
            <a:r>
              <a:rPr lang="en-US" altLang="zh-CN">
                <a:latin typeface="Times New Roman" pitchFamily="18" charset="0"/>
              </a:rPr>
              <a:t>:S</a:t>
            </a:r>
            <a:r>
              <a:rPr lang="en-US" altLang="zh-CN">
                <a:latin typeface="Times New Roman" pitchFamily="18" charset="0"/>
                <a:sym typeface="Symbol" pitchFamily="18" charset="2"/>
              </a:rPr>
              <a:t>S’</a:t>
            </a:r>
            <a:r>
              <a:rPr lang="zh-CN" altLang="en-US">
                <a:latin typeface="Times New Roman" pitchFamily="18" charset="0"/>
                <a:sym typeface="Symbol" pitchFamily="18" charset="2"/>
              </a:rPr>
              <a:t>如下：</a:t>
            </a:r>
          </a:p>
          <a:p>
            <a:pPr lvl="1">
              <a:buFontTx/>
              <a:buNone/>
            </a:pPr>
            <a:r>
              <a:rPr lang="zh-CN" altLang="en-US">
                <a:latin typeface="Times New Roman" pitchFamily="18" charset="0"/>
                <a:sym typeface="Symbol" pitchFamily="18" charset="2"/>
              </a:rPr>
              <a:t>对于任意</a:t>
            </a:r>
            <a:r>
              <a:rPr lang="en-US" altLang="zh-CN">
                <a:latin typeface="Times New Roman" pitchFamily="18" charset="0"/>
                <a:sym typeface="Symbol" pitchFamily="18" charset="2"/>
              </a:rPr>
              <a:t>xM, </a:t>
            </a:r>
            <a:r>
              <a:rPr lang="en-US" altLang="zh-CN">
                <a:latin typeface="Times New Roman" pitchFamily="18" charset="0"/>
                <a:cs typeface="Tahoma" pitchFamily="34" charset="0"/>
              </a:rPr>
              <a:t>ƒ(</a:t>
            </a:r>
            <a:r>
              <a:rPr lang="en-US" altLang="zh-CN">
                <a:latin typeface="Times New Roman" pitchFamily="18" charset="0"/>
              </a:rPr>
              <a:t>a</a:t>
            </a:r>
            <a:r>
              <a:rPr lang="en-US" altLang="zh-CN" baseline="-25000">
                <a:latin typeface="Times New Roman" pitchFamily="18" charset="0"/>
              </a:rPr>
              <a:t>i</a:t>
            </a:r>
            <a:r>
              <a:rPr lang="en-US" altLang="zh-CN">
                <a:latin typeface="Times New Roman" pitchFamily="18" charset="0"/>
                <a:cs typeface="Tahoma" pitchFamily="34" charset="0"/>
              </a:rPr>
              <a:t>)= </a:t>
            </a:r>
            <a:r>
              <a:rPr lang="en-US" altLang="zh-CN">
                <a:latin typeface="Times New Roman" pitchFamily="18" charset="0"/>
              </a:rPr>
              <a:t>a</a:t>
            </a:r>
            <a:r>
              <a:rPr lang="en-US" altLang="zh-CN" baseline="-25000">
                <a:latin typeface="Times New Roman" pitchFamily="18" charset="0"/>
              </a:rPr>
              <a:t>i+1</a:t>
            </a:r>
            <a:endParaRPr lang="en-US" altLang="zh-CN">
              <a:latin typeface="Times New Roman" pitchFamily="18" charset="0"/>
            </a:endParaRPr>
          </a:p>
          <a:p>
            <a:pPr lvl="1">
              <a:buFontTx/>
              <a:buNone/>
            </a:pPr>
            <a:r>
              <a:rPr lang="zh-CN" altLang="en-US">
                <a:latin typeface="Times New Roman" pitchFamily="18" charset="0"/>
              </a:rPr>
              <a:t>对于任意</a:t>
            </a:r>
            <a:r>
              <a:rPr lang="en-US" altLang="zh-CN">
                <a:latin typeface="Times New Roman" pitchFamily="18" charset="0"/>
                <a:sym typeface="Symbol" pitchFamily="18" charset="2"/>
              </a:rPr>
              <a:t>xS-M, </a:t>
            </a:r>
            <a:r>
              <a:rPr lang="en-US" altLang="zh-CN">
                <a:latin typeface="Times New Roman" pitchFamily="18" charset="0"/>
                <a:cs typeface="Tahoma" pitchFamily="34" charset="0"/>
              </a:rPr>
              <a:t>ƒ(</a:t>
            </a:r>
            <a:r>
              <a:rPr lang="en-US" altLang="zh-CN">
                <a:latin typeface="Times New Roman" pitchFamily="18" charset="0"/>
              </a:rPr>
              <a:t>x</a:t>
            </a:r>
            <a:r>
              <a:rPr lang="en-US" altLang="zh-CN">
                <a:latin typeface="Times New Roman" pitchFamily="18" charset="0"/>
                <a:cs typeface="Tahoma" pitchFamily="34" charset="0"/>
              </a:rPr>
              <a:t>)= </a:t>
            </a:r>
            <a:r>
              <a:rPr lang="en-US" altLang="zh-CN">
                <a:latin typeface="Times New Roman" pitchFamily="18" charset="0"/>
              </a:rPr>
              <a:t>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t>有关无限集的进一步讨论</a:t>
            </a:r>
          </a:p>
        </p:txBody>
      </p:sp>
      <p:sp>
        <p:nvSpPr>
          <p:cNvPr id="72707" name="Rectangle 3"/>
          <p:cNvSpPr>
            <a:spLocks noGrp="1" noChangeArrowheads="1"/>
          </p:cNvSpPr>
          <p:nvPr>
            <p:ph idx="1"/>
          </p:nvPr>
        </p:nvSpPr>
        <p:spPr/>
        <p:txBody>
          <a:bodyPr/>
          <a:lstStyle/>
          <a:p>
            <a:r>
              <a:rPr lang="en-US" altLang="zh-CN">
                <a:latin typeface="Times New Roman" pitchFamily="18" charset="0"/>
              </a:rPr>
              <a:t>(0,1)</a:t>
            </a:r>
            <a:r>
              <a:rPr lang="zh-CN" altLang="en-US">
                <a:latin typeface="Times New Roman" pitchFamily="18" charset="0"/>
              </a:rPr>
              <a:t>与</a:t>
            </a:r>
            <a:r>
              <a:rPr lang="en-US" altLang="zh-CN">
                <a:latin typeface="Times New Roman" pitchFamily="18" charset="0"/>
              </a:rPr>
              <a:t>[0,1]</a:t>
            </a:r>
            <a:r>
              <a:rPr lang="zh-CN" altLang="en-US">
                <a:latin typeface="Times New Roman" pitchFamily="18" charset="0"/>
              </a:rPr>
              <a:t>等势</a:t>
            </a:r>
          </a:p>
          <a:p>
            <a:r>
              <a:rPr lang="en-US" altLang="zh-CN">
                <a:latin typeface="Times New Roman" pitchFamily="18" charset="0"/>
              </a:rPr>
              <a:t>(0,1)</a:t>
            </a:r>
            <a:r>
              <a:rPr lang="zh-CN" altLang="en-US">
                <a:latin typeface="Times New Roman" pitchFamily="18" charset="0"/>
              </a:rPr>
              <a:t>与整个实数集等势</a:t>
            </a:r>
          </a:p>
          <a:p>
            <a:r>
              <a:rPr lang="zh-CN" altLang="en-US">
                <a:latin typeface="Times New Roman" pitchFamily="18" charset="0"/>
              </a:rPr>
              <a:t>对任意不相等的实数</a:t>
            </a:r>
            <a:r>
              <a:rPr lang="en-US" altLang="zh-CN">
                <a:latin typeface="Times New Roman" pitchFamily="18" charset="0"/>
              </a:rPr>
              <a:t>a,b, [0,1]</a:t>
            </a:r>
            <a:r>
              <a:rPr lang="zh-CN" altLang="en-US">
                <a:latin typeface="Times New Roman" pitchFamily="18" charset="0"/>
              </a:rPr>
              <a:t>与</a:t>
            </a:r>
            <a:r>
              <a:rPr lang="en-US" altLang="zh-CN">
                <a:latin typeface="Times New Roman" pitchFamily="18" charset="0"/>
              </a:rPr>
              <a:t>[a,b]</a:t>
            </a:r>
            <a:r>
              <a:rPr lang="zh-CN" altLang="en-US">
                <a:latin typeface="Times New Roman" pitchFamily="18" charset="0"/>
              </a:rPr>
              <a:t>等势</a:t>
            </a:r>
          </a:p>
          <a:p>
            <a:pPr lvl="1"/>
            <a:r>
              <a:rPr lang="zh-CN" altLang="en-US">
                <a:latin typeface="Times New Roman" pitchFamily="18" charset="0"/>
              </a:rPr>
              <a:t>注意：这实际上意味着：任意长的线段与任意短的线段等势</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1064</TotalTime>
  <Words>1436</Words>
  <Application>Microsoft Office PowerPoint</Application>
  <PresentationFormat>全屏显示(4:3)</PresentationFormat>
  <Paragraphs>135</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Times New Roman</vt:lpstr>
      <vt:lpstr>宋体</vt:lpstr>
      <vt:lpstr>Tahoma</vt:lpstr>
      <vt:lpstr>Symbol</vt:lpstr>
      <vt:lpstr>Arial Unicode MS</vt:lpstr>
      <vt:lpstr>Office 主题​​</vt:lpstr>
      <vt:lpstr>集合的大小</vt:lpstr>
      <vt:lpstr>上一讲内容的回顾</vt:lpstr>
      <vt:lpstr>集合的大小</vt:lpstr>
      <vt:lpstr>集合的等势关系</vt:lpstr>
      <vt:lpstr>等势关系是等价关系</vt:lpstr>
      <vt:lpstr>可列集(无穷可数集)</vt:lpstr>
      <vt:lpstr>有穷与无穷：差别不仅是数量</vt:lpstr>
      <vt:lpstr>无限集的特征</vt:lpstr>
      <vt:lpstr>有关无限集的进一步讨论</vt:lpstr>
      <vt:lpstr>实数集不是可列集</vt:lpstr>
      <vt:lpstr>康托尔定理</vt:lpstr>
      <vt:lpstr>康托尔(Georg Cantor 1845-1918)</vt:lpstr>
      <vt:lpstr>数学史上的“三次危机”</vt:lpstr>
      <vt:lpstr>集合的优势关系</vt:lpstr>
      <vt:lpstr>集合优势关系的性质</vt:lpstr>
      <vt:lpstr>多对一的函数与鸽巢原理 </vt:lpstr>
      <vt:lpstr>鸽巢原理： 简单直接的应用示例</vt:lpstr>
      <vt:lpstr>鸽巢原理： 隐藏的鸽子，看不见的巢</vt:lpstr>
      <vt:lpstr>鸽巢原理应用示例： 推广的鸽巢原理 </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集合的运算</dc:title>
  <dc:creator>CHEN DAOXU</dc:creator>
  <cp:lastModifiedBy>Zhang Ying 张营</cp:lastModifiedBy>
  <cp:revision>21</cp:revision>
  <dcterms:created xsi:type="dcterms:W3CDTF">2001-02-08T13:36:53Z</dcterms:created>
  <dcterms:modified xsi:type="dcterms:W3CDTF">2014-02-28T04:24:46Z</dcterms:modified>
</cp:coreProperties>
</file>