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6" r:id="rId2"/>
    <p:sldId id="270" r:id="rId3"/>
    <p:sldId id="257" r:id="rId4"/>
    <p:sldId id="271" r:id="rId5"/>
    <p:sldId id="272" r:id="rId6"/>
    <p:sldId id="273" r:id="rId7"/>
    <p:sldId id="278" r:id="rId8"/>
    <p:sldId id="280" r:id="rId9"/>
    <p:sldId id="279" r:id="rId10"/>
    <p:sldId id="274" r:id="rId11"/>
    <p:sldId id="275" r:id="rId12"/>
    <p:sldId id="276" r:id="rId13"/>
    <p:sldId id="277" r:id="rId14"/>
    <p:sldId id="281" r:id="rId15"/>
    <p:sldId id="282" r:id="rId16"/>
    <p:sldId id="283" r:id="rId17"/>
    <p:sldId id="284" r:id="rId18"/>
    <p:sldId id="285" r:id="rId19"/>
    <p:sldId id="288" r:id="rId20"/>
    <p:sldId id="286" r:id="rId21"/>
    <p:sldId id="287" r:id="rId22"/>
    <p:sldId id="295" r:id="rId23"/>
    <p:sldId id="296" r:id="rId24"/>
    <p:sldId id="297" r:id="rId25"/>
    <p:sldId id="298" r:id="rId26"/>
    <p:sldId id="299" r:id="rId27"/>
    <p:sldId id="300" r:id="rId28"/>
    <p:sldId id="301" r:id="rId29"/>
    <p:sldId id="302" r:id="rId30"/>
    <p:sldId id="303" r:id="rId31"/>
    <p:sldId id="304" r:id="rId32"/>
  </p:sldIdLst>
  <p:sldSz cx="9144000" cy="6858000" type="screen4x3"/>
  <p:notesSz cx="6858000" cy="9144000"/>
  <p:defaultTextStyle>
    <a:defPPr>
      <a:defRPr lang="zh-CN"/>
    </a:defPPr>
    <a:lvl1pPr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0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3300"/>
    <a:srgbClr val="DAFD9B"/>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6" d="100"/>
          <a:sy n="76" d="100"/>
        </p:scale>
        <p:origin x="-1478"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FA41D0E-78D9-484B-933E-3CD5EEB67D19}" type="slidenum">
              <a:rPr lang="en-US" altLang="zh-CN" smtClean="0"/>
              <a:pPr/>
              <a:t>‹#›</a:t>
            </a:fld>
            <a:endParaRPr lang="en-US" altLang="zh-CN"/>
          </a:p>
        </p:txBody>
      </p:sp>
    </p:spTree>
    <p:extLst>
      <p:ext uri="{BB962C8B-B14F-4D97-AF65-F5344CB8AC3E}">
        <p14:creationId xmlns:p14="http://schemas.microsoft.com/office/powerpoint/2010/main" val="264617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559B0DA-C9ED-4676-A152-845C7D6F5EEC}" type="slidenum">
              <a:rPr lang="en-US" altLang="zh-CN" smtClean="0"/>
              <a:pPr/>
              <a:t>‹#›</a:t>
            </a:fld>
            <a:endParaRPr lang="en-US" altLang="zh-CN"/>
          </a:p>
        </p:txBody>
      </p:sp>
    </p:spTree>
    <p:extLst>
      <p:ext uri="{BB962C8B-B14F-4D97-AF65-F5344CB8AC3E}">
        <p14:creationId xmlns:p14="http://schemas.microsoft.com/office/powerpoint/2010/main" val="200609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BAA8920-4847-477C-B351-7F96F863EEC5}" type="slidenum">
              <a:rPr lang="en-US" altLang="zh-CN" smtClean="0"/>
              <a:pPr/>
              <a:t>‹#›</a:t>
            </a:fld>
            <a:endParaRPr lang="en-US" altLang="zh-CN"/>
          </a:p>
        </p:txBody>
      </p:sp>
    </p:spTree>
    <p:extLst>
      <p:ext uri="{BB962C8B-B14F-4D97-AF65-F5344CB8AC3E}">
        <p14:creationId xmlns:p14="http://schemas.microsoft.com/office/powerpoint/2010/main" val="234137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876E3B6-6F82-4DB5-AB15-0A0E8D22C573}" type="slidenum">
              <a:rPr lang="en-US" altLang="zh-CN" smtClean="0"/>
              <a:pPr/>
              <a:t>‹#›</a:t>
            </a:fld>
            <a:endParaRPr lang="en-US" altLang="zh-CN"/>
          </a:p>
        </p:txBody>
      </p:sp>
    </p:spTree>
    <p:extLst>
      <p:ext uri="{BB962C8B-B14F-4D97-AF65-F5344CB8AC3E}">
        <p14:creationId xmlns:p14="http://schemas.microsoft.com/office/powerpoint/2010/main" val="292106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FDC7E20-8977-464A-8A05-5E346C352190}" type="slidenum">
              <a:rPr lang="en-US" altLang="zh-CN" smtClean="0"/>
              <a:pPr/>
              <a:t>‹#›</a:t>
            </a:fld>
            <a:endParaRPr lang="en-US" altLang="zh-CN"/>
          </a:p>
        </p:txBody>
      </p:sp>
    </p:spTree>
    <p:extLst>
      <p:ext uri="{BB962C8B-B14F-4D97-AF65-F5344CB8AC3E}">
        <p14:creationId xmlns:p14="http://schemas.microsoft.com/office/powerpoint/2010/main" val="403447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1B22764-2D0D-4A37-AAB5-AAAC49A163C3}" type="slidenum">
              <a:rPr lang="en-US" altLang="zh-CN" smtClean="0"/>
              <a:pPr/>
              <a:t>‹#›</a:t>
            </a:fld>
            <a:endParaRPr lang="en-US" altLang="zh-CN"/>
          </a:p>
        </p:txBody>
      </p:sp>
    </p:spTree>
    <p:extLst>
      <p:ext uri="{BB962C8B-B14F-4D97-AF65-F5344CB8AC3E}">
        <p14:creationId xmlns:p14="http://schemas.microsoft.com/office/powerpoint/2010/main" val="118086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25A7E2C-7E06-4671-84C3-08F614062FD6}" type="slidenum">
              <a:rPr lang="en-US" altLang="zh-CN" smtClean="0"/>
              <a:pPr/>
              <a:t>‹#›</a:t>
            </a:fld>
            <a:endParaRPr lang="en-US" altLang="zh-CN"/>
          </a:p>
        </p:txBody>
      </p:sp>
    </p:spTree>
    <p:extLst>
      <p:ext uri="{BB962C8B-B14F-4D97-AF65-F5344CB8AC3E}">
        <p14:creationId xmlns:p14="http://schemas.microsoft.com/office/powerpoint/2010/main" val="408314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2A94F32-BF6A-4AE2-8CA8-7FA84D108568}" type="slidenum">
              <a:rPr lang="en-US" altLang="zh-CN" smtClean="0"/>
              <a:pPr/>
              <a:t>‹#›</a:t>
            </a:fld>
            <a:endParaRPr lang="en-US" altLang="zh-CN"/>
          </a:p>
        </p:txBody>
      </p:sp>
    </p:spTree>
    <p:extLst>
      <p:ext uri="{BB962C8B-B14F-4D97-AF65-F5344CB8AC3E}">
        <p14:creationId xmlns:p14="http://schemas.microsoft.com/office/powerpoint/2010/main" val="239954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CFED6546-0FC5-4A45-B4A2-8912D7A6AD45}" type="slidenum">
              <a:rPr lang="en-US" altLang="zh-CN" smtClean="0"/>
              <a:pPr/>
              <a:t>‹#›</a:t>
            </a:fld>
            <a:endParaRPr lang="en-US" altLang="zh-CN"/>
          </a:p>
        </p:txBody>
      </p:sp>
    </p:spTree>
    <p:extLst>
      <p:ext uri="{BB962C8B-B14F-4D97-AF65-F5344CB8AC3E}">
        <p14:creationId xmlns:p14="http://schemas.microsoft.com/office/powerpoint/2010/main" val="189301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F028F2C-7F4F-401E-AA8E-957BE82AC47A}" type="slidenum">
              <a:rPr lang="en-US" altLang="zh-CN" smtClean="0"/>
              <a:pPr/>
              <a:t>‹#›</a:t>
            </a:fld>
            <a:endParaRPr lang="en-US" altLang="zh-CN"/>
          </a:p>
        </p:txBody>
      </p:sp>
    </p:spTree>
    <p:extLst>
      <p:ext uri="{BB962C8B-B14F-4D97-AF65-F5344CB8AC3E}">
        <p14:creationId xmlns:p14="http://schemas.microsoft.com/office/powerpoint/2010/main" val="95636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05B702-B10F-408E-B69F-B12714651379}" type="slidenum">
              <a:rPr lang="en-US" altLang="zh-CN" smtClean="0"/>
              <a:pPr/>
              <a:t>‹#›</a:t>
            </a:fld>
            <a:endParaRPr lang="en-US" altLang="zh-CN"/>
          </a:p>
        </p:txBody>
      </p:sp>
    </p:spTree>
    <p:extLst>
      <p:ext uri="{BB962C8B-B14F-4D97-AF65-F5344CB8AC3E}">
        <p14:creationId xmlns:p14="http://schemas.microsoft.com/office/powerpoint/2010/main" val="333370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0F9C0-496C-4BC3-ACD5-15064A6C7AE2}" type="slidenum">
              <a:rPr lang="en-US" altLang="zh-CN" smtClean="0"/>
              <a:pPr/>
              <a:t>‹#›</a:t>
            </a:fld>
            <a:endParaRPr lang="en-US" altLang="zh-CN"/>
          </a:p>
        </p:txBody>
      </p:sp>
    </p:spTree>
    <p:extLst>
      <p:ext uri="{BB962C8B-B14F-4D97-AF65-F5344CB8AC3E}">
        <p14:creationId xmlns:p14="http://schemas.microsoft.com/office/powerpoint/2010/main" val="36076956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a:t>代数系统</a:t>
            </a:r>
          </a:p>
        </p:txBody>
      </p:sp>
      <p:sp>
        <p:nvSpPr>
          <p:cNvPr id="2051" name="Rectangle 3"/>
          <p:cNvSpPr>
            <a:spLocks noGrp="1" noChangeArrowheads="1"/>
          </p:cNvSpPr>
          <p:nvPr>
            <p:ph type="subTitle" idx="1"/>
          </p:nvPr>
        </p:nvSpPr>
        <p:spPr/>
        <p:txBody>
          <a:bodyPr/>
          <a:lstStyle/>
          <a:p>
            <a:r>
              <a:rPr lang="zh-CN" altLang="en-US"/>
              <a:t>离散数学 第</a:t>
            </a:r>
            <a:r>
              <a:rPr lang="en-US" altLang="zh-CN"/>
              <a:t>9</a:t>
            </a:r>
            <a:r>
              <a:rPr lang="zh-CN" altLang="en-US"/>
              <a:t>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t>结合律</a:t>
            </a:r>
          </a:p>
        </p:txBody>
      </p:sp>
      <p:sp>
        <p:nvSpPr>
          <p:cNvPr id="59395" name="Rectangle 3"/>
          <p:cNvSpPr>
            <a:spLocks noGrp="1" noChangeArrowheads="1"/>
          </p:cNvSpPr>
          <p:nvPr>
            <p:ph idx="1"/>
          </p:nvPr>
        </p:nvSpPr>
        <p:spPr/>
        <p:txBody>
          <a:bodyPr/>
          <a:lstStyle/>
          <a:p>
            <a:pPr>
              <a:lnSpc>
                <a:spcPct val="90000"/>
              </a:lnSpc>
            </a:pPr>
            <a:r>
              <a:rPr lang="zh-CN" altLang="en-US"/>
              <a:t>集合</a:t>
            </a:r>
            <a:r>
              <a:rPr lang="en-US" altLang="zh-CN"/>
              <a:t>A</a:t>
            </a:r>
            <a:r>
              <a:rPr lang="zh-CN" altLang="en-US"/>
              <a:t>上的运算</a:t>
            </a:r>
            <a:r>
              <a:rPr lang="zh-CN" altLang="en-US">
                <a:ea typeface="Arial Unicode MS" pitchFamily="34" charset="-122"/>
                <a:cs typeface="Arial Unicode MS" pitchFamily="34" charset="-122"/>
              </a:rPr>
              <a:t>⃘</a:t>
            </a:r>
            <a:r>
              <a:rPr lang="zh-CN" altLang="en-US"/>
              <a:t>满足结合律定义为：</a:t>
            </a:r>
          </a:p>
          <a:p>
            <a:pPr lvl="1">
              <a:lnSpc>
                <a:spcPct val="90000"/>
              </a:lnSpc>
              <a:buFontTx/>
              <a:buNone/>
            </a:pPr>
            <a:r>
              <a:rPr lang="zh-CN" altLang="en-US"/>
              <a:t>对任意</a:t>
            </a:r>
            <a:r>
              <a:rPr lang="en-US" altLang="zh-CN"/>
              <a:t>x, y, z </a:t>
            </a:r>
            <a:r>
              <a:rPr lang="en-US" altLang="zh-CN">
                <a:sym typeface="Symbol" pitchFamily="18" charset="2"/>
              </a:rPr>
              <a:t> A</a:t>
            </a:r>
          </a:p>
          <a:p>
            <a:pPr lvl="1">
              <a:lnSpc>
                <a:spcPct val="90000"/>
              </a:lnSpc>
              <a:buFontTx/>
              <a:buNone/>
            </a:pPr>
            <a:r>
              <a:rPr lang="en-US" altLang="zh-CN">
                <a:sym typeface="Symbol" pitchFamily="18" charset="2"/>
              </a:rPr>
              <a:t>(x</a:t>
            </a:r>
            <a:r>
              <a:rPr lang="en-US" altLang="zh-CN">
                <a:ea typeface="Arial Unicode MS" pitchFamily="34" charset="-122"/>
                <a:cs typeface="Arial Unicode MS" pitchFamily="34" charset="-122"/>
              </a:rPr>
              <a:t>⃘</a:t>
            </a:r>
            <a:r>
              <a:rPr lang="en-US" altLang="zh-CN">
                <a:sym typeface="Symbol" pitchFamily="18" charset="2"/>
              </a:rPr>
              <a:t>y)</a:t>
            </a:r>
            <a:r>
              <a:rPr lang="en-US" altLang="zh-CN">
                <a:ea typeface="Arial Unicode MS" pitchFamily="34" charset="-122"/>
                <a:cs typeface="Arial Unicode MS" pitchFamily="34" charset="-122"/>
              </a:rPr>
              <a:t>⃘</a:t>
            </a:r>
            <a:r>
              <a:rPr lang="en-US" altLang="zh-CN">
                <a:sym typeface="Symbol" pitchFamily="18" charset="2"/>
              </a:rPr>
              <a:t>z = x</a:t>
            </a:r>
            <a:r>
              <a:rPr lang="en-US" altLang="zh-CN">
                <a:ea typeface="Arial Unicode MS" pitchFamily="34" charset="-122"/>
                <a:cs typeface="Arial Unicode MS" pitchFamily="34" charset="-122"/>
              </a:rPr>
              <a:t>⃘</a:t>
            </a:r>
            <a:r>
              <a:rPr lang="en-US" altLang="zh-CN">
                <a:sym typeface="Symbol" pitchFamily="18" charset="2"/>
              </a:rPr>
              <a:t>(y</a:t>
            </a:r>
            <a:r>
              <a:rPr lang="en-US" altLang="zh-CN">
                <a:ea typeface="Arial Unicode MS" pitchFamily="34" charset="-122"/>
                <a:cs typeface="Arial Unicode MS" pitchFamily="34" charset="-122"/>
              </a:rPr>
              <a:t>⃘</a:t>
            </a:r>
            <a:r>
              <a:rPr lang="en-US" altLang="zh-CN">
                <a:sym typeface="Symbol" pitchFamily="18" charset="2"/>
              </a:rPr>
              <a:t>z)</a:t>
            </a:r>
          </a:p>
          <a:p>
            <a:pPr lvl="1">
              <a:lnSpc>
                <a:spcPct val="90000"/>
              </a:lnSpc>
              <a:buFontTx/>
              <a:buNone/>
            </a:pPr>
            <a:endParaRPr lang="en-US" altLang="zh-CN">
              <a:sym typeface="Symbol" pitchFamily="18" charset="2"/>
            </a:endParaRPr>
          </a:p>
          <a:p>
            <a:pPr>
              <a:lnSpc>
                <a:spcPct val="90000"/>
              </a:lnSpc>
            </a:pPr>
            <a:r>
              <a:rPr lang="zh-CN" altLang="en-US">
                <a:sym typeface="Symbol" pitchFamily="18" charset="2"/>
              </a:rPr>
              <a:t>如果</a:t>
            </a:r>
            <a:r>
              <a:rPr lang="zh-CN" altLang="en-US">
                <a:ea typeface="Arial Unicode MS" pitchFamily="34" charset="-122"/>
                <a:cs typeface="Arial Unicode MS" pitchFamily="34" charset="-122"/>
              </a:rPr>
              <a:t>⃘</a:t>
            </a:r>
            <a:r>
              <a:rPr lang="zh-CN" altLang="en-US"/>
              <a:t>满足结合律，表达式</a:t>
            </a:r>
            <a:r>
              <a:rPr lang="en-US" altLang="zh-CN">
                <a:latin typeface="Times New Roman" pitchFamily="18" charset="0"/>
              </a:rPr>
              <a:t>x</a:t>
            </a:r>
            <a:r>
              <a:rPr lang="en-US" altLang="zh-CN" baseline="-25000">
                <a:latin typeface="Times New Roman" pitchFamily="18" charset="0"/>
              </a:rPr>
              <a:t>1</a:t>
            </a:r>
            <a:r>
              <a:rPr lang="en-US" altLang="zh-CN">
                <a:ea typeface="Arial Unicode MS" pitchFamily="34" charset="-122"/>
                <a:cs typeface="Arial Unicode MS" pitchFamily="34" charset="-122"/>
              </a:rPr>
              <a:t>⃘</a:t>
            </a:r>
            <a:r>
              <a:rPr lang="en-US" altLang="zh-CN">
                <a:latin typeface="Times New Roman" pitchFamily="18" charset="0"/>
              </a:rPr>
              <a:t>x</a:t>
            </a:r>
            <a:r>
              <a:rPr lang="en-US" altLang="zh-CN" baseline="-25000">
                <a:latin typeface="Times New Roman" pitchFamily="18" charset="0"/>
              </a:rPr>
              <a:t>2</a:t>
            </a:r>
            <a:r>
              <a:rPr lang="en-US" altLang="zh-CN">
                <a:ea typeface="Arial Unicode MS" pitchFamily="34" charset="-122"/>
                <a:cs typeface="Arial Unicode MS" pitchFamily="34" charset="-122"/>
              </a:rPr>
              <a:t>⃘</a:t>
            </a:r>
            <a:r>
              <a:rPr lang="en-US" altLang="zh-CN">
                <a:latin typeface="Times New Roman" pitchFamily="18" charset="0"/>
              </a:rPr>
              <a:t>x</a:t>
            </a:r>
            <a:r>
              <a:rPr lang="en-US" altLang="zh-CN" baseline="-25000">
                <a:latin typeface="Times New Roman" pitchFamily="18" charset="0"/>
              </a:rPr>
              <a:t>3</a:t>
            </a:r>
            <a:r>
              <a:rPr lang="en-US" altLang="zh-CN">
                <a:ea typeface="Arial Unicode MS" pitchFamily="34" charset="-122"/>
                <a:cs typeface="Arial Unicode MS" pitchFamily="34" charset="-122"/>
              </a:rPr>
              <a:t>⃘</a:t>
            </a:r>
            <a:r>
              <a:rPr lang="en-US" altLang="zh-CN">
                <a:latin typeface="Times New Roman" pitchFamily="18" charset="0"/>
              </a:rPr>
              <a:t>…</a:t>
            </a:r>
            <a:r>
              <a:rPr lang="en-US" altLang="zh-CN">
                <a:ea typeface="Arial Unicode MS" pitchFamily="34" charset="-122"/>
                <a:cs typeface="Arial Unicode MS" pitchFamily="34" charset="-122"/>
              </a:rPr>
              <a:t>⃘</a:t>
            </a:r>
            <a:r>
              <a:rPr lang="en-US" altLang="zh-CN">
                <a:latin typeface="Times New Roman" pitchFamily="18" charset="0"/>
              </a:rPr>
              <a:t> x</a:t>
            </a:r>
            <a:r>
              <a:rPr lang="en-US" altLang="zh-CN" baseline="-25000">
                <a:latin typeface="Times New Roman" pitchFamily="18" charset="0"/>
              </a:rPr>
              <a:t>n</a:t>
            </a:r>
            <a:r>
              <a:rPr lang="zh-CN" altLang="en-US">
                <a:latin typeface="Times New Roman" pitchFamily="18" charset="0"/>
              </a:rPr>
              <a:t>可以在保持诸</a:t>
            </a:r>
            <a:r>
              <a:rPr lang="en-US" altLang="zh-CN">
                <a:latin typeface="Times New Roman" pitchFamily="18" charset="0"/>
              </a:rPr>
              <a:t>x</a:t>
            </a:r>
            <a:r>
              <a:rPr lang="en-US" altLang="zh-CN" baseline="-25000">
                <a:latin typeface="Times New Roman" pitchFamily="18" charset="0"/>
              </a:rPr>
              <a:t>i</a:t>
            </a:r>
            <a:r>
              <a:rPr lang="zh-CN" altLang="en-US">
                <a:latin typeface="Times New Roman" pitchFamily="18" charset="0"/>
              </a:rPr>
              <a:t>先后次序不变的前提下按照任何顺序进行计算。</a:t>
            </a:r>
          </a:p>
          <a:p>
            <a:pPr>
              <a:lnSpc>
                <a:spcPct val="90000"/>
              </a:lnSpc>
              <a:buFontTx/>
              <a:buNone/>
            </a:pPr>
            <a:r>
              <a:rPr lang="zh-CN" altLang="en-US">
                <a:latin typeface="Times New Roman"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交换律</a:t>
            </a:r>
          </a:p>
        </p:txBody>
      </p:sp>
      <p:sp>
        <p:nvSpPr>
          <p:cNvPr id="60419" name="Rectangle 3"/>
          <p:cNvSpPr>
            <a:spLocks noGrp="1" noChangeArrowheads="1"/>
          </p:cNvSpPr>
          <p:nvPr>
            <p:ph idx="1"/>
          </p:nvPr>
        </p:nvSpPr>
        <p:spPr/>
        <p:txBody>
          <a:bodyPr/>
          <a:lstStyle/>
          <a:p>
            <a:r>
              <a:rPr lang="zh-CN" altLang="en-US"/>
              <a:t>集合</a:t>
            </a:r>
            <a:r>
              <a:rPr lang="en-US" altLang="zh-CN"/>
              <a:t>A</a:t>
            </a:r>
            <a:r>
              <a:rPr lang="zh-CN" altLang="en-US"/>
              <a:t>上的运算</a:t>
            </a:r>
            <a:r>
              <a:rPr lang="zh-CN" altLang="en-US">
                <a:ea typeface="Arial Unicode MS" pitchFamily="34" charset="-122"/>
                <a:cs typeface="Arial Unicode MS" pitchFamily="34" charset="-122"/>
              </a:rPr>
              <a:t>⃘</a:t>
            </a:r>
            <a:r>
              <a:rPr lang="zh-CN" altLang="en-US"/>
              <a:t>满足交换律定义为：</a:t>
            </a:r>
          </a:p>
          <a:p>
            <a:pPr lvl="1">
              <a:buFontTx/>
              <a:buNone/>
            </a:pPr>
            <a:r>
              <a:rPr lang="zh-CN" altLang="en-US"/>
              <a:t>对任意</a:t>
            </a:r>
            <a:r>
              <a:rPr lang="en-US" altLang="zh-CN"/>
              <a:t>x, y </a:t>
            </a:r>
            <a:r>
              <a:rPr lang="en-US" altLang="zh-CN">
                <a:sym typeface="Symbol" pitchFamily="18" charset="2"/>
              </a:rPr>
              <a:t> A</a:t>
            </a:r>
          </a:p>
          <a:p>
            <a:pPr lvl="1">
              <a:buFontTx/>
              <a:buNone/>
            </a:pPr>
            <a:r>
              <a:rPr lang="en-US" altLang="zh-CN">
                <a:sym typeface="Symbol" pitchFamily="18" charset="2"/>
              </a:rPr>
              <a:t>x</a:t>
            </a:r>
            <a:r>
              <a:rPr lang="en-US" altLang="zh-CN">
                <a:ea typeface="Arial Unicode MS" pitchFamily="34" charset="-122"/>
                <a:cs typeface="Arial Unicode MS" pitchFamily="34" charset="-122"/>
              </a:rPr>
              <a:t>⃘</a:t>
            </a:r>
            <a:r>
              <a:rPr lang="en-US" altLang="zh-CN">
                <a:sym typeface="Symbol" pitchFamily="18" charset="2"/>
              </a:rPr>
              <a:t>y = y</a:t>
            </a:r>
            <a:r>
              <a:rPr lang="en-US" altLang="zh-CN">
                <a:ea typeface="Arial Unicode MS" pitchFamily="34" charset="-122"/>
                <a:cs typeface="Arial Unicode MS" pitchFamily="34" charset="-122"/>
              </a:rPr>
              <a:t>⃘x</a:t>
            </a:r>
          </a:p>
          <a:p>
            <a:r>
              <a:rPr lang="zh-CN" altLang="en-US">
                <a:sym typeface="Symbol" pitchFamily="18" charset="2"/>
              </a:rPr>
              <a:t>如果</a:t>
            </a:r>
            <a:r>
              <a:rPr lang="zh-CN" altLang="en-US">
                <a:ea typeface="Arial Unicode MS" pitchFamily="34" charset="-122"/>
                <a:cs typeface="Arial Unicode MS" pitchFamily="34" charset="-122"/>
              </a:rPr>
              <a:t>⃘</a:t>
            </a:r>
            <a:r>
              <a:rPr lang="zh-CN" altLang="en-US"/>
              <a:t>同时满足交换律</a:t>
            </a:r>
            <a:r>
              <a:rPr lang="zh-CN" altLang="en-US">
                <a:solidFill>
                  <a:srgbClr val="FF0000"/>
                </a:solidFill>
              </a:rPr>
              <a:t>和</a:t>
            </a:r>
            <a:r>
              <a:rPr lang="zh-CN" altLang="en-US"/>
              <a:t>结合律，表达式</a:t>
            </a:r>
            <a:r>
              <a:rPr lang="en-US" altLang="zh-CN">
                <a:latin typeface="Times New Roman" pitchFamily="18" charset="0"/>
              </a:rPr>
              <a:t>x</a:t>
            </a:r>
            <a:r>
              <a:rPr lang="en-US" altLang="zh-CN" baseline="-25000">
                <a:latin typeface="Times New Roman" pitchFamily="18" charset="0"/>
              </a:rPr>
              <a:t>1</a:t>
            </a:r>
            <a:r>
              <a:rPr lang="en-US" altLang="zh-CN">
                <a:ea typeface="Arial Unicode MS" pitchFamily="34" charset="-122"/>
                <a:cs typeface="Arial Unicode MS" pitchFamily="34" charset="-122"/>
              </a:rPr>
              <a:t>⃘</a:t>
            </a:r>
            <a:r>
              <a:rPr lang="en-US" altLang="zh-CN">
                <a:latin typeface="Times New Roman" pitchFamily="18" charset="0"/>
              </a:rPr>
              <a:t>x</a:t>
            </a:r>
            <a:r>
              <a:rPr lang="en-US" altLang="zh-CN" baseline="-25000">
                <a:latin typeface="Times New Roman" pitchFamily="18" charset="0"/>
              </a:rPr>
              <a:t>2</a:t>
            </a:r>
            <a:r>
              <a:rPr lang="en-US" altLang="zh-CN">
                <a:ea typeface="Arial Unicode MS" pitchFamily="34" charset="-122"/>
                <a:cs typeface="Arial Unicode MS" pitchFamily="34" charset="-122"/>
              </a:rPr>
              <a:t>⃘</a:t>
            </a:r>
            <a:r>
              <a:rPr lang="en-US" altLang="zh-CN">
                <a:latin typeface="Times New Roman" pitchFamily="18" charset="0"/>
              </a:rPr>
              <a:t>x</a:t>
            </a:r>
            <a:r>
              <a:rPr lang="en-US" altLang="zh-CN" baseline="-25000">
                <a:latin typeface="Times New Roman" pitchFamily="18" charset="0"/>
              </a:rPr>
              <a:t>3</a:t>
            </a:r>
            <a:r>
              <a:rPr lang="en-US" altLang="zh-CN">
                <a:ea typeface="Arial Unicode MS" pitchFamily="34" charset="-122"/>
                <a:cs typeface="Arial Unicode MS" pitchFamily="34" charset="-122"/>
              </a:rPr>
              <a:t>⃘</a:t>
            </a:r>
            <a:r>
              <a:rPr lang="en-US" altLang="zh-CN">
                <a:latin typeface="Times New Roman" pitchFamily="18" charset="0"/>
              </a:rPr>
              <a:t>…</a:t>
            </a:r>
            <a:r>
              <a:rPr lang="en-US" altLang="zh-CN">
                <a:ea typeface="Arial Unicode MS" pitchFamily="34" charset="-122"/>
                <a:cs typeface="Arial Unicode MS" pitchFamily="34" charset="-122"/>
              </a:rPr>
              <a:t>⃘</a:t>
            </a:r>
            <a:r>
              <a:rPr lang="en-US" altLang="zh-CN">
                <a:latin typeface="Times New Roman" pitchFamily="18" charset="0"/>
              </a:rPr>
              <a:t> x</a:t>
            </a:r>
            <a:r>
              <a:rPr lang="en-US" altLang="zh-CN" baseline="-25000">
                <a:latin typeface="Times New Roman" pitchFamily="18" charset="0"/>
              </a:rPr>
              <a:t>n</a:t>
            </a:r>
            <a:r>
              <a:rPr lang="zh-CN" altLang="en-US">
                <a:latin typeface="Times New Roman" pitchFamily="18" charset="0"/>
              </a:rPr>
              <a:t>可以按照任何顺序进行计算，包括可以随便重新排列诸</a:t>
            </a:r>
            <a:r>
              <a:rPr lang="en-US" altLang="zh-CN">
                <a:latin typeface="Times New Roman" pitchFamily="18" charset="0"/>
              </a:rPr>
              <a:t>x</a:t>
            </a:r>
            <a:r>
              <a:rPr lang="en-US" altLang="zh-CN" baseline="-25000">
                <a:latin typeface="Times New Roman" pitchFamily="18" charset="0"/>
              </a:rPr>
              <a:t>i</a:t>
            </a:r>
            <a:r>
              <a:rPr lang="zh-CN" altLang="en-US">
                <a:latin typeface="Times New Roman" pitchFamily="18" charset="0"/>
              </a:rPr>
              <a:t>的先后次序。</a:t>
            </a:r>
            <a:endParaRPr lang="zh-CN" altLang="en-US">
              <a:ea typeface="Arial Unicode MS" pitchFamily="34" charset="-122"/>
              <a:cs typeface="Arial Unicode MS" pitchFamily="34" charset="-122"/>
            </a:endParaRPr>
          </a:p>
          <a:p>
            <a:endParaRPr lang="zh-CN" altLang="en-US">
              <a:sym typeface="Symbol" pitchFamily="18" charset="2"/>
            </a:endParaRPr>
          </a:p>
          <a:p>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分配律</a:t>
            </a:r>
          </a:p>
        </p:txBody>
      </p:sp>
      <p:sp>
        <p:nvSpPr>
          <p:cNvPr id="61443" name="Rectangle 3"/>
          <p:cNvSpPr>
            <a:spLocks noGrp="1" noChangeArrowheads="1"/>
          </p:cNvSpPr>
          <p:nvPr>
            <p:ph idx="1"/>
          </p:nvPr>
        </p:nvSpPr>
        <p:spPr/>
        <p:txBody>
          <a:bodyPr/>
          <a:lstStyle/>
          <a:p>
            <a:r>
              <a:rPr lang="zh-CN" altLang="en-US"/>
              <a:t>分配律涉及两个不同的运算。</a:t>
            </a:r>
          </a:p>
          <a:p>
            <a:r>
              <a:rPr lang="zh-CN" altLang="en-US"/>
              <a:t>集合</a:t>
            </a:r>
            <a:r>
              <a:rPr lang="en-US" altLang="zh-CN"/>
              <a:t>A</a:t>
            </a:r>
            <a:r>
              <a:rPr lang="zh-CN" altLang="en-US"/>
              <a:t>上的运算</a:t>
            </a:r>
            <a:r>
              <a:rPr lang="zh-CN" altLang="en-US">
                <a:ea typeface="Arial Unicode MS" pitchFamily="34" charset="-122"/>
                <a:cs typeface="Arial Unicode MS" pitchFamily="34" charset="-122"/>
              </a:rPr>
              <a:t>⃘</a:t>
            </a:r>
            <a:r>
              <a:rPr lang="zh-CN" altLang="en-US"/>
              <a:t>对</a:t>
            </a:r>
            <a:r>
              <a:rPr lang="zh-CN" altLang="en-US">
                <a:sym typeface="Symbol" pitchFamily="18" charset="2"/>
              </a:rPr>
              <a:t></a:t>
            </a:r>
            <a:r>
              <a:rPr lang="zh-CN" altLang="en-US"/>
              <a:t>满足</a:t>
            </a:r>
            <a:r>
              <a:rPr lang="en-US" altLang="zh-CN">
                <a:solidFill>
                  <a:schemeClr val="folHlink"/>
                </a:solidFill>
              </a:rPr>
              <a:t>(</a:t>
            </a:r>
            <a:r>
              <a:rPr lang="zh-CN" altLang="en-US">
                <a:solidFill>
                  <a:schemeClr val="folHlink"/>
                </a:solidFill>
              </a:rPr>
              <a:t>第一</a:t>
            </a:r>
            <a:r>
              <a:rPr lang="en-US" altLang="zh-CN">
                <a:solidFill>
                  <a:schemeClr val="folHlink"/>
                </a:solidFill>
              </a:rPr>
              <a:t>)</a:t>
            </a:r>
            <a:r>
              <a:rPr lang="zh-CN" altLang="en-US"/>
              <a:t>分配律定义为：</a:t>
            </a:r>
          </a:p>
          <a:p>
            <a:pPr lvl="1">
              <a:buFontTx/>
              <a:buNone/>
            </a:pPr>
            <a:r>
              <a:rPr lang="zh-CN" altLang="en-US"/>
              <a:t>对任意</a:t>
            </a:r>
            <a:r>
              <a:rPr lang="en-US" altLang="zh-CN"/>
              <a:t>x, y, z </a:t>
            </a:r>
            <a:r>
              <a:rPr lang="en-US" altLang="zh-CN">
                <a:sym typeface="Symbol" pitchFamily="18" charset="2"/>
              </a:rPr>
              <a:t> A</a:t>
            </a:r>
          </a:p>
          <a:p>
            <a:pPr lvl="1">
              <a:buFontTx/>
              <a:buNone/>
            </a:pPr>
            <a:r>
              <a:rPr lang="en-US" altLang="zh-CN">
                <a:sym typeface="Symbol" pitchFamily="18" charset="2"/>
              </a:rPr>
              <a:t>x</a:t>
            </a:r>
            <a:r>
              <a:rPr lang="en-US" altLang="zh-CN">
                <a:ea typeface="Arial Unicode MS" pitchFamily="34" charset="-122"/>
                <a:cs typeface="Arial Unicode MS" pitchFamily="34" charset="-122"/>
              </a:rPr>
              <a:t>⃘(</a:t>
            </a:r>
            <a:r>
              <a:rPr lang="en-US" altLang="zh-CN">
                <a:sym typeface="Symbol" pitchFamily="18" charset="2"/>
              </a:rPr>
              <a:t>yz) = (x</a:t>
            </a:r>
            <a:r>
              <a:rPr lang="en-US" altLang="zh-CN">
                <a:ea typeface="Arial Unicode MS" pitchFamily="34" charset="-122"/>
                <a:cs typeface="Arial Unicode MS" pitchFamily="34" charset="-122"/>
              </a:rPr>
              <a:t>⃘</a:t>
            </a:r>
            <a:r>
              <a:rPr lang="en-US" altLang="zh-CN">
                <a:sym typeface="Symbol" pitchFamily="18" charset="2"/>
              </a:rPr>
              <a:t>y)(x</a:t>
            </a:r>
            <a:r>
              <a:rPr lang="en-US" altLang="zh-CN">
                <a:ea typeface="Arial Unicode MS" pitchFamily="34" charset="-122"/>
                <a:cs typeface="Arial Unicode MS" pitchFamily="34" charset="-122"/>
              </a:rPr>
              <a:t>⃘</a:t>
            </a:r>
            <a:r>
              <a:rPr lang="en-US" altLang="zh-CN">
                <a:sym typeface="Symbol" pitchFamily="18" charset="2"/>
              </a:rPr>
              <a:t>z)</a:t>
            </a:r>
          </a:p>
          <a:p>
            <a:pPr>
              <a:buFontTx/>
              <a:buNone/>
            </a:pP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a:t>单位元素</a:t>
            </a:r>
          </a:p>
        </p:txBody>
      </p:sp>
      <p:sp>
        <p:nvSpPr>
          <p:cNvPr id="62467" name="Rectangle 3"/>
          <p:cNvSpPr>
            <a:spLocks noGrp="1" noChangeArrowheads="1"/>
          </p:cNvSpPr>
          <p:nvPr>
            <p:ph idx="1"/>
          </p:nvPr>
        </p:nvSpPr>
        <p:spPr/>
        <p:txBody>
          <a:bodyPr/>
          <a:lstStyle/>
          <a:p>
            <a:r>
              <a:rPr lang="zh-CN" altLang="en-US"/>
              <a:t>对于实数集上的普通乘法，有一个实数</a:t>
            </a:r>
            <a:r>
              <a:rPr lang="en-US" altLang="zh-CN"/>
              <a:t>1</a:t>
            </a:r>
            <a:r>
              <a:rPr lang="zh-CN" altLang="en-US"/>
              <a:t>，满足：对任意实数</a:t>
            </a:r>
            <a:r>
              <a:rPr lang="en-US" altLang="zh-CN"/>
              <a:t>1</a:t>
            </a:r>
            <a:r>
              <a:rPr lang="en-US" altLang="zh-CN">
                <a:ea typeface="Arial Unicode MS" pitchFamily="34" charset="-122"/>
                <a:cs typeface="Arial Unicode MS" pitchFamily="34" charset="-122"/>
              </a:rPr>
              <a:t>∙x=x∙1=x</a:t>
            </a:r>
          </a:p>
          <a:p>
            <a:r>
              <a:rPr lang="zh-CN" altLang="en-US"/>
              <a:t>元素</a:t>
            </a:r>
            <a:r>
              <a:rPr lang="en-US" altLang="zh-CN">
                <a:latin typeface="Times New Roman" pitchFamily="18" charset="0"/>
              </a:rPr>
              <a:t>e</a:t>
            </a:r>
            <a:r>
              <a:rPr lang="zh-CN" altLang="en-US">
                <a:latin typeface="Times New Roman" pitchFamily="18" charset="0"/>
              </a:rPr>
              <a:t>是代数系统</a:t>
            </a:r>
            <a:r>
              <a:rPr lang="en-US" altLang="zh-CN">
                <a:latin typeface="Times New Roman" pitchFamily="18" charset="0"/>
              </a:rPr>
              <a:t>(S,</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a:t>
            </a:r>
            <a:r>
              <a:rPr lang="zh-CN" altLang="en-US">
                <a:latin typeface="宋体" pitchFamily="2" charset="-122"/>
              </a:rPr>
              <a:t>的</a:t>
            </a:r>
            <a:r>
              <a:rPr lang="zh-CN" altLang="en-US" b="1" i="1">
                <a:solidFill>
                  <a:srgbClr val="FF0000"/>
                </a:solidFill>
                <a:latin typeface="宋体" pitchFamily="2" charset="-122"/>
              </a:rPr>
              <a:t>单位元（素）</a:t>
            </a:r>
            <a:r>
              <a:rPr lang="zh-CN" altLang="en-US">
                <a:latin typeface="宋体" pitchFamily="2" charset="-122"/>
              </a:rPr>
              <a:t> 当且仅当；对</a:t>
            </a:r>
            <a:r>
              <a:rPr lang="zh-CN" altLang="en-US" b="1" i="1">
                <a:latin typeface="宋体" pitchFamily="2" charset="-122"/>
              </a:rPr>
              <a:t>任意 </a:t>
            </a:r>
            <a:r>
              <a:rPr lang="en-US" altLang="zh-CN">
                <a:latin typeface="Times New Roman" pitchFamily="18" charset="0"/>
              </a:rPr>
              <a:t>x</a:t>
            </a:r>
            <a:r>
              <a:rPr lang="en-US" altLang="zh-CN">
                <a:latin typeface="Times New Roman" pitchFamily="18" charset="0"/>
                <a:sym typeface="Symbol" pitchFamily="18" charset="2"/>
              </a:rPr>
              <a:t>S, e</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x=x</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e=x</a:t>
            </a:r>
            <a:r>
              <a:rPr lang="zh-CN" altLang="en-US">
                <a:latin typeface="Times New Roman" pitchFamily="18" charset="0"/>
                <a:ea typeface="Arial Unicode MS" pitchFamily="34" charset="-122"/>
                <a:cs typeface="Arial Unicode MS" pitchFamily="34" charset="-122"/>
              </a:rPr>
              <a:t>。</a:t>
            </a:r>
          </a:p>
          <a:p>
            <a:r>
              <a:rPr lang="zh-CN" altLang="en-US">
                <a:latin typeface="Times New Roman" pitchFamily="18" charset="0"/>
              </a:rPr>
              <a:t>单位元素可以记为</a:t>
            </a:r>
            <a:r>
              <a:rPr lang="en-US" altLang="zh-CN">
                <a:latin typeface="Times New Roman" pitchFamily="18" charset="0"/>
              </a:rPr>
              <a:t>1</a:t>
            </a:r>
            <a:r>
              <a:rPr lang="en-US" altLang="zh-CN" baseline="-25000">
                <a:latin typeface="Times New Roman" pitchFamily="18" charset="0"/>
              </a:rPr>
              <a:t>S</a:t>
            </a:r>
            <a:r>
              <a:rPr lang="en-US" altLang="zh-CN">
                <a:latin typeface="Times New Roman" pitchFamily="18" charset="0"/>
              </a:rPr>
              <a:t>, </a:t>
            </a:r>
            <a:r>
              <a:rPr lang="zh-CN" altLang="en-US">
                <a:latin typeface="Times New Roman" pitchFamily="18" charset="0"/>
              </a:rPr>
              <a:t>或简单记为</a:t>
            </a:r>
            <a:r>
              <a:rPr lang="en-US" altLang="zh-CN">
                <a:latin typeface="Times New Roman" pitchFamily="18" charset="0"/>
              </a:rPr>
              <a:t>1</a:t>
            </a:r>
            <a:r>
              <a:rPr lang="zh-CN" altLang="en-US">
                <a:latin typeface="Times New Roman" pitchFamily="18" charset="0"/>
              </a:rPr>
              <a:t>。</a:t>
            </a:r>
          </a:p>
          <a:p>
            <a:pPr lvl="1"/>
            <a:r>
              <a:rPr lang="zh-CN" altLang="en-US"/>
              <a:t>切记：</a:t>
            </a:r>
            <a:r>
              <a:rPr lang="zh-CN" altLang="en-US">
                <a:latin typeface="Times New Roman"/>
              </a:rPr>
              <a:t>“</a:t>
            </a:r>
            <a:r>
              <a:rPr lang="zh-CN" altLang="en-US"/>
              <a:t>此</a:t>
            </a:r>
            <a:r>
              <a:rPr lang="zh-CN" altLang="en-US">
                <a:latin typeface="Times New Roman"/>
              </a:rPr>
              <a:t>”</a:t>
            </a:r>
            <a:r>
              <a:rPr lang="zh-CN" altLang="en-US"/>
              <a:t> </a:t>
            </a:r>
            <a:r>
              <a:rPr lang="en-US" altLang="zh-CN">
                <a:latin typeface="Times New Roman" pitchFamily="18" charset="0"/>
              </a:rPr>
              <a:t>1</a:t>
            </a:r>
            <a:r>
              <a:rPr lang="en-US" altLang="zh-CN"/>
              <a:t> </a:t>
            </a:r>
            <a:r>
              <a:rPr lang="zh-CN" altLang="en-US"/>
              <a:t>非</a:t>
            </a:r>
            <a:r>
              <a:rPr lang="zh-CN" altLang="en-US">
                <a:latin typeface="Times New Roman"/>
              </a:rPr>
              <a:t>“</a:t>
            </a:r>
            <a:r>
              <a:rPr lang="zh-CN" altLang="en-US"/>
              <a:t>彼</a:t>
            </a:r>
            <a:r>
              <a:rPr lang="zh-CN" altLang="en-US">
                <a:latin typeface="Times New Roman"/>
              </a:rPr>
              <a:t>”</a:t>
            </a:r>
            <a:r>
              <a:rPr lang="zh-CN" altLang="en-US"/>
              <a:t> </a:t>
            </a:r>
            <a:r>
              <a:rPr lang="en-US" altLang="zh-CN">
                <a:latin typeface="Times New Roman" pitchFamily="18" charset="0"/>
              </a:rPr>
              <a:t>1</a:t>
            </a:r>
            <a:r>
              <a:rPr lang="zh-CN" altLang="en-US"/>
              <a:t>。</a:t>
            </a:r>
          </a:p>
          <a:p>
            <a:r>
              <a:rPr lang="zh-CN" altLang="en-US"/>
              <a:t>代数系统</a:t>
            </a:r>
            <a:r>
              <a:rPr lang="zh-CN" altLang="en-US" b="1" i="1">
                <a:solidFill>
                  <a:srgbClr val="0000CC"/>
                </a:solidFill>
              </a:rPr>
              <a:t>不一定有</a:t>
            </a:r>
            <a:r>
              <a:rPr lang="zh-CN" altLang="en-US"/>
              <a:t>单位元素。</a:t>
            </a:r>
          </a:p>
          <a:p>
            <a:endParaRPr lang="en-US" altLang="zh-CN">
              <a:ea typeface="Arial Unicode MS" pitchFamily="34" charset="-122"/>
              <a:cs typeface="Arial Unicode MS"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t>左单位元素和右单位元素</a:t>
            </a:r>
          </a:p>
        </p:txBody>
      </p:sp>
      <p:sp>
        <p:nvSpPr>
          <p:cNvPr id="66563" name="Rectangle 3"/>
          <p:cNvSpPr>
            <a:spLocks noGrp="1" noChangeArrowheads="1"/>
          </p:cNvSpPr>
          <p:nvPr>
            <p:ph idx="1"/>
          </p:nvPr>
        </p:nvSpPr>
        <p:spPr/>
        <p:txBody>
          <a:bodyPr/>
          <a:lstStyle/>
          <a:p>
            <a:r>
              <a:rPr lang="en-US" altLang="zh-CN">
                <a:latin typeface="Times New Roman" pitchFamily="18" charset="0"/>
              </a:rPr>
              <a:t>e</a:t>
            </a:r>
            <a:r>
              <a:rPr lang="zh-CN" altLang="en-US" baseline="-25000">
                <a:latin typeface="Times New Roman" pitchFamily="18" charset="0"/>
              </a:rPr>
              <a:t>左</a:t>
            </a:r>
            <a:r>
              <a:rPr lang="zh-CN" altLang="en-US">
                <a:latin typeface="Times New Roman" pitchFamily="18" charset="0"/>
              </a:rPr>
              <a:t>称为系统的</a:t>
            </a:r>
            <a:r>
              <a:rPr lang="zh-CN" altLang="en-US" b="1" i="1">
                <a:solidFill>
                  <a:srgbClr val="FF0000"/>
                </a:solidFill>
                <a:latin typeface="Times New Roman" pitchFamily="18" charset="0"/>
              </a:rPr>
              <a:t>左单位元素</a:t>
            </a:r>
            <a:r>
              <a:rPr lang="zh-CN" altLang="en-US">
                <a:latin typeface="Times New Roman" pitchFamily="18" charset="0"/>
              </a:rPr>
              <a:t> 当且仅当：</a:t>
            </a:r>
            <a:r>
              <a:rPr lang="zh-CN" altLang="en-US">
                <a:latin typeface="宋体" pitchFamily="2" charset="-122"/>
              </a:rPr>
              <a:t>对</a:t>
            </a:r>
            <a:r>
              <a:rPr lang="zh-CN" altLang="en-US" b="1" i="1">
                <a:latin typeface="宋体" pitchFamily="2" charset="-122"/>
              </a:rPr>
              <a:t>任意 </a:t>
            </a:r>
            <a:r>
              <a:rPr lang="en-US" altLang="zh-CN">
                <a:latin typeface="Times New Roman" pitchFamily="18" charset="0"/>
              </a:rPr>
              <a:t>x</a:t>
            </a:r>
            <a:r>
              <a:rPr lang="en-US" altLang="zh-CN">
                <a:latin typeface="Times New Roman" pitchFamily="18" charset="0"/>
                <a:sym typeface="Symbol" pitchFamily="18" charset="2"/>
              </a:rPr>
              <a:t>S, e</a:t>
            </a:r>
            <a:r>
              <a:rPr lang="zh-CN" altLang="en-US" baseline="-25000">
                <a:latin typeface="Times New Roman" pitchFamily="18" charset="0"/>
              </a:rPr>
              <a:t>左</a:t>
            </a:r>
            <a:r>
              <a:rPr lang="zh-CN" altLang="en-US">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x=x</a:t>
            </a:r>
            <a:r>
              <a:rPr lang="zh-CN" altLang="en-US">
                <a:latin typeface="Times New Roman" pitchFamily="18" charset="0"/>
                <a:ea typeface="Arial Unicode MS" pitchFamily="34" charset="-122"/>
                <a:cs typeface="Arial Unicode MS" pitchFamily="34" charset="-122"/>
              </a:rPr>
              <a:t>。</a:t>
            </a:r>
          </a:p>
          <a:p>
            <a:r>
              <a:rPr lang="zh-CN" altLang="en-US">
                <a:latin typeface="Times New Roman" pitchFamily="18" charset="0"/>
              </a:rPr>
              <a:t>可以相应地定义系统的右单位元素</a:t>
            </a:r>
            <a:r>
              <a:rPr lang="en-US" altLang="zh-CN">
                <a:latin typeface="Times New Roman" pitchFamily="18" charset="0"/>
                <a:sym typeface="Symbol" pitchFamily="18" charset="2"/>
              </a:rPr>
              <a:t>e</a:t>
            </a:r>
            <a:r>
              <a:rPr lang="zh-CN" altLang="en-US" baseline="-25000">
                <a:latin typeface="Times New Roman" pitchFamily="18" charset="0"/>
              </a:rPr>
              <a:t>右 </a:t>
            </a:r>
            <a:r>
              <a:rPr lang="zh-CN" altLang="en-US">
                <a:latin typeface="Times New Roman" pitchFamily="18" charset="0"/>
                <a:ea typeface="Arial Unicode MS" pitchFamily="34" charset="-122"/>
                <a:cs typeface="Arial Unicode MS" pitchFamily="34" charset="-122"/>
              </a:rPr>
              <a:t>。</a:t>
            </a:r>
          </a:p>
        </p:txBody>
      </p:sp>
      <p:graphicFrame>
        <p:nvGraphicFramePr>
          <p:cNvPr id="66564" name="Object 4"/>
          <p:cNvGraphicFramePr>
            <a:graphicFrameLocks noChangeAspect="1"/>
          </p:cNvGraphicFramePr>
          <p:nvPr/>
        </p:nvGraphicFramePr>
        <p:xfrm>
          <a:off x="447675" y="3436938"/>
          <a:ext cx="4519613" cy="2782887"/>
        </p:xfrm>
        <a:graphic>
          <a:graphicData uri="http://schemas.openxmlformats.org/presentationml/2006/ole">
            <mc:AlternateContent xmlns:mc="http://schemas.openxmlformats.org/markup-compatibility/2006">
              <mc:Choice xmlns:v="urn:schemas-microsoft-com:vml" Requires="v">
                <p:oleObj spid="_x0000_s66568" name="Document" r:id="rId3" imgW="4524840" imgH="2792880" progId="Word.Document.8">
                  <p:embed/>
                </p:oleObj>
              </mc:Choice>
              <mc:Fallback>
                <p:oleObj name="Document" r:id="rId3" imgW="4524840" imgH="279288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3436938"/>
                        <a:ext cx="4519613" cy="278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5"/>
          <p:cNvGraphicFramePr>
            <a:graphicFrameLocks noChangeAspect="1"/>
          </p:cNvGraphicFramePr>
          <p:nvPr/>
        </p:nvGraphicFramePr>
        <p:xfrm>
          <a:off x="3586163" y="3436938"/>
          <a:ext cx="4519612" cy="2874962"/>
        </p:xfrm>
        <a:graphic>
          <a:graphicData uri="http://schemas.openxmlformats.org/presentationml/2006/ole">
            <mc:AlternateContent xmlns:mc="http://schemas.openxmlformats.org/markup-compatibility/2006">
              <mc:Choice xmlns:v="urn:schemas-microsoft-com:vml" Requires="v">
                <p:oleObj spid="_x0000_s66569" name="Document" r:id="rId5" imgW="4524840" imgH="2889720" progId="Word.Document.8">
                  <p:embed/>
                </p:oleObj>
              </mc:Choice>
              <mc:Fallback>
                <p:oleObj name="Document" r:id="rId5" imgW="4524840" imgH="2889720"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163" y="3436938"/>
                        <a:ext cx="4519612" cy="287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关于单位元素的进一步讨论</a:t>
            </a:r>
          </a:p>
        </p:txBody>
      </p:sp>
      <p:sp>
        <p:nvSpPr>
          <p:cNvPr id="67587" name="Rectangle 3"/>
          <p:cNvSpPr>
            <a:spLocks noGrp="1" noChangeArrowheads="1"/>
          </p:cNvSpPr>
          <p:nvPr>
            <p:ph idx="1"/>
          </p:nvPr>
        </p:nvSpPr>
        <p:spPr>
          <a:xfrm>
            <a:off x="685800" y="2147888"/>
            <a:ext cx="7772400" cy="4405312"/>
          </a:xfrm>
        </p:spPr>
        <p:txBody>
          <a:bodyPr/>
          <a:lstStyle/>
          <a:p>
            <a:r>
              <a:rPr lang="zh-CN" altLang="en-US"/>
              <a:t>左、右单位元素不一定都有</a:t>
            </a:r>
          </a:p>
          <a:p>
            <a:r>
              <a:rPr lang="zh-CN" altLang="en-US"/>
              <a:t>左、右单位元素不一定唯一</a:t>
            </a:r>
          </a:p>
          <a:p>
            <a:r>
              <a:rPr lang="zh-CN" altLang="en-US"/>
              <a:t>假设一个代数系统</a:t>
            </a:r>
            <a:r>
              <a:rPr lang="zh-CN" altLang="en-US">
                <a:solidFill>
                  <a:schemeClr val="tx2"/>
                </a:solidFill>
              </a:rPr>
              <a:t>同时</a:t>
            </a:r>
            <a:r>
              <a:rPr lang="zh-CN" altLang="en-US"/>
              <a:t>有左、右单位元素，则左、右单位元素</a:t>
            </a:r>
            <a:r>
              <a:rPr lang="zh-CN" altLang="en-US">
                <a:solidFill>
                  <a:schemeClr val="tx2"/>
                </a:solidFill>
              </a:rPr>
              <a:t>必相等</a:t>
            </a:r>
            <a:r>
              <a:rPr lang="zh-CN" altLang="en-US"/>
              <a:t>，且</a:t>
            </a:r>
            <a:r>
              <a:rPr lang="zh-CN" altLang="en-US">
                <a:solidFill>
                  <a:schemeClr val="tx2"/>
                </a:solidFill>
              </a:rPr>
              <a:t>唯一</a:t>
            </a:r>
            <a:r>
              <a:rPr lang="zh-CN" altLang="en-US"/>
              <a:t>；它即是系统的单位元素</a:t>
            </a:r>
          </a:p>
          <a:p>
            <a:pPr lvl="1"/>
            <a:r>
              <a:rPr lang="en-US" altLang="zh-CN">
                <a:latin typeface="Times New Roman" pitchFamily="18" charset="0"/>
              </a:rPr>
              <a:t>e</a:t>
            </a:r>
            <a:r>
              <a:rPr lang="zh-CN" altLang="en-US" baseline="-25000">
                <a:latin typeface="Times New Roman" pitchFamily="18" charset="0"/>
              </a:rPr>
              <a:t>左</a:t>
            </a:r>
            <a:r>
              <a:rPr lang="en-US" altLang="zh-CN">
                <a:latin typeface="Times New Roman" pitchFamily="18" charset="0"/>
              </a:rPr>
              <a:t>= e</a:t>
            </a:r>
            <a:r>
              <a:rPr lang="zh-CN" altLang="en-US" baseline="-25000">
                <a:latin typeface="Times New Roman" pitchFamily="18" charset="0"/>
              </a:rPr>
              <a:t>左</a:t>
            </a:r>
            <a:r>
              <a:rPr lang="zh-CN" altLang="en-US">
                <a:ea typeface="Arial Unicode MS" pitchFamily="34" charset="-122"/>
                <a:cs typeface="Arial Unicode MS" pitchFamily="34" charset="-122"/>
              </a:rPr>
              <a:t>⃘</a:t>
            </a:r>
            <a:r>
              <a:rPr lang="en-US" altLang="zh-CN">
                <a:latin typeface="Times New Roman" pitchFamily="18" charset="0"/>
              </a:rPr>
              <a:t>e</a:t>
            </a:r>
            <a:r>
              <a:rPr lang="zh-CN" altLang="en-US" baseline="-25000">
                <a:latin typeface="Times New Roman" pitchFamily="18" charset="0"/>
              </a:rPr>
              <a:t>右</a:t>
            </a:r>
            <a:r>
              <a:rPr lang="en-US" altLang="zh-CN">
                <a:latin typeface="Times New Roman" pitchFamily="18" charset="0"/>
              </a:rPr>
              <a:t>= e</a:t>
            </a:r>
            <a:r>
              <a:rPr lang="zh-CN" altLang="en-US" baseline="-25000">
                <a:latin typeface="Times New Roman" pitchFamily="18" charset="0"/>
              </a:rPr>
              <a:t>右</a:t>
            </a:r>
          </a:p>
          <a:p>
            <a:r>
              <a:rPr lang="zh-CN" altLang="en-US">
                <a:latin typeface="Times New Roman" pitchFamily="18" charset="0"/>
              </a:rPr>
              <a:t>系统若有单位元素，必是唯一的</a:t>
            </a:r>
          </a:p>
          <a:p>
            <a:pPr lvl="1"/>
            <a:r>
              <a:rPr lang="en-US" altLang="zh-CN">
                <a:latin typeface="Times New Roman" pitchFamily="18" charset="0"/>
              </a:rPr>
              <a:t>e</a:t>
            </a:r>
            <a:r>
              <a:rPr lang="en-US" altLang="zh-CN" baseline="-25000">
                <a:latin typeface="Times New Roman" pitchFamily="18" charset="0"/>
              </a:rPr>
              <a:t>1</a:t>
            </a:r>
            <a:r>
              <a:rPr lang="en-US" altLang="zh-CN">
                <a:latin typeface="Times New Roman" pitchFamily="18" charset="0"/>
              </a:rPr>
              <a:t>= e</a:t>
            </a:r>
            <a:r>
              <a:rPr lang="en-US" altLang="zh-CN" baseline="-25000">
                <a:latin typeface="Times New Roman" pitchFamily="18" charset="0"/>
              </a:rPr>
              <a:t>1</a:t>
            </a:r>
            <a:r>
              <a:rPr lang="en-US" altLang="zh-CN">
                <a:ea typeface="Arial Unicode MS" pitchFamily="34" charset="-122"/>
                <a:cs typeface="Arial Unicode MS" pitchFamily="34" charset="-122"/>
              </a:rPr>
              <a:t>⃘</a:t>
            </a:r>
            <a:r>
              <a:rPr lang="en-US" altLang="zh-CN">
                <a:latin typeface="Times New Roman" pitchFamily="18" charset="0"/>
              </a:rPr>
              <a:t>e</a:t>
            </a:r>
            <a:r>
              <a:rPr lang="en-US" altLang="zh-CN" baseline="-25000">
                <a:latin typeface="Times New Roman" pitchFamily="18" charset="0"/>
              </a:rPr>
              <a:t>2</a:t>
            </a:r>
            <a:r>
              <a:rPr lang="en-US" altLang="zh-CN">
                <a:latin typeface="Times New Roman" pitchFamily="18" charset="0"/>
              </a:rPr>
              <a:t>= e</a:t>
            </a:r>
            <a:r>
              <a:rPr lang="en-US" altLang="zh-CN" baseline="-25000">
                <a:latin typeface="Times New Roman" pitchFamily="18" charset="0"/>
              </a:rPr>
              <a:t>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逆元素</a:t>
            </a:r>
          </a:p>
        </p:txBody>
      </p:sp>
      <p:sp>
        <p:nvSpPr>
          <p:cNvPr id="68611" name="Rectangle 3"/>
          <p:cNvSpPr>
            <a:spLocks noGrp="1" noChangeArrowheads="1"/>
          </p:cNvSpPr>
          <p:nvPr>
            <p:ph idx="1"/>
          </p:nvPr>
        </p:nvSpPr>
        <p:spPr/>
        <p:txBody>
          <a:bodyPr/>
          <a:lstStyle/>
          <a:p>
            <a:pPr>
              <a:lnSpc>
                <a:spcPct val="90000"/>
              </a:lnSpc>
            </a:pPr>
            <a:r>
              <a:rPr lang="zh-CN" altLang="en-US" sz="2800"/>
              <a:t>只对有单位元素的代数系统讨论逆元素</a:t>
            </a:r>
          </a:p>
          <a:p>
            <a:pPr>
              <a:lnSpc>
                <a:spcPct val="90000"/>
              </a:lnSpc>
            </a:pPr>
            <a:r>
              <a:rPr lang="zh-CN" altLang="en-US" sz="2800"/>
              <a:t>给定系统</a:t>
            </a:r>
            <a:r>
              <a:rPr lang="en-US" altLang="zh-CN" sz="2800">
                <a:latin typeface="Times New Roman" pitchFamily="18" charset="0"/>
              </a:rPr>
              <a:t>S</a:t>
            </a:r>
            <a:r>
              <a:rPr lang="zh-CN" altLang="en-US" sz="2800"/>
              <a:t>中的元素</a:t>
            </a:r>
            <a:r>
              <a:rPr lang="en-US" altLang="zh-CN" sz="2800">
                <a:latin typeface="Times New Roman" pitchFamily="18" charset="0"/>
              </a:rPr>
              <a:t>x</a:t>
            </a:r>
            <a:r>
              <a:rPr lang="zh-CN" altLang="en-US" sz="2800">
                <a:latin typeface="Times New Roman" pitchFamily="18" charset="0"/>
              </a:rPr>
              <a:t>，如果存在</a:t>
            </a:r>
            <a:r>
              <a:rPr lang="en-US" altLang="zh-CN" sz="2800">
                <a:latin typeface="Times New Roman" pitchFamily="18" charset="0"/>
              </a:rPr>
              <a:t>S</a:t>
            </a:r>
            <a:r>
              <a:rPr lang="zh-CN" altLang="en-US" sz="2800">
                <a:latin typeface="Times New Roman" pitchFamily="18" charset="0"/>
              </a:rPr>
              <a:t>中的元素</a:t>
            </a:r>
            <a:r>
              <a:rPr lang="en-US" altLang="zh-CN" sz="2800">
                <a:latin typeface="Times New Roman" pitchFamily="18" charset="0"/>
              </a:rPr>
              <a:t>x’</a:t>
            </a:r>
            <a:r>
              <a:rPr lang="zh-CN" altLang="en-US" sz="2800">
                <a:latin typeface="Times New Roman" pitchFamily="18" charset="0"/>
              </a:rPr>
              <a:t>，满足</a:t>
            </a:r>
            <a:r>
              <a:rPr lang="en-US" altLang="zh-CN" sz="2800">
                <a:latin typeface="Times New Roman" pitchFamily="18" charset="0"/>
              </a:rPr>
              <a:t>x’</a:t>
            </a:r>
            <a:r>
              <a:rPr lang="en-US" altLang="zh-CN" sz="2800">
                <a:ea typeface="Arial Unicode MS" pitchFamily="34" charset="-122"/>
                <a:cs typeface="Arial Unicode MS" pitchFamily="34" charset="-122"/>
              </a:rPr>
              <a:t>⃘</a:t>
            </a:r>
            <a:r>
              <a:rPr lang="en-US" altLang="zh-CN" sz="2800">
                <a:latin typeface="Times New Roman" pitchFamily="18" charset="0"/>
                <a:ea typeface="Arial Unicode MS" pitchFamily="34" charset="-122"/>
                <a:cs typeface="Arial Unicode MS" pitchFamily="34" charset="-122"/>
              </a:rPr>
              <a:t>x=1</a:t>
            </a:r>
            <a:r>
              <a:rPr lang="en-US" altLang="zh-CN" sz="2800" baseline="-25000">
                <a:latin typeface="Times New Roman" pitchFamily="18" charset="0"/>
                <a:ea typeface="Arial Unicode MS" pitchFamily="34" charset="-122"/>
                <a:cs typeface="Arial Unicode MS" pitchFamily="34" charset="-122"/>
              </a:rPr>
              <a:t>S</a:t>
            </a:r>
            <a:r>
              <a:rPr lang="en-US" altLang="zh-CN" sz="2800">
                <a:latin typeface="Times New Roman" pitchFamily="18" charset="0"/>
                <a:ea typeface="Arial Unicode MS" pitchFamily="34" charset="-122"/>
                <a:cs typeface="Arial Unicode MS" pitchFamily="34" charset="-122"/>
              </a:rPr>
              <a:t>, </a:t>
            </a:r>
            <a:r>
              <a:rPr lang="zh-CN" altLang="en-US" sz="2800">
                <a:latin typeface="Times New Roman" pitchFamily="18" charset="0"/>
              </a:rPr>
              <a:t>则称</a:t>
            </a:r>
            <a:r>
              <a:rPr lang="en-US" altLang="zh-CN" sz="2800">
                <a:latin typeface="Times New Roman" pitchFamily="18" charset="0"/>
              </a:rPr>
              <a:t>x’</a:t>
            </a:r>
            <a:r>
              <a:rPr lang="zh-CN" altLang="en-US" sz="2800">
                <a:latin typeface="Times New Roman" pitchFamily="18" charset="0"/>
              </a:rPr>
              <a:t>是</a:t>
            </a:r>
            <a:r>
              <a:rPr lang="en-US" altLang="zh-CN" sz="2800" b="1" i="1">
                <a:solidFill>
                  <a:srgbClr val="FF0000"/>
                </a:solidFill>
                <a:latin typeface="Times New Roman" pitchFamily="18" charset="0"/>
              </a:rPr>
              <a:t>x</a:t>
            </a:r>
            <a:r>
              <a:rPr lang="zh-CN" altLang="en-US" sz="2800" b="1" i="1">
                <a:solidFill>
                  <a:srgbClr val="FF0000"/>
                </a:solidFill>
                <a:latin typeface="Times New Roman" pitchFamily="18" charset="0"/>
              </a:rPr>
              <a:t>的左逆元素</a:t>
            </a:r>
            <a:r>
              <a:rPr lang="zh-CN" altLang="en-US" sz="2800">
                <a:latin typeface="Times New Roman" pitchFamily="18" charset="0"/>
              </a:rPr>
              <a:t>。如果存在</a:t>
            </a:r>
            <a:r>
              <a:rPr lang="en-US" altLang="zh-CN" sz="2800">
                <a:latin typeface="Times New Roman" pitchFamily="18" charset="0"/>
              </a:rPr>
              <a:t>x”</a:t>
            </a:r>
            <a:r>
              <a:rPr lang="zh-CN" altLang="en-US" sz="2800">
                <a:latin typeface="Times New Roman" pitchFamily="18" charset="0"/>
              </a:rPr>
              <a:t>，满足</a:t>
            </a:r>
            <a:r>
              <a:rPr lang="en-US" altLang="zh-CN" sz="2800">
                <a:latin typeface="Times New Roman" pitchFamily="18" charset="0"/>
              </a:rPr>
              <a:t>x</a:t>
            </a:r>
            <a:r>
              <a:rPr lang="en-US" altLang="zh-CN" sz="2800">
                <a:ea typeface="Arial Unicode MS" pitchFamily="34" charset="-122"/>
                <a:cs typeface="Arial Unicode MS" pitchFamily="34" charset="-122"/>
              </a:rPr>
              <a:t>⃘</a:t>
            </a:r>
            <a:r>
              <a:rPr lang="en-US" altLang="zh-CN" sz="2800">
                <a:latin typeface="Times New Roman" pitchFamily="18" charset="0"/>
                <a:ea typeface="Arial Unicode MS" pitchFamily="34" charset="-122"/>
                <a:cs typeface="Arial Unicode MS" pitchFamily="34" charset="-122"/>
              </a:rPr>
              <a:t>x”=1</a:t>
            </a:r>
            <a:r>
              <a:rPr lang="en-US" altLang="zh-CN" sz="2800" baseline="-25000">
                <a:latin typeface="Times New Roman" pitchFamily="18" charset="0"/>
                <a:ea typeface="Arial Unicode MS" pitchFamily="34" charset="-122"/>
                <a:cs typeface="Arial Unicode MS" pitchFamily="34" charset="-122"/>
              </a:rPr>
              <a:t>S</a:t>
            </a:r>
            <a:r>
              <a:rPr lang="en-US" altLang="zh-CN" sz="2800">
                <a:latin typeface="Times New Roman" pitchFamily="18" charset="0"/>
                <a:ea typeface="Arial Unicode MS" pitchFamily="34" charset="-122"/>
                <a:cs typeface="Arial Unicode MS" pitchFamily="34" charset="-122"/>
              </a:rPr>
              <a:t>, </a:t>
            </a:r>
            <a:r>
              <a:rPr lang="zh-CN" altLang="en-US" sz="2800">
                <a:latin typeface="Times New Roman" pitchFamily="18" charset="0"/>
              </a:rPr>
              <a:t>则称</a:t>
            </a:r>
            <a:r>
              <a:rPr lang="en-US" altLang="zh-CN" sz="2800">
                <a:latin typeface="Times New Roman" pitchFamily="18" charset="0"/>
              </a:rPr>
              <a:t>x”</a:t>
            </a:r>
            <a:r>
              <a:rPr lang="zh-CN" altLang="en-US" sz="2800">
                <a:latin typeface="Times New Roman" pitchFamily="18" charset="0"/>
              </a:rPr>
              <a:t>是</a:t>
            </a:r>
            <a:r>
              <a:rPr lang="en-US" altLang="zh-CN" sz="2800" b="1" i="1">
                <a:solidFill>
                  <a:srgbClr val="FF0000"/>
                </a:solidFill>
                <a:latin typeface="Times New Roman" pitchFamily="18" charset="0"/>
              </a:rPr>
              <a:t>x</a:t>
            </a:r>
            <a:r>
              <a:rPr lang="zh-CN" altLang="en-US" sz="2800" b="1" i="1">
                <a:solidFill>
                  <a:srgbClr val="FF0000"/>
                </a:solidFill>
                <a:latin typeface="Times New Roman" pitchFamily="18" charset="0"/>
              </a:rPr>
              <a:t>的右逆元素</a:t>
            </a:r>
            <a:r>
              <a:rPr lang="zh-CN" altLang="en-US" sz="2800">
                <a:latin typeface="Times New Roman" pitchFamily="18" charset="0"/>
              </a:rPr>
              <a:t>。</a:t>
            </a:r>
          </a:p>
          <a:p>
            <a:pPr>
              <a:lnSpc>
                <a:spcPct val="90000"/>
              </a:lnSpc>
            </a:pPr>
            <a:r>
              <a:rPr lang="zh-CN" altLang="en-US" sz="2800"/>
              <a:t>给定系统</a:t>
            </a:r>
            <a:r>
              <a:rPr lang="en-US" altLang="zh-CN" sz="2800">
                <a:latin typeface="Times New Roman" pitchFamily="18" charset="0"/>
              </a:rPr>
              <a:t>S</a:t>
            </a:r>
            <a:r>
              <a:rPr lang="zh-CN" altLang="en-US" sz="2800"/>
              <a:t>中的元素</a:t>
            </a:r>
            <a:r>
              <a:rPr lang="en-US" altLang="zh-CN" sz="2800">
                <a:latin typeface="Times New Roman" pitchFamily="18" charset="0"/>
              </a:rPr>
              <a:t>x</a:t>
            </a:r>
            <a:r>
              <a:rPr lang="zh-CN" altLang="en-US" sz="2800">
                <a:latin typeface="Times New Roman" pitchFamily="18" charset="0"/>
              </a:rPr>
              <a:t>，如果存在</a:t>
            </a:r>
            <a:r>
              <a:rPr lang="en-US" altLang="zh-CN" sz="2800">
                <a:latin typeface="Times New Roman" pitchFamily="18" charset="0"/>
              </a:rPr>
              <a:t>S</a:t>
            </a:r>
            <a:r>
              <a:rPr lang="zh-CN" altLang="en-US" sz="2800">
                <a:latin typeface="Times New Roman" pitchFamily="18" charset="0"/>
              </a:rPr>
              <a:t>中的元素</a:t>
            </a:r>
            <a:r>
              <a:rPr lang="en-US" altLang="zh-CN" sz="2800">
                <a:latin typeface="Times New Roman" pitchFamily="18" charset="0"/>
              </a:rPr>
              <a:t>x*</a:t>
            </a:r>
            <a:r>
              <a:rPr lang="zh-CN" altLang="en-US" sz="2800">
                <a:latin typeface="Times New Roman" pitchFamily="18" charset="0"/>
              </a:rPr>
              <a:t>，满足</a:t>
            </a:r>
            <a:r>
              <a:rPr lang="en-US" altLang="zh-CN" sz="2800">
                <a:latin typeface="Times New Roman" pitchFamily="18" charset="0"/>
              </a:rPr>
              <a:t>x</a:t>
            </a:r>
            <a:r>
              <a:rPr lang="en-US" altLang="zh-CN" sz="2800">
                <a:ea typeface="Arial Unicode MS" pitchFamily="34" charset="-122"/>
                <a:cs typeface="Arial Unicode MS" pitchFamily="34" charset="-122"/>
              </a:rPr>
              <a:t>⃘</a:t>
            </a:r>
            <a:r>
              <a:rPr lang="en-US" altLang="zh-CN" sz="2800">
                <a:latin typeface="Times New Roman" pitchFamily="18" charset="0"/>
                <a:ea typeface="Arial Unicode MS" pitchFamily="34" charset="-122"/>
                <a:cs typeface="Arial Unicode MS" pitchFamily="34" charset="-122"/>
              </a:rPr>
              <a:t>x*=x*</a:t>
            </a:r>
            <a:r>
              <a:rPr lang="en-US" altLang="zh-CN" sz="2800">
                <a:ea typeface="Arial Unicode MS" pitchFamily="34" charset="-122"/>
                <a:cs typeface="Arial Unicode MS" pitchFamily="34" charset="-122"/>
              </a:rPr>
              <a:t>⃘</a:t>
            </a:r>
            <a:r>
              <a:rPr lang="en-US" altLang="zh-CN" sz="2800">
                <a:latin typeface="Times New Roman" pitchFamily="18" charset="0"/>
                <a:ea typeface="Arial Unicode MS" pitchFamily="34" charset="-122"/>
                <a:cs typeface="Arial Unicode MS" pitchFamily="34" charset="-122"/>
              </a:rPr>
              <a:t>x=1</a:t>
            </a:r>
            <a:r>
              <a:rPr lang="en-US" altLang="zh-CN" sz="2800" baseline="-25000">
                <a:latin typeface="Times New Roman" pitchFamily="18" charset="0"/>
                <a:ea typeface="Arial Unicode MS" pitchFamily="34" charset="-122"/>
                <a:cs typeface="Arial Unicode MS" pitchFamily="34" charset="-122"/>
              </a:rPr>
              <a:t>S</a:t>
            </a:r>
            <a:r>
              <a:rPr lang="en-US" altLang="zh-CN" sz="2800">
                <a:latin typeface="Times New Roman" pitchFamily="18" charset="0"/>
                <a:ea typeface="Arial Unicode MS" pitchFamily="34" charset="-122"/>
                <a:cs typeface="Arial Unicode MS" pitchFamily="34" charset="-122"/>
              </a:rPr>
              <a:t>, </a:t>
            </a:r>
            <a:r>
              <a:rPr lang="zh-CN" altLang="en-US" sz="2800">
                <a:latin typeface="Times New Roman" pitchFamily="18" charset="0"/>
              </a:rPr>
              <a:t>则称</a:t>
            </a:r>
            <a:r>
              <a:rPr lang="en-US" altLang="zh-CN" sz="2800">
                <a:latin typeface="Times New Roman" pitchFamily="18" charset="0"/>
              </a:rPr>
              <a:t>x*</a:t>
            </a:r>
            <a:r>
              <a:rPr lang="zh-CN" altLang="en-US" sz="2800">
                <a:latin typeface="Times New Roman" pitchFamily="18" charset="0"/>
              </a:rPr>
              <a:t>是</a:t>
            </a:r>
            <a:r>
              <a:rPr lang="en-US" altLang="zh-CN" sz="2800" b="1" i="1">
                <a:solidFill>
                  <a:srgbClr val="FF0000"/>
                </a:solidFill>
                <a:latin typeface="Times New Roman" pitchFamily="18" charset="0"/>
              </a:rPr>
              <a:t>x</a:t>
            </a:r>
            <a:r>
              <a:rPr lang="zh-CN" altLang="en-US" sz="2800" b="1" i="1">
                <a:solidFill>
                  <a:srgbClr val="FF0000"/>
                </a:solidFill>
                <a:latin typeface="Times New Roman" pitchFamily="18" charset="0"/>
              </a:rPr>
              <a:t>的逆元素</a:t>
            </a:r>
            <a:r>
              <a:rPr lang="zh-CN" altLang="en-US" sz="2800">
                <a:latin typeface="Times New Roman" pitchFamily="18" charset="0"/>
              </a:rPr>
              <a:t>。一般记为</a:t>
            </a:r>
            <a:r>
              <a:rPr lang="en-US" altLang="zh-CN" sz="2800">
                <a:latin typeface="Times New Roman" pitchFamily="18" charset="0"/>
              </a:rPr>
              <a:t>x</a:t>
            </a:r>
            <a:r>
              <a:rPr lang="en-US" altLang="zh-CN" sz="2800" baseline="30000">
                <a:latin typeface="Times New Roman" pitchFamily="18" charset="0"/>
              </a:rPr>
              <a:t>-1</a:t>
            </a:r>
            <a:r>
              <a:rPr lang="zh-CN" altLang="en-US" sz="2800">
                <a:latin typeface="Times New Roman" pitchFamily="18" charset="0"/>
              </a:rPr>
              <a:t>。</a:t>
            </a:r>
          </a:p>
          <a:p>
            <a:pPr lvl="1">
              <a:lnSpc>
                <a:spcPct val="90000"/>
              </a:lnSpc>
            </a:pPr>
            <a:r>
              <a:rPr lang="zh-CN" altLang="en-US" sz="2400">
                <a:latin typeface="Times New Roman" pitchFamily="18" charset="0"/>
              </a:rPr>
              <a:t>	逆元素既是左逆，又是右逆。</a:t>
            </a:r>
          </a:p>
          <a:p>
            <a:pPr lvl="1">
              <a:lnSpc>
                <a:spcPct val="90000"/>
              </a:lnSpc>
            </a:pPr>
            <a:r>
              <a:rPr lang="zh-CN" altLang="en-US" sz="2400">
                <a:latin typeface="Times New Roman" pitchFamily="18" charset="0"/>
              </a:rPr>
              <a:t>如果</a:t>
            </a:r>
            <a:r>
              <a:rPr lang="en-US" altLang="zh-CN" sz="2400">
                <a:latin typeface="Times New Roman" pitchFamily="18" charset="0"/>
              </a:rPr>
              <a:t>y</a:t>
            </a:r>
            <a:r>
              <a:rPr lang="zh-CN" altLang="en-US" sz="2400">
                <a:latin typeface="Times New Roman" pitchFamily="18" charset="0"/>
              </a:rPr>
              <a:t>是</a:t>
            </a:r>
            <a:r>
              <a:rPr lang="en-US" altLang="zh-CN" sz="2400">
                <a:latin typeface="Times New Roman" pitchFamily="18" charset="0"/>
              </a:rPr>
              <a:t>x</a:t>
            </a:r>
            <a:r>
              <a:rPr lang="zh-CN" altLang="en-US" sz="2400">
                <a:latin typeface="Times New Roman" pitchFamily="18" charset="0"/>
              </a:rPr>
              <a:t>的逆元素，则</a:t>
            </a:r>
            <a:r>
              <a:rPr lang="en-US" altLang="zh-CN" sz="2400">
                <a:latin typeface="Times New Roman" pitchFamily="18" charset="0"/>
              </a:rPr>
              <a:t>x</a:t>
            </a:r>
            <a:r>
              <a:rPr lang="zh-CN" altLang="en-US" sz="2400">
                <a:latin typeface="Times New Roman" pitchFamily="18" charset="0"/>
              </a:rPr>
              <a:t>也是</a:t>
            </a:r>
            <a:r>
              <a:rPr lang="en-US" altLang="zh-CN" sz="2400">
                <a:latin typeface="Times New Roman" pitchFamily="18" charset="0"/>
              </a:rPr>
              <a:t>y</a:t>
            </a:r>
            <a:r>
              <a:rPr lang="zh-CN" altLang="en-US" sz="2400">
                <a:latin typeface="Times New Roman" pitchFamily="18" charset="0"/>
              </a:rPr>
              <a:t>的逆元素。</a:t>
            </a:r>
          </a:p>
          <a:p>
            <a:pPr>
              <a:lnSpc>
                <a:spcPct val="90000"/>
              </a:lnSpc>
            </a:pPr>
            <a:endParaRPr lang="zh-CN" altLang="en-US" sz="2800" b="1" i="1">
              <a:solidFill>
                <a:srgbClr val="FF0000"/>
              </a:solidFill>
            </a:endParaRPr>
          </a:p>
          <a:p>
            <a:pPr>
              <a:lnSpc>
                <a:spcPct val="90000"/>
              </a:lnSpc>
            </a:pPr>
            <a:endParaRPr lang="en-US" altLang="zh-CN" sz="2800" b="1" i="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一个关于逆元素的例子</a:t>
            </a:r>
          </a:p>
        </p:txBody>
      </p:sp>
      <p:graphicFrame>
        <p:nvGraphicFramePr>
          <p:cNvPr id="69636" name="Object 4"/>
          <p:cNvGraphicFramePr>
            <a:graphicFrameLocks noGrp="1" noChangeAspect="1"/>
          </p:cNvGraphicFramePr>
          <p:nvPr>
            <p:ph idx="1"/>
          </p:nvPr>
        </p:nvGraphicFramePr>
        <p:xfrm>
          <a:off x="1154113" y="1622425"/>
          <a:ext cx="6834187" cy="4481513"/>
        </p:xfrm>
        <a:graphic>
          <a:graphicData uri="http://schemas.openxmlformats.org/presentationml/2006/ole">
            <mc:AlternateContent xmlns:mc="http://schemas.openxmlformats.org/markup-compatibility/2006">
              <mc:Choice xmlns:v="urn:schemas-microsoft-com:vml" Requires="v">
                <p:oleObj spid="_x0000_s69638" name="Document" r:id="rId3" imgW="6834960" imgH="4482000" progId="Word.Document.8">
                  <p:embed/>
                </p:oleObj>
              </mc:Choice>
              <mc:Fallback>
                <p:oleObj name="Document" r:id="rId3" imgW="6834960" imgH="44820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1622425"/>
                        <a:ext cx="6834187" cy="448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a:t>关于逆元素的进一步讨论</a:t>
            </a:r>
          </a:p>
        </p:txBody>
      </p:sp>
      <p:sp>
        <p:nvSpPr>
          <p:cNvPr id="70659" name="Rectangle 3"/>
          <p:cNvSpPr>
            <a:spLocks noGrp="1" noChangeArrowheads="1"/>
          </p:cNvSpPr>
          <p:nvPr>
            <p:ph idx="1"/>
          </p:nvPr>
        </p:nvSpPr>
        <p:spPr/>
        <p:txBody>
          <a:bodyPr/>
          <a:lstStyle/>
          <a:p>
            <a:pPr>
              <a:lnSpc>
                <a:spcPct val="90000"/>
              </a:lnSpc>
            </a:pPr>
            <a:r>
              <a:rPr lang="zh-CN" altLang="en-US" sz="2800" b="1" i="1">
                <a:solidFill>
                  <a:srgbClr val="A50021"/>
                </a:solidFill>
              </a:rPr>
              <a:t>如果系统</a:t>
            </a:r>
            <a:r>
              <a:rPr lang="en-US" altLang="zh-CN" i="1">
                <a:solidFill>
                  <a:srgbClr val="A50021"/>
                </a:solidFill>
                <a:ea typeface="Arial Unicode MS" pitchFamily="34" charset="-122"/>
                <a:cs typeface="Arial Unicode MS" pitchFamily="34" charset="-122"/>
              </a:rPr>
              <a:t>〈</a:t>
            </a:r>
            <a:r>
              <a:rPr lang="en-US" altLang="zh-CN" sz="2800" b="1" i="1">
                <a:solidFill>
                  <a:srgbClr val="A50021"/>
                </a:solidFill>
                <a:latin typeface="Times New Roman" pitchFamily="18" charset="0"/>
              </a:rPr>
              <a:t> S,</a:t>
            </a:r>
            <a:r>
              <a:rPr lang="en-US" altLang="zh-CN" sz="2800" i="1">
                <a:solidFill>
                  <a:srgbClr val="A50021"/>
                </a:solidFill>
                <a:ea typeface="Arial Unicode MS" pitchFamily="34" charset="-122"/>
                <a:cs typeface="Arial Unicode MS" pitchFamily="34" charset="-122"/>
              </a:rPr>
              <a:t>⃘ </a:t>
            </a:r>
            <a:r>
              <a:rPr lang="en-US" altLang="zh-CN" i="1">
                <a:solidFill>
                  <a:srgbClr val="A50021"/>
                </a:solidFill>
                <a:ea typeface="Arial Unicode MS" pitchFamily="34" charset="-122"/>
                <a:cs typeface="Arial Unicode MS" pitchFamily="34" charset="-122"/>
              </a:rPr>
              <a:t>〉</a:t>
            </a:r>
            <a:r>
              <a:rPr lang="zh-CN" altLang="en-US" sz="2800" b="1" i="1">
                <a:solidFill>
                  <a:srgbClr val="A50021"/>
                </a:solidFill>
              </a:rPr>
              <a:t>满足结合律</a:t>
            </a:r>
          </a:p>
          <a:p>
            <a:pPr lvl="1">
              <a:lnSpc>
                <a:spcPct val="90000"/>
              </a:lnSpc>
            </a:pPr>
            <a:r>
              <a:rPr lang="zh-CN" altLang="en-US" sz="2400"/>
              <a:t>若给定的元素既有左逆，又有右逆，二者必相等，且逆元素是唯一的</a:t>
            </a:r>
          </a:p>
          <a:p>
            <a:pPr lvl="2">
              <a:lnSpc>
                <a:spcPct val="90000"/>
              </a:lnSpc>
            </a:pPr>
            <a:r>
              <a:rPr lang="zh-CN" altLang="en-US"/>
              <a:t>假设</a:t>
            </a:r>
            <a:r>
              <a:rPr lang="en-US" altLang="zh-CN">
                <a:latin typeface="Times New Roman" pitchFamily="18" charset="0"/>
              </a:rPr>
              <a:t>x</a:t>
            </a:r>
            <a:r>
              <a:rPr lang="zh-CN" altLang="en-US">
                <a:latin typeface="Times New Roman" pitchFamily="18" charset="0"/>
              </a:rPr>
              <a:t>的左逆是</a:t>
            </a:r>
            <a:r>
              <a:rPr lang="en-US" altLang="zh-CN">
                <a:latin typeface="Times New Roman" pitchFamily="18" charset="0"/>
              </a:rPr>
              <a:t>x’, </a:t>
            </a:r>
            <a:r>
              <a:rPr lang="zh-CN" altLang="en-US">
                <a:latin typeface="Times New Roman" pitchFamily="18" charset="0"/>
              </a:rPr>
              <a:t>右逆是</a:t>
            </a:r>
            <a:r>
              <a:rPr lang="en-US" altLang="zh-CN">
                <a:latin typeface="Times New Roman" pitchFamily="18" charset="0"/>
              </a:rPr>
              <a:t>x”:</a:t>
            </a:r>
          </a:p>
          <a:p>
            <a:pPr lvl="2">
              <a:lnSpc>
                <a:spcPct val="90000"/>
              </a:lnSpc>
              <a:buFontTx/>
              <a:buNone/>
            </a:pPr>
            <a:r>
              <a:rPr lang="en-US" altLang="zh-CN"/>
              <a:t>	</a:t>
            </a:r>
            <a:r>
              <a:rPr lang="en-US" altLang="zh-CN">
                <a:latin typeface="Times New Roman" pitchFamily="18" charset="0"/>
              </a:rPr>
              <a:t>x’=x’</a:t>
            </a:r>
            <a:r>
              <a:rPr lang="en-US" altLang="zh-CN">
                <a:ea typeface="Arial Unicode MS" pitchFamily="34" charset="-122"/>
                <a:cs typeface="Arial Unicode MS" pitchFamily="34" charset="-122"/>
              </a:rPr>
              <a:t>⃘</a:t>
            </a:r>
            <a:r>
              <a:rPr lang="en-US" altLang="zh-CN">
                <a:latin typeface="Times New Roman" pitchFamily="18" charset="0"/>
              </a:rPr>
              <a:t>1</a:t>
            </a:r>
            <a:r>
              <a:rPr lang="en-US" altLang="zh-CN" baseline="-25000">
                <a:latin typeface="Times New Roman" pitchFamily="18" charset="0"/>
              </a:rPr>
              <a:t>S</a:t>
            </a:r>
            <a:r>
              <a:rPr lang="en-US" altLang="zh-CN">
                <a:latin typeface="Times New Roman" pitchFamily="18" charset="0"/>
              </a:rPr>
              <a:t>=x’</a:t>
            </a:r>
            <a:r>
              <a:rPr lang="en-US" altLang="zh-CN">
                <a:ea typeface="Arial Unicode MS" pitchFamily="34" charset="-122"/>
                <a:cs typeface="Arial Unicode MS" pitchFamily="34" charset="-122"/>
              </a:rPr>
              <a:t>⃘</a:t>
            </a:r>
            <a:r>
              <a:rPr lang="en-US" altLang="zh-CN">
                <a:latin typeface="Times New Roman" pitchFamily="18" charset="0"/>
              </a:rPr>
              <a:t>(x</a:t>
            </a:r>
            <a:r>
              <a:rPr lang="en-US" altLang="zh-CN">
                <a:ea typeface="Arial Unicode MS" pitchFamily="34" charset="-122"/>
                <a:cs typeface="Arial Unicode MS" pitchFamily="34" charset="-122"/>
              </a:rPr>
              <a:t>⃘</a:t>
            </a:r>
            <a:r>
              <a:rPr lang="en-US" altLang="zh-CN">
                <a:latin typeface="Times New Roman" pitchFamily="18" charset="0"/>
              </a:rPr>
              <a:t>x”)=(x’</a:t>
            </a:r>
            <a:r>
              <a:rPr lang="en-US" altLang="zh-CN">
                <a:ea typeface="Arial Unicode MS" pitchFamily="34" charset="-122"/>
                <a:cs typeface="Arial Unicode MS" pitchFamily="34" charset="-122"/>
              </a:rPr>
              <a:t>⃘</a:t>
            </a:r>
            <a:r>
              <a:rPr lang="en-US" altLang="zh-CN">
                <a:latin typeface="Times New Roman" pitchFamily="18" charset="0"/>
              </a:rPr>
              <a:t>x)</a:t>
            </a:r>
            <a:r>
              <a:rPr lang="en-US" altLang="zh-CN">
                <a:ea typeface="Arial Unicode MS" pitchFamily="34" charset="-122"/>
                <a:cs typeface="Arial Unicode MS" pitchFamily="34" charset="-122"/>
              </a:rPr>
              <a:t>⃘</a:t>
            </a:r>
            <a:r>
              <a:rPr lang="en-US" altLang="zh-CN">
                <a:latin typeface="Times New Roman" pitchFamily="18" charset="0"/>
              </a:rPr>
              <a:t>x”=1</a:t>
            </a:r>
            <a:r>
              <a:rPr lang="en-US" altLang="zh-CN" baseline="-25000">
                <a:latin typeface="Times New Roman" pitchFamily="18" charset="0"/>
              </a:rPr>
              <a:t>S</a:t>
            </a:r>
            <a:r>
              <a:rPr lang="en-US" altLang="zh-CN">
                <a:ea typeface="Arial Unicode MS" pitchFamily="34" charset="-122"/>
                <a:cs typeface="Arial Unicode MS" pitchFamily="34" charset="-122"/>
              </a:rPr>
              <a:t>⃘</a:t>
            </a:r>
            <a:r>
              <a:rPr lang="en-US" altLang="zh-CN">
                <a:latin typeface="Times New Roman" pitchFamily="18" charset="0"/>
              </a:rPr>
              <a:t>x”=x”</a:t>
            </a:r>
          </a:p>
          <a:p>
            <a:pPr lvl="1">
              <a:lnSpc>
                <a:spcPct val="90000"/>
              </a:lnSpc>
            </a:pPr>
            <a:r>
              <a:rPr lang="zh-CN" altLang="en-US" sz="2400">
                <a:latin typeface="Times New Roman" pitchFamily="18" charset="0"/>
              </a:rPr>
              <a:t>若每个元素均有左逆，则左逆即右逆，且逆元素是唯一的</a:t>
            </a:r>
          </a:p>
          <a:p>
            <a:pPr lvl="2">
              <a:lnSpc>
                <a:spcPct val="90000"/>
              </a:lnSpc>
            </a:pPr>
            <a:r>
              <a:rPr lang="zh-CN" altLang="en-US">
                <a:latin typeface="Times New Roman" pitchFamily="18" charset="0"/>
              </a:rPr>
              <a:t>任给</a:t>
            </a:r>
            <a:r>
              <a:rPr lang="en-US" altLang="zh-CN">
                <a:latin typeface="Times New Roman" pitchFamily="18" charset="0"/>
              </a:rPr>
              <a:t>S</a:t>
            </a:r>
            <a:r>
              <a:rPr lang="zh-CN" altLang="en-US">
                <a:latin typeface="Times New Roman" pitchFamily="18" charset="0"/>
              </a:rPr>
              <a:t>中的元素</a:t>
            </a:r>
            <a:r>
              <a:rPr lang="en-US" altLang="zh-CN">
                <a:latin typeface="Times New Roman" pitchFamily="18" charset="0"/>
              </a:rPr>
              <a:t>a, </a:t>
            </a:r>
            <a:r>
              <a:rPr lang="zh-CN" altLang="en-US">
                <a:latin typeface="Times New Roman" pitchFamily="18" charset="0"/>
              </a:rPr>
              <a:t>设</a:t>
            </a:r>
            <a:r>
              <a:rPr lang="en-US" altLang="zh-CN">
                <a:latin typeface="Times New Roman" pitchFamily="18" charset="0"/>
              </a:rPr>
              <a:t>a</a:t>
            </a:r>
            <a:r>
              <a:rPr lang="zh-CN" altLang="en-US">
                <a:latin typeface="Times New Roman" pitchFamily="18" charset="0"/>
              </a:rPr>
              <a:t>的左逆是</a:t>
            </a:r>
            <a:r>
              <a:rPr lang="en-US" altLang="zh-CN">
                <a:latin typeface="Times New Roman" pitchFamily="18" charset="0"/>
              </a:rPr>
              <a:t>b, b</a:t>
            </a:r>
            <a:r>
              <a:rPr lang="zh-CN" altLang="en-US">
                <a:latin typeface="Times New Roman" pitchFamily="18" charset="0"/>
              </a:rPr>
              <a:t>的左逆是</a:t>
            </a:r>
            <a:r>
              <a:rPr lang="en-US" altLang="zh-CN">
                <a:latin typeface="Times New Roman" pitchFamily="18" charset="0"/>
              </a:rPr>
              <a:t>c, </a:t>
            </a:r>
            <a:r>
              <a:rPr lang="zh-CN" altLang="en-US">
                <a:latin typeface="Times New Roman" pitchFamily="18" charset="0"/>
              </a:rPr>
              <a:t>则</a:t>
            </a:r>
          </a:p>
          <a:p>
            <a:pPr lvl="2">
              <a:lnSpc>
                <a:spcPct val="90000"/>
              </a:lnSpc>
              <a:buFontTx/>
              <a:buNone/>
            </a:pPr>
            <a:r>
              <a:rPr lang="zh-CN" altLang="en-US">
                <a:latin typeface="Times New Roman" pitchFamily="18" charset="0"/>
              </a:rPr>
              <a:t>	</a:t>
            </a:r>
            <a:r>
              <a:rPr lang="en-US" altLang="zh-CN">
                <a:latin typeface="Times New Roman" pitchFamily="18" charset="0"/>
              </a:rPr>
              <a:t>a</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b = (1</a:t>
            </a:r>
            <a:r>
              <a:rPr lang="en-US" altLang="zh-CN" baseline="-25000">
                <a:latin typeface="Times New Roman" pitchFamily="18" charset="0"/>
                <a:ea typeface="Arial Unicode MS" pitchFamily="34" charset="-122"/>
                <a:cs typeface="Arial Unicode MS" pitchFamily="34" charset="-122"/>
              </a:rPr>
              <a:t>S</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a)</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b = ((c</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b)</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a)</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b = (c</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(b</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a))</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b = (c</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1</a:t>
            </a:r>
            <a:r>
              <a:rPr lang="en-US" altLang="zh-CN" baseline="-25000">
                <a:latin typeface="Times New Roman" pitchFamily="18" charset="0"/>
                <a:ea typeface="Arial Unicode MS" pitchFamily="34" charset="-122"/>
                <a:cs typeface="Arial Unicode MS" pitchFamily="34" charset="-122"/>
              </a:rPr>
              <a:t>S</a:t>
            </a:r>
            <a:r>
              <a:rPr lang="en-US" altLang="zh-CN">
                <a:latin typeface="Times New Roman" pitchFamily="18" charset="0"/>
                <a:ea typeface="Arial Unicode MS" pitchFamily="34" charset="-122"/>
                <a:cs typeface="Arial Unicode MS" pitchFamily="34" charset="-122"/>
              </a:rPr>
              <a:t>)</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b = c</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b = 1</a:t>
            </a:r>
            <a:r>
              <a:rPr lang="en-US" altLang="zh-CN" baseline="-25000">
                <a:latin typeface="Times New Roman" pitchFamily="18" charset="0"/>
                <a:ea typeface="Arial Unicode MS" pitchFamily="34" charset="-122"/>
                <a:cs typeface="Arial Unicode MS" pitchFamily="34" charset="-122"/>
              </a:rPr>
              <a: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a:t>“</a:t>
            </a:r>
            <a:r>
              <a:rPr lang="zh-CN" altLang="en-US"/>
              <a:t>逆元素性”</a:t>
            </a:r>
          </a:p>
        </p:txBody>
      </p:sp>
      <p:sp>
        <p:nvSpPr>
          <p:cNvPr id="73731" name="Rectangle 3"/>
          <p:cNvSpPr>
            <a:spLocks noGrp="1" noChangeArrowheads="1"/>
          </p:cNvSpPr>
          <p:nvPr>
            <p:ph idx="1"/>
          </p:nvPr>
        </p:nvSpPr>
        <p:spPr/>
        <p:txBody>
          <a:bodyPr/>
          <a:lstStyle/>
          <a:p>
            <a:r>
              <a:rPr lang="zh-CN" altLang="en-US"/>
              <a:t>有</a:t>
            </a:r>
            <a:r>
              <a:rPr lang="zh-CN" altLang="en-US" b="1" i="1">
                <a:solidFill>
                  <a:schemeClr val="tx2"/>
                </a:solidFill>
              </a:rPr>
              <a:t>或者</a:t>
            </a:r>
            <a:r>
              <a:rPr lang="zh-CN" altLang="en-US"/>
              <a:t>没有逆元素是</a:t>
            </a:r>
            <a:r>
              <a:rPr lang="zh-CN" altLang="en-US" b="1" i="1">
                <a:solidFill>
                  <a:schemeClr val="tx2"/>
                </a:solidFill>
              </a:rPr>
              <a:t>单个</a:t>
            </a:r>
            <a:r>
              <a:rPr lang="zh-CN" altLang="en-US"/>
              <a:t>元素的性质</a:t>
            </a:r>
          </a:p>
          <a:p>
            <a:r>
              <a:rPr lang="zh-CN" altLang="en-US"/>
              <a:t>是否</a:t>
            </a:r>
            <a:r>
              <a:rPr lang="zh-CN" altLang="en-US">
                <a:latin typeface="Times New Roman"/>
              </a:rPr>
              <a:t>“</a:t>
            </a:r>
            <a:r>
              <a:rPr lang="zh-CN" altLang="en-US"/>
              <a:t>每个元素</a:t>
            </a:r>
            <a:r>
              <a:rPr lang="zh-CN" altLang="en-US" b="1" i="1">
                <a:solidFill>
                  <a:srgbClr val="FF0000"/>
                </a:solidFill>
              </a:rPr>
              <a:t>都有</a:t>
            </a:r>
            <a:r>
              <a:rPr lang="zh-CN" altLang="en-US"/>
              <a:t>逆元素</a:t>
            </a:r>
            <a:r>
              <a:rPr lang="zh-CN" altLang="en-US">
                <a:latin typeface="Times New Roman"/>
              </a:rPr>
              <a:t>”</a:t>
            </a:r>
            <a:r>
              <a:rPr lang="zh-CN" altLang="en-US"/>
              <a:t>则是代数系统的性质。</a:t>
            </a:r>
          </a:p>
          <a:p>
            <a:endParaRPr lang="zh-CN" altLang="en-US"/>
          </a:p>
          <a:p>
            <a:r>
              <a:rPr lang="zh-CN" altLang="en-US"/>
              <a:t>比较：单位元是对整个系统而言的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533400"/>
            <a:ext cx="7772400" cy="1143000"/>
          </a:xfrm>
        </p:spPr>
        <p:txBody>
          <a:bodyPr/>
          <a:lstStyle/>
          <a:p>
            <a:r>
              <a:rPr lang="zh-CN" altLang="en-US"/>
              <a:t>上一讲内容的回顾</a:t>
            </a:r>
          </a:p>
        </p:txBody>
      </p:sp>
      <p:sp>
        <p:nvSpPr>
          <p:cNvPr id="20483" name="Rectangle 3"/>
          <p:cNvSpPr>
            <a:spLocks noGrp="1" noChangeArrowheads="1"/>
          </p:cNvSpPr>
          <p:nvPr>
            <p:ph idx="1"/>
          </p:nvPr>
        </p:nvSpPr>
        <p:spPr>
          <a:xfrm>
            <a:off x="609600" y="1600200"/>
            <a:ext cx="7772400" cy="4114800"/>
          </a:xfrm>
        </p:spPr>
        <p:txBody>
          <a:bodyPr/>
          <a:lstStyle/>
          <a:p>
            <a:r>
              <a:rPr lang="zh-CN" altLang="en-US" sz="2800"/>
              <a:t>集合的等势关系</a:t>
            </a:r>
          </a:p>
          <a:p>
            <a:r>
              <a:rPr lang="zh-CN" altLang="en-US" sz="2800"/>
              <a:t>与自然数集合等势的集合</a:t>
            </a:r>
            <a:r>
              <a:rPr lang="en-US" altLang="zh-CN" sz="2800"/>
              <a:t>-</a:t>
            </a:r>
            <a:r>
              <a:rPr lang="zh-CN" altLang="en-US" sz="2800"/>
              <a:t>可列集</a:t>
            </a:r>
          </a:p>
          <a:p>
            <a:r>
              <a:rPr lang="zh-CN" altLang="en-US" sz="2800"/>
              <a:t>有穷与无穷</a:t>
            </a:r>
          </a:p>
          <a:p>
            <a:r>
              <a:rPr lang="zh-CN" altLang="en-US" sz="2800"/>
              <a:t>等势关系是等价关系</a:t>
            </a:r>
          </a:p>
          <a:p>
            <a:r>
              <a:rPr lang="zh-CN" altLang="en-US" sz="2800"/>
              <a:t>康托尔定理</a:t>
            </a:r>
          </a:p>
          <a:p>
            <a:r>
              <a:rPr lang="zh-CN" altLang="en-US" sz="2800"/>
              <a:t>优势关系</a:t>
            </a:r>
          </a:p>
          <a:p>
            <a:r>
              <a:rPr lang="zh-CN" altLang="en-US" sz="2800"/>
              <a:t>优势关系的性质</a:t>
            </a:r>
          </a:p>
          <a:p>
            <a:r>
              <a:rPr lang="zh-CN" altLang="en-US" sz="2800"/>
              <a:t>鸽巢原理</a:t>
            </a:r>
          </a:p>
          <a:p>
            <a:pPr>
              <a:buFontTx/>
              <a:buNone/>
            </a:pPr>
            <a:endParaRPr lang="en-US" altLang="zh-CN"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零元素</a:t>
            </a:r>
          </a:p>
        </p:txBody>
      </p:sp>
      <p:sp>
        <p:nvSpPr>
          <p:cNvPr id="71683" name="Rectangle 3"/>
          <p:cNvSpPr>
            <a:spLocks noGrp="1" noChangeArrowheads="1"/>
          </p:cNvSpPr>
          <p:nvPr>
            <p:ph idx="1"/>
          </p:nvPr>
        </p:nvSpPr>
        <p:spPr/>
        <p:txBody>
          <a:bodyPr/>
          <a:lstStyle/>
          <a:p>
            <a:r>
              <a:rPr lang="zh-CN" altLang="en-US"/>
              <a:t>对于实数集上的普通乘法，有一个实数</a:t>
            </a:r>
            <a:r>
              <a:rPr lang="en-US" altLang="zh-CN"/>
              <a:t>0</a:t>
            </a:r>
            <a:r>
              <a:rPr lang="zh-CN" altLang="en-US"/>
              <a:t>，满足：对任意实数</a:t>
            </a:r>
            <a:r>
              <a:rPr lang="en-US" altLang="zh-CN"/>
              <a:t>0</a:t>
            </a:r>
            <a:r>
              <a:rPr lang="en-US" altLang="zh-CN">
                <a:ea typeface="Arial Unicode MS" pitchFamily="34" charset="-122"/>
                <a:cs typeface="Arial Unicode MS" pitchFamily="34" charset="-122"/>
              </a:rPr>
              <a:t>∙x=x∙0=0</a:t>
            </a:r>
          </a:p>
          <a:p>
            <a:r>
              <a:rPr lang="zh-CN" altLang="en-US"/>
              <a:t>元素</a:t>
            </a:r>
            <a:r>
              <a:rPr lang="en-US" altLang="zh-CN">
                <a:latin typeface="Times New Roman" pitchFamily="18" charset="0"/>
              </a:rPr>
              <a:t>t</a:t>
            </a:r>
            <a:r>
              <a:rPr lang="zh-CN" altLang="en-US">
                <a:latin typeface="Times New Roman" pitchFamily="18" charset="0"/>
              </a:rPr>
              <a:t>是代数系统</a:t>
            </a:r>
            <a:r>
              <a:rPr lang="en-US" altLang="zh-CN">
                <a:ea typeface="Arial Unicode MS" pitchFamily="34" charset="-122"/>
                <a:cs typeface="Arial Unicode MS" pitchFamily="34" charset="-122"/>
              </a:rPr>
              <a:t>〈</a:t>
            </a:r>
            <a:r>
              <a:rPr lang="en-US" altLang="zh-CN">
                <a:latin typeface="Times New Roman" pitchFamily="18" charset="0"/>
              </a:rPr>
              <a:t> S,</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a:t>
            </a:r>
            <a:r>
              <a:rPr lang="zh-CN" altLang="en-US">
                <a:latin typeface="宋体" pitchFamily="2" charset="-122"/>
              </a:rPr>
              <a:t>的</a:t>
            </a:r>
            <a:r>
              <a:rPr lang="zh-CN" altLang="en-US" b="1" i="1">
                <a:solidFill>
                  <a:srgbClr val="FF0000"/>
                </a:solidFill>
                <a:latin typeface="宋体" pitchFamily="2" charset="-122"/>
              </a:rPr>
              <a:t>零元（素）</a:t>
            </a:r>
            <a:r>
              <a:rPr lang="zh-CN" altLang="en-US">
                <a:latin typeface="宋体" pitchFamily="2" charset="-122"/>
              </a:rPr>
              <a:t> 当且仅当；对</a:t>
            </a:r>
            <a:r>
              <a:rPr lang="zh-CN" altLang="en-US" b="1" i="1">
                <a:latin typeface="宋体" pitchFamily="2" charset="-122"/>
              </a:rPr>
              <a:t>任意 </a:t>
            </a:r>
            <a:r>
              <a:rPr lang="en-US" altLang="zh-CN">
                <a:latin typeface="Times New Roman" pitchFamily="18" charset="0"/>
              </a:rPr>
              <a:t>x</a:t>
            </a:r>
            <a:r>
              <a:rPr lang="en-US" altLang="zh-CN">
                <a:latin typeface="Times New Roman" pitchFamily="18" charset="0"/>
                <a:sym typeface="Symbol" pitchFamily="18" charset="2"/>
              </a:rPr>
              <a:t>S, t</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x=x</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t=t</a:t>
            </a:r>
            <a:r>
              <a:rPr lang="zh-CN" altLang="en-US">
                <a:latin typeface="Times New Roman" pitchFamily="18" charset="0"/>
                <a:ea typeface="Arial Unicode MS" pitchFamily="34" charset="-122"/>
                <a:cs typeface="Arial Unicode MS" pitchFamily="34" charset="-122"/>
              </a:rPr>
              <a:t>。</a:t>
            </a:r>
          </a:p>
          <a:p>
            <a:r>
              <a:rPr lang="zh-CN" altLang="en-US">
                <a:latin typeface="Times New Roman" pitchFamily="18" charset="0"/>
              </a:rPr>
              <a:t>单位元素可以记为</a:t>
            </a:r>
            <a:r>
              <a:rPr lang="en-US" altLang="zh-CN">
                <a:latin typeface="Times New Roman" pitchFamily="18" charset="0"/>
              </a:rPr>
              <a:t>0</a:t>
            </a:r>
            <a:r>
              <a:rPr lang="en-US" altLang="zh-CN" baseline="-25000">
                <a:latin typeface="Times New Roman" pitchFamily="18" charset="0"/>
              </a:rPr>
              <a:t>S</a:t>
            </a:r>
            <a:r>
              <a:rPr lang="en-US" altLang="zh-CN">
                <a:latin typeface="Times New Roman" pitchFamily="18" charset="0"/>
              </a:rPr>
              <a:t>, </a:t>
            </a:r>
            <a:r>
              <a:rPr lang="zh-CN" altLang="en-US">
                <a:latin typeface="Times New Roman" pitchFamily="18" charset="0"/>
              </a:rPr>
              <a:t>或简单记为</a:t>
            </a:r>
            <a:r>
              <a:rPr lang="en-US" altLang="zh-CN">
                <a:latin typeface="Times New Roman" pitchFamily="18" charset="0"/>
              </a:rPr>
              <a:t>0</a:t>
            </a:r>
            <a:r>
              <a:rPr lang="zh-CN" altLang="en-US">
                <a:latin typeface="Times New Roman" pitchFamily="18" charset="0"/>
              </a:rPr>
              <a:t>。</a:t>
            </a:r>
          </a:p>
          <a:p>
            <a:pPr lvl="1"/>
            <a:r>
              <a:rPr lang="zh-CN" altLang="en-US"/>
              <a:t>切记：</a:t>
            </a:r>
            <a:r>
              <a:rPr lang="zh-CN" altLang="en-US">
                <a:latin typeface="Times New Roman"/>
              </a:rPr>
              <a:t>“</a:t>
            </a:r>
            <a:r>
              <a:rPr lang="zh-CN" altLang="en-US"/>
              <a:t>此</a:t>
            </a:r>
            <a:r>
              <a:rPr lang="zh-CN" altLang="en-US">
                <a:latin typeface="Times New Roman"/>
              </a:rPr>
              <a:t>”</a:t>
            </a:r>
            <a:r>
              <a:rPr lang="zh-CN" altLang="en-US"/>
              <a:t> </a:t>
            </a:r>
            <a:r>
              <a:rPr lang="en-US" altLang="zh-CN">
                <a:latin typeface="Times New Roman" pitchFamily="18" charset="0"/>
              </a:rPr>
              <a:t>0</a:t>
            </a:r>
            <a:r>
              <a:rPr lang="en-US" altLang="zh-CN"/>
              <a:t> </a:t>
            </a:r>
            <a:r>
              <a:rPr lang="zh-CN" altLang="en-US"/>
              <a:t>非</a:t>
            </a:r>
            <a:r>
              <a:rPr lang="zh-CN" altLang="en-US">
                <a:latin typeface="Times New Roman"/>
              </a:rPr>
              <a:t>“</a:t>
            </a:r>
            <a:r>
              <a:rPr lang="zh-CN" altLang="en-US"/>
              <a:t>彼</a:t>
            </a:r>
            <a:r>
              <a:rPr lang="zh-CN" altLang="en-US">
                <a:latin typeface="Times New Roman"/>
              </a:rPr>
              <a:t>”</a:t>
            </a:r>
            <a:r>
              <a:rPr lang="zh-CN" altLang="en-US"/>
              <a:t> </a:t>
            </a:r>
            <a:r>
              <a:rPr lang="en-US" altLang="zh-CN">
                <a:latin typeface="Times New Roman" pitchFamily="18" charset="0"/>
              </a:rPr>
              <a:t>0</a:t>
            </a:r>
            <a:r>
              <a:rPr lang="zh-CN" altLang="en-US"/>
              <a:t>。</a:t>
            </a:r>
          </a:p>
          <a:p>
            <a:r>
              <a:rPr lang="zh-CN" altLang="en-US"/>
              <a:t>代数系统</a:t>
            </a:r>
            <a:r>
              <a:rPr lang="zh-CN" altLang="en-US" b="1" i="1">
                <a:solidFill>
                  <a:srgbClr val="0000CC"/>
                </a:solidFill>
              </a:rPr>
              <a:t>不一定有</a:t>
            </a:r>
            <a:r>
              <a:rPr lang="zh-CN" altLang="en-US"/>
              <a:t>零元素。</a:t>
            </a:r>
          </a:p>
          <a:p>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t>一个例子</a:t>
            </a:r>
          </a:p>
        </p:txBody>
      </p:sp>
      <p:sp>
        <p:nvSpPr>
          <p:cNvPr id="72707" name="Rectangle 3"/>
          <p:cNvSpPr>
            <a:spLocks noGrp="1" noChangeArrowheads="1"/>
          </p:cNvSpPr>
          <p:nvPr>
            <p:ph idx="1"/>
          </p:nvPr>
        </p:nvSpPr>
        <p:spPr/>
        <p:txBody>
          <a:bodyPr/>
          <a:lstStyle/>
          <a:p>
            <a:pPr>
              <a:lnSpc>
                <a:spcPct val="90000"/>
              </a:lnSpc>
            </a:pPr>
            <a:r>
              <a:rPr lang="zh-CN" altLang="en-US"/>
              <a:t>利用普通加减法和乘法定义实数集上的二元运算</a:t>
            </a:r>
            <a:r>
              <a:rPr lang="zh-CN" altLang="en-US">
                <a:latin typeface="Times New Roman"/>
              </a:rPr>
              <a:t>“</a:t>
            </a:r>
            <a:r>
              <a:rPr lang="zh-CN" altLang="en-US">
                <a:ea typeface="Arial Unicode MS" pitchFamily="34" charset="-122"/>
                <a:cs typeface="Arial Unicode MS" pitchFamily="34" charset="-122"/>
              </a:rPr>
              <a:t>⃘</a:t>
            </a:r>
            <a:r>
              <a:rPr lang="zh-CN" altLang="en-US">
                <a:latin typeface="Times New Roman"/>
              </a:rPr>
              <a:t>”</a:t>
            </a:r>
            <a:r>
              <a:rPr lang="zh-CN" altLang="en-US"/>
              <a:t>如下：</a:t>
            </a:r>
          </a:p>
          <a:p>
            <a:pPr lvl="1">
              <a:lnSpc>
                <a:spcPct val="90000"/>
              </a:lnSpc>
              <a:buFontTx/>
              <a:buNone/>
            </a:pPr>
            <a:r>
              <a:rPr lang="zh-CN" altLang="en-US"/>
              <a:t>对任意实数</a:t>
            </a:r>
            <a:r>
              <a:rPr lang="en-US" altLang="zh-CN">
                <a:latin typeface="Times New Roman" pitchFamily="18" charset="0"/>
              </a:rPr>
              <a:t>x, y, x</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y=x+y-xy</a:t>
            </a:r>
          </a:p>
          <a:p>
            <a:pPr lvl="1">
              <a:lnSpc>
                <a:spcPct val="90000"/>
              </a:lnSpc>
            </a:pPr>
            <a:r>
              <a:rPr lang="zh-CN" altLang="en-US">
                <a:latin typeface="Times New Roman" pitchFamily="18" charset="0"/>
              </a:rPr>
              <a:t>交换律：显然</a:t>
            </a:r>
          </a:p>
          <a:p>
            <a:pPr lvl="1">
              <a:lnSpc>
                <a:spcPct val="90000"/>
              </a:lnSpc>
            </a:pPr>
            <a:r>
              <a:rPr lang="zh-CN" altLang="en-US">
                <a:latin typeface="Times New Roman" pitchFamily="18" charset="0"/>
              </a:rPr>
              <a:t>结合律：</a:t>
            </a:r>
            <a:r>
              <a:rPr lang="en-US" altLang="zh-CN">
                <a:latin typeface="Times New Roman" pitchFamily="18" charset="0"/>
              </a:rPr>
              <a:t>(x</a:t>
            </a:r>
            <a:r>
              <a:rPr lang="en-US" altLang="zh-CN">
                <a:ea typeface="Arial Unicode MS" pitchFamily="34" charset="-122"/>
                <a:cs typeface="Arial Unicode MS" pitchFamily="34" charset="-122"/>
              </a:rPr>
              <a:t>⃘</a:t>
            </a:r>
            <a:r>
              <a:rPr lang="en-US" altLang="zh-CN">
                <a:latin typeface="Times New Roman" pitchFamily="18" charset="0"/>
              </a:rPr>
              <a:t>y)</a:t>
            </a:r>
            <a:r>
              <a:rPr lang="en-US" altLang="zh-CN">
                <a:ea typeface="Arial Unicode MS" pitchFamily="34" charset="-122"/>
                <a:cs typeface="Arial Unicode MS" pitchFamily="34" charset="-122"/>
              </a:rPr>
              <a:t>⃘</a:t>
            </a:r>
            <a:r>
              <a:rPr lang="en-US" altLang="zh-CN">
                <a:latin typeface="Times New Roman" pitchFamily="18" charset="0"/>
              </a:rPr>
              <a:t>z = x</a:t>
            </a:r>
            <a:r>
              <a:rPr lang="en-US" altLang="zh-CN">
                <a:ea typeface="Arial Unicode MS" pitchFamily="34" charset="-122"/>
                <a:cs typeface="Arial Unicode MS" pitchFamily="34" charset="-122"/>
              </a:rPr>
              <a:t>⃘</a:t>
            </a:r>
            <a:r>
              <a:rPr lang="en-US" altLang="zh-CN">
                <a:latin typeface="Times New Roman" pitchFamily="18" charset="0"/>
                <a:ea typeface="Arial Unicode MS" pitchFamily="34" charset="-122"/>
                <a:cs typeface="Arial Unicode MS" pitchFamily="34" charset="-122"/>
              </a:rPr>
              <a:t>(</a:t>
            </a:r>
            <a:r>
              <a:rPr lang="en-US" altLang="zh-CN">
                <a:latin typeface="Times New Roman" pitchFamily="18" charset="0"/>
              </a:rPr>
              <a:t>y</a:t>
            </a:r>
            <a:r>
              <a:rPr lang="en-US" altLang="zh-CN">
                <a:ea typeface="Arial Unicode MS" pitchFamily="34" charset="-122"/>
                <a:cs typeface="Arial Unicode MS" pitchFamily="34" charset="-122"/>
              </a:rPr>
              <a:t>⃘</a:t>
            </a:r>
            <a:r>
              <a:rPr lang="en-US" altLang="zh-CN">
                <a:latin typeface="Times New Roman" pitchFamily="18" charset="0"/>
              </a:rPr>
              <a:t>z) = z+y+z-xy-xz-yz+xyz</a:t>
            </a:r>
          </a:p>
          <a:p>
            <a:pPr lvl="1">
              <a:lnSpc>
                <a:spcPct val="90000"/>
              </a:lnSpc>
            </a:pPr>
            <a:r>
              <a:rPr lang="zh-CN" altLang="en-US">
                <a:latin typeface="Times New Roman" pitchFamily="18" charset="0"/>
              </a:rPr>
              <a:t>单位元素：</a:t>
            </a:r>
            <a:r>
              <a:rPr lang="en-US" altLang="zh-CN">
                <a:latin typeface="Times New Roman" pitchFamily="18" charset="0"/>
              </a:rPr>
              <a:t>0(</a:t>
            </a:r>
            <a:r>
              <a:rPr lang="zh-CN" altLang="en-US">
                <a:latin typeface="Times New Roman" pitchFamily="18" charset="0"/>
              </a:rPr>
              <a:t>普通的</a:t>
            </a:r>
            <a:r>
              <a:rPr lang="en-US" altLang="zh-CN">
                <a:latin typeface="Times New Roman" pitchFamily="18" charset="0"/>
              </a:rPr>
              <a:t>0</a:t>
            </a:r>
            <a:r>
              <a:rPr lang="zh-CN" altLang="en-US">
                <a:latin typeface="Times New Roman" pitchFamily="18" charset="0"/>
              </a:rPr>
              <a:t>！</a:t>
            </a:r>
            <a:r>
              <a:rPr lang="en-US" altLang="zh-CN">
                <a:latin typeface="Times New Roman" pitchFamily="18" charset="0"/>
              </a:rPr>
              <a:t>)</a:t>
            </a:r>
          </a:p>
          <a:p>
            <a:pPr lvl="1">
              <a:lnSpc>
                <a:spcPct val="90000"/>
              </a:lnSpc>
            </a:pPr>
            <a:r>
              <a:rPr lang="en-US" altLang="zh-CN">
                <a:latin typeface="Times New Roman" pitchFamily="18" charset="0"/>
              </a:rPr>
              <a:t>x (x</a:t>
            </a:r>
            <a:r>
              <a:rPr lang="en-US" altLang="zh-CN">
                <a:latin typeface="Times New Roman" pitchFamily="18" charset="0"/>
                <a:sym typeface="Symbol" pitchFamily="18" charset="2"/>
              </a:rPr>
              <a:t>1) </a:t>
            </a:r>
            <a:r>
              <a:rPr lang="zh-CN" altLang="en-US">
                <a:latin typeface="Times New Roman" pitchFamily="18" charset="0"/>
              </a:rPr>
              <a:t>的逆元素：</a:t>
            </a:r>
            <a:r>
              <a:rPr lang="en-US" altLang="zh-CN">
                <a:latin typeface="Times New Roman" pitchFamily="18" charset="0"/>
              </a:rPr>
              <a:t>x/(x-1)   (1</a:t>
            </a:r>
            <a:r>
              <a:rPr lang="zh-CN" altLang="en-US">
                <a:latin typeface="Times New Roman" pitchFamily="18" charset="0"/>
              </a:rPr>
              <a:t>没有逆元！</a:t>
            </a:r>
            <a:r>
              <a:rPr lang="en-US" altLang="zh-CN">
                <a:latin typeface="Times New Roman" pitchFamily="18" charset="0"/>
              </a:rPr>
              <a:t>)</a:t>
            </a:r>
          </a:p>
          <a:p>
            <a:pPr lvl="2">
              <a:lnSpc>
                <a:spcPct val="90000"/>
              </a:lnSpc>
            </a:pPr>
            <a:r>
              <a:rPr lang="zh-CN" altLang="en-US" sz="2000">
                <a:solidFill>
                  <a:schemeClr val="tx2"/>
                </a:solidFill>
                <a:latin typeface="Times New Roman" pitchFamily="18" charset="0"/>
              </a:rPr>
              <a:t>解关于</a:t>
            </a:r>
            <a:r>
              <a:rPr lang="en-US" altLang="zh-CN" sz="2000">
                <a:solidFill>
                  <a:schemeClr val="tx2"/>
                </a:solidFill>
                <a:latin typeface="Times New Roman" pitchFamily="18" charset="0"/>
              </a:rPr>
              <a:t>y</a:t>
            </a:r>
            <a:r>
              <a:rPr lang="zh-CN" altLang="en-US" sz="2000">
                <a:solidFill>
                  <a:schemeClr val="tx2"/>
                </a:solidFill>
                <a:latin typeface="Times New Roman" pitchFamily="18" charset="0"/>
              </a:rPr>
              <a:t>的方程：</a:t>
            </a:r>
            <a:r>
              <a:rPr lang="en-US" altLang="zh-CN" sz="2000">
                <a:solidFill>
                  <a:schemeClr val="tx2"/>
                </a:solidFill>
                <a:latin typeface="Times New Roman" pitchFamily="18" charset="0"/>
              </a:rPr>
              <a:t>x+y-xy=0</a:t>
            </a:r>
          </a:p>
          <a:p>
            <a:pPr>
              <a:lnSpc>
                <a:spcPct val="90000"/>
              </a:lnSpc>
            </a:pPr>
            <a:endParaRPr lang="en-US" altLang="zh-CN" sz="2000">
              <a:solidFill>
                <a:schemeClr val="tx2"/>
              </a:solidFill>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一个与编码有关的代数系统</a:t>
            </a:r>
          </a:p>
        </p:txBody>
      </p:sp>
      <p:sp>
        <p:nvSpPr>
          <p:cNvPr id="80899" name="Rectangle 3"/>
          <p:cNvSpPr>
            <a:spLocks noGrp="1" noChangeArrowheads="1"/>
          </p:cNvSpPr>
          <p:nvPr>
            <p:ph idx="1"/>
          </p:nvPr>
        </p:nvSpPr>
        <p:spPr/>
        <p:txBody>
          <a:bodyPr/>
          <a:lstStyle/>
          <a:p>
            <a:pPr>
              <a:lnSpc>
                <a:spcPct val="90000"/>
              </a:lnSpc>
            </a:pPr>
            <a:r>
              <a:rPr lang="zh-CN" altLang="en-US" sz="2800"/>
              <a:t>设字母表</a:t>
            </a:r>
            <a:r>
              <a:rPr lang="en-US" altLang="zh-CN" sz="2800">
                <a:latin typeface="Times New Roman" pitchFamily="18" charset="0"/>
              </a:rPr>
              <a:t>A={0,1}, A*</a:t>
            </a:r>
            <a:r>
              <a:rPr lang="zh-CN" altLang="en-US" sz="2800">
                <a:latin typeface="Times New Roman" pitchFamily="18" charset="0"/>
              </a:rPr>
              <a:t>是</a:t>
            </a:r>
            <a:r>
              <a:rPr lang="en-US" altLang="zh-CN" sz="2800">
                <a:latin typeface="Times New Roman" pitchFamily="18" charset="0"/>
              </a:rPr>
              <a:t>A</a:t>
            </a:r>
            <a:r>
              <a:rPr lang="zh-CN" altLang="en-US" sz="2800">
                <a:latin typeface="Times New Roman" pitchFamily="18" charset="0"/>
              </a:rPr>
              <a:t>上的长度为</a:t>
            </a:r>
            <a:r>
              <a:rPr lang="en-US" altLang="zh-CN" sz="2800">
                <a:latin typeface="Times New Roman" pitchFamily="18" charset="0"/>
              </a:rPr>
              <a:t>n</a:t>
            </a:r>
            <a:r>
              <a:rPr lang="zh-CN" altLang="en-US" sz="2800">
                <a:latin typeface="Times New Roman" pitchFamily="18" charset="0"/>
              </a:rPr>
              <a:t>的字符串</a:t>
            </a:r>
          </a:p>
          <a:p>
            <a:pPr>
              <a:lnSpc>
                <a:spcPct val="90000"/>
              </a:lnSpc>
            </a:pPr>
            <a:r>
              <a:rPr lang="zh-CN" altLang="en-US" sz="2800">
                <a:latin typeface="Times New Roman" pitchFamily="18" charset="0"/>
              </a:rPr>
              <a:t>定义</a:t>
            </a:r>
            <a:r>
              <a:rPr lang="en-US" altLang="zh-CN" sz="2800">
                <a:latin typeface="Times New Roman" pitchFamily="18" charset="0"/>
              </a:rPr>
              <a:t>A*</a:t>
            </a:r>
            <a:r>
              <a:rPr lang="zh-CN" altLang="en-US" sz="2800">
                <a:latin typeface="Times New Roman" pitchFamily="18" charset="0"/>
              </a:rPr>
              <a:t>上的运算</a:t>
            </a:r>
            <a:r>
              <a:rPr lang="zh-CN" altLang="en-US" sz="2800">
                <a:latin typeface="Times New Roman" pitchFamily="18" charset="0"/>
                <a:ea typeface="Arial Unicode MS" pitchFamily="34" charset="-122"/>
                <a:cs typeface="Arial Unicode MS" pitchFamily="34" charset="-122"/>
              </a:rPr>
              <a:t>⊕</a:t>
            </a:r>
            <a:r>
              <a:rPr lang="zh-CN" altLang="en-US" sz="2800">
                <a:latin typeface="Times New Roman" pitchFamily="18" charset="0"/>
              </a:rPr>
              <a:t>如下：</a:t>
            </a:r>
          </a:p>
          <a:p>
            <a:pPr>
              <a:lnSpc>
                <a:spcPct val="90000"/>
              </a:lnSpc>
              <a:buFontTx/>
              <a:buNone/>
            </a:pPr>
            <a:r>
              <a:rPr lang="zh-CN" altLang="en-US" sz="2800"/>
              <a:t>	对任意</a:t>
            </a:r>
            <a:r>
              <a:rPr lang="en-US" altLang="zh-CN" sz="2800">
                <a:latin typeface="Times New Roman" pitchFamily="18" charset="0"/>
              </a:rPr>
              <a:t>x,y</a:t>
            </a:r>
            <a:r>
              <a:rPr lang="en-US" altLang="zh-CN" sz="2800">
                <a:latin typeface="Times New Roman" pitchFamily="18" charset="0"/>
                <a:sym typeface="Symbol" pitchFamily="18" charset="2"/>
              </a:rPr>
              <a:t>A*, x</a:t>
            </a:r>
            <a:r>
              <a:rPr lang="en-US" altLang="zh-CN" sz="2800">
                <a:latin typeface="Times New Roman" pitchFamily="18" charset="0"/>
                <a:ea typeface="Arial Unicode MS" pitchFamily="34" charset="-122"/>
                <a:cs typeface="Arial Unicode MS" pitchFamily="34" charset="-122"/>
              </a:rPr>
              <a:t>⊕y</a:t>
            </a:r>
            <a:r>
              <a:rPr lang="zh-CN" altLang="en-US" sz="2800">
                <a:latin typeface="宋体" pitchFamily="2" charset="-122"/>
              </a:rPr>
              <a:t>是长度为</a:t>
            </a:r>
            <a:r>
              <a:rPr lang="en-US" altLang="zh-CN" sz="2800">
                <a:latin typeface="宋体" pitchFamily="2" charset="-122"/>
              </a:rPr>
              <a:t>n</a:t>
            </a:r>
            <a:r>
              <a:rPr lang="zh-CN" altLang="en-US" sz="2800">
                <a:latin typeface="宋体" pitchFamily="2" charset="-122"/>
              </a:rPr>
              <a:t>的二进数字串，第</a:t>
            </a:r>
            <a:r>
              <a:rPr lang="en-US" altLang="zh-CN" sz="2800">
                <a:latin typeface="宋体" pitchFamily="2" charset="-122"/>
              </a:rPr>
              <a:t>i</a:t>
            </a:r>
            <a:r>
              <a:rPr lang="zh-CN" altLang="en-US" sz="2800">
                <a:latin typeface="宋体" pitchFamily="2" charset="-122"/>
              </a:rPr>
              <a:t>位</a:t>
            </a:r>
            <a:r>
              <a:rPr lang="en-US" altLang="zh-CN" sz="2800">
                <a:latin typeface="宋体" pitchFamily="2" charset="-122"/>
              </a:rPr>
              <a:t>(i=0,1,</a:t>
            </a:r>
            <a:r>
              <a:rPr lang="en-US" altLang="zh-CN" sz="2800">
                <a:latin typeface="Times New Roman"/>
              </a:rPr>
              <a:t>…</a:t>
            </a:r>
            <a:r>
              <a:rPr lang="en-US" altLang="zh-CN" sz="2800">
                <a:latin typeface="宋体" pitchFamily="2" charset="-122"/>
              </a:rPr>
              <a:t>,n-1)</a:t>
            </a:r>
            <a:r>
              <a:rPr lang="zh-CN" altLang="en-US" sz="2800">
                <a:latin typeface="宋体" pitchFamily="2" charset="-122"/>
              </a:rPr>
              <a:t>为</a:t>
            </a:r>
            <a:r>
              <a:rPr lang="en-US" altLang="zh-CN" sz="2800">
                <a:latin typeface="宋体" pitchFamily="2" charset="-122"/>
              </a:rPr>
              <a:t>1</a:t>
            </a:r>
            <a:r>
              <a:rPr lang="zh-CN" altLang="en-US" sz="2800">
                <a:latin typeface="宋体" pitchFamily="2" charset="-122"/>
              </a:rPr>
              <a:t>当且仅当</a:t>
            </a:r>
            <a:r>
              <a:rPr lang="en-US" altLang="zh-CN" sz="2800">
                <a:latin typeface="宋体" pitchFamily="2" charset="-122"/>
              </a:rPr>
              <a:t>x</a:t>
            </a:r>
            <a:r>
              <a:rPr lang="zh-CN" altLang="en-US" sz="2800">
                <a:latin typeface="宋体" pitchFamily="2" charset="-122"/>
              </a:rPr>
              <a:t>，</a:t>
            </a:r>
            <a:r>
              <a:rPr lang="en-US" altLang="zh-CN" sz="2800">
                <a:latin typeface="宋体" pitchFamily="2" charset="-122"/>
              </a:rPr>
              <a:t>y</a:t>
            </a:r>
            <a:r>
              <a:rPr lang="zh-CN" altLang="en-US" sz="2800">
                <a:latin typeface="宋体" pitchFamily="2" charset="-122"/>
              </a:rPr>
              <a:t>的相应位互异。</a:t>
            </a:r>
          </a:p>
          <a:p>
            <a:pPr>
              <a:lnSpc>
                <a:spcPct val="90000"/>
              </a:lnSpc>
            </a:pPr>
            <a:r>
              <a:rPr lang="en-US" altLang="zh-CN" sz="2800">
                <a:ea typeface="Arial Unicode MS" pitchFamily="34" charset="-122"/>
                <a:cs typeface="Arial Unicode MS" pitchFamily="34" charset="-122"/>
              </a:rPr>
              <a:t>〈</a:t>
            </a:r>
            <a:r>
              <a:rPr lang="en-US" altLang="zh-CN" sz="2800">
                <a:latin typeface="Times New Roman" pitchFamily="18" charset="0"/>
              </a:rPr>
              <a:t> </a:t>
            </a:r>
            <a:r>
              <a:rPr lang="en-US" altLang="zh-CN" sz="2800">
                <a:latin typeface="Times New Roman" pitchFamily="18" charset="0"/>
                <a:ea typeface="Arial Unicode MS" pitchFamily="34" charset="-122"/>
                <a:cs typeface="Arial Unicode MS" pitchFamily="34" charset="-122"/>
              </a:rPr>
              <a:t>A*, ⊕ 〉</a:t>
            </a:r>
            <a:r>
              <a:rPr lang="zh-CN" altLang="en-US" sz="2800">
                <a:latin typeface="Times New Roman" pitchFamily="18" charset="0"/>
              </a:rPr>
              <a:t>是代数系统。</a:t>
            </a:r>
          </a:p>
          <a:p>
            <a:pPr>
              <a:lnSpc>
                <a:spcPct val="90000"/>
              </a:lnSpc>
            </a:pPr>
            <a:r>
              <a:rPr lang="zh-CN" altLang="en-US" sz="2800">
                <a:latin typeface="Times New Roman" pitchFamily="18" charset="0"/>
              </a:rPr>
              <a:t>该系统满足：结合律、交换律、有单位元素、每个元素均有逆元素。</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运算的性质与运算表</a:t>
            </a:r>
          </a:p>
        </p:txBody>
      </p:sp>
      <p:sp>
        <p:nvSpPr>
          <p:cNvPr id="81923" name="Rectangle 3"/>
          <p:cNvSpPr>
            <a:spLocks noGrp="1" noChangeArrowheads="1"/>
          </p:cNvSpPr>
          <p:nvPr>
            <p:ph idx="1"/>
          </p:nvPr>
        </p:nvSpPr>
        <p:spPr/>
        <p:txBody>
          <a:bodyPr/>
          <a:lstStyle/>
          <a:p>
            <a:pPr>
              <a:lnSpc>
                <a:spcPct val="90000"/>
              </a:lnSpc>
            </a:pPr>
            <a:r>
              <a:rPr lang="zh-CN" altLang="en-US" sz="2800"/>
              <a:t>交换律：</a:t>
            </a:r>
          </a:p>
          <a:p>
            <a:pPr>
              <a:lnSpc>
                <a:spcPct val="90000"/>
              </a:lnSpc>
              <a:buFontTx/>
              <a:buNone/>
            </a:pPr>
            <a:r>
              <a:rPr lang="zh-CN" altLang="en-US" sz="2800"/>
              <a:t>       对称矩阵</a:t>
            </a:r>
          </a:p>
          <a:p>
            <a:pPr>
              <a:lnSpc>
                <a:spcPct val="90000"/>
              </a:lnSpc>
            </a:pPr>
            <a:r>
              <a:rPr lang="zh-CN" altLang="en-US" sz="2800"/>
              <a:t>单位元素：</a:t>
            </a:r>
          </a:p>
          <a:p>
            <a:pPr>
              <a:lnSpc>
                <a:spcPct val="90000"/>
              </a:lnSpc>
              <a:buFontTx/>
              <a:buNone/>
            </a:pPr>
            <a:r>
              <a:rPr lang="zh-CN" altLang="en-US" sz="2800"/>
              <a:t>       有一行和一列与标题行</a:t>
            </a:r>
            <a:r>
              <a:rPr lang="en-US" altLang="zh-CN" sz="2800"/>
              <a:t>/</a:t>
            </a:r>
            <a:r>
              <a:rPr lang="zh-CN" altLang="en-US" sz="2800"/>
              <a:t>列相同</a:t>
            </a:r>
          </a:p>
          <a:p>
            <a:pPr>
              <a:lnSpc>
                <a:spcPct val="90000"/>
              </a:lnSpc>
            </a:pPr>
            <a:r>
              <a:rPr lang="zh-CN" altLang="en-US" sz="2800"/>
              <a:t>零元素：</a:t>
            </a:r>
          </a:p>
          <a:p>
            <a:pPr>
              <a:lnSpc>
                <a:spcPct val="90000"/>
              </a:lnSpc>
              <a:buFontTx/>
              <a:buNone/>
            </a:pPr>
            <a:r>
              <a:rPr lang="zh-CN" altLang="en-US" sz="2800"/>
              <a:t>       有一行和一列全是同一元素，且与标题行</a:t>
            </a:r>
            <a:r>
              <a:rPr lang="en-US" altLang="zh-CN" sz="2800"/>
              <a:t>/</a:t>
            </a:r>
            <a:r>
              <a:rPr lang="zh-CN" altLang="en-US" sz="2800"/>
              <a:t>列中对应元素相同。</a:t>
            </a:r>
          </a:p>
          <a:p>
            <a:pPr>
              <a:lnSpc>
                <a:spcPct val="90000"/>
              </a:lnSpc>
            </a:pPr>
            <a:r>
              <a:rPr lang="zh-CN" altLang="en-US" sz="2800"/>
              <a:t>结合律：</a:t>
            </a:r>
          </a:p>
          <a:p>
            <a:pPr>
              <a:lnSpc>
                <a:spcPct val="90000"/>
              </a:lnSpc>
              <a:buFontTx/>
              <a:buNone/>
            </a:pPr>
            <a:r>
              <a:rPr lang="zh-CN" altLang="en-US" sz="2800">
                <a:latin typeface="Times New Roman" pitchFamily="18" charset="0"/>
              </a:rPr>
              <a:t>         </a:t>
            </a:r>
            <a:r>
              <a:rPr lang="en-US" altLang="zh-CN" sz="2800">
                <a:latin typeface="Times New Roman" pitchFamily="18" charset="0"/>
              </a:rPr>
              <a:t>What’s a pity!</a:t>
            </a:r>
          </a:p>
          <a:p>
            <a:pPr>
              <a:lnSpc>
                <a:spcPct val="90000"/>
              </a:lnSpc>
            </a:pP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ox(out)">
                                      <p:cBhvr>
                                        <p:cTn id="7" dur="500"/>
                                        <p:tgtEl>
                                          <p:spTgt spid="81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ox(out)">
                                      <p:cBhvr>
                                        <p:cTn id="12" dur="500"/>
                                        <p:tgtEl>
                                          <p:spTgt spid="819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box(out)">
                                      <p:cBhvr>
                                        <p:cTn id="17" dur="500"/>
                                        <p:tgtEl>
                                          <p:spTgt spid="819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1923">
                                            <p:txEl>
                                              <p:pRg st="3" end="3"/>
                                            </p:txEl>
                                          </p:spTgt>
                                        </p:tgtEl>
                                        <p:attrNameLst>
                                          <p:attrName>style.visibility</p:attrName>
                                        </p:attrNameLst>
                                      </p:cBhvr>
                                      <p:to>
                                        <p:strVal val="visible"/>
                                      </p:to>
                                    </p:set>
                                    <p:animEffect transition="in" filter="box(out)">
                                      <p:cBhvr>
                                        <p:cTn id="22" dur="500"/>
                                        <p:tgtEl>
                                          <p:spTgt spid="819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1923">
                                            <p:txEl>
                                              <p:pRg st="4" end="4"/>
                                            </p:txEl>
                                          </p:spTgt>
                                        </p:tgtEl>
                                        <p:attrNameLst>
                                          <p:attrName>style.visibility</p:attrName>
                                        </p:attrNameLst>
                                      </p:cBhvr>
                                      <p:to>
                                        <p:strVal val="visible"/>
                                      </p:to>
                                    </p:set>
                                    <p:animEffect transition="in" filter="box(out)">
                                      <p:cBhvr>
                                        <p:cTn id="27" dur="500"/>
                                        <p:tgtEl>
                                          <p:spTgt spid="819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1923">
                                            <p:txEl>
                                              <p:pRg st="5" end="5"/>
                                            </p:txEl>
                                          </p:spTgt>
                                        </p:tgtEl>
                                        <p:attrNameLst>
                                          <p:attrName>style.visibility</p:attrName>
                                        </p:attrNameLst>
                                      </p:cBhvr>
                                      <p:to>
                                        <p:strVal val="visible"/>
                                      </p:to>
                                    </p:set>
                                    <p:animEffect transition="in" filter="box(out)">
                                      <p:cBhvr>
                                        <p:cTn id="32" dur="500"/>
                                        <p:tgtEl>
                                          <p:spTgt spid="819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1923">
                                            <p:txEl>
                                              <p:pRg st="6" end="6"/>
                                            </p:txEl>
                                          </p:spTgt>
                                        </p:tgtEl>
                                        <p:attrNameLst>
                                          <p:attrName>style.visibility</p:attrName>
                                        </p:attrNameLst>
                                      </p:cBhvr>
                                      <p:to>
                                        <p:strVal val="visible"/>
                                      </p:to>
                                    </p:set>
                                    <p:animEffect transition="in" filter="box(out)">
                                      <p:cBhvr>
                                        <p:cTn id="37" dur="500"/>
                                        <p:tgtEl>
                                          <p:spTgt spid="8192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1923">
                                            <p:txEl>
                                              <p:pRg st="7" end="7"/>
                                            </p:txEl>
                                          </p:spTgt>
                                        </p:tgtEl>
                                        <p:attrNameLst>
                                          <p:attrName>style.visibility</p:attrName>
                                        </p:attrNameLst>
                                      </p:cBhvr>
                                      <p:to>
                                        <p:strVal val="visible"/>
                                      </p:to>
                                    </p:set>
                                    <p:animEffect transition="in" filter="box(out)">
                                      <p:cBhvr>
                                        <p:cTn id="42" dur="500"/>
                                        <p:tgtEl>
                                          <p:spTgt spid="8192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t>公理化系统</a:t>
            </a:r>
          </a:p>
        </p:txBody>
      </p:sp>
      <p:sp>
        <p:nvSpPr>
          <p:cNvPr id="82947" name="Rectangle 3"/>
          <p:cNvSpPr>
            <a:spLocks noGrp="1" noChangeArrowheads="1"/>
          </p:cNvSpPr>
          <p:nvPr>
            <p:ph idx="1"/>
          </p:nvPr>
        </p:nvSpPr>
        <p:spPr/>
        <p:txBody>
          <a:bodyPr/>
          <a:lstStyle/>
          <a:p>
            <a:r>
              <a:rPr lang="zh-CN" altLang="en-US"/>
              <a:t>抽象的系统：太一般</a:t>
            </a:r>
          </a:p>
          <a:p>
            <a:r>
              <a:rPr lang="zh-CN" altLang="en-US"/>
              <a:t>具体的系统：太多</a:t>
            </a:r>
          </a:p>
          <a:p>
            <a:endParaRPr lang="zh-CN" altLang="en-US"/>
          </a:p>
          <a:p>
            <a:r>
              <a:rPr lang="zh-CN" altLang="en-US"/>
              <a:t>抽象代数的研究对象：公理化的系统</a:t>
            </a:r>
          </a:p>
          <a:p>
            <a:pPr lvl="1"/>
            <a:r>
              <a:rPr lang="zh-CN" altLang="en-US"/>
              <a:t>系统公理：通常是常见的性质中的</a:t>
            </a:r>
            <a:r>
              <a:rPr lang="en-US" altLang="zh-CN"/>
              <a:t>1</a:t>
            </a:r>
            <a:r>
              <a:rPr lang="zh-CN" altLang="en-US"/>
              <a:t>条或者多条。</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a:t>半群</a:t>
            </a:r>
          </a:p>
        </p:txBody>
      </p:sp>
      <p:sp>
        <p:nvSpPr>
          <p:cNvPr id="83971" name="Rectangle 3"/>
          <p:cNvSpPr>
            <a:spLocks noGrp="1" noChangeArrowheads="1"/>
          </p:cNvSpPr>
          <p:nvPr>
            <p:ph idx="1"/>
          </p:nvPr>
        </p:nvSpPr>
        <p:spPr/>
        <p:txBody>
          <a:bodyPr/>
          <a:lstStyle/>
          <a:p>
            <a:r>
              <a:rPr lang="zh-CN" altLang="en-US"/>
              <a:t>系统公理：</a:t>
            </a:r>
          </a:p>
          <a:p>
            <a:pPr lvl="1"/>
            <a:r>
              <a:rPr lang="zh-CN" altLang="en-US"/>
              <a:t>结合律</a:t>
            </a:r>
          </a:p>
          <a:p>
            <a:r>
              <a:rPr lang="zh-CN" altLang="en-US"/>
              <a:t>一个例子</a:t>
            </a:r>
            <a:r>
              <a:rPr lang="en-US" altLang="zh-CN"/>
              <a:t>: </a:t>
            </a:r>
            <a:r>
              <a:rPr lang="en-US" altLang="zh-CN">
                <a:latin typeface="Times New Roman" pitchFamily="18" charset="0"/>
              </a:rPr>
              <a:t>({1,2},*), *</a:t>
            </a:r>
            <a:r>
              <a:rPr lang="zh-CN" altLang="en-US">
                <a:latin typeface="Times New Roman" pitchFamily="18" charset="0"/>
              </a:rPr>
              <a:t>定义如下：</a:t>
            </a:r>
          </a:p>
          <a:p>
            <a:pPr lvl="1">
              <a:buFontTx/>
              <a:buNone/>
            </a:pPr>
            <a:r>
              <a:rPr lang="zh-CN" altLang="en-US"/>
              <a:t>对任意</a:t>
            </a:r>
            <a:r>
              <a:rPr lang="en-US" altLang="zh-CN">
                <a:latin typeface="Times New Roman" pitchFamily="18" charset="0"/>
              </a:rPr>
              <a:t>x,y</a:t>
            </a:r>
            <a:r>
              <a:rPr lang="en-US" altLang="zh-CN">
                <a:latin typeface="Times New Roman" pitchFamily="18" charset="0"/>
                <a:sym typeface="Symbol" pitchFamily="18" charset="2"/>
              </a:rPr>
              <a:t>{1,2}, x*y=y</a:t>
            </a:r>
          </a:p>
          <a:p>
            <a:pPr lvl="1">
              <a:buFontTx/>
              <a:buNone/>
            </a:pPr>
            <a:r>
              <a:rPr lang="zh-CN" altLang="en-US">
                <a:latin typeface="Times New Roman" pitchFamily="18" charset="0"/>
                <a:sym typeface="Symbol" pitchFamily="18" charset="2"/>
              </a:rPr>
              <a:t>证明：需证明</a:t>
            </a:r>
            <a:r>
              <a:rPr lang="en-US" altLang="zh-CN">
                <a:latin typeface="Times New Roman" pitchFamily="18" charset="0"/>
                <a:sym typeface="Symbol" pitchFamily="18" charset="2"/>
              </a:rPr>
              <a:t>(x*y)*z = x* (y*z)</a:t>
            </a:r>
            <a:r>
              <a:rPr lang="zh-CN" altLang="en-US">
                <a:latin typeface="Times New Roman" pitchFamily="18" charset="0"/>
                <a:sym typeface="Symbol" pitchFamily="18" charset="2"/>
              </a:rPr>
              <a:t>对一切</a:t>
            </a:r>
            <a:r>
              <a:rPr lang="en-US" altLang="zh-CN">
                <a:latin typeface="Times New Roman" pitchFamily="18" charset="0"/>
                <a:sym typeface="Symbol" pitchFamily="18" charset="2"/>
              </a:rPr>
              <a:t>x,y,z</a:t>
            </a:r>
            <a:r>
              <a:rPr lang="zh-CN" altLang="en-US">
                <a:latin typeface="Times New Roman" pitchFamily="18" charset="0"/>
                <a:sym typeface="Symbol" pitchFamily="18" charset="2"/>
              </a:rPr>
              <a:t>成立。</a:t>
            </a:r>
          </a:p>
          <a:p>
            <a:pPr lvl="1">
              <a:buFontTx/>
              <a:buNone/>
            </a:pPr>
            <a:r>
              <a:rPr lang="zh-CN" altLang="en-US" sz="2400">
                <a:latin typeface="Times New Roman" pitchFamily="18" charset="0"/>
                <a:sym typeface="Symbol" pitchFamily="18" charset="2"/>
              </a:rPr>
              <a:t>注意：完全从运算表来证明，则需验证</a:t>
            </a:r>
            <a:r>
              <a:rPr lang="en-US" altLang="zh-CN" sz="2400">
                <a:latin typeface="Times New Roman" pitchFamily="18" charset="0"/>
                <a:sym typeface="Symbol" pitchFamily="18" charset="2"/>
              </a:rPr>
              <a:t>8</a:t>
            </a:r>
            <a:r>
              <a:rPr lang="zh-CN" altLang="en-US" sz="2400">
                <a:latin typeface="Times New Roman" pitchFamily="18" charset="0"/>
                <a:sym typeface="Symbol" pitchFamily="18" charset="2"/>
              </a:rPr>
              <a:t>个式子。</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可换半群的运算性质</a:t>
            </a:r>
          </a:p>
        </p:txBody>
      </p:sp>
      <p:sp>
        <p:nvSpPr>
          <p:cNvPr id="84995" name="Rectangle 3"/>
          <p:cNvSpPr>
            <a:spLocks noGrp="1" noChangeArrowheads="1"/>
          </p:cNvSpPr>
          <p:nvPr>
            <p:ph idx="1"/>
          </p:nvPr>
        </p:nvSpPr>
        <p:spPr/>
        <p:txBody>
          <a:bodyPr/>
          <a:lstStyle/>
          <a:p>
            <a:r>
              <a:rPr lang="zh-CN" altLang="en-US" sz="2800"/>
              <a:t>满足交换律的半群称为</a:t>
            </a:r>
            <a:r>
              <a:rPr lang="zh-CN" altLang="en-US" sz="2800">
                <a:latin typeface="Times New Roman"/>
              </a:rPr>
              <a:t>“</a:t>
            </a:r>
            <a:r>
              <a:rPr lang="zh-CN" altLang="en-US" sz="2800"/>
              <a:t>可换半群</a:t>
            </a:r>
            <a:r>
              <a:rPr lang="zh-CN" altLang="en-US" sz="2800">
                <a:latin typeface="Times New Roman"/>
              </a:rPr>
              <a:t>”</a:t>
            </a:r>
            <a:endParaRPr lang="zh-CN" altLang="en-US" sz="2800"/>
          </a:p>
          <a:p>
            <a:r>
              <a:rPr lang="zh-CN" altLang="en-US" sz="2800"/>
              <a:t>若</a:t>
            </a:r>
            <a:r>
              <a:rPr lang="en-US" altLang="zh-CN" sz="2800">
                <a:latin typeface="Times New Roman" pitchFamily="18" charset="0"/>
              </a:rPr>
              <a:t>(S,</a:t>
            </a:r>
            <a:r>
              <a:rPr lang="en-US" altLang="zh-CN" sz="2800">
                <a:latin typeface="Times New Roman" pitchFamily="18" charset="0"/>
                <a:ea typeface="Arial Unicode MS" pitchFamily="34" charset="-122"/>
                <a:cs typeface="Arial Unicode MS" pitchFamily="34" charset="-122"/>
              </a:rPr>
              <a:t>⃘)</a:t>
            </a:r>
            <a:r>
              <a:rPr lang="zh-CN" altLang="en-US" sz="2800">
                <a:latin typeface="Times New Roman" pitchFamily="18" charset="0"/>
              </a:rPr>
              <a:t>是可换半群，则表达式</a:t>
            </a:r>
            <a:r>
              <a:rPr lang="en-US" altLang="zh-CN" sz="2800">
                <a:latin typeface="Times New Roman" pitchFamily="18" charset="0"/>
              </a:rPr>
              <a:t>a</a:t>
            </a:r>
            <a:r>
              <a:rPr lang="en-US" altLang="zh-CN" sz="2800" baseline="-25000">
                <a:latin typeface="Times New Roman" pitchFamily="18" charset="0"/>
              </a:rPr>
              <a:t>1</a:t>
            </a:r>
            <a:r>
              <a:rPr lang="en-US" altLang="zh-CN" sz="2800">
                <a:latin typeface="Times New Roman" pitchFamily="18" charset="0"/>
                <a:ea typeface="Arial Unicode MS" pitchFamily="34" charset="-122"/>
                <a:cs typeface="Arial Unicode MS" pitchFamily="34" charset="-122"/>
              </a:rPr>
              <a:t>⃘</a:t>
            </a:r>
            <a:r>
              <a:rPr lang="en-US" altLang="zh-CN" sz="2800">
                <a:latin typeface="Times New Roman" pitchFamily="18" charset="0"/>
              </a:rPr>
              <a:t>a</a:t>
            </a:r>
            <a:r>
              <a:rPr lang="en-US" altLang="zh-CN" sz="2800" baseline="-25000">
                <a:latin typeface="Times New Roman" pitchFamily="18" charset="0"/>
              </a:rPr>
              <a:t>2</a:t>
            </a:r>
            <a:r>
              <a:rPr lang="en-US" altLang="zh-CN" sz="2800">
                <a:latin typeface="Times New Roman" pitchFamily="18" charset="0"/>
                <a:ea typeface="Arial Unicode MS" pitchFamily="34" charset="-122"/>
                <a:cs typeface="Arial Unicode MS" pitchFamily="34" charset="-122"/>
              </a:rPr>
              <a:t>⃘</a:t>
            </a:r>
            <a:r>
              <a:rPr lang="en-US" altLang="zh-CN" sz="2800">
                <a:latin typeface="Times New Roman" pitchFamily="18" charset="0"/>
              </a:rPr>
              <a:t> … </a:t>
            </a:r>
            <a:r>
              <a:rPr lang="en-US" altLang="zh-CN" sz="2800">
                <a:latin typeface="Times New Roman" pitchFamily="18" charset="0"/>
                <a:ea typeface="Arial Unicode MS" pitchFamily="34" charset="-122"/>
                <a:cs typeface="Arial Unicode MS" pitchFamily="34" charset="-122"/>
              </a:rPr>
              <a:t>⃘</a:t>
            </a:r>
            <a:r>
              <a:rPr lang="en-US" altLang="zh-CN" sz="2800">
                <a:latin typeface="Times New Roman" pitchFamily="18" charset="0"/>
              </a:rPr>
              <a:t>a</a:t>
            </a:r>
            <a:r>
              <a:rPr lang="en-US" altLang="zh-CN" sz="2800" baseline="-25000">
                <a:latin typeface="Times New Roman" pitchFamily="18" charset="0"/>
              </a:rPr>
              <a:t>n </a:t>
            </a:r>
            <a:r>
              <a:rPr lang="en-US" altLang="zh-CN" sz="2800">
                <a:latin typeface="Times New Roman" pitchFamily="18" charset="0"/>
              </a:rPr>
              <a:t>(n</a:t>
            </a:r>
            <a:r>
              <a:rPr lang="en-US" altLang="zh-CN" sz="2800">
                <a:latin typeface="Times New Roman" pitchFamily="18" charset="0"/>
                <a:sym typeface="Symbol" pitchFamily="18" charset="2"/>
              </a:rPr>
              <a:t></a:t>
            </a:r>
            <a:r>
              <a:rPr lang="en-US" altLang="zh-CN" sz="2800">
                <a:latin typeface="Times New Roman" pitchFamily="18" charset="0"/>
              </a:rPr>
              <a:t>2)</a:t>
            </a:r>
            <a:r>
              <a:rPr lang="zh-CN" altLang="en-US" sz="2800">
                <a:latin typeface="Times New Roman" pitchFamily="18" charset="0"/>
              </a:rPr>
              <a:t>中各项可以任意交换位置，结果不变。</a:t>
            </a:r>
          </a:p>
          <a:p>
            <a:pPr lvl="1"/>
            <a:r>
              <a:rPr lang="zh-CN" altLang="en-US" sz="2400">
                <a:latin typeface="Times New Roman" pitchFamily="18" charset="0"/>
              </a:rPr>
              <a:t>证明要点：设</a:t>
            </a:r>
            <a:r>
              <a:rPr lang="en-US" altLang="zh-CN" sz="2400">
                <a:latin typeface="Times New Roman" pitchFamily="18" charset="0"/>
              </a:rPr>
              <a:t>i</a:t>
            </a:r>
            <a:r>
              <a:rPr lang="en-US" altLang="zh-CN" sz="2400" baseline="-25000">
                <a:latin typeface="Times New Roman" pitchFamily="18" charset="0"/>
              </a:rPr>
              <a:t>1</a:t>
            </a:r>
            <a:r>
              <a:rPr lang="en-US" altLang="zh-CN" sz="2400">
                <a:latin typeface="Times New Roman" pitchFamily="18" charset="0"/>
              </a:rPr>
              <a:t>,i</a:t>
            </a:r>
            <a:r>
              <a:rPr lang="en-US" altLang="zh-CN" sz="2400" baseline="-25000">
                <a:latin typeface="Times New Roman" pitchFamily="18" charset="0"/>
              </a:rPr>
              <a:t>2</a:t>
            </a:r>
            <a:r>
              <a:rPr lang="en-US" altLang="zh-CN" sz="2400">
                <a:latin typeface="Times New Roman" pitchFamily="18" charset="0"/>
              </a:rPr>
              <a:t>,…,i</a:t>
            </a:r>
            <a:r>
              <a:rPr lang="en-US" altLang="zh-CN" sz="2400" baseline="-25000">
                <a:latin typeface="Times New Roman" pitchFamily="18" charset="0"/>
              </a:rPr>
              <a:t>n</a:t>
            </a:r>
            <a:r>
              <a:rPr lang="zh-CN" altLang="en-US" sz="2400">
                <a:latin typeface="Times New Roman" pitchFamily="18" charset="0"/>
              </a:rPr>
              <a:t>是</a:t>
            </a:r>
            <a:r>
              <a:rPr lang="en-US" altLang="zh-CN" sz="2400">
                <a:latin typeface="Times New Roman" pitchFamily="18" charset="0"/>
              </a:rPr>
              <a:t>1,2,…,n</a:t>
            </a:r>
            <a:r>
              <a:rPr lang="zh-CN" altLang="en-US" sz="2400">
                <a:latin typeface="Times New Roman" pitchFamily="18" charset="0"/>
              </a:rPr>
              <a:t>的任意一种排列，并且</a:t>
            </a:r>
            <a:r>
              <a:rPr lang="en-US" altLang="zh-CN" sz="2400">
                <a:latin typeface="Times New Roman" pitchFamily="18" charset="0"/>
              </a:rPr>
              <a:t>i</a:t>
            </a:r>
            <a:r>
              <a:rPr lang="en-US" altLang="zh-CN" sz="2400" baseline="-25000">
                <a:latin typeface="Times New Roman" pitchFamily="18" charset="0"/>
              </a:rPr>
              <a:t>j</a:t>
            </a:r>
            <a:r>
              <a:rPr lang="zh-CN" altLang="en-US" sz="2400">
                <a:latin typeface="Times New Roman" pitchFamily="18" charset="0"/>
              </a:rPr>
              <a:t>恰好是</a:t>
            </a:r>
            <a:r>
              <a:rPr lang="en-US" altLang="zh-CN" sz="2400">
                <a:latin typeface="Times New Roman" pitchFamily="18" charset="0"/>
              </a:rPr>
              <a:t>n</a:t>
            </a:r>
            <a:r>
              <a:rPr lang="zh-CN" altLang="en-US" sz="2400">
                <a:latin typeface="Times New Roman" pitchFamily="18" charset="0"/>
              </a:rPr>
              <a:t>。则：</a:t>
            </a:r>
          </a:p>
          <a:p>
            <a:pPr lvl="1">
              <a:buFontTx/>
              <a:buNone/>
            </a:pPr>
            <a:r>
              <a:rPr lang="en-US" altLang="zh-CN" sz="2400">
                <a:latin typeface="Times New Roman" pitchFamily="18" charset="0"/>
              </a:rPr>
              <a:t>a</a:t>
            </a:r>
            <a:r>
              <a:rPr lang="en-US" altLang="zh-CN" sz="2400" baseline="-25000">
                <a:latin typeface="Times New Roman" pitchFamily="18" charset="0"/>
              </a:rPr>
              <a:t>i1</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i2</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in</a:t>
            </a:r>
            <a:r>
              <a:rPr lang="en-US" altLang="zh-CN" sz="2400">
                <a:latin typeface="Times New Roman" pitchFamily="18" charset="0"/>
              </a:rPr>
              <a:t> = (a</a:t>
            </a:r>
            <a:r>
              <a:rPr lang="en-US" altLang="zh-CN" sz="2400" baseline="-25000">
                <a:latin typeface="Times New Roman" pitchFamily="18" charset="0"/>
              </a:rPr>
              <a:t>i1</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ij-1</a:t>
            </a:r>
            <a:r>
              <a:rPr lang="en-US" altLang="zh-CN" sz="2400">
                <a:latin typeface="Times New Roman" pitchFamily="18" charset="0"/>
              </a:rPr>
              <a:t>)</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ij</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ij+1</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in</a:t>
            </a:r>
            <a:r>
              <a:rPr lang="en-US" altLang="zh-CN" sz="2400">
                <a:latin typeface="Times New Roman" pitchFamily="18" charset="0"/>
              </a:rPr>
              <a:t>)</a:t>
            </a:r>
          </a:p>
          <a:p>
            <a:pPr lvl="1">
              <a:buFontTx/>
              <a:buNone/>
            </a:pPr>
            <a:r>
              <a:rPr lang="en-US" altLang="zh-CN" sz="2400">
                <a:latin typeface="Times New Roman" pitchFamily="18" charset="0"/>
              </a:rPr>
              <a:t>= (a</a:t>
            </a:r>
            <a:r>
              <a:rPr lang="en-US" altLang="zh-CN" sz="2400" baseline="-25000">
                <a:latin typeface="Times New Roman" pitchFamily="18" charset="0"/>
              </a:rPr>
              <a:t>i1</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ij-1</a:t>
            </a:r>
            <a:r>
              <a:rPr lang="en-US" altLang="zh-CN" sz="2400">
                <a:latin typeface="Times New Roman" pitchFamily="18" charset="0"/>
              </a:rPr>
              <a:t>)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ij+1</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in</a:t>
            </a:r>
            <a:r>
              <a:rPr lang="en-US" altLang="zh-CN" sz="2400">
                <a:latin typeface="Times New Roman" pitchFamily="18" charset="0"/>
              </a:rPr>
              <a:t>)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ij</a:t>
            </a:r>
          </a:p>
          <a:p>
            <a:pPr lvl="1">
              <a:buFontTx/>
              <a:buNone/>
            </a:pPr>
            <a:r>
              <a:rPr lang="en-US" altLang="zh-CN" sz="2400">
                <a:latin typeface="Times New Roman" pitchFamily="18" charset="0"/>
              </a:rPr>
              <a:t>= a</a:t>
            </a:r>
            <a:r>
              <a:rPr lang="en-US" altLang="zh-CN" sz="2400" baseline="-25000">
                <a:latin typeface="Times New Roman" pitchFamily="18" charset="0"/>
              </a:rPr>
              <a:t>1</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2</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a</a:t>
            </a:r>
            <a:r>
              <a:rPr lang="en-US" altLang="zh-CN" sz="2400" baseline="-25000">
                <a:latin typeface="Times New Roman" pitchFamily="18" charset="0"/>
              </a:rPr>
              <a:t>n  </a:t>
            </a:r>
            <a:r>
              <a:rPr lang="en-US" altLang="zh-CN" sz="2400">
                <a:latin typeface="Times New Roman" pitchFamily="18" charset="0"/>
              </a:rPr>
              <a:t>(</a:t>
            </a:r>
            <a:r>
              <a:rPr lang="zh-CN" altLang="en-US" sz="2400">
                <a:latin typeface="Times New Roman" pitchFamily="18" charset="0"/>
              </a:rPr>
              <a:t>归纳</a:t>
            </a:r>
            <a:r>
              <a:rPr lang="en-US" altLang="zh-CN" sz="2400">
                <a:latin typeface="Times New Roman" pitchFamily="18" charset="0"/>
              </a:rPr>
              <a:t>)</a:t>
            </a:r>
          </a:p>
          <a:p>
            <a:pPr lvl="1"/>
            <a:r>
              <a:rPr lang="zh-CN" altLang="en-US" sz="2400">
                <a:latin typeface="Times New Roman" pitchFamily="18" charset="0"/>
              </a:rPr>
              <a:t>因此</a:t>
            </a:r>
            <a:r>
              <a:rPr lang="en-US" altLang="zh-CN" sz="2400">
                <a:latin typeface="Times New Roman" pitchFamily="18" charset="0"/>
              </a:rPr>
              <a:t>: (ab)</a:t>
            </a:r>
            <a:r>
              <a:rPr lang="en-US" altLang="zh-CN" sz="2400" baseline="30000">
                <a:latin typeface="Times New Roman" pitchFamily="18" charset="0"/>
              </a:rPr>
              <a:t>n</a:t>
            </a:r>
            <a:r>
              <a:rPr lang="en-US" altLang="zh-CN" sz="2400">
                <a:latin typeface="Times New Roman" pitchFamily="18" charset="0"/>
              </a:rPr>
              <a:t> =a</a:t>
            </a:r>
            <a:r>
              <a:rPr lang="en-US" altLang="zh-CN" sz="2400" baseline="30000">
                <a:latin typeface="Times New Roman" pitchFamily="18" charset="0"/>
              </a:rPr>
              <a:t>n</a:t>
            </a:r>
            <a:r>
              <a:rPr lang="en-US" altLang="zh-CN" sz="2400">
                <a:latin typeface="Times New Roman" pitchFamily="18" charset="0"/>
              </a:rPr>
              <a:t>b</a:t>
            </a:r>
            <a:r>
              <a:rPr lang="en-US" altLang="zh-CN" sz="2400" baseline="30000">
                <a:latin typeface="Times New Roman" pitchFamily="18" charset="0"/>
              </a:rPr>
              <a:t>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独异点（单元半群）</a:t>
            </a:r>
          </a:p>
        </p:txBody>
      </p:sp>
      <p:sp>
        <p:nvSpPr>
          <p:cNvPr id="86019" name="Rectangle 3"/>
          <p:cNvSpPr>
            <a:spLocks noGrp="1" noChangeArrowheads="1"/>
          </p:cNvSpPr>
          <p:nvPr>
            <p:ph idx="1"/>
          </p:nvPr>
        </p:nvSpPr>
        <p:spPr/>
        <p:txBody>
          <a:bodyPr/>
          <a:lstStyle/>
          <a:p>
            <a:pPr>
              <a:lnSpc>
                <a:spcPct val="90000"/>
              </a:lnSpc>
            </a:pPr>
            <a:r>
              <a:rPr lang="zh-CN" altLang="en-US"/>
              <a:t>系统公理：</a:t>
            </a:r>
          </a:p>
          <a:p>
            <a:pPr lvl="1">
              <a:lnSpc>
                <a:spcPct val="90000"/>
              </a:lnSpc>
            </a:pPr>
            <a:r>
              <a:rPr lang="zh-CN" altLang="en-US"/>
              <a:t>结合律</a:t>
            </a:r>
          </a:p>
          <a:p>
            <a:pPr lvl="1">
              <a:lnSpc>
                <a:spcPct val="90000"/>
              </a:lnSpc>
            </a:pPr>
            <a:r>
              <a:rPr lang="zh-CN" altLang="en-US"/>
              <a:t>有单位元素</a:t>
            </a:r>
          </a:p>
          <a:p>
            <a:pPr>
              <a:lnSpc>
                <a:spcPct val="90000"/>
              </a:lnSpc>
            </a:pPr>
            <a:r>
              <a:rPr lang="zh-CN" altLang="en-US"/>
              <a:t>例子：</a:t>
            </a:r>
          </a:p>
          <a:p>
            <a:pPr>
              <a:lnSpc>
                <a:spcPct val="90000"/>
              </a:lnSpc>
            </a:pPr>
            <a:endParaRPr lang="zh-CN" altLang="en-US"/>
          </a:p>
          <a:p>
            <a:pPr>
              <a:lnSpc>
                <a:spcPct val="90000"/>
              </a:lnSpc>
            </a:pPr>
            <a:r>
              <a:rPr lang="en-US" altLang="zh-CN">
                <a:latin typeface="Times New Roman" pitchFamily="18" charset="0"/>
              </a:rPr>
              <a:t>S</a:t>
            </a:r>
            <a:r>
              <a:rPr lang="zh-CN" altLang="en-US">
                <a:latin typeface="Times New Roman" pitchFamily="18" charset="0"/>
              </a:rPr>
              <a:t>与矩阵乘法构成独异点，</a:t>
            </a:r>
            <a:r>
              <a:rPr lang="en-US" altLang="zh-CN">
                <a:latin typeface="Times New Roman" pitchFamily="18" charset="0"/>
              </a:rPr>
              <a:t>T</a:t>
            </a:r>
            <a:r>
              <a:rPr lang="zh-CN" altLang="en-US">
                <a:latin typeface="Times New Roman" pitchFamily="18" charset="0"/>
              </a:rPr>
              <a:t>与矩阵乘法也构成独异点。</a:t>
            </a:r>
            <a:r>
              <a:rPr lang="en-US" altLang="zh-CN">
                <a:latin typeface="Times New Roman" pitchFamily="18" charset="0"/>
              </a:rPr>
              <a:t>T</a:t>
            </a:r>
            <a:r>
              <a:rPr lang="zh-CN" altLang="en-US">
                <a:latin typeface="Times New Roman" pitchFamily="18" charset="0"/>
              </a:rPr>
              <a:t>是</a:t>
            </a:r>
            <a:r>
              <a:rPr lang="en-US" altLang="zh-CN">
                <a:latin typeface="Times New Roman" pitchFamily="18" charset="0"/>
              </a:rPr>
              <a:t>S</a:t>
            </a:r>
            <a:r>
              <a:rPr lang="zh-CN" altLang="en-US">
                <a:latin typeface="Times New Roman" pitchFamily="18" charset="0"/>
              </a:rPr>
              <a:t>的子半群，但不是子独异点。</a:t>
            </a:r>
          </a:p>
        </p:txBody>
      </p:sp>
      <p:graphicFrame>
        <p:nvGraphicFramePr>
          <p:cNvPr id="86020" name="Object 4"/>
          <p:cNvGraphicFramePr>
            <a:graphicFrameLocks noChangeAspect="1"/>
          </p:cNvGraphicFramePr>
          <p:nvPr/>
        </p:nvGraphicFramePr>
        <p:xfrm>
          <a:off x="2362200" y="3733800"/>
          <a:ext cx="2133600" cy="838200"/>
        </p:xfrm>
        <a:graphic>
          <a:graphicData uri="http://schemas.openxmlformats.org/presentationml/2006/ole">
            <mc:AlternateContent xmlns:mc="http://schemas.openxmlformats.org/markup-compatibility/2006">
              <mc:Choice xmlns:v="urn:schemas-microsoft-com:vml" Requires="v">
                <p:oleObj spid="_x0000_s86024" name="Equation" r:id="rId3" imgW="1422360" imgH="482400" progId="Equation.3">
                  <p:embed/>
                </p:oleObj>
              </mc:Choice>
              <mc:Fallback>
                <p:oleObj name="Equation" r:id="rId3" imgW="142236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733800"/>
                        <a:ext cx="2133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1" name="Object 5"/>
          <p:cNvGraphicFramePr>
            <a:graphicFrameLocks noChangeAspect="1"/>
          </p:cNvGraphicFramePr>
          <p:nvPr/>
        </p:nvGraphicFramePr>
        <p:xfrm>
          <a:off x="5029200" y="3733800"/>
          <a:ext cx="1885950" cy="838200"/>
        </p:xfrm>
        <a:graphic>
          <a:graphicData uri="http://schemas.openxmlformats.org/presentationml/2006/ole">
            <mc:AlternateContent xmlns:mc="http://schemas.openxmlformats.org/markup-compatibility/2006">
              <mc:Choice xmlns:v="urn:schemas-microsoft-com:vml" Requires="v">
                <p:oleObj spid="_x0000_s86025" name="Equation" r:id="rId5" imgW="1257120" imgH="482400" progId="Equation.3">
                  <p:embed/>
                </p:oleObj>
              </mc:Choice>
              <mc:Fallback>
                <p:oleObj name="Equation" r:id="rId5" imgW="1257120" imgH="48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733800"/>
                        <a:ext cx="18859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乘幂</a:t>
            </a:r>
          </a:p>
        </p:txBody>
      </p:sp>
      <p:sp>
        <p:nvSpPr>
          <p:cNvPr id="87043" name="Rectangle 3"/>
          <p:cNvSpPr>
            <a:spLocks noGrp="1" noChangeArrowheads="1"/>
          </p:cNvSpPr>
          <p:nvPr>
            <p:ph idx="1"/>
          </p:nvPr>
        </p:nvSpPr>
        <p:spPr>
          <a:xfrm>
            <a:off x="685800" y="2133600"/>
            <a:ext cx="7772400" cy="4114800"/>
          </a:xfrm>
        </p:spPr>
        <p:txBody>
          <a:bodyPr>
            <a:normAutofit lnSpcReduction="10000"/>
          </a:bodyPr>
          <a:lstStyle/>
          <a:p>
            <a:pPr>
              <a:lnSpc>
                <a:spcPct val="90000"/>
              </a:lnSpc>
            </a:pPr>
            <a:r>
              <a:rPr lang="zh-CN" altLang="en-US" sz="2800"/>
              <a:t>如果运算</a:t>
            </a:r>
            <a:r>
              <a:rPr lang="zh-CN" altLang="en-US" sz="2800">
                <a:latin typeface="Times New Roman" pitchFamily="18" charset="0"/>
                <a:ea typeface="Arial Unicode MS" pitchFamily="34" charset="-122"/>
                <a:cs typeface="Arial Unicode MS" pitchFamily="34" charset="-122"/>
              </a:rPr>
              <a:t>⃘</a:t>
            </a:r>
            <a:r>
              <a:rPr lang="zh-CN" altLang="en-US" sz="2800">
                <a:latin typeface="Times New Roman" pitchFamily="18" charset="0"/>
              </a:rPr>
              <a:t>满足结合律，则如下定义的乘幂有意义：</a:t>
            </a:r>
          </a:p>
          <a:p>
            <a:pPr lvl="1">
              <a:lnSpc>
                <a:spcPct val="90000"/>
              </a:lnSpc>
              <a:buFontTx/>
              <a:buNone/>
            </a:pPr>
            <a:r>
              <a:rPr lang="en-US" altLang="zh-CN" sz="2400">
                <a:latin typeface="Times New Roman" pitchFamily="18" charset="0"/>
              </a:rPr>
              <a:t>x</a:t>
            </a:r>
            <a:r>
              <a:rPr lang="en-US" altLang="zh-CN" sz="2400" baseline="30000">
                <a:latin typeface="Times New Roman" pitchFamily="18" charset="0"/>
              </a:rPr>
              <a:t>1</a:t>
            </a:r>
            <a:r>
              <a:rPr lang="en-US" altLang="zh-CN" sz="2400">
                <a:latin typeface="Times New Roman" pitchFamily="18" charset="0"/>
              </a:rPr>
              <a:t> = x</a:t>
            </a:r>
          </a:p>
          <a:p>
            <a:pPr lvl="1">
              <a:lnSpc>
                <a:spcPct val="90000"/>
              </a:lnSpc>
              <a:buFontTx/>
              <a:buNone/>
            </a:pPr>
            <a:r>
              <a:rPr lang="en-US" altLang="zh-CN" sz="2400">
                <a:latin typeface="Times New Roman" pitchFamily="18" charset="0"/>
              </a:rPr>
              <a:t>x</a:t>
            </a:r>
            <a:r>
              <a:rPr lang="en-US" altLang="zh-CN" sz="2400" baseline="30000">
                <a:latin typeface="Times New Roman" pitchFamily="18" charset="0"/>
              </a:rPr>
              <a:t>n+1</a:t>
            </a:r>
            <a:r>
              <a:rPr lang="en-US" altLang="zh-CN" sz="2400">
                <a:latin typeface="Times New Roman" pitchFamily="18" charset="0"/>
              </a:rPr>
              <a:t> = x</a:t>
            </a:r>
            <a:r>
              <a:rPr lang="en-US" altLang="zh-CN" sz="2400" baseline="30000">
                <a:latin typeface="Times New Roman" pitchFamily="18" charset="0"/>
              </a:rPr>
              <a:t>n</a:t>
            </a:r>
            <a:r>
              <a:rPr lang="en-US" altLang="zh-CN" sz="2400">
                <a:latin typeface="Times New Roman" pitchFamily="18" charset="0"/>
                <a:ea typeface="Arial Unicode MS" pitchFamily="34" charset="-122"/>
                <a:cs typeface="Arial Unicode MS" pitchFamily="34" charset="-122"/>
              </a:rPr>
              <a:t>⃘x (n</a:t>
            </a:r>
            <a:r>
              <a:rPr lang="zh-CN" altLang="en-US" sz="2400">
                <a:latin typeface="Times New Roman" pitchFamily="18" charset="0"/>
              </a:rPr>
              <a:t>是正整数</a:t>
            </a:r>
            <a:r>
              <a:rPr lang="en-US" altLang="zh-CN" sz="2400">
                <a:latin typeface="Times New Roman" pitchFamily="18" charset="0"/>
                <a:ea typeface="Arial Unicode MS" pitchFamily="34" charset="-122"/>
                <a:cs typeface="Arial Unicode MS" pitchFamily="34" charset="-122"/>
              </a:rPr>
              <a:t>)</a:t>
            </a:r>
          </a:p>
          <a:p>
            <a:pPr>
              <a:lnSpc>
                <a:spcPct val="90000"/>
              </a:lnSpc>
            </a:pPr>
            <a:r>
              <a:rPr lang="zh-CN" altLang="en-US" sz="2800">
                <a:latin typeface="Times New Roman" pitchFamily="18" charset="0"/>
              </a:rPr>
              <a:t>如果运算</a:t>
            </a:r>
            <a:r>
              <a:rPr lang="zh-CN" altLang="en-US" sz="2800">
                <a:latin typeface="Times New Roman" pitchFamily="18" charset="0"/>
                <a:ea typeface="Arial Unicode MS" pitchFamily="34" charset="-122"/>
                <a:cs typeface="Arial Unicode MS" pitchFamily="34" charset="-122"/>
              </a:rPr>
              <a:t>⃘</a:t>
            </a:r>
            <a:r>
              <a:rPr lang="zh-CN" altLang="en-US" sz="2800">
                <a:latin typeface="Times New Roman" pitchFamily="18" charset="0"/>
              </a:rPr>
              <a:t>另外还满足有单位元，则如下定义的乘幂有意义：</a:t>
            </a:r>
          </a:p>
          <a:p>
            <a:pPr lvl="1">
              <a:lnSpc>
                <a:spcPct val="90000"/>
              </a:lnSpc>
              <a:buFontTx/>
              <a:buNone/>
            </a:pPr>
            <a:r>
              <a:rPr lang="en-US" altLang="zh-CN" sz="2400">
                <a:latin typeface="Times New Roman" pitchFamily="18" charset="0"/>
              </a:rPr>
              <a:t>x</a:t>
            </a:r>
            <a:r>
              <a:rPr lang="en-US" altLang="zh-CN" sz="2400" baseline="30000">
                <a:latin typeface="Times New Roman" pitchFamily="18" charset="0"/>
              </a:rPr>
              <a:t>0</a:t>
            </a:r>
            <a:r>
              <a:rPr lang="en-US" altLang="zh-CN" sz="2400">
                <a:latin typeface="Times New Roman" pitchFamily="18" charset="0"/>
              </a:rPr>
              <a:t> = e </a:t>
            </a:r>
            <a:r>
              <a:rPr lang="zh-CN" altLang="en-US" sz="2400">
                <a:latin typeface="Times New Roman" pitchFamily="18" charset="0"/>
              </a:rPr>
              <a:t>（</a:t>
            </a:r>
            <a:r>
              <a:rPr lang="en-US" altLang="zh-CN" sz="2400">
                <a:latin typeface="Times New Roman" pitchFamily="18" charset="0"/>
              </a:rPr>
              <a:t>e</a:t>
            </a:r>
            <a:r>
              <a:rPr lang="zh-CN" altLang="en-US" sz="2400">
                <a:latin typeface="Times New Roman" pitchFamily="18" charset="0"/>
              </a:rPr>
              <a:t>是单位元素）</a:t>
            </a:r>
          </a:p>
          <a:p>
            <a:pPr lvl="1">
              <a:lnSpc>
                <a:spcPct val="90000"/>
              </a:lnSpc>
              <a:buFontTx/>
              <a:buNone/>
            </a:pPr>
            <a:r>
              <a:rPr lang="en-US" altLang="zh-CN" sz="2400">
                <a:latin typeface="Times New Roman" pitchFamily="18" charset="0"/>
              </a:rPr>
              <a:t>x</a:t>
            </a:r>
            <a:r>
              <a:rPr lang="en-US" altLang="zh-CN" sz="2400" baseline="30000">
                <a:latin typeface="Times New Roman" pitchFamily="18" charset="0"/>
              </a:rPr>
              <a:t>n+1</a:t>
            </a:r>
            <a:r>
              <a:rPr lang="en-US" altLang="zh-CN" sz="2400">
                <a:latin typeface="Times New Roman" pitchFamily="18" charset="0"/>
              </a:rPr>
              <a:t> = x</a:t>
            </a:r>
            <a:r>
              <a:rPr lang="en-US" altLang="zh-CN" sz="2400" baseline="30000">
                <a:latin typeface="Times New Roman" pitchFamily="18" charset="0"/>
              </a:rPr>
              <a:t>n</a:t>
            </a:r>
            <a:r>
              <a:rPr lang="en-US" altLang="zh-CN" sz="2400">
                <a:latin typeface="Times New Roman" pitchFamily="18" charset="0"/>
                <a:ea typeface="Arial Unicode MS" pitchFamily="34" charset="-122"/>
                <a:cs typeface="Arial Unicode MS" pitchFamily="34" charset="-122"/>
              </a:rPr>
              <a:t>⃘x (n</a:t>
            </a:r>
            <a:r>
              <a:rPr lang="zh-CN" altLang="en-US" sz="2400">
                <a:latin typeface="Times New Roman" pitchFamily="18" charset="0"/>
              </a:rPr>
              <a:t>是非负整数</a:t>
            </a:r>
            <a:r>
              <a:rPr lang="en-US" altLang="zh-CN" sz="2400">
                <a:latin typeface="Times New Roman" pitchFamily="18" charset="0"/>
                <a:ea typeface="Arial Unicode MS" pitchFamily="34" charset="-122"/>
                <a:cs typeface="Arial Unicode MS" pitchFamily="34" charset="-122"/>
              </a:rPr>
              <a:t>)</a:t>
            </a:r>
          </a:p>
          <a:p>
            <a:pPr>
              <a:lnSpc>
                <a:spcPct val="90000"/>
              </a:lnSpc>
            </a:pPr>
            <a:r>
              <a:rPr lang="en-US" altLang="zh-CN" sz="2800">
                <a:latin typeface="Times New Roman" pitchFamily="18" charset="0"/>
              </a:rPr>
              <a:t>x</a:t>
            </a:r>
            <a:r>
              <a:rPr lang="en-US" altLang="zh-CN" sz="2800" baseline="30000">
                <a:latin typeface="Times New Roman" pitchFamily="18" charset="0"/>
              </a:rPr>
              <a:t>n</a:t>
            </a:r>
            <a:r>
              <a:rPr lang="en-US" altLang="zh-CN" sz="2800">
                <a:latin typeface="Times New Roman" pitchFamily="18" charset="0"/>
                <a:ea typeface="Arial Unicode MS" pitchFamily="34" charset="-122"/>
                <a:cs typeface="Arial Unicode MS" pitchFamily="34" charset="-122"/>
              </a:rPr>
              <a:t>⃘ </a:t>
            </a:r>
            <a:r>
              <a:rPr lang="en-US" altLang="zh-CN" sz="2800">
                <a:latin typeface="Times New Roman" pitchFamily="18" charset="0"/>
              </a:rPr>
              <a:t>x</a:t>
            </a:r>
            <a:r>
              <a:rPr lang="en-US" altLang="zh-CN" sz="2800" baseline="30000">
                <a:latin typeface="Times New Roman" pitchFamily="18" charset="0"/>
              </a:rPr>
              <a:t>m</a:t>
            </a:r>
            <a:r>
              <a:rPr lang="en-US" altLang="zh-CN" sz="2800">
                <a:latin typeface="Times New Roman" pitchFamily="18" charset="0"/>
                <a:ea typeface="Arial Unicode MS" pitchFamily="34" charset="-122"/>
                <a:cs typeface="Arial Unicode MS" pitchFamily="34" charset="-122"/>
              </a:rPr>
              <a:t>= </a:t>
            </a:r>
            <a:r>
              <a:rPr lang="en-US" altLang="zh-CN" sz="2800">
                <a:latin typeface="Times New Roman" pitchFamily="18" charset="0"/>
              </a:rPr>
              <a:t>x</a:t>
            </a:r>
            <a:r>
              <a:rPr lang="en-US" altLang="zh-CN" sz="2800" baseline="30000">
                <a:latin typeface="Times New Roman" pitchFamily="18" charset="0"/>
              </a:rPr>
              <a:t>n+m</a:t>
            </a:r>
          </a:p>
          <a:p>
            <a:pPr>
              <a:lnSpc>
                <a:spcPct val="90000"/>
              </a:lnSpc>
            </a:pPr>
            <a:r>
              <a:rPr lang="en-US" altLang="zh-CN" sz="2800">
                <a:latin typeface="Times New Roman" pitchFamily="18" charset="0"/>
              </a:rPr>
              <a:t>(x</a:t>
            </a:r>
            <a:r>
              <a:rPr lang="en-US" altLang="zh-CN" sz="2800" baseline="30000">
                <a:latin typeface="Times New Roman" pitchFamily="18" charset="0"/>
              </a:rPr>
              <a:t>n</a:t>
            </a:r>
            <a:r>
              <a:rPr lang="en-US" altLang="zh-CN" sz="2800">
                <a:latin typeface="Times New Roman" pitchFamily="18" charset="0"/>
                <a:ea typeface="Arial Unicode MS" pitchFamily="34" charset="-122"/>
                <a:cs typeface="Arial Unicode MS" pitchFamily="34" charset="-122"/>
              </a:rPr>
              <a:t>)</a:t>
            </a:r>
            <a:r>
              <a:rPr lang="en-US" altLang="zh-CN" sz="2800" baseline="30000">
                <a:latin typeface="Times New Roman" pitchFamily="18" charset="0"/>
              </a:rPr>
              <a:t>m</a:t>
            </a:r>
            <a:r>
              <a:rPr lang="en-US" altLang="zh-CN" sz="2800">
                <a:latin typeface="Times New Roman" pitchFamily="18" charset="0"/>
                <a:ea typeface="Arial Unicode MS" pitchFamily="34" charset="-122"/>
                <a:cs typeface="Arial Unicode MS" pitchFamily="34" charset="-122"/>
              </a:rPr>
              <a:t>= </a:t>
            </a:r>
            <a:r>
              <a:rPr lang="en-US" altLang="zh-CN" sz="2800">
                <a:latin typeface="Times New Roman" pitchFamily="18" charset="0"/>
              </a:rPr>
              <a:t>x</a:t>
            </a:r>
            <a:r>
              <a:rPr lang="en-US" altLang="zh-CN" sz="2800" baseline="30000">
                <a:latin typeface="Times New Roman" pitchFamily="18" charset="0"/>
              </a:rPr>
              <a:t>nm</a:t>
            </a:r>
          </a:p>
          <a:p>
            <a:pPr>
              <a:lnSpc>
                <a:spcPct val="90000"/>
              </a:lnSpc>
            </a:pPr>
            <a:endParaRPr lang="en-US" altLang="zh-CN" sz="2800">
              <a:latin typeface="Times New Roman" pitchFamily="18" charset="0"/>
              <a:ea typeface="Arial Unicode MS" pitchFamily="34" charset="-122"/>
              <a:cs typeface="Arial Unicode MS" pitchFamily="34" charset="-122"/>
            </a:endParaRPr>
          </a:p>
          <a:p>
            <a:pPr>
              <a:lnSpc>
                <a:spcPct val="90000"/>
              </a:lnSpc>
            </a:pPr>
            <a:endParaRPr lang="en-US" altLang="zh-CN" sz="2800">
              <a:latin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有限半群中的等幂元素</a:t>
            </a:r>
          </a:p>
        </p:txBody>
      </p:sp>
      <p:sp>
        <p:nvSpPr>
          <p:cNvPr id="88067" name="Rectangle 3"/>
          <p:cNvSpPr>
            <a:spLocks noGrp="1" noChangeArrowheads="1"/>
          </p:cNvSpPr>
          <p:nvPr>
            <p:ph idx="1"/>
          </p:nvPr>
        </p:nvSpPr>
        <p:spPr/>
        <p:txBody>
          <a:bodyPr/>
          <a:lstStyle/>
          <a:p>
            <a:r>
              <a:rPr lang="zh-CN" altLang="en-US" sz="2800"/>
              <a:t>等幂元素：</a:t>
            </a:r>
            <a:r>
              <a:rPr lang="en-US" altLang="zh-CN" sz="2800">
                <a:latin typeface="Times New Roman" pitchFamily="18" charset="0"/>
              </a:rPr>
              <a:t>a</a:t>
            </a:r>
            <a:r>
              <a:rPr lang="en-US" altLang="zh-CN" sz="2800">
                <a:latin typeface="Times New Roman" pitchFamily="18" charset="0"/>
                <a:ea typeface="Arial Unicode MS" pitchFamily="34" charset="-122"/>
                <a:cs typeface="Arial Unicode MS" pitchFamily="34" charset="-122"/>
              </a:rPr>
              <a:t>⃘a = a</a:t>
            </a:r>
          </a:p>
          <a:p>
            <a:r>
              <a:rPr lang="zh-CN" altLang="en-US" sz="2800">
                <a:latin typeface="Times New Roman" pitchFamily="18" charset="0"/>
              </a:rPr>
              <a:t>元素个数大于</a:t>
            </a:r>
            <a:r>
              <a:rPr lang="en-US" altLang="zh-CN" sz="2800">
                <a:latin typeface="Times New Roman" pitchFamily="18" charset="0"/>
              </a:rPr>
              <a:t>1</a:t>
            </a:r>
            <a:r>
              <a:rPr lang="zh-CN" altLang="en-US" sz="2800">
                <a:latin typeface="Times New Roman" pitchFamily="18" charset="0"/>
              </a:rPr>
              <a:t>的有限半群中除单位元素外至少有一个元素</a:t>
            </a:r>
            <a:r>
              <a:rPr lang="en-US" altLang="zh-CN" sz="2800">
                <a:latin typeface="Times New Roman" pitchFamily="18" charset="0"/>
              </a:rPr>
              <a:t>a</a:t>
            </a:r>
            <a:r>
              <a:rPr lang="zh-CN" altLang="en-US" sz="2800">
                <a:latin typeface="Times New Roman" pitchFamily="18" charset="0"/>
              </a:rPr>
              <a:t>满足</a:t>
            </a:r>
            <a:r>
              <a:rPr lang="en-US" altLang="zh-CN" sz="2800">
                <a:latin typeface="Times New Roman" pitchFamily="18" charset="0"/>
              </a:rPr>
              <a:t>a</a:t>
            </a:r>
            <a:r>
              <a:rPr lang="en-US" altLang="zh-CN" sz="2800">
                <a:latin typeface="Times New Roman" pitchFamily="18" charset="0"/>
                <a:ea typeface="Arial Unicode MS" pitchFamily="34" charset="-122"/>
                <a:cs typeface="Arial Unicode MS" pitchFamily="34" charset="-122"/>
              </a:rPr>
              <a:t>⃘a = a</a:t>
            </a:r>
          </a:p>
          <a:p>
            <a:pPr lvl="1"/>
            <a:r>
              <a:rPr lang="zh-CN" altLang="en-US" sz="2400">
                <a:latin typeface="Times New Roman" pitchFamily="18" charset="0"/>
              </a:rPr>
              <a:t>证明要点：任取一个元素</a:t>
            </a:r>
            <a:r>
              <a:rPr lang="en-US" altLang="zh-CN" sz="2400">
                <a:latin typeface="Times New Roman" pitchFamily="18" charset="0"/>
              </a:rPr>
              <a:t>g(</a:t>
            </a:r>
            <a:r>
              <a:rPr lang="zh-CN" altLang="en-US" sz="2400">
                <a:latin typeface="Times New Roman" pitchFamily="18" charset="0"/>
              </a:rPr>
              <a:t>非单位元</a:t>
            </a:r>
            <a:r>
              <a:rPr lang="en-US" altLang="zh-CN" sz="2400">
                <a:latin typeface="Times New Roman" pitchFamily="18" charset="0"/>
              </a:rPr>
              <a:t>)</a:t>
            </a:r>
            <a:r>
              <a:rPr lang="zh-CN" altLang="en-US" sz="2400">
                <a:latin typeface="Times New Roman" pitchFamily="18" charset="0"/>
              </a:rPr>
              <a:t>，考虑序列：</a:t>
            </a:r>
            <a:r>
              <a:rPr lang="en-US" altLang="zh-CN" sz="2400">
                <a:latin typeface="Times New Roman" pitchFamily="18" charset="0"/>
              </a:rPr>
              <a:t>g</a:t>
            </a:r>
            <a:r>
              <a:rPr lang="en-US" altLang="zh-CN" sz="2400" baseline="30000">
                <a:latin typeface="Times New Roman" pitchFamily="18" charset="0"/>
              </a:rPr>
              <a:t>1</a:t>
            </a:r>
            <a:r>
              <a:rPr lang="en-US" altLang="zh-CN" sz="2400">
                <a:latin typeface="Times New Roman" pitchFamily="18" charset="0"/>
              </a:rPr>
              <a:t>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g</a:t>
            </a:r>
            <a:r>
              <a:rPr lang="en-US" altLang="zh-CN" sz="2400" baseline="30000">
                <a:latin typeface="Times New Roman" pitchFamily="18" charset="0"/>
              </a:rPr>
              <a:t>2</a:t>
            </a:r>
            <a:r>
              <a:rPr lang="en-US" altLang="zh-CN" sz="2400">
                <a:latin typeface="Times New Roman" pitchFamily="18" charset="0"/>
              </a:rPr>
              <a:t>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g</a:t>
            </a:r>
            <a:r>
              <a:rPr lang="en-US" altLang="zh-CN" sz="2400" baseline="30000">
                <a:latin typeface="Times New Roman" pitchFamily="18" charset="0"/>
              </a:rPr>
              <a:t>3</a:t>
            </a:r>
            <a:r>
              <a:rPr lang="en-US" altLang="zh-CN" sz="2400">
                <a:latin typeface="Times New Roman" pitchFamily="18" charset="0"/>
              </a:rPr>
              <a:t>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g</a:t>
            </a:r>
            <a:r>
              <a:rPr lang="en-US" altLang="zh-CN" sz="2400" baseline="30000">
                <a:latin typeface="Times New Roman" pitchFamily="18" charset="0"/>
              </a:rPr>
              <a:t>i</a:t>
            </a:r>
            <a:r>
              <a:rPr lang="en-US" altLang="zh-CN" sz="2400">
                <a:latin typeface="Times New Roman" pitchFamily="18" charset="0"/>
              </a:rPr>
              <a:t> </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rPr>
              <a:t> …</a:t>
            </a:r>
            <a:r>
              <a:rPr lang="zh-CN" altLang="en-US" sz="2400">
                <a:latin typeface="Times New Roman" pitchFamily="18" charset="0"/>
              </a:rPr>
              <a:t>，则必有</a:t>
            </a:r>
            <a:r>
              <a:rPr lang="en-US" altLang="zh-CN" sz="2400">
                <a:latin typeface="Times New Roman" pitchFamily="18" charset="0"/>
              </a:rPr>
              <a:t>m,n (m&lt;n)</a:t>
            </a:r>
            <a:r>
              <a:rPr lang="zh-CN" altLang="en-US" sz="2400">
                <a:latin typeface="Times New Roman" pitchFamily="18" charset="0"/>
              </a:rPr>
              <a:t>使得</a:t>
            </a:r>
            <a:r>
              <a:rPr lang="en-US" altLang="zh-CN" sz="2400">
                <a:latin typeface="Times New Roman" pitchFamily="18" charset="0"/>
              </a:rPr>
              <a:t>g</a:t>
            </a:r>
            <a:r>
              <a:rPr lang="en-US" altLang="zh-CN" sz="2400" baseline="30000">
                <a:latin typeface="Times New Roman" pitchFamily="18" charset="0"/>
              </a:rPr>
              <a:t>m</a:t>
            </a:r>
            <a:r>
              <a:rPr lang="en-US" altLang="zh-CN" sz="2400">
                <a:latin typeface="Times New Roman" pitchFamily="18" charset="0"/>
              </a:rPr>
              <a:t>=g</a:t>
            </a:r>
            <a:r>
              <a:rPr lang="en-US" altLang="zh-CN" sz="2400" baseline="30000">
                <a:latin typeface="Times New Roman" pitchFamily="18" charset="0"/>
              </a:rPr>
              <a:t>n</a:t>
            </a:r>
            <a:r>
              <a:rPr lang="en-US" altLang="zh-CN" sz="2400">
                <a:latin typeface="Times New Roman" pitchFamily="18" charset="0"/>
              </a:rPr>
              <a:t> </a:t>
            </a:r>
            <a:r>
              <a:rPr lang="zh-CN" altLang="en-US" sz="2400">
                <a:latin typeface="Times New Roman" pitchFamily="18" charset="0"/>
                <a:ea typeface="Arial Unicode MS" pitchFamily="34" charset="-122"/>
                <a:cs typeface="Arial Unicode MS" pitchFamily="34" charset="-122"/>
              </a:rPr>
              <a:t>。</a:t>
            </a:r>
            <a:r>
              <a:rPr lang="zh-CN" altLang="en-US" sz="2400">
                <a:latin typeface="Times New Roman" pitchFamily="18" charset="0"/>
              </a:rPr>
              <a:t> 令</a:t>
            </a:r>
            <a:r>
              <a:rPr lang="en-US" altLang="zh-CN" sz="2400">
                <a:latin typeface="Times New Roman" pitchFamily="18" charset="0"/>
              </a:rPr>
              <a:t>n-m=t, </a:t>
            </a:r>
            <a:r>
              <a:rPr lang="zh-CN" altLang="en-US" sz="2400">
                <a:latin typeface="Times New Roman" pitchFamily="18" charset="0"/>
              </a:rPr>
              <a:t>则对任意</a:t>
            </a:r>
            <a:r>
              <a:rPr lang="en-US" altLang="zh-CN" sz="2400">
                <a:latin typeface="Times New Roman" pitchFamily="18" charset="0"/>
              </a:rPr>
              <a:t>i</a:t>
            </a:r>
            <a:r>
              <a:rPr lang="en-US" altLang="zh-CN" sz="2400">
                <a:latin typeface="Times New Roman" pitchFamily="18" charset="0"/>
                <a:sym typeface="Symbol" pitchFamily="18" charset="2"/>
              </a:rPr>
              <a:t>m, v&gt;0, </a:t>
            </a:r>
            <a:r>
              <a:rPr lang="zh-CN" altLang="en-US" sz="2400">
                <a:latin typeface="Times New Roman" pitchFamily="18" charset="0"/>
                <a:sym typeface="Symbol" pitchFamily="18" charset="2"/>
              </a:rPr>
              <a:t>有</a:t>
            </a:r>
            <a:r>
              <a:rPr lang="en-US" altLang="zh-CN" sz="2400">
                <a:latin typeface="Times New Roman" pitchFamily="18" charset="0"/>
                <a:sym typeface="Symbol" pitchFamily="18" charset="2"/>
              </a:rPr>
              <a:t>g</a:t>
            </a:r>
            <a:r>
              <a:rPr lang="en-US" altLang="zh-CN" sz="2400" baseline="30000">
                <a:latin typeface="Times New Roman" pitchFamily="18" charset="0"/>
                <a:sym typeface="Symbol" pitchFamily="18" charset="2"/>
              </a:rPr>
              <a:t>i+vt</a:t>
            </a:r>
            <a:r>
              <a:rPr lang="en-US" altLang="zh-CN" sz="2400">
                <a:latin typeface="Times New Roman" pitchFamily="18" charset="0"/>
                <a:sym typeface="Symbol" pitchFamily="18" charset="2"/>
              </a:rPr>
              <a:t>=g</a:t>
            </a:r>
            <a:r>
              <a:rPr lang="en-US" altLang="zh-CN" sz="2400" baseline="30000">
                <a:latin typeface="Times New Roman" pitchFamily="18" charset="0"/>
                <a:sym typeface="Symbol" pitchFamily="18" charset="2"/>
              </a:rPr>
              <a:t>i</a:t>
            </a:r>
            <a:r>
              <a:rPr lang="zh-CN" altLang="en-US" sz="2400">
                <a:latin typeface="Times New Roman" pitchFamily="18" charset="0"/>
                <a:sym typeface="Symbol" pitchFamily="18" charset="2"/>
              </a:rPr>
              <a:t>，取</a:t>
            </a:r>
            <a:r>
              <a:rPr lang="en-US" altLang="zh-CN" sz="2400">
                <a:latin typeface="Times New Roman" pitchFamily="18" charset="0"/>
                <a:sym typeface="Symbol" pitchFamily="18" charset="2"/>
              </a:rPr>
              <a:t>i=kt(k</a:t>
            </a:r>
            <a:r>
              <a:rPr lang="zh-CN" altLang="en-US" sz="2400">
                <a:latin typeface="Times New Roman" pitchFamily="18" charset="0"/>
                <a:sym typeface="Symbol" pitchFamily="18" charset="2"/>
              </a:rPr>
              <a:t>是使</a:t>
            </a:r>
            <a:r>
              <a:rPr lang="en-US" altLang="zh-CN" sz="2400">
                <a:latin typeface="Times New Roman" pitchFamily="18" charset="0"/>
                <a:sym typeface="Symbol" pitchFamily="18" charset="2"/>
              </a:rPr>
              <a:t>kt m</a:t>
            </a:r>
            <a:r>
              <a:rPr lang="zh-CN" altLang="en-US" sz="2400">
                <a:latin typeface="Times New Roman" pitchFamily="18" charset="0"/>
                <a:sym typeface="Symbol" pitchFamily="18" charset="2"/>
              </a:rPr>
              <a:t>的最小正整数</a:t>
            </a:r>
            <a:r>
              <a:rPr lang="en-US" altLang="zh-CN" sz="2400">
                <a:latin typeface="Times New Roman" pitchFamily="18" charset="0"/>
                <a:sym typeface="Symbol" pitchFamily="18" charset="2"/>
              </a:rPr>
              <a:t>)</a:t>
            </a:r>
            <a:r>
              <a:rPr lang="zh-CN" altLang="en-US" sz="2400">
                <a:latin typeface="Times New Roman" pitchFamily="18" charset="0"/>
                <a:sym typeface="Symbol" pitchFamily="18" charset="2"/>
              </a:rPr>
              <a:t>，取</a:t>
            </a:r>
            <a:r>
              <a:rPr lang="en-US" altLang="zh-CN" sz="2400">
                <a:latin typeface="Times New Roman" pitchFamily="18" charset="0"/>
                <a:sym typeface="Symbol" pitchFamily="18" charset="2"/>
              </a:rPr>
              <a:t>v=k</a:t>
            </a:r>
            <a:r>
              <a:rPr lang="zh-CN" altLang="en-US" sz="2400">
                <a:latin typeface="Times New Roman" pitchFamily="18" charset="0"/>
                <a:sym typeface="Symbol" pitchFamily="18" charset="2"/>
              </a:rPr>
              <a:t>，则：</a:t>
            </a:r>
            <a:r>
              <a:rPr lang="en-US" altLang="zh-CN" sz="2400">
                <a:latin typeface="Times New Roman" pitchFamily="18" charset="0"/>
                <a:sym typeface="Symbol" pitchFamily="18" charset="2"/>
              </a:rPr>
              <a:t>g</a:t>
            </a:r>
            <a:r>
              <a:rPr lang="en-US" altLang="zh-CN" sz="2400" baseline="30000">
                <a:latin typeface="Times New Roman" pitchFamily="18" charset="0"/>
                <a:sym typeface="Symbol" pitchFamily="18" charset="2"/>
              </a:rPr>
              <a:t>kt</a:t>
            </a:r>
            <a:r>
              <a:rPr lang="en-US" altLang="zh-CN" sz="2400">
                <a:latin typeface="Times New Roman" pitchFamily="18" charset="0"/>
                <a:ea typeface="Arial Unicode MS" pitchFamily="34" charset="-122"/>
                <a:cs typeface="Arial Unicode MS" pitchFamily="34" charset="-122"/>
              </a:rPr>
              <a:t>⃘</a:t>
            </a:r>
            <a:r>
              <a:rPr lang="en-US" altLang="zh-CN" sz="2400">
                <a:latin typeface="Times New Roman" pitchFamily="18" charset="0"/>
                <a:sym typeface="Symbol" pitchFamily="18" charset="2"/>
              </a:rPr>
              <a:t>g</a:t>
            </a:r>
            <a:r>
              <a:rPr lang="en-US" altLang="zh-CN" sz="2400" baseline="30000">
                <a:latin typeface="Times New Roman" pitchFamily="18" charset="0"/>
                <a:sym typeface="Symbol" pitchFamily="18" charset="2"/>
              </a:rPr>
              <a:t>kt</a:t>
            </a:r>
            <a:r>
              <a:rPr lang="en-US" altLang="zh-CN" sz="2400">
                <a:latin typeface="Times New Roman" pitchFamily="18" charset="0"/>
                <a:sym typeface="Symbol" pitchFamily="18" charset="2"/>
              </a:rPr>
              <a:t>=g</a:t>
            </a:r>
            <a:r>
              <a:rPr lang="en-US" altLang="zh-CN" sz="2400" baseline="30000">
                <a:latin typeface="Times New Roman" pitchFamily="18" charset="0"/>
                <a:sym typeface="Symbol" pitchFamily="18" charset="2"/>
              </a:rPr>
              <a:t>kt</a:t>
            </a:r>
          </a:p>
          <a:p>
            <a:pPr lvl="1"/>
            <a:r>
              <a:rPr lang="zh-CN" altLang="en-US" sz="2400">
                <a:latin typeface="Times New Roman" pitchFamily="18" charset="0"/>
                <a:sym typeface="Symbol" pitchFamily="18" charset="2"/>
              </a:rPr>
              <a:t>实际上：对任意</a:t>
            </a:r>
            <a:r>
              <a:rPr lang="en-US" altLang="zh-CN" sz="2400">
                <a:latin typeface="Times New Roman" pitchFamily="18" charset="0"/>
                <a:sym typeface="Symbol" pitchFamily="18" charset="2"/>
              </a:rPr>
              <a:t>a</a:t>
            </a:r>
            <a:r>
              <a:rPr lang="zh-CN" altLang="en-US" sz="2400">
                <a:latin typeface="Times New Roman" pitchFamily="18" charset="0"/>
                <a:sym typeface="Symbol" pitchFamily="18" charset="2"/>
              </a:rPr>
              <a:t>，总有正整数</a:t>
            </a:r>
            <a:r>
              <a:rPr lang="en-US" altLang="zh-CN" sz="2400">
                <a:latin typeface="Times New Roman" pitchFamily="18" charset="0"/>
                <a:sym typeface="Symbol" pitchFamily="18" charset="2"/>
              </a:rPr>
              <a:t>j, </a:t>
            </a:r>
            <a:r>
              <a:rPr lang="zh-CN" altLang="en-US" sz="2400">
                <a:latin typeface="Times New Roman" pitchFamily="18" charset="0"/>
                <a:sym typeface="Symbol" pitchFamily="18" charset="2"/>
              </a:rPr>
              <a:t>使得</a:t>
            </a:r>
            <a:r>
              <a:rPr lang="en-US" altLang="zh-CN" sz="2400">
                <a:latin typeface="Times New Roman" pitchFamily="18" charset="0"/>
                <a:sym typeface="Symbol" pitchFamily="18" charset="2"/>
              </a:rPr>
              <a:t>a</a:t>
            </a:r>
            <a:r>
              <a:rPr lang="en-US" altLang="zh-CN" sz="2400" baseline="30000">
                <a:latin typeface="Times New Roman" pitchFamily="18" charset="0"/>
                <a:sym typeface="Symbol" pitchFamily="18" charset="2"/>
              </a:rPr>
              <a:t>j</a:t>
            </a:r>
            <a:r>
              <a:rPr lang="zh-CN" altLang="en-US" sz="2400">
                <a:latin typeface="Times New Roman" pitchFamily="18" charset="0"/>
                <a:sym typeface="Symbol" pitchFamily="18" charset="2"/>
              </a:rPr>
              <a:t>是等幂元素。</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6063" y="533400"/>
            <a:ext cx="7772400" cy="1539875"/>
          </a:xfrm>
        </p:spPr>
        <p:txBody>
          <a:bodyPr/>
          <a:lstStyle/>
          <a:p>
            <a:r>
              <a:rPr lang="zh-CN" altLang="en-US"/>
              <a:t>代数系统的基本概念</a:t>
            </a:r>
          </a:p>
        </p:txBody>
      </p:sp>
      <p:sp>
        <p:nvSpPr>
          <p:cNvPr id="7171" name="Rectangle 3"/>
          <p:cNvSpPr>
            <a:spLocks noGrp="1" noChangeArrowheads="1"/>
          </p:cNvSpPr>
          <p:nvPr>
            <p:ph idx="1"/>
          </p:nvPr>
        </p:nvSpPr>
        <p:spPr>
          <a:xfrm>
            <a:off x="457200" y="1828800"/>
            <a:ext cx="7772400" cy="4648200"/>
          </a:xfrm>
        </p:spPr>
        <p:txBody>
          <a:bodyPr/>
          <a:lstStyle/>
          <a:p>
            <a:pPr>
              <a:lnSpc>
                <a:spcPct val="90000"/>
              </a:lnSpc>
              <a:spcBef>
                <a:spcPct val="0"/>
              </a:spcBef>
            </a:pPr>
            <a:r>
              <a:rPr lang="zh-CN" altLang="en-US" sz="2800"/>
              <a:t>运算及其封闭性</a:t>
            </a:r>
          </a:p>
          <a:p>
            <a:pPr>
              <a:lnSpc>
                <a:spcPct val="90000"/>
              </a:lnSpc>
              <a:spcBef>
                <a:spcPct val="0"/>
              </a:spcBef>
            </a:pPr>
            <a:r>
              <a:rPr lang="zh-CN" altLang="en-US" sz="2800"/>
              <a:t>运算的性质</a:t>
            </a:r>
          </a:p>
          <a:p>
            <a:pPr lvl="1">
              <a:lnSpc>
                <a:spcPct val="90000"/>
              </a:lnSpc>
              <a:spcBef>
                <a:spcPct val="0"/>
              </a:spcBef>
            </a:pPr>
            <a:r>
              <a:rPr lang="zh-CN" altLang="en-US" sz="2400"/>
              <a:t>运算的性质和运算表的特征</a:t>
            </a:r>
          </a:p>
          <a:p>
            <a:pPr>
              <a:lnSpc>
                <a:spcPct val="90000"/>
              </a:lnSpc>
              <a:spcBef>
                <a:spcPct val="0"/>
              </a:spcBef>
            </a:pPr>
            <a:r>
              <a:rPr lang="zh-CN" altLang="en-US" sz="2800"/>
              <a:t>代数系统</a:t>
            </a:r>
          </a:p>
          <a:p>
            <a:pPr>
              <a:lnSpc>
                <a:spcPct val="90000"/>
              </a:lnSpc>
              <a:spcBef>
                <a:spcPct val="0"/>
              </a:spcBef>
            </a:pPr>
            <a:r>
              <a:rPr lang="zh-CN" altLang="en-US" sz="2800"/>
              <a:t>公理化系统</a:t>
            </a:r>
          </a:p>
          <a:p>
            <a:pPr>
              <a:lnSpc>
                <a:spcPct val="90000"/>
              </a:lnSpc>
              <a:spcBef>
                <a:spcPct val="0"/>
              </a:spcBef>
            </a:pPr>
            <a:r>
              <a:rPr lang="zh-CN" altLang="en-US" sz="2800"/>
              <a:t>半群</a:t>
            </a:r>
          </a:p>
          <a:p>
            <a:pPr lvl="1">
              <a:lnSpc>
                <a:spcPct val="90000"/>
              </a:lnSpc>
              <a:spcBef>
                <a:spcPct val="0"/>
              </a:spcBef>
            </a:pPr>
            <a:r>
              <a:rPr lang="zh-CN" altLang="en-US" sz="2400"/>
              <a:t>系统公理</a:t>
            </a:r>
          </a:p>
          <a:p>
            <a:pPr lvl="1">
              <a:lnSpc>
                <a:spcPct val="90000"/>
              </a:lnSpc>
              <a:spcBef>
                <a:spcPct val="0"/>
              </a:spcBef>
            </a:pPr>
            <a:r>
              <a:rPr lang="zh-CN" altLang="en-US" sz="2400"/>
              <a:t>可换半群的运算性质</a:t>
            </a:r>
          </a:p>
          <a:p>
            <a:pPr>
              <a:lnSpc>
                <a:spcPct val="90000"/>
              </a:lnSpc>
              <a:spcBef>
                <a:spcPct val="0"/>
              </a:spcBef>
            </a:pPr>
            <a:r>
              <a:rPr lang="zh-CN" altLang="en-US" sz="2800"/>
              <a:t>独异点</a:t>
            </a:r>
            <a:r>
              <a:rPr lang="en-US" altLang="zh-CN" sz="2800"/>
              <a:t>(</a:t>
            </a:r>
            <a:r>
              <a:rPr lang="zh-CN" altLang="en-US" sz="2800"/>
              <a:t>单元半群</a:t>
            </a:r>
            <a:r>
              <a:rPr lang="en-US" altLang="zh-CN" sz="2800"/>
              <a:t>)</a:t>
            </a:r>
          </a:p>
          <a:p>
            <a:pPr lvl="1">
              <a:lnSpc>
                <a:spcPct val="90000"/>
              </a:lnSpc>
              <a:spcBef>
                <a:spcPct val="0"/>
              </a:spcBef>
            </a:pPr>
            <a:r>
              <a:rPr lang="zh-CN" altLang="en-US" sz="2400"/>
              <a:t>系统公理</a:t>
            </a:r>
          </a:p>
          <a:p>
            <a:pPr lvl="1">
              <a:lnSpc>
                <a:spcPct val="90000"/>
              </a:lnSpc>
              <a:spcBef>
                <a:spcPct val="0"/>
              </a:spcBef>
            </a:pPr>
            <a:r>
              <a:rPr lang="zh-CN" altLang="en-US" sz="2400"/>
              <a:t>子独异点</a:t>
            </a:r>
          </a:p>
          <a:p>
            <a:pPr>
              <a:lnSpc>
                <a:spcPct val="90000"/>
              </a:lnSpc>
              <a:spcBef>
                <a:spcPct val="0"/>
              </a:spcBef>
            </a:pPr>
            <a:r>
              <a:rPr lang="zh-CN" altLang="en-US" sz="2800"/>
              <a:t>半群中的等幂元素</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几个例子</a:t>
            </a:r>
          </a:p>
        </p:txBody>
      </p:sp>
      <p:sp>
        <p:nvSpPr>
          <p:cNvPr id="89091" name="Rectangle 3"/>
          <p:cNvSpPr>
            <a:spLocks noGrp="1" noChangeArrowheads="1"/>
          </p:cNvSpPr>
          <p:nvPr>
            <p:ph idx="1"/>
          </p:nvPr>
        </p:nvSpPr>
        <p:spPr/>
        <p:txBody>
          <a:bodyPr/>
          <a:lstStyle/>
          <a:p>
            <a:pPr>
              <a:lnSpc>
                <a:spcPct val="90000"/>
              </a:lnSpc>
            </a:pPr>
            <a:r>
              <a:rPr lang="zh-CN" altLang="en-US" sz="2800"/>
              <a:t>例</a:t>
            </a:r>
            <a:r>
              <a:rPr lang="en-US" altLang="zh-CN" sz="2800">
                <a:latin typeface="Times New Roman" pitchFamily="18" charset="0"/>
              </a:rPr>
              <a:t>1: (A,*)</a:t>
            </a:r>
            <a:r>
              <a:rPr lang="zh-CN" altLang="en-US" sz="2800">
                <a:latin typeface="Times New Roman" pitchFamily="18" charset="0"/>
              </a:rPr>
              <a:t>是半群，对任意</a:t>
            </a:r>
            <a:r>
              <a:rPr lang="en-US" altLang="zh-CN" sz="2800">
                <a:latin typeface="Times New Roman" pitchFamily="18" charset="0"/>
              </a:rPr>
              <a:t>a</a:t>
            </a:r>
            <a:r>
              <a:rPr lang="en-US" altLang="zh-CN" sz="2800">
                <a:latin typeface="Times New Roman" pitchFamily="18" charset="0"/>
                <a:sym typeface="Symbol" pitchFamily="18" charset="2"/>
              </a:rPr>
              <a:t>b, </a:t>
            </a:r>
            <a:r>
              <a:rPr lang="zh-CN" altLang="en-US" sz="2800">
                <a:latin typeface="Times New Roman" pitchFamily="18" charset="0"/>
                <a:sym typeface="Symbol" pitchFamily="18" charset="2"/>
              </a:rPr>
              <a:t>则</a:t>
            </a:r>
            <a:r>
              <a:rPr lang="en-US" altLang="zh-CN" sz="2800">
                <a:latin typeface="Times New Roman" pitchFamily="18" charset="0"/>
                <a:sym typeface="Symbol" pitchFamily="18" charset="2"/>
              </a:rPr>
              <a:t>a*b b*a, </a:t>
            </a:r>
            <a:r>
              <a:rPr lang="zh-CN" altLang="en-US" sz="2800">
                <a:latin typeface="Times New Roman" pitchFamily="18" charset="0"/>
                <a:sym typeface="Symbol" pitchFamily="18" charset="2"/>
              </a:rPr>
              <a:t>证明：</a:t>
            </a:r>
          </a:p>
          <a:p>
            <a:pPr lvl="1">
              <a:lnSpc>
                <a:spcPct val="90000"/>
              </a:lnSpc>
            </a:pPr>
            <a:r>
              <a:rPr lang="en-US" altLang="zh-CN" sz="2400">
                <a:latin typeface="Times New Roman" pitchFamily="18" charset="0"/>
                <a:sym typeface="Symbol" pitchFamily="18" charset="2"/>
              </a:rPr>
              <a:t>(1) a*a = a</a:t>
            </a:r>
          </a:p>
          <a:p>
            <a:pPr lvl="1">
              <a:lnSpc>
                <a:spcPct val="90000"/>
              </a:lnSpc>
              <a:buFontTx/>
              <a:buNone/>
            </a:pPr>
            <a:r>
              <a:rPr lang="zh-CN" altLang="en-US" sz="2400">
                <a:latin typeface="Times New Roman" pitchFamily="18" charset="0"/>
                <a:sym typeface="Symbol" pitchFamily="18" charset="2"/>
              </a:rPr>
              <a:t>注意</a:t>
            </a:r>
            <a:r>
              <a:rPr lang="en-US" altLang="zh-CN" sz="2400">
                <a:latin typeface="Times New Roman" pitchFamily="18" charset="0"/>
                <a:sym typeface="Wingdings" pitchFamily="2" charset="2"/>
              </a:rPr>
              <a:t>: (a*a)*a = a*(a*a)</a:t>
            </a:r>
            <a:endParaRPr lang="en-US" altLang="zh-CN" sz="2400">
              <a:latin typeface="Times New Roman" pitchFamily="18" charset="0"/>
              <a:sym typeface="Symbol" pitchFamily="18" charset="2"/>
            </a:endParaRPr>
          </a:p>
          <a:p>
            <a:pPr lvl="1">
              <a:lnSpc>
                <a:spcPct val="90000"/>
              </a:lnSpc>
            </a:pPr>
            <a:r>
              <a:rPr lang="en-US" altLang="zh-CN" sz="2400">
                <a:latin typeface="Times New Roman" pitchFamily="18" charset="0"/>
                <a:sym typeface="Symbol" pitchFamily="18" charset="2"/>
              </a:rPr>
              <a:t>(2) a*b*a = a</a:t>
            </a:r>
          </a:p>
          <a:p>
            <a:pPr lvl="1">
              <a:lnSpc>
                <a:spcPct val="90000"/>
              </a:lnSpc>
            </a:pPr>
            <a:r>
              <a:rPr lang="en-US" altLang="zh-CN" sz="2400">
                <a:latin typeface="Times New Roman" pitchFamily="18" charset="0"/>
                <a:sym typeface="Symbol" pitchFamily="18" charset="2"/>
              </a:rPr>
              <a:t>(3) a*b*c = a*c</a:t>
            </a:r>
          </a:p>
          <a:p>
            <a:pPr>
              <a:lnSpc>
                <a:spcPct val="90000"/>
              </a:lnSpc>
            </a:pPr>
            <a:r>
              <a:rPr lang="zh-CN" altLang="en-US" sz="2800">
                <a:latin typeface="Times New Roman" pitchFamily="18" charset="0"/>
                <a:sym typeface="Symbol" pitchFamily="18" charset="2"/>
              </a:rPr>
              <a:t>例</a:t>
            </a:r>
            <a:r>
              <a:rPr lang="en-US" altLang="zh-CN" sz="2800">
                <a:latin typeface="Times New Roman" pitchFamily="18" charset="0"/>
                <a:sym typeface="Symbol" pitchFamily="18" charset="2"/>
              </a:rPr>
              <a:t>2: (A,*)</a:t>
            </a:r>
            <a:r>
              <a:rPr lang="zh-CN" altLang="en-US" sz="2800">
                <a:latin typeface="Times New Roman" pitchFamily="18" charset="0"/>
                <a:sym typeface="Symbol" pitchFamily="18" charset="2"/>
              </a:rPr>
              <a:t>是半群，存在元素</a:t>
            </a:r>
            <a:r>
              <a:rPr lang="en-US" altLang="zh-CN" sz="2800">
                <a:latin typeface="Times New Roman" pitchFamily="18" charset="0"/>
                <a:sym typeface="Symbol" pitchFamily="18" charset="2"/>
              </a:rPr>
              <a:t>a, </a:t>
            </a:r>
            <a:r>
              <a:rPr lang="zh-CN" altLang="en-US" sz="2800">
                <a:latin typeface="Times New Roman" pitchFamily="18" charset="0"/>
                <a:sym typeface="Symbol" pitchFamily="18" charset="2"/>
              </a:rPr>
              <a:t>满足：对任意</a:t>
            </a:r>
            <a:r>
              <a:rPr lang="en-US" altLang="zh-CN" sz="2800">
                <a:latin typeface="Times New Roman" pitchFamily="18" charset="0"/>
                <a:sym typeface="Symbol" pitchFamily="18" charset="2"/>
              </a:rPr>
              <a:t>x, </a:t>
            </a:r>
            <a:r>
              <a:rPr lang="zh-CN" altLang="en-US" sz="2800">
                <a:latin typeface="Times New Roman" pitchFamily="18" charset="0"/>
                <a:sym typeface="Symbol" pitchFamily="18" charset="2"/>
              </a:rPr>
              <a:t>总存在</a:t>
            </a:r>
            <a:r>
              <a:rPr lang="en-US" altLang="zh-CN" sz="2800">
                <a:latin typeface="Times New Roman" pitchFamily="18" charset="0"/>
                <a:sym typeface="Symbol" pitchFamily="18" charset="2"/>
              </a:rPr>
              <a:t>u,v, </a:t>
            </a:r>
            <a:r>
              <a:rPr lang="zh-CN" altLang="en-US" sz="2800">
                <a:latin typeface="Times New Roman" pitchFamily="18" charset="0"/>
                <a:sym typeface="Symbol" pitchFamily="18" charset="2"/>
              </a:rPr>
              <a:t>使得</a:t>
            </a:r>
            <a:r>
              <a:rPr lang="en-US" altLang="zh-CN" sz="2800">
                <a:latin typeface="Times New Roman" pitchFamily="18" charset="0"/>
                <a:sym typeface="Symbol" pitchFamily="18" charset="2"/>
              </a:rPr>
              <a:t>a*u=v*a=x</a:t>
            </a:r>
            <a:r>
              <a:rPr lang="zh-CN" altLang="en-US" sz="2800">
                <a:latin typeface="Times New Roman" pitchFamily="18" charset="0"/>
                <a:sym typeface="Symbol" pitchFamily="18" charset="2"/>
              </a:rPr>
              <a:t>。证明：</a:t>
            </a:r>
            <a:r>
              <a:rPr lang="en-US" altLang="zh-CN" sz="2800">
                <a:latin typeface="Times New Roman" pitchFamily="18" charset="0"/>
                <a:sym typeface="Symbol" pitchFamily="18" charset="2"/>
              </a:rPr>
              <a:t>A</a:t>
            </a:r>
            <a:r>
              <a:rPr lang="zh-CN" altLang="en-US" sz="2800">
                <a:latin typeface="Times New Roman" pitchFamily="18" charset="0"/>
                <a:sym typeface="Symbol" pitchFamily="18" charset="2"/>
              </a:rPr>
              <a:t>含单位元素。</a:t>
            </a:r>
          </a:p>
          <a:p>
            <a:pPr lvl="1">
              <a:lnSpc>
                <a:spcPct val="90000"/>
              </a:lnSpc>
            </a:pPr>
            <a:r>
              <a:rPr lang="zh-CN" altLang="en-US" sz="2400">
                <a:latin typeface="Times New Roman" pitchFamily="18" charset="0"/>
                <a:sym typeface="Symbol" pitchFamily="18" charset="2"/>
              </a:rPr>
              <a:t>证明要点：对于</a:t>
            </a:r>
            <a:r>
              <a:rPr lang="en-US" altLang="zh-CN" sz="2400">
                <a:latin typeface="Times New Roman" pitchFamily="18" charset="0"/>
                <a:sym typeface="Symbol" pitchFamily="18" charset="2"/>
              </a:rPr>
              <a:t>a</a:t>
            </a:r>
            <a:r>
              <a:rPr lang="zh-CN" altLang="en-US" sz="2400">
                <a:latin typeface="Times New Roman" pitchFamily="18" charset="0"/>
                <a:sym typeface="Symbol" pitchFamily="18" charset="2"/>
              </a:rPr>
              <a:t>本身，一样存在</a:t>
            </a:r>
            <a:r>
              <a:rPr lang="en-US" altLang="zh-CN" sz="2400">
                <a:latin typeface="Times New Roman" pitchFamily="18" charset="0"/>
                <a:sym typeface="Symbol" pitchFamily="18" charset="2"/>
              </a:rPr>
              <a:t>u</a:t>
            </a:r>
            <a:r>
              <a:rPr lang="en-US" altLang="zh-CN" sz="2400" baseline="-25000">
                <a:latin typeface="Times New Roman" pitchFamily="18" charset="0"/>
                <a:sym typeface="Symbol" pitchFamily="18" charset="2"/>
              </a:rPr>
              <a:t>a</a:t>
            </a:r>
            <a:r>
              <a:rPr lang="en-US" altLang="zh-CN" sz="2400">
                <a:latin typeface="Times New Roman" pitchFamily="18" charset="0"/>
                <a:sym typeface="Symbol" pitchFamily="18" charset="2"/>
              </a:rPr>
              <a:t>,v</a:t>
            </a:r>
            <a:r>
              <a:rPr lang="en-US" altLang="zh-CN" sz="2400" baseline="-25000">
                <a:latin typeface="Times New Roman" pitchFamily="18" charset="0"/>
                <a:sym typeface="Symbol" pitchFamily="18" charset="2"/>
              </a:rPr>
              <a:t>a</a:t>
            </a:r>
            <a:r>
              <a:rPr lang="en-US" altLang="zh-CN" sz="2400">
                <a:latin typeface="Times New Roman" pitchFamily="18" charset="0"/>
                <a:sym typeface="Symbol" pitchFamily="18" charset="2"/>
              </a:rPr>
              <a:t>, </a:t>
            </a:r>
            <a:r>
              <a:rPr lang="zh-CN" altLang="en-US" sz="2400">
                <a:latin typeface="Times New Roman" pitchFamily="18" charset="0"/>
                <a:sym typeface="Symbol" pitchFamily="18" charset="2"/>
              </a:rPr>
              <a:t>满足：</a:t>
            </a:r>
          </a:p>
          <a:p>
            <a:pPr lvl="1">
              <a:lnSpc>
                <a:spcPct val="90000"/>
              </a:lnSpc>
              <a:buFontTx/>
              <a:buNone/>
            </a:pPr>
            <a:r>
              <a:rPr lang="en-US" altLang="zh-CN" sz="2400">
                <a:latin typeface="Times New Roman" pitchFamily="18" charset="0"/>
                <a:sym typeface="Symbol" pitchFamily="18" charset="2"/>
              </a:rPr>
              <a:t>a*u</a:t>
            </a:r>
            <a:r>
              <a:rPr lang="en-US" altLang="zh-CN" sz="2400" baseline="-25000">
                <a:latin typeface="Times New Roman" pitchFamily="18" charset="0"/>
                <a:sym typeface="Symbol" pitchFamily="18" charset="2"/>
              </a:rPr>
              <a:t>a</a:t>
            </a:r>
            <a:r>
              <a:rPr lang="en-US" altLang="zh-CN" sz="2400">
                <a:latin typeface="Times New Roman" pitchFamily="18" charset="0"/>
                <a:sym typeface="Symbol" pitchFamily="18" charset="2"/>
              </a:rPr>
              <a:t> =a; v</a:t>
            </a:r>
            <a:r>
              <a:rPr lang="en-US" altLang="zh-CN" sz="2400" baseline="-25000">
                <a:latin typeface="Times New Roman" pitchFamily="18" charset="0"/>
                <a:sym typeface="Symbol" pitchFamily="18" charset="2"/>
              </a:rPr>
              <a:t>a</a:t>
            </a:r>
            <a:r>
              <a:rPr lang="en-US" altLang="zh-CN" sz="2400">
                <a:latin typeface="Times New Roman" pitchFamily="18" charset="0"/>
                <a:sym typeface="Symbol" pitchFamily="18" charset="2"/>
              </a:rPr>
              <a:t>*a=a</a:t>
            </a:r>
            <a:r>
              <a:rPr lang="zh-CN" altLang="en-US" sz="2400">
                <a:latin typeface="Times New Roman" pitchFamily="18" charset="0"/>
                <a:sym typeface="Symbol" pitchFamily="18" charset="2"/>
              </a:rPr>
              <a:t>。则对任意</a:t>
            </a:r>
            <a:r>
              <a:rPr lang="en-US" altLang="zh-CN" sz="2400">
                <a:latin typeface="Times New Roman" pitchFamily="18" charset="0"/>
                <a:sym typeface="Symbol" pitchFamily="18" charset="2"/>
              </a:rPr>
              <a:t>x, x* u</a:t>
            </a:r>
            <a:r>
              <a:rPr lang="en-US" altLang="zh-CN" sz="2400" baseline="-25000">
                <a:latin typeface="Times New Roman" pitchFamily="18" charset="0"/>
                <a:sym typeface="Symbol" pitchFamily="18" charset="2"/>
              </a:rPr>
              <a:t>a</a:t>
            </a:r>
            <a:r>
              <a:rPr lang="en-US" altLang="zh-CN" sz="2400">
                <a:latin typeface="Times New Roman" pitchFamily="18" charset="0"/>
                <a:sym typeface="Symbol" pitchFamily="18" charset="2"/>
              </a:rPr>
              <a:t>=(v*a)* u</a:t>
            </a:r>
            <a:r>
              <a:rPr lang="en-US" altLang="zh-CN" sz="2400" baseline="-25000">
                <a:latin typeface="Times New Roman" pitchFamily="18" charset="0"/>
                <a:sym typeface="Symbol" pitchFamily="18" charset="2"/>
              </a:rPr>
              <a:t>a</a:t>
            </a:r>
            <a:r>
              <a:rPr lang="en-US" altLang="zh-CN" sz="2400">
                <a:latin typeface="Times New Roman" pitchFamily="18" charset="0"/>
                <a:sym typeface="Symbol" pitchFamily="18" charset="2"/>
              </a:rPr>
              <a:t>=v*a=x, </a:t>
            </a:r>
            <a:r>
              <a:rPr lang="zh-CN" altLang="en-US" sz="2400">
                <a:latin typeface="Times New Roman" pitchFamily="18" charset="0"/>
                <a:sym typeface="Symbol" pitchFamily="18" charset="2"/>
              </a:rPr>
              <a:t>即</a:t>
            </a:r>
            <a:r>
              <a:rPr lang="en-US" altLang="zh-CN" sz="2400">
                <a:latin typeface="Times New Roman" pitchFamily="18" charset="0"/>
                <a:sym typeface="Symbol" pitchFamily="18" charset="2"/>
              </a:rPr>
              <a:t>u</a:t>
            </a:r>
            <a:r>
              <a:rPr lang="en-US" altLang="zh-CN" sz="2400" baseline="-25000">
                <a:latin typeface="Times New Roman" pitchFamily="18" charset="0"/>
                <a:sym typeface="Symbol" pitchFamily="18" charset="2"/>
              </a:rPr>
              <a:t>a</a:t>
            </a:r>
            <a:r>
              <a:rPr lang="en-US" altLang="zh-CN" sz="2400">
                <a:latin typeface="Times New Roman" pitchFamily="18" charset="0"/>
                <a:sym typeface="Symbol" pitchFamily="18" charset="2"/>
              </a:rPr>
              <a:t>=</a:t>
            </a:r>
            <a:r>
              <a:rPr lang="zh-CN" altLang="en-US" sz="2400">
                <a:latin typeface="Times New Roman" pitchFamily="18" charset="0"/>
                <a:sym typeface="Symbol" pitchFamily="18" charset="2"/>
              </a:rPr>
              <a:t>是右单位元素。同理可证</a:t>
            </a:r>
            <a:r>
              <a:rPr lang="en-US" altLang="zh-CN" sz="2400">
                <a:latin typeface="Times New Roman" pitchFamily="18" charset="0"/>
                <a:sym typeface="Symbol" pitchFamily="18" charset="2"/>
              </a:rPr>
              <a:t>v</a:t>
            </a:r>
            <a:r>
              <a:rPr lang="en-US" altLang="zh-CN" sz="2400" baseline="-25000">
                <a:latin typeface="Times New Roman" pitchFamily="18" charset="0"/>
                <a:sym typeface="Symbol" pitchFamily="18" charset="2"/>
              </a:rPr>
              <a:t>a</a:t>
            </a:r>
            <a:r>
              <a:rPr lang="zh-CN" altLang="en-US" sz="2400">
                <a:latin typeface="Times New Roman" pitchFamily="18" charset="0"/>
                <a:sym typeface="Symbol" pitchFamily="18" charset="2"/>
              </a:rPr>
              <a:t>是左单位元素。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ox(out)">
                                      <p:cBhvr>
                                        <p:cTn id="7" dur="500"/>
                                        <p:tgtEl>
                                          <p:spTgt spid="890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89091">
                                            <p:txEl>
                                              <p:pRg st="1" end="1"/>
                                            </p:txEl>
                                          </p:spTgt>
                                        </p:tgtEl>
                                        <p:attrNameLst>
                                          <p:attrName>style.visibility</p:attrName>
                                        </p:attrNameLst>
                                      </p:cBhvr>
                                      <p:to>
                                        <p:strVal val="visible"/>
                                      </p:to>
                                    </p:set>
                                    <p:animEffect transition="in" filter="box(out)">
                                      <p:cBhvr>
                                        <p:cTn id="10" dur="500"/>
                                        <p:tgtEl>
                                          <p:spTgt spid="8909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Effect transition="in" filter="box(out)">
                                      <p:cBhvr>
                                        <p:cTn id="13" dur="500"/>
                                        <p:tgtEl>
                                          <p:spTgt spid="8909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89091">
                                            <p:txEl>
                                              <p:pRg st="3" end="3"/>
                                            </p:txEl>
                                          </p:spTgt>
                                        </p:tgtEl>
                                        <p:attrNameLst>
                                          <p:attrName>style.visibility</p:attrName>
                                        </p:attrNameLst>
                                      </p:cBhvr>
                                      <p:to>
                                        <p:strVal val="visible"/>
                                      </p:to>
                                    </p:set>
                                    <p:animEffect transition="in" filter="box(out)">
                                      <p:cBhvr>
                                        <p:cTn id="16" dur="500"/>
                                        <p:tgtEl>
                                          <p:spTgt spid="89091">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animEffect transition="in" filter="box(out)">
                                      <p:cBhvr>
                                        <p:cTn id="19" dur="500"/>
                                        <p:tgtEl>
                                          <p:spTgt spid="89091">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89091">
                                            <p:txEl>
                                              <p:pRg st="5" end="5"/>
                                            </p:txEl>
                                          </p:spTgt>
                                        </p:tgtEl>
                                        <p:attrNameLst>
                                          <p:attrName>style.visibility</p:attrName>
                                        </p:attrNameLst>
                                      </p:cBhvr>
                                      <p:to>
                                        <p:strVal val="visible"/>
                                      </p:to>
                                    </p:set>
                                    <p:animEffect transition="in" filter="box(out)">
                                      <p:cBhvr>
                                        <p:cTn id="24" dur="500"/>
                                        <p:tgtEl>
                                          <p:spTgt spid="89091">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par>
                                <p:cTn id="25" presetID="4" presetClass="entr" presetSubtype="32" fill="hold" grpId="0" nodeType="withEffect">
                                  <p:stCondLst>
                                    <p:cond delay="0"/>
                                  </p:stCondLst>
                                  <p:childTnLst>
                                    <p:set>
                                      <p:cBhvr>
                                        <p:cTn id="26" dur="1" fill="hold">
                                          <p:stCondLst>
                                            <p:cond delay="0"/>
                                          </p:stCondLst>
                                        </p:cTn>
                                        <p:tgtEl>
                                          <p:spTgt spid="89091">
                                            <p:txEl>
                                              <p:pRg st="6" end="6"/>
                                            </p:txEl>
                                          </p:spTgt>
                                        </p:tgtEl>
                                        <p:attrNameLst>
                                          <p:attrName>style.visibility</p:attrName>
                                        </p:attrNameLst>
                                      </p:cBhvr>
                                      <p:to>
                                        <p:strVal val="visible"/>
                                      </p:to>
                                    </p:set>
                                    <p:animEffect transition="in" filter="box(out)">
                                      <p:cBhvr>
                                        <p:cTn id="27" dur="500"/>
                                        <p:tgtEl>
                                          <p:spTgt spid="89091">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89091">
                                            <p:txEl>
                                              <p:pRg st="7" end="7"/>
                                            </p:txEl>
                                          </p:spTgt>
                                        </p:tgtEl>
                                        <p:attrNameLst>
                                          <p:attrName>style.visibility</p:attrName>
                                        </p:attrNameLst>
                                      </p:cBhvr>
                                      <p:to>
                                        <p:strVal val="visible"/>
                                      </p:to>
                                    </p:set>
                                    <p:animEffect transition="in" filter="box(out)">
                                      <p:cBhvr>
                                        <p:cTn id="30" dur="500"/>
                                        <p:tgtEl>
                                          <p:spTgt spid="89091">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一个有关等幂元素的例子</a:t>
            </a:r>
          </a:p>
        </p:txBody>
      </p:sp>
      <p:sp>
        <p:nvSpPr>
          <p:cNvPr id="90115" name="Rectangle 3"/>
          <p:cNvSpPr>
            <a:spLocks noGrp="1" noChangeArrowheads="1"/>
          </p:cNvSpPr>
          <p:nvPr>
            <p:ph idx="1"/>
          </p:nvPr>
        </p:nvSpPr>
        <p:spPr/>
        <p:txBody>
          <a:bodyPr/>
          <a:lstStyle/>
          <a:p>
            <a:r>
              <a:rPr lang="zh-CN" altLang="en-US" sz="2800"/>
              <a:t>单元半群</a:t>
            </a:r>
            <a:r>
              <a:rPr lang="en-US" altLang="zh-CN" sz="2800">
                <a:latin typeface="Times New Roman" pitchFamily="18" charset="0"/>
              </a:rPr>
              <a:t>({1,a,b,c,d}, *), *</a:t>
            </a:r>
            <a:r>
              <a:rPr lang="zh-CN" altLang="en-US" sz="2800">
                <a:latin typeface="Times New Roman" pitchFamily="18" charset="0"/>
              </a:rPr>
              <a:t>定义如下：</a:t>
            </a:r>
          </a:p>
          <a:p>
            <a:pPr>
              <a:buFontTx/>
              <a:buNone/>
            </a:pPr>
            <a:r>
              <a:rPr lang="zh-CN" altLang="en-US" sz="2800"/>
              <a:t>             </a:t>
            </a:r>
          </a:p>
          <a:p>
            <a:pPr>
              <a:buFontTx/>
              <a:buNone/>
            </a:pPr>
            <a:endParaRPr lang="zh-CN" altLang="en-US" sz="2800"/>
          </a:p>
          <a:p>
            <a:pPr>
              <a:buFontTx/>
              <a:buNone/>
            </a:pPr>
            <a:endParaRPr lang="zh-CN" altLang="en-US" sz="2800"/>
          </a:p>
          <a:p>
            <a:pPr>
              <a:buFontTx/>
              <a:buNone/>
            </a:pPr>
            <a:endParaRPr lang="zh-CN" altLang="en-US" sz="2800"/>
          </a:p>
          <a:p>
            <a:pPr>
              <a:buFontTx/>
              <a:buNone/>
            </a:pPr>
            <a:r>
              <a:rPr lang="zh-CN" altLang="en-US" sz="2800"/>
              <a:t>注意：任一元素可以表示为</a:t>
            </a:r>
            <a:r>
              <a:rPr lang="en-US" altLang="zh-CN" sz="2800">
                <a:latin typeface="Times New Roman" pitchFamily="18" charset="0"/>
              </a:rPr>
              <a:t>c</a:t>
            </a:r>
            <a:r>
              <a:rPr lang="zh-CN" altLang="en-US" sz="2800"/>
              <a:t>的乘幂，而</a:t>
            </a:r>
            <a:r>
              <a:rPr lang="en-US" altLang="zh-CN" sz="2800">
                <a:latin typeface="Times New Roman" pitchFamily="18" charset="0"/>
              </a:rPr>
              <a:t>c</a:t>
            </a:r>
            <a:r>
              <a:rPr lang="en-US" altLang="zh-CN" sz="2800" baseline="30000">
                <a:latin typeface="Times New Roman" pitchFamily="18" charset="0"/>
              </a:rPr>
              <a:t>5</a:t>
            </a:r>
            <a:r>
              <a:rPr lang="en-US" altLang="zh-CN" sz="2800">
                <a:latin typeface="Times New Roman" pitchFamily="18" charset="0"/>
              </a:rPr>
              <a:t>=c</a:t>
            </a:r>
            <a:r>
              <a:rPr lang="en-US" altLang="zh-CN" sz="2800" baseline="30000">
                <a:latin typeface="Times New Roman" pitchFamily="18" charset="0"/>
              </a:rPr>
              <a:t>2</a:t>
            </a:r>
            <a:r>
              <a:rPr lang="en-US" altLang="zh-CN" sz="2800">
                <a:latin typeface="Times New Roman" pitchFamily="18" charset="0"/>
              </a:rPr>
              <a:t>=b,</a:t>
            </a:r>
            <a:r>
              <a:rPr lang="en-US" altLang="zh-CN" sz="2800"/>
              <a:t> </a:t>
            </a:r>
            <a:r>
              <a:rPr lang="zh-CN" altLang="en-US" sz="2800"/>
              <a:t>按照前面证明等幂元素存在的方法，可知：</a:t>
            </a:r>
            <a:r>
              <a:rPr lang="en-US" altLang="zh-CN" sz="2800">
                <a:latin typeface="Times New Roman" pitchFamily="18" charset="0"/>
              </a:rPr>
              <a:t>c</a:t>
            </a:r>
            <a:r>
              <a:rPr lang="en-US" altLang="zh-CN" sz="2800" baseline="30000">
                <a:latin typeface="Times New Roman" pitchFamily="18" charset="0"/>
              </a:rPr>
              <a:t>i+3v</a:t>
            </a:r>
            <a:r>
              <a:rPr lang="en-US" altLang="zh-CN" sz="2800">
                <a:latin typeface="Times New Roman" pitchFamily="18" charset="0"/>
              </a:rPr>
              <a:t>=c</a:t>
            </a:r>
            <a:r>
              <a:rPr lang="en-US" altLang="zh-CN" sz="2800" baseline="30000">
                <a:latin typeface="Times New Roman" pitchFamily="18" charset="0"/>
              </a:rPr>
              <a:t>i</a:t>
            </a:r>
            <a:r>
              <a:rPr lang="en-US" altLang="zh-CN" sz="2800">
                <a:latin typeface="Times New Roman" pitchFamily="18" charset="0"/>
              </a:rPr>
              <a:t>,</a:t>
            </a:r>
            <a:r>
              <a:rPr lang="en-US" altLang="zh-CN" sz="2800"/>
              <a:t> </a:t>
            </a:r>
            <a:r>
              <a:rPr lang="zh-CN" altLang="en-US" sz="2800"/>
              <a:t>取</a:t>
            </a:r>
            <a:r>
              <a:rPr lang="en-US" altLang="zh-CN" sz="2800">
                <a:latin typeface="Times New Roman" pitchFamily="18" charset="0"/>
              </a:rPr>
              <a:t>i=3, v=1,</a:t>
            </a:r>
            <a:r>
              <a:rPr lang="en-US" altLang="zh-CN" sz="2800"/>
              <a:t> </a:t>
            </a:r>
            <a:r>
              <a:rPr lang="zh-CN" altLang="en-US" sz="2800"/>
              <a:t>得：</a:t>
            </a:r>
            <a:r>
              <a:rPr lang="en-US" altLang="zh-CN" sz="2800">
                <a:latin typeface="Times New Roman" pitchFamily="18" charset="0"/>
              </a:rPr>
              <a:t>c</a:t>
            </a:r>
            <a:r>
              <a:rPr lang="en-US" altLang="zh-CN" sz="2800" baseline="30000">
                <a:latin typeface="Times New Roman" pitchFamily="18" charset="0"/>
              </a:rPr>
              <a:t>3</a:t>
            </a:r>
            <a:r>
              <a:rPr lang="en-US" altLang="zh-CN" sz="2800">
                <a:latin typeface="Times New Roman" pitchFamily="18" charset="0"/>
              </a:rPr>
              <a:t>*c</a:t>
            </a:r>
            <a:r>
              <a:rPr lang="en-US" altLang="zh-CN" sz="2800" baseline="30000">
                <a:latin typeface="Times New Roman" pitchFamily="18" charset="0"/>
              </a:rPr>
              <a:t>3</a:t>
            </a:r>
            <a:r>
              <a:rPr lang="en-US" altLang="zh-CN" sz="2800">
                <a:latin typeface="Times New Roman" pitchFamily="18" charset="0"/>
              </a:rPr>
              <a:t>=c</a:t>
            </a:r>
            <a:r>
              <a:rPr lang="en-US" altLang="zh-CN" sz="2800" baseline="30000">
                <a:latin typeface="Times New Roman" pitchFamily="18" charset="0"/>
              </a:rPr>
              <a:t>3</a:t>
            </a:r>
            <a:r>
              <a:rPr lang="en-US" altLang="zh-CN" sz="2800"/>
              <a:t> </a:t>
            </a:r>
            <a:r>
              <a:rPr lang="zh-CN" altLang="en-US" sz="2800"/>
              <a:t>。</a:t>
            </a:r>
          </a:p>
        </p:txBody>
      </p:sp>
      <p:graphicFrame>
        <p:nvGraphicFramePr>
          <p:cNvPr id="90116" name="Object 4"/>
          <p:cNvGraphicFramePr>
            <a:graphicFrameLocks noChangeAspect="1"/>
          </p:cNvGraphicFramePr>
          <p:nvPr/>
        </p:nvGraphicFramePr>
        <p:xfrm>
          <a:off x="2084388" y="2386013"/>
          <a:ext cx="4932362" cy="3868737"/>
        </p:xfrm>
        <a:graphic>
          <a:graphicData uri="http://schemas.openxmlformats.org/presentationml/2006/ole">
            <mc:AlternateContent xmlns:mc="http://schemas.openxmlformats.org/markup-compatibility/2006">
              <mc:Choice xmlns:v="urn:schemas-microsoft-com:vml" Requires="v">
                <p:oleObj spid="_x0000_s90118" name="Document" r:id="rId3" imgW="4935240" imgH="3871080" progId="Word.Document.8">
                  <p:embed/>
                </p:oleObj>
              </mc:Choice>
              <mc:Fallback>
                <p:oleObj name="Document" r:id="rId3" imgW="4935240" imgH="387108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388" y="2386013"/>
                        <a:ext cx="4932362" cy="3868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运算的定义</a:t>
            </a:r>
          </a:p>
        </p:txBody>
      </p:sp>
      <p:sp>
        <p:nvSpPr>
          <p:cNvPr id="56323" name="Rectangle 3"/>
          <p:cNvSpPr>
            <a:spLocks noGrp="1" noChangeArrowheads="1"/>
          </p:cNvSpPr>
          <p:nvPr>
            <p:ph idx="1"/>
          </p:nvPr>
        </p:nvSpPr>
        <p:spPr/>
        <p:txBody>
          <a:bodyPr/>
          <a:lstStyle/>
          <a:p>
            <a:pPr>
              <a:lnSpc>
                <a:spcPct val="90000"/>
              </a:lnSpc>
            </a:pPr>
            <a:r>
              <a:rPr lang="zh-CN" altLang="en-US"/>
              <a:t>函数</a:t>
            </a:r>
            <a:r>
              <a:rPr lang="en-US" altLang="zh-CN">
                <a:latin typeface="Times New Roman"/>
                <a:cs typeface="Tahoma" pitchFamily="34" charset="0"/>
              </a:rPr>
              <a:t>ƒ</a:t>
            </a:r>
            <a:r>
              <a:rPr lang="en-US" altLang="zh-CN"/>
              <a:t>:A</a:t>
            </a:r>
            <a:r>
              <a:rPr lang="en-US" altLang="zh-CN" baseline="30000"/>
              <a:t>n</a:t>
            </a:r>
            <a:r>
              <a:rPr lang="en-US" altLang="zh-CN">
                <a:sym typeface="Symbol" pitchFamily="18" charset="2"/>
              </a:rPr>
              <a:t>B</a:t>
            </a:r>
            <a:r>
              <a:rPr lang="zh-CN" altLang="en-US">
                <a:sym typeface="Symbol" pitchFamily="18" charset="2"/>
              </a:rPr>
              <a:t>称为</a:t>
            </a:r>
            <a:r>
              <a:rPr lang="en-US" altLang="zh-CN">
                <a:sym typeface="Symbol" pitchFamily="18" charset="2"/>
              </a:rPr>
              <a:t>(</a:t>
            </a:r>
            <a:r>
              <a:rPr lang="zh-CN" altLang="en-US">
                <a:sym typeface="Symbol" pitchFamily="18" charset="2"/>
              </a:rPr>
              <a:t>从</a:t>
            </a:r>
            <a:r>
              <a:rPr lang="en-US" altLang="zh-CN">
                <a:sym typeface="Symbol" pitchFamily="18" charset="2"/>
              </a:rPr>
              <a:t>A</a:t>
            </a:r>
            <a:r>
              <a:rPr lang="zh-CN" altLang="en-US">
                <a:sym typeface="Symbol" pitchFamily="18" charset="2"/>
              </a:rPr>
              <a:t>到</a:t>
            </a:r>
            <a:r>
              <a:rPr lang="en-US" altLang="zh-CN">
                <a:sym typeface="Symbol" pitchFamily="18" charset="2"/>
              </a:rPr>
              <a:t>B</a:t>
            </a:r>
            <a:r>
              <a:rPr lang="zh-CN" altLang="en-US">
                <a:sym typeface="Symbol" pitchFamily="18" charset="2"/>
              </a:rPr>
              <a:t>的</a:t>
            </a:r>
            <a:r>
              <a:rPr lang="en-US" altLang="zh-CN">
                <a:sym typeface="Symbol" pitchFamily="18" charset="2"/>
              </a:rPr>
              <a:t>)</a:t>
            </a:r>
            <a:r>
              <a:rPr lang="en-US" altLang="zh-CN" b="1" i="1">
                <a:solidFill>
                  <a:srgbClr val="FF0000"/>
                </a:solidFill>
                <a:latin typeface="Times New Roman" pitchFamily="18" charset="0"/>
                <a:sym typeface="Symbol" pitchFamily="18" charset="2"/>
              </a:rPr>
              <a:t>n</a:t>
            </a:r>
            <a:r>
              <a:rPr lang="zh-CN" altLang="en-US" b="1" i="1">
                <a:solidFill>
                  <a:srgbClr val="FF0000"/>
                </a:solidFill>
                <a:latin typeface="Times New Roman" pitchFamily="18" charset="0"/>
                <a:sym typeface="Symbol" pitchFamily="18" charset="2"/>
              </a:rPr>
              <a:t>元运算</a:t>
            </a:r>
            <a:r>
              <a:rPr lang="zh-CN" altLang="en-US">
                <a:sym typeface="Symbol" pitchFamily="18" charset="2"/>
              </a:rPr>
              <a:t>。</a:t>
            </a:r>
          </a:p>
          <a:p>
            <a:pPr lvl="1">
              <a:lnSpc>
                <a:spcPct val="90000"/>
              </a:lnSpc>
            </a:pPr>
            <a:r>
              <a:rPr lang="zh-CN" altLang="en-US"/>
              <a:t>以下主要讨论</a:t>
            </a:r>
            <a:r>
              <a:rPr lang="zh-CN" altLang="en-US" sz="3200" b="1" i="1">
                <a:solidFill>
                  <a:srgbClr val="FF0000"/>
                </a:solidFill>
                <a:latin typeface="Times New Roman" pitchFamily="18" charset="0"/>
              </a:rPr>
              <a:t>二元运算</a:t>
            </a:r>
            <a:r>
              <a:rPr lang="zh-CN" altLang="en-US"/>
              <a:t>。</a:t>
            </a:r>
          </a:p>
          <a:p>
            <a:pPr lvl="1">
              <a:lnSpc>
                <a:spcPct val="90000"/>
              </a:lnSpc>
            </a:pPr>
            <a:r>
              <a:rPr lang="zh-CN" altLang="en-US"/>
              <a:t> 例子：利用普通四则运算定义实数集上的一个新运算</a:t>
            </a:r>
            <a:r>
              <a:rPr lang="zh-CN" altLang="en-US">
                <a:latin typeface="Times New Roman"/>
              </a:rPr>
              <a:t>“</a:t>
            </a:r>
            <a:r>
              <a:rPr lang="zh-CN" altLang="en-US"/>
              <a:t>*</a:t>
            </a:r>
            <a:r>
              <a:rPr lang="zh-CN" altLang="en-US">
                <a:latin typeface="Times New Roman"/>
              </a:rPr>
              <a:t>”</a:t>
            </a:r>
            <a:r>
              <a:rPr lang="zh-CN" altLang="en-US"/>
              <a:t>：</a:t>
            </a:r>
          </a:p>
          <a:p>
            <a:pPr lvl="1">
              <a:lnSpc>
                <a:spcPct val="90000"/>
              </a:lnSpc>
              <a:buFontTx/>
              <a:buNone/>
            </a:pPr>
            <a:r>
              <a:rPr lang="zh-CN" altLang="en-US"/>
              <a:t>			</a:t>
            </a:r>
            <a:r>
              <a:rPr lang="en-US" altLang="zh-CN"/>
              <a:t>x*y = x+y-ab</a:t>
            </a:r>
          </a:p>
          <a:p>
            <a:pPr lvl="1">
              <a:lnSpc>
                <a:spcPct val="90000"/>
              </a:lnSpc>
              <a:buFontTx/>
              <a:buNone/>
            </a:pPr>
            <a:r>
              <a:rPr lang="en-US" altLang="zh-CN"/>
              <a:t>	</a:t>
            </a:r>
            <a:r>
              <a:rPr lang="zh-CN" altLang="en-US"/>
              <a:t>则：</a:t>
            </a:r>
            <a:r>
              <a:rPr lang="en-US" altLang="zh-CN"/>
              <a:t>2*3 = -1</a:t>
            </a:r>
            <a:r>
              <a:rPr lang="zh-CN" altLang="en-US"/>
              <a:t>； </a:t>
            </a:r>
            <a:r>
              <a:rPr lang="en-US" altLang="zh-CN"/>
              <a:t>0.5*0.7 = 0.85</a:t>
            </a:r>
          </a:p>
          <a:p>
            <a:pPr lvl="1">
              <a:lnSpc>
                <a:spcPct val="90000"/>
              </a:lnSpc>
              <a:buFontTx/>
              <a:buNone/>
            </a:pPr>
            <a:endParaRPr lang="en-US" altLang="zh-CN"/>
          </a:p>
          <a:p>
            <a:pPr>
              <a:lnSpc>
                <a:spcPct val="90000"/>
              </a:lnSpc>
            </a:pPr>
            <a:r>
              <a:rPr lang="zh-CN" altLang="en-US"/>
              <a:t>有限集合上的</a:t>
            </a:r>
            <a:r>
              <a:rPr lang="en-US" altLang="zh-CN"/>
              <a:t>m</a:t>
            </a:r>
            <a:r>
              <a:rPr lang="zh-CN" altLang="en-US"/>
              <a:t>元运算个数是确定的。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运算表</a:t>
            </a:r>
          </a:p>
        </p:txBody>
      </p:sp>
      <p:sp>
        <p:nvSpPr>
          <p:cNvPr id="57347" name="Rectangle 3"/>
          <p:cNvSpPr>
            <a:spLocks noGrp="1" noChangeArrowheads="1"/>
          </p:cNvSpPr>
          <p:nvPr>
            <p:ph idx="1"/>
          </p:nvPr>
        </p:nvSpPr>
        <p:spPr/>
        <p:txBody>
          <a:bodyPr/>
          <a:lstStyle/>
          <a:p>
            <a:r>
              <a:rPr lang="zh-CN" altLang="en-US"/>
              <a:t>通常用于定义有限集合</a:t>
            </a:r>
            <a:r>
              <a:rPr lang="en-US" altLang="zh-CN"/>
              <a:t>(</a:t>
            </a:r>
            <a:r>
              <a:rPr lang="zh-CN" altLang="en-US"/>
              <a:t>一般元素很少</a:t>
            </a:r>
            <a:r>
              <a:rPr lang="en-US" altLang="zh-CN"/>
              <a:t>)</a:t>
            </a:r>
            <a:r>
              <a:rPr lang="zh-CN" altLang="en-US"/>
              <a:t>上的一元或二元运算。</a:t>
            </a:r>
          </a:p>
          <a:p>
            <a:endParaRPr lang="en-US" altLang="zh-CN"/>
          </a:p>
        </p:txBody>
      </p:sp>
      <p:graphicFrame>
        <p:nvGraphicFramePr>
          <p:cNvPr id="57348" name="Object 4"/>
          <p:cNvGraphicFramePr>
            <a:graphicFrameLocks noChangeAspect="1"/>
          </p:cNvGraphicFramePr>
          <p:nvPr/>
        </p:nvGraphicFramePr>
        <p:xfrm>
          <a:off x="2209800" y="3429000"/>
          <a:ext cx="4572000" cy="2789238"/>
        </p:xfrm>
        <a:graphic>
          <a:graphicData uri="http://schemas.openxmlformats.org/presentationml/2006/ole">
            <mc:AlternateContent xmlns:mc="http://schemas.openxmlformats.org/markup-compatibility/2006">
              <mc:Choice xmlns:v="urn:schemas-microsoft-com:vml" Requires="v">
                <p:oleObj spid="_x0000_s57350" name="Document" r:id="rId3" imgW="4572720" imgH="2792880" progId="Word.Document.8">
                  <p:embed/>
                </p:oleObj>
              </mc:Choice>
              <mc:Fallback>
                <p:oleObj name="Document" r:id="rId3" imgW="4572720" imgH="279288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429000"/>
                        <a:ext cx="4572000" cy="278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t>运算的封闭性</a:t>
            </a:r>
          </a:p>
        </p:txBody>
      </p:sp>
      <p:sp>
        <p:nvSpPr>
          <p:cNvPr id="58371" name="Rectangle 3"/>
          <p:cNvSpPr>
            <a:spLocks noGrp="1" noChangeArrowheads="1"/>
          </p:cNvSpPr>
          <p:nvPr>
            <p:ph idx="1"/>
          </p:nvPr>
        </p:nvSpPr>
        <p:spPr/>
        <p:txBody>
          <a:bodyPr/>
          <a:lstStyle/>
          <a:p>
            <a:pPr>
              <a:lnSpc>
                <a:spcPct val="90000"/>
              </a:lnSpc>
            </a:pPr>
            <a:r>
              <a:rPr lang="zh-CN" altLang="en-US" sz="2800"/>
              <a:t>对于运算</a:t>
            </a:r>
            <a:r>
              <a:rPr lang="en-US" altLang="zh-CN" sz="2800">
                <a:latin typeface="Times New Roman"/>
                <a:cs typeface="Tahoma" pitchFamily="34" charset="0"/>
              </a:rPr>
              <a:t>ƒ</a:t>
            </a:r>
            <a:r>
              <a:rPr lang="en-US" altLang="zh-CN" sz="2800"/>
              <a:t>:A</a:t>
            </a:r>
            <a:r>
              <a:rPr lang="en-US" altLang="zh-CN" sz="2800" baseline="30000"/>
              <a:t>n</a:t>
            </a:r>
            <a:r>
              <a:rPr lang="en-US" altLang="zh-CN" sz="2800">
                <a:sym typeface="Symbol" pitchFamily="18" charset="2"/>
              </a:rPr>
              <a:t>B</a:t>
            </a:r>
            <a:r>
              <a:rPr lang="zh-CN" altLang="en-US" sz="2800">
                <a:sym typeface="Symbol" pitchFamily="18" charset="2"/>
              </a:rPr>
              <a:t>，若</a:t>
            </a:r>
            <a:r>
              <a:rPr lang="en-US" altLang="zh-CN" sz="2800">
                <a:sym typeface="Symbol" pitchFamily="18" charset="2"/>
              </a:rPr>
              <a:t>BA</a:t>
            </a:r>
            <a:r>
              <a:rPr lang="zh-CN" altLang="en-US" sz="2800">
                <a:sym typeface="Symbol" pitchFamily="18" charset="2"/>
              </a:rPr>
              <a:t>，则称该运算</a:t>
            </a:r>
            <a:r>
              <a:rPr lang="zh-CN" altLang="en-US" sz="2800" i="1">
                <a:solidFill>
                  <a:srgbClr val="FF0000"/>
                </a:solidFill>
                <a:sym typeface="Symbol" pitchFamily="18" charset="2"/>
              </a:rPr>
              <a:t>在集合</a:t>
            </a:r>
            <a:r>
              <a:rPr lang="en-US" altLang="zh-CN" sz="2800" i="1">
                <a:solidFill>
                  <a:srgbClr val="FF0000"/>
                </a:solidFill>
                <a:sym typeface="Symbol" pitchFamily="18" charset="2"/>
              </a:rPr>
              <a:t>A</a:t>
            </a:r>
            <a:r>
              <a:rPr lang="zh-CN" altLang="en-US" sz="2800" i="1">
                <a:solidFill>
                  <a:srgbClr val="FF0000"/>
                </a:solidFill>
                <a:sym typeface="Symbol" pitchFamily="18" charset="2"/>
              </a:rPr>
              <a:t>上封闭</a:t>
            </a:r>
            <a:r>
              <a:rPr lang="zh-CN" altLang="en-US" sz="2800">
                <a:sym typeface="Symbol" pitchFamily="18" charset="2"/>
              </a:rPr>
              <a:t>。</a:t>
            </a:r>
          </a:p>
          <a:p>
            <a:pPr>
              <a:lnSpc>
                <a:spcPct val="90000"/>
              </a:lnSpc>
            </a:pPr>
            <a:r>
              <a:rPr lang="zh-CN" altLang="en-US" sz="2800">
                <a:sym typeface="Symbol" pitchFamily="18" charset="2"/>
              </a:rPr>
              <a:t>封闭运算的运算表</a:t>
            </a:r>
          </a:p>
          <a:p>
            <a:pPr>
              <a:lnSpc>
                <a:spcPct val="90000"/>
              </a:lnSpc>
            </a:pPr>
            <a:r>
              <a:rPr lang="zh-CN" altLang="en-US" sz="2800">
                <a:sym typeface="Symbol" pitchFamily="18" charset="2"/>
              </a:rPr>
              <a:t>例子</a:t>
            </a:r>
          </a:p>
          <a:p>
            <a:pPr lvl="1">
              <a:lnSpc>
                <a:spcPct val="90000"/>
              </a:lnSpc>
            </a:pPr>
            <a:r>
              <a:rPr lang="zh-CN" altLang="en-US" sz="2400">
                <a:sym typeface="Symbol" pitchFamily="18" charset="2"/>
              </a:rPr>
              <a:t>集合</a:t>
            </a:r>
            <a:r>
              <a:rPr lang="en-US" altLang="zh-CN" sz="2400">
                <a:sym typeface="Symbol" pitchFamily="18" charset="2"/>
              </a:rPr>
              <a:t>A={1,2,3,…,10}, gcd</a:t>
            </a:r>
            <a:r>
              <a:rPr lang="zh-CN" altLang="en-US" sz="2400">
                <a:sym typeface="Symbol" pitchFamily="18" charset="2"/>
              </a:rPr>
              <a:t>封闭，</a:t>
            </a:r>
            <a:r>
              <a:rPr lang="en-US" altLang="zh-CN" sz="2400">
                <a:sym typeface="Symbol" pitchFamily="18" charset="2"/>
              </a:rPr>
              <a:t>lcm</a:t>
            </a:r>
            <a:r>
              <a:rPr lang="zh-CN" altLang="en-US" sz="2400">
                <a:sym typeface="Symbol" pitchFamily="18" charset="2"/>
              </a:rPr>
              <a:t>则否。</a:t>
            </a:r>
          </a:p>
          <a:p>
            <a:pPr lvl="1">
              <a:lnSpc>
                <a:spcPct val="90000"/>
              </a:lnSpc>
            </a:pPr>
            <a:r>
              <a:rPr lang="zh-CN" altLang="en-US" sz="2400">
                <a:sym typeface="Symbol" pitchFamily="18" charset="2"/>
              </a:rPr>
              <a:t> </a:t>
            </a:r>
            <a:r>
              <a:rPr lang="zh-CN" altLang="en-US" sz="2000">
                <a:sym typeface="Symbol" pitchFamily="18" charset="2"/>
              </a:rPr>
              <a:t>普通加法在正整数集的下列子集上的封闭性</a:t>
            </a:r>
            <a:r>
              <a:rPr lang="zh-CN" altLang="en-US" sz="2400">
                <a:sym typeface="Symbol" pitchFamily="18" charset="2"/>
              </a:rPr>
              <a:t>：</a:t>
            </a:r>
          </a:p>
          <a:p>
            <a:pPr lvl="2">
              <a:lnSpc>
                <a:spcPct val="90000"/>
              </a:lnSpc>
            </a:pPr>
            <a:r>
              <a:rPr lang="zh-CN" altLang="en-US" sz="2000">
                <a:sym typeface="Symbol" pitchFamily="18" charset="2"/>
              </a:rPr>
              <a:t>在集合</a:t>
            </a:r>
            <a:r>
              <a:rPr lang="en-US" altLang="zh-CN" sz="2000">
                <a:sym typeface="Symbol" pitchFamily="18" charset="2"/>
              </a:rPr>
              <a:t>{n|</a:t>
            </a:r>
            <a:r>
              <a:rPr lang="zh-CN" altLang="en-US" sz="2000">
                <a:sym typeface="Symbol" pitchFamily="18" charset="2"/>
              </a:rPr>
              <a:t>存在正整数</a:t>
            </a:r>
            <a:r>
              <a:rPr lang="en-US" altLang="zh-CN" sz="2000">
                <a:sym typeface="Symbol" pitchFamily="18" charset="2"/>
              </a:rPr>
              <a:t>k, </a:t>
            </a:r>
            <a:r>
              <a:rPr lang="zh-CN" altLang="en-US" sz="2000">
                <a:sym typeface="Symbol" pitchFamily="18" charset="2"/>
              </a:rPr>
              <a:t>使</a:t>
            </a:r>
            <a:r>
              <a:rPr lang="en-US" altLang="zh-CN" sz="2000">
                <a:sym typeface="Symbol" pitchFamily="18" charset="2"/>
              </a:rPr>
              <a:t>16|n</a:t>
            </a:r>
            <a:r>
              <a:rPr lang="en-US" altLang="zh-CN" sz="2000" baseline="30000">
                <a:sym typeface="Symbol" pitchFamily="18" charset="2"/>
              </a:rPr>
              <a:t>k</a:t>
            </a:r>
            <a:r>
              <a:rPr lang="en-US" altLang="zh-CN" sz="2000">
                <a:sym typeface="Symbol" pitchFamily="18" charset="2"/>
              </a:rPr>
              <a:t>}</a:t>
            </a:r>
            <a:r>
              <a:rPr lang="zh-CN" altLang="en-US" sz="2000">
                <a:sym typeface="Symbol" pitchFamily="18" charset="2"/>
              </a:rPr>
              <a:t>上</a:t>
            </a:r>
          </a:p>
          <a:p>
            <a:pPr lvl="2">
              <a:lnSpc>
                <a:spcPct val="90000"/>
              </a:lnSpc>
            </a:pPr>
            <a:r>
              <a:rPr lang="en-US" altLang="zh-CN" sz="2000">
                <a:sym typeface="Symbol" pitchFamily="18" charset="2"/>
              </a:rPr>
              <a:t>{n|21n</a:t>
            </a:r>
            <a:r>
              <a:rPr lang="zh-CN" altLang="en-US" sz="2000">
                <a:sym typeface="Symbol" pitchFamily="18" charset="2"/>
              </a:rPr>
              <a:t>能被</a:t>
            </a:r>
            <a:r>
              <a:rPr lang="en-US" altLang="zh-CN" sz="2000">
                <a:sym typeface="Symbol" pitchFamily="18" charset="2"/>
              </a:rPr>
              <a:t>9</a:t>
            </a:r>
            <a:r>
              <a:rPr lang="zh-CN" altLang="en-US" sz="2000">
                <a:sym typeface="Symbol" pitchFamily="18" charset="2"/>
              </a:rPr>
              <a:t>整除</a:t>
            </a:r>
            <a:r>
              <a:rPr lang="en-US" altLang="zh-CN" sz="2000">
                <a:sym typeface="Symbol" pitchFamily="18" charset="2"/>
              </a:rPr>
              <a:t>}</a:t>
            </a:r>
          </a:p>
          <a:p>
            <a:pPr>
              <a:lnSpc>
                <a:spcPct val="90000"/>
              </a:lnSpc>
            </a:pPr>
            <a:r>
              <a:rPr lang="zh-CN" altLang="en-US" sz="2800">
                <a:sym typeface="Symbol" pitchFamily="18" charset="2"/>
              </a:rPr>
              <a:t>假设</a:t>
            </a:r>
            <a:r>
              <a:rPr lang="en-US" altLang="zh-CN" sz="2800">
                <a:sym typeface="Symbol" pitchFamily="18" charset="2"/>
              </a:rPr>
              <a:t>AB</a:t>
            </a:r>
            <a:r>
              <a:rPr lang="zh-CN" altLang="en-US" sz="2800">
                <a:sym typeface="Symbol" pitchFamily="18" charset="2"/>
              </a:rPr>
              <a:t>，若运算*在</a:t>
            </a:r>
            <a:r>
              <a:rPr lang="en-US" altLang="zh-CN" sz="2800">
                <a:sym typeface="Symbol" pitchFamily="18" charset="2"/>
              </a:rPr>
              <a:t>A</a:t>
            </a:r>
            <a:r>
              <a:rPr lang="zh-CN" altLang="en-US" sz="2800">
                <a:sym typeface="Symbol" pitchFamily="18" charset="2"/>
              </a:rPr>
              <a:t>上封闭，在</a:t>
            </a:r>
            <a:r>
              <a:rPr lang="en-US" altLang="zh-CN" sz="2800">
                <a:sym typeface="Symbol" pitchFamily="18" charset="2"/>
              </a:rPr>
              <a:t>B</a:t>
            </a:r>
            <a:r>
              <a:rPr lang="zh-CN" altLang="en-US" sz="2800">
                <a:sym typeface="Symbol" pitchFamily="18" charset="2"/>
              </a:rPr>
              <a:t>上如何？反之呢？</a:t>
            </a:r>
          </a:p>
          <a:p>
            <a:pPr>
              <a:lnSpc>
                <a:spcPct val="90000"/>
              </a:lnSpc>
            </a:pPr>
            <a:endParaRPr lang="en-US" altLang="zh-CN" sz="2800">
              <a:sym typeface="Symbol" pitchFamily="18"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代数系统</a:t>
            </a:r>
          </a:p>
        </p:txBody>
      </p:sp>
      <p:sp>
        <p:nvSpPr>
          <p:cNvPr id="63491" name="Rectangle 3"/>
          <p:cNvSpPr>
            <a:spLocks noGrp="1" noChangeArrowheads="1"/>
          </p:cNvSpPr>
          <p:nvPr>
            <p:ph idx="1"/>
          </p:nvPr>
        </p:nvSpPr>
        <p:spPr/>
        <p:txBody>
          <a:bodyPr/>
          <a:lstStyle/>
          <a:p>
            <a:pPr>
              <a:lnSpc>
                <a:spcPct val="90000"/>
              </a:lnSpc>
            </a:pPr>
            <a:r>
              <a:rPr lang="zh-CN" altLang="en-US"/>
              <a:t>定义：</a:t>
            </a:r>
          </a:p>
          <a:p>
            <a:pPr lvl="1">
              <a:lnSpc>
                <a:spcPct val="90000"/>
              </a:lnSpc>
            </a:pPr>
            <a:r>
              <a:rPr lang="zh-CN" altLang="en-US"/>
              <a:t>一个非空集合</a:t>
            </a:r>
            <a:r>
              <a:rPr lang="en-US" altLang="zh-CN"/>
              <a:t>(</a:t>
            </a:r>
            <a:r>
              <a:rPr lang="zh-CN" altLang="en-US"/>
              <a:t>元素可以是</a:t>
            </a:r>
            <a:r>
              <a:rPr lang="zh-CN" altLang="en-US">
                <a:solidFill>
                  <a:srgbClr val="FF0000"/>
                </a:solidFill>
              </a:rPr>
              <a:t>任何</a:t>
            </a:r>
            <a:r>
              <a:rPr lang="zh-CN" altLang="en-US"/>
              <a:t>对象</a:t>
            </a:r>
            <a:r>
              <a:rPr lang="en-US" altLang="zh-CN"/>
              <a:t>)</a:t>
            </a:r>
          </a:p>
          <a:p>
            <a:pPr lvl="1">
              <a:lnSpc>
                <a:spcPct val="90000"/>
              </a:lnSpc>
            </a:pPr>
            <a:r>
              <a:rPr lang="zh-CN" altLang="en-US"/>
              <a:t>有一个或者若干个运算</a:t>
            </a:r>
            <a:r>
              <a:rPr lang="en-US" altLang="zh-CN"/>
              <a:t>(</a:t>
            </a:r>
            <a:r>
              <a:rPr lang="zh-CN" altLang="en-US"/>
              <a:t>以下主要讨论</a:t>
            </a:r>
            <a:r>
              <a:rPr lang="zh-CN" altLang="en-US" b="1" i="1">
                <a:solidFill>
                  <a:schemeClr val="tx2"/>
                </a:solidFill>
              </a:rPr>
              <a:t>一个二元运算</a:t>
            </a:r>
            <a:r>
              <a:rPr lang="zh-CN" altLang="en-US"/>
              <a:t>的情况</a:t>
            </a:r>
            <a:r>
              <a:rPr lang="en-US" altLang="zh-CN"/>
              <a:t>)</a:t>
            </a:r>
          </a:p>
          <a:p>
            <a:pPr lvl="1">
              <a:lnSpc>
                <a:spcPct val="90000"/>
              </a:lnSpc>
            </a:pPr>
            <a:r>
              <a:rPr lang="zh-CN" altLang="en-US"/>
              <a:t>运算在上述集合上</a:t>
            </a:r>
            <a:r>
              <a:rPr lang="zh-CN" altLang="en-US">
                <a:solidFill>
                  <a:srgbClr val="FF0000"/>
                </a:solidFill>
              </a:rPr>
              <a:t>封闭</a:t>
            </a:r>
          </a:p>
          <a:p>
            <a:pPr>
              <a:lnSpc>
                <a:spcPct val="90000"/>
              </a:lnSpc>
            </a:pPr>
            <a:r>
              <a:rPr lang="zh-CN" altLang="en-US"/>
              <a:t>记法</a:t>
            </a:r>
            <a:r>
              <a:rPr lang="en-US" altLang="zh-CN"/>
              <a:t>: </a:t>
            </a:r>
            <a:r>
              <a:rPr lang="en-US" altLang="zh-CN">
                <a:ea typeface="Arial Unicode MS" pitchFamily="34" charset="-122"/>
                <a:cs typeface="Arial Unicode MS" pitchFamily="34" charset="-122"/>
              </a:rPr>
              <a:t>〈</a:t>
            </a:r>
            <a:r>
              <a:rPr lang="en-US" altLang="zh-CN">
                <a:latin typeface="Times New Roman" pitchFamily="18" charset="0"/>
              </a:rPr>
              <a:t>S, </a:t>
            </a:r>
            <a:r>
              <a:rPr lang="en-US" altLang="zh-CN">
                <a:ea typeface="Arial Unicode MS" pitchFamily="34" charset="-122"/>
                <a:cs typeface="Arial Unicode MS" pitchFamily="34" charset="-122"/>
              </a:rPr>
              <a:t>⃘〉</a:t>
            </a:r>
            <a:endParaRPr lang="en-US" altLang="zh-CN"/>
          </a:p>
          <a:p>
            <a:pPr>
              <a:lnSpc>
                <a:spcPct val="90000"/>
              </a:lnSpc>
            </a:pPr>
            <a:r>
              <a:rPr lang="zh-CN" altLang="en-US"/>
              <a:t>例子：</a:t>
            </a:r>
          </a:p>
          <a:p>
            <a:pPr lvl="1">
              <a:lnSpc>
                <a:spcPct val="90000"/>
              </a:lnSpc>
            </a:pPr>
            <a:r>
              <a:rPr lang="zh-CN" altLang="en-US"/>
              <a:t>整数集与普通加法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609600"/>
            <a:ext cx="7772400" cy="1143000"/>
          </a:xfrm>
        </p:spPr>
        <p:txBody>
          <a:bodyPr/>
          <a:lstStyle/>
          <a:p>
            <a:r>
              <a:rPr lang="en-US" altLang="zh-CN"/>
              <a:t>Al-Khwarizmi (c.780 – c.850?)</a:t>
            </a:r>
          </a:p>
        </p:txBody>
      </p:sp>
      <p:sp>
        <p:nvSpPr>
          <p:cNvPr id="65539" name="Rectangle 3"/>
          <p:cNvSpPr>
            <a:spLocks noGrp="1" noChangeArrowheads="1"/>
          </p:cNvSpPr>
          <p:nvPr>
            <p:ph idx="1"/>
          </p:nvPr>
        </p:nvSpPr>
        <p:spPr>
          <a:xfrm>
            <a:off x="685800" y="1676400"/>
            <a:ext cx="7772400" cy="4114800"/>
          </a:xfrm>
        </p:spPr>
        <p:txBody>
          <a:bodyPr>
            <a:normAutofit lnSpcReduction="10000"/>
          </a:bodyPr>
          <a:lstStyle/>
          <a:p>
            <a:pPr>
              <a:lnSpc>
                <a:spcPct val="90000"/>
              </a:lnSpc>
              <a:buFontTx/>
              <a:buNone/>
            </a:pPr>
            <a:r>
              <a:rPr lang="en-US" altLang="zh-CN" sz="2000">
                <a:latin typeface="Times New Roman" pitchFamily="18" charset="0"/>
              </a:rPr>
              <a:t>Arab mathematician, born in Khwarizm(now in Uzbekstan). His works on algebra, arithmetic, and astronomical tables greatly advanced mathematical thought, and he was the first to use for mathematical purposes the expression </a:t>
            </a:r>
            <a:r>
              <a:rPr lang="en-US" altLang="zh-CN" sz="2000" i="1">
                <a:solidFill>
                  <a:srgbClr val="FF0000"/>
                </a:solidFill>
                <a:latin typeface="Times New Roman" pitchFamily="18" charset="0"/>
              </a:rPr>
              <a:t>al jabr</a:t>
            </a:r>
            <a:r>
              <a:rPr lang="en-US" altLang="zh-CN" sz="2000">
                <a:latin typeface="Times New Roman" pitchFamily="18" charset="0"/>
              </a:rPr>
              <a:t>, </a:t>
            </a:r>
            <a:r>
              <a:rPr lang="en-US" altLang="zh-CN" sz="2000">
                <a:solidFill>
                  <a:srgbClr val="FF0000"/>
                </a:solidFill>
                <a:latin typeface="Times New Roman" pitchFamily="18" charset="0"/>
              </a:rPr>
              <a:t>from which the English word</a:t>
            </a:r>
            <a:r>
              <a:rPr lang="en-US" altLang="zh-CN" sz="2000" b="1">
                <a:solidFill>
                  <a:srgbClr val="FF0000"/>
                </a:solidFill>
                <a:latin typeface="Times New Roman" pitchFamily="18" charset="0"/>
              </a:rPr>
              <a:t> </a:t>
            </a:r>
            <a:r>
              <a:rPr lang="en-US" altLang="zh-CN" sz="2000" i="1">
                <a:solidFill>
                  <a:srgbClr val="FF0000"/>
                </a:solidFill>
                <a:latin typeface="Times New Roman" pitchFamily="18" charset="0"/>
              </a:rPr>
              <a:t>algebra</a:t>
            </a:r>
            <a:r>
              <a:rPr lang="en-US" altLang="zh-CN" sz="2000" b="1">
                <a:solidFill>
                  <a:srgbClr val="FF0000"/>
                </a:solidFill>
                <a:latin typeface="Times New Roman" pitchFamily="18" charset="0"/>
              </a:rPr>
              <a:t> </a:t>
            </a:r>
            <a:r>
              <a:rPr lang="en-US" altLang="zh-CN" sz="2000">
                <a:solidFill>
                  <a:srgbClr val="FF0000"/>
                </a:solidFill>
                <a:latin typeface="Times New Roman" pitchFamily="18" charset="0"/>
              </a:rPr>
              <a:t>is derived</a:t>
            </a:r>
            <a:r>
              <a:rPr lang="en-US" altLang="zh-CN" sz="2000">
                <a:latin typeface="Times New Roman" pitchFamily="18" charset="0"/>
              </a:rPr>
              <a:t>. The Latin version of his treatise on algebra was responsible for much of the mathematical knowledge of medieval Europe. His work on </a:t>
            </a:r>
            <a:r>
              <a:rPr lang="en-US" altLang="zh-CN" sz="2000">
                <a:solidFill>
                  <a:srgbClr val="FF0000"/>
                </a:solidFill>
                <a:latin typeface="Times New Roman" pitchFamily="18" charset="0"/>
              </a:rPr>
              <a:t>algorithm, a term derived from his name</a:t>
            </a:r>
            <a:r>
              <a:rPr lang="en-US" altLang="zh-CN" sz="2000">
                <a:latin typeface="Times New Roman" pitchFamily="18" charset="0"/>
              </a:rPr>
              <a:t>, introduced the method of calculating by use of Arabic numerals and decimal notation.</a:t>
            </a:r>
          </a:p>
          <a:p>
            <a:pPr>
              <a:lnSpc>
                <a:spcPct val="90000"/>
              </a:lnSpc>
              <a:spcBef>
                <a:spcPct val="35000"/>
              </a:spcBef>
              <a:buFontTx/>
              <a:buNone/>
            </a:pPr>
            <a:r>
              <a:rPr lang="en-US" altLang="zh-CN" sz="2400">
                <a:latin typeface="Times New Roman" pitchFamily="18" charset="0"/>
              </a:rPr>
              <a:t>			</a:t>
            </a:r>
            <a:r>
              <a:rPr lang="en-US" altLang="zh-CN" sz="1800">
                <a:latin typeface="Times New Roman" pitchFamily="18" charset="0"/>
              </a:rPr>
              <a:t>- from Funk &amp; Wagnalls New Encyclopedia</a:t>
            </a:r>
          </a:p>
          <a:p>
            <a:pPr>
              <a:lnSpc>
                <a:spcPct val="90000"/>
              </a:lnSpc>
              <a:spcBef>
                <a:spcPct val="0"/>
              </a:spcBef>
              <a:buFontTx/>
              <a:buNone/>
            </a:pPr>
            <a:endParaRPr lang="en-US" altLang="zh-CN" sz="1800">
              <a:latin typeface="Times New Roman" pitchFamily="18" charset="0"/>
            </a:endParaRPr>
          </a:p>
          <a:p>
            <a:pPr>
              <a:lnSpc>
                <a:spcPct val="90000"/>
              </a:lnSpc>
              <a:spcBef>
                <a:spcPct val="0"/>
              </a:spcBef>
              <a:buFontTx/>
              <a:buNone/>
            </a:pPr>
            <a:r>
              <a:rPr lang="zh-CN" altLang="en-US" sz="1800">
                <a:latin typeface="Times New Roman" pitchFamily="18" charset="0"/>
              </a:rPr>
              <a:t>实际上，</a:t>
            </a:r>
            <a:r>
              <a:rPr lang="en-US" altLang="zh-CN" sz="1800">
                <a:latin typeface="Times New Roman" pitchFamily="18" charset="0"/>
              </a:rPr>
              <a:t>al jabr </a:t>
            </a:r>
            <a:r>
              <a:rPr lang="zh-CN" altLang="en-US" sz="1800">
                <a:latin typeface="Times New Roman" pitchFamily="18" charset="0"/>
              </a:rPr>
              <a:t>一词出自他的著名的书“</a:t>
            </a:r>
            <a:r>
              <a:rPr lang="en-US" altLang="zh-CN" sz="1800">
                <a:latin typeface="Times New Roman" pitchFamily="18" charset="0"/>
              </a:rPr>
              <a:t>Kitab al jabr w’al-muqabala” (《</a:t>
            </a:r>
            <a:r>
              <a:rPr lang="zh-CN" altLang="en-US" sz="1800">
                <a:latin typeface="Times New Roman" pitchFamily="18" charset="0"/>
              </a:rPr>
              <a:t>复原和化简的规则</a:t>
            </a:r>
            <a:r>
              <a:rPr lang="en-US" altLang="zh-CN" sz="1800">
                <a:latin typeface="Times New Roman" pitchFamily="18" charset="0"/>
              </a:rPr>
              <a:t>》) </a:t>
            </a:r>
            <a:r>
              <a:rPr lang="zh-CN" altLang="en-US" sz="1800">
                <a:latin typeface="Times New Roman" pitchFamily="18" charset="0"/>
              </a:rPr>
              <a:t>的标题</a:t>
            </a:r>
            <a:r>
              <a:rPr lang="en-US" altLang="zh-CN" sz="1800">
                <a:latin typeface="Times New Roman" pitchFamily="18" charset="0"/>
              </a:rPr>
              <a:t>, </a:t>
            </a:r>
            <a:r>
              <a:rPr lang="zh-CN" altLang="en-US" sz="1800">
                <a:latin typeface="Times New Roman" pitchFamily="18" charset="0"/>
              </a:rPr>
              <a:t>这个词在阿拉伯语中意思相当于“</a:t>
            </a:r>
            <a:r>
              <a:rPr lang="en-US" altLang="zh-CN" sz="1800">
                <a:latin typeface="Times New Roman" pitchFamily="18" charset="0"/>
              </a:rPr>
              <a:t>reunite”</a:t>
            </a:r>
            <a:r>
              <a:rPr lang="zh-CN" altLang="en-US" sz="1800">
                <a:latin typeface="Times New Roman" pitchFamily="18" charset="0"/>
              </a:rPr>
              <a:t>。</a:t>
            </a:r>
          </a:p>
          <a:p>
            <a:pPr>
              <a:lnSpc>
                <a:spcPct val="90000"/>
              </a:lnSpc>
              <a:spcBef>
                <a:spcPct val="0"/>
              </a:spcBef>
              <a:buFontTx/>
              <a:buNone/>
            </a:pPr>
            <a:r>
              <a:rPr lang="zh-CN" altLang="en-US" sz="1800">
                <a:latin typeface="Times New Roman" pitchFamily="18" charset="0"/>
              </a:rPr>
              <a:t>而中文“代数”一词作为学科名，首先出现于在华的英国人维列利于</a:t>
            </a:r>
            <a:r>
              <a:rPr lang="en-US" altLang="zh-CN" sz="1800">
                <a:latin typeface="Times New Roman" pitchFamily="18" charset="0"/>
              </a:rPr>
              <a:t>1853</a:t>
            </a:r>
            <a:r>
              <a:rPr lang="zh-CN" altLang="en-US" sz="1800">
                <a:latin typeface="Times New Roman" pitchFamily="18" charset="0"/>
              </a:rPr>
              <a:t>年为介绍西方数学而写的</a:t>
            </a:r>
            <a:r>
              <a:rPr lang="en-US" altLang="zh-CN" sz="1800">
                <a:latin typeface="Times New Roman" pitchFamily="18" charset="0"/>
              </a:rPr>
              <a:t>《</a:t>
            </a:r>
            <a:r>
              <a:rPr lang="zh-CN" altLang="en-US" sz="1800">
                <a:latin typeface="Times New Roman" pitchFamily="18" charset="0"/>
              </a:rPr>
              <a:t>数学启蒙</a:t>
            </a:r>
            <a:r>
              <a:rPr lang="en-US" altLang="zh-CN" sz="1800">
                <a:latin typeface="Times New Roman" pitchFamily="18" charset="0"/>
              </a:rPr>
              <a:t>》(1853)</a:t>
            </a:r>
            <a:r>
              <a:rPr lang="zh-CN" altLang="en-US" sz="1800">
                <a:latin typeface="Times New Roman" pitchFamily="18" charset="0"/>
              </a:rPr>
              <a:t>，此时距离</a:t>
            </a:r>
            <a:r>
              <a:rPr lang="en-US" altLang="zh-CN" sz="1800">
                <a:latin typeface="Times New Roman" pitchFamily="18" charset="0"/>
              </a:rPr>
              <a:t>Al-Khwarizmi</a:t>
            </a:r>
            <a:r>
              <a:rPr lang="zh-CN" altLang="en-US" sz="1800">
                <a:latin typeface="Times New Roman" pitchFamily="18" charset="0"/>
              </a:rPr>
              <a:t>那本书的出版已经超过一千年了。几年后，维列利与中国学者李善兰合作，先后将欧几里德</a:t>
            </a:r>
            <a:r>
              <a:rPr lang="en-US" altLang="zh-CN" sz="1800">
                <a:latin typeface="Times New Roman" pitchFamily="18" charset="0"/>
              </a:rPr>
              <a:t>《</a:t>
            </a:r>
            <a:r>
              <a:rPr lang="zh-CN" altLang="en-US" sz="1800">
                <a:latin typeface="Times New Roman" pitchFamily="18" charset="0"/>
              </a:rPr>
              <a:t>几何原本</a:t>
            </a:r>
            <a:r>
              <a:rPr lang="en-US" altLang="zh-CN" sz="1800">
                <a:latin typeface="Times New Roman" pitchFamily="18" charset="0"/>
              </a:rPr>
              <a:t>》</a:t>
            </a:r>
            <a:r>
              <a:rPr lang="zh-CN" altLang="en-US" sz="1800">
                <a:latin typeface="Times New Roman" pitchFamily="18" charset="0"/>
              </a:rPr>
              <a:t>后</a:t>
            </a:r>
            <a:r>
              <a:rPr lang="en-US" altLang="zh-CN" sz="1800">
                <a:latin typeface="Times New Roman" pitchFamily="18" charset="0"/>
              </a:rPr>
              <a:t>9</a:t>
            </a:r>
            <a:r>
              <a:rPr lang="zh-CN" altLang="en-US" sz="1800">
                <a:latin typeface="Times New Roman" pitchFamily="18" charset="0"/>
              </a:rPr>
              <a:t>卷以及德</a:t>
            </a:r>
            <a:r>
              <a:rPr lang="zh-CN" altLang="en-US" sz="1800">
                <a:ea typeface="Arial Unicode MS" pitchFamily="34" charset="-122"/>
                <a:cs typeface="Arial Unicode MS" pitchFamily="34" charset="-122"/>
              </a:rPr>
              <a:t>∙</a:t>
            </a:r>
            <a:r>
              <a:rPr lang="zh-CN" altLang="en-US" sz="1800"/>
              <a:t>摩根的代数学翻译成中文。</a:t>
            </a:r>
            <a:endParaRPr lang="zh-CN" altLang="en-US" sz="1800">
              <a:latin typeface="Times New Roman" pitchFamily="18" charset="0"/>
            </a:endParaRPr>
          </a:p>
          <a:p>
            <a:pPr>
              <a:lnSpc>
                <a:spcPct val="90000"/>
              </a:lnSpc>
              <a:spcBef>
                <a:spcPct val="0"/>
              </a:spcBef>
              <a:buFontTx/>
              <a:buNone/>
            </a:pPr>
            <a:endParaRPr lang="en-US" altLang="zh-CN" sz="2400">
              <a:latin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一个较复杂的代数系统的例子</a:t>
            </a:r>
          </a:p>
        </p:txBody>
      </p:sp>
      <p:sp>
        <p:nvSpPr>
          <p:cNvPr id="64515" name="Rectangle 3"/>
          <p:cNvSpPr>
            <a:spLocks noGrp="1" noChangeArrowheads="1"/>
          </p:cNvSpPr>
          <p:nvPr>
            <p:ph idx="1"/>
          </p:nvPr>
        </p:nvSpPr>
        <p:spPr/>
        <p:txBody>
          <a:bodyPr/>
          <a:lstStyle/>
          <a:p>
            <a:pPr>
              <a:lnSpc>
                <a:spcPct val="90000"/>
              </a:lnSpc>
            </a:pPr>
            <a:r>
              <a:rPr lang="zh-CN" altLang="en-US" sz="2800"/>
              <a:t>设集合</a:t>
            </a:r>
            <a:r>
              <a:rPr lang="en-US" altLang="zh-CN" sz="2800"/>
              <a:t>S</a:t>
            </a:r>
            <a:r>
              <a:rPr lang="zh-CN" altLang="en-US" sz="2800"/>
              <a:t>是除</a:t>
            </a:r>
            <a:r>
              <a:rPr lang="en-US" altLang="zh-CN" sz="2800"/>
              <a:t>0, 1</a:t>
            </a:r>
            <a:r>
              <a:rPr lang="zh-CN" altLang="en-US" sz="2800"/>
              <a:t>以外所有实数的集合。定义</a:t>
            </a:r>
            <a:r>
              <a:rPr lang="en-US" altLang="zh-CN" sz="2800"/>
              <a:t>S</a:t>
            </a:r>
            <a:r>
              <a:rPr lang="zh-CN" altLang="en-US" sz="2800"/>
              <a:t>上的</a:t>
            </a:r>
            <a:r>
              <a:rPr lang="en-US" altLang="zh-CN" sz="2800"/>
              <a:t>6</a:t>
            </a:r>
            <a:r>
              <a:rPr lang="zh-CN" altLang="en-US" sz="2800"/>
              <a:t>个函数如下：</a:t>
            </a:r>
          </a:p>
          <a:p>
            <a:pPr lvl="1">
              <a:lnSpc>
                <a:spcPct val="90000"/>
              </a:lnSpc>
            </a:pPr>
            <a:r>
              <a:rPr lang="en-US" altLang="zh-CN" sz="2400">
                <a:latin typeface="Times New Roman"/>
                <a:cs typeface="Tahoma" pitchFamily="34" charset="0"/>
              </a:rPr>
              <a:t>ƒ</a:t>
            </a:r>
            <a:r>
              <a:rPr lang="en-US" altLang="zh-CN" sz="2400" baseline="-25000">
                <a:cs typeface="Tahoma" pitchFamily="34" charset="0"/>
              </a:rPr>
              <a:t>1</a:t>
            </a:r>
            <a:r>
              <a:rPr lang="en-US" altLang="zh-CN" sz="2400">
                <a:cs typeface="Tahoma" pitchFamily="34" charset="0"/>
              </a:rPr>
              <a:t>(x)=x, 		</a:t>
            </a:r>
            <a:r>
              <a:rPr lang="en-US" altLang="zh-CN" sz="2400">
                <a:latin typeface="Times New Roman"/>
                <a:cs typeface="Tahoma" pitchFamily="34" charset="0"/>
              </a:rPr>
              <a:t>ƒ</a:t>
            </a:r>
            <a:r>
              <a:rPr lang="en-US" altLang="zh-CN" sz="2400" baseline="-25000">
                <a:cs typeface="Tahoma" pitchFamily="34" charset="0"/>
              </a:rPr>
              <a:t>2</a:t>
            </a:r>
            <a:r>
              <a:rPr lang="en-US" altLang="zh-CN" sz="2400">
                <a:cs typeface="Tahoma" pitchFamily="34" charset="0"/>
              </a:rPr>
              <a:t>(x)=(1-x)</a:t>
            </a:r>
            <a:r>
              <a:rPr lang="en-US" altLang="zh-CN" sz="2400" baseline="30000">
                <a:cs typeface="Tahoma" pitchFamily="34" charset="0"/>
              </a:rPr>
              <a:t>-1</a:t>
            </a:r>
            <a:endParaRPr lang="en-US" altLang="zh-CN" sz="2400">
              <a:cs typeface="Tahoma" pitchFamily="34" charset="0"/>
            </a:endParaRPr>
          </a:p>
          <a:p>
            <a:pPr lvl="1">
              <a:lnSpc>
                <a:spcPct val="90000"/>
              </a:lnSpc>
            </a:pPr>
            <a:r>
              <a:rPr lang="en-US" altLang="zh-CN" sz="2400">
                <a:latin typeface="Times New Roman"/>
                <a:cs typeface="Tahoma" pitchFamily="34" charset="0"/>
              </a:rPr>
              <a:t>ƒ</a:t>
            </a:r>
            <a:r>
              <a:rPr lang="en-US" altLang="zh-CN" sz="2400" baseline="-25000">
                <a:cs typeface="Tahoma" pitchFamily="34" charset="0"/>
              </a:rPr>
              <a:t>3</a:t>
            </a:r>
            <a:r>
              <a:rPr lang="en-US" altLang="zh-CN" sz="2400">
                <a:cs typeface="Tahoma" pitchFamily="34" charset="0"/>
              </a:rPr>
              <a:t>(x)=x</a:t>
            </a:r>
            <a:r>
              <a:rPr lang="en-US" altLang="zh-CN" sz="2400" baseline="30000">
                <a:cs typeface="Tahoma" pitchFamily="34" charset="0"/>
              </a:rPr>
              <a:t>-1</a:t>
            </a:r>
            <a:r>
              <a:rPr lang="en-US" altLang="zh-CN" sz="2400">
                <a:cs typeface="Tahoma" pitchFamily="34" charset="0"/>
              </a:rPr>
              <a:t>(x-1)	 </a:t>
            </a:r>
            <a:r>
              <a:rPr lang="en-US" altLang="zh-CN" sz="2400">
                <a:latin typeface="Times New Roman"/>
                <a:cs typeface="Tahoma" pitchFamily="34" charset="0"/>
              </a:rPr>
              <a:t>ƒ</a:t>
            </a:r>
            <a:r>
              <a:rPr lang="en-US" altLang="zh-CN" sz="2400" baseline="-25000">
                <a:cs typeface="Tahoma" pitchFamily="34" charset="0"/>
              </a:rPr>
              <a:t>4</a:t>
            </a:r>
            <a:r>
              <a:rPr lang="en-US" altLang="zh-CN" sz="2400">
                <a:cs typeface="Tahoma" pitchFamily="34" charset="0"/>
              </a:rPr>
              <a:t>(x)= x</a:t>
            </a:r>
            <a:r>
              <a:rPr lang="en-US" altLang="zh-CN" sz="2400" baseline="30000">
                <a:cs typeface="Tahoma" pitchFamily="34" charset="0"/>
              </a:rPr>
              <a:t>-1</a:t>
            </a:r>
            <a:endParaRPr lang="en-US" altLang="zh-CN" sz="2400">
              <a:cs typeface="Tahoma" pitchFamily="34" charset="0"/>
            </a:endParaRPr>
          </a:p>
          <a:p>
            <a:pPr lvl="1">
              <a:lnSpc>
                <a:spcPct val="90000"/>
              </a:lnSpc>
            </a:pPr>
            <a:r>
              <a:rPr lang="en-US" altLang="zh-CN" sz="2400">
                <a:latin typeface="Times New Roman"/>
                <a:cs typeface="Tahoma" pitchFamily="34" charset="0"/>
              </a:rPr>
              <a:t>ƒ</a:t>
            </a:r>
            <a:r>
              <a:rPr lang="en-US" altLang="zh-CN" sz="2400" baseline="-25000">
                <a:cs typeface="Tahoma" pitchFamily="34" charset="0"/>
              </a:rPr>
              <a:t>5</a:t>
            </a:r>
            <a:r>
              <a:rPr lang="en-US" altLang="zh-CN" sz="2400">
                <a:cs typeface="Tahoma" pitchFamily="34" charset="0"/>
              </a:rPr>
              <a:t>(x)=x(x-1)</a:t>
            </a:r>
            <a:r>
              <a:rPr lang="en-US" altLang="zh-CN" sz="2400" baseline="30000">
                <a:cs typeface="Tahoma" pitchFamily="34" charset="0"/>
              </a:rPr>
              <a:t>-1</a:t>
            </a:r>
            <a:r>
              <a:rPr lang="en-US" altLang="zh-CN" sz="2400">
                <a:cs typeface="Tahoma" pitchFamily="34" charset="0"/>
              </a:rPr>
              <a:t>	 </a:t>
            </a:r>
            <a:r>
              <a:rPr lang="en-US" altLang="zh-CN" sz="2400">
                <a:latin typeface="Times New Roman"/>
                <a:cs typeface="Tahoma" pitchFamily="34" charset="0"/>
              </a:rPr>
              <a:t>ƒ</a:t>
            </a:r>
            <a:r>
              <a:rPr lang="en-US" altLang="zh-CN" sz="2400" baseline="-25000">
                <a:cs typeface="Tahoma" pitchFamily="34" charset="0"/>
              </a:rPr>
              <a:t>6</a:t>
            </a:r>
            <a:r>
              <a:rPr lang="en-US" altLang="zh-CN" sz="2400">
                <a:cs typeface="Tahoma" pitchFamily="34" charset="0"/>
              </a:rPr>
              <a:t>(x)=1-x</a:t>
            </a:r>
          </a:p>
          <a:p>
            <a:pPr>
              <a:lnSpc>
                <a:spcPct val="90000"/>
              </a:lnSpc>
              <a:buFontTx/>
              <a:buNone/>
            </a:pPr>
            <a:endParaRPr lang="en-US" altLang="zh-CN" sz="2800"/>
          </a:p>
          <a:p>
            <a:pPr>
              <a:lnSpc>
                <a:spcPct val="90000"/>
              </a:lnSpc>
              <a:buFontTx/>
              <a:buNone/>
            </a:pPr>
            <a:r>
              <a:rPr lang="zh-CN" altLang="en-US" sz="2800"/>
              <a:t>则</a:t>
            </a:r>
            <a:r>
              <a:rPr lang="en-US" altLang="zh-CN" sz="2800">
                <a:ea typeface="Arial Unicode MS" pitchFamily="34" charset="-122"/>
                <a:cs typeface="Arial Unicode MS" pitchFamily="34" charset="-122"/>
              </a:rPr>
              <a:t>〈</a:t>
            </a:r>
            <a:r>
              <a:rPr lang="en-US" altLang="zh-CN" sz="2800"/>
              <a:t>{</a:t>
            </a:r>
            <a:r>
              <a:rPr lang="en-US" altLang="zh-CN" sz="2800">
                <a:latin typeface="Times New Roman"/>
                <a:cs typeface="Tahoma" pitchFamily="34" charset="0"/>
              </a:rPr>
              <a:t>ƒ</a:t>
            </a:r>
            <a:r>
              <a:rPr lang="en-US" altLang="zh-CN" sz="2800" baseline="-25000">
                <a:cs typeface="Tahoma" pitchFamily="34" charset="0"/>
              </a:rPr>
              <a:t>1</a:t>
            </a:r>
            <a:r>
              <a:rPr lang="en-US" altLang="zh-CN" sz="2800">
                <a:cs typeface="Tahoma" pitchFamily="34" charset="0"/>
              </a:rPr>
              <a:t>,</a:t>
            </a:r>
            <a:r>
              <a:rPr lang="en-US" altLang="zh-CN" sz="2800">
                <a:latin typeface="Times New Roman"/>
                <a:cs typeface="Tahoma" pitchFamily="34" charset="0"/>
              </a:rPr>
              <a:t>ƒ</a:t>
            </a:r>
            <a:r>
              <a:rPr lang="en-US" altLang="zh-CN" sz="2800" baseline="-25000">
                <a:cs typeface="Tahoma" pitchFamily="34" charset="0"/>
              </a:rPr>
              <a:t>2</a:t>
            </a:r>
            <a:r>
              <a:rPr lang="en-US" altLang="zh-CN" sz="2800">
                <a:cs typeface="Tahoma" pitchFamily="34" charset="0"/>
              </a:rPr>
              <a:t>,</a:t>
            </a:r>
            <a:r>
              <a:rPr lang="en-US" altLang="zh-CN" sz="2800">
                <a:latin typeface="Times New Roman"/>
                <a:cs typeface="Tahoma" pitchFamily="34" charset="0"/>
              </a:rPr>
              <a:t>ƒ</a:t>
            </a:r>
            <a:r>
              <a:rPr lang="en-US" altLang="zh-CN" sz="2800" baseline="-25000">
                <a:cs typeface="Tahoma" pitchFamily="34" charset="0"/>
              </a:rPr>
              <a:t>3</a:t>
            </a:r>
            <a:r>
              <a:rPr lang="en-US" altLang="zh-CN" sz="2800">
                <a:cs typeface="Tahoma" pitchFamily="34" charset="0"/>
              </a:rPr>
              <a:t>,</a:t>
            </a:r>
            <a:r>
              <a:rPr lang="en-US" altLang="zh-CN" sz="2800">
                <a:latin typeface="Times New Roman"/>
                <a:cs typeface="Tahoma" pitchFamily="34" charset="0"/>
              </a:rPr>
              <a:t>ƒ</a:t>
            </a:r>
            <a:r>
              <a:rPr lang="en-US" altLang="zh-CN" sz="2800" baseline="-25000">
                <a:cs typeface="Tahoma" pitchFamily="34" charset="0"/>
              </a:rPr>
              <a:t>4</a:t>
            </a:r>
            <a:r>
              <a:rPr lang="en-US" altLang="zh-CN" sz="2800">
                <a:cs typeface="Tahoma" pitchFamily="34" charset="0"/>
              </a:rPr>
              <a:t>,</a:t>
            </a:r>
            <a:r>
              <a:rPr lang="en-US" altLang="zh-CN" sz="2800">
                <a:latin typeface="Times New Roman"/>
                <a:cs typeface="Tahoma" pitchFamily="34" charset="0"/>
              </a:rPr>
              <a:t>ƒ</a:t>
            </a:r>
            <a:r>
              <a:rPr lang="en-US" altLang="zh-CN" sz="2800" baseline="-25000">
                <a:cs typeface="Tahoma" pitchFamily="34" charset="0"/>
              </a:rPr>
              <a:t>5</a:t>
            </a:r>
            <a:r>
              <a:rPr lang="en-US" altLang="zh-CN" sz="2800">
                <a:cs typeface="Tahoma" pitchFamily="34" charset="0"/>
              </a:rPr>
              <a:t>,</a:t>
            </a:r>
            <a:r>
              <a:rPr lang="en-US" altLang="zh-CN" sz="2800">
                <a:latin typeface="Times New Roman"/>
                <a:cs typeface="Tahoma" pitchFamily="34" charset="0"/>
              </a:rPr>
              <a:t>ƒ</a:t>
            </a:r>
            <a:r>
              <a:rPr lang="en-US" altLang="zh-CN" sz="2800" baseline="-25000">
                <a:cs typeface="Tahoma" pitchFamily="34" charset="0"/>
              </a:rPr>
              <a:t>6</a:t>
            </a:r>
            <a:r>
              <a:rPr lang="en-US" altLang="zh-CN" sz="2800">
                <a:cs typeface="Tahoma" pitchFamily="34" charset="0"/>
              </a:rPr>
              <a:t>}, </a:t>
            </a:r>
            <a:r>
              <a:rPr lang="en-US" altLang="zh-CN" sz="2800">
                <a:ea typeface="Arial Unicode MS" pitchFamily="34" charset="-122"/>
                <a:cs typeface="Arial Unicode MS" pitchFamily="34" charset="-122"/>
              </a:rPr>
              <a:t>⃘ 〉</a:t>
            </a:r>
            <a:r>
              <a:rPr lang="zh-CN" altLang="en-US" sz="2800">
                <a:latin typeface="宋体" pitchFamily="2" charset="-122"/>
              </a:rPr>
              <a:t>是代数系统，其中</a:t>
            </a:r>
            <a:r>
              <a:rPr lang="zh-CN" altLang="en-US" sz="2800">
                <a:ea typeface="Arial Unicode MS" pitchFamily="34" charset="-122"/>
                <a:cs typeface="Arial Unicode MS" pitchFamily="34" charset="-122"/>
              </a:rPr>
              <a:t>⃘</a:t>
            </a:r>
            <a:r>
              <a:rPr lang="zh-CN" altLang="en-US" sz="2800"/>
              <a:t>是函数的复合运算。</a:t>
            </a:r>
          </a:p>
          <a:p>
            <a:pPr>
              <a:lnSpc>
                <a:spcPct val="90000"/>
              </a:lnSpc>
              <a:buFontTx/>
              <a:buNone/>
            </a:pPr>
            <a:r>
              <a:rPr lang="zh-CN" altLang="en-US" sz="1800"/>
              <a:t>	</a:t>
            </a:r>
          </a:p>
          <a:p>
            <a:pPr>
              <a:lnSpc>
                <a:spcPct val="90000"/>
              </a:lnSpc>
              <a:buFontTx/>
              <a:buNone/>
            </a:pPr>
            <a:r>
              <a:rPr lang="zh-CN" altLang="en-US" sz="1800">
                <a:solidFill>
                  <a:schemeClr val="tx2"/>
                </a:solidFill>
              </a:rPr>
              <a:t>只需考虑运算的封闭性。例如： </a:t>
            </a:r>
            <a:r>
              <a:rPr lang="en-US" altLang="zh-CN" sz="1800">
                <a:solidFill>
                  <a:schemeClr val="tx2"/>
                </a:solidFill>
                <a:cs typeface="Tahoma" pitchFamily="34" charset="0"/>
              </a:rPr>
              <a:t>ƒ</a:t>
            </a:r>
            <a:r>
              <a:rPr lang="en-US" altLang="zh-CN" sz="1800" baseline="-25000">
                <a:solidFill>
                  <a:schemeClr val="tx2"/>
                </a:solidFill>
                <a:cs typeface="Tahoma" pitchFamily="34" charset="0"/>
              </a:rPr>
              <a:t>2</a:t>
            </a:r>
            <a:r>
              <a:rPr lang="en-US" altLang="zh-CN" sz="1800">
                <a:solidFill>
                  <a:schemeClr val="tx2"/>
                </a:solidFill>
                <a:ea typeface="Arial Unicode MS" pitchFamily="34" charset="-122"/>
                <a:cs typeface="Arial Unicode MS" pitchFamily="34" charset="-122"/>
              </a:rPr>
              <a:t>⃘</a:t>
            </a:r>
            <a:r>
              <a:rPr lang="en-US" altLang="zh-CN" sz="1800">
                <a:solidFill>
                  <a:schemeClr val="tx2"/>
                </a:solidFill>
                <a:cs typeface="Tahoma" pitchFamily="34" charset="0"/>
              </a:rPr>
              <a:t>ƒ</a:t>
            </a:r>
            <a:r>
              <a:rPr lang="en-US" altLang="zh-CN" sz="1800" baseline="-25000">
                <a:solidFill>
                  <a:schemeClr val="tx2"/>
                </a:solidFill>
                <a:cs typeface="Tahoma" pitchFamily="34" charset="0"/>
              </a:rPr>
              <a:t>3</a:t>
            </a:r>
            <a:r>
              <a:rPr lang="en-US" altLang="zh-CN" sz="1800">
                <a:solidFill>
                  <a:schemeClr val="tx2"/>
                </a:solidFill>
                <a:cs typeface="Tahoma" pitchFamily="34" charset="0"/>
              </a:rPr>
              <a:t>= ƒ</a:t>
            </a:r>
            <a:r>
              <a:rPr lang="en-US" altLang="zh-CN" sz="1800" baseline="-25000">
                <a:solidFill>
                  <a:schemeClr val="tx2"/>
                </a:solidFill>
                <a:cs typeface="Tahoma" pitchFamily="34" charset="0"/>
              </a:rPr>
              <a:t>1</a:t>
            </a:r>
            <a:r>
              <a:rPr lang="en-US" altLang="zh-CN" sz="1800">
                <a:solidFill>
                  <a:schemeClr val="tx2"/>
                </a:solidFill>
                <a:cs typeface="Tahoma" pitchFamily="34" charset="0"/>
              </a:rPr>
              <a:t>,  ƒ</a:t>
            </a:r>
            <a:r>
              <a:rPr lang="en-US" altLang="zh-CN" sz="1800" baseline="-25000">
                <a:solidFill>
                  <a:schemeClr val="tx2"/>
                </a:solidFill>
                <a:cs typeface="Tahoma" pitchFamily="34" charset="0"/>
              </a:rPr>
              <a:t>4</a:t>
            </a:r>
            <a:r>
              <a:rPr lang="en-US" altLang="zh-CN" sz="1800">
                <a:solidFill>
                  <a:schemeClr val="tx2"/>
                </a:solidFill>
                <a:ea typeface="Arial Unicode MS" pitchFamily="34" charset="-122"/>
                <a:cs typeface="Arial Unicode MS" pitchFamily="34" charset="-122"/>
              </a:rPr>
              <a:t>⃘</a:t>
            </a:r>
            <a:r>
              <a:rPr lang="en-US" altLang="zh-CN" sz="1800">
                <a:solidFill>
                  <a:schemeClr val="tx2"/>
                </a:solidFill>
                <a:cs typeface="Tahoma" pitchFamily="34" charset="0"/>
              </a:rPr>
              <a:t>ƒ</a:t>
            </a:r>
            <a:r>
              <a:rPr lang="en-US" altLang="zh-CN" sz="1800" baseline="-25000">
                <a:solidFill>
                  <a:schemeClr val="tx2"/>
                </a:solidFill>
                <a:cs typeface="Tahoma" pitchFamily="34" charset="0"/>
              </a:rPr>
              <a:t>5</a:t>
            </a:r>
            <a:r>
              <a:rPr lang="en-US" altLang="zh-CN" sz="1800">
                <a:solidFill>
                  <a:schemeClr val="tx2"/>
                </a:solidFill>
                <a:cs typeface="Tahoma" pitchFamily="34" charset="0"/>
              </a:rPr>
              <a:t>= ƒ</a:t>
            </a:r>
            <a:r>
              <a:rPr lang="en-US" altLang="zh-CN" sz="1800" baseline="-25000">
                <a:solidFill>
                  <a:schemeClr val="tx2"/>
                </a:solidFill>
                <a:cs typeface="Tahoma" pitchFamily="34" charset="0"/>
              </a:rPr>
              <a:t>2</a:t>
            </a:r>
            <a:r>
              <a:rPr lang="en-US" altLang="zh-CN" sz="1800">
                <a:solidFill>
                  <a:schemeClr val="tx2"/>
                </a:solidFill>
                <a:cs typeface="Tahoma" pitchFamily="34" charset="0"/>
              </a:rPr>
              <a:t>,  ƒ</a:t>
            </a:r>
            <a:r>
              <a:rPr lang="en-US" altLang="zh-CN" sz="1800" baseline="-25000">
                <a:solidFill>
                  <a:schemeClr val="tx2"/>
                </a:solidFill>
                <a:cs typeface="Tahoma" pitchFamily="34" charset="0"/>
              </a:rPr>
              <a:t>3</a:t>
            </a:r>
            <a:r>
              <a:rPr lang="en-US" altLang="zh-CN" sz="1800">
                <a:solidFill>
                  <a:schemeClr val="tx2"/>
                </a:solidFill>
                <a:ea typeface="Arial Unicode MS" pitchFamily="34" charset="-122"/>
                <a:cs typeface="Arial Unicode MS" pitchFamily="34" charset="-122"/>
              </a:rPr>
              <a:t>⃘</a:t>
            </a:r>
            <a:r>
              <a:rPr lang="en-US" altLang="zh-CN" sz="1800">
                <a:solidFill>
                  <a:schemeClr val="tx2"/>
                </a:solidFill>
                <a:cs typeface="Tahoma" pitchFamily="34" charset="0"/>
              </a:rPr>
              <a:t>ƒ</a:t>
            </a:r>
            <a:r>
              <a:rPr lang="en-US" altLang="zh-CN" sz="1800" baseline="-25000">
                <a:solidFill>
                  <a:schemeClr val="tx2"/>
                </a:solidFill>
                <a:cs typeface="Tahoma" pitchFamily="34" charset="0"/>
              </a:rPr>
              <a:t>6</a:t>
            </a:r>
            <a:r>
              <a:rPr lang="en-US" altLang="zh-CN" sz="1800">
                <a:solidFill>
                  <a:schemeClr val="tx2"/>
                </a:solidFill>
                <a:cs typeface="Tahoma" pitchFamily="34" charset="0"/>
              </a:rPr>
              <a:t>= ƒ</a:t>
            </a:r>
            <a:r>
              <a:rPr lang="en-US" altLang="zh-CN" sz="1800" baseline="-25000">
                <a:solidFill>
                  <a:schemeClr val="tx2"/>
                </a:solidFill>
                <a:cs typeface="Tahoma" pitchFamily="34" charset="0"/>
              </a:rPr>
              <a:t>4</a:t>
            </a:r>
            <a:r>
              <a:rPr lang="en-US" altLang="zh-CN" sz="1800">
                <a:solidFill>
                  <a:schemeClr val="tx2"/>
                </a:solidFill>
                <a:cs typeface="Tahoma" pitchFamily="34" charset="0"/>
              </a:rPr>
              <a:t> </a:t>
            </a:r>
            <a:r>
              <a:rPr lang="zh-CN" altLang="en-US" sz="1800">
                <a:solidFill>
                  <a:schemeClr val="tx2"/>
                </a:solidFill>
              </a:rPr>
              <a:t>等等。</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864</TotalTime>
  <Words>1937</Words>
  <Application>Microsoft Office PowerPoint</Application>
  <PresentationFormat>全屏显示(4:3)</PresentationFormat>
  <Paragraphs>206</Paragraphs>
  <Slides>31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0" baseType="lpstr">
      <vt:lpstr>Times New Roman</vt:lpstr>
      <vt:lpstr>宋体</vt:lpstr>
      <vt:lpstr>Tahoma</vt:lpstr>
      <vt:lpstr>Symbol</vt:lpstr>
      <vt:lpstr>Arial Unicode MS</vt:lpstr>
      <vt:lpstr>Wingdings</vt:lpstr>
      <vt:lpstr>Office 主题​​</vt:lpstr>
      <vt:lpstr>Microsoft Word 文档</vt:lpstr>
      <vt:lpstr>Microsoft 公式 3.0</vt:lpstr>
      <vt:lpstr>代数系统</vt:lpstr>
      <vt:lpstr>上一讲内容的回顾</vt:lpstr>
      <vt:lpstr>代数系统的基本概念</vt:lpstr>
      <vt:lpstr>运算的定义</vt:lpstr>
      <vt:lpstr>运算表</vt:lpstr>
      <vt:lpstr>运算的封闭性</vt:lpstr>
      <vt:lpstr>代数系统</vt:lpstr>
      <vt:lpstr>Al-Khwarizmi (c.780 – c.850?)</vt:lpstr>
      <vt:lpstr>一个较复杂的代数系统的例子</vt:lpstr>
      <vt:lpstr>结合律</vt:lpstr>
      <vt:lpstr>交换律</vt:lpstr>
      <vt:lpstr>分配律</vt:lpstr>
      <vt:lpstr>单位元素</vt:lpstr>
      <vt:lpstr>左单位元素和右单位元素</vt:lpstr>
      <vt:lpstr>关于单位元素的进一步讨论</vt:lpstr>
      <vt:lpstr>逆元素</vt:lpstr>
      <vt:lpstr>一个关于逆元素的例子</vt:lpstr>
      <vt:lpstr>关于逆元素的进一步讨论</vt:lpstr>
      <vt:lpstr>“逆元素性”</vt:lpstr>
      <vt:lpstr>零元素</vt:lpstr>
      <vt:lpstr>一个例子</vt:lpstr>
      <vt:lpstr>一个与编码有关的代数系统</vt:lpstr>
      <vt:lpstr>运算的性质与运算表</vt:lpstr>
      <vt:lpstr>公理化系统</vt:lpstr>
      <vt:lpstr>半群</vt:lpstr>
      <vt:lpstr>可换半群的运算性质</vt:lpstr>
      <vt:lpstr>独异点（单元半群）</vt:lpstr>
      <vt:lpstr>乘幂</vt:lpstr>
      <vt:lpstr>有限半群中的等幂元素</vt:lpstr>
      <vt:lpstr>几个例子</vt:lpstr>
      <vt:lpstr>一个有关等幂元素的例子</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集合的运算</dc:title>
  <dc:creator>CHEN DAOXU</dc:creator>
  <cp:lastModifiedBy>Zhang Ying 张营</cp:lastModifiedBy>
  <cp:revision>18</cp:revision>
  <dcterms:created xsi:type="dcterms:W3CDTF">2001-02-08T13:36:53Z</dcterms:created>
  <dcterms:modified xsi:type="dcterms:W3CDTF">2014-02-28T04:24:20Z</dcterms:modified>
</cp:coreProperties>
</file>