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6" r:id="rId2"/>
    <p:sldId id="270" r:id="rId3"/>
    <p:sldId id="257" r:id="rId4"/>
    <p:sldId id="295" r:id="rId5"/>
    <p:sldId id="283" r:id="rId6"/>
    <p:sldId id="294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6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DAFD9B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76" d="100"/>
          <a:sy n="76" d="100"/>
        </p:scale>
        <p:origin x="-147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C01F4-8C3D-4752-8787-EA8AE0E9E5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0060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0543-892A-4C78-A410-94C71FE2BF2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861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66EE1-205C-4D55-9C87-B16608ADD3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18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9FC87-7A0C-461B-8337-8427A44D081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12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DF5D6-4192-48CA-8FD1-03824F8ED6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16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B1B-89A6-4A2D-87A9-CE4C4D2773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81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1D2E-1473-4A0C-99F5-2687D50573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03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89A6A-DCCE-454B-BE7A-52B036870C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550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D5B0C-5BD5-45A3-BC22-AE056C4A53F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36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69C8F-D09B-4D84-AEBD-FCF11053E5C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380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21DE9-B3C9-41D9-9F1D-AF2203E870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1689-9D67-479D-879F-5D12DAC1FC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3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群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离散数学 第</a:t>
            </a:r>
            <a:r>
              <a:rPr lang="en-US" altLang="zh-CN"/>
              <a:t>10</a:t>
            </a:r>
            <a:r>
              <a:rPr lang="zh-CN" altLang="en-US"/>
              <a:t>讲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群方程及其解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群方程：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⃘x=b </a:t>
            </a:r>
            <a:r>
              <a:rPr lang="zh-CN" altLang="en-US">
                <a:latin typeface="Times New Roman" pitchFamily="18" charset="0"/>
              </a:rPr>
              <a:t>和</a:t>
            </a:r>
            <a:r>
              <a:rPr lang="zh-CN" altLang="en-US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y⃘a=b </a:t>
            </a:r>
            <a:r>
              <a:rPr lang="zh-CN" altLang="en-US">
                <a:latin typeface="宋体" pitchFamily="2" charset="-122"/>
              </a:rPr>
              <a:t>称为群方程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群方程的解：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⃘x=b 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 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aseline="3000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=b 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Times New Roman" pitchFamily="18" charset="0"/>
              </a:rPr>
              <a:t>y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⃘a=b 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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 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baseline="30000">
                <a:solidFill>
                  <a:srgbClr val="FF0000"/>
                </a:solidFill>
                <a:latin typeface="Times New Roman" pitchFamily="18" charset="0"/>
              </a:rPr>
              <a:t>-1</a:t>
            </a:r>
            <a:r>
              <a:rPr lang="en-US" altLang="zh-CN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=b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群方程的解是唯一的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latin typeface="Times New Roman" pitchFamily="18" charset="0"/>
              </a:rPr>
              <a:t>假设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⃘x</a:t>
            </a:r>
            <a:r>
              <a:rPr lang="en-US" altLang="zh-CN" baseline="-25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=b= 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⃘x</a:t>
            </a:r>
            <a:r>
              <a:rPr lang="en-US" altLang="zh-CN" baseline="-25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zh-CN" altLang="en-US">
                <a:latin typeface="宋体" pitchFamily="2" charset="-122"/>
              </a:rPr>
              <a:t>等号两边同时左乘</a:t>
            </a:r>
            <a:r>
              <a:rPr lang="en-US" altLang="zh-CN">
                <a:latin typeface="宋体" pitchFamily="2" charset="-122"/>
              </a:rPr>
              <a:t>a</a:t>
            </a:r>
            <a:r>
              <a:rPr lang="en-US" altLang="zh-CN" baseline="30000">
                <a:latin typeface="宋体" pitchFamily="2" charset="-122"/>
              </a:rPr>
              <a:t>-1</a:t>
            </a:r>
            <a:r>
              <a:rPr lang="en-US" altLang="zh-CN">
                <a:latin typeface="宋体" pitchFamily="2" charset="-122"/>
              </a:rPr>
              <a:t>, </a:t>
            </a:r>
            <a:r>
              <a:rPr lang="zh-CN" altLang="en-US">
                <a:latin typeface="宋体" pitchFamily="2" charset="-122"/>
              </a:rPr>
              <a:t>有</a:t>
            </a:r>
            <a:r>
              <a:rPr lang="zh-CN" altLang="en-US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：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en-US" altLang="zh-CN" baseline="-25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1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= 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30000">
                <a:latin typeface="Times New Roman" pitchFamily="18" charset="0"/>
              </a:rPr>
              <a:t>-1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 b=x</a:t>
            </a:r>
            <a:r>
              <a:rPr lang="en-US" altLang="zh-CN" baseline="-25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2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,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930275"/>
            <a:ext cx="7772400" cy="822325"/>
          </a:xfrm>
        </p:spPr>
        <p:txBody>
          <a:bodyPr/>
          <a:lstStyle/>
          <a:p>
            <a:r>
              <a:rPr lang="zh-CN" altLang="en-US"/>
              <a:t>群的第二定义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sz="2400"/>
              <a:t>代数系统</a:t>
            </a:r>
            <a:r>
              <a:rPr lang="en-US" altLang="zh-CN" sz="2400">
                <a:latin typeface="Times New Roman" pitchFamily="18" charset="0"/>
              </a:rPr>
              <a:t>(G,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400">
                <a:latin typeface="Times New Roman" pitchFamily="18" charset="0"/>
              </a:rPr>
              <a:t>满足结合律，且形如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⃘x=b </a:t>
            </a:r>
            <a:r>
              <a:rPr lang="zh-CN" altLang="en-US" sz="2400">
                <a:latin typeface="Times New Roman" pitchFamily="18" charset="0"/>
              </a:rPr>
              <a:t>和</a:t>
            </a:r>
            <a:r>
              <a:rPr lang="zh-CN" altLang="en-US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y⃘a=b </a:t>
            </a:r>
            <a:r>
              <a:rPr lang="zh-CN" altLang="en-US" sz="2400">
                <a:latin typeface="宋体" pitchFamily="2" charset="-122"/>
              </a:rPr>
              <a:t>的方程均有唯一解，则</a:t>
            </a:r>
            <a:r>
              <a:rPr lang="en-US" altLang="zh-CN" sz="2400">
                <a:latin typeface="Times New Roman" pitchFamily="18" charset="0"/>
              </a:rPr>
              <a:t>(G,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400">
                <a:latin typeface="Times New Roman" pitchFamily="18" charset="0"/>
              </a:rPr>
              <a:t>是群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sz="2000">
                <a:latin typeface="Times New Roman" pitchFamily="18" charset="0"/>
              </a:rPr>
              <a:t>证明要点：</a:t>
            </a:r>
          </a:p>
          <a:p>
            <a:pPr marL="990600" lvl="1" indent="-533400">
              <a:lnSpc>
                <a:spcPct val="90000"/>
              </a:lnSpc>
              <a:buFontTx/>
              <a:buAutoNum type="arabicParenBoth"/>
            </a:pPr>
            <a:r>
              <a:rPr lang="zh-CN" altLang="en-US" sz="2000">
                <a:latin typeface="Times New Roman" pitchFamily="18" charset="0"/>
              </a:rPr>
              <a:t>任取</a:t>
            </a:r>
            <a:r>
              <a:rPr lang="en-US" altLang="zh-CN" sz="2000">
                <a:latin typeface="Times New Roman" pitchFamily="18" charset="0"/>
              </a:rPr>
              <a:t>G</a:t>
            </a:r>
            <a:r>
              <a:rPr lang="zh-CN" altLang="en-US" sz="2000">
                <a:latin typeface="Times New Roman" pitchFamily="18" charset="0"/>
              </a:rPr>
              <a:t>中的元素</a:t>
            </a:r>
            <a:r>
              <a:rPr lang="en-US" altLang="zh-CN" sz="2000">
                <a:latin typeface="Times New Roman" pitchFamily="18" charset="0"/>
              </a:rPr>
              <a:t>b, 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y⃘b=b </a:t>
            </a:r>
            <a:r>
              <a:rPr lang="zh-CN" altLang="en-US" sz="2000">
                <a:latin typeface="Times New Roman" pitchFamily="18" charset="0"/>
              </a:rPr>
              <a:t>有唯一解，设为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e, </a:t>
            </a:r>
            <a:r>
              <a:rPr lang="zh-CN" altLang="en-US" sz="2000">
                <a:latin typeface="Times New Roman" pitchFamily="18" charset="0"/>
              </a:rPr>
              <a:t>易证</a:t>
            </a:r>
            <a:r>
              <a:rPr lang="en-US" altLang="zh-CN" sz="2000">
                <a:latin typeface="Times New Roman" pitchFamily="18" charset="0"/>
              </a:rPr>
              <a:t>e</a:t>
            </a:r>
            <a:r>
              <a:rPr lang="zh-CN" altLang="en-US" sz="2000">
                <a:latin typeface="宋体" pitchFamily="2" charset="-122"/>
              </a:rPr>
              <a:t>是</a:t>
            </a:r>
            <a:r>
              <a:rPr lang="en-US" altLang="zh-CN" sz="2000">
                <a:latin typeface="Times New Roman" pitchFamily="18" charset="0"/>
              </a:rPr>
              <a:t>(G,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000">
                <a:latin typeface="Times New Roman" pitchFamily="18" charset="0"/>
              </a:rPr>
              <a:t>中的</a:t>
            </a:r>
            <a:r>
              <a:rPr lang="zh-CN" altLang="en-US" sz="2000" b="1" i="1">
                <a:solidFill>
                  <a:srgbClr val="FF0000"/>
                </a:solidFill>
                <a:latin typeface="Times New Roman" pitchFamily="18" charset="0"/>
              </a:rPr>
              <a:t>左单位元素</a:t>
            </a:r>
            <a:r>
              <a:rPr lang="zh-CN" altLang="en-US" sz="2000">
                <a:latin typeface="Times New Roman" pitchFamily="18" charset="0"/>
              </a:rPr>
              <a:t>：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zh-CN" altLang="en-US" sz="2000">
                <a:latin typeface="Times New Roman" pitchFamily="18" charset="0"/>
              </a:rPr>
              <a:t>对任意的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b⃘x=a</a:t>
            </a:r>
            <a:r>
              <a:rPr lang="zh-CN" altLang="en-US" sz="2000">
                <a:latin typeface="宋体" pitchFamily="2" charset="-122"/>
              </a:rPr>
              <a:t>有唯一解，设为</a:t>
            </a:r>
            <a:r>
              <a:rPr lang="en-US" altLang="zh-CN" sz="2000">
                <a:latin typeface="Times New Roman" pitchFamily="18" charset="0"/>
              </a:rPr>
              <a:t>c</a:t>
            </a:r>
            <a:r>
              <a:rPr lang="zh-CN" altLang="en-US" sz="2000">
                <a:latin typeface="Times New Roman" pitchFamily="18" charset="0"/>
              </a:rPr>
              <a:t>，则： 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e⃘a= e⃘b⃘c= b⃘c=a</a:t>
            </a:r>
          </a:p>
          <a:p>
            <a:pPr marL="990600" lvl="1" indent="-533400">
              <a:lnSpc>
                <a:spcPct val="90000"/>
              </a:lnSpc>
              <a:buFontTx/>
              <a:buAutoNum type="arabicParenBoth"/>
            </a:pPr>
            <a:r>
              <a:rPr lang="zh-CN" altLang="en-US" sz="2000">
                <a:latin typeface="Times New Roman" pitchFamily="18" charset="0"/>
              </a:rPr>
              <a:t>对任意的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y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⃘a=e</a:t>
            </a:r>
            <a:r>
              <a:rPr lang="zh-CN" altLang="en-US" sz="2000">
                <a:latin typeface="宋体" pitchFamily="2" charset="-122"/>
              </a:rPr>
              <a:t>有唯一解，记为</a:t>
            </a:r>
            <a:r>
              <a:rPr lang="en-US" altLang="zh-CN" sz="2000">
                <a:latin typeface="Times New Roman" pitchFamily="18" charset="0"/>
              </a:rPr>
              <a:t>a’(</a:t>
            </a:r>
            <a:r>
              <a:rPr lang="en-US" altLang="zh-CN" sz="2000" i="1">
                <a:solidFill>
                  <a:srgbClr val="009900"/>
                </a:solidFill>
                <a:latin typeface="Times New Roman" pitchFamily="18" charset="0"/>
              </a:rPr>
              <a:t>“</a:t>
            </a:r>
            <a:r>
              <a:rPr lang="zh-CN" altLang="en-US" sz="2000" i="1">
                <a:solidFill>
                  <a:srgbClr val="009900"/>
                </a:solidFill>
                <a:latin typeface="Times New Roman" pitchFamily="18" charset="0"/>
              </a:rPr>
              <a:t>准左逆元素”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  <a:p>
            <a:pPr marL="990600" lvl="1" indent="-533400">
              <a:lnSpc>
                <a:spcPct val="90000"/>
              </a:lnSpc>
              <a:buFontTx/>
              <a:buAutoNum type="arabicParenBoth"/>
            </a:pPr>
            <a:r>
              <a:rPr lang="zh-CN" altLang="en-US" sz="2000">
                <a:latin typeface="Times New Roman" pitchFamily="18" charset="0"/>
              </a:rPr>
              <a:t>则</a:t>
            </a:r>
            <a:r>
              <a:rPr lang="en-US" altLang="zh-CN" sz="2000">
                <a:latin typeface="Times New Roman" pitchFamily="18" charset="0"/>
              </a:rPr>
              <a:t>a’</a:t>
            </a:r>
            <a:r>
              <a:rPr lang="zh-CN" altLang="en-US" sz="2000">
                <a:latin typeface="Times New Roman" pitchFamily="18" charset="0"/>
              </a:rPr>
              <a:t>也是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zh-CN" altLang="en-US" sz="2000">
                <a:latin typeface="Times New Roman" pitchFamily="18" charset="0"/>
              </a:rPr>
              <a:t>的</a:t>
            </a:r>
            <a:r>
              <a:rPr lang="zh-CN" altLang="en-US" sz="2000" i="1">
                <a:solidFill>
                  <a:srgbClr val="009900"/>
                </a:solidFill>
                <a:latin typeface="Times New Roman" pitchFamily="18" charset="0"/>
              </a:rPr>
              <a:t>“准右逆元素”</a:t>
            </a:r>
            <a:r>
              <a:rPr lang="zh-CN" altLang="en-US" sz="2000">
                <a:latin typeface="Times New Roman" pitchFamily="18" charset="0"/>
              </a:rPr>
              <a:t>：</a:t>
            </a:r>
          </a:p>
          <a:p>
            <a:pPr marL="1371600" lvl="2" indent="-457200">
              <a:lnSpc>
                <a:spcPct val="90000"/>
              </a:lnSpc>
              <a:buFontTx/>
              <a:buNone/>
            </a:pPr>
            <a:r>
              <a:rPr lang="en-US" altLang="zh-CN" sz="2000">
                <a:latin typeface="Times New Roman" pitchFamily="18" charset="0"/>
              </a:rPr>
              <a:t>y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⃘a’=e</a:t>
            </a:r>
            <a:r>
              <a:rPr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有唯一解，设为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a”, </a:t>
            </a:r>
            <a:r>
              <a:rPr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则： 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a⃘a’= e⃘( a⃘a’)= ( a”⃘a’)⃘( a⃘a’)=e</a:t>
            </a:r>
          </a:p>
          <a:p>
            <a:pPr marL="990600" lvl="1" indent="-533400">
              <a:lnSpc>
                <a:spcPct val="90000"/>
              </a:lnSpc>
              <a:buFontTx/>
              <a:buAutoNum type="arabicParenBoth"/>
            </a:pPr>
            <a:r>
              <a:rPr lang="en-US" altLang="zh-CN" sz="2000">
                <a:latin typeface="Times New Roman" pitchFamily="18" charset="0"/>
              </a:rPr>
              <a:t>e</a:t>
            </a:r>
            <a:r>
              <a:rPr lang="zh-CN" altLang="en-US" sz="2000">
                <a:latin typeface="Times New Roman" pitchFamily="18" charset="0"/>
              </a:rPr>
              <a:t>也是</a:t>
            </a:r>
            <a:r>
              <a:rPr lang="zh-CN" altLang="en-US" sz="2000" b="1" i="1">
                <a:solidFill>
                  <a:srgbClr val="FF0000"/>
                </a:solidFill>
                <a:latin typeface="Times New Roman" pitchFamily="18" charset="0"/>
              </a:rPr>
              <a:t>右单位元素</a:t>
            </a:r>
            <a:r>
              <a:rPr lang="zh-CN" altLang="en-US" sz="2000">
                <a:latin typeface="Times New Roman" pitchFamily="18" charset="0"/>
              </a:rPr>
              <a:t>：对任意的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G</a:t>
            </a:r>
            <a:r>
              <a:rPr lang="zh-CN" altLang="en-US" sz="2000">
                <a:latin typeface="Times New Roman" pitchFamily="18" charset="0"/>
                <a:sym typeface="Symbol" pitchFamily="18" charset="2"/>
              </a:rPr>
              <a:t>，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⃘e= a⃘(a’⃘a)=a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sz="2400" b="1" i="1">
                <a:solidFill>
                  <a:schemeClr val="tx2"/>
                </a:solidFill>
                <a:latin typeface="Times New Roman" pitchFamily="18" charset="0"/>
              </a:rPr>
              <a:t>综合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(1)-(4), e</a:t>
            </a:r>
            <a:r>
              <a:rPr lang="zh-CN" altLang="en-US" sz="2400" b="1" i="1">
                <a:solidFill>
                  <a:schemeClr val="tx2"/>
                </a:solidFill>
                <a:latin typeface="Times New Roman" pitchFamily="18" charset="0"/>
              </a:rPr>
              <a:t>即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</a:rPr>
              <a:t>(G,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400" b="1" i="1">
                <a:solidFill>
                  <a:schemeClr val="tx2"/>
                </a:solidFill>
                <a:latin typeface="宋体" pitchFamily="2" charset="-122"/>
              </a:rPr>
              <a:t>的单位元素，而任意元素</a:t>
            </a:r>
            <a:r>
              <a:rPr lang="en-US" altLang="zh-CN" sz="2400" b="1" i="1">
                <a:solidFill>
                  <a:schemeClr val="tx2"/>
                </a:solidFill>
                <a:latin typeface="宋体" pitchFamily="2" charset="-122"/>
              </a:rPr>
              <a:t>a</a:t>
            </a:r>
            <a:r>
              <a:rPr lang="zh-CN" altLang="en-US" sz="2400" b="1" i="1">
                <a:solidFill>
                  <a:schemeClr val="tx2"/>
                </a:solidFill>
                <a:latin typeface="宋体" pitchFamily="2" charset="-122"/>
              </a:rPr>
              <a:t>的逆元素即</a:t>
            </a:r>
            <a:r>
              <a:rPr lang="en-US" altLang="zh-CN" sz="2400" b="1" i="1">
                <a:solidFill>
                  <a:schemeClr val="tx2"/>
                </a:solidFill>
                <a:latin typeface="宋体" pitchFamily="2" charset="-122"/>
              </a:rPr>
              <a:t>a</a:t>
            </a:r>
            <a:r>
              <a:rPr lang="en-US" altLang="zh-CN" sz="2400" b="1" i="1">
                <a:solidFill>
                  <a:schemeClr val="tx2"/>
                </a:solidFill>
                <a:latin typeface="Times New Roman"/>
              </a:rPr>
              <a:t>’</a:t>
            </a:r>
            <a:endParaRPr lang="en-US" altLang="zh-CN" sz="2400" b="1" i="1">
              <a:solidFill>
                <a:schemeClr val="tx2"/>
              </a:solidFill>
              <a:latin typeface="宋体" pitchFamily="2" charset="-122"/>
            </a:endParaRPr>
          </a:p>
          <a:p>
            <a:pPr marL="990600" lvl="1" indent="-533400">
              <a:lnSpc>
                <a:spcPct val="90000"/>
              </a:lnSpc>
              <a:buFontTx/>
              <a:buAutoNum type="arabicParenBoth"/>
            </a:pPr>
            <a:endParaRPr lang="en-US" altLang="zh-CN" sz="2400" b="1" i="1">
              <a:solidFill>
                <a:schemeClr val="tx2"/>
              </a:solidFill>
              <a:latin typeface="宋体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群与消去律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群满足消去律：</a:t>
            </a:r>
          </a:p>
          <a:p>
            <a:pPr lvl="1"/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(G,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>
                <a:latin typeface="宋体" pitchFamily="2" charset="-122"/>
              </a:rPr>
              <a:t>是群，</a:t>
            </a:r>
            <a:r>
              <a:rPr lang="zh-CN" altLang="en-US"/>
              <a:t>对任意</a:t>
            </a:r>
            <a:r>
              <a:rPr lang="en-US" altLang="zh-CN">
                <a:latin typeface="Times New Roman" pitchFamily="18" charset="0"/>
              </a:rPr>
              <a:t>a,b,c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G</a:t>
            </a:r>
          </a:p>
          <a:p>
            <a:pPr lvl="1">
              <a:buFontTx/>
              <a:buNone/>
            </a:pPr>
            <a:r>
              <a:rPr lang="en-US" altLang="zh-CN"/>
              <a:t>		</a:t>
            </a:r>
            <a:r>
              <a:rPr lang="zh-CN" altLang="en-US"/>
              <a:t>若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⃘b=a⃘c, </a:t>
            </a:r>
            <a:r>
              <a:rPr lang="zh-CN" altLang="en-US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则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b=c</a:t>
            </a:r>
          </a:p>
          <a:p>
            <a:pPr lvl="1">
              <a:buFontTx/>
              <a:buNone/>
            </a:pP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zh-CN" altLang="en-US"/>
              <a:t>若</a:t>
            </a:r>
            <a:r>
              <a:rPr lang="en-US" altLang="zh-CN">
                <a:latin typeface="Times New Roman" pitchFamily="18" charset="0"/>
              </a:rPr>
              <a:t>b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⃘a=c⃘a, </a:t>
            </a:r>
            <a:r>
              <a:rPr lang="zh-CN" altLang="en-US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则</a:t>
            </a:r>
            <a:r>
              <a:rPr lang="en-US" altLang="zh-CN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b=c</a:t>
            </a:r>
          </a:p>
          <a:p>
            <a:r>
              <a:rPr lang="zh-CN" altLang="en-US">
                <a:latin typeface="Times New Roman" pitchFamily="18" charset="0"/>
              </a:rPr>
              <a:t>正整数集与普通乘法构成的代数系统满足结合律和消去律，但它</a:t>
            </a:r>
            <a:r>
              <a:rPr lang="zh-CN" altLang="en-US" b="1" i="1">
                <a:solidFill>
                  <a:srgbClr val="009900"/>
                </a:solidFill>
                <a:latin typeface="Times New Roman" pitchFamily="18" charset="0"/>
              </a:rPr>
              <a:t>不是</a:t>
            </a:r>
            <a:r>
              <a:rPr lang="zh-CN" altLang="en-US">
                <a:latin typeface="Times New Roman" pitchFamily="18" charset="0"/>
              </a:rPr>
              <a:t>群。</a:t>
            </a:r>
          </a:p>
          <a:p>
            <a:pPr lvl="1"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有限群与消去律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设</a:t>
            </a:r>
            <a:r>
              <a:rPr lang="en-US" altLang="zh-CN" sz="2800">
                <a:latin typeface="Times New Roman" pitchFamily="18" charset="0"/>
              </a:rPr>
              <a:t>G</a:t>
            </a:r>
            <a:r>
              <a:rPr lang="zh-CN" altLang="en-US" sz="2800">
                <a:latin typeface="Times New Roman" pitchFamily="18" charset="0"/>
              </a:rPr>
              <a:t>是有限集合，代数系统</a:t>
            </a:r>
            <a:r>
              <a:rPr lang="en-US" altLang="zh-CN" sz="2800">
                <a:latin typeface="Times New Roman" pitchFamily="18" charset="0"/>
              </a:rPr>
              <a:t>(G,</a:t>
            </a:r>
            <a:r>
              <a:rPr lang="en-US" altLang="zh-CN" sz="28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800">
                <a:latin typeface="宋体" pitchFamily="2" charset="-122"/>
              </a:rPr>
              <a:t>满足结合律和消去律，则</a:t>
            </a:r>
            <a:r>
              <a:rPr lang="en-US" altLang="zh-CN" sz="2800">
                <a:latin typeface="Times New Roman" pitchFamily="18" charset="0"/>
              </a:rPr>
              <a:t>(G,</a:t>
            </a:r>
            <a:r>
              <a:rPr lang="en-US" altLang="zh-CN" sz="28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800">
                <a:latin typeface="Times New Roman" pitchFamily="18" charset="0"/>
              </a:rPr>
              <a:t>是群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证明要点：</a:t>
            </a: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>
                <a:latin typeface="Times New Roman" pitchFamily="18" charset="0"/>
              </a:rPr>
              <a:t>G={a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,a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,a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,…,a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}</a:t>
            </a:r>
            <a:r>
              <a:rPr lang="zh-CN" altLang="en-US" sz="2400">
                <a:latin typeface="Times New Roman" pitchFamily="18" charset="0"/>
              </a:rPr>
              <a:t>，对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中任意给定的元素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,</a:t>
            </a:r>
            <a:r>
              <a:rPr lang="zh-CN" altLang="en-US" sz="2400">
                <a:latin typeface="Times New Roman" pitchFamily="18" charset="0"/>
              </a:rPr>
              <a:t>考虑集合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G={a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 a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 a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3</a:t>
            </a:r>
            <a:r>
              <a:rPr lang="en-US" altLang="zh-CN" sz="2400">
                <a:latin typeface="Times New Roman" pitchFamily="18" charset="0"/>
              </a:rPr>
              <a:t>, …, a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n</a:t>
            </a:r>
            <a:r>
              <a:rPr lang="en-US" altLang="zh-CN" sz="2400">
                <a:latin typeface="Times New Roman" pitchFamily="18" charset="0"/>
              </a:rPr>
              <a:t>} </a:t>
            </a:r>
            <a:r>
              <a:rPr lang="zh-CN" altLang="en-US" sz="2400">
                <a:latin typeface="Times New Roman" pitchFamily="18" charset="0"/>
              </a:rPr>
              <a:t>。注意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的子集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zh-CN" altLang="en-US" sz="2400">
                <a:latin typeface="Times New Roman" pitchFamily="18" charset="0"/>
              </a:rPr>
              <a:t>运算封闭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，同时又与</a:t>
            </a:r>
            <a:r>
              <a:rPr lang="en-US" altLang="zh-CN" sz="2400">
                <a:latin typeface="Times New Roman" pitchFamily="18" charset="0"/>
              </a:rPr>
              <a:t>G</a:t>
            </a:r>
            <a:r>
              <a:rPr lang="zh-CN" altLang="en-US" sz="2400">
                <a:latin typeface="Times New Roman" pitchFamily="18" charset="0"/>
              </a:rPr>
              <a:t>等势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zh-CN" altLang="en-US" sz="2400">
                <a:latin typeface="Times New Roman" pitchFamily="18" charset="0"/>
              </a:rPr>
              <a:t>消去律</a:t>
            </a:r>
            <a:r>
              <a:rPr lang="en-US" altLang="zh-CN" sz="2400">
                <a:latin typeface="Times New Roman" pitchFamily="18" charset="0"/>
              </a:rPr>
              <a:t>)</a:t>
            </a:r>
            <a:r>
              <a:rPr lang="zh-CN" altLang="en-US" sz="2400">
                <a:latin typeface="Times New Roman" pitchFamily="18" charset="0"/>
              </a:rPr>
              <a:t>，所以： 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 baseline="-25000">
                <a:latin typeface="Times New Roman" pitchFamily="18" charset="0"/>
              </a:rPr>
              <a:t>i</a:t>
            </a:r>
            <a:r>
              <a:rPr lang="en-US" altLang="zh-CN" sz="2400">
                <a:latin typeface="Times New Roman" pitchFamily="18" charset="0"/>
              </a:rPr>
              <a:t>G=G</a:t>
            </a:r>
            <a:r>
              <a:rPr lang="zh-CN" altLang="en-US" sz="2400">
                <a:latin typeface="Times New Roman" pitchFamily="18" charset="0"/>
              </a:rPr>
              <a:t>。这意味着方程</a:t>
            </a:r>
            <a:r>
              <a:rPr lang="en-US" altLang="zh-CN" sz="2400">
                <a:latin typeface="Times New Roman" pitchFamily="18" charset="0"/>
              </a:rPr>
              <a:t>a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⃘x=b </a:t>
            </a:r>
            <a:r>
              <a:rPr lang="zh-CN" altLang="en-US" sz="2400">
                <a:latin typeface="Times New Roman" pitchFamily="18" charset="0"/>
              </a:rPr>
              <a:t>有唯一解</a:t>
            </a:r>
            <a:r>
              <a:rPr lang="zh-CN" altLang="en-US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。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400" b="1" i="1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Why?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</a:t>
            </a:r>
          </a:p>
          <a:p>
            <a:pPr lvl="1">
              <a:buFontTx/>
              <a:buNone/>
            </a:pPr>
            <a:r>
              <a:rPr lang="zh-CN" altLang="en-US" sz="2400">
                <a:latin typeface="Times New Roman" pitchFamily="18" charset="0"/>
              </a:rPr>
              <a:t>类似地可证方程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y⃘a=b</a:t>
            </a:r>
            <a:r>
              <a:rPr lang="zh-CN" altLang="en-US" sz="2400">
                <a:latin typeface="Times New Roman" pitchFamily="18" charset="0"/>
              </a:rPr>
              <a:t>也有唯一解</a:t>
            </a:r>
            <a:r>
              <a:rPr lang="zh-CN" altLang="en-US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。</a:t>
            </a:r>
          </a:p>
          <a:p>
            <a:pPr lvl="1">
              <a:buFontTx/>
              <a:buNone/>
            </a:pP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</a:rPr>
              <a:t>因此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：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(G,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</a:rPr>
              <a:t>是群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zh-CN" altLang="en-US"/>
              <a:t>群中元素的阶 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8077200" cy="4586288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/>
              <a:t>a</a:t>
            </a:r>
            <a:r>
              <a:rPr lang="zh-CN" altLang="en-US" sz="2400">
                <a:latin typeface="Times New Roman" pitchFamily="18" charset="0"/>
              </a:rPr>
              <a:t>是群</a:t>
            </a:r>
            <a:r>
              <a:rPr lang="en-US" altLang="zh-CN" sz="2400"/>
              <a:t>(G,*)</a:t>
            </a:r>
            <a:r>
              <a:rPr lang="zh-CN" altLang="en-US" sz="2400">
                <a:latin typeface="Times New Roman" pitchFamily="18" charset="0"/>
              </a:rPr>
              <a:t>中任一元素。正整数</a:t>
            </a:r>
            <a:r>
              <a:rPr lang="en-US" altLang="zh-CN" sz="2400"/>
              <a:t>r</a:t>
            </a:r>
            <a:r>
              <a:rPr lang="zh-CN" altLang="en-US" sz="2400">
                <a:latin typeface="Times New Roman" pitchFamily="18" charset="0"/>
              </a:rPr>
              <a:t>是</a:t>
            </a:r>
            <a:r>
              <a:rPr lang="en-US" altLang="zh-CN" sz="2400"/>
              <a:t>a</a:t>
            </a:r>
            <a:r>
              <a:rPr lang="zh-CN" altLang="en-US" sz="2400">
                <a:latin typeface="Times New Roman" pitchFamily="18" charset="0"/>
              </a:rPr>
              <a:t>的阶</a:t>
            </a:r>
            <a:r>
              <a:rPr lang="en-US" altLang="zh-CN" sz="2400">
                <a:latin typeface="Times New Roman" pitchFamily="18" charset="0"/>
              </a:rPr>
              <a:t>(</a:t>
            </a:r>
            <a:r>
              <a:rPr lang="zh-CN" altLang="en-US" sz="2400">
                <a:latin typeface="Times New Roman" pitchFamily="18" charset="0"/>
              </a:rPr>
              <a:t>记为</a:t>
            </a:r>
            <a:r>
              <a:rPr lang="en-US" altLang="zh-CN" sz="2400">
                <a:latin typeface="Times New Roman" pitchFamily="18" charset="0"/>
              </a:rPr>
              <a:t>|a|=r)</a:t>
            </a:r>
            <a:r>
              <a:rPr lang="zh-CN" altLang="en-US" sz="2400">
                <a:latin typeface="Times New Roman" pitchFamily="18" charset="0"/>
              </a:rPr>
              <a:t>：</a:t>
            </a:r>
            <a:endParaRPr lang="zh-CN" altLang="en-US" sz="2400"/>
          </a:p>
          <a:p>
            <a:pPr lvl="1" algn="just">
              <a:lnSpc>
                <a:spcPct val="90000"/>
              </a:lnSpc>
            </a:pPr>
            <a:r>
              <a:rPr lang="zh-CN" altLang="en-US" sz="2000"/>
              <a:t>	</a:t>
            </a:r>
            <a:r>
              <a:rPr lang="en-US" altLang="zh-CN" sz="2000"/>
              <a:t>a</a:t>
            </a:r>
            <a:r>
              <a:rPr lang="en-US" altLang="zh-CN" sz="2000" baseline="30000"/>
              <a:t>r</a:t>
            </a:r>
            <a:r>
              <a:rPr lang="en-US" altLang="zh-CN" sz="2000"/>
              <a:t> = e (e</a:t>
            </a:r>
            <a:r>
              <a:rPr lang="zh-CN" altLang="en-US" sz="2000">
                <a:latin typeface="Times New Roman" pitchFamily="18" charset="0"/>
              </a:rPr>
              <a:t>是群</a:t>
            </a:r>
            <a:r>
              <a:rPr lang="en-US" altLang="zh-CN" sz="2000"/>
              <a:t>G</a:t>
            </a:r>
            <a:r>
              <a:rPr lang="zh-CN" altLang="en-US" sz="2000">
                <a:latin typeface="Times New Roman" pitchFamily="18" charset="0"/>
              </a:rPr>
              <a:t>的单位元素</a:t>
            </a:r>
            <a:r>
              <a:rPr lang="en-US" altLang="zh-CN" sz="2000"/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000"/>
              <a:t>	</a:t>
            </a:r>
            <a:r>
              <a:rPr lang="zh-CN" altLang="en-US" sz="2000">
                <a:latin typeface="Times New Roman" pitchFamily="18" charset="0"/>
              </a:rPr>
              <a:t>对任意正整数</a:t>
            </a:r>
            <a:r>
              <a:rPr lang="en-US" altLang="zh-CN" sz="2000"/>
              <a:t>k, </a:t>
            </a:r>
            <a:r>
              <a:rPr lang="zh-CN" altLang="en-US" sz="2000">
                <a:latin typeface="Times New Roman" pitchFamily="18" charset="0"/>
              </a:rPr>
              <a:t>若</a:t>
            </a:r>
            <a:r>
              <a:rPr lang="en-US" altLang="zh-CN" sz="2000"/>
              <a:t>a</a:t>
            </a:r>
            <a:r>
              <a:rPr lang="en-US" altLang="zh-CN" sz="2000" baseline="30000"/>
              <a:t>k</a:t>
            </a:r>
            <a:r>
              <a:rPr lang="en-US" altLang="zh-CN" sz="2000"/>
              <a:t> = e, </a:t>
            </a:r>
            <a:r>
              <a:rPr lang="zh-CN" altLang="en-US" sz="2000">
                <a:latin typeface="Times New Roman" pitchFamily="18" charset="0"/>
              </a:rPr>
              <a:t>则</a:t>
            </a:r>
            <a:r>
              <a:rPr lang="en-US" altLang="zh-CN" sz="2000"/>
              <a:t>k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</a:t>
            </a:r>
            <a:r>
              <a:rPr lang="en-US" altLang="zh-CN" sz="2000"/>
              <a:t> r</a:t>
            </a:r>
          </a:p>
          <a:p>
            <a:pPr lvl="1" algn="just">
              <a:lnSpc>
                <a:spcPct val="90000"/>
              </a:lnSpc>
              <a:buFontTx/>
              <a:buNone/>
            </a:pPr>
            <a:r>
              <a:rPr lang="zh-CN" altLang="en-US" sz="2000" i="1">
                <a:solidFill>
                  <a:schemeClr val="tx2"/>
                </a:solidFill>
                <a:latin typeface="Times New Roman" pitchFamily="18" charset="0"/>
              </a:rPr>
              <a:t>如果这样的</a:t>
            </a:r>
            <a:r>
              <a:rPr lang="en-US" altLang="zh-CN" sz="2000" i="1">
                <a:solidFill>
                  <a:schemeClr val="tx2"/>
                </a:solidFill>
              </a:rPr>
              <a:t>k</a:t>
            </a:r>
            <a:r>
              <a:rPr lang="zh-CN" altLang="en-US" sz="2000" i="1">
                <a:solidFill>
                  <a:schemeClr val="tx2"/>
                </a:solidFill>
                <a:latin typeface="Times New Roman" pitchFamily="18" charset="0"/>
              </a:rPr>
              <a:t>不存在，则称</a:t>
            </a:r>
            <a:r>
              <a:rPr lang="en-US" altLang="zh-CN" sz="2000" i="1">
                <a:solidFill>
                  <a:schemeClr val="tx2"/>
                </a:solidFill>
              </a:rPr>
              <a:t>a</a:t>
            </a:r>
            <a:r>
              <a:rPr lang="zh-CN" altLang="en-US" sz="2000" i="1">
                <a:solidFill>
                  <a:schemeClr val="tx2"/>
                </a:solidFill>
                <a:latin typeface="Times New Roman" pitchFamily="18" charset="0"/>
              </a:rPr>
              <a:t>有无限阶</a:t>
            </a:r>
          </a:p>
          <a:p>
            <a:pPr lvl="1" algn="just">
              <a:lnSpc>
                <a:spcPct val="90000"/>
              </a:lnSpc>
              <a:buFontTx/>
              <a:buNone/>
            </a:pPr>
            <a:endParaRPr lang="zh-CN" altLang="en-US" sz="2000" i="1">
              <a:solidFill>
                <a:schemeClr val="tx2"/>
              </a:solidFill>
            </a:endParaRPr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/>
              <a:t>a</a:t>
            </a:r>
            <a:r>
              <a:rPr lang="zh-CN" altLang="en-US" sz="2400">
                <a:latin typeface="Times New Roman" pitchFamily="18" charset="0"/>
              </a:rPr>
              <a:t>的阶是</a:t>
            </a:r>
            <a:r>
              <a:rPr lang="en-US" altLang="zh-CN" sz="2400"/>
              <a:t>r, </a:t>
            </a:r>
            <a:r>
              <a:rPr lang="zh-CN" altLang="en-US" sz="2400">
                <a:latin typeface="Times New Roman" pitchFamily="18" charset="0"/>
              </a:rPr>
              <a:t>对任意正整数</a:t>
            </a:r>
            <a:r>
              <a:rPr lang="en-US" altLang="zh-CN" sz="2400"/>
              <a:t>k, a</a:t>
            </a:r>
            <a:r>
              <a:rPr lang="en-US" altLang="zh-CN" sz="2400" baseline="30000"/>
              <a:t>k</a:t>
            </a:r>
            <a:r>
              <a:rPr lang="en-US" altLang="zh-CN" sz="2400"/>
              <a:t>=e </a:t>
            </a:r>
            <a:r>
              <a:rPr lang="zh-CN" altLang="en-US" sz="2400">
                <a:latin typeface="Times New Roman" pitchFamily="18" charset="0"/>
              </a:rPr>
              <a:t>当且仅当</a:t>
            </a:r>
            <a:r>
              <a:rPr lang="zh-CN" altLang="en-US" sz="2400"/>
              <a:t> </a:t>
            </a:r>
            <a:r>
              <a:rPr lang="en-US" altLang="zh-CN" sz="2400"/>
              <a:t>r</a:t>
            </a:r>
            <a:r>
              <a:rPr lang="zh-CN" altLang="en-US" sz="2400">
                <a:latin typeface="Times New Roman" pitchFamily="18" charset="0"/>
              </a:rPr>
              <a:t>能整除</a:t>
            </a:r>
            <a:r>
              <a:rPr lang="en-US" altLang="zh-CN" sz="2400"/>
              <a:t>k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000"/>
              <a:t>	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CN" sz="2000"/>
              <a:t> </a:t>
            </a:r>
            <a:r>
              <a:rPr lang="zh-CN" altLang="en-US" sz="2000">
                <a:latin typeface="Times New Roman" pitchFamily="18" charset="0"/>
              </a:rPr>
              <a:t>令</a:t>
            </a:r>
            <a:r>
              <a:rPr lang="zh-CN" altLang="en-US" sz="2000"/>
              <a:t> </a:t>
            </a:r>
            <a:r>
              <a:rPr lang="en-US" altLang="zh-CN" sz="2000"/>
              <a:t>k = mr+i (m, i</a:t>
            </a:r>
            <a:r>
              <a:rPr lang="zh-CN" altLang="en-US" sz="2000">
                <a:latin typeface="Times New Roman" pitchFamily="18" charset="0"/>
              </a:rPr>
              <a:t>均为正整数，且</a:t>
            </a:r>
            <a:r>
              <a:rPr lang="en-US" altLang="zh-CN" sz="2000"/>
              <a:t>0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/>
              <a:t> i 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CN" sz="2000"/>
              <a:t> r-1), </a:t>
            </a:r>
            <a:r>
              <a:rPr lang="zh-CN" altLang="en-US" sz="2000">
                <a:latin typeface="Times New Roman" pitchFamily="18" charset="0"/>
              </a:rPr>
              <a:t>则</a:t>
            </a:r>
            <a:r>
              <a:rPr lang="en-US" altLang="zh-CN" sz="2000"/>
              <a:t>a</a:t>
            </a:r>
            <a:r>
              <a:rPr lang="en-US" altLang="zh-CN" sz="2000" baseline="30000"/>
              <a:t> mr+i</a:t>
            </a:r>
            <a:r>
              <a:rPr lang="en-US" altLang="zh-CN" sz="2000"/>
              <a:t> = (a</a:t>
            </a:r>
            <a:r>
              <a:rPr lang="en-US" altLang="zh-CN" sz="2000" baseline="30000"/>
              <a:t>r</a:t>
            </a:r>
            <a:r>
              <a:rPr lang="en-US" altLang="zh-CN" sz="2000"/>
              <a:t>)</a:t>
            </a:r>
            <a:r>
              <a:rPr lang="en-US" altLang="zh-CN" sz="2000" baseline="30000"/>
              <a:t>m</a:t>
            </a:r>
            <a:r>
              <a:rPr lang="en-US" altLang="zh-CN" sz="2000"/>
              <a:t>*a</a:t>
            </a:r>
            <a:r>
              <a:rPr lang="en-US" altLang="zh-CN" sz="2000" baseline="30000"/>
              <a:t>i</a:t>
            </a:r>
            <a:r>
              <a:rPr lang="en-US" altLang="zh-CN" sz="2000"/>
              <a:t> = a</a:t>
            </a:r>
            <a:r>
              <a:rPr lang="en-US" altLang="zh-CN" sz="2000" baseline="30000"/>
              <a:t>i</a:t>
            </a:r>
            <a:r>
              <a:rPr lang="en-US" altLang="zh-CN" sz="2000"/>
              <a:t> = e </a:t>
            </a:r>
            <a:r>
              <a:rPr lang="zh-CN" altLang="en-US" sz="2000">
                <a:latin typeface="Times New Roman" pitchFamily="18" charset="0"/>
              </a:rPr>
              <a:t>因为</a:t>
            </a:r>
            <a:r>
              <a:rPr lang="en-US" altLang="zh-CN" sz="2000"/>
              <a:t>i&lt;r, i</a:t>
            </a:r>
            <a:r>
              <a:rPr lang="zh-CN" altLang="en-US" sz="2000">
                <a:latin typeface="Times New Roman" pitchFamily="18" charset="0"/>
              </a:rPr>
              <a:t>只能是</a:t>
            </a:r>
            <a:r>
              <a:rPr lang="en-US" altLang="zh-CN" sz="2000"/>
              <a:t>0, </a:t>
            </a:r>
            <a:r>
              <a:rPr lang="zh-CN" altLang="en-US" sz="2000">
                <a:latin typeface="Times New Roman" pitchFamily="18" charset="0"/>
              </a:rPr>
              <a:t>即</a:t>
            </a:r>
            <a:r>
              <a:rPr lang="en-US" altLang="zh-CN" sz="2000"/>
              <a:t>k = mr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000"/>
              <a:t>	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</a:t>
            </a:r>
            <a:r>
              <a:rPr lang="en-US" altLang="zh-CN" sz="2000"/>
              <a:t> </a:t>
            </a:r>
            <a:r>
              <a:rPr lang="zh-CN" altLang="en-US" sz="2000">
                <a:latin typeface="Times New Roman" pitchFamily="18" charset="0"/>
              </a:rPr>
              <a:t>令</a:t>
            </a:r>
            <a:r>
              <a:rPr lang="en-US" altLang="zh-CN" sz="2000"/>
              <a:t>k = mr</a:t>
            </a:r>
            <a:r>
              <a:rPr lang="zh-CN" altLang="en-US" sz="2000">
                <a:latin typeface="Times New Roman" pitchFamily="18" charset="0"/>
              </a:rPr>
              <a:t>，则</a:t>
            </a:r>
            <a:r>
              <a:rPr lang="en-US" altLang="zh-CN" sz="2000"/>
              <a:t>a</a:t>
            </a:r>
            <a:r>
              <a:rPr lang="en-US" altLang="zh-CN" sz="2000" baseline="30000"/>
              <a:t>k</a:t>
            </a:r>
            <a:r>
              <a:rPr lang="en-US" altLang="zh-CN" sz="2000"/>
              <a:t> = a</a:t>
            </a:r>
            <a:r>
              <a:rPr lang="en-US" altLang="zh-CN" sz="2000" baseline="30000"/>
              <a:t> mr</a:t>
            </a:r>
            <a:r>
              <a:rPr lang="en-US" altLang="zh-CN" sz="2000"/>
              <a:t> = (a</a:t>
            </a:r>
            <a:r>
              <a:rPr lang="en-US" altLang="zh-CN" sz="2000" baseline="30000"/>
              <a:t>r</a:t>
            </a:r>
            <a:r>
              <a:rPr lang="en-US" altLang="zh-CN" sz="2000"/>
              <a:t>)</a:t>
            </a:r>
            <a:r>
              <a:rPr lang="en-US" altLang="zh-CN" sz="2000" baseline="30000"/>
              <a:t>m</a:t>
            </a:r>
            <a:r>
              <a:rPr lang="en-US" altLang="zh-CN" sz="2000"/>
              <a:t> = e</a:t>
            </a:r>
            <a:r>
              <a:rPr lang="en-US" altLang="zh-CN" sz="2000" baseline="30000"/>
              <a:t>m</a:t>
            </a:r>
            <a:r>
              <a:rPr lang="en-US" altLang="zh-CN" sz="2000"/>
              <a:t> = e</a:t>
            </a:r>
          </a:p>
          <a:p>
            <a:pPr lvl="1" algn="just">
              <a:lnSpc>
                <a:spcPct val="90000"/>
              </a:lnSpc>
            </a:pPr>
            <a:endParaRPr lang="en-US" altLang="zh-CN" sz="2000"/>
          </a:p>
          <a:p>
            <a:pPr algn="just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任何元素与其逆元素有相同的阶</a:t>
            </a:r>
            <a:endParaRPr lang="zh-CN" altLang="en-US" sz="2400"/>
          </a:p>
          <a:p>
            <a:pPr lvl="1" algn="just">
              <a:lnSpc>
                <a:spcPct val="90000"/>
              </a:lnSpc>
            </a:pPr>
            <a:r>
              <a:rPr lang="zh-CN" altLang="en-US" sz="2000"/>
              <a:t>	</a:t>
            </a:r>
            <a:r>
              <a:rPr lang="zh-CN" altLang="en-US" sz="2000">
                <a:latin typeface="Times New Roman" pitchFamily="18" charset="0"/>
              </a:rPr>
              <a:t>设</a:t>
            </a:r>
            <a:r>
              <a:rPr lang="en-US" altLang="zh-CN" sz="2000"/>
              <a:t>|a|=r, (a</a:t>
            </a:r>
            <a:r>
              <a:rPr lang="en-US" altLang="zh-CN" sz="2000" baseline="30000"/>
              <a:t>-1</a:t>
            </a:r>
            <a:r>
              <a:rPr lang="en-US" altLang="zh-CN" sz="2000"/>
              <a:t>)</a:t>
            </a:r>
            <a:r>
              <a:rPr lang="en-US" altLang="zh-CN" sz="2000" baseline="30000"/>
              <a:t>r</a:t>
            </a:r>
            <a:r>
              <a:rPr lang="en-US" altLang="zh-CN" sz="2000"/>
              <a:t>=(a</a:t>
            </a:r>
            <a:r>
              <a:rPr lang="en-US" altLang="zh-CN" sz="2000" baseline="30000"/>
              <a:t>r</a:t>
            </a:r>
            <a:r>
              <a:rPr lang="en-US" altLang="zh-CN" sz="2000"/>
              <a:t>)</a:t>
            </a:r>
            <a:r>
              <a:rPr lang="en-US" altLang="zh-CN" sz="2000" baseline="30000"/>
              <a:t>-1</a:t>
            </a:r>
            <a:r>
              <a:rPr lang="en-US" altLang="zh-CN" sz="2000"/>
              <a:t>=e, </a:t>
            </a:r>
            <a:r>
              <a:rPr lang="zh-CN" altLang="en-US" sz="2000">
                <a:latin typeface="Times New Roman" pitchFamily="18" charset="0"/>
              </a:rPr>
              <a:t>因此</a:t>
            </a:r>
            <a:r>
              <a:rPr lang="en-US" altLang="zh-CN" sz="2000"/>
              <a:t>| a</a:t>
            </a:r>
            <a:r>
              <a:rPr lang="en-US" altLang="zh-CN" sz="2000" baseline="30000"/>
              <a:t>-1</a:t>
            </a:r>
            <a:r>
              <a:rPr lang="en-US" altLang="zh-CN" sz="2000"/>
              <a:t>||r </a:t>
            </a:r>
            <a:r>
              <a:rPr lang="zh-CN" altLang="en-US" sz="2000">
                <a:latin typeface="Times New Roman" pitchFamily="18" charset="0"/>
              </a:rPr>
              <a:t>。令</a:t>
            </a:r>
            <a:r>
              <a:rPr lang="en-US" altLang="zh-CN" sz="2000"/>
              <a:t>| a</a:t>
            </a:r>
            <a:r>
              <a:rPr lang="en-US" altLang="zh-CN" sz="2000" baseline="30000"/>
              <a:t>-1</a:t>
            </a:r>
            <a:r>
              <a:rPr lang="en-US" altLang="zh-CN" sz="2000"/>
              <a:t>|=t, a</a:t>
            </a:r>
            <a:r>
              <a:rPr lang="en-US" altLang="zh-CN" sz="2000" baseline="30000"/>
              <a:t>t</a:t>
            </a:r>
            <a:r>
              <a:rPr lang="en-US" altLang="zh-CN" sz="2000"/>
              <a:t>=((a</a:t>
            </a:r>
            <a:r>
              <a:rPr lang="en-US" altLang="zh-CN" sz="2000" baseline="30000"/>
              <a:t>-1</a:t>
            </a:r>
            <a:r>
              <a:rPr lang="en-US" altLang="zh-CN" sz="2000"/>
              <a:t>)</a:t>
            </a:r>
            <a:r>
              <a:rPr lang="en-US" altLang="zh-CN" sz="2000" baseline="30000"/>
              <a:t>-1</a:t>
            </a:r>
            <a:r>
              <a:rPr lang="en-US" altLang="zh-CN" sz="2000"/>
              <a:t>)</a:t>
            </a:r>
            <a:r>
              <a:rPr lang="en-US" altLang="zh-CN" sz="2000" baseline="30000"/>
              <a:t>t</a:t>
            </a:r>
            <a:r>
              <a:rPr lang="en-US" altLang="zh-CN" sz="2000"/>
              <a:t> = ((a</a:t>
            </a:r>
            <a:r>
              <a:rPr lang="en-US" altLang="zh-CN" sz="2000" baseline="30000"/>
              <a:t>-1</a:t>
            </a:r>
            <a:r>
              <a:rPr lang="en-US" altLang="zh-CN" sz="2000"/>
              <a:t>)</a:t>
            </a:r>
            <a:r>
              <a:rPr lang="en-US" altLang="zh-CN" sz="2000" baseline="30000"/>
              <a:t>t</a:t>
            </a:r>
            <a:r>
              <a:rPr lang="en-US" altLang="zh-CN" sz="2000"/>
              <a:t>)</a:t>
            </a:r>
            <a:r>
              <a:rPr lang="en-US" altLang="zh-CN" sz="2000" baseline="30000"/>
              <a:t>-1</a:t>
            </a:r>
            <a:r>
              <a:rPr lang="en-US" altLang="zh-CN" sz="2000"/>
              <a:t> = e</a:t>
            </a:r>
            <a:r>
              <a:rPr lang="zh-CN" altLang="en-US" sz="2000">
                <a:latin typeface="Times New Roman" pitchFamily="18" charset="0"/>
              </a:rPr>
              <a:t>，因此</a:t>
            </a:r>
            <a:r>
              <a:rPr lang="en-US" altLang="zh-CN" sz="2000"/>
              <a:t>r|t, </a:t>
            </a:r>
            <a:r>
              <a:rPr lang="zh-CN" altLang="en-US" sz="2000">
                <a:latin typeface="Times New Roman" pitchFamily="18" charset="0"/>
              </a:rPr>
              <a:t>即</a:t>
            </a:r>
            <a:r>
              <a:rPr lang="en-US" altLang="zh-CN" sz="2000"/>
              <a:t>r|| a</a:t>
            </a:r>
            <a:r>
              <a:rPr lang="en-US" altLang="zh-CN" sz="2000" baseline="30000"/>
              <a:t>-1</a:t>
            </a:r>
            <a:r>
              <a:rPr lang="en-US" altLang="zh-CN" sz="2000"/>
              <a:t>|, </a:t>
            </a:r>
            <a:r>
              <a:rPr lang="zh-CN" altLang="en-US" sz="2000">
                <a:latin typeface="Times New Roman" pitchFamily="18" charset="0"/>
              </a:rPr>
              <a:t>所以</a:t>
            </a:r>
            <a:r>
              <a:rPr lang="en-US" altLang="zh-CN" sz="2000"/>
              <a:t>| a</a:t>
            </a:r>
            <a:r>
              <a:rPr lang="en-US" altLang="zh-CN" sz="2000" baseline="30000"/>
              <a:t>-1</a:t>
            </a:r>
            <a:r>
              <a:rPr lang="en-US" altLang="zh-CN" sz="2000"/>
              <a:t>|=r</a:t>
            </a:r>
          </a:p>
          <a:p>
            <a:pPr>
              <a:lnSpc>
                <a:spcPct val="90000"/>
              </a:lnSpc>
            </a:pPr>
            <a:endParaRPr lang="en-US" altLang="zh-CN"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有关元素的乘积的阶的讨论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algn="just"/>
            <a:r>
              <a:rPr lang="zh-CN" altLang="en-US" sz="2400">
                <a:latin typeface="Times New Roman" pitchFamily="18" charset="0"/>
              </a:rPr>
              <a:t>设</a:t>
            </a:r>
            <a:r>
              <a:rPr lang="en-US" altLang="zh-CN" sz="2400"/>
              <a:t>a,b</a:t>
            </a:r>
            <a:r>
              <a:rPr lang="zh-CN" altLang="en-US" sz="2400">
                <a:latin typeface="Times New Roman" pitchFamily="18" charset="0"/>
              </a:rPr>
              <a:t>是群</a:t>
            </a:r>
            <a:r>
              <a:rPr lang="en-US" altLang="zh-CN" sz="2400"/>
              <a:t>G</a:t>
            </a:r>
            <a:r>
              <a:rPr lang="zh-CN" altLang="en-US" sz="2400">
                <a:latin typeface="Times New Roman" pitchFamily="18" charset="0"/>
              </a:rPr>
              <a:t>中的元素，且</a:t>
            </a:r>
            <a:r>
              <a:rPr lang="en-US" altLang="zh-CN" sz="2400"/>
              <a:t>ab=ba(</a:t>
            </a:r>
            <a:r>
              <a:rPr lang="zh-CN" altLang="en-US" sz="2400">
                <a:latin typeface="Times New Roman" pitchFamily="18" charset="0"/>
              </a:rPr>
              <a:t>并不意味着</a:t>
            </a:r>
            <a:r>
              <a:rPr lang="en-US" altLang="zh-CN" sz="2400"/>
              <a:t>G</a:t>
            </a:r>
            <a:r>
              <a:rPr lang="zh-CN" altLang="en-US" sz="2400">
                <a:latin typeface="Times New Roman" pitchFamily="18" charset="0"/>
              </a:rPr>
              <a:t>是可交换群</a:t>
            </a:r>
            <a:r>
              <a:rPr lang="en-US" altLang="zh-CN" sz="2400"/>
              <a:t>)</a:t>
            </a:r>
            <a:r>
              <a:rPr lang="zh-CN" altLang="en-US" sz="2400">
                <a:latin typeface="Times New Roman" pitchFamily="18" charset="0"/>
              </a:rPr>
              <a:t>，设</a:t>
            </a:r>
            <a:r>
              <a:rPr lang="en-US" altLang="zh-CN" sz="2400"/>
              <a:t>|a|=n, |b|=m, gcd (m,n)=1, </a:t>
            </a:r>
            <a:r>
              <a:rPr lang="zh-CN" altLang="en-US" sz="2400">
                <a:latin typeface="Times New Roman" pitchFamily="18" charset="0"/>
              </a:rPr>
              <a:t>则</a:t>
            </a:r>
            <a:r>
              <a:rPr lang="en-US" altLang="zh-CN" sz="2400"/>
              <a:t>|ab|=mn</a:t>
            </a:r>
          </a:p>
          <a:p>
            <a:pPr lvl="1" algn="just"/>
            <a:r>
              <a:rPr lang="zh-CN" altLang="en-US" sz="2000"/>
              <a:t>证明要点</a:t>
            </a:r>
          </a:p>
          <a:p>
            <a:pPr lvl="1" algn="just"/>
            <a:r>
              <a:rPr lang="zh-CN" altLang="en-US" sz="2000"/>
              <a:t>	</a:t>
            </a:r>
            <a:r>
              <a:rPr lang="zh-CN" altLang="en-US" sz="2000">
                <a:latin typeface="Times New Roman" pitchFamily="18" charset="0"/>
              </a:rPr>
              <a:t>设</a:t>
            </a:r>
            <a:r>
              <a:rPr lang="en-US" altLang="zh-CN" sz="2000"/>
              <a:t>|ab|=d</a:t>
            </a:r>
            <a:r>
              <a:rPr lang="zh-CN" altLang="en-US" sz="2000">
                <a:latin typeface="Times New Roman" pitchFamily="18" charset="0"/>
              </a:rPr>
              <a:t>。</a:t>
            </a:r>
            <a:r>
              <a:rPr lang="zh-CN" altLang="en-US" sz="2000"/>
              <a:t>	</a:t>
            </a: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先证明</a:t>
            </a:r>
            <a:r>
              <a:rPr lang="zh-CN" altLang="en-US" sz="2000"/>
              <a:t> </a:t>
            </a:r>
            <a:r>
              <a:rPr lang="en-US" altLang="zh-CN" sz="2000"/>
              <a:t>d|mn: (ab)</a:t>
            </a:r>
            <a:r>
              <a:rPr lang="en-US" altLang="zh-CN" sz="2000" baseline="30000"/>
              <a:t>mn</a:t>
            </a:r>
            <a:r>
              <a:rPr lang="en-US" altLang="zh-CN" sz="2000"/>
              <a:t> = a</a:t>
            </a:r>
            <a:r>
              <a:rPr lang="en-US" altLang="zh-CN" sz="2000" baseline="30000"/>
              <a:t>mn</a:t>
            </a:r>
            <a:r>
              <a:rPr lang="en-US" altLang="zh-CN" sz="2000"/>
              <a:t>b</a:t>
            </a:r>
            <a:r>
              <a:rPr lang="en-US" altLang="zh-CN" sz="2000" baseline="30000"/>
              <a:t>mn</a:t>
            </a:r>
            <a:r>
              <a:rPr lang="en-US" altLang="zh-CN" sz="2000"/>
              <a:t> = (a</a:t>
            </a:r>
            <a:r>
              <a:rPr lang="en-US" altLang="zh-CN" sz="2000" baseline="30000"/>
              <a:t>n</a:t>
            </a:r>
            <a:r>
              <a:rPr lang="en-US" altLang="zh-CN" sz="2000"/>
              <a:t>)</a:t>
            </a:r>
            <a:r>
              <a:rPr lang="en-US" altLang="zh-CN" sz="2000" baseline="30000"/>
              <a:t>m</a:t>
            </a:r>
            <a:r>
              <a:rPr lang="en-US" altLang="zh-CN" sz="2000"/>
              <a:t>(b</a:t>
            </a:r>
            <a:r>
              <a:rPr lang="en-US" altLang="zh-CN" sz="2000" baseline="30000"/>
              <a:t>m</a:t>
            </a:r>
            <a:r>
              <a:rPr lang="en-US" altLang="zh-CN" sz="2000"/>
              <a:t>)</a:t>
            </a:r>
            <a:r>
              <a:rPr lang="en-US" altLang="zh-CN" sz="2000" baseline="30000"/>
              <a:t>n</a:t>
            </a:r>
            <a:r>
              <a:rPr lang="en-US" altLang="zh-CN" sz="2000"/>
              <a:t> = e</a:t>
            </a: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再证明</a:t>
            </a:r>
            <a:r>
              <a:rPr lang="zh-CN" altLang="en-US" sz="2000"/>
              <a:t> </a:t>
            </a:r>
            <a:r>
              <a:rPr lang="en-US" altLang="zh-CN" sz="2000"/>
              <a:t>mn|d:</a:t>
            </a:r>
          </a:p>
          <a:p>
            <a:pPr lvl="1" algn="just"/>
            <a:r>
              <a:rPr lang="en-US" altLang="zh-CN" sz="2000"/>
              <a:t>	</a:t>
            </a:r>
            <a:r>
              <a:rPr lang="zh-CN" altLang="en-US" sz="2000">
                <a:latin typeface="Times New Roman" pitchFamily="18" charset="0"/>
              </a:rPr>
              <a:t>因为</a:t>
            </a:r>
            <a:r>
              <a:rPr lang="en-US" altLang="zh-CN" sz="2000"/>
              <a:t>m,n</a:t>
            </a:r>
            <a:r>
              <a:rPr lang="zh-CN" altLang="en-US" sz="2000">
                <a:latin typeface="Times New Roman" pitchFamily="18" charset="0"/>
              </a:rPr>
              <a:t>互质，只需证明</a:t>
            </a:r>
            <a:r>
              <a:rPr lang="en-US" altLang="zh-CN" sz="2000"/>
              <a:t>m|d, </a:t>
            </a:r>
            <a:r>
              <a:rPr lang="zh-CN" altLang="en-US" sz="2000">
                <a:latin typeface="Times New Roman" pitchFamily="18" charset="0"/>
              </a:rPr>
              <a:t>且</a:t>
            </a:r>
            <a:r>
              <a:rPr lang="en-US" altLang="zh-CN" sz="2000"/>
              <a:t>n|d</a:t>
            </a:r>
          </a:p>
          <a:p>
            <a:pPr lvl="1" algn="just"/>
            <a:r>
              <a:rPr lang="en-US" altLang="zh-CN" sz="2000"/>
              <a:t>	</a:t>
            </a:r>
            <a:r>
              <a:rPr lang="zh-CN" altLang="en-US" sz="2000">
                <a:latin typeface="Times New Roman" pitchFamily="18" charset="0"/>
              </a:rPr>
              <a:t>由</a:t>
            </a:r>
            <a:r>
              <a:rPr lang="en-US" altLang="zh-CN" sz="2000"/>
              <a:t>(ab)</a:t>
            </a:r>
            <a:r>
              <a:rPr lang="en-US" altLang="zh-CN" sz="2000" baseline="30000"/>
              <a:t>d</a:t>
            </a:r>
            <a:r>
              <a:rPr lang="en-US" altLang="zh-CN" sz="2000"/>
              <a:t>=e</a:t>
            </a:r>
            <a:r>
              <a:rPr lang="zh-CN" altLang="en-US" sz="2000">
                <a:latin typeface="Times New Roman" pitchFamily="18" charset="0"/>
              </a:rPr>
              <a:t>可知</a:t>
            </a:r>
            <a:r>
              <a:rPr lang="en-US" altLang="zh-CN" sz="2000"/>
              <a:t>a</a:t>
            </a:r>
            <a:r>
              <a:rPr lang="en-US" altLang="zh-CN" sz="2000" baseline="30000"/>
              <a:t>d</a:t>
            </a:r>
            <a:r>
              <a:rPr lang="en-US" altLang="zh-CN" sz="2000"/>
              <a:t>=b</a:t>
            </a:r>
            <a:r>
              <a:rPr lang="en-US" altLang="zh-CN" sz="2000" baseline="30000"/>
              <a:t>-d</a:t>
            </a:r>
            <a:r>
              <a:rPr lang="en-US" altLang="zh-CN" sz="2000"/>
              <a:t>=b</a:t>
            </a:r>
            <a:r>
              <a:rPr lang="en-US" altLang="zh-CN" sz="2000" baseline="30000"/>
              <a:t>d</a:t>
            </a:r>
            <a:r>
              <a:rPr lang="zh-CN" altLang="en-US" sz="2000">
                <a:latin typeface="Times New Roman" pitchFamily="18" charset="0"/>
              </a:rPr>
              <a:t>。</a:t>
            </a:r>
          </a:p>
          <a:p>
            <a:pPr lvl="1" algn="just"/>
            <a:r>
              <a:rPr lang="zh-CN" altLang="en-US" sz="2000">
                <a:latin typeface="Times New Roman" pitchFamily="18" charset="0"/>
              </a:rPr>
              <a:t>因为</a:t>
            </a:r>
            <a:r>
              <a:rPr lang="en-US" altLang="zh-CN" sz="2000"/>
              <a:t>(a</a:t>
            </a:r>
            <a:r>
              <a:rPr lang="en-US" altLang="zh-CN" sz="2000" baseline="30000"/>
              <a:t>d</a:t>
            </a:r>
            <a:r>
              <a:rPr lang="en-US" altLang="zh-CN" sz="2000"/>
              <a:t>)</a:t>
            </a:r>
            <a:r>
              <a:rPr lang="en-US" altLang="zh-CN" sz="2000" baseline="30000"/>
              <a:t>n</a:t>
            </a:r>
            <a:r>
              <a:rPr lang="en-US" altLang="zh-CN" sz="2000"/>
              <a:t>=(a</a:t>
            </a:r>
            <a:r>
              <a:rPr lang="en-US" altLang="zh-CN" sz="2000" baseline="30000"/>
              <a:t>n</a:t>
            </a:r>
            <a:r>
              <a:rPr lang="en-US" altLang="zh-CN" sz="2000"/>
              <a:t>)</a:t>
            </a:r>
            <a:r>
              <a:rPr lang="en-US" altLang="zh-CN" sz="2000" baseline="30000"/>
              <a:t>d</a:t>
            </a:r>
            <a:r>
              <a:rPr lang="en-US" altLang="zh-CN" sz="2000"/>
              <a:t>=e</a:t>
            </a:r>
            <a:r>
              <a:rPr lang="zh-CN" altLang="en-US" sz="2000">
                <a:latin typeface="Times New Roman" pitchFamily="18" charset="0"/>
              </a:rPr>
              <a:t>，</a:t>
            </a:r>
            <a:r>
              <a:rPr lang="en-US" altLang="zh-CN" sz="2000"/>
              <a:t>(a</a:t>
            </a:r>
            <a:r>
              <a:rPr lang="en-US" altLang="zh-CN" sz="2000" baseline="30000"/>
              <a:t>d</a:t>
            </a:r>
            <a:r>
              <a:rPr lang="en-US" altLang="zh-CN" sz="2000"/>
              <a:t>)</a:t>
            </a:r>
            <a:r>
              <a:rPr lang="en-US" altLang="zh-CN" sz="2000" baseline="30000"/>
              <a:t>m</a:t>
            </a:r>
            <a:r>
              <a:rPr lang="en-US" altLang="zh-CN" sz="2000"/>
              <a:t>=(b</a:t>
            </a:r>
            <a:r>
              <a:rPr lang="en-US" altLang="zh-CN" sz="2000" baseline="30000"/>
              <a:t>d</a:t>
            </a:r>
            <a:r>
              <a:rPr lang="en-US" altLang="zh-CN" sz="2000"/>
              <a:t>)</a:t>
            </a:r>
            <a:r>
              <a:rPr lang="en-US" altLang="zh-CN" sz="2000" baseline="30000"/>
              <a:t>m</a:t>
            </a:r>
            <a:r>
              <a:rPr lang="en-US" altLang="zh-CN" sz="2000"/>
              <a:t>=(b</a:t>
            </a:r>
            <a:r>
              <a:rPr lang="en-US" altLang="zh-CN" sz="2000" baseline="30000"/>
              <a:t>d</a:t>
            </a:r>
            <a:r>
              <a:rPr lang="en-US" altLang="zh-CN" sz="2000"/>
              <a:t>)</a:t>
            </a:r>
            <a:r>
              <a:rPr lang="en-US" altLang="zh-CN" sz="2000" baseline="30000"/>
              <a:t>m</a:t>
            </a:r>
            <a:r>
              <a:rPr lang="en-US" altLang="zh-CN" sz="2000"/>
              <a:t>=(b</a:t>
            </a:r>
            <a:r>
              <a:rPr lang="en-US" altLang="zh-CN" sz="2000" baseline="30000"/>
              <a:t>m</a:t>
            </a:r>
            <a:r>
              <a:rPr lang="en-US" altLang="zh-CN" sz="2000"/>
              <a:t>)</a:t>
            </a:r>
            <a:r>
              <a:rPr lang="en-US" altLang="zh-CN" sz="2000" baseline="30000"/>
              <a:t>d</a:t>
            </a:r>
            <a:r>
              <a:rPr lang="en-US" altLang="zh-CN" sz="2000"/>
              <a:t>=e</a:t>
            </a:r>
            <a:r>
              <a:rPr lang="zh-CN" altLang="en-US" sz="2000">
                <a:latin typeface="Times New Roman" pitchFamily="18" charset="0"/>
              </a:rPr>
              <a:t>，所以</a:t>
            </a:r>
            <a:r>
              <a:rPr lang="en-US" altLang="zh-CN" sz="2000"/>
              <a:t>|a</a:t>
            </a:r>
            <a:r>
              <a:rPr lang="en-US" altLang="zh-CN" sz="2000" baseline="30000"/>
              <a:t>d</a:t>
            </a:r>
            <a:r>
              <a:rPr lang="en-US" altLang="zh-CN" sz="2000"/>
              <a:t>|</a:t>
            </a:r>
            <a:r>
              <a:rPr lang="zh-CN" altLang="en-US" sz="2000">
                <a:latin typeface="Times New Roman" pitchFamily="18" charset="0"/>
              </a:rPr>
              <a:t>是</a:t>
            </a:r>
            <a:r>
              <a:rPr lang="en-US" altLang="zh-CN" sz="2000"/>
              <a:t>m,n</a:t>
            </a:r>
            <a:r>
              <a:rPr lang="zh-CN" altLang="en-US" sz="2000">
                <a:latin typeface="Times New Roman" pitchFamily="18" charset="0"/>
              </a:rPr>
              <a:t>的公因子，所以</a:t>
            </a:r>
            <a:r>
              <a:rPr lang="en-US" altLang="zh-CN" sz="2000"/>
              <a:t>|a</a:t>
            </a:r>
            <a:r>
              <a:rPr lang="en-US" altLang="zh-CN" sz="2000" baseline="30000"/>
              <a:t>d</a:t>
            </a:r>
            <a:r>
              <a:rPr lang="en-US" altLang="zh-CN" sz="2000"/>
              <a:t>|=1</a:t>
            </a:r>
            <a:r>
              <a:rPr lang="zh-CN" altLang="en-US" sz="2000">
                <a:latin typeface="Times New Roman" pitchFamily="18" charset="0"/>
              </a:rPr>
              <a:t>，即</a:t>
            </a:r>
            <a:r>
              <a:rPr lang="en-US" altLang="zh-CN" sz="2000"/>
              <a:t>a</a:t>
            </a:r>
            <a:r>
              <a:rPr lang="en-US" altLang="zh-CN" sz="2000" baseline="30000"/>
              <a:t>d</a:t>
            </a:r>
            <a:r>
              <a:rPr lang="en-US" altLang="zh-CN" sz="2000"/>
              <a:t>=e</a:t>
            </a:r>
            <a:r>
              <a:rPr lang="zh-CN" altLang="en-US" sz="2000">
                <a:latin typeface="Times New Roman" pitchFamily="18" charset="0"/>
              </a:rPr>
              <a:t>，所以</a:t>
            </a:r>
            <a:r>
              <a:rPr lang="en-US" altLang="zh-CN" sz="2000"/>
              <a:t>n|d</a:t>
            </a:r>
            <a:r>
              <a:rPr lang="zh-CN" altLang="en-US" sz="2000">
                <a:latin typeface="Times New Roman" pitchFamily="18" charset="0"/>
              </a:rPr>
              <a:t>。</a:t>
            </a:r>
            <a:endParaRPr lang="zh-CN" altLang="en-US" sz="2000"/>
          </a:p>
          <a:p>
            <a:pPr lvl="1" algn="just">
              <a:buFontTx/>
              <a:buNone/>
            </a:pPr>
            <a:r>
              <a:rPr lang="zh-CN" altLang="en-US" sz="2000">
                <a:latin typeface="Times New Roman" pitchFamily="18" charset="0"/>
              </a:rPr>
              <a:t>	同理可得：</a:t>
            </a:r>
            <a:r>
              <a:rPr lang="en-US" altLang="zh-CN" sz="2000"/>
              <a:t>b</a:t>
            </a:r>
            <a:r>
              <a:rPr lang="en-US" altLang="zh-CN" sz="2000" baseline="30000"/>
              <a:t>d</a:t>
            </a:r>
            <a:r>
              <a:rPr lang="en-US" altLang="zh-CN" sz="2000"/>
              <a:t>=e</a:t>
            </a:r>
            <a:r>
              <a:rPr lang="zh-CN" altLang="en-US" sz="2000">
                <a:latin typeface="Times New Roman" pitchFamily="18" charset="0"/>
              </a:rPr>
              <a:t>，所以</a:t>
            </a:r>
            <a:r>
              <a:rPr lang="en-US" altLang="zh-CN" sz="2000"/>
              <a:t>m|d</a:t>
            </a:r>
            <a:r>
              <a:rPr lang="zh-CN" altLang="en-US" sz="2000">
                <a:latin typeface="Times New Roman" pitchFamily="18" charset="0"/>
              </a:rPr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群表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群方程有唯一解在群表中的体现</a:t>
            </a:r>
          </a:p>
          <a:p>
            <a:pPr lvl="1"/>
            <a:r>
              <a:rPr lang="zh-CN" altLang="en-US"/>
              <a:t>设</a:t>
            </a:r>
            <a:r>
              <a:rPr lang="en-US" altLang="zh-CN">
                <a:latin typeface="Times New Roman" pitchFamily="18" charset="0"/>
              </a:rPr>
              <a:t>G={a</a:t>
            </a:r>
            <a:r>
              <a:rPr lang="en-US" altLang="zh-CN" baseline="-25000">
                <a:latin typeface="Times New Roman" pitchFamily="18" charset="0"/>
              </a:rPr>
              <a:t>1</a:t>
            </a:r>
            <a:r>
              <a:rPr lang="en-US" altLang="zh-CN">
                <a:latin typeface="Times New Roman" pitchFamily="18" charset="0"/>
              </a:rPr>
              <a:t>,a</a:t>
            </a:r>
            <a:r>
              <a:rPr lang="en-US" altLang="zh-CN" baseline="-25000">
                <a:latin typeface="Times New Roman" pitchFamily="18" charset="0"/>
              </a:rPr>
              <a:t>2</a:t>
            </a:r>
            <a:r>
              <a:rPr lang="en-US" altLang="zh-CN">
                <a:latin typeface="Times New Roman" pitchFamily="18" charset="0"/>
              </a:rPr>
              <a:t>,…,a</a:t>
            </a:r>
            <a:r>
              <a:rPr lang="en-US" altLang="zh-CN" baseline="-25000">
                <a:latin typeface="Times New Roman" pitchFamily="18" charset="0"/>
              </a:rPr>
              <a:t>n</a:t>
            </a:r>
            <a:r>
              <a:rPr lang="en-US" altLang="zh-CN">
                <a:latin typeface="Times New Roman" pitchFamily="18" charset="0"/>
              </a:rPr>
              <a:t>}</a:t>
            </a:r>
          </a:p>
          <a:p>
            <a:pPr lvl="1">
              <a:buFontTx/>
              <a:buNone/>
            </a:pPr>
            <a:r>
              <a:rPr lang="zh-CN" altLang="en-US"/>
              <a:t>假设第</a:t>
            </a:r>
            <a:r>
              <a:rPr lang="en-US" altLang="zh-CN">
                <a:latin typeface="Times New Roman" pitchFamily="18" charset="0"/>
              </a:rPr>
              <a:t>i</a:t>
            </a:r>
            <a:r>
              <a:rPr lang="zh-CN" altLang="en-US">
                <a:latin typeface="Times New Roman" pitchFamily="18" charset="0"/>
              </a:rPr>
              <a:t>行上有两个相同元素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-25000">
                <a:latin typeface="Times New Roman" pitchFamily="18" charset="0"/>
              </a:rPr>
              <a:t>j</a:t>
            </a:r>
            <a:r>
              <a:rPr lang="zh-CN" altLang="en-US">
                <a:latin typeface="Times New Roman" pitchFamily="18" charset="0"/>
              </a:rPr>
              <a:t>，分别在第</a:t>
            </a:r>
            <a:r>
              <a:rPr lang="en-US" altLang="zh-CN">
                <a:latin typeface="Times New Roman" pitchFamily="18" charset="0"/>
              </a:rPr>
              <a:t>k, l</a:t>
            </a:r>
            <a:r>
              <a:rPr lang="zh-CN" altLang="en-US">
                <a:latin typeface="Times New Roman" pitchFamily="18" charset="0"/>
              </a:rPr>
              <a:t>列，则意味着</a:t>
            </a:r>
            <a:r>
              <a:rPr lang="en-US" altLang="zh-CN">
                <a:latin typeface="Times New Roman" pitchFamily="18" charset="0"/>
              </a:rPr>
              <a:t>a</a:t>
            </a:r>
            <a:r>
              <a:rPr lang="en-US" altLang="zh-CN" baseline="-25000">
                <a:latin typeface="Times New Roman" pitchFamily="18" charset="0"/>
              </a:rPr>
              <a:t>i</a:t>
            </a:r>
            <a:r>
              <a:rPr lang="en-US" altLang="zh-CN">
                <a:latin typeface="Times New Roman" pitchFamily="18" charset="0"/>
              </a:rPr>
              <a:t>*x=a</a:t>
            </a:r>
            <a:r>
              <a:rPr lang="en-US" altLang="zh-CN" baseline="-25000">
                <a:latin typeface="Times New Roman" pitchFamily="18" charset="0"/>
              </a:rPr>
              <a:t>j</a:t>
            </a:r>
            <a:r>
              <a:rPr lang="zh-CN" altLang="en-US">
                <a:latin typeface="Times New Roman" pitchFamily="18" charset="0"/>
              </a:rPr>
              <a:t>有两个不同的解。矛盾。</a:t>
            </a:r>
          </a:p>
          <a:p>
            <a:pPr lvl="1">
              <a:buFontTx/>
              <a:buNone/>
            </a:pPr>
            <a:r>
              <a:rPr lang="zh-CN" altLang="en-US">
                <a:latin typeface="Times New Roman" pitchFamily="18" charset="0"/>
              </a:rPr>
              <a:t>同样可以讨论一列上有两个相同元素的情况。</a:t>
            </a:r>
          </a:p>
          <a:p>
            <a:pPr lvl="1"/>
            <a:endParaRPr lang="zh-CN" altLang="en-US">
              <a:latin typeface="Times New Roman" pitchFamily="18" charset="0"/>
            </a:endParaRPr>
          </a:p>
          <a:p>
            <a:pPr lvl="1"/>
            <a:r>
              <a:rPr lang="en-US" altLang="zh-CN">
                <a:latin typeface="Times New Roman" pitchFamily="18" charset="0"/>
              </a:rPr>
              <a:t>3</a:t>
            </a:r>
            <a:r>
              <a:rPr lang="zh-CN" altLang="en-US">
                <a:latin typeface="Times New Roman" pitchFamily="18" charset="0"/>
              </a:rPr>
              <a:t>个元素的群的群表</a:t>
            </a:r>
          </a:p>
          <a:p>
            <a:endParaRPr lang="zh-CN" altLang="en-US">
              <a:latin typeface="Times New Roman" pitchFamily="18" charset="0"/>
            </a:endParaRPr>
          </a:p>
          <a:p>
            <a:pPr lvl="1">
              <a:buFontTx/>
              <a:buNone/>
            </a:pPr>
            <a:endParaRPr lang="en-US" altLang="zh-CN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3055938" y="4114800"/>
          <a:ext cx="6088062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8" name="Document" r:id="rId3" imgW="6093360" imgH="4038480" progId="Word.Document.8">
                  <p:embed/>
                </p:oleObj>
              </mc:Choice>
              <mc:Fallback>
                <p:oleObj name="Document" r:id="rId3" imgW="6093360" imgH="403848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4114800"/>
                        <a:ext cx="6088062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4648200" y="2133600"/>
            <a:ext cx="3429000" cy="4419600"/>
          </a:xfrm>
          <a:prstGeom prst="rect">
            <a:avLst/>
          </a:prstGeom>
          <a:solidFill>
            <a:srgbClr val="FFFF99"/>
          </a:solidFill>
          <a:ln w="57150" cmpd="thickThin">
            <a:solidFill>
              <a:srgbClr val="FF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99" name="Rectangle 15"/>
          <p:cNvSpPr>
            <a:spLocks noChangeArrowheads="1"/>
          </p:cNvSpPr>
          <p:nvPr/>
        </p:nvSpPr>
        <p:spPr bwMode="auto">
          <a:xfrm>
            <a:off x="762000" y="2133600"/>
            <a:ext cx="3429000" cy="4419600"/>
          </a:xfrm>
          <a:prstGeom prst="rect">
            <a:avLst/>
          </a:prstGeom>
          <a:solidFill>
            <a:srgbClr val="DAFD9B"/>
          </a:solidFill>
          <a:ln w="57150" cmpd="thickThin">
            <a:solidFill>
              <a:srgbClr val="99CC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个元素的群的群表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1819275" y="3090863"/>
            <a:ext cx="198120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1   2   3   4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2   3   4   1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3   4   1   2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4   1   2   3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1214438" y="3052763"/>
            <a:ext cx="533400" cy="244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1 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2 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3 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4 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1776413" y="2419350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1   2   3   4</a:t>
            </a:r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1057275" y="3014663"/>
            <a:ext cx="2871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>
            <a:off x="1666875" y="2328863"/>
            <a:ext cx="4763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4" name="Text Box 10"/>
          <p:cNvSpPr txBox="1">
            <a:spLocks noChangeArrowheads="1"/>
          </p:cNvSpPr>
          <p:nvPr/>
        </p:nvSpPr>
        <p:spPr bwMode="auto">
          <a:xfrm>
            <a:off x="5700713" y="3114675"/>
            <a:ext cx="19812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1   2   3   4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2   1   4   3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3   4   1   2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4   3   2   1</a:t>
            </a:r>
          </a:p>
        </p:txBody>
      </p:sp>
      <p:sp>
        <p:nvSpPr>
          <p:cNvPr id="93195" name="Text Box 11"/>
          <p:cNvSpPr txBox="1">
            <a:spLocks noChangeArrowheads="1"/>
          </p:cNvSpPr>
          <p:nvPr/>
        </p:nvSpPr>
        <p:spPr bwMode="auto">
          <a:xfrm>
            <a:off x="5095875" y="3076575"/>
            <a:ext cx="533400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1 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2 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3 </a:t>
            </a:r>
          </a:p>
          <a:p>
            <a:pPr>
              <a:spcBef>
                <a:spcPct val="50000"/>
              </a:spcBef>
            </a:pPr>
            <a:r>
              <a:rPr lang="en-US" altLang="zh-CN" sz="2800"/>
              <a:t>4 </a:t>
            </a:r>
          </a:p>
        </p:txBody>
      </p:sp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5657850" y="2443163"/>
            <a:ext cx="1981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1   2   3   4</a:t>
            </a:r>
          </a:p>
        </p:txBody>
      </p:sp>
      <p:sp>
        <p:nvSpPr>
          <p:cNvPr id="93197" name="Line 13"/>
          <p:cNvSpPr>
            <a:spLocks noChangeShapeType="1"/>
          </p:cNvSpPr>
          <p:nvPr/>
        </p:nvSpPr>
        <p:spPr bwMode="auto">
          <a:xfrm>
            <a:off x="4938713" y="3038475"/>
            <a:ext cx="287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198" name="Line 14"/>
          <p:cNvSpPr>
            <a:spLocks noChangeShapeType="1"/>
          </p:cNvSpPr>
          <p:nvPr/>
        </p:nvSpPr>
        <p:spPr bwMode="auto">
          <a:xfrm flipH="1">
            <a:off x="5538788" y="2352675"/>
            <a:ext cx="9525" cy="348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1600200" y="5867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tx2"/>
                </a:solidFill>
                <a:ea typeface="华文楷体" pitchFamily="2" charset="-122"/>
              </a:rPr>
              <a:t>四元循环群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5638800" y="57912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9900"/>
                </a:solidFill>
                <a:ea typeface="华文楷体" pitchFamily="2" charset="-122"/>
              </a:rPr>
              <a:t>Klein</a:t>
            </a:r>
            <a:r>
              <a:rPr lang="zh-CN" altLang="en-US" b="1">
                <a:solidFill>
                  <a:srgbClr val="009900"/>
                </a:solidFill>
                <a:ea typeface="华文楷体" pitchFamily="2" charset="-122"/>
              </a:rPr>
              <a:t>四元群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1143000"/>
          </a:xfrm>
        </p:spPr>
        <p:txBody>
          <a:bodyPr/>
          <a:lstStyle/>
          <a:p>
            <a:r>
              <a:rPr lang="zh-CN" altLang="en-US"/>
              <a:t>上一讲内容的回顾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/>
              <a:t>运算及其封闭性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/>
              <a:t>运算的性质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运算的性质和运算表的特征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/>
              <a:t>代数系统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/>
              <a:t>公理化系统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/>
              <a:t>半群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系统公理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可换半群的运算性质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/>
              <a:t>独异点</a:t>
            </a:r>
            <a:r>
              <a:rPr lang="en-US" altLang="zh-CN" sz="2800"/>
              <a:t>(</a:t>
            </a:r>
            <a:r>
              <a:rPr lang="zh-CN" altLang="en-US" sz="2800"/>
              <a:t>单元半群</a:t>
            </a:r>
            <a:r>
              <a:rPr lang="en-US" altLang="zh-CN" sz="2800"/>
              <a:t>)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系统公理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z="2400"/>
              <a:t>子独异点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800"/>
              <a:t>半群中的等幂元素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46063" y="533400"/>
            <a:ext cx="7772400" cy="1539875"/>
          </a:xfrm>
        </p:spPr>
        <p:txBody>
          <a:bodyPr/>
          <a:lstStyle/>
          <a:p>
            <a:r>
              <a:rPr lang="zh-CN" altLang="en-US"/>
              <a:t>群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7772400" cy="4343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/>
              <a:t>群公理</a:t>
            </a:r>
          </a:p>
          <a:p>
            <a:pPr>
              <a:spcBef>
                <a:spcPct val="0"/>
              </a:spcBef>
            </a:pPr>
            <a:r>
              <a:rPr lang="zh-CN" altLang="en-US"/>
              <a:t>群的例子</a:t>
            </a:r>
          </a:p>
          <a:p>
            <a:pPr>
              <a:spcBef>
                <a:spcPct val="0"/>
              </a:spcBef>
            </a:pPr>
            <a:r>
              <a:rPr lang="zh-CN" altLang="en-US"/>
              <a:t>群方程及其解</a:t>
            </a:r>
          </a:p>
          <a:p>
            <a:pPr>
              <a:spcBef>
                <a:spcPct val="0"/>
              </a:spcBef>
            </a:pPr>
            <a:r>
              <a:rPr lang="zh-CN" altLang="en-US"/>
              <a:t>群与消去律</a:t>
            </a:r>
          </a:p>
          <a:p>
            <a:pPr>
              <a:spcBef>
                <a:spcPct val="0"/>
              </a:spcBef>
            </a:pPr>
            <a:r>
              <a:rPr lang="zh-CN" altLang="en-US"/>
              <a:t>群中元素的阶</a:t>
            </a:r>
          </a:p>
          <a:p>
            <a:pPr>
              <a:spcBef>
                <a:spcPct val="0"/>
              </a:spcBef>
            </a:pPr>
            <a:r>
              <a:rPr lang="zh-CN" altLang="en-US"/>
              <a:t>群表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公理化系统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抽象代数的研究对象：公理化的系统</a:t>
            </a:r>
          </a:p>
          <a:p>
            <a:pPr lvl="1"/>
            <a:r>
              <a:rPr lang="zh-CN" altLang="en-US"/>
              <a:t>系统公理：通常是常见的性质中的</a:t>
            </a:r>
            <a:r>
              <a:rPr lang="en-US" altLang="zh-CN"/>
              <a:t>1</a:t>
            </a:r>
            <a:r>
              <a:rPr lang="zh-CN" altLang="en-US"/>
              <a:t>条或者多条。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zh-CN" altLang="en-US" sz="2800"/>
              <a:t>      </a:t>
            </a:r>
            <a:r>
              <a:rPr lang="zh-CN" altLang="en-US" sz="2800">
                <a:solidFill>
                  <a:schemeClr val="tx2"/>
                </a:solidFill>
                <a:latin typeface="Times New Roman"/>
                <a:ea typeface="华文行楷" pitchFamily="2" charset="-122"/>
              </a:rPr>
              <a:t>“</a:t>
            </a:r>
            <a:r>
              <a:rPr lang="zh-CN" altLang="en-US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代数系统</a:t>
            </a:r>
            <a:r>
              <a:rPr lang="zh-CN" altLang="en-US" sz="2800">
                <a:solidFill>
                  <a:schemeClr val="tx2"/>
                </a:solidFill>
                <a:latin typeface="Times New Roman"/>
                <a:ea typeface="华文行楷" pitchFamily="2" charset="-122"/>
              </a:rPr>
              <a:t>”</a:t>
            </a: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+</a:t>
            </a:r>
            <a:r>
              <a:rPr lang="zh-CN" altLang="en-US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结合律</a:t>
            </a: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=</a:t>
            </a:r>
            <a:r>
              <a:rPr lang="en-US" altLang="zh-CN" sz="2800">
                <a:solidFill>
                  <a:schemeClr val="tx2"/>
                </a:solidFill>
                <a:latin typeface="Times New Roman"/>
                <a:ea typeface="华文行楷" pitchFamily="2" charset="-122"/>
              </a:rPr>
              <a:t>“</a:t>
            </a:r>
            <a:r>
              <a:rPr lang="zh-CN" altLang="en-US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半群</a:t>
            </a:r>
            <a:r>
              <a:rPr lang="zh-CN" altLang="en-US" sz="2800">
                <a:solidFill>
                  <a:schemeClr val="tx2"/>
                </a:solidFill>
                <a:latin typeface="Times New Roman"/>
                <a:ea typeface="华文行楷" pitchFamily="2" charset="-122"/>
              </a:rPr>
              <a:t>”</a:t>
            </a: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(Semigroup)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en-US" altLang="zh-CN" sz="2800">
                <a:solidFill>
                  <a:schemeClr val="tx2"/>
                </a:solidFill>
                <a:latin typeface="Times New Roman"/>
                <a:ea typeface="华文行楷" pitchFamily="2" charset="-122"/>
              </a:rPr>
              <a:t>“</a:t>
            </a:r>
            <a:r>
              <a:rPr lang="zh-CN" altLang="en-US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半群</a:t>
            </a:r>
            <a:r>
              <a:rPr lang="zh-CN" altLang="en-US" sz="2800">
                <a:solidFill>
                  <a:schemeClr val="tx2"/>
                </a:solidFill>
                <a:latin typeface="Times New Roman"/>
                <a:ea typeface="华文行楷" pitchFamily="2" charset="-122"/>
              </a:rPr>
              <a:t>”</a:t>
            </a: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+</a:t>
            </a:r>
            <a:r>
              <a:rPr lang="zh-CN" altLang="en-US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单位元素</a:t>
            </a: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=</a:t>
            </a:r>
            <a:r>
              <a:rPr lang="zh-CN" altLang="en-US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单元半群</a:t>
            </a: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(Monoid)</a:t>
            </a:r>
          </a:p>
          <a:p>
            <a:pPr>
              <a:buFontTx/>
              <a:buNone/>
            </a:pP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        </a:t>
            </a:r>
            <a:r>
              <a:rPr lang="en-US" altLang="zh-CN" sz="2800">
                <a:solidFill>
                  <a:schemeClr val="tx2"/>
                </a:solidFill>
                <a:latin typeface="Times New Roman"/>
                <a:ea typeface="华文行楷" pitchFamily="2" charset="-122"/>
              </a:rPr>
              <a:t>“</a:t>
            </a:r>
            <a:r>
              <a:rPr lang="zh-CN" altLang="en-US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单元半群</a:t>
            </a:r>
            <a:r>
              <a:rPr lang="zh-CN" altLang="en-US" sz="2800">
                <a:solidFill>
                  <a:schemeClr val="tx2"/>
                </a:solidFill>
                <a:latin typeface="Times New Roman"/>
                <a:ea typeface="华文行楷" pitchFamily="2" charset="-122"/>
              </a:rPr>
              <a:t>”</a:t>
            </a: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+</a:t>
            </a:r>
            <a:r>
              <a:rPr lang="zh-CN" altLang="en-US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逆元素</a:t>
            </a: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=</a:t>
            </a:r>
            <a:r>
              <a:rPr lang="zh-CN" altLang="en-US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群</a:t>
            </a:r>
            <a:r>
              <a:rPr lang="en-US" altLang="zh-CN" sz="2800">
                <a:solidFill>
                  <a:schemeClr val="tx2"/>
                </a:solidFill>
                <a:latin typeface="华文行楷" pitchFamily="2" charset="-122"/>
                <a:ea typeface="华文行楷" pitchFamily="2" charset="-122"/>
              </a:rPr>
              <a:t>(Group)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群公理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满足下列性质的代数系统称为</a:t>
            </a:r>
            <a:r>
              <a:rPr lang="zh-CN" altLang="en-US" sz="2800">
                <a:solidFill>
                  <a:srgbClr val="FF0000"/>
                </a:solidFill>
              </a:rPr>
              <a:t>群</a:t>
            </a:r>
            <a:r>
              <a:rPr lang="zh-CN" altLang="en-US" sz="2800"/>
              <a:t>：</a:t>
            </a:r>
          </a:p>
          <a:p>
            <a:pPr lvl="1"/>
            <a:r>
              <a:rPr lang="zh-CN" altLang="en-US" sz="2400"/>
              <a:t>结合律</a:t>
            </a:r>
          </a:p>
          <a:p>
            <a:pPr lvl="2"/>
            <a:r>
              <a:rPr lang="zh-CN" altLang="en-US" sz="2000"/>
              <a:t>因此：群也是半群</a:t>
            </a:r>
          </a:p>
          <a:p>
            <a:pPr lvl="1"/>
            <a:r>
              <a:rPr lang="zh-CN" altLang="en-US" sz="2400"/>
              <a:t>有单位元素</a:t>
            </a:r>
          </a:p>
          <a:p>
            <a:pPr lvl="2"/>
            <a:r>
              <a:rPr lang="zh-CN" altLang="en-US" sz="2000"/>
              <a:t>因此：群也是独异点</a:t>
            </a:r>
          </a:p>
          <a:p>
            <a:pPr lvl="1"/>
            <a:r>
              <a:rPr lang="zh-CN" altLang="en-US" sz="2400"/>
              <a:t>每个元素均有逆元素</a:t>
            </a:r>
          </a:p>
          <a:p>
            <a:pPr lvl="2"/>
            <a:r>
              <a:rPr lang="zh-CN" altLang="en-US" sz="2000"/>
              <a:t>将元素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zh-CN" altLang="en-US" sz="2000"/>
              <a:t>的逆元素记为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30000">
                <a:latin typeface="Times New Roman" pitchFamily="18" charset="0"/>
              </a:rPr>
              <a:t>-1</a:t>
            </a:r>
            <a:endParaRPr lang="en-US" altLang="zh-CN" sz="2000"/>
          </a:p>
          <a:p>
            <a:pPr lvl="2"/>
            <a:r>
              <a:rPr lang="zh-CN" altLang="en-US" sz="2000"/>
              <a:t>幂的扩展：定义</a:t>
            </a:r>
            <a:r>
              <a:rPr lang="en-US" altLang="zh-CN" sz="2000">
                <a:latin typeface="Times New Roman" pitchFamily="18" charset="0"/>
              </a:rPr>
              <a:t>a</a:t>
            </a:r>
            <a:r>
              <a:rPr lang="en-US" altLang="zh-CN" sz="2000" baseline="30000">
                <a:latin typeface="Times New Roman" pitchFamily="18" charset="0"/>
              </a:rPr>
              <a:t>-k</a:t>
            </a:r>
            <a:r>
              <a:rPr lang="en-US" altLang="zh-CN" sz="2000"/>
              <a:t> </a:t>
            </a:r>
            <a:r>
              <a:rPr lang="en-US" altLang="zh-CN" sz="2000">
                <a:latin typeface="Times New Roman" pitchFamily="18" charset="0"/>
              </a:rPr>
              <a:t>=(a</a:t>
            </a:r>
            <a:r>
              <a:rPr lang="en-US" altLang="zh-CN" sz="2000" baseline="30000">
                <a:latin typeface="Times New Roman" pitchFamily="18" charset="0"/>
              </a:rPr>
              <a:t>-1</a:t>
            </a:r>
            <a:r>
              <a:rPr lang="en-US" altLang="zh-CN" sz="2000">
                <a:latin typeface="Times New Roman" pitchFamily="18" charset="0"/>
              </a:rPr>
              <a:t>)</a:t>
            </a:r>
            <a:r>
              <a:rPr lang="en-US" altLang="zh-CN" sz="2000" baseline="30000">
                <a:latin typeface="Times New Roman" pitchFamily="18" charset="0"/>
              </a:rPr>
              <a:t>k</a:t>
            </a:r>
            <a:r>
              <a:rPr lang="en-US" altLang="zh-CN" sz="2000"/>
              <a:t> </a:t>
            </a:r>
            <a:r>
              <a:rPr lang="en-US" altLang="zh-CN" sz="2000">
                <a:latin typeface="Times New Roman" pitchFamily="18" charset="0"/>
              </a:rPr>
              <a:t>(k</a:t>
            </a:r>
            <a:r>
              <a:rPr lang="zh-CN" altLang="en-US" sz="2000">
                <a:latin typeface="Times New Roman" pitchFamily="18" charset="0"/>
              </a:rPr>
              <a:t>为正整数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  <a:p>
            <a:pPr lvl="2"/>
            <a:endParaRPr lang="en-US" altLang="zh-CN" sz="2000">
              <a:latin typeface="Times New Roman" pitchFamily="18" charset="0"/>
            </a:endParaRPr>
          </a:p>
          <a:p>
            <a:pPr lvl="1"/>
            <a:r>
              <a:rPr lang="zh-CN" altLang="en-US" sz="2400" i="1">
                <a:solidFill>
                  <a:schemeClr val="tx2"/>
                </a:solidFill>
              </a:rPr>
              <a:t>如果还满足交换律：可交换群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</a:rPr>
              <a:t>(</a:t>
            </a:r>
            <a:r>
              <a:rPr lang="zh-CN" altLang="en-US" sz="2400" i="1">
                <a:solidFill>
                  <a:schemeClr val="tx2"/>
                </a:solidFill>
                <a:latin typeface="Times New Roman" pitchFamily="18" charset="0"/>
              </a:rPr>
              <a:t>阿贝尔群</a:t>
            </a:r>
            <a:r>
              <a:rPr lang="en-US" altLang="zh-CN" sz="2400" i="1">
                <a:solidFill>
                  <a:schemeClr val="tx2"/>
                </a:solidFill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772400" cy="1143000"/>
          </a:xfrm>
        </p:spPr>
        <p:txBody>
          <a:bodyPr/>
          <a:lstStyle/>
          <a:p>
            <a:r>
              <a:rPr lang="en-US" altLang="zh-CN" sz="4000"/>
              <a:t>Niels Abel(1802-1829):</a:t>
            </a:r>
            <a:r>
              <a:rPr lang="zh-CN" altLang="en-US" sz="4000"/>
              <a:t>天才与贫困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7772400" cy="4114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zh-CN" altLang="en-US" sz="2400"/>
              <a:t>阿贝尔的第一个抱负不凡的冒险，是试图解决一般的五次方程。</a:t>
            </a:r>
            <a:r>
              <a:rPr lang="en-US" altLang="zh-CN" sz="2400">
                <a:latin typeface="Times New Roman"/>
              </a:rPr>
              <a:t>…</a:t>
            </a:r>
            <a:r>
              <a:rPr lang="zh-CN" altLang="en-US" sz="2400"/>
              <a:t>失败给了他一个非常有益的打击；它把他推上了正确的途径，使他怀疑一个代数解是否是可能的。他</a:t>
            </a:r>
            <a:r>
              <a:rPr lang="zh-CN" altLang="en-US" sz="2400" b="1" i="1">
                <a:solidFill>
                  <a:srgbClr val="FF0000"/>
                </a:solidFill>
              </a:rPr>
              <a:t>证明了不可解</a:t>
            </a:r>
            <a:r>
              <a:rPr lang="zh-CN" altLang="en-US" sz="2400"/>
              <a:t>。那时他大约十九岁。</a:t>
            </a:r>
          </a:p>
          <a:p>
            <a:pPr>
              <a:lnSpc>
                <a:spcPct val="90000"/>
              </a:lnSpc>
            </a:pPr>
            <a:r>
              <a:rPr lang="zh-CN" altLang="en-US" sz="2400"/>
              <a:t>阿贝尔的</a:t>
            </a:r>
            <a:r>
              <a:rPr lang="en-US" altLang="zh-CN" sz="2400"/>
              <a:t>《</a:t>
            </a:r>
            <a:r>
              <a:rPr lang="zh-CN" altLang="en-US" sz="2400"/>
              <a:t>关于非常广泛的一类超越函数的一般性质的论文</a:t>
            </a:r>
            <a:r>
              <a:rPr lang="en-US" altLang="zh-CN" sz="2400"/>
              <a:t>》</a:t>
            </a:r>
            <a:r>
              <a:rPr lang="zh-CN" altLang="en-US" sz="2400"/>
              <a:t>呈交给巴黎科学院。这就是勒让德后来用贺拉斯的话描述为</a:t>
            </a:r>
            <a:r>
              <a:rPr lang="zh-CN" altLang="en-US" sz="2400">
                <a:latin typeface="Times New Roman"/>
              </a:rPr>
              <a:t>“</a:t>
            </a:r>
            <a:r>
              <a:rPr lang="zh-CN" altLang="en-US" sz="2400"/>
              <a:t>永恒的纪念碑</a:t>
            </a:r>
            <a:r>
              <a:rPr lang="zh-CN" altLang="en-US" sz="2400">
                <a:latin typeface="Times New Roman"/>
              </a:rPr>
              <a:t>”</a:t>
            </a:r>
            <a:r>
              <a:rPr lang="zh-CN" altLang="en-US" sz="2400"/>
              <a:t>的工作，埃尔米特说：</a:t>
            </a:r>
            <a:r>
              <a:rPr lang="zh-CN" altLang="en-US" sz="2400">
                <a:latin typeface="Times New Roman"/>
              </a:rPr>
              <a:t>“</a:t>
            </a:r>
            <a:r>
              <a:rPr lang="zh-CN" altLang="en-US" sz="2400" b="1" i="1">
                <a:solidFill>
                  <a:srgbClr val="FF0000"/>
                </a:solidFill>
              </a:rPr>
              <a:t>他给数学家们留下了够他们忙上五百年的东西。</a:t>
            </a:r>
            <a:r>
              <a:rPr lang="zh-CN" altLang="en-US" sz="2400">
                <a:latin typeface="Times New Roman"/>
              </a:rPr>
              <a:t>”</a:t>
            </a:r>
            <a:r>
              <a:rPr lang="zh-CN" altLang="en-US" sz="2400"/>
              <a:t>它是现代数学的一项登峰造极的成就。</a:t>
            </a:r>
            <a:r>
              <a:rPr lang="en-US" altLang="zh-CN" sz="1600">
                <a:latin typeface="Times New Roman" pitchFamily="18" charset="0"/>
              </a:rPr>
              <a:t>(</a:t>
            </a:r>
            <a:r>
              <a:rPr lang="zh-CN" altLang="en-US" sz="1600">
                <a:latin typeface="Times New Roman" pitchFamily="18" charset="0"/>
              </a:rPr>
              <a:t>摘自贝尔：</a:t>
            </a:r>
            <a:r>
              <a:rPr lang="en-US" altLang="zh-CN" sz="1600">
                <a:latin typeface="Times New Roman" pitchFamily="18" charset="0"/>
              </a:rPr>
              <a:t>《</a:t>
            </a:r>
            <a:r>
              <a:rPr lang="zh-CN" altLang="en-US" sz="1600">
                <a:latin typeface="Times New Roman" pitchFamily="18" charset="0"/>
              </a:rPr>
              <a:t>数学精英</a:t>
            </a:r>
            <a:r>
              <a:rPr lang="en-US" altLang="zh-CN" sz="1600">
                <a:latin typeface="Times New Roman" pitchFamily="18" charset="0"/>
              </a:rPr>
              <a:t>》)</a:t>
            </a:r>
          </a:p>
          <a:p>
            <a:pPr>
              <a:lnSpc>
                <a:spcPct val="90000"/>
              </a:lnSpc>
            </a:pPr>
            <a:endParaRPr lang="en-US" altLang="zh-CN" sz="16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zh-CN" altLang="en-US" sz="1800">
                <a:latin typeface="Times New Roman" pitchFamily="18" charset="0"/>
              </a:rPr>
              <a:t>这篇论文的一个评阅人勒让德</a:t>
            </a:r>
            <a:r>
              <a:rPr lang="en-US" altLang="zh-CN" sz="1800">
                <a:latin typeface="Times New Roman" pitchFamily="18" charset="0"/>
              </a:rPr>
              <a:t>74</a:t>
            </a:r>
            <a:r>
              <a:rPr lang="zh-CN" altLang="en-US" sz="1800">
                <a:latin typeface="Times New Roman" pitchFamily="18" charset="0"/>
              </a:rPr>
              <a:t>岁，发现这篇论文很难辨认，而另一位评阅人，</a:t>
            </a:r>
            <a:r>
              <a:rPr lang="en-US" altLang="zh-CN" sz="1800">
                <a:latin typeface="Times New Roman" pitchFamily="18" charset="0"/>
              </a:rPr>
              <a:t>39</a:t>
            </a:r>
            <a:r>
              <a:rPr lang="zh-CN" altLang="en-US" sz="1800">
                <a:latin typeface="Times New Roman" pitchFamily="18" charset="0"/>
              </a:rPr>
              <a:t>岁的柯西正处于自我中心的顶峰，把论文带回家，不知放在何处，完全忘了。</a:t>
            </a:r>
            <a:r>
              <a:rPr lang="en-US" altLang="zh-CN" sz="1800">
                <a:latin typeface="Times New Roman" pitchFamily="18" charset="0"/>
              </a:rPr>
              <a:t>4</a:t>
            </a:r>
            <a:r>
              <a:rPr lang="zh-CN" altLang="en-US" sz="1800">
                <a:latin typeface="Times New Roman" pitchFamily="18" charset="0"/>
              </a:rPr>
              <a:t>年后，当柯西终于将它翻出来时，阿贝尔已经不在人世。作为赔偿，科学院让阿贝尔和雅可比一起获得</a:t>
            </a:r>
            <a:r>
              <a:rPr lang="en-US" altLang="zh-CN" sz="1800">
                <a:latin typeface="Times New Roman" pitchFamily="18" charset="0"/>
              </a:rPr>
              <a:t>1830</a:t>
            </a:r>
            <a:r>
              <a:rPr lang="zh-CN" altLang="en-US" sz="1800">
                <a:latin typeface="Times New Roman" pitchFamily="18" charset="0"/>
              </a:rPr>
              <a:t>年的数学大奖。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一个由函数构成的群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在集合</a:t>
            </a:r>
            <a:r>
              <a:rPr lang="en-US" altLang="zh-CN" sz="2800" dirty="0">
                <a:latin typeface="Times New Roman" pitchFamily="18" charset="0"/>
              </a:rPr>
              <a:t>{1,2,3}</a:t>
            </a:r>
            <a:r>
              <a:rPr lang="zh-CN" altLang="en-US" sz="2800" dirty="0">
                <a:latin typeface="Times New Roman" pitchFamily="18" charset="0"/>
              </a:rPr>
              <a:t>上可以定义</a:t>
            </a:r>
            <a:r>
              <a:rPr lang="en-US" altLang="zh-CN" sz="2800" dirty="0">
                <a:latin typeface="Times New Roman" pitchFamily="18" charset="0"/>
              </a:rPr>
              <a:t>6</a:t>
            </a:r>
            <a:r>
              <a:rPr lang="zh-CN" altLang="en-US" sz="2800" dirty="0">
                <a:latin typeface="Times New Roman" pitchFamily="18" charset="0"/>
              </a:rPr>
              <a:t>个一一对应的函数：</a:t>
            </a:r>
          </a:p>
          <a:p>
            <a:endParaRPr lang="zh-CN" altLang="en-US" sz="2800" dirty="0">
              <a:latin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</a:endParaRPr>
          </a:p>
          <a:p>
            <a:endParaRPr lang="zh-CN" altLang="en-US" sz="2800" dirty="0">
              <a:latin typeface="Times New Roman" pitchFamily="18" charset="0"/>
            </a:endParaRPr>
          </a:p>
          <a:p>
            <a:pPr>
              <a:buFontTx/>
              <a:buNone/>
            </a:pPr>
            <a:r>
              <a:rPr lang="zh-CN" altLang="en-US" sz="2800" dirty="0">
                <a:latin typeface="Times New Roman" pitchFamily="18" charset="0"/>
              </a:rPr>
              <a:t>	这</a:t>
            </a:r>
            <a:r>
              <a:rPr lang="en-US" altLang="zh-CN" sz="2800" dirty="0">
                <a:latin typeface="Times New Roman" pitchFamily="18" charset="0"/>
              </a:rPr>
              <a:t>6</a:t>
            </a:r>
            <a:r>
              <a:rPr lang="zh-CN" altLang="en-US" sz="2800" dirty="0">
                <a:latin typeface="Times New Roman" pitchFamily="18" charset="0"/>
              </a:rPr>
              <a:t>个函数与函数复合运算构成群</a:t>
            </a:r>
          </a:p>
          <a:p>
            <a:pPr lvl="2">
              <a:buFontTx/>
              <a:buNone/>
            </a:pPr>
            <a:r>
              <a:rPr lang="zh-CN" altLang="en-US" sz="2000" dirty="0">
                <a:latin typeface="Times New Roman" pitchFamily="18" charset="0"/>
              </a:rPr>
              <a:t>有限集合上的一一对应的函数称为置换，这是一个置换群。</a:t>
            </a:r>
          </a:p>
          <a:p>
            <a:pPr lvl="1"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610497"/>
              </p:ext>
            </p:extLst>
          </p:nvPr>
        </p:nvGraphicFramePr>
        <p:xfrm>
          <a:off x="1547664" y="2420888"/>
          <a:ext cx="5791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2" name="Equation" r:id="rId3" imgW="2958840" imgH="1218960" progId="Equation.3">
                  <p:embed/>
                </p:oleObj>
              </mc:Choice>
              <mc:Fallback>
                <p:oleObj name="Equation" r:id="rId3" imgW="2958840" imgH="12189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420888"/>
                        <a:ext cx="5791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群的直积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给定两个群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: (S, </a:t>
            </a:r>
            <a:r>
              <a:rPr lang="en-US" altLang="zh-CN" sz="28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⃘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), (T,</a:t>
            </a:r>
            <a:r>
              <a:rPr lang="en-US" altLang="zh-CN" sz="2800">
                <a:latin typeface="Times New Roman" pitchFamily="18" charset="0"/>
                <a:ea typeface="Batang" pitchFamily="18" charset="-127"/>
                <a:sym typeface="Times New Roman Special G1" pitchFamily="18" charset="2"/>
              </a:rPr>
              <a:t>*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), </a:t>
            </a:r>
            <a:r>
              <a:rPr lang="zh-CN" altLang="en-US" sz="2800">
                <a:latin typeface="Times New Roman" pitchFamily="18" charset="0"/>
                <a:sym typeface="Wingdings" pitchFamily="2" charset="2"/>
              </a:rPr>
              <a:t>定义笛卡儿乘积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S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T</a:t>
            </a:r>
            <a:r>
              <a:rPr lang="zh-CN" altLang="en-US" sz="2800">
                <a:latin typeface="宋体" pitchFamily="2" charset="-122"/>
                <a:sym typeface="Wingdings" pitchFamily="2" charset="2"/>
              </a:rPr>
              <a:t>上的运算</a:t>
            </a:r>
            <a:r>
              <a:rPr lang="zh-CN" altLang="en-US" sz="28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⊗</a:t>
            </a:r>
            <a:r>
              <a:rPr lang="zh-CN" altLang="en-US" sz="2800">
                <a:latin typeface="宋体" pitchFamily="2" charset="-122"/>
                <a:sym typeface="Wingdings" pitchFamily="2" charset="2"/>
              </a:rPr>
              <a:t>如下：</a:t>
            </a:r>
          </a:p>
          <a:p>
            <a:pPr lvl="1">
              <a:buFontTx/>
              <a:buNone/>
            </a:pPr>
            <a:r>
              <a:rPr lang="en-US" altLang="zh-CN" sz="2400">
                <a:latin typeface="Times New Roman" pitchFamily="18" charset="0"/>
              </a:rPr>
              <a:t>&lt;s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,t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&gt; </a:t>
            </a:r>
            <a:r>
              <a:rPr lang="en-US" altLang="zh-CN" sz="24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⊗</a:t>
            </a:r>
            <a:r>
              <a:rPr lang="en-US" altLang="zh-CN" sz="2400">
                <a:latin typeface="Times New Roman" pitchFamily="18" charset="0"/>
              </a:rPr>
              <a:t> &lt;s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&gt; = &lt;s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s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, t</a:t>
            </a:r>
            <a:r>
              <a:rPr lang="en-US" altLang="zh-CN" sz="2400" baseline="-25000">
                <a:latin typeface="Times New Roman" pitchFamily="18" charset="0"/>
              </a:rPr>
              <a:t>1</a:t>
            </a:r>
            <a:r>
              <a:rPr lang="en-US" altLang="zh-CN" sz="2400">
                <a:latin typeface="Times New Roman" pitchFamily="18" charset="0"/>
              </a:rPr>
              <a:t>*t</a:t>
            </a:r>
            <a:r>
              <a:rPr lang="en-US" altLang="zh-CN" sz="2400" baseline="-25000">
                <a:latin typeface="Times New Roman" pitchFamily="18" charset="0"/>
              </a:rPr>
              <a:t>2</a:t>
            </a:r>
            <a:r>
              <a:rPr lang="en-US" altLang="zh-CN" sz="2400">
                <a:latin typeface="Times New Roman" pitchFamily="18" charset="0"/>
              </a:rPr>
              <a:t>&gt;</a:t>
            </a:r>
          </a:p>
          <a:p>
            <a:r>
              <a:rPr lang="en-US" altLang="zh-CN" sz="2800">
                <a:latin typeface="Times New Roman" pitchFamily="18" charset="0"/>
              </a:rPr>
              <a:t>(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S</a:t>
            </a:r>
            <a:r>
              <a:rPr lang="en-US" altLang="zh-CN" sz="2800">
                <a:latin typeface="Times New Roman" pitchFamily="18" charset="0"/>
                <a:sym typeface="Symbol" pitchFamily="18" charset="2"/>
              </a:rPr>
              <a:t></a:t>
            </a:r>
            <a:r>
              <a:rPr lang="en-US" altLang="zh-CN" sz="2800">
                <a:latin typeface="Times New Roman" pitchFamily="18" charset="0"/>
                <a:sym typeface="Wingdings" pitchFamily="2" charset="2"/>
              </a:rPr>
              <a:t>T, </a:t>
            </a:r>
            <a:r>
              <a:rPr lang="en-US" altLang="zh-CN" sz="2800">
                <a:latin typeface="宋体" pitchFamily="2" charset="-122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⊗)</a:t>
            </a:r>
            <a:r>
              <a:rPr lang="zh-CN" altLang="en-US" sz="2800">
                <a:latin typeface="宋体" pitchFamily="2" charset="-122"/>
                <a:sym typeface="Wingdings" pitchFamily="2" charset="2"/>
              </a:rPr>
              <a:t>是群</a:t>
            </a:r>
          </a:p>
          <a:p>
            <a:pPr lvl="1"/>
            <a:r>
              <a:rPr lang="zh-CN" altLang="en-US" sz="2400">
                <a:latin typeface="宋体" pitchFamily="2" charset="-122"/>
                <a:sym typeface="Wingdings" pitchFamily="2" charset="2"/>
              </a:rPr>
              <a:t>结合律：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&lt;(r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⃘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⃘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, (r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*s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)*t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&gt; </a:t>
            </a:r>
          </a:p>
          <a:p>
            <a:pPr lvl="1"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				=  &lt;r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⃘(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Wingdings" pitchFamily="2" charset="2"/>
              </a:rPr>
              <a:t>⃘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), r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*(s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*t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2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)&gt;</a:t>
            </a:r>
            <a:r>
              <a:rPr lang="en-US" altLang="zh-CN" sz="2400">
                <a:latin typeface="Times New Roman" pitchFamily="18" charset="0"/>
              </a:rPr>
              <a:t> 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单位元素：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&lt;1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S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, 1</a:t>
            </a:r>
            <a:r>
              <a:rPr lang="en-US" altLang="zh-CN" sz="2400" baseline="-25000">
                <a:solidFill>
                  <a:schemeClr val="tx2"/>
                </a:solidFill>
                <a:latin typeface="Times New Roman" pitchFamily="18" charset="0"/>
              </a:rPr>
              <a:t>T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&gt;</a:t>
            </a:r>
          </a:p>
          <a:p>
            <a:pPr lvl="1"/>
            <a:r>
              <a:rPr lang="zh-CN" altLang="en-US" sz="2400">
                <a:latin typeface="Times New Roman" pitchFamily="18" charset="0"/>
              </a:rPr>
              <a:t>逆元素：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&lt;s, t&gt; </a:t>
            </a:r>
            <a:r>
              <a:rPr lang="zh-CN" altLang="en-US" sz="2400">
                <a:solidFill>
                  <a:schemeClr val="tx2"/>
                </a:solidFill>
                <a:latin typeface="Times New Roman" pitchFamily="18" charset="0"/>
              </a:rPr>
              <a:t>的逆元素是 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&lt;s</a:t>
            </a:r>
            <a:r>
              <a:rPr lang="en-US" altLang="zh-CN" sz="2400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, t</a:t>
            </a:r>
            <a:r>
              <a:rPr lang="en-US" altLang="zh-CN" sz="2400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</a:rPr>
              <a:t>&gt;</a:t>
            </a:r>
          </a:p>
          <a:p>
            <a:pPr lvl="2"/>
            <a:r>
              <a:rPr lang="en-US" altLang="zh-CN" sz="2000">
                <a:latin typeface="Times New Roman" pitchFamily="18" charset="0"/>
              </a:rPr>
              <a:t>(</a:t>
            </a:r>
            <a:r>
              <a:rPr lang="zh-CN" altLang="en-US" sz="2000">
                <a:latin typeface="Times New Roman" pitchFamily="18" charset="0"/>
              </a:rPr>
              <a:t>其中： </a:t>
            </a:r>
            <a:r>
              <a:rPr lang="en-US" altLang="zh-CN" sz="2000">
                <a:latin typeface="Times New Roman" pitchFamily="18" charset="0"/>
              </a:rPr>
              <a:t>s, s</a:t>
            </a:r>
            <a:r>
              <a:rPr lang="en-US" altLang="zh-CN" sz="2000" baseline="30000">
                <a:latin typeface="Times New Roman" pitchFamily="18" charset="0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S,  t, t</a:t>
            </a:r>
            <a:r>
              <a:rPr lang="en-US" altLang="zh-CN" sz="2000" baseline="30000">
                <a:latin typeface="Times New Roman" pitchFamily="18" charset="0"/>
              </a:rPr>
              <a:t>-1</a:t>
            </a:r>
            <a:r>
              <a:rPr lang="en-US" altLang="zh-CN" sz="2000">
                <a:latin typeface="Times New Roman" pitchFamily="18" charset="0"/>
                <a:sym typeface="Symbol" pitchFamily="18" charset="2"/>
              </a:rPr>
              <a:t>T</a:t>
            </a:r>
            <a:r>
              <a:rPr lang="en-US" altLang="zh-CN" sz="20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又一个群的例子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已知</a:t>
            </a:r>
            <a:r>
              <a:rPr lang="en-US" altLang="zh-CN" sz="2800">
                <a:latin typeface="Times New Roman" pitchFamily="18" charset="0"/>
              </a:rPr>
              <a:t>(S,</a:t>
            </a:r>
            <a:r>
              <a:rPr lang="en-US" altLang="zh-CN" sz="28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⃘)</a:t>
            </a:r>
            <a:r>
              <a:rPr lang="zh-CN" altLang="en-US" sz="2800">
                <a:latin typeface="Times New Roman" pitchFamily="18" charset="0"/>
              </a:rPr>
              <a:t>是群，</a:t>
            </a:r>
            <a:r>
              <a:rPr lang="en-US" altLang="zh-CN" sz="2800">
                <a:latin typeface="Times New Roman" pitchFamily="18" charset="0"/>
              </a:rPr>
              <a:t>u</a:t>
            </a:r>
            <a:r>
              <a:rPr lang="zh-CN" altLang="en-US" sz="2800">
                <a:latin typeface="Times New Roman" pitchFamily="18" charset="0"/>
              </a:rPr>
              <a:t>是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中一个特定的元素，定义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上一个新运算*如下：</a:t>
            </a:r>
          </a:p>
          <a:p>
            <a:pPr lvl="1">
              <a:lnSpc>
                <a:spcPct val="90000"/>
              </a:lnSpc>
            </a:pPr>
            <a:r>
              <a:rPr lang="zh-CN" altLang="en-US" sz="2400"/>
              <a:t> </a:t>
            </a:r>
            <a:r>
              <a:rPr lang="en-US" altLang="zh-CN" sz="2400">
                <a:latin typeface="Times New Roman" pitchFamily="18" charset="0"/>
              </a:rPr>
              <a:t>a*b = a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u</a:t>
            </a:r>
            <a:r>
              <a:rPr lang="en-US" altLang="zh-CN" sz="2400" baseline="30000">
                <a:latin typeface="Times New Roman" pitchFamily="18" charset="0"/>
              </a:rPr>
              <a:t>-1</a:t>
            </a:r>
            <a:r>
              <a:rPr lang="en-US" altLang="zh-CN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400">
                <a:latin typeface="Times New Roman" pitchFamily="18" charset="0"/>
              </a:rPr>
              <a:t>b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Times New Roman" pitchFamily="18" charset="0"/>
              </a:rPr>
              <a:t>(S, *)</a:t>
            </a:r>
            <a:r>
              <a:rPr lang="zh-CN" altLang="en-US" sz="2800">
                <a:latin typeface="Times New Roman" pitchFamily="18" charset="0"/>
              </a:rPr>
              <a:t>是群：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结合律：</a:t>
            </a:r>
          </a:p>
          <a:p>
            <a:pPr lvl="2">
              <a:lnSpc>
                <a:spcPct val="90000"/>
              </a:lnSpc>
            </a:pP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(a*b)*c = a*(b*c) = a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altLang="zh-CN" sz="2000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b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altLang="zh-CN" sz="2000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单位元素：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对任意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x, x*u = x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altLang="zh-CN" sz="2000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u =x, </a:t>
            </a: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而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u*x = u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altLang="zh-CN" sz="2000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x = x</a:t>
            </a:r>
          </a:p>
          <a:p>
            <a:pPr lvl="1">
              <a:lnSpc>
                <a:spcPct val="90000"/>
              </a:lnSpc>
            </a:pPr>
            <a:r>
              <a:rPr lang="zh-CN" altLang="en-US" sz="2400">
                <a:latin typeface="Times New Roman" pitchFamily="18" charset="0"/>
              </a:rPr>
              <a:t>逆元素：</a:t>
            </a:r>
          </a:p>
          <a:p>
            <a:pPr lvl="2">
              <a:lnSpc>
                <a:spcPct val="90000"/>
              </a:lnSpc>
            </a:pPr>
            <a:r>
              <a:rPr lang="zh-CN" altLang="en-US" sz="2000">
                <a:solidFill>
                  <a:schemeClr val="tx2"/>
                </a:solidFill>
                <a:latin typeface="Times New Roman" pitchFamily="18" charset="0"/>
              </a:rPr>
              <a:t>对任意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x, x*(u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⃘x</a:t>
            </a:r>
            <a:r>
              <a:rPr lang="en-US" altLang="zh-CN" sz="2000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⃘u)=x⃘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u</a:t>
            </a:r>
            <a:r>
              <a:rPr lang="en-US" altLang="zh-CN" sz="2000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</a:rPr>
              <a:t>(u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⃘x</a:t>
            </a:r>
            <a:r>
              <a:rPr lang="en-US" altLang="zh-CN" sz="2000" baseline="30000">
                <a:solidFill>
                  <a:schemeClr val="tx2"/>
                </a:solidFill>
                <a:latin typeface="Times New Roman" pitchFamily="18" charset="0"/>
              </a:rPr>
              <a:t>-1</a:t>
            </a: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⃘u)</a:t>
            </a:r>
            <a:endParaRPr lang="en-US" altLang="zh-CN" sz="2000">
              <a:latin typeface="Times New Roman" pitchFamily="18" charset="0"/>
              <a:ea typeface="Arial Unicode MS" pitchFamily="34" charset="-122"/>
              <a:cs typeface="Arial Unicode MS" pitchFamily="34" charset="-122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其中</a:t>
            </a:r>
            <a:r>
              <a:rPr lang="en-US" altLang="zh-CN" sz="2000">
                <a:latin typeface="Times New Roman" pitchFamily="18" charset="0"/>
              </a:rPr>
              <a:t>x</a:t>
            </a:r>
            <a:r>
              <a:rPr lang="en-US" altLang="zh-CN" sz="2000" baseline="30000">
                <a:latin typeface="Times New Roman" pitchFamily="18" charset="0"/>
              </a:rPr>
              <a:t>-1</a:t>
            </a:r>
            <a:r>
              <a:rPr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是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(S, ⃘)</a:t>
            </a:r>
            <a:r>
              <a:rPr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中</a:t>
            </a:r>
            <a:r>
              <a:rPr lang="en-US" altLang="zh-CN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x</a:t>
            </a:r>
            <a:r>
              <a:rPr lang="zh-CN" altLang="en-US" sz="200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的逆元素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1270</TotalTime>
  <Words>1319</Words>
  <Application>Microsoft Office PowerPoint</Application>
  <PresentationFormat>全屏显示(4:3)</PresentationFormat>
  <Paragraphs>152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Times New Roman</vt:lpstr>
      <vt:lpstr>宋体</vt:lpstr>
      <vt:lpstr>Tahoma</vt:lpstr>
      <vt:lpstr>华文行楷</vt:lpstr>
      <vt:lpstr>Wingdings</vt:lpstr>
      <vt:lpstr>Arial Unicode MS</vt:lpstr>
      <vt:lpstr>Batang</vt:lpstr>
      <vt:lpstr>Times New Roman Special G1</vt:lpstr>
      <vt:lpstr>Symbol</vt:lpstr>
      <vt:lpstr>华文楷体</vt:lpstr>
      <vt:lpstr>Office 主题​​</vt:lpstr>
      <vt:lpstr>Microsoft 公式 3.0</vt:lpstr>
      <vt:lpstr>Microsoft Word 文档</vt:lpstr>
      <vt:lpstr>群</vt:lpstr>
      <vt:lpstr>上一讲内容的回顾</vt:lpstr>
      <vt:lpstr>群</vt:lpstr>
      <vt:lpstr>公理化系统</vt:lpstr>
      <vt:lpstr>群公理</vt:lpstr>
      <vt:lpstr>Niels Abel(1802-1829):天才与贫困</vt:lpstr>
      <vt:lpstr>一个由函数构成的群</vt:lpstr>
      <vt:lpstr>群的直积</vt:lpstr>
      <vt:lpstr>又一个群的例子</vt:lpstr>
      <vt:lpstr>群方程及其解</vt:lpstr>
      <vt:lpstr>群的第二定义</vt:lpstr>
      <vt:lpstr>群与消去律</vt:lpstr>
      <vt:lpstr>有限群与消去律</vt:lpstr>
      <vt:lpstr>群中元素的阶 </vt:lpstr>
      <vt:lpstr>有关元素的乘积的阶的讨论</vt:lpstr>
      <vt:lpstr>群表</vt:lpstr>
      <vt:lpstr>4个元素的群的群表</vt:lpstr>
    </vt:vector>
  </TitlesOfParts>
  <Company>Nanjing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Zhang Ying 张营</cp:lastModifiedBy>
  <cp:revision>21</cp:revision>
  <dcterms:created xsi:type="dcterms:W3CDTF">2001-02-08T13:36:53Z</dcterms:created>
  <dcterms:modified xsi:type="dcterms:W3CDTF">2014-02-28T04:25:30Z</dcterms:modified>
</cp:coreProperties>
</file>