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1" r:id="rId10"/>
    <p:sldId id="262" r:id="rId11"/>
    <p:sldId id="263" r:id="rId12"/>
    <p:sldId id="264" r:id="rId13"/>
    <p:sldId id="272" r:id="rId14"/>
    <p:sldId id="273" r:id="rId15"/>
    <p:sldId id="278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93C2-EF8D-488D-B0C5-CC74013E18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A5BE-B8F0-451C-9C59-2475D496B5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7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D6CE-AB60-4C26-A799-9FA396C5AF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BBF-63E2-447F-9121-1A86B4C93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028A-5746-4FB6-84B0-9597DD8683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5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7C5-2F48-4D7B-B941-58CFF05D6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BFBE-45B1-471C-86BE-2631A22658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8A8-04DA-4C04-8CC2-65BE0E394F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8CA-33EA-4B04-B2C7-0375B2B192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0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CC36-5183-47C9-BF67-7F41BD25A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3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BEC1-B74D-4D07-9D6D-ED0037F93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A4B5-962E-48CF-9432-E8A8A88A8E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2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/>
              <a:t>子群与拉格朗日定理</a:t>
            </a:r>
            <a:endParaRPr lang="en-US" altLang="zh-CN" sz="54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/>
              <a:t>离散数学 第</a:t>
            </a:r>
            <a:r>
              <a:rPr lang="zh-CN" altLang="en-US" sz="3600">
                <a:latin typeface="Times New Roman" pitchFamily="18" charset="0"/>
              </a:rPr>
              <a:t>11讲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左</a:t>
            </a:r>
            <a:r>
              <a:rPr lang="zh-CN" altLang="en-US" i="0"/>
              <a:t>(</a:t>
            </a:r>
            <a:r>
              <a:rPr lang="zh-CN" altLang="en-US"/>
              <a:t>右</a:t>
            </a:r>
            <a:r>
              <a:rPr lang="en-US" altLang="zh-CN" i="0"/>
              <a:t>)</a:t>
            </a:r>
            <a:r>
              <a:rPr lang="zh-CN" altLang="en-US"/>
              <a:t>陪集及其表示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</a:t>
            </a:r>
            <a:r>
              <a:rPr lang="en-US" altLang="zh-CN"/>
              <a:t>H</a:t>
            </a:r>
            <a:r>
              <a:rPr lang="zh-CN" altLang="en-US"/>
              <a:t>是群</a:t>
            </a:r>
            <a:r>
              <a:rPr lang="en-US" altLang="zh-CN"/>
              <a:t>G</a:t>
            </a:r>
            <a:r>
              <a:rPr lang="zh-CN" altLang="en-US"/>
              <a:t>的一个子群，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中的任意一个元素，定义集合</a:t>
            </a:r>
            <a:r>
              <a:rPr lang="en-US" altLang="zh-CN"/>
              <a:t>aH</a:t>
            </a:r>
            <a:r>
              <a:rPr lang="zh-CN" altLang="en-US"/>
              <a:t>如下：</a:t>
            </a:r>
          </a:p>
          <a:p>
            <a:pPr algn="ctr">
              <a:buFontTx/>
              <a:buNone/>
            </a:pPr>
            <a:r>
              <a:rPr lang="en-US" altLang="zh-CN"/>
              <a:t>aH={a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⃘h|h</a:t>
            </a:r>
            <a:r>
              <a:rPr lang="en-US" altLang="zh-CN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H}</a:t>
            </a:r>
          </a:p>
          <a:p>
            <a:r>
              <a:rPr lang="en-US" altLang="zh-CN"/>
              <a:t>aH</a:t>
            </a:r>
            <a:r>
              <a:rPr lang="zh-CN" altLang="en-US"/>
              <a:t>称为</a:t>
            </a:r>
            <a:r>
              <a:rPr lang="en-US" altLang="zh-CN"/>
              <a:t>H</a:t>
            </a:r>
            <a:r>
              <a:rPr lang="zh-CN" altLang="en-US"/>
              <a:t>的一个左陪集</a:t>
            </a:r>
          </a:p>
          <a:p>
            <a:pPr lvl="1"/>
            <a:r>
              <a:rPr lang="zh-CN" altLang="en-US"/>
              <a:t>由群的封闭性可知，</a:t>
            </a:r>
            <a:r>
              <a:rPr lang="en-US" altLang="zh-CN"/>
              <a:t>aH</a:t>
            </a:r>
            <a:r>
              <a:rPr lang="zh-CN" altLang="en-US"/>
              <a:t>也是</a:t>
            </a:r>
            <a:r>
              <a:rPr lang="en-US" altLang="zh-CN"/>
              <a:t>G</a:t>
            </a:r>
            <a:r>
              <a:rPr lang="zh-CN" altLang="en-US"/>
              <a:t>的子集</a:t>
            </a:r>
          </a:p>
          <a:p>
            <a:pPr lvl="1"/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>
                <a:sym typeface="Symbol" pitchFamily="18" charset="2"/>
              </a:rPr>
              <a:t>hH, ahH </a:t>
            </a:r>
            <a:r>
              <a:rPr lang="zh-CN" altLang="en-US">
                <a:sym typeface="Symbol" pitchFamily="18" charset="2"/>
              </a:rPr>
              <a:t>当且仅当</a:t>
            </a:r>
            <a:r>
              <a:rPr lang="en-US" altLang="zh-CN">
                <a:sym typeface="Symbol" pitchFamily="18" charset="2"/>
              </a:rPr>
              <a:t>aH, (Why?)</a:t>
            </a:r>
          </a:p>
          <a:p>
            <a:r>
              <a:rPr lang="zh-CN" altLang="en-US"/>
              <a:t>相应地可定义右陪集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陪集与代表元素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对于群</a:t>
            </a:r>
            <a:r>
              <a:rPr lang="en-US" altLang="zh-CN"/>
              <a:t>G</a:t>
            </a:r>
            <a:r>
              <a:rPr lang="zh-CN" altLang="en-US"/>
              <a:t>的一个子群，任取</a:t>
            </a:r>
            <a:r>
              <a:rPr lang="en-US" altLang="zh-CN"/>
              <a:t>G</a:t>
            </a:r>
            <a:r>
              <a:rPr lang="zh-CN" altLang="en-US"/>
              <a:t>中一个元素</a:t>
            </a:r>
            <a:r>
              <a:rPr lang="en-US" altLang="zh-CN"/>
              <a:t>a，</a:t>
            </a:r>
            <a:r>
              <a:rPr lang="zh-CN" altLang="en-US"/>
              <a:t>均可以构造一个左陪集</a:t>
            </a:r>
            <a:r>
              <a:rPr lang="en-US" altLang="zh-CN"/>
              <a:t>aH。a</a:t>
            </a:r>
            <a:r>
              <a:rPr lang="zh-CN" altLang="en-US"/>
              <a:t>称为这个陪集的代表元素。</a:t>
            </a:r>
          </a:p>
          <a:p>
            <a:endParaRPr lang="zh-CN" altLang="en-US"/>
          </a:p>
          <a:p>
            <a:r>
              <a:rPr lang="zh-CN" altLang="en-US"/>
              <a:t>任意两个不同的元素作为代表元素构造的左陪集合</a:t>
            </a:r>
            <a:r>
              <a:rPr lang="zh-CN" altLang="en-US" b="1" i="1">
                <a:solidFill>
                  <a:srgbClr val="FF0000"/>
                </a:solidFill>
              </a:rPr>
              <a:t>未必</a:t>
            </a:r>
            <a:r>
              <a:rPr lang="zh-CN" altLang="en-US"/>
              <a:t>不相同。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陪集的例子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设（</a:t>
            </a:r>
            <a:r>
              <a:rPr lang="en-US" altLang="zh-CN"/>
              <a:t>I,+）</a:t>
            </a:r>
            <a:r>
              <a:rPr lang="zh-CN" altLang="en-US"/>
              <a:t>是整数加群，</a:t>
            </a:r>
            <a:r>
              <a:rPr lang="en-US" altLang="zh-CN"/>
              <a:t>I</a:t>
            </a:r>
            <a:r>
              <a:rPr lang="en-US" altLang="zh-CN" baseline="-25000"/>
              <a:t>3</a:t>
            </a:r>
            <a:r>
              <a:rPr lang="en-US" altLang="zh-CN"/>
              <a:t>={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-3, 0, 3, 6, 9,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}</a:t>
            </a:r>
            <a:r>
              <a:rPr lang="zh-CN" altLang="en-US"/>
              <a:t>是一个子群，则2</a:t>
            </a:r>
            <a:r>
              <a:rPr lang="en-US" altLang="zh-CN"/>
              <a:t>I</a:t>
            </a:r>
            <a:r>
              <a:rPr lang="en-US" altLang="zh-CN" baseline="-25000"/>
              <a:t>3</a:t>
            </a:r>
            <a:r>
              <a:rPr lang="en-US" altLang="zh-CN"/>
              <a:t>={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 -1, 2, 5, 8, 11,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}</a:t>
            </a:r>
            <a:r>
              <a:rPr lang="zh-CN" altLang="en-US"/>
              <a:t>是一个左陪集。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663300"/>
                </a:solidFill>
              </a:rPr>
              <a:t>注意：实际上2</a:t>
            </a:r>
            <a:r>
              <a:rPr lang="en-US" altLang="zh-CN">
                <a:solidFill>
                  <a:srgbClr val="663300"/>
                </a:solidFill>
              </a:rPr>
              <a:t>I</a:t>
            </a:r>
            <a:r>
              <a:rPr lang="en-US" altLang="zh-CN" baseline="-25000">
                <a:solidFill>
                  <a:srgbClr val="663300"/>
                </a:solidFill>
              </a:rPr>
              <a:t>3</a:t>
            </a:r>
            <a:r>
              <a:rPr lang="en-US" altLang="zh-CN">
                <a:solidFill>
                  <a:srgbClr val="663300"/>
                </a:solidFill>
              </a:rPr>
              <a:t>=5I</a:t>
            </a:r>
            <a:r>
              <a:rPr lang="en-US" altLang="zh-CN" baseline="-25000">
                <a:solidFill>
                  <a:srgbClr val="663300"/>
                </a:solidFill>
              </a:rPr>
              <a:t>3</a:t>
            </a:r>
            <a:r>
              <a:rPr lang="en-US" altLang="zh-CN">
                <a:solidFill>
                  <a:srgbClr val="663300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S</a:t>
            </a:r>
            <a:r>
              <a:rPr lang="en-US" altLang="zh-CN" baseline="-25000"/>
              <a:t>3</a:t>
            </a:r>
            <a:r>
              <a:rPr lang="en-US" altLang="zh-CN"/>
              <a:t>={(1), (12),(13),(23),(123),(132)}, H={(1),(12)}</a:t>
            </a:r>
            <a:r>
              <a:rPr lang="zh-CN" altLang="en-US"/>
              <a:t>是一个子群，(13)</a:t>
            </a:r>
            <a:r>
              <a:rPr lang="en-US" altLang="zh-CN"/>
              <a:t>H={(13), (132)}</a:t>
            </a:r>
            <a:r>
              <a:rPr lang="zh-CN" altLang="en-US"/>
              <a:t>是一个左陪集。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663300"/>
                </a:solidFill>
              </a:rPr>
              <a:t>注意: (13)</a:t>
            </a:r>
            <a:r>
              <a:rPr lang="en-US" altLang="zh-CN" sz="2800">
                <a:solidFill>
                  <a:srgbClr val="663300"/>
                </a:solidFill>
              </a:rPr>
              <a:t>H</a:t>
            </a:r>
            <a:r>
              <a:rPr lang="en-US" altLang="zh-CN" sz="2800">
                <a:solidFill>
                  <a:srgbClr val="663300"/>
                </a:solidFill>
                <a:sym typeface="Symbol" pitchFamily="18" charset="2"/>
              </a:rPr>
              <a:t>H(13)={(13)(123)}</a:t>
            </a:r>
            <a:endParaRPr lang="en-US" altLang="zh-CN" sz="280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陪集与分划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7888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设</a:t>
            </a:r>
            <a:r>
              <a:rPr lang="en-US" altLang="zh-CN" sz="2400"/>
              <a:t>H</a:t>
            </a:r>
            <a:r>
              <a:rPr lang="zh-CN" altLang="en-US" sz="2400"/>
              <a:t>是群</a:t>
            </a:r>
            <a:r>
              <a:rPr lang="en-US" altLang="zh-CN" sz="2400"/>
              <a:t>G</a:t>
            </a:r>
            <a:r>
              <a:rPr lang="zh-CN" altLang="en-US" sz="2400"/>
              <a:t>的子群，则</a:t>
            </a:r>
            <a:r>
              <a:rPr lang="en-US" altLang="zh-CN" sz="2400"/>
              <a:t>H</a:t>
            </a:r>
            <a:r>
              <a:rPr lang="zh-CN" altLang="en-US" sz="2400"/>
              <a:t>的所有左陪集构成</a:t>
            </a:r>
            <a:r>
              <a:rPr lang="en-US" altLang="zh-CN" sz="2400"/>
              <a:t>G</a:t>
            </a:r>
            <a:r>
              <a:rPr lang="zh-CN" altLang="en-US" sz="2400"/>
              <a:t>的分划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/>
              <a:t>G</a:t>
            </a:r>
            <a:r>
              <a:rPr lang="zh-CN" altLang="en-US" sz="2400"/>
              <a:t>中任意元素</a:t>
            </a:r>
            <a:r>
              <a:rPr lang="en-US" altLang="zh-CN" sz="2400"/>
              <a:t>a</a:t>
            </a:r>
            <a:r>
              <a:rPr lang="zh-CN" altLang="en-US" sz="2400"/>
              <a:t>一定在某个左陪集中：</a:t>
            </a:r>
            <a:r>
              <a:rPr lang="en-US" altLang="zh-CN" sz="2400"/>
              <a:t>a</a:t>
            </a:r>
            <a:r>
              <a:rPr lang="en-US" altLang="zh-CN" sz="2400">
                <a:sym typeface="Symbol" pitchFamily="18" charset="2"/>
              </a:rPr>
              <a:t>aH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Symbol" pitchFamily="18" charset="2"/>
              </a:rPr>
              <a:t>a,bG, aH=bH</a:t>
            </a:r>
            <a:r>
              <a:rPr lang="zh-CN" altLang="en-US" sz="2400">
                <a:sym typeface="Symbol" pitchFamily="18" charset="2"/>
              </a:rPr>
              <a:t>或者</a:t>
            </a:r>
            <a:r>
              <a:rPr lang="en-US" altLang="zh-CN" sz="2400">
                <a:sym typeface="Symbol" pitchFamily="18" charset="2"/>
              </a:rPr>
              <a:t>aHbH=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ym typeface="Symbol" pitchFamily="18" charset="2"/>
              </a:rPr>
              <a:t>假设</a:t>
            </a:r>
            <a:r>
              <a:rPr lang="en-US" altLang="zh-CN">
                <a:sym typeface="Symbol" pitchFamily="18" charset="2"/>
              </a:rPr>
              <a:t>aHbH, </a:t>
            </a:r>
            <a:r>
              <a:rPr lang="zh-CN" altLang="en-US">
                <a:sym typeface="Symbol" pitchFamily="18" charset="2"/>
              </a:rPr>
              <a:t>不失一般性，假设存在</a:t>
            </a:r>
            <a:r>
              <a:rPr lang="en-US" altLang="zh-CN">
                <a:sym typeface="Symbol" pitchFamily="18" charset="2"/>
              </a:rPr>
              <a:t>t=ah*aH, </a:t>
            </a:r>
            <a:r>
              <a:rPr lang="zh-CN" altLang="en-US">
                <a:sym typeface="Symbol" pitchFamily="18" charset="2"/>
              </a:rPr>
              <a:t>但</a:t>
            </a:r>
            <a:r>
              <a:rPr lang="en-US" altLang="zh-CN">
                <a:sym typeface="Symbol" pitchFamily="18" charset="2"/>
              </a:rPr>
              <a:t>tbH。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ym typeface="Symbol" pitchFamily="18" charset="2"/>
              </a:rPr>
              <a:t>假设</a:t>
            </a:r>
            <a:r>
              <a:rPr lang="en-US" altLang="zh-CN">
                <a:sym typeface="Symbol" pitchFamily="18" charset="2"/>
              </a:rPr>
              <a:t>aHbH, </a:t>
            </a:r>
            <a:r>
              <a:rPr lang="zh-CN" altLang="en-US">
                <a:sym typeface="Symbol" pitchFamily="18" charset="2"/>
              </a:rPr>
              <a:t>即存在</a:t>
            </a:r>
            <a:r>
              <a:rPr lang="en-US" altLang="zh-CN">
                <a:sym typeface="Symbol" pitchFamily="18" charset="2"/>
              </a:rPr>
              <a:t>caHbH, </a:t>
            </a:r>
            <a:r>
              <a:rPr lang="zh-CN" altLang="en-US">
                <a:sym typeface="Symbol" pitchFamily="18" charset="2"/>
              </a:rPr>
              <a:t>令</a:t>
            </a:r>
            <a:r>
              <a:rPr lang="en-US" altLang="zh-CN">
                <a:sym typeface="Symbol" pitchFamily="18" charset="2"/>
              </a:rPr>
              <a:t>c=ah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=bh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则</a:t>
            </a:r>
            <a:r>
              <a:rPr lang="en-US" altLang="zh-CN">
                <a:sym typeface="Symbol" pitchFamily="18" charset="2"/>
              </a:rPr>
              <a:t>a=bh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h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于是</a:t>
            </a:r>
            <a:r>
              <a:rPr lang="en-US" altLang="zh-CN">
                <a:sym typeface="Symbol" pitchFamily="18" charset="2"/>
              </a:rPr>
              <a:t>t=ah*=b(h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h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h*)bH, </a:t>
            </a:r>
            <a:r>
              <a:rPr lang="zh-CN" altLang="en-US">
                <a:sym typeface="Symbol" pitchFamily="18" charset="2"/>
              </a:rPr>
              <a:t>矛盾，所以：</a:t>
            </a:r>
            <a:r>
              <a:rPr lang="en-US" altLang="zh-CN">
                <a:sym typeface="Symbol" pitchFamily="18" charset="2"/>
              </a:rPr>
              <a:t>aHbH=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ym typeface="Symbol" pitchFamily="18" charset="2"/>
              </a:rPr>
              <a:t>注意：</a:t>
            </a:r>
            <a:r>
              <a:rPr lang="en-US" altLang="zh-CN" sz="2400">
                <a:sym typeface="Symbol" pitchFamily="18" charset="2"/>
              </a:rPr>
              <a:t>a, b</a:t>
            </a:r>
            <a:r>
              <a:rPr lang="zh-CN" altLang="en-US" sz="2400">
                <a:sym typeface="Symbol" pitchFamily="18" charset="2"/>
              </a:rPr>
              <a:t>在同一子集内 当且仅当 </a:t>
            </a:r>
            <a:r>
              <a:rPr lang="en-US" altLang="zh-CN" sz="2400">
                <a:sym typeface="Symbol" pitchFamily="18" charset="2"/>
              </a:rPr>
              <a:t>abH</a:t>
            </a:r>
            <a:r>
              <a:rPr lang="zh-CN" altLang="en-US" sz="2400">
                <a:sym typeface="Symbol" pitchFamily="18" charset="2"/>
              </a:rPr>
              <a:t>且</a:t>
            </a:r>
            <a:r>
              <a:rPr lang="en-US" altLang="zh-CN" sz="2400">
                <a:sym typeface="Symbol" pitchFamily="18" charset="2"/>
              </a:rPr>
              <a:t>baH </a:t>
            </a:r>
            <a:r>
              <a:rPr lang="zh-CN" altLang="en-US" sz="2400">
                <a:sym typeface="Symbol" pitchFamily="18" charset="2"/>
              </a:rPr>
              <a:t>当且仅当</a:t>
            </a:r>
            <a:r>
              <a:rPr lang="en-US" altLang="zh-CN" sz="2400">
                <a:sym typeface="Symbol" pitchFamily="18" charset="2"/>
              </a:rPr>
              <a:t>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aH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左陪集关系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设</a:t>
            </a:r>
            <a:r>
              <a:rPr lang="en-US" altLang="zh-CN" sz="2400"/>
              <a:t>H</a:t>
            </a:r>
            <a:r>
              <a:rPr lang="zh-CN" altLang="en-US" sz="2400"/>
              <a:t>是群</a:t>
            </a:r>
            <a:r>
              <a:rPr lang="en-US" altLang="zh-CN" sz="2400"/>
              <a:t>G</a:t>
            </a:r>
            <a:r>
              <a:rPr lang="zh-CN" altLang="en-US" sz="2400"/>
              <a:t>的子群，定义</a:t>
            </a:r>
            <a:r>
              <a:rPr lang="en-US" altLang="zh-CN" sz="2400"/>
              <a:t>G</a:t>
            </a:r>
            <a:r>
              <a:rPr lang="zh-CN" altLang="en-US" sz="2400"/>
              <a:t>上的二元关系</a:t>
            </a:r>
            <a:r>
              <a:rPr lang="en-US" altLang="zh-CN" sz="2400"/>
              <a:t>R</a:t>
            </a:r>
            <a:r>
              <a:rPr lang="zh-CN" altLang="en-US" sz="2400"/>
              <a:t>如下：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>
                <a:sym typeface="Symbol" pitchFamily="18" charset="2"/>
              </a:rPr>
              <a:t>a,bG, (a,b)R</a:t>
            </a:r>
            <a:r>
              <a:rPr lang="zh-CN" altLang="en-US" sz="2400">
                <a:sym typeface="Symbol" pitchFamily="18" charset="2"/>
              </a:rPr>
              <a:t>当且仅当</a:t>
            </a:r>
            <a:r>
              <a:rPr lang="en-US" altLang="zh-CN" sz="2400">
                <a:sym typeface="Symbol" pitchFamily="18" charset="2"/>
              </a:rPr>
              <a:t>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aH</a:t>
            </a:r>
          </a:p>
          <a:p>
            <a:pPr>
              <a:spcBef>
                <a:spcPct val="60000"/>
              </a:spcBef>
            </a:pPr>
            <a:r>
              <a:rPr lang="en-US" altLang="zh-CN" sz="2400">
                <a:sym typeface="Symbol" pitchFamily="18" charset="2"/>
              </a:rPr>
              <a:t>R</a:t>
            </a:r>
            <a:r>
              <a:rPr lang="zh-CN" altLang="en-US" sz="2400">
                <a:sym typeface="Symbol" pitchFamily="18" charset="2"/>
              </a:rPr>
              <a:t>是</a:t>
            </a:r>
            <a:r>
              <a:rPr lang="en-US" altLang="zh-CN" sz="2400">
                <a:sym typeface="Symbol" pitchFamily="18" charset="2"/>
              </a:rPr>
              <a:t>G</a:t>
            </a:r>
            <a:r>
              <a:rPr lang="zh-CN" altLang="en-US" sz="2400">
                <a:sym typeface="Symbol" pitchFamily="18" charset="2"/>
              </a:rPr>
              <a:t>上的等价关系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自反性：</a:t>
            </a:r>
            <a:r>
              <a:rPr lang="en-US" altLang="zh-CN" sz="2400">
                <a:sym typeface="Symbol" pitchFamily="18" charset="2"/>
              </a:rPr>
              <a:t>aG, a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a=e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对称性：注意</a:t>
            </a:r>
            <a:r>
              <a:rPr lang="en-US" altLang="zh-CN" sz="2400">
                <a:sym typeface="Symbol" pitchFamily="18" charset="2"/>
              </a:rPr>
              <a:t>a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b= (b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a)</a:t>
            </a:r>
            <a:r>
              <a:rPr lang="en-US" altLang="zh-CN" sz="2400" baseline="30000">
                <a:sym typeface="Symbol" pitchFamily="18" charset="2"/>
              </a:rPr>
              <a:t>-1</a:t>
            </a:r>
            <a:endParaRPr lang="en-US" altLang="zh-CN" sz="2400">
              <a:sym typeface="Symbol" pitchFamily="18" charset="2"/>
            </a:endParaRPr>
          </a:p>
          <a:p>
            <a:pPr lvl="1"/>
            <a:r>
              <a:rPr lang="zh-CN" altLang="en-US" sz="2400">
                <a:sym typeface="Symbol" pitchFamily="18" charset="2"/>
              </a:rPr>
              <a:t>传递性：如果</a:t>
            </a:r>
            <a:r>
              <a:rPr lang="en-US" altLang="zh-CN" sz="2400">
                <a:sym typeface="Symbol" pitchFamily="18" charset="2"/>
              </a:rPr>
              <a:t>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aH, c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bH, </a:t>
            </a:r>
            <a:r>
              <a:rPr lang="zh-CN" altLang="en-US" sz="2400">
                <a:sym typeface="Symbol" pitchFamily="18" charset="2"/>
              </a:rPr>
              <a:t>则</a:t>
            </a:r>
          </a:p>
          <a:p>
            <a:pPr lvl="1" algn="ctr">
              <a:buFontTx/>
              <a:buNone/>
            </a:pPr>
            <a:r>
              <a:rPr lang="en-US" altLang="zh-CN" sz="2400">
                <a:sym typeface="Symbol" pitchFamily="18" charset="2"/>
              </a:rPr>
              <a:t>c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a=c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(bb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)a=(c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b)(b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a)H</a:t>
            </a:r>
          </a:p>
          <a:p>
            <a:pPr>
              <a:spcBef>
                <a:spcPct val="60000"/>
              </a:spcBef>
            </a:pPr>
            <a:r>
              <a:rPr lang="en-US" altLang="zh-CN" sz="2400">
                <a:sym typeface="Symbol" pitchFamily="18" charset="2"/>
              </a:rPr>
              <a:t>[a]</a:t>
            </a:r>
            <a:r>
              <a:rPr lang="en-US" altLang="zh-CN" sz="2400" baseline="-25000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=aH</a:t>
            </a:r>
          </a:p>
          <a:p>
            <a:pPr lvl="1"/>
            <a:r>
              <a:rPr lang="en-US" altLang="zh-CN" sz="2000">
                <a:sym typeface="Symbol" pitchFamily="18" charset="2"/>
              </a:rPr>
              <a:t>x[a]</a:t>
            </a:r>
            <a:r>
              <a:rPr lang="en-US" altLang="zh-CN" sz="2000" baseline="-25000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  aRx  x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a=hH  a=xh  x=ah</a:t>
            </a:r>
            <a:r>
              <a:rPr lang="en-US" altLang="zh-CN" sz="2000" baseline="30000">
                <a:sym typeface="Symbol" pitchFamily="18" charset="2"/>
              </a:rPr>
              <a:t>-1 </a:t>
            </a:r>
            <a:r>
              <a:rPr lang="en-US" altLang="zh-CN" sz="2000">
                <a:sym typeface="Symbol" pitchFamily="18" charset="2"/>
              </a:rPr>
              <a:t>aH </a:t>
            </a:r>
          </a:p>
          <a:p>
            <a:pPr lvl="1"/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69338" cy="1143000"/>
          </a:xfrm>
        </p:spPr>
        <p:txBody>
          <a:bodyPr/>
          <a:lstStyle/>
          <a:p>
            <a:r>
              <a:rPr lang="zh-CN" altLang="en-US" sz="3600"/>
              <a:t>拉格朗日(</a:t>
            </a:r>
            <a:r>
              <a:rPr lang="en-US" altLang="zh-CN" sz="3600"/>
              <a:t>Joseph Louis Lagrange 1736-1813)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拉格郎日是数学科学界高耸的金字塔</a:t>
            </a:r>
            <a:r>
              <a:rPr lang="en-US" altLang="zh-CN" sz="2000">
                <a:latin typeface="Times New Roman"/>
              </a:rPr>
              <a:t>”</a:t>
            </a:r>
            <a:r>
              <a:rPr lang="en-US" altLang="zh-CN" sz="2000"/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                                                      </a:t>
            </a:r>
            <a:r>
              <a:rPr lang="zh-CN" altLang="en-US" sz="1600"/>
              <a:t>- 拿破伦.波那巴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在短得令人难以置信的时间内，他就完全靠自学掌握了他那个时代的现代分析。十六岁时（可能不太准确），拉格郎日成了在都灵的皇家炮兵学院的数学教授。然后开始了数学史上最光辉的经历之一。</a:t>
            </a:r>
            <a:r>
              <a:rPr lang="zh-CN" altLang="en-US" sz="2000">
                <a:latin typeface="Times New Roman"/>
              </a:rPr>
              <a:t>”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他的杰作《分析力学》是他作为一个十九岁的少年在都灵设想出来的。</a:t>
            </a:r>
            <a:r>
              <a:rPr lang="zh-CN" altLang="en-US" sz="2000">
                <a:latin typeface="Times New Roman"/>
              </a:rPr>
              <a:t>”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这位十八世纪最伟大，最谦虚的数学家的最著名的语录是：</a:t>
            </a: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我不知道。</a:t>
            </a:r>
            <a:r>
              <a:rPr lang="zh-CN" altLang="en-US" sz="2000">
                <a:latin typeface="Times New Roman"/>
              </a:rPr>
              <a:t>”</a:t>
            </a:r>
            <a:endParaRPr lang="zh-CN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                                       </a:t>
            </a:r>
            <a:r>
              <a:rPr lang="zh-CN" altLang="en-US" sz="1600"/>
              <a:t>摘自 </a:t>
            </a:r>
            <a:r>
              <a:rPr lang="en-US" altLang="zh-CN" sz="1600"/>
              <a:t>E.T.</a:t>
            </a:r>
            <a:r>
              <a:rPr lang="zh-CN" altLang="en-US" sz="1600"/>
              <a:t>贝尔：《数学精英》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拉格朗日定理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7888"/>
            <a:ext cx="8229600" cy="4114800"/>
          </a:xfrm>
        </p:spPr>
        <p:txBody>
          <a:bodyPr/>
          <a:lstStyle/>
          <a:p>
            <a:r>
              <a:rPr lang="zh-CN" altLang="en-US" sz="2800"/>
              <a:t>每个左陪集与相应的子群等势</a:t>
            </a:r>
          </a:p>
          <a:p>
            <a:pPr lvl="1"/>
            <a:r>
              <a:rPr lang="zh-CN" altLang="en-US"/>
              <a:t>对任意的左陪集</a:t>
            </a:r>
            <a:r>
              <a:rPr lang="en-US" altLang="zh-CN"/>
              <a:t>aH, </a:t>
            </a:r>
            <a:r>
              <a:rPr lang="en-US" altLang="zh-CN" i="1"/>
              <a:t>f </a:t>
            </a:r>
            <a:r>
              <a:rPr lang="en-US" altLang="zh-CN"/>
              <a:t>:H</a:t>
            </a:r>
            <a:r>
              <a:rPr lang="en-US" altLang="zh-CN">
                <a:sym typeface="Symbol" pitchFamily="18" charset="2"/>
              </a:rPr>
              <a:t>aH: hH, 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(h)=ah</a:t>
            </a:r>
            <a:r>
              <a:rPr lang="zh-CN" altLang="en-US">
                <a:sym typeface="Symbol" pitchFamily="18" charset="2"/>
              </a:rPr>
              <a:t>是双射</a:t>
            </a:r>
          </a:p>
          <a:p>
            <a:pPr>
              <a:spcBef>
                <a:spcPct val="60000"/>
              </a:spcBef>
            </a:pPr>
            <a:r>
              <a:rPr lang="zh-CN" altLang="en-US" sz="2800"/>
              <a:t>拉格郎日定理-有限群的子群的一个必要条件</a:t>
            </a:r>
          </a:p>
          <a:p>
            <a:pPr lvl="1"/>
            <a:r>
              <a:rPr lang="zh-CN" altLang="en-US"/>
              <a:t>设</a:t>
            </a:r>
            <a:r>
              <a:rPr lang="en-US" altLang="zh-CN"/>
              <a:t>G</a:t>
            </a:r>
            <a:r>
              <a:rPr lang="zh-CN" altLang="en-US"/>
              <a:t>是有限群，</a:t>
            </a:r>
            <a:r>
              <a:rPr lang="en-US" altLang="zh-CN"/>
              <a:t>H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的子群，则|</a:t>
            </a:r>
            <a:r>
              <a:rPr lang="en-US" altLang="zh-CN"/>
              <a:t>H|</a:t>
            </a:r>
            <a:r>
              <a:rPr lang="zh-CN" altLang="en-US"/>
              <a:t>能整除|</a:t>
            </a:r>
            <a:r>
              <a:rPr lang="en-US" altLang="zh-CN"/>
              <a:t>G|</a:t>
            </a:r>
          </a:p>
          <a:p>
            <a:pPr lvl="1"/>
            <a:r>
              <a:rPr lang="zh-CN" altLang="en-US"/>
              <a:t>注意：对有限群，每个陪集元素个数有限且相同，并等于|</a:t>
            </a:r>
            <a:r>
              <a:rPr lang="en-US" altLang="zh-CN"/>
              <a:t>H|, </a:t>
            </a:r>
            <a:r>
              <a:rPr lang="zh-CN" altLang="en-US"/>
              <a:t>于是|</a:t>
            </a:r>
            <a:r>
              <a:rPr lang="en-US" altLang="zh-CN"/>
              <a:t>G|=</a:t>
            </a:r>
            <a:r>
              <a:rPr lang="en-US" altLang="zh-CN" i="1"/>
              <a:t>k</a:t>
            </a:r>
            <a:r>
              <a:rPr lang="en-US" altLang="zh-CN"/>
              <a:t>|H|, </a:t>
            </a:r>
            <a:r>
              <a:rPr lang="en-US" altLang="zh-CN" i="1"/>
              <a:t>k</a:t>
            </a:r>
            <a:r>
              <a:rPr lang="zh-CN" altLang="en-US"/>
              <a:t>是左陪集的个数，称为</a:t>
            </a:r>
            <a:r>
              <a:rPr lang="en-US" altLang="zh-CN"/>
              <a:t>H</a:t>
            </a:r>
            <a:r>
              <a:rPr lang="zh-CN" altLang="en-US"/>
              <a:t>在</a:t>
            </a:r>
            <a:r>
              <a:rPr lang="en-US" altLang="zh-CN"/>
              <a:t>G</a:t>
            </a:r>
            <a:r>
              <a:rPr lang="zh-CN" altLang="en-US"/>
              <a:t>中的指数，记为[</a:t>
            </a:r>
            <a:r>
              <a:rPr lang="en-US" altLang="zh-CN"/>
              <a:t>G:H]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拉格朗日定理的重要推论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47888"/>
            <a:ext cx="7924800" cy="4114800"/>
          </a:xfrm>
        </p:spPr>
        <p:txBody>
          <a:bodyPr/>
          <a:lstStyle/>
          <a:p>
            <a:r>
              <a:rPr lang="zh-CN" altLang="en-US"/>
              <a:t>有限群</a:t>
            </a:r>
            <a:r>
              <a:rPr lang="en-US" altLang="zh-CN"/>
              <a:t>G</a:t>
            </a:r>
            <a:r>
              <a:rPr lang="zh-CN" altLang="en-US"/>
              <a:t>中任何元素的阶一定是|</a:t>
            </a:r>
            <a:r>
              <a:rPr lang="en-US" altLang="zh-CN"/>
              <a:t>G|</a:t>
            </a:r>
            <a:r>
              <a:rPr lang="zh-CN" altLang="en-US"/>
              <a:t>的整除因子</a:t>
            </a:r>
          </a:p>
          <a:p>
            <a:pPr lvl="1"/>
            <a:r>
              <a:rPr lang="zh-CN" altLang="en-US"/>
              <a:t>注意：|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〈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a〉|=a</a:t>
            </a:r>
            <a:r>
              <a:rPr lang="zh-CN" altLang="en-US"/>
              <a:t>的阶</a:t>
            </a:r>
          </a:p>
          <a:p>
            <a:r>
              <a:rPr lang="zh-CN" altLang="en-US"/>
              <a:t>若</a:t>
            </a:r>
            <a:r>
              <a:rPr lang="en-US" altLang="zh-CN"/>
              <a:t>G</a:t>
            </a:r>
            <a:r>
              <a:rPr lang="zh-CN" altLang="en-US"/>
              <a:t>是质数阶的群，则必有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G, </a:t>
            </a:r>
            <a:r>
              <a:rPr lang="zh-CN" altLang="en-US">
                <a:sym typeface="Symbol" pitchFamily="18" charset="2"/>
              </a:rPr>
              <a:t>满足：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〈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a〉=G</a:t>
            </a:r>
          </a:p>
          <a:p>
            <a:pPr lvl="1"/>
            <a:r>
              <a:rPr lang="zh-CN" altLang="en-US"/>
              <a:t>实际上，除单位元素外，</a:t>
            </a:r>
            <a:r>
              <a:rPr lang="en-US" altLang="zh-CN"/>
              <a:t>G</a:t>
            </a:r>
            <a:r>
              <a:rPr lang="zh-CN" altLang="en-US"/>
              <a:t>中任何元素的生成子群即</a:t>
            </a:r>
            <a:r>
              <a:rPr lang="en-US" altLang="zh-CN"/>
              <a:t>G</a:t>
            </a:r>
            <a:r>
              <a:rPr lang="zh-CN" altLang="en-US"/>
              <a:t>本身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拉格朗日定理推论的应用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7772400" cy="4252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6阶群</a:t>
            </a:r>
            <a:r>
              <a:rPr lang="en-US" altLang="zh-CN" sz="2800"/>
              <a:t>G</a:t>
            </a:r>
            <a:r>
              <a:rPr lang="zh-CN" altLang="en-US" sz="2800"/>
              <a:t>必含3阶子群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证明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如果</a:t>
            </a:r>
            <a:r>
              <a:rPr lang="en-US" altLang="zh-CN" sz="2400"/>
              <a:t>G</a:t>
            </a:r>
            <a:r>
              <a:rPr lang="zh-CN" altLang="en-US" sz="2400"/>
              <a:t>中有6阶元素</a:t>
            </a:r>
            <a:r>
              <a:rPr lang="en-US" altLang="zh-CN" sz="2400"/>
              <a:t>a, </a:t>
            </a:r>
            <a:r>
              <a:rPr lang="zh-CN" altLang="en-US" sz="2400"/>
              <a:t>则</a:t>
            </a:r>
            <a:r>
              <a:rPr lang="en-US" altLang="zh-CN" sz="2400"/>
              <a:t>b=aa</a:t>
            </a:r>
            <a:r>
              <a:rPr lang="zh-CN" altLang="en-US" sz="2400"/>
              <a:t>是3阶元素，因此</a:t>
            </a: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〈</a:t>
            </a: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b〉</a:t>
            </a:r>
            <a:r>
              <a:rPr lang="zh-CN" altLang="en-US" sz="2400"/>
              <a:t>是3阶子群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如果</a:t>
            </a:r>
            <a:r>
              <a:rPr lang="en-US" altLang="zh-CN" sz="2400"/>
              <a:t>G</a:t>
            </a:r>
            <a:r>
              <a:rPr lang="zh-CN" altLang="en-US" sz="2400"/>
              <a:t>中没有6阶元素，则根据拉格郎日定理的推论，</a:t>
            </a:r>
            <a:r>
              <a:rPr lang="en-US" altLang="zh-CN" sz="2400"/>
              <a:t>G</a:t>
            </a:r>
            <a:r>
              <a:rPr lang="zh-CN" altLang="en-US" sz="2400"/>
              <a:t>中元素的阶只可能是1,2或3。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如果也没有3阶元素，即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>
                <a:sym typeface="Symbol" pitchFamily="18" charset="2"/>
              </a:rPr>
              <a:t>xG, x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=e, </a:t>
            </a:r>
            <a:r>
              <a:rPr lang="zh-CN" altLang="en-US" sz="2400">
                <a:sym typeface="Symbol" pitchFamily="18" charset="2"/>
              </a:rPr>
              <a:t>因此， </a:t>
            </a:r>
            <a:r>
              <a:rPr lang="en-US" altLang="zh-CN" sz="2400">
                <a:sym typeface="Symbol" pitchFamily="18" charset="2"/>
              </a:rPr>
              <a:t>xG, xy=(yx)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(xy)=yx, </a:t>
            </a:r>
            <a:r>
              <a:rPr lang="zh-CN" altLang="en-US" sz="2400">
                <a:sym typeface="Symbol" pitchFamily="18" charset="2"/>
              </a:rPr>
              <a:t>即</a:t>
            </a:r>
            <a:r>
              <a:rPr lang="en-US" altLang="zh-CN" sz="2400">
                <a:sym typeface="Symbol" pitchFamily="18" charset="2"/>
              </a:rPr>
              <a:t>G</a:t>
            </a:r>
            <a:r>
              <a:rPr lang="zh-CN" altLang="en-US" sz="2400">
                <a:sym typeface="Symbol" pitchFamily="18" charset="2"/>
              </a:rPr>
              <a:t>是可交换群。因此{</a:t>
            </a:r>
            <a:r>
              <a:rPr lang="en-US" altLang="zh-CN" sz="2400">
                <a:sym typeface="Symbol" pitchFamily="18" charset="2"/>
              </a:rPr>
              <a:t>e,a,b,ab}</a:t>
            </a:r>
            <a:r>
              <a:rPr lang="zh-CN" altLang="en-US" sz="2400">
                <a:sym typeface="Symbol" pitchFamily="18" charset="2"/>
              </a:rPr>
              <a:t>构成4阶子群，但4不能整除6，这与拉格郎日定理矛盾。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ym typeface="Symbol" pitchFamily="18" charset="2"/>
              </a:rPr>
              <a:t></a:t>
            </a:r>
            <a:r>
              <a:rPr lang="en-US" altLang="zh-CN" sz="2400">
                <a:sym typeface="Symbol" pitchFamily="18" charset="2"/>
              </a:rPr>
              <a:t>G</a:t>
            </a:r>
            <a:r>
              <a:rPr lang="zh-CN" altLang="en-US" sz="2400">
                <a:sym typeface="Symbol" pitchFamily="18" charset="2"/>
              </a:rPr>
              <a:t>中必含3阶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群公理</a:t>
            </a:r>
          </a:p>
          <a:p>
            <a:pPr>
              <a:spcBef>
                <a:spcPct val="0"/>
              </a:spcBef>
            </a:pPr>
            <a:r>
              <a:rPr lang="zh-CN" altLang="en-US"/>
              <a:t>群的例子</a:t>
            </a:r>
          </a:p>
          <a:p>
            <a:pPr>
              <a:spcBef>
                <a:spcPct val="0"/>
              </a:spcBef>
            </a:pPr>
            <a:r>
              <a:rPr lang="zh-CN" altLang="en-US"/>
              <a:t>群方程及其解</a:t>
            </a:r>
          </a:p>
          <a:p>
            <a:pPr>
              <a:spcBef>
                <a:spcPct val="0"/>
              </a:spcBef>
            </a:pPr>
            <a:r>
              <a:rPr lang="zh-CN" altLang="en-US"/>
              <a:t>群与消去律</a:t>
            </a:r>
          </a:p>
          <a:p>
            <a:pPr>
              <a:spcBef>
                <a:spcPct val="0"/>
              </a:spcBef>
            </a:pPr>
            <a:r>
              <a:rPr lang="zh-CN" altLang="en-US"/>
              <a:t>群中元素的阶</a:t>
            </a:r>
          </a:p>
          <a:p>
            <a:pPr>
              <a:spcBef>
                <a:spcPct val="0"/>
              </a:spcBef>
            </a:pPr>
            <a:r>
              <a:rPr lang="zh-CN" altLang="en-US"/>
              <a:t>群表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46063" y="914400"/>
            <a:ext cx="7772400" cy="1143000"/>
          </a:xfrm>
        </p:spPr>
        <p:txBody>
          <a:bodyPr/>
          <a:lstStyle/>
          <a:p>
            <a:r>
              <a:rPr lang="zh-CN" altLang="en-US"/>
              <a:t>子群与拉格朗日定理</a:t>
            </a:r>
          </a:p>
        </p:txBody>
      </p:sp>
      <p:sp>
        <p:nvSpPr>
          <p:cNvPr id="69636" name="Rectangle 1028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343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子群的定义及其判定</a:t>
            </a:r>
          </a:p>
          <a:p>
            <a:pPr>
              <a:spcBef>
                <a:spcPct val="0"/>
              </a:spcBef>
            </a:pPr>
            <a:r>
              <a:rPr lang="zh-CN" altLang="en-US"/>
              <a:t>有限群的子群的判定</a:t>
            </a:r>
          </a:p>
          <a:p>
            <a:pPr>
              <a:spcBef>
                <a:spcPct val="0"/>
              </a:spcBef>
            </a:pPr>
            <a:r>
              <a:rPr lang="zh-CN" altLang="en-US"/>
              <a:t>陪集与集合的划分</a:t>
            </a:r>
          </a:p>
          <a:p>
            <a:pPr>
              <a:spcBef>
                <a:spcPct val="0"/>
              </a:spcBef>
            </a:pPr>
            <a:r>
              <a:rPr lang="zh-CN" altLang="en-US"/>
              <a:t>陪集关系</a:t>
            </a:r>
          </a:p>
          <a:p>
            <a:pPr lvl="1">
              <a:spcBef>
                <a:spcPct val="0"/>
              </a:spcBef>
            </a:pPr>
            <a:r>
              <a:rPr lang="zh-CN" altLang="en-US"/>
              <a:t>陪集关系是等价关系</a:t>
            </a:r>
          </a:p>
          <a:p>
            <a:pPr>
              <a:spcBef>
                <a:spcPct val="0"/>
              </a:spcBef>
            </a:pPr>
            <a:r>
              <a:rPr lang="zh-CN" altLang="en-US"/>
              <a:t>拉格朗日定理</a:t>
            </a:r>
          </a:p>
          <a:p>
            <a:pPr>
              <a:spcBef>
                <a:spcPct val="0"/>
              </a:spcBef>
            </a:pPr>
            <a:r>
              <a:rPr lang="zh-CN" altLang="en-US"/>
              <a:t>拉格朗日定理的重要推论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子群的定义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设(</a:t>
            </a:r>
            <a:r>
              <a:rPr lang="en-US" altLang="zh-CN" sz="2800"/>
              <a:t>G, 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₀</a:t>
            </a:r>
            <a:r>
              <a:rPr lang="en-US" altLang="zh-CN" sz="2800"/>
              <a:t>)</a:t>
            </a:r>
            <a:r>
              <a:rPr lang="zh-CN" altLang="en-US" sz="2800"/>
              <a:t>是群，</a:t>
            </a:r>
            <a:r>
              <a:rPr lang="en-US" altLang="zh-CN" sz="2800"/>
              <a:t>H</a:t>
            </a:r>
            <a:r>
              <a:rPr lang="zh-CN" altLang="en-US" sz="2800"/>
              <a:t>是</a:t>
            </a:r>
            <a:r>
              <a:rPr lang="en-US" altLang="zh-CN" sz="2800"/>
              <a:t>G</a:t>
            </a:r>
            <a:r>
              <a:rPr lang="zh-CN" altLang="en-US" sz="2800"/>
              <a:t>的非空子集，如果</a:t>
            </a:r>
            <a:r>
              <a:rPr lang="en-US" altLang="zh-CN" sz="2800"/>
              <a:t>H</a:t>
            </a:r>
            <a:r>
              <a:rPr lang="zh-CN" altLang="en-US" sz="2800"/>
              <a:t>关于</a:t>
            </a:r>
            <a:r>
              <a:rPr lang="en-US" altLang="zh-CN" sz="2800"/>
              <a:t>G</a:t>
            </a:r>
            <a:r>
              <a:rPr lang="zh-CN" altLang="en-US" sz="2800"/>
              <a:t>中的运算构成群，即(</a:t>
            </a:r>
            <a:r>
              <a:rPr lang="en-US" altLang="zh-CN" sz="2800"/>
              <a:t>H, 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₀</a:t>
            </a:r>
            <a:r>
              <a:rPr lang="en-US" altLang="zh-CN" sz="2800"/>
              <a:t>)</a:t>
            </a:r>
            <a:r>
              <a:rPr lang="zh-CN" altLang="en-US" sz="2800"/>
              <a:t>也是群，则</a:t>
            </a:r>
            <a:r>
              <a:rPr lang="en-US" altLang="zh-CN" sz="2800"/>
              <a:t>H</a:t>
            </a:r>
            <a:r>
              <a:rPr lang="zh-CN" altLang="en-US" sz="2800"/>
              <a:t>是</a:t>
            </a:r>
            <a:r>
              <a:rPr lang="en-US" altLang="zh-CN" sz="2800"/>
              <a:t>G</a:t>
            </a:r>
            <a:r>
              <a:rPr lang="zh-CN" altLang="en-US" sz="2800"/>
              <a:t>的子群。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严格的说， (</a:t>
            </a:r>
            <a:r>
              <a:rPr lang="en-US" altLang="zh-CN" sz="2400"/>
              <a:t>H, </a:t>
            </a: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₀</a:t>
            </a:r>
            <a:r>
              <a:rPr lang="en-US" altLang="zh-CN" sz="2400"/>
              <a:t>)</a:t>
            </a:r>
            <a:r>
              <a:rPr lang="zh-CN" altLang="en-US" sz="2400"/>
              <a:t>中的运算是(</a:t>
            </a:r>
            <a:r>
              <a:rPr lang="en-US" altLang="zh-CN" sz="2400"/>
              <a:t>G, </a:t>
            </a: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₀</a:t>
            </a:r>
            <a:r>
              <a:rPr lang="en-US" altLang="zh-CN" sz="2400"/>
              <a:t>)</a:t>
            </a:r>
            <a:r>
              <a:rPr lang="zh-CN" altLang="en-US" sz="2400"/>
              <a:t>中运算在</a:t>
            </a:r>
            <a:r>
              <a:rPr lang="en-US" altLang="zh-CN" sz="2400"/>
              <a:t>H</a:t>
            </a:r>
            <a:r>
              <a:rPr lang="zh-CN" altLang="en-US" sz="2400"/>
              <a:t>上的</a:t>
            </a:r>
            <a:r>
              <a:rPr lang="zh-CN" altLang="en-US" sz="2400">
                <a:latin typeface="Times New Roman"/>
              </a:rPr>
              <a:t>“</a:t>
            </a:r>
            <a:r>
              <a:rPr lang="zh-CN" altLang="en-US" sz="2400"/>
              <a:t>限制</a:t>
            </a:r>
            <a:r>
              <a:rPr lang="zh-CN" altLang="en-US" sz="2400">
                <a:latin typeface="Times New Roman"/>
              </a:rPr>
              <a:t>”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800"/>
              <a:t>例子：偶数加系统是整数加群的子群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平凡子群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33CC33"/>
                </a:solidFill>
                <a:latin typeface="华文楷体" pitchFamily="2" charset="-122"/>
                <a:ea typeface="华文楷体" pitchFamily="2" charset="-122"/>
              </a:rPr>
              <a:t>注意：结合律在</a:t>
            </a:r>
            <a:r>
              <a:rPr lang="en-US" altLang="zh-CN" sz="2400">
                <a:solidFill>
                  <a:srgbClr val="33CC33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2400">
                <a:solidFill>
                  <a:srgbClr val="33CC33"/>
                </a:solidFill>
                <a:latin typeface="华文楷体" pitchFamily="2" charset="-122"/>
                <a:ea typeface="华文楷体" pitchFamily="2" charset="-122"/>
              </a:rPr>
              <a:t>的子集上均成立。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子群的判定 – 判定定理一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G</a:t>
            </a:r>
            <a:r>
              <a:rPr lang="zh-CN" altLang="en-US"/>
              <a:t>是群，</a:t>
            </a:r>
            <a:r>
              <a:rPr lang="en-US" altLang="zh-CN"/>
              <a:t>H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的非空子集。</a:t>
            </a:r>
            <a:r>
              <a:rPr lang="en-US" altLang="zh-CN"/>
              <a:t>H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的子群当且仅当：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>
                <a:sym typeface="Symbol" pitchFamily="18" charset="2"/>
              </a:rPr>
              <a:t>a,bH, abH, </a:t>
            </a:r>
            <a:r>
              <a:rPr lang="zh-CN" altLang="en-US">
                <a:sym typeface="Symbol" pitchFamily="18" charset="2"/>
              </a:rPr>
              <a:t>并且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>
                <a:sym typeface="Symbol" pitchFamily="18" charset="2"/>
              </a:rPr>
              <a:t>aH, a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H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>
                <a:sym typeface="Symbol" pitchFamily="18" charset="2"/>
              </a:rPr>
              <a:t>  </a:t>
            </a:r>
            <a:r>
              <a:rPr lang="en-US" altLang="zh-CN" sz="160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zh-CN" altLang="en-US" sz="1600">
                <a:solidFill>
                  <a:schemeClr val="tx2"/>
                </a:solidFill>
                <a:sym typeface="Symbol" pitchFamily="18" charset="2"/>
              </a:rPr>
              <a:t>注意：这里</a:t>
            </a:r>
            <a:r>
              <a:rPr lang="en-US" altLang="zh-CN" sz="160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altLang="zh-CN" sz="1600" baseline="30000">
                <a:solidFill>
                  <a:schemeClr val="tx2"/>
                </a:solidFill>
                <a:sym typeface="Symbol" pitchFamily="18" charset="2"/>
              </a:rPr>
              <a:t>-1</a:t>
            </a:r>
            <a:r>
              <a:rPr lang="zh-CN" altLang="en-US" sz="1600">
                <a:solidFill>
                  <a:schemeClr val="tx2"/>
                </a:solidFill>
                <a:sym typeface="Symbol" pitchFamily="18" charset="2"/>
              </a:rPr>
              <a:t>是</a:t>
            </a:r>
            <a:r>
              <a:rPr lang="en-US" altLang="zh-CN" sz="160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zh-CN" altLang="en-US" sz="1600">
                <a:solidFill>
                  <a:schemeClr val="tx2"/>
                </a:solidFill>
                <a:sym typeface="Symbol" pitchFamily="18" charset="2"/>
              </a:rPr>
              <a:t>在</a:t>
            </a:r>
            <a:r>
              <a:rPr lang="en-US" altLang="zh-CN" sz="1600">
                <a:solidFill>
                  <a:schemeClr val="tx2"/>
                </a:solidFill>
                <a:sym typeface="Symbol" pitchFamily="18" charset="2"/>
              </a:rPr>
              <a:t>G</a:t>
            </a:r>
            <a:r>
              <a:rPr lang="zh-CN" altLang="en-US" sz="1600">
                <a:solidFill>
                  <a:schemeClr val="tx2"/>
                </a:solidFill>
                <a:sym typeface="Symbol" pitchFamily="18" charset="2"/>
              </a:rPr>
              <a:t>中的逆元，当</a:t>
            </a:r>
            <a:r>
              <a:rPr lang="en-US" altLang="zh-CN" sz="1600">
                <a:solidFill>
                  <a:schemeClr val="tx2"/>
                </a:solidFill>
                <a:sym typeface="Symbol" pitchFamily="18" charset="2"/>
              </a:rPr>
              <a:t>H</a:t>
            </a:r>
            <a:r>
              <a:rPr lang="zh-CN" altLang="en-US" sz="1600">
                <a:solidFill>
                  <a:schemeClr val="tx2"/>
                </a:solidFill>
                <a:sym typeface="Symbol" pitchFamily="18" charset="2"/>
              </a:rPr>
              <a:t>确定为群后，它必也是</a:t>
            </a:r>
            <a:r>
              <a:rPr lang="en-US" altLang="zh-CN" sz="160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zh-CN" altLang="en-US" sz="1600">
                <a:solidFill>
                  <a:schemeClr val="tx2"/>
                </a:solidFill>
                <a:sym typeface="Symbol" pitchFamily="18" charset="2"/>
              </a:rPr>
              <a:t>在</a:t>
            </a:r>
            <a:r>
              <a:rPr lang="en-US" altLang="zh-CN" sz="1600">
                <a:solidFill>
                  <a:schemeClr val="tx2"/>
                </a:solidFill>
                <a:sym typeface="Symbol" pitchFamily="18" charset="2"/>
              </a:rPr>
              <a:t>H</a:t>
            </a:r>
            <a:r>
              <a:rPr lang="zh-CN" altLang="en-US" sz="1600">
                <a:solidFill>
                  <a:schemeClr val="tx2"/>
                </a:solidFill>
                <a:sym typeface="Symbol" pitchFamily="18" charset="2"/>
              </a:rPr>
              <a:t>中的逆元）</a:t>
            </a:r>
          </a:p>
          <a:p>
            <a:pPr>
              <a:lnSpc>
                <a:spcPct val="90000"/>
              </a:lnSpc>
            </a:pPr>
            <a:r>
              <a:rPr lang="zh-CN" altLang="en-US"/>
              <a:t>证明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必要性显然（注意群中逆元素的唯一性）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充分性：只须证明</a:t>
            </a:r>
            <a:r>
              <a:rPr lang="en-US" altLang="zh-CN"/>
              <a:t>G</a:t>
            </a:r>
            <a:r>
              <a:rPr lang="zh-CN" altLang="en-US"/>
              <a:t>中的单位元也一定在</a:t>
            </a:r>
            <a:r>
              <a:rPr lang="en-US" altLang="zh-CN"/>
              <a:t>H</a:t>
            </a:r>
            <a:r>
              <a:rPr lang="zh-CN" altLang="en-US"/>
              <a:t>中，它即是</a:t>
            </a:r>
            <a:r>
              <a:rPr lang="en-US" altLang="zh-CN"/>
              <a:t>H</a:t>
            </a:r>
            <a:r>
              <a:rPr lang="zh-CN" altLang="en-US"/>
              <a:t>的单位元素。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7772400" cy="1143000"/>
          </a:xfrm>
        </p:spPr>
        <p:txBody>
          <a:bodyPr/>
          <a:lstStyle/>
          <a:p>
            <a:r>
              <a:rPr lang="zh-CN" altLang="en-US"/>
              <a:t>子群的判定 – 判定定理二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4357688"/>
          </a:xfrm>
        </p:spPr>
        <p:txBody>
          <a:bodyPr/>
          <a:lstStyle/>
          <a:p>
            <a:r>
              <a:rPr lang="en-US" altLang="zh-CN" sz="2400"/>
              <a:t>G</a:t>
            </a:r>
            <a:r>
              <a:rPr lang="zh-CN" altLang="en-US" sz="2400"/>
              <a:t>是群，</a:t>
            </a:r>
            <a:r>
              <a:rPr lang="en-US" altLang="zh-CN" sz="2400"/>
              <a:t>H</a:t>
            </a:r>
            <a:r>
              <a:rPr lang="zh-CN" altLang="en-US" sz="2400"/>
              <a:t>是</a:t>
            </a:r>
            <a:r>
              <a:rPr lang="en-US" altLang="zh-CN" sz="2400"/>
              <a:t>G</a:t>
            </a:r>
            <a:r>
              <a:rPr lang="zh-CN" altLang="en-US" sz="2400"/>
              <a:t>的非空子集。</a:t>
            </a:r>
            <a:r>
              <a:rPr lang="en-US" altLang="zh-CN" sz="2400"/>
              <a:t>H</a:t>
            </a:r>
            <a:r>
              <a:rPr lang="zh-CN" altLang="en-US" sz="2400"/>
              <a:t>是</a:t>
            </a:r>
            <a:r>
              <a:rPr lang="en-US" altLang="zh-CN" sz="2400"/>
              <a:t>G</a:t>
            </a:r>
            <a:r>
              <a:rPr lang="zh-CN" altLang="en-US" sz="2400"/>
              <a:t>的子群当且仅当：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>
                <a:sym typeface="Symbol" pitchFamily="18" charset="2"/>
              </a:rPr>
              <a:t>a,bH, ab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H </a:t>
            </a:r>
          </a:p>
          <a:p>
            <a:pPr>
              <a:spcBef>
                <a:spcPct val="60000"/>
              </a:spcBef>
            </a:pPr>
            <a:r>
              <a:rPr lang="zh-CN" altLang="en-US" sz="2400"/>
              <a:t>证明</a:t>
            </a:r>
          </a:p>
          <a:p>
            <a:pPr lvl="1"/>
            <a:r>
              <a:rPr lang="zh-CN" altLang="en-US" sz="2400"/>
              <a:t>必要性：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>
                <a:sym typeface="Symbol" pitchFamily="18" charset="2"/>
              </a:rPr>
              <a:t>a,bH, </a:t>
            </a:r>
            <a:r>
              <a:rPr lang="zh-CN" altLang="en-US" sz="2400">
                <a:sym typeface="Symbol" pitchFamily="18" charset="2"/>
              </a:rPr>
              <a:t>因为</a:t>
            </a:r>
            <a:r>
              <a:rPr lang="en-US" altLang="zh-CN" sz="2400">
                <a:sym typeface="Symbol" pitchFamily="18" charset="2"/>
              </a:rPr>
              <a:t>H</a:t>
            </a:r>
            <a:r>
              <a:rPr lang="zh-CN" altLang="en-US" sz="2400">
                <a:sym typeface="Symbol" pitchFamily="18" charset="2"/>
              </a:rPr>
              <a:t>是群，</a:t>
            </a:r>
            <a:r>
              <a:rPr lang="en-US" altLang="zh-CN" sz="2400">
                <a:sym typeface="Symbol" pitchFamily="18" charset="2"/>
              </a:rPr>
              <a:t>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H，</a:t>
            </a:r>
            <a:r>
              <a:rPr lang="zh-CN" altLang="en-US" sz="2400">
                <a:sym typeface="Symbol" pitchFamily="18" charset="2"/>
              </a:rPr>
              <a:t>由封闭性可知 </a:t>
            </a:r>
            <a:r>
              <a:rPr lang="en-US" altLang="zh-CN" sz="2400">
                <a:sym typeface="Symbol" pitchFamily="18" charset="2"/>
              </a:rPr>
              <a:t>ab</a:t>
            </a:r>
            <a:r>
              <a:rPr lang="en-US" altLang="zh-CN" sz="2400" baseline="30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H</a:t>
            </a:r>
            <a:endParaRPr lang="zh-CN" altLang="en-US" sz="2400"/>
          </a:p>
          <a:p>
            <a:pPr lvl="1"/>
            <a:r>
              <a:rPr lang="zh-CN" altLang="en-US" sz="2400"/>
              <a:t>充分性：</a:t>
            </a:r>
          </a:p>
          <a:p>
            <a:pPr lvl="2"/>
            <a:r>
              <a:rPr lang="zh-CN" altLang="en-US"/>
              <a:t>单位元素：因为</a:t>
            </a:r>
            <a:r>
              <a:rPr lang="en-US" altLang="zh-CN"/>
              <a:t>H</a:t>
            </a:r>
            <a:r>
              <a:rPr lang="zh-CN" altLang="en-US"/>
              <a:t>非空，任取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H, e=aa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H</a:t>
            </a:r>
          </a:p>
          <a:p>
            <a:pPr lvl="2"/>
            <a:r>
              <a:rPr lang="zh-CN" altLang="en-US">
                <a:sym typeface="Symbol" pitchFamily="18" charset="2"/>
              </a:rPr>
              <a:t>逆元素： </a:t>
            </a:r>
            <a:r>
              <a:rPr lang="en-US" altLang="zh-CN">
                <a:sym typeface="Symbol" pitchFamily="18" charset="2"/>
              </a:rPr>
              <a:t>aH, </a:t>
            </a:r>
            <a:r>
              <a:rPr lang="zh-CN" altLang="en-US">
                <a:sym typeface="Symbol" pitchFamily="18" charset="2"/>
              </a:rPr>
              <a:t>因为</a:t>
            </a:r>
            <a:r>
              <a:rPr lang="en-US" altLang="zh-CN">
                <a:sym typeface="Symbol" pitchFamily="18" charset="2"/>
              </a:rPr>
              <a:t>eH, </a:t>
            </a:r>
            <a:r>
              <a:rPr lang="zh-CN" altLang="en-US">
                <a:sym typeface="Symbol" pitchFamily="18" charset="2"/>
              </a:rPr>
              <a:t>所以 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=ea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H</a:t>
            </a:r>
          </a:p>
          <a:p>
            <a:pPr lvl="2"/>
            <a:r>
              <a:rPr lang="zh-CN" altLang="en-US">
                <a:sym typeface="Symbol" pitchFamily="18" charset="2"/>
              </a:rPr>
              <a:t>封闭性： </a:t>
            </a:r>
            <a:r>
              <a:rPr lang="en-US" altLang="zh-CN">
                <a:sym typeface="Symbol" pitchFamily="18" charset="2"/>
              </a:rPr>
              <a:t>a,bH, </a:t>
            </a:r>
            <a:r>
              <a:rPr lang="zh-CN" altLang="en-US">
                <a:sym typeface="Symbol" pitchFamily="18" charset="2"/>
              </a:rPr>
              <a:t>已证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H，</a:t>
            </a:r>
            <a:r>
              <a:rPr lang="zh-CN" altLang="en-US">
                <a:sym typeface="Symbol" pitchFamily="18" charset="2"/>
              </a:rPr>
              <a:t>所以</a:t>
            </a:r>
            <a:r>
              <a:rPr lang="en-US" altLang="zh-CN">
                <a:sym typeface="Symbol" pitchFamily="18" charset="2"/>
              </a:rPr>
              <a:t>ab=a(b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H</a:t>
            </a:r>
            <a:endParaRPr lang="zh-CN" altLang="en-US"/>
          </a:p>
          <a:p>
            <a:pPr lvl="2"/>
            <a:endParaRPr lang="en-US" altLang="zh-CN">
              <a:sym typeface="Symbol" pitchFamily="18" charset="2"/>
            </a:endParaRPr>
          </a:p>
          <a:p>
            <a:pPr lvl="2">
              <a:buFontTx/>
              <a:buNone/>
            </a:pPr>
            <a:endParaRPr lang="zh-CN" alt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7772400" cy="1143000"/>
          </a:xfrm>
        </p:spPr>
        <p:txBody>
          <a:bodyPr/>
          <a:lstStyle/>
          <a:p>
            <a:r>
              <a:rPr lang="zh-CN" altLang="en-US"/>
              <a:t>子群的判定 – 有限子群</a:t>
            </a: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43576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G</a:t>
            </a:r>
            <a:r>
              <a:rPr lang="zh-CN" altLang="en-US" sz="2400"/>
              <a:t>是群，</a:t>
            </a:r>
            <a:r>
              <a:rPr lang="en-US" altLang="zh-CN" sz="2400"/>
              <a:t>H</a:t>
            </a:r>
            <a:r>
              <a:rPr lang="zh-CN" altLang="en-US" sz="2400"/>
              <a:t>是</a:t>
            </a:r>
            <a:r>
              <a:rPr lang="en-US" altLang="zh-CN" sz="2400"/>
              <a:t>G</a:t>
            </a:r>
            <a:r>
              <a:rPr lang="zh-CN" altLang="en-US" sz="2400"/>
              <a:t>的非空有限子集。</a:t>
            </a:r>
            <a:r>
              <a:rPr lang="en-US" altLang="zh-CN" sz="2400"/>
              <a:t>H</a:t>
            </a:r>
            <a:r>
              <a:rPr lang="zh-CN" altLang="en-US" sz="2400"/>
              <a:t>是</a:t>
            </a:r>
            <a:r>
              <a:rPr lang="en-US" altLang="zh-CN" sz="2400"/>
              <a:t>G</a:t>
            </a:r>
            <a:r>
              <a:rPr lang="zh-CN" altLang="en-US" sz="2400"/>
              <a:t>的子群当且仅当：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>
                <a:sym typeface="Symbol" pitchFamily="18" charset="2"/>
              </a:rPr>
              <a:t>a,bH, abH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/>
              <a:t>证明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必要性显然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充分性：只须证明逆元素性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ym typeface="Symbol" pitchFamily="18" charset="2"/>
              </a:rPr>
              <a:t>若</a:t>
            </a:r>
            <a:r>
              <a:rPr lang="en-US" altLang="zh-CN">
                <a:sym typeface="Symbol" pitchFamily="18" charset="2"/>
              </a:rPr>
              <a:t>H</a:t>
            </a:r>
            <a:r>
              <a:rPr lang="zh-CN" altLang="en-US">
                <a:sym typeface="Symbol" pitchFamily="18" charset="2"/>
              </a:rPr>
              <a:t>中只含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的单位元，</a:t>
            </a:r>
            <a:r>
              <a:rPr lang="en-US" altLang="zh-CN">
                <a:sym typeface="Symbol" pitchFamily="18" charset="2"/>
              </a:rPr>
              <a:t>H</a:t>
            </a:r>
            <a:r>
              <a:rPr lang="zh-CN" altLang="en-US">
                <a:sym typeface="Symbol" pitchFamily="18" charset="2"/>
              </a:rPr>
              <a:t>显然是子群。否则，任取</a:t>
            </a:r>
            <a:r>
              <a:rPr lang="en-US" altLang="zh-CN">
                <a:sym typeface="Symbol" pitchFamily="18" charset="2"/>
              </a:rPr>
              <a:t>H</a:t>
            </a:r>
            <a:r>
              <a:rPr lang="zh-CN" altLang="en-US">
                <a:sym typeface="Symbol" pitchFamily="18" charset="2"/>
              </a:rPr>
              <a:t>中异于单位元的元素</a:t>
            </a:r>
            <a:r>
              <a:rPr lang="en-US" altLang="zh-CN">
                <a:sym typeface="Symbol" pitchFamily="18" charset="2"/>
              </a:rPr>
              <a:t>a, </a:t>
            </a:r>
            <a:r>
              <a:rPr lang="zh-CN" altLang="en-US">
                <a:sym typeface="Symbol" pitchFamily="18" charset="2"/>
              </a:rPr>
              <a:t>考虑序列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altLang="zh-CN">
                <a:sym typeface="Symbol" pitchFamily="18" charset="2"/>
              </a:rPr>
              <a:t>a, a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a</a:t>
            </a:r>
            <a:r>
              <a:rPr lang="en-US" altLang="zh-CN" baseline="30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, 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>
                <a:sym typeface="Symbol" pitchFamily="18" charset="2"/>
              </a:rPr>
              <a:t>注意：该序列中各项均为有限集合</a:t>
            </a:r>
            <a:r>
              <a:rPr lang="en-US" altLang="zh-CN">
                <a:sym typeface="Symbol" pitchFamily="18" charset="2"/>
              </a:rPr>
              <a:t>H</a:t>
            </a:r>
            <a:r>
              <a:rPr lang="zh-CN" altLang="en-US">
                <a:sym typeface="Symbol" pitchFamily="18" charset="2"/>
              </a:rPr>
              <a:t>中的元素，因此，必有正整数</a:t>
            </a:r>
            <a:r>
              <a:rPr lang="en-US" altLang="zh-CN">
                <a:sym typeface="Symbol" pitchFamily="18" charset="2"/>
              </a:rPr>
              <a:t>i,j(j&gt;i), </a:t>
            </a:r>
            <a:r>
              <a:rPr lang="zh-CN" altLang="en-US">
                <a:sym typeface="Symbol" pitchFamily="18" charset="2"/>
              </a:rPr>
              <a:t>满足：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30000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=a</a:t>
            </a:r>
            <a:r>
              <a:rPr lang="en-US" altLang="zh-CN" baseline="30000">
                <a:sym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因此：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>
                <a:sym typeface="Symbol" pitchFamily="18" charset="2"/>
              </a:rPr>
              <a:t>                         a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=a</a:t>
            </a:r>
            <a:r>
              <a:rPr lang="en-US" altLang="zh-CN" baseline="30000">
                <a:sym typeface="Symbol" pitchFamily="18" charset="2"/>
              </a:rPr>
              <a:t>j-i-1 </a:t>
            </a:r>
            <a:r>
              <a:rPr lang="en-US" altLang="zh-CN">
                <a:sym typeface="Symbol" pitchFamily="18" charset="2"/>
              </a:rPr>
              <a:t>H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生成子群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/>
              <a:t>G</a:t>
            </a:r>
            <a:r>
              <a:rPr lang="zh-CN" altLang="en-US"/>
              <a:t>是群，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G，</a:t>
            </a:r>
            <a:r>
              <a:rPr lang="zh-CN" altLang="en-US">
                <a:sym typeface="Symbol" pitchFamily="18" charset="2"/>
              </a:rPr>
              <a:t>构造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的子集</a:t>
            </a:r>
            <a:r>
              <a:rPr lang="en-US" altLang="zh-CN">
                <a:sym typeface="Symbol" pitchFamily="18" charset="2"/>
              </a:rPr>
              <a:t>H</a:t>
            </a:r>
            <a:r>
              <a:rPr lang="zh-CN" altLang="en-US">
                <a:sym typeface="Symbol" pitchFamily="18" charset="2"/>
              </a:rPr>
              <a:t>如下：</a:t>
            </a:r>
          </a:p>
          <a:p>
            <a:pPr algn="ctr">
              <a:buFontTx/>
              <a:buNone/>
            </a:pPr>
            <a:r>
              <a:rPr lang="en-US" altLang="zh-CN"/>
              <a:t>H = {a</a:t>
            </a:r>
            <a:r>
              <a:rPr lang="en-US" altLang="zh-CN" baseline="30000"/>
              <a:t>k</a:t>
            </a:r>
            <a:r>
              <a:rPr lang="en-US" altLang="zh-CN"/>
              <a:t> | k</a:t>
            </a:r>
            <a:r>
              <a:rPr lang="zh-CN" altLang="en-US"/>
              <a:t>是整数 }</a:t>
            </a:r>
          </a:p>
          <a:p>
            <a:pPr>
              <a:buFontTx/>
              <a:buNone/>
            </a:pPr>
            <a:r>
              <a:rPr lang="zh-CN" altLang="en-US"/>
              <a:t>   则</a:t>
            </a:r>
            <a:r>
              <a:rPr lang="en-US" altLang="zh-CN"/>
              <a:t>H</a:t>
            </a:r>
            <a:r>
              <a:rPr lang="zh-CN" altLang="en-US"/>
              <a:t>构成</a:t>
            </a:r>
            <a:r>
              <a:rPr lang="en-US" altLang="zh-CN"/>
              <a:t>G</a:t>
            </a:r>
            <a:r>
              <a:rPr lang="zh-CN" altLang="en-US"/>
              <a:t>的子群，称为</a:t>
            </a:r>
            <a:r>
              <a:rPr lang="en-US" altLang="zh-CN"/>
              <a:t>a</a:t>
            </a:r>
            <a:r>
              <a:rPr lang="zh-CN" altLang="en-US"/>
              <a:t>生成的子群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〈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a〉</a:t>
            </a:r>
          </a:p>
          <a:p>
            <a:r>
              <a:rPr lang="zh-CN" altLang="en-US"/>
              <a:t>证明：</a:t>
            </a:r>
          </a:p>
          <a:p>
            <a:pPr lvl="1"/>
            <a:r>
              <a:rPr lang="en-US" altLang="zh-CN"/>
              <a:t>H</a:t>
            </a:r>
            <a:r>
              <a:rPr lang="zh-CN" altLang="en-US"/>
              <a:t>非空：</a:t>
            </a:r>
            <a:r>
              <a:rPr lang="en-US" altLang="zh-CN"/>
              <a:t>a</a:t>
            </a:r>
            <a:r>
              <a:rPr lang="zh-CN" altLang="en-US"/>
              <a:t>在</a:t>
            </a:r>
            <a:r>
              <a:rPr lang="en-US" altLang="zh-CN"/>
              <a:t>H</a:t>
            </a:r>
            <a:r>
              <a:rPr lang="zh-CN" altLang="en-US"/>
              <a:t>中</a:t>
            </a:r>
          </a:p>
          <a:p>
            <a:pPr lvl="1"/>
            <a:r>
              <a:rPr lang="zh-CN" altLang="en-US"/>
              <a:t>利用判定定理二：</a:t>
            </a:r>
          </a:p>
          <a:p>
            <a:pPr lvl="1" algn="ctr">
              <a:buFontTx/>
              <a:buNone/>
            </a:pP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30000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,a</a:t>
            </a:r>
            <a:r>
              <a:rPr lang="en-US" altLang="zh-CN" baseline="30000">
                <a:sym typeface="Symbol" pitchFamily="18" charset="2"/>
              </a:rPr>
              <a:t>l</a:t>
            </a:r>
            <a:r>
              <a:rPr lang="en-US" altLang="zh-CN">
                <a:sym typeface="Symbol" pitchFamily="18" charset="2"/>
              </a:rPr>
              <a:t>H,  a</a:t>
            </a:r>
            <a:r>
              <a:rPr lang="en-US" altLang="zh-CN" baseline="30000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(a</a:t>
            </a:r>
            <a:r>
              <a:rPr lang="en-US" altLang="zh-CN" baseline="30000">
                <a:sym typeface="Symbol" pitchFamily="18" charset="2"/>
              </a:rPr>
              <a:t>l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 baseline="30000">
                <a:sym typeface="Symbol" pitchFamily="18" charset="2"/>
              </a:rPr>
              <a:t>–1 </a:t>
            </a:r>
            <a:r>
              <a:rPr lang="en-US" altLang="zh-CN">
                <a:sym typeface="Symbol" pitchFamily="18" charset="2"/>
              </a:rPr>
              <a:t>=a</a:t>
            </a:r>
            <a:r>
              <a:rPr lang="en-US" altLang="zh-CN" baseline="30000">
                <a:sym typeface="Symbol" pitchFamily="18" charset="2"/>
              </a:rPr>
              <a:t>m-l</a:t>
            </a:r>
            <a:r>
              <a:rPr lang="en-US" altLang="zh-CN">
                <a:sym typeface="Symbol" pitchFamily="18" charset="2"/>
              </a:rPr>
              <a:t>H,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7772400" cy="1143000"/>
          </a:xfrm>
        </p:spPr>
        <p:txBody>
          <a:bodyPr/>
          <a:lstStyle/>
          <a:p>
            <a:r>
              <a:rPr lang="zh-CN" altLang="en-US"/>
              <a:t>群的中心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433888"/>
          </a:xfrm>
        </p:spPr>
        <p:txBody>
          <a:bodyPr/>
          <a:lstStyle/>
          <a:p>
            <a:r>
              <a:rPr lang="zh-CN" altLang="en-US" sz="2400"/>
              <a:t>设</a:t>
            </a:r>
            <a:r>
              <a:rPr lang="en-US" altLang="zh-CN" sz="2400"/>
              <a:t>G</a:t>
            </a:r>
            <a:r>
              <a:rPr lang="zh-CN" altLang="en-US" sz="2400"/>
              <a:t>是群，</a:t>
            </a:r>
            <a:r>
              <a:rPr lang="zh-CN" altLang="en-US" sz="2400">
                <a:sym typeface="Symbol" pitchFamily="18" charset="2"/>
              </a:rPr>
              <a:t>构造</a:t>
            </a:r>
            <a:r>
              <a:rPr lang="en-US" altLang="zh-CN" sz="2400">
                <a:sym typeface="Symbol" pitchFamily="18" charset="2"/>
              </a:rPr>
              <a:t>G</a:t>
            </a:r>
            <a:r>
              <a:rPr lang="zh-CN" altLang="en-US" sz="2400">
                <a:sym typeface="Symbol" pitchFamily="18" charset="2"/>
              </a:rPr>
              <a:t>的子集</a:t>
            </a:r>
            <a:r>
              <a:rPr lang="en-US" altLang="zh-CN" sz="2400">
                <a:sym typeface="Symbol" pitchFamily="18" charset="2"/>
              </a:rPr>
              <a:t>C</a:t>
            </a:r>
            <a:r>
              <a:rPr lang="zh-CN" altLang="en-US" sz="2400">
                <a:sym typeface="Symbol" pitchFamily="18" charset="2"/>
              </a:rPr>
              <a:t>如下：</a:t>
            </a:r>
          </a:p>
          <a:p>
            <a:pPr algn="ctr">
              <a:buFontTx/>
              <a:buNone/>
            </a:pPr>
            <a:r>
              <a:rPr lang="en-US" altLang="zh-CN" sz="2400"/>
              <a:t>C = {a | 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G, </a:t>
            </a:r>
            <a:r>
              <a:rPr lang="zh-CN" altLang="en-US" sz="2400"/>
              <a:t>且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>
                <a:sym typeface="Symbol" pitchFamily="18" charset="2"/>
              </a:rPr>
              <a:t>xG, ax=xa</a:t>
            </a:r>
            <a:r>
              <a:rPr lang="zh-CN" altLang="en-US" sz="2400"/>
              <a:t> }</a:t>
            </a:r>
          </a:p>
          <a:p>
            <a:pPr>
              <a:buFontTx/>
              <a:buNone/>
            </a:pPr>
            <a:r>
              <a:rPr lang="zh-CN" altLang="en-US" sz="2400"/>
              <a:t>   则</a:t>
            </a:r>
            <a:r>
              <a:rPr lang="en-US" altLang="zh-CN" sz="2400"/>
              <a:t>C</a:t>
            </a:r>
            <a:r>
              <a:rPr lang="zh-CN" altLang="en-US" sz="2400"/>
              <a:t>构成</a:t>
            </a:r>
            <a:r>
              <a:rPr lang="en-US" altLang="zh-CN" sz="2400"/>
              <a:t>G</a:t>
            </a:r>
            <a:r>
              <a:rPr lang="zh-CN" altLang="en-US" sz="2400"/>
              <a:t>的子群，称为</a:t>
            </a:r>
            <a:r>
              <a:rPr lang="en-US" altLang="zh-CN" sz="2400"/>
              <a:t>G</a:t>
            </a:r>
            <a:r>
              <a:rPr lang="zh-CN" altLang="en-US" sz="2400"/>
              <a:t>的中心</a:t>
            </a: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75000"/>
              </a:spcBef>
            </a:pPr>
            <a:r>
              <a:rPr lang="zh-CN" altLang="en-US" sz="2400"/>
              <a:t>证明：</a:t>
            </a:r>
          </a:p>
          <a:p>
            <a:pPr lvl="1"/>
            <a:r>
              <a:rPr lang="en-US" altLang="zh-CN" sz="2400"/>
              <a:t>C</a:t>
            </a:r>
            <a:r>
              <a:rPr lang="zh-CN" altLang="en-US" sz="2400"/>
              <a:t>非空：单位元在</a:t>
            </a:r>
            <a:r>
              <a:rPr lang="en-US" altLang="zh-CN" sz="2400"/>
              <a:t>C</a:t>
            </a:r>
            <a:r>
              <a:rPr lang="zh-CN" altLang="en-US" sz="2400"/>
              <a:t>中</a:t>
            </a:r>
          </a:p>
          <a:p>
            <a:pPr lvl="1"/>
            <a:r>
              <a:rPr lang="zh-CN" altLang="en-US" sz="2400"/>
              <a:t>利用判定定理二：即证明对任意的</a:t>
            </a:r>
            <a:r>
              <a:rPr lang="en-US" altLang="zh-CN" sz="2400"/>
              <a:t>a,b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C, (</a:t>
            </a:r>
            <a:r>
              <a:rPr lang="zh-CN" altLang="en-US" sz="2400"/>
              <a:t>即</a:t>
            </a:r>
            <a:r>
              <a:rPr lang="en-US" altLang="zh-CN" sz="2400"/>
              <a:t>ax=xa, bx=xb</a:t>
            </a:r>
            <a:r>
              <a:rPr lang="zh-CN" altLang="en-US" sz="2400"/>
              <a:t>对</a:t>
            </a:r>
            <a:r>
              <a:rPr lang="en-US" altLang="zh-CN" sz="2400"/>
              <a:t>G</a:t>
            </a:r>
            <a:r>
              <a:rPr lang="zh-CN" altLang="en-US" sz="2400"/>
              <a:t>中一切</a:t>
            </a:r>
            <a:r>
              <a:rPr lang="en-US" altLang="zh-CN" sz="2400"/>
              <a:t>x</a:t>
            </a:r>
            <a:r>
              <a:rPr lang="zh-CN" altLang="en-US" sz="2400"/>
              <a:t>成立)，</a:t>
            </a:r>
          </a:p>
          <a:p>
            <a:pPr lvl="1" algn="ctr">
              <a:buFontTx/>
              <a:buNone/>
            </a:pPr>
            <a:r>
              <a:rPr lang="en-US" altLang="zh-CN" sz="2400"/>
              <a:t>(ab</a:t>
            </a:r>
            <a:r>
              <a:rPr lang="en-US" altLang="zh-CN" sz="2400" baseline="30000"/>
              <a:t>-1</a:t>
            </a:r>
            <a:r>
              <a:rPr lang="en-US" altLang="zh-CN" sz="2400"/>
              <a:t>)x=x(ab</a:t>
            </a:r>
            <a:r>
              <a:rPr lang="en-US" altLang="zh-CN" sz="2400" baseline="30000"/>
              <a:t>-1</a:t>
            </a:r>
            <a:r>
              <a:rPr lang="en-US" altLang="zh-CN" sz="2400"/>
              <a:t>) </a:t>
            </a:r>
            <a:r>
              <a:rPr lang="zh-CN" altLang="en-US" sz="2400"/>
              <a:t>也对</a:t>
            </a:r>
            <a:r>
              <a:rPr lang="en-US" altLang="zh-CN" sz="2400"/>
              <a:t>G</a:t>
            </a:r>
            <a:r>
              <a:rPr lang="zh-CN" altLang="en-US" sz="2400"/>
              <a:t>中一切</a:t>
            </a:r>
            <a:r>
              <a:rPr lang="en-US" altLang="zh-CN" sz="2400"/>
              <a:t>x</a:t>
            </a:r>
            <a:r>
              <a:rPr lang="zh-CN" altLang="en-US" sz="2400"/>
              <a:t>成立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zh-CN" altLang="en-US" sz="2200"/>
              <a:t>(</a:t>
            </a:r>
            <a:r>
              <a:rPr lang="en-US" altLang="zh-CN" sz="2200"/>
              <a:t>ab</a:t>
            </a:r>
            <a:r>
              <a:rPr lang="en-US" altLang="zh-CN" sz="2200" baseline="30000"/>
              <a:t>-1</a:t>
            </a:r>
            <a:r>
              <a:rPr lang="en-US" altLang="zh-CN" sz="2200"/>
              <a:t>)x = a(b</a:t>
            </a:r>
            <a:r>
              <a:rPr lang="en-US" altLang="zh-CN" sz="2200" baseline="30000"/>
              <a:t>-1</a:t>
            </a:r>
            <a:r>
              <a:rPr lang="en-US" altLang="zh-CN" sz="2200"/>
              <a:t>(x</a:t>
            </a:r>
            <a:r>
              <a:rPr lang="en-US" altLang="zh-CN" sz="2200" baseline="30000"/>
              <a:t>-1</a:t>
            </a:r>
            <a:r>
              <a:rPr lang="en-US" altLang="zh-CN" sz="2200"/>
              <a:t>)</a:t>
            </a:r>
            <a:r>
              <a:rPr lang="en-US" altLang="zh-CN" sz="2200" baseline="30000"/>
              <a:t>-1</a:t>
            </a:r>
            <a:r>
              <a:rPr lang="en-US" altLang="zh-CN" sz="2200"/>
              <a:t>) = a(</a:t>
            </a:r>
            <a:r>
              <a:rPr lang="en-US" altLang="zh-CN" sz="2200">
                <a:solidFill>
                  <a:schemeClr val="tx2"/>
                </a:solidFill>
              </a:rPr>
              <a:t>x</a:t>
            </a:r>
            <a:r>
              <a:rPr lang="en-US" altLang="zh-CN" sz="2200" baseline="30000">
                <a:solidFill>
                  <a:schemeClr val="tx2"/>
                </a:solidFill>
              </a:rPr>
              <a:t>-1</a:t>
            </a:r>
            <a:r>
              <a:rPr lang="en-US" altLang="zh-CN" sz="2200">
                <a:solidFill>
                  <a:schemeClr val="tx2"/>
                </a:solidFill>
              </a:rPr>
              <a:t>b</a:t>
            </a:r>
            <a:r>
              <a:rPr lang="en-US" altLang="zh-CN" sz="2200"/>
              <a:t>)</a:t>
            </a:r>
            <a:r>
              <a:rPr lang="en-US" altLang="zh-CN" sz="2200" baseline="30000"/>
              <a:t>-1</a:t>
            </a:r>
            <a:r>
              <a:rPr lang="en-US" altLang="zh-CN" sz="2200"/>
              <a:t> = a(</a:t>
            </a:r>
            <a:r>
              <a:rPr lang="en-US" altLang="zh-CN" sz="2200">
                <a:solidFill>
                  <a:schemeClr val="tx2"/>
                </a:solidFill>
              </a:rPr>
              <a:t>bx</a:t>
            </a:r>
            <a:r>
              <a:rPr lang="en-US" altLang="zh-CN" sz="2200" baseline="30000">
                <a:solidFill>
                  <a:schemeClr val="tx2"/>
                </a:solidFill>
              </a:rPr>
              <a:t>-1</a:t>
            </a:r>
            <a:r>
              <a:rPr lang="en-US" altLang="zh-CN" sz="2200"/>
              <a:t>)</a:t>
            </a:r>
            <a:r>
              <a:rPr lang="en-US" altLang="zh-CN" sz="2200" baseline="30000"/>
              <a:t>-1</a:t>
            </a:r>
            <a:r>
              <a:rPr lang="en-US" altLang="zh-CN" sz="2200"/>
              <a:t> = a(xb </a:t>
            </a:r>
            <a:r>
              <a:rPr lang="en-US" altLang="zh-CN" sz="2200" baseline="30000"/>
              <a:t>-1</a:t>
            </a:r>
            <a:r>
              <a:rPr lang="en-US" altLang="zh-CN" sz="2200"/>
              <a:t>) = x</a:t>
            </a:r>
            <a:r>
              <a:rPr lang="zh-CN" altLang="en-US" sz="2200"/>
              <a:t>(</a:t>
            </a:r>
            <a:r>
              <a:rPr lang="en-US" altLang="zh-CN" sz="2200"/>
              <a:t>ab</a:t>
            </a:r>
            <a:r>
              <a:rPr lang="en-US" altLang="zh-CN" sz="2200" baseline="30000"/>
              <a:t>-1</a:t>
            </a:r>
            <a:r>
              <a:rPr lang="en-US" altLang="zh-CN" sz="2200"/>
              <a:t>)</a:t>
            </a:r>
          </a:p>
          <a:p>
            <a:pPr lvl="1" algn="ctr">
              <a:buFontTx/>
              <a:buNone/>
            </a:pPr>
            <a:endParaRPr lang="en-US" altLang="zh-CN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1615</Words>
  <Application>Microsoft Office PowerPoint</Application>
  <PresentationFormat>全屏显示(4:3)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Tahoma</vt:lpstr>
      <vt:lpstr>宋体</vt:lpstr>
      <vt:lpstr>Times New Roman</vt:lpstr>
      <vt:lpstr>Arial Unicode MS</vt:lpstr>
      <vt:lpstr>华文楷体</vt:lpstr>
      <vt:lpstr>Symbol</vt:lpstr>
      <vt:lpstr>Office 主题​​</vt:lpstr>
      <vt:lpstr>子群与拉格朗日定理</vt:lpstr>
      <vt:lpstr>上一讲内容的回顾</vt:lpstr>
      <vt:lpstr>子群与拉格朗日定理</vt:lpstr>
      <vt:lpstr>子群的定义</vt:lpstr>
      <vt:lpstr>子群的判定 – 判定定理一</vt:lpstr>
      <vt:lpstr>子群的判定 – 判定定理二</vt:lpstr>
      <vt:lpstr>子群的判定 – 有限子群</vt:lpstr>
      <vt:lpstr>生成子群</vt:lpstr>
      <vt:lpstr>群的中心</vt:lpstr>
      <vt:lpstr>左(右)陪集及其表示</vt:lpstr>
      <vt:lpstr>陪集与代表元素</vt:lpstr>
      <vt:lpstr>陪集的例子</vt:lpstr>
      <vt:lpstr>陪集与分划</vt:lpstr>
      <vt:lpstr>左陪集关系</vt:lpstr>
      <vt:lpstr>拉格朗日(Joseph Louis Lagrange 1736-1813)</vt:lpstr>
      <vt:lpstr>拉格朗日定理</vt:lpstr>
      <vt:lpstr>拉格朗日定理的重要推论</vt:lpstr>
      <vt:lpstr>拉格朗日定理推论的应用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二元关系的性质</dc:title>
  <dc:creator>CHEN DAOXU</dc:creator>
  <cp:lastModifiedBy>Zhang Ying 张营</cp:lastModifiedBy>
  <cp:revision>13</cp:revision>
  <cp:lastPrinted>1601-01-01T00:00:00Z</cp:lastPrinted>
  <dcterms:created xsi:type="dcterms:W3CDTF">2001-04-23T02:58:46Z</dcterms:created>
  <dcterms:modified xsi:type="dcterms:W3CDTF">2014-02-28T04:26:00Z</dcterms:modified>
</cp:coreProperties>
</file>