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sldIdLst>
    <p:sldId id="256" r:id="rId2"/>
    <p:sldId id="270" r:id="rId3"/>
    <p:sldId id="257" r:id="rId4"/>
    <p:sldId id="271" r:id="rId5"/>
    <p:sldId id="273" r:id="rId6"/>
    <p:sldId id="276" r:id="rId7"/>
    <p:sldId id="272" r:id="rId8"/>
    <p:sldId id="274" r:id="rId9"/>
    <p:sldId id="275" r:id="rId10"/>
    <p:sldId id="277" r:id="rId11"/>
    <p:sldId id="278" r:id="rId12"/>
    <p:sldId id="279" r:id="rId13"/>
    <p:sldId id="280" r:id="rId14"/>
    <p:sldId id="281" r:id="rId15"/>
    <p:sldId id="282" r:id="rId1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DAFD9B"/>
    <a:srgbClr val="FF00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76" d="100"/>
          <a:sy n="76" d="100"/>
        </p:scale>
        <p:origin x="-1478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207BD-12D2-40BD-92A8-D79EA6CF200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5061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AC5D1-6EED-4758-AF9D-2BADE6F7B90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733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BCFDE-9ED8-4C7E-BB66-1CE1239CE38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0916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269DD-B71D-44EC-AA84-2669FF3C202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6210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98EB2-0135-42C7-A971-4F040E0A344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4257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407D3-43FC-4CBC-88B2-758E0B1F6F9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7181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53849-F2C2-4CD7-9A5E-32860F9A5CB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3474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8E5A7-AADC-4FDD-8603-F6863882AA3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5355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90F01-7B99-42D7-B6B9-B84259621D3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6003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0B6A8-B09F-4702-83D8-E325742D1ED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4164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4229B-0ADC-49DE-A5D2-50D4F867EEF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9197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DBFE9-D903-49FD-A7B7-8E1774E816F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6706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正规子群与商群 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离散数学 第</a:t>
            </a:r>
            <a:r>
              <a:rPr lang="en-US" altLang="zh-CN"/>
              <a:t>12</a:t>
            </a:r>
            <a:r>
              <a:rPr lang="zh-CN" altLang="en-US"/>
              <a:t>讲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右陪集关系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设</a:t>
            </a:r>
            <a:r>
              <a:rPr lang="en-US" altLang="zh-CN">
                <a:latin typeface="Times New Roman" pitchFamily="18" charset="0"/>
              </a:rPr>
              <a:t>H</a:t>
            </a:r>
            <a:r>
              <a:rPr lang="zh-CN" altLang="en-US">
                <a:latin typeface="Times New Roman" pitchFamily="18" charset="0"/>
              </a:rPr>
              <a:t>是群</a:t>
            </a:r>
            <a:r>
              <a:rPr lang="en-US" altLang="zh-CN">
                <a:latin typeface="Times New Roman" pitchFamily="18" charset="0"/>
              </a:rPr>
              <a:t>G</a:t>
            </a:r>
            <a:r>
              <a:rPr lang="zh-CN" altLang="en-US">
                <a:latin typeface="Times New Roman" pitchFamily="18" charset="0"/>
              </a:rPr>
              <a:t>的子群。定义</a:t>
            </a:r>
            <a:r>
              <a:rPr lang="en-US" altLang="zh-CN">
                <a:latin typeface="Times New Roman" pitchFamily="18" charset="0"/>
              </a:rPr>
              <a:t>G</a:t>
            </a:r>
            <a:r>
              <a:rPr lang="zh-CN" altLang="en-US">
                <a:latin typeface="Times New Roman" pitchFamily="18" charset="0"/>
              </a:rPr>
              <a:t>上的关系</a:t>
            </a:r>
            <a:r>
              <a:rPr lang="en-US" altLang="zh-CN">
                <a:latin typeface="Times New Roman" pitchFamily="18" charset="0"/>
              </a:rPr>
              <a:t>R</a:t>
            </a:r>
            <a:r>
              <a:rPr lang="zh-CN" altLang="en-US">
                <a:latin typeface="Times New Roman" pitchFamily="18" charset="0"/>
              </a:rPr>
              <a:t>如下：</a:t>
            </a:r>
          </a:p>
          <a:p>
            <a:pPr lvl="1">
              <a:buFontTx/>
              <a:buNone/>
            </a:pPr>
            <a:r>
              <a:rPr lang="zh-CN" altLang="en-US"/>
              <a:t> 对任意</a:t>
            </a:r>
            <a:r>
              <a:rPr lang="en-US" altLang="zh-CN">
                <a:latin typeface="Times New Roman" pitchFamily="18" charset="0"/>
              </a:rPr>
              <a:t>a,b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G, aRb iff. ab</a:t>
            </a:r>
            <a:r>
              <a:rPr lang="en-US" altLang="zh-CN" baseline="30000">
                <a:latin typeface="Times New Roman" pitchFamily="18" charset="0"/>
                <a:sym typeface="Symbol" pitchFamily="18" charset="2"/>
              </a:rPr>
              <a:t>-1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H</a:t>
            </a:r>
          </a:p>
          <a:p>
            <a:pPr lvl="1"/>
            <a:r>
              <a:rPr lang="zh-CN" altLang="en-US">
                <a:latin typeface="Times New Roman" pitchFamily="18" charset="0"/>
                <a:sym typeface="Symbol" pitchFamily="18" charset="2"/>
              </a:rPr>
              <a:t>实际上： 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aRb 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即：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a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与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b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在同一个右陪集中。</a:t>
            </a:r>
          </a:p>
          <a:p>
            <a:pPr lvl="2"/>
            <a:r>
              <a:rPr lang="en-US" altLang="zh-CN">
                <a:latin typeface="Times New Roman" pitchFamily="18" charset="0"/>
                <a:sym typeface="Symbol" pitchFamily="18" charset="2"/>
              </a:rPr>
              <a:t>aRbab</a:t>
            </a:r>
            <a:r>
              <a:rPr lang="en-US" altLang="zh-CN" baseline="30000">
                <a:latin typeface="Times New Roman" pitchFamily="18" charset="0"/>
                <a:sym typeface="Symbol" pitchFamily="18" charset="2"/>
              </a:rPr>
              <a:t>-1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H  ab</a:t>
            </a:r>
            <a:r>
              <a:rPr lang="en-US" altLang="zh-CN" baseline="30000">
                <a:latin typeface="Times New Roman" pitchFamily="18" charset="0"/>
                <a:sym typeface="Symbol" pitchFamily="18" charset="2"/>
              </a:rPr>
              <a:t>-1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=h</a:t>
            </a:r>
            <a:r>
              <a:rPr lang="en-US" altLang="zh-CN" baseline="-25000"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, h</a:t>
            </a:r>
            <a:r>
              <a:rPr lang="en-US" altLang="zh-CN" baseline="-25000"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H  aHb</a:t>
            </a:r>
          </a:p>
          <a:p>
            <a:pPr lvl="1"/>
            <a:r>
              <a:rPr lang="zh-CN" altLang="en-US">
                <a:latin typeface="Times New Roman" pitchFamily="18" charset="0"/>
                <a:sym typeface="Symbol" pitchFamily="18" charset="2"/>
              </a:rPr>
              <a:t>右陪集关系是等价关系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同余关系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狭义的同余关系：</a:t>
            </a:r>
          </a:p>
          <a:p>
            <a:pPr lvl="1"/>
            <a:r>
              <a:rPr lang="zh-CN" altLang="en-US"/>
              <a:t>例：对</a:t>
            </a:r>
            <a:r>
              <a:rPr lang="en-US" altLang="zh-CN">
                <a:latin typeface="Times New Roman" pitchFamily="18" charset="0"/>
              </a:rPr>
              <a:t>3</a:t>
            </a:r>
            <a:r>
              <a:rPr lang="zh-CN" altLang="en-US"/>
              <a:t>同余</a:t>
            </a:r>
            <a:r>
              <a:rPr lang="en-US" altLang="zh-CN">
                <a:latin typeface="Times New Roman" pitchFamily="18" charset="0"/>
              </a:rPr>
              <a:t>: a</a:t>
            </a:r>
            <a:r>
              <a:rPr lang="en-US" altLang="zh-CN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≡b (mod 3) iff. |a-b|/3</a:t>
            </a:r>
            <a:r>
              <a:rPr lang="zh-CN" altLang="en-US">
                <a:latin typeface="宋体" pitchFamily="2" charset="-122"/>
              </a:rPr>
              <a:t>是整数。</a:t>
            </a:r>
          </a:p>
          <a:p>
            <a:pPr lvl="2"/>
            <a:r>
              <a:rPr lang="zh-CN" altLang="en-US"/>
              <a:t>等价类：</a:t>
            </a:r>
            <a:r>
              <a:rPr lang="zh-CN" altLang="en-US">
                <a:sym typeface="Symbol" pitchFamily="18" charset="2"/>
              </a:rPr>
              <a:t></a:t>
            </a:r>
            <a:r>
              <a:rPr lang="en-US" altLang="zh-CN" baseline="-25000">
                <a:latin typeface="Times New Roman" pitchFamily="18" charset="0"/>
                <a:sym typeface="Symbol" pitchFamily="18" charset="2"/>
              </a:rPr>
              <a:t>1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={…-3,0,3,6,9,…}</a:t>
            </a:r>
          </a:p>
          <a:p>
            <a:pPr lvl="2">
              <a:buFontTx/>
              <a:buNone/>
            </a:pPr>
            <a:r>
              <a:rPr lang="en-US" altLang="zh-CN"/>
              <a:t>               </a:t>
            </a:r>
            <a:r>
              <a:rPr lang="en-US" altLang="zh-CN">
                <a:sym typeface="Symbol" pitchFamily="18" charset="2"/>
              </a:rPr>
              <a:t></a:t>
            </a:r>
            <a:r>
              <a:rPr lang="en-US" altLang="zh-CN" baseline="-2500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={…-2,1,4,7,10,…}</a:t>
            </a:r>
          </a:p>
          <a:p>
            <a:pPr lvl="2">
              <a:buFontTx/>
              <a:buNone/>
            </a:pPr>
            <a:r>
              <a:rPr lang="en-US" altLang="zh-CN">
                <a:sym typeface="Symbol" pitchFamily="18" charset="2"/>
              </a:rPr>
              <a:t>               </a:t>
            </a:r>
            <a:r>
              <a:rPr lang="en-US" altLang="zh-CN" baseline="-25000">
                <a:latin typeface="Times New Roman" pitchFamily="18" charset="0"/>
                <a:sym typeface="Symbol" pitchFamily="18" charset="2"/>
              </a:rPr>
              <a:t>3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={…-1,2,5,8,11,…}</a:t>
            </a:r>
          </a:p>
          <a:p>
            <a:r>
              <a:rPr lang="en-US" altLang="zh-CN">
                <a:latin typeface="Times New Roman" pitchFamily="18" charset="0"/>
                <a:sym typeface="Symbol" pitchFamily="18" charset="2"/>
              </a:rPr>
              <a:t>“</a:t>
            </a:r>
            <a:r>
              <a:rPr lang="zh-CN" altLang="en-US" b="1" i="1">
                <a:solidFill>
                  <a:srgbClr val="009900"/>
                </a:solidFill>
                <a:latin typeface="Times New Roman" pitchFamily="18" charset="0"/>
                <a:sym typeface="Symbol" pitchFamily="18" charset="2"/>
              </a:rPr>
              <a:t>运算按照等价类保持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。”</a:t>
            </a:r>
          </a:p>
          <a:p>
            <a:r>
              <a:rPr lang="zh-CN" altLang="en-US">
                <a:latin typeface="Times New Roman" pitchFamily="18" charset="0"/>
                <a:sym typeface="Symbol" pitchFamily="18" charset="2"/>
              </a:rPr>
              <a:t>同余关系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/>
              <a:t>正规子群的陪集关系是同余关系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147888"/>
            <a:ext cx="7772400" cy="4405312"/>
          </a:xfrm>
        </p:spPr>
        <p:txBody>
          <a:bodyPr/>
          <a:lstStyle/>
          <a:p>
            <a:r>
              <a:rPr lang="zh-CN" altLang="en-US"/>
              <a:t>设</a:t>
            </a:r>
            <a:r>
              <a:rPr lang="en-US" altLang="zh-CN">
                <a:latin typeface="Times New Roman" pitchFamily="18" charset="0"/>
              </a:rPr>
              <a:t>N</a:t>
            </a:r>
            <a:r>
              <a:rPr lang="zh-CN" altLang="en-US">
                <a:latin typeface="Times New Roman" pitchFamily="18" charset="0"/>
              </a:rPr>
              <a:t>是群</a:t>
            </a:r>
            <a:r>
              <a:rPr lang="en-US" altLang="zh-CN">
                <a:latin typeface="Times New Roman" pitchFamily="18" charset="0"/>
              </a:rPr>
              <a:t>G</a:t>
            </a:r>
            <a:r>
              <a:rPr lang="zh-CN" altLang="en-US">
                <a:latin typeface="Times New Roman" pitchFamily="18" charset="0"/>
              </a:rPr>
              <a:t>的</a:t>
            </a:r>
            <a:r>
              <a:rPr lang="zh-CN" altLang="en-US">
                <a:solidFill>
                  <a:srgbClr val="0000CC"/>
                </a:solidFill>
                <a:latin typeface="Times New Roman" pitchFamily="18" charset="0"/>
              </a:rPr>
              <a:t>正规子群</a:t>
            </a:r>
            <a:r>
              <a:rPr lang="zh-CN" altLang="en-US">
                <a:latin typeface="Times New Roman" pitchFamily="18" charset="0"/>
              </a:rPr>
              <a:t>，可以证明：</a:t>
            </a:r>
          </a:p>
          <a:p>
            <a:pPr>
              <a:buFontTx/>
              <a:buNone/>
            </a:pPr>
            <a:r>
              <a:rPr lang="zh-CN" altLang="en-US"/>
              <a:t>      </a:t>
            </a:r>
            <a:r>
              <a:rPr lang="zh-CN" altLang="en-US">
                <a:solidFill>
                  <a:schemeClr val="tx2"/>
                </a:solidFill>
              </a:rPr>
              <a:t>若</a:t>
            </a:r>
            <a:r>
              <a:rPr lang="en-US" altLang="zh-CN">
                <a:solidFill>
                  <a:schemeClr val="tx2"/>
                </a:solidFill>
                <a:latin typeface="Times New Roman" pitchFamily="18" charset="0"/>
              </a:rPr>
              <a:t>ap</a:t>
            </a:r>
            <a:r>
              <a:rPr lang="en-US" altLang="zh-CN" baseline="30000">
                <a:solidFill>
                  <a:schemeClr val="tx2"/>
                </a:solidFill>
                <a:latin typeface="Times New Roman" pitchFamily="18" charset="0"/>
              </a:rPr>
              <a:t>-1</a:t>
            </a:r>
            <a:r>
              <a:rPr lang="en-US" altLang="zh-CN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N, bq</a:t>
            </a:r>
            <a:r>
              <a:rPr lang="en-US" altLang="zh-CN" baseline="3000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-1</a:t>
            </a:r>
            <a:r>
              <a:rPr lang="en-US" altLang="zh-CN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N</a:t>
            </a:r>
            <a:r>
              <a:rPr lang="zh-CN" altLang="en-US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，则</a:t>
            </a:r>
            <a:r>
              <a:rPr lang="en-US" altLang="zh-CN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(ab)(pq)</a:t>
            </a:r>
            <a:r>
              <a:rPr lang="en-US" altLang="zh-CN" baseline="3000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-1</a:t>
            </a:r>
            <a:r>
              <a:rPr lang="en-US" altLang="zh-CN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N</a:t>
            </a:r>
          </a:p>
          <a:p>
            <a:pPr lvl="1"/>
            <a:r>
              <a:rPr lang="zh-CN" altLang="en-US">
                <a:latin typeface="Times New Roman" pitchFamily="18" charset="0"/>
                <a:sym typeface="Symbol" pitchFamily="18" charset="2"/>
              </a:rPr>
              <a:t>令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ap</a:t>
            </a:r>
            <a:r>
              <a:rPr lang="en-US" altLang="zh-CN" baseline="30000">
                <a:latin typeface="Times New Roman" pitchFamily="18" charset="0"/>
                <a:sym typeface="Symbol" pitchFamily="18" charset="2"/>
              </a:rPr>
              <a:t>-1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=n</a:t>
            </a:r>
            <a:r>
              <a:rPr lang="en-US" altLang="zh-CN" baseline="-25000">
                <a:latin typeface="Times New Roman" pitchFamily="18" charset="0"/>
                <a:sym typeface="Symbol" pitchFamily="18" charset="2"/>
              </a:rPr>
              <a:t>1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, bq</a:t>
            </a:r>
            <a:r>
              <a:rPr lang="en-US" altLang="zh-CN" baseline="30000">
                <a:latin typeface="Times New Roman" pitchFamily="18" charset="0"/>
                <a:sym typeface="Symbol" pitchFamily="18" charset="2"/>
              </a:rPr>
              <a:t>-1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=n</a:t>
            </a:r>
            <a:r>
              <a:rPr lang="en-US" altLang="zh-CN" baseline="-2500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 (n</a:t>
            </a:r>
            <a:r>
              <a:rPr lang="en-US" altLang="zh-CN" baseline="-25000">
                <a:latin typeface="Times New Roman" pitchFamily="18" charset="0"/>
                <a:sym typeface="Symbol" pitchFamily="18" charset="2"/>
              </a:rPr>
              <a:t>1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,n</a:t>
            </a:r>
            <a:r>
              <a:rPr lang="en-US" altLang="zh-CN" baseline="-2500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N)</a:t>
            </a:r>
          </a:p>
          <a:p>
            <a:pPr lvl="1">
              <a:buFontTx/>
              <a:buNone/>
            </a:pPr>
            <a:r>
              <a:rPr lang="en-US" altLang="zh-CN">
                <a:latin typeface="Times New Roman" pitchFamily="18" charset="0"/>
                <a:sym typeface="Symbol" pitchFamily="18" charset="2"/>
              </a:rPr>
              <a:t>   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则</a:t>
            </a:r>
            <a:r>
              <a:rPr lang="en-US" altLang="zh-CN">
                <a:latin typeface="Times New Roman" pitchFamily="18" charset="0"/>
                <a:sym typeface="Wingdings" pitchFamily="2" charset="2"/>
              </a:rPr>
              <a:t>: (ab)(pq)</a:t>
            </a:r>
            <a:r>
              <a:rPr lang="en-US" altLang="zh-CN" baseline="30000">
                <a:latin typeface="Times New Roman" pitchFamily="18" charset="0"/>
                <a:sym typeface="Wingdings" pitchFamily="2" charset="2"/>
              </a:rPr>
              <a:t>-1</a:t>
            </a:r>
            <a:r>
              <a:rPr lang="en-US" altLang="zh-CN">
                <a:latin typeface="Times New Roman" pitchFamily="18" charset="0"/>
                <a:sym typeface="Wingdings" pitchFamily="2" charset="2"/>
              </a:rPr>
              <a:t> = abq</a:t>
            </a:r>
            <a:r>
              <a:rPr lang="en-US" altLang="zh-CN" baseline="30000">
                <a:latin typeface="Times New Roman" pitchFamily="18" charset="0"/>
                <a:sym typeface="Wingdings" pitchFamily="2" charset="2"/>
              </a:rPr>
              <a:t>-1</a:t>
            </a:r>
            <a:r>
              <a:rPr lang="en-US" altLang="zh-CN">
                <a:latin typeface="Times New Roman" pitchFamily="18" charset="0"/>
                <a:sym typeface="Wingdings" pitchFamily="2" charset="2"/>
              </a:rPr>
              <a:t>p</a:t>
            </a:r>
            <a:r>
              <a:rPr lang="en-US" altLang="zh-CN" baseline="30000">
                <a:latin typeface="Times New Roman" pitchFamily="18" charset="0"/>
                <a:sym typeface="Wingdings" pitchFamily="2" charset="2"/>
              </a:rPr>
              <a:t>-1</a:t>
            </a:r>
            <a:r>
              <a:rPr lang="en-US" altLang="zh-CN">
                <a:latin typeface="Times New Roman" pitchFamily="18" charset="0"/>
                <a:sym typeface="Wingdings" pitchFamily="2" charset="2"/>
              </a:rPr>
              <a:t> = an</a:t>
            </a:r>
            <a:r>
              <a:rPr lang="en-US" altLang="zh-CN" baseline="-25000">
                <a:latin typeface="Times New Roman" pitchFamily="18" charset="0"/>
                <a:sym typeface="Wingdings" pitchFamily="2" charset="2"/>
              </a:rPr>
              <a:t>2</a:t>
            </a:r>
            <a:r>
              <a:rPr lang="en-US" altLang="zh-CN">
                <a:latin typeface="Times New Roman" pitchFamily="18" charset="0"/>
                <a:sym typeface="Wingdings" pitchFamily="2" charset="2"/>
              </a:rPr>
              <a:t>p</a:t>
            </a:r>
            <a:r>
              <a:rPr lang="en-US" altLang="zh-CN" baseline="30000">
                <a:latin typeface="Times New Roman" pitchFamily="18" charset="0"/>
                <a:sym typeface="Wingdings" pitchFamily="2" charset="2"/>
              </a:rPr>
              <a:t>-1</a:t>
            </a:r>
            <a:r>
              <a:rPr lang="en-US" altLang="zh-CN">
                <a:latin typeface="Times New Roman" pitchFamily="18" charset="0"/>
                <a:sym typeface="Wingdings" pitchFamily="2" charset="2"/>
              </a:rPr>
              <a:t> </a:t>
            </a:r>
          </a:p>
          <a:p>
            <a:pPr lvl="1">
              <a:buFontTx/>
              <a:buNone/>
            </a:pPr>
            <a:r>
              <a:rPr lang="en-US" altLang="zh-CN">
                <a:latin typeface="Times New Roman" pitchFamily="18" charset="0"/>
                <a:sym typeface="Wingdings" pitchFamily="2" charset="2"/>
              </a:rPr>
              <a:t>        </a:t>
            </a:r>
            <a:r>
              <a:rPr lang="zh-CN" altLang="en-US">
                <a:latin typeface="Times New Roman" pitchFamily="18" charset="0"/>
                <a:sym typeface="Wingdings" pitchFamily="2" charset="2"/>
              </a:rPr>
              <a:t>而</a:t>
            </a:r>
            <a:r>
              <a:rPr lang="en-US" altLang="zh-CN">
                <a:latin typeface="Times New Roman" pitchFamily="18" charset="0"/>
                <a:sym typeface="Wingdings" pitchFamily="2" charset="2"/>
              </a:rPr>
              <a:t>N</a:t>
            </a:r>
            <a:r>
              <a:rPr lang="zh-CN" altLang="en-US">
                <a:latin typeface="Times New Roman" pitchFamily="18" charset="0"/>
                <a:sym typeface="Wingdings" pitchFamily="2" charset="2"/>
              </a:rPr>
              <a:t>是正规子群，</a:t>
            </a:r>
            <a:r>
              <a:rPr lang="en-US" altLang="zh-CN">
                <a:latin typeface="Times New Roman" pitchFamily="18" charset="0"/>
                <a:sym typeface="Wingdings" pitchFamily="2" charset="2"/>
              </a:rPr>
              <a:t>an</a:t>
            </a:r>
            <a:r>
              <a:rPr lang="en-US" altLang="zh-CN" baseline="-25000">
                <a:latin typeface="Times New Roman" pitchFamily="18" charset="0"/>
                <a:sym typeface="Wingdings" pitchFamily="2" charset="2"/>
              </a:rPr>
              <a:t>2</a:t>
            </a:r>
            <a:r>
              <a:rPr lang="en-US" altLang="zh-CN">
                <a:latin typeface="Times New Roman" pitchFamily="18" charset="0"/>
                <a:sym typeface="Wingdings" pitchFamily="2" charset="2"/>
              </a:rPr>
              <a:t>=n</a:t>
            </a:r>
            <a:r>
              <a:rPr lang="en-US" altLang="zh-CN" baseline="-25000">
                <a:latin typeface="Times New Roman" pitchFamily="18" charset="0"/>
                <a:sym typeface="Wingdings" pitchFamily="2" charset="2"/>
              </a:rPr>
              <a:t>3</a:t>
            </a:r>
            <a:r>
              <a:rPr lang="en-US" altLang="zh-CN">
                <a:latin typeface="Times New Roman" pitchFamily="18" charset="0"/>
                <a:sym typeface="Wingdings" pitchFamily="2" charset="2"/>
              </a:rPr>
              <a:t>a (n</a:t>
            </a:r>
            <a:r>
              <a:rPr lang="en-US" altLang="zh-CN" baseline="-25000">
                <a:latin typeface="Times New Roman" pitchFamily="18" charset="0"/>
                <a:sym typeface="Wingdings" pitchFamily="2" charset="2"/>
              </a:rPr>
              <a:t>3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>
                <a:latin typeface="Times New Roman" pitchFamily="18" charset="0"/>
              </a:rPr>
              <a:t>N</a:t>
            </a:r>
            <a:r>
              <a:rPr lang="en-US" altLang="zh-CN">
                <a:latin typeface="Times New Roman" pitchFamily="18" charset="0"/>
                <a:sym typeface="Wingdings" pitchFamily="2" charset="2"/>
              </a:rPr>
              <a:t>)</a:t>
            </a:r>
          </a:p>
          <a:p>
            <a:pPr lvl="1">
              <a:buFontTx/>
              <a:buNone/>
            </a:pPr>
            <a:r>
              <a:rPr lang="en-US" altLang="zh-CN">
                <a:latin typeface="Times New Roman" pitchFamily="18" charset="0"/>
                <a:sym typeface="Wingdings" pitchFamily="2" charset="2"/>
              </a:rPr>
              <a:t>         </a:t>
            </a:r>
            <a:r>
              <a:rPr lang="zh-CN" altLang="en-US">
                <a:latin typeface="Times New Roman" pitchFamily="18" charset="0"/>
                <a:sym typeface="Wingdings" pitchFamily="2" charset="2"/>
              </a:rPr>
              <a:t>所以： </a:t>
            </a:r>
            <a:r>
              <a:rPr lang="en-US" altLang="zh-CN">
                <a:latin typeface="Times New Roman" pitchFamily="18" charset="0"/>
                <a:sym typeface="Wingdings" pitchFamily="2" charset="2"/>
              </a:rPr>
              <a:t>(ab)(pq)</a:t>
            </a:r>
            <a:r>
              <a:rPr lang="en-US" altLang="zh-CN" baseline="30000">
                <a:latin typeface="Times New Roman" pitchFamily="18" charset="0"/>
                <a:sym typeface="Wingdings" pitchFamily="2" charset="2"/>
              </a:rPr>
              <a:t>-1</a:t>
            </a:r>
            <a:r>
              <a:rPr lang="en-US" altLang="zh-CN">
                <a:latin typeface="Times New Roman" pitchFamily="18" charset="0"/>
                <a:sym typeface="Wingdings" pitchFamily="2" charset="2"/>
              </a:rPr>
              <a:t> = n</a:t>
            </a:r>
            <a:r>
              <a:rPr lang="en-US" altLang="zh-CN" baseline="-25000">
                <a:latin typeface="Times New Roman" pitchFamily="18" charset="0"/>
                <a:sym typeface="Wingdings" pitchFamily="2" charset="2"/>
              </a:rPr>
              <a:t>3</a:t>
            </a:r>
            <a:r>
              <a:rPr lang="en-US" altLang="zh-CN">
                <a:latin typeface="Times New Roman" pitchFamily="18" charset="0"/>
                <a:sym typeface="Wingdings" pitchFamily="2" charset="2"/>
              </a:rPr>
              <a:t>ap</a:t>
            </a:r>
            <a:r>
              <a:rPr lang="en-US" altLang="zh-CN" baseline="30000">
                <a:latin typeface="Times New Roman" pitchFamily="18" charset="0"/>
                <a:sym typeface="Wingdings" pitchFamily="2" charset="2"/>
              </a:rPr>
              <a:t>-1</a:t>
            </a:r>
            <a:r>
              <a:rPr lang="en-US" altLang="zh-CN">
                <a:latin typeface="Times New Roman" pitchFamily="18" charset="0"/>
                <a:sym typeface="Wingdings" pitchFamily="2" charset="2"/>
              </a:rPr>
              <a:t> =n</a:t>
            </a:r>
            <a:r>
              <a:rPr lang="en-US" altLang="zh-CN" baseline="-25000">
                <a:latin typeface="Times New Roman" pitchFamily="18" charset="0"/>
                <a:sym typeface="Wingdings" pitchFamily="2" charset="2"/>
              </a:rPr>
              <a:t>3</a:t>
            </a:r>
            <a:r>
              <a:rPr lang="en-US" altLang="zh-CN">
                <a:latin typeface="Times New Roman" pitchFamily="18" charset="0"/>
                <a:sym typeface="Wingdings" pitchFamily="2" charset="2"/>
              </a:rPr>
              <a:t>n</a:t>
            </a:r>
            <a:r>
              <a:rPr lang="en-US" altLang="zh-CN" baseline="-25000">
                <a:latin typeface="Times New Roman" pitchFamily="18" charset="0"/>
                <a:sym typeface="Wingdings" pitchFamily="2" charset="2"/>
              </a:rPr>
              <a:t>1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>
                <a:latin typeface="Times New Roman" pitchFamily="18" charset="0"/>
              </a:rPr>
              <a:t>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陪集的运算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/>
              <a:t>设</a:t>
            </a:r>
            <a:r>
              <a:rPr lang="en-US" altLang="zh-CN">
                <a:latin typeface="Times New Roman" pitchFamily="18" charset="0"/>
              </a:rPr>
              <a:t>H</a:t>
            </a:r>
            <a:r>
              <a:rPr lang="zh-CN" altLang="en-US">
                <a:latin typeface="Times New Roman" pitchFamily="18" charset="0"/>
              </a:rPr>
              <a:t>是群</a:t>
            </a:r>
            <a:r>
              <a:rPr lang="en-US" altLang="zh-CN">
                <a:latin typeface="Times New Roman" pitchFamily="18" charset="0"/>
              </a:rPr>
              <a:t>G</a:t>
            </a:r>
            <a:r>
              <a:rPr lang="zh-CN" altLang="en-US">
                <a:latin typeface="Times New Roman" pitchFamily="18" charset="0"/>
              </a:rPr>
              <a:t>的正规子群。</a:t>
            </a:r>
          </a:p>
          <a:p>
            <a:pPr>
              <a:lnSpc>
                <a:spcPct val="90000"/>
              </a:lnSpc>
            </a:pPr>
            <a:r>
              <a:rPr lang="zh-CN" altLang="en-US">
                <a:latin typeface="Times New Roman" pitchFamily="18" charset="0"/>
              </a:rPr>
              <a:t>在</a:t>
            </a:r>
            <a:r>
              <a:rPr lang="en-US" altLang="zh-CN">
                <a:latin typeface="Times New Roman" pitchFamily="18" charset="0"/>
              </a:rPr>
              <a:t>H</a:t>
            </a:r>
            <a:r>
              <a:rPr lang="zh-CN" altLang="en-US">
                <a:latin typeface="Times New Roman" pitchFamily="18" charset="0"/>
              </a:rPr>
              <a:t>的右陪集构成的集合上定义如下运算：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/>
              <a:t>    </a:t>
            </a:r>
            <a:r>
              <a:rPr lang="en-US" altLang="zh-CN">
                <a:latin typeface="Times New Roman" pitchFamily="18" charset="0"/>
              </a:rPr>
              <a:t>Ha*Hb = H(ab) </a:t>
            </a:r>
            <a:r>
              <a:rPr lang="zh-CN" altLang="en-US">
                <a:latin typeface="Times New Roman" pitchFamily="18" charset="0"/>
              </a:rPr>
              <a:t>这里</a:t>
            </a:r>
            <a:r>
              <a:rPr lang="en-US" altLang="zh-CN">
                <a:latin typeface="Times New Roman" pitchFamily="18" charset="0"/>
              </a:rPr>
              <a:t>ab</a:t>
            </a:r>
            <a:r>
              <a:rPr lang="zh-CN" altLang="en-US">
                <a:latin typeface="Times New Roman" pitchFamily="18" charset="0"/>
              </a:rPr>
              <a:t>是指</a:t>
            </a:r>
            <a:r>
              <a:rPr lang="en-US" altLang="zh-CN">
                <a:latin typeface="Times New Roman" pitchFamily="18" charset="0"/>
              </a:rPr>
              <a:t>G</a:t>
            </a:r>
            <a:r>
              <a:rPr lang="zh-CN" altLang="en-US">
                <a:latin typeface="Times New Roman" pitchFamily="18" charset="0"/>
              </a:rPr>
              <a:t>中的运算。</a:t>
            </a:r>
          </a:p>
          <a:p>
            <a:pPr>
              <a:lnSpc>
                <a:spcPct val="90000"/>
              </a:lnSpc>
            </a:pPr>
            <a:r>
              <a:rPr lang="zh-CN" altLang="en-US"/>
              <a:t>关于上述定义的合法性：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运算结果是以</a:t>
            </a:r>
            <a:r>
              <a:rPr lang="zh-CN" altLang="en-US">
                <a:latin typeface="Times New Roman" pitchFamily="18" charset="0"/>
              </a:rPr>
              <a:t>右陪集的代表元素之间的运算表示的，</a:t>
            </a:r>
            <a:r>
              <a:rPr lang="zh-CN" altLang="en-US" b="1" i="1">
                <a:solidFill>
                  <a:srgbClr val="FF0000"/>
                </a:solidFill>
                <a:latin typeface="Times New Roman" pitchFamily="18" charset="0"/>
              </a:rPr>
              <a:t>运算结果必须与代表元素的选择无关</a:t>
            </a:r>
            <a:r>
              <a:rPr lang="zh-CN" altLang="en-US">
                <a:latin typeface="Times New Roman" pitchFamily="18" charset="0"/>
              </a:rPr>
              <a:t>。</a:t>
            </a:r>
          </a:p>
          <a:p>
            <a:pPr lvl="1">
              <a:lnSpc>
                <a:spcPct val="90000"/>
              </a:lnSpc>
            </a:pPr>
            <a:r>
              <a:rPr lang="zh-CN" altLang="en-US">
                <a:latin typeface="Times New Roman" pitchFamily="18" charset="0"/>
              </a:rPr>
              <a:t>这一点由“</a:t>
            </a:r>
            <a:r>
              <a:rPr lang="en-US" altLang="zh-CN">
                <a:latin typeface="Times New Roman" pitchFamily="18" charset="0"/>
              </a:rPr>
              <a:t>H</a:t>
            </a:r>
            <a:r>
              <a:rPr lang="zh-CN" altLang="en-US">
                <a:latin typeface="Times New Roman" pitchFamily="18" charset="0"/>
              </a:rPr>
              <a:t>是正规子群”来保证。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商群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设</a:t>
            </a:r>
            <a:r>
              <a:rPr lang="en-US" altLang="zh-CN">
                <a:latin typeface="Times New Roman" pitchFamily="18" charset="0"/>
              </a:rPr>
              <a:t>N</a:t>
            </a:r>
            <a:r>
              <a:rPr lang="zh-CN" altLang="en-US">
                <a:latin typeface="Times New Roman" pitchFamily="18" charset="0"/>
              </a:rPr>
              <a:t>是群</a:t>
            </a:r>
            <a:r>
              <a:rPr lang="en-US" altLang="zh-CN">
                <a:latin typeface="Times New Roman" pitchFamily="18" charset="0"/>
              </a:rPr>
              <a:t>G</a:t>
            </a:r>
            <a:r>
              <a:rPr lang="zh-CN" altLang="en-US">
                <a:latin typeface="Times New Roman" pitchFamily="18" charset="0"/>
              </a:rPr>
              <a:t>的正规子群，</a:t>
            </a:r>
            <a:r>
              <a:rPr lang="en-US" altLang="zh-CN">
                <a:latin typeface="Times New Roman" pitchFamily="18" charset="0"/>
              </a:rPr>
              <a:t>(G/N, *)</a:t>
            </a:r>
            <a:r>
              <a:rPr lang="zh-CN" altLang="en-US">
                <a:latin typeface="Times New Roman" pitchFamily="18" charset="0"/>
              </a:rPr>
              <a:t>是群</a:t>
            </a:r>
          </a:p>
          <a:p>
            <a:pPr lvl="1"/>
            <a:r>
              <a:rPr lang="zh-CN" altLang="en-US">
                <a:latin typeface="Times New Roman" pitchFamily="18" charset="0"/>
              </a:rPr>
              <a:t>封闭性：*的定义保证。</a:t>
            </a:r>
          </a:p>
          <a:p>
            <a:pPr lvl="1"/>
            <a:r>
              <a:rPr lang="zh-CN" altLang="en-US">
                <a:latin typeface="Times New Roman" pitchFamily="18" charset="0"/>
              </a:rPr>
              <a:t>结合律：</a:t>
            </a:r>
            <a:r>
              <a:rPr lang="en-US" altLang="zh-CN">
                <a:latin typeface="Times New Roman" pitchFamily="18" charset="0"/>
              </a:rPr>
              <a:t>G</a:t>
            </a:r>
            <a:r>
              <a:rPr lang="zh-CN" altLang="en-US">
                <a:latin typeface="Times New Roman" pitchFamily="18" charset="0"/>
              </a:rPr>
              <a:t>的运算满足结合律。</a:t>
            </a:r>
          </a:p>
          <a:p>
            <a:pPr lvl="1"/>
            <a:r>
              <a:rPr lang="zh-CN" altLang="en-US">
                <a:latin typeface="Times New Roman" pitchFamily="18" charset="0"/>
              </a:rPr>
              <a:t>单位元素：</a:t>
            </a:r>
            <a:r>
              <a:rPr lang="en-US" altLang="zh-CN">
                <a:latin typeface="Times New Roman" pitchFamily="18" charset="0"/>
              </a:rPr>
              <a:t>N</a:t>
            </a:r>
            <a:r>
              <a:rPr lang="zh-CN" altLang="en-US">
                <a:latin typeface="Times New Roman" pitchFamily="18" charset="0"/>
              </a:rPr>
              <a:t>本身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zh-CN" altLang="en-US">
                <a:latin typeface="Times New Roman" pitchFamily="18" charset="0"/>
              </a:rPr>
              <a:t>注意：</a:t>
            </a:r>
            <a:r>
              <a:rPr lang="en-US" altLang="zh-CN">
                <a:latin typeface="Times New Roman" pitchFamily="18" charset="0"/>
              </a:rPr>
              <a:t>G</a:t>
            </a:r>
            <a:r>
              <a:rPr lang="zh-CN" altLang="en-US">
                <a:latin typeface="Times New Roman" pitchFamily="18" charset="0"/>
              </a:rPr>
              <a:t>的单位元素</a:t>
            </a:r>
            <a:r>
              <a:rPr lang="en-US" altLang="zh-CN">
                <a:latin typeface="Times New Roman" pitchFamily="18" charset="0"/>
              </a:rPr>
              <a:t>e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N</a:t>
            </a:r>
            <a:r>
              <a:rPr lang="en-US" altLang="zh-CN">
                <a:latin typeface="Times New Roman" pitchFamily="18" charset="0"/>
              </a:rPr>
              <a:t>)</a:t>
            </a:r>
          </a:p>
          <a:p>
            <a:pPr lvl="1"/>
            <a:r>
              <a:rPr lang="zh-CN" altLang="en-US">
                <a:latin typeface="Times New Roman" pitchFamily="18" charset="0"/>
              </a:rPr>
              <a:t>逆元素：</a:t>
            </a:r>
            <a:r>
              <a:rPr lang="en-US" altLang="zh-CN">
                <a:latin typeface="Times New Roman" pitchFamily="18" charset="0"/>
              </a:rPr>
              <a:t>Na</a:t>
            </a:r>
            <a:r>
              <a:rPr lang="zh-CN" altLang="en-US">
                <a:latin typeface="Times New Roman" pitchFamily="18" charset="0"/>
              </a:rPr>
              <a:t>的逆元素是</a:t>
            </a:r>
            <a:r>
              <a:rPr lang="en-US" altLang="zh-CN">
                <a:latin typeface="Times New Roman" pitchFamily="18" charset="0"/>
              </a:rPr>
              <a:t>Na</a:t>
            </a:r>
            <a:r>
              <a:rPr lang="en-US" altLang="zh-CN" baseline="30000">
                <a:latin typeface="Times New Roman" pitchFamily="18" charset="0"/>
              </a:rPr>
              <a:t>-1</a:t>
            </a:r>
            <a:r>
              <a:rPr lang="zh-CN" altLang="en-US">
                <a:latin typeface="Times New Roman" pitchFamily="18" charset="0"/>
              </a:rPr>
              <a:t>。</a:t>
            </a:r>
          </a:p>
          <a:p>
            <a:pPr lvl="1"/>
            <a:endParaRPr lang="zh-CN" altLang="en-US">
              <a:latin typeface="Times New Roman" pitchFamily="18" charset="0"/>
            </a:endParaRPr>
          </a:p>
          <a:p>
            <a:r>
              <a:rPr lang="en-US" altLang="zh-CN">
                <a:latin typeface="Times New Roman" pitchFamily="18" charset="0"/>
              </a:rPr>
              <a:t>(G/N, *)</a:t>
            </a:r>
            <a:r>
              <a:rPr lang="zh-CN" altLang="en-US">
                <a:latin typeface="Times New Roman" pitchFamily="18" charset="0"/>
              </a:rPr>
              <a:t>称为</a:t>
            </a:r>
            <a:r>
              <a:rPr lang="en-US" altLang="zh-CN">
                <a:latin typeface="Times New Roman" pitchFamily="18" charset="0"/>
              </a:rPr>
              <a:t>G</a:t>
            </a:r>
            <a:r>
              <a:rPr lang="zh-CN" altLang="en-US">
                <a:latin typeface="Times New Roman" pitchFamily="18" charset="0"/>
              </a:rPr>
              <a:t>的</a:t>
            </a:r>
            <a:r>
              <a:rPr lang="zh-CN" altLang="en-US" b="1" i="1">
                <a:solidFill>
                  <a:srgbClr val="FF0000"/>
                </a:solidFill>
                <a:latin typeface="Times New Roman" pitchFamily="18" charset="0"/>
              </a:rPr>
              <a:t>商群</a:t>
            </a:r>
            <a:r>
              <a:rPr lang="zh-CN" altLang="en-US">
                <a:latin typeface="Times New Roman" pitchFamily="18" charset="0"/>
              </a:rPr>
              <a:t>。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子群的乘积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设</a:t>
            </a:r>
            <a:r>
              <a:rPr lang="en-US" altLang="zh-CN">
                <a:latin typeface="Times New Roman" pitchFamily="18" charset="0"/>
              </a:rPr>
              <a:t>A,B</a:t>
            </a:r>
            <a:r>
              <a:rPr lang="zh-CN" altLang="en-US">
                <a:latin typeface="Times New Roman" pitchFamily="18" charset="0"/>
              </a:rPr>
              <a:t>是群</a:t>
            </a:r>
            <a:r>
              <a:rPr lang="en-US" altLang="zh-CN">
                <a:latin typeface="Times New Roman" pitchFamily="18" charset="0"/>
              </a:rPr>
              <a:t>G</a:t>
            </a:r>
            <a:r>
              <a:rPr lang="zh-CN" altLang="en-US">
                <a:latin typeface="Times New Roman" pitchFamily="18" charset="0"/>
              </a:rPr>
              <a:t>的两个子群，可以定义</a:t>
            </a:r>
            <a:r>
              <a:rPr lang="en-US" altLang="zh-CN">
                <a:latin typeface="Times New Roman" pitchFamily="18" charset="0"/>
              </a:rPr>
              <a:t>A,B</a:t>
            </a:r>
            <a:r>
              <a:rPr lang="zh-CN" altLang="en-US">
                <a:latin typeface="Times New Roman" pitchFamily="18" charset="0"/>
              </a:rPr>
              <a:t>的乘积</a:t>
            </a:r>
            <a:r>
              <a:rPr lang="en-US" altLang="zh-CN">
                <a:latin typeface="Times New Roman" pitchFamily="18" charset="0"/>
              </a:rPr>
              <a:t>AB={ab|a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>
                <a:latin typeface="Times New Roman" pitchFamily="18" charset="0"/>
              </a:rPr>
              <a:t>A, b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>
                <a:latin typeface="Times New Roman" pitchFamily="18" charset="0"/>
              </a:rPr>
              <a:t>B}</a:t>
            </a:r>
            <a:r>
              <a:rPr lang="zh-CN" altLang="en-US">
                <a:latin typeface="Times New Roman" pitchFamily="18" charset="0"/>
              </a:rPr>
              <a:t>。</a:t>
            </a:r>
          </a:p>
          <a:p>
            <a:r>
              <a:rPr lang="zh-CN" altLang="en-US">
                <a:latin typeface="Times New Roman" pitchFamily="18" charset="0"/>
              </a:rPr>
              <a:t>若</a:t>
            </a:r>
            <a:r>
              <a:rPr lang="en-US" altLang="zh-CN">
                <a:latin typeface="Times New Roman" pitchFamily="18" charset="0"/>
              </a:rPr>
              <a:t>A</a:t>
            </a:r>
            <a:r>
              <a:rPr lang="zh-CN" altLang="en-US">
                <a:latin typeface="Times New Roman" pitchFamily="18" charset="0"/>
              </a:rPr>
              <a:t>是正规子群，则</a:t>
            </a:r>
            <a:r>
              <a:rPr lang="en-US" altLang="zh-CN">
                <a:latin typeface="Times New Roman" pitchFamily="18" charset="0"/>
              </a:rPr>
              <a:t>AB</a:t>
            </a:r>
            <a:r>
              <a:rPr lang="zh-CN" altLang="en-US">
                <a:latin typeface="Times New Roman" pitchFamily="18" charset="0"/>
              </a:rPr>
              <a:t>是群</a:t>
            </a:r>
          </a:p>
          <a:p>
            <a:pPr lvl="1"/>
            <a:r>
              <a:rPr lang="zh-CN" altLang="en-US">
                <a:latin typeface="Times New Roman" pitchFamily="18" charset="0"/>
              </a:rPr>
              <a:t>封闭</a:t>
            </a:r>
            <a:r>
              <a:rPr lang="en-US" altLang="zh-CN">
                <a:latin typeface="Times New Roman" pitchFamily="18" charset="0"/>
              </a:rPr>
              <a:t>: (ab)(a</a:t>
            </a:r>
            <a:r>
              <a:rPr lang="en-US" altLang="zh-CN" baseline="-25000">
                <a:latin typeface="Times New Roman" pitchFamily="18" charset="0"/>
              </a:rPr>
              <a:t>1</a:t>
            </a:r>
            <a:r>
              <a:rPr lang="en-US" altLang="zh-CN">
                <a:latin typeface="Times New Roman" pitchFamily="18" charset="0"/>
              </a:rPr>
              <a:t>b</a:t>
            </a:r>
            <a:r>
              <a:rPr lang="en-US" altLang="zh-CN" baseline="-25000">
                <a:latin typeface="Times New Roman" pitchFamily="18" charset="0"/>
              </a:rPr>
              <a:t>1</a:t>
            </a:r>
            <a:r>
              <a:rPr lang="en-US" altLang="zh-CN">
                <a:latin typeface="Times New Roman" pitchFamily="18" charset="0"/>
              </a:rPr>
              <a:t>)=(aa’)(bb</a:t>
            </a:r>
            <a:r>
              <a:rPr lang="en-US" altLang="zh-CN" baseline="-25000">
                <a:latin typeface="Times New Roman" pitchFamily="18" charset="0"/>
              </a:rPr>
              <a:t>1</a:t>
            </a:r>
            <a:r>
              <a:rPr lang="en-US" altLang="zh-CN">
                <a:latin typeface="Times New Roman" pitchFamily="18" charset="0"/>
              </a:rPr>
              <a:t>)</a:t>
            </a:r>
          </a:p>
          <a:p>
            <a:pPr lvl="1"/>
            <a:r>
              <a:rPr lang="zh-CN" altLang="en-US">
                <a:latin typeface="Times New Roman" pitchFamily="18" charset="0"/>
              </a:rPr>
              <a:t>逆元素</a:t>
            </a:r>
            <a:r>
              <a:rPr lang="en-US" altLang="zh-CN">
                <a:latin typeface="Times New Roman" pitchFamily="18" charset="0"/>
                <a:sym typeface="Wingdings" pitchFamily="2" charset="2"/>
              </a:rPr>
              <a:t>: (ab)</a:t>
            </a:r>
            <a:r>
              <a:rPr lang="en-US" altLang="zh-CN" baseline="30000">
                <a:latin typeface="Times New Roman" pitchFamily="18" charset="0"/>
                <a:sym typeface="Wingdings" pitchFamily="2" charset="2"/>
              </a:rPr>
              <a:t>-1</a:t>
            </a:r>
            <a:r>
              <a:rPr lang="en-US" altLang="zh-CN">
                <a:latin typeface="Times New Roman" pitchFamily="18" charset="0"/>
                <a:sym typeface="Wingdings" pitchFamily="2" charset="2"/>
              </a:rPr>
              <a:t>=b</a:t>
            </a:r>
            <a:r>
              <a:rPr lang="en-US" altLang="zh-CN" baseline="30000">
                <a:latin typeface="Times New Roman" pitchFamily="18" charset="0"/>
                <a:sym typeface="Wingdings" pitchFamily="2" charset="2"/>
              </a:rPr>
              <a:t>-1</a:t>
            </a:r>
            <a:r>
              <a:rPr lang="en-US" altLang="zh-CN">
                <a:latin typeface="Times New Roman" pitchFamily="18" charset="0"/>
                <a:sym typeface="Wingdings" pitchFamily="2" charset="2"/>
              </a:rPr>
              <a:t>a</a:t>
            </a:r>
            <a:r>
              <a:rPr lang="en-US" altLang="zh-CN" baseline="30000">
                <a:latin typeface="Times New Roman" pitchFamily="18" charset="0"/>
                <a:sym typeface="Wingdings" pitchFamily="2" charset="2"/>
              </a:rPr>
              <a:t>-1</a:t>
            </a:r>
            <a:r>
              <a:rPr lang="en-US" altLang="zh-CN">
                <a:latin typeface="Times New Roman" pitchFamily="18" charset="0"/>
                <a:sym typeface="Wingdings" pitchFamily="2" charset="2"/>
              </a:rPr>
              <a:t>=a’b</a:t>
            </a:r>
            <a:r>
              <a:rPr lang="en-US" altLang="zh-CN" baseline="30000">
                <a:latin typeface="Times New Roman" pitchFamily="18" charset="0"/>
                <a:sym typeface="Wingdings" pitchFamily="2" charset="2"/>
              </a:rPr>
              <a:t>-1</a:t>
            </a:r>
          </a:p>
          <a:p>
            <a:pPr lvl="1"/>
            <a:endParaRPr lang="en-US" altLang="zh-CN" baseline="30000">
              <a:latin typeface="Times New Roman" pitchFamily="18" charset="0"/>
              <a:sym typeface="Wingdings" pitchFamily="2" charset="2"/>
            </a:endParaRPr>
          </a:p>
          <a:p>
            <a:r>
              <a:rPr lang="zh-CN" altLang="en-US">
                <a:solidFill>
                  <a:schemeClr val="tx2"/>
                </a:solidFill>
                <a:latin typeface="Times New Roman" pitchFamily="18" charset="0"/>
              </a:rPr>
              <a:t>若</a:t>
            </a:r>
            <a:r>
              <a:rPr lang="en-US" altLang="zh-CN">
                <a:solidFill>
                  <a:schemeClr val="tx2"/>
                </a:solidFill>
                <a:latin typeface="Times New Roman" pitchFamily="18" charset="0"/>
              </a:rPr>
              <a:t>AB=BA, </a:t>
            </a:r>
            <a:r>
              <a:rPr lang="zh-CN" altLang="en-US">
                <a:solidFill>
                  <a:schemeClr val="tx2"/>
                </a:solidFill>
                <a:latin typeface="Times New Roman" pitchFamily="18" charset="0"/>
              </a:rPr>
              <a:t>则</a:t>
            </a:r>
            <a:r>
              <a:rPr lang="en-US" altLang="zh-CN">
                <a:solidFill>
                  <a:schemeClr val="tx2"/>
                </a:solidFill>
                <a:latin typeface="Times New Roman" pitchFamily="18" charset="0"/>
              </a:rPr>
              <a:t>AB</a:t>
            </a:r>
            <a:r>
              <a:rPr lang="zh-CN" altLang="en-US">
                <a:solidFill>
                  <a:schemeClr val="tx2"/>
                </a:solidFill>
                <a:latin typeface="Times New Roman" pitchFamily="18" charset="0"/>
              </a:rPr>
              <a:t>是子群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33400"/>
            <a:ext cx="7772400" cy="1143000"/>
          </a:xfrm>
        </p:spPr>
        <p:txBody>
          <a:bodyPr/>
          <a:lstStyle/>
          <a:p>
            <a:r>
              <a:rPr lang="zh-CN" altLang="en-US"/>
              <a:t>上一讲内容的回顾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/>
              <a:t>子群的定义及其判定</a:t>
            </a:r>
          </a:p>
          <a:p>
            <a:pPr>
              <a:spcBef>
                <a:spcPct val="0"/>
              </a:spcBef>
            </a:pPr>
            <a:r>
              <a:rPr lang="zh-CN" altLang="en-US"/>
              <a:t>有限群的子群的判定</a:t>
            </a:r>
          </a:p>
          <a:p>
            <a:pPr>
              <a:spcBef>
                <a:spcPct val="0"/>
              </a:spcBef>
            </a:pPr>
            <a:r>
              <a:rPr lang="zh-CN" altLang="en-US"/>
              <a:t>陪集与集合的划分</a:t>
            </a:r>
          </a:p>
          <a:p>
            <a:pPr>
              <a:spcBef>
                <a:spcPct val="0"/>
              </a:spcBef>
            </a:pPr>
            <a:r>
              <a:rPr lang="zh-CN" altLang="en-US"/>
              <a:t>陪集关系</a:t>
            </a:r>
          </a:p>
          <a:p>
            <a:pPr lvl="1">
              <a:spcBef>
                <a:spcPct val="0"/>
              </a:spcBef>
            </a:pPr>
            <a:r>
              <a:rPr lang="zh-CN" altLang="en-US"/>
              <a:t>陪集关系是等价关系</a:t>
            </a:r>
          </a:p>
          <a:p>
            <a:pPr>
              <a:spcBef>
                <a:spcPct val="0"/>
              </a:spcBef>
            </a:pPr>
            <a:r>
              <a:rPr lang="zh-CN" altLang="en-US"/>
              <a:t>拉格朗日定理</a:t>
            </a:r>
          </a:p>
          <a:p>
            <a:pPr>
              <a:spcBef>
                <a:spcPct val="0"/>
              </a:spcBef>
            </a:pPr>
            <a:r>
              <a:rPr lang="zh-CN" altLang="en-US"/>
              <a:t>拉格朗日定理的重要推论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46063" y="533400"/>
            <a:ext cx="7772400" cy="1539875"/>
          </a:xfrm>
        </p:spPr>
        <p:txBody>
          <a:bodyPr/>
          <a:lstStyle/>
          <a:p>
            <a:r>
              <a:rPr lang="zh-CN" altLang="en-US"/>
              <a:t>正规子群与商群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133600"/>
            <a:ext cx="7772400" cy="43434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/>
              <a:t>正规子群</a:t>
            </a:r>
          </a:p>
          <a:p>
            <a:pPr>
              <a:spcBef>
                <a:spcPct val="0"/>
              </a:spcBef>
            </a:pPr>
            <a:r>
              <a:rPr lang="zh-CN" altLang="en-US"/>
              <a:t>正规子群的判定</a:t>
            </a:r>
          </a:p>
          <a:p>
            <a:pPr>
              <a:spcBef>
                <a:spcPct val="0"/>
              </a:spcBef>
            </a:pPr>
            <a:r>
              <a:rPr lang="zh-CN" altLang="en-US"/>
              <a:t>同余关系</a:t>
            </a:r>
          </a:p>
          <a:p>
            <a:pPr>
              <a:spcBef>
                <a:spcPct val="0"/>
              </a:spcBef>
            </a:pPr>
            <a:r>
              <a:rPr lang="zh-CN" altLang="en-US"/>
              <a:t>商群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正规子群的概念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/>
              <a:t>定义：群</a:t>
            </a:r>
            <a:r>
              <a:rPr lang="en-US" altLang="zh-CN" sz="2800">
                <a:latin typeface="Times New Roman" pitchFamily="18" charset="0"/>
              </a:rPr>
              <a:t>G</a:t>
            </a:r>
            <a:r>
              <a:rPr lang="zh-CN" altLang="en-US" sz="2800"/>
              <a:t>的子群</a:t>
            </a:r>
            <a:r>
              <a:rPr lang="en-US" altLang="zh-CN" sz="2800">
                <a:latin typeface="Times New Roman" pitchFamily="18" charset="0"/>
              </a:rPr>
              <a:t>H</a:t>
            </a:r>
            <a:r>
              <a:rPr lang="zh-CN" altLang="en-US" sz="2800"/>
              <a:t>是</a:t>
            </a:r>
            <a:r>
              <a:rPr lang="en-US" altLang="zh-CN" sz="2800">
                <a:latin typeface="Times New Roman" pitchFamily="18" charset="0"/>
              </a:rPr>
              <a:t>G</a:t>
            </a:r>
            <a:r>
              <a:rPr lang="zh-CN" altLang="en-US" sz="2800"/>
              <a:t>的</a:t>
            </a:r>
            <a:r>
              <a:rPr lang="zh-CN" altLang="en-US" sz="2800" b="1" i="1">
                <a:solidFill>
                  <a:srgbClr val="FF0000"/>
                </a:solidFill>
              </a:rPr>
              <a:t>正规子群</a:t>
            </a:r>
            <a:r>
              <a:rPr lang="zh-CN" altLang="en-US" sz="2800"/>
              <a:t>，当且仅当：对任意</a:t>
            </a:r>
            <a:r>
              <a:rPr lang="en-US" altLang="zh-CN" sz="2800">
                <a:latin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  <a:sym typeface="Symbol" pitchFamily="18" charset="2"/>
              </a:rPr>
              <a:t>G, Ha=aH</a:t>
            </a:r>
            <a:r>
              <a:rPr lang="zh-CN" altLang="en-US" sz="2800">
                <a:sym typeface="Symbol" pitchFamily="18" charset="2"/>
              </a:rPr>
              <a:t>。</a:t>
            </a:r>
          </a:p>
          <a:p>
            <a:r>
              <a:rPr lang="zh-CN" altLang="en-US" sz="2800">
                <a:sym typeface="Symbol" pitchFamily="18" charset="2"/>
              </a:rPr>
              <a:t>记法：</a:t>
            </a:r>
            <a:r>
              <a:rPr lang="en-US" altLang="zh-CN" sz="2800">
                <a:latin typeface="Times New Roman" pitchFamily="18" charset="0"/>
                <a:sym typeface="Symbol" pitchFamily="18" charset="2"/>
              </a:rPr>
              <a:t>H</a:t>
            </a:r>
            <a:r>
              <a:rPr lang="en-US" altLang="zh-CN" sz="2800"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⊴</a:t>
            </a:r>
            <a:r>
              <a:rPr lang="en-US" altLang="zh-CN" sz="2800">
                <a:latin typeface="Times New Roman" pitchFamily="18" charset="0"/>
                <a:sym typeface="Symbol" pitchFamily="18" charset="2"/>
              </a:rPr>
              <a:t>G</a:t>
            </a:r>
          </a:p>
          <a:p>
            <a:r>
              <a:rPr lang="zh-CN" altLang="en-US" sz="2800"/>
              <a:t>平凡子群是正规子群。</a:t>
            </a:r>
          </a:p>
          <a:p>
            <a:r>
              <a:rPr lang="zh-CN" altLang="en-US" sz="2800"/>
              <a:t>阿贝尔群与正规子群</a:t>
            </a:r>
          </a:p>
          <a:p>
            <a:pPr lvl="1"/>
            <a:r>
              <a:rPr lang="zh-CN" altLang="en-US" sz="2400"/>
              <a:t>阿贝尔群的</a:t>
            </a:r>
            <a:r>
              <a:rPr lang="zh-CN" altLang="en-US" sz="2400" b="1" i="1">
                <a:solidFill>
                  <a:srgbClr val="009900"/>
                </a:solidFill>
              </a:rPr>
              <a:t>任何</a:t>
            </a:r>
            <a:r>
              <a:rPr lang="zh-CN" altLang="en-US" sz="2400"/>
              <a:t>子群一定是正规子群。</a:t>
            </a:r>
          </a:p>
          <a:p>
            <a:pPr lvl="1"/>
            <a:r>
              <a:rPr lang="en-US" altLang="zh-CN" sz="2400">
                <a:latin typeface="Times New Roman" pitchFamily="18" charset="0"/>
                <a:sym typeface="Symbol" pitchFamily="18" charset="2"/>
              </a:rPr>
              <a:t>Ha=aH</a:t>
            </a:r>
            <a:r>
              <a:rPr lang="zh-CN" altLang="en-US" sz="2400">
                <a:sym typeface="Symbol" pitchFamily="18" charset="2"/>
              </a:rPr>
              <a:t>的充分必要条件是：对任意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h</a:t>
            </a:r>
            <a:r>
              <a:rPr lang="en-US" altLang="zh-CN" sz="2400" baseline="-25000"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H, aG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，一定存在某个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h</a:t>
            </a:r>
            <a:r>
              <a:rPr lang="en-US" altLang="zh-CN" sz="2400" baseline="-25000"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G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，使得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h</a:t>
            </a:r>
            <a:r>
              <a:rPr lang="en-US" altLang="zh-CN" sz="2400" baseline="-25000"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a=ah</a:t>
            </a:r>
            <a:r>
              <a:rPr lang="en-US" altLang="zh-CN" sz="2400" baseline="-25000">
                <a:latin typeface="Times New Roman" pitchFamily="18" charset="0"/>
                <a:sym typeface="Symbol" pitchFamily="18" charset="2"/>
              </a:rPr>
              <a:t>j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。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(</a:t>
            </a:r>
            <a:r>
              <a:rPr lang="zh-CN" altLang="en-US" sz="2400" b="1" i="1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不是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：</a:t>
            </a:r>
            <a:r>
              <a:rPr lang="zh-CN" altLang="en-US" sz="2400">
                <a:sym typeface="Symbol" pitchFamily="18" charset="2"/>
              </a:rPr>
              <a:t>对任意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h</a:t>
            </a:r>
            <a:r>
              <a:rPr lang="en-US" altLang="zh-CN" sz="2400" baseline="-25000"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H, aG, 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一定有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h</a:t>
            </a:r>
            <a:r>
              <a:rPr lang="en-US" altLang="zh-CN" sz="2400" baseline="-25000"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a=ah</a:t>
            </a:r>
            <a:r>
              <a:rPr lang="en-US" altLang="zh-CN" sz="2400" baseline="-25000">
                <a:latin typeface="Times New Roman" pitchFamily="18" charset="0"/>
                <a:sym typeface="Symbol" pitchFamily="18" charset="2"/>
              </a:rPr>
              <a:t>i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。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正规子群的例子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Times New Roman" pitchFamily="18" charset="0"/>
              </a:rPr>
              <a:t>考虑</a:t>
            </a:r>
            <a:r>
              <a:rPr lang="en-US" altLang="zh-CN">
                <a:latin typeface="Times New Roman" pitchFamily="18" charset="0"/>
              </a:rPr>
              <a:t>S</a:t>
            </a:r>
            <a:r>
              <a:rPr lang="en-US" altLang="zh-CN" baseline="-25000">
                <a:latin typeface="Times New Roman" pitchFamily="18" charset="0"/>
              </a:rPr>
              <a:t>3</a:t>
            </a:r>
            <a:r>
              <a:rPr lang="en-US" altLang="zh-CN">
                <a:latin typeface="Times New Roman" pitchFamily="18" charset="0"/>
              </a:rPr>
              <a:t>, </a:t>
            </a:r>
            <a:r>
              <a:rPr lang="zh-CN" altLang="en-US">
                <a:latin typeface="Times New Roman" pitchFamily="18" charset="0"/>
              </a:rPr>
              <a:t>即</a:t>
            </a:r>
            <a:r>
              <a:rPr lang="en-US" altLang="zh-CN">
                <a:latin typeface="Times New Roman" pitchFamily="18" charset="0"/>
              </a:rPr>
              <a:t>{1,2,3}</a:t>
            </a:r>
            <a:r>
              <a:rPr lang="zh-CN" altLang="en-US">
                <a:latin typeface="Times New Roman" pitchFamily="18" charset="0"/>
              </a:rPr>
              <a:t>上所有一一对应的函数构成的群：</a:t>
            </a:r>
          </a:p>
          <a:p>
            <a:endParaRPr lang="zh-CN" altLang="en-US">
              <a:latin typeface="Times New Roman" pitchFamily="18" charset="0"/>
            </a:endParaRPr>
          </a:p>
          <a:p>
            <a:endParaRPr lang="zh-CN" altLang="en-US">
              <a:latin typeface="Times New Roman" pitchFamily="18" charset="0"/>
            </a:endParaRPr>
          </a:p>
          <a:p>
            <a:r>
              <a:rPr lang="en-US" altLang="zh-CN">
                <a:latin typeface="Times New Roman" pitchFamily="18" charset="0"/>
              </a:rPr>
              <a:t>{e,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,}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构成正规子群。</a:t>
            </a:r>
          </a:p>
          <a:p>
            <a:pPr lvl="1"/>
            <a:r>
              <a:rPr lang="zh-CN" altLang="en-US">
                <a:latin typeface="Times New Roman" pitchFamily="18" charset="0"/>
                <a:sym typeface="Symbol" pitchFamily="18" charset="2"/>
              </a:rPr>
              <a:t>注意：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H={e,}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构成子群，但不是正规子群：</a:t>
            </a:r>
          </a:p>
          <a:p>
            <a:pPr lvl="2"/>
            <a:r>
              <a:rPr lang="zh-CN" altLang="en-US">
                <a:latin typeface="Times New Roman" pitchFamily="18" charset="0"/>
                <a:sym typeface="Symbol" pitchFamily="18" charset="2"/>
              </a:rPr>
              <a:t>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H={,}, 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而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H={,}	</a:t>
            </a:r>
            <a:endParaRPr lang="en-US" altLang="zh-CN">
              <a:latin typeface="Times New Roman" pitchFamily="18" charset="0"/>
            </a:endParaRPr>
          </a:p>
          <a:p>
            <a:pPr lvl="1">
              <a:buFontTx/>
              <a:buNone/>
            </a:pPr>
            <a:endParaRPr lang="en-US" altLang="zh-CN"/>
          </a:p>
        </p:txBody>
      </p:sp>
      <p:graphicFrame>
        <p:nvGraphicFramePr>
          <p:cNvPr id="901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9346580"/>
              </p:ext>
            </p:extLst>
          </p:nvPr>
        </p:nvGraphicFramePr>
        <p:xfrm>
          <a:off x="1619672" y="2708920"/>
          <a:ext cx="57912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18" name="Equation" r:id="rId3" imgW="2958840" imgH="1218960" progId="Equation.3">
                  <p:embed/>
                </p:oleObj>
              </mc:Choice>
              <mc:Fallback>
                <p:oleObj name="Equation" r:id="rId3" imgW="2958840" imgH="12189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2708920"/>
                        <a:ext cx="57912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又一个正规子群的例子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设</a:t>
            </a:r>
            <a:r>
              <a:rPr lang="en-US" altLang="zh-CN">
                <a:latin typeface="Times New Roman" pitchFamily="18" charset="0"/>
              </a:rPr>
              <a:t>G</a:t>
            </a:r>
            <a:r>
              <a:rPr lang="zh-CN" altLang="en-US">
                <a:latin typeface="Times New Roman" pitchFamily="18" charset="0"/>
              </a:rPr>
              <a:t>是群，定义</a:t>
            </a:r>
            <a:r>
              <a:rPr lang="en-US" altLang="zh-CN">
                <a:latin typeface="Times New Roman" pitchFamily="18" charset="0"/>
              </a:rPr>
              <a:t>G</a:t>
            </a:r>
            <a:r>
              <a:rPr lang="zh-CN" altLang="en-US">
                <a:latin typeface="Times New Roman" pitchFamily="18" charset="0"/>
              </a:rPr>
              <a:t>的子集</a:t>
            </a:r>
            <a:r>
              <a:rPr lang="en-US" altLang="zh-CN">
                <a:latin typeface="Times New Roman" pitchFamily="18" charset="0"/>
              </a:rPr>
              <a:t>H={a|a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G, 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对任意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bG: ab=ba}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，则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H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是正规子群。</a:t>
            </a:r>
          </a:p>
          <a:p>
            <a:pPr lvl="1"/>
            <a:r>
              <a:rPr lang="en-US" altLang="zh-CN">
                <a:latin typeface="Times New Roman" pitchFamily="18" charset="0"/>
                <a:sym typeface="Symbol" pitchFamily="18" charset="2"/>
              </a:rPr>
              <a:t>H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非空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(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显然单位元素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eH)</a:t>
            </a:r>
          </a:p>
          <a:p>
            <a:pPr lvl="1">
              <a:buFontTx/>
              <a:buNone/>
            </a:pPr>
            <a:r>
              <a:rPr lang="en-US" altLang="zh-CN">
                <a:latin typeface="Times New Roman" pitchFamily="18" charset="0"/>
                <a:sym typeface="Symbol" pitchFamily="18" charset="2"/>
              </a:rPr>
              <a:t>    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封闭性：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aseline="-25000">
                <a:latin typeface="Times New Roman" pitchFamily="18" charset="0"/>
                <a:sym typeface="Symbol" pitchFamily="18" charset="2"/>
              </a:rPr>
              <a:t>1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b=ba</a:t>
            </a:r>
            <a:r>
              <a:rPr lang="en-US" altLang="zh-CN" baseline="-25000">
                <a:latin typeface="Times New Roman" pitchFamily="18" charset="0"/>
                <a:sym typeface="Symbol" pitchFamily="18" charset="2"/>
              </a:rPr>
              <a:t>1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, a</a:t>
            </a:r>
            <a:r>
              <a:rPr lang="en-US" altLang="zh-CN" baseline="-2500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b=ba</a:t>
            </a:r>
            <a:r>
              <a:rPr lang="en-US" altLang="zh-CN" baseline="-2500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(a</a:t>
            </a:r>
            <a:r>
              <a:rPr lang="en-US" altLang="zh-CN" baseline="-25000">
                <a:latin typeface="Times New Roman" pitchFamily="18" charset="0"/>
                <a:sym typeface="Symbol" pitchFamily="18" charset="2"/>
              </a:rPr>
              <a:t>1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aseline="-2500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)b=b(a</a:t>
            </a:r>
            <a:r>
              <a:rPr lang="en-US" altLang="zh-CN" baseline="-25000">
                <a:latin typeface="Times New Roman" pitchFamily="18" charset="0"/>
                <a:sym typeface="Symbol" pitchFamily="18" charset="2"/>
              </a:rPr>
              <a:t>1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aseline="-2500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)</a:t>
            </a:r>
          </a:p>
          <a:p>
            <a:pPr lvl="1">
              <a:buFontTx/>
              <a:buNone/>
            </a:pPr>
            <a:r>
              <a:rPr lang="en-US" altLang="zh-CN">
                <a:latin typeface="Times New Roman" pitchFamily="18" charset="0"/>
                <a:sym typeface="Symbol" pitchFamily="18" charset="2"/>
              </a:rPr>
              <a:t>    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子群：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ab=ba  a</a:t>
            </a:r>
            <a:r>
              <a:rPr lang="en-US" altLang="zh-CN" baseline="30000">
                <a:latin typeface="Times New Roman" pitchFamily="18" charset="0"/>
                <a:sym typeface="Symbol" pitchFamily="18" charset="2"/>
              </a:rPr>
              <a:t>-1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b=a</a:t>
            </a:r>
            <a:r>
              <a:rPr lang="en-US" altLang="zh-CN" baseline="30000">
                <a:latin typeface="Times New Roman" pitchFamily="18" charset="0"/>
                <a:sym typeface="Symbol" pitchFamily="18" charset="2"/>
              </a:rPr>
              <a:t>-1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baa</a:t>
            </a:r>
            <a:r>
              <a:rPr lang="en-US" altLang="zh-CN" baseline="30000">
                <a:latin typeface="Times New Roman" pitchFamily="18" charset="0"/>
                <a:sym typeface="Symbol" pitchFamily="18" charset="2"/>
              </a:rPr>
              <a:t>-1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=ba</a:t>
            </a:r>
            <a:r>
              <a:rPr lang="en-US" altLang="zh-CN" baseline="30000">
                <a:latin typeface="Times New Roman" pitchFamily="18" charset="0"/>
                <a:sym typeface="Symbol" pitchFamily="18" charset="2"/>
              </a:rPr>
              <a:t>-1</a:t>
            </a:r>
          </a:p>
          <a:p>
            <a:pPr lvl="1">
              <a:buFontTx/>
              <a:buNone/>
            </a:pPr>
            <a:r>
              <a:rPr lang="en-US" altLang="zh-CN">
                <a:latin typeface="Times New Roman" pitchFamily="18" charset="0"/>
                <a:sym typeface="Symbol" pitchFamily="18" charset="2"/>
              </a:rPr>
              <a:t>    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正规子群：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ab=ba (aH)  Hb=bH</a:t>
            </a:r>
          </a:p>
          <a:p>
            <a:pPr lvl="2"/>
            <a:endParaRPr lang="en-US" altLang="zh-CN">
              <a:latin typeface="Times New Roman" pitchFamily="18" charset="0"/>
              <a:sym typeface="Symbol" pitchFamily="18" charset="2"/>
            </a:endParaRPr>
          </a:p>
          <a:p>
            <a:pPr lvl="2"/>
            <a:r>
              <a:rPr lang="en-US" altLang="zh-CN">
                <a:solidFill>
                  <a:schemeClr val="folHlink"/>
                </a:solidFill>
                <a:latin typeface="Times New Roman" pitchFamily="18" charset="0"/>
                <a:sym typeface="Symbol" pitchFamily="18" charset="2"/>
              </a:rPr>
              <a:t>H</a:t>
            </a:r>
            <a:r>
              <a:rPr lang="zh-CN" altLang="en-US">
                <a:solidFill>
                  <a:schemeClr val="folHlink"/>
                </a:solidFill>
                <a:latin typeface="Times New Roman" pitchFamily="18" charset="0"/>
                <a:sym typeface="Symbol" pitchFamily="18" charset="2"/>
              </a:rPr>
              <a:t>称为</a:t>
            </a:r>
            <a:r>
              <a:rPr lang="en-US" altLang="zh-CN">
                <a:solidFill>
                  <a:schemeClr val="folHlink"/>
                </a:solidFill>
                <a:latin typeface="Times New Roman" pitchFamily="18" charset="0"/>
                <a:sym typeface="Symbol" pitchFamily="18" charset="2"/>
              </a:rPr>
              <a:t>G</a:t>
            </a:r>
            <a:r>
              <a:rPr lang="zh-CN" altLang="en-US">
                <a:solidFill>
                  <a:schemeClr val="folHlink"/>
                </a:solidFill>
                <a:latin typeface="Times New Roman" pitchFamily="18" charset="0"/>
                <a:sym typeface="Symbol" pitchFamily="18" charset="2"/>
              </a:rPr>
              <a:t>的中心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/>
              <a:t>正规子群的判定（</a:t>
            </a:r>
            <a:r>
              <a:rPr lang="en-US" altLang="zh-CN" sz="4000"/>
              <a:t>1</a:t>
            </a:r>
            <a:r>
              <a:rPr lang="zh-CN" altLang="en-US" sz="4000"/>
              <a:t>）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/>
              <a:t>设</a:t>
            </a:r>
            <a:r>
              <a:rPr lang="en-US" altLang="zh-CN" sz="2800">
                <a:latin typeface="Times New Roman" pitchFamily="18" charset="0"/>
              </a:rPr>
              <a:t>N</a:t>
            </a:r>
            <a:r>
              <a:rPr lang="zh-CN" altLang="en-US" sz="2800">
                <a:latin typeface="Times New Roman" pitchFamily="18" charset="0"/>
              </a:rPr>
              <a:t>是群</a:t>
            </a:r>
            <a:r>
              <a:rPr lang="en-US" altLang="zh-CN" sz="2800">
                <a:latin typeface="Times New Roman" pitchFamily="18" charset="0"/>
              </a:rPr>
              <a:t>G</a:t>
            </a:r>
            <a:r>
              <a:rPr lang="zh-CN" altLang="en-US" sz="2800">
                <a:latin typeface="Times New Roman" pitchFamily="18" charset="0"/>
              </a:rPr>
              <a:t>的子群，</a:t>
            </a:r>
            <a:r>
              <a:rPr lang="en-US" altLang="zh-CN" sz="2800">
                <a:latin typeface="Times New Roman" pitchFamily="18" charset="0"/>
              </a:rPr>
              <a:t>N</a:t>
            </a:r>
            <a:r>
              <a:rPr lang="zh-CN" altLang="en-US" sz="2800">
                <a:latin typeface="Times New Roman" pitchFamily="18" charset="0"/>
              </a:rPr>
              <a:t>是群</a:t>
            </a:r>
            <a:r>
              <a:rPr lang="en-US" altLang="zh-CN" sz="2800">
                <a:latin typeface="Times New Roman" pitchFamily="18" charset="0"/>
              </a:rPr>
              <a:t>G</a:t>
            </a:r>
            <a:r>
              <a:rPr lang="zh-CN" altLang="en-US" sz="2800">
                <a:latin typeface="Times New Roman" pitchFamily="18" charset="0"/>
              </a:rPr>
              <a:t>的正规子群当且仅当：</a:t>
            </a:r>
            <a:r>
              <a:rPr lang="zh-CN" altLang="en-US" sz="2800">
                <a:solidFill>
                  <a:schemeClr val="tx2"/>
                </a:solidFill>
                <a:latin typeface="Times New Roman" pitchFamily="18" charset="0"/>
              </a:rPr>
              <a:t>对任意</a:t>
            </a:r>
            <a:r>
              <a:rPr lang="en-US" altLang="zh-CN" sz="2800" i="1">
                <a:solidFill>
                  <a:schemeClr val="tx2"/>
                </a:solidFill>
                <a:latin typeface="Times New Roman" pitchFamily="18" charset="0"/>
              </a:rPr>
              <a:t>g</a:t>
            </a: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2800" i="1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G</a:t>
            </a: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CN" sz="2800" i="1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2800" i="1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, </a:t>
            </a:r>
            <a:r>
              <a:rPr lang="zh-CN" altLang="en-US" sz="280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有 </a:t>
            </a:r>
            <a:r>
              <a:rPr lang="en-US" altLang="zh-CN" sz="2800" b="1" i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gng</a:t>
            </a:r>
            <a:r>
              <a:rPr lang="en-US" altLang="zh-CN" sz="2800" b="1" i="1" baseline="3000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-1</a:t>
            </a:r>
            <a:r>
              <a:rPr lang="en-US" altLang="zh-CN" sz="2800" b="1" i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N</a:t>
            </a:r>
            <a:r>
              <a:rPr lang="zh-CN" altLang="en-US" sz="2800">
                <a:latin typeface="Times New Roman" pitchFamily="18" charset="0"/>
                <a:sym typeface="Symbol" pitchFamily="18" charset="2"/>
              </a:rPr>
              <a:t>。</a:t>
            </a:r>
          </a:p>
          <a:p>
            <a:pPr lvl="1"/>
            <a:r>
              <a:rPr lang="zh-CN" altLang="en-US" sz="2400">
                <a:latin typeface="Times New Roman" pitchFamily="18" charset="0"/>
                <a:sym typeface="Symbol" pitchFamily="18" charset="2"/>
              </a:rPr>
              <a:t> 任取</a:t>
            </a:r>
            <a:r>
              <a:rPr lang="en-US" altLang="zh-CN" sz="2400" i="1">
                <a:latin typeface="Times New Roman" pitchFamily="18" charset="0"/>
              </a:rPr>
              <a:t>g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2400" i="1">
                <a:latin typeface="Times New Roman" pitchFamily="18" charset="0"/>
                <a:sym typeface="Symbol" pitchFamily="18" charset="2"/>
              </a:rPr>
              <a:t>G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CN" sz="2400" i="1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2400" i="1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,</a:t>
            </a:r>
            <a:r>
              <a:rPr lang="en-US" altLang="zh-CN" sz="240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有</a:t>
            </a:r>
            <a:r>
              <a:rPr lang="en-US" altLang="zh-CN" sz="2400" i="1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CN" sz="2400" i="1" baseline="-25000">
                <a:latin typeface="Times New Roman" pitchFamily="18" charset="0"/>
                <a:sym typeface="Symbol" pitchFamily="18" charset="2"/>
              </a:rPr>
              <a:t>1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2400" i="1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, 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使得：</a:t>
            </a:r>
            <a:r>
              <a:rPr lang="en-US" altLang="zh-CN" sz="2400" i="1">
                <a:latin typeface="Times New Roman" pitchFamily="18" charset="0"/>
                <a:sym typeface="Symbol" pitchFamily="18" charset="2"/>
              </a:rPr>
              <a:t>gn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= </a:t>
            </a:r>
            <a:r>
              <a:rPr lang="en-US" altLang="zh-CN" sz="2400" i="1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CN" sz="2400" i="1" baseline="-25000">
                <a:latin typeface="Times New Roman" pitchFamily="18" charset="0"/>
                <a:sym typeface="Symbol" pitchFamily="18" charset="2"/>
              </a:rPr>
              <a:t>1</a:t>
            </a:r>
            <a:r>
              <a:rPr lang="en-US" altLang="zh-CN" sz="2400" i="1">
                <a:latin typeface="Times New Roman" pitchFamily="18" charset="0"/>
                <a:sym typeface="Symbol" pitchFamily="18" charset="2"/>
              </a:rPr>
              <a:t>g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, 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因此： </a:t>
            </a:r>
            <a:r>
              <a:rPr lang="en-US" altLang="zh-CN" sz="2400" i="1">
                <a:latin typeface="Times New Roman" pitchFamily="18" charset="0"/>
                <a:sym typeface="Symbol" pitchFamily="18" charset="2"/>
              </a:rPr>
              <a:t>gng</a:t>
            </a:r>
            <a:r>
              <a:rPr lang="en-US" altLang="zh-CN" sz="2400" i="1" baseline="30000">
                <a:latin typeface="Times New Roman" pitchFamily="18" charset="0"/>
                <a:sym typeface="Symbol" pitchFamily="18" charset="2"/>
              </a:rPr>
              <a:t>-1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 = </a:t>
            </a:r>
            <a:r>
              <a:rPr lang="en-US" altLang="zh-CN" sz="2400" i="1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CN" sz="2400" i="1" baseline="-25000">
                <a:latin typeface="Times New Roman" pitchFamily="18" charset="0"/>
                <a:sym typeface="Symbol" pitchFamily="18" charset="2"/>
              </a:rPr>
              <a:t>1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2400" i="1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 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；</a:t>
            </a:r>
          </a:p>
          <a:p>
            <a:pPr lvl="1"/>
            <a:r>
              <a:rPr lang="zh-CN" altLang="en-US" sz="2400">
                <a:latin typeface="Times New Roman" pitchFamily="18" charset="0"/>
                <a:sym typeface="Symbol" pitchFamily="18" charset="2"/>
              </a:rPr>
              <a:t> 先证明 </a:t>
            </a:r>
            <a:r>
              <a:rPr lang="en-US" altLang="zh-CN" sz="2400" i="1">
                <a:latin typeface="Times New Roman" pitchFamily="18" charset="0"/>
                <a:sym typeface="Symbol" pitchFamily="18" charset="2"/>
              </a:rPr>
              <a:t>gN 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 </a:t>
            </a:r>
            <a:r>
              <a:rPr lang="en-US" altLang="zh-CN" sz="2400" i="1">
                <a:latin typeface="Times New Roman" pitchFamily="18" charset="0"/>
                <a:sym typeface="Symbol" pitchFamily="18" charset="2"/>
              </a:rPr>
              <a:t>Ng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 : 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任取</a:t>
            </a:r>
            <a:r>
              <a:rPr lang="en-US" altLang="zh-CN" sz="2400" i="1">
                <a:latin typeface="Times New Roman" pitchFamily="18" charset="0"/>
                <a:sym typeface="Symbol" pitchFamily="18" charset="2"/>
              </a:rPr>
              <a:t>gn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2400" i="1">
                <a:latin typeface="Times New Roman" pitchFamily="18" charset="0"/>
                <a:sym typeface="Symbol" pitchFamily="18" charset="2"/>
              </a:rPr>
              <a:t>gN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 , 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已知</a:t>
            </a:r>
            <a:r>
              <a:rPr lang="en-US" altLang="zh-CN" sz="2400" i="1">
                <a:latin typeface="Times New Roman" pitchFamily="18" charset="0"/>
                <a:sym typeface="Symbol" pitchFamily="18" charset="2"/>
              </a:rPr>
              <a:t>gng</a:t>
            </a:r>
            <a:r>
              <a:rPr lang="en-US" altLang="zh-CN" sz="2400" i="1" baseline="30000">
                <a:latin typeface="Times New Roman" pitchFamily="18" charset="0"/>
                <a:sym typeface="Symbol" pitchFamily="18" charset="2"/>
              </a:rPr>
              <a:t>-1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2400" i="1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 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，可令</a:t>
            </a:r>
            <a:r>
              <a:rPr lang="en-US" altLang="zh-CN" sz="2400" i="1">
                <a:latin typeface="Times New Roman" pitchFamily="18" charset="0"/>
                <a:sym typeface="Symbol" pitchFamily="18" charset="2"/>
              </a:rPr>
              <a:t>gng</a:t>
            </a:r>
            <a:r>
              <a:rPr lang="en-US" altLang="zh-CN" sz="2400" i="1" baseline="30000">
                <a:latin typeface="Times New Roman" pitchFamily="18" charset="0"/>
                <a:sym typeface="Symbol" pitchFamily="18" charset="2"/>
              </a:rPr>
              <a:t>-1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= </a:t>
            </a:r>
            <a:r>
              <a:rPr lang="en-US" altLang="zh-CN" sz="2400" i="1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CN" sz="2400" i="1" baseline="-25000">
                <a:latin typeface="Times New Roman" pitchFamily="18" charset="0"/>
                <a:sym typeface="Symbol" pitchFamily="18" charset="2"/>
              </a:rPr>
              <a:t>1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，则</a:t>
            </a:r>
            <a:r>
              <a:rPr lang="en-US" altLang="zh-CN" sz="2400" i="1">
                <a:latin typeface="Times New Roman" pitchFamily="18" charset="0"/>
                <a:sym typeface="Symbol" pitchFamily="18" charset="2"/>
              </a:rPr>
              <a:t>gn= n</a:t>
            </a:r>
            <a:r>
              <a:rPr lang="en-US" altLang="zh-CN" sz="2400" i="1" baseline="-25000">
                <a:latin typeface="Times New Roman" pitchFamily="18" charset="0"/>
                <a:sym typeface="Symbol" pitchFamily="18" charset="2"/>
              </a:rPr>
              <a:t>1</a:t>
            </a:r>
            <a:r>
              <a:rPr lang="en-US" altLang="zh-CN" sz="2400" i="1">
                <a:latin typeface="Times New Roman" pitchFamily="18" charset="0"/>
                <a:sym typeface="Symbol" pitchFamily="18" charset="2"/>
              </a:rPr>
              <a:t>g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2400" i="1">
                <a:latin typeface="Times New Roman" pitchFamily="18" charset="0"/>
                <a:sym typeface="Symbol" pitchFamily="18" charset="2"/>
              </a:rPr>
              <a:t>Ng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；类似可证：</a:t>
            </a:r>
            <a:r>
              <a:rPr lang="en-US" altLang="zh-CN" sz="2400" i="1">
                <a:latin typeface="Times New Roman" pitchFamily="18" charset="0"/>
                <a:sym typeface="Symbol" pitchFamily="18" charset="2"/>
              </a:rPr>
              <a:t>Ng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 </a:t>
            </a:r>
            <a:r>
              <a:rPr lang="en-US" altLang="zh-CN" sz="2400" i="1">
                <a:latin typeface="Times New Roman" pitchFamily="18" charset="0"/>
                <a:sym typeface="Symbol" pitchFamily="18" charset="2"/>
              </a:rPr>
              <a:t>gN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。</a:t>
            </a:r>
          </a:p>
          <a:p>
            <a:endParaRPr lang="zh-CN" altLang="en-US" sz="2800"/>
          </a:p>
          <a:p>
            <a:r>
              <a:rPr lang="zh-CN" altLang="en-US" sz="2800"/>
              <a:t>设</a:t>
            </a:r>
            <a:r>
              <a:rPr lang="en-US" altLang="zh-CN" sz="2800">
                <a:latin typeface="Times New Roman" pitchFamily="18" charset="0"/>
              </a:rPr>
              <a:t>N</a:t>
            </a:r>
            <a:r>
              <a:rPr lang="zh-CN" altLang="en-US" sz="2800">
                <a:latin typeface="Times New Roman" pitchFamily="18" charset="0"/>
              </a:rPr>
              <a:t>是群</a:t>
            </a:r>
            <a:r>
              <a:rPr lang="en-US" altLang="zh-CN" sz="2800">
                <a:latin typeface="Times New Roman" pitchFamily="18" charset="0"/>
              </a:rPr>
              <a:t>G</a:t>
            </a:r>
            <a:r>
              <a:rPr lang="zh-CN" altLang="en-US" sz="2800">
                <a:latin typeface="Times New Roman" pitchFamily="18" charset="0"/>
              </a:rPr>
              <a:t>的子群，</a:t>
            </a:r>
            <a:r>
              <a:rPr lang="en-US" altLang="zh-CN" sz="2800">
                <a:latin typeface="Times New Roman" pitchFamily="18" charset="0"/>
              </a:rPr>
              <a:t>N</a:t>
            </a:r>
            <a:r>
              <a:rPr lang="zh-CN" altLang="en-US" sz="2800">
                <a:latin typeface="Times New Roman" pitchFamily="18" charset="0"/>
              </a:rPr>
              <a:t>是群</a:t>
            </a:r>
            <a:r>
              <a:rPr lang="en-US" altLang="zh-CN" sz="2800">
                <a:latin typeface="Times New Roman" pitchFamily="18" charset="0"/>
              </a:rPr>
              <a:t>G</a:t>
            </a:r>
            <a:r>
              <a:rPr lang="zh-CN" altLang="en-US" sz="2800">
                <a:latin typeface="Times New Roman" pitchFamily="18" charset="0"/>
              </a:rPr>
              <a:t>的正规子群当且仅当：</a:t>
            </a:r>
            <a:r>
              <a:rPr lang="zh-CN" altLang="en-US" sz="2800">
                <a:solidFill>
                  <a:schemeClr val="tx2"/>
                </a:solidFill>
                <a:latin typeface="Times New Roman" pitchFamily="18" charset="0"/>
              </a:rPr>
              <a:t>对任意</a:t>
            </a:r>
            <a:r>
              <a:rPr lang="en-US" altLang="zh-CN" sz="2800" i="1">
                <a:solidFill>
                  <a:schemeClr val="tx2"/>
                </a:solidFill>
                <a:latin typeface="Times New Roman" pitchFamily="18" charset="0"/>
              </a:rPr>
              <a:t>g</a:t>
            </a: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2800" i="1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G</a:t>
            </a: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, </a:t>
            </a:r>
            <a:r>
              <a:rPr lang="zh-CN" altLang="en-US" sz="280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有 </a:t>
            </a:r>
            <a:r>
              <a:rPr lang="en-US" altLang="zh-CN" sz="2800" b="1" i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gNg</a:t>
            </a:r>
            <a:r>
              <a:rPr lang="en-US" altLang="zh-CN" sz="2800" b="1" i="1" baseline="3000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-1</a:t>
            </a:r>
            <a:r>
              <a:rPr lang="en-US" altLang="zh-CN" sz="2800" b="1" i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=N</a:t>
            </a:r>
            <a:r>
              <a:rPr lang="zh-CN" altLang="en-US" sz="2800">
                <a:latin typeface="Times New Roman" pitchFamily="18" charset="0"/>
                <a:sym typeface="Symbol" pitchFamily="18" charset="2"/>
              </a:rPr>
              <a:t>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正规子群的判定</a:t>
            </a:r>
            <a:r>
              <a:rPr lang="en-US" altLang="zh-CN"/>
              <a:t>(2)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设</a:t>
            </a:r>
            <a:r>
              <a:rPr lang="en-US" altLang="zh-CN" i="1">
                <a:latin typeface="Times New Roman" pitchFamily="18" charset="0"/>
              </a:rPr>
              <a:t>N</a:t>
            </a:r>
            <a:r>
              <a:rPr lang="zh-CN" altLang="en-US">
                <a:latin typeface="Times New Roman" pitchFamily="18" charset="0"/>
              </a:rPr>
              <a:t>是群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zh-CN" altLang="en-US">
                <a:latin typeface="Times New Roman" pitchFamily="18" charset="0"/>
              </a:rPr>
              <a:t>的子群，若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zh-CN" altLang="en-US">
                <a:latin typeface="Times New Roman" pitchFamily="18" charset="0"/>
              </a:rPr>
              <a:t>的</a:t>
            </a:r>
            <a:r>
              <a:rPr lang="zh-CN" altLang="en-US" b="1" i="1">
                <a:solidFill>
                  <a:schemeClr val="tx2"/>
                </a:solidFill>
                <a:latin typeface="Times New Roman" pitchFamily="18" charset="0"/>
              </a:rPr>
              <a:t>其它子群都不与</a:t>
            </a:r>
            <a:r>
              <a:rPr lang="en-US" altLang="zh-CN" b="1" i="1">
                <a:solidFill>
                  <a:schemeClr val="tx2"/>
                </a:solidFill>
                <a:latin typeface="Times New Roman" pitchFamily="18" charset="0"/>
              </a:rPr>
              <a:t>N</a:t>
            </a:r>
            <a:r>
              <a:rPr lang="zh-CN" altLang="en-US" b="1" i="1">
                <a:solidFill>
                  <a:schemeClr val="tx2"/>
                </a:solidFill>
                <a:latin typeface="Times New Roman" pitchFamily="18" charset="0"/>
              </a:rPr>
              <a:t>等势</a:t>
            </a:r>
            <a:r>
              <a:rPr lang="zh-CN" altLang="en-US">
                <a:latin typeface="Times New Roman" pitchFamily="18" charset="0"/>
              </a:rPr>
              <a:t>，则</a:t>
            </a:r>
            <a:r>
              <a:rPr lang="en-US" altLang="zh-CN" i="1">
                <a:latin typeface="Times New Roman" pitchFamily="18" charset="0"/>
              </a:rPr>
              <a:t>N</a:t>
            </a:r>
            <a:r>
              <a:rPr lang="zh-CN" altLang="en-US">
                <a:latin typeface="Times New Roman" pitchFamily="18" charset="0"/>
              </a:rPr>
              <a:t>是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zh-CN" altLang="en-US">
                <a:latin typeface="Times New Roman" pitchFamily="18" charset="0"/>
              </a:rPr>
              <a:t>的正规子群。</a:t>
            </a:r>
          </a:p>
          <a:p>
            <a:pPr lvl="1"/>
            <a:r>
              <a:rPr lang="zh-CN" altLang="en-US">
                <a:latin typeface="Times New Roman" pitchFamily="18" charset="0"/>
              </a:rPr>
              <a:t>只需证明： </a:t>
            </a:r>
            <a:r>
              <a:rPr lang="en-US" altLang="zh-CN" b="1" i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gNg</a:t>
            </a:r>
            <a:r>
              <a:rPr lang="en-US" altLang="zh-CN" b="1" i="1" baseline="3000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-1</a:t>
            </a:r>
            <a:r>
              <a:rPr lang="en-US" altLang="zh-CN" b="1" i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=N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。</a:t>
            </a:r>
          </a:p>
          <a:p>
            <a:pPr lvl="1">
              <a:buFontTx/>
              <a:buNone/>
            </a:pPr>
            <a:r>
              <a:rPr lang="zh-CN" altLang="en-US">
                <a:latin typeface="Times New Roman" pitchFamily="18" charset="0"/>
              </a:rPr>
              <a:t>   首先证明： 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gNg</a:t>
            </a:r>
            <a:r>
              <a:rPr lang="en-US" altLang="zh-CN" i="1" baseline="30000">
                <a:latin typeface="Times New Roman" pitchFamily="18" charset="0"/>
                <a:sym typeface="Symbol" pitchFamily="18" charset="2"/>
              </a:rPr>
              <a:t>-1</a:t>
            </a:r>
            <a:r>
              <a:rPr lang="zh-CN" altLang="en-US" b="1">
                <a:latin typeface="Times New Roman" pitchFamily="18" charset="0"/>
                <a:sym typeface="Symbol" pitchFamily="18" charset="2"/>
              </a:rPr>
              <a:t>是子群。</a:t>
            </a:r>
            <a:r>
              <a:rPr lang="zh-CN" altLang="en-US">
                <a:latin typeface="Times New Roman" pitchFamily="18" charset="0"/>
              </a:rPr>
              <a:t> </a:t>
            </a:r>
          </a:p>
          <a:p>
            <a:pPr lvl="1">
              <a:buFontTx/>
              <a:buNone/>
            </a:pPr>
            <a:r>
              <a:rPr lang="zh-CN" altLang="en-US">
                <a:latin typeface="Times New Roman" pitchFamily="18" charset="0"/>
              </a:rPr>
              <a:t>   其次，因为其它子群都不与</a:t>
            </a:r>
            <a:r>
              <a:rPr lang="en-US" altLang="zh-CN">
                <a:latin typeface="Times New Roman" pitchFamily="18" charset="0"/>
              </a:rPr>
              <a:t>N</a:t>
            </a:r>
            <a:r>
              <a:rPr lang="zh-CN" altLang="en-US">
                <a:latin typeface="Times New Roman" pitchFamily="18" charset="0"/>
              </a:rPr>
              <a:t>等势，因此只需证明： </a:t>
            </a:r>
            <a:r>
              <a:rPr lang="en-US" altLang="zh-CN" b="1" i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gNg</a:t>
            </a:r>
            <a:r>
              <a:rPr lang="en-US" altLang="zh-CN" b="1" i="1" baseline="3000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-1</a:t>
            </a:r>
            <a:r>
              <a:rPr lang="en-US" altLang="zh-CN" b="1" i="1">
                <a:solidFill>
                  <a:srgbClr val="FF0000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≈</a:t>
            </a:r>
            <a:r>
              <a:rPr lang="en-US" altLang="zh-CN" b="1" i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。</a:t>
            </a:r>
            <a:endParaRPr lang="zh-CN" altLang="en-US">
              <a:latin typeface="Times New Roman" pitchFamily="18" charset="0"/>
            </a:endParaRPr>
          </a:p>
          <a:p>
            <a:pPr lvl="1"/>
            <a:endParaRPr lang="en-US" altLang="zh-CN" i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正规子群的判定</a:t>
            </a:r>
            <a:r>
              <a:rPr lang="en-US" altLang="zh-CN"/>
              <a:t>(3)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设</a:t>
            </a:r>
            <a:r>
              <a:rPr lang="en-US" altLang="zh-CN" i="1">
                <a:latin typeface="Times New Roman" pitchFamily="18" charset="0"/>
              </a:rPr>
              <a:t>N</a:t>
            </a:r>
            <a:r>
              <a:rPr lang="zh-CN" altLang="en-US">
                <a:latin typeface="Times New Roman" pitchFamily="18" charset="0"/>
              </a:rPr>
              <a:t>是群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zh-CN" altLang="en-US">
                <a:latin typeface="Times New Roman" pitchFamily="18" charset="0"/>
              </a:rPr>
              <a:t>的子群，且</a:t>
            </a:r>
            <a:r>
              <a:rPr lang="en-US" altLang="zh-CN" i="1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</a:rPr>
              <a:t>恰有两个右陪集</a:t>
            </a:r>
            <a:r>
              <a:rPr lang="zh-CN" altLang="en-US">
                <a:latin typeface="Times New Roman" pitchFamily="18" charset="0"/>
              </a:rPr>
              <a:t>，则</a:t>
            </a:r>
            <a:r>
              <a:rPr lang="en-US" altLang="zh-CN" i="1">
                <a:latin typeface="Times New Roman" pitchFamily="18" charset="0"/>
              </a:rPr>
              <a:t>N</a:t>
            </a:r>
            <a:r>
              <a:rPr lang="zh-CN" altLang="en-US">
                <a:latin typeface="Times New Roman" pitchFamily="18" charset="0"/>
              </a:rPr>
              <a:t>是正规子群。</a:t>
            </a:r>
          </a:p>
          <a:p>
            <a:pPr lvl="1"/>
            <a:r>
              <a:rPr lang="zh-CN" altLang="en-US"/>
              <a:t>注意：若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, 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则由子群满足封闭性和消去律可知：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gN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=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Ng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=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N</a:t>
            </a:r>
          </a:p>
          <a:p>
            <a:pPr lvl="1">
              <a:buFontTx/>
              <a:buNone/>
            </a:pPr>
            <a:r>
              <a:rPr lang="en-US" altLang="zh-CN" i="1"/>
              <a:t>   </a:t>
            </a:r>
            <a:r>
              <a:rPr lang="zh-CN" altLang="en-US"/>
              <a:t>若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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N, 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则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gN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和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Ng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均不可能与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N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有公共元素，因此： 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gN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=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Ng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=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G-N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1431</TotalTime>
  <Words>965</Words>
  <Application>Microsoft Office PowerPoint</Application>
  <PresentationFormat>全屏显示(4:3)</PresentationFormat>
  <Paragraphs>95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Times New Roman</vt:lpstr>
      <vt:lpstr>宋体</vt:lpstr>
      <vt:lpstr>Tahoma</vt:lpstr>
      <vt:lpstr>Symbol</vt:lpstr>
      <vt:lpstr>Arial Unicode MS</vt:lpstr>
      <vt:lpstr>Wingdings</vt:lpstr>
      <vt:lpstr>Office 主题​​</vt:lpstr>
      <vt:lpstr>Microsoft 公式 3.0</vt:lpstr>
      <vt:lpstr>正规子群与商群 </vt:lpstr>
      <vt:lpstr>上一讲内容的回顾</vt:lpstr>
      <vt:lpstr>正规子群与商群</vt:lpstr>
      <vt:lpstr>正规子群的概念</vt:lpstr>
      <vt:lpstr>正规子群的例子</vt:lpstr>
      <vt:lpstr>又一个正规子群的例子</vt:lpstr>
      <vt:lpstr>正规子群的判定（1）</vt:lpstr>
      <vt:lpstr>正规子群的判定(2)</vt:lpstr>
      <vt:lpstr>正规子群的判定(3)</vt:lpstr>
      <vt:lpstr>右陪集关系</vt:lpstr>
      <vt:lpstr>同余关系</vt:lpstr>
      <vt:lpstr>正规子群的陪集关系是同余关系</vt:lpstr>
      <vt:lpstr>陪集的运算</vt:lpstr>
      <vt:lpstr>商群</vt:lpstr>
      <vt:lpstr>子群的乘积</vt:lpstr>
    </vt:vector>
  </TitlesOfParts>
  <Company>Nanjing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集合的运算</dc:title>
  <dc:creator>CHEN DAOXU</dc:creator>
  <cp:lastModifiedBy>Zhang Ying 张营</cp:lastModifiedBy>
  <cp:revision>30</cp:revision>
  <dcterms:created xsi:type="dcterms:W3CDTF">2001-02-08T13:36:53Z</dcterms:created>
  <dcterms:modified xsi:type="dcterms:W3CDTF">2014-02-28T04:26:27Z</dcterms:modified>
</cp:coreProperties>
</file>