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0" r:id="rId12"/>
    <p:sldId id="278" r:id="rId13"/>
    <p:sldId id="279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90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99"/>
    <a:srgbClr val="996633"/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9CE2-F3FC-414F-84A8-825235312B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04B7-EE97-4C33-901A-D3102148FE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54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59AF-628C-49D5-B4A1-21E08E6DAE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33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EF4F-8D1D-4D40-B68C-88EC93C10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14D-5EDE-4FC7-837C-69B706A655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4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E7E5-700A-4658-A8D4-35077E049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D526-AB9F-4CA2-8383-D58FBD73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B68E-5999-43CA-AAFE-AA614EC5AA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8B0-8127-49DB-A19F-2D59861013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5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8EA0-4765-4A33-B232-31A1BDFEA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39C7-0685-4BF1-9CF2-0AE9EF2488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2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62E5-1673-4000-BF16-F1EECCBA73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14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群同态与同构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13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内自同构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中一给定元素，定义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:G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G,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对一切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xG,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(x)=axa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的自同构映射。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自同态：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(xy)=a(xy)a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=a(x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y)a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(y)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满射：对任意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yG,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ya)=y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单射：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(y) axa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aya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x=y 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消去律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/>
            <a:endParaRPr lang="en-US" altLang="zh-CN">
              <a:solidFill>
                <a:srgbClr val="009900"/>
              </a:solidFill>
              <a:latin typeface="Times New Roman" pitchFamily="18" charset="0"/>
              <a:sym typeface="Symbol" pitchFamily="18" charset="2"/>
            </a:endParaRPr>
          </a:p>
          <a:p>
            <a:pPr lvl="2"/>
            <a:r>
              <a:rPr lang="zh-CN" altLang="en-US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注意：如果运算满足交换律，上述 </a:t>
            </a:r>
            <a:r>
              <a:rPr lang="en-US" altLang="zh-CN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f </a:t>
            </a:r>
            <a:r>
              <a:rPr lang="zh-CN" altLang="en-US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即恒等映射。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代数系统的同构与同态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关于同构与同态的讨论适用于一般的代数系统。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i="1">
                <a:solidFill>
                  <a:srgbClr val="0000CC"/>
                </a:solidFill>
              </a:rPr>
              <a:t>代数系统 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,*)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同构</a:t>
            </a:r>
            <a:r>
              <a:rPr lang="zh-CN" altLang="en-US" sz="2400">
                <a:latin typeface="Times New Roman" pitchFamily="18" charset="0"/>
              </a:rPr>
              <a:t> 当且仅当：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存在</a:t>
            </a:r>
            <a:r>
              <a:rPr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一一对应</a:t>
            </a:r>
            <a:r>
              <a:rPr lang="zh-CN" altLang="en-US" sz="2000">
                <a:latin typeface="Times New Roman" pitchFamily="18" charset="0"/>
              </a:rPr>
              <a:t>的函数</a:t>
            </a:r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en-US" altLang="zh-CN" sz="2000">
                <a:latin typeface="Times New Roman" pitchFamily="18" charset="0"/>
              </a:rPr>
              <a:t>: G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zh-CN" altLang="en-US" sz="2000">
                <a:latin typeface="Times New Roman" pitchFamily="18" charset="0"/>
              </a:rPr>
              <a:t>满足：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    对任意</a:t>
            </a:r>
            <a:r>
              <a:rPr lang="en-US" altLang="zh-CN" sz="2000">
                <a:latin typeface="Times New Roman" pitchFamily="18" charset="0"/>
              </a:rPr>
              <a:t>x,y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 i="1">
                <a:latin typeface="Times New Roman" pitchFamily="18" charset="0"/>
              </a:rPr>
              <a:t>f </a:t>
            </a:r>
            <a:r>
              <a:rPr lang="en-US" altLang="zh-CN" sz="2000">
                <a:latin typeface="Times New Roman" pitchFamily="18" charset="0"/>
              </a:rPr>
              <a:t>(x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⃘y) = </a:t>
            </a:r>
            <a:r>
              <a:rPr lang="en-US" altLang="zh-CN" sz="2000" i="1">
                <a:latin typeface="Times New Roman" pitchFamily="18" charset="0"/>
              </a:rPr>
              <a:t>f </a:t>
            </a:r>
            <a:r>
              <a:rPr lang="en-US" altLang="zh-CN" sz="2000">
                <a:latin typeface="Times New Roman" pitchFamily="18" charset="0"/>
              </a:rPr>
              <a:t>(x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 * </a:t>
            </a:r>
            <a:r>
              <a:rPr lang="en-US" altLang="zh-CN" sz="2000" i="1">
                <a:latin typeface="Times New Roman" pitchFamily="18" charset="0"/>
              </a:rPr>
              <a:t>f 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先</a:t>
            </a:r>
            <a:r>
              <a:rPr lang="en-US" altLang="zh-CN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  <a:r>
              <a:rPr lang="zh-CN" altLang="en-US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中的</a:t>
            </a:r>
            <a:r>
              <a:rPr lang="en-US" altLang="zh-CN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运算后映射 等于先映射后运算</a:t>
            </a:r>
            <a:r>
              <a:rPr lang="en-US" altLang="zh-CN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  <a:r>
              <a:rPr lang="zh-CN" altLang="en-US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中的</a:t>
            </a:r>
            <a:r>
              <a:rPr lang="en-US" altLang="zh-CN" sz="18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)”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 b="1" i="1">
                <a:solidFill>
                  <a:srgbClr val="0000CC"/>
                </a:solidFill>
              </a:rPr>
              <a:t>代数系统 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,*)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同态</a:t>
            </a:r>
            <a:r>
              <a:rPr lang="zh-CN" altLang="en-US" sz="2400">
                <a:latin typeface="Times New Roman" pitchFamily="18" charset="0"/>
              </a:rPr>
              <a:t> 当且仅当：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存在函数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: 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满足：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对任意</a:t>
            </a:r>
            <a:r>
              <a:rPr lang="en-US" altLang="zh-CN" sz="2400">
                <a:latin typeface="Times New Roman" pitchFamily="18" charset="0"/>
              </a:rPr>
              <a:t>x,y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⃘y) =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 *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4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如果上述</a:t>
            </a:r>
            <a:r>
              <a:rPr lang="en-US" altLang="zh-CN" sz="24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 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是满射，则</a:t>
            </a:r>
            <a:r>
              <a:rPr lang="zh-CN" altLang="en-US" sz="2400">
                <a:latin typeface="Times New Roman" pitchFamily="18" charset="0"/>
              </a:rPr>
              <a:t>称为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满同态</a:t>
            </a:r>
            <a:r>
              <a:rPr lang="zh-CN" altLang="en-US" sz="2800">
                <a:latin typeface="Times New Roman" pitchFamily="18" charset="0"/>
              </a:rPr>
              <a:t> </a:t>
            </a:r>
            <a:endParaRPr lang="zh-CN" altLang="en-US" sz="28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>
              <a:solidFill>
                <a:srgbClr val="996633"/>
              </a:solidFill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满同态与运算性质的保持（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结合律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假设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: 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是满同态映射，若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满足结合律，即对任意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x,y,z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y)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z=x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(y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z)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则：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对任意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x’,y’,z’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lang="en-US" altLang="zh-CN" sz="2400" baseline="-2500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因为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是满射，必有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x,y,z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zh-CN" altLang="en-US" sz="2400">
                <a:latin typeface="Times New Roman" pitchFamily="18" charset="0"/>
              </a:rPr>
              <a:t>使得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(x)=x’,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(y)=y’,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(z)=z’, </a:t>
            </a:r>
            <a:r>
              <a:rPr lang="zh-CN" altLang="en-US" sz="2400">
                <a:latin typeface="Times New Roman" pitchFamily="18" charset="0"/>
              </a:rPr>
              <a:t>因此：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(x’*y’)*z’ =</a:t>
            </a:r>
            <a:r>
              <a:rPr lang="en-US" altLang="zh-CN" sz="2400">
                <a:latin typeface="Times New Roman" pitchFamily="18" charset="0"/>
              </a:rPr>
              <a:t> 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(x)*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(y))*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(z)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y) *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(z) 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y)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z)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(y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 z))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(x)* 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(y)*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(z)) =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x’*(y’*z’)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</a:rPr>
              <a:t>为什么必须是</a:t>
            </a:r>
            <a:r>
              <a:rPr lang="zh-CN" altLang="en-US" sz="2000" b="1">
                <a:solidFill>
                  <a:srgbClr val="009900"/>
                </a:solidFill>
                <a:latin typeface="Times New Roman" pitchFamily="18" charset="0"/>
              </a:rPr>
              <a:t>满同态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</a:rPr>
              <a:t>？</a:t>
            </a:r>
          </a:p>
          <a:p>
            <a:pPr lvl="2"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可以类似地讨论</a:t>
            </a:r>
            <a:r>
              <a:rPr lang="zh-CN" altLang="en-US" sz="2800" b="1" i="1">
                <a:latin typeface="Times New Roman" pitchFamily="18" charset="0"/>
              </a:rPr>
              <a:t>交换律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满同态与运算性质的保持（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单位元素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假设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是满同态映射，若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有单位元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，即对任意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e)=(e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x)=x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则：令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(e)=e’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x’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一定存在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x’*e’=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(x)*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(e)=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e)=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(x)=x’</a:t>
            </a:r>
            <a:r>
              <a:rPr lang="zh-CN" altLang="en-US">
                <a:latin typeface="Times New Roman" pitchFamily="18" charset="0"/>
              </a:rPr>
              <a:t>，同理可得</a:t>
            </a:r>
            <a:r>
              <a:rPr lang="en-US" altLang="zh-CN">
                <a:latin typeface="Times New Roman" pitchFamily="18" charset="0"/>
              </a:rPr>
              <a:t>e’*x’=x’</a:t>
            </a:r>
            <a:r>
              <a:rPr lang="zh-CN" altLang="en-US">
                <a:latin typeface="Times New Roman" pitchFamily="18" charset="0"/>
              </a:rPr>
              <a:t>，因此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(e)=e’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是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的单位元素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</a:pPr>
            <a:endParaRPr lang="zh-CN" alt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类似地可以讨论</a:t>
            </a:r>
            <a:r>
              <a:rPr lang="zh-CN" altLang="en-US" b="1" i="1">
                <a:latin typeface="Times New Roman" pitchFamily="18" charset="0"/>
              </a:rPr>
              <a:t>零元素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满同态与运算性质的保持（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逆元素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假设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是满同态映射，若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的每个元素均有逆元素，即对任意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存在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满足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)=(x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x)=e, </a:t>
            </a:r>
            <a:r>
              <a:rPr lang="zh-CN" altLang="en-US">
                <a:latin typeface="Times New Roman" pitchFamily="18" charset="0"/>
              </a:rPr>
              <a:t>其中，</a:t>
            </a:r>
            <a:r>
              <a:rPr lang="en-US" altLang="zh-CN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的单位元素。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则：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任给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x’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是满射可知，存在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使得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(x)=x’</a:t>
            </a:r>
            <a:r>
              <a:rPr lang="zh-CN" altLang="en-US">
                <a:latin typeface="Times New Roman" pitchFamily="18" charset="0"/>
              </a:rPr>
              <a:t>。</a:t>
            </a:r>
            <a:r>
              <a:rPr lang="en-US" altLang="zh-CN">
                <a:latin typeface="Times New Roman" pitchFamily="18" charset="0"/>
              </a:rPr>
              <a:t>x’*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)=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(x)*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)=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)=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(e); </a:t>
            </a:r>
            <a:r>
              <a:rPr lang="zh-CN" altLang="en-US">
                <a:latin typeface="Times New Roman" pitchFamily="18" charset="0"/>
              </a:rPr>
              <a:t>同理可得：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)*x’=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(e)</a:t>
            </a:r>
            <a:r>
              <a:rPr lang="zh-CN" altLang="en-US">
                <a:latin typeface="Times New Roman" pitchFamily="18" charset="0"/>
              </a:rPr>
              <a:t>。已知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(e)=e’</a:t>
            </a:r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的单位元素，由逆元素的唯一性可知：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                   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x’</a:t>
            </a:r>
            <a:r>
              <a:rPr lang="en-US" altLang="zh-CN" b="1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=[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(x)]</a:t>
            </a:r>
            <a:r>
              <a:rPr lang="en-US" altLang="zh-CN" b="1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(x</a:t>
            </a:r>
            <a:r>
              <a:rPr lang="en-US" altLang="zh-CN" b="1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14400"/>
            <a:ext cx="7772400" cy="1143000"/>
          </a:xfrm>
        </p:spPr>
        <p:txBody>
          <a:bodyPr/>
          <a:lstStyle/>
          <a:p>
            <a:r>
              <a:rPr lang="zh-CN" altLang="en-US"/>
              <a:t>同态</a:t>
            </a:r>
            <a:r>
              <a:rPr lang="en-US" altLang="zh-CN"/>
              <a:t>/</a:t>
            </a:r>
            <a:r>
              <a:rPr lang="zh-CN" altLang="en-US"/>
              <a:t>同构与运算性质的保持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81000" y="2286000"/>
          <a:ext cx="8763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Document" r:id="rId3" imgW="5274360" imgH="2676600" progId="Word.Document.8">
                  <p:embed/>
                </p:oleObj>
              </mc:Choice>
              <mc:Fallback>
                <p:oleObj name="Document" r:id="rId3" imgW="5274360" imgH="2676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763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7162800" y="4495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 </a:t>
            </a:r>
            <a:r>
              <a:rPr lang="en-US" altLang="zh-CN"/>
              <a:t>(G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6400800" y="4724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3048000" y="5334000"/>
            <a:ext cx="2819400" cy="327025"/>
          </a:xfrm>
          <a:prstGeom prst="leftRightArrow">
            <a:avLst>
              <a:gd name="adj1" fmla="val 50000"/>
              <a:gd name="adj2" fmla="val 172427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利用同态判定子群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假设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是群，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</a:rPr>
              <a:t>: 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是同态映射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的子群，则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的子群。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利用判定定理：群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的非空子集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H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构成子群当且仅当：对任意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a,b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a,b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H ab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H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非空：群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30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的单位元</a:t>
            </a:r>
            <a:r>
              <a:rPr lang="en-US" altLang="zh-CN" sz="2400">
                <a:latin typeface="Times New Roman" pitchFamily="18" charset="0"/>
              </a:rPr>
              <a:t>e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(e)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)=H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任取</a:t>
            </a:r>
            <a:r>
              <a:rPr lang="en-US" altLang="zh-CN" sz="2400">
                <a:latin typeface="Times New Roman" pitchFamily="18" charset="0"/>
              </a:rPr>
              <a:t>x,y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令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(a)=x,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(b)=y (a,b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     </a:t>
            </a:r>
            <a:r>
              <a:rPr lang="zh-CN" altLang="en-US" sz="2400">
                <a:latin typeface="Times New Roman" pitchFamily="18" charset="0"/>
              </a:rPr>
              <a:t>则：</a:t>
            </a:r>
            <a:r>
              <a:rPr lang="en-US" altLang="zh-CN" sz="2400">
                <a:latin typeface="Times New Roman" pitchFamily="18" charset="0"/>
              </a:rPr>
              <a:t>x*y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(a)*[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(b)]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)=H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4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的正规子群，并且：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</a:rPr>
              <a:t>f </a:t>
            </a:r>
            <a:r>
              <a:rPr lang="zh-CN" altLang="en-US" sz="2400" b="1" i="1">
                <a:solidFill>
                  <a:srgbClr val="009900"/>
                </a:solidFill>
                <a:latin typeface="Times New Roman" pitchFamily="18" charset="0"/>
              </a:rPr>
              <a:t>还是满同态映射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(H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的正规子群。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利用判定定理：群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的子群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H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构成正规子群当且仅当：对任意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H gag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H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zh-CN" sz="20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同态核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假设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是群，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</a:rPr>
              <a:t>: 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是同态映射，定义集合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ker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= {x|x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(x)=e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其中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800">
                <a:latin typeface="Times New Roman" pitchFamily="18" charset="0"/>
              </a:rPr>
              <a:t>的单位元素， </a:t>
            </a:r>
            <a:r>
              <a:rPr lang="en-US" altLang="zh-CN" sz="2800">
                <a:latin typeface="Times New Roman" pitchFamily="18" charset="0"/>
              </a:rPr>
              <a:t>ker 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zh-CN" altLang="en-US" sz="2800">
                <a:latin typeface="Times New Roman" pitchFamily="18" charset="0"/>
              </a:rPr>
              <a:t>称为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同态核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r>
              <a:rPr lang="en-US" altLang="zh-CN" sz="2800">
                <a:latin typeface="Times New Roman" pitchFamily="18" charset="0"/>
              </a:rPr>
              <a:t>ker 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正规子群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非空： 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的单位元必在</a:t>
            </a:r>
            <a:r>
              <a:rPr lang="en-US" altLang="zh-CN" sz="2400">
                <a:latin typeface="Times New Roman" pitchFamily="18" charset="0"/>
              </a:rPr>
              <a:t>ker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zh-CN" altLang="en-US" sz="2400">
                <a:latin typeface="Times New Roman" pitchFamily="18" charset="0"/>
              </a:rPr>
              <a:t>中。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子群：任取</a:t>
            </a:r>
            <a:r>
              <a:rPr lang="en-US" altLang="zh-CN" sz="2400">
                <a:latin typeface="Times New Roman" pitchFamily="18" charset="0"/>
              </a:rPr>
              <a:t>a,b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>
                <a:latin typeface="Times New Roman" pitchFamily="18" charset="0"/>
              </a:rPr>
              <a:t>ker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则：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(a)=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(b)=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</a:rPr>
              <a:t>; </a:t>
            </a:r>
            <a:r>
              <a:rPr lang="zh-CN" altLang="en-US" sz="2400">
                <a:latin typeface="Times New Roman" pitchFamily="18" charset="0"/>
              </a:rPr>
              <a:t>因此：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(a)*[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(b)]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正规子群：任取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>
                <a:latin typeface="Times New Roman" pitchFamily="18" charset="0"/>
              </a:rPr>
              <a:t>ker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,x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则：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</a:rPr>
              <a:t>; </a:t>
            </a:r>
            <a:r>
              <a:rPr lang="zh-CN" altLang="en-US" sz="2400">
                <a:latin typeface="Times New Roman" pitchFamily="18" charset="0"/>
              </a:rPr>
              <a:t>因此：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(x)*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(a)*[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(x)]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单同态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r>
              <a:rPr lang="zh-CN" altLang="en-US" sz="2400" b="1" i="1">
                <a:solidFill>
                  <a:srgbClr val="0000CC"/>
                </a:solidFill>
              </a:rPr>
              <a:t>代数系统 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>
                <a:latin typeface="Times New Roman" pitchFamily="18" charset="0"/>
              </a:rPr>
              <a:t>(G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,*)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单同态</a:t>
            </a:r>
            <a:r>
              <a:rPr lang="zh-CN" altLang="en-US" sz="2400">
                <a:latin typeface="Times New Roman" pitchFamily="18" charset="0"/>
              </a:rPr>
              <a:t> 当且仅当：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存在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一对一</a:t>
            </a:r>
            <a:r>
              <a:rPr lang="zh-CN" altLang="en-US" sz="2400">
                <a:latin typeface="Times New Roman" pitchFamily="18" charset="0"/>
              </a:rPr>
              <a:t>的函数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: 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满足：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对任意</a:t>
            </a:r>
            <a:r>
              <a:rPr lang="en-US" altLang="zh-CN" sz="2400">
                <a:latin typeface="Times New Roman" pitchFamily="18" charset="0"/>
              </a:rPr>
              <a:t>x,y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⃘y) =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(x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 *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y)</a:t>
            </a:r>
          </a:p>
          <a:p>
            <a:endParaRPr lang="en-US" altLang="zh-CN" sz="2400"/>
          </a:p>
          <a:p>
            <a:r>
              <a:rPr lang="zh-CN" altLang="en-US" sz="2400"/>
              <a:t>假设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是群，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: 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是同态映射。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是单同态映射 当且仅当 </a:t>
            </a:r>
            <a:r>
              <a:rPr lang="en-US" altLang="zh-CN" sz="2400">
                <a:latin typeface="Times New Roman" pitchFamily="18" charset="0"/>
              </a:rPr>
              <a:t>ker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={e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}, e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的单位元</a:t>
            </a:r>
          </a:p>
          <a:p>
            <a:pPr lvl="1">
              <a:buFontTx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 设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aker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a</a:t>
            </a:r>
            <a:r>
              <a:rPr lang="en-US" altLang="zh-CN" sz="2000">
                <a:latin typeface="Times New Roman" pitchFamily="18" charset="0"/>
              </a:rPr>
              <a:t>e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zh-CN" altLang="en-US" sz="2000">
                <a:latin typeface="Times New Roman" pitchFamily="18" charset="0"/>
              </a:rPr>
              <a:t>但</a:t>
            </a:r>
            <a:r>
              <a:rPr lang="en-US" altLang="zh-CN" sz="2000" i="1">
                <a:latin typeface="Times New Roman" pitchFamily="18" charset="0"/>
              </a:rPr>
              <a:t>f </a:t>
            </a:r>
            <a:r>
              <a:rPr lang="en-US" altLang="zh-CN" sz="2000">
                <a:latin typeface="Times New Roman" pitchFamily="18" charset="0"/>
              </a:rPr>
              <a:t>(a)=</a:t>
            </a:r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en-US" altLang="zh-CN" sz="2000">
                <a:latin typeface="Times New Roman" pitchFamily="18" charset="0"/>
              </a:rPr>
              <a:t>(e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)=e</a:t>
            </a:r>
            <a:r>
              <a:rPr lang="en-US" altLang="zh-CN" sz="2000" baseline="-25000">
                <a:latin typeface="Times New Roman" pitchFamily="18" charset="0"/>
              </a:rPr>
              <a:t>2 </a:t>
            </a:r>
            <a:r>
              <a:rPr lang="en-US" altLang="zh-CN" sz="2000">
                <a:latin typeface="Times New Roman" pitchFamily="18" charset="0"/>
              </a:rPr>
              <a:t>,</a:t>
            </a:r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zh-CN" altLang="en-US" sz="2000">
                <a:latin typeface="Times New Roman" pitchFamily="18" charset="0"/>
              </a:rPr>
              <a:t>不是单射。 </a:t>
            </a:r>
            <a:endParaRPr lang="zh-CN" altLang="en-US" sz="2000">
              <a:latin typeface="Times New Roman" pitchFamily="18" charset="0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 任取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a,bker f,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000">
                <a:latin typeface="Times New Roman" pitchFamily="18" charset="0"/>
              </a:rPr>
              <a:t>f (a)=f(b)</a:t>
            </a:r>
            <a:r>
              <a:rPr lang="zh-CN" altLang="en-US" sz="2000">
                <a:latin typeface="Times New Roman" pitchFamily="18" charset="0"/>
              </a:rPr>
              <a:t>，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f (a)*[f(b)]-1= f (a⃘b-1)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= </a:t>
            </a:r>
            <a:r>
              <a:rPr lang="en-US" altLang="zh-CN" sz="2000">
                <a:latin typeface="Times New Roman" pitchFamily="18" charset="0"/>
              </a:rPr>
              <a:t>e</a:t>
            </a:r>
            <a:r>
              <a:rPr lang="en-US" altLang="zh-CN" sz="2000" baseline="-25000">
                <a:latin typeface="Times New Roman" pitchFamily="18" charset="0"/>
              </a:rPr>
              <a:t>2 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⃘b</a:t>
            </a:r>
            <a:r>
              <a:rPr lang="en-US" altLang="zh-CN" sz="2000" baseline="30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 ={</a:t>
            </a:r>
            <a:r>
              <a:rPr lang="en-US" altLang="zh-CN" sz="2000">
                <a:latin typeface="Times New Roman" pitchFamily="18" charset="0"/>
              </a:rPr>
              <a:t>e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⃘b</a:t>
            </a:r>
            <a:r>
              <a:rPr lang="en-US" altLang="zh-CN" sz="2000" baseline="30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000">
                <a:latin typeface="Times New Roman" pitchFamily="18" charset="0"/>
              </a:rPr>
              <a:t>e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由逆元素唯一：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a=b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自然同态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任意的</a:t>
            </a:r>
            <a:r>
              <a:rPr lang="zh-CN" altLang="en-US" sz="2800">
                <a:solidFill>
                  <a:schemeClr val="tx2"/>
                </a:solidFill>
              </a:rPr>
              <a:t>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总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与其商群满同态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zh-CN" altLang="en-US" sz="2800">
                <a:latin typeface="Times New Roman" pitchFamily="18" charset="0"/>
              </a:rPr>
              <a:t>称为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自然同态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的正规子群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G/N</a:t>
            </a:r>
            <a:r>
              <a:rPr lang="zh-CN" altLang="en-US">
                <a:latin typeface="Times New Roman" pitchFamily="18" charset="0"/>
              </a:rPr>
              <a:t>是由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所确定的商群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(G/N</a:t>
            </a:r>
            <a:r>
              <a:rPr lang="zh-CN" altLang="en-US" sz="2000">
                <a:latin typeface="Times New Roman" pitchFamily="18" charset="0"/>
              </a:rPr>
              <a:t>的元素是</a:t>
            </a:r>
            <a:r>
              <a:rPr lang="en-US" altLang="zh-CN" sz="2000">
                <a:latin typeface="Times New Roman" pitchFamily="18" charset="0"/>
              </a:rPr>
              <a:t>N</a:t>
            </a:r>
            <a:r>
              <a:rPr lang="zh-CN" altLang="en-US" sz="2000">
                <a:latin typeface="Times New Roman" pitchFamily="18" charset="0"/>
              </a:rPr>
              <a:t>的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右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陪集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定义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:G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G/N,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aG,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(a)=Na,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显然：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是满射。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是满同态映射：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a,bG: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⃘b)=N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⃘b) =Na*Nb=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(a)*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(b)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即为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N: 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注意：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是商群的单位元。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(x)=N  xN</a:t>
            </a:r>
          </a:p>
          <a:p>
            <a:pPr>
              <a:lnSpc>
                <a:spcPct val="90000"/>
              </a:lnSpc>
            </a:pPr>
            <a:endParaRPr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正规子群</a:t>
            </a:r>
          </a:p>
          <a:p>
            <a:pPr>
              <a:spcBef>
                <a:spcPct val="0"/>
              </a:spcBef>
            </a:pPr>
            <a:r>
              <a:rPr lang="zh-CN" altLang="en-US"/>
              <a:t>正规子群的判定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同余关系</a:t>
            </a:r>
          </a:p>
          <a:p>
            <a:pPr>
              <a:spcBef>
                <a:spcPct val="0"/>
              </a:spcBef>
            </a:pPr>
            <a:r>
              <a:rPr lang="zh-CN" altLang="en-US"/>
              <a:t>商群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自然同态的几个例子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例：群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本身也是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的正规子群。自然同态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:G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G/G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是零同态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注意：</a:t>
            </a:r>
            <a:r>
              <a:rPr lang="en-US" altLang="zh-CN" sz="2000">
                <a:latin typeface="Times New Roman" pitchFamily="18" charset="0"/>
              </a:rPr>
              <a:t>G/G = {G}, </a:t>
            </a:r>
            <a:r>
              <a:rPr lang="zh-CN" altLang="en-US" sz="2000">
                <a:latin typeface="Times New Roman" pitchFamily="18" charset="0"/>
              </a:rPr>
              <a:t>对任意</a:t>
            </a:r>
            <a:r>
              <a:rPr lang="en-US" altLang="zh-CN" sz="2000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(a)=G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例：设</a:t>
            </a:r>
            <a:r>
              <a:rPr lang="en-US" altLang="zh-CN" sz="2400">
                <a:latin typeface="Times New Roman" pitchFamily="18" charset="0"/>
              </a:rPr>
              <a:t>e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的单位元，</a:t>
            </a:r>
            <a:r>
              <a:rPr lang="en-US" altLang="zh-CN" sz="2400">
                <a:latin typeface="Times New Roman" pitchFamily="18" charset="0"/>
              </a:rPr>
              <a:t>{e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}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的正规子群，定义函数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:G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G/G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如下：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对任意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(x)={x}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G/{e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}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的自然同态，这也是同构。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注意：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G/{e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} = { {x} | xG}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是群，其单位元分别是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。定义：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&lt;a,b&gt;G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(&lt;a,b&gt;)=a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易证：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是满同态映射，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= {e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,}G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>
                <a:latin typeface="Times New Roman" pitchFamily="18" charset="0"/>
              </a:rPr>
              <a:t>G’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G’</a:t>
            </a:r>
            <a:r>
              <a:rPr lang="zh-CN" altLang="en-US">
                <a:latin typeface="Times New Roman" pitchFamily="18" charset="0"/>
              </a:rPr>
              <a:t>是满同态映射，则</a:t>
            </a:r>
            <a:r>
              <a:rPr lang="en-US" altLang="zh-CN">
                <a:latin typeface="Times New Roman" pitchFamily="18" charset="0"/>
              </a:rPr>
              <a:t>G/ker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≅ </a:t>
            </a:r>
            <a:r>
              <a:rPr lang="en-US" altLang="zh-CN">
                <a:latin typeface="Times New Roman" pitchFamily="18" charset="0"/>
              </a:rPr>
              <a:t>G’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990600" y="2971800"/>
          <a:ext cx="7239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Document" r:id="rId3" imgW="5274360" imgH="2181240" progId="Word.Document.8">
                  <p:embed/>
                </p:oleObj>
              </mc:Choice>
              <mc:Fallback>
                <p:oleObj name="Document" r:id="rId3" imgW="5274360" imgH="21812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7239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同态基本定理的证明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令</a:t>
            </a:r>
            <a:r>
              <a:rPr lang="en-US" altLang="zh-CN" sz="2800">
                <a:latin typeface="Times New Roman" pitchFamily="18" charset="0"/>
              </a:rPr>
              <a:t>ker 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</a:rPr>
              <a:t> =K, </a:t>
            </a:r>
            <a:r>
              <a:rPr lang="zh-CN" altLang="en-US" sz="2800">
                <a:latin typeface="Times New Roman" pitchFamily="18" charset="0"/>
              </a:rPr>
              <a:t>即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zh-CN" altLang="en-US" sz="2800">
                <a:latin typeface="Times New Roman" pitchFamily="18" charset="0"/>
              </a:rPr>
              <a:t>是关于</a:t>
            </a:r>
            <a:r>
              <a:rPr lang="en-US" altLang="zh-CN" sz="2800" i="1">
                <a:latin typeface="Times New Roman" pitchFamily="18" charset="0"/>
              </a:rPr>
              <a:t>f </a:t>
            </a:r>
            <a:r>
              <a:rPr lang="zh-CN" altLang="en-US" sz="2800">
                <a:latin typeface="Times New Roman" pitchFamily="18" charset="0"/>
              </a:rPr>
              <a:t>的同态核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对任意</a:t>
            </a:r>
            <a:r>
              <a:rPr lang="en-US" altLang="zh-CN" sz="2800">
                <a:latin typeface="Times New Roman" pitchFamily="18" charset="0"/>
              </a:rPr>
              <a:t>a,b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G, Ka=Kb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当且仅当</a:t>
            </a:r>
            <a:r>
              <a:rPr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(a)=</a:t>
            </a:r>
            <a:r>
              <a:rPr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(b)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注意：</a:t>
            </a:r>
            <a:r>
              <a:rPr lang="en-US" altLang="zh-CN" sz="2400">
                <a:latin typeface="Times New Roman" pitchFamily="18" charset="0"/>
              </a:rPr>
              <a:t>Ka=Kb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latin typeface="Times New Roman" pitchFamily="18" charset="0"/>
              </a:rPr>
              <a:t> a,b</a:t>
            </a:r>
            <a:r>
              <a:rPr lang="zh-CN" altLang="en-US" sz="2400">
                <a:latin typeface="Times New Roman" pitchFamily="18" charset="0"/>
              </a:rPr>
              <a:t>在同一右陪集中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    </a:t>
            </a:r>
            <a:r>
              <a:rPr lang="en-US" altLang="zh-CN" sz="2400">
                <a:latin typeface="Times New Roman" pitchFamily="18" charset="0"/>
              </a:rPr>
              <a:t>ab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K 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ab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)=e’ 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 *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)=e’ 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b)]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zh-CN" altLang="en-US" sz="2400">
                <a:latin typeface="Times New Roman" pitchFamily="18" charset="0"/>
              </a:rPr>
              <a:t>互为逆元素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(a)=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定义</a:t>
            </a:r>
            <a:r>
              <a:rPr lang="en-US" altLang="zh-CN" sz="28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:G/KG’: </a:t>
            </a:r>
            <a:r>
              <a:rPr lang="en-US" altLang="zh-CN" sz="28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(Ka)=</a:t>
            </a:r>
            <a:r>
              <a:rPr lang="en-US" altLang="zh-CN" sz="28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(a)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由上述讨论可知：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是一对一的；由于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是满射，显然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也是满射，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G/K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的双射。对任意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Ka,KbG/K, 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(Ka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⊗Kb)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n-US" altLang="zh-CN" sz="24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(K(ab))=</a:t>
            </a:r>
            <a:r>
              <a:rPr lang="en-US" altLang="zh-CN" sz="24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(ab)=</a:t>
            </a:r>
            <a:r>
              <a:rPr lang="en-US" altLang="zh-CN" sz="24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(a)*</a:t>
            </a:r>
            <a:r>
              <a:rPr lang="en-US" altLang="zh-CN" sz="24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(b)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(Ka)*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(Kb)</a:t>
            </a:r>
            <a:endParaRPr lang="en-US" altLang="zh-CN" sz="2400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所以：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G/K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≅G’</a:t>
            </a:r>
            <a:endParaRPr lang="en-US" altLang="zh-CN" sz="2800" b="1" i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同态基本定理的应用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都是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的正规子群，且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，证明：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G/K 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 (G/H)/(K/H)</a:t>
            </a:r>
          </a:p>
          <a:p>
            <a:pPr lvl="1"/>
            <a:r>
              <a:rPr lang="zh-CN" altLang="en-US"/>
              <a:t>将要证明的结果与同态基本定理比较，</a:t>
            </a:r>
            <a:r>
              <a:rPr lang="en-US" altLang="zh-CN">
                <a:latin typeface="Times New Roman" pitchFamily="18" charset="0"/>
              </a:rPr>
              <a:t>G/H</a:t>
            </a:r>
            <a:r>
              <a:rPr lang="zh-CN" altLang="en-US">
                <a:latin typeface="Times New Roman" pitchFamily="18" charset="0"/>
              </a:rPr>
              <a:t>对应于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, G/K</a:t>
            </a:r>
            <a:r>
              <a:rPr lang="zh-CN" altLang="en-US">
                <a:latin typeface="Times New Roman" pitchFamily="18" charset="0"/>
              </a:rPr>
              <a:t>对应于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G’</a:t>
            </a:r>
            <a:r>
              <a:rPr lang="en-US" altLang="zh-CN">
                <a:latin typeface="Times New Roman" pitchFamily="18" charset="0"/>
              </a:rPr>
              <a:t>, K/H</a:t>
            </a:r>
            <a:r>
              <a:rPr lang="zh-CN" altLang="en-US">
                <a:latin typeface="Times New Roman" pitchFamily="18" charset="0"/>
              </a:rPr>
              <a:t>对应于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(=ker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定义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G/H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G/K,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Ha</a:t>
            </a:r>
            <a:r>
              <a:rPr lang="en-US" altLang="zh-CN">
                <a:latin typeface="Times New Roman" pitchFamily="18" charset="0"/>
              </a:rPr>
              <a:t>G/H,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(Ha)=Ka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注意：</a:t>
            </a:r>
            <a:r>
              <a:rPr lang="en-US" altLang="zh-CN">
                <a:latin typeface="Times New Roman" pitchFamily="18" charset="0"/>
              </a:rPr>
              <a:t>Ha=Hb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ab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H  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K  </a:t>
            </a:r>
            <a:r>
              <a:rPr lang="en-US" altLang="zh-CN">
                <a:latin typeface="Times New Roman" pitchFamily="18" charset="0"/>
              </a:rPr>
              <a:t>Ka=kb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易证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是满同态映射，且同态核是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K/H</a:t>
            </a:r>
          </a:p>
          <a:p>
            <a:pPr lvl="1"/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 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G/K 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 (G/H)/(K/H)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同态群的商群的关系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到</a:t>
            </a:r>
            <a:r>
              <a:rPr lang="en-US" altLang="zh-CN" sz="2400">
                <a:latin typeface="Times New Roman" pitchFamily="18" charset="0"/>
              </a:rPr>
              <a:t>G’</a:t>
            </a:r>
            <a:r>
              <a:rPr lang="zh-CN" altLang="en-US" sz="2400">
                <a:latin typeface="Times New Roman" pitchFamily="18" charset="0"/>
              </a:rPr>
              <a:t>的满同态，</a:t>
            </a:r>
            <a:r>
              <a:rPr lang="en-US" altLang="zh-CN" sz="2400">
                <a:latin typeface="Times New Roman" pitchFamily="18" charset="0"/>
              </a:rPr>
              <a:t>H’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G’</a:t>
            </a:r>
            <a:r>
              <a:rPr lang="zh-CN" altLang="en-US" sz="2400">
                <a:latin typeface="Times New Roman" pitchFamily="18" charset="0"/>
              </a:rPr>
              <a:t>的不变子群，</a:t>
            </a:r>
            <a:r>
              <a:rPr lang="en-US" altLang="zh-CN" sz="2400">
                <a:latin typeface="Times New Roman" pitchFamily="18" charset="0"/>
              </a:rPr>
              <a:t>H={a|a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(a)H’},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也是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的不变子群，并且：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G/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G’/H’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    </a:t>
            </a: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比较</a:t>
            </a:r>
            <a:r>
              <a:rPr lang="zh-CN" altLang="en-US" sz="2000" b="1">
                <a:solidFill>
                  <a:schemeClr val="tx2"/>
                </a:solidFill>
                <a:latin typeface="Times New Roman"/>
                <a:sym typeface="Symbol" pitchFamily="18" charset="2"/>
              </a:rPr>
              <a:t>“</a:t>
            </a: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基本定理：</a:t>
            </a:r>
            <a:r>
              <a:rPr lang="en-US" altLang="zh-CN" sz="20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G/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000" b="1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altLang="zh-CN" sz="20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G’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证明思路：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建立从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(G’/H’)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的满同态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endParaRPr lang="en-US" altLang="zh-CN" sz="2000">
              <a:latin typeface="Times New Roman" pitchFamily="18" charset="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证明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的同态核即为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立即由同态基本定理得到结论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令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到商群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G’/H’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的自然同态为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⃘</a:t>
            </a:r>
            <a:r>
              <a:rPr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H=ker </a:t>
            </a:r>
            <a:r>
              <a:rPr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h</a:t>
            </a:r>
            <a:endParaRPr lang="en-US" altLang="zh-CN" sz="2000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Hker </a:t>
            </a:r>
            <a:r>
              <a:rPr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：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aH,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(a)H’,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(a)=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(a))=H’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 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H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：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aker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 则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(a)=H’,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即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(a)H’=H’,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所以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(a)H’,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即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 H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CN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同态群的子群的对应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到</a:t>
            </a:r>
            <a:r>
              <a:rPr lang="en-US" altLang="zh-CN" sz="2400">
                <a:latin typeface="Times New Roman" pitchFamily="18" charset="0"/>
              </a:rPr>
              <a:t>G’</a:t>
            </a:r>
            <a:r>
              <a:rPr lang="zh-CN" altLang="en-US" sz="2400">
                <a:latin typeface="Times New Roman" pitchFamily="18" charset="0"/>
              </a:rPr>
              <a:t>的满同态。</a:t>
            </a:r>
            <a:r>
              <a:rPr lang="en-US" altLang="zh-CN" sz="2400">
                <a:latin typeface="Times New Roman" pitchFamily="18" charset="0"/>
              </a:rPr>
              <a:t>A={H|H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G,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H}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A’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的幂集。定义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 AA’: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A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(H)=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(H)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。则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是双射。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是映射：对任意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HA,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的子群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是满射：对任意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H’A’,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令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H={a|aG,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(a)H’}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a,bH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(b)H’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(b) H’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(ab)H’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abH (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封闭性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；又：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aH’ 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(a)H’ 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(a)]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H’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)H’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H (</a:t>
            </a:r>
            <a:r>
              <a:rPr lang="zh-CN" altLang="en-US" sz="2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逆元素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；所以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是子群。任给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xker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(x)=e’H’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，即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xH,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所以：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H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是单射：注意：若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包含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(H))=H(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这里的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不是反函数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，表示集合的完全原象集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因此：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 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))=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)) H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=H</a:t>
            </a:r>
            <a:r>
              <a:rPr lang="en-US" altLang="zh-CN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注意：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的不变子群 当且仅当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(H)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的不变子群。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1143000"/>
          </a:xfrm>
        </p:spPr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62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p.275-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21-23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假设</a:t>
            </a:r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zh-CN" altLang="en-US" sz="2000">
                <a:latin typeface="Times New Roman" pitchFamily="18" charset="0"/>
              </a:rPr>
              <a:t>从群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zh-CN" altLang="en-US" sz="2000">
                <a:latin typeface="Times New Roman" pitchFamily="18" charset="0"/>
              </a:rPr>
              <a:t>到</a:t>
            </a:r>
            <a:r>
              <a:rPr lang="en-US" altLang="zh-CN" sz="2000">
                <a:latin typeface="Times New Roman" pitchFamily="18" charset="0"/>
              </a:rPr>
              <a:t>G’</a:t>
            </a:r>
            <a:r>
              <a:rPr lang="zh-CN" altLang="en-US" sz="2000">
                <a:latin typeface="Times New Roman" pitchFamily="18" charset="0"/>
              </a:rPr>
              <a:t>的映射，</a:t>
            </a:r>
            <a:r>
              <a:rPr lang="en-US" altLang="zh-CN" sz="2000">
                <a:latin typeface="Times New Roman" pitchFamily="18" charset="0"/>
              </a:rPr>
              <a:t>H</a:t>
            </a:r>
            <a:r>
              <a:rPr lang="zh-CN" altLang="en-US" sz="2000">
                <a:latin typeface="Times New Roman" pitchFamily="18" charset="0"/>
              </a:rPr>
              <a:t>是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zh-CN" altLang="en-US" sz="2000">
                <a:latin typeface="Times New Roman" pitchFamily="18" charset="0"/>
              </a:rPr>
              <a:t>的一个子集，证明：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(1) H 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(H)),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但是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 =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不一定成立。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    这里：对任意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S’G’, 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(S’) = {x|xG,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(x)S’}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(2)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包含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ker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(H))=H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000"/>
              <a:t>设</a:t>
            </a:r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zh-CN" altLang="en-US" sz="2000">
                <a:latin typeface="Times New Roman" pitchFamily="18" charset="0"/>
              </a:rPr>
              <a:t>是群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zh-CN" altLang="en-US" sz="2000">
                <a:latin typeface="Times New Roman" pitchFamily="18" charset="0"/>
              </a:rPr>
              <a:t>到</a:t>
            </a:r>
            <a:r>
              <a:rPr lang="en-US" altLang="zh-CN" sz="2000">
                <a:latin typeface="Times New Roman" pitchFamily="18" charset="0"/>
              </a:rPr>
              <a:t>G’</a:t>
            </a:r>
            <a:r>
              <a:rPr lang="zh-CN" altLang="en-US" sz="2000">
                <a:latin typeface="Times New Roman" pitchFamily="18" charset="0"/>
              </a:rPr>
              <a:t>的满同态。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 证明：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的正规子群 当且仅当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的正规子群。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这里：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(H) = {x’ | x’G’,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且存在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xH, 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使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(x)=x’}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是群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的两个正规子群，则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HK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HK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均是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的正规子群，且：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HK/K 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 H/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HK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这里：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HK = {ab | aA, bB}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1219200"/>
          </a:xfrm>
        </p:spPr>
        <p:txBody>
          <a:bodyPr/>
          <a:lstStyle/>
          <a:p>
            <a:r>
              <a:rPr lang="zh-CN" altLang="en-US"/>
              <a:t>群同态与同构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同构与同构映射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同态与同态映射</a:t>
            </a:r>
          </a:p>
          <a:p>
            <a:pPr>
              <a:spcBef>
                <a:spcPct val="0"/>
              </a:spcBef>
            </a:pPr>
            <a:r>
              <a:rPr lang="zh-CN" altLang="en-US"/>
              <a:t>自同态与自同构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同构、同态与系统性质的保持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同态核与自然同态</a:t>
            </a:r>
          </a:p>
          <a:p>
            <a:pPr>
              <a:spcBef>
                <a:spcPct val="0"/>
              </a:spcBef>
            </a:pPr>
            <a:r>
              <a:rPr lang="zh-CN" altLang="en-US"/>
              <a:t>群同态基本定理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相似”的系统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比较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逻辑或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与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布尔和</a:t>
            </a:r>
            <a:r>
              <a:rPr lang="zh-CN" altLang="en-US">
                <a:latin typeface="Times New Roman"/>
              </a:rPr>
              <a:t>”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如果不考虑符号的形式极其含义，则两者没有差别。	</a:t>
            </a:r>
          </a:p>
          <a:p>
            <a:endParaRPr lang="en-US" altLang="zh-CN"/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066800" y="2514600"/>
          <a:ext cx="9982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Document" r:id="rId3" imgW="7436520" imgH="1266840" progId="Word.Document.8">
                  <p:embed/>
                </p:oleObj>
              </mc:Choice>
              <mc:Fallback>
                <p:oleObj name="Document" r:id="rId3" imgW="7436520" imgH="12668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99822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同构与同构映射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群</a:t>
            </a:r>
            <a:r>
              <a:rPr lang="en-US" altLang="zh-CN">
                <a:latin typeface="Times New Roman" pitchFamily="18" charset="0"/>
              </a:rPr>
              <a:t>(G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(G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,*)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同构</a:t>
            </a:r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(G</a:t>
            </a:r>
            <a:r>
              <a:rPr lang="en-US" altLang="zh-CN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≅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当且仅当：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存在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一一对应</a:t>
            </a:r>
            <a:r>
              <a:rPr lang="zh-CN" altLang="en-US">
                <a:latin typeface="Times New Roman" pitchFamily="18" charset="0"/>
              </a:rPr>
              <a:t>的函数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满足：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    对任意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⃘y) =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 *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y) 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4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先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中的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运算后映射 等于先映射后运算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(G</a:t>
            </a:r>
            <a:r>
              <a:rPr lang="en-US" altLang="zh-CN" sz="2400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中的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2400">
                <a:solidFill>
                  <a:srgbClr val="996633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”</a:t>
            </a:r>
          </a:p>
          <a:p>
            <a:r>
              <a:rPr lang="zh-CN" altLang="en-US">
                <a:latin typeface="Times New Roman" pitchFamily="18" charset="0"/>
              </a:rPr>
              <a:t>同构关系是等价关系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自反：恒等映射是一一对应的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对称：一一对应函数的反函数仍是一一对应的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传递：两个一一对应函数复合仍然是一一对应的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如何证明两个群同构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方法：</a:t>
            </a:r>
            <a:r>
              <a:rPr lang="zh-CN" altLang="en-US" sz="2800" b="1" i="1">
                <a:solidFill>
                  <a:srgbClr val="009900"/>
                </a:solidFill>
              </a:rPr>
              <a:t>找出</a:t>
            </a:r>
            <a:r>
              <a:rPr lang="en-US" altLang="zh-CN" sz="2800" b="1" i="1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zh-CN" altLang="en-US" sz="2800" b="1" i="1">
                <a:solidFill>
                  <a:srgbClr val="009900"/>
                </a:solidFill>
                <a:latin typeface="宋体" pitchFamily="2" charset="-122"/>
              </a:rPr>
              <a:t>任意</a:t>
            </a:r>
            <a:r>
              <a:rPr lang="en-US" altLang="zh-CN" sz="2800" b="1" i="1">
                <a:solidFill>
                  <a:srgbClr val="009900"/>
                </a:solidFill>
                <a:latin typeface="Times New Roman" pitchFamily="18" charset="0"/>
              </a:rPr>
              <a:t>)</a:t>
            </a:r>
            <a:r>
              <a:rPr lang="zh-CN" altLang="en-US" sz="2800" b="1" i="1">
                <a:solidFill>
                  <a:srgbClr val="009900"/>
                </a:solidFill>
                <a:latin typeface="Times New Roman" pitchFamily="18" charset="0"/>
              </a:rPr>
              <a:t>一个同构映射</a:t>
            </a:r>
          </a:p>
          <a:p>
            <a:pPr lvl="1"/>
            <a:endParaRPr lang="zh-CN" altLang="en-US" sz="2400">
              <a:latin typeface="Times New Roman" pitchFamily="18" charset="0"/>
            </a:endParaRPr>
          </a:p>
          <a:p>
            <a:pPr lvl="1"/>
            <a:r>
              <a:rPr lang="zh-CN" altLang="en-US" sz="2400">
                <a:latin typeface="Times New Roman" pitchFamily="18" charset="0"/>
              </a:rPr>
              <a:t>例：逻辑或系统</a:t>
            </a:r>
            <a:r>
              <a:rPr lang="en-US" altLang="zh-CN" sz="2400">
                <a:latin typeface="Times New Roman" pitchFamily="18" charset="0"/>
              </a:rPr>
              <a:t>({F,T},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和布尔和系统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({0,1},+)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       </a:t>
            </a:r>
            <a:r>
              <a:rPr lang="zh-CN" altLang="en-US" sz="2400">
                <a:latin typeface="Times New Roman" pitchFamily="18" charset="0"/>
              </a:rPr>
              <a:t>同构映射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: {F,T}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{0,1}: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(F)=0,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(T)=1</a:t>
            </a:r>
          </a:p>
          <a:p>
            <a:pPr lvl="1">
              <a:buFontTx/>
              <a:buNone/>
            </a:pP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例：正实数乘群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•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和实数加群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(R,+)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同构映射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 R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R: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(x)=ln x</a:t>
            </a:r>
          </a:p>
          <a:p>
            <a:pPr lvl="1">
              <a:buFontTx/>
              <a:buNone/>
            </a:pP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lvl="2"/>
            <a:r>
              <a:rPr lang="zh-CN" altLang="en-US" sz="2000">
                <a:latin typeface="Times New Roman" pitchFamily="18" charset="0"/>
                <a:sym typeface="Symbol" pitchFamily="18" charset="2"/>
              </a:rPr>
              <a:t>注意：可能有多个同构映射，如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(x)=lg x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也是。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如何证明两个群</a:t>
            </a:r>
            <a:r>
              <a:rPr lang="zh-CN" altLang="en-US" b="1">
                <a:solidFill>
                  <a:srgbClr val="0000CC"/>
                </a:solidFill>
              </a:rPr>
              <a:t>不</a:t>
            </a:r>
            <a:r>
              <a:rPr lang="zh-CN" altLang="en-US"/>
              <a:t>同构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一定要证明： </a:t>
            </a:r>
            <a:r>
              <a:rPr lang="en-US" altLang="zh-CN" sz="2800">
                <a:latin typeface="Times New Roman" pitchFamily="18" charset="0"/>
              </a:rPr>
              <a:t>(G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800">
                <a:latin typeface="Times New Roman" pitchFamily="18" charset="0"/>
              </a:rPr>
              <a:t>到</a:t>
            </a:r>
            <a:r>
              <a:rPr lang="en-US" altLang="zh-CN" sz="2800">
                <a:latin typeface="Times New Roman" pitchFamily="18" charset="0"/>
              </a:rPr>
              <a:t>(G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,*)</a:t>
            </a:r>
            <a:r>
              <a:rPr lang="zh-CN" altLang="en-US" sz="2800">
                <a:latin typeface="Times New Roman" pitchFamily="18" charset="0"/>
              </a:rPr>
              <a:t>的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任何</a:t>
            </a:r>
            <a:r>
              <a:rPr lang="zh-CN" altLang="en-US" sz="2800">
                <a:latin typeface="Times New Roman" pitchFamily="18" charset="0"/>
              </a:rPr>
              <a:t>映射都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不可能</a:t>
            </a:r>
            <a:r>
              <a:rPr lang="zh-CN" altLang="en-US" sz="2800">
                <a:latin typeface="Times New Roman" pitchFamily="18" charset="0"/>
              </a:rPr>
              <a:t>是同构映射</a:t>
            </a:r>
            <a:r>
              <a:rPr lang="en-US" altLang="zh-CN" sz="2800">
                <a:latin typeface="Times New Roman" pitchFamily="18" charset="0"/>
              </a:rPr>
              <a:t>!</a:t>
            </a:r>
          </a:p>
          <a:p>
            <a:endParaRPr lang="en-US" altLang="zh-CN" sz="2800">
              <a:latin typeface="Times New Roman" pitchFamily="18" charset="0"/>
            </a:endParaRPr>
          </a:p>
          <a:p>
            <a:pPr lvl="1"/>
            <a:r>
              <a:rPr lang="zh-CN" altLang="en-US" sz="2400">
                <a:latin typeface="Times New Roman" pitchFamily="18" charset="0"/>
              </a:rPr>
              <a:t>例：非零有理数乘群</a:t>
            </a:r>
            <a:r>
              <a:rPr lang="en-US" altLang="zh-CN" sz="2400">
                <a:latin typeface="Times New Roman" pitchFamily="18" charset="0"/>
              </a:rPr>
              <a:t>(Q-{0},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•)</a:t>
            </a:r>
            <a:r>
              <a:rPr lang="zh-CN" altLang="en-US" sz="2400">
                <a:latin typeface="Times New Roman" pitchFamily="18" charset="0"/>
              </a:rPr>
              <a:t>和有理数加群</a:t>
            </a:r>
            <a:r>
              <a:rPr lang="en-US" altLang="zh-CN" sz="2400">
                <a:latin typeface="Times New Roman" pitchFamily="18" charset="0"/>
              </a:rPr>
              <a:t>(Q,+)</a:t>
            </a:r>
            <a:r>
              <a:rPr lang="zh-CN" altLang="en-US" sz="2400">
                <a:latin typeface="Times New Roman" pitchFamily="18" charset="0"/>
              </a:rPr>
              <a:t>不同构。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假设存在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: Q-{0}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Q,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是同构影射，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注意：必有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(1)=0 (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否则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(1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)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(1)+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(x))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而</a:t>
            </a:r>
            <a:r>
              <a:rPr lang="en-US" altLang="zh-CN" sz="2400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(-1)+</a:t>
            </a:r>
            <a:r>
              <a:rPr lang="en-US" altLang="zh-CN" sz="2400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(-1)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((-1)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•(-1)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(1)=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因此：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(-1)=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不是一对一的。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同态与同态映射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>
                <a:solidFill>
                  <a:srgbClr val="CC3399"/>
                </a:solidFill>
              </a:rPr>
              <a:t>同构的要求很高：只有两个群的集合等势，才可能同构。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sz="2000">
              <a:solidFill>
                <a:srgbClr val="CC3399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/>
              <a:t>群</a:t>
            </a:r>
            <a:r>
              <a:rPr lang="en-US" altLang="zh-CN" sz="2800">
                <a:latin typeface="Times New Roman" pitchFamily="18" charset="0"/>
              </a:rPr>
              <a:t>(G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800">
                <a:latin typeface="Times New Roman" pitchFamily="18" charset="0"/>
              </a:rPr>
              <a:t>与</a:t>
            </a:r>
            <a:r>
              <a:rPr lang="en-US" altLang="zh-CN" sz="2800">
                <a:latin typeface="Times New Roman" pitchFamily="18" charset="0"/>
              </a:rPr>
              <a:t>(G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,*)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同态</a:t>
            </a: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~ G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当且仅当：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itchFamily="18" charset="0"/>
              </a:rPr>
              <a:t>存在函数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满足：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itchFamily="18" charset="0"/>
              </a:rPr>
              <a:t>    对任意</a:t>
            </a:r>
            <a:r>
              <a:rPr lang="en-US" altLang="zh-CN">
                <a:latin typeface="Times New Roman" pitchFamily="18" charset="0"/>
              </a:rPr>
              <a:t>x,y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⃘y) =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(x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 *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如果上述</a:t>
            </a:r>
            <a:r>
              <a:rPr lang="en-US" altLang="zh-CN" sz="28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 </a:t>
            </a:r>
            <a:r>
              <a:rPr lang="zh-CN" altLang="en-US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是满射，则</a:t>
            </a:r>
            <a:r>
              <a:rPr lang="zh-CN" altLang="en-US" sz="2800">
                <a:latin typeface="Times New Roman" pitchFamily="18" charset="0"/>
              </a:rPr>
              <a:t>称为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满同态</a:t>
            </a:r>
            <a:r>
              <a:rPr lang="zh-CN" altLang="en-US" sz="2800">
                <a:latin typeface="Times New Roman" pitchFamily="18" charset="0"/>
              </a:rPr>
              <a:t> </a:t>
            </a:r>
            <a:endParaRPr lang="zh-CN" altLang="en-US" sz="28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同构是同态的特例。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例：整数加群</a:t>
            </a:r>
            <a:r>
              <a:rPr lang="en-US" altLang="zh-CN" sz="2800">
                <a:latin typeface="Times New Roman" pitchFamily="18" charset="0"/>
              </a:rPr>
              <a:t>(Z,+)</a:t>
            </a:r>
            <a:r>
              <a:rPr lang="zh-CN" altLang="en-US" sz="2800">
                <a:latin typeface="Times New Roman" pitchFamily="18" charset="0"/>
              </a:rPr>
              <a:t>和对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剩余加群</a:t>
            </a:r>
            <a:r>
              <a:rPr lang="en-US" altLang="zh-CN" sz="2800">
                <a:latin typeface="Times New Roman" pitchFamily="18" charset="0"/>
              </a:rPr>
              <a:t>(Z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,+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同态映射：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: 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(3k+r)=r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876800" y="2667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953000" y="2667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自同构与自同态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每个群与自身同态</a:t>
            </a:r>
            <a:r>
              <a:rPr lang="en-US" altLang="zh-CN" sz="2800"/>
              <a:t>/</a:t>
            </a:r>
            <a:r>
              <a:rPr lang="zh-CN" altLang="en-US" sz="2800"/>
              <a:t>同构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同构映射不一定限于恒等映射：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</a:rPr>
              <a:t>(x)=x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例：模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剩余加群</a:t>
            </a:r>
            <a:r>
              <a:rPr lang="en-US" altLang="zh-CN" sz="2800">
                <a:latin typeface="Times New Roman" pitchFamily="18" charset="0"/>
              </a:rPr>
              <a:t>(Z</a:t>
            </a:r>
            <a:r>
              <a:rPr lang="en-US" altLang="zh-CN" sz="2800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,+</a:t>
            </a:r>
            <a:r>
              <a:rPr lang="en-US" altLang="zh-CN" sz="2800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恰好有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个自同态映射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对任意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{0,1,2,…,n-1},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定义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</a:rPr>
              <a:t>如下：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 = (px) mod 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易证：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y) = (p(x+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y)) mod n = ((px) mod n)+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((py) mod n)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(y) 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任给同态映射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y) =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(x)+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(y) </a:t>
            </a:r>
            <a:r>
              <a:rPr lang="zh-CN" altLang="en-US" sz="2400">
                <a:latin typeface="Times New Roman" pitchFamily="18" charset="0"/>
              </a:rPr>
              <a:t>，如果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(1)=p, 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{0,1,2,…,n-1},</a:t>
            </a:r>
            <a:r>
              <a:rPr lang="zh-CN" altLang="en-US" sz="2400">
                <a:latin typeface="Times New Roman" pitchFamily="18" charset="0"/>
              </a:rPr>
              <a:t>利用数学归纳法可证，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(x) = (px) mod n</a:t>
            </a:r>
            <a:r>
              <a:rPr lang="zh-CN" altLang="en-US" sz="2400">
                <a:latin typeface="Times New Roman" pitchFamily="18" charset="0"/>
              </a:rPr>
              <a:t>对一切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Z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成立。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(x=0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单独证明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2972</Words>
  <Application>Microsoft Office PowerPoint</Application>
  <PresentationFormat>全屏显示(4:3)</PresentationFormat>
  <Paragraphs>201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Times New Roman</vt:lpstr>
      <vt:lpstr>宋体</vt:lpstr>
      <vt:lpstr>Tahoma</vt:lpstr>
      <vt:lpstr>Arial Unicode MS</vt:lpstr>
      <vt:lpstr>Symbol</vt:lpstr>
      <vt:lpstr>Office 主题​​</vt:lpstr>
      <vt:lpstr>Microsoft Word 文档</vt:lpstr>
      <vt:lpstr>群同态与同构</vt:lpstr>
      <vt:lpstr>上一讲内容的回顾</vt:lpstr>
      <vt:lpstr>群同态与同构</vt:lpstr>
      <vt:lpstr>“相似”的系统</vt:lpstr>
      <vt:lpstr>同构与同构映射</vt:lpstr>
      <vt:lpstr>如何证明两个群同构</vt:lpstr>
      <vt:lpstr>如何证明两个群不同构</vt:lpstr>
      <vt:lpstr>同态与同态映射</vt:lpstr>
      <vt:lpstr>自同构与自同态</vt:lpstr>
      <vt:lpstr>内自同构</vt:lpstr>
      <vt:lpstr>代数系统的同构与同态</vt:lpstr>
      <vt:lpstr>满同态与运算性质的保持（1）</vt:lpstr>
      <vt:lpstr>满同态与运算性质的保持（2）</vt:lpstr>
      <vt:lpstr>满同态与运算性质的保持（3）</vt:lpstr>
      <vt:lpstr>同态/同构与运算性质的保持</vt:lpstr>
      <vt:lpstr>利用同态判定子群</vt:lpstr>
      <vt:lpstr>同态核</vt:lpstr>
      <vt:lpstr>单同态</vt:lpstr>
      <vt:lpstr>自然同态</vt:lpstr>
      <vt:lpstr>自然同态的几个例子</vt:lpstr>
      <vt:lpstr>同态基本定理</vt:lpstr>
      <vt:lpstr>同态基本定理的证明</vt:lpstr>
      <vt:lpstr>同态基本定理的应用</vt:lpstr>
      <vt:lpstr>同态群的商群的关系</vt:lpstr>
      <vt:lpstr>同态群的子群的对应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34</cp:revision>
  <dcterms:created xsi:type="dcterms:W3CDTF">2001-02-08T13:36:53Z</dcterms:created>
  <dcterms:modified xsi:type="dcterms:W3CDTF">2014-02-28T04:32:55Z</dcterms:modified>
</cp:coreProperties>
</file>