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72" r:id="rId5"/>
    <p:sldId id="284" r:id="rId6"/>
    <p:sldId id="285" r:id="rId7"/>
    <p:sldId id="273" r:id="rId8"/>
    <p:sldId id="274" r:id="rId9"/>
    <p:sldId id="286" r:id="rId10"/>
    <p:sldId id="275" r:id="rId11"/>
    <p:sldId id="287" r:id="rId12"/>
    <p:sldId id="276" r:id="rId13"/>
    <p:sldId id="277" r:id="rId14"/>
    <p:sldId id="288" r:id="rId15"/>
    <p:sldId id="278" r:id="rId16"/>
    <p:sldId id="289" r:id="rId17"/>
    <p:sldId id="279" r:id="rId18"/>
    <p:sldId id="280" r:id="rId19"/>
    <p:sldId id="281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3300"/>
    <a:srgbClr val="CC3399"/>
    <a:srgbClr val="996633"/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040-F026-4E35-BA68-2857900C8C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F775-5A50-4A61-8201-507F54CE8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52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812D-4C56-4275-85A0-C7A5EAFCC3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5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3144-29E4-45EC-BF76-B093F356C8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00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C44E-4B46-4914-B542-8D41E52B9A5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47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BB9E-8DB2-4CD1-A492-ED5600819F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B5F3-5433-46EB-9CE5-A6A814E126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CAE9-7344-4277-AB3E-31FF385830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2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FBA3-EB3A-40F3-8963-8FA1A84DC8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8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0A16-F163-4BBC-BC48-683E3C09B1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835C-73D4-4389-AF19-0FC0AB1124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4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9555-E569-4D8D-888C-DE5BEF096E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8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循环群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14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循环群的例子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无限循环群：</a:t>
            </a:r>
          </a:p>
          <a:p>
            <a:pPr lvl="1"/>
            <a:r>
              <a:rPr lang="zh-CN" altLang="en-US" b="1">
                <a:solidFill>
                  <a:srgbClr val="009900"/>
                </a:solidFill>
              </a:rPr>
              <a:t>整数加群 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(Z,+)</a:t>
            </a:r>
            <a:r>
              <a:rPr lang="en-US" altLang="zh-CN">
                <a:latin typeface="Times New Roman" pitchFamily="18" charset="0"/>
              </a:rPr>
              <a:t>: 1</a:t>
            </a:r>
            <a:r>
              <a:rPr lang="zh-CN" altLang="en-US">
                <a:latin typeface="Times New Roman" pitchFamily="18" charset="0"/>
              </a:rPr>
              <a:t>是生成元素，对任意整数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= 1</a:t>
            </a:r>
            <a:r>
              <a:rPr lang="en-US" altLang="zh-CN" i="1" baseline="30000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/>
              <a:t>注意</a:t>
            </a:r>
            <a:r>
              <a:rPr lang="en-US" altLang="zh-CN">
                <a:sym typeface="Wingdings" pitchFamily="2" charset="2"/>
              </a:rPr>
              <a:t>: 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(1) 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这里“乘幂”是对加法而言的；</a:t>
            </a:r>
          </a:p>
          <a:p>
            <a:pPr lvl="2">
              <a:buFontTx/>
              <a:buNone/>
            </a:pPr>
            <a:r>
              <a:rPr lang="zh-CN" altLang="en-US"/>
              <a:t>        </a:t>
            </a:r>
            <a:r>
              <a:rPr lang="en-US" altLang="zh-CN" sz="2800">
                <a:latin typeface="Times New Roman" pitchFamily="18" charset="0"/>
              </a:rPr>
              <a:t>(2) </a:t>
            </a:r>
            <a:r>
              <a:rPr lang="en-US" altLang="zh-CN" sz="2800" i="1">
                <a:latin typeface="Times New Roman" pitchFamily="18" charset="0"/>
              </a:rPr>
              <a:t>i </a:t>
            </a:r>
            <a:r>
              <a:rPr lang="en-US" altLang="zh-CN" sz="2800">
                <a:latin typeface="Times New Roman" pitchFamily="18" charset="0"/>
              </a:rPr>
              <a:t>&lt;0</a:t>
            </a:r>
            <a:r>
              <a:rPr lang="zh-CN" altLang="en-US" sz="2800">
                <a:latin typeface="Times New Roman" pitchFamily="18" charset="0"/>
              </a:rPr>
              <a:t>时， 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 i="1" baseline="30000">
                <a:latin typeface="Times New Roman" pitchFamily="18" charset="0"/>
              </a:rPr>
              <a:t>i</a:t>
            </a:r>
            <a:r>
              <a:rPr lang="zh-CN" altLang="en-US" sz="2800">
                <a:latin typeface="Times New Roman" pitchFamily="18" charset="0"/>
              </a:rPr>
              <a:t>是负数；</a:t>
            </a:r>
          </a:p>
          <a:p>
            <a:pPr lvl="2"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         </a:t>
            </a:r>
            <a:r>
              <a:rPr lang="en-US" altLang="zh-CN" sz="2800">
                <a:latin typeface="Times New Roman" pitchFamily="18" charset="0"/>
              </a:rPr>
              <a:t>(3) –1</a:t>
            </a:r>
            <a:r>
              <a:rPr lang="zh-CN" altLang="en-US" sz="2800">
                <a:latin typeface="Times New Roman" pitchFamily="18" charset="0"/>
              </a:rPr>
              <a:t>同样是生成元素，如：</a:t>
            </a:r>
            <a:r>
              <a:rPr lang="en-US" altLang="zh-CN" sz="2800">
                <a:latin typeface="Times New Roman" pitchFamily="18" charset="0"/>
              </a:rPr>
              <a:t>5=(-1)</a:t>
            </a:r>
            <a:r>
              <a:rPr lang="en-US" altLang="zh-CN" sz="2800" baseline="30000">
                <a:latin typeface="Times New Roman" pitchFamily="18" charset="0"/>
              </a:rPr>
              <a:t>-5</a:t>
            </a:r>
            <a:r>
              <a:rPr lang="zh-CN" altLang="en-US" sz="2800">
                <a:latin typeface="Times New Roman" pitchFamily="18" charset="0"/>
              </a:rPr>
              <a:t>。</a:t>
            </a:r>
          </a:p>
          <a:p>
            <a:pPr lvl="2">
              <a:buFontTx/>
              <a:buNone/>
            </a:pPr>
            <a:endParaRPr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循环群的例子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有限循环群：</a:t>
            </a:r>
          </a:p>
          <a:p>
            <a:pPr lvl="1"/>
            <a:r>
              <a:rPr lang="zh-CN" altLang="en-US" b="1">
                <a:solidFill>
                  <a:srgbClr val="009900"/>
                </a:solidFill>
                <a:latin typeface="Times New Roman" pitchFamily="18" charset="0"/>
              </a:rPr>
              <a:t>剩余加群 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(Z</a:t>
            </a:r>
            <a:r>
              <a:rPr lang="en-US" altLang="zh-CN" b="1" baseline="-25000">
                <a:solidFill>
                  <a:srgbClr val="009900"/>
                </a:solidFill>
                <a:latin typeface="Times New Roman" pitchFamily="18" charset="0"/>
              </a:rPr>
              <a:t>6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, +</a:t>
            </a:r>
            <a:r>
              <a:rPr lang="en-US" altLang="zh-CN" b="1" baseline="-25000">
                <a:solidFill>
                  <a:srgbClr val="009900"/>
                </a:solidFill>
                <a:latin typeface="Times New Roman" pitchFamily="18" charset="0"/>
              </a:rPr>
              <a:t>6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</a:rPr>
              <a:t>: [1]</a:t>
            </a:r>
            <a:r>
              <a:rPr lang="zh-CN" altLang="en-US">
                <a:latin typeface="Times New Roman" pitchFamily="18" charset="0"/>
              </a:rPr>
              <a:t>是生成元素。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注意：</a:t>
            </a:r>
            <a:r>
              <a:rPr lang="en-US" altLang="zh-CN">
                <a:latin typeface="Times New Roman" pitchFamily="18" charset="0"/>
              </a:rPr>
              <a:t>[5]</a:t>
            </a:r>
            <a:r>
              <a:rPr lang="zh-CN" altLang="en-US">
                <a:latin typeface="Times New Roman" pitchFamily="18" charset="0"/>
              </a:rPr>
              <a:t>也是生成元：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=[0]</a:t>
            </a:r>
            <a:r>
              <a:rPr lang="zh-CN" altLang="en-US">
                <a:latin typeface="Times New Roman" pitchFamily="18" charset="0"/>
              </a:rPr>
              <a:t>；</a:t>
            </a:r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=[5]</a:t>
            </a:r>
            <a:r>
              <a:rPr lang="zh-CN" altLang="en-US">
                <a:latin typeface="Times New Roman" pitchFamily="18" charset="0"/>
              </a:rPr>
              <a:t>； </a:t>
            </a:r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=[4]</a:t>
            </a:r>
            <a:r>
              <a:rPr lang="zh-CN" altLang="en-US">
                <a:latin typeface="Times New Roman" pitchFamily="18" charset="0"/>
              </a:rPr>
              <a:t>； </a:t>
            </a:r>
          </a:p>
          <a:p>
            <a:pPr lvl="2"/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=[3]</a:t>
            </a:r>
            <a:r>
              <a:rPr lang="zh-CN" altLang="en-US">
                <a:latin typeface="Times New Roman" pitchFamily="18" charset="0"/>
              </a:rPr>
              <a:t>； </a:t>
            </a:r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4</a:t>
            </a:r>
            <a:r>
              <a:rPr lang="en-US" altLang="zh-CN">
                <a:latin typeface="Times New Roman" pitchFamily="18" charset="0"/>
              </a:rPr>
              <a:t>=[2]</a:t>
            </a:r>
            <a:r>
              <a:rPr lang="zh-CN" altLang="en-US">
                <a:latin typeface="Times New Roman" pitchFamily="18" charset="0"/>
              </a:rPr>
              <a:t>； </a:t>
            </a:r>
            <a:r>
              <a:rPr lang="en-US" altLang="zh-CN">
                <a:latin typeface="Times New Roman" pitchFamily="18" charset="0"/>
              </a:rPr>
              <a:t>[5]</a:t>
            </a:r>
            <a:r>
              <a:rPr lang="en-US" altLang="zh-CN" baseline="30000">
                <a:latin typeface="Times New Roman" pitchFamily="18" charset="0"/>
              </a:rPr>
              <a:t>5</a:t>
            </a:r>
            <a:r>
              <a:rPr lang="en-US" altLang="zh-CN">
                <a:latin typeface="Times New Roman" pitchFamily="18" charset="0"/>
              </a:rPr>
              <a:t>=[1]</a:t>
            </a:r>
            <a:r>
              <a:rPr lang="zh-CN" altLang="en-US"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无限循环群的生成元素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是无限循环群的生成元素，则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zh-CN" altLang="en-US">
                <a:latin typeface="Times New Roman" pitchFamily="18" charset="0"/>
              </a:rPr>
              <a:t>的逆元素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也是。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 = (a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-k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r>
              <a:rPr lang="zh-CN" altLang="en-US">
                <a:latin typeface="Times New Roman" pitchFamily="18" charset="0"/>
              </a:rPr>
              <a:t>无限循环群只有两个生成元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>
                <a:latin typeface="Times New Roman" pitchFamily="18" charset="0"/>
              </a:rPr>
              <a:t>G=&lt;a&gt;</a:t>
            </a:r>
            <a:r>
              <a:rPr lang="zh-CN" altLang="en-US">
                <a:latin typeface="Times New Roman" pitchFamily="18" charset="0"/>
              </a:rPr>
              <a:t>。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若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也是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G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的生成元</a:t>
            </a:r>
            <a:r>
              <a:rPr lang="zh-CN" altLang="en-US">
                <a:latin typeface="Times New Roman" pitchFamily="18" charset="0"/>
              </a:rPr>
              <a:t>。则存在整数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满足：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=b, b</a:t>
            </a:r>
            <a:r>
              <a:rPr lang="en-US" altLang="zh-CN" baseline="30000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=a,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a=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 baseline="30000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=(a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t</a:t>
            </a:r>
            <a:r>
              <a:rPr lang="en-US" altLang="zh-CN">
                <a:latin typeface="Times New Roman" pitchFamily="18" charset="0"/>
              </a:rPr>
              <a:t>=a</a:t>
            </a:r>
            <a:r>
              <a:rPr lang="en-US" altLang="zh-CN" baseline="30000">
                <a:latin typeface="Times New Roman" pitchFamily="18" charset="0"/>
              </a:rPr>
              <a:t>mt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mt-1</a:t>
            </a:r>
            <a:r>
              <a:rPr lang="en-US" altLang="zh-CN">
                <a:latin typeface="Times New Roman" pitchFamily="18" charset="0"/>
              </a:rPr>
              <a:t>=e, a</a:t>
            </a:r>
            <a:r>
              <a:rPr lang="zh-CN" altLang="en-US">
                <a:latin typeface="Times New Roman" pitchFamily="18" charset="0"/>
              </a:rPr>
              <a:t>是无限阶元素，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mt-1=0, m=t=1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或者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m=t=-1, 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b=a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或者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b=a</a:t>
            </a:r>
            <a:r>
              <a:rPr lang="en-US" altLang="zh-CN" i="1" baseline="300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有限循环群的生成元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G=&lt;a&gt;</a:t>
            </a:r>
            <a:r>
              <a:rPr lang="zh-CN" altLang="en-US">
                <a:latin typeface="Times New Roman" pitchFamily="18" charset="0"/>
              </a:rPr>
              <a:t>，且</a:t>
            </a:r>
            <a:r>
              <a:rPr lang="en-US" altLang="zh-CN">
                <a:latin typeface="Times New Roman" pitchFamily="18" charset="0"/>
              </a:rPr>
              <a:t>|a|=n</a:t>
            </a:r>
            <a:r>
              <a:rPr lang="zh-CN" altLang="en-US">
                <a:latin typeface="Times New Roman" pitchFamily="18" charset="0"/>
              </a:rPr>
              <a:t>，则对任意不大于</a:t>
            </a:r>
            <a:r>
              <a:rPr lang="en-US" altLang="zh-CN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的正整数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, gcd(n,r)=1 </a:t>
            </a:r>
            <a:r>
              <a:rPr lang="en-US" altLang="zh-CN" b="1" i="1">
                <a:solidFill>
                  <a:srgbClr val="009900"/>
                </a:solidFill>
                <a:latin typeface="Times New Roman" pitchFamily="18" charset="0"/>
              </a:rPr>
              <a:t>iff.</a:t>
            </a:r>
            <a:r>
              <a:rPr lang="en-US" altLang="zh-CN">
                <a:latin typeface="Times New Roman" pitchFamily="18" charset="0"/>
              </a:rPr>
              <a:t> 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的生成元。</a:t>
            </a:r>
          </a:p>
          <a:p>
            <a:pPr lvl="1">
              <a:spcBef>
                <a:spcPct val="8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 设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gcd(n,r)=1, </a:t>
            </a:r>
            <a:r>
              <a:rPr lang="zh-CN" altLang="en-US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则存在整数</a:t>
            </a:r>
            <a:r>
              <a:rPr lang="en-US" altLang="zh-CN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u,v,  </a:t>
            </a:r>
            <a:r>
              <a:rPr lang="zh-CN" altLang="en-US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使得：</a:t>
            </a:r>
            <a:r>
              <a:rPr lang="en-US" altLang="zh-CN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ur+vn=1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a=a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ur+vn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。则：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中任意元素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可以表示为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uk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 设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的生成元，令</a:t>
            </a:r>
            <a:r>
              <a:rPr lang="en-US" altLang="zh-CN">
                <a:latin typeface="Times New Roman" pitchFamily="18" charset="0"/>
              </a:rPr>
              <a:t>gcd(n,r)=d</a:t>
            </a:r>
            <a:r>
              <a:rPr lang="zh-CN" altLang="en-US">
                <a:latin typeface="Times New Roman" pitchFamily="18" charset="0"/>
              </a:rPr>
              <a:t>且</a:t>
            </a:r>
            <a:r>
              <a:rPr lang="en-US" altLang="zh-CN">
                <a:latin typeface="Times New Roman" pitchFamily="18" charset="0"/>
              </a:rPr>
              <a:t>r=dt,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n/d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=e, |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||(n/d), </a:t>
            </a:r>
            <a:r>
              <a:rPr lang="zh-CN" altLang="en-US">
                <a:latin typeface="Times New Roman" pitchFamily="18" charset="0"/>
              </a:rPr>
              <a:t>但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|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|=n,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d=1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6372200" y="5229200"/>
            <a:ext cx="2514600" cy="1066800"/>
            <a:chOff x="3696" y="384"/>
            <a:chExt cx="1584" cy="672"/>
          </a:xfrm>
        </p:grpSpPr>
        <p:sp>
          <p:nvSpPr>
            <p:cNvPr id="145412" name="AutoShape 4"/>
            <p:cNvSpPr>
              <a:spLocks noChangeArrowheads="1"/>
            </p:cNvSpPr>
            <p:nvPr/>
          </p:nvSpPr>
          <p:spPr bwMode="auto">
            <a:xfrm>
              <a:off x="3696" y="384"/>
              <a:ext cx="1584" cy="672"/>
            </a:xfrm>
            <a:prstGeom prst="wedgeRectCallout">
              <a:avLst>
                <a:gd name="adj1" fmla="val -113830"/>
                <a:gd name="adj2" fmla="val -40868"/>
              </a:avLst>
            </a:prstGeom>
            <a:solidFill>
              <a:srgbClr val="CCFF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45413" name="Text Box 5"/>
            <p:cNvSpPr txBox="1">
              <a:spLocks noChangeArrowheads="1"/>
            </p:cNvSpPr>
            <p:nvPr/>
          </p:nvSpPr>
          <p:spPr bwMode="auto">
            <a:xfrm>
              <a:off x="3792" y="528"/>
              <a:ext cx="14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N</a:t>
              </a:r>
              <a:r>
                <a:rPr lang="zh-CN" altLang="en-US"/>
                <a:t>阶循环群的生成元素的阶必定是</a:t>
              </a:r>
              <a:r>
                <a:rPr lang="en-US" altLang="zh-CN" i="1"/>
                <a:t>n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有限循环群的生成元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有限循环群不同的生成元素的个数</a:t>
            </a:r>
          </a:p>
          <a:p>
            <a:endParaRPr lang="zh-CN" altLang="en-US"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阶循环群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的生成元的个数恰好等于不大于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互质的正整数的个数。</a:t>
            </a:r>
          </a:p>
          <a:p>
            <a:pPr lvl="1"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这个量是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的函数：欧拉函数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43000"/>
          </a:xfrm>
        </p:spPr>
        <p:txBody>
          <a:bodyPr/>
          <a:lstStyle/>
          <a:p>
            <a:r>
              <a:rPr lang="zh-CN" altLang="en-US"/>
              <a:t>循环群的子群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953000"/>
          </a:xfrm>
        </p:spPr>
        <p:txBody>
          <a:bodyPr/>
          <a:lstStyle/>
          <a:p>
            <a:r>
              <a:rPr lang="zh-CN" altLang="en-US"/>
              <a:t>循环群的子群</a:t>
            </a:r>
            <a:r>
              <a:rPr lang="zh-CN" altLang="en-US" b="1" i="1">
                <a:solidFill>
                  <a:srgbClr val="993300"/>
                </a:solidFill>
              </a:rPr>
              <a:t>仍然</a:t>
            </a:r>
            <a:r>
              <a:rPr lang="zh-CN" altLang="en-US"/>
              <a:t>是循环群</a:t>
            </a:r>
          </a:p>
          <a:p>
            <a:pPr lvl="1">
              <a:spcBef>
                <a:spcPct val="60000"/>
              </a:spcBef>
            </a:pP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子群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H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中最小正方幂元即为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H</a:t>
            </a:r>
            <a:r>
              <a:rPr lang="zh-CN" altLang="en-US" i="1">
                <a:solidFill>
                  <a:srgbClr val="0000CC"/>
                </a:solidFill>
                <a:latin typeface="Times New Roman" pitchFamily="18" charset="0"/>
              </a:rPr>
              <a:t>的生成元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>
              <a:spcBef>
                <a:spcPct val="60000"/>
              </a:spcBef>
            </a:pPr>
            <a:r>
              <a:rPr lang="zh-CN" altLang="en-US">
                <a:latin typeface="Times New Roman" pitchFamily="18" charset="0"/>
              </a:rPr>
              <a:t>设最小正方幂元素为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证明</a:t>
            </a:r>
            <a:r>
              <a:rPr lang="en-US" altLang="zh-CN">
                <a:latin typeface="Times New Roman" pitchFamily="18" charset="0"/>
              </a:rPr>
              <a:t>H=&lt;a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&gt;</a:t>
            </a:r>
          </a:p>
          <a:p>
            <a:pPr lvl="2"/>
            <a:r>
              <a:rPr lang="zh-CN" altLang="en-US" sz="2800">
                <a:latin typeface="Times New Roman" pitchFamily="18" charset="0"/>
              </a:rPr>
              <a:t>任给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t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H,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令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t=qm+r, 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为整数，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0rm-1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2"/>
            <a:r>
              <a:rPr lang="zh-CN" altLang="en-US" sz="2800">
                <a:latin typeface="Times New Roman" pitchFamily="18" charset="0"/>
                <a:sym typeface="Symbol" pitchFamily="18" charset="2"/>
              </a:rPr>
              <a:t>由子群的封闭性，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qm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H, 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-qm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H,              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t-qm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r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H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 </a:t>
            </a:r>
          </a:p>
          <a:p>
            <a:pPr lvl="2"/>
            <a:r>
              <a:rPr lang="zh-CN" altLang="en-US" sz="2800">
                <a:latin typeface="Times New Roman" pitchFamily="18" charset="0"/>
                <a:sym typeface="Symbol" pitchFamily="18" charset="2"/>
              </a:rPr>
              <a:t>但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中</a:t>
            </a:r>
            <a:r>
              <a:rPr lang="zh-CN" altLang="en-US" sz="2800">
                <a:latin typeface="Times New Roman" pitchFamily="18" charset="0"/>
              </a:rPr>
              <a:t>最小正方幂元素为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,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r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只能是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2"/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 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t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qm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 =(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aseline="30000">
                <a:latin typeface="Times New Roman" pitchFamily="18" charset="0"/>
              </a:rPr>
              <a:t>q</a:t>
            </a:r>
            <a:endParaRPr lang="en-US" altLang="zh-CN" sz="28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循环群的子群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7888"/>
            <a:ext cx="8229600" cy="4114800"/>
          </a:xfrm>
        </p:spPr>
        <p:txBody>
          <a:bodyPr/>
          <a:lstStyle/>
          <a:p>
            <a:r>
              <a:rPr lang="zh-CN" altLang="en-US" sz="2400">
                <a:latin typeface="Times New Roman" pitchFamily="18" charset="0"/>
                <a:sym typeface="Symbol" pitchFamily="18" charset="2"/>
              </a:rPr>
              <a:t>无限循环群只有唯一的有限子群：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{e}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假设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阶有限子群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且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H{e},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则设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的最小正方幂元为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mt</a:t>
            </a:r>
            <a:r>
              <a:rPr lang="en-US" altLang="zh-CN" sz="2400">
                <a:latin typeface="Times New Roman" pitchFamily="18" charset="0"/>
              </a:rPr>
              <a:t>=e, </a:t>
            </a:r>
            <a:r>
              <a:rPr lang="zh-CN" altLang="en-US" sz="2400">
                <a:latin typeface="Times New Roman" pitchFamily="18" charset="0"/>
              </a:rPr>
              <a:t>矛盾。</a:t>
            </a:r>
          </a:p>
          <a:p>
            <a:pPr>
              <a:spcBef>
                <a:spcPct val="8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对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的每一个整除因子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阶循环群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恰好有一个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阶子群</a:t>
            </a: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有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：以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n/d</a:t>
            </a:r>
            <a:r>
              <a:rPr lang="zh-CN" altLang="en-US" sz="2400">
                <a:latin typeface="Times New Roman" pitchFamily="18" charset="0"/>
              </a:rPr>
              <a:t>为生成元可构成一个</a:t>
            </a:r>
            <a:r>
              <a:rPr lang="en-US" altLang="zh-CN" sz="2400">
                <a:latin typeface="Times New Roman" pitchFamily="18" charset="0"/>
              </a:rPr>
              <a:t>d</a:t>
            </a:r>
            <a:r>
              <a:rPr lang="zh-CN" altLang="en-US" sz="2400">
                <a:latin typeface="Times New Roman" pitchFamily="18" charset="0"/>
              </a:rPr>
              <a:t>阶子群，设它为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恰有一个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：如果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=&lt;a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&gt;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也是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阶子群，则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md</a:t>
            </a:r>
            <a:r>
              <a:rPr lang="en-US" altLang="zh-CN" sz="2400">
                <a:latin typeface="Times New Roman" pitchFamily="18" charset="0"/>
              </a:rPr>
              <a:t>=e, </a:t>
            </a:r>
            <a:r>
              <a:rPr lang="zh-CN" altLang="en-US" sz="2400">
                <a:latin typeface="Times New Roman" pitchFamily="18" charset="0"/>
              </a:rPr>
              <a:t>所以</a:t>
            </a:r>
            <a:r>
              <a:rPr lang="en-US" altLang="zh-CN" sz="2400">
                <a:latin typeface="Times New Roman" pitchFamily="18" charset="0"/>
              </a:rPr>
              <a:t>n|md, </a:t>
            </a:r>
            <a:r>
              <a:rPr lang="zh-CN" altLang="en-US" sz="2400">
                <a:latin typeface="Times New Roman" pitchFamily="18" charset="0"/>
              </a:rPr>
              <a:t>也就是</a:t>
            </a:r>
            <a:r>
              <a:rPr lang="en-US" altLang="zh-CN" sz="2400">
                <a:latin typeface="Times New Roman" pitchFamily="18" charset="0"/>
              </a:rPr>
              <a:t>n/d|m, </a:t>
            </a:r>
            <a:r>
              <a:rPr lang="zh-CN" altLang="en-US" sz="2400">
                <a:latin typeface="Times New Roman" pitchFamily="18" charset="0"/>
              </a:rPr>
              <a:t>因此：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n/d</a:t>
            </a:r>
            <a:r>
              <a:rPr lang="zh-CN" altLang="en-US" sz="2400">
                <a:latin typeface="Times New Roman" pitchFamily="18" charset="0"/>
              </a:rPr>
              <a:t>）</a:t>
            </a:r>
            <a:r>
              <a:rPr lang="en-US" altLang="zh-CN" sz="2400" baseline="300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H,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即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H,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但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等势，所以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=H</a:t>
            </a:r>
          </a:p>
          <a:p>
            <a:pPr lvl="1">
              <a:buFontTx/>
              <a:buNone/>
            </a:pPr>
            <a:endParaRPr lang="en-US" altLang="zh-CN" sz="24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3400270" y="1351756"/>
            <a:ext cx="5210175" cy="1357313"/>
            <a:chOff x="2190" y="672"/>
            <a:chExt cx="3282" cy="855"/>
          </a:xfrm>
        </p:grpSpPr>
        <p:sp>
          <p:nvSpPr>
            <p:cNvPr id="157700" name="Text Box 4"/>
            <p:cNvSpPr txBox="1">
              <a:spLocks noChangeArrowheads="1"/>
            </p:cNvSpPr>
            <p:nvPr/>
          </p:nvSpPr>
          <p:spPr bwMode="auto">
            <a:xfrm>
              <a:off x="2832" y="672"/>
              <a:ext cx="2640" cy="286"/>
            </a:xfrm>
            <a:prstGeom prst="rect">
              <a:avLst/>
            </a:prstGeom>
            <a:solidFill>
              <a:srgbClr val="CCFFCC"/>
            </a:solidFill>
            <a:ln w="57150" cmpd="thickThin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无限循环群的生成元必是无限阶的</a:t>
              </a:r>
            </a:p>
          </p:txBody>
        </p:sp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 flipH="1">
              <a:off x="2190" y="960"/>
              <a:ext cx="1314" cy="567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3124200" y="5181600"/>
            <a:ext cx="3962400" cy="1216025"/>
            <a:chOff x="1968" y="3264"/>
            <a:chExt cx="2496" cy="766"/>
          </a:xfrm>
        </p:grpSpPr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 flipH="1" flipV="1">
              <a:off x="1968" y="3264"/>
              <a:ext cx="864" cy="48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2592" y="3744"/>
              <a:ext cx="1872" cy="286"/>
            </a:xfrm>
            <a:prstGeom prst="rect">
              <a:avLst/>
            </a:prstGeom>
            <a:solidFill>
              <a:srgbClr val="FFFF99"/>
            </a:solidFill>
            <a:ln w="57150" cmpd="thickThin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注意：</a:t>
              </a:r>
              <a:r>
                <a:rPr lang="en-US" altLang="zh-CN"/>
                <a:t>d</a:t>
              </a:r>
              <a:r>
                <a:rPr lang="zh-CN" altLang="en-US"/>
                <a:t>是</a:t>
              </a:r>
              <a:r>
                <a:rPr lang="en-US" altLang="zh-CN"/>
                <a:t>n</a:t>
              </a:r>
              <a:r>
                <a:rPr lang="zh-CN" altLang="en-US"/>
                <a:t>的整除因子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无限循环群与整数加群同构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建立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G={a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1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2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,…}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Z={0,1,2,3,…}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之间的一一对应函数：</a:t>
            </a:r>
          </a:p>
          <a:p>
            <a:pPr>
              <a:buFontTx/>
              <a:buNone/>
            </a:pPr>
            <a:r>
              <a:rPr lang="zh-CN" altLang="en-US"/>
              <a:t>     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:G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Z,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)=k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(k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是整数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只要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必有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k=h,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否则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k-h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=e, a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有有限阶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k-h(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不妨设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k&gt;h)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。因此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是函数。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显然是双射</a:t>
            </a:r>
          </a:p>
          <a:p>
            <a:pPr lvl="1"/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⃘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k+h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)=k+h=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)+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阶循环群与</a:t>
            </a:r>
            <a:r>
              <a:rPr lang="en-US" altLang="zh-CN"/>
              <a:t>n</a:t>
            </a:r>
            <a:r>
              <a:rPr lang="zh-CN" altLang="en-US"/>
              <a:t>阶剩余加群同构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r>
              <a:rPr lang="zh-CN" altLang="en-US" sz="2800"/>
              <a:t>建立</a:t>
            </a:r>
            <a:r>
              <a:rPr lang="en-US" altLang="zh-CN" sz="2800">
                <a:latin typeface="Times New Roman" pitchFamily="18" charset="0"/>
              </a:rPr>
              <a:t>G= 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{a</a:t>
            </a:r>
            <a:r>
              <a:rPr lang="en-US" altLang="zh-CN" sz="2800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sz="2800" baseline="30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sz="2800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,…,a</a:t>
            </a:r>
            <a:r>
              <a:rPr lang="en-US" altLang="zh-CN" sz="2800" baseline="30000">
                <a:latin typeface="Times New Roman" pitchFamily="18" charset="0"/>
                <a:sym typeface="Symbol" pitchFamily="18" charset="2"/>
              </a:rPr>
              <a:t>n-1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}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sz="28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={0,1,2,…,  n-1}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的一一对应的函数：</a:t>
            </a:r>
          </a:p>
          <a:p>
            <a:pPr algn="ctr">
              <a:buFontTx/>
              <a:buNone/>
            </a:pPr>
            <a:r>
              <a:rPr lang="zh-CN" altLang="en-US" sz="280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:G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Z, 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400" baseline="300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)=[k]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(k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是整数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注意：只要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必有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[k]=[h],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否则，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k,h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除以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余数不同，即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k-h=qn+r(q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是整数，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r {1,2,…,n-1} ), 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但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k-h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=e (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不妨设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k&gt;h)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，即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k-h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qn+r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=e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的阶是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矛盾。所以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是函数。</a:t>
            </a:r>
          </a:p>
          <a:p>
            <a:pPr lvl="1"/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显然是双射</a:t>
            </a:r>
          </a:p>
          <a:p>
            <a:pPr lvl="1"/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⃘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k+h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)=[k+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h]= [k]+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[h]=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)+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/>
            <a:endParaRPr lang="en-US" altLang="zh-CN" sz="24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772400" cy="1143000"/>
          </a:xfrm>
        </p:spPr>
        <p:txBody>
          <a:bodyPr/>
          <a:lstStyle/>
          <a:p>
            <a:r>
              <a:rPr lang="zh-CN" altLang="en-US"/>
              <a:t>循环群与群同态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62488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G’</a:t>
            </a:r>
            <a:r>
              <a:rPr lang="zh-CN" altLang="en-US">
                <a:latin typeface="Times New Roman" pitchFamily="18" charset="0"/>
              </a:rPr>
              <a:t>分别是阶为</a:t>
            </a:r>
            <a:r>
              <a:rPr lang="en-US" altLang="zh-CN">
                <a:latin typeface="Times New Roman" pitchFamily="18" charset="0"/>
              </a:rPr>
              <a:t>m,n</a:t>
            </a:r>
            <a:r>
              <a:rPr lang="zh-CN" altLang="en-US">
                <a:latin typeface="Times New Roman" pitchFamily="18" charset="0"/>
              </a:rPr>
              <a:t>的循环群，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G’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同态 当且仅当 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整除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altLang="zh-CN">
              <a:latin typeface="Times New Roman" pitchFamily="18" charset="0"/>
            </a:endParaRPr>
          </a:p>
          <a:p>
            <a:pPr lvl="1"/>
            <a:r>
              <a:rPr lang="en-US" altLang="zh-CN">
                <a:latin typeface="Times New Roman" pitchFamily="18" charset="0"/>
                <a:sym typeface="Symbol" pitchFamily="18" charset="2"/>
              </a:rPr>
              <a:t>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到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的同态映射。则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G’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≅G/ker </a:t>
            </a:r>
            <a:r>
              <a:rPr lang="en-US" altLang="zh-CN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因此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G/ker </a:t>
            </a:r>
            <a:r>
              <a:rPr lang="en-US" altLang="zh-CN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的阶为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ker </a:t>
            </a:r>
            <a:r>
              <a:rPr lang="en-US" altLang="zh-CN" i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f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的子群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根据拉格郎日定理，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能整除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 定义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GG’,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G,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)=b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。其中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a,b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分别是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G’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的生成元素。</a:t>
            </a:r>
          </a:p>
          <a:p>
            <a:pPr lvl="2"/>
            <a:r>
              <a:rPr lang="zh-CN" altLang="en-US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j,k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同余，也对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同余，所以：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，因此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是函数。</a:t>
            </a:r>
          </a:p>
          <a:p>
            <a:pPr lvl="2"/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>
                <a:latin typeface="Times New Roman" pitchFamily="18" charset="0"/>
                <a:sym typeface="MS Reference 1" pitchFamily="2" charset="2"/>
              </a:rPr>
              <a:t>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aseline="30000">
                <a:latin typeface="Times New Roman" pitchFamily="18" charset="0"/>
                <a:sym typeface="MS Reference 1" pitchFamily="2" charset="2"/>
              </a:rPr>
              <a:t>+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= 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baseline="30000">
                <a:latin typeface="Times New Roman" pitchFamily="18" charset="0"/>
                <a:sym typeface="MS Reference 1" pitchFamily="2" charset="2"/>
              </a:rPr>
              <a:t>+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* b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)*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同构与同构映射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同态与同态映射</a:t>
            </a:r>
          </a:p>
          <a:p>
            <a:pPr>
              <a:spcBef>
                <a:spcPct val="0"/>
              </a:spcBef>
            </a:pPr>
            <a:r>
              <a:rPr lang="zh-CN" altLang="en-US"/>
              <a:t>自同态与自同构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同构、同态与系统性质的保持</a:t>
            </a:r>
          </a:p>
          <a:p>
            <a:pPr>
              <a:spcBef>
                <a:spcPct val="0"/>
              </a:spcBef>
            </a:pPr>
            <a:r>
              <a:rPr lang="zh-CN" altLang="en-US"/>
              <a:t>同态核与自然同态</a:t>
            </a:r>
          </a:p>
          <a:p>
            <a:pPr>
              <a:spcBef>
                <a:spcPct val="0"/>
              </a:spcBef>
            </a:pPr>
            <a:r>
              <a:rPr lang="zh-CN" altLang="en-US"/>
              <a:t>群同态基本定理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zh-CN" altLang="en-US"/>
              <a:t>循环群的直积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r>
              <a:rPr lang="en-US" altLang="zh-CN" sz="2800">
                <a:latin typeface="Times New Roman" pitchFamily="18" charset="0"/>
              </a:rPr>
              <a:t>C</a:t>
            </a:r>
            <a:r>
              <a:rPr lang="en-US" altLang="zh-CN" sz="2800" baseline="-25000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8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≅C</a:t>
            </a:r>
            <a:r>
              <a:rPr lang="en-US" altLang="zh-CN" sz="2800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mn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当且仅当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m,n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互质。</a:t>
            </a:r>
            <a:r>
              <a:rPr lang="zh-CN" altLang="en-US" sz="2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2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000" baseline="-25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表示</a:t>
            </a:r>
            <a:r>
              <a:rPr lang="en-US" altLang="zh-CN" sz="2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00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阶循环群。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m,n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互质，要证明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≅C</a:t>
            </a:r>
            <a:r>
              <a:rPr lang="en-US" altLang="zh-CN" sz="2400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mn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只需证明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是循环群。这只需证明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含有阶为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mn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的元素。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(a,b)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mn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e,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a,b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分别是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 baseline="-25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的生成元素。</a:t>
            </a:r>
          </a:p>
          <a:p>
            <a:pPr lvl="2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(a,b)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 e, k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必是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m,n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的公倍数，如果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k&lt;mn,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m,n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有公约数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mn/k&gt;1,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这与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m,n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互质矛盾。</a:t>
            </a:r>
          </a:p>
          <a:p>
            <a:pPr lvl="2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所以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: (a,b)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的阶是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mn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≅C</a:t>
            </a:r>
            <a:r>
              <a:rPr lang="en-US" altLang="zh-CN" sz="2400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mn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，则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C</a:t>
            </a:r>
            <a:r>
              <a:rPr lang="en-US" altLang="zh-CN" sz="2400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是循环群，设其生成元是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(s,t),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(s,t)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的阶是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mn,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gcd(m,n)=k&gt;1,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(s,t)</a:t>
            </a:r>
            <a:r>
              <a:rPr lang="en-US" altLang="zh-CN" sz="2400" baseline="30000">
                <a:latin typeface="Times New Roman" pitchFamily="18" charset="0"/>
                <a:sym typeface="Symbol" pitchFamily="18" charset="2"/>
              </a:rPr>
              <a:t>mn/k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=e,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这与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(s,t)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的阶是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mn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矛盾。</a:t>
            </a:r>
          </a:p>
        </p:txBody>
      </p:sp>
      <p:grpSp>
        <p:nvGrpSpPr>
          <p:cNvPr id="151561" name="Group 9"/>
          <p:cNvGrpSpPr>
            <a:grpSpLocks/>
          </p:cNvGrpSpPr>
          <p:nvPr/>
        </p:nvGrpSpPr>
        <p:grpSpPr bwMode="auto">
          <a:xfrm>
            <a:off x="6096000" y="4495800"/>
            <a:ext cx="2362200" cy="1143000"/>
            <a:chOff x="3840" y="2832"/>
            <a:chExt cx="1488" cy="720"/>
          </a:xfrm>
        </p:grpSpPr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 flipH="1">
              <a:off x="3936" y="3120"/>
              <a:ext cx="240" cy="432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3840" y="2832"/>
              <a:ext cx="1488" cy="286"/>
            </a:xfrm>
            <a:prstGeom prst="rect">
              <a:avLst/>
            </a:prstGeom>
            <a:solidFill>
              <a:srgbClr val="C0C0C0"/>
            </a:solidFill>
            <a:ln w="57150" cmpd="thickThin">
              <a:solidFill>
                <a:srgbClr val="969696"/>
              </a:solidFill>
              <a:miter lim="800000"/>
              <a:headEnd/>
              <a:tailEnd/>
            </a:ln>
            <a:effectLst>
              <a:prstShdw prst="shdw13" dist="53882" dir="13500000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注意：</a:t>
              </a:r>
              <a:r>
                <a:rPr lang="en-US" altLang="zh-CN"/>
                <a:t>s</a:t>
              </a:r>
              <a:r>
                <a:rPr lang="en-US" altLang="zh-CN" baseline="30000"/>
                <a:t>m</a:t>
              </a:r>
              <a:r>
                <a:rPr lang="en-US" altLang="zh-CN"/>
                <a:t>=e</a:t>
              </a:r>
              <a:r>
                <a:rPr lang="en-US" altLang="zh-CN" baseline="-25000"/>
                <a:t>1</a:t>
              </a:r>
              <a:r>
                <a:rPr lang="en-US" altLang="zh-CN"/>
                <a:t>, t</a:t>
              </a:r>
              <a:r>
                <a:rPr lang="en-US" altLang="zh-CN" baseline="30000"/>
                <a:t>n</a:t>
              </a:r>
              <a:r>
                <a:rPr lang="en-US" altLang="zh-CN"/>
                <a:t>=e</a:t>
              </a:r>
              <a:r>
                <a:rPr lang="en-US" altLang="zh-CN" baseline="-25000"/>
                <a:t>2</a:t>
              </a:r>
              <a:r>
                <a:rPr lang="en-US" altLang="zh-CN"/>
                <a:t>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循环群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群中元素的阶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循环群的定义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循环群中的生成元素</a:t>
            </a:r>
          </a:p>
          <a:p>
            <a:pPr>
              <a:spcBef>
                <a:spcPct val="0"/>
              </a:spcBef>
            </a:pPr>
            <a:r>
              <a:rPr lang="zh-CN" altLang="en-US"/>
              <a:t>循环群的子群</a:t>
            </a:r>
          </a:p>
          <a:p>
            <a:pPr>
              <a:spcBef>
                <a:spcPct val="0"/>
              </a:spcBef>
            </a:pPr>
            <a:r>
              <a:rPr lang="zh-CN" altLang="en-US"/>
              <a:t>无限循环群与整数加群同构</a:t>
            </a:r>
          </a:p>
          <a:p>
            <a:pPr>
              <a:spcBef>
                <a:spcPct val="0"/>
              </a:spcBef>
            </a:pPr>
            <a:r>
              <a:rPr lang="zh-CN" altLang="en-US"/>
              <a:t>有限循环群与相应的剩余加群同构</a:t>
            </a:r>
          </a:p>
          <a:p>
            <a:pPr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群中元素的阶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定义</a:t>
            </a:r>
          </a:p>
          <a:p>
            <a:pPr algn="just">
              <a:spcBef>
                <a:spcPct val="80000"/>
              </a:spcBef>
              <a:buFontTx/>
              <a:buNone/>
            </a:pP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是群</a:t>
            </a:r>
            <a:r>
              <a:rPr lang="en-US" altLang="zh-CN" sz="2800">
                <a:latin typeface="Times New Roman" pitchFamily="18" charset="0"/>
              </a:rPr>
              <a:t>(G,*)</a:t>
            </a:r>
            <a:r>
              <a:rPr lang="zh-CN" altLang="en-US" sz="2800">
                <a:latin typeface="Times New Roman" pitchFamily="18" charset="0"/>
              </a:rPr>
              <a:t>中任一元素。正整数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的阶：</a:t>
            </a:r>
            <a:endParaRPr lang="zh-CN" altLang="en-US" sz="2800"/>
          </a:p>
          <a:p>
            <a:pPr lvl="1" algn="just">
              <a:spcBef>
                <a:spcPct val="80000"/>
              </a:spcBef>
            </a:pPr>
            <a:r>
              <a:rPr lang="zh-CN" altLang="en-US"/>
              <a:t>	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 = e (e</a:t>
            </a:r>
            <a:r>
              <a:rPr lang="zh-CN" altLang="en-US">
                <a:latin typeface="Times New Roman" pitchFamily="18" charset="0"/>
              </a:rPr>
              <a:t>是群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的单位元素</a:t>
            </a:r>
            <a:r>
              <a:rPr lang="en-US" altLang="zh-CN">
                <a:latin typeface="Times New Roman" pitchFamily="18" charset="0"/>
              </a:rPr>
              <a:t>)</a:t>
            </a:r>
          </a:p>
          <a:p>
            <a:pPr lvl="1" algn="just"/>
            <a:r>
              <a:rPr lang="en-US" altLang="zh-CN"/>
              <a:t>	</a:t>
            </a:r>
            <a:r>
              <a:rPr lang="zh-CN" altLang="en-US">
                <a:latin typeface="Times New Roman" pitchFamily="18" charset="0"/>
              </a:rPr>
              <a:t>对任意正整数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en-US" altLang="zh-CN"/>
              <a:t>,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 = e,</a:t>
            </a:r>
            <a:r>
              <a:rPr lang="en-US" altLang="zh-CN"/>
              <a:t>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k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>
                <a:latin typeface="Times New Roman" pitchFamily="18" charset="0"/>
              </a:rPr>
              <a:t> r</a:t>
            </a:r>
          </a:p>
          <a:p>
            <a:pPr lvl="1" algn="just">
              <a:buFontTx/>
              <a:buNone/>
            </a:pPr>
            <a:endParaRPr lang="en-US" altLang="zh-CN" i="1">
              <a:solidFill>
                <a:schemeClr val="tx2"/>
              </a:solidFill>
              <a:latin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zh-CN" altLang="en-US" i="1">
                <a:solidFill>
                  <a:schemeClr val="tx2"/>
                </a:solidFill>
                <a:latin typeface="Times New Roman" pitchFamily="18" charset="0"/>
              </a:rPr>
              <a:t>如果这样的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lang="zh-CN" altLang="en-US" i="1">
                <a:solidFill>
                  <a:schemeClr val="tx2"/>
                </a:solidFill>
                <a:latin typeface="Times New Roman" pitchFamily="18" charset="0"/>
              </a:rPr>
              <a:t>不存在，则称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i="1">
                <a:solidFill>
                  <a:schemeClr val="tx2"/>
                </a:solidFill>
                <a:latin typeface="Times New Roman" pitchFamily="18" charset="0"/>
              </a:rPr>
              <a:t>有无限阶</a:t>
            </a:r>
          </a:p>
          <a:p>
            <a:pPr lvl="1" algn="just">
              <a:buFontTx/>
              <a:buNone/>
            </a:pPr>
            <a:endParaRPr lang="en-US" altLang="zh-CN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群中元素的阶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的阶是</a:t>
            </a:r>
            <a:r>
              <a:rPr lang="en-US" altLang="zh-CN" sz="2800">
                <a:latin typeface="Times New Roman" pitchFamily="18" charset="0"/>
              </a:rPr>
              <a:t>r, </a:t>
            </a:r>
            <a:r>
              <a:rPr lang="zh-CN" altLang="en-US" sz="2800">
                <a:latin typeface="Times New Roman" pitchFamily="18" charset="0"/>
              </a:rPr>
              <a:t>对任意正整数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zh-CN" altLang="en-US" sz="2800">
                <a:latin typeface="Times New Roman" pitchFamily="18" charset="0"/>
              </a:rPr>
              <a:t>：</a:t>
            </a:r>
          </a:p>
          <a:p>
            <a:pPr algn="ctr"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30000">
                <a:latin typeface="Times New Roman" pitchFamily="18" charset="0"/>
              </a:rPr>
              <a:t>k</a:t>
            </a:r>
            <a:r>
              <a:rPr lang="en-US" altLang="zh-CN" sz="2800">
                <a:latin typeface="Times New Roman" pitchFamily="18" charset="0"/>
              </a:rPr>
              <a:t>=e 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当且仅当</a:t>
            </a: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zh-CN" altLang="en-US" sz="2800">
                <a:latin typeface="Times New Roman" pitchFamily="18" charset="0"/>
              </a:rPr>
              <a:t>能整除</a:t>
            </a:r>
            <a:r>
              <a:rPr lang="en-US" altLang="zh-CN" sz="2800">
                <a:latin typeface="Times New Roman" pitchFamily="18" charset="0"/>
              </a:rPr>
              <a:t>k</a:t>
            </a:r>
          </a:p>
          <a:p>
            <a:pPr lvl="1" algn="just"/>
            <a:r>
              <a:rPr lang="en-US" altLang="zh-CN" sz="2400">
                <a:latin typeface="Times New Roman" pitchFamily="18" charset="0"/>
              </a:rPr>
              <a:t>	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令 </a:t>
            </a:r>
            <a:r>
              <a:rPr lang="en-US" altLang="zh-CN">
                <a:latin typeface="Times New Roman" pitchFamily="18" charset="0"/>
              </a:rPr>
              <a:t>k = mr+i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(m, i</a:t>
            </a: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</a:rPr>
              <a:t>均为正整数，且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0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i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 r-1)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 mr+i</a:t>
            </a:r>
            <a:r>
              <a:rPr lang="en-US" altLang="zh-CN">
                <a:latin typeface="Times New Roman" pitchFamily="18" charset="0"/>
              </a:rPr>
              <a:t> = (a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*a</a:t>
            </a:r>
            <a:r>
              <a:rPr lang="en-US" altLang="zh-CN" baseline="30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= a</a:t>
            </a:r>
            <a:r>
              <a:rPr lang="en-US" altLang="zh-CN" baseline="30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 = e </a:t>
            </a:r>
            <a:r>
              <a:rPr lang="zh-CN" altLang="en-US">
                <a:latin typeface="Times New Roman" pitchFamily="18" charset="0"/>
              </a:rPr>
              <a:t>因为</a:t>
            </a:r>
            <a:r>
              <a:rPr lang="en-US" altLang="zh-CN">
                <a:latin typeface="Times New Roman" pitchFamily="18" charset="0"/>
              </a:rPr>
              <a:t>i&lt;r, i</a:t>
            </a:r>
            <a:r>
              <a:rPr lang="zh-CN" altLang="en-US">
                <a:latin typeface="Times New Roman" pitchFamily="18" charset="0"/>
              </a:rPr>
              <a:t>只能是</a:t>
            </a:r>
            <a:r>
              <a:rPr lang="en-US" altLang="zh-CN">
                <a:latin typeface="Times New Roman" pitchFamily="18" charset="0"/>
              </a:rPr>
              <a:t>0, </a:t>
            </a:r>
            <a:r>
              <a:rPr lang="zh-CN" altLang="en-US">
                <a:latin typeface="Times New Roman" pitchFamily="18" charset="0"/>
              </a:rPr>
              <a:t>即</a:t>
            </a:r>
            <a:r>
              <a:rPr lang="en-US" altLang="zh-CN">
                <a:latin typeface="Times New Roman" pitchFamily="18" charset="0"/>
              </a:rPr>
              <a:t>k = mr</a:t>
            </a:r>
          </a:p>
          <a:p>
            <a:pPr lvl="1" algn="just"/>
            <a:r>
              <a:rPr lang="en-US" altLang="zh-CN">
                <a:latin typeface="Times New Roman" pitchFamily="18" charset="0"/>
              </a:rPr>
              <a:t>	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令</a:t>
            </a:r>
            <a:r>
              <a:rPr lang="en-US" altLang="zh-CN">
                <a:latin typeface="Times New Roman" pitchFamily="18" charset="0"/>
              </a:rPr>
              <a:t>k = mr</a:t>
            </a:r>
            <a:r>
              <a:rPr lang="zh-CN" altLang="en-US">
                <a:latin typeface="Times New Roman" pitchFamily="18" charset="0"/>
              </a:rPr>
              <a:t>，则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k</a:t>
            </a:r>
            <a:r>
              <a:rPr lang="en-US" altLang="zh-CN">
                <a:latin typeface="Times New Roman" pitchFamily="18" charset="0"/>
              </a:rPr>
              <a:t> = a</a:t>
            </a:r>
            <a:r>
              <a:rPr lang="en-US" altLang="zh-CN" baseline="30000">
                <a:latin typeface="Times New Roman" pitchFamily="18" charset="0"/>
              </a:rPr>
              <a:t> mr</a:t>
            </a:r>
            <a:r>
              <a:rPr lang="en-US" altLang="zh-CN">
                <a:latin typeface="Times New Roman" pitchFamily="18" charset="0"/>
              </a:rPr>
              <a:t> = (a</a:t>
            </a:r>
            <a:r>
              <a:rPr lang="en-US" altLang="zh-CN" baseline="30000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 = e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 = e</a:t>
            </a:r>
          </a:p>
          <a:p>
            <a:pPr lvl="1" algn="just">
              <a:buFontTx/>
              <a:buNone/>
            </a:pP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群中元素的阶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>
                <a:latin typeface="Times New Roman" pitchFamily="18" charset="0"/>
              </a:rPr>
              <a:t>逆元素的阶</a:t>
            </a:r>
          </a:p>
          <a:p>
            <a:pPr algn="just">
              <a:spcBef>
                <a:spcPct val="8000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     任何元素与其逆元素有</a:t>
            </a:r>
            <a:r>
              <a:rPr lang="zh-CN" altLang="en-US" sz="2800" b="1" i="1">
                <a:solidFill>
                  <a:srgbClr val="FF0000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的阶</a:t>
            </a:r>
          </a:p>
          <a:p>
            <a:pPr lvl="1" algn="just">
              <a:spcBef>
                <a:spcPct val="8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>
                <a:latin typeface="Times New Roman" pitchFamily="18" charset="0"/>
              </a:rPr>
              <a:t>|a|=r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|a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|=r’</a:t>
            </a:r>
          </a:p>
          <a:p>
            <a:pPr lvl="1" algn="just"/>
            <a:r>
              <a:rPr lang="en-US" altLang="zh-CN" sz="2400">
                <a:latin typeface="Times New Roman" pitchFamily="18" charset="0"/>
              </a:rPr>
              <a:t> (a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=(a</a:t>
            </a:r>
            <a:r>
              <a:rPr lang="en-US" altLang="zh-CN" sz="2400" baseline="30000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=e, </a:t>
            </a:r>
            <a:r>
              <a:rPr lang="zh-CN" altLang="en-US" sz="2400">
                <a:latin typeface="Times New Roman" pitchFamily="18" charset="0"/>
              </a:rPr>
              <a:t>因此</a:t>
            </a:r>
            <a:r>
              <a:rPr lang="en-US" altLang="zh-CN" sz="2400">
                <a:latin typeface="Times New Roman" pitchFamily="18" charset="0"/>
              </a:rPr>
              <a:t>r’</a:t>
            </a:r>
            <a:r>
              <a:rPr lang="zh-CN" altLang="en-US" sz="2400">
                <a:latin typeface="Times New Roman" pitchFamily="18" charset="0"/>
              </a:rPr>
              <a:t>能整除 </a:t>
            </a:r>
            <a:r>
              <a:rPr lang="en-US" altLang="zh-CN" sz="2400">
                <a:latin typeface="Times New Roman" pitchFamily="18" charset="0"/>
              </a:rPr>
              <a:t>r </a:t>
            </a:r>
          </a:p>
          <a:p>
            <a:pPr lvl="1" algn="just"/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30000">
                <a:latin typeface="Times New Roman" pitchFamily="18" charset="0"/>
              </a:rPr>
              <a:t>r’</a:t>
            </a:r>
            <a:r>
              <a:rPr lang="en-US" altLang="zh-CN" sz="2400">
                <a:latin typeface="Times New Roman" pitchFamily="18" charset="0"/>
              </a:rPr>
              <a:t>=((a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r’</a:t>
            </a:r>
            <a:r>
              <a:rPr lang="en-US" altLang="zh-CN" sz="2400">
                <a:latin typeface="Times New Roman" pitchFamily="18" charset="0"/>
              </a:rPr>
              <a:t> = ((a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r’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= e</a:t>
            </a:r>
            <a:r>
              <a:rPr lang="zh-CN" altLang="en-US" sz="2400">
                <a:latin typeface="Times New Roman" pitchFamily="18" charset="0"/>
              </a:rPr>
              <a:t>，因此</a:t>
            </a:r>
            <a:r>
              <a:rPr lang="en-US" altLang="zh-CN" sz="2400">
                <a:latin typeface="Times New Roman" pitchFamily="18" charset="0"/>
              </a:rPr>
              <a:t>r</a:t>
            </a:r>
            <a:r>
              <a:rPr lang="zh-CN" altLang="en-US" sz="2400">
                <a:latin typeface="Times New Roman" pitchFamily="18" charset="0"/>
              </a:rPr>
              <a:t>能整除</a:t>
            </a:r>
            <a:r>
              <a:rPr lang="en-US" altLang="zh-CN" sz="2400">
                <a:latin typeface="Times New Roman" pitchFamily="18" charset="0"/>
              </a:rPr>
              <a:t>r’</a:t>
            </a:r>
          </a:p>
          <a:p>
            <a:pPr lvl="1" algn="just"/>
            <a:r>
              <a:rPr lang="zh-CN" altLang="en-US" sz="2400">
                <a:latin typeface="Times New Roman" pitchFamily="18" charset="0"/>
              </a:rPr>
              <a:t>所以</a:t>
            </a:r>
            <a:r>
              <a:rPr lang="en-US" altLang="zh-CN" sz="2400">
                <a:latin typeface="Times New Roman" pitchFamily="18" charset="0"/>
              </a:rPr>
              <a:t>: | a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|=r’=r=|a|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元素的乘积的阶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>
                <a:latin typeface="Times New Roman" pitchFamily="18" charset="0"/>
              </a:rPr>
              <a:t>a,b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中的元素，且</a:t>
            </a:r>
            <a:r>
              <a:rPr lang="en-US" altLang="zh-CN" sz="2400">
                <a:latin typeface="Times New Roman" pitchFamily="18" charset="0"/>
              </a:rPr>
              <a:t>ab=ba </a:t>
            </a:r>
            <a:r>
              <a:rPr lang="en-US" altLang="zh-CN" sz="1800" i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lang="zh-CN" altLang="en-US" sz="1800" i="1">
                <a:solidFill>
                  <a:srgbClr val="0000CC"/>
                </a:solidFill>
                <a:latin typeface="Times New Roman" pitchFamily="18" charset="0"/>
              </a:rPr>
              <a:t>并不意味着</a:t>
            </a:r>
            <a:r>
              <a:rPr lang="en-US" altLang="zh-CN" sz="1800" i="1">
                <a:solidFill>
                  <a:srgbClr val="0000CC"/>
                </a:solidFill>
                <a:latin typeface="Times New Roman" pitchFamily="18" charset="0"/>
              </a:rPr>
              <a:t>G</a:t>
            </a:r>
            <a:r>
              <a:rPr lang="zh-CN" altLang="en-US" sz="1800" i="1">
                <a:solidFill>
                  <a:srgbClr val="0000CC"/>
                </a:solidFill>
                <a:latin typeface="Times New Roman" pitchFamily="18" charset="0"/>
              </a:rPr>
              <a:t>是可交换群</a:t>
            </a:r>
            <a:r>
              <a:rPr lang="en-US" altLang="zh-CN" sz="1800" i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，设</a:t>
            </a:r>
            <a:r>
              <a:rPr lang="en-US" altLang="zh-CN" sz="2400">
                <a:latin typeface="Times New Roman" pitchFamily="18" charset="0"/>
              </a:rPr>
              <a:t>|a|=n, |b|=m, gcd (m,n)=1,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>
                <a:latin typeface="Times New Roman" pitchFamily="18" charset="0"/>
              </a:rPr>
              <a:t>|ab|=mn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令</a:t>
            </a:r>
            <a:r>
              <a:rPr lang="en-US" altLang="zh-CN" sz="2400">
                <a:latin typeface="Times New Roman" pitchFamily="18" charset="0"/>
              </a:rPr>
              <a:t>|ab|=d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证明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d|mn</a:t>
            </a:r>
            <a:r>
              <a:rPr lang="en-US" altLang="zh-CN" sz="2400">
                <a:latin typeface="Times New Roman" pitchFamily="18" charset="0"/>
              </a:rPr>
              <a:t>:   (ab)</a:t>
            </a:r>
            <a:r>
              <a:rPr lang="en-US" altLang="zh-CN" sz="2400" baseline="30000">
                <a:latin typeface="Times New Roman" pitchFamily="18" charset="0"/>
              </a:rPr>
              <a:t>mn</a:t>
            </a:r>
            <a:r>
              <a:rPr lang="en-US" altLang="zh-CN" sz="2400">
                <a:latin typeface="Times New Roman" pitchFamily="18" charset="0"/>
              </a:rPr>
              <a:t> = a</a:t>
            </a:r>
            <a:r>
              <a:rPr lang="en-US" altLang="zh-CN" sz="2400" baseline="30000">
                <a:latin typeface="Times New Roman" pitchFamily="18" charset="0"/>
              </a:rPr>
              <a:t>mn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en-US" altLang="zh-CN" sz="2400" baseline="30000">
                <a:latin typeface="Times New Roman" pitchFamily="18" charset="0"/>
              </a:rPr>
              <a:t>mn</a:t>
            </a:r>
            <a:r>
              <a:rPr lang="en-US" altLang="zh-CN" sz="2400">
                <a:latin typeface="Times New Roman" pitchFamily="18" charset="0"/>
              </a:rPr>
              <a:t> = (a</a:t>
            </a:r>
            <a:r>
              <a:rPr lang="en-US" altLang="zh-CN" sz="2400" baseline="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(b</a:t>
            </a:r>
            <a:r>
              <a:rPr lang="en-US" altLang="zh-CN" sz="2400" baseline="30000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= e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证明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mn|d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由</a:t>
            </a:r>
            <a:r>
              <a:rPr lang="en-US" altLang="zh-CN">
                <a:latin typeface="Times New Roman" pitchFamily="18" charset="0"/>
              </a:rPr>
              <a:t>(ab)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=e</a:t>
            </a:r>
            <a:r>
              <a:rPr lang="zh-CN" altLang="en-US">
                <a:latin typeface="Times New Roman" pitchFamily="18" charset="0"/>
              </a:rPr>
              <a:t>可知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=b</a:t>
            </a:r>
            <a:r>
              <a:rPr lang="en-US" altLang="zh-CN" baseline="30000">
                <a:latin typeface="Times New Roman" pitchFamily="18" charset="0"/>
              </a:rPr>
              <a:t>-d</a:t>
            </a:r>
            <a:r>
              <a:rPr lang="zh-CN" altLang="en-US">
                <a:latin typeface="Times New Roman" pitchFamily="18" charset="0"/>
              </a:rPr>
              <a:t>。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|</a:t>
            </a:r>
            <a:r>
              <a:rPr lang="en-US" altLang="zh-CN">
                <a:latin typeface="Times New Roman" pitchFamily="18" charset="0"/>
              </a:rPr>
              <a:t>=|b</a:t>
            </a:r>
            <a:r>
              <a:rPr lang="en-US" altLang="zh-CN" baseline="30000">
                <a:latin typeface="Times New Roman" pitchFamily="18" charset="0"/>
              </a:rPr>
              <a:t>-d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= |b</a:t>
            </a:r>
            <a:r>
              <a:rPr lang="en-US" altLang="zh-CN" baseline="30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</a:rPr>
              <a:t>|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2" algn="just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证明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n|d:  </a:t>
            </a:r>
            <a:r>
              <a:rPr lang="zh-CN" altLang="en-US">
                <a:latin typeface="Times New Roman" pitchFamily="18" charset="0"/>
              </a:rPr>
              <a:t>因为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=(a</a:t>
            </a:r>
            <a:r>
              <a:rPr lang="en-US" altLang="zh-CN" baseline="30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=e</a:t>
            </a:r>
            <a:r>
              <a:rPr lang="zh-CN" altLang="en-US">
                <a:latin typeface="Times New Roman" pitchFamily="18" charset="0"/>
              </a:rPr>
              <a:t>， </a:t>
            </a:r>
            <a:r>
              <a:rPr lang="en-US" altLang="zh-CN">
                <a:latin typeface="Times New Roman" pitchFamily="18" charset="0"/>
              </a:rPr>
              <a:t>(a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=(b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=(b</a:t>
            </a:r>
            <a:r>
              <a:rPr lang="en-US" altLang="zh-CN" baseline="30000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=e</a:t>
            </a:r>
            <a:r>
              <a:rPr lang="zh-CN" altLang="en-US">
                <a:latin typeface="Times New Roman" pitchFamily="18" charset="0"/>
              </a:rPr>
              <a:t>，所以</a:t>
            </a:r>
            <a:r>
              <a:rPr lang="en-US" altLang="zh-CN">
                <a:latin typeface="Times New Roman" pitchFamily="18" charset="0"/>
              </a:rPr>
              <a:t>|a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|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>
                <a:latin typeface="Times New Roman" pitchFamily="18" charset="0"/>
              </a:rPr>
              <a:t>m,n</a:t>
            </a:r>
            <a:r>
              <a:rPr lang="zh-CN" altLang="en-US">
                <a:latin typeface="Times New Roman" pitchFamily="18" charset="0"/>
              </a:rPr>
              <a:t>的公因子，所以</a:t>
            </a:r>
            <a:r>
              <a:rPr lang="en-US" altLang="zh-CN">
                <a:latin typeface="Times New Roman" pitchFamily="18" charset="0"/>
              </a:rPr>
              <a:t>|a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|=1</a:t>
            </a:r>
            <a:r>
              <a:rPr lang="zh-CN" altLang="en-US">
                <a:latin typeface="Times New Roman" pitchFamily="18" charset="0"/>
              </a:rPr>
              <a:t>，即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=e</a:t>
            </a:r>
            <a:r>
              <a:rPr lang="zh-CN" altLang="en-US">
                <a:latin typeface="Times New Roman" pitchFamily="18" charset="0"/>
              </a:rPr>
              <a:t>，所以</a:t>
            </a:r>
            <a:r>
              <a:rPr lang="en-US" altLang="zh-CN">
                <a:latin typeface="Times New Roman" pitchFamily="18" charset="0"/>
              </a:rPr>
              <a:t>n|d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2" algn="just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证明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m|d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同理可得。</a:t>
            </a:r>
          </a:p>
          <a:p>
            <a:pPr lvl="2" algn="just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m,n</a:t>
            </a:r>
            <a:r>
              <a:rPr lang="zh-CN" altLang="en-US">
                <a:latin typeface="Times New Roman" pitchFamily="18" charset="0"/>
              </a:rPr>
              <a:t>互质，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|ab|=d=mn</a:t>
            </a: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循环群与生成元素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</a:t>
            </a:r>
          </a:p>
          <a:p>
            <a:pPr lvl="1">
              <a:spcBef>
                <a:spcPct val="80000"/>
              </a:spcBef>
            </a:pPr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G</a:t>
            </a:r>
            <a:r>
              <a:rPr lang="zh-CN" altLang="en-US">
                <a:latin typeface="Times New Roman" pitchFamily="18" charset="0"/>
              </a:rPr>
              <a:t>是群，若存在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，使得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G={a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|kZ},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G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称为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循环群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记法：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&lt;a&gt;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  <a:p>
            <a:pPr lvl="1"/>
            <a:r>
              <a:rPr lang="en-US" altLang="zh-CN">
                <a:latin typeface="Times New Roman" pitchFamily="18" charset="0"/>
                <a:sym typeface="Symbol" pitchFamily="18" charset="2"/>
              </a:rPr>
              <a:t>a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称为 </a:t>
            </a: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生成元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循环群的阶与生成元素的阶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sym typeface="Symbol" pitchFamily="18" charset="2"/>
              </a:rPr>
              <a:t>有限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阶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循环群：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生成元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的阶为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，</a:t>
            </a:r>
          </a:p>
          <a:p>
            <a:pPr lvl="1"/>
            <a:r>
              <a:rPr lang="en-US" altLang="zh-CN">
                <a:latin typeface="Times New Roman" pitchFamily="18" charset="0"/>
                <a:sym typeface="Symbol" pitchFamily="18" charset="2"/>
              </a:rPr>
              <a:t>G={a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,…,a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n-1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},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是单位元素。</a:t>
            </a:r>
          </a:p>
          <a:p>
            <a:pPr>
              <a:spcBef>
                <a:spcPct val="8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无限循环群：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生成元素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为无限阶元，</a:t>
            </a:r>
          </a:p>
          <a:p>
            <a:pPr lvl="1"/>
            <a:r>
              <a:rPr lang="en-US" altLang="zh-CN">
                <a:latin typeface="Times New Roman" pitchFamily="18" charset="0"/>
                <a:sym typeface="Symbol" pitchFamily="18" charset="2"/>
              </a:rPr>
              <a:t>G={a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1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,a</a:t>
            </a:r>
            <a:r>
              <a:rPr lang="en-US" altLang="zh-CN" baseline="30000">
                <a:latin typeface="Times New Roman" pitchFamily="18" charset="0"/>
                <a:sym typeface="Symbol" pitchFamily="18" charset="2"/>
              </a:rPr>
              <a:t>2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,…}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1580</Words>
  <Application>Microsoft Office PowerPoint</Application>
  <PresentationFormat>全屏显示(4:3)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Times New Roman</vt:lpstr>
      <vt:lpstr>宋体</vt:lpstr>
      <vt:lpstr>Tahoma</vt:lpstr>
      <vt:lpstr>Symbol</vt:lpstr>
      <vt:lpstr>Wingdings</vt:lpstr>
      <vt:lpstr>Arial Unicode MS</vt:lpstr>
      <vt:lpstr>MS Reference 1</vt:lpstr>
      <vt:lpstr>Office 主题​​</vt:lpstr>
      <vt:lpstr>循环群</vt:lpstr>
      <vt:lpstr>上一讲内容的回顾</vt:lpstr>
      <vt:lpstr>循环群</vt:lpstr>
      <vt:lpstr>群中元素的阶 </vt:lpstr>
      <vt:lpstr>群中元素的阶 </vt:lpstr>
      <vt:lpstr>群中元素的阶 </vt:lpstr>
      <vt:lpstr>元素的乘积的阶</vt:lpstr>
      <vt:lpstr>循环群与生成元素</vt:lpstr>
      <vt:lpstr>循环群的阶与生成元素的阶</vt:lpstr>
      <vt:lpstr>循环群的例子</vt:lpstr>
      <vt:lpstr>循环群的例子</vt:lpstr>
      <vt:lpstr>无限循环群的生成元素</vt:lpstr>
      <vt:lpstr>有限循环群的生成元</vt:lpstr>
      <vt:lpstr>有限循环群的生成元</vt:lpstr>
      <vt:lpstr>循环群的子群</vt:lpstr>
      <vt:lpstr>循环群的子群</vt:lpstr>
      <vt:lpstr>无限循环群与整数加群同构</vt:lpstr>
      <vt:lpstr>n阶循环群与n阶剩余加群同构</vt:lpstr>
      <vt:lpstr>循环群与群同态</vt:lpstr>
      <vt:lpstr>循环群的直积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47</cp:revision>
  <dcterms:created xsi:type="dcterms:W3CDTF">2001-02-08T13:36:53Z</dcterms:created>
  <dcterms:modified xsi:type="dcterms:W3CDTF">2014-02-28T04:29:19Z</dcterms:modified>
</cp:coreProperties>
</file>