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70" r:id="rId3"/>
    <p:sldId id="257" r:id="rId4"/>
    <p:sldId id="271" r:id="rId5"/>
    <p:sldId id="288" r:id="rId6"/>
    <p:sldId id="272" r:id="rId7"/>
    <p:sldId id="273" r:id="rId8"/>
    <p:sldId id="293" r:id="rId9"/>
    <p:sldId id="274" r:id="rId10"/>
    <p:sldId id="289" r:id="rId11"/>
    <p:sldId id="275" r:id="rId12"/>
    <p:sldId id="276" r:id="rId13"/>
    <p:sldId id="294" r:id="rId14"/>
    <p:sldId id="277" r:id="rId15"/>
    <p:sldId id="290" r:id="rId16"/>
    <p:sldId id="278" r:id="rId17"/>
    <p:sldId id="295" r:id="rId18"/>
    <p:sldId id="296" r:id="rId19"/>
    <p:sldId id="279" r:id="rId20"/>
    <p:sldId id="291" r:id="rId21"/>
    <p:sldId id="292" r:id="rId22"/>
    <p:sldId id="287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99"/>
    <a:srgbClr val="996633"/>
    <a:srgbClr val="009900"/>
    <a:srgbClr val="DAFD9B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6" d="100"/>
          <a:sy n="76" d="100"/>
        </p:scale>
        <p:origin x="-147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2C128-9AD8-4865-BF9D-91DC21806CE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57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3F66-F587-4C96-B23C-146A2482DB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10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173D-99A4-4786-9A02-50652F371C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98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1B20-34BA-473A-8151-8C63F19676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58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36BE-8EAA-498F-8B30-983246BDEB3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91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1819-883A-4DFC-9F1B-C9C1A70CE6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14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9D5F-6249-4615-B4B5-8D57AA3EEA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85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D9F4-5247-4D62-ADED-3A4846D072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47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362A-FC62-4A13-8A03-ED349829A6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65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D44B-8750-4704-B580-F70D3FEBE60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847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47BE-F38C-41C1-A512-5A29FE02D62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9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2CBFF-5790-49DA-A598-95E3B1ECD9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61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变换群和置换群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离散数学 第</a:t>
            </a:r>
            <a:r>
              <a:rPr lang="en-US" altLang="zh-CN"/>
              <a:t>15</a:t>
            </a:r>
            <a:r>
              <a:rPr lang="zh-CN" altLang="en-US"/>
              <a:t>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不相交的轮换相乘可以交换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400"/>
              <a:t>给定</a:t>
            </a:r>
            <a:r>
              <a:rPr lang="en-US" altLang="zh-CN" sz="2400"/>
              <a:t>S</a:t>
            </a:r>
            <a:r>
              <a:rPr lang="en-US" altLang="zh-CN" sz="2400" baseline="-30000"/>
              <a:t>n</a:t>
            </a:r>
            <a:r>
              <a:rPr lang="zh-CN" altLang="en-US" sz="2400"/>
              <a:t>中两个轮换：</a:t>
            </a:r>
          </a:p>
          <a:p>
            <a:pPr algn="just">
              <a:buFontTx/>
              <a:buNone/>
            </a:pPr>
            <a:r>
              <a:rPr lang="zh-CN" altLang="en-US" sz="2400">
                <a:sym typeface="Symbol" pitchFamily="18" charset="2"/>
              </a:rPr>
              <a:t>         </a:t>
            </a:r>
            <a:r>
              <a:rPr lang="zh-CN" altLang="en-US" sz="2400"/>
              <a:t> </a:t>
            </a:r>
            <a:r>
              <a:rPr lang="en-US" altLang="zh-CN" sz="2400"/>
              <a:t>=(i</a:t>
            </a:r>
            <a:r>
              <a:rPr lang="en-US" altLang="zh-CN" sz="2400" baseline="-30000"/>
              <a:t>1</a:t>
            </a:r>
            <a:r>
              <a:rPr lang="en-US" altLang="zh-CN" sz="2400"/>
              <a:t> i</a:t>
            </a:r>
            <a:r>
              <a:rPr lang="en-US" altLang="zh-CN" sz="2400" baseline="-30000"/>
              <a:t>2</a:t>
            </a:r>
            <a:r>
              <a:rPr lang="en-US" altLang="zh-CN" sz="2400"/>
              <a:t> … i</a:t>
            </a:r>
            <a:r>
              <a:rPr lang="en-US" altLang="zh-CN" sz="2400" baseline="-30000"/>
              <a:t>k </a:t>
            </a:r>
            <a:r>
              <a:rPr lang="en-US" altLang="zh-CN" sz="2400"/>
              <a:t>), </a:t>
            </a:r>
            <a:r>
              <a:rPr lang="en-US" altLang="zh-CN" sz="2400">
                <a:sym typeface="Symbol" pitchFamily="18" charset="2"/>
              </a:rPr>
              <a:t></a:t>
            </a:r>
            <a:r>
              <a:rPr lang="en-US" altLang="zh-CN" sz="2400"/>
              <a:t> =(j</a:t>
            </a:r>
            <a:r>
              <a:rPr lang="en-US" altLang="zh-CN" sz="2400" baseline="-30000"/>
              <a:t>1</a:t>
            </a:r>
            <a:r>
              <a:rPr lang="en-US" altLang="zh-CN" sz="2400"/>
              <a:t> j</a:t>
            </a:r>
            <a:r>
              <a:rPr lang="en-US" altLang="zh-CN" sz="2400" baseline="-30000"/>
              <a:t>2</a:t>
            </a:r>
            <a:r>
              <a:rPr lang="en-US" altLang="zh-CN" sz="2400"/>
              <a:t> … j</a:t>
            </a:r>
            <a:r>
              <a:rPr lang="en-US" altLang="zh-CN" sz="2400" baseline="-30000"/>
              <a:t>s </a:t>
            </a:r>
            <a:r>
              <a:rPr lang="en-US" altLang="zh-CN" sz="2400"/>
              <a:t>), </a:t>
            </a:r>
          </a:p>
          <a:p>
            <a:pPr algn="just">
              <a:buFontTx/>
              <a:buNone/>
            </a:pPr>
            <a:r>
              <a:rPr lang="en-US" altLang="zh-CN" sz="2400"/>
              <a:t>  </a:t>
            </a:r>
            <a:r>
              <a:rPr lang="zh-CN" altLang="en-US" sz="2400"/>
              <a:t>若</a:t>
            </a:r>
            <a:r>
              <a:rPr lang="en-US" altLang="zh-CN" sz="2400"/>
              <a:t>{i</a:t>
            </a:r>
            <a:r>
              <a:rPr lang="en-US" altLang="zh-CN" sz="2400" baseline="-30000"/>
              <a:t>1</a:t>
            </a:r>
            <a:r>
              <a:rPr lang="en-US" altLang="zh-CN" sz="2400"/>
              <a:t>, i</a:t>
            </a:r>
            <a:r>
              <a:rPr lang="en-US" altLang="zh-CN" sz="2400" baseline="-30000"/>
              <a:t>2</a:t>
            </a:r>
            <a:r>
              <a:rPr lang="en-US" altLang="zh-CN" sz="2400"/>
              <a:t>, …, i</a:t>
            </a:r>
            <a:r>
              <a:rPr lang="en-US" altLang="zh-CN" sz="2400" baseline="-30000"/>
              <a:t>k</a:t>
            </a:r>
            <a:r>
              <a:rPr lang="en-US" altLang="zh-CN" sz="2400"/>
              <a:t>} </a:t>
            </a:r>
            <a:r>
              <a:rPr lang="en-US" altLang="zh-CN" sz="2400">
                <a:sym typeface="Symbol" pitchFamily="18" charset="2"/>
              </a:rPr>
              <a:t> </a:t>
            </a:r>
            <a:r>
              <a:rPr lang="en-US" altLang="zh-CN" sz="2400"/>
              <a:t>{j</a:t>
            </a:r>
            <a:r>
              <a:rPr lang="en-US" altLang="zh-CN" sz="2400" baseline="-30000"/>
              <a:t>1</a:t>
            </a:r>
            <a:r>
              <a:rPr lang="en-US" altLang="zh-CN" sz="2400"/>
              <a:t>, j</a:t>
            </a:r>
            <a:r>
              <a:rPr lang="en-US" altLang="zh-CN" sz="2400" baseline="-30000"/>
              <a:t>2</a:t>
            </a:r>
            <a:r>
              <a:rPr lang="en-US" altLang="zh-CN" sz="2400"/>
              <a:t>, …, j</a:t>
            </a:r>
            <a:r>
              <a:rPr lang="en-US" altLang="zh-CN" sz="2400" baseline="-30000"/>
              <a:t>s</a:t>
            </a:r>
            <a:r>
              <a:rPr lang="en-US" altLang="zh-CN" sz="2400"/>
              <a:t>}=</a:t>
            </a:r>
            <a:r>
              <a:rPr lang="en-US" altLang="zh-CN" sz="2400">
                <a:sym typeface="Symbol" pitchFamily="18" charset="2"/>
              </a:rPr>
              <a:t></a:t>
            </a:r>
            <a:r>
              <a:rPr lang="zh-CN" altLang="en-US" sz="2400">
                <a:sym typeface="Symbol" pitchFamily="18" charset="2"/>
              </a:rPr>
              <a:t>，则</a:t>
            </a:r>
            <a:r>
              <a:rPr lang="zh-CN" altLang="en-US" sz="2400"/>
              <a:t>称 </a:t>
            </a:r>
            <a:r>
              <a:rPr lang="zh-CN" altLang="en-US" sz="2400">
                <a:sym typeface="Symbol" pitchFamily="18" charset="2"/>
              </a:rPr>
              <a:t> </a:t>
            </a:r>
            <a:r>
              <a:rPr lang="zh-CN" altLang="en-US" sz="2400"/>
              <a:t>与 </a:t>
            </a:r>
            <a:r>
              <a:rPr lang="zh-CN" altLang="en-US" sz="2400">
                <a:sym typeface="Symbol" pitchFamily="18" charset="2"/>
              </a:rPr>
              <a:t> </a:t>
            </a:r>
            <a:r>
              <a:rPr lang="zh-CN" altLang="en-US" sz="2400" b="1" i="1">
                <a:solidFill>
                  <a:schemeClr val="tx2"/>
                </a:solidFill>
              </a:rPr>
              <a:t>不相交</a:t>
            </a:r>
            <a:endParaRPr lang="zh-CN" altLang="en-US" sz="2400"/>
          </a:p>
          <a:p>
            <a:pPr algn="just"/>
            <a:r>
              <a:rPr lang="zh-CN" altLang="en-US" sz="2400"/>
              <a:t>若</a:t>
            </a:r>
            <a:r>
              <a:rPr lang="zh-CN" altLang="en-US" sz="2400">
                <a:sym typeface="Symbol" pitchFamily="18" charset="2"/>
              </a:rPr>
              <a:t> </a:t>
            </a:r>
            <a:r>
              <a:rPr lang="zh-CN" altLang="en-US" sz="2400"/>
              <a:t>与 </a:t>
            </a:r>
            <a:r>
              <a:rPr lang="zh-CN" altLang="en-US" sz="2400">
                <a:sym typeface="Symbol" pitchFamily="18" charset="2"/>
              </a:rPr>
              <a:t> </a:t>
            </a:r>
            <a:r>
              <a:rPr lang="zh-CN" altLang="en-US" sz="2400"/>
              <a:t>不相交，则</a:t>
            </a:r>
            <a:r>
              <a:rPr lang="zh-CN" altLang="en-US" sz="2400">
                <a:sym typeface="Symbol" pitchFamily="18" charset="2"/>
              </a:rPr>
              <a:t></a:t>
            </a:r>
            <a:r>
              <a:rPr lang="zh-CN" altLang="en-US" sz="2400"/>
              <a:t> </a:t>
            </a:r>
            <a:r>
              <a:rPr lang="en-US" altLang="zh-CN" sz="2400"/>
              <a:t>= </a:t>
            </a:r>
            <a:r>
              <a:rPr lang="en-US" altLang="zh-CN" sz="2400">
                <a:sym typeface="Symbol" pitchFamily="18" charset="2"/>
              </a:rPr>
              <a:t></a:t>
            </a:r>
            <a:endParaRPr lang="en-US" altLang="zh-CN" sz="2400"/>
          </a:p>
          <a:p>
            <a:pPr lvl="1" algn="just"/>
            <a:r>
              <a:rPr lang="zh-CN" altLang="en-US" sz="2400"/>
              <a:t>对任意</a:t>
            </a:r>
            <a:r>
              <a:rPr lang="en-US" altLang="zh-CN" sz="2400"/>
              <a:t>x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S, </a:t>
            </a:r>
            <a:r>
              <a:rPr lang="zh-CN" altLang="en-US" sz="2400"/>
              <a:t>分三种情况讨论：</a:t>
            </a:r>
          </a:p>
          <a:p>
            <a:pPr lvl="1" algn="just"/>
            <a:r>
              <a:rPr lang="en-US" altLang="zh-CN" sz="2400"/>
              <a:t>x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{i</a:t>
            </a:r>
            <a:r>
              <a:rPr lang="en-US" altLang="zh-CN" sz="2400" baseline="-30000"/>
              <a:t>1</a:t>
            </a:r>
            <a:r>
              <a:rPr lang="en-US" altLang="zh-CN" sz="2400"/>
              <a:t>, i</a:t>
            </a:r>
            <a:r>
              <a:rPr lang="en-US" altLang="zh-CN" sz="2400" baseline="-30000"/>
              <a:t>2</a:t>
            </a:r>
            <a:r>
              <a:rPr lang="en-US" altLang="zh-CN" sz="2400"/>
              <a:t>, …, i</a:t>
            </a:r>
            <a:r>
              <a:rPr lang="en-US" altLang="zh-CN" sz="2400" baseline="-30000"/>
              <a:t>k</a:t>
            </a:r>
            <a:r>
              <a:rPr lang="en-US" altLang="zh-CN" sz="2400"/>
              <a:t>}; </a:t>
            </a:r>
          </a:p>
          <a:p>
            <a:pPr lvl="1" algn="just"/>
            <a:r>
              <a:rPr lang="en-US" altLang="zh-CN" sz="2400"/>
              <a:t>x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{j</a:t>
            </a:r>
            <a:r>
              <a:rPr lang="en-US" altLang="zh-CN" sz="2400" baseline="-30000"/>
              <a:t>1</a:t>
            </a:r>
            <a:r>
              <a:rPr lang="en-US" altLang="zh-CN" sz="2400"/>
              <a:t>, j</a:t>
            </a:r>
            <a:r>
              <a:rPr lang="en-US" altLang="zh-CN" sz="2400" baseline="-30000"/>
              <a:t>2</a:t>
            </a:r>
            <a:r>
              <a:rPr lang="en-US" altLang="zh-CN" sz="2400"/>
              <a:t>, …, j</a:t>
            </a:r>
            <a:r>
              <a:rPr lang="en-US" altLang="zh-CN" sz="2400" baseline="-30000"/>
              <a:t>s</a:t>
            </a:r>
            <a:r>
              <a:rPr lang="en-US" altLang="zh-CN" sz="2400"/>
              <a:t>}; </a:t>
            </a:r>
          </a:p>
          <a:p>
            <a:pPr lvl="1" algn="just"/>
            <a:r>
              <a:rPr lang="en-US" altLang="zh-CN" sz="2400"/>
              <a:t>x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S-({i</a:t>
            </a:r>
            <a:r>
              <a:rPr lang="en-US" altLang="zh-CN" sz="2400" baseline="-30000"/>
              <a:t>1</a:t>
            </a:r>
            <a:r>
              <a:rPr lang="en-US" altLang="zh-CN" sz="2400"/>
              <a:t>, i</a:t>
            </a:r>
            <a:r>
              <a:rPr lang="en-US" altLang="zh-CN" sz="2400" baseline="-30000"/>
              <a:t>2</a:t>
            </a:r>
            <a:r>
              <a:rPr lang="en-US" altLang="zh-CN" sz="2400"/>
              <a:t>, …, i</a:t>
            </a:r>
            <a:r>
              <a:rPr lang="en-US" altLang="zh-CN" sz="2400" baseline="-30000"/>
              <a:t>k</a:t>
            </a:r>
            <a:r>
              <a:rPr lang="en-US" altLang="zh-CN" sz="2400"/>
              <a:t>}</a:t>
            </a:r>
            <a:r>
              <a:rPr lang="en-US" altLang="zh-CN" sz="2400">
                <a:sym typeface="Symbol" pitchFamily="18" charset="2"/>
              </a:rPr>
              <a:t></a:t>
            </a:r>
            <a:r>
              <a:rPr lang="en-US" altLang="zh-CN" sz="2400"/>
              <a:t>{j</a:t>
            </a:r>
            <a:r>
              <a:rPr lang="en-US" altLang="zh-CN" sz="2400" baseline="-30000"/>
              <a:t>1</a:t>
            </a:r>
            <a:r>
              <a:rPr lang="en-US" altLang="zh-CN" sz="2400"/>
              <a:t>, j</a:t>
            </a:r>
            <a:r>
              <a:rPr lang="en-US" altLang="zh-CN" sz="2400" baseline="-30000"/>
              <a:t>2</a:t>
            </a:r>
            <a:r>
              <a:rPr lang="en-US" altLang="zh-CN" sz="2400"/>
              <a:t>, …, j</a:t>
            </a:r>
            <a:r>
              <a:rPr lang="en-US" altLang="zh-CN" sz="2400" baseline="-30000"/>
              <a:t>s</a:t>
            </a:r>
            <a:r>
              <a:rPr lang="en-US" altLang="zh-CN" sz="2400"/>
              <a:t>})</a:t>
            </a:r>
            <a:r>
              <a:rPr lang="zh-CN" altLang="en-US" sz="2400"/>
              <a:t>，</a:t>
            </a:r>
          </a:p>
          <a:p>
            <a:pPr lvl="1" algn="just">
              <a:buFontTx/>
              <a:buNone/>
            </a:pPr>
            <a:r>
              <a:rPr lang="zh-CN" altLang="en-US" sz="2400"/>
              <a:t>   均有</a:t>
            </a:r>
            <a:r>
              <a:rPr lang="zh-CN" altLang="en-US" sz="2400">
                <a:sym typeface="Symbol" pitchFamily="18" charset="2"/>
              </a:rPr>
              <a:t></a:t>
            </a:r>
            <a:r>
              <a:rPr lang="en-US" altLang="zh-CN" sz="2400">
                <a:sym typeface="Symbol" pitchFamily="18" charset="2"/>
              </a:rPr>
              <a:t>(x)</a:t>
            </a:r>
            <a:r>
              <a:rPr lang="en-US" altLang="zh-CN" sz="2400"/>
              <a:t> = </a:t>
            </a:r>
            <a:r>
              <a:rPr lang="en-US" altLang="zh-CN" sz="2400">
                <a:sym typeface="Symbol" pitchFamily="18" charset="2"/>
              </a:rPr>
              <a:t>(x)</a:t>
            </a:r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7772400" cy="1143000"/>
          </a:xfrm>
        </p:spPr>
        <p:txBody>
          <a:bodyPr/>
          <a:lstStyle/>
          <a:p>
            <a:r>
              <a:rPr lang="zh-CN" altLang="en-US"/>
              <a:t>用轮换的乘积表示置换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153400" cy="5334000"/>
          </a:xfrm>
        </p:spPr>
        <p:txBody>
          <a:bodyPr/>
          <a:lstStyle/>
          <a:p>
            <a:pPr algn="just"/>
            <a:r>
              <a:rPr lang="zh-CN" altLang="en-US" sz="2400" b="1" i="1">
                <a:solidFill>
                  <a:srgbClr val="009900"/>
                </a:solidFill>
              </a:rPr>
              <a:t>任一</a:t>
            </a:r>
            <a:r>
              <a:rPr lang="en-US" altLang="zh-CN" sz="2400" b="1" i="1">
                <a:solidFill>
                  <a:srgbClr val="009900"/>
                </a:solidFill>
              </a:rPr>
              <a:t>n</a:t>
            </a:r>
            <a:r>
              <a:rPr lang="zh-CN" altLang="en-US" sz="2400" b="1" i="1">
                <a:solidFill>
                  <a:srgbClr val="009900"/>
                </a:solidFill>
              </a:rPr>
              <a:t>元置换</a:t>
            </a:r>
            <a:r>
              <a:rPr lang="zh-CN" altLang="en-US" sz="2400" b="1" i="1">
                <a:solidFill>
                  <a:srgbClr val="009900"/>
                </a:solidFill>
                <a:sym typeface="Symbol" pitchFamily="18" charset="2"/>
              </a:rPr>
              <a:t></a:t>
            </a:r>
            <a:r>
              <a:rPr lang="zh-CN" altLang="en-US" sz="2400" b="1" i="1">
                <a:solidFill>
                  <a:srgbClr val="009900"/>
                </a:solidFill>
              </a:rPr>
              <a:t>均可表示成一组互不相交的轮换的乘积</a:t>
            </a:r>
            <a:r>
              <a:rPr lang="zh-CN" altLang="en-US" sz="2400"/>
              <a:t>。</a:t>
            </a:r>
          </a:p>
          <a:p>
            <a:pPr lvl="1" algn="just">
              <a:lnSpc>
                <a:spcPct val="110000"/>
              </a:lnSpc>
            </a:pPr>
            <a:r>
              <a:rPr lang="zh-CN" altLang="en-US" sz="2400"/>
              <a:t>对在</a:t>
            </a:r>
            <a:r>
              <a:rPr lang="zh-CN" altLang="en-US" sz="2400">
                <a:solidFill>
                  <a:srgbClr val="0000CC"/>
                </a:solidFill>
                <a:sym typeface="Symbol" pitchFamily="18" charset="2"/>
              </a:rPr>
              <a:t></a:t>
            </a:r>
            <a:r>
              <a:rPr lang="zh-CN" altLang="en-US" sz="2400">
                <a:solidFill>
                  <a:srgbClr val="0000CC"/>
                </a:solidFill>
              </a:rPr>
              <a:t>下</a:t>
            </a:r>
            <a:r>
              <a:rPr lang="en-US" altLang="zh-CN" sz="2400">
                <a:solidFill>
                  <a:srgbClr val="0000CC"/>
                </a:solidFill>
              </a:rPr>
              <a:t>S</a:t>
            </a:r>
            <a:r>
              <a:rPr lang="zh-CN" altLang="en-US" sz="2400">
                <a:solidFill>
                  <a:srgbClr val="0000CC"/>
                </a:solidFill>
              </a:rPr>
              <a:t>中发生变化的元素的个数</a:t>
            </a:r>
            <a:r>
              <a:rPr lang="en-US" altLang="zh-CN" sz="2400">
                <a:solidFill>
                  <a:srgbClr val="0000CC"/>
                </a:solidFill>
              </a:rPr>
              <a:t>r</a:t>
            </a:r>
            <a:r>
              <a:rPr lang="en-US" altLang="zh-CN" sz="2400"/>
              <a:t> </a:t>
            </a:r>
            <a:r>
              <a:rPr lang="zh-CN" altLang="en-US" sz="2400"/>
              <a:t>进行归纳：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zh-CN" altLang="en-US" sz="2400"/>
              <a:t>     </a:t>
            </a:r>
            <a:r>
              <a:rPr lang="en-US" altLang="zh-CN" sz="2400">
                <a:solidFill>
                  <a:schemeClr val="tx2"/>
                </a:solidFill>
              </a:rPr>
              <a:t>r =0</a:t>
            </a:r>
            <a:r>
              <a:rPr lang="zh-CN" altLang="en-US" sz="2400">
                <a:solidFill>
                  <a:schemeClr val="tx2"/>
                </a:solidFill>
              </a:rPr>
              <a:t>，即</a:t>
            </a:r>
            <a:r>
              <a:rPr lang="zh-CN" altLang="en-US" sz="2400">
                <a:solidFill>
                  <a:schemeClr val="tx2"/>
                </a:solidFill>
                <a:sym typeface="Symbol" pitchFamily="18" charset="2"/>
              </a:rPr>
              <a:t></a:t>
            </a:r>
            <a:r>
              <a:rPr lang="zh-CN" altLang="en-US" sz="2400">
                <a:solidFill>
                  <a:schemeClr val="tx2"/>
                </a:solidFill>
              </a:rPr>
              <a:t>是恒等置换。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zh-CN" altLang="en-US" sz="2400"/>
              <a:t>    若</a:t>
            </a:r>
            <a:r>
              <a:rPr lang="en-US" altLang="zh-CN" sz="2400"/>
              <a:t>r =k&gt;0, </a:t>
            </a:r>
            <a:r>
              <a:rPr lang="zh-CN" altLang="en-US" sz="2400"/>
              <a:t>取一在</a:t>
            </a:r>
            <a:r>
              <a:rPr lang="zh-CN" altLang="en-US" sz="2400">
                <a:sym typeface="Symbol" pitchFamily="18" charset="2"/>
              </a:rPr>
              <a:t></a:t>
            </a:r>
            <a:r>
              <a:rPr lang="zh-CN" altLang="en-US" sz="2400"/>
              <a:t>下改变的元素</a:t>
            </a:r>
            <a:r>
              <a:rPr lang="en-US" altLang="zh-CN" sz="2400"/>
              <a:t>i</a:t>
            </a:r>
            <a:r>
              <a:rPr lang="en-US" altLang="zh-CN" sz="2400" baseline="-30000"/>
              <a:t>1</a:t>
            </a:r>
            <a:r>
              <a:rPr lang="en-US" altLang="zh-CN" sz="2400"/>
              <a:t>, </a:t>
            </a:r>
            <a:r>
              <a:rPr lang="zh-CN" altLang="en-US" sz="2400"/>
              <a:t>按照轮换的定义依次找出</a:t>
            </a:r>
            <a:r>
              <a:rPr lang="en-US" altLang="zh-CN" sz="2400"/>
              <a:t>i</a:t>
            </a:r>
            <a:r>
              <a:rPr lang="en-US" altLang="zh-CN" sz="2400" baseline="-30000"/>
              <a:t>2</a:t>
            </a:r>
            <a:r>
              <a:rPr lang="en-US" altLang="zh-CN" sz="2400"/>
              <a:t>, i</a:t>
            </a:r>
            <a:r>
              <a:rPr lang="en-US" altLang="zh-CN" sz="2400" baseline="-30000"/>
              <a:t>3</a:t>
            </a:r>
            <a:r>
              <a:rPr lang="en-US" altLang="zh-CN" sz="2400"/>
              <a:t> …</a:t>
            </a:r>
            <a:r>
              <a:rPr lang="zh-CN" altLang="en-US" sz="2400"/>
              <a:t>。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S</a:t>
            </a:r>
            <a:r>
              <a:rPr lang="zh-CN" altLang="en-US" sz="2400"/>
              <a:t>是有限集，一定可以找到</a:t>
            </a:r>
            <a:r>
              <a:rPr lang="en-US" altLang="zh-CN" sz="2400"/>
              <a:t>i</a:t>
            </a:r>
            <a:r>
              <a:rPr lang="en-US" altLang="zh-CN" sz="2400" baseline="-30000"/>
              <a:t>m</a:t>
            </a:r>
            <a:r>
              <a:rPr lang="en-US" altLang="zh-CN" sz="2400"/>
              <a:t>, </a:t>
            </a:r>
            <a:r>
              <a:rPr lang="zh-CN" altLang="en-US" sz="2400"/>
              <a:t>使得</a:t>
            </a:r>
            <a:r>
              <a:rPr lang="en-US" altLang="zh-CN" sz="2400"/>
              <a:t>i</a:t>
            </a:r>
            <a:r>
              <a:rPr lang="en-US" altLang="zh-CN" sz="2400" baseline="-30000"/>
              <a:t>1</a:t>
            </a:r>
            <a:r>
              <a:rPr lang="en-US" altLang="zh-CN" sz="2400"/>
              <a:t>, i</a:t>
            </a:r>
            <a:r>
              <a:rPr lang="en-US" altLang="zh-CN" sz="2400" baseline="-30000"/>
              <a:t>2</a:t>
            </a:r>
            <a:r>
              <a:rPr lang="en-US" altLang="zh-CN" sz="2400"/>
              <a:t>, …, i</a:t>
            </a:r>
            <a:r>
              <a:rPr lang="en-US" altLang="zh-CN" sz="2400" baseline="-30000"/>
              <a:t>m</a:t>
            </a:r>
            <a:r>
              <a:rPr lang="zh-CN" altLang="en-US" sz="2400"/>
              <a:t>均不同，但</a:t>
            </a:r>
            <a:r>
              <a:rPr lang="en-US" altLang="zh-CN" sz="2400"/>
              <a:t>i</a:t>
            </a:r>
            <a:r>
              <a:rPr lang="en-US" altLang="zh-CN" sz="2400" baseline="-30000"/>
              <a:t>m+1</a:t>
            </a:r>
            <a:r>
              <a:rPr lang="en-US" altLang="zh-CN" sz="2400" b="1">
                <a:sym typeface="Symbol" pitchFamily="18" charset="2"/>
              </a:rPr>
              <a:t></a:t>
            </a:r>
            <a:r>
              <a:rPr lang="en-US" altLang="zh-CN" sz="2400"/>
              <a:t>{i</a:t>
            </a:r>
            <a:r>
              <a:rPr lang="en-US" altLang="zh-CN" sz="2400" baseline="-30000"/>
              <a:t>1</a:t>
            </a:r>
            <a:r>
              <a:rPr lang="en-US" altLang="zh-CN" sz="2400"/>
              <a:t>, i</a:t>
            </a:r>
            <a:r>
              <a:rPr lang="en-US" altLang="zh-CN" sz="2400" baseline="-30000"/>
              <a:t>2</a:t>
            </a:r>
            <a:r>
              <a:rPr lang="en-US" altLang="zh-CN" sz="2400"/>
              <a:t>, …, i</a:t>
            </a:r>
            <a:r>
              <a:rPr lang="en-US" altLang="zh-CN" sz="2400" baseline="-30000"/>
              <a:t>m</a:t>
            </a:r>
            <a:r>
              <a:rPr lang="en-US" altLang="zh-CN" sz="2400"/>
              <a:t>}</a:t>
            </a:r>
            <a:r>
              <a:rPr lang="zh-CN" altLang="en-US" sz="2400"/>
              <a:t>。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zh-CN" altLang="en-US" sz="2400"/>
              <a:t>    必有</a:t>
            </a:r>
            <a:r>
              <a:rPr lang="en-US" altLang="zh-CN" sz="2400"/>
              <a:t>i</a:t>
            </a:r>
            <a:r>
              <a:rPr lang="en-US" altLang="zh-CN" sz="2400" baseline="-30000"/>
              <a:t>m+1</a:t>
            </a:r>
            <a:r>
              <a:rPr lang="en-US" altLang="zh-CN" sz="2400"/>
              <a:t>=i</a:t>
            </a:r>
            <a:r>
              <a:rPr lang="en-US" altLang="zh-CN" sz="2400" baseline="-30000"/>
              <a:t>1</a:t>
            </a:r>
            <a:r>
              <a:rPr lang="zh-CN" altLang="en-US" sz="2400"/>
              <a:t>。</a:t>
            </a:r>
            <a:r>
              <a:rPr lang="en-US" altLang="zh-CN" sz="2400"/>
              <a:t>(</a:t>
            </a:r>
            <a:r>
              <a:rPr lang="zh-CN" altLang="en-US" sz="2400"/>
              <a:t>否则：若</a:t>
            </a:r>
            <a:r>
              <a:rPr lang="en-US" altLang="zh-CN" sz="2400"/>
              <a:t>i</a:t>
            </a:r>
            <a:r>
              <a:rPr lang="en-US" altLang="zh-CN" sz="2400" baseline="-30000"/>
              <a:t>m+1</a:t>
            </a:r>
            <a:r>
              <a:rPr lang="en-US" altLang="zh-CN" sz="2400"/>
              <a:t>=i</a:t>
            </a:r>
            <a:r>
              <a:rPr lang="en-US" altLang="zh-CN" sz="2400" baseline="-30000"/>
              <a:t>j</a:t>
            </a:r>
            <a:r>
              <a:rPr lang="en-US" altLang="zh-CN" sz="2400"/>
              <a:t>, j</a:t>
            </a:r>
            <a:r>
              <a:rPr lang="en-US" altLang="zh-CN" sz="2400">
                <a:sym typeface="Symbol" pitchFamily="18" charset="2"/>
              </a:rPr>
              <a:t></a:t>
            </a:r>
            <a:r>
              <a:rPr lang="en-US" altLang="zh-CN" sz="2400"/>
              <a:t>1, </a:t>
            </a:r>
            <a:r>
              <a:rPr lang="zh-CN" altLang="en-US" sz="2400"/>
              <a:t>则</a:t>
            </a:r>
            <a:r>
              <a:rPr lang="zh-CN" altLang="en-US" sz="2400">
                <a:sym typeface="Symbol" pitchFamily="18" charset="2"/>
              </a:rPr>
              <a:t></a:t>
            </a:r>
            <a:r>
              <a:rPr lang="en-US" altLang="zh-CN" sz="2400"/>
              <a:t>(i</a:t>
            </a:r>
            <a:r>
              <a:rPr lang="en-US" altLang="zh-CN" sz="2400" baseline="-30000"/>
              <a:t>j-1</a:t>
            </a:r>
            <a:r>
              <a:rPr lang="en-US" altLang="zh-CN" sz="2400"/>
              <a:t>)=</a:t>
            </a:r>
            <a:r>
              <a:rPr lang="en-US" altLang="zh-CN" sz="2400">
                <a:sym typeface="Symbol" pitchFamily="18" charset="2"/>
              </a:rPr>
              <a:t></a:t>
            </a:r>
            <a:r>
              <a:rPr lang="en-US" altLang="zh-CN" sz="2400"/>
              <a:t>(i</a:t>
            </a:r>
            <a:r>
              <a:rPr lang="en-US" altLang="zh-CN" sz="2400" baseline="-30000"/>
              <a:t>m</a:t>
            </a:r>
            <a:r>
              <a:rPr lang="en-US" altLang="zh-CN" sz="2400"/>
              <a:t>)=i</a:t>
            </a:r>
            <a:r>
              <a:rPr lang="en-US" altLang="zh-CN" sz="2400" baseline="-30000"/>
              <a:t>j</a:t>
            </a:r>
            <a:r>
              <a:rPr lang="en-US" altLang="zh-CN" sz="2400"/>
              <a:t>, </a:t>
            </a:r>
            <a:r>
              <a:rPr lang="zh-CN" altLang="en-US" sz="2400"/>
              <a:t>与</a:t>
            </a:r>
            <a:r>
              <a:rPr lang="zh-CN" altLang="en-US" sz="2400">
                <a:sym typeface="Symbol" pitchFamily="18" charset="2"/>
              </a:rPr>
              <a:t></a:t>
            </a:r>
            <a:r>
              <a:rPr lang="zh-CN" altLang="en-US" sz="2400"/>
              <a:t>是一对一的矛盾。</a:t>
            </a:r>
            <a:r>
              <a:rPr lang="en-US" altLang="zh-CN" sz="2400"/>
              <a:t>)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zh-CN" altLang="en-US" sz="2400"/>
              <a:t>令</a:t>
            </a:r>
            <a:r>
              <a:rPr lang="zh-CN" altLang="en-US" sz="2400">
                <a:sym typeface="Symbol" pitchFamily="18" charset="2"/>
              </a:rPr>
              <a:t></a:t>
            </a:r>
            <a:r>
              <a:rPr lang="en-US" altLang="zh-CN" sz="2400" baseline="-30000"/>
              <a:t>1</a:t>
            </a:r>
            <a:r>
              <a:rPr lang="en-US" altLang="zh-CN" sz="2400"/>
              <a:t>=(i</a:t>
            </a:r>
            <a:r>
              <a:rPr lang="en-US" altLang="zh-CN" sz="2400" baseline="-30000"/>
              <a:t>1</a:t>
            </a:r>
            <a:r>
              <a:rPr lang="en-US" altLang="zh-CN" sz="2400"/>
              <a:t> i</a:t>
            </a:r>
            <a:r>
              <a:rPr lang="en-US" altLang="zh-CN" sz="2400" baseline="-30000"/>
              <a:t>2</a:t>
            </a:r>
            <a:r>
              <a:rPr lang="en-US" altLang="zh-CN" sz="2400"/>
              <a:t> … i</a:t>
            </a:r>
            <a:r>
              <a:rPr lang="en-US" altLang="zh-CN" sz="2400" baseline="-30000"/>
              <a:t>m</a:t>
            </a:r>
            <a:r>
              <a:rPr lang="en-US" altLang="zh-CN" sz="2400"/>
              <a:t>)</a:t>
            </a:r>
            <a:r>
              <a:rPr lang="zh-CN" altLang="en-US" sz="2400"/>
              <a:t>，则</a:t>
            </a:r>
            <a:r>
              <a:rPr lang="zh-CN" altLang="en-US" sz="2400">
                <a:sym typeface="Symbol" pitchFamily="18" charset="2"/>
              </a:rPr>
              <a:t></a:t>
            </a:r>
            <a:r>
              <a:rPr lang="zh-CN" altLang="en-US" sz="2400"/>
              <a:t> </a:t>
            </a:r>
            <a:r>
              <a:rPr lang="en-US" altLang="zh-CN" sz="2400"/>
              <a:t>= </a:t>
            </a:r>
            <a:r>
              <a:rPr lang="en-US" altLang="zh-CN" sz="2400">
                <a:sym typeface="Symbol" pitchFamily="18" charset="2"/>
              </a:rPr>
              <a:t></a:t>
            </a:r>
            <a:r>
              <a:rPr lang="en-US" altLang="zh-CN" sz="2400" baseline="-30000"/>
              <a:t>1</a:t>
            </a:r>
            <a:r>
              <a:rPr lang="en-US" altLang="zh-CN" sz="2400">
                <a:sym typeface="Symbol" pitchFamily="18" charset="2"/>
              </a:rPr>
              <a:t></a:t>
            </a:r>
            <a:r>
              <a:rPr lang="en-US" altLang="zh-CN" sz="2400"/>
              <a:t>', </a:t>
            </a:r>
            <a:r>
              <a:rPr lang="en-US" altLang="zh-CN" sz="2400">
                <a:sym typeface="Symbol" pitchFamily="18" charset="2"/>
              </a:rPr>
              <a:t></a:t>
            </a:r>
            <a:r>
              <a:rPr lang="en-US" altLang="zh-CN" sz="2400"/>
              <a:t>'</a:t>
            </a:r>
            <a:r>
              <a:rPr lang="zh-CN" altLang="en-US" sz="2400"/>
              <a:t>与</a:t>
            </a:r>
            <a:r>
              <a:rPr lang="zh-CN" altLang="en-US" sz="2400">
                <a:sym typeface="Symbol" pitchFamily="18" charset="2"/>
              </a:rPr>
              <a:t></a:t>
            </a:r>
            <a:r>
              <a:rPr lang="en-US" altLang="zh-CN" sz="2400" baseline="-30000"/>
              <a:t>1</a:t>
            </a:r>
            <a:r>
              <a:rPr lang="zh-CN" altLang="en-US" sz="2400"/>
              <a:t>不相交，</a:t>
            </a:r>
            <a:r>
              <a:rPr lang="zh-CN" altLang="en-US" sz="2400">
                <a:sym typeface="Symbol" pitchFamily="18" charset="2"/>
              </a:rPr>
              <a:t></a:t>
            </a:r>
            <a:r>
              <a:rPr lang="en-US" altLang="zh-CN" sz="2400"/>
              <a:t>'</a:t>
            </a:r>
            <a:r>
              <a:rPr lang="zh-CN" altLang="en-US" sz="2400"/>
              <a:t>最多只改变余下的</a:t>
            </a:r>
            <a:r>
              <a:rPr lang="en-US" altLang="zh-CN" sz="2400"/>
              <a:t>k-m</a:t>
            </a:r>
            <a:r>
              <a:rPr lang="zh-CN" altLang="en-US" sz="2400"/>
              <a:t>个元素，由归纳假设，</a:t>
            </a:r>
            <a:r>
              <a:rPr lang="zh-CN" altLang="en-US" sz="2400">
                <a:sym typeface="Symbol" pitchFamily="18" charset="2"/>
              </a:rPr>
              <a:t></a:t>
            </a:r>
            <a:r>
              <a:rPr lang="en-US" altLang="zh-CN" sz="2400"/>
              <a:t>' =</a:t>
            </a:r>
            <a:r>
              <a:rPr lang="en-US" altLang="zh-CN" sz="2400">
                <a:sym typeface="Symbol" pitchFamily="18" charset="2"/>
              </a:rPr>
              <a:t></a:t>
            </a:r>
            <a:r>
              <a:rPr lang="en-US" altLang="zh-CN" sz="2400" baseline="-30000"/>
              <a:t>2</a:t>
            </a:r>
            <a:r>
              <a:rPr lang="en-US" altLang="zh-CN" sz="2400">
                <a:sym typeface="Symbol" pitchFamily="18" charset="2"/>
              </a:rPr>
              <a:t></a:t>
            </a:r>
            <a:r>
              <a:rPr lang="en-US" altLang="zh-CN" sz="2400" baseline="-30000"/>
              <a:t>3</a:t>
            </a:r>
            <a:r>
              <a:rPr lang="en-US" altLang="zh-CN" sz="2400"/>
              <a:t>…</a:t>
            </a:r>
            <a:r>
              <a:rPr lang="en-US" altLang="zh-CN" sz="2400">
                <a:sym typeface="Symbol" pitchFamily="18" charset="2"/>
              </a:rPr>
              <a:t></a:t>
            </a:r>
            <a:r>
              <a:rPr lang="en-US" altLang="zh-CN" sz="2400" i="1" baseline="-30000"/>
              <a:t>l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772400" cy="1143000"/>
          </a:xfrm>
        </p:spPr>
        <p:txBody>
          <a:bodyPr/>
          <a:lstStyle/>
          <a:p>
            <a:r>
              <a:rPr lang="zh-CN" altLang="en-US"/>
              <a:t>置换的轮换乘积形式的唯一性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4953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/>
              <a:t>如果置换</a:t>
            </a:r>
            <a:r>
              <a:rPr lang="zh-CN" altLang="en-US" sz="2800">
                <a:sym typeface="Symbol" pitchFamily="18" charset="2"/>
              </a:rPr>
              <a:t></a:t>
            </a:r>
            <a:r>
              <a:rPr lang="zh-CN" altLang="en-US" sz="2800"/>
              <a:t>可以表示为</a:t>
            </a:r>
            <a:r>
              <a:rPr lang="zh-CN" altLang="en-US" sz="2800">
                <a:sym typeface="Symbol" pitchFamily="18" charset="2"/>
              </a:rPr>
              <a:t></a:t>
            </a:r>
            <a:r>
              <a:rPr lang="en-US" altLang="zh-CN" sz="2800" baseline="-30000"/>
              <a:t>1</a:t>
            </a:r>
            <a:r>
              <a:rPr lang="en-US" altLang="zh-CN" sz="2800">
                <a:sym typeface="Symbol" pitchFamily="18" charset="2"/>
              </a:rPr>
              <a:t></a:t>
            </a:r>
            <a:r>
              <a:rPr lang="en-US" altLang="zh-CN" sz="2800" baseline="-30000"/>
              <a:t>2</a:t>
            </a:r>
            <a:r>
              <a:rPr lang="en-US" altLang="zh-CN" sz="2800"/>
              <a:t>…</a:t>
            </a:r>
            <a:r>
              <a:rPr lang="en-US" altLang="zh-CN" sz="2800">
                <a:sym typeface="Symbol" pitchFamily="18" charset="2"/>
              </a:rPr>
              <a:t></a:t>
            </a:r>
            <a:r>
              <a:rPr lang="en-US" altLang="zh-CN" sz="2800" baseline="-30000"/>
              <a:t>t</a:t>
            </a:r>
            <a:r>
              <a:rPr lang="zh-CN" altLang="en-US" sz="2800"/>
              <a:t>和</a:t>
            </a:r>
            <a:r>
              <a:rPr lang="zh-CN" altLang="en-US" sz="2800">
                <a:sym typeface="Symbol" pitchFamily="18" charset="2"/>
              </a:rPr>
              <a:t></a:t>
            </a:r>
            <a:r>
              <a:rPr lang="en-US" altLang="zh-CN" sz="2800" baseline="-30000"/>
              <a:t>1</a:t>
            </a:r>
            <a:r>
              <a:rPr lang="en-US" altLang="zh-CN" sz="2800">
                <a:sym typeface="Symbol" pitchFamily="18" charset="2"/>
              </a:rPr>
              <a:t></a:t>
            </a:r>
            <a:r>
              <a:rPr lang="en-US" altLang="zh-CN" sz="2800" baseline="-30000"/>
              <a:t>2</a:t>
            </a:r>
            <a:r>
              <a:rPr lang="en-US" altLang="zh-CN" sz="2800"/>
              <a:t>…</a:t>
            </a:r>
            <a:r>
              <a:rPr lang="en-US" altLang="zh-CN" sz="2800">
                <a:sym typeface="Symbol" pitchFamily="18" charset="2"/>
              </a:rPr>
              <a:t></a:t>
            </a:r>
            <a:r>
              <a:rPr lang="en-US" altLang="zh-CN" sz="2800" i="1" baseline="-30000"/>
              <a:t>l</a:t>
            </a:r>
            <a:r>
              <a:rPr lang="en-US" altLang="zh-CN" sz="2800"/>
              <a:t>, </a:t>
            </a:r>
            <a:r>
              <a:rPr lang="zh-CN" altLang="en-US" sz="2800"/>
              <a:t>令</a:t>
            </a:r>
            <a:r>
              <a:rPr lang="en-US" altLang="zh-CN" sz="2800"/>
              <a:t>X={</a:t>
            </a:r>
            <a:r>
              <a:rPr lang="en-US" altLang="zh-CN" sz="2800">
                <a:sym typeface="Symbol" pitchFamily="18" charset="2"/>
              </a:rPr>
              <a:t></a:t>
            </a:r>
            <a:r>
              <a:rPr lang="en-US" altLang="zh-CN" sz="2800" baseline="-30000"/>
              <a:t>1, </a:t>
            </a:r>
            <a:r>
              <a:rPr lang="en-US" altLang="zh-CN" sz="2800">
                <a:sym typeface="Symbol" pitchFamily="18" charset="2"/>
              </a:rPr>
              <a:t></a:t>
            </a:r>
            <a:r>
              <a:rPr lang="en-US" altLang="zh-CN" sz="2800" baseline="-30000"/>
              <a:t>2</a:t>
            </a:r>
            <a:r>
              <a:rPr lang="en-US" altLang="zh-CN" sz="2800"/>
              <a:t>, …, </a:t>
            </a:r>
            <a:r>
              <a:rPr lang="en-US" altLang="zh-CN" sz="2800">
                <a:sym typeface="Symbol" pitchFamily="18" charset="2"/>
              </a:rPr>
              <a:t></a:t>
            </a:r>
            <a:r>
              <a:rPr lang="en-US" altLang="zh-CN" sz="2800" baseline="-30000"/>
              <a:t>t</a:t>
            </a:r>
            <a:r>
              <a:rPr lang="en-US" altLang="zh-CN" sz="2800"/>
              <a:t>}, Y={</a:t>
            </a:r>
            <a:r>
              <a:rPr lang="en-US" altLang="zh-CN" sz="2800">
                <a:sym typeface="Symbol" pitchFamily="18" charset="2"/>
              </a:rPr>
              <a:t></a:t>
            </a:r>
            <a:r>
              <a:rPr lang="en-US" altLang="zh-CN" sz="2800" baseline="-30000"/>
              <a:t>1, </a:t>
            </a:r>
            <a:r>
              <a:rPr lang="en-US" altLang="zh-CN" sz="2800">
                <a:sym typeface="Symbol" pitchFamily="18" charset="2"/>
              </a:rPr>
              <a:t></a:t>
            </a:r>
            <a:r>
              <a:rPr lang="en-US" altLang="zh-CN" sz="2800" baseline="-30000"/>
              <a:t>2, </a:t>
            </a:r>
            <a:r>
              <a:rPr lang="en-US" altLang="zh-CN" sz="2800"/>
              <a:t>…, </a:t>
            </a:r>
            <a:r>
              <a:rPr lang="en-US" altLang="zh-CN" sz="2800">
                <a:sym typeface="Symbol" pitchFamily="18" charset="2"/>
              </a:rPr>
              <a:t></a:t>
            </a:r>
            <a:r>
              <a:rPr lang="en-US" altLang="zh-CN" sz="2800" i="1" baseline="-30000"/>
              <a:t>l </a:t>
            </a:r>
            <a:r>
              <a:rPr lang="en-US" altLang="zh-CN" sz="2800" baseline="-30000"/>
              <a:t>, </a:t>
            </a:r>
            <a:r>
              <a:rPr lang="en-US" altLang="zh-CN" sz="2800"/>
              <a:t>}, </a:t>
            </a:r>
            <a:r>
              <a:rPr lang="zh-CN" altLang="en-US" sz="2800"/>
              <a:t>则</a:t>
            </a:r>
            <a:r>
              <a:rPr lang="en-US" altLang="zh-CN" sz="2800"/>
              <a:t>X=Y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zh-CN" altLang="en-US"/>
              <a:t>证明要点：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任取</a:t>
            </a:r>
            <a:r>
              <a:rPr lang="zh-CN" altLang="en-US">
                <a:sym typeface="Symbol" pitchFamily="18" charset="2"/>
              </a:rPr>
              <a:t></a:t>
            </a:r>
            <a:r>
              <a:rPr lang="en-US" altLang="zh-CN" baseline="-30000"/>
              <a:t>j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/>
              <a:t>X, </a:t>
            </a:r>
            <a:r>
              <a:rPr lang="zh-CN" altLang="en-US"/>
              <a:t>不失一般性，令</a:t>
            </a:r>
            <a:r>
              <a:rPr lang="zh-CN" altLang="en-US">
                <a:sym typeface="Symbol" pitchFamily="18" charset="2"/>
              </a:rPr>
              <a:t></a:t>
            </a:r>
            <a:r>
              <a:rPr lang="en-US" altLang="zh-CN" baseline="-30000"/>
              <a:t>j</a:t>
            </a:r>
            <a:r>
              <a:rPr lang="en-US" altLang="zh-CN"/>
              <a:t>=(i</a:t>
            </a:r>
            <a:r>
              <a:rPr lang="en-US" altLang="zh-CN" baseline="-30000"/>
              <a:t>1</a:t>
            </a:r>
            <a:r>
              <a:rPr lang="en-US" altLang="zh-CN"/>
              <a:t> i</a:t>
            </a:r>
            <a:r>
              <a:rPr lang="en-US" altLang="zh-CN" baseline="-30000"/>
              <a:t>2</a:t>
            </a:r>
            <a:r>
              <a:rPr lang="en-US" altLang="zh-CN"/>
              <a:t> … i</a:t>
            </a:r>
            <a:r>
              <a:rPr lang="en-US" altLang="zh-CN" baseline="-30000"/>
              <a:t>m </a:t>
            </a:r>
            <a:r>
              <a:rPr lang="en-US" altLang="zh-CN"/>
              <a:t>)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由于</a:t>
            </a:r>
            <a:r>
              <a:rPr lang="zh-CN" altLang="en-US">
                <a:sym typeface="Symbol" pitchFamily="18" charset="2"/>
              </a:rPr>
              <a:t></a:t>
            </a:r>
            <a:r>
              <a:rPr lang="en-US" altLang="zh-CN"/>
              <a:t>(i</a:t>
            </a:r>
            <a:r>
              <a:rPr lang="en-US" altLang="zh-CN" baseline="-30000"/>
              <a:t>1</a:t>
            </a:r>
            <a:r>
              <a:rPr lang="en-US" altLang="zh-CN"/>
              <a:t>)</a:t>
            </a:r>
            <a:r>
              <a:rPr lang="en-US" altLang="zh-CN">
                <a:sym typeface="Symbol" pitchFamily="18" charset="2"/>
              </a:rPr>
              <a:t></a:t>
            </a:r>
            <a:r>
              <a:rPr lang="en-US" altLang="zh-CN"/>
              <a:t>i</a:t>
            </a:r>
            <a:r>
              <a:rPr lang="en-US" altLang="zh-CN" baseline="-30000"/>
              <a:t>1</a:t>
            </a:r>
            <a:r>
              <a:rPr lang="en-US" altLang="zh-CN"/>
              <a:t>, </a:t>
            </a:r>
            <a:r>
              <a:rPr lang="zh-CN" altLang="en-US"/>
              <a:t>必存在</a:t>
            </a:r>
            <a:r>
              <a:rPr lang="zh-CN" altLang="en-US">
                <a:sym typeface="Symbol" pitchFamily="18" charset="2"/>
              </a:rPr>
              <a:t></a:t>
            </a:r>
            <a:r>
              <a:rPr lang="en-US" altLang="zh-CN" baseline="-30000"/>
              <a:t>s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/>
              <a:t>Y, </a:t>
            </a:r>
            <a:r>
              <a:rPr lang="zh-CN" altLang="en-US"/>
              <a:t>使得</a:t>
            </a:r>
            <a:r>
              <a:rPr lang="en-US" altLang="zh-CN"/>
              <a:t>i</a:t>
            </a:r>
            <a:r>
              <a:rPr lang="en-US" altLang="zh-CN" baseline="-30000"/>
              <a:t>1</a:t>
            </a:r>
            <a:r>
              <a:rPr lang="zh-CN" altLang="en-US"/>
              <a:t>出现在</a:t>
            </a:r>
            <a:r>
              <a:rPr lang="zh-CN" altLang="en-US">
                <a:sym typeface="Symbol" pitchFamily="18" charset="2"/>
              </a:rPr>
              <a:t></a:t>
            </a:r>
            <a:r>
              <a:rPr lang="en-US" altLang="zh-CN" baseline="-30000"/>
              <a:t>s</a:t>
            </a:r>
            <a:r>
              <a:rPr lang="zh-CN" altLang="en-US"/>
              <a:t>中。由轮换的定义以及各轮换不相交，</a:t>
            </a:r>
            <a:r>
              <a:rPr lang="en-US" altLang="zh-CN"/>
              <a:t>i</a:t>
            </a:r>
            <a:r>
              <a:rPr lang="en-US" altLang="zh-CN" baseline="-30000"/>
              <a:t>2</a:t>
            </a:r>
            <a:r>
              <a:rPr lang="en-US" altLang="zh-CN"/>
              <a:t>, i</a:t>
            </a:r>
            <a:r>
              <a:rPr lang="en-US" altLang="zh-CN" baseline="-30000"/>
              <a:t>3</a:t>
            </a:r>
            <a:r>
              <a:rPr lang="en-US" altLang="zh-CN"/>
              <a:t>,…, i</a:t>
            </a:r>
            <a:r>
              <a:rPr lang="en-US" altLang="zh-CN" baseline="-30000"/>
              <a:t>m</a:t>
            </a:r>
            <a:r>
              <a:rPr lang="zh-CN" altLang="en-US"/>
              <a:t>也必在</a:t>
            </a:r>
            <a:r>
              <a:rPr lang="zh-CN" altLang="en-US">
                <a:sym typeface="Symbol" pitchFamily="18" charset="2"/>
              </a:rPr>
              <a:t></a:t>
            </a:r>
            <a:r>
              <a:rPr lang="en-US" altLang="zh-CN" baseline="-30000"/>
              <a:t>s</a:t>
            </a:r>
            <a:r>
              <a:rPr lang="zh-CN" altLang="en-US"/>
              <a:t>中。若存在其它某个元素</a:t>
            </a:r>
            <a:r>
              <a:rPr lang="en-US" altLang="zh-CN"/>
              <a:t>u</a:t>
            </a:r>
            <a:r>
              <a:rPr lang="zh-CN" altLang="en-US"/>
              <a:t>也在</a:t>
            </a:r>
            <a:r>
              <a:rPr lang="zh-CN" altLang="en-US">
                <a:sym typeface="Symbol" pitchFamily="18" charset="2"/>
              </a:rPr>
              <a:t></a:t>
            </a:r>
            <a:r>
              <a:rPr lang="en-US" altLang="zh-CN" baseline="-30000"/>
              <a:t>s</a:t>
            </a:r>
            <a:r>
              <a:rPr lang="zh-CN" altLang="en-US"/>
              <a:t>中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/>
              <a:t>u</a:t>
            </a:r>
            <a:r>
              <a:rPr lang="zh-CN" altLang="en-US"/>
              <a:t>只能在</a:t>
            </a:r>
            <a:r>
              <a:rPr lang="en-US" altLang="zh-CN"/>
              <a:t>m</a:t>
            </a:r>
            <a:r>
              <a:rPr lang="zh-CN" altLang="en-US"/>
              <a:t>后面，则</a:t>
            </a:r>
            <a:r>
              <a:rPr lang="zh-CN" altLang="en-US">
                <a:sym typeface="Symbol" pitchFamily="18" charset="2"/>
              </a:rPr>
              <a:t>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/>
              <a:t>i</a:t>
            </a:r>
            <a:r>
              <a:rPr lang="en-US" altLang="zh-CN" baseline="-30000"/>
              <a:t>m</a:t>
            </a:r>
            <a:r>
              <a:rPr lang="en-US" altLang="zh-CN">
                <a:sym typeface="Symbol" pitchFamily="18" charset="2"/>
              </a:rPr>
              <a:t>)=</a:t>
            </a:r>
            <a:r>
              <a:rPr lang="en-US" altLang="zh-CN" baseline="-30000"/>
              <a:t>s</a:t>
            </a:r>
            <a:r>
              <a:rPr lang="en-US" altLang="zh-CN"/>
              <a:t>(i</a:t>
            </a:r>
            <a:r>
              <a:rPr lang="en-US" altLang="zh-CN" baseline="-30000"/>
              <a:t>m</a:t>
            </a:r>
            <a:r>
              <a:rPr lang="en-US" altLang="zh-CN"/>
              <a:t>) =u</a:t>
            </a:r>
            <a:r>
              <a:rPr lang="zh-CN" altLang="en-US"/>
              <a:t>，同时又有</a:t>
            </a:r>
            <a:r>
              <a:rPr lang="zh-CN" altLang="en-US">
                <a:sym typeface="Symbol" pitchFamily="18" charset="2"/>
              </a:rPr>
              <a:t>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/>
              <a:t>i</a:t>
            </a:r>
            <a:r>
              <a:rPr lang="en-US" altLang="zh-CN" baseline="-30000"/>
              <a:t>m</a:t>
            </a:r>
            <a:r>
              <a:rPr lang="en-US" altLang="zh-CN">
                <a:sym typeface="Symbol" pitchFamily="18" charset="2"/>
              </a:rPr>
              <a:t>)=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</a:t>
            </a:r>
            <a:r>
              <a:rPr lang="en-US" altLang="zh-CN" baseline="-25000">
                <a:sym typeface="Symbol" pitchFamily="18" charset="2"/>
              </a:rPr>
              <a:t>j</a:t>
            </a:r>
            <a:r>
              <a:rPr lang="en-US" altLang="zh-CN"/>
              <a:t>(i</a:t>
            </a:r>
            <a:r>
              <a:rPr lang="en-US" altLang="zh-CN" baseline="-30000"/>
              <a:t>m</a:t>
            </a:r>
            <a:r>
              <a:rPr lang="en-US" altLang="zh-CN"/>
              <a:t>)=i</a:t>
            </a:r>
            <a:r>
              <a:rPr lang="en-US" altLang="zh-CN" baseline="-30000"/>
              <a:t>1</a:t>
            </a:r>
            <a:r>
              <a:rPr lang="en-US" altLang="zh-CN"/>
              <a:t>, </a:t>
            </a:r>
            <a:r>
              <a:rPr lang="zh-CN" altLang="en-US"/>
              <a:t>矛盾。所以</a:t>
            </a:r>
            <a:r>
              <a:rPr lang="zh-CN" altLang="en-US">
                <a:sym typeface="Symbol" pitchFamily="18" charset="2"/>
              </a:rPr>
              <a:t></a:t>
            </a:r>
            <a:r>
              <a:rPr lang="en-US" altLang="zh-CN" baseline="-30000"/>
              <a:t>j</a:t>
            </a:r>
            <a:r>
              <a:rPr lang="zh-CN" altLang="en-US"/>
              <a:t>即</a:t>
            </a:r>
            <a:r>
              <a:rPr lang="zh-CN" altLang="en-US">
                <a:sym typeface="Symbol" pitchFamily="18" charset="2"/>
              </a:rPr>
              <a:t></a:t>
            </a:r>
            <a:r>
              <a:rPr lang="en-US" altLang="zh-CN" baseline="-30000"/>
              <a:t>s</a:t>
            </a:r>
            <a:r>
              <a:rPr lang="zh-CN" altLang="en-US"/>
              <a:t>。这说明</a:t>
            </a:r>
            <a:r>
              <a:rPr lang="en-US" altLang="zh-CN"/>
              <a:t>X</a:t>
            </a:r>
            <a:r>
              <a:rPr lang="en-US" altLang="zh-CN">
                <a:sym typeface="Symbol" pitchFamily="18" charset="2"/>
              </a:rPr>
              <a:t></a:t>
            </a:r>
            <a:r>
              <a:rPr lang="en-US" altLang="zh-CN"/>
              <a:t>Y, </a:t>
            </a:r>
            <a:r>
              <a:rPr lang="zh-CN" altLang="en-US"/>
              <a:t>同理可知</a:t>
            </a:r>
            <a:r>
              <a:rPr lang="en-US" altLang="zh-CN"/>
              <a:t>Y</a:t>
            </a:r>
            <a:r>
              <a:rPr lang="en-US" altLang="zh-CN">
                <a:sym typeface="Symbol" pitchFamily="18" charset="2"/>
              </a:rPr>
              <a:t></a:t>
            </a:r>
            <a:r>
              <a:rPr lang="en-US" altLang="zh-CN"/>
              <a:t>X</a:t>
            </a:r>
            <a:r>
              <a:rPr lang="zh-CN" altLang="en-US"/>
              <a:t>。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7772400" cy="1143000"/>
          </a:xfrm>
        </p:spPr>
        <p:txBody>
          <a:bodyPr/>
          <a:lstStyle/>
          <a:p>
            <a:r>
              <a:rPr lang="zh-CN" altLang="en-US"/>
              <a:t>置换的轮换乘积形式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209800"/>
            <a:ext cx="8458200" cy="4052888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zh-CN" altLang="en-US"/>
              <a:t>例子：                          </a:t>
            </a:r>
            <a:r>
              <a:rPr lang="en-US" altLang="zh-CN"/>
              <a:t>=  (1 5 7) (4 8) </a:t>
            </a:r>
          </a:p>
          <a:p>
            <a:pPr>
              <a:spcBef>
                <a:spcPct val="60000"/>
              </a:spcBef>
            </a:pPr>
            <a:endParaRPr lang="en-US" altLang="zh-CN"/>
          </a:p>
          <a:p>
            <a:pPr>
              <a:spcBef>
                <a:spcPct val="60000"/>
              </a:spcBef>
            </a:pPr>
            <a:r>
              <a:rPr lang="zh-CN" altLang="en-US"/>
              <a:t>例子：                            </a:t>
            </a:r>
            <a:r>
              <a:rPr lang="en-US" altLang="zh-CN"/>
              <a:t>=(1 2 3 5) (4 8 7 6)</a:t>
            </a:r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2133600" y="2133600"/>
          <a:ext cx="2362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1" name="Document" r:id="rId3" imgW="1478880" imgH="393840" progId="Word.Document.8">
                  <p:embed/>
                </p:oleObj>
              </mc:Choice>
              <mc:Fallback>
                <p:oleObj name="Document" r:id="rId3" imgW="1478880" imgH="3938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2362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6"/>
          <p:cNvGraphicFramePr>
            <a:graphicFrameLocks noChangeAspect="1"/>
          </p:cNvGraphicFramePr>
          <p:nvPr/>
        </p:nvGraphicFramePr>
        <p:xfrm>
          <a:off x="2133600" y="3657600"/>
          <a:ext cx="2362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2" name="Equation" r:id="rId5" imgW="1777680" imgH="457200" progId="Equation.3">
                  <p:embed/>
                </p:oleObj>
              </mc:Choice>
              <mc:Fallback>
                <p:oleObj name="Equation" r:id="rId5" imgW="17776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57600"/>
                        <a:ext cx="2362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用对换的乘积表示置换 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800"/>
              <a:t>k(k&gt;1)</a:t>
            </a:r>
            <a:r>
              <a:rPr lang="zh-CN" altLang="en-US" sz="2800"/>
              <a:t>阶轮换</a:t>
            </a:r>
            <a:r>
              <a:rPr lang="zh-CN" altLang="en-US" sz="2800">
                <a:sym typeface="Symbol" pitchFamily="18" charset="2"/>
              </a:rPr>
              <a:t></a:t>
            </a:r>
            <a:r>
              <a:rPr lang="zh-CN" altLang="en-US" sz="2800"/>
              <a:t> </a:t>
            </a:r>
            <a:r>
              <a:rPr lang="en-US" altLang="zh-CN" sz="2800"/>
              <a:t>=(i</a:t>
            </a:r>
            <a:r>
              <a:rPr lang="en-US" altLang="zh-CN" sz="2800" baseline="-30000"/>
              <a:t>1</a:t>
            </a:r>
            <a:r>
              <a:rPr lang="en-US" altLang="zh-CN" sz="2800"/>
              <a:t> i</a:t>
            </a:r>
            <a:r>
              <a:rPr lang="en-US" altLang="zh-CN" sz="2800" baseline="-30000"/>
              <a:t>2</a:t>
            </a:r>
            <a:r>
              <a:rPr lang="en-US" altLang="zh-CN" sz="2800"/>
              <a:t> … i</a:t>
            </a:r>
            <a:r>
              <a:rPr lang="en-US" altLang="zh-CN" sz="2800" baseline="-30000"/>
              <a:t>k </a:t>
            </a:r>
            <a:r>
              <a:rPr lang="en-US" altLang="zh-CN" sz="2800"/>
              <a:t>)</a:t>
            </a:r>
            <a:r>
              <a:rPr lang="zh-CN" altLang="en-US" sz="2800"/>
              <a:t>可以表示为</a:t>
            </a:r>
            <a:r>
              <a:rPr lang="en-US" altLang="zh-CN" sz="2800"/>
              <a:t>k-1</a:t>
            </a:r>
            <a:r>
              <a:rPr lang="zh-CN" altLang="en-US" sz="2800"/>
              <a:t>个对换的乘积：</a:t>
            </a:r>
            <a:r>
              <a:rPr lang="en-US" altLang="zh-CN" sz="2800"/>
              <a:t>(i</a:t>
            </a:r>
            <a:r>
              <a:rPr lang="en-US" altLang="zh-CN" sz="2800" baseline="-30000"/>
              <a:t>1</a:t>
            </a:r>
            <a:r>
              <a:rPr lang="en-US" altLang="zh-CN" sz="2800"/>
              <a:t>i</a:t>
            </a:r>
            <a:r>
              <a:rPr lang="en-US" altLang="zh-CN" sz="2800" baseline="-30000"/>
              <a:t>2</a:t>
            </a:r>
            <a:r>
              <a:rPr lang="en-US" altLang="zh-CN" sz="2800"/>
              <a:t>)…(i</a:t>
            </a:r>
            <a:r>
              <a:rPr lang="en-US" altLang="zh-CN" sz="2800" baseline="-30000"/>
              <a:t>1</a:t>
            </a:r>
            <a:r>
              <a:rPr lang="en-US" altLang="zh-CN" sz="2800"/>
              <a:t>i</a:t>
            </a:r>
            <a:r>
              <a:rPr lang="en-US" altLang="zh-CN" sz="2800" baseline="-30000"/>
              <a:t>k-1</a:t>
            </a:r>
            <a:r>
              <a:rPr lang="en-US" altLang="zh-CN" sz="2800"/>
              <a:t>) (i</a:t>
            </a:r>
            <a:r>
              <a:rPr lang="en-US" altLang="zh-CN" sz="2800" baseline="-30000"/>
              <a:t>1</a:t>
            </a:r>
            <a:r>
              <a:rPr lang="en-US" altLang="zh-CN" sz="2800"/>
              <a:t>i</a:t>
            </a:r>
            <a:r>
              <a:rPr lang="en-US" altLang="zh-CN" sz="2800" baseline="-30000"/>
              <a:t>k</a:t>
            </a:r>
            <a:r>
              <a:rPr lang="en-US" altLang="zh-CN" sz="2800"/>
              <a:t>)</a:t>
            </a:r>
          </a:p>
          <a:p>
            <a:pPr lvl="2" algn="just">
              <a:lnSpc>
                <a:spcPct val="90000"/>
              </a:lnSpc>
            </a:pPr>
            <a:r>
              <a:rPr lang="zh-CN" altLang="en-US" sz="2000"/>
              <a:t>注意：各对换是相交的，因此次序不可以交换。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/>
              <a:t>证明要点：对</a:t>
            </a:r>
            <a:r>
              <a:rPr lang="en-US" altLang="zh-CN" sz="2400"/>
              <a:t>k</a:t>
            </a:r>
            <a:r>
              <a:rPr lang="zh-CN" altLang="en-US" sz="2400"/>
              <a:t>归纳。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k=2</a:t>
            </a:r>
            <a:r>
              <a:rPr lang="zh-CN" altLang="en-US" sz="2400"/>
              <a:t>时显然成立。考虑</a:t>
            </a:r>
            <a:r>
              <a:rPr lang="zh-CN" altLang="en-US" sz="2400">
                <a:sym typeface="Symbol" pitchFamily="18" charset="2"/>
              </a:rPr>
              <a:t></a:t>
            </a:r>
            <a:r>
              <a:rPr lang="zh-CN" altLang="en-US" sz="2400"/>
              <a:t> </a:t>
            </a:r>
            <a:r>
              <a:rPr lang="en-US" altLang="zh-CN" sz="2400"/>
              <a:t>=(i</a:t>
            </a:r>
            <a:r>
              <a:rPr lang="en-US" altLang="zh-CN" sz="2400" baseline="-30000"/>
              <a:t>1</a:t>
            </a:r>
            <a:r>
              <a:rPr lang="en-US" altLang="zh-CN" sz="2400"/>
              <a:t> i</a:t>
            </a:r>
            <a:r>
              <a:rPr lang="en-US" altLang="zh-CN" sz="2400" baseline="-30000"/>
              <a:t>2</a:t>
            </a:r>
            <a:r>
              <a:rPr lang="en-US" altLang="zh-CN" sz="2400"/>
              <a:t> … i</a:t>
            </a:r>
            <a:r>
              <a:rPr lang="en-US" altLang="zh-CN" sz="2400" baseline="-30000"/>
              <a:t>k</a:t>
            </a:r>
            <a:r>
              <a:rPr lang="en-US" altLang="zh-CN" sz="2400"/>
              <a:t> i</a:t>
            </a:r>
            <a:r>
              <a:rPr lang="en-US" altLang="zh-CN" sz="2400" baseline="-30000"/>
              <a:t>k+1 </a:t>
            </a:r>
            <a:r>
              <a:rPr lang="en-US" altLang="zh-CN" sz="2400"/>
              <a:t>),   </a:t>
            </a:r>
            <a:r>
              <a:rPr lang="zh-CN" altLang="en-US" sz="2400"/>
              <a:t>只需证明</a:t>
            </a:r>
            <a:r>
              <a:rPr lang="zh-CN" altLang="en-US" sz="2400">
                <a:sym typeface="Symbol" pitchFamily="18" charset="2"/>
              </a:rPr>
              <a:t></a:t>
            </a:r>
            <a:r>
              <a:rPr lang="zh-CN" altLang="en-US" sz="2400"/>
              <a:t> </a:t>
            </a:r>
            <a:r>
              <a:rPr lang="en-US" altLang="zh-CN" sz="2400"/>
              <a:t>=(i</a:t>
            </a:r>
            <a:r>
              <a:rPr lang="en-US" altLang="zh-CN" sz="2400" baseline="-30000"/>
              <a:t>1</a:t>
            </a:r>
            <a:r>
              <a:rPr lang="en-US" altLang="zh-CN" sz="2400"/>
              <a:t> i</a:t>
            </a:r>
            <a:r>
              <a:rPr lang="en-US" altLang="zh-CN" sz="2400" baseline="-30000"/>
              <a:t>2</a:t>
            </a:r>
            <a:r>
              <a:rPr lang="en-US" altLang="zh-CN" sz="2400"/>
              <a:t> … i</a:t>
            </a:r>
            <a:r>
              <a:rPr lang="en-US" altLang="zh-CN" sz="2400" baseline="-30000"/>
              <a:t>k</a:t>
            </a:r>
            <a:r>
              <a:rPr lang="en-US" altLang="zh-CN" sz="2400"/>
              <a:t>)(i</a:t>
            </a:r>
            <a:r>
              <a:rPr lang="en-US" altLang="zh-CN" sz="2400" baseline="-30000"/>
              <a:t>1</a:t>
            </a:r>
            <a:r>
              <a:rPr lang="en-US" altLang="zh-CN" sz="2400"/>
              <a:t> i</a:t>
            </a:r>
            <a:r>
              <a:rPr lang="en-US" altLang="zh-CN" sz="2400" baseline="-30000"/>
              <a:t>k+1 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sz="2400"/>
              <a:t>   分</a:t>
            </a:r>
            <a:r>
              <a:rPr lang="en-US" altLang="zh-CN" sz="2400"/>
              <a:t>4</a:t>
            </a:r>
            <a:r>
              <a:rPr lang="zh-CN" altLang="en-US" sz="2400"/>
              <a:t>种情况证明：</a:t>
            </a:r>
            <a:r>
              <a:rPr lang="zh-CN" altLang="en-US" sz="2400">
                <a:sym typeface="Symbol" pitchFamily="18" charset="2"/>
              </a:rPr>
              <a:t></a:t>
            </a:r>
            <a:r>
              <a:rPr lang="en-US" altLang="zh-CN" sz="2400"/>
              <a:t>x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A, </a:t>
            </a:r>
            <a:r>
              <a:rPr lang="en-US" altLang="zh-CN" sz="2400">
                <a:sym typeface="Symbol" pitchFamily="18" charset="2"/>
              </a:rPr>
              <a:t></a:t>
            </a:r>
            <a:r>
              <a:rPr lang="en-US" altLang="zh-CN" sz="2400"/>
              <a:t>(x)=(i</a:t>
            </a:r>
            <a:r>
              <a:rPr lang="en-US" altLang="zh-CN" sz="2400" baseline="-30000"/>
              <a:t>1</a:t>
            </a:r>
            <a:r>
              <a:rPr lang="en-US" altLang="zh-CN" sz="2400"/>
              <a:t> i</a:t>
            </a:r>
            <a:r>
              <a:rPr lang="en-US" altLang="zh-CN" sz="2400" baseline="-30000"/>
              <a:t>2</a:t>
            </a:r>
            <a:r>
              <a:rPr lang="en-US" altLang="zh-CN" sz="2400"/>
              <a:t> … i</a:t>
            </a:r>
            <a:r>
              <a:rPr lang="en-US" altLang="zh-CN" sz="2400" baseline="-30000"/>
              <a:t>k</a:t>
            </a:r>
            <a:r>
              <a:rPr lang="en-US" altLang="zh-CN" sz="2400"/>
              <a:t>)(i</a:t>
            </a:r>
            <a:r>
              <a:rPr lang="en-US" altLang="zh-CN" sz="2400" baseline="-30000"/>
              <a:t>1</a:t>
            </a:r>
            <a:r>
              <a:rPr lang="en-US" altLang="zh-CN" sz="2400"/>
              <a:t> i</a:t>
            </a:r>
            <a:r>
              <a:rPr lang="en-US" altLang="zh-CN" sz="2400" baseline="-30000"/>
              <a:t>k+1 </a:t>
            </a:r>
            <a:r>
              <a:rPr lang="en-US" altLang="zh-CN" sz="2400"/>
              <a:t>)(x)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altLang="zh-CN"/>
              <a:t>(1) x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/>
              <a:t>{ i</a:t>
            </a:r>
            <a:r>
              <a:rPr lang="en-US" altLang="zh-CN" baseline="-30000"/>
              <a:t>1</a:t>
            </a:r>
            <a:r>
              <a:rPr lang="en-US" altLang="zh-CN"/>
              <a:t>, i</a:t>
            </a:r>
            <a:r>
              <a:rPr lang="en-US" altLang="zh-CN" baseline="-30000"/>
              <a:t>2</a:t>
            </a:r>
            <a:r>
              <a:rPr lang="en-US" altLang="zh-CN"/>
              <a:t>, …, i</a:t>
            </a:r>
            <a:r>
              <a:rPr lang="en-US" altLang="zh-CN" baseline="-30000"/>
              <a:t>k-1</a:t>
            </a:r>
            <a:r>
              <a:rPr lang="en-US" altLang="zh-CN"/>
              <a:t>}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altLang="zh-CN"/>
              <a:t>(2) x=i</a:t>
            </a:r>
            <a:r>
              <a:rPr lang="en-US" altLang="zh-CN" baseline="-30000"/>
              <a:t>k</a:t>
            </a:r>
            <a:endParaRPr lang="en-US" altLang="zh-CN"/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altLang="zh-CN"/>
              <a:t>(3) x=i</a:t>
            </a:r>
            <a:r>
              <a:rPr lang="en-US" altLang="zh-CN" baseline="-30000"/>
              <a:t>k+1</a:t>
            </a:r>
            <a:endParaRPr lang="en-US" altLang="zh-CN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/>
              <a:t>(4) x</a:t>
            </a:r>
            <a:r>
              <a:rPr lang="zh-CN" altLang="en-US"/>
              <a:t>为</a:t>
            </a:r>
            <a:r>
              <a:rPr lang="en-US" altLang="zh-CN"/>
              <a:t>A</a:t>
            </a:r>
            <a:r>
              <a:rPr lang="zh-CN" altLang="en-US"/>
              <a:t>中其它元素</a:t>
            </a:r>
            <a:r>
              <a:rPr lang="zh-CN" altLang="en-US" sz="200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排列中的逆序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65000"/>
              </a:spcBef>
            </a:pPr>
            <a:r>
              <a:rPr lang="zh-CN" altLang="en-US"/>
              <a:t>设</a:t>
            </a:r>
            <a:r>
              <a:rPr lang="en-US" altLang="zh-CN"/>
              <a:t>i</a:t>
            </a:r>
            <a:r>
              <a:rPr lang="en-US" altLang="zh-CN" baseline="-30000"/>
              <a:t>1</a:t>
            </a:r>
            <a:r>
              <a:rPr lang="en-US" altLang="zh-CN"/>
              <a:t>i</a:t>
            </a:r>
            <a:r>
              <a:rPr lang="en-US" altLang="zh-CN" baseline="-30000"/>
              <a:t>2</a:t>
            </a:r>
            <a:r>
              <a:rPr lang="en-US" altLang="zh-CN"/>
              <a:t>…i</a:t>
            </a:r>
            <a:r>
              <a:rPr lang="en-US" altLang="zh-CN" baseline="-30000"/>
              <a:t>n</a:t>
            </a:r>
            <a:r>
              <a:rPr lang="zh-CN" altLang="en-US"/>
              <a:t>是</a:t>
            </a:r>
            <a:r>
              <a:rPr lang="en-US" altLang="zh-CN"/>
              <a:t>1,2,…,n</a:t>
            </a:r>
            <a:r>
              <a:rPr lang="zh-CN" altLang="en-US"/>
              <a:t>的一种排列。对任意的</a:t>
            </a:r>
            <a:r>
              <a:rPr lang="en-US" altLang="zh-CN"/>
              <a:t>i</a:t>
            </a:r>
            <a:r>
              <a:rPr lang="en-US" altLang="zh-CN" baseline="-30000"/>
              <a:t>j</a:t>
            </a:r>
            <a:r>
              <a:rPr lang="en-US" altLang="zh-CN"/>
              <a:t>, i</a:t>
            </a:r>
            <a:r>
              <a:rPr lang="en-US" altLang="zh-CN" baseline="-30000"/>
              <a:t>k</a:t>
            </a:r>
            <a:r>
              <a:rPr lang="en-US" altLang="zh-CN"/>
              <a:t>, </a:t>
            </a:r>
            <a:r>
              <a:rPr lang="zh-CN" altLang="en-US"/>
              <a:t>若</a:t>
            </a:r>
            <a:r>
              <a:rPr lang="en-US" altLang="zh-CN"/>
              <a:t>i</a:t>
            </a:r>
            <a:r>
              <a:rPr lang="en-US" altLang="zh-CN" baseline="-30000"/>
              <a:t>j</a:t>
            </a:r>
            <a:r>
              <a:rPr lang="en-US" altLang="zh-CN"/>
              <a:t>&gt;i</a:t>
            </a:r>
            <a:r>
              <a:rPr lang="en-US" altLang="zh-CN" baseline="-30000"/>
              <a:t>k</a:t>
            </a:r>
            <a:r>
              <a:rPr lang="en-US" altLang="zh-CN"/>
              <a:t>, </a:t>
            </a:r>
            <a:r>
              <a:rPr lang="zh-CN" altLang="en-US"/>
              <a:t>且</a:t>
            </a:r>
            <a:r>
              <a:rPr lang="en-US" altLang="zh-CN"/>
              <a:t>j&lt;k, </a:t>
            </a:r>
            <a:r>
              <a:rPr lang="zh-CN" altLang="en-US"/>
              <a:t>则称</a:t>
            </a:r>
            <a:r>
              <a:rPr lang="en-US" altLang="zh-CN"/>
              <a:t>i</a:t>
            </a:r>
            <a:r>
              <a:rPr lang="en-US" altLang="zh-CN" baseline="-30000"/>
              <a:t>j</a:t>
            </a:r>
            <a:r>
              <a:rPr lang="en-US" altLang="zh-CN"/>
              <a:t>i</a:t>
            </a:r>
            <a:r>
              <a:rPr lang="en-US" altLang="zh-CN" baseline="-30000"/>
              <a:t>k</a:t>
            </a:r>
            <a:r>
              <a:rPr lang="zh-CN" altLang="en-US"/>
              <a:t>为一个</a:t>
            </a:r>
            <a:r>
              <a:rPr lang="zh-CN" altLang="en-US" b="1" i="1">
                <a:solidFill>
                  <a:srgbClr val="FF0000"/>
                </a:solidFill>
              </a:rPr>
              <a:t>逆序</a:t>
            </a:r>
            <a:endParaRPr lang="zh-CN" altLang="en-US"/>
          </a:p>
          <a:p>
            <a:pPr>
              <a:lnSpc>
                <a:spcPct val="120000"/>
              </a:lnSpc>
              <a:spcBef>
                <a:spcPct val="65000"/>
              </a:spcBef>
            </a:pPr>
            <a:r>
              <a:rPr lang="zh-CN" altLang="en-US"/>
              <a:t>排列中逆序总个数称为该排列的</a:t>
            </a:r>
            <a:r>
              <a:rPr lang="zh-CN" altLang="en-US" b="1" i="1">
                <a:solidFill>
                  <a:srgbClr val="FF0000"/>
                </a:solidFill>
              </a:rPr>
              <a:t>逆序数</a:t>
            </a:r>
            <a:r>
              <a:rPr lang="zh-CN" altLang="en-US"/>
              <a:t>。</a:t>
            </a:r>
          </a:p>
          <a:p>
            <a:pPr>
              <a:lnSpc>
                <a:spcPct val="120000"/>
              </a:lnSpc>
              <a:spcBef>
                <a:spcPct val="65000"/>
              </a:spcBef>
            </a:pPr>
            <a:r>
              <a:rPr lang="zh-CN" altLang="en-US" sz="2800"/>
              <a:t>例子：</a:t>
            </a:r>
            <a:r>
              <a:rPr lang="en-US" altLang="zh-CN" sz="2800"/>
              <a:t>(3 2 1 5 4)</a:t>
            </a:r>
            <a:r>
              <a:rPr lang="zh-CN" altLang="en-US" sz="2800"/>
              <a:t>中</a:t>
            </a:r>
            <a:r>
              <a:rPr lang="en-US" altLang="zh-CN" sz="2800"/>
              <a:t>3</a:t>
            </a:r>
            <a:r>
              <a:rPr lang="zh-CN" altLang="en-US" sz="2800"/>
              <a:t>和</a:t>
            </a:r>
            <a:r>
              <a:rPr lang="en-US" altLang="zh-CN" sz="2800"/>
              <a:t>2</a:t>
            </a:r>
            <a:r>
              <a:rPr lang="zh-CN" altLang="en-US" sz="2800"/>
              <a:t>构成一个逆序，这里的逆序数是</a:t>
            </a:r>
            <a:r>
              <a:rPr lang="en-US" altLang="zh-CN" sz="2800"/>
              <a:t>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772400" cy="990600"/>
          </a:xfrm>
        </p:spPr>
        <p:txBody>
          <a:bodyPr/>
          <a:lstStyle/>
          <a:p>
            <a:r>
              <a:rPr lang="zh-CN" altLang="en-US"/>
              <a:t>奇置换和偶置换 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3810000"/>
          </a:xfrm>
        </p:spPr>
        <p:txBody>
          <a:bodyPr/>
          <a:lstStyle/>
          <a:p>
            <a:pPr algn="just"/>
            <a:r>
              <a:rPr lang="en-US" altLang="zh-CN" sz="2800">
                <a:sym typeface="Symbol" pitchFamily="18" charset="2"/>
              </a:rPr>
              <a:t></a:t>
            </a:r>
            <a:r>
              <a:rPr lang="zh-CN" altLang="en-US" sz="2800"/>
              <a:t>是</a:t>
            </a:r>
            <a:r>
              <a:rPr lang="en-US" altLang="zh-CN" sz="2800"/>
              <a:t>S</a:t>
            </a:r>
            <a:r>
              <a:rPr lang="zh-CN" altLang="en-US" sz="2800"/>
              <a:t>上的一个置换，</a:t>
            </a:r>
            <a:r>
              <a:rPr lang="zh-CN" altLang="en-US" sz="2800">
                <a:sym typeface="Symbol" pitchFamily="18" charset="2"/>
              </a:rPr>
              <a:t></a:t>
            </a:r>
            <a:r>
              <a:rPr lang="en-US" altLang="zh-CN" sz="2800"/>
              <a:t>(j)=i</a:t>
            </a:r>
            <a:r>
              <a:rPr lang="en-US" altLang="zh-CN" sz="2800" baseline="-30000"/>
              <a:t>j</a:t>
            </a:r>
            <a:r>
              <a:rPr lang="en-US" altLang="zh-CN" sz="2800"/>
              <a:t>, (j=1,2,…,n)</a:t>
            </a:r>
            <a:r>
              <a:rPr lang="zh-CN" altLang="en-US" sz="2800"/>
              <a:t>。则</a:t>
            </a:r>
            <a:r>
              <a:rPr lang="zh-CN" altLang="en-US" sz="2800">
                <a:sym typeface="Symbol" pitchFamily="18" charset="2"/>
              </a:rPr>
              <a:t></a:t>
            </a:r>
            <a:r>
              <a:rPr lang="zh-CN" altLang="en-US" sz="2800"/>
              <a:t>的对换表示中对换个数与排列</a:t>
            </a:r>
            <a:r>
              <a:rPr lang="en-US" altLang="zh-CN" sz="2800"/>
              <a:t>i</a:t>
            </a:r>
            <a:r>
              <a:rPr lang="en-US" altLang="zh-CN" sz="2800" baseline="-30000"/>
              <a:t>1</a:t>
            </a:r>
            <a:r>
              <a:rPr lang="en-US" altLang="zh-CN" sz="2800"/>
              <a:t>, i</a:t>
            </a:r>
            <a:r>
              <a:rPr lang="en-US" altLang="zh-CN" sz="2800" baseline="-30000"/>
              <a:t>2</a:t>
            </a:r>
            <a:r>
              <a:rPr lang="en-US" altLang="zh-CN" sz="2800"/>
              <a:t>, …, i</a:t>
            </a:r>
            <a:r>
              <a:rPr lang="en-US" altLang="zh-CN" sz="2800" baseline="-30000"/>
              <a:t>n</a:t>
            </a:r>
            <a:r>
              <a:rPr lang="zh-CN" altLang="en-US" sz="2800"/>
              <a:t>的逆序数同奇偶性。</a:t>
            </a:r>
          </a:p>
          <a:p>
            <a:pPr lvl="1" algn="just">
              <a:spcBef>
                <a:spcPct val="50000"/>
              </a:spcBef>
            </a:pPr>
            <a:r>
              <a:rPr lang="zh-CN" altLang="en-US" sz="2400"/>
              <a:t>对</a:t>
            </a:r>
            <a:r>
              <a:rPr lang="en-US" altLang="zh-CN" sz="2400"/>
              <a:t>S</a:t>
            </a:r>
            <a:r>
              <a:rPr lang="zh-CN" altLang="en-US" sz="2400"/>
              <a:t>的阶数</a:t>
            </a:r>
            <a:r>
              <a:rPr lang="en-US" altLang="zh-CN" sz="2400"/>
              <a:t>n</a:t>
            </a:r>
            <a:r>
              <a:rPr lang="zh-CN" altLang="en-US" sz="2400"/>
              <a:t>进行归纳。</a:t>
            </a:r>
          </a:p>
          <a:p>
            <a:pPr lvl="1" algn="just"/>
            <a:r>
              <a:rPr lang="zh-CN" altLang="en-US" sz="2400"/>
              <a:t>令</a:t>
            </a:r>
            <a:r>
              <a:rPr lang="zh-CN" altLang="en-US" sz="2400">
                <a:sym typeface="Symbol" pitchFamily="18" charset="2"/>
              </a:rPr>
              <a:t></a:t>
            </a:r>
            <a:r>
              <a:rPr lang="zh-CN" altLang="en-US" sz="2400"/>
              <a:t>的对换个数为</a:t>
            </a:r>
            <a:r>
              <a:rPr lang="zh-CN" altLang="en-US" sz="2400">
                <a:sym typeface="Symbol" pitchFamily="18" charset="2"/>
              </a:rPr>
              <a:t></a:t>
            </a:r>
            <a:r>
              <a:rPr lang="en-US" altLang="zh-CN" sz="2400"/>
              <a:t>(</a:t>
            </a:r>
            <a:r>
              <a:rPr lang="en-US" altLang="zh-CN" sz="2400">
                <a:sym typeface="Symbol" pitchFamily="18" charset="2"/>
              </a:rPr>
              <a:t></a:t>
            </a:r>
            <a:r>
              <a:rPr lang="en-US" altLang="zh-CN" sz="2400"/>
              <a:t>)</a:t>
            </a:r>
            <a:r>
              <a:rPr lang="zh-CN" altLang="en-US" sz="2400"/>
              <a:t>，对应排列</a:t>
            </a:r>
            <a:r>
              <a:rPr lang="zh-CN" altLang="en-US" sz="2400">
                <a:sym typeface="Symbol" pitchFamily="18" charset="2"/>
              </a:rPr>
              <a:t></a:t>
            </a:r>
            <a:r>
              <a:rPr lang="zh-CN" altLang="en-US" sz="2400"/>
              <a:t>的逆序数为</a:t>
            </a:r>
            <a:r>
              <a:rPr lang="zh-CN" altLang="en-US" sz="2400">
                <a:sym typeface="Symbol" pitchFamily="18" charset="2"/>
              </a:rPr>
              <a:t></a:t>
            </a:r>
            <a:r>
              <a:rPr lang="en-US" altLang="zh-CN" sz="2400"/>
              <a:t>(</a:t>
            </a:r>
            <a:r>
              <a:rPr lang="en-US" altLang="zh-CN" sz="2400">
                <a:sym typeface="Symbol" pitchFamily="18" charset="2"/>
              </a:rPr>
              <a:t>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</a:p>
          <a:p>
            <a:pPr lvl="1" algn="just"/>
            <a:r>
              <a:rPr lang="zh-CN" altLang="en-US" sz="2400"/>
              <a:t>奠基：当</a:t>
            </a:r>
            <a:r>
              <a:rPr lang="en-US" altLang="zh-CN" sz="2400"/>
              <a:t>n=1, </a:t>
            </a:r>
            <a:r>
              <a:rPr lang="en-US" altLang="zh-CN" sz="2400">
                <a:sym typeface="Symbol" pitchFamily="18" charset="2"/>
              </a:rPr>
              <a:t></a:t>
            </a:r>
            <a:r>
              <a:rPr lang="en-US" altLang="zh-CN" sz="2400"/>
              <a:t> =(1), </a:t>
            </a:r>
            <a:r>
              <a:rPr lang="en-US" altLang="zh-CN" sz="2400">
                <a:sym typeface="Symbol" pitchFamily="18" charset="2"/>
              </a:rPr>
              <a:t></a:t>
            </a:r>
            <a:r>
              <a:rPr lang="en-US" altLang="zh-CN" sz="2400"/>
              <a:t>(</a:t>
            </a:r>
            <a:r>
              <a:rPr lang="en-US" altLang="zh-CN" sz="2400">
                <a:sym typeface="Symbol" pitchFamily="18" charset="2"/>
              </a:rPr>
              <a:t></a:t>
            </a:r>
            <a:r>
              <a:rPr lang="en-US" altLang="zh-CN" sz="2400"/>
              <a:t>)=</a:t>
            </a:r>
            <a:r>
              <a:rPr lang="en-US" altLang="zh-CN" sz="2400">
                <a:sym typeface="Symbol" pitchFamily="18" charset="2"/>
              </a:rPr>
              <a:t></a:t>
            </a:r>
            <a:r>
              <a:rPr lang="en-US" altLang="zh-CN" sz="2400"/>
              <a:t>(</a:t>
            </a:r>
            <a:r>
              <a:rPr lang="en-US" altLang="zh-CN" sz="2400">
                <a:sym typeface="Symbol" pitchFamily="18" charset="2"/>
              </a:rPr>
              <a:t></a:t>
            </a:r>
            <a:r>
              <a:rPr lang="en-US" altLang="zh-CN" sz="2400"/>
              <a:t>)=0</a:t>
            </a:r>
            <a:r>
              <a:rPr lang="zh-CN" altLang="en-US" sz="2400"/>
              <a:t>。</a:t>
            </a:r>
          </a:p>
          <a:p>
            <a:pPr lvl="1" algn="just">
              <a:buFontTx/>
              <a:buNone/>
            </a:pPr>
            <a:r>
              <a:rPr lang="zh-CN" altLang="en-US" sz="2400"/>
              <a:t>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7772400" cy="990600"/>
          </a:xfrm>
        </p:spPr>
        <p:txBody>
          <a:bodyPr/>
          <a:lstStyle/>
          <a:p>
            <a:r>
              <a:rPr lang="zh-CN" altLang="en-US"/>
              <a:t>奇置换和偶置换 </a:t>
            </a:r>
            <a:r>
              <a:rPr lang="en-US" altLang="zh-CN"/>
              <a:t>– </a:t>
            </a:r>
            <a:r>
              <a:rPr lang="zh-CN" altLang="en-US"/>
              <a:t>归纳证明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7772400" cy="4343400"/>
          </a:xfrm>
        </p:spPr>
        <p:txBody>
          <a:bodyPr/>
          <a:lstStyle/>
          <a:p>
            <a:pPr algn="just"/>
            <a:r>
              <a:rPr lang="zh-CN" altLang="en-US" sz="2400"/>
              <a:t>假设当</a:t>
            </a:r>
            <a:r>
              <a:rPr lang="en-US" altLang="zh-CN" sz="2400"/>
              <a:t>n=k</a:t>
            </a:r>
            <a:r>
              <a:rPr lang="zh-CN" altLang="en-US" sz="2400"/>
              <a:t>时结论成立。考虑</a:t>
            </a:r>
            <a:r>
              <a:rPr lang="en-US" altLang="zh-CN" sz="2400"/>
              <a:t>k+1</a:t>
            </a:r>
            <a:r>
              <a:rPr lang="zh-CN" altLang="en-US" sz="2400"/>
              <a:t>元置换</a:t>
            </a:r>
            <a:r>
              <a:rPr lang="zh-CN" altLang="en-US" sz="2400">
                <a:sym typeface="Symbol" pitchFamily="18" charset="2"/>
              </a:rPr>
              <a:t></a:t>
            </a:r>
            <a:r>
              <a:rPr lang="zh-CN" altLang="en-US" sz="2400"/>
              <a:t>。</a:t>
            </a:r>
          </a:p>
          <a:p>
            <a:pPr algn="just"/>
            <a:r>
              <a:rPr lang="zh-CN" altLang="en-US" sz="2400"/>
              <a:t>分两种情况讨论；</a:t>
            </a:r>
          </a:p>
          <a:p>
            <a:pPr lvl="1" algn="just">
              <a:lnSpc>
                <a:spcPct val="120000"/>
              </a:lnSpc>
              <a:buFontTx/>
              <a:buNone/>
            </a:pPr>
            <a:r>
              <a:rPr lang="zh-CN" altLang="en-US" sz="2000"/>
              <a:t>	</a:t>
            </a:r>
            <a:r>
              <a:rPr lang="en-US" altLang="zh-CN" sz="2000"/>
              <a:t>(1) </a:t>
            </a:r>
            <a:r>
              <a:rPr lang="en-US" altLang="zh-CN" sz="2000">
                <a:sym typeface="Symbol" pitchFamily="18" charset="2"/>
              </a:rPr>
              <a:t></a:t>
            </a:r>
            <a:r>
              <a:rPr lang="en-US" altLang="zh-CN" sz="2000"/>
              <a:t>(k+1)=k+1</a:t>
            </a:r>
            <a:r>
              <a:rPr lang="zh-CN" altLang="en-US" sz="2000"/>
              <a:t>：</a:t>
            </a:r>
            <a:r>
              <a:rPr lang="zh-CN" altLang="en-US" sz="2000">
                <a:sym typeface="Symbol" pitchFamily="18" charset="2"/>
              </a:rPr>
              <a:t></a:t>
            </a:r>
            <a:r>
              <a:rPr lang="zh-CN" altLang="en-US" sz="2000"/>
              <a:t>在</a:t>
            </a:r>
            <a:r>
              <a:rPr lang="en-US" altLang="zh-CN" sz="2000"/>
              <a:t>{1,2,…,k}</a:t>
            </a:r>
            <a:r>
              <a:rPr lang="zh-CN" altLang="en-US" sz="2000"/>
              <a:t>上的限制是</a:t>
            </a:r>
            <a:r>
              <a:rPr lang="en-US" altLang="zh-CN" sz="2000"/>
              <a:t>k</a:t>
            </a:r>
            <a:r>
              <a:rPr lang="zh-CN" altLang="en-US" sz="2000"/>
              <a:t>元置换，令其为</a:t>
            </a:r>
            <a:r>
              <a:rPr lang="zh-CN" altLang="en-US" sz="2000">
                <a:sym typeface="Symbol" pitchFamily="18" charset="2"/>
              </a:rPr>
              <a:t></a:t>
            </a:r>
            <a:r>
              <a:rPr lang="zh-CN" altLang="en-US" sz="2000"/>
              <a:t>‘，相应排列为</a:t>
            </a:r>
            <a:r>
              <a:rPr lang="zh-CN" altLang="en-US" sz="2000">
                <a:sym typeface="Symbol" pitchFamily="18" charset="2"/>
              </a:rPr>
              <a:t></a:t>
            </a:r>
            <a:r>
              <a:rPr lang="zh-CN" altLang="en-US" sz="2000"/>
              <a:t>’</a:t>
            </a:r>
            <a:r>
              <a:rPr lang="en-US" altLang="zh-CN" sz="2000"/>
              <a:t>, </a:t>
            </a:r>
            <a:r>
              <a:rPr lang="zh-CN" altLang="en-US" sz="2000"/>
              <a:t>显然：</a:t>
            </a:r>
            <a:r>
              <a:rPr lang="zh-CN" altLang="en-US" sz="2000">
                <a:sym typeface="Symbol" pitchFamily="18" charset="2"/>
              </a:rPr>
              <a:t></a:t>
            </a:r>
            <a:r>
              <a:rPr lang="en-US" altLang="zh-CN" sz="2000"/>
              <a:t>(</a:t>
            </a:r>
            <a:r>
              <a:rPr lang="en-US" altLang="zh-CN" sz="2000">
                <a:sym typeface="Symbol" pitchFamily="18" charset="2"/>
              </a:rPr>
              <a:t></a:t>
            </a:r>
            <a:r>
              <a:rPr lang="en-US" altLang="zh-CN" sz="2000"/>
              <a:t>)=</a:t>
            </a:r>
            <a:r>
              <a:rPr lang="en-US" altLang="zh-CN" sz="2000">
                <a:sym typeface="Symbol" pitchFamily="18" charset="2"/>
              </a:rPr>
              <a:t></a:t>
            </a:r>
            <a:r>
              <a:rPr lang="en-US" altLang="zh-CN" sz="2000"/>
              <a:t>(</a:t>
            </a:r>
            <a:r>
              <a:rPr lang="en-US" altLang="zh-CN" sz="2000">
                <a:sym typeface="Symbol" pitchFamily="18" charset="2"/>
              </a:rPr>
              <a:t></a:t>
            </a:r>
            <a:r>
              <a:rPr lang="en-US" altLang="zh-CN" sz="2000"/>
              <a:t>‘), </a:t>
            </a:r>
            <a:r>
              <a:rPr lang="en-US" altLang="zh-CN" sz="2000">
                <a:sym typeface="Symbol" pitchFamily="18" charset="2"/>
              </a:rPr>
              <a:t></a:t>
            </a:r>
            <a:r>
              <a:rPr lang="en-US" altLang="zh-CN" sz="2000"/>
              <a:t>(</a:t>
            </a:r>
            <a:r>
              <a:rPr lang="en-US" altLang="zh-CN" sz="2000">
                <a:sym typeface="Symbol" pitchFamily="18" charset="2"/>
              </a:rPr>
              <a:t></a:t>
            </a:r>
            <a:r>
              <a:rPr lang="en-US" altLang="zh-CN" sz="2000"/>
              <a:t>)=</a:t>
            </a:r>
            <a:r>
              <a:rPr lang="en-US" altLang="zh-CN" sz="2000">
                <a:sym typeface="Symbol" pitchFamily="18" charset="2"/>
              </a:rPr>
              <a:t></a:t>
            </a:r>
            <a:r>
              <a:rPr lang="en-US" altLang="zh-CN" sz="2000"/>
              <a:t>(</a:t>
            </a:r>
            <a:r>
              <a:rPr lang="en-US" altLang="zh-CN" sz="2000">
                <a:sym typeface="Symbol" pitchFamily="18" charset="2"/>
              </a:rPr>
              <a:t></a:t>
            </a:r>
            <a:r>
              <a:rPr lang="en-US" altLang="zh-CN" sz="2000"/>
              <a:t>’), </a:t>
            </a:r>
            <a:r>
              <a:rPr lang="zh-CN" altLang="en-US" sz="2000"/>
              <a:t>由归纳假设，</a:t>
            </a:r>
            <a:r>
              <a:rPr lang="zh-CN" altLang="en-US" sz="2000">
                <a:sym typeface="Symbol" pitchFamily="18" charset="2"/>
              </a:rPr>
              <a:t></a:t>
            </a:r>
            <a:r>
              <a:rPr lang="en-US" altLang="zh-CN" sz="2000"/>
              <a:t>(</a:t>
            </a:r>
            <a:r>
              <a:rPr lang="en-US" altLang="zh-CN" sz="2000">
                <a:sym typeface="Symbol" pitchFamily="18" charset="2"/>
              </a:rPr>
              <a:t></a:t>
            </a:r>
            <a:r>
              <a:rPr lang="en-US" altLang="zh-CN" sz="2000"/>
              <a:t>')</a:t>
            </a:r>
            <a:r>
              <a:rPr lang="zh-CN" altLang="en-US" sz="2000"/>
              <a:t>与</a:t>
            </a:r>
            <a:r>
              <a:rPr lang="zh-CN" altLang="en-US" sz="2000">
                <a:sym typeface="Symbol" pitchFamily="18" charset="2"/>
              </a:rPr>
              <a:t></a:t>
            </a:r>
            <a:r>
              <a:rPr lang="en-US" altLang="zh-CN" sz="2000"/>
              <a:t>(</a:t>
            </a:r>
            <a:r>
              <a:rPr lang="en-US" altLang="zh-CN" sz="2000">
                <a:sym typeface="Symbol" pitchFamily="18" charset="2"/>
              </a:rPr>
              <a:t></a:t>
            </a:r>
            <a:r>
              <a:rPr lang="en-US" altLang="zh-CN" sz="2000"/>
              <a:t>')</a:t>
            </a:r>
            <a:r>
              <a:rPr lang="zh-CN" altLang="en-US" sz="2000"/>
              <a:t>同奇偶性。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zh-CN" sz="2000"/>
              <a:t>(2) </a:t>
            </a:r>
            <a:r>
              <a:rPr lang="en-US" altLang="zh-CN" sz="2000">
                <a:sym typeface="Symbol" pitchFamily="18" charset="2"/>
              </a:rPr>
              <a:t></a:t>
            </a:r>
            <a:r>
              <a:rPr lang="en-US" altLang="zh-CN" sz="2000"/>
              <a:t>(k+1)=s</a:t>
            </a:r>
            <a:r>
              <a:rPr lang="en-US" altLang="zh-CN" sz="2000">
                <a:sym typeface="Symbol" pitchFamily="18" charset="2"/>
              </a:rPr>
              <a:t></a:t>
            </a:r>
            <a:r>
              <a:rPr lang="en-US" altLang="zh-CN" sz="2000"/>
              <a:t>k+1: </a:t>
            </a:r>
            <a:r>
              <a:rPr lang="zh-CN" altLang="en-US" sz="2000"/>
              <a:t>必有</a:t>
            </a:r>
            <a:r>
              <a:rPr lang="en-US" altLang="zh-CN" sz="2000"/>
              <a:t>t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/>
              <a:t>{1,2,…,k}, </a:t>
            </a:r>
            <a:r>
              <a:rPr lang="zh-CN" altLang="en-US" sz="2000"/>
              <a:t>使得</a:t>
            </a:r>
            <a:r>
              <a:rPr lang="zh-CN" altLang="en-US" sz="2000">
                <a:sym typeface="Symbol" pitchFamily="18" charset="2"/>
              </a:rPr>
              <a:t></a:t>
            </a:r>
            <a:r>
              <a:rPr lang="en-US" altLang="zh-CN" sz="2000"/>
              <a:t>(t)=k+1, </a:t>
            </a:r>
            <a:r>
              <a:rPr lang="zh-CN" altLang="en-US" sz="2000"/>
              <a:t>而相应排列</a:t>
            </a:r>
            <a:r>
              <a:rPr lang="zh-CN" altLang="en-US" sz="2000">
                <a:sym typeface="Symbol" pitchFamily="18" charset="2"/>
              </a:rPr>
              <a:t></a:t>
            </a:r>
            <a:r>
              <a:rPr lang="en-US" altLang="zh-CN" sz="2000"/>
              <a:t>=i</a:t>
            </a:r>
            <a:r>
              <a:rPr lang="en-US" altLang="zh-CN" sz="2000" baseline="-30000"/>
              <a:t>1</a:t>
            </a:r>
            <a:r>
              <a:rPr lang="en-US" altLang="zh-CN" sz="2000"/>
              <a:t>i</a:t>
            </a:r>
            <a:r>
              <a:rPr lang="en-US" altLang="zh-CN" sz="2000" baseline="-30000"/>
              <a:t>2</a:t>
            </a:r>
            <a:r>
              <a:rPr lang="en-US" altLang="zh-CN" sz="2000"/>
              <a:t>…i</a:t>
            </a:r>
            <a:r>
              <a:rPr lang="en-US" altLang="zh-CN" sz="2000" baseline="-30000"/>
              <a:t>t-1</a:t>
            </a:r>
            <a:r>
              <a:rPr lang="en-US" altLang="zh-CN" sz="2000"/>
              <a:t>(k+1)i</a:t>
            </a:r>
            <a:r>
              <a:rPr lang="en-US" altLang="zh-CN" sz="2000" baseline="-30000"/>
              <a:t>t+1</a:t>
            </a:r>
            <a:r>
              <a:rPr lang="en-US" altLang="zh-CN" sz="2000"/>
              <a:t>,…,i</a:t>
            </a:r>
            <a:r>
              <a:rPr lang="en-US" altLang="zh-CN" sz="2000" baseline="-30000"/>
              <a:t>n</a:t>
            </a:r>
            <a:r>
              <a:rPr lang="en-US" altLang="zh-CN" sz="2000"/>
              <a:t>s</a:t>
            </a:r>
            <a:r>
              <a:rPr lang="zh-CN" altLang="en-US" sz="2000"/>
              <a:t>。构造置换</a:t>
            </a:r>
            <a:r>
              <a:rPr lang="zh-CN" altLang="en-US" sz="2000">
                <a:sym typeface="Symbol" pitchFamily="18" charset="2"/>
              </a:rPr>
              <a:t></a:t>
            </a:r>
            <a:r>
              <a:rPr lang="en-US" altLang="zh-CN" sz="2000"/>
              <a:t>'=</a:t>
            </a:r>
            <a:r>
              <a:rPr lang="en-US" altLang="zh-CN" sz="2000">
                <a:sym typeface="Symbol" pitchFamily="18" charset="2"/>
              </a:rPr>
              <a:t></a:t>
            </a:r>
            <a:r>
              <a:rPr lang="en-US" altLang="zh-CN" sz="2000"/>
              <a:t>(k+1,s), </a:t>
            </a:r>
            <a:r>
              <a:rPr lang="zh-CN" altLang="en-US" sz="2000"/>
              <a:t>则</a:t>
            </a:r>
            <a:r>
              <a:rPr lang="zh-CN" altLang="en-US" sz="2000">
                <a:sym typeface="Symbol" pitchFamily="18" charset="2"/>
              </a:rPr>
              <a:t></a:t>
            </a:r>
            <a:r>
              <a:rPr lang="en-US" altLang="zh-CN" sz="2000"/>
              <a:t>'</a:t>
            </a:r>
            <a:r>
              <a:rPr lang="zh-CN" altLang="en-US" sz="2000"/>
              <a:t>满足</a:t>
            </a:r>
            <a:r>
              <a:rPr lang="en-US" altLang="zh-CN" sz="2000"/>
              <a:t>(1)</a:t>
            </a:r>
            <a:r>
              <a:rPr lang="zh-CN" altLang="en-US" sz="2000"/>
              <a:t>中条件，相应排列是</a:t>
            </a:r>
            <a:r>
              <a:rPr lang="zh-CN" altLang="en-US" sz="2000">
                <a:sym typeface="Symbol" pitchFamily="18" charset="2"/>
              </a:rPr>
              <a:t></a:t>
            </a:r>
            <a:r>
              <a:rPr lang="en-US" altLang="zh-CN" sz="2000"/>
              <a:t>'=i</a:t>
            </a:r>
            <a:r>
              <a:rPr lang="en-US" altLang="zh-CN" sz="2000" baseline="-30000"/>
              <a:t>1</a:t>
            </a:r>
            <a:r>
              <a:rPr lang="en-US" altLang="zh-CN" sz="2000"/>
              <a:t>i</a:t>
            </a:r>
            <a:r>
              <a:rPr lang="en-US" altLang="zh-CN" sz="2000" baseline="-30000"/>
              <a:t>2</a:t>
            </a:r>
            <a:r>
              <a:rPr lang="en-US" altLang="zh-CN" sz="2000"/>
              <a:t>…i</a:t>
            </a:r>
            <a:r>
              <a:rPr lang="en-US" altLang="zh-CN" sz="2000" baseline="-30000"/>
              <a:t>t-1</a:t>
            </a:r>
            <a:r>
              <a:rPr lang="en-US" altLang="zh-CN" sz="2000"/>
              <a:t>si</a:t>
            </a:r>
            <a:r>
              <a:rPr lang="en-US" altLang="zh-CN" sz="2000" baseline="-30000"/>
              <a:t>t+1</a:t>
            </a:r>
            <a:r>
              <a:rPr lang="en-US" altLang="zh-CN" sz="2000"/>
              <a:t>,…,i</a:t>
            </a:r>
            <a:r>
              <a:rPr lang="en-US" altLang="zh-CN" sz="2000" baseline="-30000"/>
              <a:t>n</a:t>
            </a:r>
            <a:r>
              <a:rPr lang="en-US" altLang="zh-CN" sz="2000"/>
              <a:t>(k+1)</a:t>
            </a:r>
            <a:r>
              <a:rPr lang="zh-CN" altLang="en-US" sz="2000"/>
              <a:t>。注意，</a:t>
            </a:r>
            <a:r>
              <a:rPr lang="zh-CN" altLang="en-US" sz="2000">
                <a:sym typeface="Symbol" pitchFamily="18" charset="2"/>
              </a:rPr>
              <a:t></a:t>
            </a:r>
            <a:r>
              <a:rPr lang="en-US" altLang="zh-CN" sz="2000"/>
              <a:t>(</a:t>
            </a:r>
            <a:r>
              <a:rPr lang="en-US" altLang="zh-CN" sz="2000">
                <a:sym typeface="Symbol" pitchFamily="18" charset="2"/>
              </a:rPr>
              <a:t></a:t>
            </a:r>
            <a:r>
              <a:rPr lang="en-US" altLang="zh-CN" sz="2000"/>
              <a:t>)</a:t>
            </a:r>
            <a:r>
              <a:rPr lang="zh-CN" altLang="en-US" sz="2000"/>
              <a:t>与</a:t>
            </a:r>
            <a:r>
              <a:rPr lang="zh-CN" altLang="en-US" sz="2000">
                <a:sym typeface="Symbol" pitchFamily="18" charset="2"/>
              </a:rPr>
              <a:t></a:t>
            </a:r>
            <a:r>
              <a:rPr lang="en-US" altLang="zh-CN" sz="2000"/>
              <a:t>(</a:t>
            </a:r>
            <a:r>
              <a:rPr lang="en-US" altLang="zh-CN" sz="2000">
                <a:sym typeface="Symbol" pitchFamily="18" charset="2"/>
              </a:rPr>
              <a:t></a:t>
            </a:r>
            <a:r>
              <a:rPr lang="en-US" altLang="zh-CN" sz="2000"/>
              <a:t>')</a:t>
            </a:r>
            <a:r>
              <a:rPr lang="zh-CN" altLang="en-US" sz="2000"/>
              <a:t>奇偶性恰好相反，</a:t>
            </a:r>
            <a:r>
              <a:rPr lang="zh-CN" altLang="en-US" sz="2000">
                <a:sym typeface="Symbol" pitchFamily="18" charset="2"/>
              </a:rPr>
              <a:t></a:t>
            </a:r>
            <a:r>
              <a:rPr lang="en-US" altLang="zh-CN" sz="2000"/>
              <a:t>(</a:t>
            </a:r>
            <a:r>
              <a:rPr lang="en-US" altLang="zh-CN" sz="2000">
                <a:sym typeface="Symbol" pitchFamily="18" charset="2"/>
              </a:rPr>
              <a:t></a:t>
            </a:r>
            <a:r>
              <a:rPr lang="en-US" altLang="zh-CN" sz="2000"/>
              <a:t>)</a:t>
            </a:r>
            <a:r>
              <a:rPr lang="zh-CN" altLang="en-US" sz="2000"/>
              <a:t>与</a:t>
            </a:r>
            <a:r>
              <a:rPr lang="zh-CN" altLang="en-US" sz="2000">
                <a:sym typeface="Symbol" pitchFamily="18" charset="2"/>
              </a:rPr>
              <a:t></a:t>
            </a:r>
            <a:r>
              <a:rPr lang="en-US" altLang="zh-CN" sz="2000"/>
              <a:t>(</a:t>
            </a:r>
            <a:r>
              <a:rPr lang="en-US" altLang="zh-CN" sz="2000">
                <a:sym typeface="Symbol" pitchFamily="18" charset="2"/>
              </a:rPr>
              <a:t></a:t>
            </a:r>
            <a:r>
              <a:rPr lang="en-US" altLang="zh-CN" sz="2000"/>
              <a:t>')</a:t>
            </a:r>
            <a:r>
              <a:rPr lang="zh-CN" altLang="en-US" sz="2000"/>
              <a:t>的奇偶性也恰好相反</a:t>
            </a:r>
            <a:r>
              <a:rPr lang="en-US" altLang="zh-CN" sz="2000"/>
              <a:t>(</a:t>
            </a:r>
            <a:r>
              <a:rPr lang="zh-CN" altLang="en-US" sz="2000"/>
              <a:t>实际上，受到影响的除了</a:t>
            </a:r>
            <a:r>
              <a:rPr lang="en-US" altLang="zh-CN" sz="2000"/>
              <a:t>s</a:t>
            </a:r>
            <a:r>
              <a:rPr lang="zh-CN" altLang="en-US" sz="2000"/>
              <a:t>和</a:t>
            </a:r>
            <a:r>
              <a:rPr lang="en-US" altLang="zh-CN" sz="2000"/>
              <a:t>k+1</a:t>
            </a:r>
            <a:r>
              <a:rPr lang="zh-CN" altLang="en-US" sz="2000"/>
              <a:t>本身外，只是</a:t>
            </a:r>
            <a:r>
              <a:rPr lang="en-US" altLang="zh-CN" sz="2000"/>
              <a:t>i</a:t>
            </a:r>
            <a:r>
              <a:rPr lang="en-US" altLang="zh-CN" sz="2000" baseline="-30000"/>
              <a:t>t</a:t>
            </a:r>
            <a:r>
              <a:rPr lang="zh-CN" altLang="en-US" sz="2000"/>
              <a:t>与</a:t>
            </a:r>
            <a:r>
              <a:rPr lang="en-US" altLang="zh-CN" sz="2000"/>
              <a:t>i</a:t>
            </a:r>
            <a:r>
              <a:rPr lang="en-US" altLang="zh-CN" sz="2000" baseline="-30000"/>
              <a:t>k+1</a:t>
            </a:r>
            <a:r>
              <a:rPr lang="zh-CN" altLang="en-US" sz="2000"/>
              <a:t>之间大于</a:t>
            </a:r>
            <a:r>
              <a:rPr lang="en-US" altLang="zh-CN" sz="2000"/>
              <a:t>s, </a:t>
            </a:r>
            <a:r>
              <a:rPr lang="zh-CN" altLang="en-US" sz="2000"/>
              <a:t>小于</a:t>
            </a:r>
            <a:r>
              <a:rPr lang="en-US" altLang="zh-CN" sz="2000"/>
              <a:t>k+1</a:t>
            </a:r>
            <a:r>
              <a:rPr lang="zh-CN" altLang="en-US" sz="2000"/>
              <a:t>的诸项</a:t>
            </a:r>
            <a:r>
              <a:rPr lang="en-US" altLang="zh-CN" sz="2000"/>
              <a:t>)</a:t>
            </a:r>
            <a:r>
              <a:rPr lang="zh-CN" altLang="en-US" sz="2000"/>
              <a:t>。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Oval 2"/>
          <p:cNvSpPr>
            <a:spLocks noChangeArrowheads="1"/>
          </p:cNvSpPr>
          <p:nvPr/>
        </p:nvSpPr>
        <p:spPr bwMode="auto">
          <a:xfrm>
            <a:off x="3886200" y="5562600"/>
            <a:ext cx="4191000" cy="838200"/>
          </a:xfrm>
          <a:prstGeom prst="ellipse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7467600" y="3581400"/>
            <a:ext cx="533400" cy="5334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4953000" y="3581400"/>
            <a:ext cx="533400" cy="5334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2362200" y="3581400"/>
            <a:ext cx="533400" cy="5334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8486" name="Group 6"/>
          <p:cNvGrpSpPr>
            <a:grpSpLocks/>
          </p:cNvGrpSpPr>
          <p:nvPr/>
        </p:nvGrpSpPr>
        <p:grpSpPr bwMode="auto">
          <a:xfrm>
            <a:off x="762000" y="1981200"/>
            <a:ext cx="2301875" cy="2159000"/>
            <a:chOff x="960" y="1872"/>
            <a:chExt cx="1450" cy="1360"/>
          </a:xfrm>
        </p:grpSpPr>
        <p:sp>
          <p:nvSpPr>
            <p:cNvPr id="148487" name="Rectangle 7"/>
            <p:cNvSpPr>
              <a:spLocks noChangeArrowheads="1"/>
            </p:cNvSpPr>
            <p:nvPr/>
          </p:nvSpPr>
          <p:spPr bwMode="auto">
            <a:xfrm>
              <a:off x="960" y="1872"/>
              <a:ext cx="1360" cy="1360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88" name="Line 8"/>
            <p:cNvSpPr>
              <a:spLocks noChangeShapeType="1"/>
            </p:cNvSpPr>
            <p:nvPr/>
          </p:nvSpPr>
          <p:spPr bwMode="auto">
            <a:xfrm>
              <a:off x="1296" y="187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89" name="Line 9"/>
            <p:cNvSpPr>
              <a:spLocks noChangeShapeType="1"/>
            </p:cNvSpPr>
            <p:nvPr/>
          </p:nvSpPr>
          <p:spPr bwMode="auto">
            <a:xfrm>
              <a:off x="1632" y="187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0" name="Line 10"/>
            <p:cNvSpPr>
              <a:spLocks noChangeShapeType="1"/>
            </p:cNvSpPr>
            <p:nvPr/>
          </p:nvSpPr>
          <p:spPr bwMode="auto">
            <a:xfrm>
              <a:off x="1968" y="187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1" name="Line 11"/>
            <p:cNvSpPr>
              <a:spLocks noChangeShapeType="1"/>
            </p:cNvSpPr>
            <p:nvPr/>
          </p:nvSpPr>
          <p:spPr bwMode="auto">
            <a:xfrm>
              <a:off x="960" y="220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2" name="Line 12"/>
            <p:cNvSpPr>
              <a:spLocks noChangeShapeType="1"/>
            </p:cNvSpPr>
            <p:nvPr/>
          </p:nvSpPr>
          <p:spPr bwMode="auto">
            <a:xfrm>
              <a:off x="960" y="254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3" name="Line 13"/>
            <p:cNvSpPr>
              <a:spLocks noChangeShapeType="1"/>
            </p:cNvSpPr>
            <p:nvPr/>
          </p:nvSpPr>
          <p:spPr bwMode="auto">
            <a:xfrm>
              <a:off x="960" y="288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4" name="Text Box 14"/>
            <p:cNvSpPr txBox="1">
              <a:spLocks noChangeArrowheads="1"/>
            </p:cNvSpPr>
            <p:nvPr/>
          </p:nvSpPr>
          <p:spPr bwMode="auto">
            <a:xfrm>
              <a:off x="1052" y="191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8495" name="Text Box 15"/>
            <p:cNvSpPr txBox="1">
              <a:spLocks noChangeArrowheads="1"/>
            </p:cNvSpPr>
            <p:nvPr/>
          </p:nvSpPr>
          <p:spPr bwMode="auto">
            <a:xfrm>
              <a:off x="1341" y="1903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8496" name="Text Box 16"/>
            <p:cNvSpPr txBox="1">
              <a:spLocks noChangeArrowheads="1"/>
            </p:cNvSpPr>
            <p:nvPr/>
          </p:nvSpPr>
          <p:spPr bwMode="auto">
            <a:xfrm>
              <a:off x="1048" y="223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8497" name="Text Box 17"/>
            <p:cNvSpPr txBox="1">
              <a:spLocks noChangeArrowheads="1"/>
            </p:cNvSpPr>
            <p:nvPr/>
          </p:nvSpPr>
          <p:spPr bwMode="auto">
            <a:xfrm>
              <a:off x="2043" y="19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8498" name="Text Box 18"/>
            <p:cNvSpPr txBox="1">
              <a:spLocks noChangeArrowheads="1"/>
            </p:cNvSpPr>
            <p:nvPr/>
          </p:nvSpPr>
          <p:spPr bwMode="auto">
            <a:xfrm>
              <a:off x="1691" y="223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8499" name="Text Box 19"/>
            <p:cNvSpPr txBox="1">
              <a:spLocks noChangeArrowheads="1"/>
            </p:cNvSpPr>
            <p:nvPr/>
          </p:nvSpPr>
          <p:spPr bwMode="auto">
            <a:xfrm>
              <a:off x="1362" y="222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8500" name="Text Box 20"/>
            <p:cNvSpPr txBox="1">
              <a:spLocks noChangeArrowheads="1"/>
            </p:cNvSpPr>
            <p:nvPr/>
          </p:nvSpPr>
          <p:spPr bwMode="auto">
            <a:xfrm>
              <a:off x="1034" y="257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8501" name="Text Box 21"/>
            <p:cNvSpPr txBox="1">
              <a:spLocks noChangeArrowheads="1"/>
            </p:cNvSpPr>
            <p:nvPr/>
          </p:nvSpPr>
          <p:spPr bwMode="auto">
            <a:xfrm>
              <a:off x="1309" y="289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48502" name="Text Box 22"/>
            <p:cNvSpPr txBox="1">
              <a:spLocks noChangeArrowheads="1"/>
            </p:cNvSpPr>
            <p:nvPr/>
          </p:nvSpPr>
          <p:spPr bwMode="auto">
            <a:xfrm>
              <a:off x="1636" y="2907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48503" name="Text Box 23"/>
            <p:cNvSpPr txBox="1">
              <a:spLocks noChangeArrowheads="1"/>
            </p:cNvSpPr>
            <p:nvPr/>
          </p:nvSpPr>
          <p:spPr bwMode="auto">
            <a:xfrm>
              <a:off x="1706" y="1903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8504" name="Text Box 24"/>
            <p:cNvSpPr txBox="1">
              <a:spLocks noChangeArrowheads="1"/>
            </p:cNvSpPr>
            <p:nvPr/>
          </p:nvSpPr>
          <p:spPr bwMode="auto">
            <a:xfrm>
              <a:off x="996" y="2901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48505" name="Text Box 25"/>
            <p:cNvSpPr txBox="1">
              <a:spLocks noChangeArrowheads="1"/>
            </p:cNvSpPr>
            <p:nvPr/>
          </p:nvSpPr>
          <p:spPr bwMode="auto">
            <a:xfrm>
              <a:off x="1982" y="257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48506" name="Text Box 26"/>
            <p:cNvSpPr txBox="1">
              <a:spLocks noChangeArrowheads="1"/>
            </p:cNvSpPr>
            <p:nvPr/>
          </p:nvSpPr>
          <p:spPr bwMode="auto">
            <a:xfrm>
              <a:off x="1662" y="257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8507" name="Text Box 27"/>
            <p:cNvSpPr txBox="1">
              <a:spLocks noChangeArrowheads="1"/>
            </p:cNvSpPr>
            <p:nvPr/>
          </p:nvSpPr>
          <p:spPr bwMode="auto">
            <a:xfrm>
              <a:off x="1326" y="2565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8508" name="Text Box 28"/>
            <p:cNvSpPr txBox="1">
              <a:spLocks noChangeArrowheads="1"/>
            </p:cNvSpPr>
            <p:nvPr/>
          </p:nvSpPr>
          <p:spPr bwMode="auto">
            <a:xfrm>
              <a:off x="2026" y="2229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148509" name="Group 29"/>
          <p:cNvGrpSpPr>
            <a:grpSpLocks/>
          </p:cNvGrpSpPr>
          <p:nvPr/>
        </p:nvGrpSpPr>
        <p:grpSpPr bwMode="auto">
          <a:xfrm>
            <a:off x="3352800" y="1981200"/>
            <a:ext cx="2301875" cy="2159000"/>
            <a:chOff x="2016" y="1296"/>
            <a:chExt cx="1450" cy="1360"/>
          </a:xfrm>
        </p:grpSpPr>
        <p:sp>
          <p:nvSpPr>
            <p:cNvPr id="148510" name="Rectangle 30"/>
            <p:cNvSpPr>
              <a:spLocks noChangeArrowheads="1"/>
            </p:cNvSpPr>
            <p:nvPr/>
          </p:nvSpPr>
          <p:spPr bwMode="auto">
            <a:xfrm>
              <a:off x="2016" y="1296"/>
              <a:ext cx="1360" cy="1360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11" name="Line 31"/>
            <p:cNvSpPr>
              <a:spLocks noChangeShapeType="1"/>
            </p:cNvSpPr>
            <p:nvPr/>
          </p:nvSpPr>
          <p:spPr bwMode="auto">
            <a:xfrm>
              <a:off x="2352" y="129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2" name="Line 32"/>
            <p:cNvSpPr>
              <a:spLocks noChangeShapeType="1"/>
            </p:cNvSpPr>
            <p:nvPr/>
          </p:nvSpPr>
          <p:spPr bwMode="auto">
            <a:xfrm>
              <a:off x="2688" y="129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3" name="Line 33"/>
            <p:cNvSpPr>
              <a:spLocks noChangeShapeType="1"/>
            </p:cNvSpPr>
            <p:nvPr/>
          </p:nvSpPr>
          <p:spPr bwMode="auto">
            <a:xfrm>
              <a:off x="3024" y="129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4" name="Line 34"/>
            <p:cNvSpPr>
              <a:spLocks noChangeShapeType="1"/>
            </p:cNvSpPr>
            <p:nvPr/>
          </p:nvSpPr>
          <p:spPr bwMode="auto">
            <a:xfrm>
              <a:off x="2016" y="163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5" name="Line 35"/>
            <p:cNvSpPr>
              <a:spLocks noChangeShapeType="1"/>
            </p:cNvSpPr>
            <p:nvPr/>
          </p:nvSpPr>
          <p:spPr bwMode="auto">
            <a:xfrm>
              <a:off x="2016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6" name="Line 36"/>
            <p:cNvSpPr>
              <a:spLocks noChangeShapeType="1"/>
            </p:cNvSpPr>
            <p:nvPr/>
          </p:nvSpPr>
          <p:spPr bwMode="auto">
            <a:xfrm>
              <a:off x="2016" y="230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7" name="Text Box 37"/>
            <p:cNvSpPr txBox="1">
              <a:spLocks noChangeArrowheads="1"/>
            </p:cNvSpPr>
            <p:nvPr/>
          </p:nvSpPr>
          <p:spPr bwMode="auto">
            <a:xfrm>
              <a:off x="2108" y="133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8518" name="Text Box 38"/>
            <p:cNvSpPr txBox="1">
              <a:spLocks noChangeArrowheads="1"/>
            </p:cNvSpPr>
            <p:nvPr/>
          </p:nvSpPr>
          <p:spPr bwMode="auto">
            <a:xfrm>
              <a:off x="2397" y="1327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8519" name="Text Box 39"/>
            <p:cNvSpPr txBox="1">
              <a:spLocks noChangeArrowheads="1"/>
            </p:cNvSpPr>
            <p:nvPr/>
          </p:nvSpPr>
          <p:spPr bwMode="auto">
            <a:xfrm>
              <a:off x="2104" y="165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8520" name="Text Box 40"/>
            <p:cNvSpPr txBox="1">
              <a:spLocks noChangeArrowheads="1"/>
            </p:cNvSpPr>
            <p:nvPr/>
          </p:nvSpPr>
          <p:spPr bwMode="auto">
            <a:xfrm>
              <a:off x="3099" y="13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8521" name="Text Box 41"/>
            <p:cNvSpPr txBox="1">
              <a:spLocks noChangeArrowheads="1"/>
            </p:cNvSpPr>
            <p:nvPr/>
          </p:nvSpPr>
          <p:spPr bwMode="auto">
            <a:xfrm>
              <a:off x="2747" y="165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8522" name="Text Box 42"/>
            <p:cNvSpPr txBox="1">
              <a:spLocks noChangeArrowheads="1"/>
            </p:cNvSpPr>
            <p:nvPr/>
          </p:nvSpPr>
          <p:spPr bwMode="auto">
            <a:xfrm>
              <a:off x="2418" y="165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8523" name="Text Box 43"/>
            <p:cNvSpPr txBox="1">
              <a:spLocks noChangeArrowheads="1"/>
            </p:cNvSpPr>
            <p:nvPr/>
          </p:nvSpPr>
          <p:spPr bwMode="auto">
            <a:xfrm>
              <a:off x="2054" y="1985"/>
              <a:ext cx="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8524" name="Text Box 44"/>
            <p:cNvSpPr txBox="1">
              <a:spLocks noChangeArrowheads="1"/>
            </p:cNvSpPr>
            <p:nvPr/>
          </p:nvSpPr>
          <p:spPr bwMode="auto">
            <a:xfrm>
              <a:off x="2365" y="23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48525" name="Text Box 45"/>
            <p:cNvSpPr txBox="1">
              <a:spLocks noChangeArrowheads="1"/>
            </p:cNvSpPr>
            <p:nvPr/>
          </p:nvSpPr>
          <p:spPr bwMode="auto">
            <a:xfrm>
              <a:off x="2692" y="2331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48526" name="Text Box 46"/>
            <p:cNvSpPr txBox="1">
              <a:spLocks noChangeArrowheads="1"/>
            </p:cNvSpPr>
            <p:nvPr/>
          </p:nvSpPr>
          <p:spPr bwMode="auto">
            <a:xfrm>
              <a:off x="2762" y="1327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8527" name="Text Box 47"/>
            <p:cNvSpPr txBox="1">
              <a:spLocks noChangeArrowheads="1"/>
            </p:cNvSpPr>
            <p:nvPr/>
          </p:nvSpPr>
          <p:spPr bwMode="auto">
            <a:xfrm>
              <a:off x="2052" y="2325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48528" name="Text Box 48"/>
            <p:cNvSpPr txBox="1">
              <a:spLocks noChangeArrowheads="1"/>
            </p:cNvSpPr>
            <p:nvPr/>
          </p:nvSpPr>
          <p:spPr bwMode="auto">
            <a:xfrm>
              <a:off x="3038" y="200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8529" name="Text Box 49"/>
            <p:cNvSpPr txBox="1">
              <a:spLocks noChangeArrowheads="1"/>
            </p:cNvSpPr>
            <p:nvPr/>
          </p:nvSpPr>
          <p:spPr bwMode="auto">
            <a:xfrm>
              <a:off x="2709" y="1981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48530" name="Text Box 50"/>
            <p:cNvSpPr txBox="1">
              <a:spLocks noChangeArrowheads="1"/>
            </p:cNvSpPr>
            <p:nvPr/>
          </p:nvSpPr>
          <p:spPr bwMode="auto">
            <a:xfrm>
              <a:off x="2399" y="198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8531" name="Text Box 51"/>
            <p:cNvSpPr txBox="1">
              <a:spLocks noChangeArrowheads="1"/>
            </p:cNvSpPr>
            <p:nvPr/>
          </p:nvSpPr>
          <p:spPr bwMode="auto">
            <a:xfrm>
              <a:off x="3082" y="1653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48532" name="Group 52"/>
          <p:cNvGrpSpPr>
            <a:grpSpLocks/>
          </p:cNvGrpSpPr>
          <p:nvPr/>
        </p:nvGrpSpPr>
        <p:grpSpPr bwMode="auto">
          <a:xfrm>
            <a:off x="5867400" y="1981200"/>
            <a:ext cx="2301875" cy="2159000"/>
            <a:chOff x="3600" y="1296"/>
            <a:chExt cx="1450" cy="1360"/>
          </a:xfrm>
        </p:grpSpPr>
        <p:sp>
          <p:nvSpPr>
            <p:cNvPr id="148533" name="Rectangle 53"/>
            <p:cNvSpPr>
              <a:spLocks noChangeArrowheads="1"/>
            </p:cNvSpPr>
            <p:nvPr/>
          </p:nvSpPr>
          <p:spPr bwMode="auto">
            <a:xfrm>
              <a:off x="3600" y="1296"/>
              <a:ext cx="1360" cy="1360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34" name="Line 54"/>
            <p:cNvSpPr>
              <a:spLocks noChangeShapeType="1"/>
            </p:cNvSpPr>
            <p:nvPr/>
          </p:nvSpPr>
          <p:spPr bwMode="auto">
            <a:xfrm>
              <a:off x="3936" y="129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35" name="Line 55"/>
            <p:cNvSpPr>
              <a:spLocks noChangeShapeType="1"/>
            </p:cNvSpPr>
            <p:nvPr/>
          </p:nvSpPr>
          <p:spPr bwMode="auto">
            <a:xfrm>
              <a:off x="4272" y="129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36" name="Line 56"/>
            <p:cNvSpPr>
              <a:spLocks noChangeShapeType="1"/>
            </p:cNvSpPr>
            <p:nvPr/>
          </p:nvSpPr>
          <p:spPr bwMode="auto">
            <a:xfrm>
              <a:off x="4608" y="129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37" name="Line 57"/>
            <p:cNvSpPr>
              <a:spLocks noChangeShapeType="1"/>
            </p:cNvSpPr>
            <p:nvPr/>
          </p:nvSpPr>
          <p:spPr bwMode="auto">
            <a:xfrm>
              <a:off x="3600" y="163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38" name="Line 58"/>
            <p:cNvSpPr>
              <a:spLocks noChangeShapeType="1"/>
            </p:cNvSpPr>
            <p:nvPr/>
          </p:nvSpPr>
          <p:spPr bwMode="auto">
            <a:xfrm>
              <a:off x="3600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39" name="Line 59"/>
            <p:cNvSpPr>
              <a:spLocks noChangeShapeType="1"/>
            </p:cNvSpPr>
            <p:nvPr/>
          </p:nvSpPr>
          <p:spPr bwMode="auto">
            <a:xfrm>
              <a:off x="3600" y="230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40" name="Text Box 60"/>
            <p:cNvSpPr txBox="1">
              <a:spLocks noChangeArrowheads="1"/>
            </p:cNvSpPr>
            <p:nvPr/>
          </p:nvSpPr>
          <p:spPr bwMode="auto">
            <a:xfrm>
              <a:off x="3692" y="133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8541" name="Text Box 61"/>
            <p:cNvSpPr txBox="1">
              <a:spLocks noChangeArrowheads="1"/>
            </p:cNvSpPr>
            <p:nvPr/>
          </p:nvSpPr>
          <p:spPr bwMode="auto">
            <a:xfrm>
              <a:off x="3981" y="1327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8542" name="Text Box 62"/>
            <p:cNvSpPr txBox="1">
              <a:spLocks noChangeArrowheads="1"/>
            </p:cNvSpPr>
            <p:nvPr/>
          </p:nvSpPr>
          <p:spPr bwMode="auto">
            <a:xfrm>
              <a:off x="3688" y="165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8543" name="Text Box 63"/>
            <p:cNvSpPr txBox="1">
              <a:spLocks noChangeArrowheads="1"/>
            </p:cNvSpPr>
            <p:nvPr/>
          </p:nvSpPr>
          <p:spPr bwMode="auto">
            <a:xfrm>
              <a:off x="4683" y="13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8544" name="Text Box 64"/>
            <p:cNvSpPr txBox="1">
              <a:spLocks noChangeArrowheads="1"/>
            </p:cNvSpPr>
            <p:nvPr/>
          </p:nvSpPr>
          <p:spPr bwMode="auto">
            <a:xfrm>
              <a:off x="4286" y="1676"/>
              <a:ext cx="3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48545" name="Text Box 65"/>
            <p:cNvSpPr txBox="1">
              <a:spLocks noChangeArrowheads="1"/>
            </p:cNvSpPr>
            <p:nvPr/>
          </p:nvSpPr>
          <p:spPr bwMode="auto">
            <a:xfrm>
              <a:off x="4002" y="165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8546" name="Text Box 66"/>
            <p:cNvSpPr txBox="1">
              <a:spLocks noChangeArrowheads="1"/>
            </p:cNvSpPr>
            <p:nvPr/>
          </p:nvSpPr>
          <p:spPr bwMode="auto">
            <a:xfrm>
              <a:off x="3638" y="1985"/>
              <a:ext cx="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8547" name="Text Box 67"/>
            <p:cNvSpPr txBox="1">
              <a:spLocks noChangeArrowheads="1"/>
            </p:cNvSpPr>
            <p:nvPr/>
          </p:nvSpPr>
          <p:spPr bwMode="auto">
            <a:xfrm>
              <a:off x="3949" y="23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48548" name="Text Box 68"/>
            <p:cNvSpPr txBox="1">
              <a:spLocks noChangeArrowheads="1"/>
            </p:cNvSpPr>
            <p:nvPr/>
          </p:nvSpPr>
          <p:spPr bwMode="auto">
            <a:xfrm>
              <a:off x="4338" y="233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1 </a:t>
              </a:r>
            </a:p>
          </p:txBody>
        </p:sp>
        <p:sp>
          <p:nvSpPr>
            <p:cNvPr id="148549" name="Text Box 69"/>
            <p:cNvSpPr txBox="1">
              <a:spLocks noChangeArrowheads="1"/>
            </p:cNvSpPr>
            <p:nvPr/>
          </p:nvSpPr>
          <p:spPr bwMode="auto">
            <a:xfrm>
              <a:off x="4346" y="1327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8550" name="Text Box 70"/>
            <p:cNvSpPr txBox="1">
              <a:spLocks noChangeArrowheads="1"/>
            </p:cNvSpPr>
            <p:nvPr/>
          </p:nvSpPr>
          <p:spPr bwMode="auto">
            <a:xfrm>
              <a:off x="3636" y="2325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48551" name="Text Box 71"/>
            <p:cNvSpPr txBox="1">
              <a:spLocks noChangeArrowheads="1"/>
            </p:cNvSpPr>
            <p:nvPr/>
          </p:nvSpPr>
          <p:spPr bwMode="auto">
            <a:xfrm>
              <a:off x="4622" y="200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8552" name="Text Box 72"/>
            <p:cNvSpPr txBox="1">
              <a:spLocks noChangeArrowheads="1"/>
            </p:cNvSpPr>
            <p:nvPr/>
          </p:nvSpPr>
          <p:spPr bwMode="auto">
            <a:xfrm>
              <a:off x="4302" y="199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48553" name="Text Box 73"/>
            <p:cNvSpPr txBox="1">
              <a:spLocks noChangeArrowheads="1"/>
            </p:cNvSpPr>
            <p:nvPr/>
          </p:nvSpPr>
          <p:spPr bwMode="auto">
            <a:xfrm>
              <a:off x="3993" y="1989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8554" name="Text Box 74"/>
            <p:cNvSpPr txBox="1">
              <a:spLocks noChangeArrowheads="1"/>
            </p:cNvSpPr>
            <p:nvPr/>
          </p:nvSpPr>
          <p:spPr bwMode="auto">
            <a:xfrm>
              <a:off x="4666" y="1653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48555" name="Rectangle 75"/>
          <p:cNvSpPr>
            <a:spLocks noGrp="1" noChangeArrowheads="1"/>
          </p:cNvSpPr>
          <p:nvPr>
            <p:ph type="title"/>
          </p:nvPr>
        </p:nvSpPr>
        <p:spPr>
          <a:xfrm>
            <a:off x="528638" y="381000"/>
            <a:ext cx="7772400" cy="1143000"/>
          </a:xfrm>
        </p:spPr>
        <p:txBody>
          <a:bodyPr/>
          <a:lstStyle/>
          <a:p>
            <a:r>
              <a:rPr lang="zh-CN" altLang="en-US" dirty="0"/>
              <a:t>华容道</a:t>
            </a:r>
          </a:p>
        </p:txBody>
      </p:sp>
      <p:sp>
        <p:nvSpPr>
          <p:cNvPr id="148556" name="Text Box 76"/>
          <p:cNvSpPr txBox="1">
            <a:spLocks noChangeArrowheads="1"/>
          </p:cNvSpPr>
          <p:nvPr/>
        </p:nvSpPr>
        <p:spPr bwMode="auto">
          <a:xfrm>
            <a:off x="3124200" y="11430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(1,5,3,7)(2,6,4,8)(9,10)(11,14,13,12)(15)</a:t>
            </a:r>
            <a:r>
              <a:rPr lang="en-US" altLang="zh-CN" sz="2400">
                <a:solidFill>
                  <a:schemeClr val="tx2"/>
                </a:solidFill>
              </a:rPr>
              <a:t>(16)</a:t>
            </a:r>
          </a:p>
        </p:txBody>
      </p:sp>
      <p:sp>
        <p:nvSpPr>
          <p:cNvPr id="148557" name="Line 77"/>
          <p:cNvSpPr>
            <a:spLocks noChangeShapeType="1"/>
          </p:cNvSpPr>
          <p:nvPr/>
        </p:nvSpPr>
        <p:spPr bwMode="auto">
          <a:xfrm flipH="1">
            <a:off x="4495800" y="1524000"/>
            <a:ext cx="381000" cy="381000"/>
          </a:xfrm>
          <a:prstGeom prst="line">
            <a:avLst/>
          </a:prstGeom>
          <a:noFill/>
          <a:ln w="28575">
            <a:solidFill>
              <a:srgbClr val="339966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558" name="Text Box 78"/>
          <p:cNvSpPr txBox="1">
            <a:spLocks noChangeArrowheads="1"/>
          </p:cNvSpPr>
          <p:nvPr/>
        </p:nvSpPr>
        <p:spPr bwMode="auto">
          <a:xfrm>
            <a:off x="3363913" y="45085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(1,5,3,7,15)(2,6,4,8)(9,10)(11,14,13,12)</a:t>
            </a:r>
            <a:r>
              <a:rPr lang="en-US" altLang="zh-CN" sz="2400">
                <a:solidFill>
                  <a:schemeClr val="tx2"/>
                </a:solidFill>
              </a:rPr>
              <a:t>(16)</a:t>
            </a:r>
          </a:p>
        </p:txBody>
      </p:sp>
      <p:sp>
        <p:nvSpPr>
          <p:cNvPr id="148559" name="Line 79"/>
          <p:cNvSpPr>
            <a:spLocks noChangeShapeType="1"/>
          </p:cNvSpPr>
          <p:nvPr/>
        </p:nvSpPr>
        <p:spPr bwMode="auto">
          <a:xfrm flipV="1">
            <a:off x="5791200" y="4191000"/>
            <a:ext cx="457200" cy="381000"/>
          </a:xfrm>
          <a:prstGeom prst="line">
            <a:avLst/>
          </a:prstGeom>
          <a:noFill/>
          <a:ln w="28575">
            <a:solidFill>
              <a:srgbClr val="339966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560" name="Rectangle 80"/>
          <p:cNvSpPr>
            <a:spLocks noChangeArrowheads="1"/>
          </p:cNvSpPr>
          <p:nvPr/>
        </p:nvSpPr>
        <p:spPr bwMode="auto">
          <a:xfrm>
            <a:off x="2438400" y="5029200"/>
            <a:ext cx="533400" cy="5334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561" name="Rectangle 81"/>
          <p:cNvSpPr>
            <a:spLocks noChangeArrowheads="1"/>
          </p:cNvSpPr>
          <p:nvPr/>
        </p:nvSpPr>
        <p:spPr bwMode="auto">
          <a:xfrm>
            <a:off x="838200" y="4495800"/>
            <a:ext cx="2159000" cy="21590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562" name="Line 82"/>
          <p:cNvSpPr>
            <a:spLocks noChangeShapeType="1"/>
          </p:cNvSpPr>
          <p:nvPr/>
        </p:nvSpPr>
        <p:spPr bwMode="auto">
          <a:xfrm>
            <a:off x="1371600" y="4495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563" name="Line 83"/>
          <p:cNvSpPr>
            <a:spLocks noChangeShapeType="1"/>
          </p:cNvSpPr>
          <p:nvPr/>
        </p:nvSpPr>
        <p:spPr bwMode="auto">
          <a:xfrm>
            <a:off x="1905000" y="4495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564" name="Line 84"/>
          <p:cNvSpPr>
            <a:spLocks noChangeShapeType="1"/>
          </p:cNvSpPr>
          <p:nvPr/>
        </p:nvSpPr>
        <p:spPr bwMode="auto">
          <a:xfrm>
            <a:off x="2438400" y="4495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565" name="Line 85"/>
          <p:cNvSpPr>
            <a:spLocks noChangeShapeType="1"/>
          </p:cNvSpPr>
          <p:nvPr/>
        </p:nvSpPr>
        <p:spPr bwMode="auto">
          <a:xfrm>
            <a:off x="838200" y="5029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566" name="Line 86"/>
          <p:cNvSpPr>
            <a:spLocks noChangeShapeType="1"/>
          </p:cNvSpPr>
          <p:nvPr/>
        </p:nvSpPr>
        <p:spPr bwMode="auto">
          <a:xfrm>
            <a:off x="838200" y="5562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567" name="Line 87"/>
          <p:cNvSpPr>
            <a:spLocks noChangeShapeType="1"/>
          </p:cNvSpPr>
          <p:nvPr/>
        </p:nvSpPr>
        <p:spPr bwMode="auto">
          <a:xfrm>
            <a:off x="838200" y="6096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568" name="Text Box 88"/>
          <p:cNvSpPr txBox="1">
            <a:spLocks noChangeArrowheads="1"/>
          </p:cNvSpPr>
          <p:nvPr/>
        </p:nvSpPr>
        <p:spPr bwMode="auto">
          <a:xfrm>
            <a:off x="984250" y="455771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8569" name="Text Box 89"/>
          <p:cNvSpPr txBox="1">
            <a:spLocks noChangeArrowheads="1"/>
          </p:cNvSpPr>
          <p:nvPr/>
        </p:nvSpPr>
        <p:spPr bwMode="auto">
          <a:xfrm>
            <a:off x="1443038" y="454501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8570" name="Text Box 90"/>
          <p:cNvSpPr txBox="1">
            <a:spLocks noChangeArrowheads="1"/>
          </p:cNvSpPr>
          <p:nvPr/>
        </p:nvSpPr>
        <p:spPr bwMode="auto">
          <a:xfrm>
            <a:off x="977900" y="50720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8571" name="Text Box 91"/>
          <p:cNvSpPr txBox="1">
            <a:spLocks noChangeArrowheads="1"/>
          </p:cNvSpPr>
          <p:nvPr/>
        </p:nvSpPr>
        <p:spPr bwMode="auto">
          <a:xfrm>
            <a:off x="2557463" y="45593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8572" name="Text Box 92"/>
          <p:cNvSpPr txBox="1">
            <a:spLocks noChangeArrowheads="1"/>
          </p:cNvSpPr>
          <p:nvPr/>
        </p:nvSpPr>
        <p:spPr bwMode="auto">
          <a:xfrm>
            <a:off x="1998663" y="507047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8573" name="Text Box 93"/>
          <p:cNvSpPr txBox="1">
            <a:spLocks noChangeArrowheads="1"/>
          </p:cNvSpPr>
          <p:nvPr/>
        </p:nvSpPr>
        <p:spPr bwMode="auto">
          <a:xfrm>
            <a:off x="1476375" y="505777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8574" name="Text Box 94"/>
          <p:cNvSpPr txBox="1">
            <a:spLocks noChangeArrowheads="1"/>
          </p:cNvSpPr>
          <p:nvPr/>
        </p:nvSpPr>
        <p:spPr bwMode="auto">
          <a:xfrm>
            <a:off x="955675" y="560387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8575" name="Text Box 95"/>
          <p:cNvSpPr txBox="1">
            <a:spLocks noChangeArrowheads="1"/>
          </p:cNvSpPr>
          <p:nvPr/>
        </p:nvSpPr>
        <p:spPr bwMode="auto">
          <a:xfrm>
            <a:off x="1392238" y="611505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8576" name="Text Box 96"/>
          <p:cNvSpPr txBox="1">
            <a:spLocks noChangeArrowheads="1"/>
          </p:cNvSpPr>
          <p:nvPr/>
        </p:nvSpPr>
        <p:spPr bwMode="auto">
          <a:xfrm>
            <a:off x="1911350" y="61388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8577" name="Text Box 97"/>
          <p:cNvSpPr txBox="1">
            <a:spLocks noChangeArrowheads="1"/>
          </p:cNvSpPr>
          <p:nvPr/>
        </p:nvSpPr>
        <p:spPr bwMode="auto">
          <a:xfrm>
            <a:off x="2022475" y="454501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8578" name="Text Box 98"/>
          <p:cNvSpPr txBox="1">
            <a:spLocks noChangeArrowheads="1"/>
          </p:cNvSpPr>
          <p:nvPr/>
        </p:nvSpPr>
        <p:spPr bwMode="auto">
          <a:xfrm>
            <a:off x="895350" y="612933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8579" name="Text Box 99"/>
          <p:cNvSpPr txBox="1">
            <a:spLocks noChangeArrowheads="1"/>
          </p:cNvSpPr>
          <p:nvPr/>
        </p:nvSpPr>
        <p:spPr bwMode="auto">
          <a:xfrm>
            <a:off x="2517775" y="56165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8580" name="Text Box 100"/>
          <p:cNvSpPr txBox="1">
            <a:spLocks noChangeArrowheads="1"/>
          </p:cNvSpPr>
          <p:nvPr/>
        </p:nvSpPr>
        <p:spPr bwMode="auto">
          <a:xfrm>
            <a:off x="1952625" y="561022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8581" name="Text Box 101"/>
          <p:cNvSpPr txBox="1">
            <a:spLocks noChangeArrowheads="1"/>
          </p:cNvSpPr>
          <p:nvPr/>
        </p:nvSpPr>
        <p:spPr bwMode="auto">
          <a:xfrm>
            <a:off x="1419225" y="559593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8582" name="Text Box 102"/>
          <p:cNvSpPr txBox="1">
            <a:spLocks noChangeArrowheads="1"/>
          </p:cNvSpPr>
          <p:nvPr/>
        </p:nvSpPr>
        <p:spPr bwMode="auto">
          <a:xfrm>
            <a:off x="2457450" y="613727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48583" name="Line 103"/>
          <p:cNvSpPr>
            <a:spLocks noChangeShapeType="1"/>
          </p:cNvSpPr>
          <p:nvPr/>
        </p:nvSpPr>
        <p:spPr bwMode="auto">
          <a:xfrm>
            <a:off x="290513" y="4379913"/>
            <a:ext cx="2895600" cy="0"/>
          </a:xfrm>
          <a:prstGeom prst="line">
            <a:avLst/>
          </a:prstGeom>
          <a:noFill/>
          <a:ln w="38100">
            <a:solidFill>
              <a:srgbClr val="FF99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584" name="Line 104"/>
          <p:cNvSpPr>
            <a:spLocks noChangeShapeType="1"/>
          </p:cNvSpPr>
          <p:nvPr/>
        </p:nvSpPr>
        <p:spPr bwMode="auto">
          <a:xfrm>
            <a:off x="3187700" y="4422775"/>
            <a:ext cx="0" cy="762000"/>
          </a:xfrm>
          <a:prstGeom prst="line">
            <a:avLst/>
          </a:prstGeom>
          <a:noFill/>
          <a:ln w="38100">
            <a:solidFill>
              <a:srgbClr val="FF99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585" name="Line 105"/>
          <p:cNvSpPr>
            <a:spLocks noChangeShapeType="1"/>
          </p:cNvSpPr>
          <p:nvPr/>
        </p:nvSpPr>
        <p:spPr bwMode="auto">
          <a:xfrm>
            <a:off x="3200400" y="5211763"/>
            <a:ext cx="5410200" cy="0"/>
          </a:xfrm>
          <a:prstGeom prst="line">
            <a:avLst/>
          </a:prstGeom>
          <a:noFill/>
          <a:ln w="38100">
            <a:solidFill>
              <a:srgbClr val="FF99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586" name="Text Box 106"/>
          <p:cNvSpPr txBox="1">
            <a:spLocks noChangeArrowheads="1"/>
          </p:cNvSpPr>
          <p:nvPr/>
        </p:nvSpPr>
        <p:spPr bwMode="auto">
          <a:xfrm>
            <a:off x="4267200" y="5715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(8,16)(12,16) = (8,12,16)</a:t>
            </a:r>
          </a:p>
        </p:txBody>
      </p:sp>
      <p:sp>
        <p:nvSpPr>
          <p:cNvPr id="148587" name="AutoShape 107"/>
          <p:cNvSpPr>
            <a:spLocks noChangeArrowheads="1"/>
          </p:cNvSpPr>
          <p:nvPr/>
        </p:nvSpPr>
        <p:spPr bwMode="auto">
          <a:xfrm>
            <a:off x="3124200" y="5791200"/>
            <a:ext cx="10668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置换群 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357688"/>
          </a:xfrm>
        </p:spPr>
        <p:txBody>
          <a:bodyPr/>
          <a:lstStyle/>
          <a:p>
            <a:pPr algn="just"/>
            <a:r>
              <a:rPr lang="zh-CN" altLang="en-US" sz="2000" b="1" i="1">
                <a:solidFill>
                  <a:srgbClr val="009900"/>
                </a:solidFill>
              </a:rPr>
              <a:t>有限集合</a:t>
            </a:r>
            <a:r>
              <a:rPr lang="en-US" altLang="zh-CN" sz="2000" b="1" i="1">
                <a:solidFill>
                  <a:srgbClr val="009900"/>
                </a:solidFill>
              </a:rPr>
              <a:t>S</a:t>
            </a:r>
            <a:r>
              <a:rPr lang="zh-CN" altLang="en-US" sz="2000" b="1" i="1">
                <a:solidFill>
                  <a:srgbClr val="009900"/>
                </a:solidFill>
              </a:rPr>
              <a:t>上所有置换一定构成群</a:t>
            </a:r>
            <a:r>
              <a:rPr lang="zh-CN" altLang="en-US" sz="2000"/>
              <a:t>，称为对称群，记为</a:t>
            </a:r>
            <a:r>
              <a:rPr lang="en-US" altLang="zh-CN" sz="2000"/>
              <a:t>S</a:t>
            </a:r>
            <a:r>
              <a:rPr lang="en-US" altLang="zh-CN" sz="2000" baseline="-30000"/>
              <a:t>n</a:t>
            </a:r>
            <a:r>
              <a:rPr lang="en-US" altLang="zh-CN" sz="2000"/>
              <a:t>, </a:t>
            </a:r>
            <a:r>
              <a:rPr lang="zh-CN" altLang="en-US" sz="2000"/>
              <a:t>其中</a:t>
            </a:r>
            <a:r>
              <a:rPr lang="en-US" altLang="zh-CN" sz="2000"/>
              <a:t>n</a:t>
            </a:r>
            <a:r>
              <a:rPr lang="zh-CN" altLang="en-US" sz="2000"/>
              <a:t>是</a:t>
            </a:r>
            <a:r>
              <a:rPr lang="en-US" altLang="zh-CN" sz="2000"/>
              <a:t>S</a:t>
            </a:r>
            <a:r>
              <a:rPr lang="zh-CN" altLang="en-US" sz="2000"/>
              <a:t>的阶数。</a:t>
            </a:r>
          </a:p>
          <a:p>
            <a:pPr algn="just"/>
            <a:r>
              <a:rPr lang="en-US" altLang="zh-CN" sz="2000"/>
              <a:t>S</a:t>
            </a:r>
            <a:r>
              <a:rPr lang="en-US" altLang="zh-CN" sz="2000" baseline="-30000"/>
              <a:t>n</a:t>
            </a:r>
            <a:r>
              <a:rPr lang="zh-CN" altLang="en-US" sz="2000"/>
              <a:t>的任一子集若构成群，则是置换群。</a:t>
            </a:r>
          </a:p>
          <a:p>
            <a:pPr lvl="2" algn="just"/>
            <a:r>
              <a:rPr lang="zh-CN" altLang="en-US" sz="1800">
                <a:solidFill>
                  <a:schemeClr val="tx2"/>
                </a:solidFill>
              </a:rPr>
              <a:t>注意：置换群是变换群的特例，对称群是置换群的特例。</a:t>
            </a:r>
          </a:p>
          <a:p>
            <a:pPr algn="just"/>
            <a:r>
              <a:rPr lang="en-US" altLang="zh-CN" sz="2000"/>
              <a:t>S</a:t>
            </a:r>
            <a:r>
              <a:rPr lang="en-US" altLang="zh-CN" sz="2000" baseline="-30000"/>
              <a:t>n</a:t>
            </a:r>
            <a:r>
              <a:rPr lang="zh-CN" altLang="en-US" sz="2000"/>
              <a:t>中所有的偶置换构成子群，称为交错群。</a:t>
            </a:r>
            <a:r>
              <a:rPr lang="en-US" altLang="zh-CN" sz="2000"/>
              <a:t>(</a:t>
            </a:r>
            <a:r>
              <a:rPr lang="zh-CN" altLang="en-US" sz="2000"/>
              <a:t>只须证明封闭性</a:t>
            </a:r>
            <a:r>
              <a:rPr lang="en-US" altLang="zh-CN" sz="2000"/>
              <a:t>)</a:t>
            </a:r>
          </a:p>
          <a:p>
            <a:r>
              <a:rPr lang="zh-CN" altLang="en-US" sz="2000"/>
              <a:t>置换群的几何意义：</a:t>
            </a:r>
            <a:r>
              <a:rPr lang="en-US" altLang="zh-CN" sz="2000"/>
              <a:t>(</a:t>
            </a:r>
            <a:r>
              <a:rPr lang="zh-CN" altLang="en-US" sz="2000"/>
              <a:t>以</a:t>
            </a:r>
            <a:r>
              <a:rPr lang="en-US" altLang="zh-CN" sz="2000"/>
              <a:t>S</a:t>
            </a:r>
            <a:r>
              <a:rPr lang="en-US" altLang="zh-CN" sz="2000" baseline="-30000"/>
              <a:t>3</a:t>
            </a:r>
            <a:r>
              <a:rPr lang="zh-CN" altLang="en-US" sz="2000"/>
              <a:t>为例</a:t>
            </a:r>
            <a:r>
              <a:rPr lang="en-US" altLang="zh-CN" sz="2000"/>
              <a:t>)</a:t>
            </a:r>
            <a:r>
              <a:rPr lang="en-US" altLang="zh-CN"/>
              <a:t> </a:t>
            </a:r>
          </a:p>
          <a:p>
            <a:pPr>
              <a:buFontTx/>
              <a:buNone/>
            </a:pPr>
            <a:endParaRPr lang="en-US" altLang="zh-CN"/>
          </a:p>
        </p:txBody>
      </p:sp>
      <p:grpSp>
        <p:nvGrpSpPr>
          <p:cNvPr id="131077" name="Group 5"/>
          <p:cNvGrpSpPr>
            <a:grpSpLocks/>
          </p:cNvGrpSpPr>
          <p:nvPr/>
        </p:nvGrpSpPr>
        <p:grpSpPr bwMode="auto">
          <a:xfrm>
            <a:off x="2057400" y="4343400"/>
            <a:ext cx="5562600" cy="2514600"/>
            <a:chOff x="2220" y="2748"/>
            <a:chExt cx="5160" cy="2292"/>
          </a:xfrm>
        </p:grpSpPr>
        <p:sp>
          <p:nvSpPr>
            <p:cNvPr id="131078" name="Oval 6"/>
            <p:cNvSpPr>
              <a:spLocks noChangeArrowheads="1"/>
            </p:cNvSpPr>
            <p:nvPr/>
          </p:nvSpPr>
          <p:spPr bwMode="auto">
            <a:xfrm>
              <a:off x="3597" y="3159"/>
              <a:ext cx="114" cy="11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79" name="Oval 7"/>
            <p:cNvSpPr>
              <a:spLocks noChangeArrowheads="1"/>
            </p:cNvSpPr>
            <p:nvPr/>
          </p:nvSpPr>
          <p:spPr bwMode="auto">
            <a:xfrm>
              <a:off x="2877" y="4404"/>
              <a:ext cx="114" cy="11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0" name="Oval 8"/>
            <p:cNvSpPr>
              <a:spLocks noChangeArrowheads="1"/>
            </p:cNvSpPr>
            <p:nvPr/>
          </p:nvSpPr>
          <p:spPr bwMode="auto">
            <a:xfrm>
              <a:off x="4500" y="4404"/>
              <a:ext cx="114" cy="11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1" name="Line 9"/>
            <p:cNvSpPr>
              <a:spLocks noChangeShapeType="1"/>
            </p:cNvSpPr>
            <p:nvPr/>
          </p:nvSpPr>
          <p:spPr bwMode="auto">
            <a:xfrm>
              <a:off x="3684" y="3264"/>
              <a:ext cx="825" cy="115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2" name="Line 10"/>
            <p:cNvSpPr>
              <a:spLocks noChangeShapeType="1"/>
            </p:cNvSpPr>
            <p:nvPr/>
          </p:nvSpPr>
          <p:spPr bwMode="auto">
            <a:xfrm flipH="1">
              <a:off x="2964" y="3276"/>
              <a:ext cx="655" cy="11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3" name="Line 11"/>
            <p:cNvSpPr>
              <a:spLocks noChangeShapeType="1"/>
            </p:cNvSpPr>
            <p:nvPr/>
          </p:nvSpPr>
          <p:spPr bwMode="auto">
            <a:xfrm>
              <a:off x="2976" y="4476"/>
              <a:ext cx="154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4" name="Text Box 12"/>
            <p:cNvSpPr txBox="1">
              <a:spLocks noChangeArrowheads="1"/>
            </p:cNvSpPr>
            <p:nvPr/>
          </p:nvSpPr>
          <p:spPr bwMode="auto">
            <a:xfrm>
              <a:off x="3660" y="2904"/>
              <a:ext cx="582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1085" name="Text Box 13"/>
            <p:cNvSpPr txBox="1">
              <a:spLocks noChangeArrowheads="1"/>
            </p:cNvSpPr>
            <p:nvPr/>
          </p:nvSpPr>
          <p:spPr bwMode="auto">
            <a:xfrm>
              <a:off x="4524" y="4200"/>
              <a:ext cx="38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1086" name="Text Box 14"/>
            <p:cNvSpPr txBox="1">
              <a:spLocks noChangeArrowheads="1"/>
            </p:cNvSpPr>
            <p:nvPr/>
          </p:nvSpPr>
          <p:spPr bwMode="auto">
            <a:xfrm>
              <a:off x="2580" y="4272"/>
              <a:ext cx="449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4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1087" name="Line 15"/>
            <p:cNvSpPr>
              <a:spLocks noChangeShapeType="1"/>
            </p:cNvSpPr>
            <p:nvPr/>
          </p:nvSpPr>
          <p:spPr bwMode="auto">
            <a:xfrm>
              <a:off x="3648" y="2808"/>
              <a:ext cx="1" cy="2232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8" name="Line 16"/>
            <p:cNvSpPr>
              <a:spLocks noChangeShapeType="1"/>
            </p:cNvSpPr>
            <p:nvPr/>
          </p:nvSpPr>
          <p:spPr bwMode="auto">
            <a:xfrm flipV="1">
              <a:off x="2520" y="3456"/>
              <a:ext cx="2244" cy="1236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9" name="Line 17"/>
            <p:cNvSpPr>
              <a:spLocks noChangeShapeType="1"/>
            </p:cNvSpPr>
            <p:nvPr/>
          </p:nvSpPr>
          <p:spPr bwMode="auto">
            <a:xfrm flipH="1" flipV="1">
              <a:off x="2673" y="3576"/>
              <a:ext cx="2354" cy="1128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0" name="Freeform 18"/>
            <p:cNvSpPr>
              <a:spLocks/>
            </p:cNvSpPr>
            <p:nvPr/>
          </p:nvSpPr>
          <p:spPr bwMode="auto">
            <a:xfrm>
              <a:off x="4500" y="3208"/>
              <a:ext cx="574" cy="896"/>
            </a:xfrm>
            <a:custGeom>
              <a:avLst/>
              <a:gdLst>
                <a:gd name="T0" fmla="*/ 0 w 568"/>
                <a:gd name="T1" fmla="*/ 8 h 896"/>
                <a:gd name="T2" fmla="*/ 216 w 568"/>
                <a:gd name="T3" fmla="*/ 32 h 896"/>
                <a:gd name="T4" fmla="*/ 504 w 568"/>
                <a:gd name="T5" fmla="*/ 200 h 896"/>
                <a:gd name="T6" fmla="*/ 540 w 568"/>
                <a:gd name="T7" fmla="*/ 596 h 896"/>
                <a:gd name="T8" fmla="*/ 336 w 568"/>
                <a:gd name="T9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8" h="896">
                  <a:moveTo>
                    <a:pt x="0" y="8"/>
                  </a:moveTo>
                  <a:cubicBezTo>
                    <a:pt x="66" y="4"/>
                    <a:pt x="132" y="0"/>
                    <a:pt x="216" y="32"/>
                  </a:cubicBezTo>
                  <a:cubicBezTo>
                    <a:pt x="300" y="64"/>
                    <a:pt x="450" y="106"/>
                    <a:pt x="504" y="200"/>
                  </a:cubicBezTo>
                  <a:cubicBezTo>
                    <a:pt x="558" y="294"/>
                    <a:pt x="568" y="480"/>
                    <a:pt x="540" y="596"/>
                  </a:cubicBezTo>
                  <a:cubicBezTo>
                    <a:pt x="512" y="712"/>
                    <a:pt x="374" y="846"/>
                    <a:pt x="336" y="896"/>
                  </a:cubicBezTo>
                </a:path>
              </a:pathLst>
            </a:custGeom>
            <a:noFill/>
            <a:ln w="25400">
              <a:solidFill>
                <a:srgbClr val="8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1" name="Line 19"/>
            <p:cNvSpPr>
              <a:spLocks noChangeShapeType="1"/>
            </p:cNvSpPr>
            <p:nvPr/>
          </p:nvSpPr>
          <p:spPr bwMode="auto">
            <a:xfrm flipH="1">
              <a:off x="4848" y="4044"/>
              <a:ext cx="49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2" name="Text Box 20"/>
            <p:cNvSpPr txBox="1">
              <a:spLocks noChangeArrowheads="1"/>
            </p:cNvSpPr>
            <p:nvPr/>
          </p:nvSpPr>
          <p:spPr bwMode="auto">
            <a:xfrm>
              <a:off x="5172" y="3168"/>
              <a:ext cx="2208" cy="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1400">
                  <a:solidFill>
                    <a:schemeClr val="tx1"/>
                  </a:solidFill>
                </a:rPr>
                <a:t>顺时针旋转：</a:t>
              </a:r>
            </a:p>
            <a:p>
              <a:pPr algn="just" eaLnBrk="0" hangingPunct="0"/>
              <a:r>
                <a:rPr kumimoji="0" lang="en-US" altLang="zh-CN" sz="1400">
                  <a:solidFill>
                    <a:schemeClr val="tx1"/>
                  </a:solidFill>
                </a:rPr>
                <a:t>0</a:t>
              </a:r>
              <a:r>
                <a:rPr kumimoji="0" lang="zh-CN" altLang="en-US" sz="1400">
                  <a:solidFill>
                    <a:schemeClr val="tx1"/>
                  </a:solidFill>
                </a:rPr>
                <a:t>度：</a:t>
              </a:r>
              <a:r>
                <a:rPr kumimoji="0" lang="en-US" altLang="zh-CN" sz="1400">
                  <a:solidFill>
                    <a:schemeClr val="tx1"/>
                  </a:solidFill>
                </a:rPr>
                <a:t>e</a:t>
              </a:r>
            </a:p>
            <a:p>
              <a:pPr algn="just" eaLnBrk="0" hangingPunct="0"/>
              <a:r>
                <a:rPr kumimoji="0" lang="en-US" altLang="zh-CN" sz="1400">
                  <a:solidFill>
                    <a:schemeClr val="tx1"/>
                  </a:solidFill>
                </a:rPr>
                <a:t>120</a:t>
              </a:r>
              <a:r>
                <a:rPr kumimoji="0" lang="zh-CN" altLang="en-US" sz="1400">
                  <a:solidFill>
                    <a:schemeClr val="tx1"/>
                  </a:solidFill>
                </a:rPr>
                <a:t>度：</a:t>
              </a:r>
              <a:r>
                <a:rPr kumimoji="0" lang="zh-CN" altLang="en-US" sz="1400">
                  <a:solidFill>
                    <a:schemeClr val="tx1"/>
                  </a:solidFill>
                  <a:sym typeface="Symbol" pitchFamily="18" charset="2"/>
                </a:rPr>
                <a:t></a:t>
              </a:r>
              <a:endParaRPr kumimoji="0" lang="zh-CN" altLang="en-US" sz="1400">
                <a:solidFill>
                  <a:schemeClr val="tx1"/>
                </a:solidFill>
              </a:endParaRPr>
            </a:p>
            <a:p>
              <a:pPr algn="just" eaLnBrk="0" hangingPunct="0"/>
              <a:r>
                <a:rPr kumimoji="0" lang="en-US" altLang="zh-CN" sz="1400">
                  <a:solidFill>
                    <a:schemeClr val="tx1"/>
                  </a:solidFill>
                </a:rPr>
                <a:t>240</a:t>
              </a:r>
              <a:r>
                <a:rPr kumimoji="0" lang="zh-CN" altLang="en-US" sz="1400">
                  <a:solidFill>
                    <a:schemeClr val="tx1"/>
                  </a:solidFill>
                </a:rPr>
                <a:t>度：</a:t>
              </a:r>
              <a:r>
                <a:rPr kumimoji="0" lang="zh-CN" altLang="en-US" sz="1400">
                  <a:solidFill>
                    <a:schemeClr val="tx1"/>
                  </a:solidFill>
                  <a:sym typeface="Symbol" pitchFamily="18" charset="2"/>
                </a:rPr>
                <a:t></a:t>
              </a:r>
              <a:endParaRPr kumimoji="0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1093" name="Text Box 21"/>
            <p:cNvSpPr txBox="1">
              <a:spLocks noChangeArrowheads="1"/>
            </p:cNvSpPr>
            <p:nvPr/>
          </p:nvSpPr>
          <p:spPr bwMode="auto">
            <a:xfrm>
              <a:off x="2220" y="3012"/>
              <a:ext cx="1284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1400">
                  <a:solidFill>
                    <a:schemeClr val="tx1"/>
                  </a:solidFill>
                </a:rPr>
                <a:t>绕轴翻转</a:t>
              </a:r>
            </a:p>
          </p:txBody>
        </p:sp>
        <p:sp>
          <p:nvSpPr>
            <p:cNvPr id="131094" name="Text Box 22"/>
            <p:cNvSpPr txBox="1">
              <a:spLocks noChangeArrowheads="1"/>
            </p:cNvSpPr>
            <p:nvPr/>
          </p:nvSpPr>
          <p:spPr bwMode="auto">
            <a:xfrm>
              <a:off x="3336" y="2748"/>
              <a:ext cx="53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400">
                  <a:solidFill>
                    <a:schemeClr val="tx1"/>
                  </a:solidFill>
                  <a:sym typeface="Symbol" pitchFamily="18" charset="2"/>
                </a:rPr>
                <a:t></a:t>
              </a:r>
              <a:endParaRPr kumimoji="0"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31095" name="Text Box 23"/>
            <p:cNvSpPr txBox="1">
              <a:spLocks noChangeArrowheads="1"/>
            </p:cNvSpPr>
            <p:nvPr/>
          </p:nvSpPr>
          <p:spPr bwMode="auto">
            <a:xfrm>
              <a:off x="2640" y="3552"/>
              <a:ext cx="473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400">
                  <a:solidFill>
                    <a:schemeClr val="tx1"/>
                  </a:solidFill>
                  <a:sym typeface="Symbol" pitchFamily="18" charset="2"/>
                </a:rPr>
                <a:t></a:t>
              </a:r>
              <a:endParaRPr kumimoji="0"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31096" name="Text Box 24"/>
            <p:cNvSpPr txBox="1">
              <a:spLocks noChangeArrowheads="1"/>
            </p:cNvSpPr>
            <p:nvPr/>
          </p:nvSpPr>
          <p:spPr bwMode="auto">
            <a:xfrm>
              <a:off x="2532" y="4452"/>
              <a:ext cx="582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4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kumimoji="0" lang="en-US" altLang="zh-CN" sz="14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772400" cy="1143000"/>
          </a:xfrm>
        </p:spPr>
        <p:txBody>
          <a:bodyPr/>
          <a:lstStyle/>
          <a:p>
            <a:r>
              <a:rPr lang="zh-CN" altLang="en-US"/>
              <a:t>上一讲内容的回顾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群中元素的阶</a:t>
            </a:r>
          </a:p>
          <a:p>
            <a:pPr>
              <a:spcBef>
                <a:spcPct val="0"/>
              </a:spcBef>
            </a:pPr>
            <a:r>
              <a:rPr lang="zh-CN" altLang="en-US"/>
              <a:t>循环群的定义</a:t>
            </a:r>
          </a:p>
          <a:p>
            <a:pPr>
              <a:spcBef>
                <a:spcPct val="0"/>
              </a:spcBef>
            </a:pPr>
            <a:r>
              <a:rPr lang="zh-CN" altLang="en-US"/>
              <a:t>循环群中的生成元素</a:t>
            </a:r>
          </a:p>
          <a:p>
            <a:pPr>
              <a:spcBef>
                <a:spcPct val="0"/>
              </a:spcBef>
            </a:pPr>
            <a:r>
              <a:rPr lang="zh-CN" altLang="en-US"/>
              <a:t>循环群的子群</a:t>
            </a:r>
          </a:p>
          <a:p>
            <a:pPr>
              <a:spcBef>
                <a:spcPct val="0"/>
              </a:spcBef>
            </a:pPr>
            <a:r>
              <a:rPr lang="zh-CN" altLang="en-US"/>
              <a:t>无限循环群与整数加群同构</a:t>
            </a:r>
          </a:p>
          <a:p>
            <a:pPr>
              <a:spcBef>
                <a:spcPct val="0"/>
              </a:spcBef>
            </a:pPr>
            <a:r>
              <a:rPr lang="zh-CN" altLang="en-US"/>
              <a:t>有限循环群与相应的剩余加群同构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基于已知群定义变换群的例子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/>
              <a:t>对群</a:t>
            </a:r>
            <a:r>
              <a:rPr lang="en-US" altLang="zh-CN"/>
              <a:t>(G,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/>
              <a:t>)</a:t>
            </a:r>
            <a:r>
              <a:rPr lang="zh-CN" altLang="en-US"/>
              <a:t>中任意一元素</a:t>
            </a:r>
            <a:r>
              <a:rPr lang="en-US" altLang="zh-CN"/>
              <a:t>a, </a:t>
            </a:r>
            <a:r>
              <a:rPr lang="zh-CN" altLang="en-US"/>
              <a:t>可以定义：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>
                <a:sym typeface="Symbol" pitchFamily="18" charset="2"/>
              </a:rPr>
              <a:t>        </a:t>
            </a:r>
            <a:r>
              <a:rPr lang="en-US" altLang="zh-CN" baseline="-30000"/>
              <a:t>a</a:t>
            </a:r>
            <a:r>
              <a:rPr lang="en-US" altLang="zh-CN"/>
              <a:t>:G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en-US" altLang="zh-CN"/>
              <a:t>G, </a:t>
            </a:r>
            <a:r>
              <a:rPr lang="en-US" altLang="zh-CN">
                <a:sym typeface="Symbol" pitchFamily="18" charset="2"/>
              </a:rPr>
              <a:t></a:t>
            </a:r>
            <a:r>
              <a:rPr lang="en-US" altLang="zh-CN"/>
              <a:t>x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/>
              <a:t>G, </a:t>
            </a:r>
            <a:r>
              <a:rPr lang="en-US" altLang="zh-CN">
                <a:sym typeface="Symbol" pitchFamily="18" charset="2"/>
              </a:rPr>
              <a:t></a:t>
            </a:r>
            <a:r>
              <a:rPr lang="en-US" altLang="zh-CN" baseline="-30000"/>
              <a:t>a</a:t>
            </a:r>
            <a:r>
              <a:rPr lang="en-US" altLang="zh-CN"/>
              <a:t>(x)=x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/>
              <a:t>a, </a:t>
            </a:r>
          </a:p>
          <a:p>
            <a:pPr lvl="1" algn="just">
              <a:lnSpc>
                <a:spcPct val="120000"/>
              </a:lnSpc>
            </a:pPr>
            <a:r>
              <a:rPr lang="en-US" altLang="zh-CN">
                <a:sym typeface="Symbol" pitchFamily="18" charset="2"/>
              </a:rPr>
              <a:t></a:t>
            </a:r>
            <a:r>
              <a:rPr lang="en-US" altLang="zh-CN" baseline="-30000"/>
              <a:t>a</a:t>
            </a:r>
            <a:r>
              <a:rPr lang="zh-CN" altLang="en-US"/>
              <a:t>是一一变换</a:t>
            </a:r>
          </a:p>
          <a:p>
            <a:pPr lvl="2" algn="just">
              <a:lnSpc>
                <a:spcPct val="120000"/>
              </a:lnSpc>
            </a:pPr>
            <a:r>
              <a:rPr lang="zh-CN" altLang="en-US">
                <a:sym typeface="Symbol" pitchFamily="18" charset="2"/>
              </a:rPr>
              <a:t></a:t>
            </a:r>
            <a:r>
              <a:rPr lang="en-US" altLang="zh-CN" baseline="-30000"/>
              <a:t>a</a:t>
            </a:r>
            <a:r>
              <a:rPr lang="zh-CN" altLang="en-US"/>
              <a:t>是显然是函数</a:t>
            </a:r>
          </a:p>
          <a:p>
            <a:pPr lvl="2" algn="just">
              <a:lnSpc>
                <a:spcPct val="120000"/>
              </a:lnSpc>
            </a:pPr>
            <a:r>
              <a:rPr lang="zh-CN" altLang="en-US"/>
              <a:t>对任意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G</a:t>
            </a:r>
            <a:r>
              <a:rPr lang="zh-CN" altLang="en-US">
                <a:sym typeface="Symbol" pitchFamily="18" charset="2"/>
              </a:rPr>
              <a:t>，群方程</a:t>
            </a:r>
            <a:r>
              <a:rPr lang="en-US" altLang="zh-CN">
                <a:sym typeface="Symbol" pitchFamily="18" charset="2"/>
              </a:rPr>
              <a:t>x*a=b</a:t>
            </a:r>
            <a:r>
              <a:rPr lang="zh-CN" altLang="en-US">
                <a:sym typeface="Symbol" pitchFamily="18" charset="2"/>
              </a:rPr>
              <a:t>有唯一解，即</a:t>
            </a:r>
            <a:r>
              <a:rPr lang="en-US" altLang="zh-CN" baseline="-30000"/>
              <a:t>a</a:t>
            </a:r>
            <a:r>
              <a:rPr lang="zh-CN" altLang="en-US"/>
              <a:t>是满射</a:t>
            </a:r>
          </a:p>
          <a:p>
            <a:pPr lvl="2" algn="just">
              <a:lnSpc>
                <a:spcPct val="120000"/>
              </a:lnSpc>
            </a:pPr>
            <a:r>
              <a:rPr lang="zh-CN" altLang="en-US"/>
              <a:t>由群满足消去律：</a:t>
            </a:r>
            <a:r>
              <a:rPr lang="en-US" altLang="zh-CN"/>
              <a:t>x*a=y*a </a:t>
            </a:r>
            <a:r>
              <a:rPr lang="en-US" altLang="zh-CN">
                <a:sym typeface="Symbol" pitchFamily="18" charset="2"/>
              </a:rPr>
              <a:t> x=y, </a:t>
            </a:r>
            <a:r>
              <a:rPr lang="zh-CN" altLang="en-US">
                <a:sym typeface="Symbol" pitchFamily="18" charset="2"/>
              </a:rPr>
              <a:t>即</a:t>
            </a:r>
            <a:r>
              <a:rPr lang="en-US" altLang="zh-CN" baseline="-30000"/>
              <a:t>a</a:t>
            </a:r>
            <a:r>
              <a:rPr lang="zh-CN" altLang="en-US"/>
              <a:t>是单射</a:t>
            </a:r>
          </a:p>
          <a:p>
            <a:pPr lvl="1" algn="just">
              <a:lnSpc>
                <a:spcPct val="120000"/>
              </a:lnSpc>
            </a:pPr>
            <a:r>
              <a:rPr lang="zh-CN" altLang="en-US"/>
              <a:t>令</a:t>
            </a:r>
            <a:r>
              <a:rPr lang="en-US" altLang="zh-CN"/>
              <a:t>G‘={</a:t>
            </a:r>
            <a:r>
              <a:rPr lang="en-US" altLang="zh-CN">
                <a:sym typeface="Symbol" pitchFamily="18" charset="2"/>
              </a:rPr>
              <a:t></a:t>
            </a:r>
            <a:r>
              <a:rPr lang="en-US" altLang="zh-CN" baseline="-30000"/>
              <a:t>a</a:t>
            </a:r>
            <a:r>
              <a:rPr lang="en-US" altLang="zh-CN"/>
              <a:t>|a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/>
              <a:t>G}</a:t>
            </a:r>
          </a:p>
          <a:p>
            <a:pPr lvl="1" algn="just"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Cayley</a:t>
            </a:r>
            <a:r>
              <a:rPr lang="zh-CN" altLang="en-US"/>
              <a:t>定理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 b="1" i="1">
                <a:solidFill>
                  <a:schemeClr val="tx2"/>
                </a:solidFill>
              </a:rPr>
              <a:t>任意的群</a:t>
            </a:r>
            <a:r>
              <a:rPr lang="en-US" altLang="zh-CN" sz="2800" b="1" i="1">
                <a:solidFill>
                  <a:schemeClr val="tx2"/>
                </a:solidFill>
              </a:rPr>
              <a:t>G</a:t>
            </a:r>
            <a:r>
              <a:rPr lang="zh-CN" altLang="en-US" sz="2800" b="1" i="1">
                <a:solidFill>
                  <a:schemeClr val="tx2"/>
                </a:solidFill>
              </a:rPr>
              <a:t>与一个变换群同构</a:t>
            </a:r>
            <a:r>
              <a:rPr lang="zh-CN" altLang="en-US" sz="2800"/>
              <a:t>。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400"/>
              <a:t>定义</a:t>
            </a:r>
            <a:r>
              <a:rPr lang="zh-CN" altLang="en-US" sz="2400">
                <a:sym typeface="Symbol" pitchFamily="18" charset="2"/>
              </a:rPr>
              <a:t></a:t>
            </a:r>
            <a:r>
              <a:rPr lang="en-US" altLang="zh-CN" sz="2400"/>
              <a:t>: G</a:t>
            </a:r>
            <a:r>
              <a:rPr lang="en-US" altLang="zh-CN" sz="2400">
                <a:sym typeface="Wingdings" pitchFamily="2" charset="2"/>
              </a:rPr>
              <a:t></a:t>
            </a:r>
            <a:r>
              <a:rPr lang="en-US" altLang="zh-CN" sz="2400"/>
              <a:t>G‘: </a:t>
            </a:r>
            <a:r>
              <a:rPr lang="en-US" altLang="zh-CN" sz="2400">
                <a:sym typeface="Symbol" pitchFamily="18" charset="2"/>
              </a:rPr>
              <a:t></a:t>
            </a:r>
            <a:r>
              <a:rPr lang="en-US" altLang="zh-CN" sz="2400"/>
              <a:t>a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G, </a:t>
            </a:r>
            <a:r>
              <a:rPr lang="en-US" altLang="zh-CN" sz="2400">
                <a:sym typeface="Symbol" pitchFamily="18" charset="2"/>
              </a:rPr>
              <a:t></a:t>
            </a:r>
            <a:r>
              <a:rPr lang="en-US" altLang="zh-CN" sz="2400"/>
              <a:t>(a)=</a:t>
            </a:r>
            <a:r>
              <a:rPr lang="en-US" altLang="zh-CN" sz="2400">
                <a:sym typeface="Symbol" pitchFamily="18" charset="2"/>
              </a:rPr>
              <a:t></a:t>
            </a:r>
            <a:r>
              <a:rPr lang="en-US" altLang="zh-CN" sz="2400" baseline="-30000"/>
              <a:t>a</a:t>
            </a:r>
            <a:r>
              <a:rPr lang="en-US" altLang="zh-CN" sz="2400"/>
              <a:t> ,</a:t>
            </a:r>
            <a:r>
              <a:rPr lang="zh-CN" altLang="en-US" sz="2400"/>
              <a:t>其中</a:t>
            </a:r>
            <a:r>
              <a:rPr lang="en-US" altLang="zh-CN" sz="2400"/>
              <a:t>G'={</a:t>
            </a:r>
            <a:r>
              <a:rPr lang="en-US" altLang="zh-CN" sz="2400">
                <a:sym typeface="Symbol" pitchFamily="18" charset="2"/>
              </a:rPr>
              <a:t></a:t>
            </a:r>
            <a:r>
              <a:rPr lang="en-US" altLang="zh-CN" sz="2400" baseline="-30000"/>
              <a:t>a</a:t>
            </a:r>
            <a:r>
              <a:rPr lang="en-US" altLang="zh-CN" sz="2400"/>
              <a:t>|a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G} </a:t>
            </a:r>
            <a:r>
              <a:rPr lang="zh-CN" altLang="en-US" sz="2400"/>
              <a:t>。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400">
                <a:sym typeface="Symbol" pitchFamily="18" charset="2"/>
              </a:rPr>
              <a:t>则</a:t>
            </a:r>
            <a:r>
              <a:rPr lang="zh-CN" altLang="en-US" sz="2400"/>
              <a:t>是同构映射</a:t>
            </a:r>
            <a:endParaRPr lang="zh-CN" altLang="en-US" sz="2400">
              <a:sym typeface="Symbol" pitchFamily="18" charset="2"/>
            </a:endParaRPr>
          </a:p>
          <a:p>
            <a:pPr lvl="2" algn="just">
              <a:lnSpc>
                <a:spcPct val="120000"/>
              </a:lnSpc>
            </a:pPr>
            <a:r>
              <a:rPr lang="zh-CN" altLang="en-US" sz="2000">
                <a:sym typeface="Symbol" pitchFamily="18" charset="2"/>
              </a:rPr>
              <a:t></a:t>
            </a:r>
            <a:r>
              <a:rPr lang="zh-CN" altLang="en-US" sz="2000"/>
              <a:t>是函数：</a:t>
            </a:r>
            <a:r>
              <a:rPr lang="en-US" altLang="zh-CN" sz="2000"/>
              <a:t>a=b </a:t>
            </a: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/>
              <a:t> </a:t>
            </a:r>
            <a:r>
              <a:rPr lang="en-US" altLang="zh-CN" sz="2000">
                <a:sym typeface="Symbol" pitchFamily="18" charset="2"/>
              </a:rPr>
              <a:t></a:t>
            </a:r>
            <a:r>
              <a:rPr lang="en-US" altLang="zh-CN" sz="2000"/>
              <a:t>x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/>
              <a:t>G, x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/>
              <a:t>a=x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/>
              <a:t>b </a:t>
            </a: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/>
              <a:t> </a:t>
            </a:r>
            <a:r>
              <a:rPr lang="en-US" altLang="zh-CN" sz="2000">
                <a:sym typeface="Symbol" pitchFamily="18" charset="2"/>
              </a:rPr>
              <a:t></a:t>
            </a:r>
            <a:r>
              <a:rPr lang="en-US" altLang="zh-CN" sz="2000"/>
              <a:t>x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/>
              <a:t>G, 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a</a:t>
            </a:r>
            <a:r>
              <a:rPr lang="en-US" altLang="zh-CN" sz="2000"/>
              <a:t>(x)=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b</a:t>
            </a:r>
            <a:r>
              <a:rPr lang="en-US" altLang="zh-CN" sz="2000"/>
              <a:t>(x) </a:t>
            </a: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/>
              <a:t> 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a</a:t>
            </a:r>
            <a:r>
              <a:rPr lang="en-US" altLang="zh-CN" sz="2000"/>
              <a:t>=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b</a:t>
            </a:r>
            <a:endParaRPr lang="en-US" altLang="zh-CN" sz="2000"/>
          </a:p>
          <a:p>
            <a:pPr lvl="2" algn="just">
              <a:lnSpc>
                <a:spcPct val="120000"/>
              </a:lnSpc>
            </a:pPr>
            <a:r>
              <a:rPr lang="en-US" altLang="zh-CN" sz="2000">
                <a:sym typeface="Symbol" pitchFamily="18" charset="2"/>
              </a:rPr>
              <a:t></a:t>
            </a:r>
            <a:r>
              <a:rPr lang="zh-CN" altLang="en-US" sz="2000"/>
              <a:t>是满射：显然</a:t>
            </a:r>
          </a:p>
          <a:p>
            <a:pPr lvl="2" algn="just">
              <a:lnSpc>
                <a:spcPct val="120000"/>
              </a:lnSpc>
            </a:pPr>
            <a:r>
              <a:rPr lang="zh-CN" altLang="en-US" sz="2000">
                <a:sym typeface="Symbol" pitchFamily="18" charset="2"/>
              </a:rPr>
              <a:t></a:t>
            </a:r>
            <a:r>
              <a:rPr lang="zh-CN" altLang="en-US" sz="2000"/>
              <a:t>是单射：根据消去律，</a:t>
            </a:r>
            <a:r>
              <a:rPr lang="en-US" altLang="zh-CN" sz="2000"/>
              <a:t>a</a:t>
            </a:r>
            <a:r>
              <a:rPr lang="en-US" altLang="zh-CN" sz="2000">
                <a:sym typeface="Symbol" pitchFamily="18" charset="2"/>
              </a:rPr>
              <a:t></a:t>
            </a:r>
            <a:r>
              <a:rPr lang="en-US" altLang="zh-CN" sz="2000"/>
              <a:t>b </a:t>
            </a: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/>
              <a:t> x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/>
              <a:t>a</a:t>
            </a:r>
            <a:r>
              <a:rPr lang="en-US" altLang="zh-CN" sz="2000">
                <a:sym typeface="Symbol" pitchFamily="18" charset="2"/>
              </a:rPr>
              <a:t></a:t>
            </a:r>
            <a:r>
              <a:rPr lang="en-US" altLang="zh-CN" sz="2000"/>
              <a:t>x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/>
              <a:t>b </a:t>
            </a: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/>
              <a:t> 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a</a:t>
            </a:r>
            <a:r>
              <a:rPr lang="en-US" altLang="zh-CN" sz="2000">
                <a:sym typeface="Symbol" pitchFamily="18" charset="2"/>
              </a:rPr>
              <a:t></a:t>
            </a:r>
            <a:r>
              <a:rPr lang="en-US" altLang="zh-CN" sz="2000" baseline="-30000"/>
              <a:t>b</a:t>
            </a:r>
            <a:endParaRPr lang="en-US" altLang="zh-CN" sz="2000"/>
          </a:p>
          <a:p>
            <a:pPr lvl="2" algn="just">
              <a:lnSpc>
                <a:spcPct val="120000"/>
              </a:lnSpc>
            </a:pPr>
            <a:r>
              <a:rPr lang="zh-CN" altLang="en-US" sz="2000"/>
              <a:t>同构映射：</a:t>
            </a:r>
            <a:r>
              <a:rPr lang="zh-CN" altLang="en-US" sz="2000">
                <a:sym typeface="Symbol" pitchFamily="18" charset="2"/>
              </a:rPr>
              <a:t></a:t>
            </a:r>
            <a:r>
              <a:rPr lang="en-US" altLang="zh-CN" sz="2000"/>
              <a:t>(a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/>
              <a:t>b)=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(a</a:t>
            </a:r>
            <a:r>
              <a:rPr lang="en-US" altLang="zh-CN" sz="2000" baseline="-30000">
                <a:latin typeface="Courier New" pitchFamily="49" charset="0"/>
                <a:cs typeface="Courier New" pitchFamily="49" charset="0"/>
              </a:rPr>
              <a:t>◦</a:t>
            </a:r>
            <a:r>
              <a:rPr lang="en-US" altLang="zh-CN" sz="2000" baseline="-30000"/>
              <a:t>b)</a:t>
            </a:r>
            <a:r>
              <a:rPr lang="en-US" altLang="zh-CN" sz="2000"/>
              <a:t>, </a:t>
            </a:r>
            <a:r>
              <a:rPr lang="en-US" altLang="zh-CN" sz="2000">
                <a:sym typeface="Symbol" pitchFamily="18" charset="2"/>
              </a:rPr>
              <a:t></a:t>
            </a:r>
            <a:r>
              <a:rPr lang="en-US" altLang="zh-CN" sz="2000"/>
              <a:t>x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/>
              <a:t>G, </a:t>
            </a:r>
            <a:r>
              <a:rPr lang="en-US" altLang="zh-CN" sz="2000">
                <a:sym typeface="Symbol" pitchFamily="18" charset="2"/>
              </a:rPr>
              <a:t></a:t>
            </a:r>
            <a:r>
              <a:rPr lang="en-US" altLang="zh-CN" sz="2000"/>
              <a:t>(a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/>
              <a:t>b)(x)=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(a</a:t>
            </a:r>
            <a:r>
              <a:rPr lang="en-US" altLang="zh-CN" sz="2000" baseline="-30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 baseline="-30000"/>
              <a:t>b)</a:t>
            </a:r>
            <a:r>
              <a:rPr lang="en-US" altLang="zh-CN" sz="2000"/>
              <a:t>(x)=x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000"/>
              <a:t>(a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/>
              <a:t>b) =(x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/>
              <a:t>a)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/>
              <a:t>b=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b</a:t>
            </a:r>
            <a:r>
              <a:rPr lang="en-US" altLang="zh-CN" sz="2000"/>
              <a:t>(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a</a:t>
            </a:r>
            <a:r>
              <a:rPr lang="en-US" altLang="zh-CN" sz="2000"/>
              <a:t>(x)), </a:t>
            </a:r>
            <a:r>
              <a:rPr lang="en-US" altLang="zh-CN" sz="2000">
                <a:sym typeface="Symbol" pitchFamily="18" charset="2"/>
              </a:rPr>
              <a:t></a:t>
            </a:r>
            <a:r>
              <a:rPr lang="en-US" altLang="zh-CN" sz="2000"/>
              <a:t> </a:t>
            </a:r>
            <a:r>
              <a:rPr lang="en-US" altLang="zh-CN" sz="2000">
                <a:sym typeface="Symbol" pitchFamily="18" charset="2"/>
              </a:rPr>
              <a:t></a:t>
            </a:r>
            <a:r>
              <a:rPr lang="en-US" altLang="zh-CN" sz="2000"/>
              <a:t>(a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/>
              <a:t>b)=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a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◦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b</a:t>
            </a:r>
            <a:r>
              <a:rPr lang="en-US" altLang="zh-CN" sz="2000"/>
              <a:t>=</a:t>
            </a:r>
            <a:r>
              <a:rPr lang="en-US" altLang="zh-CN" sz="2000">
                <a:sym typeface="Symbol" pitchFamily="18" charset="2"/>
              </a:rPr>
              <a:t></a:t>
            </a:r>
            <a:r>
              <a:rPr lang="en-US" altLang="zh-CN" sz="2000"/>
              <a:t>(a)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◦</a:t>
            </a:r>
            <a:r>
              <a:rPr lang="en-US" altLang="zh-CN" sz="2000">
                <a:sym typeface="Symbol" pitchFamily="18" charset="2"/>
              </a:rPr>
              <a:t></a:t>
            </a:r>
            <a:r>
              <a:rPr lang="en-US" altLang="zh-CN" sz="2000"/>
              <a:t>(b)</a:t>
            </a:r>
            <a:r>
              <a:rPr lang="zh-CN" altLang="en-US" sz="2000"/>
              <a:t>，这里“</a:t>
            </a:r>
            <a:r>
              <a:rPr lang="zh-CN" altLang="en-US" sz="2000">
                <a:latin typeface="Courier New" pitchFamily="49" charset="0"/>
                <a:cs typeface="Courier New" pitchFamily="49" charset="0"/>
              </a:rPr>
              <a:t>◦</a:t>
            </a:r>
            <a:r>
              <a:rPr lang="zh-CN" altLang="en-US" sz="2000"/>
              <a:t>”是函数复合运算。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p.278</a:t>
            </a:r>
          </a:p>
          <a:p>
            <a:pPr lvl="1"/>
            <a:r>
              <a:rPr lang="en-US" altLang="zh-CN" sz="3200" dirty="0"/>
              <a:t>27</a:t>
            </a:r>
          </a:p>
          <a:p>
            <a:r>
              <a:rPr lang="en-US" altLang="zh-CN" dirty="0"/>
              <a:t>Z</a:t>
            </a:r>
            <a:r>
              <a:rPr lang="en-US" altLang="zh-CN" baseline="-25000" dirty="0"/>
              <a:t>5</a:t>
            </a:r>
            <a:r>
              <a:rPr lang="zh-CN" altLang="en-US" dirty="0"/>
              <a:t>是“模</a:t>
            </a:r>
            <a:r>
              <a:rPr lang="en-US" altLang="zh-CN" dirty="0"/>
              <a:t>5</a:t>
            </a:r>
            <a:r>
              <a:rPr lang="zh-CN" altLang="en-US" dirty="0"/>
              <a:t>剩余加群”，</a:t>
            </a:r>
            <a:r>
              <a:rPr lang="zh-CN" altLang="en-US" dirty="0">
                <a:sym typeface="Symbol" pitchFamily="18" charset="2"/>
              </a:rPr>
              <a:t></a:t>
            </a:r>
            <a:r>
              <a:rPr lang="en-US" altLang="zh-CN" dirty="0">
                <a:sym typeface="Symbol" pitchFamily="18" charset="2"/>
              </a:rPr>
              <a:t>(x)=2x (mod 5) </a:t>
            </a:r>
            <a:r>
              <a:rPr lang="zh-CN" altLang="en-US" dirty="0">
                <a:sym typeface="Symbol" pitchFamily="18" charset="2"/>
              </a:rPr>
              <a:t>是</a:t>
            </a:r>
            <a:r>
              <a:rPr lang="en-US" altLang="zh-CN" dirty="0"/>
              <a:t>Z</a:t>
            </a:r>
            <a:r>
              <a:rPr lang="en-US" altLang="zh-CN" baseline="-25000" dirty="0"/>
              <a:t>5</a:t>
            </a:r>
            <a:r>
              <a:rPr lang="zh-CN" altLang="en-US" dirty="0"/>
              <a:t>上的一个置换。 </a:t>
            </a:r>
            <a:r>
              <a:rPr lang="en-US" altLang="zh-CN" dirty="0">
                <a:sym typeface="Symbol" pitchFamily="18" charset="2"/>
              </a:rPr>
              <a:t>G</a:t>
            </a:r>
            <a:r>
              <a:rPr lang="zh-CN" altLang="en-US" dirty="0">
                <a:sym typeface="Symbol" pitchFamily="18" charset="2"/>
              </a:rPr>
              <a:t>是</a:t>
            </a:r>
            <a:r>
              <a:rPr lang="zh-CN" altLang="en-US" dirty="0"/>
              <a:t>以</a:t>
            </a:r>
            <a:r>
              <a:rPr lang="zh-CN" altLang="en-US" dirty="0">
                <a:sym typeface="Symbol" pitchFamily="18" charset="2"/>
              </a:rPr>
              <a:t>为生成元的循环置换群，写出</a:t>
            </a:r>
            <a:r>
              <a:rPr lang="en-US" altLang="zh-CN" dirty="0">
                <a:sym typeface="Symbol" pitchFamily="18" charset="2"/>
              </a:rPr>
              <a:t>G</a:t>
            </a:r>
            <a:r>
              <a:rPr lang="zh-CN" altLang="en-US" dirty="0">
                <a:sym typeface="Symbol" pitchFamily="18" charset="2"/>
              </a:rPr>
              <a:t>中的元素。</a:t>
            </a:r>
          </a:p>
          <a:p>
            <a:endParaRPr lang="zh-CN" altLang="en-US" dirty="0"/>
          </a:p>
          <a:p>
            <a:pPr>
              <a:buFontTx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变换群与置换群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变换和变换群</a:t>
            </a:r>
          </a:p>
          <a:p>
            <a:r>
              <a:rPr lang="zh-CN" altLang="en-US"/>
              <a:t>置换及其表示</a:t>
            </a:r>
          </a:p>
          <a:p>
            <a:r>
              <a:rPr lang="zh-CN" altLang="en-US"/>
              <a:t>置换群</a:t>
            </a:r>
          </a:p>
          <a:p>
            <a:r>
              <a:rPr lang="zh-CN" altLang="en-US"/>
              <a:t>任意群与变换群同构</a:t>
            </a:r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变换和变换群 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/>
              <a:t>定义：</a:t>
            </a:r>
            <a:r>
              <a:rPr lang="en-US" altLang="zh-CN" sz="2800"/>
              <a:t>A</a:t>
            </a:r>
            <a:r>
              <a:rPr lang="zh-CN" altLang="en-US" sz="2800"/>
              <a:t>是非空集合，</a:t>
            </a:r>
            <a:r>
              <a:rPr lang="en-US" altLang="zh-CN" sz="2800" i="1"/>
              <a:t>f</a:t>
            </a:r>
            <a:r>
              <a:rPr lang="en-US" altLang="zh-CN" sz="2800"/>
              <a:t>:A</a:t>
            </a:r>
            <a:r>
              <a:rPr lang="en-US" altLang="zh-CN" sz="2800">
                <a:sym typeface="Wingdings" pitchFamily="2" charset="2"/>
              </a:rPr>
              <a:t></a:t>
            </a:r>
            <a:r>
              <a:rPr lang="en-US" altLang="zh-CN" sz="2800"/>
              <a:t>A</a:t>
            </a:r>
            <a:r>
              <a:rPr lang="zh-CN" altLang="en-US" sz="2800"/>
              <a:t>称为</a:t>
            </a:r>
            <a:r>
              <a:rPr lang="en-US" altLang="zh-CN" sz="2800"/>
              <a:t>A</a:t>
            </a:r>
            <a:r>
              <a:rPr lang="zh-CN" altLang="en-US" sz="2800"/>
              <a:t>上的一个</a:t>
            </a:r>
            <a:r>
              <a:rPr lang="zh-CN" altLang="en-US" sz="2800" b="1">
                <a:solidFill>
                  <a:srgbClr val="FF0000"/>
                </a:solidFill>
              </a:rPr>
              <a:t>变换</a:t>
            </a:r>
            <a:r>
              <a:rPr lang="zh-CN" altLang="en-US" sz="2800"/>
              <a:t>。</a:t>
            </a:r>
          </a:p>
          <a:p>
            <a:pPr lvl="2" algn="just"/>
            <a:r>
              <a:rPr lang="zh-CN" altLang="en-US"/>
              <a:t>经常讨论的是一一变换，即</a:t>
            </a:r>
            <a:r>
              <a:rPr lang="en-US" altLang="zh-CN" i="1"/>
              <a:t>f</a:t>
            </a:r>
            <a:r>
              <a:rPr lang="zh-CN" altLang="en-US"/>
              <a:t>是双射。</a:t>
            </a:r>
          </a:p>
          <a:p>
            <a:pPr lvl="2" algn="just"/>
            <a:r>
              <a:rPr lang="zh-CN" altLang="en-US"/>
              <a:t>变换就是函数，变换的“乘法”就是函数复合运算。</a:t>
            </a:r>
          </a:p>
          <a:p>
            <a:pPr algn="just">
              <a:spcBef>
                <a:spcPct val="80000"/>
              </a:spcBef>
            </a:pPr>
            <a:r>
              <a:rPr lang="zh-CN" altLang="en-US" sz="2800"/>
              <a:t>集合</a:t>
            </a:r>
            <a:r>
              <a:rPr lang="en-US" altLang="zh-CN" sz="2800"/>
              <a:t>A</a:t>
            </a:r>
            <a:r>
              <a:rPr lang="zh-CN" altLang="en-US" sz="2800"/>
              <a:t>上的一一变换关于变换乘法构成的群称为</a:t>
            </a:r>
            <a:r>
              <a:rPr lang="zh-CN" altLang="en-US" sz="2800" b="1">
                <a:solidFill>
                  <a:srgbClr val="FF0000"/>
                </a:solidFill>
              </a:rPr>
              <a:t>变换群</a:t>
            </a:r>
            <a:r>
              <a:rPr lang="zh-CN" altLang="en-US" sz="2800"/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非空集合上所有的一一变换构成群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/>
              <a:t>设</a:t>
            </a:r>
            <a:r>
              <a:rPr lang="en-US" altLang="zh-CN" sz="2800"/>
              <a:t>A</a:t>
            </a:r>
            <a:r>
              <a:rPr lang="zh-CN" altLang="en-US" sz="2800"/>
              <a:t>是任意的非空集合，</a:t>
            </a:r>
            <a:r>
              <a:rPr lang="en-US" altLang="zh-CN" sz="2800"/>
              <a:t>A</a:t>
            </a:r>
            <a:r>
              <a:rPr lang="zh-CN" altLang="en-US" sz="2800"/>
              <a:t>上</a:t>
            </a:r>
            <a:r>
              <a:rPr lang="zh-CN" altLang="en-US" sz="2800" b="1" i="1">
                <a:solidFill>
                  <a:srgbClr val="009900"/>
                </a:solidFill>
              </a:rPr>
              <a:t>所有的</a:t>
            </a:r>
            <a:r>
              <a:rPr lang="zh-CN" altLang="en-US" sz="2800"/>
              <a:t>一一变换一定构成群。</a:t>
            </a:r>
          </a:p>
          <a:p>
            <a:pPr lvl="1" algn="just"/>
            <a:r>
              <a:rPr lang="zh-CN" altLang="en-US" sz="2400"/>
              <a:t>封闭性：双射的复合仍是双射。</a:t>
            </a:r>
          </a:p>
          <a:p>
            <a:pPr lvl="1" algn="just"/>
            <a:r>
              <a:rPr lang="zh-CN" altLang="en-US" sz="2400"/>
              <a:t>结合律：变换乘法是关系复合运算的特例。</a:t>
            </a:r>
          </a:p>
          <a:p>
            <a:pPr lvl="1" algn="just">
              <a:lnSpc>
                <a:spcPct val="110000"/>
              </a:lnSpc>
            </a:pPr>
            <a:r>
              <a:rPr lang="zh-CN" altLang="en-US" sz="2400"/>
              <a:t>单位元：</a:t>
            </a:r>
            <a:r>
              <a:rPr lang="en-US" altLang="zh-CN" sz="2400" i="1"/>
              <a:t>f</a:t>
            </a:r>
            <a:r>
              <a:rPr lang="en-US" altLang="zh-CN" sz="2400"/>
              <a:t>:A</a:t>
            </a:r>
            <a:r>
              <a:rPr lang="en-US" altLang="zh-CN" sz="2400">
                <a:sym typeface="Wingdings" pitchFamily="2" charset="2"/>
              </a:rPr>
              <a:t></a:t>
            </a:r>
            <a:r>
              <a:rPr lang="en-US" altLang="zh-CN" sz="2400"/>
              <a:t>A, </a:t>
            </a:r>
            <a:r>
              <a:rPr lang="en-US" altLang="zh-CN" sz="2400">
                <a:sym typeface="Symbol" pitchFamily="18" charset="2"/>
              </a:rPr>
              <a:t></a:t>
            </a:r>
            <a:r>
              <a:rPr lang="en-US" altLang="zh-CN" sz="2400"/>
              <a:t>x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A, </a:t>
            </a:r>
            <a:r>
              <a:rPr lang="en-US" altLang="zh-CN" sz="2400" i="1"/>
              <a:t>f</a:t>
            </a:r>
            <a:r>
              <a:rPr lang="en-US" altLang="zh-CN" sz="2400"/>
              <a:t>(x)=x</a:t>
            </a:r>
            <a:r>
              <a:rPr lang="zh-CN" altLang="en-US" sz="2400"/>
              <a:t>满足对于任意</a:t>
            </a:r>
            <a:r>
              <a:rPr lang="en-US" altLang="zh-CN" sz="2400" i="1"/>
              <a:t>g</a:t>
            </a:r>
            <a:r>
              <a:rPr lang="en-US" altLang="zh-CN" sz="2400"/>
              <a:t>:A</a:t>
            </a:r>
            <a:r>
              <a:rPr lang="en-US" altLang="zh-CN" sz="2400">
                <a:sym typeface="Wingdings" pitchFamily="2" charset="2"/>
              </a:rPr>
              <a:t></a:t>
            </a:r>
            <a:r>
              <a:rPr lang="en-US" altLang="zh-CN" sz="2400"/>
              <a:t>A, </a:t>
            </a:r>
            <a:r>
              <a:rPr lang="en-US" altLang="zh-CN" sz="2400" i="1"/>
              <a:t>f</a:t>
            </a:r>
            <a:r>
              <a:rPr lang="en-US" altLang="zh-CN" sz="2400">
                <a:latin typeface="Courier New" pitchFamily="49" charset="0"/>
                <a:cs typeface="Courier New" pitchFamily="49" charset="0"/>
              </a:rPr>
              <a:t>◦</a:t>
            </a:r>
            <a:r>
              <a:rPr lang="en-US" altLang="zh-CN" sz="2400" i="1"/>
              <a:t>g</a:t>
            </a:r>
            <a:r>
              <a:rPr lang="en-US" altLang="zh-CN" sz="2400"/>
              <a:t>=</a:t>
            </a:r>
            <a:r>
              <a:rPr lang="en-US" altLang="zh-CN" sz="2400" i="1"/>
              <a:t>g</a:t>
            </a:r>
            <a:r>
              <a:rPr lang="en-US" altLang="zh-CN" sz="2400">
                <a:latin typeface="Courier New" pitchFamily="49" charset="0"/>
                <a:cs typeface="Courier New" pitchFamily="49" charset="0"/>
              </a:rPr>
              <a:t>◦</a:t>
            </a:r>
            <a:r>
              <a:rPr lang="en-US" altLang="zh-CN" sz="2400" i="1"/>
              <a:t>f</a:t>
            </a:r>
            <a:r>
              <a:rPr lang="en-US" altLang="zh-CN" sz="2400"/>
              <a:t>=</a:t>
            </a:r>
            <a:r>
              <a:rPr lang="en-US" altLang="zh-CN" sz="2400" i="1"/>
              <a:t>g</a:t>
            </a:r>
            <a:r>
              <a:rPr lang="en-US" altLang="zh-CN" sz="2400"/>
              <a:t> (</a:t>
            </a:r>
            <a:r>
              <a:rPr lang="zh-CN" altLang="en-US" sz="2400"/>
              <a:t>恒等变换</a:t>
            </a:r>
            <a:r>
              <a:rPr lang="en-US" altLang="zh-CN" sz="2400"/>
              <a:t>)</a:t>
            </a:r>
          </a:p>
          <a:p>
            <a:pPr lvl="1"/>
            <a:r>
              <a:rPr lang="zh-CN" altLang="en-US" sz="2400"/>
              <a:t>逆元素：任意双射</a:t>
            </a:r>
            <a:r>
              <a:rPr lang="en-US" altLang="zh-CN" sz="2400" i="1"/>
              <a:t>g</a:t>
            </a:r>
            <a:r>
              <a:rPr lang="en-US" altLang="zh-CN" sz="2400"/>
              <a:t>:A</a:t>
            </a:r>
            <a:r>
              <a:rPr lang="en-US" altLang="zh-CN" sz="2400">
                <a:sym typeface="Wingdings" pitchFamily="2" charset="2"/>
              </a:rPr>
              <a:t></a:t>
            </a:r>
            <a:r>
              <a:rPr lang="en-US" altLang="zh-CN" sz="2400"/>
              <a:t>A</a:t>
            </a:r>
            <a:r>
              <a:rPr lang="zh-CN" altLang="en-US" sz="2400"/>
              <a:t>均有反函数</a:t>
            </a:r>
            <a:r>
              <a:rPr lang="en-US" altLang="zh-CN" sz="2400" i="1"/>
              <a:t>g </a:t>
            </a:r>
            <a:r>
              <a:rPr lang="en-US" altLang="zh-CN" sz="2400" baseline="30000"/>
              <a:t>-1</a:t>
            </a:r>
            <a:r>
              <a:rPr lang="en-US" altLang="zh-CN" sz="2400"/>
              <a:t>:A</a:t>
            </a:r>
            <a:r>
              <a:rPr lang="en-US" altLang="zh-CN" sz="2400">
                <a:sym typeface="Wingdings" pitchFamily="2" charset="2"/>
              </a:rPr>
              <a:t></a:t>
            </a:r>
            <a:r>
              <a:rPr lang="en-US" altLang="zh-CN" sz="2400"/>
              <a:t>A, </a:t>
            </a:r>
            <a:r>
              <a:rPr lang="zh-CN" altLang="en-US" sz="2400"/>
              <a:t>即其逆元素。</a:t>
            </a:r>
            <a:r>
              <a:rPr lang="zh-CN" altLang="en-US"/>
              <a:t> 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变换群的例子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400"/>
              <a:t>R</a:t>
            </a:r>
            <a:r>
              <a:rPr lang="zh-CN" altLang="en-US" sz="2400"/>
              <a:t>是实数集，</a:t>
            </a:r>
            <a:r>
              <a:rPr lang="en-US" altLang="zh-CN" sz="2400"/>
              <a:t>G</a:t>
            </a:r>
            <a:r>
              <a:rPr lang="zh-CN" altLang="en-US" sz="2400"/>
              <a:t>是</a:t>
            </a:r>
            <a:r>
              <a:rPr lang="en-US" altLang="zh-CN" sz="2400"/>
              <a:t>R</a:t>
            </a:r>
            <a:r>
              <a:rPr lang="zh-CN" altLang="en-US" sz="2400"/>
              <a:t>上所有如下形式的变换构成的集合：</a:t>
            </a:r>
          </a:p>
          <a:p>
            <a:pPr lvl="1" algn="just">
              <a:spcBef>
                <a:spcPct val="25000"/>
              </a:spcBef>
              <a:spcAft>
                <a:spcPct val="10000"/>
              </a:spcAft>
              <a:buFontTx/>
              <a:buNone/>
            </a:pPr>
            <a:r>
              <a:rPr lang="zh-CN" altLang="en-US" sz="2000" i="1"/>
              <a:t>    </a:t>
            </a:r>
            <a:r>
              <a:rPr lang="en-US" altLang="zh-CN" sz="2000" i="1"/>
              <a:t>f</a:t>
            </a:r>
            <a:r>
              <a:rPr lang="en-US" altLang="zh-CN" sz="2000" baseline="-30000"/>
              <a:t>a,b</a:t>
            </a:r>
            <a:r>
              <a:rPr lang="en-US" altLang="zh-CN" sz="2000"/>
              <a:t>:R</a:t>
            </a:r>
            <a:r>
              <a:rPr lang="en-US" altLang="zh-CN" sz="2000">
                <a:sym typeface="Wingdings" pitchFamily="2" charset="2"/>
              </a:rPr>
              <a:t></a:t>
            </a:r>
            <a:r>
              <a:rPr lang="en-US" altLang="zh-CN" sz="2000"/>
              <a:t>R, </a:t>
            </a:r>
            <a:r>
              <a:rPr lang="en-US" altLang="zh-CN" sz="2000">
                <a:sym typeface="Symbol" pitchFamily="18" charset="2"/>
              </a:rPr>
              <a:t></a:t>
            </a:r>
            <a:r>
              <a:rPr lang="en-US" altLang="zh-CN" sz="2000"/>
              <a:t>x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/>
              <a:t>R, </a:t>
            </a:r>
            <a:r>
              <a:rPr lang="en-US" altLang="zh-CN" sz="2000" i="1"/>
              <a:t>f</a:t>
            </a:r>
            <a:r>
              <a:rPr lang="en-US" altLang="zh-CN" sz="2000" baseline="-30000"/>
              <a:t>a,b</a:t>
            </a:r>
            <a:r>
              <a:rPr lang="en-US" altLang="zh-CN" sz="2000"/>
              <a:t>(x)=ax+b (a,b</a:t>
            </a:r>
            <a:r>
              <a:rPr lang="zh-CN" altLang="en-US" sz="2000"/>
              <a:t>是有理数，</a:t>
            </a:r>
            <a:r>
              <a:rPr lang="en-US" altLang="zh-CN" sz="2000"/>
              <a:t>a</a:t>
            </a:r>
            <a:r>
              <a:rPr lang="en-US" altLang="zh-CN" sz="2000">
                <a:sym typeface="Symbol" pitchFamily="18" charset="2"/>
              </a:rPr>
              <a:t></a:t>
            </a:r>
            <a:r>
              <a:rPr lang="en-US" altLang="zh-CN" sz="2000"/>
              <a:t>0)</a:t>
            </a:r>
          </a:p>
          <a:p>
            <a:pPr algn="just">
              <a:buFontTx/>
              <a:buNone/>
            </a:pPr>
            <a:r>
              <a:rPr lang="en-US" altLang="zh-CN" sz="2400"/>
              <a:t>     </a:t>
            </a:r>
            <a:r>
              <a:rPr lang="zh-CN" altLang="en-US" sz="2400"/>
              <a:t>则</a:t>
            </a:r>
            <a:r>
              <a:rPr lang="en-US" altLang="zh-CN" sz="2400"/>
              <a:t>G</a:t>
            </a:r>
            <a:r>
              <a:rPr lang="zh-CN" altLang="en-US" sz="2400"/>
              <a:t>是变换群。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000"/>
              <a:t>封闭性：</a:t>
            </a:r>
            <a:r>
              <a:rPr lang="zh-CN" altLang="en-US" sz="2000">
                <a:sym typeface="Symbol" pitchFamily="18" charset="2"/>
              </a:rPr>
              <a:t></a:t>
            </a:r>
            <a:r>
              <a:rPr lang="zh-CN" altLang="en-US" sz="2000"/>
              <a:t> </a:t>
            </a:r>
            <a:r>
              <a:rPr lang="en-US" altLang="zh-CN" sz="2000" i="1"/>
              <a:t>f</a:t>
            </a:r>
            <a:r>
              <a:rPr lang="en-US" altLang="zh-CN" sz="2000" baseline="-30000"/>
              <a:t>a,b</a:t>
            </a:r>
            <a:r>
              <a:rPr lang="en-US" altLang="zh-CN" sz="2000"/>
              <a:t>, </a:t>
            </a:r>
            <a:r>
              <a:rPr lang="en-US" altLang="zh-CN" sz="2000" i="1"/>
              <a:t>f</a:t>
            </a:r>
            <a:r>
              <a:rPr lang="en-US" altLang="zh-CN" sz="2000" baseline="-30000"/>
              <a:t>c,d 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/>
              <a:t>G,  </a:t>
            </a:r>
            <a:r>
              <a:rPr lang="en-US" altLang="zh-CN" sz="2000" i="1"/>
              <a:t>f</a:t>
            </a:r>
            <a:r>
              <a:rPr lang="en-US" altLang="zh-CN" sz="2000" baseline="-30000"/>
              <a:t>a,b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◦</a:t>
            </a:r>
            <a:r>
              <a:rPr lang="en-US" altLang="zh-CN" sz="2000" i="1"/>
              <a:t>f</a:t>
            </a:r>
            <a:r>
              <a:rPr lang="en-US" altLang="zh-CN" sz="2000" baseline="-30000"/>
              <a:t>c,d </a:t>
            </a:r>
            <a:r>
              <a:rPr lang="en-US" altLang="zh-CN" sz="2000"/>
              <a:t>=</a:t>
            </a:r>
            <a:r>
              <a:rPr lang="en-US" altLang="zh-CN" sz="2000" i="1"/>
              <a:t>f</a:t>
            </a:r>
            <a:r>
              <a:rPr lang="en-US" altLang="zh-CN" sz="2000" baseline="-30000"/>
              <a:t>ac,bc+d</a:t>
            </a:r>
            <a:r>
              <a:rPr lang="en-US" altLang="zh-CN" sz="2000"/>
              <a:t>  ( </a:t>
            </a:r>
            <a:r>
              <a:rPr lang="zh-CN" altLang="en-US" sz="2000"/>
              <a:t>注意：</a:t>
            </a:r>
            <a:r>
              <a:rPr lang="en-US" altLang="zh-CN" sz="2000" i="1"/>
              <a:t>f</a:t>
            </a:r>
            <a:r>
              <a:rPr lang="en-US" altLang="zh-CN" sz="2000" baseline="-30000"/>
              <a:t>c,d</a:t>
            </a:r>
            <a:r>
              <a:rPr lang="en-US" altLang="zh-CN" sz="2000"/>
              <a:t> (</a:t>
            </a:r>
            <a:r>
              <a:rPr lang="en-US" altLang="zh-CN" sz="2000" i="1"/>
              <a:t>f</a:t>
            </a:r>
            <a:r>
              <a:rPr lang="en-US" altLang="zh-CN" sz="2000" baseline="-30000"/>
              <a:t>a,b</a:t>
            </a:r>
            <a:r>
              <a:rPr lang="en-US" altLang="zh-CN" sz="2000"/>
              <a:t>(x)) = </a:t>
            </a:r>
            <a:r>
              <a:rPr lang="en-US" altLang="zh-CN" sz="2000" i="1"/>
              <a:t>f</a:t>
            </a:r>
            <a:r>
              <a:rPr lang="en-US" altLang="zh-CN" sz="2000" baseline="-30000"/>
              <a:t>c,d</a:t>
            </a:r>
            <a:r>
              <a:rPr lang="en-US" altLang="zh-CN" sz="2000"/>
              <a:t>(ax+b) = acx+bc+d, </a:t>
            </a:r>
            <a:r>
              <a:rPr lang="zh-CN" altLang="en-US" sz="2000"/>
              <a:t>例如：</a:t>
            </a:r>
            <a:r>
              <a:rPr lang="en-US" altLang="zh-CN" sz="2000" i="1"/>
              <a:t>f</a:t>
            </a:r>
            <a:r>
              <a:rPr lang="en-US" altLang="zh-CN" sz="2000" baseline="-30000"/>
              <a:t>2,1</a:t>
            </a:r>
            <a:r>
              <a:rPr lang="en-US" altLang="zh-CN" sz="2000"/>
              <a:t>(x)=2x+1, </a:t>
            </a:r>
            <a:r>
              <a:rPr lang="en-US" altLang="zh-CN" sz="2000" i="1"/>
              <a:t>f</a:t>
            </a:r>
            <a:r>
              <a:rPr lang="en-US" altLang="zh-CN" sz="2000" baseline="-30000"/>
              <a:t>1,2</a:t>
            </a:r>
            <a:r>
              <a:rPr lang="en-US" altLang="zh-CN" sz="2000"/>
              <a:t>(x)=x+2,  </a:t>
            </a:r>
            <a:r>
              <a:rPr lang="en-US" altLang="zh-CN" sz="2000" i="1"/>
              <a:t>f</a:t>
            </a:r>
            <a:r>
              <a:rPr lang="en-US" altLang="zh-CN" sz="2000" baseline="-30000"/>
              <a:t>1,2</a:t>
            </a:r>
            <a:r>
              <a:rPr lang="en-US" altLang="zh-CN" sz="2000"/>
              <a:t>(</a:t>
            </a:r>
            <a:r>
              <a:rPr lang="en-US" altLang="zh-CN" sz="2000" i="1"/>
              <a:t>f</a:t>
            </a:r>
            <a:r>
              <a:rPr lang="en-US" altLang="zh-CN" sz="2000" baseline="-30000"/>
              <a:t>2,1</a:t>
            </a:r>
            <a:r>
              <a:rPr lang="en-US" altLang="zh-CN" sz="2000"/>
              <a:t>(x))= 2x+3,  </a:t>
            </a:r>
            <a:r>
              <a:rPr lang="zh-CN" altLang="en-US" sz="2000"/>
              <a:t>即</a:t>
            </a:r>
            <a:r>
              <a:rPr lang="en-US" altLang="zh-CN" sz="2000" i="1"/>
              <a:t>f</a:t>
            </a:r>
            <a:r>
              <a:rPr lang="en-US" altLang="zh-CN" sz="2000" baseline="-30000"/>
              <a:t>2,1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◦</a:t>
            </a:r>
            <a:r>
              <a:rPr lang="en-US" altLang="zh-CN" sz="2000" i="1"/>
              <a:t>f</a:t>
            </a:r>
            <a:r>
              <a:rPr lang="en-US" altLang="zh-CN" sz="2000" baseline="-30000"/>
              <a:t>1,2</a:t>
            </a:r>
            <a:r>
              <a:rPr lang="en-US" altLang="zh-CN" sz="2000"/>
              <a:t> = </a:t>
            </a:r>
            <a:r>
              <a:rPr lang="en-US" altLang="zh-CN" sz="2000" i="1"/>
              <a:t>f</a:t>
            </a:r>
            <a:r>
              <a:rPr lang="en-US" altLang="zh-CN" sz="2000" baseline="-30000"/>
              <a:t>2,3</a:t>
            </a:r>
            <a:r>
              <a:rPr lang="en-US" altLang="zh-CN" sz="2000"/>
              <a:t> )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000"/>
              <a:t>结合律：变换的乘法即关系复合运算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000"/>
              <a:t>单位元：恒等变换</a:t>
            </a:r>
            <a:r>
              <a:rPr lang="en-US" altLang="zh-CN" sz="2000" i="1"/>
              <a:t>f</a:t>
            </a:r>
            <a:r>
              <a:rPr lang="en-US" altLang="zh-CN" sz="2000" baseline="-30000"/>
              <a:t>1,0</a:t>
            </a:r>
            <a:r>
              <a:rPr lang="en-US" altLang="zh-CN" sz="2000"/>
              <a:t>:R</a:t>
            </a:r>
            <a:r>
              <a:rPr lang="en-US" altLang="zh-CN" sz="2000">
                <a:sym typeface="Wingdings" pitchFamily="2" charset="2"/>
              </a:rPr>
              <a:t></a:t>
            </a:r>
            <a:r>
              <a:rPr lang="en-US" altLang="zh-CN" sz="2000"/>
              <a:t>R: </a:t>
            </a:r>
            <a:r>
              <a:rPr lang="en-US" altLang="zh-CN" sz="2000">
                <a:sym typeface="Symbol" pitchFamily="18" charset="2"/>
              </a:rPr>
              <a:t></a:t>
            </a:r>
            <a:r>
              <a:rPr lang="en-US" altLang="zh-CN" sz="2000"/>
              <a:t>x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/>
              <a:t>R, </a:t>
            </a:r>
            <a:r>
              <a:rPr lang="en-US" altLang="zh-CN" sz="2000" i="1"/>
              <a:t>f</a:t>
            </a:r>
            <a:r>
              <a:rPr lang="en-US" altLang="zh-CN" sz="2000" baseline="-30000"/>
              <a:t>1,0</a:t>
            </a:r>
            <a:r>
              <a:rPr lang="en-US" altLang="zh-CN" sz="2000"/>
              <a:t>(x)=x </a:t>
            </a:r>
            <a:r>
              <a:rPr lang="zh-CN" altLang="en-US" sz="2000"/>
              <a:t>是单位元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000"/>
              <a:t>逆元素：对任意的</a:t>
            </a:r>
            <a:r>
              <a:rPr lang="en-US" altLang="zh-CN" sz="2000" i="1"/>
              <a:t>f</a:t>
            </a:r>
            <a:r>
              <a:rPr lang="en-US" altLang="zh-CN" sz="2000" baseline="-30000"/>
              <a:t>a,b </a:t>
            </a:r>
            <a:r>
              <a:rPr lang="en-US" altLang="zh-CN" sz="2000"/>
              <a:t>, </a:t>
            </a:r>
            <a:r>
              <a:rPr lang="en-US" altLang="zh-CN" sz="2000" i="1"/>
              <a:t>f</a:t>
            </a:r>
            <a:r>
              <a:rPr lang="en-US" altLang="zh-CN" sz="2000" baseline="-30000"/>
              <a:t>1/a,-b/a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◦</a:t>
            </a:r>
            <a:r>
              <a:rPr lang="en-US" altLang="zh-CN" sz="2000" i="1"/>
              <a:t>f</a:t>
            </a:r>
            <a:r>
              <a:rPr lang="en-US" altLang="zh-CN" sz="2000" baseline="-30000"/>
              <a:t>a,b </a:t>
            </a:r>
            <a:r>
              <a:rPr lang="en-US" altLang="zh-CN" sz="2000"/>
              <a:t>=</a:t>
            </a:r>
            <a:r>
              <a:rPr lang="en-US" altLang="zh-CN" sz="2000" i="1"/>
              <a:t> f</a:t>
            </a:r>
            <a:r>
              <a:rPr lang="en-US" altLang="zh-CN" sz="2000" baseline="-30000"/>
              <a:t>a,b 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◦</a:t>
            </a:r>
            <a:r>
              <a:rPr lang="en-US" altLang="zh-CN" sz="2000" i="1"/>
              <a:t>f</a:t>
            </a:r>
            <a:r>
              <a:rPr lang="en-US" altLang="zh-CN" sz="2000" baseline="-30000"/>
              <a:t>1/a,-b/a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000" i="1"/>
              <a:t> f</a:t>
            </a:r>
            <a:r>
              <a:rPr lang="en-US" altLang="zh-CN" sz="2000" baseline="-30000"/>
              <a:t>1,0</a:t>
            </a:r>
            <a:r>
              <a:rPr lang="en-US" altLang="zh-CN" sz="2000"/>
              <a:t>, </a:t>
            </a:r>
            <a:r>
              <a:rPr lang="zh-CN" altLang="en-US" sz="2000"/>
              <a:t>因此</a:t>
            </a:r>
            <a:r>
              <a:rPr lang="en-US" altLang="zh-CN" sz="2000" i="1"/>
              <a:t>f</a:t>
            </a:r>
            <a:r>
              <a:rPr lang="en-US" altLang="zh-CN" sz="2000" baseline="-30000"/>
              <a:t>1/a,-b/a</a:t>
            </a:r>
            <a:r>
              <a:rPr lang="zh-CN" altLang="en-US" sz="2000">
                <a:latin typeface="Courier New" pitchFamily="49" charset="0"/>
              </a:rPr>
              <a:t>是</a:t>
            </a:r>
            <a:r>
              <a:rPr lang="en-US" altLang="zh-CN" sz="2000" i="1"/>
              <a:t>f</a:t>
            </a:r>
            <a:r>
              <a:rPr lang="en-US" altLang="zh-CN" sz="2000" baseline="-30000"/>
              <a:t>a,b </a:t>
            </a:r>
            <a:r>
              <a:rPr lang="zh-CN" altLang="en-US" sz="2000">
                <a:latin typeface="Courier New" pitchFamily="49" charset="0"/>
              </a:rPr>
              <a:t>的逆元素</a:t>
            </a:r>
            <a:r>
              <a:rPr lang="zh-CN" altLang="en-US" sz="2000"/>
              <a:t>。</a:t>
            </a:r>
            <a:r>
              <a:rPr lang="en-US" altLang="zh-CN" sz="2000"/>
              <a:t>(</a:t>
            </a:r>
            <a:r>
              <a:rPr lang="zh-CN" altLang="en-US" sz="2000"/>
              <a:t>注意：</a:t>
            </a:r>
            <a:r>
              <a:rPr lang="en-US" altLang="zh-CN" sz="2000"/>
              <a:t>a</a:t>
            </a:r>
            <a:r>
              <a:rPr lang="en-US" altLang="zh-CN" sz="2000">
                <a:sym typeface="Symbol" pitchFamily="18" charset="2"/>
              </a:rPr>
              <a:t></a:t>
            </a:r>
            <a:r>
              <a:rPr lang="en-US" altLang="zh-CN" sz="2000"/>
              <a:t>0)</a:t>
            </a:r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置换及其表示 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/>
              <a:t>定义：有限集合</a:t>
            </a:r>
            <a:r>
              <a:rPr lang="en-US" altLang="zh-CN"/>
              <a:t>S</a:t>
            </a:r>
            <a:r>
              <a:rPr lang="zh-CN" altLang="en-US"/>
              <a:t>上的双射</a:t>
            </a:r>
            <a:r>
              <a:rPr lang="zh-CN" altLang="en-US">
                <a:sym typeface="Symbol" pitchFamily="18" charset="2"/>
              </a:rPr>
              <a:t></a:t>
            </a:r>
            <a:r>
              <a:rPr lang="en-US" altLang="zh-CN"/>
              <a:t>:S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en-US" altLang="zh-CN"/>
              <a:t>S</a:t>
            </a:r>
            <a:r>
              <a:rPr lang="zh-CN" altLang="en-US"/>
              <a:t>称为</a:t>
            </a:r>
            <a:r>
              <a:rPr lang="en-US" altLang="zh-CN"/>
              <a:t>S</a:t>
            </a:r>
            <a:r>
              <a:rPr lang="zh-CN" altLang="en-US"/>
              <a:t>上的</a:t>
            </a:r>
            <a:r>
              <a:rPr lang="en-US" altLang="zh-CN"/>
              <a:t>n</a:t>
            </a:r>
            <a:r>
              <a:rPr lang="zh-CN" altLang="en-US"/>
              <a:t>元置换</a:t>
            </a:r>
          </a:p>
          <a:p>
            <a:pPr algn="just"/>
            <a:endParaRPr lang="zh-CN" altLang="en-US"/>
          </a:p>
          <a:p>
            <a:pPr algn="just"/>
            <a:r>
              <a:rPr lang="zh-CN" altLang="en-US"/>
              <a:t>记法：</a:t>
            </a:r>
          </a:p>
          <a:p>
            <a:pPr algn="just"/>
            <a:endParaRPr lang="en-US" altLang="zh-CN"/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2438400" y="3810000"/>
          <a:ext cx="236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5" name="Document" r:id="rId3" imgW="1341720" imgH="393840" progId="Word.Document.8">
                  <p:embed/>
                </p:oleObj>
              </mc:Choice>
              <mc:Fallback>
                <p:oleObj name="Document" r:id="rId3" imgW="1341720" imgH="3938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0000"/>
                        <a:ext cx="236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置换的例子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47888"/>
            <a:ext cx="7772400" cy="44053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/>
              <a:t>例子：集合</a:t>
            </a:r>
            <a:r>
              <a:rPr lang="en-US" altLang="zh-CN" sz="2800"/>
              <a:t>S={1,2,3}</a:t>
            </a:r>
            <a:r>
              <a:rPr lang="zh-CN" altLang="en-US" sz="2800"/>
              <a:t>上共有</a:t>
            </a:r>
            <a:r>
              <a:rPr lang="en-US" altLang="zh-CN" sz="2800"/>
              <a:t>6</a:t>
            </a:r>
            <a:r>
              <a:rPr lang="zh-CN" altLang="en-US" sz="2800"/>
              <a:t>个不同的置换， 它们的集合记为</a:t>
            </a:r>
            <a:r>
              <a:rPr lang="en-US" altLang="zh-CN" sz="2800"/>
              <a:t>S</a:t>
            </a:r>
            <a:r>
              <a:rPr lang="en-US" altLang="zh-CN" sz="2800" baseline="-30000"/>
              <a:t>3</a:t>
            </a:r>
            <a:r>
              <a:rPr lang="en-US" altLang="zh-CN" sz="2800"/>
              <a:t> </a:t>
            </a:r>
            <a:r>
              <a:rPr lang="zh-CN" altLang="en-US" sz="2800"/>
              <a:t>：</a:t>
            </a:r>
          </a:p>
          <a:p>
            <a:pPr algn="just">
              <a:lnSpc>
                <a:spcPct val="90000"/>
              </a:lnSpc>
            </a:pPr>
            <a:endParaRPr lang="zh-CN" altLang="en-US" sz="2800"/>
          </a:p>
          <a:p>
            <a:pPr algn="just">
              <a:lnSpc>
                <a:spcPct val="90000"/>
              </a:lnSpc>
            </a:pPr>
            <a:endParaRPr lang="zh-CN" altLang="en-US" sz="2800"/>
          </a:p>
          <a:p>
            <a:pPr algn="just">
              <a:lnSpc>
                <a:spcPct val="90000"/>
              </a:lnSpc>
            </a:pPr>
            <a:endParaRPr lang="zh-CN" altLang="en-US" sz="2800"/>
          </a:p>
          <a:p>
            <a:pPr algn="just">
              <a:lnSpc>
                <a:spcPct val="90000"/>
              </a:lnSpc>
            </a:pPr>
            <a:endParaRPr lang="zh-CN" altLang="en-US" sz="2800"/>
          </a:p>
          <a:p>
            <a:pPr algn="just">
              <a:lnSpc>
                <a:spcPct val="90000"/>
              </a:lnSpc>
            </a:pPr>
            <a:r>
              <a:rPr lang="en-US" altLang="zh-CN" sz="2800"/>
              <a:t>S</a:t>
            </a:r>
            <a:r>
              <a:rPr lang="en-US" altLang="zh-CN" sz="2800" baseline="-25000"/>
              <a:t>3</a:t>
            </a:r>
            <a:r>
              <a:rPr lang="zh-CN" altLang="en-US" sz="2800"/>
              <a:t>是最小的非交换群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/>
              <a:t>注意：质数阶群一定是可交换群。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/>
              <a:t> </a:t>
            </a:r>
          </a:p>
        </p:txBody>
      </p:sp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1828800" y="3200400"/>
          <a:ext cx="83058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5" name="Document" r:id="rId3" imgW="5274360" imgH="990720" progId="Word.Document.8">
                  <p:embed/>
                </p:oleObj>
              </mc:Choice>
              <mc:Fallback>
                <p:oleObj name="Document" r:id="rId3" imgW="5274360" imgH="99072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83058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轮换与对换 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</a:pPr>
            <a:r>
              <a:rPr lang="zh-CN" altLang="en-US" sz="2800"/>
              <a:t>定义</a:t>
            </a:r>
            <a:r>
              <a:rPr lang="en-US" altLang="zh-CN" sz="2800"/>
              <a:t>: </a:t>
            </a:r>
            <a:r>
              <a:rPr lang="zh-CN" altLang="en-US" sz="2800"/>
              <a:t>设</a:t>
            </a:r>
            <a:r>
              <a:rPr lang="zh-CN" altLang="en-US" sz="2800">
                <a:sym typeface="Symbol" pitchFamily="18" charset="2"/>
              </a:rPr>
              <a:t></a:t>
            </a:r>
            <a:r>
              <a:rPr lang="zh-CN" altLang="en-US" sz="2800"/>
              <a:t>是</a:t>
            </a:r>
            <a:r>
              <a:rPr lang="en-US" altLang="zh-CN" sz="2800"/>
              <a:t>S={1,2,…,n}</a:t>
            </a:r>
            <a:r>
              <a:rPr lang="zh-CN" altLang="en-US" sz="2800"/>
              <a:t>上的</a:t>
            </a:r>
            <a:r>
              <a:rPr lang="en-US" altLang="zh-CN" sz="2800"/>
              <a:t>n</a:t>
            </a:r>
            <a:r>
              <a:rPr lang="zh-CN" altLang="en-US" sz="2800"/>
              <a:t>元置换，且：</a:t>
            </a:r>
          </a:p>
          <a:p>
            <a:pPr algn="just">
              <a:lnSpc>
                <a:spcPct val="115000"/>
              </a:lnSpc>
              <a:buFontTx/>
              <a:buNone/>
            </a:pPr>
            <a:r>
              <a:rPr lang="zh-CN" altLang="en-US" sz="2800">
                <a:sym typeface="Symbol" pitchFamily="18" charset="2"/>
              </a:rPr>
              <a:t>    </a:t>
            </a:r>
            <a:r>
              <a:rPr lang="en-US" altLang="zh-CN" sz="2800"/>
              <a:t>(i</a:t>
            </a:r>
            <a:r>
              <a:rPr lang="en-US" altLang="zh-CN" sz="2800" baseline="-30000"/>
              <a:t>1</a:t>
            </a:r>
            <a:r>
              <a:rPr lang="en-US" altLang="zh-CN" sz="2800"/>
              <a:t>)=i</a:t>
            </a:r>
            <a:r>
              <a:rPr lang="en-US" altLang="zh-CN" sz="2800" baseline="-30000"/>
              <a:t>2</a:t>
            </a:r>
            <a:r>
              <a:rPr lang="en-US" altLang="zh-CN" sz="2800"/>
              <a:t>, </a:t>
            </a:r>
            <a:r>
              <a:rPr lang="en-US" altLang="zh-CN" sz="2800">
                <a:sym typeface="Symbol" pitchFamily="18" charset="2"/>
              </a:rPr>
              <a:t></a:t>
            </a:r>
            <a:r>
              <a:rPr lang="en-US" altLang="zh-CN" sz="2800"/>
              <a:t>(i</a:t>
            </a:r>
            <a:r>
              <a:rPr lang="en-US" altLang="zh-CN" sz="2800" baseline="-30000"/>
              <a:t>2</a:t>
            </a:r>
            <a:r>
              <a:rPr lang="en-US" altLang="zh-CN" sz="2800"/>
              <a:t>)=i</a:t>
            </a:r>
            <a:r>
              <a:rPr lang="en-US" altLang="zh-CN" sz="2800" baseline="-30000"/>
              <a:t>3</a:t>
            </a:r>
            <a:r>
              <a:rPr lang="en-US" altLang="zh-CN" sz="2800"/>
              <a:t>, …, </a:t>
            </a:r>
            <a:r>
              <a:rPr lang="en-US" altLang="zh-CN" sz="2800">
                <a:sym typeface="Symbol" pitchFamily="18" charset="2"/>
              </a:rPr>
              <a:t></a:t>
            </a:r>
            <a:r>
              <a:rPr lang="en-US" altLang="zh-CN" sz="2800"/>
              <a:t>(i</a:t>
            </a:r>
            <a:r>
              <a:rPr lang="en-US" altLang="zh-CN" sz="2800" baseline="-30000"/>
              <a:t>k-1</a:t>
            </a:r>
            <a:r>
              <a:rPr lang="en-US" altLang="zh-CN" sz="2800"/>
              <a:t>)=i</a:t>
            </a:r>
            <a:r>
              <a:rPr lang="en-US" altLang="zh-CN" sz="2800" baseline="-30000"/>
              <a:t>k</a:t>
            </a:r>
            <a:r>
              <a:rPr lang="en-US" altLang="zh-CN" sz="2800"/>
              <a:t>, </a:t>
            </a:r>
            <a:r>
              <a:rPr lang="en-US" altLang="zh-CN" sz="2800">
                <a:sym typeface="Symbol" pitchFamily="18" charset="2"/>
              </a:rPr>
              <a:t></a:t>
            </a:r>
            <a:r>
              <a:rPr lang="en-US" altLang="zh-CN" sz="2800"/>
              <a:t>(i</a:t>
            </a:r>
            <a:r>
              <a:rPr lang="en-US" altLang="zh-CN" sz="2800" baseline="-30000"/>
              <a:t>k</a:t>
            </a:r>
            <a:r>
              <a:rPr lang="en-US" altLang="zh-CN" sz="2800"/>
              <a:t>)=i</a:t>
            </a:r>
            <a:r>
              <a:rPr lang="en-US" altLang="zh-CN" sz="2800" baseline="-30000"/>
              <a:t>1</a:t>
            </a:r>
            <a:r>
              <a:rPr lang="en-US" altLang="zh-CN" sz="2800"/>
              <a:t>, </a:t>
            </a:r>
            <a:r>
              <a:rPr lang="zh-CN" altLang="en-US" sz="2800"/>
              <a:t>且</a:t>
            </a:r>
            <a:r>
              <a:rPr lang="zh-CN" altLang="en-US" sz="2800">
                <a:sym typeface="Symbol" pitchFamily="18" charset="2"/>
              </a:rPr>
              <a:t></a:t>
            </a:r>
            <a:r>
              <a:rPr lang="en-US" altLang="zh-CN" sz="2800"/>
              <a:t>x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/>
              <a:t>S, x</a:t>
            </a:r>
            <a:r>
              <a:rPr lang="en-US" altLang="zh-CN" sz="2800">
                <a:sym typeface="Symbol" pitchFamily="18" charset="2"/>
              </a:rPr>
              <a:t></a:t>
            </a:r>
            <a:r>
              <a:rPr lang="en-US" altLang="zh-CN" sz="2800"/>
              <a:t>i</a:t>
            </a:r>
            <a:r>
              <a:rPr lang="en-US" altLang="zh-CN" sz="2800" baseline="-30000"/>
              <a:t>j</a:t>
            </a:r>
            <a:r>
              <a:rPr lang="en-US" altLang="zh-CN" sz="2800"/>
              <a:t> j=1,2,…,k, </a:t>
            </a:r>
            <a:r>
              <a:rPr lang="en-US" altLang="zh-CN" sz="2800">
                <a:sym typeface="Symbol" pitchFamily="18" charset="2"/>
              </a:rPr>
              <a:t></a:t>
            </a:r>
            <a:r>
              <a:rPr lang="en-US" altLang="zh-CN" sz="2800"/>
              <a:t>(x)=x, </a:t>
            </a:r>
            <a:r>
              <a:rPr lang="zh-CN" altLang="en-US" sz="2800"/>
              <a:t>则称</a:t>
            </a:r>
            <a:r>
              <a:rPr lang="zh-CN" altLang="en-US" sz="2800">
                <a:sym typeface="Symbol" pitchFamily="18" charset="2"/>
              </a:rPr>
              <a:t></a:t>
            </a:r>
            <a:r>
              <a:rPr lang="zh-CN" altLang="en-US" sz="2800"/>
              <a:t>是</a:t>
            </a:r>
            <a:r>
              <a:rPr lang="en-US" altLang="zh-CN" sz="2800"/>
              <a:t>S</a:t>
            </a:r>
            <a:r>
              <a:rPr lang="zh-CN" altLang="en-US" sz="2800"/>
              <a:t>上的一个</a:t>
            </a:r>
            <a:r>
              <a:rPr lang="en-US" altLang="zh-CN" sz="2800" b="1" i="1">
                <a:solidFill>
                  <a:srgbClr val="FF0000"/>
                </a:solidFill>
              </a:rPr>
              <a:t>k</a:t>
            </a:r>
            <a:r>
              <a:rPr lang="zh-CN" altLang="en-US" sz="2800" b="1" i="1">
                <a:solidFill>
                  <a:srgbClr val="FF0000"/>
                </a:solidFill>
              </a:rPr>
              <a:t>阶轮换</a:t>
            </a:r>
            <a:r>
              <a:rPr lang="zh-CN" altLang="en-US" sz="2800"/>
              <a:t>，当</a:t>
            </a:r>
            <a:r>
              <a:rPr lang="en-US" altLang="zh-CN" sz="2800"/>
              <a:t>k=2, </a:t>
            </a:r>
            <a:r>
              <a:rPr lang="en-US" altLang="zh-CN" sz="2800">
                <a:sym typeface="Symbol" pitchFamily="18" charset="2"/>
              </a:rPr>
              <a:t></a:t>
            </a:r>
            <a:r>
              <a:rPr lang="zh-CN" altLang="en-US" sz="2800"/>
              <a:t>也称为</a:t>
            </a:r>
            <a:r>
              <a:rPr lang="zh-CN" altLang="en-US" sz="2800" b="1" i="1">
                <a:solidFill>
                  <a:srgbClr val="FF0000"/>
                </a:solidFill>
              </a:rPr>
              <a:t>对换</a:t>
            </a:r>
            <a:r>
              <a:rPr lang="zh-CN" altLang="en-US" sz="2800"/>
              <a:t>。</a:t>
            </a:r>
          </a:p>
          <a:p>
            <a:pPr algn="just">
              <a:lnSpc>
                <a:spcPct val="115000"/>
              </a:lnSpc>
            </a:pPr>
            <a:r>
              <a:rPr lang="zh-CN" altLang="en-US" sz="2800"/>
              <a:t>记法：</a:t>
            </a:r>
            <a:r>
              <a:rPr lang="en-US" altLang="zh-CN" sz="2800"/>
              <a:t>(i</a:t>
            </a:r>
            <a:r>
              <a:rPr lang="en-US" altLang="zh-CN" sz="2800" baseline="-30000"/>
              <a:t>1</a:t>
            </a:r>
            <a:r>
              <a:rPr lang="en-US" altLang="zh-CN" sz="2800"/>
              <a:t> i</a:t>
            </a:r>
            <a:r>
              <a:rPr lang="en-US" altLang="zh-CN" sz="2800" baseline="-30000"/>
              <a:t>2</a:t>
            </a:r>
            <a:r>
              <a:rPr lang="en-US" altLang="zh-CN" sz="2800"/>
              <a:t> … i</a:t>
            </a:r>
            <a:r>
              <a:rPr lang="en-US" altLang="zh-CN" sz="2800" baseline="-30000"/>
              <a:t>k </a:t>
            </a:r>
            <a:r>
              <a:rPr lang="en-US" altLang="zh-CN" sz="2800"/>
              <a:t>)   </a:t>
            </a:r>
          </a:p>
          <a:p>
            <a:pPr algn="just">
              <a:lnSpc>
                <a:spcPct val="115000"/>
              </a:lnSpc>
            </a:pPr>
            <a:r>
              <a:rPr lang="zh-CN" altLang="en-US" sz="2800"/>
              <a:t>例子：用轮换形式表示</a:t>
            </a:r>
            <a:r>
              <a:rPr lang="en-US" altLang="zh-CN" sz="2800"/>
              <a:t>S</a:t>
            </a:r>
            <a:r>
              <a:rPr lang="en-US" altLang="zh-CN" sz="2800" baseline="-30000"/>
              <a:t>3</a:t>
            </a:r>
            <a:r>
              <a:rPr lang="zh-CN" altLang="en-US" sz="2800"/>
              <a:t>的</a:t>
            </a:r>
            <a:r>
              <a:rPr lang="en-US" altLang="zh-CN" sz="2800"/>
              <a:t>6</a:t>
            </a:r>
            <a:r>
              <a:rPr lang="zh-CN" altLang="en-US" sz="2800"/>
              <a:t>个元素：</a:t>
            </a:r>
          </a:p>
          <a:p>
            <a:pPr>
              <a:lnSpc>
                <a:spcPct val="115000"/>
              </a:lnSpc>
            </a:pPr>
            <a:r>
              <a:rPr lang="en-US" altLang="zh-CN" sz="2800"/>
              <a:t>e=(1); </a:t>
            </a:r>
            <a:r>
              <a:rPr lang="en-US" altLang="zh-CN" sz="2800">
                <a:sym typeface="Symbol" pitchFamily="18" charset="2"/>
              </a:rPr>
              <a:t></a:t>
            </a:r>
            <a:r>
              <a:rPr lang="en-US" altLang="zh-CN" sz="2800"/>
              <a:t>=(1 2 3); </a:t>
            </a:r>
            <a:r>
              <a:rPr lang="en-US" altLang="zh-CN" sz="2800">
                <a:sym typeface="Symbol" pitchFamily="18" charset="2"/>
              </a:rPr>
              <a:t></a:t>
            </a:r>
            <a:r>
              <a:rPr lang="en-US" altLang="zh-CN" sz="2800"/>
              <a:t>=(1 3 2); 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en-US" altLang="zh-CN" sz="2800">
                <a:sym typeface="Symbol" pitchFamily="18" charset="2"/>
              </a:rPr>
              <a:t>     </a:t>
            </a:r>
            <a:r>
              <a:rPr lang="en-US" altLang="zh-CN" sz="2800"/>
              <a:t>=(2 3); </a:t>
            </a:r>
            <a:r>
              <a:rPr lang="en-US" altLang="zh-CN" sz="2800">
                <a:sym typeface="Symbol" pitchFamily="18" charset="2"/>
              </a:rPr>
              <a:t></a:t>
            </a:r>
            <a:r>
              <a:rPr lang="en-US" altLang="zh-CN" sz="2800"/>
              <a:t>=(1 3); </a:t>
            </a:r>
            <a:r>
              <a:rPr lang="en-US" altLang="zh-CN" sz="2800">
                <a:sym typeface="Symbol" pitchFamily="18" charset="2"/>
              </a:rPr>
              <a:t></a:t>
            </a:r>
            <a:r>
              <a:rPr lang="en-US" altLang="zh-CN" sz="2800"/>
              <a:t>=(1 2)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3725</TotalTime>
  <Words>1971</Words>
  <Application>Microsoft Office PowerPoint</Application>
  <PresentationFormat>全屏显示(4:3)</PresentationFormat>
  <Paragraphs>207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Times New Roman</vt:lpstr>
      <vt:lpstr>宋体</vt:lpstr>
      <vt:lpstr>Wingdings</vt:lpstr>
      <vt:lpstr>Symbol</vt:lpstr>
      <vt:lpstr>Courier New</vt:lpstr>
      <vt:lpstr>Office 主题​​</vt:lpstr>
      <vt:lpstr>Microsoft Word 文档</vt:lpstr>
      <vt:lpstr>Microsoft 公式 3.0</vt:lpstr>
      <vt:lpstr>变换群和置换群</vt:lpstr>
      <vt:lpstr>上一讲内容的回顾</vt:lpstr>
      <vt:lpstr>变换群与置换群</vt:lpstr>
      <vt:lpstr>变换和变换群 </vt:lpstr>
      <vt:lpstr>非空集合上所有的一一变换构成群</vt:lpstr>
      <vt:lpstr>变换群的例子 </vt:lpstr>
      <vt:lpstr>置换及其表示 </vt:lpstr>
      <vt:lpstr>置换的例子</vt:lpstr>
      <vt:lpstr>轮换与对换 </vt:lpstr>
      <vt:lpstr>不相交的轮换相乘可以交换</vt:lpstr>
      <vt:lpstr>用轮换的乘积表示置换 </vt:lpstr>
      <vt:lpstr>置换的轮换乘积形式的唯一性 </vt:lpstr>
      <vt:lpstr>置换的轮换乘积形式</vt:lpstr>
      <vt:lpstr>用对换的乘积表示置换 </vt:lpstr>
      <vt:lpstr>排列中的逆序</vt:lpstr>
      <vt:lpstr>奇置换和偶置换 </vt:lpstr>
      <vt:lpstr>奇置换和偶置换 – 归纳证明</vt:lpstr>
      <vt:lpstr>华容道</vt:lpstr>
      <vt:lpstr>置换群 </vt:lpstr>
      <vt:lpstr>基于已知群定义变换群的例子</vt:lpstr>
      <vt:lpstr>Cayley定理</vt:lpstr>
      <vt:lpstr>作业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Zhang Ying 张营</cp:lastModifiedBy>
  <cp:revision>48</cp:revision>
  <dcterms:created xsi:type="dcterms:W3CDTF">2001-02-08T13:36:53Z</dcterms:created>
  <dcterms:modified xsi:type="dcterms:W3CDTF">2014-02-28T04:28:25Z</dcterms:modified>
</cp:coreProperties>
</file>