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94" r:id="rId5"/>
    <p:sldId id="295" r:id="rId6"/>
    <p:sldId id="280" r:id="rId7"/>
    <p:sldId id="288" r:id="rId8"/>
    <p:sldId id="289" r:id="rId9"/>
    <p:sldId id="282" r:id="rId10"/>
    <p:sldId id="283" r:id="rId11"/>
    <p:sldId id="284" r:id="rId12"/>
    <p:sldId id="290" r:id="rId13"/>
    <p:sldId id="291" r:id="rId14"/>
    <p:sldId id="292" r:id="rId15"/>
    <p:sldId id="293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99"/>
    <a:srgbClr val="996633"/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35FB-B4BD-4118-BB79-A3154A4050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3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CFB8-AD2F-4A57-90EF-20FF1FBDD5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3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D1E-6006-4185-A09C-664E95AEE4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95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2A8-1695-49E4-BBEF-AE5D8C66AE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3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F7E9-B72A-43C6-8A3F-B31E7BC58B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1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D478-BDC8-4AC3-9D92-81D9CB1AFD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7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592-1822-4FDB-BB86-DE86749095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9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DF4-20B5-4EEE-A60A-5C59A4C660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CB1-57CB-4592-A798-0182C1FC53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AD8C-9EB6-41C2-9813-8C1E83B2B7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52B7-4F84-4E56-9310-3453388992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3C4A-5362-4066-9F57-8CA9197100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变换群的应用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16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置换群诱导的等价关系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/>
              <a:t>假设</a:t>
            </a:r>
            <a:r>
              <a:rPr lang="en-US" altLang="zh-CN" sz="2800"/>
              <a:t>G</a:t>
            </a:r>
            <a:r>
              <a:rPr lang="zh-CN" altLang="en-US" sz="2800"/>
              <a:t>是集合</a:t>
            </a:r>
            <a:r>
              <a:rPr lang="en-US" altLang="zh-CN" sz="2800"/>
              <a:t>X</a:t>
            </a:r>
            <a:r>
              <a:rPr lang="zh-CN" altLang="en-US" sz="2800"/>
              <a:t>上的置换群。定义</a:t>
            </a:r>
            <a:r>
              <a:rPr lang="en-US" altLang="zh-CN" sz="2800"/>
              <a:t>X</a:t>
            </a:r>
            <a:r>
              <a:rPr lang="zh-CN" altLang="en-US" sz="2800"/>
              <a:t>上的关系“</a:t>
            </a:r>
            <a:r>
              <a:rPr lang="zh-CN" altLang="en-US" sz="2800">
                <a:sym typeface="Symbol" pitchFamily="18" charset="2"/>
              </a:rPr>
              <a:t></a:t>
            </a:r>
            <a:r>
              <a:rPr lang="zh-CN" altLang="en-US" sz="2800"/>
              <a:t>”如下：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009900"/>
                </a:solidFill>
              </a:rPr>
              <a:t>x,y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009900"/>
                </a:solidFill>
              </a:rPr>
              <a:t>X, x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</a:t>
            </a:r>
            <a:r>
              <a:rPr lang="en-US" altLang="zh-CN" sz="2400" b="1">
                <a:solidFill>
                  <a:srgbClr val="009900"/>
                </a:solidFill>
              </a:rPr>
              <a:t>y 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</a:t>
            </a:r>
            <a:r>
              <a:rPr lang="en-US" altLang="zh-CN" sz="2400" b="1">
                <a:solidFill>
                  <a:srgbClr val="009900"/>
                </a:solidFill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</a:t>
            </a:r>
            <a:r>
              <a:rPr lang="en-US" altLang="zh-CN" sz="2400" b="1" i="1">
                <a:solidFill>
                  <a:srgbClr val="009900"/>
                </a:solidFill>
              </a:rPr>
              <a:t>g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009900"/>
                </a:solidFill>
              </a:rPr>
              <a:t>G, </a:t>
            </a:r>
            <a:r>
              <a:rPr lang="zh-CN" altLang="en-US" sz="2400" b="1">
                <a:solidFill>
                  <a:srgbClr val="009900"/>
                </a:solidFill>
              </a:rPr>
              <a:t>使得</a:t>
            </a:r>
            <a:r>
              <a:rPr lang="en-US" altLang="zh-CN" sz="2400" b="1" i="1">
                <a:solidFill>
                  <a:srgbClr val="009900"/>
                </a:solidFill>
              </a:rPr>
              <a:t>g</a:t>
            </a:r>
            <a:r>
              <a:rPr lang="en-US" altLang="zh-CN" sz="2400" b="1">
                <a:solidFill>
                  <a:srgbClr val="009900"/>
                </a:solidFill>
              </a:rPr>
              <a:t>(x)=y</a:t>
            </a:r>
            <a:r>
              <a:rPr lang="en-US" altLang="zh-CN" sz="2400"/>
              <a:t> 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/>
              <a:t>“</a:t>
            </a:r>
            <a:r>
              <a:rPr lang="en-US" altLang="zh-CN" sz="2800">
                <a:sym typeface="Symbol" pitchFamily="18" charset="2"/>
              </a:rPr>
              <a:t></a:t>
            </a:r>
            <a:r>
              <a:rPr lang="en-US" altLang="zh-CN" sz="2800"/>
              <a:t>”</a:t>
            </a:r>
            <a:r>
              <a:rPr lang="zh-CN" altLang="en-US" sz="2800"/>
              <a:t>是等价关系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自反性：置换群中的单位元素一定是恒等映射。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对称性：由群的逆元素性保证。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传递性：由群的封闭性保证。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/>
              <a:t>将关系</a:t>
            </a:r>
            <a:r>
              <a:rPr lang="en-US" altLang="zh-CN" sz="2800"/>
              <a:t>"</a:t>
            </a:r>
            <a:r>
              <a:rPr lang="en-US" altLang="zh-CN" sz="2800">
                <a:sym typeface="Symbol" pitchFamily="18" charset="2"/>
              </a:rPr>
              <a:t></a:t>
            </a:r>
            <a:r>
              <a:rPr lang="en-US" altLang="zh-CN" sz="2800"/>
              <a:t>"</a:t>
            </a:r>
            <a:r>
              <a:rPr lang="zh-CN" altLang="en-US" sz="2800"/>
              <a:t>所决定的等价类记为</a:t>
            </a:r>
            <a:r>
              <a:rPr lang="en-US" altLang="zh-CN" sz="2800"/>
              <a:t>Gx: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     </a:t>
            </a:r>
            <a:r>
              <a:rPr lang="en-US" altLang="zh-CN" sz="2400" b="1">
                <a:solidFill>
                  <a:srgbClr val="009900"/>
                </a:solidFill>
              </a:rPr>
              <a:t>Gx={y|y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009900"/>
                </a:solidFill>
              </a:rPr>
              <a:t>X, </a:t>
            </a:r>
            <a:r>
              <a:rPr lang="zh-CN" altLang="en-US" sz="2400" b="1">
                <a:solidFill>
                  <a:srgbClr val="009900"/>
                </a:solidFill>
              </a:rPr>
              <a:t>且</a:t>
            </a:r>
            <a:r>
              <a:rPr lang="zh-CN" altLang="en-US" sz="2400" b="1">
                <a:solidFill>
                  <a:srgbClr val="009900"/>
                </a:solidFill>
                <a:sym typeface="Symbol" pitchFamily="18" charset="2"/>
              </a:rPr>
              <a:t></a:t>
            </a:r>
            <a:r>
              <a:rPr lang="en-US" altLang="zh-CN" sz="2400" b="1" i="1">
                <a:solidFill>
                  <a:srgbClr val="009900"/>
                </a:solidFill>
              </a:rPr>
              <a:t>g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009900"/>
                </a:solidFill>
              </a:rPr>
              <a:t>G, </a:t>
            </a:r>
            <a:r>
              <a:rPr lang="zh-CN" altLang="en-US" sz="2400" b="1">
                <a:solidFill>
                  <a:srgbClr val="009900"/>
                </a:solidFill>
              </a:rPr>
              <a:t>使得</a:t>
            </a:r>
            <a:r>
              <a:rPr lang="en-US" altLang="zh-CN" sz="2400" b="1" i="1">
                <a:solidFill>
                  <a:srgbClr val="009900"/>
                </a:solidFill>
              </a:rPr>
              <a:t>g</a:t>
            </a:r>
            <a:r>
              <a:rPr lang="en-US" altLang="zh-CN" sz="2400" b="1">
                <a:solidFill>
                  <a:srgbClr val="009900"/>
                </a:solidFill>
              </a:rPr>
              <a:t>(x)=y}</a:t>
            </a:r>
            <a:endParaRPr lang="en-US" altLang="zh-CN" sz="240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/>
              <a:t>这样的等价类称为</a:t>
            </a:r>
            <a:r>
              <a:rPr lang="en-US" altLang="zh-CN" sz="2400"/>
              <a:t>X</a:t>
            </a:r>
            <a:r>
              <a:rPr lang="zh-CN" altLang="en-US" sz="2400"/>
              <a:t>上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 b="1" i="1">
                <a:solidFill>
                  <a:srgbClr val="FF0000"/>
                </a:solidFill>
              </a:rPr>
              <a:t>轨道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r>
              <a:rPr lang="zh-CN" altLang="en-US"/>
              <a:t>保持</a:t>
            </a:r>
            <a:r>
              <a:rPr lang="en-US" altLang="zh-CN"/>
              <a:t>x</a:t>
            </a:r>
            <a:r>
              <a:rPr lang="zh-CN" altLang="en-US"/>
              <a:t>不变的置换构成子群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4648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/>
              <a:t>G</a:t>
            </a:r>
            <a:r>
              <a:rPr lang="zh-CN" altLang="en-US" sz="2400"/>
              <a:t>中所有</a:t>
            </a:r>
            <a:r>
              <a:rPr lang="zh-CN" altLang="en-US" sz="2400" b="1" i="1">
                <a:solidFill>
                  <a:srgbClr val="009900"/>
                </a:solidFill>
              </a:rPr>
              <a:t>“将</a:t>
            </a:r>
            <a:r>
              <a:rPr lang="en-US" altLang="zh-CN" sz="2400" b="1" i="1">
                <a:solidFill>
                  <a:srgbClr val="009900"/>
                </a:solidFill>
              </a:rPr>
              <a:t>x</a:t>
            </a:r>
            <a:r>
              <a:rPr lang="zh-CN" altLang="en-US" sz="2400" b="1" i="1">
                <a:solidFill>
                  <a:srgbClr val="009900"/>
                </a:solidFill>
              </a:rPr>
              <a:t>变为</a:t>
            </a:r>
            <a:r>
              <a:rPr lang="en-US" altLang="zh-CN" sz="2400" b="1" i="1">
                <a:solidFill>
                  <a:srgbClr val="009900"/>
                </a:solidFill>
              </a:rPr>
              <a:t>y”</a:t>
            </a:r>
            <a:r>
              <a:rPr lang="zh-CN" altLang="en-US" sz="2400" b="1" i="1">
                <a:solidFill>
                  <a:srgbClr val="009900"/>
                </a:solidFill>
              </a:rPr>
              <a:t>的置换</a:t>
            </a:r>
            <a:r>
              <a:rPr lang="zh-CN" altLang="en-US" sz="2400"/>
              <a:t>构成的集合：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/>
              <a:t>                          </a:t>
            </a:r>
            <a:r>
              <a:rPr lang="en-US" altLang="zh-CN" sz="2400" b="1">
                <a:solidFill>
                  <a:schemeClr val="tx2"/>
                </a:solidFill>
              </a:rPr>
              <a:t>G(x</a:t>
            </a:r>
            <a:r>
              <a:rPr lang="en-US" altLang="zh-CN" sz="2400" b="1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tx2"/>
                </a:solidFill>
              </a:rPr>
              <a:t>y)</a:t>
            </a:r>
            <a:r>
              <a:rPr lang="en-US" altLang="zh-CN" sz="2400"/>
              <a:t> = {</a:t>
            </a:r>
            <a:r>
              <a:rPr lang="en-US" altLang="zh-CN" sz="2400" i="1"/>
              <a:t>g</a:t>
            </a:r>
            <a:r>
              <a:rPr lang="en-US" altLang="zh-CN" sz="2400"/>
              <a:t>|</a:t>
            </a:r>
            <a:r>
              <a:rPr lang="en-US" altLang="zh-CN" sz="2400" i="1"/>
              <a:t>g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G, </a:t>
            </a:r>
            <a:r>
              <a:rPr lang="zh-CN" altLang="en-US" sz="2400"/>
              <a:t>且</a:t>
            </a:r>
            <a:r>
              <a:rPr lang="en-US" altLang="zh-CN" sz="2400" i="1"/>
              <a:t>g</a:t>
            </a:r>
            <a:r>
              <a:rPr lang="en-US" altLang="zh-CN" sz="2400"/>
              <a:t>(x)=y}</a:t>
            </a:r>
          </a:p>
          <a:p>
            <a:pPr algn="just">
              <a:lnSpc>
                <a:spcPct val="90000"/>
              </a:lnSpc>
            </a:pPr>
            <a:r>
              <a:rPr lang="en-US" altLang="zh-CN" sz="2400"/>
              <a:t>G</a:t>
            </a:r>
            <a:r>
              <a:rPr lang="zh-CN" altLang="en-US" sz="2400"/>
              <a:t>中所有</a:t>
            </a:r>
            <a:r>
              <a:rPr lang="zh-CN" altLang="en-US" sz="2400" i="1">
                <a:solidFill>
                  <a:srgbClr val="009900"/>
                </a:solidFill>
              </a:rPr>
              <a:t>“保持</a:t>
            </a:r>
            <a:r>
              <a:rPr lang="en-US" altLang="zh-CN" sz="2400" i="1">
                <a:solidFill>
                  <a:srgbClr val="009900"/>
                </a:solidFill>
              </a:rPr>
              <a:t>x</a:t>
            </a:r>
            <a:r>
              <a:rPr lang="zh-CN" altLang="en-US" sz="2400" i="1">
                <a:solidFill>
                  <a:srgbClr val="009900"/>
                </a:solidFill>
              </a:rPr>
              <a:t>不变”的置换</a:t>
            </a:r>
            <a:r>
              <a:rPr lang="zh-CN" altLang="en-US" sz="2400"/>
              <a:t>的集合：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/>
              <a:t>                          </a:t>
            </a:r>
            <a:r>
              <a:rPr lang="en-US" altLang="zh-CN" sz="2400" b="1">
                <a:solidFill>
                  <a:schemeClr val="tx2"/>
                </a:solidFill>
              </a:rPr>
              <a:t>G</a:t>
            </a:r>
            <a:r>
              <a:rPr lang="en-US" altLang="zh-CN" sz="2400" b="1" baseline="-30000">
                <a:solidFill>
                  <a:schemeClr val="tx2"/>
                </a:solidFill>
              </a:rPr>
              <a:t>x</a:t>
            </a:r>
            <a:r>
              <a:rPr lang="en-US" altLang="zh-CN" sz="2400"/>
              <a:t>={</a:t>
            </a:r>
            <a:r>
              <a:rPr lang="en-US" altLang="zh-CN" sz="2400" i="1"/>
              <a:t>g</a:t>
            </a:r>
            <a:r>
              <a:rPr lang="en-US" altLang="zh-CN" sz="2400"/>
              <a:t>|</a:t>
            </a:r>
            <a:r>
              <a:rPr lang="en-US" altLang="zh-CN" sz="2400" i="1"/>
              <a:t>g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G, </a:t>
            </a:r>
            <a:r>
              <a:rPr lang="zh-CN" altLang="en-US" sz="2400"/>
              <a:t>且</a:t>
            </a:r>
            <a:r>
              <a:rPr lang="en-US" altLang="zh-CN" sz="2400" i="1"/>
              <a:t>g</a:t>
            </a:r>
            <a:r>
              <a:rPr lang="en-US" altLang="zh-CN" sz="2400"/>
              <a:t>(x)=x}</a:t>
            </a:r>
          </a:p>
          <a:p>
            <a:pPr lvl="1" algn="just">
              <a:lnSpc>
                <a:spcPct val="90000"/>
              </a:lnSpc>
              <a:spcBef>
                <a:spcPct val="60000"/>
              </a:spcBef>
            </a:pPr>
            <a:r>
              <a:rPr lang="zh-CN" altLang="en-US" sz="2400"/>
              <a:t>注意：</a:t>
            </a:r>
            <a:r>
              <a:rPr lang="en-US" altLang="zh-CN" sz="2400"/>
              <a:t>G</a:t>
            </a:r>
            <a:r>
              <a:rPr lang="en-US" altLang="zh-CN" sz="2400" baseline="-30000"/>
              <a:t>x</a:t>
            </a:r>
            <a:r>
              <a:rPr lang="zh-CN" altLang="en-US" sz="2400"/>
              <a:t>构成子群</a:t>
            </a:r>
            <a:r>
              <a:rPr lang="en-US" altLang="zh-CN" sz="2400"/>
              <a:t>(</a:t>
            </a:r>
            <a:r>
              <a:rPr lang="zh-CN" altLang="en-US" sz="2400"/>
              <a:t>只需证明封闭性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G(x</a:t>
            </a:r>
            <a:r>
              <a:rPr lang="en-US" altLang="zh-CN" sz="2400" b="1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altLang="zh-CN" sz="2400" b="1">
                <a:solidFill>
                  <a:schemeClr val="tx2"/>
                </a:solidFill>
              </a:rPr>
              <a:t>y)</a:t>
            </a:r>
            <a:r>
              <a:rPr lang="zh-CN" altLang="en-US" sz="2400"/>
              <a:t>是</a:t>
            </a:r>
            <a:r>
              <a:rPr lang="en-US" altLang="zh-CN" sz="2400" b="1">
                <a:solidFill>
                  <a:schemeClr val="tx2"/>
                </a:solidFill>
              </a:rPr>
              <a:t>G</a:t>
            </a:r>
            <a:r>
              <a:rPr lang="en-US" altLang="zh-CN" sz="2400" b="1" baseline="-30000">
                <a:solidFill>
                  <a:schemeClr val="tx2"/>
                </a:solidFill>
              </a:rPr>
              <a:t>x</a:t>
            </a:r>
            <a:r>
              <a:rPr lang="zh-CN" altLang="en-US" sz="2400"/>
              <a:t>的右陪集：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 i="1"/>
              <a:t>h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y), 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y)=G</a:t>
            </a:r>
            <a:r>
              <a:rPr lang="en-US" altLang="zh-CN" sz="2400" baseline="-30000"/>
              <a:t>x</a:t>
            </a:r>
            <a:r>
              <a:rPr lang="en-US" altLang="zh-CN" sz="2400" i="1"/>
              <a:t>h</a:t>
            </a:r>
            <a:endParaRPr lang="en-US" altLang="zh-CN" sz="2400"/>
          </a:p>
          <a:p>
            <a:pPr lvl="1" algn="just">
              <a:lnSpc>
                <a:spcPct val="110000"/>
              </a:lnSpc>
            </a:pPr>
            <a:r>
              <a:rPr lang="zh-CN" altLang="en-US" sz="2400"/>
              <a:t>若</a:t>
            </a:r>
            <a:r>
              <a:rPr lang="zh-CN" altLang="en-US" sz="2400">
                <a:sym typeface="Symbol" pitchFamily="18" charset="2"/>
              </a:rPr>
              <a:t></a:t>
            </a:r>
            <a:r>
              <a:rPr lang="en-US" altLang="zh-CN" sz="2400"/>
              <a:t>G</a:t>
            </a:r>
            <a:r>
              <a:rPr lang="en-US" altLang="zh-CN" sz="2400" baseline="-30000"/>
              <a:t>x</a:t>
            </a:r>
            <a:r>
              <a:rPr lang="en-US" altLang="zh-CN" sz="2400" i="1"/>
              <a:t>h</a:t>
            </a:r>
            <a:r>
              <a:rPr lang="en-US" altLang="zh-CN" sz="2400"/>
              <a:t>, </a:t>
            </a:r>
            <a:r>
              <a:rPr lang="zh-CN" altLang="en-US" sz="2400"/>
              <a:t>令</a:t>
            </a:r>
            <a:r>
              <a:rPr lang="zh-CN" altLang="en-US" sz="2400">
                <a:sym typeface="Symbol" pitchFamily="18" charset="2"/>
              </a:rPr>
              <a:t></a:t>
            </a:r>
            <a:r>
              <a:rPr lang="en-US" altLang="zh-CN" sz="2400"/>
              <a:t>=</a:t>
            </a:r>
            <a:r>
              <a:rPr lang="en-US" altLang="zh-CN" sz="2400">
                <a:sym typeface="Symbol" pitchFamily="18" charset="2"/>
              </a:rPr>
              <a:t>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</a:t>
            </a:r>
            <a:r>
              <a:rPr lang="en-US" altLang="zh-CN" sz="2400"/>
              <a:t>G</a:t>
            </a:r>
            <a:r>
              <a:rPr lang="en-US" altLang="zh-CN" sz="2400" baseline="-30000"/>
              <a:t>x</a:t>
            </a:r>
            <a:r>
              <a:rPr lang="en-US" altLang="zh-CN" sz="2400"/>
              <a:t>), 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则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X, </a:t>
            </a:r>
            <a:r>
              <a:rPr lang="en-US" altLang="zh-CN" sz="2400">
                <a:sym typeface="Symbol" pitchFamily="18" charset="2"/>
              </a:rPr>
              <a:t></a:t>
            </a:r>
            <a:r>
              <a:rPr lang="en-US" altLang="zh-CN" sz="2400"/>
              <a:t>(x) = 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</a:t>
            </a:r>
            <a:r>
              <a:rPr lang="en-US" altLang="zh-CN" sz="2400"/>
              <a:t>(x)) = </a:t>
            </a:r>
            <a:r>
              <a:rPr lang="en-US" altLang="zh-CN" sz="2400" i="1"/>
              <a:t>h</a:t>
            </a:r>
            <a:r>
              <a:rPr lang="en-US" altLang="zh-CN" sz="2400"/>
              <a:t>(x) =y, </a:t>
            </a:r>
            <a:r>
              <a:rPr lang="en-US" altLang="zh-CN" sz="2400">
                <a:sym typeface="Symbol" pitchFamily="18" charset="2"/>
              </a:rPr>
              <a:t></a:t>
            </a:r>
            <a:r>
              <a:rPr lang="en-US" altLang="zh-CN" sz="2400"/>
              <a:t>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/>
              <a:t>若</a:t>
            </a:r>
            <a:r>
              <a:rPr lang="zh-CN" altLang="en-US" sz="2400">
                <a:sym typeface="Symbol" pitchFamily="18" charset="2"/>
              </a:rPr>
              <a:t></a:t>
            </a:r>
            <a:r>
              <a:rPr lang="zh-CN" altLang="en-US" sz="2400"/>
              <a:t> </a:t>
            </a:r>
            <a:r>
              <a:rPr lang="en-US" altLang="zh-CN" sz="2400"/>
              <a:t>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y), 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则</a:t>
            </a:r>
            <a:r>
              <a:rPr lang="zh-CN" altLang="en-US" sz="2400"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X, </a:t>
            </a:r>
            <a:r>
              <a:rPr lang="en-US" altLang="zh-CN" sz="2400" i="1"/>
              <a:t>h</a:t>
            </a:r>
            <a:r>
              <a:rPr lang="en-US" altLang="zh-CN" sz="2400" baseline="30000"/>
              <a:t>-1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18" charset="2"/>
              </a:rPr>
              <a:t></a:t>
            </a:r>
            <a:r>
              <a:rPr lang="en-US" altLang="zh-CN" sz="2400"/>
              <a:t>(x))=</a:t>
            </a:r>
            <a:r>
              <a:rPr lang="en-US" altLang="zh-CN" sz="2400" i="1"/>
              <a:t>h</a:t>
            </a:r>
            <a:r>
              <a:rPr lang="en-US" altLang="zh-CN" sz="2400" baseline="30000"/>
              <a:t>-1</a:t>
            </a:r>
            <a:r>
              <a:rPr lang="en-US" altLang="zh-CN" sz="2400"/>
              <a:t>(y)=x, </a:t>
            </a:r>
            <a:r>
              <a:rPr lang="zh-CN" altLang="en-US" sz="2400"/>
              <a:t>即</a:t>
            </a:r>
            <a:r>
              <a:rPr lang="zh-CN" altLang="en-US" sz="2400">
                <a:sym typeface="Symbol" pitchFamily="18" charset="2"/>
              </a:rPr>
              <a:t></a:t>
            </a:r>
            <a:r>
              <a:rPr lang="en-US" altLang="zh-CN" sz="2400" i="1"/>
              <a:t>h</a:t>
            </a:r>
            <a:r>
              <a:rPr lang="en-US" altLang="zh-CN" sz="2400" baseline="30000"/>
              <a:t>-1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</a:t>
            </a:r>
            <a:r>
              <a:rPr lang="en-US" altLang="zh-CN" sz="2400" baseline="-30000"/>
              <a:t>x</a:t>
            </a:r>
            <a:r>
              <a:rPr lang="en-US" altLang="zh-CN" sz="2400"/>
              <a:t>, </a:t>
            </a:r>
            <a:r>
              <a:rPr lang="en-US" altLang="zh-CN" sz="2400">
                <a:sym typeface="Symbol" pitchFamily="18" charset="2"/>
              </a:rPr>
              <a:t></a:t>
            </a:r>
            <a:r>
              <a:rPr lang="en-US" altLang="zh-CN" sz="2400"/>
              <a:t> G</a:t>
            </a:r>
            <a:r>
              <a:rPr lang="en-US" altLang="zh-CN" sz="2400" baseline="-30000"/>
              <a:t>x</a:t>
            </a:r>
            <a:r>
              <a:rPr lang="en-US" altLang="zh-CN" sz="2400" i="1"/>
              <a:t>h</a:t>
            </a:r>
            <a:endParaRPr lang="en-US" altLang="zh-CN" sz="2400"/>
          </a:p>
          <a:p>
            <a:pPr lvl="2" algn="just">
              <a:lnSpc>
                <a:spcPct val="90000"/>
              </a:lnSpc>
            </a:pPr>
            <a:endParaRPr lang="en-US" altLang="zh-CN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轨道的大小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/>
              <a:t>子群与相应的陪集等势，因此：若</a:t>
            </a:r>
            <a:r>
              <a:rPr lang="en-US" altLang="zh-CN" sz="2400"/>
              <a:t>y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Gx, |G(x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y)|=|G</a:t>
            </a:r>
            <a:r>
              <a:rPr lang="en-US" altLang="zh-CN" sz="2400" baseline="-30000"/>
              <a:t>x</a:t>
            </a:r>
            <a:r>
              <a:rPr lang="en-US" altLang="zh-CN" sz="2400"/>
              <a:t>|, </a:t>
            </a:r>
            <a:r>
              <a:rPr lang="zh-CN" altLang="en-US" sz="2400"/>
              <a:t>否则</a:t>
            </a:r>
            <a:r>
              <a:rPr lang="en-US" altLang="zh-CN" sz="2400"/>
              <a:t>|G(x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y)|=0</a:t>
            </a:r>
            <a:r>
              <a:rPr lang="zh-CN" altLang="en-US" sz="2400"/>
              <a:t>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/>
              <a:t>对任意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X, x</a:t>
            </a:r>
            <a:r>
              <a:rPr lang="zh-CN" altLang="en-US" sz="2400">
                <a:sym typeface="Symbol" pitchFamily="18" charset="2"/>
              </a:rPr>
              <a:t>所在的轨道的大小与保持</a:t>
            </a:r>
            <a:r>
              <a:rPr lang="en-US" altLang="zh-CN" sz="2400">
                <a:sym typeface="Symbol" pitchFamily="18" charset="2"/>
              </a:rPr>
              <a:t>x</a:t>
            </a:r>
            <a:r>
              <a:rPr lang="zh-CN" altLang="en-US" sz="2400">
                <a:sym typeface="Symbol" pitchFamily="18" charset="2"/>
              </a:rPr>
              <a:t>不变的置换的个数的乘积与</a:t>
            </a:r>
            <a:r>
              <a:rPr lang="en-US" altLang="zh-CN" sz="2400">
                <a:sym typeface="Symbol" pitchFamily="18" charset="2"/>
              </a:rPr>
              <a:t>x</a:t>
            </a:r>
            <a:r>
              <a:rPr lang="zh-CN" altLang="en-US" sz="2400">
                <a:sym typeface="Symbol" pitchFamily="18" charset="2"/>
              </a:rPr>
              <a:t>无关。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</a:rPr>
              <a:t>给定</a:t>
            </a: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en-US" altLang="zh-CN" sz="2000">
                <a:solidFill>
                  <a:schemeClr val="tx2"/>
                </a:solidFill>
                <a:sym typeface="Symbol" pitchFamily="18" charset="2"/>
              </a:rPr>
              <a:t></a:t>
            </a:r>
            <a:r>
              <a:rPr lang="en-US" altLang="zh-CN" sz="2000">
                <a:solidFill>
                  <a:schemeClr val="tx2"/>
                </a:solidFill>
              </a:rPr>
              <a:t>X, </a:t>
            </a:r>
            <a:r>
              <a:rPr lang="zh-CN" altLang="en-US" sz="2000">
                <a:solidFill>
                  <a:schemeClr val="tx2"/>
                </a:solidFill>
              </a:rPr>
              <a:t>构造如下的矩阵：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000">
                <a:solidFill>
                  <a:schemeClr val="tx2"/>
                </a:solidFill>
              </a:rPr>
              <a:t>                              </a:t>
            </a:r>
            <a:r>
              <a:rPr lang="zh-CN" altLang="en-US" sz="2000">
                <a:solidFill>
                  <a:schemeClr val="tx2"/>
                </a:solidFill>
                <a:sym typeface="MT Extra" pitchFamily="18" charset="2"/>
              </a:rPr>
              <a:t>    </a:t>
            </a:r>
            <a:r>
              <a:rPr lang="en-US" altLang="zh-CN" sz="2000">
                <a:solidFill>
                  <a:schemeClr val="tx2"/>
                </a:solidFill>
              </a:rPr>
              <a:t>y  </a:t>
            </a:r>
            <a:r>
              <a:rPr lang="en-US" altLang="zh-CN" sz="2000" u="sng">
                <a:solidFill>
                  <a:schemeClr val="tx2"/>
                </a:solidFill>
              </a:rPr>
              <a:t>                 </a:t>
            </a:r>
            <a:endParaRPr lang="en-US" altLang="zh-CN" sz="200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chemeClr val="tx2"/>
                </a:solidFill>
                <a:sym typeface="MT Extra" pitchFamily="18" charset="2"/>
              </a:rPr>
              <a:t>               </a:t>
            </a:r>
            <a:endParaRPr lang="en-US" altLang="zh-CN" sz="200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              g</a:t>
            </a:r>
            <a:r>
              <a:rPr lang="en-US" altLang="zh-CN" sz="2000">
                <a:solidFill>
                  <a:schemeClr val="tx2"/>
                </a:solidFill>
              </a:rPr>
              <a:t>                 √                    </a:t>
            </a:r>
            <a:r>
              <a:rPr lang="en-US" altLang="zh-CN" sz="2000" i="1">
                <a:solidFill>
                  <a:schemeClr val="tx2"/>
                </a:solidFill>
              </a:rPr>
              <a:t>g</a:t>
            </a:r>
            <a:r>
              <a:rPr lang="zh-CN" altLang="en-US" sz="2000">
                <a:solidFill>
                  <a:schemeClr val="tx2"/>
                </a:solidFill>
              </a:rPr>
              <a:t>行</a:t>
            </a:r>
            <a:r>
              <a:rPr lang="en-US" altLang="zh-CN" sz="2000">
                <a:solidFill>
                  <a:schemeClr val="tx2"/>
                </a:solidFill>
              </a:rPr>
              <a:t>y</a:t>
            </a:r>
            <a:r>
              <a:rPr lang="zh-CN" altLang="en-US" sz="2000">
                <a:solidFill>
                  <a:schemeClr val="tx2"/>
                </a:solidFill>
              </a:rPr>
              <a:t>列有√表示：</a:t>
            </a:r>
            <a:r>
              <a:rPr lang="en-US" altLang="zh-CN" sz="2000" i="1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(x)=y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chemeClr val="tx2"/>
                </a:solidFill>
                <a:sym typeface="MT Extra" pitchFamily="18" charset="2"/>
              </a:rPr>
              <a:t>               </a:t>
            </a:r>
            <a:endParaRPr lang="en-US" altLang="zh-CN" sz="2000">
              <a:solidFill>
                <a:schemeClr val="tx2"/>
              </a:solidFill>
            </a:endParaRPr>
          </a:p>
          <a:p>
            <a:pPr lvl="1" algn="just">
              <a:lnSpc>
                <a:spcPct val="90000"/>
              </a:lnSpc>
              <a:spcBef>
                <a:spcPct val="60000"/>
              </a:spcBef>
            </a:pPr>
            <a:r>
              <a:rPr lang="zh-CN" altLang="en-US" sz="2000"/>
              <a:t>对√计数：按行数：每行恰有</a:t>
            </a:r>
            <a:r>
              <a:rPr lang="en-US" altLang="zh-CN" sz="2000"/>
              <a:t>1</a:t>
            </a:r>
            <a:r>
              <a:rPr lang="zh-CN" altLang="en-US" sz="2000"/>
              <a:t>个√。总数为</a:t>
            </a:r>
            <a:r>
              <a:rPr lang="en-US" altLang="zh-CN" sz="2000"/>
              <a:t>|G|</a:t>
            </a:r>
            <a:r>
              <a:rPr lang="zh-CN" altLang="en-US" sz="2000"/>
              <a:t>。按列数，若某个</a:t>
            </a:r>
            <a:r>
              <a:rPr lang="en-US" altLang="zh-CN" sz="2000"/>
              <a:t>y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Gx, </a:t>
            </a:r>
            <a:r>
              <a:rPr lang="zh-CN" altLang="en-US" sz="2000"/>
              <a:t>则该列恰有</a:t>
            </a:r>
            <a:r>
              <a:rPr lang="en-US" altLang="zh-CN" sz="2000"/>
              <a:t>|G(x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en-US" altLang="zh-CN" sz="2000"/>
              <a:t>y)|=|G</a:t>
            </a:r>
            <a:r>
              <a:rPr lang="en-US" altLang="zh-CN" sz="2000" baseline="-30000"/>
              <a:t>x</a:t>
            </a:r>
            <a:r>
              <a:rPr lang="en-US" altLang="zh-CN" sz="2000"/>
              <a:t>|</a:t>
            </a:r>
            <a:r>
              <a:rPr lang="zh-CN" altLang="en-US" sz="2000"/>
              <a:t>个√，否则为空列。所以：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 i="1">
                <a:solidFill>
                  <a:srgbClr val="FF0000"/>
                </a:solidFill>
              </a:rPr>
              <a:t>                                            </a:t>
            </a:r>
            <a:r>
              <a:rPr lang="en-US" altLang="zh-CN" sz="2800" b="1" i="1">
                <a:solidFill>
                  <a:srgbClr val="FF0000"/>
                </a:solidFill>
              </a:rPr>
              <a:t>|Gx|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</a:rPr>
              <a:t>|G</a:t>
            </a:r>
            <a:r>
              <a:rPr lang="en-US" altLang="zh-CN" sz="2800" b="1" i="1" baseline="-30000">
                <a:solidFill>
                  <a:srgbClr val="FF0000"/>
                </a:solidFill>
              </a:rPr>
              <a:t>x</a:t>
            </a:r>
            <a:r>
              <a:rPr lang="en-US" altLang="zh-CN" sz="2800" b="1" i="1">
                <a:solidFill>
                  <a:srgbClr val="FF0000"/>
                </a:solidFill>
              </a:rPr>
              <a:t>|=|G|</a:t>
            </a:r>
            <a:r>
              <a:rPr lang="en-US" altLang="zh-CN" sz="2400" b="1" i="1">
                <a:solidFill>
                  <a:srgbClr val="FF0000"/>
                </a:solidFill>
              </a:rPr>
              <a:t> 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981200" y="4114800"/>
            <a:ext cx="2286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590800" y="4114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......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590800" y="4724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......</a:t>
            </a:r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2362200" y="3810000"/>
            <a:ext cx="0" cy="1371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1295400"/>
          </a:xfrm>
        </p:spPr>
        <p:txBody>
          <a:bodyPr/>
          <a:lstStyle/>
          <a:p>
            <a:r>
              <a:rPr lang="en-US" altLang="zh-CN" sz="4800">
                <a:sym typeface="Symbol" pitchFamily="18" charset="2"/>
              </a:rPr>
              <a:t></a:t>
            </a:r>
            <a:r>
              <a:rPr lang="en-US" altLang="zh-CN" sz="4800" baseline="-30000"/>
              <a:t>y</a:t>
            </a:r>
            <a:r>
              <a:rPr lang="en-US" altLang="zh-CN" sz="4800" baseline="-30000">
                <a:sym typeface="Symbol" pitchFamily="18" charset="2"/>
              </a:rPr>
              <a:t></a:t>
            </a:r>
            <a:r>
              <a:rPr lang="en-US" altLang="zh-CN" sz="4800" baseline="-30000"/>
              <a:t>Gx</a:t>
            </a:r>
            <a:r>
              <a:rPr lang="en-US" altLang="zh-CN" sz="4800"/>
              <a:t>|G</a:t>
            </a:r>
            <a:r>
              <a:rPr lang="en-US" altLang="zh-CN" sz="4800" baseline="-30000"/>
              <a:t>y</a:t>
            </a:r>
            <a:r>
              <a:rPr lang="en-US" altLang="zh-CN" sz="4800"/>
              <a:t>|</a:t>
            </a:r>
            <a:r>
              <a:rPr lang="zh-CN" altLang="en-US" sz="4800"/>
              <a:t>值与所在轨道无关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/>
              <a:t>对任意的</a:t>
            </a:r>
            <a:r>
              <a:rPr lang="en-US" altLang="zh-CN" sz="2800"/>
              <a:t>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X, </a:t>
            </a:r>
            <a:r>
              <a:rPr lang="zh-CN" altLang="en-US" sz="2800"/>
              <a:t>若</a:t>
            </a:r>
            <a:r>
              <a:rPr lang="en-US" altLang="zh-CN" sz="2800"/>
              <a:t>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Gx, </a:t>
            </a:r>
            <a:r>
              <a:rPr lang="zh-CN" altLang="en-US" sz="2800"/>
              <a:t>则</a:t>
            </a:r>
            <a:r>
              <a:rPr lang="en-US" altLang="zh-CN" sz="2800"/>
              <a:t>|G</a:t>
            </a:r>
            <a:r>
              <a:rPr lang="en-US" altLang="zh-CN" sz="2800" baseline="-30000"/>
              <a:t>x</a:t>
            </a:r>
            <a:r>
              <a:rPr lang="en-US" altLang="zh-CN" sz="2800"/>
              <a:t>|=|G</a:t>
            </a:r>
            <a:r>
              <a:rPr lang="en-US" altLang="zh-CN" sz="2800" baseline="-30000"/>
              <a:t>y</a:t>
            </a:r>
            <a:r>
              <a:rPr lang="en-US" altLang="zh-CN" sz="2800"/>
              <a:t>|</a:t>
            </a:r>
          </a:p>
          <a:p>
            <a:pPr lvl="1" algn="just">
              <a:spcBef>
                <a:spcPct val="30000"/>
              </a:spcBef>
            </a:pPr>
            <a:r>
              <a:rPr lang="zh-CN" altLang="en-US"/>
              <a:t>实际上，</a:t>
            </a:r>
            <a:r>
              <a:rPr lang="en-US" altLang="zh-CN"/>
              <a:t>G(x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y)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r>
              <a:rPr lang="zh-CN" altLang="en-US"/>
              <a:t>的左陪集：即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i="1"/>
              <a:t>h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G(x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y), G(x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y)=</a:t>
            </a:r>
            <a:r>
              <a:rPr lang="en-US" altLang="zh-CN" i="1"/>
              <a:t> h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endParaRPr lang="en-US" altLang="zh-CN"/>
          </a:p>
          <a:p>
            <a:pPr lvl="2" algn="just">
              <a:spcBef>
                <a:spcPct val="30000"/>
              </a:spcBef>
            </a:pPr>
            <a:r>
              <a:rPr lang="zh-CN" altLang="en-US"/>
              <a:t>若</a:t>
            </a:r>
            <a:r>
              <a:rPr lang="zh-CN" altLang="en-US">
                <a:sym typeface="Symbol" pitchFamily="18" charset="2"/>
              </a:rPr>
              <a:t></a:t>
            </a:r>
            <a:r>
              <a:rPr lang="en-US" altLang="zh-CN" i="1"/>
              <a:t>h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r>
              <a:rPr lang="en-US" altLang="zh-CN"/>
              <a:t>, </a:t>
            </a:r>
            <a:r>
              <a:rPr lang="zh-CN" altLang="en-US"/>
              <a:t>令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en-US" altLang="zh-CN"/>
              <a:t>=</a:t>
            </a:r>
            <a:r>
              <a:rPr lang="en-US" altLang="zh-CN" i="1"/>
              <a:t>h</a:t>
            </a:r>
            <a:r>
              <a:rPr lang="en-US" altLang="zh-CN">
                <a:sym typeface="Symbol" pitchFamily="18" charset="2"/>
              </a:rPr>
              <a:t></a:t>
            </a:r>
            <a:r>
              <a:rPr lang="en-US" altLang="zh-CN"/>
              <a:t> (</a:t>
            </a:r>
            <a:r>
              <a:rPr lang="en-US" altLang="zh-CN">
                <a:sym typeface="Symbol" pitchFamily="18" charset="2"/>
              </a:rPr>
              <a:t>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r>
              <a:rPr lang="en-US" altLang="zh-CN"/>
              <a:t>), </a:t>
            </a:r>
            <a:r>
              <a:rPr lang="zh-CN" altLang="en-US"/>
              <a:t>则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X, 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en-US" altLang="zh-CN"/>
              <a:t>(x)=</a:t>
            </a:r>
            <a:r>
              <a:rPr lang="en-US" altLang="zh-CN">
                <a:sym typeface="Symbol" pitchFamily="18" charset="2"/>
              </a:rPr>
              <a:t></a:t>
            </a:r>
            <a:r>
              <a:rPr lang="en-US" altLang="zh-CN"/>
              <a:t>(</a:t>
            </a:r>
            <a:r>
              <a:rPr lang="en-US" altLang="zh-CN" i="1"/>
              <a:t>h</a:t>
            </a:r>
            <a:r>
              <a:rPr lang="en-US" altLang="zh-CN"/>
              <a:t>(x))=</a:t>
            </a:r>
            <a:r>
              <a:rPr lang="en-US" altLang="zh-CN">
                <a:sym typeface="Symbol" pitchFamily="18" charset="2"/>
              </a:rPr>
              <a:t></a:t>
            </a:r>
            <a:r>
              <a:rPr lang="en-US" altLang="zh-CN"/>
              <a:t>(y)=y, </a:t>
            </a:r>
            <a:r>
              <a:rPr lang="en-US" altLang="zh-CN">
                <a:sym typeface="Symbol" pitchFamily="18" charset="2"/>
              </a:rPr>
              <a:t></a:t>
            </a:r>
            <a:r>
              <a:rPr lang="en-US" altLang="zh-CN"/>
              <a:t>G(x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y)</a:t>
            </a:r>
          </a:p>
          <a:p>
            <a:pPr lvl="2" algn="just">
              <a:spcBef>
                <a:spcPct val="30000"/>
              </a:spcBef>
            </a:pPr>
            <a:r>
              <a:rPr lang="zh-CN" altLang="en-US"/>
              <a:t>若</a:t>
            </a:r>
            <a:r>
              <a:rPr lang="zh-CN" altLang="en-US">
                <a:sym typeface="Symbol" pitchFamily="18" charset="2"/>
              </a:rPr>
              <a:t></a:t>
            </a:r>
            <a:r>
              <a:rPr lang="zh-CN" altLang="en-US"/>
              <a:t> </a:t>
            </a:r>
            <a:r>
              <a:rPr lang="en-US" altLang="zh-CN"/>
              <a:t>G(x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y), </a:t>
            </a:r>
            <a:r>
              <a:rPr lang="zh-CN" altLang="en-US"/>
              <a:t>则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/>
              <a:t>y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X, 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en-US" altLang="zh-CN"/>
              <a:t>(</a:t>
            </a:r>
            <a:r>
              <a:rPr lang="en-US" altLang="zh-CN" i="1"/>
              <a:t>h</a:t>
            </a:r>
            <a:r>
              <a:rPr lang="en-US" altLang="zh-CN" baseline="30000"/>
              <a:t>-1</a:t>
            </a:r>
            <a:r>
              <a:rPr lang="en-US" altLang="zh-CN"/>
              <a:t>(y))=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en-US" altLang="zh-CN"/>
              <a:t>(x)=y, </a:t>
            </a:r>
            <a:r>
              <a:rPr lang="zh-CN" altLang="en-US"/>
              <a:t>即</a:t>
            </a:r>
            <a:r>
              <a:rPr lang="en-US" altLang="zh-CN" i="1"/>
              <a:t>h</a:t>
            </a:r>
            <a:r>
              <a:rPr lang="en-US" altLang="zh-CN" baseline="30000"/>
              <a:t>-1</a:t>
            </a:r>
            <a:r>
              <a:rPr lang="en-US" altLang="zh-CN">
                <a:sym typeface="Symbol" pitchFamily="18" charset="2"/>
              </a:rPr>
              <a:t>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r>
              <a:rPr lang="en-US" altLang="zh-CN"/>
              <a:t>, </a:t>
            </a:r>
            <a:r>
              <a:rPr lang="en-US" altLang="zh-CN">
                <a:sym typeface="Symbol" pitchFamily="18" charset="2"/>
              </a:rPr>
              <a:t>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/>
              <a:t>G</a:t>
            </a:r>
            <a:r>
              <a:rPr lang="en-US" altLang="zh-CN" baseline="-30000"/>
              <a:t>y</a:t>
            </a:r>
            <a:endParaRPr lang="en-US" altLang="zh-CN"/>
          </a:p>
          <a:p>
            <a:pPr>
              <a:spcBef>
                <a:spcPct val="30000"/>
              </a:spcBef>
            </a:pPr>
            <a:r>
              <a:rPr lang="zh-CN" altLang="en-US" sz="2800"/>
              <a:t>所以，对每个轨道，</a:t>
            </a:r>
            <a:r>
              <a:rPr lang="zh-CN" altLang="en-US" sz="2800">
                <a:sym typeface="Symbol" pitchFamily="18" charset="2"/>
              </a:rPr>
              <a:t></a:t>
            </a:r>
            <a:r>
              <a:rPr lang="en-US" altLang="zh-CN" sz="2800" baseline="-30000"/>
              <a:t>y</a:t>
            </a:r>
            <a:r>
              <a:rPr lang="en-US" altLang="zh-CN" sz="2800" baseline="-30000">
                <a:sym typeface="Symbol" pitchFamily="18" charset="2"/>
              </a:rPr>
              <a:t></a:t>
            </a:r>
            <a:r>
              <a:rPr lang="en-US" altLang="zh-CN" sz="2800" baseline="-30000"/>
              <a:t>Gx</a:t>
            </a:r>
            <a:r>
              <a:rPr lang="en-US" altLang="zh-CN" sz="2800"/>
              <a:t>|G</a:t>
            </a:r>
            <a:r>
              <a:rPr lang="en-US" altLang="zh-CN" sz="2800" baseline="-30000"/>
              <a:t>y</a:t>
            </a:r>
            <a:r>
              <a:rPr lang="en-US" altLang="zh-CN" sz="2800"/>
              <a:t>|=|Gx|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/>
              <a:t>|G</a:t>
            </a:r>
            <a:r>
              <a:rPr lang="en-US" altLang="zh-CN" sz="2800" baseline="-30000"/>
              <a:t>x</a:t>
            </a:r>
            <a:r>
              <a:rPr lang="en-US" altLang="zh-CN" sz="2800"/>
              <a:t>|=|G|, 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sz="2800"/>
              <a:t> </a:t>
            </a:r>
            <a:r>
              <a:rPr lang="en-US" altLang="zh-CN" sz="2400">
                <a:solidFill>
                  <a:srgbClr val="009900"/>
                </a:solidFill>
                <a:sym typeface="Symbol" pitchFamily="18" charset="2"/>
              </a:rPr>
              <a:t></a:t>
            </a:r>
            <a:r>
              <a:rPr lang="en-US" altLang="zh-CN" sz="2400" baseline="-30000">
                <a:solidFill>
                  <a:srgbClr val="009900"/>
                </a:solidFill>
              </a:rPr>
              <a:t>y</a:t>
            </a:r>
            <a:r>
              <a:rPr lang="en-US" altLang="zh-CN" sz="2400" baseline="-30000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aseline="-30000">
                <a:solidFill>
                  <a:srgbClr val="009900"/>
                </a:solidFill>
              </a:rPr>
              <a:t>Gx</a:t>
            </a:r>
            <a:r>
              <a:rPr lang="en-US" altLang="zh-CN" sz="2400">
                <a:solidFill>
                  <a:srgbClr val="009900"/>
                </a:solidFill>
              </a:rPr>
              <a:t>|G</a:t>
            </a:r>
            <a:r>
              <a:rPr lang="en-US" altLang="zh-CN" sz="2400" baseline="-30000">
                <a:solidFill>
                  <a:srgbClr val="009900"/>
                </a:solidFill>
              </a:rPr>
              <a:t>y</a:t>
            </a:r>
            <a:r>
              <a:rPr lang="en-US" altLang="zh-CN" sz="2400">
                <a:solidFill>
                  <a:srgbClr val="009900"/>
                </a:solidFill>
              </a:rPr>
              <a:t>|</a:t>
            </a:r>
            <a:r>
              <a:rPr lang="zh-CN" altLang="en-US" sz="2400"/>
              <a:t>是“</a:t>
            </a:r>
            <a:r>
              <a:rPr lang="zh-CN" altLang="en-US" sz="2400" b="1" i="1">
                <a:solidFill>
                  <a:srgbClr val="009900"/>
                </a:solidFill>
              </a:rPr>
              <a:t>一个轨道中保持各元素不变的置换的总数</a:t>
            </a:r>
            <a:r>
              <a:rPr lang="zh-CN" altLang="en-US" sz="2400"/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7772400" cy="990600"/>
          </a:xfrm>
        </p:spPr>
        <p:txBody>
          <a:bodyPr/>
          <a:lstStyle/>
          <a:p>
            <a:r>
              <a:rPr lang="zh-CN" altLang="en-US" sz="4800"/>
              <a:t>轨道的个数</a:t>
            </a:r>
            <a:r>
              <a:rPr lang="zh-CN" altLang="en-US"/>
              <a:t>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/>
              <a:t>令轨道数为</a:t>
            </a:r>
            <a:r>
              <a:rPr lang="en-US" altLang="zh-CN" sz="2400" i="1"/>
              <a:t>t</a:t>
            </a:r>
            <a:r>
              <a:rPr lang="en-US" altLang="zh-CN" sz="2400"/>
              <a:t>, </a:t>
            </a:r>
            <a:r>
              <a:rPr lang="zh-CN" altLang="en-US" sz="2400"/>
              <a:t>因为每个轨道中保持各元素不变的置换的总数均为</a:t>
            </a:r>
            <a:r>
              <a:rPr lang="en-US" altLang="zh-CN" sz="2400"/>
              <a:t>|G|, </a:t>
            </a:r>
            <a:r>
              <a:rPr lang="en-US" altLang="zh-CN" sz="2400">
                <a:sym typeface="Symbol" pitchFamily="18" charset="2"/>
              </a:rPr>
              <a:t> </a:t>
            </a:r>
            <a:r>
              <a:rPr lang="en-US" altLang="zh-CN" sz="2400" baseline="-30000"/>
              <a:t>x</a:t>
            </a:r>
            <a:r>
              <a:rPr lang="en-US" altLang="zh-CN" sz="2400" baseline="-30000">
                <a:sym typeface="Symbol" pitchFamily="18" charset="2"/>
              </a:rPr>
              <a:t></a:t>
            </a:r>
            <a:r>
              <a:rPr lang="en-US" altLang="zh-CN" sz="2400" baseline="-30000"/>
              <a:t>X</a:t>
            </a:r>
            <a:r>
              <a:rPr lang="en-US" altLang="zh-CN" sz="2400"/>
              <a:t>|G</a:t>
            </a:r>
            <a:r>
              <a:rPr lang="en-US" altLang="zh-CN" sz="2400" baseline="-30000"/>
              <a:t>x</a:t>
            </a:r>
            <a:r>
              <a:rPr lang="en-US" altLang="zh-CN" sz="2400"/>
              <a:t>| = </a:t>
            </a:r>
            <a:r>
              <a:rPr lang="en-US" altLang="zh-CN" sz="2400" i="1"/>
              <a:t>t</a:t>
            </a:r>
            <a:r>
              <a:rPr lang="en-US" altLang="zh-CN" sz="2400">
                <a:cs typeface="Times New Roman" pitchFamily="18" charset="0"/>
              </a:rPr>
              <a:t>•</a:t>
            </a:r>
            <a:r>
              <a:rPr lang="en-US" altLang="zh-CN" sz="2400"/>
              <a:t>|G|</a:t>
            </a:r>
            <a:r>
              <a:rPr lang="zh-CN" altLang="en-US" sz="2400"/>
              <a:t>。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)</a:t>
            </a:r>
            <a:r>
              <a:rPr lang="zh-CN" altLang="en-US" sz="2400"/>
              <a:t>表示在置换</a:t>
            </a:r>
            <a:r>
              <a:rPr lang="en-US" altLang="zh-CN" sz="2400" i="1"/>
              <a:t>g</a:t>
            </a:r>
            <a:r>
              <a:rPr lang="zh-CN" altLang="en-US" sz="2400"/>
              <a:t>之下保持不变的</a:t>
            </a:r>
            <a:r>
              <a:rPr lang="en-US" altLang="zh-CN" sz="2400"/>
              <a:t>x</a:t>
            </a:r>
            <a:r>
              <a:rPr lang="zh-CN" altLang="en-US" sz="2400"/>
              <a:t>的个数。计算</a:t>
            </a:r>
            <a:r>
              <a:rPr lang="zh-CN" altLang="en-US" sz="2400">
                <a:sym typeface="Symbol" pitchFamily="18" charset="2"/>
              </a:rPr>
              <a:t></a:t>
            </a:r>
            <a:r>
              <a:rPr lang="en-US" altLang="zh-CN" sz="2400" baseline="-30000"/>
              <a:t>g</a:t>
            </a:r>
            <a:r>
              <a:rPr lang="en-US" altLang="zh-CN" sz="2400" baseline="-30000">
                <a:sym typeface="Symbol" pitchFamily="18" charset="2"/>
              </a:rPr>
              <a:t></a:t>
            </a:r>
            <a:r>
              <a:rPr lang="en-US" altLang="zh-CN" sz="2400" baseline="-30000"/>
              <a:t>G</a:t>
            </a:r>
            <a:r>
              <a:rPr lang="en-US" altLang="zh-CN" sz="2400"/>
              <a:t>|</a:t>
            </a:r>
            <a:r>
              <a:rPr lang="en-US" altLang="zh-CN" sz="2400" i="1"/>
              <a:t>F</a:t>
            </a:r>
            <a:r>
              <a:rPr lang="en-US" altLang="zh-CN" sz="2400"/>
              <a:t>(g)|</a:t>
            </a:r>
            <a:r>
              <a:rPr lang="zh-CN" altLang="en-US" sz="2400"/>
              <a:t>显然比计算</a:t>
            </a:r>
            <a:r>
              <a:rPr lang="zh-CN" altLang="en-US" sz="2400">
                <a:sym typeface="Symbol" pitchFamily="18" charset="2"/>
              </a:rPr>
              <a:t></a:t>
            </a:r>
            <a:r>
              <a:rPr lang="en-US" altLang="zh-CN" sz="2400" baseline="-30000"/>
              <a:t>x</a:t>
            </a:r>
            <a:r>
              <a:rPr lang="en-US" altLang="zh-CN" sz="2400" baseline="-30000">
                <a:sym typeface="Symbol" pitchFamily="18" charset="2"/>
              </a:rPr>
              <a:t></a:t>
            </a:r>
            <a:r>
              <a:rPr lang="en-US" altLang="zh-CN" sz="2400" baseline="-30000"/>
              <a:t>X</a:t>
            </a:r>
            <a:r>
              <a:rPr lang="en-US" altLang="zh-CN" sz="2400"/>
              <a:t>|G</a:t>
            </a:r>
            <a:r>
              <a:rPr lang="en-US" altLang="zh-CN" sz="2400" baseline="-30000"/>
              <a:t>x</a:t>
            </a:r>
            <a:r>
              <a:rPr lang="en-US" altLang="zh-CN" sz="2400"/>
              <a:t>|</a:t>
            </a:r>
            <a:r>
              <a:rPr lang="zh-CN" altLang="en-US" sz="2400"/>
              <a:t>容易，而且：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400"/>
              <a:t>                          </a:t>
            </a:r>
            <a:r>
              <a:rPr lang="zh-CN" altLang="en-US" sz="2400" b="1">
                <a:solidFill>
                  <a:srgbClr val="009900"/>
                </a:solidFill>
                <a:sym typeface="Symbol" pitchFamily="18" charset="2"/>
              </a:rPr>
              <a:t></a:t>
            </a:r>
            <a:r>
              <a:rPr lang="en-US" altLang="zh-CN" sz="2400" b="1" baseline="-30000">
                <a:solidFill>
                  <a:srgbClr val="009900"/>
                </a:solidFill>
              </a:rPr>
              <a:t>g</a:t>
            </a:r>
            <a:r>
              <a:rPr lang="en-US" altLang="zh-CN" sz="2400" b="1" baseline="-30000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 baseline="-30000">
                <a:solidFill>
                  <a:srgbClr val="009900"/>
                </a:solidFill>
              </a:rPr>
              <a:t>G</a:t>
            </a:r>
            <a:r>
              <a:rPr lang="en-US" altLang="zh-CN" sz="2400" b="1">
                <a:solidFill>
                  <a:srgbClr val="009900"/>
                </a:solidFill>
              </a:rPr>
              <a:t>|F(g)| = </a:t>
            </a:r>
            <a:r>
              <a:rPr lang="en-US" altLang="zh-CN" sz="2400" b="1">
                <a:solidFill>
                  <a:srgbClr val="009900"/>
                </a:solidFill>
                <a:sym typeface="Symbol" pitchFamily="18" charset="2"/>
              </a:rPr>
              <a:t></a:t>
            </a:r>
            <a:r>
              <a:rPr lang="en-US" altLang="zh-CN" sz="2400" b="1" baseline="-30000">
                <a:solidFill>
                  <a:srgbClr val="009900"/>
                </a:solidFill>
              </a:rPr>
              <a:t>x</a:t>
            </a:r>
            <a:r>
              <a:rPr lang="en-US" altLang="zh-CN" sz="2400" b="1" baseline="-30000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400" b="1" baseline="-30000">
                <a:solidFill>
                  <a:srgbClr val="009900"/>
                </a:solidFill>
              </a:rPr>
              <a:t>X</a:t>
            </a:r>
            <a:r>
              <a:rPr lang="en-US" altLang="zh-CN" sz="2400" b="1">
                <a:solidFill>
                  <a:srgbClr val="009900"/>
                </a:solidFill>
              </a:rPr>
              <a:t>|G</a:t>
            </a:r>
            <a:r>
              <a:rPr lang="en-US" altLang="zh-CN" sz="2400" b="1" baseline="-30000">
                <a:solidFill>
                  <a:srgbClr val="009900"/>
                </a:solidFill>
              </a:rPr>
              <a:t>x</a:t>
            </a:r>
            <a:r>
              <a:rPr lang="en-US" altLang="zh-CN" sz="2400" b="1">
                <a:solidFill>
                  <a:srgbClr val="009900"/>
                </a:solidFill>
              </a:rPr>
              <a:t>|</a:t>
            </a:r>
          </a:p>
          <a:p>
            <a:pPr lvl="1" algn="just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zh-CN" altLang="en-US" sz="2000"/>
              <a:t>利用下列矩阵计数：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              </a:t>
            </a:r>
            <a:r>
              <a:rPr lang="zh-CN" altLang="en-US" sz="1800">
                <a:solidFill>
                  <a:schemeClr val="tx2"/>
                </a:solidFill>
                <a:sym typeface="MT Extra" pitchFamily="18" charset="2"/>
              </a:rPr>
              <a:t>   </a:t>
            </a:r>
            <a:r>
              <a:rPr lang="en-US" altLang="zh-CN" sz="1800">
                <a:solidFill>
                  <a:schemeClr val="tx2"/>
                </a:solidFill>
              </a:rPr>
              <a:t>x</a:t>
            </a:r>
            <a:r>
              <a:rPr lang="en-US" altLang="zh-CN" sz="1800" u="sng">
                <a:solidFill>
                  <a:schemeClr val="tx2"/>
                </a:solidFill>
              </a:rPr>
              <a:t>                 </a:t>
            </a:r>
            <a:endParaRPr lang="en-US" altLang="zh-CN" sz="1800">
              <a:solidFill>
                <a:schemeClr val="tx2"/>
              </a:solidFill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800" i="1">
              <a:solidFill>
                <a:schemeClr val="tx2"/>
              </a:solidFill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g</a:t>
            </a:r>
            <a:r>
              <a:rPr lang="en-US" altLang="zh-CN" sz="1800">
                <a:solidFill>
                  <a:schemeClr val="tx2"/>
                </a:solidFill>
              </a:rPr>
              <a:t>                 √     </a:t>
            </a:r>
            <a:r>
              <a:rPr lang="en-US" altLang="zh-CN" sz="1800" i="1">
                <a:solidFill>
                  <a:schemeClr val="tx2"/>
                </a:solidFill>
              </a:rPr>
              <a:t>g</a:t>
            </a:r>
            <a:r>
              <a:rPr lang="zh-CN" altLang="en-US" sz="1800">
                <a:solidFill>
                  <a:schemeClr val="tx2"/>
                </a:solidFill>
              </a:rPr>
              <a:t>行</a:t>
            </a:r>
            <a:r>
              <a:rPr lang="en-US" altLang="zh-CN" sz="1800">
                <a:solidFill>
                  <a:schemeClr val="tx2"/>
                </a:solidFill>
              </a:rPr>
              <a:t>x</a:t>
            </a:r>
            <a:r>
              <a:rPr lang="zh-CN" altLang="en-US" sz="1800">
                <a:solidFill>
                  <a:schemeClr val="tx2"/>
                </a:solidFill>
              </a:rPr>
              <a:t>列有√表示：</a:t>
            </a:r>
            <a:r>
              <a:rPr lang="en-US" altLang="zh-CN" sz="1800" i="1">
                <a:solidFill>
                  <a:schemeClr val="tx2"/>
                </a:solidFill>
              </a:rPr>
              <a:t>g</a:t>
            </a:r>
            <a:r>
              <a:rPr lang="en-US" altLang="zh-CN" sz="1800">
                <a:solidFill>
                  <a:schemeClr val="tx2"/>
                </a:solidFill>
              </a:rPr>
              <a:t>(x)=x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rgbClr val="009900"/>
                </a:solidFill>
              </a:rPr>
              <a:t>按行算：每行√数是在置换</a:t>
            </a:r>
            <a:r>
              <a:rPr lang="en-US" altLang="zh-CN" sz="2000" i="1">
                <a:solidFill>
                  <a:srgbClr val="009900"/>
                </a:solidFill>
              </a:rPr>
              <a:t>g</a:t>
            </a:r>
            <a:r>
              <a:rPr lang="zh-CN" altLang="en-US" sz="2000">
                <a:solidFill>
                  <a:srgbClr val="009900"/>
                </a:solidFill>
              </a:rPr>
              <a:t>之下不变的</a:t>
            </a:r>
            <a:r>
              <a:rPr lang="en-US" altLang="zh-CN" sz="2000">
                <a:solidFill>
                  <a:srgbClr val="009900"/>
                </a:solidFill>
              </a:rPr>
              <a:t>x</a:t>
            </a:r>
            <a:r>
              <a:rPr lang="zh-CN" altLang="en-US" sz="2000">
                <a:solidFill>
                  <a:srgbClr val="009900"/>
                </a:solidFill>
              </a:rPr>
              <a:t>的个数。总数即</a:t>
            </a:r>
            <a:r>
              <a:rPr lang="zh-CN" altLang="en-US" sz="2000">
                <a:solidFill>
                  <a:srgbClr val="009900"/>
                </a:solidFill>
                <a:sym typeface="Symbol" pitchFamily="18" charset="2"/>
              </a:rPr>
              <a:t></a:t>
            </a:r>
            <a:r>
              <a:rPr lang="en-US" altLang="zh-CN" sz="2000" baseline="-30000">
                <a:solidFill>
                  <a:srgbClr val="009900"/>
                </a:solidFill>
              </a:rPr>
              <a:t>g</a:t>
            </a:r>
            <a:r>
              <a:rPr lang="en-US" altLang="zh-CN" sz="2000" baseline="-30000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000" baseline="-30000">
                <a:solidFill>
                  <a:srgbClr val="009900"/>
                </a:solidFill>
              </a:rPr>
              <a:t>G</a:t>
            </a:r>
            <a:r>
              <a:rPr lang="en-US" altLang="zh-CN" sz="2000">
                <a:solidFill>
                  <a:srgbClr val="009900"/>
                </a:solidFill>
              </a:rPr>
              <a:t>|F(g)|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000">
                <a:solidFill>
                  <a:srgbClr val="009900"/>
                </a:solidFill>
              </a:rPr>
              <a:t>按列算：每列√数是保持特定</a:t>
            </a:r>
            <a:r>
              <a:rPr lang="en-US" altLang="zh-CN" sz="2000">
                <a:solidFill>
                  <a:srgbClr val="009900"/>
                </a:solidFill>
              </a:rPr>
              <a:t>x</a:t>
            </a:r>
            <a:r>
              <a:rPr lang="zh-CN" altLang="en-US" sz="2000">
                <a:solidFill>
                  <a:srgbClr val="009900"/>
                </a:solidFill>
              </a:rPr>
              <a:t>不变的置换的个数，总数即</a:t>
            </a:r>
            <a:r>
              <a:rPr lang="zh-CN" altLang="en-US" sz="2000">
                <a:solidFill>
                  <a:srgbClr val="009900"/>
                </a:solidFill>
                <a:sym typeface="Symbol" pitchFamily="18" charset="2"/>
              </a:rPr>
              <a:t></a:t>
            </a:r>
            <a:r>
              <a:rPr lang="en-US" altLang="zh-CN" sz="2000" baseline="-30000">
                <a:solidFill>
                  <a:srgbClr val="009900"/>
                </a:solidFill>
              </a:rPr>
              <a:t>x</a:t>
            </a:r>
            <a:r>
              <a:rPr lang="en-US" altLang="zh-CN" sz="2000" baseline="-30000">
                <a:solidFill>
                  <a:srgbClr val="009900"/>
                </a:solidFill>
                <a:sym typeface="Symbol" pitchFamily="18" charset="2"/>
              </a:rPr>
              <a:t></a:t>
            </a:r>
            <a:r>
              <a:rPr lang="en-US" altLang="zh-CN" sz="2000" baseline="-30000">
                <a:solidFill>
                  <a:srgbClr val="009900"/>
                </a:solidFill>
              </a:rPr>
              <a:t>X</a:t>
            </a:r>
            <a:r>
              <a:rPr lang="en-US" altLang="zh-CN" sz="2000">
                <a:solidFill>
                  <a:srgbClr val="009900"/>
                </a:solidFill>
              </a:rPr>
              <a:t>|G</a:t>
            </a:r>
            <a:r>
              <a:rPr lang="en-US" altLang="zh-CN" sz="2000" baseline="-30000">
                <a:solidFill>
                  <a:srgbClr val="009900"/>
                </a:solidFill>
              </a:rPr>
              <a:t>x</a:t>
            </a:r>
            <a:r>
              <a:rPr lang="en-US" altLang="zh-CN" sz="2000">
                <a:solidFill>
                  <a:srgbClr val="009900"/>
                </a:solidFill>
              </a:rPr>
              <a:t>|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524000" y="4724400"/>
            <a:ext cx="2209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1981200" y="4419600"/>
            <a:ext cx="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......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057400" y="5257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......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Burnside</a:t>
            </a:r>
            <a:r>
              <a:rPr lang="zh-CN" altLang="en-US"/>
              <a:t>定理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sym typeface="Symbol" pitchFamily="18" charset="2"/>
              </a:rPr>
              <a:t></a:t>
            </a:r>
            <a:r>
              <a:rPr lang="en-US" altLang="zh-CN" sz="2800" baseline="-30000"/>
              <a:t>x</a:t>
            </a:r>
            <a:r>
              <a:rPr lang="en-US" altLang="zh-CN" sz="2800" baseline="-30000">
                <a:sym typeface="Symbol" pitchFamily="18" charset="2"/>
              </a:rPr>
              <a:t></a:t>
            </a:r>
            <a:r>
              <a:rPr lang="en-US" altLang="zh-CN" sz="2800" baseline="-30000"/>
              <a:t>X</a:t>
            </a:r>
            <a:r>
              <a:rPr lang="en-US" altLang="zh-CN" sz="2800"/>
              <a:t>|G</a:t>
            </a:r>
            <a:r>
              <a:rPr lang="en-US" altLang="zh-CN" sz="2800" baseline="-30000"/>
              <a:t>x</a:t>
            </a:r>
            <a:r>
              <a:rPr lang="en-US" altLang="zh-CN" sz="2800"/>
              <a:t>| = t</a:t>
            </a:r>
            <a:r>
              <a:rPr lang="en-US" altLang="zh-CN" sz="2800">
                <a:cs typeface="Times New Roman" pitchFamily="18" charset="0"/>
              </a:rPr>
              <a:t>•</a:t>
            </a:r>
            <a:r>
              <a:rPr lang="en-US" altLang="zh-CN" sz="2800"/>
              <a:t>|G|</a:t>
            </a:r>
          </a:p>
          <a:p>
            <a:r>
              <a:rPr lang="en-US" altLang="zh-CN" sz="2800">
                <a:sym typeface="Symbol" pitchFamily="18" charset="2"/>
              </a:rPr>
              <a:t></a:t>
            </a:r>
            <a:r>
              <a:rPr lang="en-US" altLang="zh-CN" sz="2800" baseline="-30000"/>
              <a:t>g</a:t>
            </a:r>
            <a:r>
              <a:rPr lang="en-US" altLang="zh-CN" sz="2800" baseline="-30000">
                <a:sym typeface="Symbol" pitchFamily="18" charset="2"/>
              </a:rPr>
              <a:t></a:t>
            </a:r>
            <a:r>
              <a:rPr lang="en-US" altLang="zh-CN" sz="2800" baseline="-30000"/>
              <a:t>G</a:t>
            </a:r>
            <a:r>
              <a:rPr lang="en-US" altLang="zh-CN" sz="2800"/>
              <a:t>|F(g)| = </a:t>
            </a:r>
            <a:r>
              <a:rPr lang="en-US" altLang="zh-CN" sz="2800">
                <a:sym typeface="Symbol" pitchFamily="18" charset="2"/>
              </a:rPr>
              <a:t></a:t>
            </a:r>
            <a:r>
              <a:rPr lang="en-US" altLang="zh-CN" sz="2800" baseline="-30000"/>
              <a:t>x</a:t>
            </a:r>
            <a:r>
              <a:rPr lang="en-US" altLang="zh-CN" sz="2800" baseline="-30000">
                <a:sym typeface="Symbol" pitchFamily="18" charset="2"/>
              </a:rPr>
              <a:t></a:t>
            </a:r>
            <a:r>
              <a:rPr lang="en-US" altLang="zh-CN" sz="2800" baseline="-30000"/>
              <a:t>X</a:t>
            </a:r>
            <a:r>
              <a:rPr lang="en-US" altLang="zh-CN" sz="2800"/>
              <a:t>|G</a:t>
            </a:r>
            <a:r>
              <a:rPr lang="en-US" altLang="zh-CN" sz="2800" baseline="-30000"/>
              <a:t>x</a:t>
            </a:r>
            <a:r>
              <a:rPr lang="en-US" altLang="zh-CN" sz="2800"/>
              <a:t>|</a:t>
            </a:r>
          </a:p>
          <a:p>
            <a:endParaRPr lang="en-US" altLang="zh-CN" sz="2800"/>
          </a:p>
          <a:p>
            <a:r>
              <a:rPr lang="zh-CN" altLang="en-US" sz="2800"/>
              <a:t>於是：</a:t>
            </a:r>
          </a:p>
          <a:p>
            <a:endParaRPr lang="zh-CN" altLang="en-US" sz="2800"/>
          </a:p>
          <a:p>
            <a:pPr>
              <a:buFontTx/>
              <a:buNone/>
            </a:pPr>
            <a:r>
              <a:rPr lang="zh-CN" altLang="en-US" sz="3600"/>
              <a:t>          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514600" y="3810000"/>
          <a:ext cx="4495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4" name="Document" r:id="rId3" imgW="1193040" imgH="594360" progId="Word.Document.8">
                  <p:embed/>
                </p:oleObj>
              </mc:Choice>
              <mc:Fallback>
                <p:oleObj name="Document" r:id="rId3" imgW="1193040" imgH="5943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495800" cy="1905000"/>
                      </a:xfrm>
                      <a:prstGeom prst="rect">
                        <a:avLst/>
                      </a:prstGeom>
                      <a:solidFill>
                        <a:srgbClr val="DAFD9B"/>
                      </a:solidFill>
                      <a:ln w="57150" cmpd="thinThick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项链问题的解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i="1">
                <a:solidFill>
                  <a:schemeClr val="tx2"/>
                </a:solidFill>
              </a:rPr>
              <a:t>3</a:t>
            </a:r>
            <a:r>
              <a:rPr lang="zh-CN" altLang="en-US" sz="2400" b="1" i="1">
                <a:solidFill>
                  <a:schemeClr val="tx2"/>
                </a:solidFill>
              </a:rPr>
              <a:t>个黑珍珠和</a:t>
            </a:r>
            <a:r>
              <a:rPr lang="en-US" altLang="zh-CN" sz="2400" b="1" i="1">
                <a:solidFill>
                  <a:schemeClr val="tx2"/>
                </a:solidFill>
              </a:rPr>
              <a:t>6</a:t>
            </a:r>
            <a:r>
              <a:rPr lang="zh-CN" altLang="en-US" sz="2400" b="1" i="1">
                <a:solidFill>
                  <a:schemeClr val="tx2"/>
                </a:solidFill>
              </a:rPr>
              <a:t>个白珍珠能做出多少样式不同的项链？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|X|=84, </a:t>
            </a:r>
            <a:r>
              <a:rPr lang="zh-CN" altLang="en-US" sz="2400"/>
              <a:t>即</a:t>
            </a:r>
            <a:r>
              <a:rPr lang="en-US" altLang="zh-CN" sz="2400"/>
              <a:t>C</a:t>
            </a:r>
            <a:r>
              <a:rPr lang="en-US" altLang="zh-CN" sz="2400" baseline="-25000"/>
              <a:t>9</a:t>
            </a:r>
            <a:r>
              <a:rPr lang="en-US" altLang="zh-CN" sz="2400" baseline="30000"/>
              <a:t>3</a:t>
            </a:r>
            <a:r>
              <a:rPr lang="en-US" altLang="zh-CN" sz="2400"/>
              <a:t> (</a:t>
            </a:r>
            <a:r>
              <a:rPr lang="en-US" altLang="zh-CN" sz="2400" i="1"/>
              <a:t>Why?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|G|=18      9</a:t>
            </a:r>
            <a:r>
              <a:rPr lang="zh-CN" altLang="en-US" sz="2400"/>
              <a:t>个旋转，</a:t>
            </a:r>
            <a:r>
              <a:rPr lang="en-US" altLang="zh-CN" sz="2400"/>
              <a:t>9</a:t>
            </a:r>
            <a:r>
              <a:rPr lang="zh-CN" altLang="en-US" sz="2400"/>
              <a:t>个翻转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对每个翻转</a:t>
            </a:r>
            <a:r>
              <a:rPr lang="en-US" altLang="zh-CN" sz="2400"/>
              <a:t>g, |F(g)|=4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旋转</a:t>
            </a:r>
            <a:r>
              <a:rPr lang="en-US" altLang="zh-CN" sz="2400"/>
              <a:t>0</a:t>
            </a:r>
            <a:r>
              <a:rPr lang="en-US" altLang="zh-CN" sz="2400">
                <a:cs typeface="Times New Roman" pitchFamily="18" charset="0"/>
              </a:rPr>
              <a:t>°</a:t>
            </a:r>
            <a:r>
              <a:rPr lang="zh-CN" altLang="en-US" sz="2400"/>
              <a:t>的</a:t>
            </a:r>
            <a:r>
              <a:rPr lang="en-US" altLang="zh-CN" sz="2400"/>
              <a:t>|F(g)|=84; </a:t>
            </a:r>
            <a:r>
              <a:rPr lang="zh-CN" altLang="en-US" sz="2400"/>
              <a:t>旋转</a:t>
            </a:r>
            <a:r>
              <a:rPr lang="en-US" altLang="zh-CN" sz="2400"/>
              <a:t>120</a:t>
            </a:r>
            <a:r>
              <a:rPr lang="en-US" altLang="zh-CN" sz="2400">
                <a:cs typeface="Times New Roman" pitchFamily="18" charset="0"/>
              </a:rPr>
              <a:t>° </a:t>
            </a:r>
            <a:r>
              <a:rPr lang="zh-CN" altLang="en-US" sz="2400"/>
              <a:t>和</a:t>
            </a:r>
            <a:r>
              <a:rPr lang="en-US" altLang="zh-CN" sz="2400"/>
              <a:t>240</a:t>
            </a:r>
            <a:r>
              <a:rPr lang="en-US" altLang="zh-CN" sz="2400">
                <a:cs typeface="Times New Roman" pitchFamily="18" charset="0"/>
              </a:rPr>
              <a:t>° </a:t>
            </a:r>
            <a:r>
              <a:rPr lang="zh-CN" altLang="en-US" sz="2400"/>
              <a:t>的</a:t>
            </a:r>
            <a:r>
              <a:rPr lang="en-US" altLang="zh-CN" sz="2400"/>
              <a:t>|F(g)| </a:t>
            </a:r>
            <a:r>
              <a:rPr lang="zh-CN" altLang="en-US" sz="2400" b="1">
                <a:solidFill>
                  <a:srgbClr val="009900"/>
                </a:solidFill>
              </a:rPr>
              <a:t>各</a:t>
            </a:r>
            <a:r>
              <a:rPr lang="zh-CN" altLang="en-US" sz="2400"/>
              <a:t>为</a:t>
            </a:r>
            <a:r>
              <a:rPr lang="en-US" altLang="zh-CN" sz="2400"/>
              <a:t>3</a:t>
            </a:r>
            <a:r>
              <a:rPr lang="zh-CN" altLang="en-US" sz="2400"/>
              <a:t>；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/>
              <a:t>     其它均为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结果是：</a:t>
            </a:r>
            <a:endParaRPr lang="zh-CN" altLang="en-US" sz="2400"/>
          </a:p>
          <a:p>
            <a:pPr lvl="1">
              <a:lnSpc>
                <a:spcPct val="90000"/>
              </a:lnSpc>
            </a:pPr>
            <a:r>
              <a:rPr lang="en-US" altLang="zh-CN"/>
              <a:t>(4</a:t>
            </a:r>
            <a:r>
              <a:rPr lang="en-US" altLang="zh-CN">
                <a:cs typeface="Times New Roman" pitchFamily="18" charset="0"/>
              </a:rPr>
              <a:t>•9+84+3•2)/18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>
                <a:cs typeface="Times New Roman" pitchFamily="18" charset="0"/>
              </a:rPr>
              <a:t>     =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⑦</a:t>
            </a:r>
            <a:endParaRPr lang="en-US" altLang="zh-CN" sz="4000" b="1">
              <a:solidFill>
                <a:srgbClr val="FF0000"/>
              </a:solidFill>
              <a:cs typeface="Times New Roman" pitchFamily="18" charset="0"/>
            </a:endParaRP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038600" y="4343400"/>
            <a:ext cx="4876800" cy="2209800"/>
            <a:chOff x="1488" y="1044"/>
            <a:chExt cx="8418" cy="3936"/>
          </a:xfrm>
        </p:grpSpPr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5712" y="4452"/>
              <a:ext cx="88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轴</a:t>
              </a:r>
            </a:p>
          </p:txBody>
        </p:sp>
        <p:grpSp>
          <p:nvGrpSpPr>
            <p:cNvPr id="138246" name="Group 6"/>
            <p:cNvGrpSpPr>
              <a:grpSpLocks/>
            </p:cNvGrpSpPr>
            <p:nvPr/>
          </p:nvGrpSpPr>
          <p:grpSpPr bwMode="auto">
            <a:xfrm>
              <a:off x="4344" y="1740"/>
              <a:ext cx="2706" cy="2619"/>
              <a:chOff x="3504" y="1656"/>
              <a:chExt cx="2706" cy="2619"/>
            </a:xfrm>
          </p:grpSpPr>
          <p:sp>
            <p:nvSpPr>
              <p:cNvPr id="138247" name="Oval 7"/>
              <p:cNvSpPr>
                <a:spLocks noChangeArrowheads="1"/>
              </p:cNvSpPr>
              <p:nvPr/>
            </p:nvSpPr>
            <p:spPr bwMode="auto">
              <a:xfrm>
                <a:off x="3608" y="1752"/>
                <a:ext cx="2520" cy="2523"/>
              </a:xfrm>
              <a:prstGeom prst="ellipse">
                <a:avLst/>
              </a:prstGeom>
              <a:solidFill>
                <a:srgbClr val="FFFFFF"/>
              </a:solidFill>
              <a:ln w="76200" cmpd="tri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8" name="Oval 8"/>
              <p:cNvSpPr>
                <a:spLocks noChangeArrowheads="1"/>
              </p:cNvSpPr>
              <p:nvPr/>
            </p:nvSpPr>
            <p:spPr bwMode="auto">
              <a:xfrm>
                <a:off x="4740" y="165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49" name="Oval 9"/>
              <p:cNvSpPr>
                <a:spLocks noChangeArrowheads="1"/>
              </p:cNvSpPr>
              <p:nvPr/>
            </p:nvSpPr>
            <p:spPr bwMode="auto">
              <a:xfrm>
                <a:off x="3900" y="2001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0" name="Oval 10"/>
              <p:cNvSpPr>
                <a:spLocks noChangeArrowheads="1"/>
              </p:cNvSpPr>
              <p:nvPr/>
            </p:nvSpPr>
            <p:spPr bwMode="auto">
              <a:xfrm>
                <a:off x="5652" y="2001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1" name="Oval 11"/>
              <p:cNvSpPr>
                <a:spLocks noChangeArrowheads="1"/>
              </p:cNvSpPr>
              <p:nvPr/>
            </p:nvSpPr>
            <p:spPr bwMode="auto">
              <a:xfrm>
                <a:off x="3504" y="279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2" name="Oval 12"/>
              <p:cNvSpPr>
                <a:spLocks noChangeArrowheads="1"/>
              </p:cNvSpPr>
              <p:nvPr/>
            </p:nvSpPr>
            <p:spPr bwMode="auto">
              <a:xfrm>
                <a:off x="6012" y="2700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3" name="Oval 13"/>
              <p:cNvSpPr>
                <a:spLocks noChangeArrowheads="1"/>
              </p:cNvSpPr>
              <p:nvPr/>
            </p:nvSpPr>
            <p:spPr bwMode="auto">
              <a:xfrm>
                <a:off x="3672" y="3528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4" name="Oval 14"/>
              <p:cNvSpPr>
                <a:spLocks noChangeArrowheads="1"/>
              </p:cNvSpPr>
              <p:nvPr/>
            </p:nvSpPr>
            <p:spPr bwMode="auto">
              <a:xfrm>
                <a:off x="5892" y="3468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5" name="Oval 15"/>
              <p:cNvSpPr>
                <a:spLocks noChangeArrowheads="1"/>
              </p:cNvSpPr>
              <p:nvPr/>
            </p:nvSpPr>
            <p:spPr bwMode="auto">
              <a:xfrm>
                <a:off x="4260" y="4056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6" name="Oval 16"/>
              <p:cNvSpPr>
                <a:spLocks noChangeArrowheads="1"/>
              </p:cNvSpPr>
              <p:nvPr/>
            </p:nvSpPr>
            <p:spPr bwMode="auto">
              <a:xfrm>
                <a:off x="5268" y="405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57" name="Oval 17"/>
            <p:cNvSpPr>
              <a:spLocks noChangeArrowheads="1"/>
            </p:cNvSpPr>
            <p:nvPr/>
          </p:nvSpPr>
          <p:spPr bwMode="auto">
            <a:xfrm>
              <a:off x="1592" y="1896"/>
              <a:ext cx="2520" cy="2523"/>
            </a:xfrm>
            <a:prstGeom prst="ellipse">
              <a:avLst/>
            </a:prstGeom>
            <a:solidFill>
              <a:srgbClr val="FFFFFF"/>
            </a:solidFill>
            <a:ln w="76200" cmpd="tri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8" name="Oval 18"/>
            <p:cNvSpPr>
              <a:spLocks noChangeArrowheads="1"/>
            </p:cNvSpPr>
            <p:nvPr/>
          </p:nvSpPr>
          <p:spPr bwMode="auto">
            <a:xfrm>
              <a:off x="2724" y="180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9" name="Oval 19"/>
            <p:cNvSpPr>
              <a:spLocks noChangeArrowheads="1"/>
            </p:cNvSpPr>
            <p:nvPr/>
          </p:nvSpPr>
          <p:spPr bwMode="auto">
            <a:xfrm>
              <a:off x="1884" y="214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0" name="Oval 20"/>
            <p:cNvSpPr>
              <a:spLocks noChangeArrowheads="1"/>
            </p:cNvSpPr>
            <p:nvPr/>
          </p:nvSpPr>
          <p:spPr bwMode="auto">
            <a:xfrm>
              <a:off x="3636" y="214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1" name="Oval 21"/>
            <p:cNvSpPr>
              <a:spLocks noChangeArrowheads="1"/>
            </p:cNvSpPr>
            <p:nvPr/>
          </p:nvSpPr>
          <p:spPr bwMode="auto">
            <a:xfrm>
              <a:off x="1488" y="294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2" name="Oval 22"/>
            <p:cNvSpPr>
              <a:spLocks noChangeArrowheads="1"/>
            </p:cNvSpPr>
            <p:nvPr/>
          </p:nvSpPr>
          <p:spPr bwMode="auto">
            <a:xfrm>
              <a:off x="3996" y="2844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3" name="Oval 23"/>
            <p:cNvSpPr>
              <a:spLocks noChangeArrowheads="1"/>
            </p:cNvSpPr>
            <p:nvPr/>
          </p:nvSpPr>
          <p:spPr bwMode="auto">
            <a:xfrm>
              <a:off x="1656" y="367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4" name="Oval 24"/>
            <p:cNvSpPr>
              <a:spLocks noChangeArrowheads="1"/>
            </p:cNvSpPr>
            <p:nvPr/>
          </p:nvSpPr>
          <p:spPr bwMode="auto">
            <a:xfrm>
              <a:off x="3876" y="361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5" name="Oval 25"/>
            <p:cNvSpPr>
              <a:spLocks noChangeArrowheads="1"/>
            </p:cNvSpPr>
            <p:nvPr/>
          </p:nvSpPr>
          <p:spPr bwMode="auto">
            <a:xfrm>
              <a:off x="2244" y="420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6" name="Oval 26"/>
            <p:cNvSpPr>
              <a:spLocks noChangeArrowheads="1"/>
            </p:cNvSpPr>
            <p:nvPr/>
          </p:nvSpPr>
          <p:spPr bwMode="auto">
            <a:xfrm>
              <a:off x="3252" y="4200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7" name="Oval 27"/>
            <p:cNvSpPr>
              <a:spLocks noChangeArrowheads="1"/>
            </p:cNvSpPr>
            <p:nvPr/>
          </p:nvSpPr>
          <p:spPr bwMode="auto">
            <a:xfrm>
              <a:off x="7304" y="1776"/>
              <a:ext cx="2520" cy="2523"/>
            </a:xfrm>
            <a:prstGeom prst="ellipse">
              <a:avLst/>
            </a:prstGeom>
            <a:solidFill>
              <a:srgbClr val="FFFFFF"/>
            </a:solidFill>
            <a:ln w="76200" cmpd="tri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8" name="Oval 28"/>
            <p:cNvSpPr>
              <a:spLocks noChangeArrowheads="1"/>
            </p:cNvSpPr>
            <p:nvPr/>
          </p:nvSpPr>
          <p:spPr bwMode="auto">
            <a:xfrm>
              <a:off x="8436" y="16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9" name="Oval 29"/>
            <p:cNvSpPr>
              <a:spLocks noChangeArrowheads="1"/>
            </p:cNvSpPr>
            <p:nvPr/>
          </p:nvSpPr>
          <p:spPr bwMode="auto">
            <a:xfrm>
              <a:off x="7596" y="2025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0" name="Oval 30"/>
            <p:cNvSpPr>
              <a:spLocks noChangeArrowheads="1"/>
            </p:cNvSpPr>
            <p:nvPr/>
          </p:nvSpPr>
          <p:spPr bwMode="auto">
            <a:xfrm>
              <a:off x="9348" y="202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1" name="Oval 31"/>
            <p:cNvSpPr>
              <a:spLocks noChangeArrowheads="1"/>
            </p:cNvSpPr>
            <p:nvPr/>
          </p:nvSpPr>
          <p:spPr bwMode="auto">
            <a:xfrm>
              <a:off x="7200" y="2820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2" name="Oval 32"/>
            <p:cNvSpPr>
              <a:spLocks noChangeArrowheads="1"/>
            </p:cNvSpPr>
            <p:nvPr/>
          </p:nvSpPr>
          <p:spPr bwMode="auto">
            <a:xfrm>
              <a:off x="9708" y="2724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3" name="Oval 33"/>
            <p:cNvSpPr>
              <a:spLocks noChangeArrowheads="1"/>
            </p:cNvSpPr>
            <p:nvPr/>
          </p:nvSpPr>
          <p:spPr bwMode="auto">
            <a:xfrm>
              <a:off x="7368" y="355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4" name="Oval 34"/>
            <p:cNvSpPr>
              <a:spLocks noChangeArrowheads="1"/>
            </p:cNvSpPr>
            <p:nvPr/>
          </p:nvSpPr>
          <p:spPr bwMode="auto">
            <a:xfrm>
              <a:off x="9591" y="3492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5" name="Oval 35"/>
            <p:cNvSpPr>
              <a:spLocks noChangeArrowheads="1"/>
            </p:cNvSpPr>
            <p:nvPr/>
          </p:nvSpPr>
          <p:spPr bwMode="auto">
            <a:xfrm>
              <a:off x="7956" y="40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6" name="Oval 36"/>
            <p:cNvSpPr>
              <a:spLocks noChangeArrowheads="1"/>
            </p:cNvSpPr>
            <p:nvPr/>
          </p:nvSpPr>
          <p:spPr bwMode="auto">
            <a:xfrm>
              <a:off x="8964" y="40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7" name="Line 37"/>
            <p:cNvSpPr>
              <a:spLocks noChangeShapeType="1"/>
            </p:cNvSpPr>
            <p:nvPr/>
          </p:nvSpPr>
          <p:spPr bwMode="auto">
            <a:xfrm rot="1916">
              <a:off x="5700" y="1176"/>
              <a:ext cx="1" cy="3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8" name="Line 38"/>
            <p:cNvSpPr>
              <a:spLocks noChangeShapeType="1"/>
            </p:cNvSpPr>
            <p:nvPr/>
          </p:nvSpPr>
          <p:spPr bwMode="auto">
            <a:xfrm>
              <a:off x="6291" y="1548"/>
              <a:ext cx="1608" cy="0"/>
            </a:xfrm>
            <a:prstGeom prst="line">
              <a:avLst/>
            </a:prstGeom>
            <a:noFill/>
            <a:ln w="25400" cmpd="thickThin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79" name="Line 39"/>
            <p:cNvSpPr>
              <a:spLocks noChangeShapeType="1"/>
            </p:cNvSpPr>
            <p:nvPr/>
          </p:nvSpPr>
          <p:spPr bwMode="auto">
            <a:xfrm rot="10787162">
              <a:off x="3290" y="1512"/>
              <a:ext cx="1608" cy="1"/>
            </a:xfrm>
            <a:prstGeom prst="line">
              <a:avLst/>
            </a:prstGeom>
            <a:noFill/>
            <a:ln w="25400" cmpd="thickThin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80" name="Text Box 40"/>
            <p:cNvSpPr txBox="1">
              <a:spLocks noChangeArrowheads="1"/>
            </p:cNvSpPr>
            <p:nvPr/>
          </p:nvSpPr>
          <p:spPr bwMode="auto">
            <a:xfrm>
              <a:off x="3564" y="1092"/>
              <a:ext cx="1416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翻转</a:t>
              </a:r>
            </a:p>
          </p:txBody>
        </p:sp>
        <p:sp>
          <p:nvSpPr>
            <p:cNvPr id="138281" name="Text Box 41"/>
            <p:cNvSpPr txBox="1">
              <a:spLocks noChangeArrowheads="1"/>
            </p:cNvSpPr>
            <p:nvPr/>
          </p:nvSpPr>
          <p:spPr bwMode="auto">
            <a:xfrm>
              <a:off x="5940" y="1044"/>
              <a:ext cx="22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>
                  <a:solidFill>
                    <a:schemeClr val="tx1"/>
                  </a:solidFill>
                </a:rPr>
                <a:t>顺时针旋转</a:t>
              </a:r>
              <a:r>
                <a:rPr kumimoji="0" lang="en-US" altLang="zh-CN" sz="1400">
                  <a:solidFill>
                    <a:schemeClr val="tx1"/>
                  </a:solidFill>
                </a:rPr>
                <a:t>80</a:t>
              </a:r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</a:t>
              </a:r>
              <a:endParaRPr kumimoji="0" lang="en-US" altLang="zh-CN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</a:t>
            </a:r>
            <a:r>
              <a:rPr lang="en-US" altLang="zh-CN" baseline="-25000"/>
              <a:t>5</a:t>
            </a:r>
            <a:r>
              <a:rPr lang="zh-CN" altLang="en-US"/>
              <a:t>是“模</a:t>
            </a:r>
            <a:r>
              <a:rPr lang="en-US" altLang="zh-CN"/>
              <a:t>5</a:t>
            </a:r>
            <a:r>
              <a:rPr lang="zh-CN" altLang="en-US"/>
              <a:t>剩余加群”，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>
                <a:sym typeface="Symbol" pitchFamily="18" charset="2"/>
              </a:rPr>
              <a:t>(x)=2x (mod 5) 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/>
              <a:t>Z</a:t>
            </a:r>
            <a:r>
              <a:rPr lang="en-US" altLang="zh-CN" baseline="-25000"/>
              <a:t>5</a:t>
            </a:r>
            <a:r>
              <a:rPr lang="zh-CN" altLang="en-US"/>
              <a:t>上的一个置换。 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/>
              <a:t>以</a:t>
            </a:r>
            <a:r>
              <a:rPr lang="zh-CN" altLang="en-US">
                <a:sym typeface="Symbol" pitchFamily="18" charset="2"/>
              </a:rPr>
              <a:t>为生成元的循环置换群，写出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中的元素，并求出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的轨道。</a:t>
            </a:r>
          </a:p>
          <a:p>
            <a:endParaRPr lang="zh-CN" altLang="en-US"/>
          </a:p>
          <a:p>
            <a:r>
              <a:rPr lang="zh-CN" altLang="en-US"/>
              <a:t>解</a:t>
            </a:r>
            <a:r>
              <a:rPr lang="en-US" altLang="zh-CN"/>
              <a:t>13</a:t>
            </a:r>
            <a:r>
              <a:rPr lang="zh-CN" altLang="en-US"/>
              <a:t>个白珍珠和</a:t>
            </a:r>
            <a:r>
              <a:rPr lang="en-US" altLang="zh-CN"/>
              <a:t>3</a:t>
            </a:r>
            <a:r>
              <a:rPr lang="zh-CN" altLang="en-US"/>
              <a:t>个黑珍珠的项链问题。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zh-CN" altLang="en-US"/>
              <a:t>变换和变换群</a:t>
            </a:r>
          </a:p>
          <a:p>
            <a:r>
              <a:rPr lang="zh-CN" altLang="en-US"/>
              <a:t>置换及其表示</a:t>
            </a:r>
          </a:p>
          <a:p>
            <a:r>
              <a:rPr lang="zh-CN" altLang="en-US"/>
              <a:t>置换群</a:t>
            </a:r>
          </a:p>
          <a:p>
            <a:r>
              <a:rPr lang="zh-CN" altLang="en-US"/>
              <a:t>任意群与变换群同构</a:t>
            </a:r>
          </a:p>
          <a:p>
            <a:pPr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变换群的应用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变换群诱导的等价关系</a:t>
            </a:r>
          </a:p>
          <a:p>
            <a:r>
              <a:rPr lang="zh-CN" altLang="en-US"/>
              <a:t>轨道</a:t>
            </a:r>
          </a:p>
          <a:p>
            <a:r>
              <a:rPr lang="zh-CN" altLang="en-US"/>
              <a:t>轨道的大小</a:t>
            </a:r>
          </a:p>
          <a:p>
            <a:r>
              <a:rPr lang="zh-CN" altLang="en-US"/>
              <a:t>轨道的个数</a:t>
            </a:r>
            <a:r>
              <a:rPr lang="en-US" altLang="zh-CN"/>
              <a:t>-Burnside</a:t>
            </a:r>
            <a:r>
              <a:rPr lang="zh-CN" altLang="en-US"/>
              <a:t>定理</a:t>
            </a:r>
          </a:p>
          <a:p>
            <a:r>
              <a:rPr lang="en-US" altLang="zh-CN"/>
              <a:t>Burnside</a:t>
            </a:r>
            <a:r>
              <a:rPr lang="zh-CN" altLang="en-US"/>
              <a:t>定理的应用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基于已知群定义变换群的例子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/>
              <a:t>对群</a:t>
            </a:r>
            <a:r>
              <a:rPr lang="en-US" altLang="zh-CN"/>
              <a:t>(G,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/>
              <a:t>)</a:t>
            </a:r>
            <a:r>
              <a:rPr lang="zh-CN" altLang="en-US"/>
              <a:t>中任意一元素</a:t>
            </a:r>
            <a:r>
              <a:rPr lang="en-US" altLang="zh-CN"/>
              <a:t>a, </a:t>
            </a:r>
            <a:r>
              <a:rPr lang="zh-CN" altLang="en-US"/>
              <a:t>可以定义：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>
                <a:sym typeface="Symbol" pitchFamily="18" charset="2"/>
              </a:rPr>
              <a:t>        </a:t>
            </a:r>
            <a:r>
              <a:rPr lang="en-US" altLang="zh-CN" baseline="-30000"/>
              <a:t>a</a:t>
            </a:r>
            <a:r>
              <a:rPr lang="en-US" altLang="zh-CN"/>
              <a:t>:G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G, 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G, </a:t>
            </a: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en-US" altLang="zh-CN"/>
              <a:t>(x)=x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/>
              <a:t>a, </a:t>
            </a:r>
          </a:p>
          <a:p>
            <a:pPr lvl="1" algn="just"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zh-CN" altLang="en-US"/>
              <a:t>是一一变换</a:t>
            </a:r>
          </a:p>
          <a:p>
            <a:pPr lvl="2" algn="just"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zh-CN" altLang="en-US"/>
              <a:t>是显然是函数</a:t>
            </a:r>
          </a:p>
          <a:p>
            <a:pPr lvl="2" algn="just">
              <a:lnSpc>
                <a:spcPct val="120000"/>
              </a:lnSpc>
            </a:pPr>
            <a:r>
              <a:rPr lang="zh-CN" altLang="en-US"/>
              <a:t>对任意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G</a:t>
            </a:r>
            <a:r>
              <a:rPr lang="zh-CN" altLang="en-US">
                <a:sym typeface="Symbol" pitchFamily="18" charset="2"/>
              </a:rPr>
              <a:t>，群方程</a:t>
            </a:r>
            <a:r>
              <a:rPr lang="en-US" altLang="zh-CN">
                <a:sym typeface="Symbol" pitchFamily="18" charset="2"/>
              </a:rPr>
              <a:t>x*a=b</a:t>
            </a:r>
            <a:r>
              <a:rPr lang="zh-CN" altLang="en-US">
                <a:sym typeface="Symbol" pitchFamily="18" charset="2"/>
              </a:rPr>
              <a:t>有唯一解，即</a:t>
            </a:r>
            <a:r>
              <a:rPr lang="en-US" altLang="zh-CN" baseline="-30000"/>
              <a:t>a</a:t>
            </a:r>
            <a:r>
              <a:rPr lang="zh-CN" altLang="en-US"/>
              <a:t>是满射</a:t>
            </a:r>
          </a:p>
          <a:p>
            <a:pPr lvl="2" algn="just">
              <a:lnSpc>
                <a:spcPct val="120000"/>
              </a:lnSpc>
            </a:pPr>
            <a:r>
              <a:rPr lang="zh-CN" altLang="en-US"/>
              <a:t>由群满足消去律：</a:t>
            </a:r>
            <a:r>
              <a:rPr lang="en-US" altLang="zh-CN"/>
              <a:t>x*a=y*a </a:t>
            </a:r>
            <a:r>
              <a:rPr lang="en-US" altLang="zh-CN">
                <a:sym typeface="Symbol" pitchFamily="18" charset="2"/>
              </a:rPr>
              <a:t> x=y, </a:t>
            </a:r>
            <a:r>
              <a:rPr lang="zh-CN" altLang="en-US">
                <a:sym typeface="Symbol" pitchFamily="18" charset="2"/>
              </a:rPr>
              <a:t>即</a:t>
            </a:r>
            <a:r>
              <a:rPr lang="en-US" altLang="zh-CN" baseline="-30000"/>
              <a:t>a</a:t>
            </a:r>
            <a:r>
              <a:rPr lang="zh-CN" altLang="en-US"/>
              <a:t>是单射</a:t>
            </a:r>
          </a:p>
          <a:p>
            <a:pPr lvl="1" algn="just">
              <a:lnSpc>
                <a:spcPct val="120000"/>
              </a:lnSpc>
            </a:pPr>
            <a:r>
              <a:rPr lang="zh-CN" altLang="en-US"/>
              <a:t>令</a:t>
            </a:r>
            <a:r>
              <a:rPr lang="en-US" altLang="zh-CN"/>
              <a:t>G‘={</a:t>
            </a:r>
            <a:r>
              <a:rPr lang="en-US" altLang="zh-CN">
                <a:sym typeface="Symbol" pitchFamily="18" charset="2"/>
              </a:rPr>
              <a:t></a:t>
            </a:r>
            <a:r>
              <a:rPr lang="en-US" altLang="zh-CN" baseline="-30000"/>
              <a:t>a</a:t>
            </a:r>
            <a:r>
              <a:rPr lang="en-US" altLang="zh-CN"/>
              <a:t>|a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G}</a:t>
            </a:r>
          </a:p>
          <a:p>
            <a:pPr lvl="1" algn="just"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Cayley</a:t>
            </a:r>
            <a:r>
              <a:rPr lang="zh-CN" altLang="en-US"/>
              <a:t>定理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i="1">
                <a:solidFill>
                  <a:schemeClr val="tx2"/>
                </a:solidFill>
              </a:rPr>
              <a:t>任意的群</a:t>
            </a:r>
            <a:r>
              <a:rPr lang="en-US" altLang="zh-CN" sz="2800" b="1" i="1">
                <a:solidFill>
                  <a:schemeClr val="tx2"/>
                </a:solidFill>
              </a:rPr>
              <a:t>G</a:t>
            </a:r>
            <a:r>
              <a:rPr lang="zh-CN" altLang="en-US" sz="2800" b="1" i="1">
                <a:solidFill>
                  <a:schemeClr val="tx2"/>
                </a:solidFill>
              </a:rPr>
              <a:t>与一个变换群同构</a:t>
            </a:r>
            <a:r>
              <a:rPr lang="zh-CN" altLang="en-US" sz="28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定义</a:t>
            </a:r>
            <a:r>
              <a:rPr lang="zh-CN" altLang="en-US" sz="2400">
                <a:sym typeface="Symbol" pitchFamily="18" charset="2"/>
              </a:rPr>
              <a:t></a:t>
            </a:r>
            <a:r>
              <a:rPr lang="en-US" altLang="zh-CN" sz="2400"/>
              <a:t>: G</a:t>
            </a:r>
            <a:r>
              <a:rPr lang="en-US" altLang="zh-CN" sz="2400">
                <a:sym typeface="Wingdings" pitchFamily="2" charset="2"/>
              </a:rPr>
              <a:t></a:t>
            </a:r>
            <a:r>
              <a:rPr lang="en-US" altLang="zh-CN" sz="2400"/>
              <a:t>G‘: </a:t>
            </a: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/>
              <a:t>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G, </a:t>
            </a:r>
            <a:r>
              <a:rPr lang="en-US" altLang="zh-CN" sz="2400">
                <a:sym typeface="Symbol" pitchFamily="18" charset="2"/>
              </a:rPr>
              <a:t></a:t>
            </a:r>
            <a:r>
              <a:rPr lang="en-US" altLang="zh-CN" sz="2400"/>
              <a:t>(a)=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a</a:t>
            </a:r>
            <a:r>
              <a:rPr lang="en-US" altLang="zh-CN" sz="2400"/>
              <a:t> ,</a:t>
            </a:r>
            <a:r>
              <a:rPr lang="zh-CN" altLang="en-US" sz="2400"/>
              <a:t>其中</a:t>
            </a:r>
            <a:r>
              <a:rPr lang="en-US" altLang="zh-CN" sz="2400"/>
              <a:t>G'={</a:t>
            </a:r>
            <a:r>
              <a:rPr lang="en-US" altLang="zh-CN" sz="2400">
                <a:sym typeface="Symbol" pitchFamily="18" charset="2"/>
              </a:rPr>
              <a:t></a:t>
            </a:r>
            <a:r>
              <a:rPr lang="en-US" altLang="zh-CN" sz="2400" baseline="-30000"/>
              <a:t>a</a:t>
            </a:r>
            <a:r>
              <a:rPr lang="en-US" altLang="zh-CN" sz="2400"/>
              <a:t>|a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G} 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>
                <a:sym typeface="Symbol" pitchFamily="18" charset="2"/>
              </a:rPr>
              <a:t>则</a:t>
            </a:r>
            <a:r>
              <a:rPr lang="zh-CN" altLang="en-US" sz="2400"/>
              <a:t>是同构映射</a:t>
            </a:r>
            <a:endParaRPr lang="zh-CN" altLang="en-US" sz="2400">
              <a:sym typeface="Symbol" pitchFamily="18" charset="2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sz="2000">
                <a:sym typeface="Symbol" pitchFamily="18" charset="2"/>
              </a:rPr>
              <a:t></a:t>
            </a:r>
            <a:r>
              <a:rPr lang="zh-CN" altLang="en-US" sz="2000"/>
              <a:t>是函数：</a:t>
            </a:r>
            <a:r>
              <a:rPr lang="en-US" altLang="zh-CN" sz="2000"/>
              <a:t>a=b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a=x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(x)=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(x)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endParaRPr lang="en-US" altLang="zh-CN" sz="2000"/>
          </a:p>
          <a:p>
            <a:pPr lvl="2" algn="just">
              <a:lnSpc>
                <a:spcPct val="120000"/>
              </a:lnSpc>
            </a:pPr>
            <a:r>
              <a:rPr lang="en-US" altLang="zh-CN" sz="2000">
                <a:sym typeface="Symbol" pitchFamily="18" charset="2"/>
              </a:rPr>
              <a:t></a:t>
            </a:r>
            <a:r>
              <a:rPr lang="zh-CN" altLang="en-US" sz="2000"/>
              <a:t>是满射：显然</a:t>
            </a:r>
          </a:p>
          <a:p>
            <a:pPr lvl="2" algn="just">
              <a:lnSpc>
                <a:spcPct val="120000"/>
              </a:lnSpc>
            </a:pPr>
            <a:r>
              <a:rPr lang="zh-CN" altLang="en-US" sz="2000">
                <a:sym typeface="Symbol" pitchFamily="18" charset="2"/>
              </a:rPr>
              <a:t></a:t>
            </a:r>
            <a:r>
              <a:rPr lang="zh-CN" altLang="en-US" sz="2000"/>
              <a:t>是单射：根据消去律，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</a:t>
            </a:r>
            <a:r>
              <a:rPr lang="en-US" altLang="zh-CN" sz="2000">
                <a:sym typeface="Symbol" pitchFamily="18" charset="2"/>
              </a:rPr>
              <a:t></a:t>
            </a:r>
            <a:r>
              <a:rPr lang="en-US" altLang="zh-CN" sz="2000"/>
              <a:t>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 </a:t>
            </a:r>
            <a:r>
              <a:rPr lang="en-US" altLang="zh-CN" sz="2000"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>
                <a:sym typeface="Symbol" pitchFamily="18" charset="2"/>
              </a:rPr>
              <a:t></a:t>
            </a:r>
            <a:r>
              <a:rPr lang="en-US" altLang="zh-CN" sz="2000" baseline="-30000"/>
              <a:t>b</a:t>
            </a:r>
            <a:endParaRPr lang="en-US" altLang="zh-CN" sz="2000"/>
          </a:p>
          <a:p>
            <a:pPr lvl="2" algn="just">
              <a:lnSpc>
                <a:spcPct val="120000"/>
              </a:lnSpc>
            </a:pPr>
            <a:r>
              <a:rPr lang="zh-CN" altLang="en-US" sz="2000"/>
              <a:t>同构映射：</a:t>
            </a:r>
            <a:r>
              <a:rPr lang="zh-CN" altLang="en-US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(a</a:t>
            </a:r>
            <a:r>
              <a:rPr lang="en-US" altLang="zh-CN" sz="2000" baseline="-30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 baseline="-30000"/>
              <a:t>b)</a:t>
            </a:r>
            <a:r>
              <a:rPr lang="en-US" altLang="zh-CN" sz="2000"/>
              <a:t>, </a:t>
            </a:r>
            <a:r>
              <a:rPr lang="en-US" altLang="zh-CN" sz="2000">
                <a:sym typeface="Symbol" pitchFamily="18" charset="2"/>
              </a:rPr>
              <a:t></a:t>
            </a:r>
            <a:r>
              <a:rPr lang="en-US" altLang="zh-CN" sz="2000"/>
              <a:t>x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G, 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b)(x)=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(a</a:t>
            </a:r>
            <a:r>
              <a:rPr lang="en-US" altLang="zh-CN" sz="2000" baseline="-30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baseline="-30000"/>
              <a:t>b)</a:t>
            </a:r>
            <a:r>
              <a:rPr lang="en-US" altLang="zh-CN" sz="2000"/>
              <a:t>(x)=x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 =(x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a)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/>
              <a:t>(x)), </a:t>
            </a:r>
            <a:r>
              <a:rPr lang="en-US" altLang="zh-CN" sz="2000">
                <a:sym typeface="Symbol" pitchFamily="18" charset="2"/>
              </a:rPr>
              <a:t>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/>
              <a:t>b)=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a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>
                <a:sym typeface="Symbol" pitchFamily="18" charset="2"/>
              </a:rPr>
              <a:t></a:t>
            </a:r>
            <a:r>
              <a:rPr lang="en-US" altLang="zh-CN" sz="2000" baseline="-30000"/>
              <a:t>b</a:t>
            </a:r>
            <a:r>
              <a:rPr lang="en-US" altLang="zh-CN" sz="2000"/>
              <a:t>=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(a)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en-US" altLang="zh-CN" sz="2000">
                <a:sym typeface="Symbol" pitchFamily="18" charset="2"/>
              </a:rPr>
              <a:t></a:t>
            </a:r>
            <a:r>
              <a:rPr lang="en-US" altLang="zh-CN" sz="2000"/>
              <a:t>(b)</a:t>
            </a:r>
            <a:r>
              <a:rPr lang="zh-CN" altLang="en-US" sz="2000"/>
              <a:t>，这里“</a:t>
            </a:r>
            <a:r>
              <a:rPr lang="zh-CN" altLang="en-US" sz="2000">
                <a:latin typeface="Courier New" pitchFamily="49" charset="0"/>
                <a:cs typeface="Courier New" pitchFamily="49" charset="0"/>
              </a:rPr>
              <a:t>◦</a:t>
            </a:r>
            <a:r>
              <a:rPr lang="zh-CN" altLang="en-US" sz="2000"/>
              <a:t>”是函数复合运算。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利用置换群解题的例子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在四个方格子中放置了带有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标号的四个盘子</a:t>
            </a:r>
            <a:r>
              <a:rPr lang="en-US" altLang="zh-CN" sz="2400"/>
              <a:t>(</a:t>
            </a:r>
            <a:r>
              <a:rPr lang="zh-CN" altLang="en-US" sz="2400"/>
              <a:t>见右图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可以进行下列操作：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(1) </a:t>
            </a:r>
            <a:r>
              <a:rPr lang="zh-CN" altLang="en-US" sz="2400"/>
              <a:t>上下行互换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(2)  </a:t>
            </a:r>
            <a:r>
              <a:rPr lang="zh-CN" altLang="en-US" sz="2400"/>
              <a:t>左右列互换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(3)  </a:t>
            </a:r>
            <a:r>
              <a:rPr lang="zh-CN" altLang="en-US" sz="2400"/>
              <a:t>两对对角元素互换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进行上述操作任意有限多次，可以按照任意次序进行，包括交替进行。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问题：</a:t>
            </a:r>
            <a:r>
              <a:rPr lang="zh-CN" altLang="en-US" sz="2400" b="1" i="1">
                <a:solidFill>
                  <a:schemeClr val="tx2"/>
                </a:solidFill>
              </a:rPr>
              <a:t>操作停止时与开始时格局相同的充分必要条件是什么？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18182"/>
              </p:ext>
            </p:extLst>
          </p:nvPr>
        </p:nvGraphicFramePr>
        <p:xfrm>
          <a:off x="5076825" y="1412875"/>
          <a:ext cx="88392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3" imgW="5460480" imgH="1386720" progId="Word.Document.8">
                  <p:embed/>
                </p:oleObj>
              </mc:Choice>
              <mc:Fallback>
                <p:oleObj name="Document" r:id="rId3" imgW="5460480" imgH="13867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88392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采用置换群建立数学模型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7888"/>
            <a:ext cx="838200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/>
              <a:t>定义集合</a:t>
            </a:r>
            <a:r>
              <a:rPr lang="en-US" altLang="zh-CN" sz="2400"/>
              <a:t>{1,2,3,4}</a:t>
            </a:r>
            <a:r>
              <a:rPr lang="zh-CN" altLang="en-US" sz="2400"/>
              <a:t>上的置换</a:t>
            </a:r>
            <a:r>
              <a:rPr lang="en-US" altLang="zh-CN" sz="2400"/>
              <a:t>, </a:t>
            </a:r>
            <a:r>
              <a:rPr lang="zh-CN" altLang="en-US" sz="2400"/>
              <a:t>并用轮换乘积形式表示如下：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/>
              <a:t>=(1,3)(2,4)</a:t>
            </a:r>
            <a:r>
              <a:rPr lang="zh-CN" altLang="en-US" sz="2000"/>
              <a:t>，则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zh-CN" altLang="en-US" sz="2000"/>
              <a:t>对应于动作</a:t>
            </a:r>
            <a:r>
              <a:rPr lang="en-US" altLang="zh-CN" sz="2000"/>
              <a:t>1</a:t>
            </a:r>
            <a:r>
              <a:rPr lang="zh-CN" altLang="en-US" sz="2000"/>
              <a:t>：上下互换；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000" i="1"/>
              <a:t>f</a:t>
            </a:r>
            <a:r>
              <a:rPr lang="en-US" altLang="zh-CN" sz="2000" baseline="-30000"/>
              <a:t>2</a:t>
            </a:r>
            <a:r>
              <a:rPr lang="en-US" altLang="zh-CN" sz="2000"/>
              <a:t>=(1,2)(3,4)</a:t>
            </a:r>
            <a:r>
              <a:rPr lang="zh-CN" altLang="en-US" sz="2000"/>
              <a:t>，则</a:t>
            </a:r>
            <a:r>
              <a:rPr lang="en-US" altLang="zh-CN" sz="2000" i="1"/>
              <a:t>f</a:t>
            </a:r>
            <a:r>
              <a:rPr lang="en-US" altLang="zh-CN" sz="2000" baseline="-30000"/>
              <a:t>2</a:t>
            </a:r>
            <a:r>
              <a:rPr lang="zh-CN" altLang="en-US" sz="2000"/>
              <a:t>对应于动作</a:t>
            </a:r>
            <a:r>
              <a:rPr lang="en-US" altLang="zh-CN" sz="2000"/>
              <a:t>2</a:t>
            </a:r>
            <a:r>
              <a:rPr lang="zh-CN" altLang="en-US" sz="2000"/>
              <a:t>：左右互换；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en-US" altLang="zh-CN" sz="2000"/>
              <a:t>=(1,4)(2,3)</a:t>
            </a:r>
            <a:r>
              <a:rPr lang="zh-CN" altLang="en-US" sz="2000"/>
              <a:t>，则</a:t>
            </a: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zh-CN" altLang="en-US" sz="2000"/>
              <a:t>对应于动作</a:t>
            </a:r>
            <a:r>
              <a:rPr lang="en-US" altLang="zh-CN" sz="2000"/>
              <a:t>3</a:t>
            </a:r>
            <a:r>
              <a:rPr lang="zh-CN" altLang="en-US" sz="2000"/>
              <a:t>：对角互换；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令</a:t>
            </a:r>
            <a:r>
              <a:rPr lang="en-US" altLang="zh-CN" sz="2400"/>
              <a:t>e=(1), </a:t>
            </a:r>
            <a:r>
              <a:rPr lang="zh-CN" altLang="en-US" sz="2400"/>
              <a:t>则</a:t>
            </a:r>
            <a:r>
              <a:rPr lang="en-US" altLang="zh-CN" sz="2400"/>
              <a:t>({e, </a:t>
            </a:r>
            <a:r>
              <a:rPr lang="en-US" altLang="zh-CN" sz="2400" i="1"/>
              <a:t>f</a:t>
            </a:r>
            <a:r>
              <a:rPr lang="en-US" altLang="zh-CN" sz="2400" baseline="-30000"/>
              <a:t>1</a:t>
            </a:r>
            <a:r>
              <a:rPr lang="en-US" altLang="zh-CN" sz="2400"/>
              <a:t>,</a:t>
            </a:r>
            <a:r>
              <a:rPr lang="en-US" altLang="zh-CN" sz="2400" i="1"/>
              <a:t> f</a:t>
            </a:r>
            <a:r>
              <a:rPr lang="en-US" altLang="zh-CN" sz="2400" baseline="-30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 baseline="-30000"/>
              <a:t>3</a:t>
            </a:r>
            <a:r>
              <a:rPr lang="en-US" altLang="zh-CN" sz="2400"/>
              <a:t>},</a:t>
            </a:r>
            <a:r>
              <a:rPr lang="en-US" altLang="zh-CN" sz="2400" i="1"/>
              <a:t> </a:t>
            </a:r>
            <a:r>
              <a:rPr lang="en-US" altLang="zh-CN" sz="2400"/>
              <a:t>◦)</a:t>
            </a:r>
            <a:r>
              <a:rPr lang="zh-CN" altLang="en-US" sz="2400"/>
              <a:t>构成</a:t>
            </a:r>
            <a:r>
              <a:rPr lang="zh-CN" altLang="en-US" sz="2400" b="1" i="1">
                <a:solidFill>
                  <a:srgbClr val="FF0000"/>
                </a:solidFill>
              </a:rPr>
              <a:t>可交换置换群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000"/>
              <a:t>注意：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/>
              <a:t>)= (</a:t>
            </a:r>
            <a:r>
              <a:rPr lang="en-US" altLang="zh-CN" sz="2000" i="1"/>
              <a:t>f</a:t>
            </a:r>
            <a:r>
              <a:rPr lang="en-US" altLang="zh-CN" sz="2000" baseline="-30000"/>
              <a:t>2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1</a:t>
            </a:r>
            <a:r>
              <a:rPr lang="en-US" altLang="zh-CN" sz="2000"/>
              <a:t>)= </a:t>
            </a: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zh-CN" altLang="en-US" sz="2000"/>
              <a:t>；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3</a:t>
            </a:r>
            <a:r>
              <a:rPr lang="en-US" altLang="zh-CN" sz="2000"/>
              <a:t>)= (</a:t>
            </a: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1</a:t>
            </a:r>
            <a:r>
              <a:rPr lang="en-US" altLang="zh-CN" sz="2000"/>
              <a:t>)= </a:t>
            </a:r>
            <a:r>
              <a:rPr lang="en-US" altLang="zh-CN" sz="2000" i="1"/>
              <a:t>f</a:t>
            </a:r>
            <a:r>
              <a:rPr lang="en-US" altLang="zh-CN" sz="2000" baseline="-30000"/>
              <a:t>2</a:t>
            </a:r>
            <a:r>
              <a:rPr lang="zh-CN" altLang="en-US" sz="2000"/>
              <a:t>；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 baseline="-30000"/>
              <a:t>2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3</a:t>
            </a:r>
            <a:r>
              <a:rPr lang="en-US" altLang="zh-CN" sz="2000"/>
              <a:t>)= (</a:t>
            </a: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/>
              <a:t>)= 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zh-CN" altLang="en-US" sz="2000"/>
              <a:t>；因此运算封闭且可交换；且</a:t>
            </a:r>
            <a:r>
              <a:rPr lang="en-US" altLang="zh-CN" sz="2000"/>
              <a:t>e</a:t>
            </a:r>
            <a:r>
              <a:rPr lang="zh-CN" altLang="en-US" sz="2000"/>
              <a:t>是单位元，每个元素的逆元即自己。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/>
              <a:t>在此模型之下：</a:t>
            </a:r>
            <a:r>
              <a:rPr lang="zh-CN" altLang="en-US" sz="2400" b="1" i="1">
                <a:solidFill>
                  <a:srgbClr val="009900"/>
                </a:solidFill>
              </a:rPr>
              <a:t>任意有限多次连续动作即等效于函数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b="1" i="1">
                <a:solidFill>
                  <a:srgbClr val="009900"/>
                </a:solidFill>
              </a:rPr>
              <a:t>             </a:t>
            </a:r>
            <a:r>
              <a:rPr lang="en-US" altLang="zh-CN" sz="2400" b="1" i="1">
                <a:solidFill>
                  <a:srgbClr val="009900"/>
                </a:solidFill>
              </a:rPr>
              <a:t>f</a:t>
            </a:r>
            <a:r>
              <a:rPr lang="en-US" altLang="zh-CN" sz="2400" b="1" i="1" baseline="-30000">
                <a:solidFill>
                  <a:srgbClr val="009900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=f</a:t>
            </a:r>
            <a:r>
              <a:rPr lang="en-US" altLang="zh-CN" sz="2400" b="1" i="1" baseline="-30000">
                <a:solidFill>
                  <a:srgbClr val="009900"/>
                </a:solidFill>
              </a:rPr>
              <a:t>i1</a:t>
            </a:r>
            <a:r>
              <a:rPr lang="en-US" altLang="zh-CN" sz="2400" b="1" i="1">
                <a:solidFill>
                  <a:srgbClr val="009900"/>
                </a:solidFill>
              </a:rPr>
              <a:t>◦ f</a:t>
            </a:r>
            <a:r>
              <a:rPr lang="en-US" altLang="zh-CN" sz="2400" b="1" i="1" baseline="-30000">
                <a:solidFill>
                  <a:srgbClr val="009900"/>
                </a:solidFill>
              </a:rPr>
              <a:t>i2</a:t>
            </a:r>
            <a:r>
              <a:rPr lang="en-US" altLang="zh-CN" sz="2400" b="1" i="1">
                <a:solidFill>
                  <a:srgbClr val="009900"/>
                </a:solidFill>
              </a:rPr>
              <a:t>◦… ◦ f</a:t>
            </a:r>
            <a:r>
              <a:rPr lang="en-US" altLang="zh-CN" sz="2400" b="1" i="1" baseline="-30000">
                <a:solidFill>
                  <a:srgbClr val="009900"/>
                </a:solidFill>
              </a:rPr>
              <a:t>i n</a:t>
            </a:r>
            <a:r>
              <a:rPr lang="en-US" altLang="zh-CN" sz="2400" b="1" i="1">
                <a:solidFill>
                  <a:srgbClr val="009900"/>
                </a:solidFill>
              </a:rPr>
              <a:t> </a:t>
            </a:r>
            <a:r>
              <a:rPr lang="zh-CN" altLang="en-US" sz="2400"/>
              <a:t>。其中</a:t>
            </a:r>
            <a:r>
              <a:rPr lang="en-US" altLang="zh-CN" sz="2400"/>
              <a:t>i</a:t>
            </a:r>
            <a:r>
              <a:rPr lang="en-US" altLang="zh-CN" sz="2400" baseline="-30000"/>
              <a:t>k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{1,2,3}</a:t>
            </a:r>
          </a:p>
          <a:p>
            <a:pPr>
              <a:lnSpc>
                <a:spcPct val="11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问题的解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/>
              <a:t>任意有限多次连续动作即等效于函数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2400" i="1"/>
              <a:t>              </a:t>
            </a:r>
            <a:r>
              <a:rPr lang="en-US" altLang="zh-CN" sz="2400" i="1"/>
              <a:t>f</a:t>
            </a:r>
            <a:r>
              <a:rPr lang="en-US" altLang="zh-CN" sz="2400" baseline="-30000"/>
              <a:t> </a:t>
            </a:r>
            <a:r>
              <a:rPr lang="en-US" altLang="zh-CN" sz="2400"/>
              <a:t>=</a:t>
            </a:r>
            <a:r>
              <a:rPr lang="en-US" altLang="zh-CN" sz="2400" i="1"/>
              <a:t>f</a:t>
            </a:r>
            <a:r>
              <a:rPr lang="en-US" altLang="zh-CN" sz="2400" baseline="-30000"/>
              <a:t>i1</a:t>
            </a:r>
            <a:r>
              <a:rPr lang="en-US" altLang="zh-CN" sz="2400"/>
              <a:t>◦</a:t>
            </a:r>
            <a:r>
              <a:rPr lang="en-US" altLang="zh-CN" sz="2400" i="1"/>
              <a:t> f</a:t>
            </a:r>
            <a:r>
              <a:rPr lang="en-US" altLang="zh-CN" sz="2400" baseline="-30000"/>
              <a:t>i2</a:t>
            </a:r>
            <a:r>
              <a:rPr lang="en-US" altLang="zh-CN" sz="2400"/>
              <a:t>◦… ◦</a:t>
            </a:r>
            <a:r>
              <a:rPr lang="en-US" altLang="zh-CN" sz="2400" i="1"/>
              <a:t> f</a:t>
            </a:r>
            <a:r>
              <a:rPr lang="en-US" altLang="zh-CN" sz="2400" baseline="-30000"/>
              <a:t>i n</a:t>
            </a:r>
            <a:r>
              <a:rPr lang="en-US" altLang="zh-CN" sz="2400"/>
              <a:t> </a:t>
            </a:r>
            <a:r>
              <a:rPr lang="zh-CN" altLang="en-US" sz="2400"/>
              <a:t>。其中</a:t>
            </a:r>
            <a:r>
              <a:rPr lang="en-US" altLang="zh-CN" sz="2400"/>
              <a:t>i</a:t>
            </a:r>
            <a:r>
              <a:rPr lang="en-US" altLang="zh-CN" sz="2400" baseline="-30000"/>
              <a:t>k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/>
              <a:t>{1,2,3}</a:t>
            </a:r>
          </a:p>
          <a:p>
            <a:pPr algn="just">
              <a:lnSpc>
                <a:spcPct val="110000"/>
              </a:lnSpc>
            </a:pPr>
            <a:r>
              <a:rPr lang="zh-CN" altLang="en-US" sz="2400"/>
              <a:t>所以：</a:t>
            </a:r>
            <a:r>
              <a:rPr lang="zh-CN" altLang="en-US" sz="2400" b="1" i="1">
                <a:solidFill>
                  <a:srgbClr val="009900"/>
                </a:solidFill>
              </a:rPr>
              <a:t>开始格局与结束格局相同 当且仅当 </a:t>
            </a:r>
            <a:r>
              <a:rPr lang="en-US" altLang="zh-CN" sz="2400" b="1" i="1">
                <a:solidFill>
                  <a:srgbClr val="009900"/>
                </a:solidFill>
              </a:rPr>
              <a:t>f</a:t>
            </a:r>
            <a:r>
              <a:rPr lang="en-US" altLang="zh-CN" sz="2400" b="1" i="1" baseline="-30000">
                <a:solidFill>
                  <a:srgbClr val="009900"/>
                </a:solidFill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</a:rPr>
              <a:t>= e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000"/>
              <a:t>({e, 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/>
              <a:t>, </a:t>
            </a:r>
            <a:r>
              <a:rPr lang="en-US" altLang="zh-CN" sz="2000" i="1"/>
              <a:t>f</a:t>
            </a:r>
            <a:r>
              <a:rPr lang="en-US" altLang="zh-CN" sz="2000" baseline="-30000"/>
              <a:t>3</a:t>
            </a:r>
            <a:r>
              <a:rPr lang="en-US" altLang="zh-CN" sz="2000"/>
              <a:t>},</a:t>
            </a:r>
            <a:r>
              <a:rPr lang="en-US" altLang="zh-CN" sz="2000" i="1"/>
              <a:t> </a:t>
            </a:r>
            <a:r>
              <a:rPr lang="en-US" altLang="zh-CN" sz="2000"/>
              <a:t>◦)</a:t>
            </a:r>
            <a:r>
              <a:rPr lang="zh-CN" altLang="en-US" sz="2000"/>
              <a:t>是可交换群，</a:t>
            </a:r>
            <a:r>
              <a:rPr lang="zh-CN" altLang="en-US" sz="2000">
                <a:sym typeface="Symbol" pitchFamily="18" charset="2"/>
              </a:rPr>
              <a:t></a:t>
            </a:r>
            <a:r>
              <a:rPr lang="zh-CN" altLang="en-US" sz="2000" i="1"/>
              <a:t> </a:t>
            </a:r>
            <a:r>
              <a:rPr lang="en-US" altLang="zh-CN" sz="2000" i="1"/>
              <a:t>f</a:t>
            </a:r>
            <a:r>
              <a:rPr lang="en-US" altLang="zh-CN" sz="2000" baseline="-30000"/>
              <a:t> </a:t>
            </a:r>
            <a:r>
              <a:rPr lang="en-US" altLang="zh-CN" sz="2000"/>
              <a:t>=</a:t>
            </a:r>
            <a:r>
              <a:rPr lang="en-US" altLang="zh-CN" sz="2000" i="1"/>
              <a:t>f</a:t>
            </a:r>
            <a:r>
              <a:rPr lang="en-US" altLang="zh-CN" sz="2000" baseline="-30000"/>
              <a:t>i1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i2</a:t>
            </a:r>
            <a:r>
              <a:rPr lang="en-US" altLang="zh-CN" sz="2000"/>
              <a:t>◦… ◦</a:t>
            </a:r>
            <a:r>
              <a:rPr lang="en-US" altLang="zh-CN" sz="2000" i="1"/>
              <a:t> f</a:t>
            </a:r>
            <a:r>
              <a:rPr lang="en-US" altLang="zh-CN" sz="2000" baseline="-30000"/>
              <a:t>i n</a:t>
            </a:r>
            <a:r>
              <a:rPr lang="en-US" altLang="zh-CN" sz="2000"/>
              <a:t> = 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 baseline="30000"/>
              <a:t>h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 baseline="30000"/>
              <a:t>j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3</a:t>
            </a:r>
            <a:r>
              <a:rPr lang="en-US" altLang="zh-CN" sz="2000" baseline="30000"/>
              <a:t>k</a:t>
            </a:r>
            <a:r>
              <a:rPr lang="en-US" altLang="zh-CN" sz="2000"/>
              <a:t> ,</a:t>
            </a:r>
            <a:r>
              <a:rPr lang="zh-CN" altLang="en-US" sz="2000"/>
              <a:t>其中</a:t>
            </a:r>
            <a:r>
              <a:rPr lang="en-US" altLang="zh-CN" sz="2000"/>
              <a:t>h, j, k</a:t>
            </a:r>
            <a:r>
              <a:rPr lang="zh-CN" altLang="en-US" sz="2000"/>
              <a:t>是非负整数。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000"/>
              <a:t>注意：对</a:t>
            </a:r>
            <a:r>
              <a:rPr lang="en-US" altLang="zh-CN" sz="2000"/>
              <a:t>i=1,2,3, </a:t>
            </a:r>
            <a:r>
              <a:rPr lang="zh-CN" altLang="en-US" sz="2000"/>
              <a:t>均有</a:t>
            </a:r>
            <a:r>
              <a:rPr lang="en-US" altLang="zh-CN" sz="2000" i="1"/>
              <a:t>f</a:t>
            </a:r>
            <a:r>
              <a:rPr lang="en-US" altLang="zh-CN" sz="2000" baseline="-30000"/>
              <a:t>i </a:t>
            </a:r>
            <a:r>
              <a:rPr lang="en-US" altLang="zh-CN" sz="2000" baseline="30000"/>
              <a:t>2k</a:t>
            </a:r>
            <a:r>
              <a:rPr lang="en-US" altLang="zh-CN" sz="2000"/>
              <a:t> = e, </a:t>
            </a:r>
            <a:r>
              <a:rPr lang="zh-CN" altLang="en-US" sz="2000"/>
              <a:t>其中</a:t>
            </a:r>
            <a:r>
              <a:rPr lang="en-US" altLang="zh-CN" sz="2000"/>
              <a:t>k</a:t>
            </a:r>
            <a:r>
              <a:rPr lang="zh-CN" altLang="en-US" sz="2000"/>
              <a:t>是非负整数；</a:t>
            </a:r>
            <a:r>
              <a:rPr lang="zh-CN" altLang="en-US" sz="2000">
                <a:sym typeface="Symbol" pitchFamily="18" charset="2"/>
              </a:rPr>
              <a:t></a:t>
            </a:r>
            <a:r>
              <a:rPr lang="zh-CN" altLang="en-US" sz="2000" i="1"/>
              <a:t> </a:t>
            </a:r>
            <a:r>
              <a:rPr lang="en-US" altLang="zh-CN" sz="2000" i="1"/>
              <a:t>f</a:t>
            </a:r>
            <a:r>
              <a:rPr lang="en-US" altLang="zh-CN" sz="2000" baseline="-30000"/>
              <a:t> </a:t>
            </a:r>
            <a:r>
              <a:rPr lang="en-US" altLang="zh-CN" sz="2000"/>
              <a:t>= 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 baseline="30000"/>
              <a:t>s(h)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 baseline="30000"/>
              <a:t>s(j)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3</a:t>
            </a:r>
            <a:r>
              <a:rPr lang="en-US" altLang="zh-CN" sz="2000" baseline="30000"/>
              <a:t>s(k)</a:t>
            </a:r>
            <a:r>
              <a:rPr lang="en-US" altLang="zh-CN" sz="2000"/>
              <a:t> , s(x)</a:t>
            </a:r>
            <a:r>
              <a:rPr lang="zh-CN" altLang="en-US" sz="2000"/>
              <a:t>是整数集上的“奇偶特征函数”，当</a:t>
            </a:r>
            <a:r>
              <a:rPr lang="en-US" altLang="zh-CN" sz="2000"/>
              <a:t>x</a:t>
            </a:r>
            <a:r>
              <a:rPr lang="zh-CN" altLang="en-US" sz="2000"/>
              <a:t>为奇数，</a:t>
            </a:r>
            <a:r>
              <a:rPr lang="en-US" altLang="zh-CN" sz="2000"/>
              <a:t>s(x)=1, </a:t>
            </a:r>
            <a:r>
              <a:rPr lang="zh-CN" altLang="en-US" sz="2000"/>
              <a:t>否则</a:t>
            </a:r>
            <a:r>
              <a:rPr lang="en-US" altLang="zh-CN" sz="2000"/>
              <a:t>s(x)=0</a:t>
            </a:r>
            <a:r>
              <a:rPr lang="zh-CN" altLang="en-US" sz="2000"/>
              <a:t>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000"/>
              <a:t>注意：</a:t>
            </a:r>
            <a:r>
              <a:rPr lang="en-US" altLang="zh-CN" sz="2000" i="1"/>
              <a:t>f</a:t>
            </a:r>
            <a:r>
              <a:rPr lang="en-US" altLang="zh-CN" sz="2000" baseline="-30000"/>
              <a:t>1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2</a:t>
            </a:r>
            <a:r>
              <a:rPr lang="en-US" altLang="zh-CN" sz="2000"/>
              <a:t>◦</a:t>
            </a:r>
            <a:r>
              <a:rPr lang="en-US" altLang="zh-CN" sz="2000" i="1"/>
              <a:t> f</a:t>
            </a:r>
            <a:r>
              <a:rPr lang="en-US" altLang="zh-CN" sz="2000" baseline="-30000"/>
              <a:t>3</a:t>
            </a:r>
            <a:r>
              <a:rPr lang="en-US" altLang="zh-CN" sz="2000"/>
              <a:t> =e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ym typeface="Symbol" pitchFamily="18" charset="2"/>
              </a:rPr>
              <a:t></a:t>
            </a:r>
            <a:r>
              <a:rPr lang="zh-CN" altLang="en-US" sz="2400"/>
              <a:t>开始格局与结束格局相同 当且仅当 </a:t>
            </a:r>
            <a:r>
              <a:rPr lang="zh-CN" altLang="en-US" sz="2400" b="1" i="1">
                <a:solidFill>
                  <a:srgbClr val="FF0000"/>
                </a:solidFill>
              </a:rPr>
              <a:t>动作</a:t>
            </a:r>
            <a:r>
              <a:rPr lang="en-US" altLang="zh-CN" sz="2400" b="1" i="1">
                <a:solidFill>
                  <a:srgbClr val="FF0000"/>
                </a:solidFill>
              </a:rPr>
              <a:t>1,2,3</a:t>
            </a:r>
            <a:r>
              <a:rPr lang="zh-CN" altLang="en-US" sz="2400" b="1" i="1">
                <a:solidFill>
                  <a:srgbClr val="FF0000"/>
                </a:solidFill>
              </a:rPr>
              <a:t>分别施行的次数同奇偶性</a:t>
            </a:r>
            <a:r>
              <a:rPr lang="en-US" altLang="zh-CN" sz="2400"/>
              <a:t>(</a:t>
            </a:r>
            <a:r>
              <a:rPr lang="zh-CN" altLang="en-US" sz="2400"/>
              <a:t>与顺序无关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相同？不同？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个黑珍珠和</a:t>
            </a:r>
            <a:r>
              <a:rPr lang="en-US" altLang="zh-CN"/>
              <a:t>6</a:t>
            </a:r>
            <a:r>
              <a:rPr lang="zh-CN" altLang="en-US"/>
              <a:t>个白珍珠能做出多少样式不同的项链？</a:t>
            </a:r>
          </a:p>
        </p:txBody>
      </p:sp>
      <p:grpSp>
        <p:nvGrpSpPr>
          <p:cNvPr id="134185" name="Group 41"/>
          <p:cNvGrpSpPr>
            <a:grpSpLocks/>
          </p:cNvGrpSpPr>
          <p:nvPr/>
        </p:nvGrpSpPr>
        <p:grpSpPr bwMode="auto">
          <a:xfrm>
            <a:off x="1295400" y="3276600"/>
            <a:ext cx="6564313" cy="3048000"/>
            <a:chOff x="1488" y="1044"/>
            <a:chExt cx="8418" cy="3936"/>
          </a:xfrm>
        </p:grpSpPr>
        <p:sp>
          <p:nvSpPr>
            <p:cNvPr id="134186" name="Text Box 42"/>
            <p:cNvSpPr txBox="1">
              <a:spLocks noChangeArrowheads="1"/>
            </p:cNvSpPr>
            <p:nvPr/>
          </p:nvSpPr>
          <p:spPr bwMode="auto">
            <a:xfrm>
              <a:off x="5712" y="4452"/>
              <a:ext cx="88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轴</a:t>
              </a:r>
            </a:p>
          </p:txBody>
        </p:sp>
        <p:grpSp>
          <p:nvGrpSpPr>
            <p:cNvPr id="134187" name="Group 43"/>
            <p:cNvGrpSpPr>
              <a:grpSpLocks/>
            </p:cNvGrpSpPr>
            <p:nvPr/>
          </p:nvGrpSpPr>
          <p:grpSpPr bwMode="auto">
            <a:xfrm>
              <a:off x="4344" y="1740"/>
              <a:ext cx="2706" cy="2619"/>
              <a:chOff x="3504" y="1656"/>
              <a:chExt cx="2706" cy="2619"/>
            </a:xfrm>
          </p:grpSpPr>
          <p:sp>
            <p:nvSpPr>
              <p:cNvPr id="134188" name="Oval 44"/>
              <p:cNvSpPr>
                <a:spLocks noChangeArrowheads="1"/>
              </p:cNvSpPr>
              <p:nvPr/>
            </p:nvSpPr>
            <p:spPr bwMode="auto">
              <a:xfrm>
                <a:off x="3608" y="1752"/>
                <a:ext cx="2520" cy="2523"/>
              </a:xfrm>
              <a:prstGeom prst="ellipse">
                <a:avLst/>
              </a:prstGeom>
              <a:solidFill>
                <a:srgbClr val="FFFFFF"/>
              </a:solidFill>
              <a:ln w="76200" cmpd="tri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89" name="Oval 45"/>
              <p:cNvSpPr>
                <a:spLocks noChangeArrowheads="1"/>
              </p:cNvSpPr>
              <p:nvPr/>
            </p:nvSpPr>
            <p:spPr bwMode="auto">
              <a:xfrm>
                <a:off x="4740" y="165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0" name="Oval 46"/>
              <p:cNvSpPr>
                <a:spLocks noChangeArrowheads="1"/>
              </p:cNvSpPr>
              <p:nvPr/>
            </p:nvSpPr>
            <p:spPr bwMode="auto">
              <a:xfrm>
                <a:off x="3900" y="2001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1" name="Oval 47"/>
              <p:cNvSpPr>
                <a:spLocks noChangeArrowheads="1"/>
              </p:cNvSpPr>
              <p:nvPr/>
            </p:nvSpPr>
            <p:spPr bwMode="auto">
              <a:xfrm>
                <a:off x="5652" y="2001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2" name="Oval 48"/>
              <p:cNvSpPr>
                <a:spLocks noChangeArrowheads="1"/>
              </p:cNvSpPr>
              <p:nvPr/>
            </p:nvSpPr>
            <p:spPr bwMode="auto">
              <a:xfrm>
                <a:off x="3504" y="279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3" name="Oval 49"/>
              <p:cNvSpPr>
                <a:spLocks noChangeArrowheads="1"/>
              </p:cNvSpPr>
              <p:nvPr/>
            </p:nvSpPr>
            <p:spPr bwMode="auto">
              <a:xfrm>
                <a:off x="6012" y="2700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4" name="Oval 50"/>
              <p:cNvSpPr>
                <a:spLocks noChangeArrowheads="1"/>
              </p:cNvSpPr>
              <p:nvPr/>
            </p:nvSpPr>
            <p:spPr bwMode="auto">
              <a:xfrm>
                <a:off x="3672" y="3528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5" name="Oval 51"/>
              <p:cNvSpPr>
                <a:spLocks noChangeArrowheads="1"/>
              </p:cNvSpPr>
              <p:nvPr/>
            </p:nvSpPr>
            <p:spPr bwMode="auto">
              <a:xfrm>
                <a:off x="5892" y="3468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6" name="Oval 52"/>
              <p:cNvSpPr>
                <a:spLocks noChangeArrowheads="1"/>
              </p:cNvSpPr>
              <p:nvPr/>
            </p:nvSpPr>
            <p:spPr bwMode="auto">
              <a:xfrm>
                <a:off x="4260" y="4056"/>
                <a:ext cx="198" cy="19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7" name="Oval 53"/>
              <p:cNvSpPr>
                <a:spLocks noChangeArrowheads="1"/>
              </p:cNvSpPr>
              <p:nvPr/>
            </p:nvSpPr>
            <p:spPr bwMode="auto">
              <a:xfrm>
                <a:off x="5268" y="4056"/>
                <a:ext cx="198" cy="1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198" name="Oval 54"/>
            <p:cNvSpPr>
              <a:spLocks noChangeArrowheads="1"/>
            </p:cNvSpPr>
            <p:nvPr/>
          </p:nvSpPr>
          <p:spPr bwMode="auto">
            <a:xfrm>
              <a:off x="1592" y="1896"/>
              <a:ext cx="2520" cy="2523"/>
            </a:xfrm>
            <a:prstGeom prst="ellipse">
              <a:avLst/>
            </a:prstGeom>
            <a:solidFill>
              <a:srgbClr val="FFFFFF"/>
            </a:solidFill>
            <a:ln w="76200" cmpd="tri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9" name="Oval 55"/>
            <p:cNvSpPr>
              <a:spLocks noChangeArrowheads="1"/>
            </p:cNvSpPr>
            <p:nvPr/>
          </p:nvSpPr>
          <p:spPr bwMode="auto">
            <a:xfrm>
              <a:off x="2724" y="180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0" name="Oval 56"/>
            <p:cNvSpPr>
              <a:spLocks noChangeArrowheads="1"/>
            </p:cNvSpPr>
            <p:nvPr/>
          </p:nvSpPr>
          <p:spPr bwMode="auto">
            <a:xfrm>
              <a:off x="1884" y="214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1" name="Oval 57"/>
            <p:cNvSpPr>
              <a:spLocks noChangeArrowheads="1"/>
            </p:cNvSpPr>
            <p:nvPr/>
          </p:nvSpPr>
          <p:spPr bwMode="auto">
            <a:xfrm>
              <a:off x="3636" y="214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2" name="Oval 58"/>
            <p:cNvSpPr>
              <a:spLocks noChangeArrowheads="1"/>
            </p:cNvSpPr>
            <p:nvPr/>
          </p:nvSpPr>
          <p:spPr bwMode="auto">
            <a:xfrm>
              <a:off x="1488" y="294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3" name="Oval 59"/>
            <p:cNvSpPr>
              <a:spLocks noChangeArrowheads="1"/>
            </p:cNvSpPr>
            <p:nvPr/>
          </p:nvSpPr>
          <p:spPr bwMode="auto">
            <a:xfrm>
              <a:off x="3996" y="2844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4" name="Oval 60"/>
            <p:cNvSpPr>
              <a:spLocks noChangeArrowheads="1"/>
            </p:cNvSpPr>
            <p:nvPr/>
          </p:nvSpPr>
          <p:spPr bwMode="auto">
            <a:xfrm>
              <a:off x="1656" y="367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5" name="Oval 61"/>
            <p:cNvSpPr>
              <a:spLocks noChangeArrowheads="1"/>
            </p:cNvSpPr>
            <p:nvPr/>
          </p:nvSpPr>
          <p:spPr bwMode="auto">
            <a:xfrm>
              <a:off x="3876" y="361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6" name="Oval 62"/>
            <p:cNvSpPr>
              <a:spLocks noChangeArrowheads="1"/>
            </p:cNvSpPr>
            <p:nvPr/>
          </p:nvSpPr>
          <p:spPr bwMode="auto">
            <a:xfrm>
              <a:off x="2244" y="420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7" name="Oval 63"/>
            <p:cNvSpPr>
              <a:spLocks noChangeArrowheads="1"/>
            </p:cNvSpPr>
            <p:nvPr/>
          </p:nvSpPr>
          <p:spPr bwMode="auto">
            <a:xfrm>
              <a:off x="3252" y="4200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8" name="Oval 64"/>
            <p:cNvSpPr>
              <a:spLocks noChangeArrowheads="1"/>
            </p:cNvSpPr>
            <p:nvPr/>
          </p:nvSpPr>
          <p:spPr bwMode="auto">
            <a:xfrm>
              <a:off x="7304" y="1776"/>
              <a:ext cx="2520" cy="2523"/>
            </a:xfrm>
            <a:prstGeom prst="ellipse">
              <a:avLst/>
            </a:prstGeom>
            <a:solidFill>
              <a:srgbClr val="FFFFFF"/>
            </a:solidFill>
            <a:ln w="76200" cmpd="tri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9" name="Oval 65"/>
            <p:cNvSpPr>
              <a:spLocks noChangeArrowheads="1"/>
            </p:cNvSpPr>
            <p:nvPr/>
          </p:nvSpPr>
          <p:spPr bwMode="auto">
            <a:xfrm>
              <a:off x="8436" y="16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0" name="Oval 66"/>
            <p:cNvSpPr>
              <a:spLocks noChangeArrowheads="1"/>
            </p:cNvSpPr>
            <p:nvPr/>
          </p:nvSpPr>
          <p:spPr bwMode="auto">
            <a:xfrm>
              <a:off x="7596" y="2025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1" name="Oval 67"/>
            <p:cNvSpPr>
              <a:spLocks noChangeArrowheads="1"/>
            </p:cNvSpPr>
            <p:nvPr/>
          </p:nvSpPr>
          <p:spPr bwMode="auto">
            <a:xfrm>
              <a:off x="9348" y="2025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7200" y="2820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9708" y="2724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7368" y="3552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9591" y="3492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7956" y="40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8964" y="4080"/>
              <a:ext cx="198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8" name="Line 74"/>
            <p:cNvSpPr>
              <a:spLocks noChangeShapeType="1"/>
            </p:cNvSpPr>
            <p:nvPr/>
          </p:nvSpPr>
          <p:spPr bwMode="auto">
            <a:xfrm rot="1916">
              <a:off x="5700" y="1176"/>
              <a:ext cx="1" cy="3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9" name="Line 75"/>
            <p:cNvSpPr>
              <a:spLocks noChangeShapeType="1"/>
            </p:cNvSpPr>
            <p:nvPr/>
          </p:nvSpPr>
          <p:spPr bwMode="auto">
            <a:xfrm>
              <a:off x="6291" y="1548"/>
              <a:ext cx="1608" cy="0"/>
            </a:xfrm>
            <a:prstGeom prst="line">
              <a:avLst/>
            </a:prstGeom>
            <a:noFill/>
            <a:ln w="25400" cmpd="thickThin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0" name="Line 76"/>
            <p:cNvSpPr>
              <a:spLocks noChangeShapeType="1"/>
            </p:cNvSpPr>
            <p:nvPr/>
          </p:nvSpPr>
          <p:spPr bwMode="auto">
            <a:xfrm rot="10787162">
              <a:off x="3290" y="1512"/>
              <a:ext cx="1608" cy="1"/>
            </a:xfrm>
            <a:prstGeom prst="line">
              <a:avLst/>
            </a:prstGeom>
            <a:noFill/>
            <a:ln w="25400" cmpd="thickThin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>
              <a:off x="3564" y="1092"/>
              <a:ext cx="1416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</a:t>
              </a:r>
              <a:r>
                <a:rPr kumimoji="0" lang="zh-CN" altLang="en-US" sz="1400">
                  <a:solidFill>
                    <a:schemeClr val="tx1"/>
                  </a:solidFill>
                </a:rPr>
                <a:t>翻转</a:t>
              </a:r>
            </a:p>
          </p:txBody>
        </p:sp>
        <p:sp>
          <p:nvSpPr>
            <p:cNvPr id="134222" name="Text Box 78"/>
            <p:cNvSpPr txBox="1">
              <a:spLocks noChangeArrowheads="1"/>
            </p:cNvSpPr>
            <p:nvPr/>
          </p:nvSpPr>
          <p:spPr bwMode="auto">
            <a:xfrm>
              <a:off x="5940" y="1044"/>
              <a:ext cx="22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>
                  <a:solidFill>
                    <a:schemeClr val="tx1"/>
                  </a:solidFill>
                </a:rPr>
                <a:t>顺时针旋转</a:t>
              </a:r>
              <a:r>
                <a:rPr kumimoji="0" lang="en-US" altLang="zh-CN" sz="1400">
                  <a:solidFill>
                    <a:schemeClr val="tx1"/>
                  </a:solidFill>
                </a:rPr>
                <a:t>80</a:t>
              </a:r>
              <a:r>
                <a:rPr kumimoji="0" lang="en-US" altLang="zh-CN" sz="1400">
                  <a:solidFill>
                    <a:schemeClr val="tx1"/>
                  </a:solidFill>
                  <a:sym typeface="Symbol" pitchFamily="18" charset="2"/>
                </a:rPr>
                <a:t></a:t>
              </a:r>
              <a:endParaRPr kumimoji="0" lang="en-US" altLang="zh-CN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1651</Words>
  <Application>Microsoft Office PowerPoint</Application>
  <PresentationFormat>全屏显示(4:3)</PresentationFormat>
  <Paragraphs>140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Times New Roman</vt:lpstr>
      <vt:lpstr>宋体</vt:lpstr>
      <vt:lpstr>Courier New</vt:lpstr>
      <vt:lpstr>Symbol</vt:lpstr>
      <vt:lpstr>Wingdings</vt:lpstr>
      <vt:lpstr>MT Extra</vt:lpstr>
      <vt:lpstr>Arial Unicode MS</vt:lpstr>
      <vt:lpstr>Office 主题​​</vt:lpstr>
      <vt:lpstr>Microsoft Word 文档</vt:lpstr>
      <vt:lpstr>Microsoft Word 97 - 2003 文档</vt:lpstr>
      <vt:lpstr>变换群的应用</vt:lpstr>
      <vt:lpstr>上一讲内容的回顾</vt:lpstr>
      <vt:lpstr>变换群的应用</vt:lpstr>
      <vt:lpstr>基于已知群定义变换群的例子</vt:lpstr>
      <vt:lpstr>Cayley定理</vt:lpstr>
      <vt:lpstr>利用置换群解题的例子</vt:lpstr>
      <vt:lpstr>采用置换群建立数学模型</vt:lpstr>
      <vt:lpstr>问题的解</vt:lpstr>
      <vt:lpstr>相同？不同？</vt:lpstr>
      <vt:lpstr>置换群诱导的等价关系 </vt:lpstr>
      <vt:lpstr>保持x不变的置换构成子群</vt:lpstr>
      <vt:lpstr>轨道的大小</vt:lpstr>
      <vt:lpstr>yGx|Gy|值与所在轨道无关</vt:lpstr>
      <vt:lpstr>轨道的个数 </vt:lpstr>
      <vt:lpstr>Burnside定理</vt:lpstr>
      <vt:lpstr>项链问题的解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47</cp:revision>
  <dcterms:created xsi:type="dcterms:W3CDTF">2001-02-08T13:36:53Z</dcterms:created>
  <dcterms:modified xsi:type="dcterms:W3CDTF">2014-02-28T04:32:31Z</dcterms:modified>
</cp:coreProperties>
</file>