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1" r:id="rId5"/>
    <p:sldId id="286" r:id="rId6"/>
    <p:sldId id="285" r:id="rId7"/>
    <p:sldId id="279" r:id="rId8"/>
    <p:sldId id="273" r:id="rId9"/>
    <p:sldId id="272" r:id="rId10"/>
    <p:sldId id="287" r:id="rId11"/>
    <p:sldId id="274" r:id="rId12"/>
    <p:sldId id="280" r:id="rId13"/>
    <p:sldId id="275" r:id="rId14"/>
    <p:sldId id="281" r:id="rId15"/>
    <p:sldId id="276" r:id="rId16"/>
    <p:sldId id="290" r:id="rId17"/>
    <p:sldId id="289" r:id="rId18"/>
    <p:sldId id="277" r:id="rId19"/>
    <p:sldId id="291" r:id="rId20"/>
    <p:sldId id="282" r:id="rId21"/>
    <p:sldId id="283" r:id="rId22"/>
    <p:sldId id="292" r:id="rId23"/>
    <p:sldId id="284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847-B145-458D-A0F4-DB48D8EDCD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6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A163-436A-4CEF-9001-8BDEFC61AF5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69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262C-2D3B-4C31-BFFA-086595CAF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D32D-50FB-4565-B02C-B3C1A932F0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4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4A3A-9CB4-486C-B3A9-E33A6B3748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AFB-A7ED-4BC9-83C8-EC11CB61D4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3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1046-58B3-4768-AE85-987928156F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8BB-6F8D-4D25-A3F8-42741F987B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6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09FF-488A-4AC0-B8B0-3E02BB1A1C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8BCF-C135-491F-B03C-B3E3D67D7B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86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5A0-13DB-47C5-85CA-55F6C5BFB6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4BA2-155A-4093-95B9-3DFFF183C3A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82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格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 第</a:t>
            </a:r>
            <a:r>
              <a:rPr lang="en-US" altLang="zh-CN"/>
              <a:t>17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zh-CN" altLang="en-US"/>
              <a:t>格的对偶原理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33888"/>
          </a:xfrm>
        </p:spPr>
        <p:txBody>
          <a:bodyPr/>
          <a:lstStyle/>
          <a:p>
            <a:r>
              <a:rPr lang="zh-CN" altLang="en-US" sz="2800"/>
              <a:t>如果命题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zh-CN" altLang="en-US" sz="2800">
                <a:latin typeface="Times New Roman" pitchFamily="18" charset="0"/>
              </a:rPr>
              <a:t>对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一切</a:t>
            </a:r>
            <a:r>
              <a:rPr lang="zh-CN" altLang="en-US" sz="2800">
                <a:latin typeface="Times New Roman" pitchFamily="18" charset="0"/>
              </a:rPr>
              <a:t>格为真，则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zh-CN" altLang="en-US" sz="2800">
                <a:latin typeface="Times New Roman" pitchFamily="18" charset="0"/>
              </a:rPr>
              <a:t>的对偶命题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zh-CN" altLang="en-US" sz="2800">
                <a:latin typeface="Times New Roman" pitchFamily="18" charset="0"/>
              </a:rPr>
              <a:t>也对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一切</a:t>
            </a:r>
            <a:r>
              <a:rPr lang="zh-CN" altLang="en-US" sz="2800">
                <a:latin typeface="Times New Roman" pitchFamily="18" charset="0"/>
              </a:rPr>
              <a:t>格为真。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证明思路：证明</a:t>
            </a:r>
            <a:r>
              <a:rPr lang="en-US" altLang="zh-CN" sz="2400" i="1">
                <a:latin typeface="Times New Roman" pitchFamily="18" charset="0"/>
              </a:rPr>
              <a:t>P*</a:t>
            </a:r>
            <a:r>
              <a:rPr lang="zh-CN" altLang="en-US" sz="2400">
                <a:latin typeface="Times New Roman" pitchFamily="18" charset="0"/>
              </a:rPr>
              <a:t>对任意格</a:t>
            </a:r>
            <a:r>
              <a:rPr lang="en-US" altLang="zh-CN" sz="2400">
                <a:latin typeface="Times New Roman" pitchFamily="18" charset="0"/>
              </a:rPr>
              <a:t>〈S, 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〉</a:t>
            </a:r>
            <a:r>
              <a:rPr lang="zh-CN" altLang="en-US" sz="2400">
                <a:latin typeface="Times New Roman" pitchFamily="18" charset="0"/>
              </a:rPr>
              <a:t>为真</a:t>
            </a:r>
          </a:p>
          <a:p>
            <a:pPr lvl="1" algn="just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证明过程：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定义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zh-CN" altLang="en-US" sz="2400">
                <a:latin typeface="Times New Roman" pitchFamily="18" charset="0"/>
              </a:rPr>
              <a:t>上的二元关系</a:t>
            </a: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>
                <a:latin typeface="Times New Roman" pitchFamily="18" charset="0"/>
              </a:rPr>
              <a:t>a,b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S,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*b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b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显然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zh-CN" altLang="en-US" sz="2400">
                <a:latin typeface="Times New Roman" pitchFamily="18" charset="0"/>
              </a:rPr>
              <a:t>*是偏序。</a:t>
            </a:r>
          </a:p>
          <a:p>
            <a:pPr lvl="1" algn="just"/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a,b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S, a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*b=a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b, a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*b=a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所以</a:t>
            </a:r>
            <a:r>
              <a:rPr lang="en-US" altLang="zh-CN" sz="2400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也是格</a:t>
            </a:r>
          </a:p>
          <a:p>
            <a:pPr lvl="2" algn="just"/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这里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*b, 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*b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分别是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a,b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关于偏序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*的最大下界和最小上界。</a:t>
            </a:r>
          </a:p>
          <a:p>
            <a:pPr lvl="1" algn="just"/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*</a:t>
            </a:r>
            <a:r>
              <a:rPr lang="zh-CN" altLang="en-US" sz="2400">
                <a:latin typeface="Times New Roman" pitchFamily="18" charset="0"/>
              </a:rPr>
              <a:t>在</a:t>
            </a:r>
            <a:r>
              <a:rPr lang="en-US" altLang="zh-CN" sz="2400">
                <a:latin typeface="Times New Roman" pitchFamily="18" charset="0"/>
              </a:rPr>
              <a:t>〈S, 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≼*</a:t>
            </a:r>
            <a:r>
              <a:rPr lang="en-US" altLang="zh-CN" sz="2400">
                <a:latin typeface="Times New Roman" pitchFamily="18" charset="0"/>
              </a:rPr>
              <a:t>〉</a:t>
            </a:r>
            <a:r>
              <a:rPr lang="zh-CN" altLang="en-US" sz="2400">
                <a:latin typeface="Times New Roman" pitchFamily="18" charset="0"/>
              </a:rPr>
              <a:t>中为真</a:t>
            </a: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当且仅当 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在</a:t>
            </a:r>
            <a:r>
              <a:rPr lang="en-US" altLang="zh-CN" sz="2400">
                <a:latin typeface="Times New Roman" pitchFamily="18" charset="0"/>
              </a:rPr>
              <a:t>〈S, 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〉</a:t>
            </a:r>
            <a:r>
              <a:rPr lang="zh-CN" altLang="en-US" sz="2400">
                <a:latin typeface="Times New Roman" pitchFamily="18" charset="0"/>
              </a:rPr>
              <a:t>中为真。</a:t>
            </a:r>
          </a:p>
          <a:p>
            <a:pPr lvl="1" algn="just"/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在一切格中为真，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*</a:t>
            </a:r>
            <a:r>
              <a:rPr lang="zh-CN" altLang="en-US" sz="2400">
                <a:latin typeface="Times New Roman" pitchFamily="18" charset="0"/>
              </a:rPr>
              <a:t>在一切格中为真。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格的性质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</a:rPr>
              <a:t>〈S, 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〉</a:t>
            </a:r>
            <a:r>
              <a:rPr lang="zh-CN" altLang="en-US">
                <a:latin typeface="Times New Roman" pitchFamily="18" charset="0"/>
              </a:rPr>
              <a:t>是格，则：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a,b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S: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itchFamily="18" charset="0"/>
              </a:rPr>
              <a:t>                 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b=a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b=b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009900"/>
                </a:solidFill>
                <a:latin typeface="Times New Roman" pitchFamily="18" charset="0"/>
              </a:rPr>
              <a:t>采用循环证明：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b 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 a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b=a</a:t>
            </a:r>
            <a:r>
              <a:rPr lang="zh-CN" altLang="en-US">
                <a:latin typeface="Times New Roman" pitchFamily="18" charset="0"/>
              </a:rPr>
              <a:t>：由下界定义：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a, </a:t>
            </a:r>
            <a:r>
              <a:rPr lang="zh-CN" altLang="en-US">
                <a:latin typeface="Times New Roman" pitchFamily="18" charset="0"/>
              </a:rPr>
              <a:t>而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zh-CN" altLang="en-US">
                <a:latin typeface="Times New Roman" pitchFamily="18" charset="0"/>
              </a:rPr>
              <a:t>由最大下界定义：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b=a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b=a 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 a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b=b</a:t>
            </a:r>
            <a:r>
              <a:rPr lang="en-US" altLang="zh-CN">
                <a:latin typeface="Times New Roman" pitchFamily="18" charset="0"/>
              </a:rPr>
              <a:t>: </a:t>
            </a:r>
            <a:r>
              <a:rPr lang="zh-CN" altLang="en-US">
                <a:latin typeface="Times New Roman" pitchFamily="18" charset="0"/>
              </a:rPr>
              <a:t>由上界定义：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zh-CN" altLang="en-US">
                <a:latin typeface="Times New Roman" pitchFamily="18" charset="0"/>
              </a:rPr>
              <a:t>而由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b=a</a:t>
            </a:r>
            <a:r>
              <a:rPr lang="zh-CN" altLang="en-US">
                <a:latin typeface="Times New Roman" pitchFamily="18" charset="0"/>
              </a:rPr>
              <a:t>可知：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zh-CN" altLang="en-US">
                <a:latin typeface="Times New Roman" pitchFamily="18" charset="0"/>
              </a:rPr>
              <a:t>又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zh-CN" altLang="en-US">
                <a:latin typeface="Times New Roman" pitchFamily="18" charset="0"/>
              </a:rPr>
              <a:t>由最小上界定义可知：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b=b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b=b 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 a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: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zh-CN" altLang="en-US">
                <a:latin typeface="Times New Roman" pitchFamily="18" charset="0"/>
              </a:rPr>
              <a:t>而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b=b,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格导出的代数系统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〈S, 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〉</a:t>
            </a:r>
            <a:r>
              <a:rPr lang="zh-CN" altLang="en-US" sz="2400">
                <a:latin typeface="Times New Roman" pitchFamily="18" charset="0"/>
              </a:rPr>
              <a:t>是格，则</a:t>
            </a:r>
            <a:r>
              <a:rPr lang="en-US" altLang="zh-CN" sz="2400">
                <a:latin typeface="Times New Roman" pitchFamily="18" charset="0"/>
              </a:rPr>
              <a:t>〈S,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 ⋀, ⋁〉</a:t>
            </a:r>
            <a:r>
              <a:rPr lang="zh-CN" altLang="en-US" sz="2400">
                <a:latin typeface="Times New Roman" pitchFamily="18" charset="0"/>
              </a:rPr>
              <a:t>称为格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S</a:t>
            </a:r>
            <a:r>
              <a:rPr lang="zh-CN" altLang="en-US" sz="2400">
                <a:latin typeface="Times New Roman" pitchFamily="18" charset="0"/>
              </a:rPr>
              <a:t>导出的代数系统。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〈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S, ⋀, ⋁</a:t>
            </a:r>
            <a:r>
              <a:rPr lang="en-US" altLang="zh-CN" sz="2400">
                <a:latin typeface="Times New Roman" pitchFamily="18" charset="0"/>
              </a:rPr>
              <a:t>〉</a:t>
            </a:r>
            <a:r>
              <a:rPr lang="zh-CN" altLang="en-US" sz="2400">
                <a:latin typeface="Times New Roman" pitchFamily="18" charset="0"/>
              </a:rPr>
              <a:t>满足下列性质：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    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证明利用偏序的反对称性 以及 格命题的对偶原理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交换律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b=b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a, 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b=b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a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a, </a:t>
            </a:r>
            <a:r>
              <a:rPr lang="zh-CN" altLang="en-US" sz="2000">
                <a:latin typeface="Times New Roman" pitchFamily="18" charset="0"/>
              </a:rPr>
              <a:t>同理可得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结合律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c), 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注意：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≼a⋀b≼a, 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≼a⋀b≼b,  </a:t>
            </a:r>
            <a:r>
              <a:rPr lang="zh-CN" altLang="en-US" sz="2000">
                <a:latin typeface="Times New Roman" pitchFamily="18" charset="0"/>
              </a:rPr>
              <a:t>当然还有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等幂律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a=a, 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a=a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由偏序的自反性：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且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zh-CN" altLang="en-US" sz="2000">
                <a:latin typeface="Times New Roman" pitchFamily="18" charset="0"/>
              </a:rPr>
              <a:t>当然还有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吸收律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b)=a, 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b)=a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由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</a:rPr>
              <a:t>可得：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b),  </a:t>
            </a:r>
            <a:r>
              <a:rPr lang="zh-CN" altLang="en-US" sz="2000">
                <a:latin typeface="Times New Roman" pitchFamily="18" charset="0"/>
              </a:rPr>
              <a:t>当然还有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代数格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itchFamily="18" charset="0"/>
              </a:rPr>
              <a:t>定义：设</a:t>
            </a:r>
            <a:r>
              <a:rPr lang="en-US" altLang="zh-CN" sz="2800">
                <a:latin typeface="Times New Roman" pitchFamily="18" charset="0"/>
              </a:rPr>
              <a:t>〈L, *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〉</a:t>
            </a:r>
            <a:r>
              <a:rPr lang="zh-CN" altLang="en-US" sz="2800">
                <a:latin typeface="Times New Roman" pitchFamily="18" charset="0"/>
              </a:rPr>
              <a:t>是代数系统，其中*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, 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zh-CN" altLang="en-US" sz="2800">
                <a:latin typeface="Times New Roman" pitchFamily="18" charset="0"/>
              </a:rPr>
              <a:t>是二元运算，且满足</a:t>
            </a:r>
            <a:r>
              <a:rPr lang="zh-CN" altLang="en-US" sz="2800" b="1" i="1">
                <a:solidFill>
                  <a:srgbClr val="009900"/>
                </a:solidFill>
                <a:latin typeface="Times New Roman" pitchFamily="18" charset="0"/>
              </a:rPr>
              <a:t>交换律、结合律、吸收律</a:t>
            </a:r>
            <a:r>
              <a:rPr lang="zh-CN" altLang="en-US" sz="2800">
                <a:latin typeface="Times New Roman" pitchFamily="18" charset="0"/>
              </a:rPr>
              <a:t>，则称</a:t>
            </a:r>
            <a:r>
              <a:rPr lang="en-US" altLang="zh-CN" sz="2800">
                <a:latin typeface="Times New Roman" pitchFamily="18" charset="0"/>
              </a:rPr>
              <a:t>〈L, *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〉</a:t>
            </a:r>
            <a:r>
              <a:rPr lang="zh-CN" altLang="en-US" sz="2800">
                <a:latin typeface="Times New Roman" pitchFamily="18" charset="0"/>
                <a:ea typeface="MS PMincho" pitchFamily="18" charset="-128"/>
              </a:rPr>
              <a:t>是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(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代数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)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格</a:t>
            </a:r>
            <a:r>
              <a:rPr lang="zh-CN" altLang="en-US" sz="2800">
                <a:latin typeface="Times New Roman" pitchFamily="18" charset="0"/>
                <a:ea typeface="MS PMincho" pitchFamily="18" charset="-128"/>
              </a:rPr>
              <a:t>。</a:t>
            </a:r>
            <a:endParaRPr lang="zh-CN" alt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代数格满足</a:t>
            </a:r>
            <a:r>
              <a:rPr lang="zh-CN" altLang="en-US" sz="2800" b="1" i="1">
                <a:solidFill>
                  <a:schemeClr val="tx2"/>
                </a:solidFill>
                <a:latin typeface="Times New Roman" pitchFamily="18" charset="0"/>
              </a:rPr>
              <a:t>等幂律</a:t>
            </a:r>
            <a:r>
              <a:rPr lang="zh-CN" altLang="en-US" sz="2800">
                <a:latin typeface="Times New Roman" pitchFamily="18" charset="0"/>
              </a:rPr>
              <a:t>：即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Times New Roman" pitchFamily="18" charset="0"/>
              </a:rPr>
              <a:t>L, a*a=a, a◦a=a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根据吸收律：</a:t>
            </a:r>
            <a:r>
              <a:rPr lang="en-US" altLang="zh-CN" sz="2400">
                <a:latin typeface="Times New Roman" pitchFamily="18" charset="0"/>
              </a:rPr>
              <a:t>a=(a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(a*a))=(a*(a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a)),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a*a=a*(a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(a*a))=a, 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a=a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(a*(a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a))=a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</a:rPr>
              <a:t>b=b </a:t>
            </a:r>
            <a:r>
              <a:rPr lang="zh-CN" altLang="en-US" sz="2800">
                <a:latin typeface="Times New Roman" pitchFamily="18" charset="0"/>
              </a:rPr>
              <a:t>当且仅当 </a:t>
            </a:r>
            <a:r>
              <a:rPr lang="en-US" altLang="zh-CN" sz="2800">
                <a:latin typeface="Times New Roman" pitchFamily="18" charset="0"/>
              </a:rPr>
              <a:t>a*b=a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b=b,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a*b=a*(a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b)=a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a*b=a,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b=(a*b)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b=b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(b*a)=b</a:t>
            </a:r>
            <a:r>
              <a:rPr lang="en-US" altLang="zh-CN" sz="24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在代数格中定义偏序关系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</a:rPr>
              <a:t>〈L, *, 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</a:rPr>
              <a:t>〉</a:t>
            </a:r>
            <a:r>
              <a:rPr lang="zh-CN" altLang="en-US" sz="2800">
                <a:latin typeface="Times New Roman" pitchFamily="18" charset="0"/>
              </a:rPr>
              <a:t>是代数格，定义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上的关系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R</a:t>
            </a:r>
            <a:r>
              <a:rPr lang="zh-CN" altLang="en-US" sz="2800">
                <a:latin typeface="Times New Roman" pitchFamily="18" charset="0"/>
              </a:rPr>
              <a:t>如下：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              </a:t>
            </a:r>
            <a:r>
              <a:rPr lang="zh-CN" altLang="en-US" sz="28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a,b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L, aRb 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 a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b=b</a:t>
            </a:r>
            <a:r>
              <a:rPr lang="en-US" altLang="zh-CN" sz="2800">
                <a:latin typeface="Times New Roman" pitchFamily="18" charset="0"/>
              </a:rPr>
              <a:t>   </a:t>
            </a:r>
          </a:p>
          <a:p>
            <a:pPr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</a:rPr>
              <a:t>则</a:t>
            </a:r>
            <a:r>
              <a:rPr lang="en-US" altLang="zh-CN" sz="2800">
                <a:latin typeface="Times New Roman" pitchFamily="18" charset="0"/>
              </a:rPr>
              <a:t>R</a:t>
            </a:r>
            <a:r>
              <a:rPr lang="zh-CN" altLang="en-US" sz="2800">
                <a:latin typeface="Times New Roman" pitchFamily="18" charset="0"/>
              </a:rPr>
              <a:t>是偏序。</a:t>
            </a:r>
          </a:p>
          <a:p>
            <a:pPr lvl="1">
              <a:spcBef>
                <a:spcPct val="80000"/>
              </a:spcBef>
            </a:pPr>
            <a:r>
              <a:rPr lang="zh-CN" altLang="en-US" sz="2400">
                <a:latin typeface="Times New Roman" pitchFamily="18" charset="0"/>
              </a:rPr>
              <a:t>自反性：注意</a:t>
            </a:r>
            <a:r>
              <a:rPr lang="zh-CN" altLang="en-US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zh-CN" altLang="en-US" sz="2400">
                <a:latin typeface="Times New Roman" pitchFamily="18" charset="0"/>
              </a:rPr>
              <a:t>满足等幂律</a:t>
            </a:r>
          </a:p>
          <a:p>
            <a:pPr lvl="1">
              <a:spcBef>
                <a:spcPct val="40000"/>
              </a:spcBef>
            </a:pPr>
            <a:r>
              <a:rPr lang="zh-CN" altLang="en-US" sz="2400">
                <a:latin typeface="Times New Roman" pitchFamily="18" charset="0"/>
              </a:rPr>
              <a:t>反对称性：若</a:t>
            </a:r>
            <a:r>
              <a:rPr lang="en-US" altLang="zh-CN" sz="2400">
                <a:latin typeface="Times New Roman" pitchFamily="18" charset="0"/>
              </a:rPr>
              <a:t>aRb, bRa,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a◦b=b, b◦a=a, </a:t>
            </a:r>
            <a:r>
              <a:rPr lang="zh-CN" altLang="en-US" sz="2400">
                <a:latin typeface="Times New Roman" pitchFamily="18" charset="0"/>
              </a:rPr>
              <a:t>但</a:t>
            </a:r>
            <a:r>
              <a:rPr lang="en-US" altLang="zh-CN" sz="2400">
                <a:latin typeface="Times New Roman" pitchFamily="18" charset="0"/>
              </a:rPr>
              <a:t>a◦b=b◦a,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a=b</a:t>
            </a:r>
          </a:p>
          <a:p>
            <a:pPr lvl="1">
              <a:spcBef>
                <a:spcPct val="40000"/>
              </a:spcBef>
            </a:pPr>
            <a:r>
              <a:rPr lang="zh-CN" altLang="en-US" sz="2400">
                <a:latin typeface="Times New Roman" pitchFamily="18" charset="0"/>
              </a:rPr>
              <a:t>传递性：若</a:t>
            </a:r>
            <a:r>
              <a:rPr lang="en-US" altLang="zh-CN" sz="2400">
                <a:latin typeface="Times New Roman" pitchFamily="18" charset="0"/>
              </a:rPr>
              <a:t>aRb, bRc,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b=b, 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c=c,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c)=(a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c=c,  </a:t>
            </a:r>
            <a:r>
              <a:rPr lang="zh-CN" altLang="en-US" sz="2400">
                <a:latin typeface="Times New Roman" pitchFamily="18" charset="0"/>
              </a:rPr>
              <a:t>即</a:t>
            </a:r>
            <a:r>
              <a:rPr lang="en-US" altLang="zh-CN" sz="2400">
                <a:latin typeface="Times New Roman" pitchFamily="18" charset="0"/>
              </a:rPr>
              <a:t>aRc</a:t>
            </a:r>
          </a:p>
          <a:p>
            <a:pPr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620000" cy="1143000"/>
          </a:xfrm>
        </p:spPr>
        <p:txBody>
          <a:bodyPr/>
          <a:lstStyle/>
          <a:p>
            <a:r>
              <a:rPr lang="en-US" altLang="zh-CN" sz="4000"/>
              <a:t>a</a:t>
            </a:r>
            <a:r>
              <a:rPr lang="en-US" altLang="zh-CN" sz="4000">
                <a:cs typeface="Courier New" pitchFamily="49" charset="0"/>
              </a:rPr>
              <a:t>◦</a:t>
            </a:r>
            <a:r>
              <a:rPr lang="en-US" altLang="zh-CN" sz="4000"/>
              <a:t>b</a:t>
            </a:r>
            <a:r>
              <a:rPr lang="zh-CN" altLang="en-US" sz="4000"/>
              <a:t>即</a:t>
            </a:r>
            <a:r>
              <a:rPr lang="en-US" altLang="zh-CN" sz="4000"/>
              <a:t>{a,b}</a:t>
            </a:r>
            <a:r>
              <a:rPr lang="zh-CN" altLang="en-US" sz="4000"/>
              <a:t>的最小上界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343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{a,b}</a:t>
            </a:r>
            <a:r>
              <a:rPr lang="zh-CN" altLang="en-US" sz="2800">
                <a:latin typeface="Times New Roman" pitchFamily="18" charset="0"/>
              </a:rPr>
              <a:t>的上界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b)=(a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a)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aR(a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b)=(a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bR(a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</a:t>
            </a:r>
          </a:p>
          <a:p>
            <a:pPr>
              <a:spcBef>
                <a:spcPct val="6000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{a,b}</a:t>
            </a:r>
            <a:r>
              <a:rPr lang="zh-CN" altLang="en-US" sz="2800">
                <a:latin typeface="Times New Roman" pitchFamily="18" charset="0"/>
              </a:rPr>
              <a:t>的最小上界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任给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也是</a:t>
            </a:r>
            <a:r>
              <a:rPr lang="en-US" altLang="zh-CN" sz="2400">
                <a:latin typeface="Times New Roman" pitchFamily="18" charset="0"/>
              </a:rPr>
              <a:t>{a,b}</a:t>
            </a:r>
            <a:r>
              <a:rPr lang="zh-CN" altLang="en-US" sz="2400">
                <a:latin typeface="Times New Roman" pitchFamily="18" charset="0"/>
              </a:rPr>
              <a:t>的上界， 则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c=c, 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c=c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于是：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c)=a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c=c</a:t>
            </a:r>
            <a:r>
              <a:rPr lang="zh-CN" altLang="en-US" sz="2400">
                <a:latin typeface="Times New Roman" pitchFamily="18" charset="0"/>
              </a:rPr>
              <a:t>，即 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latin typeface="Times New Roman" pitchFamily="18" charset="0"/>
              </a:rPr>
              <a:t>b) R 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620000" cy="1143000"/>
          </a:xfrm>
        </p:spPr>
        <p:txBody>
          <a:bodyPr/>
          <a:lstStyle/>
          <a:p>
            <a:r>
              <a:rPr lang="en-US" altLang="zh-CN" sz="4000"/>
              <a:t>a</a:t>
            </a:r>
            <a:r>
              <a:rPr lang="en-US" altLang="zh-CN" sz="4000">
                <a:cs typeface="Courier New" pitchFamily="49" charset="0"/>
              </a:rPr>
              <a:t>*</a:t>
            </a:r>
            <a:r>
              <a:rPr lang="en-US" altLang="zh-CN" sz="4000"/>
              <a:t>b</a:t>
            </a:r>
            <a:r>
              <a:rPr lang="zh-CN" altLang="en-US" sz="4000"/>
              <a:t>即</a:t>
            </a:r>
            <a:r>
              <a:rPr lang="en-US" altLang="zh-CN" sz="4000"/>
              <a:t>{a,b}</a:t>
            </a:r>
            <a:r>
              <a:rPr lang="zh-CN" altLang="en-US" sz="4000"/>
              <a:t>的最大下界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2296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注意：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b=b 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当且仅当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a*b=a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，因此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aRb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 a*b=a</a:t>
            </a:r>
            <a:endParaRPr lang="en-US" altLang="zh-CN" sz="2400">
              <a:latin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*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{a,b}</a:t>
            </a:r>
            <a:r>
              <a:rPr lang="zh-CN" altLang="en-US" sz="2800">
                <a:latin typeface="Times New Roman" pitchFamily="18" charset="0"/>
              </a:rPr>
              <a:t>的下界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(a*b)*a=a*(a*b)=(a*a)*b=a*b</a:t>
            </a:r>
            <a:r>
              <a:rPr lang="zh-CN" altLang="en-US" sz="2400">
                <a:latin typeface="Times New Roman" pitchFamily="18" charset="0"/>
              </a:rPr>
              <a:t>，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(a*b)Ra</a:t>
            </a:r>
          </a:p>
          <a:p>
            <a:pPr lvl="1"/>
            <a:r>
              <a:rPr lang="en-US" altLang="zh-CN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(a*b)*b=a*(b*b)=a*b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(a*b)Rb</a:t>
            </a:r>
          </a:p>
          <a:p>
            <a:pPr>
              <a:spcBef>
                <a:spcPct val="6000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*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{a,b}</a:t>
            </a:r>
            <a:r>
              <a:rPr lang="zh-CN" altLang="en-US" sz="2800">
                <a:latin typeface="Times New Roman" pitchFamily="18" charset="0"/>
              </a:rPr>
              <a:t>的最大下界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任给 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也是</a:t>
            </a:r>
            <a:r>
              <a:rPr lang="en-US" altLang="zh-CN" sz="2400">
                <a:latin typeface="Times New Roman" pitchFamily="18" charset="0"/>
              </a:rPr>
              <a:t>{a,b}</a:t>
            </a:r>
            <a:r>
              <a:rPr lang="zh-CN" altLang="en-US" sz="2400">
                <a:latin typeface="Times New Roman" pitchFamily="18" charset="0"/>
              </a:rPr>
              <a:t>的下界，则 </a:t>
            </a:r>
            <a:r>
              <a:rPr lang="en-US" altLang="zh-CN" sz="2400">
                <a:latin typeface="Times New Roman" pitchFamily="18" charset="0"/>
              </a:rPr>
              <a:t>c*a=c, c*b=c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于是：</a:t>
            </a:r>
            <a:r>
              <a:rPr lang="en-US" altLang="zh-CN" sz="2400">
                <a:latin typeface="Times New Roman" pitchFamily="18" charset="0"/>
              </a:rPr>
              <a:t>c*(a*b)=(c*a)*b=c*b=c, </a:t>
            </a:r>
            <a:r>
              <a:rPr lang="zh-CN" altLang="en-US" sz="2400">
                <a:latin typeface="Times New Roman" pitchFamily="18" charset="0"/>
              </a:rPr>
              <a:t>即</a:t>
            </a:r>
            <a:r>
              <a:rPr lang="en-US" altLang="zh-CN" sz="2400">
                <a:latin typeface="Times New Roman" pitchFamily="18" charset="0"/>
              </a:rPr>
              <a:t>c R (a*b)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r>
              <a:rPr lang="zh-CN" altLang="en-US"/>
              <a:t>偏序格与代数格的等价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>
                <a:latin typeface="Times New Roman" pitchFamily="18" charset="0"/>
              </a:rPr>
              <a:t>〈L,R〉</a:t>
            </a:r>
            <a:r>
              <a:rPr lang="zh-CN" altLang="en-US" sz="2800">
                <a:latin typeface="Times New Roman" pitchFamily="18" charset="0"/>
              </a:rPr>
              <a:t>即偏序格</a:t>
            </a:r>
          </a:p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zh-CN" altLang="en-US" sz="2800">
                <a:latin typeface="Times New Roman" pitchFamily="18" charset="0"/>
              </a:rPr>
              <a:t> *和</a:t>
            </a:r>
            <a:r>
              <a:rPr lang="zh-CN" altLang="en-US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zh-CN" altLang="en-US" sz="2800">
                <a:latin typeface="Times New Roman" pitchFamily="18" charset="0"/>
              </a:rPr>
              <a:t>即相应的“保联”和“保交”运算</a:t>
            </a:r>
          </a:p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zh-CN" altLang="en-US" sz="2800">
                <a:latin typeface="Times New Roman" pitchFamily="18" charset="0"/>
              </a:rPr>
              <a:t> 代数格</a:t>
            </a:r>
            <a:r>
              <a:rPr lang="en-US" altLang="zh-CN" sz="2800">
                <a:latin typeface="Times New Roman" pitchFamily="18" charset="0"/>
              </a:rPr>
              <a:t>〈L, *, </a:t>
            </a:r>
            <a:r>
              <a:rPr lang="en-US" altLang="zh-CN" sz="2800">
                <a:latin typeface="Times New Roman" pitchFamily="18" charset="0"/>
                <a:cs typeface="Courier New" pitchFamily="49" charset="0"/>
              </a:rPr>
              <a:t>◦</a:t>
            </a:r>
            <a:r>
              <a:rPr lang="en-US" altLang="zh-CN" sz="2800">
                <a:latin typeface="Times New Roman" pitchFamily="18" charset="0"/>
              </a:rPr>
              <a:t>〉</a:t>
            </a:r>
            <a:r>
              <a:rPr lang="zh-CN" altLang="en-US" sz="2800">
                <a:latin typeface="Times New Roman" pitchFamily="18" charset="0"/>
              </a:rPr>
              <a:t>即相应的导出代数系统。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r>
              <a:rPr lang="zh-CN" altLang="en-US"/>
              <a:t>有关格的性质的进一步讨论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10088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是格，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a,b,c,d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L,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d,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d,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d</a:t>
            </a:r>
          </a:p>
          <a:p>
            <a:pPr lvl="1"/>
            <a:r>
              <a:rPr lang="en-US" altLang="zh-CN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d, </a:t>
            </a:r>
            <a:r>
              <a:rPr lang="zh-CN" altLang="en-US">
                <a:latin typeface="Times New Roman" pitchFamily="18" charset="0"/>
              </a:rPr>
              <a:t>即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{b,d}</a:t>
            </a:r>
            <a:r>
              <a:rPr lang="zh-CN" altLang="en-US">
                <a:latin typeface="Times New Roman" pitchFamily="18" charset="0"/>
              </a:rPr>
              <a:t>的一个下界，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d; </a:t>
            </a:r>
          </a:p>
          <a:p>
            <a:pPr lvl="1"/>
            <a:r>
              <a:rPr lang="en-US" altLang="zh-CN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d, 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d, </a:t>
            </a:r>
            <a:r>
              <a:rPr lang="zh-CN" altLang="en-US">
                <a:latin typeface="Times New Roman" pitchFamily="18" charset="0"/>
              </a:rPr>
              <a:t>即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{a,c}</a:t>
            </a:r>
            <a:r>
              <a:rPr lang="zh-CN" altLang="en-US">
                <a:latin typeface="Times New Roman" pitchFamily="18" charset="0"/>
              </a:rPr>
              <a:t>的一个上界，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772400" cy="1143000"/>
          </a:xfrm>
        </p:spPr>
        <p:txBody>
          <a:bodyPr/>
          <a:lstStyle/>
          <a:p>
            <a:r>
              <a:rPr lang="zh-CN" altLang="en-US"/>
              <a:t>有关格的性质的进一步讨论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分配不等式：</a:t>
            </a:r>
          </a:p>
          <a:p>
            <a:pPr algn="ctr">
              <a:buFontTx/>
              <a:buNone/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a,b,c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L,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(b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c)</a:t>
            </a:r>
          </a:p>
          <a:p>
            <a:pPr lvl="1" algn="just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可得：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(b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b)</a:t>
            </a:r>
            <a:r>
              <a:rPr lang="zh-CN" altLang="en-US">
                <a:latin typeface="Times New Roman" pitchFamily="18" charset="0"/>
              </a:rPr>
              <a:t>；又由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可得：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(b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c)</a:t>
            </a:r>
            <a:r>
              <a:rPr lang="zh-CN" altLang="en-US">
                <a:latin typeface="Times New Roman" pitchFamily="18" charset="0"/>
              </a:rPr>
              <a:t>；即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(b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c)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{(a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, 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c)}</a:t>
            </a:r>
            <a:r>
              <a:rPr lang="zh-CN" altLang="en-US">
                <a:latin typeface="Times New Roman" pitchFamily="18" charset="0"/>
              </a:rPr>
              <a:t>的一个下界</a:t>
            </a:r>
          </a:p>
          <a:p>
            <a:pPr lvl="1" algn="just"/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(b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c)</a:t>
            </a:r>
          </a:p>
          <a:p>
            <a:pPr lvl="1" algn="just">
              <a:spcBef>
                <a:spcPct val="6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注意：根据对偶原理，“对称的”的分配不等式是：</a:t>
            </a:r>
          </a:p>
          <a:p>
            <a:pPr lvl="1" algn="ctr"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b)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(b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c)</a:t>
            </a:r>
          </a:p>
          <a:p>
            <a:pPr algn="just">
              <a:buFontTx/>
              <a:buNone/>
            </a:pP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r>
              <a:rPr lang="zh-CN" altLang="en-US"/>
              <a:t>变换群诱导的等价关系</a:t>
            </a:r>
          </a:p>
          <a:p>
            <a:r>
              <a:rPr lang="zh-CN" altLang="en-US"/>
              <a:t>轨道</a:t>
            </a:r>
          </a:p>
          <a:p>
            <a:r>
              <a:rPr lang="zh-CN" altLang="en-US"/>
              <a:t>轨道的大小</a:t>
            </a:r>
          </a:p>
          <a:p>
            <a:r>
              <a:rPr lang="zh-CN" altLang="en-US"/>
              <a:t>轨道的个数</a:t>
            </a:r>
            <a:r>
              <a:rPr lang="en-US" altLang="zh-CN"/>
              <a:t>-Burnside</a:t>
            </a:r>
            <a:r>
              <a:rPr lang="zh-CN" altLang="en-US"/>
              <a:t>定理</a:t>
            </a:r>
          </a:p>
          <a:p>
            <a:r>
              <a:rPr lang="en-US" altLang="zh-CN"/>
              <a:t>Burnside</a:t>
            </a:r>
            <a:r>
              <a:rPr lang="zh-CN" altLang="en-US"/>
              <a:t>定理的应用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子格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</a:rPr>
              <a:t>〈L, 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〉</a:t>
            </a:r>
            <a:r>
              <a:rPr lang="zh-CN" altLang="en-US" sz="2800">
                <a:latin typeface="Times New Roman" pitchFamily="18" charset="0"/>
              </a:rPr>
              <a:t>是格，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的非空子集，若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关于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中的运算</a:t>
            </a:r>
            <a:r>
              <a:rPr lang="zh-CN" altLang="en-US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zh-CN" altLang="en-US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zh-CN" altLang="en-US" sz="2800">
                <a:latin typeface="Times New Roman" pitchFamily="18" charset="0"/>
              </a:rPr>
              <a:t>仍构成格，则称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的子格。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注意：上述定义等价于：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在运算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zh-CN" altLang="en-US" sz="2400">
                <a:latin typeface="Times New Roman" pitchFamily="18" charset="0"/>
              </a:rPr>
              <a:t>下封闭。</a:t>
            </a:r>
          </a:p>
          <a:p>
            <a:pPr algn="just"/>
            <a:r>
              <a:rPr lang="zh-CN" altLang="en-US" sz="2800">
                <a:latin typeface="Times New Roman" pitchFamily="18" charset="0"/>
              </a:rPr>
              <a:t>例子：格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如右图所示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令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={a,b,d,h}; S</a:t>
            </a:r>
            <a:r>
              <a:rPr lang="en-US" altLang="zh-CN" sz="2400" baseline="-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={a,b,d,f}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2400" baseline="-30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是子格，但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不是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d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2400">
                <a:latin typeface="Times New Roman" pitchFamily="18" charset="0"/>
              </a:rPr>
              <a:t>f)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注意：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构成偏序格。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3048000" y="3733800"/>
          <a:ext cx="9220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Document" r:id="rId3" imgW="5274360" imgH="1443960" progId="Word.Document.8">
                  <p:embed/>
                </p:oleObj>
              </mc:Choice>
              <mc:Fallback>
                <p:oleObj name="Document" r:id="rId3" imgW="5274360" imgH="144396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9220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格同态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定义：设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L</a:t>
            </a:r>
            <a:r>
              <a:rPr lang="en-US" altLang="zh-CN" sz="2800" baseline="-30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是格，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: 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zh-CN" altLang="en-US" sz="2800">
                <a:latin typeface="Times New Roman" pitchFamily="18" charset="0"/>
              </a:rPr>
              <a:t>满足：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>
                <a:latin typeface="Times New Roman" pitchFamily="18" charset="0"/>
              </a:rPr>
              <a:t>a,b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zh-CN" altLang="en-US" sz="2800">
                <a:latin typeface="Times New Roman" pitchFamily="18" charset="0"/>
              </a:rPr>
              <a:t>有：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        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(a)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  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b)=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(a)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(b)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</a:rPr>
              <a:t>则称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800">
                <a:latin typeface="Times New Roman" pitchFamily="18" charset="0"/>
              </a:rPr>
              <a:t>是格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到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的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同态映射</a:t>
            </a:r>
            <a:r>
              <a:rPr lang="zh-CN" altLang="en-US" sz="2800">
                <a:latin typeface="Times New Roman" pitchFamily="18" charset="0"/>
              </a:rPr>
              <a:t>，简称格同态。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例子：设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是正偶数集，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是正奇数集，它们与“不大于”关系构成格，相应代数格的运算：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min(a,b), 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max(a,b)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</a:rPr>
              <a:t>则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: 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en-US" altLang="zh-CN" sz="2800" baseline="-30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(x)=x-1</a:t>
            </a:r>
            <a:r>
              <a:rPr lang="zh-CN" altLang="en-US" sz="2800">
                <a:latin typeface="Times New Roman" pitchFamily="18" charset="0"/>
              </a:rPr>
              <a:t>是同态映射。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注意：这也是同构。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格同态与保序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0772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若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800">
                <a:latin typeface="Times New Roman" pitchFamily="18" charset="0"/>
              </a:rPr>
              <a:t>是同态映射，则单向保序：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</a:rPr>
              <a:t>y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(y)</a:t>
            </a: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注意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y=y,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</a:t>
            </a:r>
            <a:r>
              <a:rPr lang="en-US" altLang="zh-CN">
                <a:latin typeface="Times New Roman" pitchFamily="18" charset="0"/>
              </a:rPr>
              <a:t>(y)=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y)=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>
                <a:latin typeface="Times New Roman" pitchFamily="18" charset="0"/>
              </a:rPr>
              <a:t>(x)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>
                <a:latin typeface="Times New Roman" pitchFamily="18" charset="0"/>
              </a:rPr>
              <a:t>(y)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>
                <a:latin typeface="Times New Roman" pitchFamily="18" charset="0"/>
              </a:rPr>
              <a:t>(x)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>
                <a:latin typeface="Times New Roman" pitchFamily="18" charset="0"/>
              </a:rPr>
              <a:t>(y)</a:t>
            </a:r>
          </a:p>
          <a:p>
            <a:pPr algn="just">
              <a:spcBef>
                <a:spcPct val="80000"/>
              </a:spcBef>
            </a:pPr>
            <a:r>
              <a:rPr lang="zh-CN" altLang="en-US" sz="2800">
                <a:latin typeface="Times New Roman" pitchFamily="18" charset="0"/>
              </a:rPr>
              <a:t>双射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800">
                <a:latin typeface="Times New Roman" pitchFamily="18" charset="0"/>
              </a:rPr>
              <a:t>是同构映射</a:t>
            </a:r>
            <a:r>
              <a:rPr lang="zh-CN" altLang="en-US" sz="2800" b="1" i="1">
                <a:solidFill>
                  <a:schemeClr val="tx2"/>
                </a:solidFill>
                <a:latin typeface="Times New Roman" pitchFamily="18" charset="0"/>
              </a:rPr>
              <a:t>当且仅当</a:t>
            </a:r>
            <a:r>
              <a:rPr lang="zh-CN" altLang="en-US" sz="2800">
                <a:latin typeface="Times New Roman" pitchFamily="18" charset="0"/>
              </a:rPr>
              <a:t>双向保序：</a:t>
            </a:r>
          </a:p>
          <a:p>
            <a:pPr algn="ctr"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</a:rPr>
              <a:t>y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(y)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     </a:t>
            </a:r>
            <a:endParaRPr lang="en-US" altLang="zh-CN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r>
              <a:rPr lang="zh-CN" altLang="en-US"/>
              <a:t>双向保序的证明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只需证明两个同态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zh-CN" altLang="en-US" sz="2800">
                <a:latin typeface="Times New Roman" pitchFamily="18" charset="0"/>
              </a:rPr>
              <a:t>构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等式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这里只对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证明，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类似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。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先证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(x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y)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(x)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(y)</a:t>
            </a:r>
            <a:r>
              <a:rPr lang="en-US" altLang="zh-CN" sz="2400">
                <a:latin typeface="Times New Roman" pitchFamily="18" charset="0"/>
              </a:rPr>
              <a:t>: </a:t>
            </a:r>
            <a:r>
              <a:rPr lang="zh-CN" altLang="en-US" sz="2400">
                <a:latin typeface="Times New Roman" pitchFamily="18" charset="0"/>
              </a:rPr>
              <a:t>由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400">
                <a:latin typeface="Times New Roman" pitchFamily="18" charset="0"/>
              </a:rPr>
              <a:t>的满射性，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>
                <a:latin typeface="Times New Roman" pitchFamily="18" charset="0"/>
              </a:rPr>
              <a:t>u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: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(u)=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(y)</a:t>
            </a:r>
            <a:r>
              <a:rPr lang="zh-CN" altLang="en-US" sz="2400">
                <a:latin typeface="Times New Roman" pitchFamily="18" charset="0"/>
              </a:rPr>
              <a:t>，即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(u),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(y)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(u), </a:t>
            </a:r>
            <a:r>
              <a:rPr lang="zh-CN" altLang="en-US" sz="2400">
                <a:latin typeface="Times New Roman" pitchFamily="18" charset="0"/>
              </a:rPr>
              <a:t>由已知条件：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u, y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u;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u, </a:t>
            </a:r>
            <a:r>
              <a:rPr lang="zh-CN" altLang="en-US" sz="2400">
                <a:latin typeface="Times New Roman" pitchFamily="18" charset="0"/>
              </a:rPr>
              <a:t>由已知条件：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(y) (=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(u))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再证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(x)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(y)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(x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y)</a:t>
            </a:r>
            <a:r>
              <a:rPr lang="en-US" altLang="zh-CN" sz="2400">
                <a:latin typeface="Times New Roman" pitchFamily="18" charset="0"/>
              </a:rPr>
              <a:t>: </a:t>
            </a:r>
            <a:r>
              <a:rPr lang="en-US" altLang="zh-CN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y, y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y, </a:t>
            </a:r>
            <a:r>
              <a:rPr lang="zh-CN" altLang="en-US" sz="2400">
                <a:latin typeface="Times New Roman" pitchFamily="18" charset="0"/>
              </a:rPr>
              <a:t>由已知条件：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y),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(y)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y),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</a:t>
            </a:r>
            <a:r>
              <a:rPr lang="en-US" altLang="zh-CN" sz="2400">
                <a:latin typeface="Times New Roman" pitchFamily="18" charset="0"/>
              </a:rPr>
              <a:t>(x)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(y)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y)</a:t>
            </a:r>
          </a:p>
          <a:p>
            <a:pPr algn="just"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由上述关于同态的讨论可知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</a:rPr>
              <a:t>y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(y)</a:t>
            </a:r>
            <a:r>
              <a:rPr lang="zh-CN" altLang="en-US" sz="2800">
                <a:latin typeface="Times New Roman" pitchFamily="18" charset="0"/>
              </a:rPr>
              <a:t>，反之，若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(y)</a:t>
            </a:r>
            <a:r>
              <a:rPr lang="zh-CN" altLang="en-US" sz="2800">
                <a:latin typeface="Times New Roman" pitchFamily="18" charset="0"/>
              </a:rPr>
              <a:t>，则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y)=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(x)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(y)=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>
                <a:latin typeface="Times New Roman" pitchFamily="18" charset="0"/>
              </a:rPr>
              <a:t>(y), </a:t>
            </a:r>
            <a:r>
              <a:rPr lang="zh-CN" altLang="en-US" sz="2800">
                <a:latin typeface="Times New Roman" pitchFamily="18" charset="0"/>
              </a:rPr>
              <a:t>而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800">
                <a:latin typeface="Times New Roman" pitchFamily="18" charset="0"/>
              </a:rPr>
              <a:t>是单射，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y=y,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</a:rPr>
              <a:t>y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3400"/>
            <a:ext cx="7772400" cy="1539875"/>
          </a:xfrm>
        </p:spPr>
        <p:txBody>
          <a:bodyPr/>
          <a:lstStyle/>
          <a:p>
            <a:r>
              <a:rPr lang="zh-CN" altLang="en-US"/>
              <a:t>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r>
              <a:rPr lang="zh-CN" altLang="en-US"/>
              <a:t>偏序格</a:t>
            </a:r>
          </a:p>
          <a:p>
            <a:r>
              <a:rPr lang="zh-CN" altLang="en-US"/>
              <a:t>格的对偶原理</a:t>
            </a:r>
          </a:p>
          <a:p>
            <a:r>
              <a:rPr lang="zh-CN" altLang="en-US"/>
              <a:t>格的性质</a:t>
            </a:r>
          </a:p>
          <a:p>
            <a:r>
              <a:rPr lang="zh-CN" altLang="en-US"/>
              <a:t>代数格</a:t>
            </a:r>
          </a:p>
          <a:p>
            <a:r>
              <a:rPr lang="zh-CN" altLang="en-US"/>
              <a:t>子格</a:t>
            </a:r>
          </a:p>
          <a:p>
            <a:r>
              <a:rPr lang="zh-CN" altLang="en-US"/>
              <a:t>格同态与保序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偏序格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定义：</a:t>
            </a:r>
          </a:p>
          <a:p>
            <a:pPr lvl="1" algn="just"/>
            <a:endParaRPr lang="zh-CN" altLang="en-US">
              <a:latin typeface="Times New Roman" pitchFamily="18" charset="0"/>
            </a:endParaRPr>
          </a:p>
          <a:p>
            <a:pPr lvl="1" algn="just"/>
            <a:r>
              <a:rPr lang="en-US" altLang="zh-CN">
                <a:latin typeface="Times New Roman" pitchFamily="18" charset="0"/>
              </a:rPr>
              <a:t>〈S,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〉</a:t>
            </a:r>
            <a:r>
              <a:rPr lang="zh-CN" altLang="en-US">
                <a:latin typeface="Times New Roman" pitchFamily="18" charset="0"/>
              </a:rPr>
              <a:t>是偏序集</a:t>
            </a:r>
          </a:p>
          <a:p>
            <a:pPr lvl="1" algn="just"/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x,y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S, </a:t>
            </a:r>
            <a:r>
              <a:rPr lang="zh-CN" altLang="en-US">
                <a:latin typeface="Times New Roman" pitchFamily="18" charset="0"/>
              </a:rPr>
              <a:t>存在</a:t>
            </a:r>
            <a:r>
              <a:rPr lang="en-US" altLang="zh-CN">
                <a:latin typeface="Times New Roman" pitchFamily="18" charset="0"/>
              </a:rPr>
              <a:t>{x,y}</a:t>
            </a:r>
            <a:r>
              <a:rPr lang="zh-CN" altLang="en-US">
                <a:latin typeface="Times New Roman" pitchFamily="18" charset="0"/>
              </a:rPr>
              <a:t>的最小上界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lub{x,y}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lvl="1" algn="just"/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x,y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S, </a:t>
            </a:r>
            <a:r>
              <a:rPr lang="zh-CN" altLang="en-US">
                <a:latin typeface="Times New Roman" pitchFamily="18" charset="0"/>
              </a:rPr>
              <a:t>存在</a:t>
            </a:r>
            <a:r>
              <a:rPr lang="en-US" altLang="zh-CN">
                <a:latin typeface="Times New Roman" pitchFamily="18" charset="0"/>
              </a:rPr>
              <a:t>{x,y}</a:t>
            </a:r>
            <a:r>
              <a:rPr lang="zh-CN" altLang="en-US">
                <a:latin typeface="Times New Roman" pitchFamily="18" charset="0"/>
              </a:rPr>
              <a:t>的最大下界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glb{x,y}</a:t>
            </a:r>
            <a:endParaRPr lang="en-US" altLang="zh-CN">
              <a:latin typeface="Times New Roman" pitchFamily="18" charset="0"/>
            </a:endParaRPr>
          </a:p>
          <a:p>
            <a:pPr lvl="1" algn="just"/>
            <a:endParaRPr lang="en-US" altLang="zh-CN">
              <a:latin typeface="Times New Roman" pitchFamily="18" charset="0"/>
            </a:endParaRPr>
          </a:p>
          <a:p>
            <a:pPr lvl="1" algn="just"/>
            <a:r>
              <a:rPr lang="zh-CN" altLang="en-US" b="1">
                <a:latin typeface="Times New Roman" pitchFamily="18" charset="0"/>
              </a:rPr>
              <a:t>则称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关于</a:t>
            </a:r>
            <a:r>
              <a:rPr lang="zh-CN" altLang="en-US" b="1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zh-CN" altLang="en-US" b="1">
                <a:latin typeface="Times New Roman" pitchFamily="18" charset="0"/>
              </a:rPr>
              <a:t>构成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格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 algn="just"/>
            <a:endParaRPr lang="en-US" altLang="zh-CN">
              <a:latin typeface="Times New Roman" pitchFamily="18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3276600" cy="9112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339966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lub :   “least upper bound”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glb :   “greatest lower bound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在格中定义运算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在格中可以定义如下的运算：</a:t>
            </a:r>
          </a:p>
          <a:p>
            <a:pPr lvl="1" algn="just"/>
            <a:endParaRPr lang="zh-CN" altLang="en-US">
              <a:latin typeface="Times New Roman" pitchFamily="18" charset="0"/>
            </a:endParaRPr>
          </a:p>
          <a:p>
            <a:pPr lvl="1" algn="just"/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保联</a:t>
            </a:r>
            <a:r>
              <a:rPr lang="zh-CN" altLang="en-US">
                <a:latin typeface="Times New Roman" pitchFamily="18" charset="0"/>
              </a:rPr>
              <a:t>”：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x,y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S,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y=lub{x,y}</a:t>
            </a:r>
          </a:p>
          <a:p>
            <a:pPr lvl="1" algn="just"/>
            <a:endParaRPr lang="en-US" altLang="zh-CN">
              <a:latin typeface="Times New Roman" pitchFamily="18" charset="0"/>
            </a:endParaRPr>
          </a:p>
          <a:p>
            <a:pPr lvl="1" algn="just"/>
            <a:r>
              <a:rPr lang="en-US" altLang="zh-CN">
                <a:latin typeface="Times New Roman" pitchFamily="18" charset="0"/>
              </a:rPr>
              <a:t>“</a:t>
            </a: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保交</a:t>
            </a:r>
            <a:r>
              <a:rPr lang="zh-CN" altLang="en-US">
                <a:latin typeface="Times New Roman" pitchFamily="18" charset="0"/>
              </a:rPr>
              <a:t>”：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x,y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S,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⋀y=glb{x,y}</a:t>
            </a: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偏序格的例子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>
                <a:latin typeface="Times New Roman" pitchFamily="18" charset="0"/>
              </a:rPr>
              <a:t>〈{1,2,3,4,6,8,12,16,24,48},|〉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y=gcd(x,y),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y=lcm(x,y)</a:t>
            </a:r>
          </a:p>
          <a:p>
            <a:pPr algn="just">
              <a:spcBef>
                <a:spcPct val="60000"/>
              </a:spcBef>
            </a:pPr>
            <a:r>
              <a:rPr lang="en-US" altLang="zh-CN">
                <a:latin typeface="Times New Roman" pitchFamily="18" charset="0"/>
              </a:rPr>
              <a:t>〈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>
                <a:latin typeface="Times New Roman" pitchFamily="18" charset="0"/>
              </a:rPr>
              <a:t>(B),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pitchFamily="18" charset="0"/>
              </a:rPr>
              <a:t>〉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y=x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⋂</a:t>
            </a:r>
            <a:r>
              <a:rPr lang="en-US" altLang="zh-CN">
                <a:latin typeface="Times New Roman" pitchFamily="18" charset="0"/>
              </a:rPr>
              <a:t>y,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⋃</a:t>
            </a:r>
            <a:r>
              <a:rPr lang="en-US" altLang="zh-CN">
                <a:latin typeface="Times New Roman" pitchFamily="18" charset="0"/>
              </a:rPr>
              <a:t>y</a:t>
            </a:r>
          </a:p>
          <a:p>
            <a:pPr>
              <a:spcBef>
                <a:spcPct val="60000"/>
              </a:spcBef>
            </a:pPr>
            <a:r>
              <a:rPr lang="en-US" altLang="zh-CN">
                <a:latin typeface="Times New Roman" pitchFamily="18" charset="0"/>
              </a:rPr>
              <a:t>〈</a:t>
            </a:r>
            <a:r>
              <a:rPr lang="zh-CN" altLang="en-US">
                <a:latin typeface="Times New Roman" pitchFamily="18" charset="0"/>
              </a:rPr>
              <a:t>整数集，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>
                <a:latin typeface="Times New Roman" pitchFamily="18" charset="0"/>
              </a:rPr>
              <a:t>〉</a:t>
            </a:r>
          </a:p>
          <a:p>
            <a:pPr lvl="1"/>
            <a:r>
              <a:rPr lang="en-US" altLang="zh-CN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y=min{x,y},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y=max{x,y}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格与哈斯图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右边两个哈斯图所表示的偏序集</a:t>
            </a:r>
            <a:r>
              <a:rPr lang="zh-CN" altLang="en-US" sz="2800" b="1" i="1">
                <a:solidFill>
                  <a:srgbClr val="0000CC"/>
                </a:solidFill>
              </a:rPr>
              <a:t>不是</a:t>
            </a:r>
            <a:r>
              <a:rPr lang="zh-CN" altLang="en-US" sz="2800"/>
              <a:t>格</a:t>
            </a:r>
          </a:p>
        </p:txBody>
      </p:sp>
      <p:graphicFrame>
        <p:nvGraphicFramePr>
          <p:cNvPr id="64570" name="Object 58"/>
          <p:cNvGraphicFramePr>
            <a:graphicFrameLocks noChangeAspect="1"/>
          </p:cNvGraphicFramePr>
          <p:nvPr/>
        </p:nvGraphicFramePr>
        <p:xfrm>
          <a:off x="609600" y="2971800"/>
          <a:ext cx="105156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Document" r:id="rId3" imgW="5274360" imgH="1158120" progId="Word.Document.8">
                  <p:embed/>
                </p:oleObj>
              </mc:Choice>
              <mc:Fallback>
                <p:oleObj name="Document" r:id="rId3" imgW="5274360" imgH="1158120" progId="Word.Document.8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105156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格的基本关系式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根据“最小上界”和“最大下界”的定义，有如下关系式：</a:t>
            </a:r>
            <a:endParaRPr lang="zh-CN" altLang="en-US"/>
          </a:p>
          <a:p>
            <a:pPr lvl="1" algn="just"/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b, 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如果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c, 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如果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a, 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关于格的对偶命题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对偶命题的例子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(a,b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是格中元素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≽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互为对偶命题</a:t>
            </a:r>
            <a:r>
              <a:rPr lang="zh-CN" altLang="en-US"/>
              <a:t> </a:t>
            </a:r>
          </a:p>
          <a:p>
            <a:pPr>
              <a:spcBef>
                <a:spcPct val="60000"/>
              </a:spcBef>
            </a:pPr>
            <a:r>
              <a:rPr lang="zh-CN" altLang="en-US">
                <a:latin typeface="Times New Roman" pitchFamily="18" charset="0"/>
              </a:rPr>
              <a:t>对偶命题构成规律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格元素名不变</a:t>
            </a:r>
          </a:p>
          <a:p>
            <a:pPr lvl="1"/>
            <a:r>
              <a:rPr lang="zh-CN" altLang="en-US">
                <a:ea typeface="MS PMincho" pitchFamily="18" charset="-128"/>
              </a:rPr>
              <a:t>≼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zh-CN" altLang="en-US">
                <a:ea typeface="MS PMincho" pitchFamily="18" charset="-128"/>
              </a:rPr>
              <a:t>≽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zh-CN" altLang="en-US">
                <a:ea typeface="MS PMincho" pitchFamily="18" charset="-128"/>
              </a:rPr>
              <a:t>⋀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zh-CN" altLang="en-US">
                <a:ea typeface="MS PMincho" pitchFamily="18" charset="-128"/>
              </a:rPr>
              <a:t>⋁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</a:rPr>
              <a:t>全部</a:t>
            </a:r>
            <a:r>
              <a:rPr lang="zh-CN" altLang="en-US">
                <a:latin typeface="Times New Roman" pitchFamily="18" charset="0"/>
              </a:rPr>
              <a:t>互换。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2266</Words>
  <Application>Microsoft Office PowerPoint</Application>
  <PresentationFormat>全屏显示(4:3)</PresentationFormat>
  <Paragraphs>151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Times New Roman</vt:lpstr>
      <vt:lpstr>宋体</vt:lpstr>
      <vt:lpstr>Tahoma</vt:lpstr>
      <vt:lpstr>MS PMincho</vt:lpstr>
      <vt:lpstr>Symbol</vt:lpstr>
      <vt:lpstr>Courier New</vt:lpstr>
      <vt:lpstr>MT Extra</vt:lpstr>
      <vt:lpstr>Wingdings</vt:lpstr>
      <vt:lpstr>Office 主题​​</vt:lpstr>
      <vt:lpstr>Microsoft Word 文档</vt:lpstr>
      <vt:lpstr>格</vt:lpstr>
      <vt:lpstr>上一讲内容的回顾</vt:lpstr>
      <vt:lpstr>格</vt:lpstr>
      <vt:lpstr>偏序格</vt:lpstr>
      <vt:lpstr>在格中定义运算</vt:lpstr>
      <vt:lpstr>偏序格的例子</vt:lpstr>
      <vt:lpstr>格与哈斯图</vt:lpstr>
      <vt:lpstr>格的基本关系式</vt:lpstr>
      <vt:lpstr>关于格的对偶命题</vt:lpstr>
      <vt:lpstr>格的对偶原理</vt:lpstr>
      <vt:lpstr>格的性质</vt:lpstr>
      <vt:lpstr>格导出的代数系统</vt:lpstr>
      <vt:lpstr>代数格</vt:lpstr>
      <vt:lpstr>在代数格中定义偏序关系</vt:lpstr>
      <vt:lpstr>a◦b即{a,b}的最小上界</vt:lpstr>
      <vt:lpstr>a*b即{a,b}的最大下界</vt:lpstr>
      <vt:lpstr>偏序格与代数格的等价</vt:lpstr>
      <vt:lpstr>有关格的性质的进一步讨论</vt:lpstr>
      <vt:lpstr>有关格的性质的进一步讨论</vt:lpstr>
      <vt:lpstr>子格</vt:lpstr>
      <vt:lpstr>格同态 </vt:lpstr>
      <vt:lpstr>格同态与保序 </vt:lpstr>
      <vt:lpstr>双向保序的证明 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20</cp:revision>
  <dcterms:created xsi:type="dcterms:W3CDTF">2001-02-08T13:36:53Z</dcterms:created>
  <dcterms:modified xsi:type="dcterms:W3CDTF">2014-02-28T04:31:01Z</dcterms:modified>
</cp:coreProperties>
</file>