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79" r:id="rId5"/>
    <p:sldId id="280" r:id="rId6"/>
    <p:sldId id="300" r:id="rId7"/>
    <p:sldId id="281" r:id="rId8"/>
    <p:sldId id="283" r:id="rId9"/>
    <p:sldId id="284" r:id="rId10"/>
    <p:sldId id="285" r:id="rId11"/>
    <p:sldId id="286" r:id="rId12"/>
    <p:sldId id="295" r:id="rId13"/>
    <p:sldId id="297" r:id="rId14"/>
    <p:sldId id="298" r:id="rId15"/>
    <p:sldId id="287" r:id="rId16"/>
    <p:sldId id="288" r:id="rId17"/>
    <p:sldId id="299" r:id="rId18"/>
    <p:sldId id="289" r:id="rId19"/>
    <p:sldId id="290" r:id="rId20"/>
    <p:sldId id="296" r:id="rId21"/>
    <p:sldId id="291" r:id="rId22"/>
    <p:sldId id="292" r:id="rId23"/>
    <p:sldId id="294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9900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6B66-8B57-4449-A836-615708EAD6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2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1849-C514-43DE-9A83-0FF7E215E7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9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E64-EBF8-40B7-AC1A-52C7BF6FF7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6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A605-2D9D-46CE-BA39-DD5178CBB6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8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3ACB-BE84-4838-8560-DA2C70ACB5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51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4A95-C60C-4701-93FF-03B8C6A028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51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7D24-A043-4756-B7D5-0CF9DEFA9D3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70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1918-FFF0-4053-A714-29BF15602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99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D5B-4D6F-4EBB-9E6F-B87CC9A866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6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B9D-34AA-4DD1-B719-6A6D0BA8F2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72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95AD-0446-44DF-B54D-8AAC9ADEFF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91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9FAC1-DDC1-4115-8F17-5FD3F6D7E2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87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/>
              <a:t>几种特殊的格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  第</a:t>
            </a:r>
            <a:r>
              <a:rPr lang="en-US" altLang="zh-CN"/>
              <a:t>18</a:t>
            </a:r>
            <a:r>
              <a:rPr lang="zh-CN" altLang="en-US"/>
              <a:t>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7772400" cy="1143000"/>
          </a:xfrm>
        </p:spPr>
        <p:txBody>
          <a:bodyPr/>
          <a:lstStyle/>
          <a:p>
            <a:r>
              <a:rPr lang="zh-CN" altLang="en-US"/>
              <a:t>分配格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686800" cy="4724400"/>
          </a:xfrm>
        </p:spPr>
        <p:txBody>
          <a:bodyPr/>
          <a:lstStyle/>
          <a:p>
            <a:pPr algn="just"/>
            <a:r>
              <a:rPr lang="zh-CN" altLang="en-US" sz="2800" dirty="0">
                <a:latin typeface="Times New Roman" pitchFamily="18" charset="0"/>
              </a:rPr>
              <a:t>定义：设</a:t>
            </a:r>
            <a:r>
              <a:rPr lang="en-US" altLang="zh-CN" sz="2800" dirty="0">
                <a:latin typeface="Times New Roman" pitchFamily="18" charset="0"/>
              </a:rPr>
              <a:t>L</a:t>
            </a:r>
            <a:r>
              <a:rPr lang="zh-CN" altLang="en-US" sz="2800" dirty="0">
                <a:latin typeface="Times New Roman" pitchFamily="18" charset="0"/>
              </a:rPr>
              <a:t>是格，若对任意的</a:t>
            </a:r>
            <a:r>
              <a:rPr lang="en-US" altLang="zh-CN" sz="2800" dirty="0" err="1">
                <a:latin typeface="Times New Roman" pitchFamily="18" charset="0"/>
              </a:rPr>
              <a:t>a,b,c</a:t>
            </a:r>
            <a:r>
              <a:rPr lang="en-US" altLang="zh-CN" sz="2800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dirty="0" err="1">
                <a:latin typeface="Times New Roman" pitchFamily="18" charset="0"/>
              </a:rPr>
              <a:t>L</a:t>
            </a:r>
            <a:r>
              <a:rPr lang="en-US" altLang="zh-CN" sz="2800" dirty="0">
                <a:latin typeface="Times New Roman" pitchFamily="18" charset="0"/>
              </a:rPr>
              <a:t>, </a:t>
            </a:r>
            <a:r>
              <a:rPr lang="zh-CN" altLang="en-US" sz="2800" dirty="0">
                <a:latin typeface="Times New Roman" pitchFamily="18" charset="0"/>
              </a:rPr>
              <a:t>有</a:t>
            </a:r>
            <a:r>
              <a:rPr lang="en-US" altLang="zh-CN" sz="2800" dirty="0">
                <a:latin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</a:rPr>
              <a:t>b</a:t>
            </a:r>
            <a:r>
              <a:rPr lang="en-US" altLang="zh-CN" sz="28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 dirty="0" err="1">
                <a:latin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</a:rPr>
              <a:t>)=(</a:t>
            </a:r>
            <a:r>
              <a:rPr lang="en-US" altLang="zh-CN" sz="2800" dirty="0" err="1">
                <a:latin typeface="Times New Roman" pitchFamily="18" charset="0"/>
              </a:rPr>
              <a:t>a</a:t>
            </a:r>
            <a:r>
              <a:rPr lang="en-US" altLang="zh-CN" sz="2800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 dirty="0" err="1">
                <a:latin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</a:rPr>
              <a:t>a</a:t>
            </a:r>
            <a:r>
              <a:rPr lang="en-US" altLang="zh-CN" sz="2800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 dirty="0" err="1">
                <a:latin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</a:rPr>
              <a:t>), </a:t>
            </a:r>
            <a:r>
              <a:rPr lang="zh-CN" altLang="en-US" sz="2800" dirty="0">
                <a:latin typeface="Times New Roman" pitchFamily="18" charset="0"/>
              </a:rPr>
              <a:t>则</a:t>
            </a:r>
            <a:r>
              <a:rPr lang="en-US" altLang="zh-CN" sz="2800" dirty="0">
                <a:latin typeface="Times New Roman" pitchFamily="18" charset="0"/>
              </a:rPr>
              <a:t>L</a:t>
            </a:r>
            <a:r>
              <a:rPr lang="zh-CN" altLang="en-US" sz="2800" dirty="0">
                <a:latin typeface="Times New Roman" pitchFamily="18" charset="0"/>
              </a:rPr>
              <a:t>是分配格。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对偶：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)=(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与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)=(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同真假 </a:t>
            </a:r>
          </a:p>
          <a:p>
            <a:pPr lvl="1">
              <a:spcBef>
                <a:spcPct val="60000"/>
              </a:spcBef>
            </a:pPr>
            <a:r>
              <a:rPr lang="zh-CN" altLang="en-US" sz="2400" dirty="0">
                <a:latin typeface="Times New Roman" pitchFamily="18" charset="0"/>
              </a:rPr>
              <a:t>钻石格</a:t>
            </a:r>
            <a:r>
              <a:rPr lang="en-US" altLang="zh-CN" sz="2400" dirty="0">
                <a:latin typeface="Times New Roman" pitchFamily="18" charset="0"/>
              </a:rPr>
              <a:t>(2)</a:t>
            </a:r>
            <a:r>
              <a:rPr lang="zh-CN" altLang="en-US" sz="2400" dirty="0">
                <a:latin typeface="Times New Roman" pitchFamily="18" charset="0"/>
              </a:rPr>
              <a:t>和五角格</a:t>
            </a:r>
            <a:r>
              <a:rPr lang="en-US" altLang="zh-CN" sz="2400" dirty="0">
                <a:latin typeface="Times New Roman" pitchFamily="18" charset="0"/>
              </a:rPr>
              <a:t>(3)</a:t>
            </a:r>
            <a:r>
              <a:rPr lang="zh-CN" altLang="en-US" sz="2400" dirty="0">
                <a:latin typeface="Times New Roman" pitchFamily="18" charset="0"/>
              </a:rPr>
              <a:t>均非分配格。</a:t>
            </a:r>
          </a:p>
          <a:p>
            <a:pPr lvl="2" algn="just"/>
            <a:r>
              <a:rPr lang="zh-CN" altLang="en-US" sz="2000" dirty="0">
                <a:latin typeface="Times New Roman" pitchFamily="18" charset="0"/>
              </a:rPr>
              <a:t>在</a:t>
            </a:r>
            <a:r>
              <a:rPr lang="en-US" altLang="zh-CN" sz="2000" dirty="0">
                <a:latin typeface="Times New Roman" pitchFamily="18" charset="0"/>
              </a:rPr>
              <a:t>(2)</a:t>
            </a:r>
            <a:r>
              <a:rPr lang="zh-CN" altLang="en-US" sz="2000" dirty="0">
                <a:latin typeface="Times New Roman" pitchFamily="18" charset="0"/>
              </a:rPr>
              <a:t>中，</a:t>
            </a:r>
            <a:r>
              <a:rPr lang="en-US" altLang="zh-CN" sz="2000" dirty="0">
                <a:latin typeface="Times New Roman" pitchFamily="18" charset="0"/>
              </a:rPr>
              <a:t>b</a:t>
            </a:r>
            <a:r>
              <a:rPr lang="en-US" altLang="zh-CN" sz="20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</a:rPr>
              <a:t>c</a:t>
            </a:r>
            <a:r>
              <a:rPr lang="en-US" altLang="zh-CN" sz="20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 dirty="0" err="1">
                <a:latin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</a:rPr>
              <a:t>)=b, </a:t>
            </a:r>
          </a:p>
          <a:p>
            <a:pPr lvl="2" algn="just"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    </a:t>
            </a:r>
            <a:r>
              <a:rPr lang="zh-CN" altLang="en-US" sz="2000" dirty="0">
                <a:latin typeface="Times New Roman" pitchFamily="18" charset="0"/>
              </a:rPr>
              <a:t>而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</a:rPr>
              <a:t>b</a:t>
            </a:r>
            <a:r>
              <a:rPr lang="en-US" altLang="zh-CN" sz="2000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 dirty="0" err="1">
                <a:latin typeface="Times New Roman" pitchFamily="18" charset="0"/>
              </a:rPr>
              <a:t>c</a:t>
            </a:r>
            <a:r>
              <a:rPr lang="en-US" altLang="zh-CN" sz="2000" dirty="0">
                <a:latin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</a:rPr>
              <a:t>b</a:t>
            </a:r>
            <a:r>
              <a:rPr lang="en-US" altLang="zh-CN" sz="2000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 dirty="0" err="1">
                <a:latin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</a:rPr>
              <a:t>)=a</a:t>
            </a:r>
          </a:p>
          <a:p>
            <a:pPr lvl="2" algn="just"/>
            <a:r>
              <a:rPr lang="zh-CN" altLang="en-US" sz="2000" dirty="0">
                <a:latin typeface="Times New Roman" pitchFamily="18" charset="0"/>
              </a:rPr>
              <a:t>在</a:t>
            </a:r>
            <a:r>
              <a:rPr lang="en-US" altLang="zh-CN" sz="2000" dirty="0">
                <a:latin typeface="Times New Roman" pitchFamily="18" charset="0"/>
              </a:rPr>
              <a:t>(3)</a:t>
            </a:r>
            <a:r>
              <a:rPr lang="zh-CN" altLang="en-US" sz="2000" dirty="0">
                <a:latin typeface="Times New Roman" pitchFamily="18" charset="0"/>
              </a:rPr>
              <a:t>中，</a:t>
            </a:r>
            <a:r>
              <a:rPr lang="en-US" altLang="zh-CN" sz="2000" dirty="0">
                <a:latin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</a:rPr>
              <a:t>b</a:t>
            </a:r>
            <a:r>
              <a:rPr lang="en-US" altLang="zh-CN" sz="2000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 dirty="0" err="1">
                <a:latin typeface="Times New Roman" pitchFamily="18" charset="0"/>
              </a:rPr>
              <a:t>c</a:t>
            </a:r>
            <a:r>
              <a:rPr lang="en-US" altLang="zh-CN" sz="2000" dirty="0">
                <a:latin typeface="Times New Roman" pitchFamily="18" charset="0"/>
              </a:rPr>
              <a:t>)=d, </a:t>
            </a:r>
          </a:p>
          <a:p>
            <a:pPr lvl="2" algn="just"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    </a:t>
            </a:r>
            <a:r>
              <a:rPr lang="zh-CN" altLang="en-US" sz="2000" dirty="0">
                <a:latin typeface="Times New Roman" pitchFamily="18" charset="0"/>
              </a:rPr>
              <a:t>而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</a:rPr>
              <a:t>d</a:t>
            </a:r>
            <a:r>
              <a:rPr lang="en-US" altLang="zh-CN" sz="20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 dirty="0" err="1">
                <a:latin typeface="Times New Roman" pitchFamily="18" charset="0"/>
              </a:rPr>
              <a:t>b</a:t>
            </a:r>
            <a:r>
              <a:rPr lang="en-US" altLang="zh-CN" sz="2000" dirty="0">
                <a:latin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</a:rPr>
              <a:t>d</a:t>
            </a:r>
            <a:r>
              <a:rPr lang="en-US" altLang="zh-CN" sz="20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 dirty="0" err="1">
                <a:latin typeface="Times New Roman" pitchFamily="18" charset="0"/>
              </a:rPr>
              <a:t>c</a:t>
            </a:r>
            <a:r>
              <a:rPr lang="en-US" altLang="zh-CN" sz="2000" dirty="0">
                <a:latin typeface="Times New Roman" pitchFamily="18" charset="0"/>
              </a:rPr>
              <a:t>)=c</a:t>
            </a:r>
          </a:p>
          <a:p>
            <a:pPr lvl="2"/>
            <a:endParaRPr lang="en-US" altLang="zh-CN" sz="2000" dirty="0">
              <a:latin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</a:endParaRP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533525" y="4702175"/>
          <a:ext cx="3644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0" name="Document" r:id="rId3" imgW="3645000" imgH="761400" progId="Word.Document.8">
                  <p:embed/>
                </p:oleObj>
              </mc:Choice>
              <mc:Fallback>
                <p:oleObj name="Document" r:id="rId3" imgW="3645000" imgH="761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702175"/>
                        <a:ext cx="3644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3810000" y="4065588"/>
            <a:ext cx="1603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4424363" y="4202113"/>
            <a:ext cx="130175" cy="134937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4424363" y="4684713"/>
            <a:ext cx="130175" cy="13335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4424363" y="5167313"/>
            <a:ext cx="130175" cy="13335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4424363" y="5648325"/>
            <a:ext cx="130175" cy="13335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5870575" y="4090988"/>
            <a:ext cx="131763" cy="13335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2" name="Oval 12"/>
          <p:cNvSpPr>
            <a:spLocks noChangeArrowheads="1"/>
          </p:cNvSpPr>
          <p:nvPr/>
        </p:nvSpPr>
        <p:spPr bwMode="auto">
          <a:xfrm>
            <a:off x="5353050" y="4814888"/>
            <a:ext cx="130175" cy="134937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6445250" y="4814888"/>
            <a:ext cx="130175" cy="134937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5870575" y="5648325"/>
            <a:ext cx="131763" cy="13335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7974013" y="3994150"/>
            <a:ext cx="130175" cy="13335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7304088" y="4884738"/>
            <a:ext cx="131762" cy="134937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7" name="Oval 17"/>
          <p:cNvSpPr>
            <a:spLocks noChangeArrowheads="1"/>
          </p:cNvSpPr>
          <p:nvPr/>
        </p:nvSpPr>
        <p:spPr bwMode="auto">
          <a:xfrm>
            <a:off x="7974013" y="5665788"/>
            <a:ext cx="130175" cy="13335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8520113" y="4606925"/>
            <a:ext cx="130175" cy="13335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 flipH="1">
            <a:off x="4479925" y="4352925"/>
            <a:ext cx="12700" cy="320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 flipH="1">
            <a:off x="4479925" y="4827588"/>
            <a:ext cx="12700" cy="3333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 flipH="1">
            <a:off x="4479925" y="5300663"/>
            <a:ext cx="12700" cy="3619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 flipH="1">
            <a:off x="5475288" y="4213225"/>
            <a:ext cx="409575" cy="6143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5461000" y="4951413"/>
            <a:ext cx="438150" cy="7112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5994400" y="4213225"/>
            <a:ext cx="490538" cy="6270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H="1">
            <a:off x="5980113" y="4951413"/>
            <a:ext cx="504825" cy="7254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5938838" y="4227513"/>
            <a:ext cx="1587" cy="14208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7" name="Oval 27"/>
          <p:cNvSpPr>
            <a:spLocks noChangeArrowheads="1"/>
          </p:cNvSpPr>
          <p:nvPr/>
        </p:nvSpPr>
        <p:spPr bwMode="auto">
          <a:xfrm>
            <a:off x="8520113" y="5205413"/>
            <a:ext cx="130175" cy="13335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 flipH="1">
            <a:off x="7413625" y="4116388"/>
            <a:ext cx="573088" cy="7794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>
            <a:off x="7413625" y="5021263"/>
            <a:ext cx="588963" cy="6413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>
            <a:off x="8096250" y="4102100"/>
            <a:ext cx="436563" cy="5016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1" name="Line 31"/>
          <p:cNvSpPr>
            <a:spLocks noChangeShapeType="1"/>
          </p:cNvSpPr>
          <p:nvPr/>
        </p:nvSpPr>
        <p:spPr bwMode="auto">
          <a:xfrm>
            <a:off x="8588375" y="4757738"/>
            <a:ext cx="1588" cy="4445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2" name="Line 32"/>
          <p:cNvSpPr>
            <a:spLocks noChangeShapeType="1"/>
          </p:cNvSpPr>
          <p:nvPr/>
        </p:nvSpPr>
        <p:spPr bwMode="auto">
          <a:xfrm flipH="1">
            <a:off x="8081963" y="5327650"/>
            <a:ext cx="450850" cy="3635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3" name="Rectangle 33"/>
          <p:cNvSpPr>
            <a:spLocks noChangeArrowheads="1"/>
          </p:cNvSpPr>
          <p:nvPr/>
        </p:nvSpPr>
        <p:spPr bwMode="auto">
          <a:xfrm>
            <a:off x="4110038" y="4005263"/>
            <a:ext cx="481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4273550" y="4135438"/>
            <a:ext cx="11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76835" name="Rectangle 35"/>
          <p:cNvSpPr>
            <a:spLocks noChangeArrowheads="1"/>
          </p:cNvSpPr>
          <p:nvPr/>
        </p:nvSpPr>
        <p:spPr bwMode="auto">
          <a:xfrm>
            <a:off x="4379913" y="413543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36" name="Rectangle 36"/>
          <p:cNvSpPr>
            <a:spLocks noChangeArrowheads="1"/>
          </p:cNvSpPr>
          <p:nvPr/>
        </p:nvSpPr>
        <p:spPr bwMode="auto">
          <a:xfrm>
            <a:off x="4097338" y="4562475"/>
            <a:ext cx="479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7" name="Rectangle 37"/>
          <p:cNvSpPr>
            <a:spLocks noChangeArrowheads="1"/>
          </p:cNvSpPr>
          <p:nvPr/>
        </p:nvSpPr>
        <p:spPr bwMode="auto">
          <a:xfrm>
            <a:off x="4260850" y="469265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76838" name="Rectangle 38"/>
          <p:cNvSpPr>
            <a:spLocks noChangeArrowheads="1"/>
          </p:cNvSpPr>
          <p:nvPr/>
        </p:nvSpPr>
        <p:spPr bwMode="auto">
          <a:xfrm>
            <a:off x="4379913" y="46926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39" name="Rectangle 39"/>
          <p:cNvSpPr>
            <a:spLocks noChangeArrowheads="1"/>
          </p:cNvSpPr>
          <p:nvPr/>
        </p:nvSpPr>
        <p:spPr bwMode="auto">
          <a:xfrm>
            <a:off x="4083050" y="4951413"/>
            <a:ext cx="4810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4246563" y="5083175"/>
            <a:ext cx="112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76841" name="Rectangle 41"/>
          <p:cNvSpPr>
            <a:spLocks noChangeArrowheads="1"/>
          </p:cNvSpPr>
          <p:nvPr/>
        </p:nvSpPr>
        <p:spPr bwMode="auto">
          <a:xfrm>
            <a:off x="4352925" y="508317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42" name="Rectangle 42"/>
          <p:cNvSpPr>
            <a:spLocks noChangeArrowheads="1"/>
          </p:cNvSpPr>
          <p:nvPr/>
        </p:nvSpPr>
        <p:spPr bwMode="auto">
          <a:xfrm>
            <a:off x="4110038" y="5495925"/>
            <a:ext cx="481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43" name="Rectangle 43"/>
          <p:cNvSpPr>
            <a:spLocks noChangeArrowheads="1"/>
          </p:cNvSpPr>
          <p:nvPr/>
        </p:nvSpPr>
        <p:spPr bwMode="auto">
          <a:xfrm>
            <a:off x="4273550" y="56261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76844" name="Rectangle 44"/>
          <p:cNvSpPr>
            <a:spLocks noChangeArrowheads="1"/>
          </p:cNvSpPr>
          <p:nvPr/>
        </p:nvSpPr>
        <p:spPr bwMode="auto">
          <a:xfrm>
            <a:off x="4394200" y="56261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45" name="Rectangle 45"/>
          <p:cNvSpPr>
            <a:spLocks noChangeArrowheads="1"/>
          </p:cNvSpPr>
          <p:nvPr/>
        </p:nvSpPr>
        <p:spPr bwMode="auto">
          <a:xfrm>
            <a:off x="5870575" y="4589463"/>
            <a:ext cx="4810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46" name="Rectangle 46"/>
          <p:cNvSpPr>
            <a:spLocks noChangeArrowheads="1"/>
          </p:cNvSpPr>
          <p:nvPr/>
        </p:nvSpPr>
        <p:spPr bwMode="auto">
          <a:xfrm>
            <a:off x="6035675" y="4721225"/>
            <a:ext cx="11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76847" name="Rectangle 47"/>
          <p:cNvSpPr>
            <a:spLocks noChangeArrowheads="1"/>
          </p:cNvSpPr>
          <p:nvPr/>
        </p:nvSpPr>
        <p:spPr bwMode="auto">
          <a:xfrm>
            <a:off x="6142038" y="47212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48" name="Rectangle 48"/>
          <p:cNvSpPr>
            <a:spLocks noChangeArrowheads="1"/>
          </p:cNvSpPr>
          <p:nvPr/>
        </p:nvSpPr>
        <p:spPr bwMode="auto">
          <a:xfrm>
            <a:off x="5529263" y="3906838"/>
            <a:ext cx="4810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49" name="Rectangle 49"/>
          <p:cNvSpPr>
            <a:spLocks noChangeArrowheads="1"/>
          </p:cNvSpPr>
          <p:nvPr/>
        </p:nvSpPr>
        <p:spPr bwMode="auto">
          <a:xfrm>
            <a:off x="5694363" y="4038600"/>
            <a:ext cx="112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76850" name="Rectangle 50"/>
          <p:cNvSpPr>
            <a:spLocks noChangeArrowheads="1"/>
          </p:cNvSpPr>
          <p:nvPr/>
        </p:nvSpPr>
        <p:spPr bwMode="auto">
          <a:xfrm>
            <a:off x="5800725" y="40386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51" name="Rectangle 51"/>
          <p:cNvSpPr>
            <a:spLocks noChangeArrowheads="1"/>
          </p:cNvSpPr>
          <p:nvPr/>
        </p:nvSpPr>
        <p:spPr bwMode="auto">
          <a:xfrm>
            <a:off x="5065713" y="4673600"/>
            <a:ext cx="481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5229225" y="48037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76853" name="Rectangle 53"/>
          <p:cNvSpPr>
            <a:spLocks noChangeArrowheads="1"/>
          </p:cNvSpPr>
          <p:nvPr/>
        </p:nvSpPr>
        <p:spPr bwMode="auto">
          <a:xfrm>
            <a:off x="5349875" y="480377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54" name="Rectangle 54"/>
          <p:cNvSpPr>
            <a:spLocks noChangeArrowheads="1"/>
          </p:cNvSpPr>
          <p:nvPr/>
        </p:nvSpPr>
        <p:spPr bwMode="auto">
          <a:xfrm>
            <a:off x="6445250" y="4687888"/>
            <a:ext cx="479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55" name="Rectangle 55"/>
          <p:cNvSpPr>
            <a:spLocks noChangeArrowheads="1"/>
          </p:cNvSpPr>
          <p:nvPr/>
        </p:nvSpPr>
        <p:spPr bwMode="auto">
          <a:xfrm>
            <a:off x="6608763" y="48180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76856" name="Rectangle 56"/>
          <p:cNvSpPr>
            <a:spLocks noChangeArrowheads="1"/>
          </p:cNvSpPr>
          <p:nvPr/>
        </p:nvSpPr>
        <p:spPr bwMode="auto">
          <a:xfrm>
            <a:off x="6727825" y="481806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57" name="Rectangle 57"/>
          <p:cNvSpPr>
            <a:spLocks noChangeArrowheads="1"/>
          </p:cNvSpPr>
          <p:nvPr/>
        </p:nvSpPr>
        <p:spPr bwMode="auto">
          <a:xfrm>
            <a:off x="7632700" y="3810000"/>
            <a:ext cx="479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58" name="Rectangle 58"/>
          <p:cNvSpPr>
            <a:spLocks noChangeArrowheads="1"/>
          </p:cNvSpPr>
          <p:nvPr/>
        </p:nvSpPr>
        <p:spPr bwMode="auto">
          <a:xfrm>
            <a:off x="7796213" y="3940175"/>
            <a:ext cx="112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76859" name="Rectangle 59"/>
          <p:cNvSpPr>
            <a:spLocks noChangeArrowheads="1"/>
          </p:cNvSpPr>
          <p:nvPr/>
        </p:nvSpPr>
        <p:spPr bwMode="auto">
          <a:xfrm>
            <a:off x="7902575" y="394017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60" name="Rectangle 60"/>
          <p:cNvSpPr>
            <a:spLocks noChangeArrowheads="1"/>
          </p:cNvSpPr>
          <p:nvPr/>
        </p:nvSpPr>
        <p:spPr bwMode="auto">
          <a:xfrm>
            <a:off x="6962775" y="4632325"/>
            <a:ext cx="481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61" name="Rectangle 61"/>
          <p:cNvSpPr>
            <a:spLocks noChangeArrowheads="1"/>
          </p:cNvSpPr>
          <p:nvPr/>
        </p:nvSpPr>
        <p:spPr bwMode="auto">
          <a:xfrm>
            <a:off x="7126288" y="47625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76862" name="Rectangle 62"/>
          <p:cNvSpPr>
            <a:spLocks noChangeArrowheads="1"/>
          </p:cNvSpPr>
          <p:nvPr/>
        </p:nvSpPr>
        <p:spPr bwMode="auto">
          <a:xfrm>
            <a:off x="7246938" y="47625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63" name="Rectangle 63"/>
          <p:cNvSpPr>
            <a:spLocks noChangeArrowheads="1"/>
          </p:cNvSpPr>
          <p:nvPr/>
        </p:nvSpPr>
        <p:spPr bwMode="auto">
          <a:xfrm>
            <a:off x="8532813" y="4464050"/>
            <a:ext cx="4810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64" name="Rectangle 64"/>
          <p:cNvSpPr>
            <a:spLocks noChangeArrowheads="1"/>
          </p:cNvSpPr>
          <p:nvPr/>
        </p:nvSpPr>
        <p:spPr bwMode="auto">
          <a:xfrm>
            <a:off x="8696325" y="4595813"/>
            <a:ext cx="11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76865" name="Rectangle 65"/>
          <p:cNvSpPr>
            <a:spLocks noChangeArrowheads="1"/>
          </p:cNvSpPr>
          <p:nvPr/>
        </p:nvSpPr>
        <p:spPr bwMode="auto">
          <a:xfrm>
            <a:off x="8802688" y="459581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66" name="Rectangle 66"/>
          <p:cNvSpPr>
            <a:spLocks noChangeArrowheads="1"/>
          </p:cNvSpPr>
          <p:nvPr/>
        </p:nvSpPr>
        <p:spPr bwMode="auto">
          <a:xfrm>
            <a:off x="8491538" y="5133975"/>
            <a:ext cx="481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67" name="Rectangle 67"/>
          <p:cNvSpPr>
            <a:spLocks noChangeArrowheads="1"/>
          </p:cNvSpPr>
          <p:nvPr/>
        </p:nvSpPr>
        <p:spPr bwMode="auto">
          <a:xfrm>
            <a:off x="8656638" y="526415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76868" name="Rectangle 68"/>
          <p:cNvSpPr>
            <a:spLocks noChangeArrowheads="1"/>
          </p:cNvSpPr>
          <p:nvPr/>
        </p:nvSpPr>
        <p:spPr bwMode="auto">
          <a:xfrm>
            <a:off x="8775700" y="52641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69" name="Rectangle 69"/>
          <p:cNvSpPr>
            <a:spLocks noChangeArrowheads="1"/>
          </p:cNvSpPr>
          <p:nvPr/>
        </p:nvSpPr>
        <p:spPr bwMode="auto">
          <a:xfrm>
            <a:off x="7618413" y="5481638"/>
            <a:ext cx="481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70" name="Rectangle 70"/>
          <p:cNvSpPr>
            <a:spLocks noChangeArrowheads="1"/>
          </p:cNvSpPr>
          <p:nvPr/>
        </p:nvSpPr>
        <p:spPr bwMode="auto">
          <a:xfrm>
            <a:off x="7781925" y="5611813"/>
            <a:ext cx="11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76871" name="Rectangle 71"/>
          <p:cNvSpPr>
            <a:spLocks noChangeArrowheads="1"/>
          </p:cNvSpPr>
          <p:nvPr/>
        </p:nvSpPr>
        <p:spPr bwMode="auto">
          <a:xfrm>
            <a:off x="7888288" y="561181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72" name="Rectangle 72"/>
          <p:cNvSpPr>
            <a:spLocks noChangeArrowheads="1"/>
          </p:cNvSpPr>
          <p:nvPr/>
        </p:nvSpPr>
        <p:spPr bwMode="auto">
          <a:xfrm>
            <a:off x="4260850" y="5759450"/>
            <a:ext cx="67151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73" name="Rectangle 73"/>
          <p:cNvSpPr>
            <a:spLocks noChangeArrowheads="1"/>
          </p:cNvSpPr>
          <p:nvPr/>
        </p:nvSpPr>
        <p:spPr bwMode="auto">
          <a:xfrm>
            <a:off x="4424363" y="5888038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(1)</a:t>
            </a:r>
            <a:endParaRPr lang="en-US" altLang="zh-CN"/>
          </a:p>
        </p:txBody>
      </p:sp>
      <p:sp>
        <p:nvSpPr>
          <p:cNvPr id="76874" name="Rectangle 74"/>
          <p:cNvSpPr>
            <a:spLocks noChangeArrowheads="1"/>
          </p:cNvSpPr>
          <p:nvPr/>
        </p:nvSpPr>
        <p:spPr bwMode="auto">
          <a:xfrm>
            <a:off x="4702175" y="588803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75" name="Rectangle 75"/>
          <p:cNvSpPr>
            <a:spLocks noChangeArrowheads="1"/>
          </p:cNvSpPr>
          <p:nvPr/>
        </p:nvSpPr>
        <p:spPr bwMode="auto">
          <a:xfrm>
            <a:off x="5762625" y="5773738"/>
            <a:ext cx="6715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76" name="Rectangle 76"/>
          <p:cNvSpPr>
            <a:spLocks noChangeArrowheads="1"/>
          </p:cNvSpPr>
          <p:nvPr/>
        </p:nvSpPr>
        <p:spPr bwMode="auto">
          <a:xfrm>
            <a:off x="5926138" y="5902325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(2</a:t>
            </a:r>
            <a:endParaRPr lang="en-US" altLang="zh-CN"/>
          </a:p>
        </p:txBody>
      </p:sp>
      <p:sp>
        <p:nvSpPr>
          <p:cNvPr id="76877" name="Rectangle 77"/>
          <p:cNvSpPr>
            <a:spLocks noChangeArrowheads="1"/>
          </p:cNvSpPr>
          <p:nvPr/>
        </p:nvSpPr>
        <p:spPr bwMode="auto">
          <a:xfrm>
            <a:off x="6124575" y="5902325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)</a:t>
            </a:r>
            <a:endParaRPr lang="en-US" altLang="zh-CN"/>
          </a:p>
        </p:txBody>
      </p:sp>
      <p:sp>
        <p:nvSpPr>
          <p:cNvPr id="76878" name="Rectangle 78"/>
          <p:cNvSpPr>
            <a:spLocks noChangeArrowheads="1"/>
          </p:cNvSpPr>
          <p:nvPr/>
        </p:nvSpPr>
        <p:spPr bwMode="auto">
          <a:xfrm>
            <a:off x="6203950" y="59023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79" name="Rectangle 79"/>
          <p:cNvSpPr>
            <a:spLocks noChangeArrowheads="1"/>
          </p:cNvSpPr>
          <p:nvPr/>
        </p:nvSpPr>
        <p:spPr bwMode="auto">
          <a:xfrm>
            <a:off x="7918450" y="5732463"/>
            <a:ext cx="6715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80" name="Rectangle 80"/>
          <p:cNvSpPr>
            <a:spLocks noChangeArrowheads="1"/>
          </p:cNvSpPr>
          <p:nvPr/>
        </p:nvSpPr>
        <p:spPr bwMode="auto">
          <a:xfrm>
            <a:off x="8081963" y="5861050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(3</a:t>
            </a:r>
            <a:endParaRPr lang="en-US" altLang="zh-CN"/>
          </a:p>
        </p:txBody>
      </p:sp>
      <p:sp>
        <p:nvSpPr>
          <p:cNvPr id="76881" name="Rectangle 81"/>
          <p:cNvSpPr>
            <a:spLocks noChangeArrowheads="1"/>
          </p:cNvSpPr>
          <p:nvPr/>
        </p:nvSpPr>
        <p:spPr bwMode="auto">
          <a:xfrm>
            <a:off x="8281988" y="5861050"/>
            <a:ext cx="84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)</a:t>
            </a:r>
            <a:endParaRPr lang="en-US" altLang="zh-CN"/>
          </a:p>
        </p:txBody>
      </p:sp>
      <p:sp>
        <p:nvSpPr>
          <p:cNvPr id="76882" name="Rectangle 82"/>
          <p:cNvSpPr>
            <a:spLocks noChangeArrowheads="1"/>
          </p:cNvSpPr>
          <p:nvPr/>
        </p:nvSpPr>
        <p:spPr bwMode="auto">
          <a:xfrm>
            <a:off x="8361363" y="58610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76883" name="Oval 83"/>
          <p:cNvSpPr>
            <a:spLocks noChangeArrowheads="1"/>
          </p:cNvSpPr>
          <p:nvPr/>
        </p:nvSpPr>
        <p:spPr bwMode="auto">
          <a:xfrm>
            <a:off x="5884863" y="4814888"/>
            <a:ext cx="131762" cy="134937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4" name="Rectangle 84"/>
          <p:cNvSpPr>
            <a:spLocks noChangeArrowheads="1"/>
          </p:cNvSpPr>
          <p:nvPr/>
        </p:nvSpPr>
        <p:spPr bwMode="auto">
          <a:xfrm>
            <a:off x="5584825" y="5508625"/>
            <a:ext cx="4810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85" name="Rectangle 85"/>
          <p:cNvSpPr>
            <a:spLocks noChangeArrowheads="1"/>
          </p:cNvSpPr>
          <p:nvPr/>
        </p:nvSpPr>
        <p:spPr bwMode="auto">
          <a:xfrm>
            <a:off x="5748338" y="5640388"/>
            <a:ext cx="112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76886" name="Rectangle 86"/>
          <p:cNvSpPr>
            <a:spLocks noChangeArrowheads="1"/>
          </p:cNvSpPr>
          <p:nvPr/>
        </p:nvSpPr>
        <p:spPr bwMode="auto">
          <a:xfrm>
            <a:off x="5854700" y="564038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分配格与模格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3976688"/>
          </a:xfrm>
        </p:spPr>
        <p:txBody>
          <a:bodyPr/>
          <a:lstStyle/>
          <a:p>
            <a:pPr algn="just"/>
            <a:r>
              <a:rPr lang="zh-CN" altLang="en-US">
                <a:latin typeface="Times New Roman" pitchFamily="18" charset="0"/>
              </a:rPr>
              <a:t>分配格是模格的特例</a:t>
            </a:r>
          </a:p>
          <a:p>
            <a:pPr lvl="1" algn="just">
              <a:spcBef>
                <a:spcPct val="60000"/>
              </a:spcBef>
            </a:pPr>
            <a:r>
              <a:rPr lang="zh-CN" altLang="en-US">
                <a:latin typeface="Times New Roman" pitchFamily="18" charset="0"/>
              </a:rPr>
              <a:t>分配格是模格</a:t>
            </a:r>
          </a:p>
          <a:p>
            <a:pPr lvl="2" algn="just"/>
            <a:r>
              <a:rPr lang="zh-CN" altLang="en-US" sz="2800">
                <a:latin typeface="Times New Roman" pitchFamily="18" charset="0"/>
              </a:rPr>
              <a:t>设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zh-CN" altLang="en-US" sz="2800">
                <a:latin typeface="Times New Roman" pitchFamily="18" charset="0"/>
              </a:rPr>
              <a:t>是分配格，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>
                <a:latin typeface="Times New Roman" pitchFamily="18" charset="0"/>
              </a:rPr>
              <a:t>a,b,c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>
                <a:latin typeface="Times New Roman" pitchFamily="18" charset="0"/>
              </a:rPr>
              <a:t>L, </a:t>
            </a:r>
            <a:r>
              <a:rPr lang="zh-CN" altLang="en-US" sz="2800">
                <a:latin typeface="Times New Roman" pitchFamily="18" charset="0"/>
              </a:rPr>
              <a:t>若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800">
                <a:latin typeface="Times New Roman" pitchFamily="18" charset="0"/>
              </a:rPr>
              <a:t>b, </a:t>
            </a:r>
            <a:r>
              <a:rPr lang="zh-CN" altLang="en-US" sz="2800">
                <a:latin typeface="Times New Roman" pitchFamily="18" charset="0"/>
              </a:rPr>
              <a:t>则：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>
                <a:latin typeface="Times New Roman" pitchFamily="18" charset="0"/>
              </a:rPr>
              <a:t>(b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>
                <a:latin typeface="Times New Roman" pitchFamily="18" charset="0"/>
              </a:rPr>
              <a:t>c)=(a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>
                <a:latin typeface="Times New Roman" pitchFamily="18" charset="0"/>
              </a:rPr>
              <a:t>b)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>
                <a:latin typeface="Times New Roman" pitchFamily="18" charset="0"/>
              </a:rPr>
              <a:t>(a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>
                <a:latin typeface="Times New Roman" pitchFamily="18" charset="0"/>
              </a:rPr>
              <a:t>c)=(a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>
                <a:latin typeface="Times New Roman" pitchFamily="18" charset="0"/>
              </a:rPr>
              <a:t>c)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>
                <a:latin typeface="Times New Roman" pitchFamily="18" charset="0"/>
              </a:rPr>
              <a:t>b</a:t>
            </a:r>
          </a:p>
          <a:p>
            <a:pPr lvl="1" algn="just">
              <a:spcBef>
                <a:spcPct val="60000"/>
              </a:spcBef>
            </a:pPr>
            <a:r>
              <a:rPr lang="zh-CN" altLang="en-US">
                <a:latin typeface="Times New Roman" pitchFamily="18" charset="0"/>
              </a:rPr>
              <a:t>钻石格是模格，但不是分配格。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974725"/>
          </a:xfrm>
        </p:spPr>
        <p:txBody>
          <a:bodyPr/>
          <a:lstStyle/>
          <a:p>
            <a:r>
              <a:rPr lang="zh-CN" altLang="en-US"/>
              <a:t>什么样的模格是分配格？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205288"/>
          </a:xfrm>
        </p:spPr>
        <p:txBody>
          <a:bodyPr/>
          <a:lstStyle/>
          <a:p>
            <a:pPr algn="just">
              <a:spcBef>
                <a:spcPct val="100000"/>
              </a:spcBef>
            </a:pPr>
            <a:r>
              <a:rPr lang="zh-CN" altLang="en-US">
                <a:latin typeface="Times New Roman" pitchFamily="18" charset="0"/>
              </a:rPr>
              <a:t>模格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是分配格 </a:t>
            </a:r>
            <a:r>
              <a:rPr lang="zh-CN" altLang="en-US" b="1" i="1">
                <a:solidFill>
                  <a:srgbClr val="009900"/>
                </a:solidFill>
                <a:latin typeface="Times New Roman" pitchFamily="18" charset="0"/>
              </a:rPr>
              <a:t>当且仅当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>
                <a:latin typeface="Times New Roman" pitchFamily="18" charset="0"/>
              </a:rPr>
              <a:t>a,b,c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：</a:t>
            </a:r>
            <a:r>
              <a:rPr lang="zh-CN" altLang="en-US" sz="3600">
                <a:latin typeface="Times New Roman" pitchFamily="18" charset="0"/>
              </a:rPr>
              <a:t> 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(a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b)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(b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c)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(a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c) = (a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b)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(b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c)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(a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8059737" cy="974725"/>
          </a:xfrm>
        </p:spPr>
        <p:txBody>
          <a:bodyPr/>
          <a:lstStyle/>
          <a:p>
            <a:r>
              <a:rPr lang="zh-CN" altLang="en-US" sz="4000"/>
              <a:t>什么样的模格是分配格 </a:t>
            </a:r>
            <a:r>
              <a:rPr lang="en-US" altLang="zh-CN" sz="4000"/>
              <a:t>– </a:t>
            </a:r>
            <a:r>
              <a:rPr lang="zh-CN" altLang="en-US" sz="4000"/>
              <a:t>充分条件</a:t>
            </a:r>
            <a:r>
              <a:rPr lang="zh-CN" altLang="en-US"/>
              <a:t>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229600" cy="4572000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是模格，且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>
                <a:latin typeface="Times New Roman" pitchFamily="18" charset="0"/>
              </a:rPr>
              <a:t>a,b,c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L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b)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c) = 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b)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</a:t>
            </a:r>
          </a:p>
          <a:p>
            <a:pPr lvl="1"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证明：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(b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c)=(a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c)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左边</a:t>
            </a:r>
            <a:r>
              <a:rPr lang="en-US" altLang="zh-CN" sz="2400">
                <a:latin typeface="Times New Roman" pitchFamily="18" charset="0"/>
              </a:rPr>
              <a:t>=a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</a:t>
            </a:r>
          </a:p>
          <a:p>
            <a:pPr algn="ctr"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=</a:t>
            </a:r>
            <a:r>
              <a:rPr lang="en-US" altLang="zh-CN" sz="2400">
                <a:solidFill>
                  <a:srgbClr val="FF6600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FF6600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FF6600"/>
                </a:solidFill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c)=</a:t>
            </a:r>
            <a:r>
              <a:rPr lang="en-US" altLang="zh-CN" sz="2400">
                <a:solidFill>
                  <a:srgbClr val="008000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rgbClr val="008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008000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008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008000"/>
                </a:solidFill>
                <a:latin typeface="Times New Roman" pitchFamily="18" charset="0"/>
              </a:rPr>
              <a:t>b)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FF6600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FF6600"/>
                </a:solidFill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c)=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⋀(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b)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c)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(b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  <a:p>
            <a:pPr algn="just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>
                <a:latin typeface="Times New Roman" pitchFamily="18" charset="0"/>
                <a:sym typeface="MT Extra" pitchFamily="18" charset="2"/>
              </a:rPr>
              <a:t>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是模格，上式</a:t>
            </a:r>
            <a:r>
              <a:rPr lang="en-US" altLang="zh-CN" sz="2400">
                <a:latin typeface="Times New Roman" pitchFamily="18" charset="0"/>
              </a:rPr>
              <a:t>=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b)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((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c)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  <a:ea typeface="MS PMincho" pitchFamily="18" charset="-128"/>
              </a:rPr>
              <a:t>⋁(b⋀c)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)⋀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MS PMincho" pitchFamily="18" charset="-128"/>
              </a:rPr>
              <a:t>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)</a:t>
            </a:r>
            <a:endParaRPr lang="en-US" altLang="zh-CN" sz="2400">
              <a:latin typeface="Times New Roman" pitchFamily="18" charset="0"/>
            </a:endParaRPr>
          </a:p>
          <a:p>
            <a:pPr algn="just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注意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>
                <a:latin typeface="Times New Roman" pitchFamily="18" charset="0"/>
                <a:sym typeface="MT Extra" pitchFamily="18" charset="2"/>
              </a:rPr>
              <a:t>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是模格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因此</a:t>
            </a:r>
          </a:p>
          <a:p>
            <a:pPr algn="ctr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上式中的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(b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=(a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b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999999"/>
                </a:solidFill>
                <a:latin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)=(a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c)</a:t>
            </a:r>
          </a:p>
          <a:p>
            <a:pPr algn="just">
              <a:buFontTx/>
              <a:buNone/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  </a:t>
            </a:r>
            <a:r>
              <a:rPr lang="zh-CN" altLang="en-US" sz="2400">
                <a:latin typeface="Times New Roman" pitchFamily="18" charset="0"/>
              </a:rPr>
              <a:t>左边</a:t>
            </a:r>
            <a:r>
              <a:rPr lang="en-US" altLang="zh-CN" sz="2400">
                <a:latin typeface="Times New Roman" pitchFamily="18" charset="0"/>
              </a:rPr>
              <a:t>=a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c)=(a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b)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c)=</a:t>
            </a:r>
            <a:r>
              <a:rPr lang="zh-CN" altLang="en-US" sz="2400">
                <a:latin typeface="Times New Roman" pitchFamily="18" charset="0"/>
              </a:rPr>
              <a:t>右边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8059737" cy="974725"/>
          </a:xfrm>
        </p:spPr>
        <p:txBody>
          <a:bodyPr/>
          <a:lstStyle/>
          <a:p>
            <a:r>
              <a:rPr lang="zh-CN" altLang="en-US" sz="4000"/>
              <a:t>什么样的模格是分配格 </a:t>
            </a:r>
            <a:r>
              <a:rPr lang="en-US" altLang="zh-CN" sz="4000"/>
              <a:t>– </a:t>
            </a:r>
            <a:r>
              <a:rPr lang="zh-CN" altLang="en-US" sz="4000"/>
              <a:t>必要条件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43388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是分配格，证明：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(b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c) = (a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(b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c)</a:t>
            </a:r>
          </a:p>
          <a:p>
            <a:pPr lvl="1">
              <a:buFontTx/>
              <a:buNone/>
            </a:pPr>
            <a:endParaRPr lang="en-US" altLang="zh-CN" sz="2000">
              <a:latin typeface="Times New Roman" pitchFamily="18" charset="0"/>
            </a:endParaRPr>
          </a:p>
          <a:p>
            <a:pPr lvl="1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左边</a:t>
            </a:r>
            <a:r>
              <a:rPr lang="en-US" altLang="zh-CN" sz="2400">
                <a:latin typeface="Times New Roman" pitchFamily="18" charset="0"/>
              </a:rPr>
              <a:t>=((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b)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⋀(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b)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c)</a:t>
            </a:r>
          </a:p>
          <a:p>
            <a:pPr lvl="1"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lang="en-US" altLang="zh-CN" sz="2400">
                <a:latin typeface="Times New Roman" pitchFamily="18" charset="0"/>
              </a:rPr>
              <a:t>=((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((a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b)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c)</a:t>
            </a:r>
          </a:p>
          <a:p>
            <a:pPr lvl="1"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lang="en-US" altLang="zh-CN" sz="2400">
                <a:latin typeface="Times New Roman" pitchFamily="18" charset="0"/>
              </a:rPr>
              <a:t>=((b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c)</a:t>
            </a:r>
          </a:p>
          <a:p>
            <a:pPr lvl="1"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lang="en-US" altLang="zh-CN" sz="2400">
                <a:latin typeface="Times New Roman" pitchFamily="18" charset="0"/>
              </a:rPr>
              <a:t>=(b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((a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(a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((b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⋁c)⋁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MS PMincho" pitchFamily="18" charset="-128"/>
              </a:rPr>
              <a:t>(a⋀c)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)</a:t>
            </a:r>
          </a:p>
          <a:p>
            <a:pPr lvl="1">
              <a:buFontTx/>
              <a:buNone/>
            </a:pP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        = (b⋁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)⋀(b⋁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)⋀(a⋁c⋁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)⋀(a⋁c⋁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)⋀(b⋁c⋁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)⋀(b⋁c⋁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)</a:t>
            </a:r>
          </a:p>
          <a:p>
            <a:pPr lvl="1">
              <a:buFontTx/>
              <a:buNone/>
            </a:pP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        = (b⋁a)⋀(b⋁c)⋀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(a⋁c)⋀(a⋁c⋁b)</a:t>
            </a:r>
          </a:p>
          <a:p>
            <a:pPr lvl="1">
              <a:buFontTx/>
              <a:buNone/>
            </a:pP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        =(a⋁b)⋀(b⋁c)⋀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(a⋁c)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=</a:t>
            </a:r>
            <a:r>
              <a:rPr lang="zh-CN" altLang="en-US" sz="2400">
                <a:latin typeface="Times New Roman" pitchFamily="18" charset="0"/>
              </a:rPr>
              <a:t>右边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r>
              <a:rPr lang="zh-CN" altLang="en-US"/>
              <a:t>分配格的子格特征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58628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一个模格是分配格当且仅当它不含与钻石格同构的子格。</a:t>
            </a:r>
            <a:endParaRPr lang="zh-CN" altLang="en-US" sz="2800"/>
          </a:p>
          <a:p>
            <a:pPr lvl="1"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400">
                <a:latin typeface="Times New Roman" pitchFamily="18" charset="0"/>
              </a:rPr>
              <a:t> 显然。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zh-CN" altLang="en-US" sz="2400">
                <a:latin typeface="Times New Roman" pitchFamily="18" charset="0"/>
              </a:rPr>
              <a:t>钻石格不是分配格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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假设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是模格但非分配格，则必有</a:t>
            </a:r>
            <a:r>
              <a:rPr lang="en-US" altLang="zh-CN" sz="2400">
                <a:latin typeface="Times New Roman" pitchFamily="18" charset="0"/>
              </a:rPr>
              <a:t>a,b,c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L, </a:t>
            </a:r>
            <a:r>
              <a:rPr lang="zh-CN" altLang="en-US" sz="2400">
                <a:latin typeface="Times New Roman" pitchFamily="18" charset="0"/>
              </a:rPr>
              <a:t>满足：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⋀b)⋁(b⋀c)⋁(a⋀c)≺(a⋁b)⋀(b⋁c)⋀(a⋁c) 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1800">
                <a:solidFill>
                  <a:schemeClr val="tx2"/>
                </a:solidFill>
                <a:latin typeface="Times New Roman" pitchFamily="18" charset="0"/>
              </a:rPr>
              <a:t>为什么一定是</a:t>
            </a:r>
            <a:r>
              <a:rPr lang="zh-CN" altLang="en-US" sz="18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≺？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令：</a:t>
            </a:r>
            <a:r>
              <a:rPr lang="en-US" altLang="zh-CN" sz="2400">
                <a:latin typeface="Times New Roman" pitchFamily="18" charset="0"/>
              </a:rPr>
              <a:t>u=(a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⋀b)⋁(b⋀c)⋁(a⋀c); v=(a⋁b)⋀(b⋁c)⋀(a⋁c); </a:t>
            </a:r>
            <a:endParaRPr lang="en-US" altLang="zh-CN" sz="2400"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又令：</a:t>
            </a:r>
            <a:r>
              <a:rPr lang="en-US" altLang="zh-CN" sz="2400">
                <a:latin typeface="Times New Roman" pitchFamily="18" charset="0"/>
              </a:rPr>
              <a:t>x=u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v); y=u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⋀v); z=u⋁(c⋀v)</a:t>
            </a:r>
            <a:endParaRPr lang="en-US" altLang="zh-CN" sz="240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可以证明：</a:t>
            </a:r>
            <a:r>
              <a:rPr lang="en-US" altLang="zh-CN" sz="2400">
                <a:latin typeface="Times New Roman" pitchFamily="18" charset="0"/>
              </a:rPr>
              <a:t>{u,v,x,y,z}</a:t>
            </a:r>
            <a:r>
              <a:rPr lang="zh-CN" altLang="en-US" sz="2400">
                <a:latin typeface="Times New Roman" pitchFamily="18" charset="0"/>
              </a:rPr>
              <a:t>是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的子格，且与钻石格同构。</a:t>
            </a:r>
          </a:p>
          <a:p>
            <a:pPr lvl="2"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sz="2000">
                <a:latin typeface="Times New Roman" pitchFamily="18" charset="0"/>
              </a:rPr>
              <a:t>{u,v,x,y,z}</a:t>
            </a:r>
            <a:r>
              <a:rPr lang="zh-CN" altLang="en-US" sz="2000">
                <a:latin typeface="Times New Roman" pitchFamily="18" charset="0"/>
              </a:rPr>
              <a:t>关于</a:t>
            </a:r>
            <a:r>
              <a:rPr lang="zh-CN" altLang="en-US" sz="2000">
                <a:latin typeface="Times New Roman" pitchFamily="18" charset="0"/>
                <a:ea typeface="MS PMincho" pitchFamily="18" charset="-128"/>
              </a:rPr>
              <a:t>⋀和⋁是</a:t>
            </a:r>
            <a:r>
              <a:rPr lang="zh-CN" altLang="en-US" sz="2000">
                <a:latin typeface="Times New Roman" pitchFamily="18" charset="0"/>
              </a:rPr>
              <a:t>封闭</a:t>
            </a:r>
            <a:r>
              <a:rPr lang="zh-CN" altLang="en-US" sz="2000">
                <a:latin typeface="Times New Roman" pitchFamily="18" charset="0"/>
                <a:ea typeface="MS PMincho" pitchFamily="18" charset="-128"/>
              </a:rPr>
              <a:t>的。</a:t>
            </a:r>
            <a:endParaRPr lang="zh-CN" altLang="en-US" sz="200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u,v,x,y,z</a:t>
            </a:r>
            <a:r>
              <a:rPr lang="zh-CN" altLang="en-US" sz="2000">
                <a:latin typeface="Times New Roman" pitchFamily="18" charset="0"/>
              </a:rPr>
              <a:t>互不相等。</a:t>
            </a:r>
            <a:r>
              <a:rPr lang="zh-CN" altLang="en-US" sz="2000"/>
              <a:t> 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zh-CN" altLang="en-US" sz="2000"/>
              <a:t>找出同构映射。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7772400" cy="1143000"/>
          </a:xfrm>
        </p:spPr>
        <p:txBody>
          <a:bodyPr/>
          <a:lstStyle/>
          <a:p>
            <a:r>
              <a:rPr lang="en-US" altLang="zh-CN"/>
              <a:t>{u,v,x,y,z}</a:t>
            </a:r>
            <a:r>
              <a:rPr lang="zh-CN" altLang="en-US"/>
              <a:t>构成子格 </a:t>
            </a:r>
            <a:r>
              <a:rPr lang="en-US" altLang="zh-CN"/>
              <a:t>– </a:t>
            </a:r>
            <a:r>
              <a:rPr lang="zh-CN" altLang="en-US"/>
              <a:t>封闭性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382000" cy="4114800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sz="2800" dirty="0">
                <a:latin typeface="Times New Roman" pitchFamily="18" charset="0"/>
              </a:rPr>
              <a:t>以计算</a:t>
            </a:r>
            <a:r>
              <a:rPr lang="en-US" altLang="zh-CN" sz="2800" dirty="0" err="1">
                <a:latin typeface="Times New Roman" pitchFamily="18" charset="0"/>
              </a:rPr>
              <a:t>x</a:t>
            </a:r>
            <a:r>
              <a:rPr lang="en-US" altLang="zh-CN" sz="28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 dirty="0" err="1">
                <a:latin typeface="Times New Roman" pitchFamily="18" charset="0"/>
              </a:rPr>
              <a:t>y</a:t>
            </a:r>
            <a:r>
              <a:rPr lang="zh-CN" altLang="en-US" sz="2800" dirty="0">
                <a:latin typeface="Times New Roman" pitchFamily="18" charset="0"/>
              </a:rPr>
              <a:t>为例：</a:t>
            </a:r>
          </a:p>
          <a:p>
            <a:pPr lvl="1" algn="just">
              <a:buFontTx/>
              <a:buNone/>
            </a:pPr>
            <a:r>
              <a:rPr lang="en-US" altLang="zh-CN" sz="2400" dirty="0" err="1">
                <a:latin typeface="Times New Roman" pitchFamily="18" charset="0"/>
              </a:rPr>
              <a:t>x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=u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 err="1">
                <a:latin typeface="Times New Roman" pitchFamily="18" charset="0"/>
              </a:rPr>
              <a:t>v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 err="1">
                <a:latin typeface="Times New Roman" pitchFamily="18" charset="0"/>
              </a:rPr>
              <a:t>v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  <a:p>
            <a:pPr lvl="1" algn="just"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而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 err="1">
                <a:latin typeface="Times New Roman" pitchFamily="18" charset="0"/>
              </a:rPr>
              <a:t>v</a:t>
            </a:r>
            <a:r>
              <a:rPr lang="en-US" altLang="zh-CN" sz="2400" dirty="0">
                <a:latin typeface="Times New Roman" pitchFamily="18" charset="0"/>
              </a:rPr>
              <a:t>=a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)=a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  <a:p>
            <a:pPr lvl="1" algn="just">
              <a:buFontTx/>
              <a:buNone/>
            </a:pP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 err="1">
                <a:latin typeface="Times New Roman" pitchFamily="18" charset="0"/>
              </a:rPr>
              <a:t>v</a:t>
            </a:r>
            <a:r>
              <a:rPr lang="en-US" altLang="zh-CN" sz="2400" dirty="0">
                <a:latin typeface="Times New Roman" pitchFamily="18" charset="0"/>
              </a:rPr>
              <a:t>=b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)=b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  <a:p>
            <a:pPr lvl="1" algn="just"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代入，得：</a:t>
            </a:r>
            <a:r>
              <a:rPr lang="en-US" altLang="zh-CN" sz="2400" dirty="0" err="1">
                <a:latin typeface="Times New Roman" pitchFamily="18" charset="0"/>
              </a:rPr>
              <a:t>x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 = u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(a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))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>
                <a:latin typeface="Times New Roman" pitchFamily="18" charset="0"/>
              </a:rPr>
              <a:t>(b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itchFamily="18" charset="0"/>
              </a:rPr>
              <a:t>a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itchFamily="18" charset="0"/>
              </a:rPr>
              <a:t>c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  <a:p>
            <a:pPr lvl="1" algn="just"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注意：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400" dirty="0" err="1">
                <a:latin typeface="Times New Roman" pitchFamily="18" charset="0"/>
              </a:rPr>
              <a:t>x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 = u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⋁(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>
                <a:latin typeface="Times New Roman" pitchFamily="18" charset="0"/>
              </a:rPr>
              <a:t>(a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  <a:ea typeface="MS PMincho" pitchFamily="18" charset="-128"/>
              </a:rPr>
              <a:t>(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itchFamily="18" charset="0"/>
                <a:ea typeface="MS PMincho" pitchFamily="18" charset="-128"/>
              </a:rPr>
              <a:t>b⋁c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  <a:ea typeface="MS PMincho" pitchFamily="18" charset="-128"/>
              </a:rPr>
              <a:t>)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)⋀(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a⋁c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))</a:t>
            </a:r>
            <a:endParaRPr lang="en-US" altLang="zh-CN" sz="2400" dirty="0">
              <a:latin typeface="Times New Roman" pitchFamily="18" charset="0"/>
            </a:endParaRPr>
          </a:p>
          <a:p>
            <a:pPr lvl="1" algn="just"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注意：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400" dirty="0" err="1">
                <a:latin typeface="Times New Roman" pitchFamily="18" charset="0"/>
              </a:rPr>
              <a:t>x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</a:rPr>
              <a:t> = u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⋁(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b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))=</a:t>
            </a:r>
            <a:r>
              <a:rPr lang="en-US" altLang="zh-CN" sz="2400" dirty="0" err="1">
                <a:latin typeface="Times New Roman" pitchFamily="18" charset="0"/>
              </a:rPr>
              <a:t>u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 dirty="0" err="1">
                <a:latin typeface="Times New Roman" pitchFamily="18" charset="0"/>
              </a:rPr>
              <a:t>v</a:t>
            </a:r>
            <a:r>
              <a:rPr lang="en-US" altLang="zh-CN" sz="2400" dirty="0">
                <a:latin typeface="Times New Roman" pitchFamily="18" charset="0"/>
              </a:rPr>
              <a:t>=v (</a:t>
            </a:r>
            <a:r>
              <a:rPr lang="en-US" altLang="zh-CN" sz="2400" dirty="0">
                <a:latin typeface="Times New Roman" pitchFamily="18" charset="0"/>
                <a:sym typeface="MT Extra" pitchFamily="18" charset="2"/>
              </a:rPr>
              <a:t></a:t>
            </a:r>
            <a:r>
              <a:rPr lang="en-US" altLang="zh-CN" sz="2400" dirty="0" err="1">
                <a:latin typeface="Times New Roman" pitchFamily="18" charset="0"/>
              </a:rPr>
              <a:t>u</a:t>
            </a:r>
            <a:r>
              <a:rPr lang="en-US" altLang="zh-CN" sz="2400" dirty="0" err="1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 dirty="0" err="1">
                <a:latin typeface="Times New Roman" pitchFamily="18" charset="0"/>
              </a:rPr>
              <a:t>v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  <a:p>
            <a:pPr algn="just">
              <a:spcBef>
                <a:spcPct val="60000"/>
              </a:spcBef>
            </a:pPr>
            <a:r>
              <a:rPr lang="zh-CN" altLang="en-US" sz="2800" dirty="0">
                <a:solidFill>
                  <a:srgbClr val="009900"/>
                </a:solidFill>
                <a:latin typeface="Times New Roman" pitchFamily="18" charset="0"/>
              </a:rPr>
              <a:t>同理可以推出：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</a:rPr>
              <a:t>x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</a:rPr>
              <a:t>y</a:t>
            </a:r>
            <a:r>
              <a:rPr lang="en-US" altLang="zh-CN" sz="2800" dirty="0">
                <a:solidFill>
                  <a:srgbClr val="009900"/>
                </a:solidFill>
                <a:latin typeface="Times New Roman" pitchFamily="18" charset="0"/>
              </a:rPr>
              <a:t>=u, 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</a:rPr>
              <a:t>x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</a:rPr>
              <a:t>z</a:t>
            </a:r>
            <a:r>
              <a:rPr lang="en-US" altLang="zh-CN" sz="2800" dirty="0">
                <a:solidFill>
                  <a:srgbClr val="009900"/>
                </a:solidFill>
                <a:latin typeface="Times New Roman" pitchFamily="18" charset="0"/>
              </a:rPr>
              <a:t>=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</a:rPr>
              <a:t>y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</a:rPr>
              <a:t>z</a:t>
            </a:r>
            <a:r>
              <a:rPr lang="en-US" altLang="zh-CN" sz="2800" dirty="0">
                <a:solidFill>
                  <a:srgbClr val="009900"/>
                </a:solidFill>
                <a:latin typeface="Times New Roman" pitchFamily="18" charset="0"/>
              </a:rPr>
              <a:t>=u, 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</a:rPr>
              <a:t>x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</a:rPr>
              <a:t>z</a:t>
            </a:r>
            <a:r>
              <a:rPr lang="en-US" altLang="zh-CN" sz="2800" dirty="0">
                <a:solidFill>
                  <a:srgbClr val="009900"/>
                </a:solidFill>
                <a:latin typeface="Times New Roman" pitchFamily="18" charset="0"/>
              </a:rPr>
              <a:t>=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</a:rPr>
              <a:t>y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 dirty="0" err="1">
                <a:solidFill>
                  <a:srgbClr val="009900"/>
                </a:solidFill>
                <a:latin typeface="Times New Roman" pitchFamily="18" charset="0"/>
              </a:rPr>
              <a:t>z</a:t>
            </a:r>
            <a:r>
              <a:rPr lang="en-US" altLang="zh-CN" sz="2800" dirty="0">
                <a:solidFill>
                  <a:srgbClr val="009900"/>
                </a:solidFill>
                <a:latin typeface="Times New Roman" pitchFamily="18" charset="0"/>
              </a:rPr>
              <a:t>=v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7772400" cy="1143000"/>
          </a:xfrm>
        </p:spPr>
        <p:txBody>
          <a:bodyPr/>
          <a:lstStyle/>
          <a:p>
            <a:r>
              <a:rPr lang="en-US" altLang="zh-CN"/>
              <a:t>{u,v,x,y,z}</a:t>
            </a:r>
            <a:r>
              <a:rPr lang="zh-CN" altLang="en-US"/>
              <a:t>构成子格 </a:t>
            </a:r>
            <a:r>
              <a:rPr lang="en-US" altLang="zh-CN"/>
              <a:t>– </a:t>
            </a:r>
            <a:r>
              <a:rPr lang="zh-CN" altLang="en-US"/>
              <a:t>元素互异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72400" cy="3733800"/>
          </a:xfrm>
        </p:spPr>
        <p:txBody>
          <a:bodyPr/>
          <a:lstStyle/>
          <a:p>
            <a:pPr algn="just"/>
            <a:r>
              <a:rPr lang="zh-CN" altLang="en-US" sz="2800">
                <a:latin typeface="Times New Roman" pitchFamily="18" charset="0"/>
              </a:rPr>
              <a:t>证明</a:t>
            </a:r>
            <a:r>
              <a:rPr lang="en-US" altLang="zh-CN" sz="2800">
                <a:latin typeface="Times New Roman" pitchFamily="18" charset="0"/>
              </a:rPr>
              <a:t>u,v,x,y,z</a:t>
            </a:r>
            <a:r>
              <a:rPr lang="zh-CN" altLang="en-US" sz="2800">
                <a:latin typeface="Times New Roman" pitchFamily="18" charset="0"/>
              </a:rPr>
              <a:t>互不相等：</a:t>
            </a:r>
          </a:p>
          <a:p>
            <a:pPr lvl="1" algn="just">
              <a:spcBef>
                <a:spcPct val="80000"/>
              </a:spcBef>
            </a:pP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由关于封闭性的讨论可知：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v, u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v, u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z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。</a:t>
            </a:r>
          </a:p>
          <a:p>
            <a:pPr lvl="1" algn="just">
              <a:spcBef>
                <a:spcPct val="60000"/>
              </a:spcBef>
            </a:pPr>
            <a:r>
              <a:rPr lang="zh-CN" altLang="en-US" sz="2400">
                <a:latin typeface="Times New Roman" pitchFamily="18" charset="0"/>
              </a:rPr>
              <a:t>假设</a:t>
            </a:r>
            <a:r>
              <a:rPr lang="en-US" altLang="zh-CN" sz="2400">
                <a:latin typeface="Times New Roman" pitchFamily="18" charset="0"/>
              </a:rPr>
              <a:t>x=u, </a:t>
            </a: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y=y, 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z=z,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400">
                <a:latin typeface="Times New Roman" pitchFamily="18" charset="0"/>
              </a:rPr>
              <a:t>y=z=v, </a:t>
            </a:r>
            <a:r>
              <a:rPr lang="zh-CN" altLang="en-US" sz="2400">
                <a:latin typeface="Times New Roman" pitchFamily="18" charset="0"/>
              </a:rPr>
              <a:t>但</a:t>
            </a:r>
            <a:r>
              <a:rPr lang="en-US" altLang="zh-CN" sz="2400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z=u</a:t>
            </a:r>
            <a:r>
              <a:rPr lang="zh-CN" altLang="en-US" sz="2400">
                <a:latin typeface="Times New Roman" pitchFamily="18" charset="0"/>
              </a:rPr>
              <a:t>，矛盾。</a:t>
            </a:r>
          </a:p>
          <a:p>
            <a:pPr lvl="1" algn="just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     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类似地可知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x,y,z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不可能等于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u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或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v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  <a:p>
            <a:pPr lvl="1">
              <a:spcBef>
                <a:spcPct val="60000"/>
              </a:spcBef>
            </a:pPr>
            <a:r>
              <a:rPr lang="zh-CN" altLang="en-US" sz="2400">
                <a:latin typeface="Times New Roman" pitchFamily="18" charset="0"/>
              </a:rPr>
              <a:t>假设</a:t>
            </a:r>
            <a:r>
              <a:rPr lang="en-US" altLang="zh-CN" sz="2400">
                <a:latin typeface="Times New Roman" pitchFamily="18" charset="0"/>
              </a:rPr>
              <a:t>x=y, </a:t>
            </a: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y=x, </a:t>
            </a:r>
            <a:r>
              <a:rPr lang="zh-CN" altLang="en-US" sz="2400">
                <a:latin typeface="Times New Roman" pitchFamily="18" charset="0"/>
              </a:rPr>
              <a:t>但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y=v, </a:t>
            </a:r>
            <a:r>
              <a:rPr lang="zh-CN" altLang="en-US" sz="2400">
                <a:latin typeface="Times New Roman" pitchFamily="18" charset="0"/>
              </a:rPr>
              <a:t>且</a:t>
            </a:r>
            <a:r>
              <a:rPr lang="en-US" altLang="zh-CN" sz="2400">
                <a:latin typeface="Times New Roman" pitchFamily="18" charset="0"/>
              </a:rPr>
              <a:t>x≺v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  <a:p>
            <a:pPr lvl="1">
              <a:buFontTx/>
              <a:buNone/>
            </a:pP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     类似地可知</a:t>
            </a:r>
            <a:r>
              <a:rPr lang="en-US" altLang="zh-CN" sz="2400">
                <a:solidFill>
                  <a:srgbClr val="009900"/>
                </a:solidFill>
                <a:latin typeface="Times New Roman" pitchFamily="18" charset="0"/>
              </a:rPr>
              <a:t>x,y,z</a:t>
            </a: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互不相等</a:t>
            </a:r>
            <a:r>
              <a:rPr lang="zh-CN" altLang="en-US" sz="2400">
                <a:latin typeface="Times New Roman" pitchFamily="18" charset="0"/>
              </a:rPr>
              <a:t>。</a:t>
            </a:r>
            <a:r>
              <a:rPr lang="zh-CN" altLang="en-US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分配格的充分必要条件之一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7848600" cy="4114800"/>
          </a:xfrm>
        </p:spPr>
        <p:txBody>
          <a:bodyPr/>
          <a:lstStyle/>
          <a:p>
            <a:pPr algn="just"/>
            <a:r>
              <a:rPr lang="zh-CN" altLang="en-US">
                <a:latin typeface="Times New Roman" pitchFamily="18" charset="0"/>
              </a:rPr>
              <a:t>格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是分配格 </a:t>
            </a:r>
            <a:r>
              <a:rPr lang="zh-CN" altLang="en-US" b="1" i="1">
                <a:solidFill>
                  <a:srgbClr val="FF0000"/>
                </a:solidFill>
                <a:latin typeface="Times New Roman" pitchFamily="18" charset="0"/>
              </a:rPr>
              <a:t>当且仅当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不含与五角格同构的子格，也不含与钻石格同构的子格。</a:t>
            </a:r>
          </a:p>
          <a:p>
            <a:pPr algn="just"/>
            <a:r>
              <a:rPr lang="zh-CN" altLang="en-US">
                <a:latin typeface="Times New Roman" pitchFamily="18" charset="0"/>
              </a:rPr>
              <a:t>证明：</a:t>
            </a:r>
          </a:p>
          <a:p>
            <a:pPr lvl="1" algn="just"/>
            <a:r>
              <a:rPr lang="zh-CN" altLang="en-US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>
                <a:latin typeface="Times New Roman" pitchFamily="18" charset="0"/>
              </a:rPr>
              <a:t> 若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是分配格，则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是模格，结论成立。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</a:t>
            </a:r>
            <a:r>
              <a:rPr lang="zh-CN" altLang="en-US">
                <a:latin typeface="Times New Roman" pitchFamily="18" charset="0"/>
              </a:rPr>
              <a:t> 若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不含与五角格同构的子格，则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是模格，同时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也不含与钻石格同构的子格，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是分配格。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2400" cy="1143000"/>
          </a:xfrm>
        </p:spPr>
        <p:txBody>
          <a:bodyPr/>
          <a:lstStyle/>
          <a:p>
            <a:r>
              <a:rPr lang="zh-CN" altLang="en-US"/>
              <a:t>分配格的充分必要条件之二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10600" cy="458628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格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zh-CN" altLang="en-US" sz="2800">
                <a:latin typeface="Times New Roman" pitchFamily="18" charset="0"/>
              </a:rPr>
              <a:t>是分配格 </a:t>
            </a:r>
            <a:r>
              <a:rPr lang="zh-CN" altLang="en-US" sz="2800" b="1" i="1">
                <a:solidFill>
                  <a:srgbClr val="009900"/>
                </a:solidFill>
                <a:latin typeface="Times New Roman" pitchFamily="18" charset="0"/>
              </a:rPr>
              <a:t>当且仅当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>
                <a:latin typeface="Times New Roman" pitchFamily="18" charset="0"/>
              </a:rPr>
              <a:t>a,b,c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>
                <a:latin typeface="Times New Roman" pitchFamily="18" charset="0"/>
              </a:rPr>
              <a:t>L, </a:t>
            </a:r>
            <a:r>
              <a:rPr lang="zh-CN" altLang="en-US" sz="2800">
                <a:latin typeface="Times New Roman" pitchFamily="18" charset="0"/>
              </a:rPr>
              <a:t>有：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       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c=b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c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且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c=b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c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 a=b</a:t>
            </a:r>
          </a:p>
          <a:p>
            <a:pPr algn="just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证明：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400">
                <a:latin typeface="Times New Roman" pitchFamily="18" charset="0"/>
              </a:rPr>
              <a:t> 若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是分配格，假设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c=b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c </a:t>
            </a:r>
            <a:r>
              <a:rPr lang="zh-CN" altLang="en-US" sz="2400">
                <a:latin typeface="Times New Roman" pitchFamily="18" charset="0"/>
              </a:rPr>
              <a:t>且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c=b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zh-CN" altLang="en-US" sz="2400">
                <a:latin typeface="Times New Roman" pitchFamily="18" charset="0"/>
              </a:rPr>
              <a:t>，则：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a =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c) = 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c) = 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⋁b)⋀(a⋁c) = (b⋁a)⋀(b⋁c) = b⋁(a⋀c) = b⋁(b⋀c) =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b</a:t>
            </a:r>
            <a:endParaRPr lang="en-US" altLang="zh-CN" sz="2400"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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假设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不是分配格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则有子格</a:t>
            </a:r>
            <a:r>
              <a:rPr lang="en-US" altLang="zh-CN" sz="2400">
                <a:latin typeface="Times New Roman" pitchFamily="18" charset="0"/>
              </a:rPr>
              <a:t>L’</a:t>
            </a:r>
            <a:r>
              <a:rPr lang="zh-CN" altLang="en-US" sz="2400">
                <a:latin typeface="Times New Roman" pitchFamily="18" charset="0"/>
              </a:rPr>
              <a:t>同构于钻石格或五角格。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    若</a:t>
            </a:r>
            <a:r>
              <a:rPr lang="en-US" altLang="zh-CN" sz="2400">
                <a:latin typeface="Times New Roman" pitchFamily="18" charset="0"/>
              </a:rPr>
              <a:t>L’</a:t>
            </a:r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</a:rPr>
              <a:t>同构于钻石格</a:t>
            </a:r>
            <a:r>
              <a:rPr lang="zh-CN" altLang="en-US" sz="2400">
                <a:latin typeface="Times New Roman" pitchFamily="18" charset="0"/>
              </a:rPr>
              <a:t>，设其最大元是</a:t>
            </a:r>
            <a:r>
              <a:rPr lang="en-US" altLang="zh-CN" sz="2400">
                <a:latin typeface="Times New Roman" pitchFamily="18" charset="0"/>
              </a:rPr>
              <a:t>v, </a:t>
            </a:r>
            <a:r>
              <a:rPr lang="zh-CN" altLang="en-US" sz="2400">
                <a:latin typeface="Times New Roman" pitchFamily="18" charset="0"/>
              </a:rPr>
              <a:t>最小元是</a:t>
            </a:r>
            <a:r>
              <a:rPr lang="en-US" altLang="zh-CN" sz="2400">
                <a:latin typeface="Times New Roman" pitchFamily="18" charset="0"/>
              </a:rPr>
              <a:t>u, </a:t>
            </a:r>
            <a:r>
              <a:rPr lang="zh-CN" altLang="en-US" sz="2400">
                <a:latin typeface="Times New Roman" pitchFamily="18" charset="0"/>
              </a:rPr>
              <a:t>其它元素是</a:t>
            </a:r>
            <a:r>
              <a:rPr lang="en-US" altLang="zh-CN" sz="2400">
                <a:latin typeface="Times New Roman" pitchFamily="18" charset="0"/>
              </a:rPr>
              <a:t>x,y,z, </a:t>
            </a: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y=z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y, 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y=z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y, </a:t>
            </a:r>
            <a:r>
              <a:rPr lang="zh-CN" altLang="en-US" sz="2400">
                <a:latin typeface="Times New Roman" pitchFamily="18" charset="0"/>
              </a:rPr>
              <a:t>但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>
                <a:latin typeface="Times New Roman" pitchFamily="18" charset="0"/>
              </a:rPr>
              <a:t>z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    若</a:t>
            </a:r>
            <a:r>
              <a:rPr lang="en-US" altLang="zh-CN" sz="2400">
                <a:latin typeface="Times New Roman" pitchFamily="18" charset="0"/>
              </a:rPr>
              <a:t>L’</a:t>
            </a:r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</a:rPr>
              <a:t>同构于五角格</a:t>
            </a:r>
            <a:r>
              <a:rPr lang="zh-CN" altLang="en-US" sz="2400">
                <a:latin typeface="Times New Roman" pitchFamily="18" charset="0"/>
              </a:rPr>
              <a:t>，设其最大元是</a:t>
            </a:r>
            <a:r>
              <a:rPr lang="en-US" altLang="zh-CN" sz="2400">
                <a:latin typeface="Times New Roman" pitchFamily="18" charset="0"/>
              </a:rPr>
              <a:t>v, </a:t>
            </a:r>
            <a:r>
              <a:rPr lang="zh-CN" altLang="en-US" sz="2400">
                <a:latin typeface="Times New Roman" pitchFamily="18" charset="0"/>
              </a:rPr>
              <a:t>最小元是</a:t>
            </a:r>
            <a:r>
              <a:rPr lang="en-US" altLang="zh-CN" sz="2400">
                <a:latin typeface="Times New Roman" pitchFamily="18" charset="0"/>
              </a:rPr>
              <a:t>u, </a:t>
            </a:r>
            <a:r>
              <a:rPr lang="zh-CN" altLang="en-US" sz="2400">
                <a:latin typeface="Times New Roman" pitchFamily="18" charset="0"/>
              </a:rPr>
              <a:t>其它元素是</a:t>
            </a:r>
            <a:r>
              <a:rPr lang="en-US" altLang="zh-CN" sz="2400">
                <a:latin typeface="Times New Roman" pitchFamily="18" charset="0"/>
              </a:rPr>
              <a:t>x,y,z, </a:t>
            </a:r>
            <a:r>
              <a:rPr lang="zh-CN" altLang="en-US" sz="2400">
                <a:latin typeface="Times New Roman" pitchFamily="18" charset="0"/>
              </a:rPr>
              <a:t>且</a:t>
            </a:r>
            <a:r>
              <a:rPr lang="en-US" altLang="zh-CN" sz="2400">
                <a:latin typeface="Times New Roman" pitchFamily="18" charset="0"/>
              </a:rPr>
              <a:t>x≺y, </a:t>
            </a: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z=y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z, 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z=y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z, </a:t>
            </a:r>
            <a:r>
              <a:rPr lang="zh-CN" altLang="en-US" sz="2400">
                <a:latin typeface="Times New Roman" pitchFamily="18" charset="0"/>
              </a:rPr>
              <a:t>但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>
                <a:latin typeface="Times New Roman" pitchFamily="18" charset="0"/>
              </a:rPr>
              <a:t>y</a:t>
            </a:r>
            <a:r>
              <a:rPr lang="zh-CN" altLang="en-US" sz="2400">
                <a:latin typeface="Times New Roman" pitchFamily="18" charset="0"/>
              </a:rPr>
              <a:t>。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72400" cy="1143000"/>
          </a:xfrm>
        </p:spPr>
        <p:txBody>
          <a:bodyPr/>
          <a:lstStyle/>
          <a:p>
            <a:r>
              <a:rPr lang="zh-CN" altLang="en-US"/>
              <a:t>上一讲内容的回顾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zh-CN" altLang="en-US"/>
              <a:t>偏序格</a:t>
            </a:r>
          </a:p>
          <a:p>
            <a:r>
              <a:rPr lang="zh-CN" altLang="en-US"/>
              <a:t>格的对偶原理</a:t>
            </a:r>
          </a:p>
          <a:p>
            <a:r>
              <a:rPr lang="zh-CN" altLang="en-US"/>
              <a:t>格的性质</a:t>
            </a:r>
          </a:p>
          <a:p>
            <a:r>
              <a:rPr lang="zh-CN" altLang="en-US"/>
              <a:t>代数格</a:t>
            </a:r>
          </a:p>
          <a:p>
            <a:r>
              <a:rPr lang="zh-CN" altLang="en-US"/>
              <a:t>子格</a:t>
            </a:r>
          </a:p>
          <a:p>
            <a:r>
              <a:rPr lang="zh-CN" altLang="en-US"/>
              <a:t>格同态与保序</a:t>
            </a:r>
          </a:p>
          <a:p>
            <a:pPr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分配格与模格充要条件的比较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Times New Roman" pitchFamily="18" charset="0"/>
              </a:rPr>
              <a:t>格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是分配格 </a:t>
            </a:r>
            <a:r>
              <a:rPr lang="zh-CN" altLang="en-US" b="1" i="1">
                <a:solidFill>
                  <a:srgbClr val="009900"/>
                </a:solidFill>
                <a:latin typeface="Times New Roman" pitchFamily="18" charset="0"/>
              </a:rPr>
              <a:t>当且仅当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>
                <a:latin typeface="Times New Roman" pitchFamily="18" charset="0"/>
              </a:rPr>
              <a:t>a,b,c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L, </a:t>
            </a:r>
            <a:r>
              <a:rPr lang="zh-CN" altLang="en-US">
                <a:latin typeface="Times New Roman" pitchFamily="18" charset="0"/>
              </a:rPr>
              <a:t>有：</a:t>
            </a:r>
          </a:p>
          <a:p>
            <a:pPr algn="just">
              <a:buFontTx/>
              <a:buNone/>
            </a:pPr>
            <a:r>
              <a:rPr lang="zh-CN" altLang="en-US">
                <a:latin typeface="Times New Roman" pitchFamily="18" charset="0"/>
              </a:rPr>
              <a:t>                  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c=b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且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c=b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 a=b</a:t>
            </a:r>
          </a:p>
          <a:p>
            <a:pPr algn="just">
              <a:spcBef>
                <a:spcPct val="80000"/>
              </a:spcBef>
            </a:pPr>
            <a:r>
              <a:rPr lang="zh-CN" altLang="en-US">
                <a:latin typeface="Times New Roman" pitchFamily="18" charset="0"/>
              </a:rPr>
              <a:t>格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是模格</a:t>
            </a:r>
            <a:r>
              <a:rPr lang="zh-CN" altLang="en-US" b="1" i="1">
                <a:solidFill>
                  <a:srgbClr val="009900"/>
                </a:solidFill>
                <a:latin typeface="Times New Roman" pitchFamily="18" charset="0"/>
              </a:rPr>
              <a:t>当且仅当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>
                <a:latin typeface="Times New Roman" pitchFamily="18" charset="0"/>
              </a:rPr>
              <a:t>a,b,c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L, </a:t>
            </a:r>
            <a:r>
              <a:rPr lang="zh-CN" altLang="en-US">
                <a:latin typeface="Times New Roman" pitchFamily="18" charset="0"/>
              </a:rPr>
              <a:t>有：</a:t>
            </a:r>
            <a:r>
              <a:rPr lang="zh-CN" altLang="en-US" i="1">
                <a:solidFill>
                  <a:schemeClr val="tx2"/>
                </a:solidFill>
                <a:latin typeface="Times New Roman" pitchFamily="18" charset="0"/>
              </a:rPr>
              <a:t>假设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b, </a:t>
            </a:r>
            <a:r>
              <a:rPr lang="zh-CN" altLang="en-US" i="1">
                <a:solidFill>
                  <a:schemeClr val="tx2"/>
                </a:solidFill>
                <a:latin typeface="Times New Roman" pitchFamily="18" charset="0"/>
              </a:rPr>
              <a:t>则：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c=b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且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c=b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 a=b</a:t>
            </a:r>
            <a:endParaRPr lang="en-US" altLang="zh-CN" b="1">
              <a:latin typeface="Times New Roman" pitchFamily="18" charset="0"/>
            </a:endParaRPr>
          </a:p>
          <a:p>
            <a:pPr algn="just">
              <a:spcBef>
                <a:spcPct val="80000"/>
              </a:spcBef>
            </a:pPr>
            <a:r>
              <a:rPr lang="zh-CN" altLang="en-US" b="1">
                <a:latin typeface="Times New Roman" pitchFamily="18" charset="0"/>
              </a:rPr>
              <a:t>分配格一定是模格，模格未必是分配格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有界格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>
                <a:latin typeface="Times New Roman" pitchFamily="18" charset="0"/>
              </a:rPr>
              <a:t>定义：设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是格，若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L, </a:t>
            </a:r>
            <a:r>
              <a:rPr lang="zh-CN" altLang="en-US" sz="2400">
                <a:latin typeface="Times New Roman" pitchFamily="18" charset="0"/>
              </a:rPr>
              <a:t>满足：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L, 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</a:rPr>
              <a:t>x, </a:t>
            </a:r>
            <a:r>
              <a:rPr lang="zh-CN" altLang="en-US" sz="2400">
                <a:latin typeface="Times New Roman" pitchFamily="18" charset="0"/>
              </a:rPr>
              <a:t>同时，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L, </a:t>
            </a:r>
            <a:r>
              <a:rPr lang="zh-CN" altLang="en-US" sz="2400">
                <a:latin typeface="Times New Roman" pitchFamily="18" charset="0"/>
              </a:rPr>
              <a:t>满足：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L, x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</a:rPr>
              <a:t>b, </a:t>
            </a:r>
            <a:r>
              <a:rPr lang="zh-CN" altLang="en-US" sz="2400">
                <a:latin typeface="Times New Roman" pitchFamily="18" charset="0"/>
              </a:rPr>
              <a:t>则称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为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</a:rPr>
              <a:t>有界格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  <a:p>
            <a:pPr lvl="1" algn="just">
              <a:spcBef>
                <a:spcPct val="40000"/>
              </a:spcBef>
            </a:pPr>
            <a:r>
              <a:rPr lang="zh-CN" altLang="en-US" sz="2000">
                <a:latin typeface="Times New Roman" pitchFamily="18" charset="0"/>
              </a:rPr>
              <a:t>注意：上述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zh-CN" altLang="en-US" sz="2000">
                <a:latin typeface="Times New Roman" pitchFamily="18" charset="0"/>
              </a:rPr>
              <a:t>即</a:t>
            </a:r>
            <a:r>
              <a:rPr lang="en-US" altLang="zh-CN" sz="2000">
                <a:latin typeface="Times New Roman" pitchFamily="18" charset="0"/>
              </a:rPr>
              <a:t>L</a:t>
            </a:r>
            <a:r>
              <a:rPr lang="zh-CN" altLang="en-US" sz="2000">
                <a:latin typeface="Times New Roman" pitchFamily="18" charset="0"/>
              </a:rPr>
              <a:t>的最小元素，称为</a:t>
            </a:r>
            <a:r>
              <a:rPr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全下界</a:t>
            </a:r>
            <a:r>
              <a:rPr lang="zh-CN" altLang="en-US" sz="2000">
                <a:latin typeface="Times New Roman" pitchFamily="18" charset="0"/>
              </a:rPr>
              <a:t>，通常记为</a:t>
            </a:r>
            <a:r>
              <a:rPr lang="en-US" altLang="zh-CN" sz="2000" b="1" i="1">
                <a:solidFill>
                  <a:srgbClr val="009900"/>
                </a:solidFill>
                <a:latin typeface="Times New Roman" pitchFamily="18" charset="0"/>
              </a:rPr>
              <a:t>0</a:t>
            </a:r>
            <a:r>
              <a:rPr lang="zh-CN" altLang="en-US" sz="2000">
                <a:latin typeface="Times New Roman" pitchFamily="18" charset="0"/>
              </a:rPr>
              <a:t>；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zh-CN" altLang="en-US" sz="2000">
                <a:latin typeface="Times New Roman" pitchFamily="18" charset="0"/>
              </a:rPr>
              <a:t>即</a:t>
            </a:r>
            <a:r>
              <a:rPr lang="en-US" altLang="zh-CN" sz="2000">
                <a:latin typeface="Times New Roman" pitchFamily="18" charset="0"/>
              </a:rPr>
              <a:t>L</a:t>
            </a:r>
            <a:r>
              <a:rPr lang="zh-CN" altLang="en-US" sz="2000">
                <a:latin typeface="Times New Roman" pitchFamily="18" charset="0"/>
              </a:rPr>
              <a:t>的最大元素，称为</a:t>
            </a:r>
            <a:r>
              <a:rPr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全上界</a:t>
            </a:r>
            <a:r>
              <a:rPr lang="zh-CN" altLang="en-US" sz="2000">
                <a:latin typeface="Times New Roman" pitchFamily="18" charset="0"/>
              </a:rPr>
              <a:t>，通常记为</a:t>
            </a:r>
            <a:r>
              <a:rPr lang="en-US" altLang="zh-CN" sz="2000" b="1" i="1">
                <a:solidFill>
                  <a:srgbClr val="009900"/>
                </a:solidFill>
                <a:latin typeface="Times New Roman" pitchFamily="18" charset="0"/>
              </a:rPr>
              <a:t>1</a:t>
            </a:r>
            <a:r>
              <a:rPr lang="zh-CN" altLang="en-US" sz="2000">
                <a:latin typeface="Times New Roman" pitchFamily="18" charset="0"/>
              </a:rPr>
              <a:t>。</a:t>
            </a:r>
          </a:p>
          <a:p>
            <a:pPr lvl="1"/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注意：在对偶式中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0, 1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互换。</a:t>
            </a:r>
            <a:r>
              <a:rPr lang="zh-CN" altLang="en-US" sz="2000"/>
              <a:t> </a:t>
            </a:r>
            <a:endParaRPr lang="zh-CN" altLang="en-US" sz="2000">
              <a:latin typeface="Times New Roman" pitchFamily="18" charset="0"/>
            </a:endParaRPr>
          </a:p>
          <a:p>
            <a:pPr algn="just"/>
            <a:r>
              <a:rPr lang="zh-CN" altLang="en-US" sz="2400">
                <a:latin typeface="Times New Roman" pitchFamily="18" charset="0"/>
              </a:rPr>
              <a:t>任何有限格均是有界格：全上界是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30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30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…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30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全下界是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30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30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…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30000">
                <a:latin typeface="Times New Roman" pitchFamily="18" charset="0"/>
              </a:rPr>
              <a:t>n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  <a:p>
            <a:r>
              <a:rPr lang="zh-CN" altLang="en-US" sz="2400"/>
              <a:t>设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是有界格，则：</a:t>
            </a:r>
          </a:p>
          <a:p>
            <a:pPr lvl="1"/>
            <a:r>
              <a:rPr lang="zh-CN" altLang="en-US" sz="2400"/>
              <a:t>全上界是关于</a:t>
            </a:r>
            <a:r>
              <a:rPr lang="zh-CN" altLang="en-US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zh-CN" altLang="en-US" sz="2400">
                <a:latin typeface="Times New Roman" pitchFamily="18" charset="0"/>
              </a:rPr>
              <a:t>运算的单位元，关于</a:t>
            </a:r>
            <a:r>
              <a:rPr lang="zh-CN" altLang="en-US" sz="2400">
                <a:latin typeface="Times New Roman" pitchFamily="18" charset="0"/>
                <a:ea typeface="MS PMincho" pitchFamily="18" charset="-128"/>
              </a:rPr>
              <a:t> ⋁</a:t>
            </a:r>
            <a:r>
              <a:rPr lang="zh-CN" altLang="en-US" sz="2400">
                <a:latin typeface="Times New Roman" pitchFamily="18" charset="0"/>
              </a:rPr>
              <a:t>运算的零元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全下界</a:t>
            </a:r>
            <a:r>
              <a:rPr lang="zh-CN" altLang="en-US" sz="2400"/>
              <a:t>是关于</a:t>
            </a:r>
            <a:r>
              <a:rPr lang="zh-CN" altLang="en-US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zh-CN" altLang="en-US" sz="2400">
                <a:latin typeface="Times New Roman" pitchFamily="18" charset="0"/>
              </a:rPr>
              <a:t>运算的零元，关于</a:t>
            </a:r>
            <a:r>
              <a:rPr lang="zh-CN" altLang="en-US" sz="2400">
                <a:latin typeface="Times New Roman" pitchFamily="18" charset="0"/>
                <a:ea typeface="MS PMincho" pitchFamily="18" charset="-128"/>
              </a:rPr>
              <a:t> ⋁</a:t>
            </a:r>
            <a:r>
              <a:rPr lang="zh-CN" altLang="en-US" sz="2400">
                <a:latin typeface="Times New Roman" pitchFamily="18" charset="0"/>
              </a:rPr>
              <a:t>运算的单位元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有补格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305800" cy="4648200"/>
          </a:xfrm>
        </p:spPr>
        <p:txBody>
          <a:bodyPr/>
          <a:lstStyle/>
          <a:p>
            <a:pPr algn="just"/>
            <a:r>
              <a:rPr lang="zh-CN" altLang="en-US" sz="2000">
                <a:latin typeface="Times New Roman" pitchFamily="18" charset="0"/>
              </a:rPr>
              <a:t>在有界格中可以定义补元：设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〈L, ⋀,⋁,0,1〉</a:t>
            </a:r>
            <a:r>
              <a:rPr lang="zh-CN" altLang="en-US" sz="2000">
                <a:latin typeface="Times New Roman" pitchFamily="18" charset="0"/>
              </a:rPr>
              <a:t>是有界格。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zh-CN" altLang="en-US" sz="2000">
                <a:latin typeface="Times New Roman" pitchFamily="18" charset="0"/>
              </a:rPr>
              <a:t>是</a:t>
            </a:r>
            <a:r>
              <a:rPr lang="en-US" altLang="zh-CN" sz="2000">
                <a:latin typeface="Times New Roman" pitchFamily="18" charset="0"/>
              </a:rPr>
              <a:t>L</a:t>
            </a:r>
            <a:r>
              <a:rPr lang="zh-CN" altLang="en-US" sz="2000">
                <a:latin typeface="Times New Roman" pitchFamily="18" charset="0"/>
              </a:rPr>
              <a:t>中一给定元素。若存在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000">
                <a:latin typeface="Times New Roman" pitchFamily="18" charset="0"/>
              </a:rPr>
              <a:t>L, </a:t>
            </a:r>
            <a:r>
              <a:rPr lang="zh-CN" altLang="en-US" sz="2000">
                <a:latin typeface="Times New Roman" pitchFamily="18" charset="0"/>
              </a:rPr>
              <a:t>同时满足：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b=1, 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b=0, </a:t>
            </a:r>
            <a:r>
              <a:rPr lang="zh-CN" altLang="en-US" sz="2000">
                <a:latin typeface="Times New Roman" pitchFamily="18" charset="0"/>
              </a:rPr>
              <a:t>则称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zh-CN" altLang="en-US" sz="2000">
                <a:latin typeface="Times New Roman" pitchFamily="18" charset="0"/>
              </a:rPr>
              <a:t>是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zh-CN" altLang="en-US" sz="2000">
                <a:latin typeface="Times New Roman" pitchFamily="18" charset="0"/>
              </a:rPr>
              <a:t>的补元。</a:t>
            </a:r>
          </a:p>
          <a:p>
            <a:pPr lvl="1" algn="just">
              <a:spcBef>
                <a:spcPct val="50000"/>
              </a:spcBef>
            </a:pPr>
            <a:r>
              <a:rPr lang="zh-CN" altLang="en-US" sz="1800" b="1">
                <a:solidFill>
                  <a:schemeClr val="tx2"/>
                </a:solidFill>
                <a:latin typeface="Times New Roman" pitchFamily="18" charset="0"/>
              </a:rPr>
              <a:t>注意：同一个格中可以有的元素有补元，有的没有，也可以有不止一个</a:t>
            </a:r>
            <a:r>
              <a:rPr lang="zh-CN" altLang="en-US" sz="1800">
                <a:solidFill>
                  <a:schemeClr val="tx2"/>
                </a:solidFill>
                <a:latin typeface="Times New Roman" pitchFamily="18" charset="0"/>
              </a:rPr>
              <a:t>。</a:t>
            </a:r>
          </a:p>
          <a:p>
            <a:pPr>
              <a:buFontTx/>
              <a:buNone/>
            </a:pPr>
            <a:endParaRPr lang="zh-CN" altLang="en-US" sz="2000">
              <a:latin typeface="Times New Roman" pitchFamily="18" charset="0"/>
            </a:endParaRPr>
          </a:p>
          <a:p>
            <a:endParaRPr lang="zh-CN" altLang="en-US" sz="2000">
              <a:latin typeface="Times New Roman" pitchFamily="18" charset="0"/>
            </a:endParaRPr>
          </a:p>
          <a:p>
            <a:endParaRPr lang="zh-CN" altLang="en-US" sz="2000">
              <a:latin typeface="Times New Roman" pitchFamily="18" charset="0"/>
            </a:endParaRPr>
          </a:p>
          <a:p>
            <a:endParaRPr lang="zh-CN" altLang="en-US" sz="2000">
              <a:latin typeface="Times New Roman" pitchFamily="18" charset="0"/>
            </a:endParaRPr>
          </a:p>
          <a:p>
            <a:endParaRPr lang="zh-CN" altLang="en-US" sz="2000">
              <a:latin typeface="Times New Roman" pitchFamily="18" charset="0"/>
            </a:endParaRPr>
          </a:p>
          <a:p>
            <a:endParaRPr lang="zh-CN" altLang="en-US" sz="2000">
              <a:latin typeface="Times New Roman" pitchFamily="18" charset="0"/>
            </a:endParaRPr>
          </a:p>
          <a:p>
            <a:pPr lvl="1"/>
            <a:endParaRPr lang="zh-CN" altLang="en-US" sz="1800">
              <a:solidFill>
                <a:schemeClr val="tx2"/>
              </a:solidFill>
              <a:latin typeface="Times New Roman" pitchFamily="18" charset="0"/>
            </a:endParaRPr>
          </a:p>
          <a:p>
            <a:pPr lvl="1"/>
            <a:r>
              <a:rPr lang="zh-CN" altLang="en-US" sz="1800">
                <a:solidFill>
                  <a:schemeClr val="tx2"/>
                </a:solidFill>
                <a:latin typeface="Times New Roman" pitchFamily="18" charset="0"/>
              </a:rPr>
              <a:t>注意：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0</a:t>
            </a:r>
            <a:r>
              <a:rPr lang="zh-CN" altLang="en-US" sz="1800">
                <a:solidFill>
                  <a:schemeClr val="tx2"/>
                </a:solidFill>
                <a:latin typeface="Times New Roman" pitchFamily="18" charset="0"/>
              </a:rPr>
              <a:t>和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1800">
                <a:solidFill>
                  <a:schemeClr val="tx2"/>
                </a:solidFill>
                <a:latin typeface="Times New Roman" pitchFamily="18" charset="0"/>
              </a:rPr>
              <a:t>互为补元。</a:t>
            </a:r>
            <a:r>
              <a:rPr lang="zh-CN" altLang="en-US"/>
              <a:t> </a:t>
            </a:r>
          </a:p>
          <a:p>
            <a:r>
              <a:rPr lang="zh-CN" altLang="en-US" sz="2000"/>
              <a:t>每个元素均有补元的格称为</a:t>
            </a:r>
            <a:r>
              <a:rPr lang="zh-CN" altLang="en-US" sz="2000" b="1" i="1">
                <a:solidFill>
                  <a:srgbClr val="FF0000"/>
                </a:solidFill>
              </a:rPr>
              <a:t>有补格</a:t>
            </a:r>
            <a:r>
              <a:rPr lang="zh-CN" altLang="en-US" sz="2000"/>
              <a:t>。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1905000" y="336867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2452688" y="3392488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2452688" y="3862388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2452688" y="4332288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2452688" y="4800600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2513013" y="3540125"/>
            <a:ext cx="1587" cy="3254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2514600" y="4000500"/>
            <a:ext cx="1588" cy="3254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2514600" y="4476750"/>
            <a:ext cx="1588" cy="3524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2179638" y="3200400"/>
            <a:ext cx="419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2322513" y="3449638"/>
            <a:ext cx="112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2414588" y="344963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2166938" y="3743325"/>
            <a:ext cx="4191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2309813" y="39925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2414588" y="399256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3989" name="Rectangle 21"/>
          <p:cNvSpPr>
            <a:spLocks noChangeArrowheads="1"/>
          </p:cNvSpPr>
          <p:nvPr/>
        </p:nvSpPr>
        <p:spPr bwMode="auto">
          <a:xfrm>
            <a:off x="2155825" y="4122738"/>
            <a:ext cx="419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2298700" y="4371975"/>
            <a:ext cx="11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2390775" y="437197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2179638" y="4651375"/>
            <a:ext cx="419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2322513" y="490061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2427288" y="490061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2274888" y="4922838"/>
            <a:ext cx="5857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2417763" y="5170488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(1)</a:t>
            </a:r>
            <a:endParaRPr lang="en-US" altLang="zh-CN"/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2660650" y="517048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7123113" y="3298825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538913" y="4165600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00" name="Oval 32"/>
          <p:cNvSpPr>
            <a:spLocks noChangeArrowheads="1"/>
          </p:cNvSpPr>
          <p:nvPr/>
        </p:nvSpPr>
        <p:spPr bwMode="auto">
          <a:xfrm>
            <a:off x="7123113" y="4926013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01" name="Oval 33"/>
          <p:cNvSpPr>
            <a:spLocks noChangeArrowheads="1"/>
          </p:cNvSpPr>
          <p:nvPr/>
        </p:nvSpPr>
        <p:spPr bwMode="auto">
          <a:xfrm>
            <a:off x="7599363" y="3894138"/>
            <a:ext cx="114300" cy="131762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02" name="Oval 34"/>
          <p:cNvSpPr>
            <a:spLocks noChangeArrowheads="1"/>
          </p:cNvSpPr>
          <p:nvPr/>
        </p:nvSpPr>
        <p:spPr bwMode="auto">
          <a:xfrm>
            <a:off x="7599363" y="4478338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03" name="Line 35"/>
          <p:cNvSpPr>
            <a:spLocks noChangeShapeType="1"/>
          </p:cNvSpPr>
          <p:nvPr/>
        </p:nvSpPr>
        <p:spPr bwMode="auto">
          <a:xfrm flipH="1">
            <a:off x="6634163" y="3417888"/>
            <a:ext cx="500062" cy="7588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4" name="Line 36"/>
          <p:cNvSpPr>
            <a:spLocks noChangeShapeType="1"/>
          </p:cNvSpPr>
          <p:nvPr/>
        </p:nvSpPr>
        <p:spPr bwMode="auto">
          <a:xfrm>
            <a:off x="6634163" y="4298950"/>
            <a:ext cx="488950" cy="638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5" name="Line 37"/>
          <p:cNvSpPr>
            <a:spLocks noChangeShapeType="1"/>
          </p:cNvSpPr>
          <p:nvPr/>
        </p:nvSpPr>
        <p:spPr bwMode="auto">
          <a:xfrm>
            <a:off x="7229475" y="3403600"/>
            <a:ext cx="381000" cy="488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6" name="Line 38"/>
          <p:cNvSpPr>
            <a:spLocks noChangeShapeType="1"/>
          </p:cNvSpPr>
          <p:nvPr/>
        </p:nvSpPr>
        <p:spPr bwMode="auto">
          <a:xfrm>
            <a:off x="7658100" y="4041775"/>
            <a:ext cx="1588" cy="4333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7" name="Line 39"/>
          <p:cNvSpPr>
            <a:spLocks noChangeShapeType="1"/>
          </p:cNvSpPr>
          <p:nvPr/>
        </p:nvSpPr>
        <p:spPr bwMode="auto">
          <a:xfrm flipH="1">
            <a:off x="7218363" y="4597400"/>
            <a:ext cx="392112" cy="3524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8" name="Rectangle 40"/>
          <p:cNvSpPr>
            <a:spLocks noChangeArrowheads="1"/>
          </p:cNvSpPr>
          <p:nvPr/>
        </p:nvSpPr>
        <p:spPr bwMode="auto">
          <a:xfrm>
            <a:off x="6824663" y="3119438"/>
            <a:ext cx="4191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6934200" y="3200400"/>
            <a:ext cx="146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7061200" y="336867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auto">
          <a:xfrm>
            <a:off x="6240463" y="3919538"/>
            <a:ext cx="419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auto">
          <a:xfrm>
            <a:off x="6383338" y="41687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84013" name="Rectangle 45"/>
          <p:cNvSpPr>
            <a:spLocks noChangeArrowheads="1"/>
          </p:cNvSpPr>
          <p:nvPr/>
        </p:nvSpPr>
        <p:spPr bwMode="auto">
          <a:xfrm>
            <a:off x="6488113" y="416877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4014" name="Rectangle 46"/>
          <p:cNvSpPr>
            <a:spLocks noChangeArrowheads="1"/>
          </p:cNvSpPr>
          <p:nvPr/>
        </p:nvSpPr>
        <p:spPr bwMode="auto">
          <a:xfrm>
            <a:off x="7610475" y="3756025"/>
            <a:ext cx="419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15" name="Rectangle 47"/>
          <p:cNvSpPr>
            <a:spLocks noChangeArrowheads="1"/>
          </p:cNvSpPr>
          <p:nvPr/>
        </p:nvSpPr>
        <p:spPr bwMode="auto">
          <a:xfrm>
            <a:off x="7772400" y="3810000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auto">
          <a:xfrm>
            <a:off x="7575550" y="4406900"/>
            <a:ext cx="419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auto">
          <a:xfrm>
            <a:off x="7718425" y="465772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auto">
          <a:xfrm>
            <a:off x="7823200" y="46577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auto">
          <a:xfrm>
            <a:off x="6811963" y="4746625"/>
            <a:ext cx="4206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auto">
          <a:xfrm>
            <a:off x="6934200" y="4800600"/>
            <a:ext cx="287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84023" name="Rectangle 55"/>
          <p:cNvSpPr>
            <a:spLocks noChangeArrowheads="1"/>
          </p:cNvSpPr>
          <p:nvPr/>
        </p:nvSpPr>
        <p:spPr bwMode="auto">
          <a:xfrm>
            <a:off x="4978400" y="5059363"/>
            <a:ext cx="6223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24" name="Rectangle 56"/>
          <p:cNvSpPr>
            <a:spLocks noChangeArrowheads="1"/>
          </p:cNvSpPr>
          <p:nvPr/>
        </p:nvSpPr>
        <p:spPr bwMode="auto">
          <a:xfrm>
            <a:off x="5121275" y="5305425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(3)</a:t>
            </a:r>
            <a:endParaRPr lang="en-US" altLang="zh-CN"/>
          </a:p>
        </p:txBody>
      </p:sp>
      <p:sp>
        <p:nvSpPr>
          <p:cNvPr id="84025" name="Rectangle 57"/>
          <p:cNvSpPr>
            <a:spLocks noChangeArrowheads="1"/>
          </p:cNvSpPr>
          <p:nvPr/>
        </p:nvSpPr>
        <p:spPr bwMode="auto">
          <a:xfrm>
            <a:off x="5364163" y="53054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4026" name="Oval 58"/>
          <p:cNvSpPr>
            <a:spLocks noChangeArrowheads="1"/>
          </p:cNvSpPr>
          <p:nvPr/>
        </p:nvSpPr>
        <p:spPr bwMode="auto">
          <a:xfrm>
            <a:off x="5205413" y="3392488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27" name="Oval 59"/>
          <p:cNvSpPr>
            <a:spLocks noChangeArrowheads="1"/>
          </p:cNvSpPr>
          <p:nvPr/>
        </p:nvSpPr>
        <p:spPr bwMode="auto">
          <a:xfrm>
            <a:off x="4751388" y="4098925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28" name="Oval 60"/>
          <p:cNvSpPr>
            <a:spLocks noChangeArrowheads="1"/>
          </p:cNvSpPr>
          <p:nvPr/>
        </p:nvSpPr>
        <p:spPr bwMode="auto">
          <a:xfrm>
            <a:off x="5705475" y="4098925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29" name="Oval 61"/>
          <p:cNvSpPr>
            <a:spLocks noChangeArrowheads="1"/>
          </p:cNvSpPr>
          <p:nvPr/>
        </p:nvSpPr>
        <p:spPr bwMode="auto">
          <a:xfrm>
            <a:off x="5205413" y="4910138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30" name="Line 62"/>
          <p:cNvSpPr>
            <a:spLocks noChangeShapeType="1"/>
          </p:cNvSpPr>
          <p:nvPr/>
        </p:nvSpPr>
        <p:spPr bwMode="auto">
          <a:xfrm flipH="1">
            <a:off x="4859338" y="3513138"/>
            <a:ext cx="357187" cy="5953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31" name="Line 63"/>
          <p:cNvSpPr>
            <a:spLocks noChangeShapeType="1"/>
          </p:cNvSpPr>
          <p:nvPr/>
        </p:nvSpPr>
        <p:spPr bwMode="auto">
          <a:xfrm>
            <a:off x="4846638" y="4230688"/>
            <a:ext cx="382587" cy="6921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32" name="Line 64"/>
          <p:cNvSpPr>
            <a:spLocks noChangeShapeType="1"/>
          </p:cNvSpPr>
          <p:nvPr/>
        </p:nvSpPr>
        <p:spPr bwMode="auto">
          <a:xfrm>
            <a:off x="5311775" y="3513138"/>
            <a:ext cx="428625" cy="6096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33" name="Line 65"/>
          <p:cNvSpPr>
            <a:spLocks noChangeShapeType="1"/>
          </p:cNvSpPr>
          <p:nvPr/>
        </p:nvSpPr>
        <p:spPr bwMode="auto">
          <a:xfrm flipH="1">
            <a:off x="5300663" y="4230688"/>
            <a:ext cx="439737" cy="7064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34" name="Line 66"/>
          <p:cNvSpPr>
            <a:spLocks noChangeShapeType="1"/>
          </p:cNvSpPr>
          <p:nvPr/>
        </p:nvSpPr>
        <p:spPr bwMode="auto">
          <a:xfrm>
            <a:off x="5264150" y="3525838"/>
            <a:ext cx="1588" cy="13843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35" name="Rectangle 67"/>
          <p:cNvSpPr>
            <a:spLocks noChangeArrowheads="1"/>
          </p:cNvSpPr>
          <p:nvPr/>
        </p:nvSpPr>
        <p:spPr bwMode="auto">
          <a:xfrm>
            <a:off x="5205413" y="3878263"/>
            <a:ext cx="419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36" name="Rectangle 68"/>
          <p:cNvSpPr>
            <a:spLocks noChangeArrowheads="1"/>
          </p:cNvSpPr>
          <p:nvPr/>
        </p:nvSpPr>
        <p:spPr bwMode="auto">
          <a:xfrm>
            <a:off x="5348288" y="4127500"/>
            <a:ext cx="112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84037" name="Rectangle 69"/>
          <p:cNvSpPr>
            <a:spLocks noChangeArrowheads="1"/>
          </p:cNvSpPr>
          <p:nvPr/>
        </p:nvSpPr>
        <p:spPr bwMode="auto">
          <a:xfrm>
            <a:off x="5440363" y="41275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4038" name="Rectangle 70"/>
          <p:cNvSpPr>
            <a:spLocks noChangeArrowheads="1"/>
          </p:cNvSpPr>
          <p:nvPr/>
        </p:nvSpPr>
        <p:spPr bwMode="auto">
          <a:xfrm>
            <a:off x="4906963" y="3214688"/>
            <a:ext cx="4191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39" name="Rectangle 71"/>
          <p:cNvSpPr>
            <a:spLocks noChangeArrowheads="1"/>
          </p:cNvSpPr>
          <p:nvPr/>
        </p:nvSpPr>
        <p:spPr bwMode="auto">
          <a:xfrm>
            <a:off x="4953000" y="3276600"/>
            <a:ext cx="28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84040" name="Rectangle 72"/>
          <p:cNvSpPr>
            <a:spLocks noChangeArrowheads="1"/>
          </p:cNvSpPr>
          <p:nvPr/>
        </p:nvSpPr>
        <p:spPr bwMode="auto">
          <a:xfrm>
            <a:off x="5141913" y="34639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4041" name="Rectangle 73"/>
          <p:cNvSpPr>
            <a:spLocks noChangeArrowheads="1"/>
          </p:cNvSpPr>
          <p:nvPr/>
        </p:nvSpPr>
        <p:spPr bwMode="auto">
          <a:xfrm>
            <a:off x="4502150" y="3959225"/>
            <a:ext cx="419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42" name="Rectangle 74"/>
          <p:cNvSpPr>
            <a:spLocks noChangeArrowheads="1"/>
          </p:cNvSpPr>
          <p:nvPr/>
        </p:nvSpPr>
        <p:spPr bwMode="auto">
          <a:xfrm>
            <a:off x="4645025" y="421005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84043" name="Rectangle 75"/>
          <p:cNvSpPr>
            <a:spLocks noChangeArrowheads="1"/>
          </p:cNvSpPr>
          <p:nvPr/>
        </p:nvSpPr>
        <p:spPr bwMode="auto">
          <a:xfrm>
            <a:off x="4749800" y="42100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4044" name="Rectangle 76"/>
          <p:cNvSpPr>
            <a:spLocks noChangeArrowheads="1"/>
          </p:cNvSpPr>
          <p:nvPr/>
        </p:nvSpPr>
        <p:spPr bwMode="auto">
          <a:xfrm>
            <a:off x="5705475" y="3973513"/>
            <a:ext cx="419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45" name="Rectangle 77"/>
          <p:cNvSpPr>
            <a:spLocks noChangeArrowheads="1"/>
          </p:cNvSpPr>
          <p:nvPr/>
        </p:nvSpPr>
        <p:spPr bwMode="auto">
          <a:xfrm>
            <a:off x="5848350" y="422275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84046" name="Rectangle 78"/>
          <p:cNvSpPr>
            <a:spLocks noChangeArrowheads="1"/>
          </p:cNvSpPr>
          <p:nvPr/>
        </p:nvSpPr>
        <p:spPr bwMode="auto">
          <a:xfrm>
            <a:off x="5953125" y="42227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4047" name="Rectangle 79"/>
          <p:cNvSpPr>
            <a:spLocks noChangeArrowheads="1"/>
          </p:cNvSpPr>
          <p:nvPr/>
        </p:nvSpPr>
        <p:spPr bwMode="auto">
          <a:xfrm>
            <a:off x="3632200" y="5059363"/>
            <a:ext cx="5857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48" name="Rectangle 80"/>
          <p:cNvSpPr>
            <a:spLocks noChangeArrowheads="1"/>
          </p:cNvSpPr>
          <p:nvPr/>
        </p:nvSpPr>
        <p:spPr bwMode="auto">
          <a:xfrm>
            <a:off x="3775075" y="5305425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(2)</a:t>
            </a:r>
            <a:endParaRPr lang="en-US" altLang="zh-CN"/>
          </a:p>
        </p:txBody>
      </p:sp>
      <p:sp>
        <p:nvSpPr>
          <p:cNvPr id="84049" name="Rectangle 81"/>
          <p:cNvSpPr>
            <a:spLocks noChangeArrowheads="1"/>
          </p:cNvSpPr>
          <p:nvPr/>
        </p:nvSpPr>
        <p:spPr bwMode="auto">
          <a:xfrm>
            <a:off x="4017963" y="53054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4050" name="Oval 82"/>
          <p:cNvSpPr>
            <a:spLocks noChangeArrowheads="1"/>
          </p:cNvSpPr>
          <p:nvPr/>
        </p:nvSpPr>
        <p:spPr bwMode="auto">
          <a:xfrm>
            <a:off x="5216525" y="4098925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51" name="Rectangle 83"/>
          <p:cNvSpPr>
            <a:spLocks noChangeArrowheads="1"/>
          </p:cNvSpPr>
          <p:nvPr/>
        </p:nvSpPr>
        <p:spPr bwMode="auto">
          <a:xfrm>
            <a:off x="4954588" y="4773613"/>
            <a:ext cx="419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52" name="Rectangle 84"/>
          <p:cNvSpPr>
            <a:spLocks noChangeArrowheads="1"/>
          </p:cNvSpPr>
          <p:nvPr/>
        </p:nvSpPr>
        <p:spPr bwMode="auto">
          <a:xfrm>
            <a:off x="5097463" y="5022850"/>
            <a:ext cx="112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84053" name="Rectangle 85"/>
          <p:cNvSpPr>
            <a:spLocks noChangeArrowheads="1"/>
          </p:cNvSpPr>
          <p:nvPr/>
        </p:nvSpPr>
        <p:spPr bwMode="auto">
          <a:xfrm>
            <a:off x="5189538" y="50228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4055" name="Oval 87"/>
          <p:cNvSpPr>
            <a:spLocks noChangeArrowheads="1"/>
          </p:cNvSpPr>
          <p:nvPr/>
        </p:nvSpPr>
        <p:spPr bwMode="auto">
          <a:xfrm>
            <a:off x="3798888" y="3281363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56" name="Oval 88"/>
          <p:cNvSpPr>
            <a:spLocks noChangeArrowheads="1"/>
          </p:cNvSpPr>
          <p:nvPr/>
        </p:nvSpPr>
        <p:spPr bwMode="auto">
          <a:xfrm>
            <a:off x="3394075" y="3811588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57" name="Oval 89"/>
          <p:cNvSpPr>
            <a:spLocks noChangeArrowheads="1"/>
          </p:cNvSpPr>
          <p:nvPr/>
        </p:nvSpPr>
        <p:spPr bwMode="auto">
          <a:xfrm>
            <a:off x="4227513" y="3811588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58" name="Oval 90"/>
          <p:cNvSpPr>
            <a:spLocks noChangeArrowheads="1"/>
          </p:cNvSpPr>
          <p:nvPr/>
        </p:nvSpPr>
        <p:spPr bwMode="auto">
          <a:xfrm>
            <a:off x="3798888" y="4257675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59" name="Oval 91"/>
          <p:cNvSpPr>
            <a:spLocks noChangeArrowheads="1"/>
          </p:cNvSpPr>
          <p:nvPr/>
        </p:nvSpPr>
        <p:spPr bwMode="auto">
          <a:xfrm>
            <a:off x="3798888" y="5003800"/>
            <a:ext cx="114300" cy="13017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60" name="Line 92"/>
          <p:cNvSpPr>
            <a:spLocks noChangeShapeType="1"/>
          </p:cNvSpPr>
          <p:nvPr/>
        </p:nvSpPr>
        <p:spPr bwMode="auto">
          <a:xfrm flipH="1">
            <a:off x="3500438" y="3390900"/>
            <a:ext cx="311150" cy="4476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61" name="Line 93"/>
          <p:cNvSpPr>
            <a:spLocks noChangeShapeType="1"/>
          </p:cNvSpPr>
          <p:nvPr/>
        </p:nvSpPr>
        <p:spPr bwMode="auto">
          <a:xfrm>
            <a:off x="3894138" y="3376613"/>
            <a:ext cx="369887" cy="4746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62" name="Line 94"/>
          <p:cNvSpPr>
            <a:spLocks noChangeShapeType="1"/>
          </p:cNvSpPr>
          <p:nvPr/>
        </p:nvSpPr>
        <p:spPr bwMode="auto">
          <a:xfrm>
            <a:off x="3476625" y="3919538"/>
            <a:ext cx="334963" cy="3667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63" name="Line 95"/>
          <p:cNvSpPr>
            <a:spLocks noChangeShapeType="1"/>
          </p:cNvSpPr>
          <p:nvPr/>
        </p:nvSpPr>
        <p:spPr bwMode="auto">
          <a:xfrm flipH="1">
            <a:off x="3906838" y="3919538"/>
            <a:ext cx="344487" cy="3794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64" name="Line 96"/>
          <p:cNvSpPr>
            <a:spLocks noChangeShapeType="1"/>
          </p:cNvSpPr>
          <p:nvPr/>
        </p:nvSpPr>
        <p:spPr bwMode="auto">
          <a:xfrm>
            <a:off x="3846513" y="4394200"/>
            <a:ext cx="1587" cy="6096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66" name="Rectangle 98"/>
          <p:cNvSpPr>
            <a:spLocks noChangeArrowheads="1"/>
          </p:cNvSpPr>
          <p:nvPr/>
        </p:nvSpPr>
        <p:spPr bwMode="auto">
          <a:xfrm>
            <a:off x="3581400" y="3124200"/>
            <a:ext cx="481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auto">
          <a:xfrm>
            <a:off x="3513138" y="4095750"/>
            <a:ext cx="4556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69" name="Rectangle 101"/>
          <p:cNvSpPr>
            <a:spLocks noChangeArrowheads="1"/>
          </p:cNvSpPr>
          <p:nvPr/>
        </p:nvSpPr>
        <p:spPr bwMode="auto">
          <a:xfrm>
            <a:off x="3656013" y="434498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84070" name="Rectangle 102"/>
          <p:cNvSpPr>
            <a:spLocks noChangeArrowheads="1"/>
          </p:cNvSpPr>
          <p:nvPr/>
        </p:nvSpPr>
        <p:spPr bwMode="auto">
          <a:xfrm>
            <a:off x="3760788" y="434498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4071" name="Rectangle 103"/>
          <p:cNvSpPr>
            <a:spLocks noChangeArrowheads="1"/>
          </p:cNvSpPr>
          <p:nvPr/>
        </p:nvSpPr>
        <p:spPr bwMode="auto">
          <a:xfrm>
            <a:off x="4179888" y="3783013"/>
            <a:ext cx="4556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72" name="Rectangle 104"/>
          <p:cNvSpPr>
            <a:spLocks noChangeArrowheads="1"/>
          </p:cNvSpPr>
          <p:nvPr/>
        </p:nvSpPr>
        <p:spPr bwMode="auto">
          <a:xfrm>
            <a:off x="4343400" y="3810000"/>
            <a:ext cx="325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84074" name="Rectangle 106"/>
          <p:cNvSpPr>
            <a:spLocks noChangeArrowheads="1"/>
          </p:cNvSpPr>
          <p:nvPr/>
        </p:nvSpPr>
        <p:spPr bwMode="auto">
          <a:xfrm>
            <a:off x="3132138" y="3621088"/>
            <a:ext cx="45561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75" name="Rectangle 107"/>
          <p:cNvSpPr>
            <a:spLocks noChangeArrowheads="1"/>
          </p:cNvSpPr>
          <p:nvPr/>
        </p:nvSpPr>
        <p:spPr bwMode="auto">
          <a:xfrm>
            <a:off x="3275013" y="387032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84076" name="Rectangle 108"/>
          <p:cNvSpPr>
            <a:spLocks noChangeArrowheads="1"/>
          </p:cNvSpPr>
          <p:nvPr/>
        </p:nvSpPr>
        <p:spPr bwMode="auto">
          <a:xfrm>
            <a:off x="3379788" y="387032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84077" name="Rectangle 109"/>
          <p:cNvSpPr>
            <a:spLocks noChangeArrowheads="1"/>
          </p:cNvSpPr>
          <p:nvPr/>
        </p:nvSpPr>
        <p:spPr bwMode="auto">
          <a:xfrm>
            <a:off x="3476625" y="4800600"/>
            <a:ext cx="4556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78" name="Rectangle 110"/>
          <p:cNvSpPr>
            <a:spLocks noChangeArrowheads="1"/>
          </p:cNvSpPr>
          <p:nvPr/>
        </p:nvSpPr>
        <p:spPr bwMode="auto">
          <a:xfrm>
            <a:off x="3657600" y="49530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84080" name="Rectangle 112"/>
          <p:cNvSpPr>
            <a:spLocks noChangeArrowheads="1"/>
          </p:cNvSpPr>
          <p:nvPr/>
        </p:nvSpPr>
        <p:spPr bwMode="auto">
          <a:xfrm>
            <a:off x="6991350" y="4937125"/>
            <a:ext cx="6699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81" name="Rectangle 113"/>
          <p:cNvSpPr>
            <a:spLocks noChangeArrowheads="1"/>
          </p:cNvSpPr>
          <p:nvPr/>
        </p:nvSpPr>
        <p:spPr bwMode="auto">
          <a:xfrm>
            <a:off x="7134225" y="5183188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(4)</a:t>
            </a:r>
            <a:endParaRPr lang="en-US" altLang="zh-CN"/>
          </a:p>
        </p:txBody>
      </p:sp>
      <p:sp>
        <p:nvSpPr>
          <p:cNvPr id="84082" name="Rectangle 114"/>
          <p:cNvSpPr>
            <a:spLocks noChangeArrowheads="1"/>
          </p:cNvSpPr>
          <p:nvPr/>
        </p:nvSpPr>
        <p:spPr bwMode="auto">
          <a:xfrm>
            <a:off x="7377113" y="518318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有界分配格补元的唯一性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若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/>
              <a:t>是有界分配格，对任意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L,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有补元，则其补元是唯一的。</a:t>
            </a:r>
          </a:p>
          <a:p>
            <a:pPr lvl="1" algn="just">
              <a:spcBef>
                <a:spcPct val="60000"/>
              </a:spcBef>
            </a:pPr>
            <a:r>
              <a:rPr lang="zh-CN" altLang="en-US">
                <a:latin typeface="Times New Roman" pitchFamily="18" charset="0"/>
              </a:rPr>
              <a:t>假设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均是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的补元，则：</a:t>
            </a:r>
          </a:p>
          <a:p>
            <a:pPr lvl="1" algn="just">
              <a:buFontTx/>
              <a:buNone/>
            </a:pPr>
            <a:r>
              <a:rPr lang="zh-CN" altLang="en-US">
                <a:latin typeface="Times New Roman" pitchFamily="18" charset="0"/>
              </a:rPr>
              <a:t>    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b=1,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b=0;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c=1,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c=0</a:t>
            </a:r>
          </a:p>
          <a:p>
            <a:pPr lvl="1" algn="just">
              <a:buFontTx/>
              <a:buNone/>
            </a:pPr>
            <a:r>
              <a:rPr lang="en-US" altLang="zh-CN">
                <a:latin typeface="Times New Roman" pitchFamily="18" charset="0"/>
              </a:rPr>
              <a:t>    </a:t>
            </a:r>
            <a:r>
              <a:rPr lang="zh-CN" altLang="en-US">
                <a:latin typeface="Times New Roman" pitchFamily="18" charset="0"/>
              </a:rPr>
              <a:t>即：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b=a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>
                <a:latin typeface="Times New Roman" pitchFamily="18" charset="0"/>
              </a:rPr>
              <a:t>c, 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b=a</a:t>
            </a:r>
            <a:r>
              <a:rPr lang="en-US" altLang="zh-CN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>
                <a:latin typeface="Times New Roman" pitchFamily="18" charset="0"/>
              </a:rPr>
              <a:t>c</a:t>
            </a:r>
          </a:p>
          <a:p>
            <a:pPr lvl="1">
              <a:buFontTx/>
              <a:buNone/>
            </a:pPr>
            <a:r>
              <a:rPr lang="en-US" altLang="zh-CN">
                <a:latin typeface="Times New Roman" pitchFamily="18" charset="0"/>
                <a:sym typeface="MT Extra" pitchFamily="18" charset="2"/>
              </a:rPr>
              <a:t>    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>
                <a:latin typeface="Times New Roman" pitchFamily="18" charset="0"/>
              </a:rPr>
              <a:t>是分配格，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>
                <a:latin typeface="Times New Roman" pitchFamily="18" charset="0"/>
              </a:rPr>
              <a:t>b=c </a:t>
            </a:r>
          </a:p>
          <a:p>
            <a:pPr lvl="1">
              <a:buFontTx/>
              <a:buNone/>
            </a:pPr>
            <a:r>
              <a:rPr lang="en-US" altLang="zh-CN">
                <a:latin typeface="Times New Roman" pitchFamily="18" charset="0"/>
              </a:rPr>
              <a:t>    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分配格的充分必要条件之二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533400"/>
            <a:ext cx="7772400" cy="1539875"/>
          </a:xfrm>
        </p:spPr>
        <p:txBody>
          <a:bodyPr/>
          <a:lstStyle/>
          <a:p>
            <a:r>
              <a:rPr lang="zh-CN" altLang="en-US"/>
              <a:t>几种重要的格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772400" cy="4343400"/>
          </a:xfrm>
        </p:spPr>
        <p:txBody>
          <a:bodyPr/>
          <a:lstStyle/>
          <a:p>
            <a:r>
              <a:rPr lang="zh-CN" altLang="en-US"/>
              <a:t>模格</a:t>
            </a:r>
          </a:p>
          <a:p>
            <a:r>
              <a:rPr lang="zh-CN" altLang="en-US"/>
              <a:t>模格的充分必要条件</a:t>
            </a:r>
          </a:p>
          <a:p>
            <a:r>
              <a:rPr lang="zh-CN" altLang="en-US"/>
              <a:t>分配格</a:t>
            </a:r>
          </a:p>
          <a:p>
            <a:r>
              <a:rPr lang="zh-CN" altLang="en-US"/>
              <a:t>分配格与模格的关系</a:t>
            </a:r>
          </a:p>
          <a:p>
            <a:r>
              <a:rPr lang="zh-CN" altLang="en-US"/>
              <a:t>分配格的充分必要条件</a:t>
            </a:r>
          </a:p>
          <a:p>
            <a:r>
              <a:rPr lang="zh-CN" altLang="en-US"/>
              <a:t>有界格与有补格</a:t>
            </a:r>
          </a:p>
          <a:p>
            <a:r>
              <a:rPr lang="zh-CN" altLang="en-US"/>
              <a:t>分配有补格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7772400" cy="1143000"/>
          </a:xfrm>
        </p:spPr>
        <p:txBody>
          <a:bodyPr/>
          <a:lstStyle/>
          <a:p>
            <a:r>
              <a:rPr lang="zh-CN" altLang="en-US"/>
              <a:t>几个格的例子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510088"/>
          </a:xfrm>
        </p:spPr>
        <p:txBody>
          <a:bodyPr/>
          <a:lstStyle/>
          <a:p>
            <a:pPr algn="just"/>
            <a:r>
              <a:rPr lang="en-US" altLang="zh-CN" sz="2400">
                <a:latin typeface="Times New Roman" pitchFamily="18" charset="0"/>
              </a:rPr>
              <a:t>(1)</a:t>
            </a:r>
            <a:r>
              <a:rPr lang="zh-CN" altLang="en-US" sz="2400">
                <a:latin typeface="Times New Roman" pitchFamily="18" charset="0"/>
              </a:rPr>
              <a:t>链</a:t>
            </a:r>
          </a:p>
          <a:p>
            <a:pPr algn="just"/>
            <a:r>
              <a:rPr lang="en-US" altLang="zh-CN" sz="2400">
                <a:latin typeface="Times New Roman" pitchFamily="18" charset="0"/>
              </a:rPr>
              <a:t>(2) </a:t>
            </a:r>
            <a:r>
              <a:rPr lang="zh-CN" altLang="en-US" sz="2400">
                <a:latin typeface="Times New Roman" pitchFamily="18" charset="0"/>
              </a:rPr>
              <a:t>钻石格</a:t>
            </a:r>
          </a:p>
          <a:p>
            <a:pPr lvl="1" algn="just"/>
            <a:r>
              <a:rPr lang="zh-CN" altLang="en-US" sz="2400">
                <a:latin typeface="Times New Roman" pitchFamily="18" charset="0"/>
              </a:rPr>
              <a:t>   注意：</a:t>
            </a:r>
            <a:r>
              <a:rPr lang="en-US" altLang="zh-CN" sz="2400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>
                <a:solidFill>
                  <a:srgbClr val="339966"/>
                </a:solidFill>
                <a:latin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a)=(b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339966"/>
                </a:solidFill>
                <a:latin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a=a</a:t>
            </a:r>
          </a:p>
          <a:p>
            <a:pPr algn="just"/>
            <a:r>
              <a:rPr lang="en-US" altLang="zh-CN" sz="2400">
                <a:latin typeface="Times New Roman" pitchFamily="18" charset="0"/>
              </a:rPr>
              <a:t>(3) </a:t>
            </a:r>
            <a:r>
              <a:rPr lang="zh-CN" altLang="en-US" sz="2400">
                <a:latin typeface="Times New Roman" pitchFamily="18" charset="0"/>
              </a:rPr>
              <a:t>五角格</a:t>
            </a:r>
          </a:p>
          <a:p>
            <a:pPr lvl="1" algn="just"/>
            <a:r>
              <a:rPr lang="zh-CN" altLang="en-US" sz="2400">
                <a:latin typeface="Times New Roman" pitchFamily="18" charset="0"/>
              </a:rPr>
              <a:t>   注意：</a:t>
            </a:r>
            <a:r>
              <a:rPr lang="en-US" altLang="zh-CN" sz="2400">
                <a:latin typeface="Times New Roman" pitchFamily="18" charset="0"/>
              </a:rPr>
              <a:t>d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>
                <a:solidFill>
                  <a:srgbClr val="339966"/>
                </a:solidFill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c)=d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e=d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latin typeface="Times New Roman" pitchFamily="18" charset="0"/>
              </a:rPr>
              <a:t>(d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solidFill>
                  <a:srgbClr val="339966"/>
                </a:solidFill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c=a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⋀c=c</a:t>
            </a:r>
            <a:endParaRPr lang="en-US" altLang="zh-CN" sz="2400">
              <a:latin typeface="Times New Roman" pitchFamily="18" charset="0"/>
            </a:endParaRPr>
          </a:p>
          <a:p>
            <a:endParaRPr lang="en-US" altLang="zh-CN" sz="2400">
              <a:latin typeface="Times New Roman" pitchFamily="18" charset="0"/>
            </a:endParaRP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533525" y="4702175"/>
          <a:ext cx="3644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Document" r:id="rId3" imgW="3645000" imgH="761400" progId="Word.Document.8">
                  <p:embed/>
                </p:oleObj>
              </mc:Choice>
              <mc:Fallback>
                <p:oleObj name="Document" r:id="rId3" imgW="3645000" imgH="761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702175"/>
                        <a:ext cx="3644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905000" y="3886200"/>
          <a:ext cx="104394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Document" r:id="rId5" imgW="5274360" imgH="1417320" progId="Word.Document.8">
                  <p:embed/>
                </p:oleObj>
              </mc:Choice>
              <mc:Fallback>
                <p:oleObj name="Document" r:id="rId5" imgW="5274360" imgH="14173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0"/>
                        <a:ext cx="104394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模格的定义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>
                <a:latin typeface="Times New Roman" pitchFamily="18" charset="0"/>
              </a:rPr>
              <a:t>定义：设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zh-CN" altLang="en-US" sz="2800">
                <a:latin typeface="Times New Roman" pitchFamily="18" charset="0"/>
              </a:rPr>
              <a:t>是格，若对任意</a:t>
            </a:r>
            <a:r>
              <a:rPr lang="en-US" altLang="zh-CN" sz="2800">
                <a:latin typeface="Times New Roman" pitchFamily="18" charset="0"/>
              </a:rPr>
              <a:t>a,b,c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>
                <a:latin typeface="Times New Roman" pitchFamily="18" charset="0"/>
              </a:rPr>
              <a:t>L, </a:t>
            </a:r>
            <a:r>
              <a:rPr lang="zh-CN" altLang="en-US" sz="2800">
                <a:latin typeface="Times New Roman" pitchFamily="18" charset="0"/>
              </a:rPr>
              <a:t>均有：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800">
                <a:latin typeface="Times New Roman" pitchFamily="18" charset="0"/>
              </a:rPr>
              <a:t>b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>
                <a:latin typeface="Times New Roman" pitchFamily="18" charset="0"/>
              </a:rPr>
              <a:t> a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>
                <a:solidFill>
                  <a:srgbClr val="008000"/>
                </a:solidFill>
                <a:latin typeface="Times New Roman" pitchFamily="18" charset="0"/>
              </a:rPr>
              <a:t>c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>
                <a:latin typeface="Times New Roman" pitchFamily="18" charset="0"/>
              </a:rPr>
              <a:t>b)=(a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800">
                <a:solidFill>
                  <a:srgbClr val="008000"/>
                </a:solidFill>
                <a:latin typeface="Times New Roman" pitchFamily="18" charset="0"/>
              </a:rPr>
              <a:t>c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en-US" altLang="zh-CN" sz="28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800">
                <a:latin typeface="Times New Roman" pitchFamily="18" charset="0"/>
              </a:rPr>
              <a:t>b, </a:t>
            </a:r>
            <a:r>
              <a:rPr lang="zh-CN" altLang="en-US" sz="2800">
                <a:latin typeface="Times New Roman" pitchFamily="18" charset="0"/>
              </a:rPr>
              <a:t>则称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zh-CN" altLang="en-US" sz="2800">
                <a:latin typeface="Times New Roman" pitchFamily="18" charset="0"/>
              </a:rPr>
              <a:t>是</a:t>
            </a:r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</a:rPr>
              <a:t>模格</a:t>
            </a:r>
            <a:r>
              <a:rPr lang="zh-CN" altLang="en-US" sz="2800">
                <a:latin typeface="Times New Roman" pitchFamily="18" charset="0"/>
              </a:rPr>
              <a:t>。</a:t>
            </a:r>
          </a:p>
          <a:p>
            <a:pPr algn="just"/>
            <a:endParaRPr lang="zh-CN" altLang="en-US" sz="2800">
              <a:latin typeface="Times New Roman" pitchFamily="18" charset="0"/>
            </a:endParaRPr>
          </a:p>
          <a:p>
            <a:pPr algn="just"/>
            <a:r>
              <a:rPr lang="zh-CN" altLang="en-US" sz="2800">
                <a:latin typeface="Times New Roman" pitchFamily="18" charset="0"/>
              </a:rPr>
              <a:t>五角格不是模格</a:t>
            </a:r>
            <a:endParaRPr lang="zh-CN" altLang="en-US"/>
          </a:p>
        </p:txBody>
      </p:sp>
      <p:sp>
        <p:nvSpPr>
          <p:cNvPr id="71704" name="Oval 24"/>
          <p:cNvSpPr>
            <a:spLocks noChangeArrowheads="1"/>
          </p:cNvSpPr>
          <p:nvPr/>
        </p:nvSpPr>
        <p:spPr bwMode="auto">
          <a:xfrm>
            <a:off x="4229100" y="4008438"/>
            <a:ext cx="203200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05" name="Oval 25"/>
          <p:cNvSpPr>
            <a:spLocks noChangeArrowheads="1"/>
          </p:cNvSpPr>
          <p:nvPr/>
        </p:nvSpPr>
        <p:spPr bwMode="auto">
          <a:xfrm>
            <a:off x="3178175" y="5205413"/>
            <a:ext cx="203200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06" name="Oval 26"/>
          <p:cNvSpPr>
            <a:spLocks noChangeArrowheads="1"/>
          </p:cNvSpPr>
          <p:nvPr/>
        </p:nvSpPr>
        <p:spPr bwMode="auto">
          <a:xfrm>
            <a:off x="4229100" y="6253163"/>
            <a:ext cx="203200" cy="177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07" name="Oval 27"/>
          <p:cNvSpPr>
            <a:spLocks noChangeArrowheads="1"/>
          </p:cNvSpPr>
          <p:nvPr/>
        </p:nvSpPr>
        <p:spPr bwMode="auto">
          <a:xfrm>
            <a:off x="5087938" y="4830763"/>
            <a:ext cx="200025" cy="177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08" name="Oval 28"/>
          <p:cNvSpPr>
            <a:spLocks noChangeArrowheads="1"/>
          </p:cNvSpPr>
          <p:nvPr/>
        </p:nvSpPr>
        <p:spPr bwMode="auto">
          <a:xfrm>
            <a:off x="5087938" y="5637213"/>
            <a:ext cx="200025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 flipH="1">
            <a:off x="3349625" y="4170363"/>
            <a:ext cx="900113" cy="10493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0" name="Line 30"/>
          <p:cNvSpPr>
            <a:spLocks noChangeShapeType="1"/>
          </p:cNvSpPr>
          <p:nvPr/>
        </p:nvSpPr>
        <p:spPr bwMode="auto">
          <a:xfrm>
            <a:off x="3349625" y="5389563"/>
            <a:ext cx="908050" cy="892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1" name="Line 31"/>
          <p:cNvSpPr>
            <a:spLocks noChangeShapeType="1"/>
          </p:cNvSpPr>
          <p:nvPr/>
        </p:nvSpPr>
        <p:spPr bwMode="auto">
          <a:xfrm>
            <a:off x="4422775" y="4152900"/>
            <a:ext cx="685800" cy="701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2" name="Line 32"/>
          <p:cNvSpPr>
            <a:spLocks noChangeShapeType="1"/>
          </p:cNvSpPr>
          <p:nvPr/>
        </p:nvSpPr>
        <p:spPr bwMode="auto">
          <a:xfrm>
            <a:off x="5194300" y="5033963"/>
            <a:ext cx="0" cy="5984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 flipH="1">
            <a:off x="4416425" y="5784850"/>
            <a:ext cx="663575" cy="4873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3946525" y="3886200"/>
            <a:ext cx="7493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/>
              <a:t>a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5108575" y="4546600"/>
            <a:ext cx="911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/>
              <a:t>c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5165725" y="5648325"/>
            <a:ext cx="7524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/>
              <a:t>d</a:t>
            </a:r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4587875" y="6011863"/>
            <a:ext cx="750888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/>
              <a:t>e</a:t>
            </a:r>
          </a:p>
        </p:txBody>
      </p:sp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2971800" y="4987925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71721" name="Text Box 41"/>
          <p:cNvSpPr txBox="1">
            <a:spLocks noChangeArrowheads="1"/>
          </p:cNvSpPr>
          <p:nvPr/>
        </p:nvSpPr>
        <p:spPr bwMode="auto">
          <a:xfrm>
            <a:off x="5257800" y="4648200"/>
            <a:ext cx="685800" cy="3968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(b)</a:t>
            </a:r>
          </a:p>
        </p:txBody>
      </p:sp>
      <p:sp>
        <p:nvSpPr>
          <p:cNvPr id="71722" name="Text Box 42"/>
          <p:cNvSpPr txBox="1">
            <a:spLocks noChangeArrowheads="1"/>
          </p:cNvSpPr>
          <p:nvPr/>
        </p:nvSpPr>
        <p:spPr bwMode="auto">
          <a:xfrm>
            <a:off x="5257800" y="5410200"/>
            <a:ext cx="685800" cy="3968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(a)</a:t>
            </a:r>
          </a:p>
        </p:txBody>
      </p:sp>
      <p:sp>
        <p:nvSpPr>
          <p:cNvPr id="71723" name="Text Box 43"/>
          <p:cNvSpPr txBox="1">
            <a:spLocks noChangeArrowheads="1"/>
          </p:cNvSpPr>
          <p:nvPr/>
        </p:nvSpPr>
        <p:spPr bwMode="auto">
          <a:xfrm>
            <a:off x="2743200" y="5181600"/>
            <a:ext cx="685800" cy="3968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(c)</a:t>
            </a:r>
          </a:p>
        </p:txBody>
      </p:sp>
      <p:sp>
        <p:nvSpPr>
          <p:cNvPr id="71724" name="Text Box 44"/>
          <p:cNvSpPr txBox="1">
            <a:spLocks noChangeArrowheads="1"/>
          </p:cNvSpPr>
          <p:nvPr/>
        </p:nvSpPr>
        <p:spPr bwMode="auto">
          <a:xfrm>
            <a:off x="5334000" y="6096000"/>
            <a:ext cx="2971800" cy="45402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zh-CN"/>
              <a:t>= d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(</a:t>
            </a:r>
            <a:r>
              <a:rPr lang="en-US" altLang="zh-CN">
                <a:solidFill>
                  <a:srgbClr val="339966"/>
                </a:solidFill>
              </a:rPr>
              <a:t>b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c)</a:t>
            </a:r>
            <a:r>
              <a:rPr lang="zh-CN" altLang="en-US"/>
              <a:t>，或</a:t>
            </a:r>
            <a:r>
              <a:rPr lang="en-US" altLang="zh-CN">
                <a:solidFill>
                  <a:srgbClr val="CC0000"/>
                </a:solidFill>
              </a:rPr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/>
              <a:t>(</a:t>
            </a:r>
            <a:r>
              <a:rPr lang="en-US" altLang="zh-CN">
                <a:solidFill>
                  <a:srgbClr val="339966"/>
                </a:solidFill>
              </a:rPr>
              <a:t>c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>
                <a:solidFill>
                  <a:srgbClr val="CC0000"/>
                </a:solidFill>
              </a:rPr>
              <a:t>b</a:t>
            </a:r>
            <a:r>
              <a:rPr lang="en-US" altLang="zh-CN"/>
              <a:t>)</a:t>
            </a:r>
          </a:p>
        </p:txBody>
      </p:sp>
      <p:sp>
        <p:nvSpPr>
          <p:cNvPr id="71725" name="Text Box 45"/>
          <p:cNvSpPr txBox="1">
            <a:spLocks noChangeArrowheads="1"/>
          </p:cNvSpPr>
          <p:nvPr/>
        </p:nvSpPr>
        <p:spPr bwMode="auto">
          <a:xfrm>
            <a:off x="5486400" y="4114800"/>
            <a:ext cx="2971800" cy="454025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zh-CN"/>
              <a:t>= (d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>
                <a:solidFill>
                  <a:srgbClr val="339966"/>
                </a:solidFill>
              </a:rPr>
              <a:t>b)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/>
              <a:t>c</a:t>
            </a:r>
            <a:r>
              <a:rPr lang="zh-CN" altLang="en-US"/>
              <a:t>，或</a:t>
            </a:r>
            <a:r>
              <a:rPr lang="en-US" altLang="zh-CN"/>
              <a:t>(</a:t>
            </a:r>
            <a:r>
              <a:rPr lang="en-US" altLang="zh-CN">
                <a:solidFill>
                  <a:srgbClr val="CC0000"/>
                </a:solidFill>
              </a:rPr>
              <a:t>a</a:t>
            </a:r>
            <a:r>
              <a:rPr lang="en-US" altLang="zh-CN">
                <a:ea typeface="MS PMincho" pitchFamily="18" charset="-128"/>
              </a:rPr>
              <a:t>⋁</a:t>
            </a:r>
            <a:r>
              <a:rPr lang="en-US" altLang="zh-CN">
                <a:solidFill>
                  <a:srgbClr val="339966"/>
                </a:solidFill>
              </a:rPr>
              <a:t>c)</a:t>
            </a:r>
            <a:r>
              <a:rPr lang="en-US" altLang="zh-CN">
                <a:ea typeface="MS PMincho" pitchFamily="18" charset="-128"/>
              </a:rPr>
              <a:t>⋀</a:t>
            </a:r>
            <a:r>
              <a:rPr lang="en-US" altLang="zh-CN">
                <a:solidFill>
                  <a:srgbClr val="CC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7772400" cy="1143000"/>
          </a:xfrm>
        </p:spPr>
        <p:txBody>
          <a:bodyPr/>
          <a:lstStyle/>
          <a:p>
            <a:r>
              <a:rPr lang="zh-CN" altLang="en-US"/>
              <a:t>模格的特征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4586288"/>
          </a:xfrm>
        </p:spPr>
        <p:txBody>
          <a:bodyPr/>
          <a:lstStyle/>
          <a:p>
            <a:pPr algn="just"/>
            <a:r>
              <a:rPr lang="zh-CN" altLang="en-US" sz="2400">
                <a:latin typeface="Times New Roman" pitchFamily="18" charset="0"/>
              </a:rPr>
              <a:t>格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是模格当且仅当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不含与五角格同构的子格：</a:t>
            </a:r>
          </a:p>
          <a:p>
            <a:pPr lvl="1" algn="just"/>
            <a:r>
              <a:rPr lang="zh-CN" altLang="en-US" sz="2400">
                <a:latin typeface="Times New Roman" pitchFamily="18" charset="0"/>
                <a:sym typeface="Symbol" pitchFamily="18" charset="2"/>
              </a:rPr>
              <a:t></a:t>
            </a:r>
            <a:r>
              <a:rPr lang="zh-CN" altLang="en-US" sz="2400"/>
              <a:t> </a:t>
            </a:r>
            <a:r>
              <a:rPr lang="zh-CN" altLang="en-US" sz="2400">
                <a:latin typeface="Times New Roman" pitchFamily="18" charset="0"/>
              </a:rPr>
              <a:t>假设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不是模格。则由定义，</a:t>
            </a:r>
          </a:p>
          <a:p>
            <a:pPr lvl="1" algn="ctr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存在</a:t>
            </a:r>
            <a:r>
              <a:rPr lang="en-US" altLang="zh-CN" sz="2400">
                <a:latin typeface="Times New Roman" pitchFamily="18" charset="0"/>
              </a:rPr>
              <a:t>a,b,c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latin typeface="Times New Roman" pitchFamily="18" charset="0"/>
              </a:rPr>
              <a:t>L, </a:t>
            </a:r>
            <a:r>
              <a:rPr lang="zh-CN" altLang="en-US" sz="2400">
                <a:latin typeface="Times New Roman" pitchFamily="18" charset="0"/>
              </a:rPr>
              <a:t>满足：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400">
                <a:latin typeface="Times New Roman" pitchFamily="18" charset="0"/>
              </a:rPr>
              <a:t>b, </a:t>
            </a:r>
            <a:r>
              <a:rPr lang="zh-CN" altLang="en-US" sz="2400">
                <a:latin typeface="Times New Roman" pitchFamily="18" charset="0"/>
              </a:rPr>
              <a:t>但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(c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b)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b</a:t>
            </a:r>
          </a:p>
          <a:p>
            <a:pPr lvl="2" algn="just"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    </a:t>
            </a:r>
            <a:r>
              <a:rPr lang="zh-CN" altLang="en-US" sz="1800">
                <a:solidFill>
                  <a:schemeClr val="tx2"/>
                </a:solidFill>
                <a:latin typeface="Times New Roman" pitchFamily="18" charset="0"/>
              </a:rPr>
              <a:t>实际上：必有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a≺b, </a:t>
            </a:r>
            <a:r>
              <a:rPr lang="zh-CN" altLang="en-US" sz="1800">
                <a:solidFill>
                  <a:schemeClr val="tx2"/>
                </a:solidFill>
                <a:latin typeface="Times New Roman" pitchFamily="18" charset="0"/>
              </a:rPr>
              <a:t>且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(c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b) </a:t>
            </a:r>
            <a:r>
              <a:rPr lang="en-US" altLang="zh-CN" sz="1800" b="1">
                <a:solidFill>
                  <a:schemeClr val="tx2"/>
                </a:solidFill>
                <a:latin typeface="Times New Roman" pitchFamily="18" charset="0"/>
              </a:rPr>
              <a:t>≺ 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(a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c)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b  ( (a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c)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lang="zh-CN" altLang="en-US" sz="1800">
                <a:solidFill>
                  <a:schemeClr val="tx2"/>
                </a:solidFill>
                <a:latin typeface="Times New Roman" pitchFamily="18" charset="0"/>
              </a:rPr>
              <a:t>是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{a, (c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b)}</a:t>
            </a:r>
            <a:r>
              <a:rPr lang="zh-CN" altLang="en-US" sz="1800">
                <a:solidFill>
                  <a:schemeClr val="tx2"/>
                </a:solidFill>
                <a:latin typeface="Times New Roman" pitchFamily="18" charset="0"/>
              </a:rPr>
              <a:t>的上界。</a:t>
            </a:r>
            <a:r>
              <a:rPr lang="en-US" altLang="zh-CN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lvl="1" algn="just"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    </a:t>
            </a:r>
            <a:r>
              <a:rPr lang="zh-CN" altLang="en-US" sz="2400">
                <a:latin typeface="Times New Roman" pitchFamily="18" charset="0"/>
              </a:rPr>
              <a:t>令：</a:t>
            </a:r>
            <a:r>
              <a:rPr lang="en-US" altLang="zh-CN" sz="2400">
                <a:latin typeface="Times New Roman" pitchFamily="18" charset="0"/>
              </a:rPr>
              <a:t>x=a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(c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b); y=(a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c)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b; </a:t>
            </a:r>
            <a:r>
              <a:rPr lang="zh-CN" altLang="en-US" sz="2400">
                <a:latin typeface="Times New Roman" pitchFamily="18" charset="0"/>
              </a:rPr>
              <a:t>又令：</a:t>
            </a:r>
            <a:r>
              <a:rPr lang="en-US" altLang="zh-CN" sz="2400">
                <a:latin typeface="Times New Roman" pitchFamily="18" charset="0"/>
              </a:rPr>
              <a:t>u=c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400">
                <a:latin typeface="Times New Roman" pitchFamily="18" charset="0"/>
              </a:rPr>
              <a:t>b; v=a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400">
                <a:latin typeface="Times New Roman" pitchFamily="18" charset="0"/>
              </a:rPr>
              <a:t>c</a:t>
            </a:r>
          </a:p>
          <a:p>
            <a:pPr lvl="1" algn="just"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    </a:t>
            </a: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L‘={x,y,u,v,c}</a:t>
            </a:r>
            <a:r>
              <a:rPr lang="zh-CN" altLang="en-US" sz="2400">
                <a:latin typeface="Times New Roman" pitchFamily="18" charset="0"/>
              </a:rPr>
              <a:t>构成</a:t>
            </a:r>
            <a:r>
              <a:rPr lang="en-US" altLang="zh-CN" sz="2400">
                <a:latin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</a:rPr>
              <a:t>的</a:t>
            </a:r>
            <a:r>
              <a:rPr lang="en-US" altLang="zh-CN" sz="2400">
                <a:latin typeface="Times New Roman" pitchFamily="18" charset="0"/>
              </a:rPr>
              <a:t>5</a:t>
            </a:r>
          </a:p>
          <a:p>
            <a:pPr lvl="1" algn="just"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    </a:t>
            </a:r>
            <a:r>
              <a:rPr lang="zh-CN" altLang="en-US" sz="2400">
                <a:latin typeface="Times New Roman" pitchFamily="18" charset="0"/>
              </a:rPr>
              <a:t>阶子格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且</a:t>
            </a:r>
            <a:r>
              <a:rPr lang="en-US" altLang="zh-CN" sz="2400">
                <a:latin typeface="Times New Roman" pitchFamily="18" charset="0"/>
              </a:rPr>
              <a:t>L'</a:t>
            </a:r>
            <a:r>
              <a:rPr lang="zh-CN" altLang="en-US" sz="2400">
                <a:latin typeface="Times New Roman" pitchFamily="18" charset="0"/>
              </a:rPr>
              <a:t>与五角格同构。</a:t>
            </a:r>
          </a:p>
          <a:p>
            <a:pPr lvl="1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    </a:t>
            </a:r>
            <a:r>
              <a:rPr lang="en-US" altLang="zh-CN" sz="2000">
                <a:latin typeface="Times New Roman" pitchFamily="18" charset="0"/>
              </a:rPr>
              <a:t>(L‘</a:t>
            </a:r>
            <a:r>
              <a:rPr lang="zh-CN" altLang="en-US" sz="2000">
                <a:latin typeface="Times New Roman" pitchFamily="18" charset="0"/>
              </a:rPr>
              <a:t>到下图的五角格的同构映射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2000">
                <a:latin typeface="Times New Roman" pitchFamily="18" charset="0"/>
              </a:rPr>
              <a:t>：</a:t>
            </a:r>
          </a:p>
          <a:p>
            <a:pPr lvl="1">
              <a:buFontTx/>
              <a:buNone/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     </a:t>
            </a:r>
            <a:r>
              <a:rPr lang="en-US" altLang="zh-CN" sz="2000">
                <a:latin typeface="Times New Roman" pitchFamily="18" charset="0"/>
              </a:rPr>
              <a:t>(x)=d,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000">
                <a:latin typeface="Times New Roman" pitchFamily="18" charset="0"/>
              </a:rPr>
              <a:t>(y)=c,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000">
                <a:latin typeface="Times New Roman" pitchFamily="18" charset="0"/>
              </a:rPr>
              <a:t>(u)=e, </a:t>
            </a:r>
          </a:p>
          <a:p>
            <a:pPr lvl="1"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    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000">
                <a:latin typeface="Times New Roman" pitchFamily="18" charset="0"/>
              </a:rPr>
              <a:t>(v)=a,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000">
                <a:latin typeface="Times New Roman" pitchFamily="18" charset="0"/>
              </a:rPr>
              <a:t>(c)=b</a:t>
            </a:r>
            <a:r>
              <a:rPr lang="zh-CN" altLang="en-US" sz="2000">
                <a:latin typeface="Times New Roman" pitchFamily="18" charset="0"/>
              </a:rPr>
              <a:t>。</a:t>
            </a:r>
            <a:r>
              <a:rPr lang="en-US" altLang="zh-CN" sz="2000">
                <a:latin typeface="Times New Roman" pitchFamily="18" charset="0"/>
              </a:rPr>
              <a:t>) </a:t>
            </a:r>
          </a:p>
          <a:p>
            <a:endParaRPr lang="en-US" altLang="zh-CN" sz="2000"/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6359525" y="4110038"/>
            <a:ext cx="203200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>
            <a:off x="5308600" y="5307013"/>
            <a:ext cx="203200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6359525" y="6354763"/>
            <a:ext cx="203200" cy="177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68" name="Oval 8"/>
          <p:cNvSpPr>
            <a:spLocks noChangeArrowheads="1"/>
          </p:cNvSpPr>
          <p:nvPr/>
        </p:nvSpPr>
        <p:spPr bwMode="auto">
          <a:xfrm>
            <a:off x="7218363" y="4932363"/>
            <a:ext cx="200025" cy="177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7218363" y="5738813"/>
            <a:ext cx="200025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 flipH="1">
            <a:off x="5480050" y="4271963"/>
            <a:ext cx="900113" cy="10493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5480050" y="5491163"/>
            <a:ext cx="908050" cy="892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6553200" y="4254500"/>
            <a:ext cx="685800" cy="701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7324725" y="5135563"/>
            <a:ext cx="0" cy="5984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 flipH="1">
            <a:off x="6546850" y="5886450"/>
            <a:ext cx="663575" cy="4873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6076950" y="3987800"/>
            <a:ext cx="7493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/>
              <a:t>a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7239000" y="4648200"/>
            <a:ext cx="911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/>
              <a:t>c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7296150" y="5749925"/>
            <a:ext cx="7524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/>
              <a:t>d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5102225" y="5089525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7388225" y="4749800"/>
            <a:ext cx="685800" cy="3968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(y)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7388225" y="5511800"/>
            <a:ext cx="685800" cy="3968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(x)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4873625" y="5283200"/>
            <a:ext cx="685800" cy="3968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(c)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5715000" y="4114800"/>
            <a:ext cx="685800" cy="3968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(v)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5715000" y="6248400"/>
            <a:ext cx="685800" cy="3968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(u)</a:t>
            </a: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6096000" y="6248400"/>
            <a:ext cx="381000" cy="3968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r>
              <a:rPr lang="en-US" altLang="zh-CN"/>
              <a:t>L'={x,y,u,v,c}</a:t>
            </a:r>
            <a:r>
              <a:rPr lang="zh-CN" altLang="en-US"/>
              <a:t>构成</a:t>
            </a:r>
            <a:r>
              <a:rPr lang="en-US" altLang="zh-CN"/>
              <a:t>L</a:t>
            </a:r>
            <a:r>
              <a:rPr lang="zh-CN" altLang="en-US"/>
              <a:t>的</a:t>
            </a:r>
            <a:r>
              <a:rPr lang="en-US" altLang="zh-CN"/>
              <a:t>5</a:t>
            </a:r>
            <a:r>
              <a:rPr lang="zh-CN" altLang="en-US"/>
              <a:t>阶子格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51008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     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记住：</a:t>
            </a: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=a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(c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b);  </a:t>
            </a: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</a:rPr>
              <a:t>y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=(a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c)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b;  </a:t>
            </a: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</a:rPr>
              <a:t>u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=c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b;  </a:t>
            </a: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=a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c)</a:t>
            </a: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显然：</a:t>
            </a:r>
            <a:r>
              <a:rPr lang="en-US" altLang="zh-CN" sz="2400">
                <a:latin typeface="Times New Roman" pitchFamily="18" charset="0"/>
              </a:rPr>
              <a:t>u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≼x</a:t>
            </a:r>
            <a:r>
              <a:rPr lang="en-US" altLang="zh-CN" sz="2400">
                <a:latin typeface="Times New Roman" pitchFamily="18" charset="0"/>
              </a:rPr>
              <a:t>≺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y≼v; u≼c≼v</a:t>
            </a:r>
            <a:endParaRPr lang="en-US" altLang="zh-CN" sz="2400">
              <a:latin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注意：</a:t>
            </a:r>
            <a:r>
              <a:rPr lang="en-US" altLang="zh-CN" sz="2400">
                <a:latin typeface="Times New Roman" pitchFamily="18" charset="0"/>
              </a:rPr>
              <a:t>u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=u⋀c≼x⋀c≼y⋀c=(a⋁c)⋀b⋀c=c⋀b=u</a:t>
            </a:r>
            <a:r>
              <a:rPr lang="zh-CN" altLang="en-US" sz="2400">
                <a:latin typeface="Times New Roman" pitchFamily="18" charset="0"/>
              </a:rPr>
              <a:t>。</a:t>
            </a:r>
            <a:r>
              <a:rPr lang="zh-CN" altLang="en-US" sz="2400">
                <a:latin typeface="Times New Roman" pitchFamily="18" charset="0"/>
                <a:ea typeface="MS PMincho" pitchFamily="18" charset="-128"/>
                <a:sym typeface="Symbol" pitchFamily="18" charset="2"/>
              </a:rPr>
              <a:t>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x⋀c =y⋀c=u</a:t>
            </a:r>
            <a:endParaRPr lang="en-US" altLang="zh-CN" sz="2400">
              <a:latin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注意：</a:t>
            </a:r>
            <a:r>
              <a:rPr lang="en-US" altLang="zh-CN" sz="2400">
                <a:latin typeface="Times New Roman" pitchFamily="18" charset="0"/>
              </a:rPr>
              <a:t>v=a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⋁c≼x⋁c≼y⋁c≼a⋁c=v</a:t>
            </a:r>
            <a:r>
              <a:rPr lang="zh-CN" altLang="en-US" sz="2400">
                <a:latin typeface="Times New Roman" pitchFamily="18" charset="0"/>
                <a:ea typeface="MS PMincho" pitchFamily="18" charset="-128"/>
              </a:rPr>
              <a:t>。</a:t>
            </a:r>
            <a:r>
              <a:rPr lang="zh-CN" altLang="en-US" sz="2400">
                <a:latin typeface="Times New Roman" pitchFamily="18" charset="0"/>
                <a:ea typeface="MS PMincho" pitchFamily="18" charset="-128"/>
                <a:sym typeface="Symbol" pitchFamily="18" charset="2"/>
              </a:rPr>
              <a:t></a:t>
            </a:r>
            <a:r>
              <a:rPr lang="en-US" altLang="zh-CN" sz="2400">
                <a:latin typeface="Times New Roman" pitchFamily="18" charset="0"/>
                <a:ea typeface="MS PMincho" pitchFamily="18" charset="-128"/>
              </a:rPr>
              <a:t>x⋁c=y⋁c=v</a:t>
            </a:r>
            <a:endParaRPr lang="en-US" altLang="zh-CN" sz="2400">
              <a:latin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{x,y,u,v,c}</a:t>
            </a:r>
            <a:r>
              <a:rPr lang="zh-CN" altLang="en-US" sz="2400">
                <a:latin typeface="Times New Roman" pitchFamily="18" charset="0"/>
              </a:rPr>
              <a:t>关于</a:t>
            </a:r>
            <a:r>
              <a:rPr lang="zh-CN" altLang="en-US" sz="24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zh-CN" altLang="en-US" sz="24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zh-CN" altLang="en-US" sz="2400">
                <a:latin typeface="Times New Roman" pitchFamily="18" charset="0"/>
              </a:rPr>
              <a:t>封闭。且：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>
                <a:latin typeface="Times New Roman" pitchFamily="18" charset="0"/>
              </a:rPr>
              <a:t>x, c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>
                <a:latin typeface="Times New Roman" pitchFamily="18" charset="0"/>
              </a:rPr>
              <a:t>y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只需再证明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>
                <a:latin typeface="Times New Roman" pitchFamily="18" charset="0"/>
              </a:rPr>
              <a:t>u, c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>
                <a:latin typeface="Times New Roman" pitchFamily="18" charset="0"/>
              </a:rPr>
              <a:t>v</a:t>
            </a:r>
            <a:r>
              <a:rPr lang="zh-CN" altLang="en-US" sz="2400">
                <a:latin typeface="Times New Roman" pitchFamily="18" charset="0"/>
              </a:rPr>
              <a:t>且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>
                <a:latin typeface="Times New Roman" pitchFamily="18" charset="0"/>
              </a:rPr>
              <a:t>u, y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>
                <a:latin typeface="Times New Roman" pitchFamily="18" charset="0"/>
              </a:rPr>
              <a:t>v:</a:t>
            </a:r>
            <a:r>
              <a:rPr lang="en-US" altLang="zh-CN" sz="2800">
                <a:latin typeface="Times New Roman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x=u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</a:rPr>
              <a:t>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b=a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(c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b)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b, </a:t>
            </a:r>
            <a:r>
              <a:rPr lang="zh-CN" altLang="en-US" sz="2000">
                <a:latin typeface="Times New Roman" pitchFamily="18" charset="0"/>
              </a:rPr>
              <a:t>于是：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Times New Roman" pitchFamily="18" charset="0"/>
              </a:rPr>
              <a:t>    </a:t>
            </a:r>
            <a:r>
              <a:rPr lang="en-US" altLang="zh-CN" sz="2000">
                <a:latin typeface="Times New Roman" pitchFamily="18" charset="0"/>
              </a:rPr>
              <a:t>y=(a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((c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b=c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b=u=x,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000">
                <a:latin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x, </a:t>
            </a:r>
            <a:r>
              <a:rPr lang="zh-CN" altLang="en-US" sz="2000">
                <a:latin typeface="Times New Roman" pitchFamily="18" charset="0"/>
              </a:rPr>
              <a:t>矛盾。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c=u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x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x⋁c=x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=v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zh-CN" altLang="en-US" sz="2000">
                <a:latin typeface="Times New Roman" pitchFamily="18" charset="0"/>
              </a:rPr>
              <a:t>矛盾。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c=v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c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</a:rPr>
              <a:t>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y=y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</a:rPr>
              <a:t>y=u, </a:t>
            </a:r>
            <a:r>
              <a:rPr lang="zh-CN" altLang="en-US" sz="2000">
                <a:latin typeface="Times New Roman" pitchFamily="18" charset="0"/>
              </a:rPr>
              <a:t>矛盾。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Times New Roman" pitchFamily="18" charset="0"/>
              </a:rPr>
              <a:t>y=v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c=(a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b, </a:t>
            </a:r>
            <a:r>
              <a:rPr lang="zh-CN" altLang="en-US" sz="2000">
                <a:latin typeface="Times New Roman" pitchFamily="18" charset="0"/>
              </a:rPr>
              <a:t>于是：</a:t>
            </a:r>
            <a:r>
              <a:rPr lang="en-US" altLang="zh-CN" sz="2000">
                <a:latin typeface="Times New Roman" pitchFamily="18" charset="0"/>
              </a:rPr>
              <a:t>y=v=a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c=a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(c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(c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b)=x,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000">
                <a:latin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x, </a:t>
            </a:r>
            <a:r>
              <a:rPr lang="zh-CN" altLang="en-US" sz="2000">
                <a:latin typeface="Times New Roman" pitchFamily="18" charset="0"/>
              </a:rPr>
              <a:t>矛盾。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模格的一个充分必要条件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zh-CN" altLang="en-US" dirty="0">
                <a:latin typeface="Times New Roman" pitchFamily="18" charset="0"/>
              </a:rPr>
              <a:t>格</a:t>
            </a:r>
            <a:r>
              <a:rPr lang="en-US" altLang="zh-CN" dirty="0">
                <a:latin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</a:rPr>
              <a:t>是模格的充分必要条件是：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dirty="0" err="1">
                <a:latin typeface="Times New Roman" pitchFamily="18" charset="0"/>
              </a:rPr>
              <a:t>a,b,c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dirty="0" err="1">
                <a:latin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</a:rPr>
              <a:t>假设</a:t>
            </a:r>
            <a:r>
              <a:rPr lang="en-US" altLang="zh-CN" dirty="0" err="1">
                <a:latin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dirty="0" err="1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</a:rPr>
              <a:t>则：</a:t>
            </a:r>
            <a:r>
              <a:rPr lang="en-US" altLang="zh-CN" dirty="0" err="1">
                <a:latin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dirty="0" err="1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dirty="0" err="1">
                <a:latin typeface="Times New Roman" pitchFamily="18" charset="0"/>
              </a:rPr>
              <a:t>b</a:t>
            </a:r>
            <a:r>
              <a:rPr lang="en-US" altLang="zh-CN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dirty="0" err="1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且</a:t>
            </a:r>
            <a:r>
              <a:rPr lang="en-US" altLang="zh-CN" dirty="0" err="1">
                <a:latin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dirty="0" err="1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dirty="0" err="1">
                <a:latin typeface="Times New Roman" pitchFamily="18" charset="0"/>
              </a:rPr>
              <a:t>b</a:t>
            </a:r>
            <a:r>
              <a:rPr lang="en-US" altLang="zh-CN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dirty="0" err="1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>
                <a:latin typeface="Times New Roman" pitchFamily="18" charset="0"/>
              </a:rPr>
              <a:t> a=b</a:t>
            </a:r>
          </a:p>
          <a:p>
            <a:pPr lvl="1" algn="just"/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设</a:t>
            </a:r>
            <a:r>
              <a:rPr lang="en-US" altLang="zh-CN" dirty="0">
                <a:latin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</a:rPr>
              <a:t>是模格，</a:t>
            </a:r>
          </a:p>
          <a:p>
            <a:pPr lvl="1" algn="just">
              <a:buFontTx/>
              <a:buNone/>
            </a:pPr>
            <a:r>
              <a:rPr lang="zh-CN" altLang="en-US" dirty="0">
                <a:latin typeface="Times New Roman" pitchFamily="18" charset="0"/>
              </a:rPr>
              <a:t>   则：</a:t>
            </a:r>
            <a:r>
              <a:rPr lang="en-US" altLang="zh-CN" dirty="0">
                <a:latin typeface="Times New Roman" pitchFamily="18" charset="0"/>
              </a:rPr>
              <a:t>a=a</a:t>
            </a:r>
            <a:r>
              <a:rPr lang="en-US" altLang="zh-CN" dirty="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dirty="0" err="1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)=a</a:t>
            </a:r>
            <a:r>
              <a:rPr lang="en-US" altLang="zh-CN" dirty="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</a:rPr>
              <a:t>b</a:t>
            </a:r>
            <a:r>
              <a:rPr lang="en-US" altLang="zh-CN" dirty="0" err="1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dirty="0" err="1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)=</a:t>
            </a:r>
          </a:p>
          <a:p>
            <a:pPr lvl="1" algn="just"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   (</a:t>
            </a:r>
            <a:r>
              <a:rPr lang="en-US" altLang="zh-CN" dirty="0" err="1">
                <a:latin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dirty="0" err="1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dirty="0">
                <a:latin typeface="Times New Roman" pitchFamily="18" charset="0"/>
              </a:rPr>
              <a:t>b=(</a:t>
            </a:r>
            <a:r>
              <a:rPr lang="en-US" altLang="zh-CN" dirty="0" err="1">
                <a:latin typeface="Times New Roman" pitchFamily="18" charset="0"/>
              </a:rPr>
              <a:t>b</a:t>
            </a:r>
            <a:r>
              <a:rPr lang="en-US" altLang="zh-CN" dirty="0" err="1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dirty="0" err="1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dirty="0">
                <a:latin typeface="Times New Roman" pitchFamily="18" charset="0"/>
              </a:rPr>
              <a:t>b=b</a:t>
            </a:r>
          </a:p>
          <a:p>
            <a:pPr lvl="1" algn="just"/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pPr lvl="1" algn="just"/>
            <a:endParaRPr lang="en-US" altLang="zh-CN" dirty="0">
              <a:latin typeface="Times New Roman" pitchFamily="18" charset="0"/>
              <a:sym typeface="Symbol" pitchFamily="18" charset="2"/>
            </a:endParaRPr>
          </a:p>
          <a:p>
            <a:pPr lvl="1" algn="just"/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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若</a:t>
            </a:r>
            <a:r>
              <a:rPr lang="en-US" altLang="zh-CN" dirty="0">
                <a:latin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</a:rPr>
              <a:t>不是模格，不妨设</a:t>
            </a:r>
            <a:r>
              <a:rPr lang="en-US" altLang="zh-CN" dirty="0">
                <a:latin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</a:rPr>
              <a:t>有如上图的与五角格同构的子格，则</a:t>
            </a:r>
            <a:r>
              <a:rPr lang="en-US" altLang="zh-CN" dirty="0" err="1">
                <a:latin typeface="Times New Roman" pitchFamily="18" charset="0"/>
              </a:rPr>
              <a:t>b,c,d</a:t>
            </a:r>
            <a:r>
              <a:rPr lang="zh-CN" altLang="en-US" dirty="0">
                <a:latin typeface="Times New Roman" pitchFamily="18" charset="0"/>
              </a:rPr>
              <a:t>导致矛盾。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6934200" y="3733800"/>
            <a:ext cx="5699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/>
              <a:t>c</a:t>
            </a:r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6348413" y="3436938"/>
            <a:ext cx="127000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5691188" y="4265613"/>
            <a:ext cx="127000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6348413" y="4991100"/>
            <a:ext cx="127000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6884988" y="4006850"/>
            <a:ext cx="125412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6884988" y="4564063"/>
            <a:ext cx="125412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H="1">
            <a:off x="5799138" y="3549650"/>
            <a:ext cx="561975" cy="7254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5799138" y="4392613"/>
            <a:ext cx="549275" cy="6080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6469063" y="3536950"/>
            <a:ext cx="428625" cy="466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6951663" y="4146550"/>
            <a:ext cx="0" cy="4143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H="1">
            <a:off x="6456363" y="4676775"/>
            <a:ext cx="441325" cy="3365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096000" y="3276600"/>
            <a:ext cx="4683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/>
              <a:t>a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6934200" y="4572000"/>
            <a:ext cx="469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/>
              <a:t>d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6019800" y="4876800"/>
            <a:ext cx="469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/>
              <a:t>e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5410200" y="4038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7162800" y="4572000"/>
            <a:ext cx="457200" cy="3968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(a)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5257800" y="4267200"/>
            <a:ext cx="457200" cy="3968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(c)</a:t>
            </a: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7010400" y="3886200"/>
            <a:ext cx="457200" cy="39687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5" name="Rectangle 19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7772400" cy="1143000"/>
          </a:xfrm>
        </p:spPr>
        <p:txBody>
          <a:bodyPr/>
          <a:lstStyle/>
          <a:p>
            <a:r>
              <a:rPr lang="zh-CN" altLang="en-US"/>
              <a:t>模格的充分条件</a:t>
            </a:r>
            <a:r>
              <a:rPr lang="en-US" altLang="zh-CN"/>
              <a:t>:</a:t>
            </a:r>
            <a:r>
              <a:rPr lang="zh-CN" altLang="en-US"/>
              <a:t>直接证明</a:t>
            </a:r>
          </a:p>
        </p:txBody>
      </p:sp>
      <p:sp>
        <p:nvSpPr>
          <p:cNvPr id="75796" name="Rectangle 20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58200" cy="5181600"/>
          </a:xfrm>
        </p:spPr>
        <p:txBody>
          <a:bodyPr/>
          <a:lstStyle/>
          <a:p>
            <a:pPr algn="just">
              <a:spcBef>
                <a:spcPct val="40000"/>
              </a:spcBef>
            </a:pPr>
            <a:r>
              <a:rPr lang="zh-CN" altLang="en-US" sz="2000">
                <a:latin typeface="Times New Roman" pitchFamily="18" charset="0"/>
              </a:rPr>
              <a:t>对任意</a:t>
            </a:r>
            <a:r>
              <a:rPr lang="en-US" altLang="zh-CN" sz="2000">
                <a:latin typeface="Times New Roman" pitchFamily="18" charset="0"/>
              </a:rPr>
              <a:t>a,b,c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000">
                <a:latin typeface="Times New Roman" pitchFamily="18" charset="0"/>
              </a:rPr>
              <a:t>L, </a:t>
            </a:r>
            <a:r>
              <a:rPr lang="zh-CN" altLang="en-US" sz="2000">
                <a:latin typeface="Times New Roman" pitchFamily="18" charset="0"/>
              </a:rPr>
              <a:t>假设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b, </a:t>
            </a:r>
            <a:r>
              <a:rPr lang="zh-CN" altLang="en-US" sz="2000">
                <a:latin typeface="Times New Roman" pitchFamily="18" charset="0"/>
              </a:rPr>
              <a:t>必有：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c=b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</a:t>
            </a:r>
            <a:r>
              <a:rPr lang="zh-CN" altLang="en-US" sz="2000">
                <a:latin typeface="Times New Roman" pitchFamily="18" charset="0"/>
              </a:rPr>
              <a:t>且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c=b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>
                <a:latin typeface="Times New Roman" pitchFamily="18" charset="0"/>
              </a:rPr>
              <a:t> a=b</a:t>
            </a:r>
            <a:r>
              <a:rPr lang="zh-CN" altLang="en-US" sz="2000">
                <a:latin typeface="Times New Roman" pitchFamily="18" charset="0"/>
              </a:rPr>
              <a:t>，证明</a:t>
            </a:r>
            <a:r>
              <a:rPr lang="en-US" altLang="zh-CN" sz="2000">
                <a:latin typeface="Times New Roman" pitchFamily="18" charset="0"/>
              </a:rPr>
              <a:t>L</a:t>
            </a:r>
            <a:r>
              <a:rPr lang="zh-CN" altLang="en-US" sz="2000">
                <a:latin typeface="Times New Roman" pitchFamily="18" charset="0"/>
              </a:rPr>
              <a:t>是摸格</a:t>
            </a:r>
          </a:p>
          <a:p>
            <a:pPr algn="just">
              <a:buFontTx/>
              <a:buNone/>
            </a:pPr>
            <a:r>
              <a:rPr lang="zh-CN" altLang="en-US" sz="2000">
                <a:latin typeface="Times New Roman" pitchFamily="18" charset="0"/>
              </a:rPr>
              <a:t>	     需证：若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b, </a:t>
            </a:r>
            <a:r>
              <a:rPr lang="zh-CN" altLang="en-US" sz="2000">
                <a:latin typeface="Times New Roman" pitchFamily="18" charset="0"/>
              </a:rPr>
              <a:t>则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(b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c)=(a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zh-CN" altLang="en-US" sz="2000">
                <a:latin typeface="Times New Roman" pitchFamily="18" charset="0"/>
              </a:rPr>
              <a:t>。则由给定条件，只需证：</a:t>
            </a:r>
          </a:p>
          <a:p>
            <a:pPr algn="just">
              <a:buFontTx/>
              <a:buNone/>
            </a:pPr>
            <a:r>
              <a:rPr lang="zh-CN" altLang="en-US" sz="2000">
                <a:latin typeface="Times New Roman" pitchFamily="18" charset="0"/>
              </a:rPr>
              <a:t>                      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(b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c))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 = ((a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 </a:t>
            </a:r>
            <a:r>
              <a:rPr lang="zh-CN" altLang="en-US" sz="2000">
                <a:latin typeface="Times New Roman" pitchFamily="18" charset="0"/>
              </a:rPr>
              <a:t>且 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(b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c))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 = ((a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 </a:t>
            </a:r>
          </a:p>
          <a:p>
            <a:pPr algn="just"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                      </a:t>
            </a:r>
            <a:r>
              <a:rPr lang="zh-CN" altLang="en-US" sz="2000">
                <a:latin typeface="Times New Roman" pitchFamily="18" charset="0"/>
              </a:rPr>
              <a:t>以及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(b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c))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((a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b)</a:t>
            </a:r>
          </a:p>
          <a:p>
            <a:pPr lvl="1" algn="just"/>
            <a:r>
              <a:rPr lang="en-US" altLang="zh-CN" sz="2000">
                <a:latin typeface="Times New Roman" pitchFamily="18" charset="0"/>
              </a:rPr>
              <a:t>I. 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</a:rPr>
              <a:t>(a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</a:rPr>
              <a:t>(b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</a:rPr>
              <a:t>c))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</a:rPr>
              <a:t>c</a:t>
            </a:r>
            <a:r>
              <a:rPr lang="en-US" altLang="zh-CN" sz="2000">
                <a:latin typeface="Times New Roman" pitchFamily="18" charset="0"/>
              </a:rPr>
              <a:t>=a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((b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⋀c)⋁c)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=a⋁c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; </a:t>
            </a:r>
          </a:p>
          <a:p>
            <a:pPr lvl="1" algn="just"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        </a:t>
            </a:r>
            <a:r>
              <a:rPr lang="zh-CN" altLang="en-US" sz="2000">
                <a:latin typeface="Times New Roman" pitchFamily="18" charset="0"/>
              </a:rPr>
              <a:t>又：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c, 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b,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b,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((a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c, </a:t>
            </a:r>
            <a:r>
              <a:rPr lang="zh-CN" altLang="en-US" sz="2000">
                <a:latin typeface="Times New Roman" pitchFamily="18" charset="0"/>
              </a:rPr>
              <a:t>但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c, </a:t>
            </a:r>
          </a:p>
          <a:p>
            <a:pPr lvl="1" algn="just"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      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000">
                <a:latin typeface="Times New Roman" pitchFamily="18" charset="0"/>
              </a:rPr>
              <a:t>((a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c=a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c, </a:t>
            </a:r>
            <a:r>
              <a:rPr lang="zh-CN" altLang="en-US" sz="2000">
                <a:latin typeface="Times New Roman" pitchFamily="18" charset="0"/>
              </a:rPr>
              <a:t>即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((a⋁c)⋀b)⋁c=a⋁c</a:t>
            </a:r>
            <a:endParaRPr lang="en-US" altLang="zh-CN" sz="2000">
              <a:latin typeface="Times New Roman" pitchFamily="18" charset="0"/>
            </a:endParaRPr>
          </a:p>
          <a:p>
            <a:pPr lvl="1" algn="just"/>
            <a:r>
              <a:rPr lang="en-US" altLang="zh-CN" sz="2000">
                <a:latin typeface="Times New Roman" pitchFamily="18" charset="0"/>
              </a:rPr>
              <a:t>II. </a:t>
            </a:r>
            <a:r>
              <a:rPr lang="zh-CN" altLang="en-US" sz="2000">
                <a:latin typeface="Times New Roman" pitchFamily="18" charset="0"/>
              </a:rPr>
              <a:t>由</a:t>
            </a:r>
            <a:r>
              <a:rPr lang="en-US" altLang="zh-CN" sz="2000">
                <a:latin typeface="Times New Roman" pitchFamily="18" charset="0"/>
              </a:rPr>
              <a:t>I. </a:t>
            </a:r>
            <a:r>
              <a:rPr lang="zh-CN" altLang="en-US" sz="2000">
                <a:latin typeface="Times New Roman" pitchFamily="18" charset="0"/>
              </a:rPr>
              <a:t>若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b, </a:t>
            </a:r>
            <a:r>
              <a:rPr lang="zh-CN" altLang="en-US" sz="2000">
                <a:latin typeface="Times New Roman" pitchFamily="18" charset="0"/>
              </a:rPr>
              <a:t>则：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(b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c))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c=((a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</a:t>
            </a:r>
          </a:p>
          <a:p>
            <a:pPr lvl="1" algn="just"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	</a:t>
            </a:r>
            <a:r>
              <a:rPr lang="zh-CN" altLang="en-US" sz="2000">
                <a:latin typeface="Times New Roman" pitchFamily="18" charset="0"/>
              </a:rPr>
              <a:t>根据对偶原理得：若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a, </a:t>
            </a:r>
            <a:r>
              <a:rPr lang="zh-CN" altLang="en-US" sz="2000">
                <a:latin typeface="Times New Roman" pitchFamily="18" charset="0"/>
              </a:rPr>
              <a:t>则：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(b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c=((a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b)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</a:t>
            </a:r>
          </a:p>
          <a:p>
            <a:pPr lvl="1" algn="just"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	a,b</a:t>
            </a:r>
            <a:r>
              <a:rPr lang="zh-CN" altLang="en-US" sz="2000">
                <a:latin typeface="Times New Roman" pitchFamily="18" charset="0"/>
              </a:rPr>
              <a:t>是</a:t>
            </a:r>
            <a:r>
              <a:rPr lang="en-US" altLang="zh-CN" sz="2000">
                <a:latin typeface="Times New Roman" pitchFamily="18" charset="0"/>
              </a:rPr>
              <a:t>L</a:t>
            </a:r>
            <a:r>
              <a:rPr lang="zh-CN" altLang="en-US" sz="2000">
                <a:latin typeface="Times New Roman" pitchFamily="18" charset="0"/>
              </a:rPr>
              <a:t>中任意元素，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000">
                <a:latin typeface="Times New Roman" pitchFamily="18" charset="0"/>
              </a:rPr>
              <a:t>a,b,c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000">
                <a:latin typeface="Times New Roman" pitchFamily="18" charset="0"/>
              </a:rPr>
              <a:t>L, </a:t>
            </a:r>
            <a:r>
              <a:rPr lang="zh-CN" altLang="en-US" sz="2000">
                <a:latin typeface="Times New Roman" pitchFamily="18" charset="0"/>
              </a:rPr>
              <a:t>若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b, </a:t>
            </a:r>
            <a:r>
              <a:rPr lang="zh-CN" altLang="en-US" sz="2000">
                <a:latin typeface="Times New Roman" pitchFamily="18" charset="0"/>
              </a:rPr>
              <a:t>有：</a:t>
            </a:r>
            <a:r>
              <a:rPr lang="en-US" altLang="zh-CN" sz="2000">
                <a:latin typeface="Times New Roman" pitchFamily="18" charset="0"/>
              </a:rPr>
              <a:t>(b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c=((b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a)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</a:t>
            </a:r>
          </a:p>
          <a:p>
            <a:pPr algn="just"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		    </a:t>
            </a:r>
            <a:r>
              <a:rPr lang="zh-CN" altLang="en-US" sz="2000">
                <a:latin typeface="Times New Roman" pitchFamily="18" charset="0"/>
              </a:rPr>
              <a:t>即：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</a:rPr>
              <a:t>(a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</a:rPr>
              <a:t>(b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</a:rPr>
              <a:t>c))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</a:rPr>
              <a:t>c=((a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</a:rPr>
              <a:t>c)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</a:rPr>
              <a:t>b)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solidFill>
                  <a:srgbClr val="FF6600"/>
                </a:solidFill>
                <a:latin typeface="Times New Roman" pitchFamily="18" charset="0"/>
              </a:rPr>
              <a:t>c</a:t>
            </a:r>
            <a:r>
              <a:rPr lang="zh-CN" altLang="en-US" sz="2000">
                <a:latin typeface="Times New Roman" pitchFamily="18" charset="0"/>
              </a:rPr>
              <a:t>。</a:t>
            </a:r>
          </a:p>
          <a:p>
            <a:pPr lvl="1"/>
            <a:r>
              <a:rPr lang="en-US" altLang="zh-CN" sz="2000">
                <a:latin typeface="Times New Roman" pitchFamily="18" charset="0"/>
              </a:rPr>
              <a:t>III. </a:t>
            </a:r>
            <a:r>
              <a:rPr lang="zh-CN" altLang="en-US" sz="2000">
                <a:latin typeface="Times New Roman" pitchFamily="18" charset="0"/>
              </a:rPr>
              <a:t>根据分配不等式，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(b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b)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c), </a:t>
            </a:r>
            <a:r>
              <a:rPr lang="en-US" altLang="zh-CN" sz="2000">
                <a:latin typeface="Times New Roman" pitchFamily="18" charset="0"/>
                <a:sym typeface="MT Extra" pitchFamily="18" charset="2"/>
              </a:rPr>
              <a:t>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b,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b=b,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(b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≼</a:t>
            </a:r>
            <a:r>
              <a:rPr lang="en-US" altLang="zh-CN" sz="2000">
                <a:latin typeface="Times New Roman" pitchFamily="18" charset="0"/>
              </a:rPr>
              <a:t>(a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⋁</a:t>
            </a:r>
            <a:r>
              <a:rPr lang="en-US" altLang="zh-CN" sz="2000">
                <a:latin typeface="Times New Roman" pitchFamily="18" charset="0"/>
              </a:rPr>
              <a:t>c)</a:t>
            </a:r>
            <a:r>
              <a:rPr lang="en-US" altLang="zh-CN" sz="2000">
                <a:latin typeface="Times New Roman" pitchFamily="18" charset="0"/>
                <a:ea typeface="MS PMincho" pitchFamily="18" charset="-128"/>
              </a:rPr>
              <a:t>⋀</a:t>
            </a:r>
            <a:r>
              <a:rPr lang="en-US" altLang="zh-CN" sz="2000">
                <a:latin typeface="Times New Roman" pitchFamily="18" charset="0"/>
              </a:rPr>
              <a:t>b </a:t>
            </a:r>
          </a:p>
          <a:p>
            <a:pPr lvl="1"/>
            <a:endParaRPr lang="en-US" altLang="zh-CN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7391400" y="4572000"/>
            <a:ext cx="4683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endParaRPr kumimoji="0" lang="zh-CN" altLang="zh-CN" sz="1400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8116888" y="5029200"/>
            <a:ext cx="5699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endParaRPr kumimoji="0" lang="zh-CN" altLang="zh-CN" sz="1400"/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8153400" y="5791200"/>
            <a:ext cx="469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endParaRPr kumimoji="0" lang="zh-CN" altLang="zh-CN" sz="1400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7315200" y="6096000"/>
            <a:ext cx="469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endParaRPr kumimoji="0" lang="zh-CN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2833</TotalTime>
  <Words>2914</Words>
  <Application>Microsoft Office PowerPoint</Application>
  <PresentationFormat>全屏显示(4:3)</PresentationFormat>
  <Paragraphs>288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Times New Roman</vt:lpstr>
      <vt:lpstr>宋体</vt:lpstr>
      <vt:lpstr>Tahoma</vt:lpstr>
      <vt:lpstr>MS PMincho</vt:lpstr>
      <vt:lpstr>Symbol</vt:lpstr>
      <vt:lpstr>Lucida Sans Unicode</vt:lpstr>
      <vt:lpstr>MT Extra</vt:lpstr>
      <vt:lpstr>Office 主题​​</vt:lpstr>
      <vt:lpstr>Microsoft Word 文档</vt:lpstr>
      <vt:lpstr>几种特殊的格</vt:lpstr>
      <vt:lpstr>上一讲内容的回顾</vt:lpstr>
      <vt:lpstr>几种重要的格</vt:lpstr>
      <vt:lpstr>几个格的例子 </vt:lpstr>
      <vt:lpstr>模格的定义</vt:lpstr>
      <vt:lpstr>模格的特征</vt:lpstr>
      <vt:lpstr>L'={x,y,u,v,c}构成L的5阶子格 </vt:lpstr>
      <vt:lpstr>模格的一个充分必要条件</vt:lpstr>
      <vt:lpstr>模格的充分条件:直接证明</vt:lpstr>
      <vt:lpstr>分配格</vt:lpstr>
      <vt:lpstr>分配格与模格 </vt:lpstr>
      <vt:lpstr>什么样的模格是分配格？ </vt:lpstr>
      <vt:lpstr>什么样的模格是分配格 – 充分条件 </vt:lpstr>
      <vt:lpstr>什么样的模格是分配格 – 必要条件</vt:lpstr>
      <vt:lpstr>分配格的子格特征 </vt:lpstr>
      <vt:lpstr>{u,v,x,y,z}构成子格 – 封闭性</vt:lpstr>
      <vt:lpstr>{u,v,x,y,z}构成子格 – 元素互异</vt:lpstr>
      <vt:lpstr>分配格的充分必要条件之一 </vt:lpstr>
      <vt:lpstr>分配格的充分必要条件之二 </vt:lpstr>
      <vt:lpstr>分配格与模格充要条件的比较</vt:lpstr>
      <vt:lpstr>有界格 </vt:lpstr>
      <vt:lpstr>有补格 </vt:lpstr>
      <vt:lpstr>有界分配格补元的唯一性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Zhang Ying 张营</cp:lastModifiedBy>
  <cp:revision>34</cp:revision>
  <dcterms:created xsi:type="dcterms:W3CDTF">2001-02-08T13:36:53Z</dcterms:created>
  <dcterms:modified xsi:type="dcterms:W3CDTF">2014-02-28T04:30:31Z</dcterms:modified>
</cp:coreProperties>
</file>