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9"/>
  </p:notesMasterIdLst>
  <p:handoutMasterIdLst>
    <p:handoutMasterId r:id="rId30"/>
  </p:handoutMasterIdLst>
  <p:sldIdLst>
    <p:sldId id="256" r:id="rId2"/>
    <p:sldId id="394" r:id="rId3"/>
    <p:sldId id="397" r:id="rId4"/>
    <p:sldId id="399" r:id="rId5"/>
    <p:sldId id="401" r:id="rId6"/>
    <p:sldId id="408" r:id="rId7"/>
    <p:sldId id="412" r:id="rId8"/>
    <p:sldId id="413" r:id="rId9"/>
    <p:sldId id="415" r:id="rId10"/>
    <p:sldId id="347" r:id="rId11"/>
    <p:sldId id="348" r:id="rId12"/>
    <p:sldId id="418" r:id="rId13"/>
    <p:sldId id="350" r:id="rId14"/>
    <p:sldId id="351" r:id="rId15"/>
    <p:sldId id="352" r:id="rId16"/>
    <p:sldId id="353" r:id="rId17"/>
    <p:sldId id="354" r:id="rId18"/>
    <p:sldId id="378" r:id="rId19"/>
    <p:sldId id="421" r:id="rId20"/>
    <p:sldId id="362" r:id="rId21"/>
    <p:sldId id="371" r:id="rId22"/>
    <p:sldId id="423" r:id="rId23"/>
    <p:sldId id="426" r:id="rId24"/>
    <p:sldId id="430" r:id="rId25"/>
    <p:sldId id="433" r:id="rId26"/>
    <p:sldId id="436" r:id="rId27"/>
    <p:sldId id="438" r:id="rId28"/>
  </p:sldIdLst>
  <p:sldSz cx="9144000" cy="6858000" type="screen4x3"/>
  <p:notesSz cx="6858000" cy="9144000"/>
  <p:defaultTextStyle>
    <a:defPPr>
      <a:defRPr lang="en-US"/>
    </a:defPPr>
    <a:lvl1pPr algn="ctr" rtl="0" eaLnBrk="0" fontAlgn="base" hangingPunct="0">
      <a:spcBef>
        <a:spcPct val="20000"/>
      </a:spcBef>
      <a:spcAft>
        <a:spcPct val="0"/>
      </a:spcAft>
      <a:buChar char="•"/>
      <a:defRPr sz="2400" i="1" kern="1200">
        <a:solidFill>
          <a:schemeClr val="tx1"/>
        </a:solidFill>
        <a:latin typeface="Courier New" pitchFamily="49" charset="0"/>
        <a:ea typeface="宋体" charset="-122"/>
        <a:cs typeface="+mn-cs"/>
      </a:defRPr>
    </a:lvl1pPr>
    <a:lvl2pPr marL="457200" algn="ctr" rtl="0" eaLnBrk="0" fontAlgn="base" hangingPunct="0">
      <a:spcBef>
        <a:spcPct val="20000"/>
      </a:spcBef>
      <a:spcAft>
        <a:spcPct val="0"/>
      </a:spcAft>
      <a:buChar char="•"/>
      <a:defRPr sz="2400" i="1" kern="1200">
        <a:solidFill>
          <a:schemeClr val="tx1"/>
        </a:solidFill>
        <a:latin typeface="Courier New" pitchFamily="49" charset="0"/>
        <a:ea typeface="宋体" charset="-122"/>
        <a:cs typeface="+mn-cs"/>
      </a:defRPr>
    </a:lvl2pPr>
    <a:lvl3pPr marL="914400" algn="ctr" rtl="0" eaLnBrk="0" fontAlgn="base" hangingPunct="0">
      <a:spcBef>
        <a:spcPct val="20000"/>
      </a:spcBef>
      <a:spcAft>
        <a:spcPct val="0"/>
      </a:spcAft>
      <a:buChar char="•"/>
      <a:defRPr sz="2400" i="1" kern="1200">
        <a:solidFill>
          <a:schemeClr val="tx1"/>
        </a:solidFill>
        <a:latin typeface="Courier New" pitchFamily="49" charset="0"/>
        <a:ea typeface="宋体" charset="-122"/>
        <a:cs typeface="+mn-cs"/>
      </a:defRPr>
    </a:lvl3pPr>
    <a:lvl4pPr marL="1371600" algn="ctr" rtl="0" eaLnBrk="0" fontAlgn="base" hangingPunct="0">
      <a:spcBef>
        <a:spcPct val="20000"/>
      </a:spcBef>
      <a:spcAft>
        <a:spcPct val="0"/>
      </a:spcAft>
      <a:buChar char="•"/>
      <a:defRPr sz="2400" i="1" kern="1200">
        <a:solidFill>
          <a:schemeClr val="tx1"/>
        </a:solidFill>
        <a:latin typeface="Courier New" pitchFamily="49" charset="0"/>
        <a:ea typeface="宋体" charset="-122"/>
        <a:cs typeface="+mn-cs"/>
      </a:defRPr>
    </a:lvl4pPr>
    <a:lvl5pPr marL="1828800" algn="ctr" rtl="0" eaLnBrk="0" fontAlgn="base" hangingPunct="0">
      <a:spcBef>
        <a:spcPct val="20000"/>
      </a:spcBef>
      <a:spcAft>
        <a:spcPct val="0"/>
      </a:spcAft>
      <a:buChar char="•"/>
      <a:defRPr sz="2400" i="1" kern="1200">
        <a:solidFill>
          <a:schemeClr val="tx1"/>
        </a:solidFill>
        <a:latin typeface="Courier New" pitchFamily="49" charset="0"/>
        <a:ea typeface="宋体" charset="-122"/>
        <a:cs typeface="+mn-cs"/>
      </a:defRPr>
    </a:lvl5pPr>
    <a:lvl6pPr marL="2286000" algn="l" defTabSz="914400" rtl="0" eaLnBrk="1" latinLnBrk="0" hangingPunct="1">
      <a:defRPr sz="2400" i="1" kern="1200">
        <a:solidFill>
          <a:schemeClr val="tx1"/>
        </a:solidFill>
        <a:latin typeface="Courier New" pitchFamily="49" charset="0"/>
        <a:ea typeface="宋体" charset="-122"/>
        <a:cs typeface="+mn-cs"/>
      </a:defRPr>
    </a:lvl6pPr>
    <a:lvl7pPr marL="2743200" algn="l" defTabSz="914400" rtl="0" eaLnBrk="1" latinLnBrk="0" hangingPunct="1">
      <a:defRPr sz="2400" i="1" kern="1200">
        <a:solidFill>
          <a:schemeClr val="tx1"/>
        </a:solidFill>
        <a:latin typeface="Courier New" pitchFamily="49" charset="0"/>
        <a:ea typeface="宋体" charset="-122"/>
        <a:cs typeface="+mn-cs"/>
      </a:defRPr>
    </a:lvl7pPr>
    <a:lvl8pPr marL="3200400" algn="l" defTabSz="914400" rtl="0" eaLnBrk="1" latinLnBrk="0" hangingPunct="1">
      <a:defRPr sz="2400" i="1" kern="1200">
        <a:solidFill>
          <a:schemeClr val="tx1"/>
        </a:solidFill>
        <a:latin typeface="Courier New" pitchFamily="49" charset="0"/>
        <a:ea typeface="宋体" charset="-122"/>
        <a:cs typeface="+mn-cs"/>
      </a:defRPr>
    </a:lvl8pPr>
    <a:lvl9pPr marL="3657600" algn="l" defTabSz="914400" rtl="0" eaLnBrk="1" latinLnBrk="0" hangingPunct="1">
      <a:defRPr sz="2400" i="1" kern="1200">
        <a:solidFill>
          <a:schemeClr val="tx1"/>
        </a:solidFill>
        <a:latin typeface="Courier New" pitchFamily="49"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0CC66"/>
    <a:srgbClr val="CCCC00"/>
    <a:srgbClr val="CCFF66"/>
    <a:srgbClr val="33CC33"/>
    <a:srgbClr val="CC0000"/>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5190" autoAdjust="0"/>
  </p:normalViewPr>
  <p:slideViewPr>
    <p:cSldViewPr>
      <p:cViewPr>
        <p:scale>
          <a:sx n="50" d="100"/>
          <a:sy n="50" d="100"/>
        </p:scale>
        <p:origin x="-2376" y="-5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308" y="-9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953BC0C-DCAA-4B54-89B3-82DBEFCEDBF8}" type="slidenum">
              <a:rPr lang="zh-CN" altLang="en-US"/>
              <a:pPr>
                <a:defRPr/>
              </a:pPr>
              <a:t>‹#›</a:t>
            </a:fld>
            <a:endParaRPr lang="en-US" altLang="zh-CN"/>
          </a:p>
        </p:txBody>
      </p:sp>
    </p:spTree>
    <p:extLst>
      <p:ext uri="{BB962C8B-B14F-4D97-AF65-F5344CB8AC3E}">
        <p14:creationId xmlns:p14="http://schemas.microsoft.com/office/powerpoint/2010/main" val="2124448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buFontTx/>
              <a:buNone/>
              <a:defRPr sz="1200" b="1" i="0">
                <a:latin typeface="Times New Roman"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200" b="1" i="0">
                <a:latin typeface="Times New Roman" pitchFamily="18" charset="0"/>
              </a:defRPr>
            </a:lvl1pPr>
          </a:lstStyle>
          <a:p>
            <a:pPr>
              <a:defRPr/>
            </a:pPr>
            <a:endParaRPr lang="en-US" altLang="zh-CN"/>
          </a:p>
        </p:txBody>
      </p:sp>
      <p:sp>
        <p:nvSpPr>
          <p:cNvPr id="2970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FontTx/>
              <a:buNone/>
              <a:defRPr sz="1200" b="1" i="0">
                <a:latin typeface="Times New Roman"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FontTx/>
              <a:buNone/>
              <a:defRPr sz="1200" b="1" i="0">
                <a:latin typeface="Times New Roman" pitchFamily="18" charset="0"/>
              </a:defRPr>
            </a:lvl1pPr>
          </a:lstStyle>
          <a:p>
            <a:pPr>
              <a:defRPr/>
            </a:pPr>
            <a:fld id="{91C6FC5E-5376-46D3-B94A-3E2EFE4FE3AA}" type="slidenum">
              <a:rPr lang="zh-CN" altLang="en-US"/>
              <a:pPr>
                <a:defRPr/>
              </a:pPr>
              <a:t>‹#›</a:t>
            </a:fld>
            <a:endParaRPr lang="en-US" altLang="zh-CN"/>
          </a:p>
        </p:txBody>
      </p:sp>
    </p:spTree>
    <p:extLst>
      <p:ext uri="{BB962C8B-B14F-4D97-AF65-F5344CB8AC3E}">
        <p14:creationId xmlns:p14="http://schemas.microsoft.com/office/powerpoint/2010/main" val="16824993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61E7B727-43D6-400E-894D-E822F6A45285}" type="slidenum">
              <a:rPr lang="zh-CN" altLang="en-US" sz="1200" i="0" smtClean="0">
                <a:latin typeface="Times New Roman" pitchFamily="18" charset="0"/>
              </a:rPr>
              <a:pPr/>
              <a:t>1</a:t>
            </a:fld>
            <a:endParaRPr lang="en-US" altLang="zh-CN" sz="1200" i="0" smtClean="0">
              <a:latin typeface="Times New Roman" pitchFamily="18" charset="0"/>
            </a:endParaRPr>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65FC5BD3-4810-455B-A575-32C29A381429}" type="slidenum">
              <a:rPr lang="zh-CN" altLang="en-US" sz="1200" i="0" smtClean="0">
                <a:latin typeface="Times New Roman" pitchFamily="18" charset="0"/>
              </a:rPr>
              <a:pPr/>
              <a:t>10</a:t>
            </a:fld>
            <a:endParaRPr lang="en-US" altLang="zh-CN" sz="1200" i="0" smtClean="0">
              <a:latin typeface="Times New Roman" pitchFamily="18" charset="0"/>
            </a:endParaRPr>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algn="just"/>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DC408CD0-F7E2-4759-89A0-6A9A2D1D885B}" type="slidenum">
              <a:rPr lang="zh-CN" altLang="en-US" sz="1200" i="0" smtClean="0">
                <a:latin typeface="Times New Roman" pitchFamily="18" charset="0"/>
              </a:rPr>
              <a:pPr/>
              <a:t>11</a:t>
            </a:fld>
            <a:endParaRPr lang="en-US" altLang="zh-CN" sz="1200" i="0" smtClean="0">
              <a:latin typeface="Times New Roman" pitchFamily="18" charset="0"/>
            </a:endParaRPr>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algn="just"/>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F44EB530-18AD-4B75-9C06-F27B4FAE5519}" type="slidenum">
              <a:rPr lang="zh-CN" altLang="en-US" sz="1200" i="0" smtClean="0">
                <a:latin typeface="Times New Roman" pitchFamily="18" charset="0"/>
              </a:rPr>
              <a:pPr/>
              <a:t>12</a:t>
            </a:fld>
            <a:endParaRPr lang="en-US" altLang="zh-CN" sz="1200" i="0" smtClean="0">
              <a:latin typeface="Times New Roman" pitchFamily="18" charset="0"/>
            </a:endParaRPr>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algn="just"/>
            <a:r>
              <a:rPr lang="zh-CN" altLang="en-US" smtClean="0"/>
              <a:t>先介绍语法，然后才介绍语法分析。</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6BC9AF63-6FA8-4FF1-89C6-DEBA16844E23}" type="slidenum">
              <a:rPr lang="zh-CN" altLang="en-US" sz="1200" i="0" smtClean="0">
                <a:latin typeface="Times New Roman" pitchFamily="18" charset="0"/>
              </a:rPr>
              <a:pPr/>
              <a:t>13</a:t>
            </a:fld>
            <a:endParaRPr lang="en-US" altLang="zh-CN" sz="1200" i="0" smtClean="0">
              <a:latin typeface="Times New Roman" pitchFamily="18" charset="0"/>
            </a:endParaRPr>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algn="just"/>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91CB5889-F401-4E7F-8BFD-6C9F45BBC8BE}" type="slidenum">
              <a:rPr lang="zh-CN" altLang="en-US" sz="1200" i="0" smtClean="0">
                <a:latin typeface="Times New Roman" pitchFamily="18" charset="0"/>
              </a:rPr>
              <a:pPr/>
              <a:t>14</a:t>
            </a:fld>
            <a:endParaRPr lang="en-US" altLang="zh-CN" sz="1200" i="0" smtClean="0">
              <a:latin typeface="Times New Roman" pitchFamily="18" charset="0"/>
            </a:endParaRPr>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algn="just"/>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61D63154-16BA-4605-A2B0-C9277AECA8BC}" type="slidenum">
              <a:rPr lang="zh-CN" altLang="en-US" sz="1200" i="0" smtClean="0">
                <a:latin typeface="Times New Roman" pitchFamily="18" charset="0"/>
              </a:rPr>
              <a:pPr/>
              <a:t>15</a:t>
            </a:fld>
            <a:endParaRPr lang="en-US" altLang="zh-CN" sz="1200" i="0" smtClean="0">
              <a:latin typeface="Times New Roman" pitchFamily="18" charset="0"/>
            </a:endParaRPr>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algn="just"/>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4F88AA6F-A072-4F2A-9484-647004B796FE}" type="slidenum">
              <a:rPr lang="zh-CN" altLang="en-US" sz="1200" i="0" smtClean="0">
                <a:latin typeface="Times New Roman" pitchFamily="18" charset="0"/>
              </a:rPr>
              <a:pPr/>
              <a:t>16</a:t>
            </a:fld>
            <a:endParaRPr lang="en-US" altLang="zh-CN" sz="1200" i="0" smtClean="0">
              <a:latin typeface="Times New Roman" pitchFamily="18" charset="0"/>
            </a:endParaRPr>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algn="just"/>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B114A6A2-8BB7-4727-BDD3-E5D1C6DCC076}" type="slidenum">
              <a:rPr lang="zh-CN" altLang="en-US" sz="1200" i="0" smtClean="0">
                <a:latin typeface="Times New Roman" pitchFamily="18" charset="0"/>
              </a:rPr>
              <a:pPr/>
              <a:t>17</a:t>
            </a:fld>
            <a:endParaRPr lang="en-US" altLang="zh-CN" sz="1200" i="0" smtClean="0">
              <a:latin typeface="Times New Roman" pitchFamily="18" charset="0"/>
            </a:endParaRPr>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algn="just"/>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4D0E1A56-A1F3-41A0-9EDD-788B342A410E}" type="slidenum">
              <a:rPr lang="zh-CN" altLang="en-US" sz="1200" i="0" smtClean="0">
                <a:latin typeface="Times New Roman" pitchFamily="18" charset="0"/>
              </a:rPr>
              <a:pPr/>
              <a:t>18</a:t>
            </a:fld>
            <a:endParaRPr lang="en-US" altLang="zh-CN" sz="1200" i="0" smtClean="0">
              <a:latin typeface="Times New Roman" pitchFamily="18" charset="0"/>
            </a:endParaRPr>
          </a:p>
        </p:txBody>
      </p:sp>
      <p:sp>
        <p:nvSpPr>
          <p:cNvPr id="48131" name="Rectangle 2"/>
          <p:cNvSpPr>
            <a:spLocks noChangeArrowheads="1" noTextEdit="1"/>
          </p:cNvSpPr>
          <p:nvPr>
            <p:ph type="sldImg"/>
          </p:nvPr>
        </p:nvSpPr>
        <p:spPr>
          <a:solidFill>
            <a:srgbClr val="FFFFFF"/>
          </a:solidFill>
          <a:ln/>
        </p:spPr>
      </p:sp>
      <p:sp>
        <p:nvSpPr>
          <p:cNvPr id="4813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75F30515-0AFB-4458-8E88-4C0695C9870F}" type="slidenum">
              <a:rPr lang="zh-CN" altLang="en-US" sz="1200" i="0" smtClean="0">
                <a:latin typeface="Times New Roman" pitchFamily="18" charset="0"/>
              </a:rPr>
              <a:pPr/>
              <a:t>19</a:t>
            </a:fld>
            <a:endParaRPr lang="en-US" altLang="zh-CN" sz="1200" i="0" smtClean="0">
              <a:latin typeface="Times New Roman" pitchFamily="18" charset="0"/>
            </a:endParaRPr>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algn="just"/>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08EDC694-D83F-4C50-BDD6-741BEBE51E24}" type="slidenum">
              <a:rPr lang="zh-CN" altLang="en-US" sz="1200" i="0" smtClean="0">
                <a:latin typeface="Times New Roman" pitchFamily="18" charset="0"/>
              </a:rPr>
              <a:pPr/>
              <a:t>2</a:t>
            </a:fld>
            <a:endParaRPr lang="en-US" altLang="zh-CN" sz="1200" i="0" smtClean="0">
              <a:latin typeface="Times New Roman" pitchFamily="18" charset="0"/>
            </a:endParaRPr>
          </a:p>
        </p:txBody>
      </p:sp>
      <p:sp>
        <p:nvSpPr>
          <p:cNvPr id="31747" name="Rectangle 2"/>
          <p:cNvSpPr>
            <a:spLocks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algn="just"/>
            <a:r>
              <a:rPr lang="zh-CN" altLang="en-US" smtClean="0"/>
              <a:t> 	1．本课程介绍编译器构造的一般原理和基本实现方法，主要介绍编译器的各个阶段：词法分析、语法分析、语义分析、中间代码生成、代码优化和目标代码生成。反映直至20世纪末的一些重要成果</a:t>
            </a:r>
            <a:r>
              <a:rPr lang="zh-CN" altLang="en-US" smtClean="0">
                <a:latin typeface="宋体" charset="-122"/>
              </a:rPr>
              <a:t>，如有关类型制导的编译思想。</a:t>
            </a:r>
            <a:r>
              <a:rPr lang="zh-CN" altLang="en-US" smtClean="0"/>
              <a:t> </a:t>
            </a:r>
          </a:p>
          <a:p>
            <a:pPr algn="just"/>
            <a:r>
              <a:rPr lang="zh-CN" altLang="en-US" smtClean="0"/>
              <a:t>	2．本课程在介绍命令式程序设计语言实现技术的同时，强调一些相关的理论知识，如形式语言和自动机理论、语法制导的定义和属性文法、类型论等。它们是计算机专业理论知识的重要一部分，在本书中结合应用来介绍这些知识，有助于学生较快领会和掌握。</a:t>
            </a:r>
          </a:p>
          <a:p>
            <a:pPr algn="just"/>
            <a:r>
              <a:rPr lang="zh-CN" altLang="en-US" smtClean="0"/>
              <a:t>	3．本课程强调形式化描述技术，并以语法制导定义作为翻译的主要描述工具。</a:t>
            </a:r>
          </a:p>
          <a:p>
            <a:pPr algn="just"/>
            <a:r>
              <a:rPr lang="zh-CN" altLang="en-US" smtClean="0"/>
              <a:t>	4．本课程强调对编译原理和技术在宏观上的理解，而不把读者的注意力分散到一些枝节的算法上，如计算开始符号集合和后继符号集合的算法，回填技术等。作为原理性的教材，本书介绍基本的理论和方法，而不偏向于某种源语言或目标机器。</a:t>
            </a:r>
          </a:p>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042E9579-C740-46A8-81E0-028BC38B0A57}" type="slidenum">
              <a:rPr lang="zh-CN" altLang="en-US" sz="1200" i="0" smtClean="0">
                <a:latin typeface="Times New Roman" pitchFamily="18" charset="0"/>
              </a:rPr>
              <a:pPr/>
              <a:t>20</a:t>
            </a:fld>
            <a:endParaRPr lang="en-US" altLang="zh-CN" sz="1200" i="0" smtClean="0">
              <a:latin typeface="Times New Roman" pitchFamily="18" charset="0"/>
            </a:endParaRPr>
          </a:p>
        </p:txBody>
      </p:sp>
      <p:sp>
        <p:nvSpPr>
          <p:cNvPr id="50179" name="Rectangle 2"/>
          <p:cNvSpPr>
            <a:spLocks noChangeArrowheads="1" noTextEdit="1"/>
          </p:cNvSpPr>
          <p:nvPr>
            <p:ph type="sldImg"/>
          </p:nvPr>
        </p:nvSpPr>
        <p:spPr>
          <a:solidFill>
            <a:srgbClr val="FFFFFF"/>
          </a:solidFill>
          <a:ln/>
        </p:spPr>
      </p:sp>
      <p:sp>
        <p:nvSpPr>
          <p:cNvPr id="5018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2C988BEC-B9C7-4F13-BEE6-3C3B7052EBB7}" type="slidenum">
              <a:rPr lang="zh-CN" altLang="en-US" sz="1200" i="0" smtClean="0">
                <a:latin typeface="Times New Roman" pitchFamily="18" charset="0"/>
              </a:rPr>
              <a:pPr/>
              <a:t>21</a:t>
            </a:fld>
            <a:endParaRPr lang="en-US" altLang="zh-CN" sz="1200" i="0" smtClean="0">
              <a:latin typeface="Times New Roman" pitchFamily="18" charset="0"/>
            </a:endParaRPr>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algn="just"/>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5E6E30F0-2199-45CB-9586-F2B4D1F2F192}" type="slidenum">
              <a:rPr lang="zh-CN" altLang="en-US" sz="1200" i="0" smtClean="0">
                <a:latin typeface="Times New Roman" pitchFamily="18" charset="0"/>
              </a:rPr>
              <a:pPr/>
              <a:t>22</a:t>
            </a:fld>
            <a:endParaRPr lang="en-US" altLang="zh-CN" sz="1200" i="0" smtClean="0">
              <a:latin typeface="Times New Roman" pitchFamily="18" charset="0"/>
            </a:endParaRPr>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algn="just"/>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84ECD7C5-E9B8-4A96-A3BD-54E38BF265AF}" type="slidenum">
              <a:rPr lang="zh-CN" altLang="en-US" sz="1200" i="0" smtClean="0">
                <a:latin typeface="Times New Roman" pitchFamily="18" charset="0"/>
              </a:rPr>
              <a:pPr/>
              <a:t>23</a:t>
            </a:fld>
            <a:endParaRPr lang="en-US" altLang="zh-CN" sz="1200" i="0" smtClean="0">
              <a:latin typeface="Times New Roman" pitchFamily="18" charset="0"/>
            </a:endParaRPr>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algn="just"/>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A5CFC50E-2AF7-45B7-B30B-99CA8E719A18}" type="slidenum">
              <a:rPr lang="zh-CN" altLang="en-US" sz="1200" i="0" smtClean="0">
                <a:latin typeface="Times New Roman" pitchFamily="18" charset="0"/>
              </a:rPr>
              <a:pPr/>
              <a:t>24</a:t>
            </a:fld>
            <a:endParaRPr lang="en-US" altLang="zh-CN" sz="1200" i="0" smtClean="0">
              <a:latin typeface="Times New Roman" pitchFamily="18" charset="0"/>
            </a:endParaRPr>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algn="just"/>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D1A7C144-CC2B-42E5-8208-9B59DF357FEA}" type="slidenum">
              <a:rPr lang="zh-CN" altLang="en-US" sz="1200" i="0" smtClean="0">
                <a:latin typeface="Times New Roman" pitchFamily="18" charset="0"/>
              </a:rPr>
              <a:pPr/>
              <a:t>25</a:t>
            </a:fld>
            <a:endParaRPr lang="en-US" altLang="zh-CN" sz="1200" i="0" smtClean="0">
              <a:latin typeface="Times New Roman" pitchFamily="18" charset="0"/>
            </a:endParaRPr>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algn="just"/>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186887D2-DD5C-40BF-BE5F-02B8EAE44EF4}" type="slidenum">
              <a:rPr lang="zh-CN" altLang="en-US" sz="1200" i="0" smtClean="0">
                <a:latin typeface="Times New Roman" pitchFamily="18" charset="0"/>
              </a:rPr>
              <a:pPr/>
              <a:t>26</a:t>
            </a:fld>
            <a:endParaRPr lang="en-US" altLang="zh-CN" sz="1200" i="0" smtClean="0">
              <a:latin typeface="Times New Roman" pitchFamily="18" charset="0"/>
            </a:endParaRPr>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algn="just"/>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364F2718-8390-4695-82A1-78DBEA2AB21C}" type="slidenum">
              <a:rPr lang="zh-CN" altLang="en-US" sz="1200" i="0" smtClean="0">
                <a:latin typeface="Times New Roman" pitchFamily="18" charset="0"/>
              </a:rPr>
              <a:pPr/>
              <a:t>27</a:t>
            </a:fld>
            <a:endParaRPr lang="en-US" altLang="zh-CN" sz="1200" i="0" smtClean="0">
              <a:latin typeface="Times New Roman" pitchFamily="18" charset="0"/>
            </a:endParaRPr>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algn="just"/>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BA74911D-87E3-4A51-93BA-F7A4C8BE90BA}" type="slidenum">
              <a:rPr lang="zh-CN" altLang="en-US" sz="1200" i="0" smtClean="0">
                <a:latin typeface="Times New Roman" pitchFamily="18" charset="0"/>
              </a:rPr>
              <a:pPr/>
              <a:t>3</a:t>
            </a:fld>
            <a:endParaRPr lang="en-US" altLang="zh-CN" sz="1200" i="0" smtClean="0">
              <a:latin typeface="Times New Roman" pitchFamily="18" charset="0"/>
            </a:endParaRPr>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algn="just"/>
            <a:r>
              <a:rPr lang="zh-CN" altLang="en-US" smtClean="0"/>
              <a:t>	虽然只有少数人从事构造或维护程序设计语言的编译器，但是本课程对本科生来说是一门重要课程。</a:t>
            </a:r>
          </a:p>
          <a:p>
            <a:pPr algn="just"/>
            <a:r>
              <a:rPr lang="zh-CN" altLang="en-US" smtClean="0"/>
              <a:t>	1．本课程能使学生对编程语言的设计和实现有深刻的理解，对和编程语言有关的理论（形式语言和自动机理论、类型论等）有所了解，对宏观上把握编程语言来说，起一个奠基的作用。</a:t>
            </a:r>
          </a:p>
          <a:p>
            <a:pPr algn="just"/>
            <a:r>
              <a:rPr lang="zh-CN" altLang="en-US" smtClean="0"/>
              <a:t>	2．对软件工程来说，编译器是一个很好的实例（基本设计、模块划分等），也是本科期间能碰到的唯一的大型例子，学生从本课程的学习也能了解到软件工程中的一些技术（如基于事件驱动的编程）。本课程所介绍的概念和技术能应用到一般的软件设计之中。</a:t>
            </a:r>
          </a:p>
          <a:p>
            <a:pPr algn="just"/>
            <a:r>
              <a:rPr lang="zh-CN" altLang="en-US" smtClean="0"/>
              <a:t>	3．大多数程序员同时是语言的设计者，虽然是一些简单的语言（如输入输出），本课程的学习有助于提高对这些语言的设计水平。</a:t>
            </a:r>
          </a:p>
          <a:p>
            <a:pPr algn="just"/>
            <a:r>
              <a:rPr lang="zh-CN" altLang="en-US" smtClean="0"/>
              <a:t>	4．编译技术在软件逆向工程、程序理解和软件安全等方面有着广泛的应用</a:t>
            </a:r>
          </a:p>
          <a:p>
            <a:pPr algn="just"/>
            <a:r>
              <a:rPr lang="zh-CN" altLang="en-US" smtClean="0"/>
              <a:t>	软件</a:t>
            </a:r>
            <a:r>
              <a:rPr lang="zh-CN" altLang="en-US" smtClean="0">
                <a:latin typeface="宋体" charset="-122"/>
              </a:rPr>
              <a:t>逆向工程：</a:t>
            </a:r>
            <a:r>
              <a:rPr lang="zh-CN" altLang="en-US" smtClean="0">
                <a:latin typeface="宋体" charset="-122"/>
                <a:cs typeface="Times New Roman" pitchFamily="18" charset="0"/>
              </a:rPr>
              <a:t>以另外一种形式创建系统同一层次的表示或者更高层次的抽象</a:t>
            </a:r>
            <a:r>
              <a:rPr lang="zh-CN" altLang="en-US" smtClean="0">
                <a:latin typeface="宋体" charset="-122"/>
              </a:rPr>
              <a:t>， 应用：技术仿造、软件维护。</a:t>
            </a:r>
            <a:endParaRPr lang="zh-CN" altLang="en-US" smtClean="0"/>
          </a:p>
          <a:p>
            <a:pPr algn="just"/>
            <a:r>
              <a:rPr lang="zh-CN" altLang="en-US" smtClean="0"/>
              <a:t>	程序理解：</a:t>
            </a:r>
            <a:r>
              <a:rPr lang="zh-CN" altLang="en-US" smtClean="0">
                <a:latin typeface="宋体" charset="-122"/>
              </a:rPr>
              <a:t>通过分析、抽象和一般化来获取软件知识的演绎过程。</a:t>
            </a:r>
            <a:r>
              <a:rPr lang="zh-CN" altLang="en-US" smtClean="0">
                <a:latin typeface="宋体" charset="-122"/>
                <a:cs typeface="Times New Roman" pitchFamily="18" charset="0"/>
              </a:rPr>
              <a:t>（1）基于机器代码和中间代码层的理解，需要借助于反汇编和反编译技术；（2）基于源代码的理解；（3）基于语法层的理解，程序分段、程序切片和程序分析等技术就是其中的最典型代表；（4）基于程序语义层的理解，模式匹配</a:t>
            </a:r>
            <a:r>
              <a:rPr lang="en-US" altLang="zh-CN" smtClean="0">
                <a:latin typeface="宋体" charset="-122"/>
                <a:cs typeface="Times New Roman" pitchFamily="18" charset="0"/>
              </a:rPr>
              <a:t>、</a:t>
            </a:r>
            <a:r>
              <a:rPr lang="zh-CN" altLang="en-US" smtClean="0">
                <a:latin typeface="宋体" charset="-122"/>
                <a:cs typeface="Times New Roman" pitchFamily="18" charset="0"/>
              </a:rPr>
              <a:t>格局识别(</a:t>
            </a:r>
            <a:r>
              <a:rPr lang="en-US" altLang="zh-CN" smtClean="0">
                <a:latin typeface="宋体" charset="-122"/>
                <a:cs typeface="Times New Roman" pitchFamily="18" charset="0"/>
              </a:rPr>
              <a:t>plan recognition)、</a:t>
            </a:r>
            <a:r>
              <a:rPr lang="zh-CN" altLang="en-US" smtClean="0">
                <a:latin typeface="宋体" charset="-122"/>
                <a:cs typeface="Times New Roman" pitchFamily="18" charset="0"/>
              </a:rPr>
              <a:t>概念赋值（</a:t>
            </a:r>
            <a:r>
              <a:rPr lang="en-US" altLang="zh-CN" smtClean="0">
                <a:latin typeface="宋体" charset="-122"/>
                <a:cs typeface="Times New Roman" pitchFamily="18" charset="0"/>
              </a:rPr>
              <a:t>concept assigned）</a:t>
            </a:r>
            <a:r>
              <a:rPr lang="zh-CN" altLang="en-US" smtClean="0">
                <a:latin typeface="宋体" charset="-122"/>
                <a:cs typeface="Times New Roman" pitchFamily="18" charset="0"/>
              </a:rPr>
              <a:t>和概念分析(</a:t>
            </a:r>
            <a:r>
              <a:rPr lang="en-US" altLang="zh-CN" smtClean="0">
                <a:latin typeface="宋体" charset="-122"/>
                <a:cs typeface="Times New Roman" pitchFamily="18" charset="0"/>
              </a:rPr>
              <a:t>concept analysis)</a:t>
            </a:r>
            <a:r>
              <a:rPr lang="zh-CN" altLang="en-US" smtClean="0">
                <a:latin typeface="宋体" charset="-122"/>
                <a:cs typeface="Times New Roman" pitchFamily="18" charset="0"/>
              </a:rPr>
              <a:t>等都是进行语义级的软件理解和分析技术</a:t>
            </a:r>
            <a:r>
              <a:rPr lang="zh-CN" altLang="en-US" smtClean="0">
                <a:latin typeface="宋体" charset="-122"/>
              </a:rPr>
              <a:t>。</a:t>
            </a:r>
          </a:p>
          <a:p>
            <a:pPr algn="just"/>
            <a:r>
              <a:rPr lang="zh-CN" altLang="en-US" smtClean="0"/>
              <a:t>	软件安全：满足安全策略。基本安全策略：类性安全、控制流安全和内存安全。还有信息流安全。用到词法、语法和语义分析、类性系统和类性检查、控制流分析和数据流分析等。编译器将走向类型制导的编译器。</a:t>
            </a:r>
          </a:p>
          <a:p>
            <a:pPr algn="just"/>
            <a:r>
              <a:rPr lang="zh-CN" altLang="en-US" smtClean="0"/>
              <a:t>	美国的名牌大学：都有编程语言和编译器方面的课程，80%有这方面的研究。国内对这方面的人才需求将增加。</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78C48D4D-C70D-40CA-8E25-24BBED74DCFB}" type="slidenum">
              <a:rPr lang="zh-CN" altLang="en-US" sz="1200" i="0" smtClean="0">
                <a:latin typeface="Times New Roman" pitchFamily="18" charset="0"/>
              </a:rPr>
              <a:pPr/>
              <a:t>4</a:t>
            </a:fld>
            <a:endParaRPr lang="en-US" altLang="zh-CN" sz="1200" i="0" smtClean="0">
              <a:latin typeface="Times New Roman" pitchFamily="18" charset="0"/>
            </a:endParaRPr>
          </a:p>
        </p:txBody>
      </p:sp>
      <p:sp>
        <p:nvSpPr>
          <p:cNvPr id="33795" name="Rectangle 2"/>
          <p:cNvSpPr>
            <a:spLocks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algn="just"/>
            <a:r>
              <a:rPr lang="zh-CN" altLang="en-US" smtClean="0"/>
              <a:t>	虽然只有少数人从事构造或维护程序设计语言的编译器，但是本课程对本科生来说是一门重要课程。</a:t>
            </a:r>
          </a:p>
          <a:p>
            <a:pPr algn="just"/>
            <a:r>
              <a:rPr lang="zh-CN" altLang="en-US" smtClean="0"/>
              <a:t>	1．本课程能使学生对编程语言的设计和实现有深刻的理解，对和编程语言有关的理论（形式语言和自动机理论、类型论等）有所了解，对宏观上把握编程语言来说，起一个奠基的作用。</a:t>
            </a:r>
          </a:p>
          <a:p>
            <a:pPr algn="just"/>
            <a:r>
              <a:rPr lang="zh-CN" altLang="en-US" smtClean="0"/>
              <a:t>	2．对软件工程来说，编译器是一个很好的实例（基本设计、模块划分等），也是本科期间能碰到的唯一的大型例子，学生从本课程的学习也能了解到软件工程中的一些技术（如基于事件驱动的编程）。本课程所介绍的概念和技术能应用到一般的软件设计之中。</a:t>
            </a:r>
          </a:p>
          <a:p>
            <a:pPr algn="just"/>
            <a:r>
              <a:rPr lang="zh-CN" altLang="en-US" smtClean="0"/>
              <a:t>	3．大多数程序员同时是语言的设计者，虽然是一些简单的语言（如输入输出），本课程的学习有助于提高对这些语言的设计水平。</a:t>
            </a:r>
          </a:p>
          <a:p>
            <a:pPr algn="just"/>
            <a:r>
              <a:rPr lang="zh-CN" altLang="en-US" smtClean="0"/>
              <a:t>	4．编译技术在软件逆向工程、程序理解和软件安全等方面有着广泛的应用</a:t>
            </a:r>
          </a:p>
          <a:p>
            <a:pPr algn="just"/>
            <a:r>
              <a:rPr lang="zh-CN" altLang="en-US" smtClean="0"/>
              <a:t>	软件</a:t>
            </a:r>
            <a:r>
              <a:rPr lang="zh-CN" altLang="en-US" smtClean="0">
                <a:latin typeface="宋体" charset="-122"/>
              </a:rPr>
              <a:t>逆向工程：</a:t>
            </a:r>
            <a:r>
              <a:rPr lang="zh-CN" altLang="en-US" smtClean="0">
                <a:latin typeface="宋体" charset="-122"/>
                <a:cs typeface="Times New Roman" pitchFamily="18" charset="0"/>
              </a:rPr>
              <a:t>以另外一种形式创建系统同一层次的表示或者更高层次的抽象</a:t>
            </a:r>
            <a:r>
              <a:rPr lang="zh-CN" altLang="en-US" smtClean="0">
                <a:latin typeface="宋体" charset="-122"/>
              </a:rPr>
              <a:t>， 应用：技术仿造、软件维护。</a:t>
            </a:r>
            <a:endParaRPr lang="zh-CN" altLang="en-US" smtClean="0"/>
          </a:p>
          <a:p>
            <a:pPr algn="just"/>
            <a:r>
              <a:rPr lang="zh-CN" altLang="en-US" smtClean="0"/>
              <a:t>	程序理解：</a:t>
            </a:r>
            <a:r>
              <a:rPr lang="zh-CN" altLang="en-US" smtClean="0">
                <a:latin typeface="宋体" charset="-122"/>
              </a:rPr>
              <a:t>通过分析、抽象和一般化来获取软件知识的演绎过程。</a:t>
            </a:r>
            <a:r>
              <a:rPr lang="zh-CN" altLang="en-US" smtClean="0">
                <a:latin typeface="宋体" charset="-122"/>
                <a:cs typeface="Times New Roman" pitchFamily="18" charset="0"/>
              </a:rPr>
              <a:t>（1）基于机器代码和中间代码层的理解，需要借助于反汇编和反编译技术；（2）基于源代码的理解；（3）基于语法层的理解，程序分段、程序切片和程序分析等技术就是其中的最典型代表；（4）基于程序语义层的理解，模式匹配</a:t>
            </a:r>
            <a:r>
              <a:rPr lang="en-US" altLang="zh-CN" smtClean="0">
                <a:latin typeface="宋体" charset="-122"/>
                <a:cs typeface="Times New Roman" pitchFamily="18" charset="0"/>
              </a:rPr>
              <a:t>、</a:t>
            </a:r>
            <a:r>
              <a:rPr lang="zh-CN" altLang="en-US" smtClean="0">
                <a:latin typeface="宋体" charset="-122"/>
                <a:cs typeface="Times New Roman" pitchFamily="18" charset="0"/>
              </a:rPr>
              <a:t>格局识别(</a:t>
            </a:r>
            <a:r>
              <a:rPr lang="en-US" altLang="zh-CN" smtClean="0">
                <a:latin typeface="宋体" charset="-122"/>
                <a:cs typeface="Times New Roman" pitchFamily="18" charset="0"/>
              </a:rPr>
              <a:t>plan recognition)、</a:t>
            </a:r>
            <a:r>
              <a:rPr lang="zh-CN" altLang="en-US" smtClean="0">
                <a:latin typeface="宋体" charset="-122"/>
                <a:cs typeface="Times New Roman" pitchFamily="18" charset="0"/>
              </a:rPr>
              <a:t>概念赋值（</a:t>
            </a:r>
            <a:r>
              <a:rPr lang="en-US" altLang="zh-CN" smtClean="0">
                <a:latin typeface="宋体" charset="-122"/>
                <a:cs typeface="Times New Roman" pitchFamily="18" charset="0"/>
              </a:rPr>
              <a:t>concept assigned）</a:t>
            </a:r>
            <a:r>
              <a:rPr lang="zh-CN" altLang="en-US" smtClean="0">
                <a:latin typeface="宋体" charset="-122"/>
                <a:cs typeface="Times New Roman" pitchFamily="18" charset="0"/>
              </a:rPr>
              <a:t>和概念分析(</a:t>
            </a:r>
            <a:r>
              <a:rPr lang="en-US" altLang="zh-CN" smtClean="0">
                <a:latin typeface="宋体" charset="-122"/>
                <a:cs typeface="Times New Roman" pitchFamily="18" charset="0"/>
              </a:rPr>
              <a:t>concept analysis)</a:t>
            </a:r>
            <a:r>
              <a:rPr lang="zh-CN" altLang="en-US" smtClean="0">
                <a:latin typeface="宋体" charset="-122"/>
                <a:cs typeface="Times New Roman" pitchFamily="18" charset="0"/>
              </a:rPr>
              <a:t>等都是进行语义级的软件理解和分析技术</a:t>
            </a:r>
            <a:r>
              <a:rPr lang="zh-CN" altLang="en-US" smtClean="0">
                <a:latin typeface="宋体" charset="-122"/>
              </a:rPr>
              <a:t>。</a:t>
            </a:r>
          </a:p>
          <a:p>
            <a:pPr algn="just"/>
            <a:r>
              <a:rPr lang="zh-CN" altLang="en-US" smtClean="0"/>
              <a:t>	软件安全：满足安全策略。基本安全策略：类性安全、控制流安全和内存安全。还有信息流安全。用到词法、语法和语义分析、类性系统和类性检查、控制流分析和数据流分析等。编译器将走向类型制导的编译器。</a:t>
            </a:r>
          </a:p>
          <a:p>
            <a:pPr algn="just"/>
            <a:r>
              <a:rPr lang="zh-CN" altLang="en-US" smtClean="0"/>
              <a:t>	美国的名牌大学：都有编程语言和编译器方面的课程，80%有这方面的研究。国内对这方面的人才需求将增加。</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2CBE11FC-EEA1-4A9A-BF39-EBD840B1AC23}" type="slidenum">
              <a:rPr lang="zh-CN" altLang="en-US" sz="1200" i="0" smtClean="0">
                <a:latin typeface="Times New Roman" pitchFamily="18" charset="0"/>
              </a:rPr>
              <a:pPr/>
              <a:t>5</a:t>
            </a:fld>
            <a:endParaRPr lang="en-US" altLang="zh-CN" sz="1200" i="0" smtClean="0">
              <a:latin typeface="Times New Roman" pitchFamily="18" charset="0"/>
            </a:endParaRPr>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algn="just"/>
            <a:r>
              <a:rPr lang="zh-CN" altLang="en-US" smtClean="0"/>
              <a:t>	虽然只有少数人从事构造或维护程序设计语言的编译器，但是本课程对本科生来说是一门重要课程。</a:t>
            </a:r>
          </a:p>
          <a:p>
            <a:pPr algn="just"/>
            <a:r>
              <a:rPr lang="zh-CN" altLang="en-US" smtClean="0"/>
              <a:t>	1．本课程能使学生对编程语言的设计和实现有深刻的理解，对和编程语言有关的理论（形式语言和自动机理论、类型论等）有所了解，对宏观上把握编程语言来说，起一个奠基的作用。</a:t>
            </a:r>
          </a:p>
          <a:p>
            <a:pPr algn="just"/>
            <a:r>
              <a:rPr lang="zh-CN" altLang="en-US" smtClean="0"/>
              <a:t>	2．对软件工程来说，编译器是一个很好的实例（基本设计、模块划分等），也是本科期间能碰到的唯一的大型例子，学生从本课程的学习也能了解到软件工程中的一些技术（如基于事件驱动的编程）。本课程所介绍的概念和技术能应用到一般的软件设计之中。</a:t>
            </a:r>
          </a:p>
          <a:p>
            <a:pPr algn="just"/>
            <a:r>
              <a:rPr lang="zh-CN" altLang="en-US" smtClean="0"/>
              <a:t>	3．大多数程序员同时是语言的设计者，虽然是一些简单的语言（如输入输出），本课程的学习有助于提高对这些语言的设计水平。</a:t>
            </a:r>
          </a:p>
          <a:p>
            <a:pPr algn="just"/>
            <a:r>
              <a:rPr lang="zh-CN" altLang="en-US" smtClean="0"/>
              <a:t>	4．编译技术在软件逆向工程、程序理解和软件安全等方面有着广泛的应用</a:t>
            </a:r>
          </a:p>
          <a:p>
            <a:pPr algn="just"/>
            <a:r>
              <a:rPr lang="zh-CN" altLang="en-US" smtClean="0"/>
              <a:t>	软件</a:t>
            </a:r>
            <a:r>
              <a:rPr lang="zh-CN" altLang="en-US" smtClean="0">
                <a:latin typeface="宋体" charset="-122"/>
              </a:rPr>
              <a:t>逆向工程：</a:t>
            </a:r>
            <a:r>
              <a:rPr lang="zh-CN" altLang="en-US" smtClean="0">
                <a:latin typeface="宋体" charset="-122"/>
                <a:cs typeface="Times New Roman" pitchFamily="18" charset="0"/>
              </a:rPr>
              <a:t>以另外一种形式创建系统同一层次的表示或者更高层次的抽象</a:t>
            </a:r>
            <a:r>
              <a:rPr lang="zh-CN" altLang="en-US" smtClean="0">
                <a:latin typeface="宋体" charset="-122"/>
              </a:rPr>
              <a:t>， 应用：技术仿造、软件维护。</a:t>
            </a:r>
            <a:endParaRPr lang="zh-CN" altLang="en-US" smtClean="0"/>
          </a:p>
          <a:p>
            <a:pPr algn="just"/>
            <a:r>
              <a:rPr lang="zh-CN" altLang="en-US" smtClean="0"/>
              <a:t>	程序理解：</a:t>
            </a:r>
            <a:r>
              <a:rPr lang="zh-CN" altLang="en-US" smtClean="0">
                <a:latin typeface="宋体" charset="-122"/>
              </a:rPr>
              <a:t>通过分析、抽象和一般化来获取软件知识的演绎过程。</a:t>
            </a:r>
            <a:r>
              <a:rPr lang="zh-CN" altLang="en-US" smtClean="0">
                <a:latin typeface="宋体" charset="-122"/>
                <a:cs typeface="Times New Roman" pitchFamily="18" charset="0"/>
              </a:rPr>
              <a:t>（1）基于机器代码和中间代码层的理解，需要借助于反汇编和反编译技术；（2）基于源代码的理解；（3）基于语法层的理解，程序分段、程序切片和程序分析等技术就是其中的最典型代表；（4）基于程序语义层的理解，模式匹配</a:t>
            </a:r>
            <a:r>
              <a:rPr lang="en-US" altLang="zh-CN" smtClean="0">
                <a:latin typeface="宋体" charset="-122"/>
                <a:cs typeface="Times New Roman" pitchFamily="18" charset="0"/>
              </a:rPr>
              <a:t>、</a:t>
            </a:r>
            <a:r>
              <a:rPr lang="zh-CN" altLang="en-US" smtClean="0">
                <a:latin typeface="宋体" charset="-122"/>
                <a:cs typeface="Times New Roman" pitchFamily="18" charset="0"/>
              </a:rPr>
              <a:t>格局识别(</a:t>
            </a:r>
            <a:r>
              <a:rPr lang="en-US" altLang="zh-CN" smtClean="0">
                <a:latin typeface="宋体" charset="-122"/>
                <a:cs typeface="Times New Roman" pitchFamily="18" charset="0"/>
              </a:rPr>
              <a:t>plan recognition)、</a:t>
            </a:r>
            <a:r>
              <a:rPr lang="zh-CN" altLang="en-US" smtClean="0">
                <a:latin typeface="宋体" charset="-122"/>
                <a:cs typeface="Times New Roman" pitchFamily="18" charset="0"/>
              </a:rPr>
              <a:t>概念赋值（</a:t>
            </a:r>
            <a:r>
              <a:rPr lang="en-US" altLang="zh-CN" smtClean="0">
                <a:latin typeface="宋体" charset="-122"/>
                <a:cs typeface="Times New Roman" pitchFamily="18" charset="0"/>
              </a:rPr>
              <a:t>concept assigned）</a:t>
            </a:r>
            <a:r>
              <a:rPr lang="zh-CN" altLang="en-US" smtClean="0">
                <a:latin typeface="宋体" charset="-122"/>
                <a:cs typeface="Times New Roman" pitchFamily="18" charset="0"/>
              </a:rPr>
              <a:t>和概念分析(</a:t>
            </a:r>
            <a:r>
              <a:rPr lang="en-US" altLang="zh-CN" smtClean="0">
                <a:latin typeface="宋体" charset="-122"/>
                <a:cs typeface="Times New Roman" pitchFamily="18" charset="0"/>
              </a:rPr>
              <a:t>concept analysis)</a:t>
            </a:r>
            <a:r>
              <a:rPr lang="zh-CN" altLang="en-US" smtClean="0">
                <a:latin typeface="宋体" charset="-122"/>
                <a:cs typeface="Times New Roman" pitchFamily="18" charset="0"/>
              </a:rPr>
              <a:t>等都是进行语义级的软件理解和分析技术</a:t>
            </a:r>
            <a:r>
              <a:rPr lang="zh-CN" altLang="en-US" smtClean="0">
                <a:latin typeface="宋体" charset="-122"/>
              </a:rPr>
              <a:t>。</a:t>
            </a:r>
          </a:p>
          <a:p>
            <a:pPr algn="just"/>
            <a:r>
              <a:rPr lang="zh-CN" altLang="en-US" smtClean="0"/>
              <a:t>	软件安全：满足安全策略。基本安全策略：类性安全、控制流安全和内存安全。还有信息流安全。用到词法、语法和语义分析、类性系统和类性检查、控制流分析和数据流分析等。编译器将走向类型制导的编译器。</a:t>
            </a:r>
          </a:p>
          <a:p>
            <a:pPr algn="just"/>
            <a:r>
              <a:rPr lang="zh-CN" altLang="en-US" smtClean="0"/>
              <a:t>	美国的名牌大学：都有编程语言和编译器方面的课程，80%有这方面的研究。国内对这方面的人才需求将增加。</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A45B9130-BACE-4277-A6B2-44F8C9DF0314}" type="slidenum">
              <a:rPr lang="zh-CN" altLang="en-US" sz="1200" i="0" smtClean="0">
                <a:latin typeface="Times New Roman" pitchFamily="18" charset="0"/>
              </a:rPr>
              <a:pPr/>
              <a:t>6</a:t>
            </a:fld>
            <a:endParaRPr lang="en-US" altLang="zh-CN" sz="1200" i="0" smtClean="0">
              <a:latin typeface="Times New Roman" pitchFamily="18" charset="0"/>
            </a:endParaRPr>
          </a:p>
        </p:txBody>
      </p:sp>
      <p:sp>
        <p:nvSpPr>
          <p:cNvPr id="35843" name="Rectangle 2"/>
          <p:cNvSpPr>
            <a:spLocks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algn="just"/>
            <a:r>
              <a:rPr lang="zh-CN" altLang="en-US" smtClean="0"/>
              <a:t>	虽然只有少数人从事构造或维护程序设计语言的编译器，但是本课程对本科生来说是一门重要课程。</a:t>
            </a:r>
          </a:p>
          <a:p>
            <a:pPr algn="just"/>
            <a:r>
              <a:rPr lang="zh-CN" altLang="en-US" smtClean="0"/>
              <a:t>	1．本课程能使学生对编程语言的设计和实现有深刻的理解，对和编程语言有关的理论（形式语言和自动机理论、类型论等）有所了解，对宏观上把握编程语言来说，起一个奠基的作用。</a:t>
            </a:r>
          </a:p>
          <a:p>
            <a:pPr algn="just"/>
            <a:r>
              <a:rPr lang="zh-CN" altLang="en-US" smtClean="0"/>
              <a:t>	2．对软件工程来说，编译器是一个很好的实例（基本设计、模块划分等），也是本科期间能碰到的唯一的大型例子，学生从本课程的学习也能了解到软件工程中的一些技术（如基于事件驱动的编程）。本课程所介绍的概念和技术能应用到一般的软件设计之中。</a:t>
            </a:r>
          </a:p>
          <a:p>
            <a:pPr algn="just"/>
            <a:r>
              <a:rPr lang="zh-CN" altLang="en-US" smtClean="0"/>
              <a:t>	3．大多数程序员同时是语言的设计者，虽然是一些简单的语言（如输入输出），本课程的学习有助于提高对这些语言的设计水平。</a:t>
            </a:r>
          </a:p>
          <a:p>
            <a:pPr algn="just"/>
            <a:r>
              <a:rPr lang="zh-CN" altLang="en-US" smtClean="0"/>
              <a:t>	4．编译技术在软件逆向工程、程序理解和软件安全等方面有着广泛的应用</a:t>
            </a:r>
          </a:p>
          <a:p>
            <a:pPr algn="just"/>
            <a:r>
              <a:rPr lang="zh-CN" altLang="en-US" smtClean="0"/>
              <a:t>	软件</a:t>
            </a:r>
            <a:r>
              <a:rPr lang="zh-CN" altLang="en-US" smtClean="0">
                <a:latin typeface="宋体" charset="-122"/>
              </a:rPr>
              <a:t>逆向工程：</a:t>
            </a:r>
            <a:r>
              <a:rPr lang="zh-CN" altLang="en-US" smtClean="0">
                <a:latin typeface="宋体" charset="-122"/>
                <a:cs typeface="Times New Roman" pitchFamily="18" charset="0"/>
              </a:rPr>
              <a:t>以另外一种形式创建系统同一层次的表示或者更高层次的抽象</a:t>
            </a:r>
            <a:r>
              <a:rPr lang="zh-CN" altLang="en-US" smtClean="0">
                <a:latin typeface="宋体" charset="-122"/>
              </a:rPr>
              <a:t>， 应用：技术仿造、软件维护。</a:t>
            </a:r>
            <a:endParaRPr lang="zh-CN" altLang="en-US" smtClean="0"/>
          </a:p>
          <a:p>
            <a:pPr algn="just"/>
            <a:r>
              <a:rPr lang="zh-CN" altLang="en-US" smtClean="0"/>
              <a:t>	程序理解：</a:t>
            </a:r>
            <a:r>
              <a:rPr lang="zh-CN" altLang="en-US" smtClean="0">
                <a:latin typeface="宋体" charset="-122"/>
              </a:rPr>
              <a:t>通过分析、抽象和一般化来获取软件知识的演绎过程。</a:t>
            </a:r>
            <a:r>
              <a:rPr lang="zh-CN" altLang="en-US" smtClean="0">
                <a:latin typeface="宋体" charset="-122"/>
                <a:cs typeface="Times New Roman" pitchFamily="18" charset="0"/>
              </a:rPr>
              <a:t>（1）基于机器代码和中间代码层的理解，需要借助于反汇编和反编译技术；（2）基于源代码的理解；（3）基于语法层的理解，程序分段、程序切片和程序分析等技术就是其中的最典型代表；（4）基于程序语义层的理解，模式匹配</a:t>
            </a:r>
            <a:r>
              <a:rPr lang="en-US" altLang="zh-CN" smtClean="0">
                <a:latin typeface="宋体" charset="-122"/>
                <a:cs typeface="Times New Roman" pitchFamily="18" charset="0"/>
              </a:rPr>
              <a:t>、</a:t>
            </a:r>
            <a:r>
              <a:rPr lang="zh-CN" altLang="en-US" smtClean="0">
                <a:latin typeface="宋体" charset="-122"/>
                <a:cs typeface="Times New Roman" pitchFamily="18" charset="0"/>
              </a:rPr>
              <a:t>格局识别(</a:t>
            </a:r>
            <a:r>
              <a:rPr lang="en-US" altLang="zh-CN" smtClean="0">
                <a:latin typeface="宋体" charset="-122"/>
                <a:cs typeface="Times New Roman" pitchFamily="18" charset="0"/>
              </a:rPr>
              <a:t>plan recognition)、</a:t>
            </a:r>
            <a:r>
              <a:rPr lang="zh-CN" altLang="en-US" smtClean="0">
                <a:latin typeface="宋体" charset="-122"/>
                <a:cs typeface="Times New Roman" pitchFamily="18" charset="0"/>
              </a:rPr>
              <a:t>概念赋值（</a:t>
            </a:r>
            <a:r>
              <a:rPr lang="en-US" altLang="zh-CN" smtClean="0">
                <a:latin typeface="宋体" charset="-122"/>
                <a:cs typeface="Times New Roman" pitchFamily="18" charset="0"/>
              </a:rPr>
              <a:t>concept assigned）</a:t>
            </a:r>
            <a:r>
              <a:rPr lang="zh-CN" altLang="en-US" smtClean="0">
                <a:latin typeface="宋体" charset="-122"/>
                <a:cs typeface="Times New Roman" pitchFamily="18" charset="0"/>
              </a:rPr>
              <a:t>和概念分析(</a:t>
            </a:r>
            <a:r>
              <a:rPr lang="en-US" altLang="zh-CN" smtClean="0">
                <a:latin typeface="宋体" charset="-122"/>
                <a:cs typeface="Times New Roman" pitchFamily="18" charset="0"/>
              </a:rPr>
              <a:t>concept analysis)</a:t>
            </a:r>
            <a:r>
              <a:rPr lang="zh-CN" altLang="en-US" smtClean="0">
                <a:latin typeface="宋体" charset="-122"/>
                <a:cs typeface="Times New Roman" pitchFamily="18" charset="0"/>
              </a:rPr>
              <a:t>等都是进行语义级的软件理解和分析技术</a:t>
            </a:r>
            <a:r>
              <a:rPr lang="zh-CN" altLang="en-US" smtClean="0">
                <a:latin typeface="宋体" charset="-122"/>
              </a:rPr>
              <a:t>。</a:t>
            </a:r>
          </a:p>
          <a:p>
            <a:pPr algn="just"/>
            <a:r>
              <a:rPr lang="zh-CN" altLang="en-US" smtClean="0"/>
              <a:t>	软件安全：满足安全策略。基本安全策略：类性安全、控制流安全和内存安全。还有信息流安全。用到词法、语法和语义分析、类性系统和类性检查、控制流分析和数据流分析等。编译器将走向类型制导的编译器。</a:t>
            </a:r>
          </a:p>
          <a:p>
            <a:pPr algn="just"/>
            <a:r>
              <a:rPr lang="zh-CN" altLang="en-US" smtClean="0"/>
              <a:t>	美国的名牌大学：都有编程语言和编译器方面的课程，80%有这方面的研究。国内对这方面的人才需求将增加。</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A2FD56F5-4BEA-4353-8DE3-9A91501A20D8}" type="slidenum">
              <a:rPr lang="zh-CN" altLang="en-US" sz="1200" i="0" smtClean="0">
                <a:latin typeface="Times New Roman" pitchFamily="18" charset="0"/>
              </a:rPr>
              <a:pPr/>
              <a:t>7</a:t>
            </a:fld>
            <a:endParaRPr lang="en-US" altLang="zh-CN" sz="1200" i="0" smtClean="0">
              <a:latin typeface="Times New Roman" pitchFamily="18" charset="0"/>
            </a:endParaRPr>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algn="just"/>
            <a:r>
              <a:rPr lang="zh-CN" altLang="en-US" smtClean="0"/>
              <a:t>	虽然只有少数人从事构造或维护程序设计语言的编译器，但是本课程对本科生来说是一门重要课程。</a:t>
            </a:r>
          </a:p>
          <a:p>
            <a:pPr algn="just"/>
            <a:r>
              <a:rPr lang="zh-CN" altLang="en-US" smtClean="0"/>
              <a:t>	1．本课程能使学生对编程语言的设计和实现有深刻的理解，对和编程语言有关的理论（形式语言和自动机理论、类型论等）有所了解，对宏观上把握编程语言来说，起一个奠基的作用。</a:t>
            </a:r>
          </a:p>
          <a:p>
            <a:pPr algn="just"/>
            <a:r>
              <a:rPr lang="zh-CN" altLang="en-US" smtClean="0"/>
              <a:t>	2．对软件工程来说，编译器是一个很好的实例（基本设计、模块划分等），也是本科期间能碰到的唯一的大型例子，学生从本课程的学习也能了解到软件工程中的一些技术（如基于事件驱动的编程）。本课程所介绍的概念和技术能应用到一般的软件设计之中。</a:t>
            </a:r>
          </a:p>
          <a:p>
            <a:pPr algn="just"/>
            <a:r>
              <a:rPr lang="zh-CN" altLang="en-US" smtClean="0"/>
              <a:t>	3．大多数程序员同时是语言的设计者，虽然是一些简单的语言（如输入输出），本课程的学习有助于提高对这些语言的设计水平。</a:t>
            </a:r>
          </a:p>
          <a:p>
            <a:pPr algn="just"/>
            <a:r>
              <a:rPr lang="zh-CN" altLang="en-US" smtClean="0"/>
              <a:t>	4．编译技术在软件逆向工程、程序理解和软件安全等方面有着广泛的应用</a:t>
            </a:r>
          </a:p>
          <a:p>
            <a:pPr algn="just"/>
            <a:r>
              <a:rPr lang="zh-CN" altLang="en-US" smtClean="0"/>
              <a:t>	软件</a:t>
            </a:r>
            <a:r>
              <a:rPr lang="zh-CN" altLang="en-US" smtClean="0">
                <a:latin typeface="宋体" charset="-122"/>
              </a:rPr>
              <a:t>逆向工程：</a:t>
            </a:r>
            <a:r>
              <a:rPr lang="zh-CN" altLang="en-US" smtClean="0">
                <a:latin typeface="宋体" charset="-122"/>
                <a:cs typeface="Times New Roman" pitchFamily="18" charset="0"/>
              </a:rPr>
              <a:t>以另外一种形式创建系统同一层次的表示或者更高层次的抽象</a:t>
            </a:r>
            <a:r>
              <a:rPr lang="zh-CN" altLang="en-US" smtClean="0">
                <a:latin typeface="宋体" charset="-122"/>
              </a:rPr>
              <a:t>， 应用：技术仿造、软件维护。</a:t>
            </a:r>
            <a:endParaRPr lang="zh-CN" altLang="en-US" smtClean="0"/>
          </a:p>
          <a:p>
            <a:pPr algn="just"/>
            <a:r>
              <a:rPr lang="zh-CN" altLang="en-US" smtClean="0"/>
              <a:t>	程序理解：</a:t>
            </a:r>
            <a:r>
              <a:rPr lang="zh-CN" altLang="en-US" smtClean="0">
                <a:latin typeface="宋体" charset="-122"/>
              </a:rPr>
              <a:t>通过分析、抽象和一般化来获取软件知识的演绎过程。</a:t>
            </a:r>
            <a:r>
              <a:rPr lang="zh-CN" altLang="en-US" smtClean="0">
                <a:latin typeface="宋体" charset="-122"/>
                <a:cs typeface="Times New Roman" pitchFamily="18" charset="0"/>
              </a:rPr>
              <a:t>（1）基于机器代码和中间代码层的理解，需要借助于反汇编和反编译技术；（2）基于源代码的理解；（3）基于语法层的理解，程序分段、程序切片和程序分析等技术就是其中的最典型代表；（4）基于程序语义层的理解，模式匹配</a:t>
            </a:r>
            <a:r>
              <a:rPr lang="en-US" altLang="zh-CN" smtClean="0">
                <a:latin typeface="宋体" charset="-122"/>
                <a:cs typeface="Times New Roman" pitchFamily="18" charset="0"/>
              </a:rPr>
              <a:t>、</a:t>
            </a:r>
            <a:r>
              <a:rPr lang="zh-CN" altLang="en-US" smtClean="0">
                <a:latin typeface="宋体" charset="-122"/>
                <a:cs typeface="Times New Roman" pitchFamily="18" charset="0"/>
              </a:rPr>
              <a:t>格局识别(</a:t>
            </a:r>
            <a:r>
              <a:rPr lang="en-US" altLang="zh-CN" smtClean="0">
                <a:latin typeface="宋体" charset="-122"/>
                <a:cs typeface="Times New Roman" pitchFamily="18" charset="0"/>
              </a:rPr>
              <a:t>plan recognition)、</a:t>
            </a:r>
            <a:r>
              <a:rPr lang="zh-CN" altLang="en-US" smtClean="0">
                <a:latin typeface="宋体" charset="-122"/>
                <a:cs typeface="Times New Roman" pitchFamily="18" charset="0"/>
              </a:rPr>
              <a:t>概念赋值（</a:t>
            </a:r>
            <a:r>
              <a:rPr lang="en-US" altLang="zh-CN" smtClean="0">
                <a:latin typeface="宋体" charset="-122"/>
                <a:cs typeface="Times New Roman" pitchFamily="18" charset="0"/>
              </a:rPr>
              <a:t>concept assigned）</a:t>
            </a:r>
            <a:r>
              <a:rPr lang="zh-CN" altLang="en-US" smtClean="0">
                <a:latin typeface="宋体" charset="-122"/>
                <a:cs typeface="Times New Roman" pitchFamily="18" charset="0"/>
              </a:rPr>
              <a:t>和概念分析(</a:t>
            </a:r>
            <a:r>
              <a:rPr lang="en-US" altLang="zh-CN" smtClean="0">
                <a:latin typeface="宋体" charset="-122"/>
                <a:cs typeface="Times New Roman" pitchFamily="18" charset="0"/>
              </a:rPr>
              <a:t>concept analysis)</a:t>
            </a:r>
            <a:r>
              <a:rPr lang="zh-CN" altLang="en-US" smtClean="0">
                <a:latin typeface="宋体" charset="-122"/>
                <a:cs typeface="Times New Roman" pitchFamily="18" charset="0"/>
              </a:rPr>
              <a:t>等都是进行语义级的软件理解和分析技术</a:t>
            </a:r>
            <a:r>
              <a:rPr lang="zh-CN" altLang="en-US" smtClean="0">
                <a:latin typeface="宋体" charset="-122"/>
              </a:rPr>
              <a:t>。</a:t>
            </a:r>
          </a:p>
          <a:p>
            <a:pPr algn="just"/>
            <a:r>
              <a:rPr lang="zh-CN" altLang="en-US" smtClean="0"/>
              <a:t>	软件安全：满足安全策略。基本安全策略：类性安全、控制流安全和内存安全。还有信息流安全。用到词法、语法和语义分析、类性系统和类性检查、控制流分析和数据流分析等。编译器将走向类型制导的编译器。</a:t>
            </a:r>
          </a:p>
          <a:p>
            <a:pPr algn="just"/>
            <a:r>
              <a:rPr lang="zh-CN" altLang="en-US" smtClean="0"/>
              <a:t>	美国的名牌大学：都有编程语言和编译器方面的课程，80%有这方面的研究。国内对这方面的人才需求将增加。</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C19118A8-9314-4759-AB03-3157E0E543C6}" type="slidenum">
              <a:rPr lang="zh-CN" altLang="en-US" sz="1200" i="0" smtClean="0">
                <a:latin typeface="Times New Roman" pitchFamily="18" charset="0"/>
              </a:rPr>
              <a:pPr/>
              <a:t>8</a:t>
            </a:fld>
            <a:endParaRPr lang="en-US" altLang="zh-CN" sz="1200" i="0" smtClean="0">
              <a:latin typeface="Times New Roman" pitchFamily="18" charset="0"/>
            </a:endParaRPr>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algn="just"/>
            <a:r>
              <a:rPr lang="zh-CN" altLang="en-US" smtClean="0"/>
              <a:t>	虽然只有少数人从事构造或维护程序设计语言的编译器，但是本课程对本科生来说是一门重要课程。</a:t>
            </a:r>
          </a:p>
          <a:p>
            <a:pPr algn="just"/>
            <a:r>
              <a:rPr lang="zh-CN" altLang="en-US" smtClean="0"/>
              <a:t>	1．本课程能使学生对编程语言的设计和实现有深刻的理解，对和编程语言有关的理论（形式语言和自动机理论、类型论等）有所了解，对宏观上把握编程语言来说，起一个奠基的作用。</a:t>
            </a:r>
          </a:p>
          <a:p>
            <a:pPr algn="just"/>
            <a:r>
              <a:rPr lang="zh-CN" altLang="en-US" smtClean="0"/>
              <a:t>	2．对软件工程来说，编译器是一个很好的实例（基本设计、模块划分等），也是本科期间能碰到的唯一的大型例子，学生从本课程的学习也能了解到软件工程中的一些技术（如基于事件驱动的编程）。本课程所介绍的概念和技术能应用到一般的软件设计之中。</a:t>
            </a:r>
          </a:p>
          <a:p>
            <a:pPr algn="just"/>
            <a:r>
              <a:rPr lang="zh-CN" altLang="en-US" smtClean="0"/>
              <a:t>	3．大多数程序员同时是语言的设计者，虽然是一些简单的语言（如输入输出），本课程的学习有助于提高对这些语言的设计水平。</a:t>
            </a:r>
          </a:p>
          <a:p>
            <a:pPr algn="just"/>
            <a:r>
              <a:rPr lang="zh-CN" altLang="en-US" smtClean="0"/>
              <a:t>	4．编译技术在软件逆向工程、程序理解和软件安全等方面有着广泛的应用</a:t>
            </a:r>
          </a:p>
          <a:p>
            <a:pPr algn="just"/>
            <a:r>
              <a:rPr lang="zh-CN" altLang="en-US" smtClean="0"/>
              <a:t>	软件</a:t>
            </a:r>
            <a:r>
              <a:rPr lang="zh-CN" altLang="en-US" smtClean="0">
                <a:latin typeface="宋体" charset="-122"/>
              </a:rPr>
              <a:t>逆向工程：</a:t>
            </a:r>
            <a:r>
              <a:rPr lang="zh-CN" altLang="en-US" smtClean="0">
                <a:latin typeface="宋体" charset="-122"/>
                <a:cs typeface="Times New Roman" pitchFamily="18" charset="0"/>
              </a:rPr>
              <a:t>以另外一种形式创建系统同一层次的表示或者更高层次的抽象</a:t>
            </a:r>
            <a:r>
              <a:rPr lang="zh-CN" altLang="en-US" smtClean="0">
                <a:latin typeface="宋体" charset="-122"/>
              </a:rPr>
              <a:t>， 应用：技术仿造、软件维护。</a:t>
            </a:r>
            <a:endParaRPr lang="zh-CN" altLang="en-US" smtClean="0"/>
          </a:p>
          <a:p>
            <a:pPr algn="just"/>
            <a:r>
              <a:rPr lang="zh-CN" altLang="en-US" smtClean="0"/>
              <a:t>	程序理解：</a:t>
            </a:r>
            <a:r>
              <a:rPr lang="zh-CN" altLang="en-US" smtClean="0">
                <a:latin typeface="宋体" charset="-122"/>
              </a:rPr>
              <a:t>通过分析、抽象和一般化来获取软件知识的演绎过程。</a:t>
            </a:r>
            <a:r>
              <a:rPr lang="zh-CN" altLang="en-US" smtClean="0">
                <a:latin typeface="宋体" charset="-122"/>
                <a:cs typeface="Times New Roman" pitchFamily="18" charset="0"/>
              </a:rPr>
              <a:t>（1）基于机器代码和中间代码层的理解，需要借助于反汇编和反编译技术；（2）基于源代码的理解；（3）基于语法层的理解，程序分段、程序切片和程序分析等技术就是其中的最典型代表；（4）基于程序语义层的理解，模式匹配</a:t>
            </a:r>
            <a:r>
              <a:rPr lang="en-US" altLang="zh-CN" smtClean="0">
                <a:latin typeface="宋体" charset="-122"/>
                <a:cs typeface="Times New Roman" pitchFamily="18" charset="0"/>
              </a:rPr>
              <a:t>、</a:t>
            </a:r>
            <a:r>
              <a:rPr lang="zh-CN" altLang="en-US" smtClean="0">
                <a:latin typeface="宋体" charset="-122"/>
                <a:cs typeface="Times New Roman" pitchFamily="18" charset="0"/>
              </a:rPr>
              <a:t>格局识别(</a:t>
            </a:r>
            <a:r>
              <a:rPr lang="en-US" altLang="zh-CN" smtClean="0">
                <a:latin typeface="宋体" charset="-122"/>
                <a:cs typeface="Times New Roman" pitchFamily="18" charset="0"/>
              </a:rPr>
              <a:t>plan recognition)、</a:t>
            </a:r>
            <a:r>
              <a:rPr lang="zh-CN" altLang="en-US" smtClean="0">
                <a:latin typeface="宋体" charset="-122"/>
                <a:cs typeface="Times New Roman" pitchFamily="18" charset="0"/>
              </a:rPr>
              <a:t>概念赋值（</a:t>
            </a:r>
            <a:r>
              <a:rPr lang="en-US" altLang="zh-CN" smtClean="0">
                <a:latin typeface="宋体" charset="-122"/>
                <a:cs typeface="Times New Roman" pitchFamily="18" charset="0"/>
              </a:rPr>
              <a:t>concept assigned）</a:t>
            </a:r>
            <a:r>
              <a:rPr lang="zh-CN" altLang="en-US" smtClean="0">
                <a:latin typeface="宋体" charset="-122"/>
                <a:cs typeface="Times New Roman" pitchFamily="18" charset="0"/>
              </a:rPr>
              <a:t>和概念分析(</a:t>
            </a:r>
            <a:r>
              <a:rPr lang="en-US" altLang="zh-CN" smtClean="0">
                <a:latin typeface="宋体" charset="-122"/>
                <a:cs typeface="Times New Roman" pitchFamily="18" charset="0"/>
              </a:rPr>
              <a:t>concept analysis)</a:t>
            </a:r>
            <a:r>
              <a:rPr lang="zh-CN" altLang="en-US" smtClean="0">
                <a:latin typeface="宋体" charset="-122"/>
                <a:cs typeface="Times New Roman" pitchFamily="18" charset="0"/>
              </a:rPr>
              <a:t>等都是进行语义级的软件理解和分析技术</a:t>
            </a:r>
            <a:r>
              <a:rPr lang="zh-CN" altLang="en-US" smtClean="0">
                <a:latin typeface="宋体" charset="-122"/>
              </a:rPr>
              <a:t>。</a:t>
            </a:r>
          </a:p>
          <a:p>
            <a:pPr algn="just"/>
            <a:r>
              <a:rPr lang="zh-CN" altLang="en-US" smtClean="0"/>
              <a:t>	软件安全：满足安全策略。基本安全策略：类性安全、控制流安全和内存安全。还有信息流安全。用到词法、语法和语义分析、类性系统和类性检查、控制流分析和数据流分析等。编译器将走向类型制导的编译器。</a:t>
            </a:r>
          </a:p>
          <a:p>
            <a:pPr algn="just"/>
            <a:r>
              <a:rPr lang="zh-CN" altLang="en-US" smtClean="0"/>
              <a:t>	美国的名牌大学：都有编程语言和编译器方面的课程，80%有这方面的研究。国内对这方面的人才需求将增加。</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i="1">
                <a:solidFill>
                  <a:schemeClr val="tx1"/>
                </a:solidFill>
                <a:latin typeface="Courier New" pitchFamily="49" charset="0"/>
                <a:ea typeface="宋体" charset="-122"/>
              </a:defRPr>
            </a:lvl1pPr>
            <a:lvl2pPr marL="742950" indent="-285750">
              <a:defRPr sz="2400" i="1">
                <a:solidFill>
                  <a:schemeClr val="tx1"/>
                </a:solidFill>
                <a:latin typeface="Courier New" pitchFamily="49" charset="0"/>
                <a:ea typeface="宋体" charset="-122"/>
              </a:defRPr>
            </a:lvl2pPr>
            <a:lvl3pPr marL="1143000" indent="-228600">
              <a:defRPr sz="2400" i="1">
                <a:solidFill>
                  <a:schemeClr val="tx1"/>
                </a:solidFill>
                <a:latin typeface="Courier New" pitchFamily="49" charset="0"/>
                <a:ea typeface="宋体" charset="-122"/>
              </a:defRPr>
            </a:lvl3pPr>
            <a:lvl4pPr marL="1600200" indent="-228600">
              <a:defRPr sz="2400" i="1">
                <a:solidFill>
                  <a:schemeClr val="tx1"/>
                </a:solidFill>
                <a:latin typeface="Courier New" pitchFamily="49" charset="0"/>
                <a:ea typeface="宋体" charset="-122"/>
              </a:defRPr>
            </a:lvl4pPr>
            <a:lvl5pPr marL="2057400" indent="-228600">
              <a:defRPr sz="2400" i="1">
                <a:solidFill>
                  <a:schemeClr val="tx1"/>
                </a:solidFill>
                <a:latin typeface="Courier New" pitchFamily="49" charset="0"/>
                <a:ea typeface="宋体" charset="-122"/>
              </a:defRPr>
            </a:lvl5pPr>
            <a:lvl6pPr marL="25146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6pPr>
            <a:lvl7pPr marL="29718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7pPr>
            <a:lvl8pPr marL="34290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8pPr>
            <a:lvl9pPr marL="3886200" indent="-228600" algn="ctr" eaLnBrk="0" fontAlgn="base" hangingPunct="0">
              <a:spcBef>
                <a:spcPct val="20000"/>
              </a:spcBef>
              <a:spcAft>
                <a:spcPct val="0"/>
              </a:spcAft>
              <a:buChar char="•"/>
              <a:defRPr sz="2400" i="1">
                <a:solidFill>
                  <a:schemeClr val="tx1"/>
                </a:solidFill>
                <a:latin typeface="Courier New" pitchFamily="49" charset="0"/>
                <a:ea typeface="宋体" charset="-122"/>
              </a:defRPr>
            </a:lvl9pPr>
          </a:lstStyle>
          <a:p>
            <a:fld id="{A8CEF651-AFF8-4433-BF51-43010AFE4F28}" type="slidenum">
              <a:rPr lang="zh-CN" altLang="en-US" sz="1200" i="0" smtClean="0">
                <a:latin typeface="Times New Roman" pitchFamily="18" charset="0"/>
              </a:rPr>
              <a:pPr/>
              <a:t>9</a:t>
            </a:fld>
            <a:endParaRPr lang="en-US" altLang="zh-CN" sz="1200" i="0" smtClean="0">
              <a:latin typeface="Times New Roman" pitchFamily="18" charset="0"/>
            </a:endParaRPr>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algn="just"/>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C051F4C-BDD5-42BF-87D7-483054A0A483}" type="datetime1">
              <a:rPr lang="zh-CN" altLang="en-US"/>
              <a:pPr>
                <a:defRPr/>
              </a:pPr>
              <a:t>2014/2/28</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中国科大</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E901920-1A4F-4856-BAF9-AEF59ABBECA8}" type="slidenum">
              <a:rPr lang="zh-CN" altLang="en-US"/>
              <a:pPr>
                <a:defRPr/>
              </a:pPr>
              <a:t>‹#›</a:t>
            </a:fld>
            <a:endParaRPr lang="en-US" altLang="zh-CN"/>
          </a:p>
        </p:txBody>
      </p:sp>
    </p:spTree>
    <p:extLst>
      <p:ext uri="{BB962C8B-B14F-4D97-AF65-F5344CB8AC3E}">
        <p14:creationId xmlns:p14="http://schemas.microsoft.com/office/powerpoint/2010/main" val="2813325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B7CC446-43D9-42AE-B975-C070796E4CAA}" type="datetime1">
              <a:rPr lang="zh-CN" altLang="en-US"/>
              <a:pPr>
                <a:defRPr/>
              </a:pPr>
              <a:t>2014/2/28</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中国科大</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EF92521C-49B8-4188-87A6-C1C263031F83}" type="slidenum">
              <a:rPr lang="zh-CN" altLang="en-US"/>
              <a:pPr>
                <a:defRPr/>
              </a:pPr>
              <a:t>‹#›</a:t>
            </a:fld>
            <a:endParaRPr lang="en-US" altLang="zh-CN"/>
          </a:p>
        </p:txBody>
      </p:sp>
    </p:spTree>
    <p:extLst>
      <p:ext uri="{BB962C8B-B14F-4D97-AF65-F5344CB8AC3E}">
        <p14:creationId xmlns:p14="http://schemas.microsoft.com/office/powerpoint/2010/main" val="342700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E2C5DD7-06DE-416B-B814-EAB17FA4AC60}" type="datetime1">
              <a:rPr lang="zh-CN" altLang="en-US"/>
              <a:pPr>
                <a:defRPr/>
              </a:pPr>
              <a:t>2014/2/28</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中国科大</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60CB735-AC04-4339-B146-9DA3D41979F9}" type="slidenum">
              <a:rPr lang="zh-CN" altLang="en-US"/>
              <a:pPr>
                <a:defRPr/>
              </a:pPr>
              <a:t>‹#›</a:t>
            </a:fld>
            <a:endParaRPr lang="en-US" altLang="zh-CN"/>
          </a:p>
        </p:txBody>
      </p:sp>
    </p:spTree>
    <p:extLst>
      <p:ext uri="{BB962C8B-B14F-4D97-AF65-F5344CB8AC3E}">
        <p14:creationId xmlns:p14="http://schemas.microsoft.com/office/powerpoint/2010/main" val="549769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34EFD64-66C7-4B4E-AE66-1CF69A81CDE0}" type="datetime1">
              <a:rPr lang="zh-CN" altLang="en-US"/>
              <a:pPr>
                <a:defRPr/>
              </a:pPr>
              <a:t>2014/2/28</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中国科大</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55A9BBA4-D029-4E88-B098-6C03BF9E2C71}" type="slidenum">
              <a:rPr lang="zh-CN" altLang="en-US"/>
              <a:pPr>
                <a:defRPr/>
              </a:pPr>
              <a:t>‹#›</a:t>
            </a:fld>
            <a:endParaRPr lang="en-US" altLang="zh-CN"/>
          </a:p>
        </p:txBody>
      </p:sp>
    </p:spTree>
    <p:extLst>
      <p:ext uri="{BB962C8B-B14F-4D97-AF65-F5344CB8AC3E}">
        <p14:creationId xmlns:p14="http://schemas.microsoft.com/office/powerpoint/2010/main" val="109994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048B6D0-EEFA-436B-BD34-C43A41A614DD}" type="datetime1">
              <a:rPr lang="zh-CN" altLang="en-US"/>
              <a:pPr>
                <a:defRPr/>
              </a:pPr>
              <a:t>2014/2/28</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中国科大</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25DD4F7-EB0C-4F4E-9844-211AA24F8CCF}" type="slidenum">
              <a:rPr lang="zh-CN" altLang="en-US"/>
              <a:pPr>
                <a:defRPr/>
              </a:pPr>
              <a:t>‹#›</a:t>
            </a:fld>
            <a:endParaRPr lang="en-US" altLang="zh-CN"/>
          </a:p>
        </p:txBody>
      </p:sp>
    </p:spTree>
    <p:extLst>
      <p:ext uri="{BB962C8B-B14F-4D97-AF65-F5344CB8AC3E}">
        <p14:creationId xmlns:p14="http://schemas.microsoft.com/office/powerpoint/2010/main" val="2869448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55E2EC-4DF7-41A1-A5CE-FDC4DE7A673C}" type="datetime1">
              <a:rPr lang="zh-CN" altLang="en-US"/>
              <a:pPr>
                <a:defRPr/>
              </a:pPr>
              <a:t>2014/2/28</a:t>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中国科大</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3C86C44E-ED9E-4556-A78C-BE3D41C4EBF9}" type="slidenum">
              <a:rPr lang="zh-CN" altLang="en-US"/>
              <a:pPr>
                <a:defRPr/>
              </a:pPr>
              <a:t>‹#›</a:t>
            </a:fld>
            <a:endParaRPr lang="en-US" altLang="zh-CN"/>
          </a:p>
        </p:txBody>
      </p:sp>
    </p:spTree>
    <p:extLst>
      <p:ext uri="{BB962C8B-B14F-4D97-AF65-F5344CB8AC3E}">
        <p14:creationId xmlns:p14="http://schemas.microsoft.com/office/powerpoint/2010/main" val="327994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38A2A9C-1402-471A-8E25-4106C40FEC32}" type="datetime1">
              <a:rPr lang="zh-CN" altLang="en-US"/>
              <a:pPr>
                <a:defRPr/>
              </a:pPr>
              <a:t>2014/2/28</a:t>
            </a:fld>
            <a:endParaRPr lang="en-US" altLang="zh-CN"/>
          </a:p>
        </p:txBody>
      </p:sp>
      <p:sp>
        <p:nvSpPr>
          <p:cNvPr id="8" name="页脚占位符 4"/>
          <p:cNvSpPr>
            <a:spLocks noGrp="1"/>
          </p:cNvSpPr>
          <p:nvPr>
            <p:ph type="ftr" sz="quarter" idx="11"/>
          </p:nvPr>
        </p:nvSpPr>
        <p:spPr/>
        <p:txBody>
          <a:bodyPr/>
          <a:lstStyle>
            <a:lvl1pPr>
              <a:defRPr/>
            </a:lvl1pPr>
          </a:lstStyle>
          <a:p>
            <a:pPr>
              <a:defRPr/>
            </a:pPr>
            <a:r>
              <a:rPr lang="zh-CN" altLang="en-US"/>
              <a:t>中国科大</a:t>
            </a: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43707C30-7923-4C54-A158-C8EEF1AE85FB}" type="slidenum">
              <a:rPr lang="zh-CN" altLang="en-US"/>
              <a:pPr>
                <a:defRPr/>
              </a:pPr>
              <a:t>‹#›</a:t>
            </a:fld>
            <a:endParaRPr lang="en-US" altLang="zh-CN"/>
          </a:p>
        </p:txBody>
      </p:sp>
    </p:spTree>
    <p:extLst>
      <p:ext uri="{BB962C8B-B14F-4D97-AF65-F5344CB8AC3E}">
        <p14:creationId xmlns:p14="http://schemas.microsoft.com/office/powerpoint/2010/main" val="247389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5D37385-E33B-4A67-AEA5-4A9EB6E98F30}" type="datetime1">
              <a:rPr lang="zh-CN" altLang="en-US"/>
              <a:pPr>
                <a:defRPr/>
              </a:pPr>
              <a:t>2014/2/28</a:t>
            </a:fld>
            <a:endParaRPr lang="en-US" altLang="zh-CN"/>
          </a:p>
        </p:txBody>
      </p:sp>
      <p:sp>
        <p:nvSpPr>
          <p:cNvPr id="4" name="页脚占位符 4"/>
          <p:cNvSpPr>
            <a:spLocks noGrp="1"/>
          </p:cNvSpPr>
          <p:nvPr>
            <p:ph type="ftr" sz="quarter" idx="11"/>
          </p:nvPr>
        </p:nvSpPr>
        <p:spPr/>
        <p:txBody>
          <a:bodyPr/>
          <a:lstStyle>
            <a:lvl1pPr>
              <a:defRPr/>
            </a:lvl1pPr>
          </a:lstStyle>
          <a:p>
            <a:pPr>
              <a:defRPr/>
            </a:pPr>
            <a:r>
              <a:rPr lang="zh-CN" altLang="en-US"/>
              <a:t>中国科大</a:t>
            </a: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97AD444D-ABE8-43E7-9683-DD6E59BEDAF8}" type="slidenum">
              <a:rPr lang="zh-CN" altLang="en-US"/>
              <a:pPr>
                <a:defRPr/>
              </a:pPr>
              <a:t>‹#›</a:t>
            </a:fld>
            <a:endParaRPr lang="en-US" altLang="zh-CN"/>
          </a:p>
        </p:txBody>
      </p:sp>
    </p:spTree>
    <p:extLst>
      <p:ext uri="{BB962C8B-B14F-4D97-AF65-F5344CB8AC3E}">
        <p14:creationId xmlns:p14="http://schemas.microsoft.com/office/powerpoint/2010/main" val="3148209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D8A2B63-6DA2-443C-8C33-2BFF16C2F23F}" type="datetime1">
              <a:rPr lang="zh-CN" altLang="en-US"/>
              <a:pPr>
                <a:defRPr/>
              </a:pPr>
              <a:t>2014/2/28</a:t>
            </a:fld>
            <a:endParaRPr lang="en-US" altLang="zh-CN"/>
          </a:p>
        </p:txBody>
      </p:sp>
      <p:sp>
        <p:nvSpPr>
          <p:cNvPr id="3" name="页脚占位符 4"/>
          <p:cNvSpPr>
            <a:spLocks noGrp="1"/>
          </p:cNvSpPr>
          <p:nvPr>
            <p:ph type="ftr" sz="quarter" idx="11"/>
          </p:nvPr>
        </p:nvSpPr>
        <p:spPr/>
        <p:txBody>
          <a:bodyPr/>
          <a:lstStyle>
            <a:lvl1pPr>
              <a:defRPr/>
            </a:lvl1pPr>
          </a:lstStyle>
          <a:p>
            <a:pPr>
              <a:defRPr/>
            </a:pPr>
            <a:r>
              <a:rPr lang="zh-CN" altLang="en-US"/>
              <a:t>中国科大</a:t>
            </a: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E05A4C9B-1096-4E64-9147-E56FB31FB2D9}" type="slidenum">
              <a:rPr lang="zh-CN" altLang="en-US"/>
              <a:pPr>
                <a:defRPr/>
              </a:pPr>
              <a:t>‹#›</a:t>
            </a:fld>
            <a:endParaRPr lang="en-US" altLang="zh-CN"/>
          </a:p>
        </p:txBody>
      </p:sp>
    </p:spTree>
    <p:extLst>
      <p:ext uri="{BB962C8B-B14F-4D97-AF65-F5344CB8AC3E}">
        <p14:creationId xmlns:p14="http://schemas.microsoft.com/office/powerpoint/2010/main" val="330709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121C0A0-24CE-4F1C-9DB6-2CD44F4EE995}" type="datetime1">
              <a:rPr lang="zh-CN" altLang="en-US"/>
              <a:pPr>
                <a:defRPr/>
              </a:pPr>
              <a:t>2014/2/28</a:t>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中国科大</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4934F111-BD64-47A2-AE84-4A003E04DFEF}" type="slidenum">
              <a:rPr lang="zh-CN" altLang="en-US"/>
              <a:pPr>
                <a:defRPr/>
              </a:pPr>
              <a:t>‹#›</a:t>
            </a:fld>
            <a:endParaRPr lang="en-US" altLang="zh-CN"/>
          </a:p>
        </p:txBody>
      </p:sp>
    </p:spTree>
    <p:extLst>
      <p:ext uri="{BB962C8B-B14F-4D97-AF65-F5344CB8AC3E}">
        <p14:creationId xmlns:p14="http://schemas.microsoft.com/office/powerpoint/2010/main" val="167943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9A52EA5-C333-43B2-909B-BC66B5CB36C1}" type="datetime1">
              <a:rPr lang="zh-CN" altLang="en-US"/>
              <a:pPr>
                <a:defRPr/>
              </a:pPr>
              <a:t>2014/2/28</a:t>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中国科大</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CF120EB8-7FAC-472B-8A32-3C8D9ACEE7B1}" type="slidenum">
              <a:rPr lang="zh-CN" altLang="en-US"/>
              <a:pPr>
                <a:defRPr/>
              </a:pPr>
              <a:t>‹#›</a:t>
            </a:fld>
            <a:endParaRPr lang="en-US" altLang="zh-CN"/>
          </a:p>
        </p:txBody>
      </p:sp>
    </p:spTree>
    <p:extLst>
      <p:ext uri="{BB962C8B-B14F-4D97-AF65-F5344CB8AC3E}">
        <p14:creationId xmlns:p14="http://schemas.microsoft.com/office/powerpoint/2010/main" val="1589711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D70BCCBF-707E-464B-94BA-12951932CDDA}" type="datetime1">
              <a:rPr lang="zh-CN" altLang="en-US"/>
              <a:pPr>
                <a:defRPr/>
              </a:pPr>
              <a:t>2014/2/28</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zh-CN" altLang="en-US"/>
              <a:t>中国科大</a:t>
            </a: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7A943540-4152-44F2-A643-8665F6017A9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600200"/>
            <a:ext cx="7772400" cy="1295400"/>
          </a:xfrm>
        </p:spPr>
        <p:txBody>
          <a:bodyPr/>
          <a:lstStyle/>
          <a:p>
            <a:r>
              <a:rPr lang="zh-CN" altLang="en-US" sz="5400" b="1" smtClean="0"/>
              <a:t>编译原理和技术</a:t>
            </a:r>
          </a:p>
        </p:txBody>
      </p:sp>
      <p:sp>
        <p:nvSpPr>
          <p:cNvPr id="2051" name="Rectangle 3"/>
          <p:cNvSpPr>
            <a:spLocks noGrp="1" noChangeArrowheads="1"/>
          </p:cNvSpPr>
          <p:nvPr>
            <p:ph type="subTitle" idx="1"/>
          </p:nvPr>
        </p:nvSpPr>
        <p:spPr>
          <a:xfrm>
            <a:off x="1295400" y="3698875"/>
            <a:ext cx="6629400" cy="2700338"/>
          </a:xfrm>
        </p:spPr>
        <p:txBody>
          <a:bodyPr rtlCol="0">
            <a:normAutofit/>
          </a:bodyPr>
          <a:lstStyle/>
          <a:p>
            <a:pPr fontAlgn="auto">
              <a:lnSpc>
                <a:spcPct val="90000"/>
              </a:lnSpc>
              <a:spcAft>
                <a:spcPts val="0"/>
              </a:spcAft>
              <a:buFont typeface="Arial" pitchFamily="34" charset="0"/>
              <a:buNone/>
              <a:defRPr/>
            </a:pPr>
            <a:r>
              <a:rPr lang="zh-CN" altLang="en-US" b="1" smtClean="0"/>
              <a:t>中国科学技术大学</a:t>
            </a:r>
          </a:p>
          <a:p>
            <a:pPr fontAlgn="auto">
              <a:lnSpc>
                <a:spcPct val="90000"/>
              </a:lnSpc>
              <a:spcAft>
                <a:spcPts val="0"/>
              </a:spcAft>
              <a:buFont typeface="Arial" pitchFamily="34" charset="0"/>
              <a:buNone/>
              <a:defRPr/>
            </a:pPr>
            <a:r>
              <a:rPr lang="zh-CN" altLang="en-US" b="1" smtClean="0"/>
              <a:t>计算机科学与技术学院</a:t>
            </a:r>
            <a:endParaRPr lang="en-US" altLang="zh-CN" b="1" smtClean="0"/>
          </a:p>
          <a:p>
            <a:pPr fontAlgn="auto">
              <a:lnSpc>
                <a:spcPct val="90000"/>
              </a:lnSpc>
              <a:spcAft>
                <a:spcPts val="0"/>
              </a:spcAft>
              <a:buFont typeface="Arial" pitchFamily="34" charset="0"/>
              <a:buNone/>
              <a:defRPr/>
            </a:pPr>
            <a:r>
              <a:rPr lang="zh-CN" altLang="en-US" b="1" smtClean="0"/>
              <a:t>陈意云</a:t>
            </a:r>
          </a:p>
          <a:p>
            <a:pPr fontAlgn="auto">
              <a:lnSpc>
                <a:spcPct val="90000"/>
              </a:lnSpc>
              <a:spcAft>
                <a:spcPts val="0"/>
              </a:spcAft>
              <a:buFont typeface="Arial" pitchFamily="34" charset="0"/>
              <a:buNone/>
              <a:defRPr/>
            </a:pPr>
            <a:r>
              <a:rPr lang="zh-CN" altLang="en-US" b="1" smtClean="0"/>
              <a:t>0551-3607043</a:t>
            </a:r>
          </a:p>
          <a:p>
            <a:pPr fontAlgn="auto">
              <a:lnSpc>
                <a:spcPct val="90000"/>
              </a:lnSpc>
              <a:spcAft>
                <a:spcPts val="0"/>
              </a:spcAft>
              <a:buFont typeface="Arial" pitchFamily="34" charset="0"/>
              <a:buNone/>
              <a:defRPr/>
            </a:pPr>
            <a:r>
              <a:rPr lang="en-US" altLang="zh-CN" b="1" smtClean="0"/>
              <a:t>yiyun@ustc.edu.cn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228600"/>
            <a:ext cx="7772400" cy="1143000"/>
          </a:xfrm>
        </p:spPr>
        <p:txBody>
          <a:bodyPr/>
          <a:lstStyle/>
          <a:p>
            <a:r>
              <a:rPr lang="en-US" altLang="zh-CN" b="1" smtClean="0"/>
              <a:t>1.1 </a:t>
            </a:r>
            <a:r>
              <a:rPr lang="zh-CN" altLang="en-US" b="1" smtClean="0"/>
              <a:t>编译器概述</a:t>
            </a:r>
          </a:p>
        </p:txBody>
      </p:sp>
      <p:grpSp>
        <p:nvGrpSpPr>
          <p:cNvPr id="11267" name="Group 74"/>
          <p:cNvGrpSpPr>
            <a:grpSpLocks/>
          </p:cNvGrpSpPr>
          <p:nvPr/>
        </p:nvGrpSpPr>
        <p:grpSpPr bwMode="auto">
          <a:xfrm>
            <a:off x="323850" y="1341438"/>
            <a:ext cx="8455025" cy="5283200"/>
            <a:chOff x="204" y="845"/>
            <a:chExt cx="5326" cy="3328"/>
          </a:xfrm>
        </p:grpSpPr>
        <p:sp>
          <p:nvSpPr>
            <p:cNvPr id="11268" name="Rectangle 34"/>
            <p:cNvSpPr>
              <a:spLocks noChangeArrowheads="1"/>
            </p:cNvSpPr>
            <p:nvPr/>
          </p:nvSpPr>
          <p:spPr bwMode="auto">
            <a:xfrm>
              <a:off x="241" y="1465"/>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64800"/>
            <a:lstStyle/>
            <a:p>
              <a:pPr>
                <a:spcBef>
                  <a:spcPct val="0"/>
                </a:spcBef>
                <a:buFontTx/>
                <a:buNone/>
              </a:pPr>
              <a:r>
                <a:rPr lang="zh-CN" altLang="en-US" sz="2800" b="1" i="0">
                  <a:latin typeface="Times New Roman" pitchFamily="18" charset="0"/>
                </a:rPr>
                <a:t>词法分析器</a:t>
              </a:r>
            </a:p>
            <a:p>
              <a:pPr algn="l">
                <a:spcBef>
                  <a:spcPct val="0"/>
                </a:spcBef>
                <a:buFontTx/>
                <a:buNone/>
              </a:pPr>
              <a:endParaRPr lang="zh-CN" altLang="en-US" sz="1800" i="0">
                <a:latin typeface="Times New Roman" pitchFamily="18" charset="0"/>
              </a:endParaRPr>
            </a:p>
          </p:txBody>
        </p:sp>
        <p:sp>
          <p:nvSpPr>
            <p:cNvPr id="11269" name="Rectangle 33"/>
            <p:cNvSpPr>
              <a:spLocks noChangeArrowheads="1"/>
            </p:cNvSpPr>
            <p:nvPr/>
          </p:nvSpPr>
          <p:spPr bwMode="auto">
            <a:xfrm>
              <a:off x="241" y="2110"/>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sz="2800" b="1" i="0">
                  <a:latin typeface="Times New Roman" pitchFamily="18" charset="0"/>
                </a:rPr>
                <a:t>语法分析器</a:t>
              </a:r>
            </a:p>
            <a:p>
              <a:pPr algn="l">
                <a:spcBef>
                  <a:spcPct val="0"/>
                </a:spcBef>
                <a:buFontTx/>
                <a:buNone/>
              </a:pPr>
              <a:endParaRPr lang="zh-CN" altLang="en-US" i="0">
                <a:latin typeface="Times New Roman" pitchFamily="18" charset="0"/>
              </a:endParaRPr>
            </a:p>
          </p:txBody>
        </p:sp>
        <p:sp>
          <p:nvSpPr>
            <p:cNvPr id="11270" name="Rectangle 32"/>
            <p:cNvSpPr>
              <a:spLocks noChangeArrowheads="1"/>
            </p:cNvSpPr>
            <p:nvPr/>
          </p:nvSpPr>
          <p:spPr bwMode="auto">
            <a:xfrm>
              <a:off x="241" y="2755"/>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sz="2800" b="1" i="0">
                  <a:latin typeface="Times New Roman" pitchFamily="18" charset="0"/>
                </a:rPr>
                <a:t>语义分析器</a:t>
              </a:r>
            </a:p>
            <a:p>
              <a:pPr algn="l">
                <a:spcBef>
                  <a:spcPct val="0"/>
                </a:spcBef>
                <a:buFontTx/>
                <a:buNone/>
              </a:pPr>
              <a:endParaRPr lang="zh-CN" altLang="en-US" i="0">
                <a:latin typeface="Times New Roman" pitchFamily="18" charset="0"/>
              </a:endParaRPr>
            </a:p>
          </p:txBody>
        </p:sp>
        <p:sp>
          <p:nvSpPr>
            <p:cNvPr id="11271" name="Rectangle 31"/>
            <p:cNvSpPr>
              <a:spLocks noChangeArrowheads="1"/>
            </p:cNvSpPr>
            <p:nvPr/>
          </p:nvSpPr>
          <p:spPr bwMode="auto">
            <a:xfrm>
              <a:off x="204" y="845"/>
              <a:ext cx="2367" cy="3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tIns="46800"/>
            <a:lstStyle/>
            <a:p>
              <a:pPr>
                <a:spcBef>
                  <a:spcPct val="0"/>
                </a:spcBef>
                <a:buFontTx/>
                <a:buNone/>
              </a:pPr>
              <a:r>
                <a:rPr lang="zh-CN" altLang="en-US" sz="2800" b="1" i="0">
                  <a:latin typeface="Times New Roman" pitchFamily="18" charset="0"/>
                </a:rPr>
                <a:t>源程序</a:t>
              </a:r>
            </a:p>
            <a:p>
              <a:pPr algn="l">
                <a:spcBef>
                  <a:spcPct val="0"/>
                </a:spcBef>
                <a:buFontTx/>
                <a:buNone/>
              </a:pPr>
              <a:endParaRPr lang="zh-CN" altLang="en-US" i="0">
                <a:latin typeface="Times New Roman" pitchFamily="18" charset="0"/>
              </a:endParaRPr>
            </a:p>
          </p:txBody>
        </p:sp>
        <p:sp>
          <p:nvSpPr>
            <p:cNvPr id="11272" name="Rectangle 30"/>
            <p:cNvSpPr>
              <a:spLocks noChangeArrowheads="1"/>
            </p:cNvSpPr>
            <p:nvPr/>
          </p:nvSpPr>
          <p:spPr bwMode="auto">
            <a:xfrm>
              <a:off x="241" y="3401"/>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sz="2800" b="1" i="0">
                  <a:latin typeface="Times New Roman" pitchFamily="18" charset="0"/>
                </a:rPr>
                <a:t>中间代码生成器</a:t>
              </a:r>
            </a:p>
            <a:p>
              <a:pPr algn="l">
                <a:spcBef>
                  <a:spcPct val="0"/>
                </a:spcBef>
                <a:buFontTx/>
                <a:buNone/>
              </a:pPr>
              <a:endParaRPr lang="zh-CN" altLang="en-US" i="0">
                <a:latin typeface="Times New Roman" pitchFamily="18" charset="0"/>
              </a:endParaRPr>
            </a:p>
          </p:txBody>
        </p:sp>
        <p:sp>
          <p:nvSpPr>
            <p:cNvPr id="11273" name="Line 23"/>
            <p:cNvSpPr>
              <a:spLocks noChangeShapeType="1"/>
            </p:cNvSpPr>
            <p:nvPr/>
          </p:nvSpPr>
          <p:spPr bwMode="auto">
            <a:xfrm>
              <a:off x="1345" y="1188"/>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1274" name="Line 22"/>
            <p:cNvSpPr>
              <a:spLocks noChangeShapeType="1"/>
            </p:cNvSpPr>
            <p:nvPr/>
          </p:nvSpPr>
          <p:spPr bwMode="auto">
            <a:xfrm>
              <a:off x="1345" y="1834"/>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1275" name="Line 21"/>
            <p:cNvSpPr>
              <a:spLocks noChangeShapeType="1"/>
            </p:cNvSpPr>
            <p:nvPr/>
          </p:nvSpPr>
          <p:spPr bwMode="auto">
            <a:xfrm>
              <a:off x="1345" y="2479"/>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1276" name="Line 20"/>
            <p:cNvSpPr>
              <a:spLocks noChangeShapeType="1"/>
            </p:cNvSpPr>
            <p:nvPr/>
          </p:nvSpPr>
          <p:spPr bwMode="auto">
            <a:xfrm>
              <a:off x="1345" y="3124"/>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1277" name="Line 19"/>
            <p:cNvSpPr>
              <a:spLocks noChangeShapeType="1"/>
            </p:cNvSpPr>
            <p:nvPr/>
          </p:nvSpPr>
          <p:spPr bwMode="auto">
            <a:xfrm>
              <a:off x="1345" y="3770"/>
              <a:ext cx="0" cy="276"/>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1278" name="Rectangle 57"/>
            <p:cNvSpPr>
              <a:spLocks noChangeArrowheads="1"/>
            </p:cNvSpPr>
            <p:nvPr/>
          </p:nvSpPr>
          <p:spPr bwMode="auto">
            <a:xfrm>
              <a:off x="3163" y="1909"/>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64800"/>
            <a:lstStyle/>
            <a:p>
              <a:pPr>
                <a:spcBef>
                  <a:spcPct val="0"/>
                </a:spcBef>
                <a:buFontTx/>
                <a:buNone/>
              </a:pPr>
              <a:r>
                <a:rPr lang="zh-CN" altLang="en-US" b="1" i="0">
                  <a:latin typeface="Times New Roman" pitchFamily="18" charset="0"/>
                </a:rPr>
                <a:t>独立于机器的代码优化器</a:t>
              </a:r>
            </a:p>
            <a:p>
              <a:pPr algn="l">
                <a:spcBef>
                  <a:spcPct val="0"/>
                </a:spcBef>
                <a:buFontTx/>
                <a:buNone/>
              </a:pPr>
              <a:endParaRPr lang="zh-CN" altLang="en-US" i="0">
                <a:latin typeface="Times New Roman" pitchFamily="18" charset="0"/>
              </a:endParaRPr>
            </a:p>
          </p:txBody>
        </p:sp>
        <p:sp>
          <p:nvSpPr>
            <p:cNvPr id="11279" name="Rectangle 58"/>
            <p:cNvSpPr>
              <a:spLocks noChangeArrowheads="1"/>
            </p:cNvSpPr>
            <p:nvPr/>
          </p:nvSpPr>
          <p:spPr bwMode="auto">
            <a:xfrm>
              <a:off x="3163" y="2554"/>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sz="2800" b="1" i="0">
                  <a:latin typeface="Times New Roman" pitchFamily="18" charset="0"/>
                </a:rPr>
                <a:t>代码生成器</a:t>
              </a:r>
            </a:p>
            <a:p>
              <a:pPr algn="l">
                <a:spcBef>
                  <a:spcPct val="0"/>
                </a:spcBef>
                <a:buFontTx/>
                <a:buNone/>
              </a:pPr>
              <a:endParaRPr lang="zh-CN" altLang="en-US" i="0">
                <a:latin typeface="Times New Roman" pitchFamily="18" charset="0"/>
              </a:endParaRPr>
            </a:p>
          </p:txBody>
        </p:sp>
        <p:sp>
          <p:nvSpPr>
            <p:cNvPr id="11280" name="Rectangle 59"/>
            <p:cNvSpPr>
              <a:spLocks noChangeArrowheads="1"/>
            </p:cNvSpPr>
            <p:nvPr/>
          </p:nvSpPr>
          <p:spPr bwMode="auto">
            <a:xfrm>
              <a:off x="3163" y="3199"/>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b="1" i="0"/>
                <a:t>依赖于机器的代码优化器</a:t>
              </a:r>
              <a:endParaRPr lang="zh-CN" altLang="en-US" b="1" i="0">
                <a:latin typeface="Times New Roman" pitchFamily="18" charset="0"/>
              </a:endParaRPr>
            </a:p>
            <a:p>
              <a:pPr algn="l">
                <a:spcBef>
                  <a:spcPct val="0"/>
                </a:spcBef>
                <a:buFontTx/>
                <a:buNone/>
              </a:pPr>
              <a:endParaRPr lang="zh-CN" altLang="en-US" i="0">
                <a:latin typeface="Times New Roman" pitchFamily="18" charset="0"/>
              </a:endParaRPr>
            </a:p>
          </p:txBody>
        </p:sp>
        <p:sp>
          <p:nvSpPr>
            <p:cNvPr id="11281" name="Rectangle 61"/>
            <p:cNvSpPr>
              <a:spLocks noChangeArrowheads="1"/>
            </p:cNvSpPr>
            <p:nvPr/>
          </p:nvSpPr>
          <p:spPr bwMode="auto">
            <a:xfrm>
              <a:off x="3163" y="3845"/>
              <a:ext cx="2367" cy="32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tIns="46800"/>
            <a:lstStyle/>
            <a:p>
              <a:pPr>
                <a:spcBef>
                  <a:spcPct val="0"/>
                </a:spcBef>
                <a:buFontTx/>
                <a:buNone/>
              </a:pPr>
              <a:r>
                <a:rPr lang="zh-CN" altLang="en-US" sz="2800" b="1" i="0">
                  <a:latin typeface="Times New Roman" pitchFamily="18" charset="0"/>
                </a:rPr>
                <a:t>目标机器代码</a:t>
              </a:r>
              <a:endParaRPr lang="zh-CN" altLang="en-US" i="0">
                <a:latin typeface="Times New Roman" pitchFamily="18" charset="0"/>
              </a:endParaRPr>
            </a:p>
          </p:txBody>
        </p:sp>
        <p:sp>
          <p:nvSpPr>
            <p:cNvPr id="11282" name="Line 62"/>
            <p:cNvSpPr>
              <a:spLocks noChangeShapeType="1"/>
            </p:cNvSpPr>
            <p:nvPr/>
          </p:nvSpPr>
          <p:spPr bwMode="auto">
            <a:xfrm flipH="1">
              <a:off x="4267" y="1621"/>
              <a:ext cx="4" cy="28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1283" name="Line 63"/>
            <p:cNvSpPr>
              <a:spLocks noChangeShapeType="1"/>
            </p:cNvSpPr>
            <p:nvPr/>
          </p:nvSpPr>
          <p:spPr bwMode="auto">
            <a:xfrm>
              <a:off x="4267" y="2278"/>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1284" name="Line 64"/>
            <p:cNvSpPr>
              <a:spLocks noChangeShapeType="1"/>
            </p:cNvSpPr>
            <p:nvPr/>
          </p:nvSpPr>
          <p:spPr bwMode="auto">
            <a:xfrm>
              <a:off x="4267" y="2923"/>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1285" name="Line 65"/>
            <p:cNvSpPr>
              <a:spLocks noChangeShapeType="1"/>
            </p:cNvSpPr>
            <p:nvPr/>
          </p:nvSpPr>
          <p:spPr bwMode="auto">
            <a:xfrm>
              <a:off x="4267" y="3568"/>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1286" name="Line 67"/>
            <p:cNvSpPr>
              <a:spLocks noChangeShapeType="1"/>
            </p:cNvSpPr>
            <p:nvPr/>
          </p:nvSpPr>
          <p:spPr bwMode="auto">
            <a:xfrm>
              <a:off x="1338" y="4065"/>
              <a:ext cx="154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7" name="Line 68"/>
            <p:cNvSpPr>
              <a:spLocks noChangeShapeType="1"/>
            </p:cNvSpPr>
            <p:nvPr/>
          </p:nvSpPr>
          <p:spPr bwMode="auto">
            <a:xfrm flipV="1">
              <a:off x="2880" y="1621"/>
              <a:ext cx="0" cy="24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8" name="Line 69"/>
            <p:cNvSpPr>
              <a:spLocks noChangeShapeType="1"/>
            </p:cNvSpPr>
            <p:nvPr/>
          </p:nvSpPr>
          <p:spPr bwMode="auto">
            <a:xfrm>
              <a:off x="2880" y="1621"/>
              <a:ext cx="138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9" name="Rectangle 72"/>
            <p:cNvSpPr>
              <a:spLocks noChangeArrowheads="1"/>
            </p:cNvSpPr>
            <p:nvPr/>
          </p:nvSpPr>
          <p:spPr bwMode="auto">
            <a:xfrm>
              <a:off x="4326" y="856"/>
              <a:ext cx="1077" cy="510"/>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144000"/>
            <a:lstStyle/>
            <a:p>
              <a:pPr>
                <a:spcBef>
                  <a:spcPct val="0"/>
                </a:spcBef>
                <a:buFontTx/>
                <a:buNone/>
              </a:pPr>
              <a:r>
                <a:rPr lang="zh-CN" altLang="en-US" sz="2800" b="1" i="0">
                  <a:latin typeface="Times New Roman" pitchFamily="18" charset="0"/>
                </a:rPr>
                <a:t>符号表</a:t>
              </a:r>
            </a:p>
            <a:p>
              <a:pPr algn="l">
                <a:spcBef>
                  <a:spcPct val="0"/>
                </a:spcBef>
                <a:buFontTx/>
                <a:buNone/>
              </a:pPr>
              <a:endParaRPr lang="zh-CN" altLang="en-US" i="0">
                <a:latin typeface="Times New Roman" pitchFamily="18"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33"/>
          <p:cNvGrpSpPr>
            <a:grpSpLocks/>
          </p:cNvGrpSpPr>
          <p:nvPr/>
        </p:nvGrpSpPr>
        <p:grpSpPr bwMode="auto">
          <a:xfrm>
            <a:off x="5715000" y="2057400"/>
            <a:ext cx="3200400" cy="2895600"/>
            <a:chOff x="3600" y="1296"/>
            <a:chExt cx="2016" cy="1824"/>
          </a:xfrm>
        </p:grpSpPr>
        <p:sp>
          <p:nvSpPr>
            <p:cNvPr id="12300" name="Rectangle 11"/>
            <p:cNvSpPr>
              <a:spLocks noChangeArrowheads="1"/>
            </p:cNvSpPr>
            <p:nvPr/>
          </p:nvSpPr>
          <p:spPr bwMode="auto">
            <a:xfrm>
              <a:off x="4128" y="1296"/>
              <a:ext cx="12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zh-CN" altLang="en-US" sz="2800" b="1" i="0">
                  <a:latin typeface="宋体" charset="-122"/>
                </a:rPr>
                <a:t>符 号 表</a:t>
              </a:r>
              <a:r>
                <a:rPr lang="zh-CN" altLang="en-US" sz="3200" i="0">
                  <a:latin typeface="Times New Roman" pitchFamily="18" charset="0"/>
                </a:rPr>
                <a:t> </a:t>
              </a:r>
              <a:endParaRPr lang="en-US" altLang="zh-CN" sz="3200" i="0">
                <a:latin typeface="Times New Roman" pitchFamily="18" charset="0"/>
              </a:endParaRPr>
            </a:p>
          </p:txBody>
        </p:sp>
        <p:sp>
          <p:nvSpPr>
            <p:cNvPr id="12301" name="Line 14"/>
            <p:cNvSpPr>
              <a:spLocks noChangeShapeType="1"/>
            </p:cNvSpPr>
            <p:nvPr/>
          </p:nvSpPr>
          <p:spPr bwMode="auto">
            <a:xfrm>
              <a:off x="3984" y="1968"/>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2" name="Line 18"/>
            <p:cNvSpPr>
              <a:spLocks noChangeShapeType="1"/>
            </p:cNvSpPr>
            <p:nvPr/>
          </p:nvSpPr>
          <p:spPr bwMode="auto">
            <a:xfrm>
              <a:off x="398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3" name="Line 19"/>
            <p:cNvSpPr>
              <a:spLocks noChangeShapeType="1"/>
            </p:cNvSpPr>
            <p:nvPr/>
          </p:nvSpPr>
          <p:spPr bwMode="auto">
            <a:xfrm>
              <a:off x="494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4" name="Line 20"/>
            <p:cNvSpPr>
              <a:spLocks noChangeShapeType="1"/>
            </p:cNvSpPr>
            <p:nvPr/>
          </p:nvSpPr>
          <p:spPr bwMode="auto">
            <a:xfrm>
              <a:off x="5616"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5" name="Rectangle 21"/>
            <p:cNvSpPr>
              <a:spLocks noChangeArrowheads="1"/>
            </p:cNvSpPr>
            <p:nvPr/>
          </p:nvSpPr>
          <p:spPr bwMode="auto">
            <a:xfrm>
              <a:off x="3984" y="163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position</a:t>
              </a:r>
            </a:p>
          </p:txBody>
        </p:sp>
        <p:sp>
          <p:nvSpPr>
            <p:cNvPr id="12306" name="Line 22"/>
            <p:cNvSpPr>
              <a:spLocks noChangeShapeType="1"/>
            </p:cNvSpPr>
            <p:nvPr/>
          </p:nvSpPr>
          <p:spPr bwMode="auto">
            <a:xfrm>
              <a:off x="3984" y="1632"/>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7" name="Rectangle 23"/>
            <p:cNvSpPr>
              <a:spLocks noChangeArrowheads="1"/>
            </p:cNvSpPr>
            <p:nvPr/>
          </p:nvSpPr>
          <p:spPr bwMode="auto">
            <a:xfrm>
              <a:off x="3888" y="1968"/>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initial</a:t>
              </a:r>
            </a:p>
          </p:txBody>
        </p:sp>
        <p:sp>
          <p:nvSpPr>
            <p:cNvPr id="12308" name="Line 24"/>
            <p:cNvSpPr>
              <a:spLocks noChangeShapeType="1"/>
            </p:cNvSpPr>
            <p:nvPr/>
          </p:nvSpPr>
          <p:spPr bwMode="auto">
            <a:xfrm>
              <a:off x="3984" y="2304"/>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9" name="Line 25"/>
            <p:cNvSpPr>
              <a:spLocks noChangeShapeType="1"/>
            </p:cNvSpPr>
            <p:nvPr/>
          </p:nvSpPr>
          <p:spPr bwMode="auto">
            <a:xfrm>
              <a:off x="3984" y="2640"/>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0" name="Rectangle 26"/>
            <p:cNvSpPr>
              <a:spLocks noChangeArrowheads="1"/>
            </p:cNvSpPr>
            <p:nvPr/>
          </p:nvSpPr>
          <p:spPr bwMode="auto">
            <a:xfrm>
              <a:off x="3840" y="2304"/>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rate</a:t>
              </a:r>
            </a:p>
          </p:txBody>
        </p:sp>
        <p:sp>
          <p:nvSpPr>
            <p:cNvPr id="12311" name="Rectangle 27"/>
            <p:cNvSpPr>
              <a:spLocks noChangeArrowheads="1"/>
            </p:cNvSpPr>
            <p:nvPr/>
          </p:nvSpPr>
          <p:spPr bwMode="auto">
            <a:xfrm>
              <a:off x="4848" y="1584"/>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i="0">
                  <a:latin typeface="Times New Roman" pitchFamily="18" charset="0"/>
                </a:rPr>
                <a:t>. . .</a:t>
              </a:r>
            </a:p>
          </p:txBody>
        </p:sp>
        <p:sp>
          <p:nvSpPr>
            <p:cNvPr id="12312" name="Rectangle 28"/>
            <p:cNvSpPr>
              <a:spLocks noChangeArrowheads="1"/>
            </p:cNvSpPr>
            <p:nvPr/>
          </p:nvSpPr>
          <p:spPr bwMode="auto">
            <a:xfrm>
              <a:off x="4848" y="192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i="0">
                  <a:latin typeface="Times New Roman" pitchFamily="18" charset="0"/>
                </a:rPr>
                <a:t>. . .</a:t>
              </a:r>
            </a:p>
          </p:txBody>
        </p:sp>
        <p:sp>
          <p:nvSpPr>
            <p:cNvPr id="12313" name="Rectangle 29"/>
            <p:cNvSpPr>
              <a:spLocks noChangeArrowheads="1"/>
            </p:cNvSpPr>
            <p:nvPr/>
          </p:nvSpPr>
          <p:spPr bwMode="auto">
            <a:xfrm>
              <a:off x="4848" y="225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i="0">
                  <a:latin typeface="Times New Roman" pitchFamily="18" charset="0"/>
                </a:rPr>
                <a:t>. . .</a:t>
              </a:r>
            </a:p>
          </p:txBody>
        </p:sp>
        <p:sp>
          <p:nvSpPr>
            <p:cNvPr id="12314" name="Rectangle 30"/>
            <p:cNvSpPr>
              <a:spLocks noChangeArrowheads="1"/>
            </p:cNvSpPr>
            <p:nvPr/>
          </p:nvSpPr>
          <p:spPr bwMode="auto">
            <a:xfrm>
              <a:off x="3600" y="163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1</a:t>
              </a:r>
            </a:p>
          </p:txBody>
        </p:sp>
        <p:sp>
          <p:nvSpPr>
            <p:cNvPr id="12315" name="Rectangle 31"/>
            <p:cNvSpPr>
              <a:spLocks noChangeArrowheads="1"/>
            </p:cNvSpPr>
            <p:nvPr/>
          </p:nvSpPr>
          <p:spPr bwMode="auto">
            <a:xfrm>
              <a:off x="3600" y="196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2</a:t>
              </a:r>
            </a:p>
          </p:txBody>
        </p:sp>
        <p:sp>
          <p:nvSpPr>
            <p:cNvPr id="12316" name="Rectangle 32"/>
            <p:cNvSpPr>
              <a:spLocks noChangeArrowheads="1"/>
            </p:cNvSpPr>
            <p:nvPr/>
          </p:nvSpPr>
          <p:spPr bwMode="auto">
            <a:xfrm>
              <a:off x="3600" y="23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3</a:t>
              </a:r>
            </a:p>
          </p:txBody>
        </p:sp>
      </p:grpSp>
      <p:grpSp>
        <p:nvGrpSpPr>
          <p:cNvPr id="12291" name="Group 45"/>
          <p:cNvGrpSpPr>
            <a:grpSpLocks/>
          </p:cNvGrpSpPr>
          <p:nvPr/>
        </p:nvGrpSpPr>
        <p:grpSpPr bwMode="auto">
          <a:xfrm>
            <a:off x="228600" y="1905000"/>
            <a:ext cx="5257800" cy="4038600"/>
            <a:chOff x="144" y="1200"/>
            <a:chExt cx="3312" cy="2544"/>
          </a:xfrm>
        </p:grpSpPr>
        <p:sp>
          <p:nvSpPr>
            <p:cNvPr id="12295" name="Rectangle 6" descr="Green marble"/>
            <p:cNvSpPr>
              <a:spLocks noChangeArrowheads="1"/>
            </p:cNvSpPr>
            <p:nvPr/>
          </p:nvSpPr>
          <p:spPr bwMode="auto">
            <a:xfrm>
              <a:off x="864" y="2304"/>
              <a:ext cx="1728"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2800" b="1" i="0">
                  <a:latin typeface="宋体" charset="-122"/>
                </a:rPr>
                <a:t>词法分析器</a:t>
              </a:r>
              <a:endParaRPr lang="zh-CN" altLang="en-US" sz="2800" b="1"/>
            </a:p>
          </p:txBody>
        </p:sp>
        <p:sp>
          <p:nvSpPr>
            <p:cNvPr id="12296" name="Line 7"/>
            <p:cNvSpPr>
              <a:spLocks noChangeShapeType="1"/>
            </p:cNvSpPr>
            <p:nvPr/>
          </p:nvSpPr>
          <p:spPr bwMode="auto">
            <a:xfrm>
              <a:off x="1728" y="1728"/>
              <a:ext cx="0" cy="48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 name="Line 8"/>
            <p:cNvSpPr>
              <a:spLocks noChangeShapeType="1"/>
            </p:cNvSpPr>
            <p:nvPr/>
          </p:nvSpPr>
          <p:spPr bwMode="auto">
            <a:xfrm>
              <a:off x="1728" y="2832"/>
              <a:ext cx="0" cy="48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8" name="Rectangle 9"/>
            <p:cNvSpPr>
              <a:spLocks noChangeArrowheads="1"/>
            </p:cNvSpPr>
            <p:nvPr/>
          </p:nvSpPr>
          <p:spPr bwMode="auto">
            <a:xfrm>
              <a:off x="144" y="3312"/>
              <a:ext cx="331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sym typeface="Symbol" pitchFamily="18" charset="2"/>
                </a:rPr>
                <a:t>i</a:t>
              </a:r>
              <a:r>
                <a:rPr lang="en-US" altLang="zh-CN" sz="2800" b="1" i="0">
                  <a:latin typeface="Times New Roman" pitchFamily="18" charset="0"/>
                </a:rPr>
                <a:t>d, 1</a:t>
              </a:r>
              <a:r>
                <a:rPr lang="en-US" altLang="zh-CN" sz="2800" b="1" i="0">
                  <a:latin typeface="Times New Roman" pitchFamily="18" charset="0"/>
                  <a:sym typeface="Symbol" pitchFamily="18" charset="2"/>
                </a:rPr>
                <a:t></a:t>
              </a:r>
              <a:r>
                <a:rPr lang="zh-CN" altLang="en-US" sz="2800">
                  <a:latin typeface="Times New Roman" pitchFamily="18" charset="0"/>
                </a:rPr>
                <a:t> </a:t>
              </a:r>
              <a:r>
                <a:rPr lang="en-US" altLang="zh-CN" sz="2800" b="1" i="0">
                  <a:latin typeface="Times New Roman" pitchFamily="18" charset="0"/>
                  <a:sym typeface="Symbol" pitchFamily="18" charset="2"/>
                </a:rPr>
                <a:t></a:t>
              </a:r>
              <a:r>
                <a:rPr lang="en-US" altLang="zh-CN" sz="2800" b="1" i="0">
                  <a:latin typeface="Times New Roman" pitchFamily="18" charset="0"/>
                </a:rPr>
                <a:t>=</a:t>
              </a:r>
              <a:r>
                <a:rPr lang="en-US" altLang="zh-CN" sz="2800" b="1" i="0">
                  <a:latin typeface="Times New Roman" pitchFamily="18" charset="0"/>
                  <a:sym typeface="Symbol" pitchFamily="18" charset="2"/>
                </a:rPr>
                <a:t></a:t>
              </a:r>
              <a:r>
                <a:rPr lang="en-US" altLang="zh-CN" sz="2800" b="1" i="0">
                  <a:latin typeface="Times New Roman" pitchFamily="18" charset="0"/>
                </a:rPr>
                <a:t> </a:t>
              </a:r>
              <a:r>
                <a:rPr lang="en-US" altLang="zh-CN" sz="2800" b="1" i="0">
                  <a:latin typeface="Times New Roman" pitchFamily="18" charset="0"/>
                  <a:sym typeface="Symbol" pitchFamily="18" charset="2"/>
                </a:rPr>
                <a:t></a:t>
              </a:r>
              <a:r>
                <a:rPr lang="en-US" altLang="zh-CN" sz="2800" b="1" i="0">
                  <a:latin typeface="Times New Roman" pitchFamily="18" charset="0"/>
                </a:rPr>
                <a:t>id, 2</a:t>
              </a:r>
              <a:r>
                <a:rPr lang="en-US" altLang="zh-CN" sz="2800" b="1" i="0">
                  <a:latin typeface="Times New Roman" pitchFamily="18" charset="0"/>
                  <a:sym typeface="Symbol" pitchFamily="18" charset="2"/>
                </a:rPr>
                <a:t></a:t>
              </a:r>
              <a:r>
                <a:rPr lang="en-US" altLang="zh-CN" sz="2800" b="1" i="0">
                  <a:latin typeface="Times New Roman" pitchFamily="18" charset="0"/>
                </a:rPr>
                <a:t> </a:t>
              </a:r>
              <a:r>
                <a:rPr lang="en-US" altLang="zh-CN" sz="2800" b="1" i="0">
                  <a:latin typeface="Times New Roman" pitchFamily="18" charset="0"/>
                  <a:sym typeface="Symbol" pitchFamily="18" charset="2"/>
                </a:rPr>
                <a:t></a:t>
              </a:r>
              <a:r>
                <a:rPr lang="en-US" altLang="zh-CN" sz="2800" b="1" i="0">
                  <a:latin typeface="Times New Roman" pitchFamily="18" charset="0"/>
                </a:rPr>
                <a:t>+</a:t>
              </a:r>
              <a:r>
                <a:rPr lang="en-US" altLang="zh-CN" sz="2800" b="1" i="0">
                  <a:latin typeface="Times New Roman" pitchFamily="18" charset="0"/>
                  <a:sym typeface="Symbol" pitchFamily="18" charset="2"/>
                </a:rPr>
                <a:t></a:t>
              </a:r>
              <a:r>
                <a:rPr lang="en-US" altLang="zh-CN" sz="2800" b="1" i="0">
                  <a:latin typeface="Times New Roman" pitchFamily="18" charset="0"/>
                </a:rPr>
                <a:t> </a:t>
              </a:r>
              <a:r>
                <a:rPr lang="en-US" altLang="zh-CN" sz="2800" b="1" i="0">
                  <a:latin typeface="Times New Roman" pitchFamily="18" charset="0"/>
                  <a:sym typeface="Symbol" pitchFamily="18" charset="2"/>
                </a:rPr>
                <a:t></a:t>
              </a:r>
              <a:r>
                <a:rPr lang="en-US" altLang="zh-CN" sz="2800" b="1" i="0">
                  <a:latin typeface="Times New Roman" pitchFamily="18" charset="0"/>
                </a:rPr>
                <a:t>id, 3</a:t>
              </a:r>
              <a:r>
                <a:rPr lang="en-US" altLang="zh-CN" sz="2800" b="1" i="0">
                  <a:latin typeface="Times New Roman" pitchFamily="18" charset="0"/>
                  <a:sym typeface="Symbol" pitchFamily="18" charset="2"/>
                </a:rPr>
                <a:t></a:t>
              </a:r>
              <a:r>
                <a:rPr lang="en-US" altLang="zh-CN" sz="2800" b="1" i="0">
                  <a:latin typeface="Times New Roman" pitchFamily="18" charset="0"/>
                </a:rPr>
                <a:t> </a:t>
              </a:r>
              <a:r>
                <a:rPr lang="en-US" altLang="zh-CN" sz="2800" b="1" i="0">
                  <a:latin typeface="Times New Roman" pitchFamily="18" charset="0"/>
                  <a:sym typeface="Symbol" pitchFamily="18" charset="2"/>
                </a:rPr>
                <a:t></a:t>
              </a:r>
              <a:r>
                <a:rPr lang="en-US" altLang="zh-CN" b="1" i="0">
                  <a:sym typeface="Symbol" pitchFamily="18" charset="2"/>
                </a:rPr>
                <a:t></a:t>
              </a:r>
              <a:r>
                <a:rPr lang="en-US" altLang="zh-CN" sz="2800" b="1" i="0">
                  <a:latin typeface="Times New Roman" pitchFamily="18" charset="0"/>
                  <a:sym typeface="Symbol" pitchFamily="18" charset="2"/>
                </a:rPr>
                <a:t></a:t>
              </a:r>
              <a:r>
                <a:rPr lang="en-US" altLang="zh-CN" sz="2800" b="1" i="0">
                  <a:latin typeface="Times New Roman" pitchFamily="18" charset="0"/>
                </a:rPr>
                <a:t> </a:t>
              </a:r>
              <a:r>
                <a:rPr lang="en-US" altLang="zh-CN" sz="2800" b="1" i="0">
                  <a:latin typeface="Times New Roman" pitchFamily="18" charset="0"/>
                  <a:sym typeface="Symbol" pitchFamily="18" charset="2"/>
                </a:rPr>
                <a:t></a:t>
              </a:r>
              <a:r>
                <a:rPr lang="en-US" altLang="zh-CN" sz="2800" b="1" i="0">
                  <a:latin typeface="Times New Roman" pitchFamily="18" charset="0"/>
                </a:rPr>
                <a:t>60</a:t>
              </a:r>
              <a:r>
                <a:rPr lang="en-US" altLang="zh-CN" sz="2800" b="1" i="0">
                  <a:latin typeface="Times New Roman" pitchFamily="18" charset="0"/>
                  <a:sym typeface="Symbol" pitchFamily="18" charset="2"/>
                </a:rPr>
                <a:t></a:t>
              </a:r>
              <a:endParaRPr lang="en-US" altLang="zh-CN" sz="2800" b="1" i="0">
                <a:latin typeface="Times New Roman" pitchFamily="18" charset="0"/>
              </a:endParaRPr>
            </a:p>
          </p:txBody>
        </p:sp>
        <p:sp>
          <p:nvSpPr>
            <p:cNvPr id="12299" name="Rectangle 38"/>
            <p:cNvSpPr>
              <a:spLocks noChangeArrowheads="1"/>
            </p:cNvSpPr>
            <p:nvPr/>
          </p:nvSpPr>
          <p:spPr bwMode="auto">
            <a:xfrm>
              <a:off x="144" y="1200"/>
              <a:ext cx="32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rPr>
                <a:t>position = initial + rate </a:t>
              </a:r>
              <a:r>
                <a:rPr lang="en-US" altLang="zh-CN" sz="2800" b="1" i="0">
                  <a:latin typeface="Times New Roman" pitchFamily="18" charset="0"/>
                  <a:cs typeface="Times New Roman" pitchFamily="18" charset="0"/>
                  <a:sym typeface="Symbol" pitchFamily="18" charset="2"/>
                </a:rPr>
                <a:t></a:t>
              </a:r>
              <a:r>
                <a:rPr lang="en-US" altLang="zh-CN" sz="2800" b="1" i="0">
                  <a:latin typeface="Times New Roman" pitchFamily="18" charset="0"/>
                  <a:cs typeface="Times New Roman" pitchFamily="18" charset="0"/>
                </a:rPr>
                <a:t> </a:t>
              </a:r>
              <a:r>
                <a:rPr lang="en-US" altLang="zh-CN" sz="2800" b="1" i="0">
                  <a:latin typeface="Times New Roman" pitchFamily="18" charset="0"/>
                </a:rPr>
                <a:t>60</a:t>
              </a:r>
            </a:p>
          </p:txBody>
        </p:sp>
      </p:grpSp>
      <p:sp>
        <p:nvSpPr>
          <p:cNvPr id="12292" name="Rectangle 44"/>
          <p:cNvSpPr>
            <a:spLocks noChangeArrowheads="1"/>
          </p:cNvSpPr>
          <p:nvPr/>
        </p:nvSpPr>
        <p:spPr bwMode="auto">
          <a:xfrm>
            <a:off x="6096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altLang="zh-CN" sz="4400" b="1" i="0">
                <a:solidFill>
                  <a:schemeClr val="tx2"/>
                </a:solidFill>
                <a:latin typeface="Times New Roman" pitchFamily="18" charset="0"/>
              </a:rPr>
              <a:t>1.1 </a:t>
            </a:r>
            <a:r>
              <a:rPr lang="zh-CN" altLang="en-US" sz="4400" b="1" i="0">
                <a:solidFill>
                  <a:schemeClr val="tx2"/>
                </a:solidFill>
                <a:latin typeface="Times New Roman" pitchFamily="18" charset="0"/>
              </a:rPr>
              <a:t>编译器概述</a:t>
            </a:r>
          </a:p>
        </p:txBody>
      </p:sp>
      <p:sp>
        <p:nvSpPr>
          <p:cNvPr id="12293" name="Rectangle 48"/>
          <p:cNvSpPr>
            <a:spLocks noChangeArrowheads="1"/>
          </p:cNvSpPr>
          <p:nvPr/>
        </p:nvSpPr>
        <p:spPr bwMode="auto">
          <a:xfrm>
            <a:off x="5472113" y="5184775"/>
            <a:ext cx="18446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3200" b="1" i="0">
                <a:solidFill>
                  <a:srgbClr val="00FF00"/>
                </a:solidFill>
                <a:latin typeface="Times New Roman" pitchFamily="18" charset="0"/>
                <a:sym typeface="Symbol" pitchFamily="18" charset="2"/>
              </a:rPr>
              <a:t> </a:t>
            </a:r>
            <a:r>
              <a:rPr lang="zh-CN" altLang="en-US" sz="2800" b="1" i="0">
                <a:solidFill>
                  <a:srgbClr val="00FF00"/>
                </a:solidFill>
                <a:latin typeface="Times New Roman" pitchFamily="18" charset="0"/>
              </a:rPr>
              <a:t>记号流</a:t>
            </a:r>
          </a:p>
        </p:txBody>
      </p:sp>
      <p:sp>
        <p:nvSpPr>
          <p:cNvPr id="12294" name="Rectangle 48"/>
          <p:cNvSpPr>
            <a:spLocks noChangeArrowheads="1"/>
          </p:cNvSpPr>
          <p:nvPr/>
        </p:nvSpPr>
        <p:spPr bwMode="auto">
          <a:xfrm>
            <a:off x="4976813" y="1808163"/>
            <a:ext cx="17557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3200" b="1" i="0">
                <a:solidFill>
                  <a:srgbClr val="00FF00"/>
                </a:solidFill>
                <a:latin typeface="Times New Roman" pitchFamily="18" charset="0"/>
                <a:sym typeface="Symbol" pitchFamily="18" charset="2"/>
              </a:rPr>
              <a:t> </a:t>
            </a:r>
            <a:r>
              <a:rPr lang="zh-CN" altLang="en-US" sz="2800" b="1" i="0">
                <a:solidFill>
                  <a:srgbClr val="00FF00"/>
                </a:solidFill>
                <a:latin typeface="Times New Roman" pitchFamily="18" charset="0"/>
              </a:rPr>
              <a:t>字符流</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28600"/>
            <a:ext cx="7772400" cy="1143000"/>
          </a:xfrm>
        </p:spPr>
        <p:txBody>
          <a:bodyPr/>
          <a:lstStyle/>
          <a:p>
            <a:r>
              <a:rPr lang="en-US" altLang="zh-CN" b="1" smtClean="0"/>
              <a:t>1.1 </a:t>
            </a:r>
            <a:r>
              <a:rPr lang="zh-CN" altLang="en-US" b="1" smtClean="0"/>
              <a:t>编译器概述</a:t>
            </a:r>
          </a:p>
        </p:txBody>
      </p:sp>
      <p:sp>
        <p:nvSpPr>
          <p:cNvPr id="463875" name="Rectangle 3"/>
          <p:cNvSpPr>
            <a:spLocks noGrp="1" noChangeArrowheads="1"/>
          </p:cNvSpPr>
          <p:nvPr>
            <p:ph idx="1"/>
          </p:nvPr>
        </p:nvSpPr>
        <p:spPr>
          <a:xfrm>
            <a:off x="228600" y="1371600"/>
            <a:ext cx="3551238" cy="5297488"/>
          </a:xfrm>
        </p:spPr>
        <p:txBody>
          <a:bodyPr/>
          <a:lstStyle/>
          <a:p>
            <a:pPr algn="just">
              <a:lnSpc>
                <a:spcPct val="90000"/>
              </a:lnSpc>
              <a:buFontTx/>
              <a:buNone/>
            </a:pPr>
            <a:r>
              <a:rPr lang="zh-CN" altLang="en-US" b="1" smtClean="0"/>
              <a:t>表达式的语法特征</a:t>
            </a:r>
            <a:endParaRPr lang="zh-CN" altLang="en-US" sz="2800" b="1" smtClean="0"/>
          </a:p>
          <a:p>
            <a:pPr algn="just">
              <a:lnSpc>
                <a:spcPct val="90000"/>
              </a:lnSpc>
            </a:pPr>
            <a:r>
              <a:rPr lang="zh-CN" altLang="en-US" sz="2800" b="1" smtClean="0"/>
              <a:t>任何一个标识符都是表达式</a:t>
            </a:r>
          </a:p>
          <a:p>
            <a:pPr algn="just">
              <a:lnSpc>
                <a:spcPct val="90000"/>
              </a:lnSpc>
            </a:pPr>
            <a:r>
              <a:rPr lang="zh-CN" altLang="en-US" sz="2800" b="1" smtClean="0"/>
              <a:t>任何一个数都是表达式</a:t>
            </a:r>
          </a:p>
          <a:p>
            <a:pPr algn="just">
              <a:lnSpc>
                <a:spcPct val="90000"/>
              </a:lnSpc>
            </a:pPr>
            <a:r>
              <a:rPr lang="zh-CN" altLang="en-US" sz="2800" b="1" smtClean="0"/>
              <a:t>如果</a:t>
            </a:r>
            <a:r>
              <a:rPr lang="en-US" altLang="zh-CN" sz="2800" b="1" i="1" smtClean="0"/>
              <a:t>e</a:t>
            </a:r>
            <a:r>
              <a:rPr lang="en-US" altLang="zh-CN" sz="2800" b="1" baseline="-30000" smtClean="0"/>
              <a:t>1</a:t>
            </a:r>
            <a:r>
              <a:rPr lang="zh-CN" altLang="en-US" sz="2800" b="1" smtClean="0"/>
              <a:t>和</a:t>
            </a:r>
            <a:r>
              <a:rPr lang="en-US" altLang="zh-CN" sz="2800" b="1" i="1" smtClean="0"/>
              <a:t>e</a:t>
            </a:r>
            <a:r>
              <a:rPr lang="en-US" altLang="zh-CN" sz="2800" b="1" baseline="-30000" smtClean="0"/>
              <a:t>2</a:t>
            </a:r>
            <a:r>
              <a:rPr lang="zh-CN" altLang="en-US" sz="2800" b="1" smtClean="0"/>
              <a:t>都是表达式，那么</a:t>
            </a:r>
          </a:p>
          <a:p>
            <a:pPr lvl="1" algn="just">
              <a:lnSpc>
                <a:spcPct val="90000"/>
              </a:lnSpc>
              <a:buFontTx/>
              <a:buNone/>
            </a:pPr>
            <a:r>
              <a:rPr lang="en-US" altLang="zh-CN" b="1" smtClean="0">
                <a:sym typeface="Symbol" pitchFamily="18" charset="2"/>
              </a:rPr>
              <a:t> </a:t>
            </a:r>
            <a:r>
              <a:rPr lang="en-US" altLang="zh-CN" b="1" i="1" smtClean="0">
                <a:sym typeface="Symbol" pitchFamily="18" charset="2"/>
              </a:rPr>
              <a:t> </a:t>
            </a:r>
            <a:r>
              <a:rPr lang="en-US" altLang="zh-CN" b="1" i="1" smtClean="0"/>
              <a:t>e</a:t>
            </a:r>
            <a:r>
              <a:rPr lang="en-US" altLang="zh-CN" b="1" baseline="-30000" smtClean="0"/>
              <a:t>1 </a:t>
            </a:r>
            <a:r>
              <a:rPr lang="en-US" altLang="zh-CN" b="1" smtClean="0"/>
              <a:t>+ </a:t>
            </a:r>
            <a:r>
              <a:rPr lang="en-US" altLang="zh-CN" b="1" i="1" smtClean="0"/>
              <a:t>e</a:t>
            </a:r>
            <a:r>
              <a:rPr lang="en-US" altLang="zh-CN" b="1" baseline="-30000" smtClean="0"/>
              <a:t>2</a:t>
            </a:r>
            <a:endParaRPr lang="en-US" altLang="zh-CN" b="1" smtClean="0"/>
          </a:p>
          <a:p>
            <a:pPr lvl="1" algn="just">
              <a:lnSpc>
                <a:spcPct val="90000"/>
              </a:lnSpc>
              <a:buFontTx/>
              <a:buNone/>
            </a:pPr>
            <a:r>
              <a:rPr lang="en-US" altLang="zh-CN" b="1" smtClean="0">
                <a:sym typeface="Symbol" pitchFamily="18" charset="2"/>
              </a:rPr>
              <a:t></a:t>
            </a:r>
            <a:r>
              <a:rPr lang="en-US" altLang="zh-CN" b="1" i="1" smtClean="0"/>
              <a:t>  e</a:t>
            </a:r>
            <a:r>
              <a:rPr lang="en-US" altLang="zh-CN" b="1" baseline="-30000" smtClean="0"/>
              <a:t>1</a:t>
            </a:r>
            <a:r>
              <a:rPr lang="en-US" altLang="zh-CN" b="1" smtClean="0"/>
              <a:t> </a:t>
            </a:r>
            <a:r>
              <a:rPr lang="en-US" altLang="zh-CN" b="1" smtClean="0">
                <a:latin typeface="宋体" charset="-122"/>
              </a:rPr>
              <a:t>*</a:t>
            </a:r>
            <a:r>
              <a:rPr lang="en-US" altLang="zh-CN" b="1" smtClean="0"/>
              <a:t> </a:t>
            </a:r>
            <a:r>
              <a:rPr lang="en-US" altLang="zh-CN" b="1" i="1" smtClean="0"/>
              <a:t>e</a:t>
            </a:r>
            <a:r>
              <a:rPr lang="en-US" altLang="zh-CN" b="1" baseline="-30000" smtClean="0"/>
              <a:t>2 </a:t>
            </a:r>
            <a:endParaRPr lang="en-US" altLang="zh-CN" b="1" smtClean="0"/>
          </a:p>
          <a:p>
            <a:pPr lvl="1" algn="just">
              <a:lnSpc>
                <a:spcPct val="90000"/>
              </a:lnSpc>
              <a:buFontTx/>
              <a:buNone/>
            </a:pPr>
            <a:r>
              <a:rPr lang="en-US" altLang="zh-CN" b="1" smtClean="0">
                <a:sym typeface="Symbol" pitchFamily="18" charset="2"/>
              </a:rPr>
              <a:t> </a:t>
            </a:r>
            <a:r>
              <a:rPr lang="en-US" altLang="zh-CN" b="1" smtClean="0"/>
              <a:t>(</a:t>
            </a:r>
            <a:r>
              <a:rPr lang="en-US" altLang="zh-CN" b="1" i="1" smtClean="0"/>
              <a:t>e</a:t>
            </a:r>
            <a:r>
              <a:rPr lang="en-US" altLang="zh-CN" b="1" baseline="-30000" smtClean="0"/>
              <a:t>1</a:t>
            </a:r>
            <a:r>
              <a:rPr lang="en-US" altLang="zh-CN" b="1" smtClean="0"/>
              <a:t>)</a:t>
            </a:r>
          </a:p>
          <a:p>
            <a:pPr>
              <a:lnSpc>
                <a:spcPct val="90000"/>
              </a:lnSpc>
              <a:buFontTx/>
              <a:buNone/>
            </a:pPr>
            <a:r>
              <a:rPr lang="zh-CN" altLang="en-US" sz="2800" b="1" smtClean="0"/>
              <a:t>也都是表达式</a:t>
            </a:r>
          </a:p>
        </p:txBody>
      </p:sp>
      <p:grpSp>
        <p:nvGrpSpPr>
          <p:cNvPr id="463876" name="Group 4"/>
          <p:cNvGrpSpPr>
            <a:grpSpLocks/>
          </p:cNvGrpSpPr>
          <p:nvPr/>
        </p:nvGrpSpPr>
        <p:grpSpPr bwMode="auto">
          <a:xfrm>
            <a:off x="3962400" y="1905000"/>
            <a:ext cx="5181600" cy="3295650"/>
            <a:chOff x="2496" y="1200"/>
            <a:chExt cx="3264" cy="2076"/>
          </a:xfrm>
        </p:grpSpPr>
        <p:sp>
          <p:nvSpPr>
            <p:cNvPr id="13318" name="Rectangle 5"/>
            <p:cNvSpPr>
              <a:spLocks noChangeArrowheads="1"/>
            </p:cNvSpPr>
            <p:nvPr/>
          </p:nvSpPr>
          <p:spPr bwMode="auto">
            <a:xfrm>
              <a:off x="3340" y="1200"/>
              <a:ext cx="719"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zh-CN" altLang="en-US" b="1" i="0">
                  <a:latin typeface="Times New Roman" pitchFamily="18" charset="0"/>
                </a:rPr>
                <a:t>表达式</a:t>
              </a:r>
            </a:p>
          </p:txBody>
        </p:sp>
        <p:sp>
          <p:nvSpPr>
            <p:cNvPr id="13319" name="Line 6"/>
            <p:cNvSpPr>
              <a:spLocks noChangeShapeType="1"/>
            </p:cNvSpPr>
            <p:nvPr/>
          </p:nvSpPr>
          <p:spPr bwMode="auto">
            <a:xfrm flipH="1">
              <a:off x="2832" y="1488"/>
              <a:ext cx="536"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0" name="Line 7"/>
            <p:cNvSpPr>
              <a:spLocks noChangeShapeType="1"/>
            </p:cNvSpPr>
            <p:nvPr/>
          </p:nvSpPr>
          <p:spPr bwMode="auto">
            <a:xfrm>
              <a:off x="3874" y="1501"/>
              <a:ext cx="536"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1" name="Line 8"/>
            <p:cNvSpPr>
              <a:spLocks noChangeShapeType="1"/>
            </p:cNvSpPr>
            <p:nvPr/>
          </p:nvSpPr>
          <p:spPr bwMode="auto">
            <a:xfrm>
              <a:off x="4563" y="2011"/>
              <a:ext cx="0"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2" name="Rectangle 9"/>
            <p:cNvSpPr>
              <a:spLocks noChangeArrowheads="1"/>
            </p:cNvSpPr>
            <p:nvPr/>
          </p:nvSpPr>
          <p:spPr bwMode="auto">
            <a:xfrm>
              <a:off x="2496" y="1680"/>
              <a:ext cx="72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zh-CN" altLang="en-US" b="1" i="0">
                  <a:latin typeface="Times New Roman" pitchFamily="18" charset="0"/>
                </a:rPr>
                <a:t>表达式</a:t>
              </a:r>
            </a:p>
          </p:txBody>
        </p:sp>
        <p:sp>
          <p:nvSpPr>
            <p:cNvPr id="13323" name="Rectangle 10"/>
            <p:cNvSpPr>
              <a:spLocks noChangeArrowheads="1"/>
            </p:cNvSpPr>
            <p:nvPr/>
          </p:nvSpPr>
          <p:spPr bwMode="auto">
            <a:xfrm>
              <a:off x="4272" y="1680"/>
              <a:ext cx="81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zh-CN" altLang="en-US" b="1" i="0">
                  <a:latin typeface="Times New Roman" pitchFamily="18" charset="0"/>
                </a:rPr>
                <a:t>表达式</a:t>
              </a:r>
            </a:p>
          </p:txBody>
        </p:sp>
        <p:sp>
          <p:nvSpPr>
            <p:cNvPr id="13324" name="Rectangle 11"/>
            <p:cNvSpPr>
              <a:spLocks noChangeArrowheads="1"/>
            </p:cNvSpPr>
            <p:nvPr/>
          </p:nvSpPr>
          <p:spPr bwMode="auto">
            <a:xfrm>
              <a:off x="2496" y="2256"/>
              <a:ext cx="76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zh-CN" altLang="en-US" b="1" i="0">
                  <a:latin typeface="Times New Roman" pitchFamily="18" charset="0"/>
                </a:rPr>
                <a:t>标识符</a:t>
              </a:r>
            </a:p>
          </p:txBody>
        </p:sp>
        <p:sp>
          <p:nvSpPr>
            <p:cNvPr id="13325" name="Rectangle 12"/>
            <p:cNvSpPr>
              <a:spLocks noChangeArrowheads="1"/>
            </p:cNvSpPr>
            <p:nvPr/>
          </p:nvSpPr>
          <p:spPr bwMode="auto">
            <a:xfrm>
              <a:off x="5040" y="2112"/>
              <a:ext cx="72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zh-CN" altLang="en-US" b="1" i="0">
                  <a:latin typeface="Times New Roman" pitchFamily="18" charset="0"/>
                </a:rPr>
                <a:t>表达式</a:t>
              </a:r>
            </a:p>
          </p:txBody>
        </p:sp>
        <p:sp>
          <p:nvSpPr>
            <p:cNvPr id="13326" name="Rectangle 13"/>
            <p:cNvSpPr>
              <a:spLocks noChangeArrowheads="1"/>
            </p:cNvSpPr>
            <p:nvPr/>
          </p:nvSpPr>
          <p:spPr bwMode="auto">
            <a:xfrm>
              <a:off x="3408" y="2112"/>
              <a:ext cx="781"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zh-CN" altLang="en-US" b="1" i="0">
                  <a:latin typeface="Times New Roman" pitchFamily="18" charset="0"/>
                </a:rPr>
                <a:t>表达式</a:t>
              </a:r>
            </a:p>
          </p:txBody>
        </p:sp>
        <p:sp>
          <p:nvSpPr>
            <p:cNvPr id="13327" name="Line 14"/>
            <p:cNvSpPr>
              <a:spLocks noChangeShapeType="1"/>
            </p:cNvSpPr>
            <p:nvPr/>
          </p:nvSpPr>
          <p:spPr bwMode="auto">
            <a:xfrm flipH="1">
              <a:off x="3798" y="1909"/>
              <a:ext cx="536"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8" name="Line 15"/>
            <p:cNvSpPr>
              <a:spLocks noChangeShapeType="1"/>
            </p:cNvSpPr>
            <p:nvPr/>
          </p:nvSpPr>
          <p:spPr bwMode="auto">
            <a:xfrm>
              <a:off x="4800" y="1920"/>
              <a:ext cx="536"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9" name="Line 16"/>
            <p:cNvSpPr>
              <a:spLocks noChangeShapeType="1"/>
            </p:cNvSpPr>
            <p:nvPr/>
          </p:nvSpPr>
          <p:spPr bwMode="auto">
            <a:xfrm>
              <a:off x="2802" y="2011"/>
              <a:ext cx="0"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0" name="Rectangle 17"/>
            <p:cNvSpPr>
              <a:spLocks noChangeArrowheads="1"/>
            </p:cNvSpPr>
            <p:nvPr/>
          </p:nvSpPr>
          <p:spPr bwMode="auto">
            <a:xfrm>
              <a:off x="2496" y="2496"/>
              <a:ext cx="75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en-US" altLang="zh-CN" b="1" i="0">
                  <a:latin typeface="Times New Roman" pitchFamily="18" charset="0"/>
                </a:rPr>
                <a:t>(initial)</a:t>
              </a:r>
            </a:p>
          </p:txBody>
        </p:sp>
        <p:sp>
          <p:nvSpPr>
            <p:cNvPr id="13331" name="Rectangle 18"/>
            <p:cNvSpPr>
              <a:spLocks noChangeArrowheads="1"/>
            </p:cNvSpPr>
            <p:nvPr/>
          </p:nvSpPr>
          <p:spPr bwMode="auto">
            <a:xfrm>
              <a:off x="3408" y="2736"/>
              <a:ext cx="733"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zh-CN" altLang="en-US" b="1" i="0">
                  <a:latin typeface="Times New Roman" pitchFamily="18" charset="0"/>
                </a:rPr>
                <a:t>标识符</a:t>
              </a:r>
            </a:p>
            <a:p>
              <a:pPr algn="just">
                <a:spcBef>
                  <a:spcPct val="0"/>
                </a:spcBef>
                <a:buFontTx/>
                <a:buNone/>
              </a:pPr>
              <a:r>
                <a:rPr lang="en-US" altLang="zh-CN" b="1" i="0">
                  <a:latin typeface="Times New Roman" pitchFamily="18" charset="0"/>
                </a:rPr>
                <a:t>(rate)</a:t>
              </a:r>
            </a:p>
          </p:txBody>
        </p:sp>
        <p:sp>
          <p:nvSpPr>
            <p:cNvPr id="13332" name="Rectangle 19"/>
            <p:cNvSpPr>
              <a:spLocks noChangeArrowheads="1"/>
            </p:cNvSpPr>
            <p:nvPr/>
          </p:nvSpPr>
          <p:spPr bwMode="auto">
            <a:xfrm>
              <a:off x="5232" y="2736"/>
              <a:ext cx="459"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zh-CN" altLang="en-US" b="1" i="0">
                  <a:latin typeface="Times New Roman" pitchFamily="18" charset="0"/>
                </a:rPr>
                <a:t>数</a:t>
              </a:r>
            </a:p>
            <a:p>
              <a:pPr algn="just">
                <a:spcBef>
                  <a:spcPct val="0"/>
                </a:spcBef>
                <a:buFontTx/>
                <a:buNone/>
              </a:pPr>
              <a:r>
                <a:rPr lang="zh-CN" altLang="en-US" b="1" i="0">
                  <a:latin typeface="Times New Roman" pitchFamily="18" charset="0"/>
                </a:rPr>
                <a:t>(60)</a:t>
              </a:r>
            </a:p>
          </p:txBody>
        </p:sp>
        <p:sp>
          <p:nvSpPr>
            <p:cNvPr id="13333" name="Rectangle 20"/>
            <p:cNvSpPr>
              <a:spLocks noChangeArrowheads="1"/>
            </p:cNvSpPr>
            <p:nvPr/>
          </p:nvSpPr>
          <p:spPr bwMode="auto">
            <a:xfrm>
              <a:off x="4464" y="2256"/>
              <a:ext cx="307"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zh-CN" altLang="en-US" b="1" i="0">
                  <a:latin typeface="Times New Roman" pitchFamily="18" charset="0"/>
                </a:rPr>
                <a:t>*</a:t>
              </a:r>
            </a:p>
          </p:txBody>
        </p:sp>
        <p:sp>
          <p:nvSpPr>
            <p:cNvPr id="13334" name="Rectangle 21"/>
            <p:cNvSpPr>
              <a:spLocks noChangeArrowheads="1"/>
            </p:cNvSpPr>
            <p:nvPr/>
          </p:nvSpPr>
          <p:spPr bwMode="auto">
            <a:xfrm>
              <a:off x="3552" y="1776"/>
              <a:ext cx="30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zh-CN" altLang="en-US" b="1" i="0">
                  <a:latin typeface="Times New Roman" pitchFamily="18" charset="0"/>
                </a:rPr>
                <a:t>+</a:t>
              </a:r>
            </a:p>
          </p:txBody>
        </p:sp>
        <p:sp>
          <p:nvSpPr>
            <p:cNvPr id="13335" name="Line 22"/>
            <p:cNvSpPr>
              <a:spLocks noChangeShapeType="1"/>
            </p:cNvSpPr>
            <p:nvPr/>
          </p:nvSpPr>
          <p:spPr bwMode="auto">
            <a:xfrm>
              <a:off x="3648" y="1536"/>
              <a:ext cx="0"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6" name="Line 23"/>
            <p:cNvSpPr>
              <a:spLocks noChangeShapeType="1"/>
            </p:cNvSpPr>
            <p:nvPr/>
          </p:nvSpPr>
          <p:spPr bwMode="auto">
            <a:xfrm>
              <a:off x="3744" y="2400"/>
              <a:ext cx="0" cy="3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7" name="Line 24"/>
            <p:cNvSpPr>
              <a:spLocks noChangeShapeType="1"/>
            </p:cNvSpPr>
            <p:nvPr/>
          </p:nvSpPr>
          <p:spPr bwMode="auto">
            <a:xfrm>
              <a:off x="5376" y="2400"/>
              <a:ext cx="0" cy="3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63897" name="Rectangle 25"/>
          <p:cNvSpPr>
            <a:spLocks noChangeArrowheads="1"/>
          </p:cNvSpPr>
          <p:nvPr/>
        </p:nvSpPr>
        <p:spPr bwMode="auto">
          <a:xfrm>
            <a:off x="3995738" y="5805488"/>
            <a:ext cx="47529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rPr>
              <a:t>initial + rate </a:t>
            </a:r>
            <a:r>
              <a:rPr lang="en-US" altLang="zh-CN" sz="2800" b="1" i="0">
                <a:latin typeface="宋体" charset="-122"/>
              </a:rPr>
              <a:t>* </a:t>
            </a:r>
            <a:r>
              <a:rPr lang="en-US" altLang="zh-CN" sz="2800" b="1" i="0">
                <a:latin typeface="Times New Roman" pitchFamily="18" charset="0"/>
              </a:rPr>
              <a:t>60</a:t>
            </a:r>
            <a:r>
              <a:rPr lang="zh-CN" altLang="en-US" sz="2800" b="1" i="0">
                <a:latin typeface="Times New Roman" pitchFamily="18" charset="0"/>
              </a:rPr>
              <a:t>的</a:t>
            </a:r>
            <a:r>
              <a:rPr lang="zh-CN" altLang="en-US" sz="2800" b="1" i="0">
                <a:solidFill>
                  <a:srgbClr val="00FF00"/>
                </a:solidFill>
                <a:latin typeface="Times New Roman" pitchFamily="18" charset="0"/>
              </a:rPr>
              <a:t>分析树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3875">
                                            <p:txEl>
                                              <p:pRg st="3" end="3"/>
                                            </p:txEl>
                                          </p:spTgt>
                                        </p:tgtEl>
                                        <p:attrNameLst>
                                          <p:attrName>style.visibility</p:attrName>
                                        </p:attrNameLst>
                                      </p:cBhvr>
                                      <p:to>
                                        <p:strVal val="visible"/>
                                      </p:to>
                                    </p:set>
                                    <p:animEffect transition="in" filter="box(in)">
                                      <p:cBhvr>
                                        <p:cTn id="7" dur="500"/>
                                        <p:tgtEl>
                                          <p:spTgt spid="46387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63875">
                                            <p:txEl>
                                              <p:pRg st="4" end="4"/>
                                            </p:txEl>
                                          </p:spTgt>
                                        </p:tgtEl>
                                        <p:attrNameLst>
                                          <p:attrName>style.visibility</p:attrName>
                                        </p:attrNameLst>
                                      </p:cBhvr>
                                      <p:to>
                                        <p:strVal val="visible"/>
                                      </p:to>
                                    </p:set>
                                    <p:animEffect transition="in" filter="box(in)">
                                      <p:cBhvr>
                                        <p:cTn id="10" dur="500"/>
                                        <p:tgtEl>
                                          <p:spTgt spid="46387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63875">
                                            <p:txEl>
                                              <p:pRg st="5" end="5"/>
                                            </p:txEl>
                                          </p:spTgt>
                                        </p:tgtEl>
                                        <p:attrNameLst>
                                          <p:attrName>style.visibility</p:attrName>
                                        </p:attrNameLst>
                                      </p:cBhvr>
                                      <p:to>
                                        <p:strVal val="visible"/>
                                      </p:to>
                                    </p:set>
                                    <p:animEffect transition="in" filter="box(in)">
                                      <p:cBhvr>
                                        <p:cTn id="13" dur="500"/>
                                        <p:tgtEl>
                                          <p:spTgt spid="463875">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63875">
                                            <p:txEl>
                                              <p:pRg st="6" end="6"/>
                                            </p:txEl>
                                          </p:spTgt>
                                        </p:tgtEl>
                                        <p:attrNameLst>
                                          <p:attrName>style.visibility</p:attrName>
                                        </p:attrNameLst>
                                      </p:cBhvr>
                                      <p:to>
                                        <p:strVal val="visible"/>
                                      </p:to>
                                    </p:set>
                                    <p:animEffect transition="in" filter="box(in)">
                                      <p:cBhvr>
                                        <p:cTn id="16" dur="500"/>
                                        <p:tgtEl>
                                          <p:spTgt spid="463875">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63875">
                                            <p:txEl>
                                              <p:pRg st="7" end="7"/>
                                            </p:txEl>
                                          </p:spTgt>
                                        </p:tgtEl>
                                        <p:attrNameLst>
                                          <p:attrName>style.visibility</p:attrName>
                                        </p:attrNameLst>
                                      </p:cBhvr>
                                      <p:to>
                                        <p:strVal val="visible"/>
                                      </p:to>
                                    </p:set>
                                    <p:animEffect transition="in" filter="box(in)">
                                      <p:cBhvr>
                                        <p:cTn id="19" dur="500"/>
                                        <p:tgtEl>
                                          <p:spTgt spid="463875">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463876"/>
                                        </p:tgtEl>
                                        <p:attrNameLst>
                                          <p:attrName>style.visibility</p:attrName>
                                        </p:attrNameLst>
                                      </p:cBhvr>
                                      <p:to>
                                        <p:strVal val="visible"/>
                                      </p:to>
                                    </p:set>
                                    <p:animEffect transition="in" filter="box(in)">
                                      <p:cBhvr>
                                        <p:cTn id="24" dur="500"/>
                                        <p:tgtEl>
                                          <p:spTgt spid="463876"/>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463897"/>
                                        </p:tgtEl>
                                        <p:attrNameLst>
                                          <p:attrName>style.visibility</p:attrName>
                                        </p:attrNameLst>
                                      </p:cBhvr>
                                      <p:to>
                                        <p:strVal val="visible"/>
                                      </p:to>
                                    </p:set>
                                    <p:animEffect transition="in" filter="box(in)">
                                      <p:cBhvr>
                                        <p:cTn id="27" dur="500"/>
                                        <p:tgtEl>
                                          <p:spTgt spid="463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9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3"/>
          <p:cNvGrpSpPr>
            <a:grpSpLocks/>
          </p:cNvGrpSpPr>
          <p:nvPr/>
        </p:nvGrpSpPr>
        <p:grpSpPr bwMode="auto">
          <a:xfrm>
            <a:off x="5715000" y="2057400"/>
            <a:ext cx="3200400" cy="2895600"/>
            <a:chOff x="3600" y="1296"/>
            <a:chExt cx="2016" cy="1824"/>
          </a:xfrm>
        </p:grpSpPr>
        <p:sp>
          <p:nvSpPr>
            <p:cNvPr id="14361" name="Rectangle 4"/>
            <p:cNvSpPr>
              <a:spLocks noChangeArrowheads="1"/>
            </p:cNvSpPr>
            <p:nvPr/>
          </p:nvSpPr>
          <p:spPr bwMode="auto">
            <a:xfrm>
              <a:off x="4128" y="1296"/>
              <a:ext cx="12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zh-CN" altLang="en-US" sz="2800" b="1" i="0">
                  <a:latin typeface="宋体" charset="-122"/>
                </a:rPr>
                <a:t>符 号 表</a:t>
              </a:r>
              <a:r>
                <a:rPr lang="zh-CN" altLang="en-US" sz="3200" i="0">
                  <a:latin typeface="Times New Roman" pitchFamily="18" charset="0"/>
                </a:rPr>
                <a:t> </a:t>
              </a:r>
              <a:endParaRPr lang="en-US" altLang="zh-CN" sz="3200" i="0">
                <a:latin typeface="Times New Roman" pitchFamily="18" charset="0"/>
              </a:endParaRPr>
            </a:p>
          </p:txBody>
        </p:sp>
        <p:sp>
          <p:nvSpPr>
            <p:cNvPr id="14362" name="Line 5"/>
            <p:cNvSpPr>
              <a:spLocks noChangeShapeType="1"/>
            </p:cNvSpPr>
            <p:nvPr/>
          </p:nvSpPr>
          <p:spPr bwMode="auto">
            <a:xfrm>
              <a:off x="3984" y="1968"/>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3" name="Line 6"/>
            <p:cNvSpPr>
              <a:spLocks noChangeShapeType="1"/>
            </p:cNvSpPr>
            <p:nvPr/>
          </p:nvSpPr>
          <p:spPr bwMode="auto">
            <a:xfrm>
              <a:off x="398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4" name="Line 7"/>
            <p:cNvSpPr>
              <a:spLocks noChangeShapeType="1"/>
            </p:cNvSpPr>
            <p:nvPr/>
          </p:nvSpPr>
          <p:spPr bwMode="auto">
            <a:xfrm>
              <a:off x="494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5" name="Line 8"/>
            <p:cNvSpPr>
              <a:spLocks noChangeShapeType="1"/>
            </p:cNvSpPr>
            <p:nvPr/>
          </p:nvSpPr>
          <p:spPr bwMode="auto">
            <a:xfrm>
              <a:off x="5616"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6" name="Rectangle 9"/>
            <p:cNvSpPr>
              <a:spLocks noChangeArrowheads="1"/>
            </p:cNvSpPr>
            <p:nvPr/>
          </p:nvSpPr>
          <p:spPr bwMode="auto">
            <a:xfrm>
              <a:off x="3984" y="163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position</a:t>
              </a:r>
            </a:p>
          </p:txBody>
        </p:sp>
        <p:sp>
          <p:nvSpPr>
            <p:cNvPr id="14367" name="Line 10"/>
            <p:cNvSpPr>
              <a:spLocks noChangeShapeType="1"/>
            </p:cNvSpPr>
            <p:nvPr/>
          </p:nvSpPr>
          <p:spPr bwMode="auto">
            <a:xfrm>
              <a:off x="3984" y="1632"/>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8" name="Rectangle 11"/>
            <p:cNvSpPr>
              <a:spLocks noChangeArrowheads="1"/>
            </p:cNvSpPr>
            <p:nvPr/>
          </p:nvSpPr>
          <p:spPr bwMode="auto">
            <a:xfrm>
              <a:off x="3888" y="1968"/>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initial</a:t>
              </a:r>
            </a:p>
          </p:txBody>
        </p:sp>
        <p:sp>
          <p:nvSpPr>
            <p:cNvPr id="14369" name="Line 12"/>
            <p:cNvSpPr>
              <a:spLocks noChangeShapeType="1"/>
            </p:cNvSpPr>
            <p:nvPr/>
          </p:nvSpPr>
          <p:spPr bwMode="auto">
            <a:xfrm>
              <a:off x="3984" y="2304"/>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0" name="Line 13"/>
            <p:cNvSpPr>
              <a:spLocks noChangeShapeType="1"/>
            </p:cNvSpPr>
            <p:nvPr/>
          </p:nvSpPr>
          <p:spPr bwMode="auto">
            <a:xfrm>
              <a:off x="3984" y="2640"/>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1" name="Rectangle 14"/>
            <p:cNvSpPr>
              <a:spLocks noChangeArrowheads="1"/>
            </p:cNvSpPr>
            <p:nvPr/>
          </p:nvSpPr>
          <p:spPr bwMode="auto">
            <a:xfrm>
              <a:off x="3840" y="2304"/>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rate</a:t>
              </a:r>
            </a:p>
          </p:txBody>
        </p:sp>
        <p:sp>
          <p:nvSpPr>
            <p:cNvPr id="14372" name="Rectangle 15"/>
            <p:cNvSpPr>
              <a:spLocks noChangeArrowheads="1"/>
            </p:cNvSpPr>
            <p:nvPr/>
          </p:nvSpPr>
          <p:spPr bwMode="auto">
            <a:xfrm>
              <a:off x="4848" y="1584"/>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 . .</a:t>
              </a:r>
            </a:p>
          </p:txBody>
        </p:sp>
        <p:sp>
          <p:nvSpPr>
            <p:cNvPr id="14373" name="Rectangle 16"/>
            <p:cNvSpPr>
              <a:spLocks noChangeArrowheads="1"/>
            </p:cNvSpPr>
            <p:nvPr/>
          </p:nvSpPr>
          <p:spPr bwMode="auto">
            <a:xfrm>
              <a:off x="4848" y="192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 . .</a:t>
              </a:r>
            </a:p>
          </p:txBody>
        </p:sp>
        <p:sp>
          <p:nvSpPr>
            <p:cNvPr id="14374" name="Rectangle 17"/>
            <p:cNvSpPr>
              <a:spLocks noChangeArrowheads="1"/>
            </p:cNvSpPr>
            <p:nvPr/>
          </p:nvSpPr>
          <p:spPr bwMode="auto">
            <a:xfrm>
              <a:off x="4848" y="225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 . .</a:t>
              </a:r>
            </a:p>
          </p:txBody>
        </p:sp>
        <p:sp>
          <p:nvSpPr>
            <p:cNvPr id="14375" name="Rectangle 18"/>
            <p:cNvSpPr>
              <a:spLocks noChangeArrowheads="1"/>
            </p:cNvSpPr>
            <p:nvPr/>
          </p:nvSpPr>
          <p:spPr bwMode="auto">
            <a:xfrm>
              <a:off x="3600" y="163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1</a:t>
              </a:r>
            </a:p>
          </p:txBody>
        </p:sp>
        <p:sp>
          <p:nvSpPr>
            <p:cNvPr id="14376" name="Rectangle 19"/>
            <p:cNvSpPr>
              <a:spLocks noChangeArrowheads="1"/>
            </p:cNvSpPr>
            <p:nvPr/>
          </p:nvSpPr>
          <p:spPr bwMode="auto">
            <a:xfrm>
              <a:off x="3600" y="196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2</a:t>
              </a:r>
            </a:p>
          </p:txBody>
        </p:sp>
        <p:sp>
          <p:nvSpPr>
            <p:cNvPr id="14377" name="Rectangle 20"/>
            <p:cNvSpPr>
              <a:spLocks noChangeArrowheads="1"/>
            </p:cNvSpPr>
            <p:nvPr/>
          </p:nvSpPr>
          <p:spPr bwMode="auto">
            <a:xfrm>
              <a:off x="3600" y="23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3</a:t>
              </a:r>
            </a:p>
          </p:txBody>
        </p:sp>
      </p:grpSp>
      <p:grpSp>
        <p:nvGrpSpPr>
          <p:cNvPr id="14339" name="Group 56"/>
          <p:cNvGrpSpPr>
            <a:grpSpLocks/>
          </p:cNvGrpSpPr>
          <p:nvPr/>
        </p:nvGrpSpPr>
        <p:grpSpPr bwMode="auto">
          <a:xfrm>
            <a:off x="228600" y="1752600"/>
            <a:ext cx="5378450" cy="4217988"/>
            <a:chOff x="144" y="1104"/>
            <a:chExt cx="3388" cy="2657"/>
          </a:xfrm>
        </p:grpSpPr>
        <p:sp>
          <p:nvSpPr>
            <p:cNvPr id="14343" name="Rectangle 22"/>
            <p:cNvSpPr>
              <a:spLocks noChangeArrowheads="1"/>
            </p:cNvSpPr>
            <p:nvPr/>
          </p:nvSpPr>
          <p:spPr bwMode="auto">
            <a:xfrm>
              <a:off x="960" y="1872"/>
              <a:ext cx="1728"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2800" b="1" i="0">
                  <a:latin typeface="宋体" charset="-122"/>
                </a:rPr>
                <a:t>语法分析器</a:t>
              </a:r>
              <a:endParaRPr lang="zh-CN" altLang="en-US" sz="2800" b="1"/>
            </a:p>
          </p:txBody>
        </p:sp>
        <p:sp>
          <p:nvSpPr>
            <p:cNvPr id="14344" name="Line 23"/>
            <p:cNvSpPr>
              <a:spLocks noChangeShapeType="1"/>
            </p:cNvSpPr>
            <p:nvPr/>
          </p:nvSpPr>
          <p:spPr bwMode="auto">
            <a:xfrm>
              <a:off x="1824" y="1536"/>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5" name="Rectangle 25"/>
            <p:cNvSpPr>
              <a:spLocks noChangeArrowheads="1"/>
            </p:cNvSpPr>
            <p:nvPr/>
          </p:nvSpPr>
          <p:spPr bwMode="auto">
            <a:xfrm>
              <a:off x="144" y="1104"/>
              <a:ext cx="338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sym typeface="Symbol" pitchFamily="18" charset="2"/>
                </a:rPr>
                <a:t>i</a:t>
              </a:r>
              <a:r>
                <a:rPr lang="en-US" altLang="zh-CN" sz="2800" b="1" i="0">
                  <a:latin typeface="Times New Roman" pitchFamily="18" charset="0"/>
                </a:rPr>
                <a:t>d, 1</a:t>
              </a:r>
              <a:r>
                <a:rPr lang="en-US" altLang="zh-CN" sz="2800" b="1" i="0">
                  <a:latin typeface="Times New Roman" pitchFamily="18" charset="0"/>
                  <a:sym typeface="Symbol" pitchFamily="18" charset="2"/>
                </a:rPr>
                <a:t></a:t>
              </a:r>
              <a:r>
                <a:rPr lang="zh-CN" altLang="en-US" sz="2800">
                  <a:latin typeface="Times New Roman" pitchFamily="18" charset="0"/>
                </a:rPr>
                <a:t> </a:t>
              </a:r>
              <a:r>
                <a:rPr lang="en-US" altLang="zh-CN" sz="2800" b="1" i="0">
                  <a:latin typeface="Times New Roman" pitchFamily="18" charset="0"/>
                  <a:sym typeface="Symbol" pitchFamily="18" charset="2"/>
                </a:rPr>
                <a:t></a:t>
              </a:r>
              <a:r>
                <a:rPr lang="en-US" altLang="zh-CN" sz="2800" b="1" i="0">
                  <a:latin typeface="Times New Roman" pitchFamily="18" charset="0"/>
                </a:rPr>
                <a:t>=</a:t>
              </a:r>
              <a:r>
                <a:rPr lang="en-US" altLang="zh-CN" sz="2800" b="1" i="0">
                  <a:latin typeface="Times New Roman" pitchFamily="18" charset="0"/>
                  <a:sym typeface="Symbol" pitchFamily="18" charset="2"/>
                </a:rPr>
                <a:t></a:t>
              </a:r>
              <a:r>
                <a:rPr lang="en-US" altLang="zh-CN" sz="2800" b="1" i="0">
                  <a:latin typeface="Times New Roman" pitchFamily="18" charset="0"/>
                </a:rPr>
                <a:t> </a:t>
              </a:r>
              <a:r>
                <a:rPr lang="en-US" altLang="zh-CN" sz="2800" b="1" i="0">
                  <a:latin typeface="Times New Roman" pitchFamily="18" charset="0"/>
                  <a:sym typeface="Symbol" pitchFamily="18" charset="2"/>
                </a:rPr>
                <a:t></a:t>
              </a:r>
              <a:r>
                <a:rPr lang="en-US" altLang="zh-CN" sz="2800" b="1" i="0">
                  <a:latin typeface="Times New Roman" pitchFamily="18" charset="0"/>
                </a:rPr>
                <a:t>id, 2</a:t>
              </a:r>
              <a:r>
                <a:rPr lang="en-US" altLang="zh-CN" sz="2800" b="1" i="0">
                  <a:latin typeface="Times New Roman" pitchFamily="18" charset="0"/>
                  <a:sym typeface="Symbol" pitchFamily="18" charset="2"/>
                </a:rPr>
                <a:t></a:t>
              </a:r>
              <a:r>
                <a:rPr lang="en-US" altLang="zh-CN" sz="2800" b="1" i="0">
                  <a:latin typeface="Times New Roman" pitchFamily="18" charset="0"/>
                </a:rPr>
                <a:t> </a:t>
              </a:r>
              <a:r>
                <a:rPr lang="en-US" altLang="zh-CN" sz="2800" b="1" i="0">
                  <a:latin typeface="Times New Roman" pitchFamily="18" charset="0"/>
                  <a:sym typeface="Symbol" pitchFamily="18" charset="2"/>
                </a:rPr>
                <a:t></a:t>
              </a:r>
              <a:r>
                <a:rPr lang="en-US" altLang="zh-CN" sz="2800" b="1" i="0">
                  <a:latin typeface="Times New Roman" pitchFamily="18" charset="0"/>
                </a:rPr>
                <a:t>+</a:t>
              </a:r>
              <a:r>
                <a:rPr lang="en-US" altLang="zh-CN" sz="2800" b="1" i="0">
                  <a:latin typeface="Times New Roman" pitchFamily="18" charset="0"/>
                  <a:sym typeface="Symbol" pitchFamily="18" charset="2"/>
                </a:rPr>
                <a:t></a:t>
              </a:r>
              <a:r>
                <a:rPr lang="en-US" altLang="zh-CN" sz="2800" b="1" i="0">
                  <a:latin typeface="Times New Roman" pitchFamily="18" charset="0"/>
                </a:rPr>
                <a:t> </a:t>
              </a:r>
              <a:r>
                <a:rPr lang="en-US" altLang="zh-CN" sz="2800" b="1" i="0">
                  <a:latin typeface="Times New Roman" pitchFamily="18" charset="0"/>
                  <a:sym typeface="Symbol" pitchFamily="18" charset="2"/>
                </a:rPr>
                <a:t></a:t>
              </a:r>
              <a:r>
                <a:rPr lang="en-US" altLang="zh-CN" sz="2800" b="1" i="0">
                  <a:latin typeface="Times New Roman" pitchFamily="18" charset="0"/>
                </a:rPr>
                <a:t>id, 3</a:t>
              </a:r>
              <a:r>
                <a:rPr lang="en-US" altLang="zh-CN" sz="2800" b="1" i="0">
                  <a:latin typeface="Times New Roman" pitchFamily="18" charset="0"/>
                  <a:sym typeface="Symbol" pitchFamily="18" charset="2"/>
                </a:rPr>
                <a:t></a:t>
              </a:r>
              <a:r>
                <a:rPr lang="en-US" altLang="zh-CN" sz="2800" b="1" i="0">
                  <a:latin typeface="Times New Roman" pitchFamily="18" charset="0"/>
                </a:rPr>
                <a:t> </a:t>
              </a:r>
              <a:r>
                <a:rPr lang="en-US" altLang="zh-CN" sz="2800" b="1" i="0">
                  <a:latin typeface="Times New Roman" pitchFamily="18" charset="0"/>
                  <a:sym typeface="Symbol" pitchFamily="18" charset="2"/>
                </a:rPr>
                <a:t> </a:t>
              </a:r>
              <a:r>
                <a:rPr lang="en-US" altLang="zh-CN" sz="2800" b="1" i="0">
                  <a:latin typeface="Times New Roman" pitchFamily="18" charset="0"/>
                </a:rPr>
                <a:t>60</a:t>
              </a:r>
              <a:r>
                <a:rPr lang="en-US" altLang="zh-CN" sz="2800" b="1" i="0">
                  <a:latin typeface="Times New Roman" pitchFamily="18" charset="0"/>
                  <a:sym typeface="Symbol" pitchFamily="18" charset="2"/>
                </a:rPr>
                <a:t></a:t>
              </a:r>
            </a:p>
          </p:txBody>
        </p:sp>
        <p:sp>
          <p:nvSpPr>
            <p:cNvPr id="14346" name="Line 27"/>
            <p:cNvSpPr>
              <a:spLocks noChangeShapeType="1"/>
            </p:cNvSpPr>
            <p:nvPr/>
          </p:nvSpPr>
          <p:spPr bwMode="auto">
            <a:xfrm>
              <a:off x="1824" y="2400"/>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347" name="Group 55"/>
            <p:cNvGrpSpPr>
              <a:grpSpLocks/>
            </p:cNvGrpSpPr>
            <p:nvPr/>
          </p:nvGrpSpPr>
          <p:grpSpPr bwMode="auto">
            <a:xfrm>
              <a:off x="527" y="2688"/>
              <a:ext cx="2641" cy="1073"/>
              <a:chOff x="527" y="2688"/>
              <a:chExt cx="2641" cy="1073"/>
            </a:xfrm>
          </p:grpSpPr>
          <p:sp>
            <p:nvSpPr>
              <p:cNvPr id="14348" name="Rectangle 28"/>
              <p:cNvSpPr>
                <a:spLocks noChangeArrowheads="1"/>
              </p:cNvSpPr>
              <p:nvPr/>
            </p:nvSpPr>
            <p:spPr bwMode="auto">
              <a:xfrm>
                <a:off x="1068" y="268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4349" name="Rectangle 29"/>
              <p:cNvSpPr>
                <a:spLocks noChangeArrowheads="1"/>
              </p:cNvSpPr>
              <p:nvPr/>
            </p:nvSpPr>
            <p:spPr bwMode="auto">
              <a:xfrm>
                <a:off x="1632" y="292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4350" name="Rectangle 30"/>
              <p:cNvSpPr>
                <a:spLocks noChangeArrowheads="1"/>
              </p:cNvSpPr>
              <p:nvPr/>
            </p:nvSpPr>
            <p:spPr bwMode="auto">
              <a:xfrm>
                <a:off x="2112" y="316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4351" name="Rectangle 31"/>
              <p:cNvSpPr>
                <a:spLocks noChangeArrowheads="1"/>
              </p:cNvSpPr>
              <p:nvPr/>
            </p:nvSpPr>
            <p:spPr bwMode="auto">
              <a:xfrm>
                <a:off x="2688" y="3456"/>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60</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4352" name="Rectangle 34"/>
              <p:cNvSpPr>
                <a:spLocks noChangeArrowheads="1"/>
              </p:cNvSpPr>
              <p:nvPr/>
            </p:nvSpPr>
            <p:spPr bwMode="auto">
              <a:xfrm>
                <a:off x="527" y="2982"/>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i</a:t>
                </a:r>
                <a:r>
                  <a:rPr lang="en-US" altLang="zh-CN" sz="2800" b="1" i="0">
                    <a:latin typeface="Times New Roman" pitchFamily="18" charset="0"/>
                  </a:rPr>
                  <a:t>d, 1</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4353" name="Rectangle 35"/>
              <p:cNvSpPr>
                <a:spLocks noChangeArrowheads="1"/>
              </p:cNvSpPr>
              <p:nvPr/>
            </p:nvSpPr>
            <p:spPr bwMode="auto">
              <a:xfrm>
                <a:off x="1179" y="320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id, 2</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4354" name="Rectangle 36"/>
              <p:cNvSpPr>
                <a:spLocks noChangeArrowheads="1"/>
              </p:cNvSpPr>
              <p:nvPr/>
            </p:nvSpPr>
            <p:spPr bwMode="auto">
              <a:xfrm>
                <a:off x="1604" y="3521"/>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id, 3</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4355" name="Line 37"/>
              <p:cNvSpPr>
                <a:spLocks noChangeShapeType="1"/>
              </p:cNvSpPr>
              <p:nvPr/>
            </p:nvSpPr>
            <p:spPr bwMode="auto">
              <a:xfrm flipH="1">
                <a:off x="912"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6" name="Line 38"/>
              <p:cNvSpPr>
                <a:spLocks noChangeShapeType="1"/>
              </p:cNvSpPr>
              <p:nvPr/>
            </p:nvSpPr>
            <p:spPr bwMode="auto">
              <a:xfrm>
                <a:off x="1488"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7" name="Line 39"/>
              <p:cNvSpPr>
                <a:spLocks noChangeShapeType="1"/>
              </p:cNvSpPr>
              <p:nvPr/>
            </p:nvSpPr>
            <p:spPr bwMode="auto">
              <a:xfrm>
                <a:off x="2030" y="309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8" name="Line 40"/>
              <p:cNvSpPr>
                <a:spLocks noChangeShapeType="1"/>
              </p:cNvSpPr>
              <p:nvPr/>
            </p:nvSpPr>
            <p:spPr bwMode="auto">
              <a:xfrm>
                <a:off x="2597" y="335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9" name="Line 41"/>
              <p:cNvSpPr>
                <a:spLocks noChangeShapeType="1"/>
              </p:cNvSpPr>
              <p:nvPr/>
            </p:nvSpPr>
            <p:spPr bwMode="auto">
              <a:xfrm flipH="1">
                <a:off x="1968" y="3408"/>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0" name="Line 42"/>
              <p:cNvSpPr>
                <a:spLocks noChangeShapeType="1"/>
              </p:cNvSpPr>
              <p:nvPr/>
            </p:nvSpPr>
            <p:spPr bwMode="auto">
              <a:xfrm flipH="1">
                <a:off x="1488" y="312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340" name="Rectangle 48"/>
          <p:cNvSpPr>
            <a:spLocks noChangeArrowheads="1"/>
          </p:cNvSpPr>
          <p:nvPr/>
        </p:nvSpPr>
        <p:spPr bwMode="auto">
          <a:xfrm>
            <a:off x="5202238" y="5084763"/>
            <a:ext cx="18446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3200" b="1" i="0">
                <a:solidFill>
                  <a:srgbClr val="00FF00"/>
                </a:solidFill>
                <a:latin typeface="Times New Roman" pitchFamily="18" charset="0"/>
                <a:sym typeface="Symbol" pitchFamily="18" charset="2"/>
              </a:rPr>
              <a:t> </a:t>
            </a:r>
            <a:r>
              <a:rPr lang="zh-CN" altLang="en-US" sz="2800" b="1" i="0">
                <a:solidFill>
                  <a:srgbClr val="00FF00"/>
                </a:solidFill>
                <a:latin typeface="Times New Roman" pitchFamily="18" charset="0"/>
              </a:rPr>
              <a:t>语法树</a:t>
            </a:r>
          </a:p>
        </p:txBody>
      </p:sp>
      <p:sp>
        <p:nvSpPr>
          <p:cNvPr id="14341" name="Rectangle 54"/>
          <p:cNvSpPr>
            <a:spLocks noChangeArrowheads="1"/>
          </p:cNvSpPr>
          <p:nvPr/>
        </p:nvSpPr>
        <p:spPr bwMode="auto">
          <a:xfrm>
            <a:off x="6096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altLang="zh-CN" sz="4400" b="1" i="0">
                <a:solidFill>
                  <a:schemeClr val="tx2"/>
                </a:solidFill>
                <a:latin typeface="Times New Roman" pitchFamily="18" charset="0"/>
              </a:rPr>
              <a:t>1.1 </a:t>
            </a:r>
            <a:r>
              <a:rPr lang="zh-CN" altLang="en-US" sz="4400" b="1" i="0">
                <a:solidFill>
                  <a:schemeClr val="tx2"/>
                </a:solidFill>
                <a:latin typeface="Times New Roman" pitchFamily="18" charset="0"/>
              </a:rPr>
              <a:t>编译器概述</a:t>
            </a:r>
          </a:p>
        </p:txBody>
      </p:sp>
      <p:sp>
        <p:nvSpPr>
          <p:cNvPr id="14342" name="Rectangle 48"/>
          <p:cNvSpPr>
            <a:spLocks noChangeArrowheads="1"/>
          </p:cNvSpPr>
          <p:nvPr/>
        </p:nvSpPr>
        <p:spPr bwMode="auto">
          <a:xfrm>
            <a:off x="5427663" y="1538288"/>
            <a:ext cx="18446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3200" b="1" i="0">
                <a:solidFill>
                  <a:srgbClr val="00FF00"/>
                </a:solidFill>
                <a:latin typeface="Times New Roman" pitchFamily="18" charset="0"/>
                <a:sym typeface="Symbol" pitchFamily="18" charset="2"/>
              </a:rPr>
              <a:t> </a:t>
            </a:r>
            <a:r>
              <a:rPr lang="zh-CN" altLang="en-US" sz="2800" b="1" i="0">
                <a:solidFill>
                  <a:srgbClr val="00FF00"/>
                </a:solidFill>
                <a:latin typeface="Times New Roman" pitchFamily="18" charset="0"/>
              </a:rPr>
              <a:t>记号流</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3"/>
          <p:cNvGrpSpPr>
            <a:grpSpLocks/>
          </p:cNvGrpSpPr>
          <p:nvPr/>
        </p:nvGrpSpPr>
        <p:grpSpPr bwMode="auto">
          <a:xfrm>
            <a:off x="5715000" y="2057400"/>
            <a:ext cx="3200400" cy="2895600"/>
            <a:chOff x="3600" y="1296"/>
            <a:chExt cx="2016" cy="1824"/>
          </a:xfrm>
        </p:grpSpPr>
        <p:sp>
          <p:nvSpPr>
            <p:cNvPr id="15400" name="Rectangle 4"/>
            <p:cNvSpPr>
              <a:spLocks noChangeArrowheads="1"/>
            </p:cNvSpPr>
            <p:nvPr/>
          </p:nvSpPr>
          <p:spPr bwMode="auto">
            <a:xfrm>
              <a:off x="4128" y="1296"/>
              <a:ext cx="12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zh-CN" altLang="en-US" sz="2800" b="1" i="0">
                  <a:latin typeface="宋体" charset="-122"/>
                </a:rPr>
                <a:t>符 号 表</a:t>
              </a:r>
              <a:r>
                <a:rPr lang="zh-CN" altLang="en-US" sz="3200" i="0">
                  <a:latin typeface="Times New Roman" pitchFamily="18" charset="0"/>
                </a:rPr>
                <a:t> </a:t>
              </a:r>
              <a:endParaRPr lang="en-US" altLang="zh-CN" sz="3200" i="0">
                <a:latin typeface="Times New Roman" pitchFamily="18" charset="0"/>
              </a:endParaRPr>
            </a:p>
          </p:txBody>
        </p:sp>
        <p:sp>
          <p:nvSpPr>
            <p:cNvPr id="15401" name="Line 5"/>
            <p:cNvSpPr>
              <a:spLocks noChangeShapeType="1"/>
            </p:cNvSpPr>
            <p:nvPr/>
          </p:nvSpPr>
          <p:spPr bwMode="auto">
            <a:xfrm>
              <a:off x="3984" y="1968"/>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2" name="Line 6"/>
            <p:cNvSpPr>
              <a:spLocks noChangeShapeType="1"/>
            </p:cNvSpPr>
            <p:nvPr/>
          </p:nvSpPr>
          <p:spPr bwMode="auto">
            <a:xfrm>
              <a:off x="398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3" name="Line 7"/>
            <p:cNvSpPr>
              <a:spLocks noChangeShapeType="1"/>
            </p:cNvSpPr>
            <p:nvPr/>
          </p:nvSpPr>
          <p:spPr bwMode="auto">
            <a:xfrm>
              <a:off x="494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4" name="Line 8"/>
            <p:cNvSpPr>
              <a:spLocks noChangeShapeType="1"/>
            </p:cNvSpPr>
            <p:nvPr/>
          </p:nvSpPr>
          <p:spPr bwMode="auto">
            <a:xfrm>
              <a:off x="5616"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5" name="Rectangle 9"/>
            <p:cNvSpPr>
              <a:spLocks noChangeArrowheads="1"/>
            </p:cNvSpPr>
            <p:nvPr/>
          </p:nvSpPr>
          <p:spPr bwMode="auto">
            <a:xfrm>
              <a:off x="3984" y="163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position</a:t>
              </a:r>
            </a:p>
          </p:txBody>
        </p:sp>
        <p:sp>
          <p:nvSpPr>
            <p:cNvPr id="15406" name="Line 10"/>
            <p:cNvSpPr>
              <a:spLocks noChangeShapeType="1"/>
            </p:cNvSpPr>
            <p:nvPr/>
          </p:nvSpPr>
          <p:spPr bwMode="auto">
            <a:xfrm>
              <a:off x="3984" y="1632"/>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7" name="Rectangle 11"/>
            <p:cNvSpPr>
              <a:spLocks noChangeArrowheads="1"/>
            </p:cNvSpPr>
            <p:nvPr/>
          </p:nvSpPr>
          <p:spPr bwMode="auto">
            <a:xfrm>
              <a:off x="3888" y="1968"/>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initial</a:t>
              </a:r>
            </a:p>
          </p:txBody>
        </p:sp>
        <p:sp>
          <p:nvSpPr>
            <p:cNvPr id="15408" name="Line 12"/>
            <p:cNvSpPr>
              <a:spLocks noChangeShapeType="1"/>
            </p:cNvSpPr>
            <p:nvPr/>
          </p:nvSpPr>
          <p:spPr bwMode="auto">
            <a:xfrm>
              <a:off x="3984" y="2304"/>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9" name="Line 13"/>
            <p:cNvSpPr>
              <a:spLocks noChangeShapeType="1"/>
            </p:cNvSpPr>
            <p:nvPr/>
          </p:nvSpPr>
          <p:spPr bwMode="auto">
            <a:xfrm>
              <a:off x="3984" y="2640"/>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10" name="Rectangle 14"/>
            <p:cNvSpPr>
              <a:spLocks noChangeArrowheads="1"/>
            </p:cNvSpPr>
            <p:nvPr/>
          </p:nvSpPr>
          <p:spPr bwMode="auto">
            <a:xfrm>
              <a:off x="3840" y="2304"/>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rate</a:t>
              </a:r>
            </a:p>
          </p:txBody>
        </p:sp>
        <p:sp>
          <p:nvSpPr>
            <p:cNvPr id="15411" name="Rectangle 15"/>
            <p:cNvSpPr>
              <a:spLocks noChangeArrowheads="1"/>
            </p:cNvSpPr>
            <p:nvPr/>
          </p:nvSpPr>
          <p:spPr bwMode="auto">
            <a:xfrm>
              <a:off x="4848" y="1584"/>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 . .</a:t>
              </a:r>
            </a:p>
          </p:txBody>
        </p:sp>
        <p:sp>
          <p:nvSpPr>
            <p:cNvPr id="15412" name="Rectangle 16"/>
            <p:cNvSpPr>
              <a:spLocks noChangeArrowheads="1"/>
            </p:cNvSpPr>
            <p:nvPr/>
          </p:nvSpPr>
          <p:spPr bwMode="auto">
            <a:xfrm>
              <a:off x="4848" y="192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 . .</a:t>
              </a:r>
            </a:p>
          </p:txBody>
        </p:sp>
        <p:sp>
          <p:nvSpPr>
            <p:cNvPr id="15413" name="Rectangle 17"/>
            <p:cNvSpPr>
              <a:spLocks noChangeArrowheads="1"/>
            </p:cNvSpPr>
            <p:nvPr/>
          </p:nvSpPr>
          <p:spPr bwMode="auto">
            <a:xfrm>
              <a:off x="4848" y="225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 . .</a:t>
              </a:r>
            </a:p>
          </p:txBody>
        </p:sp>
        <p:sp>
          <p:nvSpPr>
            <p:cNvPr id="15414" name="Rectangle 18"/>
            <p:cNvSpPr>
              <a:spLocks noChangeArrowheads="1"/>
            </p:cNvSpPr>
            <p:nvPr/>
          </p:nvSpPr>
          <p:spPr bwMode="auto">
            <a:xfrm>
              <a:off x="3600" y="163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1</a:t>
              </a:r>
            </a:p>
          </p:txBody>
        </p:sp>
        <p:sp>
          <p:nvSpPr>
            <p:cNvPr id="15415" name="Rectangle 19"/>
            <p:cNvSpPr>
              <a:spLocks noChangeArrowheads="1"/>
            </p:cNvSpPr>
            <p:nvPr/>
          </p:nvSpPr>
          <p:spPr bwMode="auto">
            <a:xfrm>
              <a:off x="3600" y="196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2</a:t>
              </a:r>
            </a:p>
          </p:txBody>
        </p:sp>
        <p:sp>
          <p:nvSpPr>
            <p:cNvPr id="15416" name="Rectangle 20"/>
            <p:cNvSpPr>
              <a:spLocks noChangeArrowheads="1"/>
            </p:cNvSpPr>
            <p:nvPr/>
          </p:nvSpPr>
          <p:spPr bwMode="auto">
            <a:xfrm>
              <a:off x="3600" y="23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3</a:t>
              </a:r>
            </a:p>
          </p:txBody>
        </p:sp>
      </p:grpSp>
      <p:sp>
        <p:nvSpPr>
          <p:cNvPr id="15363" name="Rectangle 96"/>
          <p:cNvSpPr>
            <a:spLocks noChangeArrowheads="1"/>
          </p:cNvSpPr>
          <p:nvPr/>
        </p:nvSpPr>
        <p:spPr bwMode="auto">
          <a:xfrm>
            <a:off x="6096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altLang="zh-CN" sz="4400" b="1" i="0">
                <a:solidFill>
                  <a:schemeClr val="tx2"/>
                </a:solidFill>
                <a:latin typeface="Times New Roman" pitchFamily="18" charset="0"/>
              </a:rPr>
              <a:t>1.1 </a:t>
            </a:r>
            <a:r>
              <a:rPr lang="zh-CN" altLang="en-US" sz="4400" b="1" i="0">
                <a:solidFill>
                  <a:schemeClr val="tx2"/>
                </a:solidFill>
                <a:latin typeface="Times New Roman" pitchFamily="18" charset="0"/>
              </a:rPr>
              <a:t>编译器概述</a:t>
            </a:r>
          </a:p>
        </p:txBody>
      </p:sp>
      <p:grpSp>
        <p:nvGrpSpPr>
          <p:cNvPr id="15364" name="Group 130"/>
          <p:cNvGrpSpPr>
            <a:grpSpLocks/>
          </p:cNvGrpSpPr>
          <p:nvPr/>
        </p:nvGrpSpPr>
        <p:grpSpPr bwMode="auto">
          <a:xfrm>
            <a:off x="792163" y="1089025"/>
            <a:ext cx="4724400" cy="5511800"/>
            <a:chOff x="499" y="686"/>
            <a:chExt cx="2976" cy="3472"/>
          </a:xfrm>
        </p:grpSpPr>
        <p:sp>
          <p:nvSpPr>
            <p:cNvPr id="15367" name="Rectangle 59"/>
            <p:cNvSpPr>
              <a:spLocks noChangeArrowheads="1"/>
            </p:cNvSpPr>
            <p:nvPr/>
          </p:nvSpPr>
          <p:spPr bwMode="auto">
            <a:xfrm>
              <a:off x="960" y="2064"/>
              <a:ext cx="1728"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2800" b="1" i="0">
                  <a:latin typeface="宋体" charset="-122"/>
                </a:rPr>
                <a:t>语义分析器</a:t>
              </a:r>
              <a:endParaRPr lang="zh-CN" altLang="en-US" sz="2800" b="1"/>
            </a:p>
          </p:txBody>
        </p:sp>
        <p:sp>
          <p:nvSpPr>
            <p:cNvPr id="15368" name="Line 60"/>
            <p:cNvSpPr>
              <a:spLocks noChangeShapeType="1"/>
            </p:cNvSpPr>
            <p:nvPr/>
          </p:nvSpPr>
          <p:spPr bwMode="auto">
            <a:xfrm>
              <a:off x="1824" y="1776"/>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369" name="Group 98"/>
            <p:cNvGrpSpPr>
              <a:grpSpLocks/>
            </p:cNvGrpSpPr>
            <p:nvPr/>
          </p:nvGrpSpPr>
          <p:grpSpPr bwMode="auto">
            <a:xfrm>
              <a:off x="499" y="686"/>
              <a:ext cx="2641" cy="1073"/>
              <a:chOff x="527" y="2688"/>
              <a:chExt cx="2641" cy="1073"/>
            </a:xfrm>
          </p:grpSpPr>
          <p:sp>
            <p:nvSpPr>
              <p:cNvPr id="15387" name="Rectangle 99"/>
              <p:cNvSpPr>
                <a:spLocks noChangeArrowheads="1"/>
              </p:cNvSpPr>
              <p:nvPr/>
            </p:nvSpPr>
            <p:spPr bwMode="auto">
              <a:xfrm>
                <a:off x="1068" y="268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5388" name="Rectangle 100"/>
              <p:cNvSpPr>
                <a:spLocks noChangeArrowheads="1"/>
              </p:cNvSpPr>
              <p:nvPr/>
            </p:nvSpPr>
            <p:spPr bwMode="auto">
              <a:xfrm>
                <a:off x="1632" y="292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5389" name="Rectangle 101"/>
              <p:cNvSpPr>
                <a:spLocks noChangeArrowheads="1"/>
              </p:cNvSpPr>
              <p:nvPr/>
            </p:nvSpPr>
            <p:spPr bwMode="auto">
              <a:xfrm>
                <a:off x="2112" y="316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5390" name="Rectangle 102"/>
              <p:cNvSpPr>
                <a:spLocks noChangeArrowheads="1"/>
              </p:cNvSpPr>
              <p:nvPr/>
            </p:nvSpPr>
            <p:spPr bwMode="auto">
              <a:xfrm>
                <a:off x="2688" y="3456"/>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60</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5391" name="Rectangle 103"/>
              <p:cNvSpPr>
                <a:spLocks noChangeArrowheads="1"/>
              </p:cNvSpPr>
              <p:nvPr/>
            </p:nvSpPr>
            <p:spPr bwMode="auto">
              <a:xfrm>
                <a:off x="527" y="2982"/>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i</a:t>
                </a:r>
                <a:r>
                  <a:rPr lang="en-US" altLang="zh-CN" sz="2800" b="1" i="0">
                    <a:latin typeface="Times New Roman" pitchFamily="18" charset="0"/>
                  </a:rPr>
                  <a:t>d, 1</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5392" name="Rectangle 104"/>
              <p:cNvSpPr>
                <a:spLocks noChangeArrowheads="1"/>
              </p:cNvSpPr>
              <p:nvPr/>
            </p:nvSpPr>
            <p:spPr bwMode="auto">
              <a:xfrm>
                <a:off x="1179" y="320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id, 2</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5393" name="Rectangle 105"/>
              <p:cNvSpPr>
                <a:spLocks noChangeArrowheads="1"/>
              </p:cNvSpPr>
              <p:nvPr/>
            </p:nvSpPr>
            <p:spPr bwMode="auto">
              <a:xfrm>
                <a:off x="1604" y="3521"/>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id, 3</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5394" name="Line 106"/>
              <p:cNvSpPr>
                <a:spLocks noChangeShapeType="1"/>
              </p:cNvSpPr>
              <p:nvPr/>
            </p:nvSpPr>
            <p:spPr bwMode="auto">
              <a:xfrm flipH="1">
                <a:off x="912"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5" name="Line 107"/>
              <p:cNvSpPr>
                <a:spLocks noChangeShapeType="1"/>
              </p:cNvSpPr>
              <p:nvPr/>
            </p:nvSpPr>
            <p:spPr bwMode="auto">
              <a:xfrm>
                <a:off x="1488"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6" name="Line 108"/>
              <p:cNvSpPr>
                <a:spLocks noChangeShapeType="1"/>
              </p:cNvSpPr>
              <p:nvPr/>
            </p:nvSpPr>
            <p:spPr bwMode="auto">
              <a:xfrm>
                <a:off x="2030" y="309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7" name="Line 109"/>
              <p:cNvSpPr>
                <a:spLocks noChangeShapeType="1"/>
              </p:cNvSpPr>
              <p:nvPr/>
            </p:nvSpPr>
            <p:spPr bwMode="auto">
              <a:xfrm>
                <a:off x="2597" y="335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8" name="Line 110"/>
              <p:cNvSpPr>
                <a:spLocks noChangeShapeType="1"/>
              </p:cNvSpPr>
              <p:nvPr/>
            </p:nvSpPr>
            <p:spPr bwMode="auto">
              <a:xfrm flipH="1">
                <a:off x="1968" y="3408"/>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9" name="Line 111"/>
              <p:cNvSpPr>
                <a:spLocks noChangeShapeType="1"/>
              </p:cNvSpPr>
              <p:nvPr/>
            </p:nvSpPr>
            <p:spPr bwMode="auto">
              <a:xfrm flipH="1">
                <a:off x="1488" y="312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70" name="Group 128"/>
            <p:cNvGrpSpPr>
              <a:grpSpLocks/>
            </p:cNvGrpSpPr>
            <p:nvPr/>
          </p:nvGrpSpPr>
          <p:grpSpPr bwMode="auto">
            <a:xfrm>
              <a:off x="527" y="2496"/>
              <a:ext cx="2948" cy="1662"/>
              <a:chOff x="527" y="2496"/>
              <a:chExt cx="2948" cy="1662"/>
            </a:xfrm>
          </p:grpSpPr>
          <p:sp>
            <p:nvSpPr>
              <p:cNvPr id="15371" name="Line 62"/>
              <p:cNvSpPr>
                <a:spLocks noChangeShapeType="1"/>
              </p:cNvSpPr>
              <p:nvPr/>
            </p:nvSpPr>
            <p:spPr bwMode="auto">
              <a:xfrm>
                <a:off x="1824" y="2496"/>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2" name="Rectangle 113"/>
              <p:cNvSpPr>
                <a:spLocks noChangeArrowheads="1"/>
              </p:cNvSpPr>
              <p:nvPr/>
            </p:nvSpPr>
            <p:spPr bwMode="auto">
              <a:xfrm>
                <a:off x="1068" y="269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5373" name="Rectangle 114"/>
              <p:cNvSpPr>
                <a:spLocks noChangeArrowheads="1"/>
              </p:cNvSpPr>
              <p:nvPr/>
            </p:nvSpPr>
            <p:spPr bwMode="auto">
              <a:xfrm>
                <a:off x="1632" y="293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5374" name="Rectangle 115"/>
              <p:cNvSpPr>
                <a:spLocks noChangeArrowheads="1"/>
              </p:cNvSpPr>
              <p:nvPr/>
            </p:nvSpPr>
            <p:spPr bwMode="auto">
              <a:xfrm>
                <a:off x="2112" y="317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5375" name="Rectangle 116"/>
              <p:cNvSpPr>
                <a:spLocks noChangeArrowheads="1"/>
              </p:cNvSpPr>
              <p:nvPr/>
            </p:nvSpPr>
            <p:spPr bwMode="auto">
              <a:xfrm>
                <a:off x="2426" y="3467"/>
                <a:ext cx="104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inttofloat</a:t>
                </a:r>
              </a:p>
            </p:txBody>
          </p:sp>
          <p:sp>
            <p:nvSpPr>
              <p:cNvPr id="15376" name="Rectangle 117"/>
              <p:cNvSpPr>
                <a:spLocks noChangeArrowheads="1"/>
              </p:cNvSpPr>
              <p:nvPr/>
            </p:nvSpPr>
            <p:spPr bwMode="auto">
              <a:xfrm>
                <a:off x="527" y="2993"/>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i</a:t>
                </a:r>
                <a:r>
                  <a:rPr lang="en-US" altLang="zh-CN" sz="2800" b="1" i="0">
                    <a:latin typeface="Times New Roman" pitchFamily="18" charset="0"/>
                  </a:rPr>
                  <a:t>d, 1</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5377" name="Rectangle 118"/>
              <p:cNvSpPr>
                <a:spLocks noChangeArrowheads="1"/>
              </p:cNvSpPr>
              <p:nvPr/>
            </p:nvSpPr>
            <p:spPr bwMode="auto">
              <a:xfrm>
                <a:off x="1179" y="3220"/>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id, 2</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5378" name="Rectangle 119"/>
              <p:cNvSpPr>
                <a:spLocks noChangeArrowheads="1"/>
              </p:cNvSpPr>
              <p:nvPr/>
            </p:nvSpPr>
            <p:spPr bwMode="auto">
              <a:xfrm>
                <a:off x="1604" y="3532"/>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id, 3</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5379" name="Line 120"/>
              <p:cNvSpPr>
                <a:spLocks noChangeShapeType="1"/>
              </p:cNvSpPr>
              <p:nvPr/>
            </p:nvSpPr>
            <p:spPr bwMode="auto">
              <a:xfrm flipH="1">
                <a:off x="912" y="289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0" name="Line 121"/>
              <p:cNvSpPr>
                <a:spLocks noChangeShapeType="1"/>
              </p:cNvSpPr>
              <p:nvPr/>
            </p:nvSpPr>
            <p:spPr bwMode="auto">
              <a:xfrm>
                <a:off x="1488" y="289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1" name="Line 122"/>
              <p:cNvSpPr>
                <a:spLocks noChangeShapeType="1"/>
              </p:cNvSpPr>
              <p:nvPr/>
            </p:nvSpPr>
            <p:spPr bwMode="auto">
              <a:xfrm>
                <a:off x="2030" y="3107"/>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2" name="Line 123"/>
              <p:cNvSpPr>
                <a:spLocks noChangeShapeType="1"/>
              </p:cNvSpPr>
              <p:nvPr/>
            </p:nvSpPr>
            <p:spPr bwMode="auto">
              <a:xfrm>
                <a:off x="2597" y="3362"/>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3" name="Line 124"/>
              <p:cNvSpPr>
                <a:spLocks noChangeShapeType="1"/>
              </p:cNvSpPr>
              <p:nvPr/>
            </p:nvSpPr>
            <p:spPr bwMode="auto">
              <a:xfrm flipH="1">
                <a:off x="1968" y="3419"/>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4" name="Line 125"/>
              <p:cNvSpPr>
                <a:spLocks noChangeShapeType="1"/>
              </p:cNvSpPr>
              <p:nvPr/>
            </p:nvSpPr>
            <p:spPr bwMode="auto">
              <a:xfrm flipH="1">
                <a:off x="1488" y="313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5" name="Rectangle 126"/>
              <p:cNvSpPr>
                <a:spLocks noChangeArrowheads="1"/>
              </p:cNvSpPr>
              <p:nvPr/>
            </p:nvSpPr>
            <p:spPr bwMode="auto">
              <a:xfrm>
                <a:off x="2710" y="391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60</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5386" name="Line 127"/>
              <p:cNvSpPr>
                <a:spLocks noChangeShapeType="1"/>
              </p:cNvSpPr>
              <p:nvPr/>
            </p:nvSpPr>
            <p:spPr bwMode="auto">
              <a:xfrm>
                <a:off x="2965" y="3748"/>
                <a:ext cx="0" cy="1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5365" name="Rectangle 48"/>
          <p:cNvSpPr>
            <a:spLocks noChangeArrowheads="1"/>
          </p:cNvSpPr>
          <p:nvPr/>
        </p:nvSpPr>
        <p:spPr bwMode="auto">
          <a:xfrm>
            <a:off x="5202238" y="5084763"/>
            <a:ext cx="18446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3200" b="1" i="0">
                <a:solidFill>
                  <a:srgbClr val="00FF00"/>
                </a:solidFill>
                <a:latin typeface="Times New Roman" pitchFamily="18" charset="0"/>
                <a:sym typeface="Symbol" pitchFamily="18" charset="2"/>
              </a:rPr>
              <a:t> </a:t>
            </a:r>
            <a:r>
              <a:rPr lang="zh-CN" altLang="en-US" sz="2800" b="1" i="0">
                <a:solidFill>
                  <a:srgbClr val="00FF00"/>
                </a:solidFill>
                <a:latin typeface="Times New Roman" pitchFamily="18" charset="0"/>
              </a:rPr>
              <a:t>语法树</a:t>
            </a:r>
          </a:p>
        </p:txBody>
      </p:sp>
      <p:sp>
        <p:nvSpPr>
          <p:cNvPr id="15366" name="Rectangle 48"/>
          <p:cNvSpPr>
            <a:spLocks noChangeArrowheads="1"/>
          </p:cNvSpPr>
          <p:nvPr/>
        </p:nvSpPr>
        <p:spPr bwMode="auto">
          <a:xfrm>
            <a:off x="5067300" y="1403350"/>
            <a:ext cx="18446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3200" b="1" i="0">
                <a:solidFill>
                  <a:srgbClr val="00FF00"/>
                </a:solidFill>
                <a:latin typeface="Times New Roman" pitchFamily="18" charset="0"/>
                <a:sym typeface="Symbol" pitchFamily="18" charset="2"/>
              </a:rPr>
              <a:t> </a:t>
            </a:r>
            <a:r>
              <a:rPr lang="zh-CN" altLang="en-US" sz="2800" b="1" i="0">
                <a:solidFill>
                  <a:srgbClr val="00FF00"/>
                </a:solidFill>
                <a:latin typeface="Times New Roman" pitchFamily="18" charset="0"/>
              </a:rPr>
              <a:t>语法树</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3"/>
          <p:cNvGrpSpPr>
            <a:grpSpLocks/>
          </p:cNvGrpSpPr>
          <p:nvPr/>
        </p:nvGrpSpPr>
        <p:grpSpPr bwMode="auto">
          <a:xfrm>
            <a:off x="5715000" y="2057400"/>
            <a:ext cx="3200400" cy="2895600"/>
            <a:chOff x="3600" y="1296"/>
            <a:chExt cx="2016" cy="1824"/>
          </a:xfrm>
        </p:grpSpPr>
        <p:sp>
          <p:nvSpPr>
            <p:cNvPr id="16410" name="Rectangle 4"/>
            <p:cNvSpPr>
              <a:spLocks noChangeArrowheads="1"/>
            </p:cNvSpPr>
            <p:nvPr/>
          </p:nvSpPr>
          <p:spPr bwMode="auto">
            <a:xfrm>
              <a:off x="4128" y="1296"/>
              <a:ext cx="12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zh-CN" altLang="en-US" sz="2800" b="1" i="0">
                  <a:latin typeface="宋体" charset="-122"/>
                </a:rPr>
                <a:t>符 号 表</a:t>
              </a:r>
              <a:r>
                <a:rPr lang="zh-CN" altLang="en-US" sz="3200" i="0">
                  <a:latin typeface="Times New Roman" pitchFamily="18" charset="0"/>
                </a:rPr>
                <a:t> </a:t>
              </a:r>
              <a:endParaRPr lang="en-US" altLang="zh-CN" sz="3200" i="0">
                <a:latin typeface="Times New Roman" pitchFamily="18" charset="0"/>
              </a:endParaRPr>
            </a:p>
          </p:txBody>
        </p:sp>
        <p:sp>
          <p:nvSpPr>
            <p:cNvPr id="16411" name="Line 5"/>
            <p:cNvSpPr>
              <a:spLocks noChangeShapeType="1"/>
            </p:cNvSpPr>
            <p:nvPr/>
          </p:nvSpPr>
          <p:spPr bwMode="auto">
            <a:xfrm>
              <a:off x="3984" y="1968"/>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2" name="Line 6"/>
            <p:cNvSpPr>
              <a:spLocks noChangeShapeType="1"/>
            </p:cNvSpPr>
            <p:nvPr/>
          </p:nvSpPr>
          <p:spPr bwMode="auto">
            <a:xfrm>
              <a:off x="398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3" name="Line 7"/>
            <p:cNvSpPr>
              <a:spLocks noChangeShapeType="1"/>
            </p:cNvSpPr>
            <p:nvPr/>
          </p:nvSpPr>
          <p:spPr bwMode="auto">
            <a:xfrm>
              <a:off x="494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4" name="Line 8"/>
            <p:cNvSpPr>
              <a:spLocks noChangeShapeType="1"/>
            </p:cNvSpPr>
            <p:nvPr/>
          </p:nvSpPr>
          <p:spPr bwMode="auto">
            <a:xfrm>
              <a:off x="5616"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5" name="Rectangle 9"/>
            <p:cNvSpPr>
              <a:spLocks noChangeArrowheads="1"/>
            </p:cNvSpPr>
            <p:nvPr/>
          </p:nvSpPr>
          <p:spPr bwMode="auto">
            <a:xfrm>
              <a:off x="3984" y="163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position</a:t>
              </a:r>
            </a:p>
          </p:txBody>
        </p:sp>
        <p:sp>
          <p:nvSpPr>
            <p:cNvPr id="16416" name="Line 10"/>
            <p:cNvSpPr>
              <a:spLocks noChangeShapeType="1"/>
            </p:cNvSpPr>
            <p:nvPr/>
          </p:nvSpPr>
          <p:spPr bwMode="auto">
            <a:xfrm>
              <a:off x="3984" y="1632"/>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7" name="Rectangle 11"/>
            <p:cNvSpPr>
              <a:spLocks noChangeArrowheads="1"/>
            </p:cNvSpPr>
            <p:nvPr/>
          </p:nvSpPr>
          <p:spPr bwMode="auto">
            <a:xfrm>
              <a:off x="3888" y="1968"/>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initial</a:t>
              </a:r>
            </a:p>
          </p:txBody>
        </p:sp>
        <p:sp>
          <p:nvSpPr>
            <p:cNvPr id="16418" name="Line 12"/>
            <p:cNvSpPr>
              <a:spLocks noChangeShapeType="1"/>
            </p:cNvSpPr>
            <p:nvPr/>
          </p:nvSpPr>
          <p:spPr bwMode="auto">
            <a:xfrm>
              <a:off x="3984" y="2304"/>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9" name="Line 13"/>
            <p:cNvSpPr>
              <a:spLocks noChangeShapeType="1"/>
            </p:cNvSpPr>
            <p:nvPr/>
          </p:nvSpPr>
          <p:spPr bwMode="auto">
            <a:xfrm>
              <a:off x="3984" y="2640"/>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0" name="Rectangle 14"/>
            <p:cNvSpPr>
              <a:spLocks noChangeArrowheads="1"/>
            </p:cNvSpPr>
            <p:nvPr/>
          </p:nvSpPr>
          <p:spPr bwMode="auto">
            <a:xfrm>
              <a:off x="3840" y="2304"/>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rate</a:t>
              </a:r>
            </a:p>
          </p:txBody>
        </p:sp>
        <p:sp>
          <p:nvSpPr>
            <p:cNvPr id="16421" name="Rectangle 15"/>
            <p:cNvSpPr>
              <a:spLocks noChangeArrowheads="1"/>
            </p:cNvSpPr>
            <p:nvPr/>
          </p:nvSpPr>
          <p:spPr bwMode="auto">
            <a:xfrm>
              <a:off x="4848" y="1584"/>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 . .</a:t>
              </a:r>
            </a:p>
          </p:txBody>
        </p:sp>
        <p:sp>
          <p:nvSpPr>
            <p:cNvPr id="16422" name="Rectangle 16"/>
            <p:cNvSpPr>
              <a:spLocks noChangeArrowheads="1"/>
            </p:cNvSpPr>
            <p:nvPr/>
          </p:nvSpPr>
          <p:spPr bwMode="auto">
            <a:xfrm>
              <a:off x="4848" y="192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 . .</a:t>
              </a:r>
            </a:p>
          </p:txBody>
        </p:sp>
        <p:sp>
          <p:nvSpPr>
            <p:cNvPr id="16423" name="Rectangle 17"/>
            <p:cNvSpPr>
              <a:spLocks noChangeArrowheads="1"/>
            </p:cNvSpPr>
            <p:nvPr/>
          </p:nvSpPr>
          <p:spPr bwMode="auto">
            <a:xfrm>
              <a:off x="4848" y="225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 . .</a:t>
              </a:r>
            </a:p>
          </p:txBody>
        </p:sp>
        <p:sp>
          <p:nvSpPr>
            <p:cNvPr id="16424" name="Rectangle 18"/>
            <p:cNvSpPr>
              <a:spLocks noChangeArrowheads="1"/>
            </p:cNvSpPr>
            <p:nvPr/>
          </p:nvSpPr>
          <p:spPr bwMode="auto">
            <a:xfrm>
              <a:off x="3600" y="163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1</a:t>
              </a:r>
            </a:p>
          </p:txBody>
        </p:sp>
        <p:sp>
          <p:nvSpPr>
            <p:cNvPr id="16425" name="Rectangle 19"/>
            <p:cNvSpPr>
              <a:spLocks noChangeArrowheads="1"/>
            </p:cNvSpPr>
            <p:nvPr/>
          </p:nvSpPr>
          <p:spPr bwMode="auto">
            <a:xfrm>
              <a:off x="3600" y="196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2</a:t>
              </a:r>
            </a:p>
          </p:txBody>
        </p:sp>
        <p:sp>
          <p:nvSpPr>
            <p:cNvPr id="16426" name="Rectangle 20"/>
            <p:cNvSpPr>
              <a:spLocks noChangeArrowheads="1"/>
            </p:cNvSpPr>
            <p:nvPr/>
          </p:nvSpPr>
          <p:spPr bwMode="auto">
            <a:xfrm>
              <a:off x="3600" y="23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3</a:t>
              </a:r>
            </a:p>
          </p:txBody>
        </p:sp>
      </p:grpSp>
      <p:grpSp>
        <p:nvGrpSpPr>
          <p:cNvPr id="16387" name="Group 95"/>
          <p:cNvGrpSpPr>
            <a:grpSpLocks/>
          </p:cNvGrpSpPr>
          <p:nvPr/>
        </p:nvGrpSpPr>
        <p:grpSpPr bwMode="auto">
          <a:xfrm>
            <a:off x="836613" y="1141413"/>
            <a:ext cx="4679950" cy="5453062"/>
            <a:chOff x="527" y="719"/>
            <a:chExt cx="2948" cy="3435"/>
          </a:xfrm>
        </p:grpSpPr>
        <p:sp>
          <p:nvSpPr>
            <p:cNvPr id="16391" name="Rectangle 22"/>
            <p:cNvSpPr>
              <a:spLocks noChangeArrowheads="1"/>
            </p:cNvSpPr>
            <p:nvPr/>
          </p:nvSpPr>
          <p:spPr bwMode="auto">
            <a:xfrm>
              <a:off x="864" y="2256"/>
              <a:ext cx="1920"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2800" b="1" i="0">
                  <a:latin typeface="宋体" charset="-122"/>
                </a:rPr>
                <a:t>中间代码生成器</a:t>
              </a:r>
              <a:endParaRPr lang="zh-CN" altLang="en-US" sz="2800" b="1"/>
            </a:p>
          </p:txBody>
        </p:sp>
        <p:sp>
          <p:nvSpPr>
            <p:cNvPr id="16392" name="Line 23"/>
            <p:cNvSpPr>
              <a:spLocks noChangeShapeType="1"/>
            </p:cNvSpPr>
            <p:nvPr/>
          </p:nvSpPr>
          <p:spPr bwMode="auto">
            <a:xfrm>
              <a:off x="1872" y="1968"/>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3" name="Line 24"/>
            <p:cNvSpPr>
              <a:spLocks noChangeShapeType="1"/>
            </p:cNvSpPr>
            <p:nvPr/>
          </p:nvSpPr>
          <p:spPr bwMode="auto">
            <a:xfrm>
              <a:off x="1872" y="2688"/>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4" name="Rectangle 55"/>
            <p:cNvSpPr>
              <a:spLocks noChangeArrowheads="1"/>
            </p:cNvSpPr>
            <p:nvPr/>
          </p:nvSpPr>
          <p:spPr bwMode="auto">
            <a:xfrm>
              <a:off x="952" y="2954"/>
              <a:ext cx="2103"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None/>
              </a:pPr>
              <a:r>
                <a:rPr lang="en-US" altLang="zh-CN" sz="2800" b="1" i="0">
                  <a:latin typeface="Times New Roman" pitchFamily="18" charset="0"/>
                </a:rPr>
                <a:t>t1 = inttofloat(60)</a:t>
              </a:r>
            </a:p>
            <a:p>
              <a:pPr algn="l">
                <a:buFontTx/>
                <a:buNone/>
              </a:pPr>
              <a:r>
                <a:rPr lang="en-US" altLang="zh-CN" sz="2800" b="1" i="0">
                  <a:latin typeface="Times New Roman" pitchFamily="18" charset="0"/>
                </a:rPr>
                <a:t>t2 = id3 </a:t>
              </a:r>
              <a:r>
                <a:rPr lang="en-US" altLang="zh-CN" sz="2800" b="1" i="0">
                  <a:latin typeface="Times New Roman" pitchFamily="18" charset="0"/>
                  <a:sym typeface="Symbol" pitchFamily="18" charset="2"/>
                </a:rPr>
                <a:t></a:t>
              </a:r>
              <a:r>
                <a:rPr lang="en-US" altLang="zh-CN" sz="2800" b="1" i="0">
                  <a:latin typeface="Times New Roman" pitchFamily="18" charset="0"/>
                </a:rPr>
                <a:t> t1</a:t>
              </a:r>
            </a:p>
            <a:p>
              <a:pPr algn="l">
                <a:buFontTx/>
                <a:buNone/>
              </a:pPr>
              <a:r>
                <a:rPr lang="en-US" altLang="zh-CN" sz="2800" b="1" i="0">
                  <a:latin typeface="Times New Roman" pitchFamily="18" charset="0"/>
                </a:rPr>
                <a:t>t3 = id2 + t2</a:t>
              </a:r>
            </a:p>
            <a:p>
              <a:pPr algn="l">
                <a:buFontTx/>
                <a:buNone/>
              </a:pPr>
              <a:r>
                <a:rPr lang="en-US" altLang="zh-CN" sz="2800" b="1" i="0">
                  <a:latin typeface="Times New Roman" pitchFamily="18" charset="0"/>
                </a:rPr>
                <a:t>id1 = t3</a:t>
              </a:r>
            </a:p>
          </p:txBody>
        </p:sp>
        <p:sp>
          <p:nvSpPr>
            <p:cNvPr id="16395" name="Rectangle 80"/>
            <p:cNvSpPr>
              <a:spLocks noChangeArrowheads="1"/>
            </p:cNvSpPr>
            <p:nvPr/>
          </p:nvSpPr>
          <p:spPr bwMode="auto">
            <a:xfrm>
              <a:off x="1068" y="71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6396" name="Rectangle 81"/>
            <p:cNvSpPr>
              <a:spLocks noChangeArrowheads="1"/>
            </p:cNvSpPr>
            <p:nvPr/>
          </p:nvSpPr>
          <p:spPr bwMode="auto">
            <a:xfrm>
              <a:off x="1632" y="95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6397" name="Rectangle 82"/>
            <p:cNvSpPr>
              <a:spLocks noChangeArrowheads="1"/>
            </p:cNvSpPr>
            <p:nvPr/>
          </p:nvSpPr>
          <p:spPr bwMode="auto">
            <a:xfrm>
              <a:off x="2112" y="119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6398" name="Rectangle 83"/>
            <p:cNvSpPr>
              <a:spLocks noChangeArrowheads="1"/>
            </p:cNvSpPr>
            <p:nvPr/>
          </p:nvSpPr>
          <p:spPr bwMode="auto">
            <a:xfrm>
              <a:off x="2426" y="1487"/>
              <a:ext cx="104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inttofloat</a:t>
              </a:r>
            </a:p>
          </p:txBody>
        </p:sp>
        <p:sp>
          <p:nvSpPr>
            <p:cNvPr id="16399" name="Rectangle 84"/>
            <p:cNvSpPr>
              <a:spLocks noChangeArrowheads="1"/>
            </p:cNvSpPr>
            <p:nvPr/>
          </p:nvSpPr>
          <p:spPr bwMode="auto">
            <a:xfrm>
              <a:off x="527" y="1013"/>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i</a:t>
              </a:r>
              <a:r>
                <a:rPr lang="en-US" altLang="zh-CN" sz="2800" b="1" i="0">
                  <a:latin typeface="Times New Roman" pitchFamily="18" charset="0"/>
                </a:rPr>
                <a:t>d, 1</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6400" name="Rectangle 85"/>
            <p:cNvSpPr>
              <a:spLocks noChangeArrowheads="1"/>
            </p:cNvSpPr>
            <p:nvPr/>
          </p:nvSpPr>
          <p:spPr bwMode="auto">
            <a:xfrm>
              <a:off x="1179" y="1240"/>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id, 2</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6401" name="Rectangle 86"/>
            <p:cNvSpPr>
              <a:spLocks noChangeArrowheads="1"/>
            </p:cNvSpPr>
            <p:nvPr/>
          </p:nvSpPr>
          <p:spPr bwMode="auto">
            <a:xfrm>
              <a:off x="1604" y="1552"/>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id, 3</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6402" name="Line 87"/>
            <p:cNvSpPr>
              <a:spLocks noChangeShapeType="1"/>
            </p:cNvSpPr>
            <p:nvPr/>
          </p:nvSpPr>
          <p:spPr bwMode="auto">
            <a:xfrm flipH="1">
              <a:off x="912" y="91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3" name="Line 88"/>
            <p:cNvSpPr>
              <a:spLocks noChangeShapeType="1"/>
            </p:cNvSpPr>
            <p:nvPr/>
          </p:nvSpPr>
          <p:spPr bwMode="auto">
            <a:xfrm>
              <a:off x="1488" y="91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4" name="Line 89"/>
            <p:cNvSpPr>
              <a:spLocks noChangeShapeType="1"/>
            </p:cNvSpPr>
            <p:nvPr/>
          </p:nvSpPr>
          <p:spPr bwMode="auto">
            <a:xfrm>
              <a:off x="2030" y="1127"/>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5" name="Line 90"/>
            <p:cNvSpPr>
              <a:spLocks noChangeShapeType="1"/>
            </p:cNvSpPr>
            <p:nvPr/>
          </p:nvSpPr>
          <p:spPr bwMode="auto">
            <a:xfrm>
              <a:off x="2597" y="1382"/>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6" name="Line 91"/>
            <p:cNvSpPr>
              <a:spLocks noChangeShapeType="1"/>
            </p:cNvSpPr>
            <p:nvPr/>
          </p:nvSpPr>
          <p:spPr bwMode="auto">
            <a:xfrm flipH="1">
              <a:off x="1968" y="1439"/>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7" name="Line 92"/>
            <p:cNvSpPr>
              <a:spLocks noChangeShapeType="1"/>
            </p:cNvSpPr>
            <p:nvPr/>
          </p:nvSpPr>
          <p:spPr bwMode="auto">
            <a:xfrm flipH="1">
              <a:off x="1488" y="115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8" name="Rectangle 93"/>
            <p:cNvSpPr>
              <a:spLocks noChangeArrowheads="1"/>
            </p:cNvSpPr>
            <p:nvPr/>
          </p:nvSpPr>
          <p:spPr bwMode="auto">
            <a:xfrm>
              <a:off x="2710" y="193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zh-CN" sz="2800" b="1" i="0">
                  <a:latin typeface="Times New Roman" pitchFamily="18" charset="0"/>
                  <a:sym typeface="Symbol" pitchFamily="18" charset="2"/>
                </a:rPr>
                <a:t></a:t>
              </a:r>
              <a:r>
                <a:rPr lang="en-US" altLang="zh-CN" sz="2800" b="1" i="0">
                  <a:latin typeface="Times New Roman" pitchFamily="18" charset="0"/>
                </a:rPr>
                <a:t>60</a:t>
              </a:r>
              <a:r>
                <a:rPr lang="en-US" altLang="zh-CN" sz="2800" b="1" i="0">
                  <a:latin typeface="Times New Roman" pitchFamily="18" charset="0"/>
                  <a:sym typeface="Symbol" pitchFamily="18" charset="2"/>
                </a:rPr>
                <a:t></a:t>
              </a:r>
              <a:endParaRPr lang="zh-CN" altLang="en-US" sz="2800" b="1" i="0">
                <a:latin typeface="Times New Roman" pitchFamily="18" charset="0"/>
                <a:sym typeface="Symbol" pitchFamily="18" charset="2"/>
              </a:endParaRPr>
            </a:p>
          </p:txBody>
        </p:sp>
        <p:sp>
          <p:nvSpPr>
            <p:cNvPr id="16409" name="Line 94"/>
            <p:cNvSpPr>
              <a:spLocks noChangeShapeType="1"/>
            </p:cNvSpPr>
            <p:nvPr/>
          </p:nvSpPr>
          <p:spPr bwMode="auto">
            <a:xfrm>
              <a:off x="2965" y="1768"/>
              <a:ext cx="0" cy="1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388" name="Rectangle 98"/>
          <p:cNvSpPr>
            <a:spLocks noChangeArrowheads="1"/>
          </p:cNvSpPr>
          <p:nvPr/>
        </p:nvSpPr>
        <p:spPr bwMode="auto">
          <a:xfrm>
            <a:off x="6096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altLang="zh-CN" sz="4400" b="1" i="0">
                <a:solidFill>
                  <a:schemeClr val="tx2"/>
                </a:solidFill>
                <a:latin typeface="Times New Roman" pitchFamily="18" charset="0"/>
              </a:rPr>
              <a:t>1.1 </a:t>
            </a:r>
            <a:r>
              <a:rPr lang="zh-CN" altLang="en-US" sz="4400" b="1" i="0">
                <a:solidFill>
                  <a:schemeClr val="tx2"/>
                </a:solidFill>
                <a:latin typeface="Times New Roman" pitchFamily="18" charset="0"/>
              </a:rPr>
              <a:t>编译器概述</a:t>
            </a:r>
          </a:p>
        </p:txBody>
      </p:sp>
      <p:sp>
        <p:nvSpPr>
          <p:cNvPr id="16389" name="Rectangle 48"/>
          <p:cNvSpPr>
            <a:spLocks noChangeArrowheads="1"/>
          </p:cNvSpPr>
          <p:nvPr/>
        </p:nvSpPr>
        <p:spPr bwMode="auto">
          <a:xfrm>
            <a:off x="4797425" y="5184775"/>
            <a:ext cx="32400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3200" b="1" i="0">
                <a:solidFill>
                  <a:srgbClr val="00FF00"/>
                </a:solidFill>
                <a:latin typeface="Times New Roman" pitchFamily="18" charset="0"/>
                <a:sym typeface="Symbol" pitchFamily="18" charset="2"/>
              </a:rPr>
              <a:t> </a:t>
            </a:r>
            <a:r>
              <a:rPr lang="zh-CN" altLang="en-US" sz="2800" b="1" i="0">
                <a:solidFill>
                  <a:srgbClr val="00FF00"/>
                </a:solidFill>
                <a:latin typeface="Times New Roman" pitchFamily="18" charset="0"/>
                <a:sym typeface="Symbol" pitchFamily="18" charset="2"/>
              </a:rPr>
              <a:t>三地址</a:t>
            </a:r>
            <a:r>
              <a:rPr lang="zh-CN" altLang="en-US" sz="2800" b="1" i="0">
                <a:solidFill>
                  <a:srgbClr val="00FF00"/>
                </a:solidFill>
                <a:latin typeface="Times New Roman" pitchFamily="18" charset="0"/>
              </a:rPr>
              <a:t>中间代码</a:t>
            </a:r>
          </a:p>
        </p:txBody>
      </p:sp>
      <p:sp>
        <p:nvSpPr>
          <p:cNvPr id="16390" name="Rectangle 48"/>
          <p:cNvSpPr>
            <a:spLocks noChangeArrowheads="1"/>
          </p:cNvSpPr>
          <p:nvPr/>
        </p:nvSpPr>
        <p:spPr bwMode="auto">
          <a:xfrm>
            <a:off x="5021263" y="1403350"/>
            <a:ext cx="18446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3200" b="1" i="0">
                <a:solidFill>
                  <a:srgbClr val="00FF00"/>
                </a:solidFill>
                <a:latin typeface="Times New Roman" pitchFamily="18" charset="0"/>
                <a:sym typeface="Symbol" pitchFamily="18" charset="2"/>
              </a:rPr>
              <a:t> </a:t>
            </a:r>
            <a:r>
              <a:rPr lang="zh-CN" altLang="en-US" sz="2800" b="1" i="0">
                <a:solidFill>
                  <a:srgbClr val="00FF00"/>
                </a:solidFill>
                <a:latin typeface="Times New Roman" pitchFamily="18" charset="0"/>
              </a:rPr>
              <a:t>语法树</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027"/>
          <p:cNvGrpSpPr>
            <a:grpSpLocks/>
          </p:cNvGrpSpPr>
          <p:nvPr/>
        </p:nvGrpSpPr>
        <p:grpSpPr bwMode="auto">
          <a:xfrm>
            <a:off x="5715000" y="2057400"/>
            <a:ext cx="3200400" cy="2895600"/>
            <a:chOff x="3600" y="1296"/>
            <a:chExt cx="2016" cy="1824"/>
          </a:xfrm>
        </p:grpSpPr>
        <p:sp>
          <p:nvSpPr>
            <p:cNvPr id="17420" name="Rectangle 1028"/>
            <p:cNvSpPr>
              <a:spLocks noChangeArrowheads="1"/>
            </p:cNvSpPr>
            <p:nvPr/>
          </p:nvSpPr>
          <p:spPr bwMode="auto">
            <a:xfrm>
              <a:off x="4128" y="1296"/>
              <a:ext cx="12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zh-CN" altLang="en-US" sz="2800" b="1" i="0">
                  <a:latin typeface="宋体" charset="-122"/>
                </a:rPr>
                <a:t>符 号 表</a:t>
              </a:r>
              <a:r>
                <a:rPr lang="zh-CN" altLang="en-US" sz="3200" i="0">
                  <a:latin typeface="Times New Roman" pitchFamily="18" charset="0"/>
                </a:rPr>
                <a:t> </a:t>
              </a:r>
              <a:endParaRPr lang="en-US" altLang="zh-CN" sz="3200" i="0">
                <a:latin typeface="Times New Roman" pitchFamily="18" charset="0"/>
              </a:endParaRPr>
            </a:p>
          </p:txBody>
        </p:sp>
        <p:sp>
          <p:nvSpPr>
            <p:cNvPr id="17421" name="Line 1029"/>
            <p:cNvSpPr>
              <a:spLocks noChangeShapeType="1"/>
            </p:cNvSpPr>
            <p:nvPr/>
          </p:nvSpPr>
          <p:spPr bwMode="auto">
            <a:xfrm>
              <a:off x="3984" y="1968"/>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2" name="Line 1030"/>
            <p:cNvSpPr>
              <a:spLocks noChangeShapeType="1"/>
            </p:cNvSpPr>
            <p:nvPr/>
          </p:nvSpPr>
          <p:spPr bwMode="auto">
            <a:xfrm>
              <a:off x="398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3" name="Line 1031"/>
            <p:cNvSpPr>
              <a:spLocks noChangeShapeType="1"/>
            </p:cNvSpPr>
            <p:nvPr/>
          </p:nvSpPr>
          <p:spPr bwMode="auto">
            <a:xfrm>
              <a:off x="494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4" name="Line 1032"/>
            <p:cNvSpPr>
              <a:spLocks noChangeShapeType="1"/>
            </p:cNvSpPr>
            <p:nvPr/>
          </p:nvSpPr>
          <p:spPr bwMode="auto">
            <a:xfrm>
              <a:off x="5616"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5" name="Rectangle 1033"/>
            <p:cNvSpPr>
              <a:spLocks noChangeArrowheads="1"/>
            </p:cNvSpPr>
            <p:nvPr/>
          </p:nvSpPr>
          <p:spPr bwMode="auto">
            <a:xfrm>
              <a:off x="3984" y="163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position</a:t>
              </a:r>
            </a:p>
          </p:txBody>
        </p:sp>
        <p:sp>
          <p:nvSpPr>
            <p:cNvPr id="17426" name="Line 1034"/>
            <p:cNvSpPr>
              <a:spLocks noChangeShapeType="1"/>
            </p:cNvSpPr>
            <p:nvPr/>
          </p:nvSpPr>
          <p:spPr bwMode="auto">
            <a:xfrm>
              <a:off x="3984" y="1632"/>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7" name="Rectangle 1035"/>
            <p:cNvSpPr>
              <a:spLocks noChangeArrowheads="1"/>
            </p:cNvSpPr>
            <p:nvPr/>
          </p:nvSpPr>
          <p:spPr bwMode="auto">
            <a:xfrm>
              <a:off x="3888" y="1968"/>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initial</a:t>
              </a:r>
            </a:p>
          </p:txBody>
        </p:sp>
        <p:sp>
          <p:nvSpPr>
            <p:cNvPr id="17428" name="Line 1036"/>
            <p:cNvSpPr>
              <a:spLocks noChangeShapeType="1"/>
            </p:cNvSpPr>
            <p:nvPr/>
          </p:nvSpPr>
          <p:spPr bwMode="auto">
            <a:xfrm>
              <a:off x="3984" y="2304"/>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9" name="Line 1037"/>
            <p:cNvSpPr>
              <a:spLocks noChangeShapeType="1"/>
            </p:cNvSpPr>
            <p:nvPr/>
          </p:nvSpPr>
          <p:spPr bwMode="auto">
            <a:xfrm>
              <a:off x="3984" y="2640"/>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0" name="Rectangle 1038"/>
            <p:cNvSpPr>
              <a:spLocks noChangeArrowheads="1"/>
            </p:cNvSpPr>
            <p:nvPr/>
          </p:nvSpPr>
          <p:spPr bwMode="auto">
            <a:xfrm>
              <a:off x="3840" y="2304"/>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rate</a:t>
              </a:r>
            </a:p>
          </p:txBody>
        </p:sp>
        <p:sp>
          <p:nvSpPr>
            <p:cNvPr id="17431" name="Rectangle 1039"/>
            <p:cNvSpPr>
              <a:spLocks noChangeArrowheads="1"/>
            </p:cNvSpPr>
            <p:nvPr/>
          </p:nvSpPr>
          <p:spPr bwMode="auto">
            <a:xfrm>
              <a:off x="4848" y="1584"/>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 . .</a:t>
              </a:r>
            </a:p>
          </p:txBody>
        </p:sp>
        <p:sp>
          <p:nvSpPr>
            <p:cNvPr id="17432" name="Rectangle 1040"/>
            <p:cNvSpPr>
              <a:spLocks noChangeArrowheads="1"/>
            </p:cNvSpPr>
            <p:nvPr/>
          </p:nvSpPr>
          <p:spPr bwMode="auto">
            <a:xfrm>
              <a:off x="4848" y="192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 . .</a:t>
              </a:r>
            </a:p>
          </p:txBody>
        </p:sp>
        <p:sp>
          <p:nvSpPr>
            <p:cNvPr id="17433" name="Rectangle 1041"/>
            <p:cNvSpPr>
              <a:spLocks noChangeArrowheads="1"/>
            </p:cNvSpPr>
            <p:nvPr/>
          </p:nvSpPr>
          <p:spPr bwMode="auto">
            <a:xfrm>
              <a:off x="4848" y="225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 . .</a:t>
              </a:r>
            </a:p>
          </p:txBody>
        </p:sp>
        <p:sp>
          <p:nvSpPr>
            <p:cNvPr id="17434" name="Rectangle 1042"/>
            <p:cNvSpPr>
              <a:spLocks noChangeArrowheads="1"/>
            </p:cNvSpPr>
            <p:nvPr/>
          </p:nvSpPr>
          <p:spPr bwMode="auto">
            <a:xfrm>
              <a:off x="3600" y="163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1</a:t>
              </a:r>
            </a:p>
          </p:txBody>
        </p:sp>
        <p:sp>
          <p:nvSpPr>
            <p:cNvPr id="17435" name="Rectangle 1043"/>
            <p:cNvSpPr>
              <a:spLocks noChangeArrowheads="1"/>
            </p:cNvSpPr>
            <p:nvPr/>
          </p:nvSpPr>
          <p:spPr bwMode="auto">
            <a:xfrm>
              <a:off x="3600" y="196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2</a:t>
              </a:r>
            </a:p>
          </p:txBody>
        </p:sp>
        <p:sp>
          <p:nvSpPr>
            <p:cNvPr id="17436" name="Rectangle 1044"/>
            <p:cNvSpPr>
              <a:spLocks noChangeArrowheads="1"/>
            </p:cNvSpPr>
            <p:nvPr/>
          </p:nvSpPr>
          <p:spPr bwMode="auto">
            <a:xfrm>
              <a:off x="3600" y="23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3</a:t>
              </a:r>
            </a:p>
          </p:txBody>
        </p:sp>
      </p:grpSp>
      <p:grpSp>
        <p:nvGrpSpPr>
          <p:cNvPr id="17411" name="Group 1072"/>
          <p:cNvGrpSpPr>
            <a:grpSpLocks/>
          </p:cNvGrpSpPr>
          <p:nvPr/>
        </p:nvGrpSpPr>
        <p:grpSpPr bwMode="auto">
          <a:xfrm>
            <a:off x="1371600" y="1447800"/>
            <a:ext cx="3065463" cy="4800600"/>
            <a:chOff x="864" y="912"/>
            <a:chExt cx="1931" cy="3024"/>
          </a:xfrm>
        </p:grpSpPr>
        <p:sp>
          <p:nvSpPr>
            <p:cNvPr id="17415" name="Rectangle 1046"/>
            <p:cNvSpPr>
              <a:spLocks noChangeArrowheads="1"/>
            </p:cNvSpPr>
            <p:nvPr/>
          </p:nvSpPr>
          <p:spPr bwMode="auto">
            <a:xfrm>
              <a:off x="864" y="2496"/>
              <a:ext cx="1920"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2800" b="1" i="0">
                  <a:latin typeface="宋体" charset="-122"/>
                </a:rPr>
                <a:t>代码优化器</a:t>
              </a:r>
              <a:endParaRPr lang="zh-CN" altLang="en-US" sz="2800" b="1"/>
            </a:p>
          </p:txBody>
        </p:sp>
        <p:sp>
          <p:nvSpPr>
            <p:cNvPr id="17416" name="Line 1047"/>
            <p:cNvSpPr>
              <a:spLocks noChangeShapeType="1"/>
            </p:cNvSpPr>
            <p:nvPr/>
          </p:nvSpPr>
          <p:spPr bwMode="auto">
            <a:xfrm>
              <a:off x="1824" y="2160"/>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7" name="Line 1048"/>
            <p:cNvSpPr>
              <a:spLocks noChangeShapeType="1"/>
            </p:cNvSpPr>
            <p:nvPr/>
          </p:nvSpPr>
          <p:spPr bwMode="auto">
            <a:xfrm>
              <a:off x="1824" y="2976"/>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8" name="Rectangle 1065"/>
            <p:cNvSpPr>
              <a:spLocks noChangeArrowheads="1"/>
            </p:cNvSpPr>
            <p:nvPr/>
          </p:nvSpPr>
          <p:spPr bwMode="auto">
            <a:xfrm>
              <a:off x="981" y="912"/>
              <a:ext cx="1814"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None/>
              </a:pPr>
              <a:r>
                <a:rPr lang="en-US" altLang="zh-CN" sz="2800" b="1" i="0">
                  <a:latin typeface="Times New Roman" pitchFamily="18" charset="0"/>
                </a:rPr>
                <a:t>t1 = inttofloat(60)</a:t>
              </a:r>
            </a:p>
            <a:p>
              <a:pPr algn="l">
                <a:buFontTx/>
                <a:buNone/>
              </a:pPr>
              <a:r>
                <a:rPr lang="en-US" altLang="zh-CN" sz="2800" b="1" i="0">
                  <a:latin typeface="Times New Roman" pitchFamily="18" charset="0"/>
                </a:rPr>
                <a:t>t2 = id3 </a:t>
              </a:r>
              <a:r>
                <a:rPr lang="en-US" altLang="zh-CN" sz="2800" b="1" i="0">
                  <a:latin typeface="Times New Roman" pitchFamily="18" charset="0"/>
                  <a:sym typeface="Symbol" pitchFamily="18" charset="2"/>
                </a:rPr>
                <a:t></a:t>
              </a:r>
              <a:r>
                <a:rPr lang="en-US" altLang="zh-CN" sz="2800" b="1" i="0">
                  <a:latin typeface="Times New Roman" pitchFamily="18" charset="0"/>
                </a:rPr>
                <a:t> t1</a:t>
              </a:r>
            </a:p>
            <a:p>
              <a:pPr algn="l">
                <a:buFontTx/>
                <a:buNone/>
              </a:pPr>
              <a:r>
                <a:rPr lang="en-US" altLang="zh-CN" sz="2800" b="1" i="0">
                  <a:latin typeface="Times New Roman" pitchFamily="18" charset="0"/>
                </a:rPr>
                <a:t>t3 = id2 + t2</a:t>
              </a:r>
            </a:p>
            <a:p>
              <a:pPr algn="l">
                <a:buFontTx/>
                <a:buNone/>
              </a:pPr>
              <a:r>
                <a:rPr lang="en-US" altLang="zh-CN" sz="2800" b="1" i="0">
                  <a:latin typeface="Times New Roman" pitchFamily="18" charset="0"/>
                </a:rPr>
                <a:t>id1 = t3</a:t>
              </a:r>
            </a:p>
          </p:txBody>
        </p:sp>
        <p:sp>
          <p:nvSpPr>
            <p:cNvPr id="17419" name="Rectangle 1066"/>
            <p:cNvSpPr>
              <a:spLocks noChangeArrowheads="1"/>
            </p:cNvSpPr>
            <p:nvPr/>
          </p:nvSpPr>
          <p:spPr bwMode="auto">
            <a:xfrm>
              <a:off x="1094" y="3264"/>
              <a:ext cx="164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None/>
              </a:pPr>
              <a:r>
                <a:rPr lang="en-US" altLang="zh-CN" sz="2800" b="1" i="0">
                  <a:latin typeface="Times New Roman" pitchFamily="18" charset="0"/>
                </a:rPr>
                <a:t>t1 = id3 </a:t>
              </a:r>
              <a:r>
                <a:rPr lang="en-US" altLang="zh-CN" sz="2800" b="1" i="0">
                  <a:latin typeface="宋体" charset="-122"/>
                </a:rPr>
                <a:t>*</a:t>
              </a:r>
              <a:r>
                <a:rPr lang="en-US" altLang="zh-CN" sz="2800" b="1" i="0">
                  <a:latin typeface="Times New Roman" pitchFamily="18" charset="0"/>
                </a:rPr>
                <a:t> 60.0</a:t>
              </a:r>
            </a:p>
            <a:p>
              <a:pPr algn="l">
                <a:buFontTx/>
                <a:buNone/>
              </a:pPr>
              <a:r>
                <a:rPr lang="en-US" altLang="zh-CN" sz="2800" b="1" i="0">
                  <a:latin typeface="Times New Roman" pitchFamily="18" charset="0"/>
                </a:rPr>
                <a:t>id1 = id2 + t1</a:t>
              </a:r>
            </a:p>
          </p:txBody>
        </p:sp>
      </p:grpSp>
      <p:sp>
        <p:nvSpPr>
          <p:cNvPr id="17412" name="Rectangle 1074"/>
          <p:cNvSpPr>
            <a:spLocks noChangeArrowheads="1"/>
          </p:cNvSpPr>
          <p:nvPr/>
        </p:nvSpPr>
        <p:spPr bwMode="auto">
          <a:xfrm>
            <a:off x="6096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altLang="zh-CN" sz="4400" b="1" i="0">
                <a:solidFill>
                  <a:schemeClr val="tx2"/>
                </a:solidFill>
                <a:latin typeface="Times New Roman" pitchFamily="18" charset="0"/>
              </a:rPr>
              <a:t>1.1 </a:t>
            </a:r>
            <a:r>
              <a:rPr lang="zh-CN" altLang="en-US" sz="4400" b="1" i="0">
                <a:solidFill>
                  <a:schemeClr val="tx2"/>
                </a:solidFill>
                <a:latin typeface="Times New Roman" pitchFamily="18" charset="0"/>
              </a:rPr>
              <a:t>编译器概述</a:t>
            </a:r>
          </a:p>
        </p:txBody>
      </p:sp>
      <p:sp>
        <p:nvSpPr>
          <p:cNvPr id="17413" name="Rectangle 48"/>
          <p:cNvSpPr>
            <a:spLocks noChangeArrowheads="1"/>
          </p:cNvSpPr>
          <p:nvPr/>
        </p:nvSpPr>
        <p:spPr bwMode="auto">
          <a:xfrm>
            <a:off x="4572000" y="1358900"/>
            <a:ext cx="32400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3200" b="1" i="0">
                <a:solidFill>
                  <a:srgbClr val="00FF00"/>
                </a:solidFill>
                <a:latin typeface="Times New Roman" pitchFamily="18" charset="0"/>
                <a:sym typeface="Symbol" pitchFamily="18" charset="2"/>
              </a:rPr>
              <a:t> </a:t>
            </a:r>
            <a:r>
              <a:rPr lang="zh-CN" altLang="en-US" sz="2800" b="1" i="0">
                <a:solidFill>
                  <a:srgbClr val="00FF00"/>
                </a:solidFill>
                <a:latin typeface="Times New Roman" pitchFamily="18" charset="0"/>
                <a:sym typeface="Symbol" pitchFamily="18" charset="2"/>
              </a:rPr>
              <a:t>三地址</a:t>
            </a:r>
            <a:r>
              <a:rPr lang="zh-CN" altLang="en-US" sz="2800" b="1" i="0">
                <a:solidFill>
                  <a:srgbClr val="00FF00"/>
                </a:solidFill>
                <a:latin typeface="Times New Roman" pitchFamily="18" charset="0"/>
              </a:rPr>
              <a:t>中间代码</a:t>
            </a:r>
          </a:p>
        </p:txBody>
      </p:sp>
      <p:sp>
        <p:nvSpPr>
          <p:cNvPr id="17414" name="Rectangle 48"/>
          <p:cNvSpPr>
            <a:spLocks noChangeArrowheads="1"/>
          </p:cNvSpPr>
          <p:nvPr/>
        </p:nvSpPr>
        <p:spPr bwMode="auto">
          <a:xfrm>
            <a:off x="4797425" y="5184775"/>
            <a:ext cx="32400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3200" b="1" i="0">
                <a:solidFill>
                  <a:srgbClr val="00FF00"/>
                </a:solidFill>
                <a:latin typeface="Times New Roman" pitchFamily="18" charset="0"/>
                <a:sym typeface="Symbol" pitchFamily="18" charset="2"/>
              </a:rPr>
              <a:t> </a:t>
            </a:r>
            <a:r>
              <a:rPr lang="zh-CN" altLang="en-US" sz="2800" b="1" i="0">
                <a:solidFill>
                  <a:srgbClr val="00FF00"/>
                </a:solidFill>
                <a:latin typeface="Times New Roman" pitchFamily="18" charset="0"/>
                <a:sym typeface="Symbol" pitchFamily="18" charset="2"/>
              </a:rPr>
              <a:t>三地址</a:t>
            </a:r>
            <a:r>
              <a:rPr lang="zh-CN" altLang="en-US" sz="2800" b="1" i="0">
                <a:solidFill>
                  <a:srgbClr val="00FF00"/>
                </a:solidFill>
                <a:latin typeface="Times New Roman" pitchFamily="18" charset="0"/>
              </a:rPr>
              <a:t>中间代码</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1027"/>
          <p:cNvGrpSpPr>
            <a:grpSpLocks/>
          </p:cNvGrpSpPr>
          <p:nvPr/>
        </p:nvGrpSpPr>
        <p:grpSpPr bwMode="auto">
          <a:xfrm>
            <a:off x="5715000" y="2057400"/>
            <a:ext cx="3200400" cy="2895600"/>
            <a:chOff x="3600" y="1296"/>
            <a:chExt cx="2016" cy="1824"/>
          </a:xfrm>
        </p:grpSpPr>
        <p:sp>
          <p:nvSpPr>
            <p:cNvPr id="18444" name="Rectangle 1028"/>
            <p:cNvSpPr>
              <a:spLocks noChangeArrowheads="1"/>
            </p:cNvSpPr>
            <p:nvPr/>
          </p:nvSpPr>
          <p:spPr bwMode="auto">
            <a:xfrm>
              <a:off x="4128" y="1296"/>
              <a:ext cx="12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zh-CN" altLang="en-US" sz="2800" b="1" i="0">
                  <a:latin typeface="宋体" charset="-122"/>
                </a:rPr>
                <a:t>符 号 表</a:t>
              </a:r>
              <a:r>
                <a:rPr lang="zh-CN" altLang="en-US" sz="3200" i="0">
                  <a:latin typeface="Times New Roman" pitchFamily="18" charset="0"/>
                </a:rPr>
                <a:t> </a:t>
              </a:r>
              <a:endParaRPr lang="en-US" altLang="zh-CN" sz="3200" i="0">
                <a:latin typeface="Times New Roman" pitchFamily="18" charset="0"/>
              </a:endParaRPr>
            </a:p>
          </p:txBody>
        </p:sp>
        <p:sp>
          <p:nvSpPr>
            <p:cNvPr id="18445" name="Line 1029"/>
            <p:cNvSpPr>
              <a:spLocks noChangeShapeType="1"/>
            </p:cNvSpPr>
            <p:nvPr/>
          </p:nvSpPr>
          <p:spPr bwMode="auto">
            <a:xfrm>
              <a:off x="3984" y="1968"/>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6" name="Line 1030"/>
            <p:cNvSpPr>
              <a:spLocks noChangeShapeType="1"/>
            </p:cNvSpPr>
            <p:nvPr/>
          </p:nvSpPr>
          <p:spPr bwMode="auto">
            <a:xfrm>
              <a:off x="398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7" name="Line 1031"/>
            <p:cNvSpPr>
              <a:spLocks noChangeShapeType="1"/>
            </p:cNvSpPr>
            <p:nvPr/>
          </p:nvSpPr>
          <p:spPr bwMode="auto">
            <a:xfrm>
              <a:off x="4944"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8" name="Line 1032"/>
            <p:cNvSpPr>
              <a:spLocks noChangeShapeType="1"/>
            </p:cNvSpPr>
            <p:nvPr/>
          </p:nvSpPr>
          <p:spPr bwMode="auto">
            <a:xfrm>
              <a:off x="5616" y="1632"/>
              <a:ext cx="0" cy="1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9" name="Rectangle 1033"/>
            <p:cNvSpPr>
              <a:spLocks noChangeArrowheads="1"/>
            </p:cNvSpPr>
            <p:nvPr/>
          </p:nvSpPr>
          <p:spPr bwMode="auto">
            <a:xfrm>
              <a:off x="3984" y="163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position</a:t>
              </a:r>
            </a:p>
          </p:txBody>
        </p:sp>
        <p:sp>
          <p:nvSpPr>
            <p:cNvPr id="18450" name="Line 1034"/>
            <p:cNvSpPr>
              <a:spLocks noChangeShapeType="1"/>
            </p:cNvSpPr>
            <p:nvPr/>
          </p:nvSpPr>
          <p:spPr bwMode="auto">
            <a:xfrm>
              <a:off x="3984" y="1632"/>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1" name="Rectangle 1035"/>
            <p:cNvSpPr>
              <a:spLocks noChangeArrowheads="1"/>
            </p:cNvSpPr>
            <p:nvPr/>
          </p:nvSpPr>
          <p:spPr bwMode="auto">
            <a:xfrm>
              <a:off x="3888" y="1968"/>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initial</a:t>
              </a:r>
            </a:p>
          </p:txBody>
        </p:sp>
        <p:sp>
          <p:nvSpPr>
            <p:cNvPr id="18452" name="Line 1036"/>
            <p:cNvSpPr>
              <a:spLocks noChangeShapeType="1"/>
            </p:cNvSpPr>
            <p:nvPr/>
          </p:nvSpPr>
          <p:spPr bwMode="auto">
            <a:xfrm>
              <a:off x="3984" y="2304"/>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3" name="Line 1037"/>
            <p:cNvSpPr>
              <a:spLocks noChangeShapeType="1"/>
            </p:cNvSpPr>
            <p:nvPr/>
          </p:nvSpPr>
          <p:spPr bwMode="auto">
            <a:xfrm>
              <a:off x="3984" y="2640"/>
              <a:ext cx="16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4" name="Rectangle 1038"/>
            <p:cNvSpPr>
              <a:spLocks noChangeArrowheads="1"/>
            </p:cNvSpPr>
            <p:nvPr/>
          </p:nvSpPr>
          <p:spPr bwMode="auto">
            <a:xfrm>
              <a:off x="3840" y="2304"/>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rate</a:t>
              </a:r>
            </a:p>
          </p:txBody>
        </p:sp>
        <p:sp>
          <p:nvSpPr>
            <p:cNvPr id="18455" name="Rectangle 1039"/>
            <p:cNvSpPr>
              <a:spLocks noChangeArrowheads="1"/>
            </p:cNvSpPr>
            <p:nvPr/>
          </p:nvSpPr>
          <p:spPr bwMode="auto">
            <a:xfrm>
              <a:off x="4848" y="1584"/>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 . .</a:t>
              </a:r>
            </a:p>
          </p:txBody>
        </p:sp>
        <p:sp>
          <p:nvSpPr>
            <p:cNvPr id="18456" name="Rectangle 1040"/>
            <p:cNvSpPr>
              <a:spLocks noChangeArrowheads="1"/>
            </p:cNvSpPr>
            <p:nvPr/>
          </p:nvSpPr>
          <p:spPr bwMode="auto">
            <a:xfrm>
              <a:off x="4848" y="192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 . .</a:t>
              </a:r>
            </a:p>
          </p:txBody>
        </p:sp>
        <p:sp>
          <p:nvSpPr>
            <p:cNvPr id="18457" name="Rectangle 1041"/>
            <p:cNvSpPr>
              <a:spLocks noChangeArrowheads="1"/>
            </p:cNvSpPr>
            <p:nvPr/>
          </p:nvSpPr>
          <p:spPr bwMode="auto">
            <a:xfrm>
              <a:off x="4848" y="225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 . .</a:t>
              </a:r>
            </a:p>
          </p:txBody>
        </p:sp>
        <p:sp>
          <p:nvSpPr>
            <p:cNvPr id="18458" name="Rectangle 1042"/>
            <p:cNvSpPr>
              <a:spLocks noChangeArrowheads="1"/>
            </p:cNvSpPr>
            <p:nvPr/>
          </p:nvSpPr>
          <p:spPr bwMode="auto">
            <a:xfrm>
              <a:off x="3600" y="163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1</a:t>
              </a:r>
            </a:p>
          </p:txBody>
        </p:sp>
        <p:sp>
          <p:nvSpPr>
            <p:cNvPr id="18459" name="Rectangle 1043"/>
            <p:cNvSpPr>
              <a:spLocks noChangeArrowheads="1"/>
            </p:cNvSpPr>
            <p:nvPr/>
          </p:nvSpPr>
          <p:spPr bwMode="auto">
            <a:xfrm>
              <a:off x="3600" y="196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2</a:t>
              </a:r>
            </a:p>
          </p:txBody>
        </p:sp>
        <p:sp>
          <p:nvSpPr>
            <p:cNvPr id="18460" name="Rectangle 1044"/>
            <p:cNvSpPr>
              <a:spLocks noChangeArrowheads="1"/>
            </p:cNvSpPr>
            <p:nvPr/>
          </p:nvSpPr>
          <p:spPr bwMode="auto">
            <a:xfrm>
              <a:off x="3600" y="23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altLang="zh-CN" sz="2800" b="1" i="0">
                  <a:latin typeface="Times New Roman" pitchFamily="18" charset="0"/>
                </a:rPr>
                <a:t>3</a:t>
              </a:r>
            </a:p>
          </p:txBody>
        </p:sp>
      </p:grpSp>
      <p:grpSp>
        <p:nvGrpSpPr>
          <p:cNvPr id="18435" name="Group 1057"/>
          <p:cNvGrpSpPr>
            <a:grpSpLocks/>
          </p:cNvGrpSpPr>
          <p:nvPr/>
        </p:nvGrpSpPr>
        <p:grpSpPr bwMode="auto">
          <a:xfrm>
            <a:off x="1219200" y="1358900"/>
            <a:ext cx="3048000" cy="5270500"/>
            <a:chOff x="768" y="856"/>
            <a:chExt cx="1920" cy="3320"/>
          </a:xfrm>
        </p:grpSpPr>
        <p:sp>
          <p:nvSpPr>
            <p:cNvPr id="18439" name="Rectangle 1046"/>
            <p:cNvSpPr>
              <a:spLocks noChangeArrowheads="1"/>
            </p:cNvSpPr>
            <p:nvPr/>
          </p:nvSpPr>
          <p:spPr bwMode="auto">
            <a:xfrm>
              <a:off x="768" y="1920"/>
              <a:ext cx="1920"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2800" b="1" i="0">
                  <a:latin typeface="宋体" charset="-122"/>
                </a:rPr>
                <a:t>代码生成器</a:t>
              </a:r>
              <a:endParaRPr lang="zh-CN" altLang="en-US" sz="2800" b="1"/>
            </a:p>
          </p:txBody>
        </p:sp>
        <p:sp>
          <p:nvSpPr>
            <p:cNvPr id="18440" name="Line 1047"/>
            <p:cNvSpPr>
              <a:spLocks noChangeShapeType="1"/>
            </p:cNvSpPr>
            <p:nvPr/>
          </p:nvSpPr>
          <p:spPr bwMode="auto">
            <a:xfrm>
              <a:off x="1728" y="1584"/>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1" name="Line 1048"/>
            <p:cNvSpPr>
              <a:spLocks noChangeShapeType="1"/>
            </p:cNvSpPr>
            <p:nvPr/>
          </p:nvSpPr>
          <p:spPr bwMode="auto">
            <a:xfrm>
              <a:off x="1728" y="2400"/>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2" name="Rectangle 1051"/>
            <p:cNvSpPr>
              <a:spLocks noChangeArrowheads="1"/>
            </p:cNvSpPr>
            <p:nvPr/>
          </p:nvSpPr>
          <p:spPr bwMode="auto">
            <a:xfrm>
              <a:off x="816" y="2736"/>
              <a:ext cx="1824" cy="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None/>
              </a:pPr>
              <a:r>
                <a:rPr lang="en-US" altLang="zh-CN" sz="2800" b="1" i="0">
                  <a:latin typeface="Times New Roman" pitchFamily="18" charset="0"/>
                </a:rPr>
                <a:t>MOVF id3, R2</a:t>
              </a:r>
            </a:p>
            <a:p>
              <a:pPr algn="l">
                <a:buFontTx/>
                <a:buNone/>
              </a:pPr>
              <a:r>
                <a:rPr lang="en-US" altLang="zh-CN" sz="2800" b="1" i="0">
                  <a:latin typeface="Times New Roman" pitchFamily="18" charset="0"/>
                </a:rPr>
                <a:t>MULF #60.0, R2</a:t>
              </a:r>
            </a:p>
            <a:p>
              <a:pPr algn="l">
                <a:buFontTx/>
                <a:buNone/>
              </a:pPr>
              <a:r>
                <a:rPr lang="en-US" altLang="zh-CN" sz="2800" b="1" i="0">
                  <a:latin typeface="Times New Roman" pitchFamily="18" charset="0"/>
                </a:rPr>
                <a:t>MOVF id2, R1</a:t>
              </a:r>
            </a:p>
            <a:p>
              <a:pPr algn="l">
                <a:buFontTx/>
                <a:buNone/>
              </a:pPr>
              <a:r>
                <a:rPr lang="en-US" altLang="zh-CN" sz="2800" b="1" i="0">
                  <a:latin typeface="Times New Roman" pitchFamily="18" charset="0"/>
                </a:rPr>
                <a:t>ADDF R2, R1</a:t>
              </a:r>
            </a:p>
            <a:p>
              <a:pPr algn="l">
                <a:buFontTx/>
                <a:buNone/>
              </a:pPr>
              <a:r>
                <a:rPr lang="en-US" altLang="zh-CN" sz="2800" b="1" i="0">
                  <a:latin typeface="Times New Roman" pitchFamily="18" charset="0"/>
                </a:rPr>
                <a:t>MOVF R1, id1</a:t>
              </a:r>
            </a:p>
          </p:txBody>
        </p:sp>
        <p:sp>
          <p:nvSpPr>
            <p:cNvPr id="18443" name="Rectangle 1056"/>
            <p:cNvSpPr>
              <a:spLocks noChangeArrowheads="1"/>
            </p:cNvSpPr>
            <p:nvPr/>
          </p:nvSpPr>
          <p:spPr bwMode="auto">
            <a:xfrm>
              <a:off x="896" y="856"/>
              <a:ext cx="164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None/>
              </a:pPr>
              <a:r>
                <a:rPr lang="en-US" altLang="zh-CN" sz="2800" b="1" i="0">
                  <a:latin typeface="Times New Roman" pitchFamily="18" charset="0"/>
                </a:rPr>
                <a:t>t1 = id3 </a:t>
              </a:r>
              <a:r>
                <a:rPr lang="en-US" altLang="zh-CN" sz="2800" b="1" i="0">
                  <a:latin typeface="宋体" charset="-122"/>
                </a:rPr>
                <a:t>*</a:t>
              </a:r>
              <a:r>
                <a:rPr lang="en-US" altLang="zh-CN" sz="2800" b="1" i="0">
                  <a:latin typeface="Times New Roman" pitchFamily="18" charset="0"/>
                </a:rPr>
                <a:t> 60.0</a:t>
              </a:r>
            </a:p>
            <a:p>
              <a:pPr algn="l">
                <a:buFontTx/>
                <a:buNone/>
              </a:pPr>
              <a:r>
                <a:rPr lang="en-US" altLang="zh-CN" sz="2800" b="1" i="0">
                  <a:latin typeface="Times New Roman" pitchFamily="18" charset="0"/>
                </a:rPr>
                <a:t>id1 = id2 + t1</a:t>
              </a:r>
            </a:p>
          </p:txBody>
        </p:sp>
      </p:grpSp>
      <p:sp>
        <p:nvSpPr>
          <p:cNvPr id="18436" name="Rectangle 1059"/>
          <p:cNvSpPr>
            <a:spLocks noChangeArrowheads="1"/>
          </p:cNvSpPr>
          <p:nvPr/>
        </p:nvSpPr>
        <p:spPr bwMode="auto">
          <a:xfrm>
            <a:off x="6096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FontTx/>
              <a:buNone/>
            </a:pPr>
            <a:r>
              <a:rPr lang="en-US" altLang="zh-CN" sz="4400" b="1" i="0">
                <a:solidFill>
                  <a:schemeClr val="tx2"/>
                </a:solidFill>
                <a:latin typeface="Times New Roman" pitchFamily="18" charset="0"/>
              </a:rPr>
              <a:t>1.1 </a:t>
            </a:r>
            <a:r>
              <a:rPr lang="zh-CN" altLang="en-US" sz="4400" b="1" i="0">
                <a:solidFill>
                  <a:schemeClr val="tx2"/>
                </a:solidFill>
                <a:latin typeface="Times New Roman" pitchFamily="18" charset="0"/>
              </a:rPr>
              <a:t>编译器概述</a:t>
            </a:r>
          </a:p>
        </p:txBody>
      </p:sp>
      <p:sp>
        <p:nvSpPr>
          <p:cNvPr id="18437" name="Rectangle 48"/>
          <p:cNvSpPr>
            <a:spLocks noChangeArrowheads="1"/>
          </p:cNvSpPr>
          <p:nvPr/>
        </p:nvSpPr>
        <p:spPr bwMode="auto">
          <a:xfrm>
            <a:off x="4481513" y="1493838"/>
            <a:ext cx="32400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zh-CN" altLang="en-US" sz="3200" b="1" i="0">
                <a:solidFill>
                  <a:srgbClr val="00FF00"/>
                </a:solidFill>
                <a:latin typeface="Times New Roman" pitchFamily="18" charset="0"/>
                <a:sym typeface="Symbol" pitchFamily="18" charset="2"/>
              </a:rPr>
              <a:t> </a:t>
            </a:r>
            <a:r>
              <a:rPr lang="zh-CN" altLang="en-US" sz="2800" b="1" i="0">
                <a:solidFill>
                  <a:srgbClr val="00FF00"/>
                </a:solidFill>
                <a:latin typeface="Times New Roman" pitchFamily="18" charset="0"/>
                <a:sym typeface="Symbol" pitchFamily="18" charset="2"/>
              </a:rPr>
              <a:t>三地址</a:t>
            </a:r>
            <a:r>
              <a:rPr lang="zh-CN" altLang="en-US" sz="2800" b="1" i="0">
                <a:solidFill>
                  <a:srgbClr val="00FF00"/>
                </a:solidFill>
                <a:latin typeface="Times New Roman" pitchFamily="18" charset="0"/>
              </a:rPr>
              <a:t>中间代码</a:t>
            </a:r>
          </a:p>
        </p:txBody>
      </p:sp>
      <p:sp>
        <p:nvSpPr>
          <p:cNvPr id="18438" name="Rectangle 48"/>
          <p:cNvSpPr>
            <a:spLocks noChangeArrowheads="1"/>
          </p:cNvSpPr>
          <p:nvPr/>
        </p:nvSpPr>
        <p:spPr bwMode="auto">
          <a:xfrm>
            <a:off x="4797425" y="5184775"/>
            <a:ext cx="32400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None/>
            </a:pPr>
            <a:r>
              <a:rPr lang="zh-CN" altLang="en-US" sz="3200" b="1" i="0">
                <a:solidFill>
                  <a:srgbClr val="00FF00"/>
                </a:solidFill>
                <a:latin typeface="Times New Roman" pitchFamily="18" charset="0"/>
                <a:sym typeface="Symbol" pitchFamily="18" charset="2"/>
              </a:rPr>
              <a:t> </a:t>
            </a:r>
            <a:r>
              <a:rPr lang="zh-CN" altLang="en-US" sz="2800" b="1" i="0">
                <a:solidFill>
                  <a:srgbClr val="00FF00"/>
                </a:solidFill>
                <a:latin typeface="Times New Roman" pitchFamily="18" charset="0"/>
                <a:sym typeface="Symbol" pitchFamily="18" charset="2"/>
              </a:rPr>
              <a:t>汇编</a:t>
            </a:r>
            <a:r>
              <a:rPr lang="zh-CN" altLang="en-US" sz="2800" b="1" i="0">
                <a:solidFill>
                  <a:srgbClr val="00FF00"/>
                </a:solidFill>
                <a:latin typeface="Times New Roman" pitchFamily="18" charset="0"/>
              </a:rPr>
              <a:t>代码</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228600"/>
            <a:ext cx="7772400" cy="1143000"/>
          </a:xfrm>
        </p:spPr>
        <p:txBody>
          <a:bodyPr/>
          <a:lstStyle/>
          <a:p>
            <a:r>
              <a:rPr lang="en-US" altLang="zh-CN" b="1" smtClean="0"/>
              <a:t>1.1 </a:t>
            </a:r>
            <a:r>
              <a:rPr lang="zh-CN" altLang="en-US" b="1" smtClean="0"/>
              <a:t>编译器概述</a:t>
            </a:r>
          </a:p>
        </p:txBody>
      </p:sp>
      <p:sp>
        <p:nvSpPr>
          <p:cNvPr id="379907" name="Rectangle 3" descr="Green marble"/>
          <p:cNvSpPr>
            <a:spLocks noChangeArrowheads="1"/>
          </p:cNvSpPr>
          <p:nvPr/>
        </p:nvSpPr>
        <p:spPr bwMode="auto">
          <a:xfrm>
            <a:off x="296863" y="188913"/>
            <a:ext cx="2025650" cy="1123950"/>
          </a:xfrm>
          <a:prstGeom prst="rect">
            <a:avLst/>
          </a:prstGeom>
          <a:noFill/>
          <a:ln w="38100">
            <a:solidFill>
              <a:srgbClr val="00FF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buFontTx/>
              <a:buNone/>
            </a:pPr>
            <a:r>
              <a:rPr lang="zh-CN" altLang="en-US" sz="2800" b="1" i="0"/>
              <a:t>解释器和编译器的区别</a:t>
            </a:r>
          </a:p>
        </p:txBody>
      </p:sp>
      <p:grpSp>
        <p:nvGrpSpPr>
          <p:cNvPr id="19460" name="Group 4"/>
          <p:cNvGrpSpPr>
            <a:grpSpLocks/>
          </p:cNvGrpSpPr>
          <p:nvPr/>
        </p:nvGrpSpPr>
        <p:grpSpPr bwMode="auto">
          <a:xfrm>
            <a:off x="323850" y="1341438"/>
            <a:ext cx="8455025" cy="5283200"/>
            <a:chOff x="204" y="845"/>
            <a:chExt cx="5326" cy="3328"/>
          </a:xfrm>
        </p:grpSpPr>
        <p:sp>
          <p:nvSpPr>
            <p:cNvPr id="19463" name="Rectangle 5"/>
            <p:cNvSpPr>
              <a:spLocks noChangeArrowheads="1"/>
            </p:cNvSpPr>
            <p:nvPr/>
          </p:nvSpPr>
          <p:spPr bwMode="auto">
            <a:xfrm>
              <a:off x="241" y="1465"/>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64800"/>
            <a:lstStyle/>
            <a:p>
              <a:pPr>
                <a:spcBef>
                  <a:spcPct val="0"/>
                </a:spcBef>
                <a:buFontTx/>
                <a:buNone/>
              </a:pPr>
              <a:r>
                <a:rPr lang="zh-CN" altLang="en-US" sz="2800" b="1" i="0">
                  <a:latin typeface="Times New Roman" pitchFamily="18" charset="0"/>
                </a:rPr>
                <a:t>词法分析器</a:t>
              </a:r>
            </a:p>
            <a:p>
              <a:pPr algn="l">
                <a:spcBef>
                  <a:spcPct val="0"/>
                </a:spcBef>
                <a:buFontTx/>
                <a:buNone/>
              </a:pPr>
              <a:endParaRPr lang="zh-CN" altLang="en-US" sz="1800" i="0">
                <a:latin typeface="Times New Roman" pitchFamily="18" charset="0"/>
              </a:endParaRPr>
            </a:p>
          </p:txBody>
        </p:sp>
        <p:sp>
          <p:nvSpPr>
            <p:cNvPr id="19464" name="Rectangle 6"/>
            <p:cNvSpPr>
              <a:spLocks noChangeArrowheads="1"/>
            </p:cNvSpPr>
            <p:nvPr/>
          </p:nvSpPr>
          <p:spPr bwMode="auto">
            <a:xfrm>
              <a:off x="241" y="2110"/>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sz="2800" b="1" i="0">
                  <a:latin typeface="Times New Roman" pitchFamily="18" charset="0"/>
                </a:rPr>
                <a:t>语法分析器</a:t>
              </a:r>
            </a:p>
            <a:p>
              <a:pPr algn="l">
                <a:spcBef>
                  <a:spcPct val="0"/>
                </a:spcBef>
                <a:buFontTx/>
                <a:buNone/>
              </a:pPr>
              <a:endParaRPr lang="zh-CN" altLang="en-US" i="0">
                <a:latin typeface="Times New Roman" pitchFamily="18" charset="0"/>
              </a:endParaRPr>
            </a:p>
          </p:txBody>
        </p:sp>
        <p:sp>
          <p:nvSpPr>
            <p:cNvPr id="19465" name="Rectangle 7"/>
            <p:cNvSpPr>
              <a:spLocks noChangeArrowheads="1"/>
            </p:cNvSpPr>
            <p:nvPr/>
          </p:nvSpPr>
          <p:spPr bwMode="auto">
            <a:xfrm>
              <a:off x="241" y="2755"/>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sz="2800" b="1" i="0">
                  <a:latin typeface="Times New Roman" pitchFamily="18" charset="0"/>
                </a:rPr>
                <a:t>语义分析器</a:t>
              </a:r>
            </a:p>
            <a:p>
              <a:pPr algn="l">
                <a:spcBef>
                  <a:spcPct val="0"/>
                </a:spcBef>
                <a:buFontTx/>
                <a:buNone/>
              </a:pPr>
              <a:endParaRPr lang="zh-CN" altLang="en-US" i="0">
                <a:latin typeface="Times New Roman" pitchFamily="18" charset="0"/>
              </a:endParaRPr>
            </a:p>
          </p:txBody>
        </p:sp>
        <p:sp>
          <p:nvSpPr>
            <p:cNvPr id="19466" name="Rectangle 8"/>
            <p:cNvSpPr>
              <a:spLocks noChangeArrowheads="1"/>
            </p:cNvSpPr>
            <p:nvPr/>
          </p:nvSpPr>
          <p:spPr bwMode="auto">
            <a:xfrm>
              <a:off x="204" y="845"/>
              <a:ext cx="2367" cy="3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tIns="46800"/>
            <a:lstStyle/>
            <a:p>
              <a:pPr>
                <a:spcBef>
                  <a:spcPct val="0"/>
                </a:spcBef>
                <a:buFontTx/>
                <a:buNone/>
              </a:pPr>
              <a:r>
                <a:rPr lang="zh-CN" altLang="en-US" sz="2800" b="1" i="0">
                  <a:latin typeface="Times New Roman" pitchFamily="18" charset="0"/>
                </a:rPr>
                <a:t>源程序</a:t>
              </a:r>
            </a:p>
            <a:p>
              <a:pPr algn="l">
                <a:spcBef>
                  <a:spcPct val="0"/>
                </a:spcBef>
                <a:buFontTx/>
                <a:buNone/>
              </a:pPr>
              <a:endParaRPr lang="zh-CN" altLang="en-US" i="0">
                <a:latin typeface="Times New Roman" pitchFamily="18" charset="0"/>
              </a:endParaRPr>
            </a:p>
          </p:txBody>
        </p:sp>
        <p:sp>
          <p:nvSpPr>
            <p:cNvPr id="19467" name="Rectangle 9"/>
            <p:cNvSpPr>
              <a:spLocks noChangeArrowheads="1"/>
            </p:cNvSpPr>
            <p:nvPr/>
          </p:nvSpPr>
          <p:spPr bwMode="auto">
            <a:xfrm>
              <a:off x="241" y="3401"/>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sz="2800" b="1" i="0">
                  <a:latin typeface="Times New Roman" pitchFamily="18" charset="0"/>
                </a:rPr>
                <a:t>中间代码生成器</a:t>
              </a:r>
            </a:p>
            <a:p>
              <a:pPr algn="l">
                <a:spcBef>
                  <a:spcPct val="0"/>
                </a:spcBef>
                <a:buFontTx/>
                <a:buNone/>
              </a:pPr>
              <a:endParaRPr lang="zh-CN" altLang="en-US" i="0">
                <a:latin typeface="Times New Roman" pitchFamily="18" charset="0"/>
              </a:endParaRPr>
            </a:p>
          </p:txBody>
        </p:sp>
        <p:sp>
          <p:nvSpPr>
            <p:cNvPr id="19468" name="Line 10"/>
            <p:cNvSpPr>
              <a:spLocks noChangeShapeType="1"/>
            </p:cNvSpPr>
            <p:nvPr/>
          </p:nvSpPr>
          <p:spPr bwMode="auto">
            <a:xfrm>
              <a:off x="1345" y="1188"/>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9469" name="Line 11"/>
            <p:cNvSpPr>
              <a:spLocks noChangeShapeType="1"/>
            </p:cNvSpPr>
            <p:nvPr/>
          </p:nvSpPr>
          <p:spPr bwMode="auto">
            <a:xfrm>
              <a:off x="1345" y="1834"/>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9470" name="Line 12"/>
            <p:cNvSpPr>
              <a:spLocks noChangeShapeType="1"/>
            </p:cNvSpPr>
            <p:nvPr/>
          </p:nvSpPr>
          <p:spPr bwMode="auto">
            <a:xfrm>
              <a:off x="1345" y="2479"/>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9471" name="Line 13"/>
            <p:cNvSpPr>
              <a:spLocks noChangeShapeType="1"/>
            </p:cNvSpPr>
            <p:nvPr/>
          </p:nvSpPr>
          <p:spPr bwMode="auto">
            <a:xfrm>
              <a:off x="1345" y="3124"/>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9472" name="Line 14"/>
            <p:cNvSpPr>
              <a:spLocks noChangeShapeType="1"/>
            </p:cNvSpPr>
            <p:nvPr/>
          </p:nvSpPr>
          <p:spPr bwMode="auto">
            <a:xfrm>
              <a:off x="1345" y="3770"/>
              <a:ext cx="0" cy="276"/>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9473" name="Rectangle 15"/>
            <p:cNvSpPr>
              <a:spLocks noChangeArrowheads="1"/>
            </p:cNvSpPr>
            <p:nvPr/>
          </p:nvSpPr>
          <p:spPr bwMode="auto">
            <a:xfrm>
              <a:off x="3163" y="1909"/>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64800"/>
            <a:lstStyle/>
            <a:p>
              <a:pPr>
                <a:spcBef>
                  <a:spcPct val="0"/>
                </a:spcBef>
                <a:buFontTx/>
                <a:buNone/>
              </a:pPr>
              <a:r>
                <a:rPr lang="zh-CN" altLang="en-US" b="1" i="0">
                  <a:latin typeface="Times New Roman" pitchFamily="18" charset="0"/>
                </a:rPr>
                <a:t>独立于机器的代码优化器</a:t>
              </a:r>
            </a:p>
            <a:p>
              <a:pPr algn="l">
                <a:spcBef>
                  <a:spcPct val="0"/>
                </a:spcBef>
                <a:buFontTx/>
                <a:buNone/>
              </a:pPr>
              <a:endParaRPr lang="zh-CN" altLang="en-US" i="0">
                <a:latin typeface="Times New Roman" pitchFamily="18" charset="0"/>
              </a:endParaRPr>
            </a:p>
          </p:txBody>
        </p:sp>
        <p:sp>
          <p:nvSpPr>
            <p:cNvPr id="19474" name="Rectangle 16"/>
            <p:cNvSpPr>
              <a:spLocks noChangeArrowheads="1"/>
            </p:cNvSpPr>
            <p:nvPr/>
          </p:nvSpPr>
          <p:spPr bwMode="auto">
            <a:xfrm>
              <a:off x="3163" y="2554"/>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sz="2800" b="1" i="0">
                  <a:latin typeface="Times New Roman" pitchFamily="18" charset="0"/>
                </a:rPr>
                <a:t>代码生成器</a:t>
              </a:r>
            </a:p>
            <a:p>
              <a:pPr algn="l">
                <a:spcBef>
                  <a:spcPct val="0"/>
                </a:spcBef>
                <a:buFontTx/>
                <a:buNone/>
              </a:pPr>
              <a:endParaRPr lang="zh-CN" altLang="en-US" i="0">
                <a:latin typeface="Times New Roman" pitchFamily="18" charset="0"/>
              </a:endParaRPr>
            </a:p>
          </p:txBody>
        </p:sp>
        <p:sp>
          <p:nvSpPr>
            <p:cNvPr id="19475" name="Rectangle 17"/>
            <p:cNvSpPr>
              <a:spLocks noChangeArrowheads="1"/>
            </p:cNvSpPr>
            <p:nvPr/>
          </p:nvSpPr>
          <p:spPr bwMode="auto">
            <a:xfrm>
              <a:off x="3163" y="3199"/>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b="1" i="0"/>
                <a:t>依赖于机器的代码优化器</a:t>
              </a:r>
              <a:endParaRPr lang="zh-CN" altLang="en-US" b="1" i="0">
                <a:latin typeface="Times New Roman" pitchFamily="18" charset="0"/>
              </a:endParaRPr>
            </a:p>
            <a:p>
              <a:pPr algn="l">
                <a:spcBef>
                  <a:spcPct val="0"/>
                </a:spcBef>
                <a:buFontTx/>
                <a:buNone/>
              </a:pPr>
              <a:endParaRPr lang="zh-CN" altLang="en-US" i="0">
                <a:latin typeface="Times New Roman" pitchFamily="18" charset="0"/>
              </a:endParaRPr>
            </a:p>
          </p:txBody>
        </p:sp>
        <p:sp>
          <p:nvSpPr>
            <p:cNvPr id="19476" name="Rectangle 18"/>
            <p:cNvSpPr>
              <a:spLocks noChangeArrowheads="1"/>
            </p:cNvSpPr>
            <p:nvPr/>
          </p:nvSpPr>
          <p:spPr bwMode="auto">
            <a:xfrm>
              <a:off x="3163" y="3845"/>
              <a:ext cx="2367" cy="32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tIns="46800"/>
            <a:lstStyle/>
            <a:p>
              <a:pPr>
                <a:spcBef>
                  <a:spcPct val="0"/>
                </a:spcBef>
                <a:buFontTx/>
                <a:buNone/>
              </a:pPr>
              <a:r>
                <a:rPr lang="zh-CN" altLang="en-US" sz="2800" b="1" i="0">
                  <a:latin typeface="Times New Roman" pitchFamily="18" charset="0"/>
                </a:rPr>
                <a:t>目标机器代码</a:t>
              </a:r>
              <a:endParaRPr lang="zh-CN" altLang="en-US" i="0">
                <a:latin typeface="Times New Roman" pitchFamily="18" charset="0"/>
              </a:endParaRPr>
            </a:p>
          </p:txBody>
        </p:sp>
        <p:sp>
          <p:nvSpPr>
            <p:cNvPr id="19477" name="Line 19"/>
            <p:cNvSpPr>
              <a:spLocks noChangeShapeType="1"/>
            </p:cNvSpPr>
            <p:nvPr/>
          </p:nvSpPr>
          <p:spPr bwMode="auto">
            <a:xfrm flipH="1">
              <a:off x="4267" y="1621"/>
              <a:ext cx="4" cy="28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9478" name="Line 20"/>
            <p:cNvSpPr>
              <a:spLocks noChangeShapeType="1"/>
            </p:cNvSpPr>
            <p:nvPr/>
          </p:nvSpPr>
          <p:spPr bwMode="auto">
            <a:xfrm>
              <a:off x="4267" y="2278"/>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9479" name="Line 21"/>
            <p:cNvSpPr>
              <a:spLocks noChangeShapeType="1"/>
            </p:cNvSpPr>
            <p:nvPr/>
          </p:nvSpPr>
          <p:spPr bwMode="auto">
            <a:xfrm>
              <a:off x="4267" y="2923"/>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9480" name="Line 22"/>
            <p:cNvSpPr>
              <a:spLocks noChangeShapeType="1"/>
            </p:cNvSpPr>
            <p:nvPr/>
          </p:nvSpPr>
          <p:spPr bwMode="auto">
            <a:xfrm>
              <a:off x="4267" y="3568"/>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19481" name="Line 23"/>
            <p:cNvSpPr>
              <a:spLocks noChangeShapeType="1"/>
            </p:cNvSpPr>
            <p:nvPr/>
          </p:nvSpPr>
          <p:spPr bwMode="auto">
            <a:xfrm>
              <a:off x="1338" y="4065"/>
              <a:ext cx="154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2" name="Line 24"/>
            <p:cNvSpPr>
              <a:spLocks noChangeShapeType="1"/>
            </p:cNvSpPr>
            <p:nvPr/>
          </p:nvSpPr>
          <p:spPr bwMode="auto">
            <a:xfrm flipV="1">
              <a:off x="2880" y="1621"/>
              <a:ext cx="0" cy="24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3" name="Line 25"/>
            <p:cNvSpPr>
              <a:spLocks noChangeShapeType="1"/>
            </p:cNvSpPr>
            <p:nvPr/>
          </p:nvSpPr>
          <p:spPr bwMode="auto">
            <a:xfrm>
              <a:off x="2880" y="1621"/>
              <a:ext cx="138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79930" name="Rectangle 26" descr="Green marble"/>
          <p:cNvSpPr>
            <a:spLocks noChangeArrowheads="1"/>
          </p:cNvSpPr>
          <p:nvPr/>
        </p:nvSpPr>
        <p:spPr bwMode="auto">
          <a:xfrm>
            <a:off x="2951163" y="1133475"/>
            <a:ext cx="3600450" cy="1304925"/>
          </a:xfrm>
          <a:prstGeom prst="rect">
            <a:avLst/>
          </a:prstGeom>
          <a:noFill/>
          <a:ln w="38100">
            <a:solidFill>
              <a:srgbClr val="00FF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lnSpc>
                <a:spcPct val="90000"/>
              </a:lnSpc>
              <a:buFontTx/>
              <a:buNone/>
            </a:pPr>
            <a:r>
              <a:rPr lang="zh-CN" altLang="en-US" sz="2800" b="1" i="0"/>
              <a:t>解释器不生成目标代码，而是直接执行源程序所指定的运算</a:t>
            </a:r>
            <a:r>
              <a:rPr lang="zh-CN" altLang="en-US" sz="2800"/>
              <a:t> </a:t>
            </a:r>
          </a:p>
        </p:txBody>
      </p:sp>
      <p:sp>
        <p:nvSpPr>
          <p:cNvPr id="379931" name="Rectangle 27" descr="Green marble"/>
          <p:cNvSpPr>
            <a:spLocks noChangeArrowheads="1"/>
          </p:cNvSpPr>
          <p:nvPr/>
        </p:nvSpPr>
        <p:spPr bwMode="auto">
          <a:xfrm>
            <a:off x="6821488" y="323850"/>
            <a:ext cx="2025650" cy="2474913"/>
          </a:xfrm>
          <a:prstGeom prst="rect">
            <a:avLst/>
          </a:prstGeom>
          <a:noFill/>
          <a:ln w="38100">
            <a:solidFill>
              <a:srgbClr val="00FF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lnSpc>
                <a:spcPct val="90000"/>
              </a:lnSpc>
              <a:buFontTx/>
              <a:buNone/>
            </a:pPr>
            <a:r>
              <a:rPr lang="zh-CN" altLang="en-US" sz="2800" b="1" i="0"/>
              <a:t>解释器也需要对源程序进行词法</a:t>
            </a:r>
            <a:r>
              <a:rPr lang="zh-CN" altLang="en-US" sz="2800" b="1" i="0">
                <a:latin typeface="宋体" charset="-122"/>
              </a:rPr>
              <a:t>、</a:t>
            </a:r>
            <a:r>
              <a:rPr lang="zh-CN" altLang="en-US" sz="2800" b="1" i="0"/>
              <a:t>语法和语义分析</a:t>
            </a:r>
            <a:r>
              <a:rPr lang="en-US" altLang="zh-CN" sz="2800" b="1" i="0">
                <a:latin typeface="宋体" charset="-122"/>
              </a:rPr>
              <a:t>,</a:t>
            </a:r>
            <a:r>
              <a:rPr lang="zh-CN" altLang="en-US" sz="2800" b="1" i="0"/>
              <a:t>中间代码生成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9907"/>
                                        </p:tgtEl>
                                        <p:attrNameLst>
                                          <p:attrName>style.visibility</p:attrName>
                                        </p:attrNameLst>
                                      </p:cBhvr>
                                      <p:to>
                                        <p:strVal val="visible"/>
                                      </p:to>
                                    </p:set>
                                    <p:animEffect transition="in" filter="box(in)">
                                      <p:cBhvr>
                                        <p:cTn id="7" dur="500"/>
                                        <p:tgtEl>
                                          <p:spTgt spid="3799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9930"/>
                                        </p:tgtEl>
                                        <p:attrNameLst>
                                          <p:attrName>style.visibility</p:attrName>
                                        </p:attrNameLst>
                                      </p:cBhvr>
                                      <p:to>
                                        <p:strVal val="visible"/>
                                      </p:to>
                                    </p:set>
                                    <p:animEffect transition="in" filter="box(in)">
                                      <p:cBhvr>
                                        <p:cTn id="12" dur="500"/>
                                        <p:tgtEl>
                                          <p:spTgt spid="3799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9931"/>
                                        </p:tgtEl>
                                        <p:attrNameLst>
                                          <p:attrName>style.visibility</p:attrName>
                                        </p:attrNameLst>
                                      </p:cBhvr>
                                      <p:to>
                                        <p:strVal val="visible"/>
                                      </p:to>
                                    </p:set>
                                    <p:animEffect transition="in" filter="box(in)">
                                      <p:cBhvr>
                                        <p:cTn id="17" dur="500"/>
                                        <p:tgtEl>
                                          <p:spTgt spid="379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animBg="1"/>
      <p:bldP spid="379930" grpId="0" animBg="1"/>
      <p:bldP spid="3799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228600"/>
            <a:ext cx="7772400" cy="1143000"/>
          </a:xfrm>
        </p:spPr>
        <p:txBody>
          <a:bodyPr/>
          <a:lstStyle/>
          <a:p>
            <a:r>
              <a:rPr lang="en-US" altLang="zh-CN" b="1" smtClean="0"/>
              <a:t>1.1 </a:t>
            </a:r>
            <a:r>
              <a:rPr lang="zh-CN" altLang="en-US" b="1" smtClean="0"/>
              <a:t>编译器概述</a:t>
            </a:r>
          </a:p>
        </p:txBody>
      </p:sp>
      <p:sp>
        <p:nvSpPr>
          <p:cNvPr id="470019" name="Rectangle 3"/>
          <p:cNvSpPr>
            <a:spLocks noGrp="1" noChangeArrowheads="1"/>
          </p:cNvSpPr>
          <p:nvPr>
            <p:ph idx="1"/>
          </p:nvPr>
        </p:nvSpPr>
        <p:spPr>
          <a:xfrm>
            <a:off x="323850" y="1600200"/>
            <a:ext cx="8569325" cy="5138738"/>
          </a:xfrm>
        </p:spPr>
        <p:txBody>
          <a:bodyPr/>
          <a:lstStyle/>
          <a:p>
            <a:r>
              <a:rPr lang="en-US" altLang="zh-CN" b="1" smtClean="0"/>
              <a:t>BASIC</a:t>
            </a:r>
            <a:r>
              <a:rPr lang="zh-CN" altLang="en-US" b="1" smtClean="0"/>
              <a:t>年代的解释器</a:t>
            </a:r>
          </a:p>
          <a:p>
            <a:pPr lvl="1">
              <a:spcBef>
                <a:spcPct val="5000"/>
              </a:spcBef>
            </a:pPr>
            <a:r>
              <a:rPr lang="zh-CN" altLang="en-US" b="1" smtClean="0"/>
              <a:t>功能：它将高级语言的源程序翻译成一种中间语言程序，然后对中间语言程序进行解释执行</a:t>
            </a:r>
          </a:p>
          <a:p>
            <a:pPr lvl="1">
              <a:spcBef>
                <a:spcPct val="5000"/>
              </a:spcBef>
            </a:pPr>
            <a:r>
              <a:rPr lang="zh-CN" altLang="en-US" b="1" smtClean="0"/>
              <a:t>在那个年代，编译和解释两个功能是合在一个程序中，该程序被称为解释器</a:t>
            </a:r>
          </a:p>
          <a:p>
            <a:r>
              <a:rPr lang="en-US" altLang="zh-CN" b="1" smtClean="0"/>
              <a:t>Java</a:t>
            </a:r>
            <a:r>
              <a:rPr lang="zh-CN" altLang="en-US" b="1" smtClean="0"/>
              <a:t>年代的解释器</a:t>
            </a:r>
          </a:p>
          <a:p>
            <a:pPr lvl="1">
              <a:spcBef>
                <a:spcPct val="5000"/>
              </a:spcBef>
            </a:pPr>
            <a:r>
              <a:rPr lang="zh-CN" altLang="en-US" b="1" smtClean="0"/>
              <a:t>上述两个功能分在两个程序中</a:t>
            </a:r>
          </a:p>
          <a:p>
            <a:pPr lvl="1">
              <a:spcBef>
                <a:spcPct val="5000"/>
              </a:spcBef>
            </a:pPr>
            <a:r>
              <a:rPr lang="zh-CN" altLang="en-US" b="1" smtClean="0"/>
              <a:t>前一个叫做编译器，它把源程序翻译成一种叫做字节码的中间语言程序</a:t>
            </a:r>
          </a:p>
          <a:p>
            <a:pPr lvl="1">
              <a:spcBef>
                <a:spcPct val="5000"/>
              </a:spcBef>
            </a:pPr>
            <a:r>
              <a:rPr lang="zh-CN" altLang="en-US" b="1" smtClean="0"/>
              <a:t>后一个叫做解释器，它对字节码程序进行解释执行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0019">
                                            <p:txEl>
                                              <p:pRg st="3" end="3"/>
                                            </p:txEl>
                                          </p:spTgt>
                                        </p:tgtEl>
                                        <p:attrNameLst>
                                          <p:attrName>style.visibility</p:attrName>
                                        </p:attrNameLst>
                                      </p:cBhvr>
                                      <p:to>
                                        <p:strVal val="visible"/>
                                      </p:to>
                                    </p:set>
                                    <p:animEffect transition="in" filter="box(in)">
                                      <p:cBhvr>
                                        <p:cTn id="7" dur="500"/>
                                        <p:tgtEl>
                                          <p:spTgt spid="470019">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70019">
                                            <p:txEl>
                                              <p:pRg st="4" end="4"/>
                                            </p:txEl>
                                          </p:spTgt>
                                        </p:tgtEl>
                                        <p:attrNameLst>
                                          <p:attrName>style.visibility</p:attrName>
                                        </p:attrNameLst>
                                      </p:cBhvr>
                                      <p:to>
                                        <p:strVal val="visible"/>
                                      </p:to>
                                    </p:set>
                                    <p:animEffect transition="in" filter="box(in)">
                                      <p:cBhvr>
                                        <p:cTn id="10" dur="500"/>
                                        <p:tgtEl>
                                          <p:spTgt spid="470019">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70019">
                                            <p:txEl>
                                              <p:pRg st="5" end="5"/>
                                            </p:txEl>
                                          </p:spTgt>
                                        </p:tgtEl>
                                        <p:attrNameLst>
                                          <p:attrName>style.visibility</p:attrName>
                                        </p:attrNameLst>
                                      </p:cBhvr>
                                      <p:to>
                                        <p:strVal val="visible"/>
                                      </p:to>
                                    </p:set>
                                    <p:animEffect transition="in" filter="box(in)">
                                      <p:cBhvr>
                                        <p:cTn id="13" dur="500"/>
                                        <p:tgtEl>
                                          <p:spTgt spid="470019">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70019">
                                            <p:txEl>
                                              <p:pRg st="6" end="6"/>
                                            </p:txEl>
                                          </p:spTgt>
                                        </p:tgtEl>
                                        <p:attrNameLst>
                                          <p:attrName>style.visibility</p:attrName>
                                        </p:attrNameLst>
                                      </p:cBhvr>
                                      <p:to>
                                        <p:strVal val="visible"/>
                                      </p:to>
                                    </p:set>
                                    <p:animEffect transition="in" filter="box(in)">
                                      <p:cBhvr>
                                        <p:cTn id="16" dur="500"/>
                                        <p:tgtEl>
                                          <p:spTgt spid="4700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600" y="228600"/>
            <a:ext cx="7772400" cy="1143000"/>
          </a:xfrm>
        </p:spPr>
        <p:txBody>
          <a:bodyPr/>
          <a:lstStyle/>
          <a:p>
            <a:r>
              <a:rPr lang="zh-CN" altLang="en-US" b="1" smtClean="0"/>
              <a:t>课 程 简 介</a:t>
            </a:r>
          </a:p>
        </p:txBody>
      </p:sp>
      <p:sp>
        <p:nvSpPr>
          <p:cNvPr id="414723" name="Rectangle 3"/>
          <p:cNvSpPr>
            <a:spLocks noGrp="1" noChangeArrowheads="1"/>
          </p:cNvSpPr>
          <p:nvPr>
            <p:ph idx="1"/>
          </p:nvPr>
        </p:nvSpPr>
        <p:spPr>
          <a:xfrm>
            <a:off x="323850" y="1600200"/>
            <a:ext cx="8569325" cy="4852988"/>
          </a:xfrm>
        </p:spPr>
        <p:txBody>
          <a:bodyPr/>
          <a:lstStyle/>
          <a:p>
            <a:pPr>
              <a:buFontTx/>
              <a:buNone/>
            </a:pPr>
            <a:r>
              <a:rPr lang="zh-CN" altLang="en-US" b="1" smtClean="0"/>
              <a:t>课程内容</a:t>
            </a:r>
          </a:p>
          <a:p>
            <a:pPr lvl="1"/>
            <a:r>
              <a:rPr lang="zh-CN" altLang="en-US" b="1" smtClean="0"/>
              <a:t>介绍编译器构造的一般原理和基本实现方法</a:t>
            </a:r>
          </a:p>
          <a:p>
            <a:pPr lvl="1"/>
            <a:r>
              <a:rPr lang="zh-CN" altLang="en-US" b="1" smtClean="0"/>
              <a:t>包括的理论知识：形式语言和自动机理论、语法制导的定义和属性文法、类型论与类型系统、程序分析原理等</a:t>
            </a:r>
          </a:p>
          <a:p>
            <a:pPr lvl="1"/>
            <a:r>
              <a:rPr lang="zh-CN" altLang="en-US" b="1" smtClean="0"/>
              <a:t>强调形式描述技术和自动生成技术</a:t>
            </a:r>
            <a:endParaRPr lang="en-US" altLang="zh-CN" b="1" smtClean="0"/>
          </a:p>
          <a:p>
            <a:pPr lvl="1"/>
            <a:r>
              <a:rPr lang="zh-CN" altLang="en-US" b="1" smtClean="0"/>
              <a:t>强调对编译原理和技术的宏观理解，不把注意力分散到枝节算法，不偏向于任何源语言或目标机器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14723">
                                            <p:txEl>
                                              <p:pRg st="2" end="2"/>
                                            </p:txEl>
                                          </p:spTgt>
                                        </p:tgtEl>
                                        <p:attrNameLst>
                                          <p:attrName>style.visibility</p:attrName>
                                        </p:attrNameLst>
                                      </p:cBhvr>
                                      <p:to>
                                        <p:strVal val="visible"/>
                                      </p:to>
                                    </p:set>
                                    <p:animEffect transition="in" filter="box(in)">
                                      <p:cBhvr>
                                        <p:cTn id="7" dur="500"/>
                                        <p:tgtEl>
                                          <p:spTgt spid="4147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14723">
                                            <p:txEl>
                                              <p:pRg st="3" end="3"/>
                                            </p:txEl>
                                          </p:spTgt>
                                        </p:tgtEl>
                                        <p:attrNameLst>
                                          <p:attrName>style.visibility</p:attrName>
                                        </p:attrNameLst>
                                      </p:cBhvr>
                                      <p:to>
                                        <p:strVal val="visible"/>
                                      </p:to>
                                    </p:set>
                                    <p:animEffect transition="in" filter="box(in)">
                                      <p:cBhvr>
                                        <p:cTn id="12" dur="500"/>
                                        <p:tgtEl>
                                          <p:spTgt spid="41472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14723">
                                            <p:txEl>
                                              <p:pRg st="4" end="4"/>
                                            </p:txEl>
                                          </p:spTgt>
                                        </p:tgtEl>
                                        <p:attrNameLst>
                                          <p:attrName>style.visibility</p:attrName>
                                        </p:attrNameLst>
                                      </p:cBhvr>
                                      <p:to>
                                        <p:strVal val="visible"/>
                                      </p:to>
                                    </p:set>
                                    <p:animEffect transition="in" filter="box(in)">
                                      <p:cBhvr>
                                        <p:cTn id="17" dur="500"/>
                                        <p:tgtEl>
                                          <p:spTgt spid="414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228600"/>
            <a:ext cx="7772400" cy="1143000"/>
          </a:xfrm>
        </p:spPr>
        <p:txBody>
          <a:bodyPr/>
          <a:lstStyle/>
          <a:p>
            <a:r>
              <a:rPr lang="en-US" altLang="zh-CN" b="1" smtClean="0"/>
              <a:t>1.1 </a:t>
            </a:r>
            <a:r>
              <a:rPr lang="zh-CN" altLang="en-US" b="1" smtClean="0"/>
              <a:t>编译器概述</a:t>
            </a:r>
          </a:p>
        </p:txBody>
      </p:sp>
      <p:sp>
        <p:nvSpPr>
          <p:cNvPr id="21507" name="Rectangle 33"/>
          <p:cNvSpPr>
            <a:spLocks noChangeArrowheads="1"/>
          </p:cNvSpPr>
          <p:nvPr/>
        </p:nvSpPr>
        <p:spPr bwMode="auto">
          <a:xfrm>
            <a:off x="7002463" y="863600"/>
            <a:ext cx="1890712" cy="1854200"/>
          </a:xfrm>
          <a:prstGeom prst="rect">
            <a:avLst/>
          </a:prstGeom>
          <a:noFill/>
          <a:ln w="38100">
            <a:solidFill>
              <a:srgbClr val="00FF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None/>
            </a:pPr>
            <a:r>
              <a:rPr lang="zh-CN" altLang="en-US" sz="3200" b="1" i="0"/>
              <a:t>阶段分组</a:t>
            </a:r>
          </a:p>
          <a:p>
            <a:pPr algn="l"/>
            <a:r>
              <a:rPr lang="zh-CN" altLang="en-US" sz="3200" b="1" i="0"/>
              <a:t>前端</a:t>
            </a:r>
          </a:p>
          <a:p>
            <a:pPr algn="l"/>
            <a:r>
              <a:rPr lang="zh-CN" altLang="en-US" sz="3200" b="1" i="0"/>
              <a:t>后端</a:t>
            </a:r>
          </a:p>
        </p:txBody>
      </p:sp>
      <p:grpSp>
        <p:nvGrpSpPr>
          <p:cNvPr id="21508" name="Group 36"/>
          <p:cNvGrpSpPr>
            <a:grpSpLocks/>
          </p:cNvGrpSpPr>
          <p:nvPr/>
        </p:nvGrpSpPr>
        <p:grpSpPr bwMode="auto">
          <a:xfrm>
            <a:off x="323850" y="1341438"/>
            <a:ext cx="8455025" cy="5283200"/>
            <a:chOff x="204" y="845"/>
            <a:chExt cx="5326" cy="3328"/>
          </a:xfrm>
        </p:grpSpPr>
        <p:sp>
          <p:nvSpPr>
            <p:cNvPr id="21509" name="Rectangle 37"/>
            <p:cNvSpPr>
              <a:spLocks noChangeArrowheads="1"/>
            </p:cNvSpPr>
            <p:nvPr/>
          </p:nvSpPr>
          <p:spPr bwMode="auto">
            <a:xfrm>
              <a:off x="241" y="1465"/>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64800"/>
            <a:lstStyle/>
            <a:p>
              <a:pPr>
                <a:spcBef>
                  <a:spcPct val="0"/>
                </a:spcBef>
                <a:buFontTx/>
                <a:buNone/>
              </a:pPr>
              <a:r>
                <a:rPr lang="zh-CN" altLang="en-US" sz="2800" b="1" i="0">
                  <a:latin typeface="Times New Roman" pitchFamily="18" charset="0"/>
                </a:rPr>
                <a:t>词法分析器</a:t>
              </a:r>
            </a:p>
            <a:p>
              <a:pPr algn="l">
                <a:spcBef>
                  <a:spcPct val="0"/>
                </a:spcBef>
                <a:buFontTx/>
                <a:buNone/>
              </a:pPr>
              <a:endParaRPr lang="zh-CN" altLang="en-US" sz="1800" i="0">
                <a:latin typeface="Times New Roman" pitchFamily="18" charset="0"/>
              </a:endParaRPr>
            </a:p>
          </p:txBody>
        </p:sp>
        <p:sp>
          <p:nvSpPr>
            <p:cNvPr id="21510" name="Rectangle 38"/>
            <p:cNvSpPr>
              <a:spLocks noChangeArrowheads="1"/>
            </p:cNvSpPr>
            <p:nvPr/>
          </p:nvSpPr>
          <p:spPr bwMode="auto">
            <a:xfrm>
              <a:off x="241" y="2110"/>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sz="2800" b="1" i="0">
                  <a:latin typeface="Times New Roman" pitchFamily="18" charset="0"/>
                </a:rPr>
                <a:t>语法分析器</a:t>
              </a:r>
            </a:p>
            <a:p>
              <a:pPr algn="l">
                <a:spcBef>
                  <a:spcPct val="0"/>
                </a:spcBef>
                <a:buFontTx/>
                <a:buNone/>
              </a:pPr>
              <a:endParaRPr lang="zh-CN" altLang="en-US" i="0">
                <a:latin typeface="Times New Roman" pitchFamily="18" charset="0"/>
              </a:endParaRPr>
            </a:p>
          </p:txBody>
        </p:sp>
        <p:sp>
          <p:nvSpPr>
            <p:cNvPr id="21511" name="Rectangle 39"/>
            <p:cNvSpPr>
              <a:spLocks noChangeArrowheads="1"/>
            </p:cNvSpPr>
            <p:nvPr/>
          </p:nvSpPr>
          <p:spPr bwMode="auto">
            <a:xfrm>
              <a:off x="241" y="2755"/>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sz="2800" b="1" i="0">
                  <a:latin typeface="Times New Roman" pitchFamily="18" charset="0"/>
                </a:rPr>
                <a:t>语义分析器</a:t>
              </a:r>
            </a:p>
            <a:p>
              <a:pPr algn="l">
                <a:spcBef>
                  <a:spcPct val="0"/>
                </a:spcBef>
                <a:buFontTx/>
                <a:buNone/>
              </a:pPr>
              <a:endParaRPr lang="zh-CN" altLang="en-US" i="0">
                <a:latin typeface="Times New Roman" pitchFamily="18" charset="0"/>
              </a:endParaRPr>
            </a:p>
          </p:txBody>
        </p:sp>
        <p:sp>
          <p:nvSpPr>
            <p:cNvPr id="21512" name="Rectangle 40"/>
            <p:cNvSpPr>
              <a:spLocks noChangeArrowheads="1"/>
            </p:cNvSpPr>
            <p:nvPr/>
          </p:nvSpPr>
          <p:spPr bwMode="auto">
            <a:xfrm>
              <a:off x="204" y="845"/>
              <a:ext cx="2367" cy="3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tIns="46800"/>
            <a:lstStyle/>
            <a:p>
              <a:pPr>
                <a:spcBef>
                  <a:spcPct val="0"/>
                </a:spcBef>
                <a:buFontTx/>
                <a:buNone/>
              </a:pPr>
              <a:r>
                <a:rPr lang="zh-CN" altLang="en-US" sz="2800" b="1" i="0">
                  <a:latin typeface="Times New Roman" pitchFamily="18" charset="0"/>
                </a:rPr>
                <a:t>源程序</a:t>
              </a:r>
            </a:p>
            <a:p>
              <a:pPr algn="l">
                <a:spcBef>
                  <a:spcPct val="0"/>
                </a:spcBef>
                <a:buFontTx/>
                <a:buNone/>
              </a:pPr>
              <a:endParaRPr lang="zh-CN" altLang="en-US" i="0">
                <a:latin typeface="Times New Roman" pitchFamily="18" charset="0"/>
              </a:endParaRPr>
            </a:p>
          </p:txBody>
        </p:sp>
        <p:sp>
          <p:nvSpPr>
            <p:cNvPr id="21513" name="Rectangle 41"/>
            <p:cNvSpPr>
              <a:spLocks noChangeArrowheads="1"/>
            </p:cNvSpPr>
            <p:nvPr/>
          </p:nvSpPr>
          <p:spPr bwMode="auto">
            <a:xfrm>
              <a:off x="241" y="3401"/>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sz="2800" b="1" i="0">
                  <a:latin typeface="Times New Roman" pitchFamily="18" charset="0"/>
                </a:rPr>
                <a:t>中间代码生成器</a:t>
              </a:r>
            </a:p>
            <a:p>
              <a:pPr algn="l">
                <a:spcBef>
                  <a:spcPct val="0"/>
                </a:spcBef>
                <a:buFontTx/>
                <a:buNone/>
              </a:pPr>
              <a:endParaRPr lang="zh-CN" altLang="en-US" i="0">
                <a:latin typeface="Times New Roman" pitchFamily="18" charset="0"/>
              </a:endParaRPr>
            </a:p>
          </p:txBody>
        </p:sp>
        <p:sp>
          <p:nvSpPr>
            <p:cNvPr id="21514" name="Line 42"/>
            <p:cNvSpPr>
              <a:spLocks noChangeShapeType="1"/>
            </p:cNvSpPr>
            <p:nvPr/>
          </p:nvSpPr>
          <p:spPr bwMode="auto">
            <a:xfrm>
              <a:off x="1345" y="1188"/>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1515" name="Line 43"/>
            <p:cNvSpPr>
              <a:spLocks noChangeShapeType="1"/>
            </p:cNvSpPr>
            <p:nvPr/>
          </p:nvSpPr>
          <p:spPr bwMode="auto">
            <a:xfrm>
              <a:off x="1345" y="1834"/>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1516" name="Line 44"/>
            <p:cNvSpPr>
              <a:spLocks noChangeShapeType="1"/>
            </p:cNvSpPr>
            <p:nvPr/>
          </p:nvSpPr>
          <p:spPr bwMode="auto">
            <a:xfrm>
              <a:off x="1345" y="2479"/>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1517" name="Line 45"/>
            <p:cNvSpPr>
              <a:spLocks noChangeShapeType="1"/>
            </p:cNvSpPr>
            <p:nvPr/>
          </p:nvSpPr>
          <p:spPr bwMode="auto">
            <a:xfrm>
              <a:off x="1345" y="3124"/>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1518" name="Line 46"/>
            <p:cNvSpPr>
              <a:spLocks noChangeShapeType="1"/>
            </p:cNvSpPr>
            <p:nvPr/>
          </p:nvSpPr>
          <p:spPr bwMode="auto">
            <a:xfrm>
              <a:off x="1345" y="3770"/>
              <a:ext cx="0" cy="276"/>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1519" name="Rectangle 47"/>
            <p:cNvSpPr>
              <a:spLocks noChangeArrowheads="1"/>
            </p:cNvSpPr>
            <p:nvPr/>
          </p:nvSpPr>
          <p:spPr bwMode="auto">
            <a:xfrm>
              <a:off x="3163" y="1909"/>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64800"/>
            <a:lstStyle/>
            <a:p>
              <a:pPr>
                <a:spcBef>
                  <a:spcPct val="0"/>
                </a:spcBef>
                <a:buFontTx/>
                <a:buNone/>
              </a:pPr>
              <a:r>
                <a:rPr lang="zh-CN" altLang="en-US" b="1" i="0">
                  <a:latin typeface="Times New Roman" pitchFamily="18" charset="0"/>
                </a:rPr>
                <a:t>独立于机器的代码优化器</a:t>
              </a:r>
            </a:p>
            <a:p>
              <a:pPr algn="l">
                <a:spcBef>
                  <a:spcPct val="0"/>
                </a:spcBef>
                <a:buFontTx/>
                <a:buNone/>
              </a:pPr>
              <a:endParaRPr lang="zh-CN" altLang="en-US" i="0">
                <a:latin typeface="Times New Roman" pitchFamily="18" charset="0"/>
              </a:endParaRPr>
            </a:p>
          </p:txBody>
        </p:sp>
        <p:sp>
          <p:nvSpPr>
            <p:cNvPr id="21520" name="Rectangle 48"/>
            <p:cNvSpPr>
              <a:spLocks noChangeArrowheads="1"/>
            </p:cNvSpPr>
            <p:nvPr/>
          </p:nvSpPr>
          <p:spPr bwMode="auto">
            <a:xfrm>
              <a:off x="3163" y="2554"/>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sz="2800" b="1" i="0">
                  <a:latin typeface="Times New Roman" pitchFamily="18" charset="0"/>
                </a:rPr>
                <a:t>代码生成器</a:t>
              </a:r>
            </a:p>
            <a:p>
              <a:pPr algn="l">
                <a:spcBef>
                  <a:spcPct val="0"/>
                </a:spcBef>
                <a:buFontTx/>
                <a:buNone/>
              </a:pPr>
              <a:endParaRPr lang="zh-CN" altLang="en-US" i="0">
                <a:latin typeface="Times New Roman" pitchFamily="18" charset="0"/>
              </a:endParaRPr>
            </a:p>
          </p:txBody>
        </p:sp>
        <p:sp>
          <p:nvSpPr>
            <p:cNvPr id="21521" name="Rectangle 49"/>
            <p:cNvSpPr>
              <a:spLocks noChangeArrowheads="1"/>
            </p:cNvSpPr>
            <p:nvPr/>
          </p:nvSpPr>
          <p:spPr bwMode="auto">
            <a:xfrm>
              <a:off x="3163" y="3199"/>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b="1" i="0"/>
                <a:t>依赖于机器的代码优化器</a:t>
              </a:r>
              <a:endParaRPr lang="zh-CN" altLang="en-US" b="1" i="0">
                <a:latin typeface="Times New Roman" pitchFamily="18" charset="0"/>
              </a:endParaRPr>
            </a:p>
            <a:p>
              <a:pPr algn="l">
                <a:spcBef>
                  <a:spcPct val="0"/>
                </a:spcBef>
                <a:buFontTx/>
                <a:buNone/>
              </a:pPr>
              <a:endParaRPr lang="zh-CN" altLang="en-US" i="0">
                <a:latin typeface="Times New Roman" pitchFamily="18" charset="0"/>
              </a:endParaRPr>
            </a:p>
          </p:txBody>
        </p:sp>
        <p:sp>
          <p:nvSpPr>
            <p:cNvPr id="21522" name="Rectangle 50"/>
            <p:cNvSpPr>
              <a:spLocks noChangeArrowheads="1"/>
            </p:cNvSpPr>
            <p:nvPr/>
          </p:nvSpPr>
          <p:spPr bwMode="auto">
            <a:xfrm>
              <a:off x="3163" y="3845"/>
              <a:ext cx="2367" cy="32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tIns="46800"/>
            <a:lstStyle/>
            <a:p>
              <a:pPr>
                <a:spcBef>
                  <a:spcPct val="0"/>
                </a:spcBef>
                <a:buFontTx/>
                <a:buNone/>
              </a:pPr>
              <a:r>
                <a:rPr lang="zh-CN" altLang="en-US" sz="2800" b="1" i="0">
                  <a:latin typeface="Times New Roman" pitchFamily="18" charset="0"/>
                </a:rPr>
                <a:t>目标机器代码</a:t>
              </a:r>
              <a:endParaRPr lang="zh-CN" altLang="en-US" i="0">
                <a:latin typeface="Times New Roman" pitchFamily="18" charset="0"/>
              </a:endParaRPr>
            </a:p>
          </p:txBody>
        </p:sp>
        <p:sp>
          <p:nvSpPr>
            <p:cNvPr id="21523" name="Line 51"/>
            <p:cNvSpPr>
              <a:spLocks noChangeShapeType="1"/>
            </p:cNvSpPr>
            <p:nvPr/>
          </p:nvSpPr>
          <p:spPr bwMode="auto">
            <a:xfrm flipH="1">
              <a:off x="4267" y="1621"/>
              <a:ext cx="4" cy="28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1524" name="Line 52"/>
            <p:cNvSpPr>
              <a:spLocks noChangeShapeType="1"/>
            </p:cNvSpPr>
            <p:nvPr/>
          </p:nvSpPr>
          <p:spPr bwMode="auto">
            <a:xfrm>
              <a:off x="4267" y="2278"/>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1525" name="Line 53"/>
            <p:cNvSpPr>
              <a:spLocks noChangeShapeType="1"/>
            </p:cNvSpPr>
            <p:nvPr/>
          </p:nvSpPr>
          <p:spPr bwMode="auto">
            <a:xfrm>
              <a:off x="4267" y="2923"/>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1526" name="Line 54"/>
            <p:cNvSpPr>
              <a:spLocks noChangeShapeType="1"/>
            </p:cNvSpPr>
            <p:nvPr/>
          </p:nvSpPr>
          <p:spPr bwMode="auto">
            <a:xfrm>
              <a:off x="4267" y="3568"/>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1527" name="Line 55"/>
            <p:cNvSpPr>
              <a:spLocks noChangeShapeType="1"/>
            </p:cNvSpPr>
            <p:nvPr/>
          </p:nvSpPr>
          <p:spPr bwMode="auto">
            <a:xfrm>
              <a:off x="1338" y="4065"/>
              <a:ext cx="154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8" name="Line 56"/>
            <p:cNvSpPr>
              <a:spLocks noChangeShapeType="1"/>
            </p:cNvSpPr>
            <p:nvPr/>
          </p:nvSpPr>
          <p:spPr bwMode="auto">
            <a:xfrm flipV="1">
              <a:off x="2880" y="1621"/>
              <a:ext cx="0" cy="24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9" name="Line 57"/>
            <p:cNvSpPr>
              <a:spLocks noChangeShapeType="1"/>
            </p:cNvSpPr>
            <p:nvPr/>
          </p:nvSpPr>
          <p:spPr bwMode="auto">
            <a:xfrm>
              <a:off x="2880" y="1621"/>
              <a:ext cx="138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228600"/>
            <a:ext cx="7772400" cy="1143000"/>
          </a:xfrm>
        </p:spPr>
        <p:txBody>
          <a:bodyPr/>
          <a:lstStyle/>
          <a:p>
            <a:r>
              <a:rPr lang="en-US" altLang="zh-CN" b="1" smtClean="0"/>
              <a:t>1.1 </a:t>
            </a:r>
            <a:r>
              <a:rPr lang="zh-CN" altLang="en-US" b="1" smtClean="0"/>
              <a:t>编译器概述</a:t>
            </a:r>
          </a:p>
        </p:txBody>
      </p:sp>
      <p:grpSp>
        <p:nvGrpSpPr>
          <p:cNvPr id="22531" name="Group 3"/>
          <p:cNvGrpSpPr>
            <a:grpSpLocks/>
          </p:cNvGrpSpPr>
          <p:nvPr/>
        </p:nvGrpSpPr>
        <p:grpSpPr bwMode="auto">
          <a:xfrm>
            <a:off x="323850" y="1341438"/>
            <a:ext cx="8455025" cy="5283200"/>
            <a:chOff x="204" y="845"/>
            <a:chExt cx="5326" cy="3328"/>
          </a:xfrm>
        </p:grpSpPr>
        <p:sp>
          <p:nvSpPr>
            <p:cNvPr id="22533" name="Rectangle 4"/>
            <p:cNvSpPr>
              <a:spLocks noChangeArrowheads="1"/>
            </p:cNvSpPr>
            <p:nvPr/>
          </p:nvSpPr>
          <p:spPr bwMode="auto">
            <a:xfrm>
              <a:off x="241" y="1465"/>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64800"/>
            <a:lstStyle/>
            <a:p>
              <a:pPr>
                <a:spcBef>
                  <a:spcPct val="0"/>
                </a:spcBef>
                <a:buFontTx/>
                <a:buNone/>
              </a:pPr>
              <a:r>
                <a:rPr lang="zh-CN" altLang="en-US" sz="2800" b="1" i="0">
                  <a:latin typeface="Times New Roman" pitchFamily="18" charset="0"/>
                </a:rPr>
                <a:t>词法分析器</a:t>
              </a:r>
            </a:p>
            <a:p>
              <a:pPr algn="l">
                <a:spcBef>
                  <a:spcPct val="0"/>
                </a:spcBef>
                <a:buFontTx/>
                <a:buNone/>
              </a:pPr>
              <a:endParaRPr lang="zh-CN" altLang="en-US" sz="1800" i="0">
                <a:latin typeface="Times New Roman" pitchFamily="18" charset="0"/>
              </a:endParaRPr>
            </a:p>
          </p:txBody>
        </p:sp>
        <p:sp>
          <p:nvSpPr>
            <p:cNvPr id="22534" name="Rectangle 5"/>
            <p:cNvSpPr>
              <a:spLocks noChangeArrowheads="1"/>
            </p:cNvSpPr>
            <p:nvPr/>
          </p:nvSpPr>
          <p:spPr bwMode="auto">
            <a:xfrm>
              <a:off x="241" y="2110"/>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sz="2800" b="1" i="0">
                  <a:latin typeface="Times New Roman" pitchFamily="18" charset="0"/>
                </a:rPr>
                <a:t>语法分析器</a:t>
              </a:r>
            </a:p>
            <a:p>
              <a:pPr algn="l">
                <a:spcBef>
                  <a:spcPct val="0"/>
                </a:spcBef>
                <a:buFontTx/>
                <a:buNone/>
              </a:pPr>
              <a:endParaRPr lang="zh-CN" altLang="en-US" i="0">
                <a:latin typeface="Times New Roman" pitchFamily="18" charset="0"/>
              </a:endParaRPr>
            </a:p>
          </p:txBody>
        </p:sp>
        <p:sp>
          <p:nvSpPr>
            <p:cNvPr id="22535" name="Rectangle 6"/>
            <p:cNvSpPr>
              <a:spLocks noChangeArrowheads="1"/>
            </p:cNvSpPr>
            <p:nvPr/>
          </p:nvSpPr>
          <p:spPr bwMode="auto">
            <a:xfrm>
              <a:off x="241" y="2755"/>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sz="2800" b="1" i="0">
                  <a:latin typeface="Times New Roman" pitchFamily="18" charset="0"/>
                </a:rPr>
                <a:t>语义分析器</a:t>
              </a:r>
            </a:p>
            <a:p>
              <a:pPr algn="l">
                <a:spcBef>
                  <a:spcPct val="0"/>
                </a:spcBef>
                <a:buFontTx/>
                <a:buNone/>
              </a:pPr>
              <a:endParaRPr lang="zh-CN" altLang="en-US" i="0">
                <a:latin typeface="Times New Roman" pitchFamily="18" charset="0"/>
              </a:endParaRPr>
            </a:p>
          </p:txBody>
        </p:sp>
        <p:sp>
          <p:nvSpPr>
            <p:cNvPr id="22536" name="Rectangle 7"/>
            <p:cNvSpPr>
              <a:spLocks noChangeArrowheads="1"/>
            </p:cNvSpPr>
            <p:nvPr/>
          </p:nvSpPr>
          <p:spPr bwMode="auto">
            <a:xfrm>
              <a:off x="204" y="845"/>
              <a:ext cx="2367" cy="3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tIns="46800"/>
            <a:lstStyle/>
            <a:p>
              <a:pPr>
                <a:spcBef>
                  <a:spcPct val="0"/>
                </a:spcBef>
                <a:buFontTx/>
                <a:buNone/>
              </a:pPr>
              <a:r>
                <a:rPr lang="zh-CN" altLang="en-US" sz="2800" b="1" i="0">
                  <a:latin typeface="Times New Roman" pitchFamily="18" charset="0"/>
                </a:rPr>
                <a:t>源程序</a:t>
              </a:r>
            </a:p>
            <a:p>
              <a:pPr algn="l">
                <a:spcBef>
                  <a:spcPct val="0"/>
                </a:spcBef>
                <a:buFontTx/>
                <a:buNone/>
              </a:pPr>
              <a:endParaRPr lang="zh-CN" altLang="en-US" i="0">
                <a:latin typeface="Times New Roman" pitchFamily="18" charset="0"/>
              </a:endParaRPr>
            </a:p>
          </p:txBody>
        </p:sp>
        <p:sp>
          <p:nvSpPr>
            <p:cNvPr id="22537" name="Rectangle 8"/>
            <p:cNvSpPr>
              <a:spLocks noChangeArrowheads="1"/>
            </p:cNvSpPr>
            <p:nvPr/>
          </p:nvSpPr>
          <p:spPr bwMode="auto">
            <a:xfrm>
              <a:off x="241" y="3401"/>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sz="2800" b="1" i="0">
                  <a:latin typeface="Times New Roman" pitchFamily="18" charset="0"/>
                </a:rPr>
                <a:t>中间代码生成器</a:t>
              </a:r>
            </a:p>
            <a:p>
              <a:pPr algn="l">
                <a:spcBef>
                  <a:spcPct val="0"/>
                </a:spcBef>
                <a:buFontTx/>
                <a:buNone/>
              </a:pPr>
              <a:endParaRPr lang="zh-CN" altLang="en-US" i="0">
                <a:latin typeface="Times New Roman" pitchFamily="18" charset="0"/>
              </a:endParaRPr>
            </a:p>
          </p:txBody>
        </p:sp>
        <p:sp>
          <p:nvSpPr>
            <p:cNvPr id="22538" name="Line 9"/>
            <p:cNvSpPr>
              <a:spLocks noChangeShapeType="1"/>
            </p:cNvSpPr>
            <p:nvPr/>
          </p:nvSpPr>
          <p:spPr bwMode="auto">
            <a:xfrm>
              <a:off x="1345" y="1188"/>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2539" name="Line 10"/>
            <p:cNvSpPr>
              <a:spLocks noChangeShapeType="1"/>
            </p:cNvSpPr>
            <p:nvPr/>
          </p:nvSpPr>
          <p:spPr bwMode="auto">
            <a:xfrm>
              <a:off x="1345" y="1834"/>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2540" name="Line 11"/>
            <p:cNvSpPr>
              <a:spLocks noChangeShapeType="1"/>
            </p:cNvSpPr>
            <p:nvPr/>
          </p:nvSpPr>
          <p:spPr bwMode="auto">
            <a:xfrm>
              <a:off x="1345" y="2479"/>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2541" name="Line 12"/>
            <p:cNvSpPr>
              <a:spLocks noChangeShapeType="1"/>
            </p:cNvSpPr>
            <p:nvPr/>
          </p:nvSpPr>
          <p:spPr bwMode="auto">
            <a:xfrm>
              <a:off x="1345" y="3124"/>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2542" name="Line 13"/>
            <p:cNvSpPr>
              <a:spLocks noChangeShapeType="1"/>
            </p:cNvSpPr>
            <p:nvPr/>
          </p:nvSpPr>
          <p:spPr bwMode="auto">
            <a:xfrm>
              <a:off x="1345" y="3770"/>
              <a:ext cx="0" cy="276"/>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2543" name="Rectangle 14"/>
            <p:cNvSpPr>
              <a:spLocks noChangeArrowheads="1"/>
            </p:cNvSpPr>
            <p:nvPr/>
          </p:nvSpPr>
          <p:spPr bwMode="auto">
            <a:xfrm>
              <a:off x="3163" y="1909"/>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64800"/>
            <a:lstStyle/>
            <a:p>
              <a:pPr>
                <a:spcBef>
                  <a:spcPct val="0"/>
                </a:spcBef>
                <a:buFontTx/>
                <a:buNone/>
              </a:pPr>
              <a:r>
                <a:rPr lang="zh-CN" altLang="en-US" b="1" i="0">
                  <a:latin typeface="Times New Roman" pitchFamily="18" charset="0"/>
                </a:rPr>
                <a:t>独立于机器的代码优化器</a:t>
              </a:r>
            </a:p>
            <a:p>
              <a:pPr algn="l">
                <a:spcBef>
                  <a:spcPct val="0"/>
                </a:spcBef>
                <a:buFontTx/>
                <a:buNone/>
              </a:pPr>
              <a:endParaRPr lang="zh-CN" altLang="en-US" i="0">
                <a:latin typeface="Times New Roman" pitchFamily="18" charset="0"/>
              </a:endParaRPr>
            </a:p>
          </p:txBody>
        </p:sp>
        <p:sp>
          <p:nvSpPr>
            <p:cNvPr id="22544" name="Rectangle 15"/>
            <p:cNvSpPr>
              <a:spLocks noChangeArrowheads="1"/>
            </p:cNvSpPr>
            <p:nvPr/>
          </p:nvSpPr>
          <p:spPr bwMode="auto">
            <a:xfrm>
              <a:off x="3163" y="2554"/>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sz="2800" b="1" i="0">
                  <a:latin typeface="Times New Roman" pitchFamily="18" charset="0"/>
                </a:rPr>
                <a:t>代码生成器</a:t>
              </a:r>
            </a:p>
            <a:p>
              <a:pPr algn="l">
                <a:spcBef>
                  <a:spcPct val="0"/>
                </a:spcBef>
                <a:buFontTx/>
                <a:buNone/>
              </a:pPr>
              <a:endParaRPr lang="zh-CN" altLang="en-US" i="0">
                <a:latin typeface="Times New Roman" pitchFamily="18" charset="0"/>
              </a:endParaRPr>
            </a:p>
          </p:txBody>
        </p:sp>
        <p:sp>
          <p:nvSpPr>
            <p:cNvPr id="22545" name="Rectangle 16"/>
            <p:cNvSpPr>
              <a:spLocks noChangeArrowheads="1"/>
            </p:cNvSpPr>
            <p:nvPr/>
          </p:nvSpPr>
          <p:spPr bwMode="auto">
            <a:xfrm>
              <a:off x="3163" y="3199"/>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spcBef>
                  <a:spcPct val="0"/>
                </a:spcBef>
                <a:buFontTx/>
                <a:buNone/>
              </a:pPr>
              <a:r>
                <a:rPr lang="zh-CN" altLang="en-US" b="1" i="0"/>
                <a:t>依赖于机器的代码优化器</a:t>
              </a:r>
              <a:endParaRPr lang="zh-CN" altLang="en-US" b="1" i="0">
                <a:latin typeface="Times New Roman" pitchFamily="18" charset="0"/>
              </a:endParaRPr>
            </a:p>
            <a:p>
              <a:pPr algn="l">
                <a:spcBef>
                  <a:spcPct val="0"/>
                </a:spcBef>
                <a:buFontTx/>
                <a:buNone/>
              </a:pPr>
              <a:endParaRPr lang="zh-CN" altLang="en-US" i="0">
                <a:latin typeface="Times New Roman" pitchFamily="18" charset="0"/>
              </a:endParaRPr>
            </a:p>
          </p:txBody>
        </p:sp>
        <p:sp>
          <p:nvSpPr>
            <p:cNvPr id="22546" name="Rectangle 17"/>
            <p:cNvSpPr>
              <a:spLocks noChangeArrowheads="1"/>
            </p:cNvSpPr>
            <p:nvPr/>
          </p:nvSpPr>
          <p:spPr bwMode="auto">
            <a:xfrm>
              <a:off x="3163" y="3845"/>
              <a:ext cx="2367" cy="32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tIns="46800"/>
            <a:lstStyle/>
            <a:p>
              <a:pPr>
                <a:spcBef>
                  <a:spcPct val="0"/>
                </a:spcBef>
                <a:buFontTx/>
                <a:buNone/>
              </a:pPr>
              <a:r>
                <a:rPr lang="zh-CN" altLang="en-US" sz="2800" b="1" i="0">
                  <a:latin typeface="Times New Roman" pitchFamily="18" charset="0"/>
                </a:rPr>
                <a:t>目标机器代码</a:t>
              </a:r>
              <a:endParaRPr lang="zh-CN" altLang="en-US" i="0">
                <a:latin typeface="Times New Roman" pitchFamily="18" charset="0"/>
              </a:endParaRPr>
            </a:p>
          </p:txBody>
        </p:sp>
        <p:sp>
          <p:nvSpPr>
            <p:cNvPr id="22547" name="Line 18"/>
            <p:cNvSpPr>
              <a:spLocks noChangeShapeType="1"/>
            </p:cNvSpPr>
            <p:nvPr/>
          </p:nvSpPr>
          <p:spPr bwMode="auto">
            <a:xfrm flipH="1">
              <a:off x="4267" y="1621"/>
              <a:ext cx="4" cy="28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2548" name="Line 19"/>
            <p:cNvSpPr>
              <a:spLocks noChangeShapeType="1"/>
            </p:cNvSpPr>
            <p:nvPr/>
          </p:nvSpPr>
          <p:spPr bwMode="auto">
            <a:xfrm>
              <a:off x="4267" y="2278"/>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2549" name="Line 20"/>
            <p:cNvSpPr>
              <a:spLocks noChangeShapeType="1"/>
            </p:cNvSpPr>
            <p:nvPr/>
          </p:nvSpPr>
          <p:spPr bwMode="auto">
            <a:xfrm>
              <a:off x="4267" y="2923"/>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2550" name="Line 21"/>
            <p:cNvSpPr>
              <a:spLocks noChangeShapeType="1"/>
            </p:cNvSpPr>
            <p:nvPr/>
          </p:nvSpPr>
          <p:spPr bwMode="auto">
            <a:xfrm>
              <a:off x="4267" y="3568"/>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2551" name="Line 22"/>
            <p:cNvSpPr>
              <a:spLocks noChangeShapeType="1"/>
            </p:cNvSpPr>
            <p:nvPr/>
          </p:nvSpPr>
          <p:spPr bwMode="auto">
            <a:xfrm>
              <a:off x="1338" y="4065"/>
              <a:ext cx="154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2" name="Line 23"/>
            <p:cNvSpPr>
              <a:spLocks noChangeShapeType="1"/>
            </p:cNvSpPr>
            <p:nvPr/>
          </p:nvSpPr>
          <p:spPr bwMode="auto">
            <a:xfrm flipV="1">
              <a:off x="2880" y="1621"/>
              <a:ext cx="0" cy="24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3" name="Line 24"/>
            <p:cNvSpPr>
              <a:spLocks noChangeShapeType="1"/>
            </p:cNvSpPr>
            <p:nvPr/>
          </p:nvSpPr>
          <p:spPr bwMode="auto">
            <a:xfrm>
              <a:off x="2880" y="1621"/>
              <a:ext cx="138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32" name="Rectangle 25"/>
          <p:cNvSpPr>
            <a:spLocks noChangeArrowheads="1"/>
          </p:cNvSpPr>
          <p:nvPr/>
        </p:nvSpPr>
        <p:spPr bwMode="auto">
          <a:xfrm>
            <a:off x="7002463" y="863600"/>
            <a:ext cx="1890712" cy="1854200"/>
          </a:xfrm>
          <a:prstGeom prst="rect">
            <a:avLst/>
          </a:prstGeom>
          <a:noFill/>
          <a:ln w="38100">
            <a:solidFill>
              <a:srgbClr val="00FF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None/>
            </a:pPr>
            <a:r>
              <a:rPr lang="zh-CN" altLang="en-US" sz="3200" b="1" i="0"/>
              <a:t>阶段分组</a:t>
            </a:r>
          </a:p>
          <a:p>
            <a:pPr algn="l"/>
            <a:r>
              <a:rPr lang="zh-CN" altLang="en-US" sz="3200" b="1" i="0"/>
              <a:t>遍</a:t>
            </a:r>
          </a:p>
          <a:p>
            <a:pPr algn="l"/>
            <a:endParaRPr lang="zh-CN" altLang="en-US" sz="3200" b="1" i="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228600"/>
            <a:ext cx="7772400" cy="1143000"/>
          </a:xfrm>
        </p:spPr>
        <p:txBody>
          <a:bodyPr/>
          <a:lstStyle/>
          <a:p>
            <a:r>
              <a:rPr lang="en-US" altLang="zh-CN" b="1" smtClean="0"/>
              <a:t>1.2  </a:t>
            </a:r>
            <a:r>
              <a:rPr lang="zh-CN" altLang="en-US" b="1" smtClean="0"/>
              <a:t>编译器技术的应用</a:t>
            </a:r>
            <a:r>
              <a:rPr lang="zh-CN" altLang="en-US" smtClean="0"/>
              <a:t> </a:t>
            </a:r>
          </a:p>
        </p:txBody>
      </p:sp>
      <p:sp>
        <p:nvSpPr>
          <p:cNvPr id="474115" name="Rectangle 3"/>
          <p:cNvSpPr>
            <a:spLocks noGrp="1" noChangeArrowheads="1"/>
          </p:cNvSpPr>
          <p:nvPr>
            <p:ph idx="1"/>
          </p:nvPr>
        </p:nvSpPr>
        <p:spPr>
          <a:xfrm>
            <a:off x="323850" y="1600200"/>
            <a:ext cx="8569325" cy="4852988"/>
          </a:xfrm>
        </p:spPr>
        <p:txBody>
          <a:bodyPr/>
          <a:lstStyle/>
          <a:p>
            <a:r>
              <a:rPr lang="zh-CN" altLang="en-US" b="1" smtClean="0"/>
              <a:t>高级语言的实现</a:t>
            </a:r>
            <a:endParaRPr lang="zh-CN" altLang="en-US" smtClean="0"/>
          </a:p>
          <a:p>
            <a:pPr lvl="1"/>
            <a:r>
              <a:rPr lang="zh-CN" altLang="en-US" b="1" smtClean="0"/>
              <a:t>高级编程语言易于编程，但程序运行较慢</a:t>
            </a:r>
          </a:p>
          <a:p>
            <a:pPr lvl="1"/>
            <a:r>
              <a:rPr lang="zh-CN" altLang="en-US" b="1" smtClean="0"/>
              <a:t>低级语言编程时可实施更有效的控制方式，得到更有效的代码，但难编写、易出错</a:t>
            </a:r>
            <a:r>
              <a:rPr lang="zh-CN" altLang="en-US" smtClean="0"/>
              <a:t>、</a:t>
            </a:r>
            <a:r>
              <a:rPr lang="zh-CN" altLang="en-US" b="1" smtClean="0"/>
              <a:t>难维护</a:t>
            </a:r>
            <a:endParaRPr lang="en-US" altLang="zh-CN" b="1" smtClean="0"/>
          </a:p>
          <a:p>
            <a:pPr lvl="1"/>
            <a:r>
              <a:rPr lang="zh-CN" altLang="en-US" b="1" smtClean="0"/>
              <a:t>流行编程语言的大多数演变都是朝着提高抽象级别的方向</a:t>
            </a:r>
          </a:p>
          <a:p>
            <a:pPr lvl="1"/>
            <a:r>
              <a:rPr lang="zh-CN" altLang="en-US" b="1" smtClean="0"/>
              <a:t>每一轮编程语言新特征的出现都刺激编译器优化的新研究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4115">
                                            <p:txEl>
                                              <p:pRg st="2" end="2"/>
                                            </p:txEl>
                                          </p:spTgt>
                                        </p:tgtEl>
                                        <p:attrNameLst>
                                          <p:attrName>style.visibility</p:attrName>
                                        </p:attrNameLst>
                                      </p:cBhvr>
                                      <p:to>
                                        <p:strVal val="visible"/>
                                      </p:to>
                                    </p:set>
                                    <p:animEffect transition="in" filter="box(in)">
                                      <p:cBhvr>
                                        <p:cTn id="7" dur="500"/>
                                        <p:tgtEl>
                                          <p:spTgt spid="4741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74115">
                                            <p:txEl>
                                              <p:pRg st="3" end="3"/>
                                            </p:txEl>
                                          </p:spTgt>
                                        </p:tgtEl>
                                        <p:attrNameLst>
                                          <p:attrName>style.visibility</p:attrName>
                                        </p:attrNameLst>
                                      </p:cBhvr>
                                      <p:to>
                                        <p:strVal val="visible"/>
                                      </p:to>
                                    </p:set>
                                    <p:animEffect transition="in" filter="box(in)">
                                      <p:cBhvr>
                                        <p:cTn id="12" dur="500"/>
                                        <p:tgtEl>
                                          <p:spTgt spid="47411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74115">
                                            <p:txEl>
                                              <p:pRg st="4" end="4"/>
                                            </p:txEl>
                                          </p:spTgt>
                                        </p:tgtEl>
                                        <p:attrNameLst>
                                          <p:attrName>style.visibility</p:attrName>
                                        </p:attrNameLst>
                                      </p:cBhvr>
                                      <p:to>
                                        <p:strVal val="visible"/>
                                      </p:to>
                                    </p:set>
                                    <p:animEffect transition="in" filter="box(in)">
                                      <p:cBhvr>
                                        <p:cTn id="17" dur="500"/>
                                        <p:tgtEl>
                                          <p:spTgt spid="474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228600"/>
            <a:ext cx="7772400" cy="1143000"/>
          </a:xfrm>
        </p:spPr>
        <p:txBody>
          <a:bodyPr/>
          <a:lstStyle/>
          <a:p>
            <a:r>
              <a:rPr lang="en-US" altLang="zh-CN" b="1" smtClean="0"/>
              <a:t>1.2  </a:t>
            </a:r>
            <a:r>
              <a:rPr lang="zh-CN" altLang="en-US" b="1" smtClean="0"/>
              <a:t>编译器技术的应用</a:t>
            </a:r>
            <a:r>
              <a:rPr lang="zh-CN" altLang="en-US" smtClean="0"/>
              <a:t> </a:t>
            </a:r>
          </a:p>
        </p:txBody>
      </p:sp>
      <p:sp>
        <p:nvSpPr>
          <p:cNvPr id="480259" name="Rectangle 3"/>
          <p:cNvSpPr>
            <a:spLocks noGrp="1" noChangeArrowheads="1"/>
          </p:cNvSpPr>
          <p:nvPr>
            <p:ph idx="1"/>
          </p:nvPr>
        </p:nvSpPr>
        <p:spPr>
          <a:xfrm>
            <a:off x="323850" y="1600200"/>
            <a:ext cx="8780463" cy="5138738"/>
          </a:xfrm>
        </p:spPr>
        <p:txBody>
          <a:bodyPr/>
          <a:lstStyle/>
          <a:p>
            <a:r>
              <a:rPr lang="zh-CN" altLang="en-US" b="1" smtClean="0"/>
              <a:t>高级语言的实现</a:t>
            </a:r>
            <a:endParaRPr lang="zh-CN" altLang="en-US" smtClean="0"/>
          </a:p>
          <a:p>
            <a:pPr lvl="1">
              <a:lnSpc>
                <a:spcPct val="85000"/>
              </a:lnSpc>
              <a:buFontTx/>
              <a:buNone/>
            </a:pPr>
            <a:r>
              <a:rPr lang="zh-CN" altLang="en-US" b="1" smtClean="0"/>
              <a:t>	每一轮编程语言新特征的出现都刺激编译器优</a:t>
            </a:r>
          </a:p>
          <a:p>
            <a:pPr lvl="1">
              <a:lnSpc>
                <a:spcPct val="85000"/>
              </a:lnSpc>
              <a:buFontTx/>
              <a:buNone/>
            </a:pPr>
            <a:r>
              <a:rPr lang="zh-CN" altLang="en-US" b="1" smtClean="0"/>
              <a:t>化的新研究</a:t>
            </a:r>
          </a:p>
          <a:p>
            <a:pPr lvl="1">
              <a:lnSpc>
                <a:spcPct val="85000"/>
              </a:lnSpc>
            </a:pPr>
            <a:r>
              <a:rPr lang="zh-CN" altLang="en-US" b="1" smtClean="0"/>
              <a:t>支持用户定义的聚合数据类型和高级控制流，如数组和记录、循环和过程调用：</a:t>
            </a:r>
            <a:r>
              <a:rPr lang="en-US" altLang="zh-CN" b="1" smtClean="0"/>
              <a:t>C</a:t>
            </a:r>
            <a:r>
              <a:rPr lang="zh-CN" altLang="en-US" b="1" smtClean="0"/>
              <a:t>、</a:t>
            </a:r>
            <a:r>
              <a:rPr lang="en-US" altLang="zh-CN" b="1" smtClean="0"/>
              <a:t>Fortran</a:t>
            </a:r>
          </a:p>
          <a:p>
            <a:pPr lvl="1">
              <a:lnSpc>
                <a:spcPct val="85000"/>
              </a:lnSpc>
            </a:pPr>
            <a:r>
              <a:rPr lang="zh-CN" altLang="en-US" b="1" smtClean="0"/>
              <a:t>面向对象的主要概念是数据抽象和性质继承，使得程序更加模块化并易于维护</a:t>
            </a:r>
            <a:r>
              <a:rPr lang="zh-CN" altLang="en-US" smtClean="0"/>
              <a:t>：</a:t>
            </a:r>
            <a:r>
              <a:rPr lang="en-US" altLang="zh-CN" b="1" smtClean="0"/>
              <a:t>Smalltalk</a:t>
            </a:r>
            <a:r>
              <a:rPr lang="zh-CN" altLang="en-US" b="1" smtClean="0"/>
              <a:t>、</a:t>
            </a:r>
            <a:r>
              <a:rPr lang="en-US" altLang="zh-CN" b="1" smtClean="0"/>
              <a:t>C++</a:t>
            </a:r>
            <a:r>
              <a:rPr lang="zh-CN" altLang="en-US" b="1" smtClean="0"/>
              <a:t>、</a:t>
            </a:r>
            <a:r>
              <a:rPr lang="en-US" altLang="zh-CN" b="1" smtClean="0"/>
              <a:t>C#</a:t>
            </a:r>
            <a:r>
              <a:rPr lang="zh-CN" altLang="en-US" b="1" smtClean="0"/>
              <a:t>、</a:t>
            </a:r>
            <a:r>
              <a:rPr lang="en-US" altLang="zh-CN" b="1" smtClean="0"/>
              <a:t>Java</a:t>
            </a:r>
          </a:p>
          <a:p>
            <a:pPr lvl="1">
              <a:lnSpc>
                <a:spcPct val="85000"/>
              </a:lnSpc>
            </a:pPr>
            <a:r>
              <a:rPr lang="zh-CN" altLang="en-US" b="1" smtClean="0"/>
              <a:t>类型安全的语言：</a:t>
            </a:r>
            <a:r>
              <a:rPr lang="en-US" altLang="zh-CN" b="1" smtClean="0"/>
              <a:t>Java</a:t>
            </a:r>
            <a:r>
              <a:rPr lang="zh-CN" altLang="en-US" b="1" smtClean="0"/>
              <a:t>没有指针，也不允许指针算术。它用无用单元收集机制来自动地释放那些不再使用的变量占据的内存</a:t>
            </a:r>
          </a:p>
          <a:p>
            <a:pPr lvl="1">
              <a:lnSpc>
                <a:spcPct val="85000"/>
              </a:lnSpc>
            </a:pPr>
            <a:r>
              <a:rPr lang="en-US" altLang="zh-CN" b="1" smtClean="0"/>
              <a:t>Java</a:t>
            </a:r>
            <a:r>
              <a:rPr lang="zh-CN" altLang="en-US" b="1" smtClean="0"/>
              <a:t>设计来支持代码移植和代码移动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80259">
                                            <p:txEl>
                                              <p:pRg st="4" end="4"/>
                                            </p:txEl>
                                          </p:spTgt>
                                        </p:tgtEl>
                                        <p:attrNameLst>
                                          <p:attrName>style.visibility</p:attrName>
                                        </p:attrNameLst>
                                      </p:cBhvr>
                                      <p:to>
                                        <p:strVal val="visible"/>
                                      </p:to>
                                    </p:set>
                                    <p:animEffect transition="in" filter="box(in)">
                                      <p:cBhvr>
                                        <p:cTn id="7" dur="500"/>
                                        <p:tgtEl>
                                          <p:spTgt spid="48025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80259">
                                            <p:txEl>
                                              <p:pRg st="5" end="5"/>
                                            </p:txEl>
                                          </p:spTgt>
                                        </p:tgtEl>
                                        <p:attrNameLst>
                                          <p:attrName>style.visibility</p:attrName>
                                        </p:attrNameLst>
                                      </p:cBhvr>
                                      <p:to>
                                        <p:strVal val="visible"/>
                                      </p:to>
                                    </p:set>
                                    <p:animEffect transition="in" filter="box(in)">
                                      <p:cBhvr>
                                        <p:cTn id="12" dur="500"/>
                                        <p:tgtEl>
                                          <p:spTgt spid="480259">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80259">
                                            <p:txEl>
                                              <p:pRg st="6" end="6"/>
                                            </p:txEl>
                                          </p:spTgt>
                                        </p:tgtEl>
                                        <p:attrNameLst>
                                          <p:attrName>style.visibility</p:attrName>
                                        </p:attrNameLst>
                                      </p:cBhvr>
                                      <p:to>
                                        <p:strVal val="visible"/>
                                      </p:to>
                                    </p:set>
                                    <p:animEffect transition="in" filter="box(in)">
                                      <p:cBhvr>
                                        <p:cTn id="17" dur="500"/>
                                        <p:tgtEl>
                                          <p:spTgt spid="480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228600"/>
            <a:ext cx="7772400" cy="1143000"/>
          </a:xfrm>
        </p:spPr>
        <p:txBody>
          <a:bodyPr/>
          <a:lstStyle/>
          <a:p>
            <a:r>
              <a:rPr lang="en-US" altLang="zh-CN" b="1" smtClean="0"/>
              <a:t>1.2  </a:t>
            </a:r>
            <a:r>
              <a:rPr lang="zh-CN" altLang="en-US" b="1" smtClean="0"/>
              <a:t>编译器技术的应用</a:t>
            </a:r>
            <a:r>
              <a:rPr lang="zh-CN" altLang="en-US" smtClean="0"/>
              <a:t> </a:t>
            </a:r>
          </a:p>
        </p:txBody>
      </p:sp>
      <p:sp>
        <p:nvSpPr>
          <p:cNvPr id="488451" name="Rectangle 3"/>
          <p:cNvSpPr>
            <a:spLocks noGrp="1" noChangeArrowheads="1"/>
          </p:cNvSpPr>
          <p:nvPr>
            <p:ph idx="1"/>
          </p:nvPr>
        </p:nvSpPr>
        <p:spPr>
          <a:xfrm>
            <a:off x="323850" y="1600200"/>
            <a:ext cx="8569325" cy="5138738"/>
          </a:xfrm>
        </p:spPr>
        <p:txBody>
          <a:bodyPr/>
          <a:lstStyle/>
          <a:p>
            <a:r>
              <a:rPr lang="zh-CN" altLang="en-US" b="1" smtClean="0"/>
              <a:t>针对计算机体系结构的优化</a:t>
            </a:r>
          </a:p>
          <a:p>
            <a:pPr lvl="1"/>
            <a:r>
              <a:rPr lang="zh-CN" altLang="en-US" b="1" smtClean="0"/>
              <a:t>计算机体系结构的迅速演化引起对新的编译器技术一种不知足的需要</a:t>
            </a:r>
          </a:p>
          <a:p>
            <a:pPr lvl="1"/>
            <a:r>
              <a:rPr lang="zh-CN" altLang="en-US" b="1" smtClean="0"/>
              <a:t>并行化</a:t>
            </a:r>
          </a:p>
          <a:p>
            <a:pPr lvl="1">
              <a:buFontTx/>
              <a:buNone/>
            </a:pPr>
            <a:r>
              <a:rPr lang="zh-CN" altLang="en-US" b="1" smtClean="0"/>
              <a:t>   </a:t>
            </a:r>
            <a:r>
              <a:rPr lang="zh-CN" altLang="en-US" smtClean="0">
                <a:sym typeface="Symbol" pitchFamily="18" charset="2"/>
              </a:rPr>
              <a:t> </a:t>
            </a:r>
            <a:r>
              <a:rPr lang="zh-CN" altLang="en-US" b="1" smtClean="0"/>
              <a:t>编译器重新整理指令，使得指令级并行更有效</a:t>
            </a:r>
            <a:endParaRPr lang="zh-CN" altLang="en-US" smtClean="0"/>
          </a:p>
          <a:p>
            <a:pPr lvl="1">
              <a:buFontTx/>
              <a:buNone/>
            </a:pPr>
            <a:r>
              <a:rPr lang="zh-CN" altLang="en-US" smtClean="0"/>
              <a:t>   </a:t>
            </a:r>
            <a:r>
              <a:rPr lang="zh-CN" altLang="en-US" smtClean="0">
                <a:sym typeface="Symbol" pitchFamily="18" charset="2"/>
              </a:rPr>
              <a:t> </a:t>
            </a:r>
            <a:r>
              <a:rPr lang="zh-CN" altLang="en-US" b="1" smtClean="0"/>
              <a:t>编译器从传统的串行程序自动生成并行代码，使之运行于多处理器上</a:t>
            </a:r>
          </a:p>
          <a:p>
            <a:pPr lvl="1"/>
            <a:r>
              <a:rPr lang="zh-CN" altLang="en-US" b="1" smtClean="0"/>
              <a:t>内存分层</a:t>
            </a:r>
            <a:endParaRPr lang="zh-CN" altLang="en-US" smtClean="0"/>
          </a:p>
          <a:p>
            <a:pPr lvl="1">
              <a:buFontTx/>
              <a:buNone/>
            </a:pPr>
            <a:r>
              <a:rPr lang="zh-CN" altLang="en-US" b="1" smtClean="0"/>
              <a:t>   </a:t>
            </a:r>
            <a:r>
              <a:rPr lang="zh-CN" altLang="en-US" smtClean="0">
                <a:sym typeface="Symbol" pitchFamily="18" charset="2"/>
              </a:rPr>
              <a:t> </a:t>
            </a:r>
            <a:r>
              <a:rPr lang="zh-CN" altLang="en-US" b="1" smtClean="0"/>
              <a:t>编译器优化历来集中在优化处理器的执行上，但是现在更强调要使内存分层更有效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88451">
                                            <p:txEl>
                                              <p:pRg st="2" end="2"/>
                                            </p:txEl>
                                          </p:spTgt>
                                        </p:tgtEl>
                                        <p:attrNameLst>
                                          <p:attrName>style.visibility</p:attrName>
                                        </p:attrNameLst>
                                      </p:cBhvr>
                                      <p:to>
                                        <p:strVal val="visible"/>
                                      </p:to>
                                    </p:set>
                                    <p:animEffect transition="in" filter="box(in)">
                                      <p:cBhvr>
                                        <p:cTn id="7" dur="500"/>
                                        <p:tgtEl>
                                          <p:spTgt spid="488451">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88451">
                                            <p:txEl>
                                              <p:pRg st="3" end="3"/>
                                            </p:txEl>
                                          </p:spTgt>
                                        </p:tgtEl>
                                        <p:attrNameLst>
                                          <p:attrName>style.visibility</p:attrName>
                                        </p:attrNameLst>
                                      </p:cBhvr>
                                      <p:to>
                                        <p:strVal val="visible"/>
                                      </p:to>
                                    </p:set>
                                    <p:animEffect transition="in" filter="box(in)">
                                      <p:cBhvr>
                                        <p:cTn id="10" dur="500"/>
                                        <p:tgtEl>
                                          <p:spTgt spid="488451">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88451">
                                            <p:txEl>
                                              <p:pRg st="4" end="4"/>
                                            </p:txEl>
                                          </p:spTgt>
                                        </p:tgtEl>
                                        <p:attrNameLst>
                                          <p:attrName>style.visibility</p:attrName>
                                        </p:attrNameLst>
                                      </p:cBhvr>
                                      <p:to>
                                        <p:strVal val="visible"/>
                                      </p:to>
                                    </p:set>
                                    <p:animEffect transition="in" filter="box(in)">
                                      <p:cBhvr>
                                        <p:cTn id="13" dur="500"/>
                                        <p:tgtEl>
                                          <p:spTgt spid="488451">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488451">
                                            <p:txEl>
                                              <p:pRg st="5" end="5"/>
                                            </p:txEl>
                                          </p:spTgt>
                                        </p:tgtEl>
                                        <p:attrNameLst>
                                          <p:attrName>style.visibility</p:attrName>
                                        </p:attrNameLst>
                                      </p:cBhvr>
                                      <p:to>
                                        <p:strVal val="visible"/>
                                      </p:to>
                                    </p:set>
                                    <p:animEffect transition="in" filter="box(in)">
                                      <p:cBhvr>
                                        <p:cTn id="18" dur="500"/>
                                        <p:tgtEl>
                                          <p:spTgt spid="488451">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88451">
                                            <p:txEl>
                                              <p:pRg st="6" end="6"/>
                                            </p:txEl>
                                          </p:spTgt>
                                        </p:tgtEl>
                                        <p:attrNameLst>
                                          <p:attrName>style.visibility</p:attrName>
                                        </p:attrNameLst>
                                      </p:cBhvr>
                                      <p:to>
                                        <p:strVal val="visible"/>
                                      </p:to>
                                    </p:set>
                                    <p:animEffect transition="in" filter="box(in)">
                                      <p:cBhvr>
                                        <p:cTn id="21" dur="500"/>
                                        <p:tgtEl>
                                          <p:spTgt spid="488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228600"/>
            <a:ext cx="7772400" cy="1143000"/>
          </a:xfrm>
        </p:spPr>
        <p:txBody>
          <a:bodyPr/>
          <a:lstStyle/>
          <a:p>
            <a:r>
              <a:rPr lang="en-US" altLang="zh-CN" b="1" smtClean="0"/>
              <a:t>1.2  </a:t>
            </a:r>
            <a:r>
              <a:rPr lang="zh-CN" altLang="en-US" b="1" smtClean="0"/>
              <a:t>编译器技术的应用</a:t>
            </a:r>
            <a:r>
              <a:rPr lang="zh-CN" altLang="en-US" smtClean="0"/>
              <a:t> </a:t>
            </a:r>
          </a:p>
        </p:txBody>
      </p:sp>
      <p:sp>
        <p:nvSpPr>
          <p:cNvPr id="494595" name="Rectangle 3"/>
          <p:cNvSpPr>
            <a:spLocks noGrp="1" noChangeArrowheads="1"/>
          </p:cNvSpPr>
          <p:nvPr>
            <p:ph idx="1"/>
          </p:nvPr>
        </p:nvSpPr>
        <p:spPr>
          <a:xfrm>
            <a:off x="323850" y="1600200"/>
            <a:ext cx="8569325" cy="4851400"/>
          </a:xfrm>
        </p:spPr>
        <p:txBody>
          <a:bodyPr/>
          <a:lstStyle/>
          <a:p>
            <a:r>
              <a:rPr lang="zh-CN" altLang="en-US" b="1" smtClean="0"/>
              <a:t>新计算机体系结构的设计</a:t>
            </a:r>
          </a:p>
          <a:p>
            <a:pPr lvl="1"/>
            <a:r>
              <a:rPr lang="zh-CN" altLang="en-US" b="1" smtClean="0"/>
              <a:t>现在计算机系统的性能不仅仅取决于它的原始速度，还取决于编译器是否能生成充分利用其特征的代码</a:t>
            </a:r>
          </a:p>
          <a:p>
            <a:pPr lvl="1"/>
            <a:r>
              <a:rPr lang="zh-CN" altLang="en-US" b="1" smtClean="0"/>
              <a:t>在现代计算机体系结构的研究中，在处理器的设计阶段就开发编译器，并将编译生成的代码在模拟器上运行，以评价拟采用体系结构的特征</a:t>
            </a:r>
          </a:p>
          <a:p>
            <a:pPr lvl="1"/>
            <a:r>
              <a:rPr lang="zh-CN" altLang="en-US" b="1" smtClean="0"/>
              <a:t>编译器技术影响计算机体系结构设计的一个著名例子是精简指令集计算机（</a:t>
            </a:r>
            <a:r>
              <a:rPr lang="en-US" altLang="zh-CN" b="1" smtClean="0"/>
              <a:t>RISC</a:t>
            </a:r>
            <a:r>
              <a:rPr lang="zh-CN" altLang="en-US" b="1" smtClean="0"/>
              <a:t>）的发明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94595">
                                            <p:txEl>
                                              <p:pRg st="2" end="2"/>
                                            </p:txEl>
                                          </p:spTgt>
                                        </p:tgtEl>
                                        <p:attrNameLst>
                                          <p:attrName>style.visibility</p:attrName>
                                        </p:attrNameLst>
                                      </p:cBhvr>
                                      <p:to>
                                        <p:strVal val="visible"/>
                                      </p:to>
                                    </p:set>
                                    <p:animEffect transition="in" filter="box(in)">
                                      <p:cBhvr>
                                        <p:cTn id="7" dur="500"/>
                                        <p:tgtEl>
                                          <p:spTgt spid="4945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94595">
                                            <p:txEl>
                                              <p:pRg st="3" end="3"/>
                                            </p:txEl>
                                          </p:spTgt>
                                        </p:tgtEl>
                                        <p:attrNameLst>
                                          <p:attrName>style.visibility</p:attrName>
                                        </p:attrNameLst>
                                      </p:cBhvr>
                                      <p:to>
                                        <p:strVal val="visible"/>
                                      </p:to>
                                    </p:set>
                                    <p:animEffect transition="in" filter="box(in)">
                                      <p:cBhvr>
                                        <p:cTn id="12" dur="500"/>
                                        <p:tgtEl>
                                          <p:spTgt spid="494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228600"/>
            <a:ext cx="7772400" cy="1143000"/>
          </a:xfrm>
        </p:spPr>
        <p:txBody>
          <a:bodyPr/>
          <a:lstStyle/>
          <a:p>
            <a:r>
              <a:rPr lang="en-US" altLang="zh-CN" b="1" smtClean="0"/>
              <a:t>1.2  </a:t>
            </a:r>
            <a:r>
              <a:rPr lang="zh-CN" altLang="en-US" b="1" smtClean="0"/>
              <a:t>编译器技术的应用</a:t>
            </a:r>
            <a:r>
              <a:rPr lang="zh-CN" altLang="en-US" smtClean="0"/>
              <a:t> </a:t>
            </a:r>
          </a:p>
        </p:txBody>
      </p:sp>
      <p:sp>
        <p:nvSpPr>
          <p:cNvPr id="500739" name="Rectangle 3"/>
          <p:cNvSpPr>
            <a:spLocks noGrp="1" noChangeArrowheads="1"/>
          </p:cNvSpPr>
          <p:nvPr>
            <p:ph idx="1"/>
          </p:nvPr>
        </p:nvSpPr>
        <p:spPr>
          <a:xfrm>
            <a:off x="323850" y="1600200"/>
            <a:ext cx="8569325" cy="4851400"/>
          </a:xfrm>
        </p:spPr>
        <p:txBody>
          <a:bodyPr/>
          <a:lstStyle/>
          <a:p>
            <a:r>
              <a:rPr lang="zh-CN" altLang="en-US" b="1" smtClean="0"/>
              <a:t>程序翻译</a:t>
            </a:r>
          </a:p>
          <a:p>
            <a:pPr lvl="1"/>
            <a:r>
              <a:rPr lang="zh-CN" altLang="en-US" b="1" smtClean="0"/>
              <a:t>二进制翻译</a:t>
            </a:r>
          </a:p>
          <a:p>
            <a:pPr lvl="1">
              <a:buFontTx/>
              <a:buNone/>
            </a:pPr>
            <a:r>
              <a:rPr lang="zh-CN" altLang="en-US" b="1" smtClean="0"/>
              <a:t>   </a:t>
            </a:r>
            <a:r>
              <a:rPr lang="zh-CN" altLang="en-US" smtClean="0">
                <a:sym typeface="Symbol" pitchFamily="18" charset="2"/>
              </a:rPr>
              <a:t>	</a:t>
            </a:r>
            <a:r>
              <a:rPr lang="zh-CN" altLang="en-US" b="1" smtClean="0"/>
              <a:t>编译器技术可用于把一种机器的二进制代码翻译成另一种机器的代码，以运行原先为别的指令集编译的代码</a:t>
            </a:r>
          </a:p>
          <a:p>
            <a:pPr lvl="1"/>
            <a:r>
              <a:rPr lang="zh-CN" altLang="en-US" b="1" smtClean="0"/>
              <a:t>数据库查询解释器</a:t>
            </a:r>
          </a:p>
          <a:p>
            <a:pPr lvl="1">
              <a:buFontTx/>
              <a:buNone/>
            </a:pPr>
            <a:r>
              <a:rPr lang="zh-CN" altLang="en-US" b="1" smtClean="0"/>
              <a:t>  </a:t>
            </a:r>
            <a:r>
              <a:rPr lang="zh-CN" altLang="en-US" smtClean="0">
                <a:sym typeface="Symbol" pitchFamily="18" charset="2"/>
              </a:rPr>
              <a:t>	</a:t>
            </a:r>
            <a:r>
              <a:rPr lang="zh-CN" altLang="en-US" b="1" smtClean="0"/>
              <a:t>数据库查询由一些谓词组成，这些谓词由包含关系运算的布尔表达式组成，可以被解释执行</a:t>
            </a:r>
            <a:r>
              <a:rPr lang="en-US" altLang="zh-CN" b="1" smtClean="0"/>
              <a:t>,</a:t>
            </a:r>
            <a:r>
              <a:rPr lang="zh-CN" altLang="en-US" b="1" smtClean="0"/>
              <a:t>也可以被编译成搜索数据库的命令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00739">
                                            <p:txEl>
                                              <p:pRg st="3" end="3"/>
                                            </p:txEl>
                                          </p:spTgt>
                                        </p:tgtEl>
                                        <p:attrNameLst>
                                          <p:attrName>style.visibility</p:attrName>
                                        </p:attrNameLst>
                                      </p:cBhvr>
                                      <p:to>
                                        <p:strVal val="visible"/>
                                      </p:to>
                                    </p:set>
                                    <p:animEffect transition="in" filter="box(in)">
                                      <p:cBhvr>
                                        <p:cTn id="7" dur="500"/>
                                        <p:tgtEl>
                                          <p:spTgt spid="500739">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00739">
                                            <p:txEl>
                                              <p:pRg st="4" end="4"/>
                                            </p:txEl>
                                          </p:spTgt>
                                        </p:tgtEl>
                                        <p:attrNameLst>
                                          <p:attrName>style.visibility</p:attrName>
                                        </p:attrNameLst>
                                      </p:cBhvr>
                                      <p:to>
                                        <p:strVal val="visible"/>
                                      </p:to>
                                    </p:set>
                                    <p:animEffect transition="in" filter="box(in)">
                                      <p:cBhvr>
                                        <p:cTn id="10" dur="500"/>
                                        <p:tgtEl>
                                          <p:spTgt spid="500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228600"/>
            <a:ext cx="7772400" cy="1143000"/>
          </a:xfrm>
        </p:spPr>
        <p:txBody>
          <a:bodyPr/>
          <a:lstStyle/>
          <a:p>
            <a:r>
              <a:rPr lang="en-US" altLang="zh-CN" b="1" smtClean="0"/>
              <a:t>1.2  </a:t>
            </a:r>
            <a:r>
              <a:rPr lang="zh-CN" altLang="en-US" b="1" smtClean="0"/>
              <a:t>编译器技术的应用</a:t>
            </a:r>
            <a:r>
              <a:rPr lang="zh-CN" altLang="en-US" smtClean="0"/>
              <a:t> </a:t>
            </a:r>
          </a:p>
        </p:txBody>
      </p:sp>
      <p:sp>
        <p:nvSpPr>
          <p:cNvPr id="504835" name="Rectangle 3"/>
          <p:cNvSpPr>
            <a:spLocks noGrp="1" noChangeArrowheads="1"/>
          </p:cNvSpPr>
          <p:nvPr>
            <p:ph idx="1"/>
          </p:nvPr>
        </p:nvSpPr>
        <p:spPr>
          <a:xfrm>
            <a:off x="323850" y="1600200"/>
            <a:ext cx="8569325" cy="5138738"/>
          </a:xfrm>
        </p:spPr>
        <p:txBody>
          <a:bodyPr/>
          <a:lstStyle/>
          <a:p>
            <a:r>
              <a:rPr lang="zh-CN" altLang="en-US" b="1" smtClean="0"/>
              <a:t>提高软件开发效率的工具</a:t>
            </a:r>
          </a:p>
          <a:p>
            <a:pPr lvl="1">
              <a:buFontTx/>
              <a:buNone/>
            </a:pPr>
            <a:r>
              <a:rPr lang="zh-CN" altLang="en-US" b="1" smtClean="0"/>
              <a:t>	源于编译器中代码优化技术的程序分析一直在</a:t>
            </a:r>
          </a:p>
          <a:p>
            <a:pPr lvl="1">
              <a:buFontTx/>
              <a:buNone/>
            </a:pPr>
            <a:r>
              <a:rPr lang="zh-CN" altLang="en-US" b="1" smtClean="0"/>
              <a:t>改进软件开发效率</a:t>
            </a:r>
          </a:p>
          <a:p>
            <a:pPr lvl="1"/>
            <a:r>
              <a:rPr lang="zh-CN" altLang="en-US" b="1" smtClean="0"/>
              <a:t>类型检查</a:t>
            </a:r>
          </a:p>
          <a:p>
            <a:pPr lvl="1">
              <a:buFontTx/>
              <a:buNone/>
            </a:pPr>
            <a:r>
              <a:rPr lang="zh-CN" altLang="en-US" smtClean="0"/>
              <a:t>   </a:t>
            </a:r>
            <a:r>
              <a:rPr lang="zh-CN" altLang="en-US" smtClean="0">
                <a:sym typeface="Symbol" pitchFamily="18" charset="2"/>
              </a:rPr>
              <a:t> </a:t>
            </a:r>
            <a:r>
              <a:rPr lang="zh-CN" altLang="en-US" b="1" smtClean="0"/>
              <a:t>类型检查是一种捕捉程序中前后不一致的成熟而有效的技术</a:t>
            </a:r>
          </a:p>
          <a:p>
            <a:pPr lvl="1"/>
            <a:r>
              <a:rPr lang="zh-CN" altLang="en-US" b="1" smtClean="0"/>
              <a:t>边界检查</a:t>
            </a:r>
          </a:p>
          <a:p>
            <a:pPr lvl="1">
              <a:buFontTx/>
              <a:buNone/>
            </a:pPr>
            <a:r>
              <a:rPr lang="zh-CN" altLang="en-US" b="1" smtClean="0"/>
              <a:t>   </a:t>
            </a:r>
            <a:r>
              <a:rPr lang="zh-CN" altLang="en-US" smtClean="0">
                <a:sym typeface="Symbol" pitchFamily="18" charset="2"/>
              </a:rPr>
              <a:t> </a:t>
            </a:r>
            <a:r>
              <a:rPr lang="zh-CN" altLang="en-US" b="1" smtClean="0"/>
              <a:t>数据流分析技术可用来定位缓冲区溢出</a:t>
            </a:r>
            <a:endParaRPr lang="zh-CN" altLang="en-US" smtClean="0"/>
          </a:p>
          <a:p>
            <a:pPr lvl="1"/>
            <a:r>
              <a:rPr lang="zh-CN" altLang="en-US" b="1" smtClean="0"/>
              <a:t>内存管理</a:t>
            </a:r>
          </a:p>
          <a:p>
            <a:pPr lvl="1">
              <a:buFontTx/>
              <a:buNone/>
            </a:pPr>
            <a:r>
              <a:rPr lang="zh-CN" altLang="en-US" b="1" smtClean="0"/>
              <a:t>   </a:t>
            </a:r>
            <a:r>
              <a:rPr lang="zh-CN" altLang="en-US" smtClean="0">
                <a:sym typeface="Symbol" pitchFamily="18" charset="2"/>
              </a:rPr>
              <a:t> </a:t>
            </a:r>
            <a:r>
              <a:rPr lang="zh-CN" altLang="en-US" b="1" smtClean="0"/>
              <a:t>自动的内存管理删除内存泄漏等内存管理错误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04835">
                                            <p:txEl>
                                              <p:pRg st="5" end="5"/>
                                            </p:txEl>
                                          </p:spTgt>
                                        </p:tgtEl>
                                        <p:attrNameLst>
                                          <p:attrName>style.visibility</p:attrName>
                                        </p:attrNameLst>
                                      </p:cBhvr>
                                      <p:to>
                                        <p:strVal val="visible"/>
                                      </p:to>
                                    </p:set>
                                    <p:animEffect transition="in" filter="box(in)">
                                      <p:cBhvr>
                                        <p:cTn id="7" dur="500"/>
                                        <p:tgtEl>
                                          <p:spTgt spid="504835">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04835">
                                            <p:txEl>
                                              <p:pRg st="6" end="6"/>
                                            </p:txEl>
                                          </p:spTgt>
                                        </p:tgtEl>
                                        <p:attrNameLst>
                                          <p:attrName>style.visibility</p:attrName>
                                        </p:attrNameLst>
                                      </p:cBhvr>
                                      <p:to>
                                        <p:strVal val="visible"/>
                                      </p:to>
                                    </p:set>
                                    <p:animEffect transition="in" filter="box(in)">
                                      <p:cBhvr>
                                        <p:cTn id="10" dur="500"/>
                                        <p:tgtEl>
                                          <p:spTgt spid="504835">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504835">
                                            <p:txEl>
                                              <p:pRg st="7" end="7"/>
                                            </p:txEl>
                                          </p:spTgt>
                                        </p:tgtEl>
                                        <p:attrNameLst>
                                          <p:attrName>style.visibility</p:attrName>
                                        </p:attrNameLst>
                                      </p:cBhvr>
                                      <p:to>
                                        <p:strVal val="visible"/>
                                      </p:to>
                                    </p:set>
                                    <p:animEffect transition="in" filter="box(in)">
                                      <p:cBhvr>
                                        <p:cTn id="15" dur="500"/>
                                        <p:tgtEl>
                                          <p:spTgt spid="504835">
                                            <p:txEl>
                                              <p:pRg st="7" end="7"/>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04835">
                                            <p:txEl>
                                              <p:pRg st="8" end="8"/>
                                            </p:txEl>
                                          </p:spTgt>
                                        </p:tgtEl>
                                        <p:attrNameLst>
                                          <p:attrName>style.visibility</p:attrName>
                                        </p:attrNameLst>
                                      </p:cBhvr>
                                      <p:to>
                                        <p:strVal val="visible"/>
                                      </p:to>
                                    </p:set>
                                    <p:animEffect transition="in" filter="box(in)">
                                      <p:cBhvr>
                                        <p:cTn id="18" dur="500"/>
                                        <p:tgtEl>
                                          <p:spTgt spid="5048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228600"/>
            <a:ext cx="7772400" cy="1143000"/>
          </a:xfrm>
        </p:spPr>
        <p:txBody>
          <a:bodyPr/>
          <a:lstStyle/>
          <a:p>
            <a:r>
              <a:rPr lang="zh-CN" altLang="en-US" b="1" smtClean="0"/>
              <a:t>课 程 简 介</a:t>
            </a:r>
          </a:p>
        </p:txBody>
      </p:sp>
      <p:sp>
        <p:nvSpPr>
          <p:cNvPr id="420867" name="Rectangle 3"/>
          <p:cNvSpPr>
            <a:spLocks noGrp="1" noChangeArrowheads="1"/>
          </p:cNvSpPr>
          <p:nvPr>
            <p:ph idx="1"/>
          </p:nvPr>
        </p:nvSpPr>
        <p:spPr>
          <a:xfrm>
            <a:off x="323850" y="1600200"/>
            <a:ext cx="8569325" cy="4852988"/>
          </a:xfrm>
        </p:spPr>
        <p:txBody>
          <a:bodyPr/>
          <a:lstStyle/>
          <a:p>
            <a:pPr>
              <a:buFontTx/>
              <a:buNone/>
            </a:pPr>
            <a:r>
              <a:rPr lang="zh-CN" altLang="en-US" b="1" smtClean="0"/>
              <a:t>学习意义</a:t>
            </a:r>
          </a:p>
          <a:p>
            <a:pPr lvl="1" algn="just"/>
            <a:r>
              <a:rPr lang="zh-CN" altLang="en-US" b="1" smtClean="0"/>
              <a:t>对编程语言的设计和实现有深刻的理解，对和编程语言有关的理论有所了解，对宏观上把握编程语言来说，起一个奠基的作用</a:t>
            </a:r>
          </a:p>
          <a:p>
            <a:pPr lvl="1" algn="just"/>
            <a:r>
              <a:rPr lang="zh-CN" altLang="en-US" b="1" smtClean="0"/>
              <a:t>从软件工程看，编译器是一个很好的实例，所介绍的概念和技术能应用到一般的软件设计之中</a:t>
            </a:r>
          </a:p>
          <a:p>
            <a:pPr lvl="1" algn="just"/>
            <a:r>
              <a:rPr lang="zh-CN" altLang="en-US" b="1" smtClean="0"/>
              <a:t>编译技术的应用和编译技术的发展</a:t>
            </a:r>
          </a:p>
          <a:p>
            <a:pPr lvl="2" algn="just">
              <a:buFontTx/>
              <a:buNone/>
            </a:pPr>
            <a:r>
              <a:rPr lang="zh-CN" altLang="en-US" b="1" smtClean="0"/>
              <a:t>高级语言设计、计算机体系结构的优化（并行、内</a:t>
            </a:r>
          </a:p>
          <a:p>
            <a:pPr lvl="2" algn="just">
              <a:buFontTx/>
              <a:buNone/>
            </a:pPr>
            <a:r>
              <a:rPr lang="zh-CN" altLang="en-US" b="1" smtClean="0"/>
              <a:t>存分层）、新型计算机体系结构设计、程序翻译、</a:t>
            </a:r>
          </a:p>
          <a:p>
            <a:pPr lvl="2" algn="just">
              <a:buFontTx/>
              <a:buNone/>
            </a:pPr>
            <a:r>
              <a:rPr lang="zh-CN" altLang="en-US" b="1" smtClean="0"/>
              <a:t>提高软件开发效率的工具</a:t>
            </a:r>
            <a:r>
              <a:rPr lang="zh-CN" altLang="en-US" smtClean="0"/>
              <a:t> 、高</a:t>
            </a:r>
            <a:r>
              <a:rPr lang="zh-CN" altLang="en-US" b="1" smtClean="0"/>
              <a:t>可信软件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0867">
                                            <p:txEl>
                                              <p:pRg st="2" end="2"/>
                                            </p:txEl>
                                          </p:spTgt>
                                        </p:tgtEl>
                                        <p:attrNameLst>
                                          <p:attrName>style.visibility</p:attrName>
                                        </p:attrNameLst>
                                      </p:cBhvr>
                                      <p:to>
                                        <p:strVal val="visible"/>
                                      </p:to>
                                    </p:set>
                                    <p:animEffect transition="in" filter="box(in)">
                                      <p:cBhvr>
                                        <p:cTn id="7" dur="500"/>
                                        <p:tgtEl>
                                          <p:spTgt spid="4208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20867">
                                            <p:txEl>
                                              <p:pRg st="3" end="3"/>
                                            </p:txEl>
                                          </p:spTgt>
                                        </p:tgtEl>
                                        <p:attrNameLst>
                                          <p:attrName>style.visibility</p:attrName>
                                        </p:attrNameLst>
                                      </p:cBhvr>
                                      <p:to>
                                        <p:strVal val="visible"/>
                                      </p:to>
                                    </p:set>
                                    <p:animEffect transition="in" filter="box(in)">
                                      <p:cBhvr>
                                        <p:cTn id="12" dur="500"/>
                                        <p:tgtEl>
                                          <p:spTgt spid="420867">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20867">
                                            <p:txEl>
                                              <p:pRg st="4" end="4"/>
                                            </p:txEl>
                                          </p:spTgt>
                                        </p:tgtEl>
                                        <p:attrNameLst>
                                          <p:attrName>style.visibility</p:attrName>
                                        </p:attrNameLst>
                                      </p:cBhvr>
                                      <p:to>
                                        <p:strVal val="visible"/>
                                      </p:to>
                                    </p:set>
                                    <p:animEffect transition="in" filter="box(in)">
                                      <p:cBhvr>
                                        <p:cTn id="15" dur="500"/>
                                        <p:tgtEl>
                                          <p:spTgt spid="420867">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20867">
                                            <p:txEl>
                                              <p:pRg st="5" end="5"/>
                                            </p:txEl>
                                          </p:spTgt>
                                        </p:tgtEl>
                                        <p:attrNameLst>
                                          <p:attrName>style.visibility</p:attrName>
                                        </p:attrNameLst>
                                      </p:cBhvr>
                                      <p:to>
                                        <p:strVal val="visible"/>
                                      </p:to>
                                    </p:set>
                                    <p:animEffect transition="in" filter="box(in)">
                                      <p:cBhvr>
                                        <p:cTn id="18" dur="500"/>
                                        <p:tgtEl>
                                          <p:spTgt spid="420867">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20867">
                                            <p:txEl>
                                              <p:pRg st="6" end="6"/>
                                            </p:txEl>
                                          </p:spTgt>
                                        </p:tgtEl>
                                        <p:attrNameLst>
                                          <p:attrName>style.visibility</p:attrName>
                                        </p:attrNameLst>
                                      </p:cBhvr>
                                      <p:to>
                                        <p:strVal val="visible"/>
                                      </p:to>
                                    </p:set>
                                    <p:animEffect transition="in" filter="box(in)">
                                      <p:cBhvr>
                                        <p:cTn id="21" dur="500"/>
                                        <p:tgtEl>
                                          <p:spTgt spid="420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228600"/>
            <a:ext cx="7772400" cy="1143000"/>
          </a:xfrm>
        </p:spPr>
        <p:txBody>
          <a:bodyPr/>
          <a:lstStyle/>
          <a:p>
            <a:r>
              <a:rPr lang="zh-CN" altLang="en-US" b="1" smtClean="0"/>
              <a:t>课 程 简 介</a:t>
            </a:r>
          </a:p>
        </p:txBody>
      </p:sp>
      <p:sp>
        <p:nvSpPr>
          <p:cNvPr id="5123" name="Rectangle 3"/>
          <p:cNvSpPr>
            <a:spLocks noGrp="1" noChangeArrowheads="1"/>
          </p:cNvSpPr>
          <p:nvPr>
            <p:ph idx="1"/>
          </p:nvPr>
        </p:nvSpPr>
        <p:spPr>
          <a:xfrm>
            <a:off x="323850" y="1600200"/>
            <a:ext cx="8569325" cy="4978400"/>
          </a:xfrm>
        </p:spPr>
        <p:txBody>
          <a:bodyPr/>
          <a:lstStyle/>
          <a:p>
            <a:pPr>
              <a:buFontTx/>
              <a:buNone/>
            </a:pPr>
            <a:r>
              <a:rPr lang="zh-CN" altLang="en-US" b="1" smtClean="0"/>
              <a:t>教材和参考书</a:t>
            </a:r>
          </a:p>
          <a:p>
            <a:pPr lvl="1" algn="just">
              <a:lnSpc>
                <a:spcPct val="88000"/>
              </a:lnSpc>
              <a:spcBef>
                <a:spcPct val="10000"/>
              </a:spcBef>
            </a:pPr>
            <a:r>
              <a:rPr lang="zh-CN" altLang="en-US" b="1" smtClean="0"/>
              <a:t>陈意云、张昱，</a:t>
            </a:r>
            <a:r>
              <a:rPr lang="zh-CN" altLang="en-US" b="1" i="1" smtClean="0">
                <a:solidFill>
                  <a:schemeClr val="tx2"/>
                </a:solidFill>
              </a:rPr>
              <a:t>编译原理</a:t>
            </a:r>
            <a:r>
              <a:rPr lang="zh-CN" altLang="en-US" b="1" smtClean="0"/>
              <a:t>，高等教育出版社，</a:t>
            </a:r>
            <a:r>
              <a:rPr lang="en-US" altLang="zh-CN" b="1" smtClean="0"/>
              <a:t>2008</a:t>
            </a:r>
          </a:p>
          <a:p>
            <a:pPr lvl="1" algn="just">
              <a:lnSpc>
                <a:spcPct val="88000"/>
              </a:lnSpc>
              <a:spcBef>
                <a:spcPct val="10000"/>
              </a:spcBef>
            </a:pPr>
            <a:r>
              <a:rPr lang="zh-CN" altLang="en-US" b="1" smtClean="0"/>
              <a:t>张昱、陈意云，</a:t>
            </a:r>
            <a:r>
              <a:rPr lang="zh-CN" altLang="en-US" b="1" i="1" smtClean="0">
                <a:solidFill>
                  <a:schemeClr val="tx2"/>
                </a:solidFill>
              </a:rPr>
              <a:t>编译原理实验教程</a:t>
            </a:r>
            <a:r>
              <a:rPr lang="zh-CN" altLang="en-US" b="1" smtClean="0"/>
              <a:t>，高等教育出版社， </a:t>
            </a:r>
            <a:r>
              <a:rPr lang="en-US" altLang="zh-CN" b="1" smtClean="0"/>
              <a:t>2009</a:t>
            </a:r>
          </a:p>
          <a:p>
            <a:pPr lvl="1" algn="just">
              <a:lnSpc>
                <a:spcPct val="88000"/>
              </a:lnSpc>
              <a:spcBef>
                <a:spcPct val="10000"/>
              </a:spcBef>
            </a:pPr>
            <a:r>
              <a:rPr lang="en-US" altLang="zh-CN" b="1" smtClean="0">
                <a:cs typeface="Arial" charset="0"/>
              </a:rPr>
              <a:t>A. V. Aho, M. S. Lam, R. Sethi, and J. D. Ullman, </a:t>
            </a:r>
            <a:r>
              <a:rPr lang="en-US" altLang="zh-CN" b="1" i="1" smtClean="0">
                <a:solidFill>
                  <a:schemeClr val="tx2"/>
                </a:solidFill>
                <a:cs typeface="Arial" charset="0"/>
              </a:rPr>
              <a:t>Compilers: Principles, Techniques, and Tools</a:t>
            </a:r>
            <a:r>
              <a:rPr lang="en-US" altLang="zh-CN" b="1" i="1" smtClean="0">
                <a:solidFill>
                  <a:srgbClr val="FF0066"/>
                </a:solidFill>
                <a:cs typeface="Arial" charset="0"/>
              </a:rPr>
              <a:t> </a:t>
            </a:r>
            <a:r>
              <a:rPr lang="en-US" altLang="zh-CN" b="1" smtClean="0">
                <a:cs typeface="Arial" charset="0"/>
              </a:rPr>
              <a:t>, 2nd edition, Addison-Wesley, 2007</a:t>
            </a:r>
            <a:r>
              <a:rPr lang="en-US" altLang="zh-CN" b="1" smtClean="0"/>
              <a:t> </a:t>
            </a:r>
          </a:p>
          <a:p>
            <a:pPr lvl="1" algn="just">
              <a:lnSpc>
                <a:spcPct val="88000"/>
              </a:lnSpc>
              <a:spcBef>
                <a:spcPct val="10000"/>
              </a:spcBef>
            </a:pPr>
            <a:r>
              <a:rPr lang="zh-CN" altLang="en-US" b="1" smtClean="0"/>
              <a:t>陈意云、张昱，</a:t>
            </a:r>
            <a:r>
              <a:rPr lang="zh-CN" altLang="en-US" b="1" i="1" smtClean="0">
                <a:solidFill>
                  <a:schemeClr val="tx2"/>
                </a:solidFill>
              </a:rPr>
              <a:t>编译原理习题精选与解析</a:t>
            </a:r>
            <a:r>
              <a:rPr lang="zh-CN" altLang="en-US" b="1" smtClean="0"/>
              <a:t>，高等教育出版社，200</a:t>
            </a:r>
            <a:r>
              <a:rPr lang="en-US" altLang="zh-CN" b="1" smtClean="0"/>
              <a:t>5</a:t>
            </a:r>
          </a:p>
          <a:p>
            <a:pPr lvl="1" algn="just">
              <a:lnSpc>
                <a:spcPct val="88000"/>
              </a:lnSpc>
              <a:spcBef>
                <a:spcPct val="10000"/>
              </a:spcBef>
            </a:pPr>
            <a:r>
              <a:rPr lang="zh-CN" altLang="en-US" b="1" smtClean="0"/>
              <a:t> 教学资源网页：</a:t>
            </a:r>
            <a:r>
              <a:rPr lang="en-US" altLang="zh-CN" b="1" smtClean="0"/>
              <a:t>http://staff.ustc.edu.cn/~yiyun</a:t>
            </a:r>
          </a:p>
          <a:p>
            <a:pPr lvl="1" algn="just">
              <a:lnSpc>
                <a:spcPct val="88000"/>
              </a:lnSpc>
              <a:spcBef>
                <a:spcPct val="10000"/>
              </a:spcBef>
              <a:buFontTx/>
              <a:buNone/>
            </a:pPr>
            <a:r>
              <a:rPr lang="en-US" altLang="zh-CN" b="1" smtClean="0"/>
              <a:t>		      http://staff.ustc.edu.cn/~yuzhang/compiler</a:t>
            </a:r>
            <a:endParaRPr lang="zh-CN" altLang="en-US" b="1"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28600"/>
            <a:ext cx="7772400" cy="1143000"/>
          </a:xfrm>
        </p:spPr>
        <p:txBody>
          <a:bodyPr/>
          <a:lstStyle/>
          <a:p>
            <a:r>
              <a:rPr lang="zh-CN" altLang="en-US" b="1" smtClean="0"/>
              <a:t>课 程 简 介</a:t>
            </a:r>
          </a:p>
        </p:txBody>
      </p:sp>
      <p:sp>
        <p:nvSpPr>
          <p:cNvPr id="429059" name="Rectangle 3"/>
          <p:cNvSpPr>
            <a:spLocks noGrp="1" noChangeArrowheads="1"/>
          </p:cNvSpPr>
          <p:nvPr>
            <p:ph idx="1"/>
          </p:nvPr>
        </p:nvSpPr>
        <p:spPr>
          <a:xfrm>
            <a:off x="323850" y="1600200"/>
            <a:ext cx="8569325" cy="4852988"/>
          </a:xfrm>
        </p:spPr>
        <p:txBody>
          <a:bodyPr/>
          <a:lstStyle/>
          <a:p>
            <a:pPr>
              <a:buFontTx/>
              <a:buNone/>
            </a:pPr>
            <a:r>
              <a:rPr lang="zh-CN" altLang="en-US" b="1" smtClean="0"/>
              <a:t>课程要求</a:t>
            </a:r>
          </a:p>
          <a:p>
            <a:pPr lvl="1" algn="just">
              <a:lnSpc>
                <a:spcPct val="95000"/>
              </a:lnSpc>
            </a:pPr>
            <a:r>
              <a:rPr lang="zh-CN" altLang="en-US" b="1" smtClean="0"/>
              <a:t>质量上的目标：师生共同努力，达国内最好水平</a:t>
            </a:r>
          </a:p>
          <a:p>
            <a:pPr lvl="1" algn="just">
              <a:lnSpc>
                <a:spcPct val="95000"/>
              </a:lnSpc>
            </a:pPr>
            <a:r>
              <a:rPr lang="zh-CN" altLang="en-US" b="1" smtClean="0"/>
              <a:t>讲课进展较快，平时不复习并加深理解，后面将听不懂</a:t>
            </a:r>
          </a:p>
          <a:p>
            <a:pPr lvl="1" algn="just">
              <a:lnSpc>
                <a:spcPct val="95000"/>
              </a:lnSpc>
            </a:pPr>
            <a:r>
              <a:rPr lang="zh-CN" altLang="en-US" b="1" smtClean="0"/>
              <a:t>作业：少而精，周一课间交作业</a:t>
            </a:r>
          </a:p>
          <a:p>
            <a:pPr lvl="1" algn="just">
              <a:lnSpc>
                <a:spcPct val="95000"/>
              </a:lnSpc>
            </a:pPr>
            <a:r>
              <a:rPr lang="zh-CN" altLang="en-US" b="1" smtClean="0"/>
              <a:t>课程设计：自己动手，大有收获</a:t>
            </a:r>
          </a:p>
          <a:p>
            <a:pPr lvl="1" algn="just">
              <a:lnSpc>
                <a:spcPct val="95000"/>
              </a:lnSpc>
            </a:pPr>
            <a:r>
              <a:rPr lang="zh-CN" altLang="en-US" b="1" smtClean="0"/>
              <a:t>考试：开卷，灵活运用知识</a:t>
            </a:r>
          </a:p>
          <a:p>
            <a:pPr lvl="1" algn="just">
              <a:lnSpc>
                <a:spcPct val="95000"/>
              </a:lnSpc>
            </a:pPr>
            <a:r>
              <a:rPr lang="zh-CN" altLang="en-US" b="1" smtClean="0"/>
              <a:t>学期总评 = 考试成绩</a:t>
            </a:r>
            <a:r>
              <a:rPr lang="zh-CN" altLang="en-US" b="1" smtClean="0">
                <a:sym typeface="Symbol" pitchFamily="18" charset="2"/>
              </a:rPr>
              <a:t>占</a:t>
            </a:r>
            <a:r>
              <a:rPr lang="en-US" altLang="zh-CN" b="1" smtClean="0">
                <a:sym typeface="Symbol" pitchFamily="18" charset="2"/>
              </a:rPr>
              <a:t>60%</a:t>
            </a:r>
            <a:r>
              <a:rPr lang="zh-CN" altLang="en-US" b="1" smtClean="0">
                <a:sym typeface="Symbol" pitchFamily="18" charset="2"/>
              </a:rPr>
              <a:t>，作业占1</a:t>
            </a:r>
            <a:r>
              <a:rPr lang="en-US" altLang="zh-CN" b="1" smtClean="0">
                <a:sym typeface="Symbol" pitchFamily="18" charset="2"/>
              </a:rPr>
              <a:t>0%</a:t>
            </a:r>
            <a:r>
              <a:rPr lang="zh-CN" altLang="en-US" b="1" smtClean="0">
                <a:sym typeface="Symbol" pitchFamily="18" charset="2"/>
              </a:rPr>
              <a:t>，课程设计</a:t>
            </a:r>
            <a:r>
              <a:rPr lang="en-US" altLang="zh-CN" b="1" smtClean="0">
                <a:sym typeface="Symbol" pitchFamily="18" charset="2"/>
              </a:rPr>
              <a:t>30%</a:t>
            </a:r>
            <a:endParaRPr lang="zh-CN" altLang="en-US" b="1" smtClean="0"/>
          </a:p>
          <a:p>
            <a:pPr lvl="1" algn="just">
              <a:lnSpc>
                <a:spcPct val="95000"/>
              </a:lnSpc>
            </a:pPr>
            <a:r>
              <a:rPr lang="zh-CN" altLang="en-US" b="1" smtClean="0"/>
              <a:t>上课、设计、考试时间大体安排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9059">
                                            <p:txEl>
                                              <p:pRg st="2" end="2"/>
                                            </p:txEl>
                                          </p:spTgt>
                                        </p:tgtEl>
                                        <p:attrNameLst>
                                          <p:attrName>style.visibility</p:attrName>
                                        </p:attrNameLst>
                                      </p:cBhvr>
                                      <p:to>
                                        <p:strVal val="visible"/>
                                      </p:to>
                                    </p:set>
                                    <p:animEffect transition="in" filter="box(in)">
                                      <p:cBhvr>
                                        <p:cTn id="7" dur="500"/>
                                        <p:tgtEl>
                                          <p:spTgt spid="42905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29059">
                                            <p:txEl>
                                              <p:pRg st="3" end="3"/>
                                            </p:txEl>
                                          </p:spTgt>
                                        </p:tgtEl>
                                        <p:attrNameLst>
                                          <p:attrName>style.visibility</p:attrName>
                                        </p:attrNameLst>
                                      </p:cBhvr>
                                      <p:to>
                                        <p:strVal val="visible"/>
                                      </p:to>
                                    </p:set>
                                    <p:animEffect transition="in" filter="box(in)">
                                      <p:cBhvr>
                                        <p:cTn id="12" dur="500"/>
                                        <p:tgtEl>
                                          <p:spTgt spid="42905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29059">
                                            <p:txEl>
                                              <p:pRg st="4" end="4"/>
                                            </p:txEl>
                                          </p:spTgt>
                                        </p:tgtEl>
                                        <p:attrNameLst>
                                          <p:attrName>style.visibility</p:attrName>
                                        </p:attrNameLst>
                                      </p:cBhvr>
                                      <p:to>
                                        <p:strVal val="visible"/>
                                      </p:to>
                                    </p:set>
                                    <p:animEffect transition="in" filter="box(in)">
                                      <p:cBhvr>
                                        <p:cTn id="17" dur="500"/>
                                        <p:tgtEl>
                                          <p:spTgt spid="42905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29059">
                                            <p:txEl>
                                              <p:pRg st="5" end="5"/>
                                            </p:txEl>
                                          </p:spTgt>
                                        </p:tgtEl>
                                        <p:attrNameLst>
                                          <p:attrName>style.visibility</p:attrName>
                                        </p:attrNameLst>
                                      </p:cBhvr>
                                      <p:to>
                                        <p:strVal val="visible"/>
                                      </p:to>
                                    </p:set>
                                    <p:animEffect transition="in" filter="box(in)">
                                      <p:cBhvr>
                                        <p:cTn id="22" dur="500"/>
                                        <p:tgtEl>
                                          <p:spTgt spid="42905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29059">
                                            <p:txEl>
                                              <p:pRg st="6" end="6"/>
                                            </p:txEl>
                                          </p:spTgt>
                                        </p:tgtEl>
                                        <p:attrNameLst>
                                          <p:attrName>style.visibility</p:attrName>
                                        </p:attrNameLst>
                                      </p:cBhvr>
                                      <p:to>
                                        <p:strVal val="visible"/>
                                      </p:to>
                                    </p:set>
                                    <p:animEffect transition="in" filter="box(in)">
                                      <p:cBhvr>
                                        <p:cTn id="27" dur="500"/>
                                        <p:tgtEl>
                                          <p:spTgt spid="42905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29059">
                                            <p:txEl>
                                              <p:pRg st="7" end="7"/>
                                            </p:txEl>
                                          </p:spTgt>
                                        </p:tgtEl>
                                        <p:attrNameLst>
                                          <p:attrName>style.visibility</p:attrName>
                                        </p:attrNameLst>
                                      </p:cBhvr>
                                      <p:to>
                                        <p:strVal val="visible"/>
                                      </p:to>
                                    </p:set>
                                    <p:animEffect transition="in" filter="box(in)">
                                      <p:cBhvr>
                                        <p:cTn id="32" dur="500"/>
                                        <p:tgtEl>
                                          <p:spTgt spid="429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28600"/>
            <a:ext cx="7772400" cy="1143000"/>
          </a:xfrm>
        </p:spPr>
        <p:txBody>
          <a:bodyPr/>
          <a:lstStyle/>
          <a:p>
            <a:r>
              <a:rPr lang="zh-CN" altLang="en-US" b="1" smtClean="0"/>
              <a:t>课 程 简 介</a:t>
            </a:r>
          </a:p>
        </p:txBody>
      </p:sp>
      <p:sp>
        <p:nvSpPr>
          <p:cNvPr id="443395" name="Rectangle 3"/>
          <p:cNvSpPr>
            <a:spLocks noGrp="1" noChangeArrowheads="1"/>
          </p:cNvSpPr>
          <p:nvPr>
            <p:ph idx="1"/>
          </p:nvPr>
        </p:nvSpPr>
        <p:spPr>
          <a:xfrm>
            <a:off x="323850" y="1600200"/>
            <a:ext cx="8569325" cy="5067300"/>
          </a:xfrm>
        </p:spPr>
        <p:txBody>
          <a:bodyPr/>
          <a:lstStyle/>
          <a:p>
            <a:pPr>
              <a:buFontTx/>
              <a:buNone/>
            </a:pPr>
            <a:r>
              <a:rPr lang="zh-CN" altLang="en-US" b="1" smtClean="0"/>
              <a:t>课程设计要求</a:t>
            </a:r>
          </a:p>
          <a:p>
            <a:pPr lvl="1" algn="just">
              <a:spcBef>
                <a:spcPct val="10000"/>
              </a:spcBef>
            </a:pPr>
            <a:r>
              <a:rPr lang="zh-CN" altLang="en-US" b="1" smtClean="0"/>
              <a:t>内容：独立地研发扩展</a:t>
            </a:r>
            <a:r>
              <a:rPr lang="en-US" altLang="zh-CN" b="1" smtClean="0"/>
              <a:t>PL/0</a:t>
            </a:r>
            <a:r>
              <a:rPr lang="zh-CN" altLang="en-US" b="1" smtClean="0"/>
              <a:t>语言的编译器和解释器</a:t>
            </a:r>
          </a:p>
          <a:p>
            <a:pPr lvl="1" algn="just">
              <a:spcBef>
                <a:spcPct val="10000"/>
              </a:spcBef>
            </a:pPr>
            <a:r>
              <a:rPr lang="zh-CN" altLang="en-US" b="1" smtClean="0"/>
              <a:t>目标：巩固对理论和技术的理解，提高程序设计能力</a:t>
            </a:r>
          </a:p>
          <a:p>
            <a:pPr lvl="1" algn="just">
              <a:spcBef>
                <a:spcPct val="10000"/>
              </a:spcBef>
            </a:pPr>
            <a:r>
              <a:rPr lang="zh-CN" altLang="en-US" b="1" smtClean="0"/>
              <a:t>技术准备：</a:t>
            </a:r>
            <a:r>
              <a:rPr lang="en-US" altLang="zh-CN" b="1" smtClean="0"/>
              <a:t>VC++</a:t>
            </a:r>
            <a:r>
              <a:rPr lang="zh-CN" altLang="en-US" b="1" smtClean="0"/>
              <a:t>的编程环境，</a:t>
            </a:r>
            <a:r>
              <a:rPr lang="en-US" altLang="zh-CN" b="1" smtClean="0"/>
              <a:t>C</a:t>
            </a:r>
            <a:r>
              <a:rPr lang="zh-CN" altLang="en-US" b="1" smtClean="0"/>
              <a:t>语言编程</a:t>
            </a:r>
          </a:p>
          <a:p>
            <a:pPr lvl="1" algn="just">
              <a:spcBef>
                <a:spcPct val="10000"/>
              </a:spcBef>
            </a:pPr>
            <a:r>
              <a:rPr lang="zh-CN" altLang="en-US" b="1" smtClean="0"/>
              <a:t>考查与评分：对截止时间前提交的程序，通过测试和答辩进行公开评分</a:t>
            </a:r>
          </a:p>
          <a:p>
            <a:pPr lvl="1" algn="just">
              <a:spcBef>
                <a:spcPct val="10000"/>
              </a:spcBef>
            </a:pPr>
            <a:r>
              <a:rPr lang="zh-CN" altLang="en-US" b="1" smtClean="0"/>
              <a:t>前四年课程设计的经验和教训</a:t>
            </a:r>
          </a:p>
          <a:p>
            <a:pPr lvl="2" algn="just">
              <a:spcBef>
                <a:spcPct val="10000"/>
              </a:spcBef>
            </a:pPr>
            <a:r>
              <a:rPr lang="zh-CN" altLang="en-US" b="1" smtClean="0"/>
              <a:t>对该课程设计的综合性认识不足</a:t>
            </a:r>
          </a:p>
          <a:p>
            <a:pPr lvl="2" algn="just">
              <a:spcBef>
                <a:spcPct val="10000"/>
              </a:spcBef>
            </a:pPr>
            <a:r>
              <a:rPr lang="zh-CN" altLang="en-US" b="1" smtClean="0"/>
              <a:t>对考查的</a:t>
            </a:r>
            <a:r>
              <a:rPr lang="zh-CN" altLang="en-US" b="1" smtClean="0">
                <a:latin typeface="宋体" charset="-122"/>
              </a:rPr>
              <a:t>“</a:t>
            </a:r>
            <a:r>
              <a:rPr lang="zh-CN" altLang="en-US" b="1" smtClean="0"/>
              <a:t>动真格</a:t>
            </a:r>
            <a:r>
              <a:rPr lang="zh-CN" altLang="en-US" b="1" smtClean="0">
                <a:latin typeface="宋体" charset="-122"/>
              </a:rPr>
              <a:t>”</a:t>
            </a:r>
            <a:r>
              <a:rPr lang="zh-CN" altLang="en-US" b="1" smtClean="0"/>
              <a:t>认识不足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3395">
                                            <p:txEl>
                                              <p:pRg st="2" end="2"/>
                                            </p:txEl>
                                          </p:spTgt>
                                        </p:tgtEl>
                                        <p:attrNameLst>
                                          <p:attrName>style.visibility</p:attrName>
                                        </p:attrNameLst>
                                      </p:cBhvr>
                                      <p:to>
                                        <p:strVal val="visible"/>
                                      </p:to>
                                    </p:set>
                                    <p:animEffect transition="in" filter="box(in)">
                                      <p:cBhvr>
                                        <p:cTn id="7" dur="500"/>
                                        <p:tgtEl>
                                          <p:spTgt spid="4433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43395">
                                            <p:txEl>
                                              <p:pRg st="3" end="3"/>
                                            </p:txEl>
                                          </p:spTgt>
                                        </p:tgtEl>
                                        <p:attrNameLst>
                                          <p:attrName>style.visibility</p:attrName>
                                        </p:attrNameLst>
                                      </p:cBhvr>
                                      <p:to>
                                        <p:strVal val="visible"/>
                                      </p:to>
                                    </p:set>
                                    <p:animEffect transition="in" filter="box(in)">
                                      <p:cBhvr>
                                        <p:cTn id="12" dur="500"/>
                                        <p:tgtEl>
                                          <p:spTgt spid="4433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43395">
                                            <p:txEl>
                                              <p:pRg st="4" end="4"/>
                                            </p:txEl>
                                          </p:spTgt>
                                        </p:tgtEl>
                                        <p:attrNameLst>
                                          <p:attrName>style.visibility</p:attrName>
                                        </p:attrNameLst>
                                      </p:cBhvr>
                                      <p:to>
                                        <p:strVal val="visible"/>
                                      </p:to>
                                    </p:set>
                                    <p:animEffect transition="in" filter="box(in)">
                                      <p:cBhvr>
                                        <p:cTn id="17" dur="500"/>
                                        <p:tgtEl>
                                          <p:spTgt spid="44339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43395">
                                            <p:txEl>
                                              <p:pRg st="5" end="5"/>
                                            </p:txEl>
                                          </p:spTgt>
                                        </p:tgtEl>
                                        <p:attrNameLst>
                                          <p:attrName>style.visibility</p:attrName>
                                        </p:attrNameLst>
                                      </p:cBhvr>
                                      <p:to>
                                        <p:strVal val="visible"/>
                                      </p:to>
                                    </p:set>
                                    <p:animEffect transition="in" filter="box(in)">
                                      <p:cBhvr>
                                        <p:cTn id="22" dur="500"/>
                                        <p:tgtEl>
                                          <p:spTgt spid="443395">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443395">
                                            <p:txEl>
                                              <p:pRg st="6" end="6"/>
                                            </p:txEl>
                                          </p:spTgt>
                                        </p:tgtEl>
                                        <p:attrNameLst>
                                          <p:attrName>style.visibility</p:attrName>
                                        </p:attrNameLst>
                                      </p:cBhvr>
                                      <p:to>
                                        <p:strVal val="visible"/>
                                      </p:to>
                                    </p:set>
                                    <p:animEffect transition="in" filter="box(in)">
                                      <p:cBhvr>
                                        <p:cTn id="25" dur="500"/>
                                        <p:tgtEl>
                                          <p:spTgt spid="443395">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443395">
                                            <p:txEl>
                                              <p:pRg st="7" end="7"/>
                                            </p:txEl>
                                          </p:spTgt>
                                        </p:tgtEl>
                                        <p:attrNameLst>
                                          <p:attrName>style.visibility</p:attrName>
                                        </p:attrNameLst>
                                      </p:cBhvr>
                                      <p:to>
                                        <p:strVal val="visible"/>
                                      </p:to>
                                    </p:set>
                                    <p:animEffect transition="in" filter="box(in)">
                                      <p:cBhvr>
                                        <p:cTn id="28" dur="500"/>
                                        <p:tgtEl>
                                          <p:spTgt spid="4433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228600"/>
            <a:ext cx="7772400" cy="1143000"/>
          </a:xfrm>
        </p:spPr>
        <p:txBody>
          <a:bodyPr/>
          <a:lstStyle/>
          <a:p>
            <a:r>
              <a:rPr lang="zh-CN" altLang="en-US" b="1" smtClean="0"/>
              <a:t>对 课 程 的 评 论</a:t>
            </a:r>
          </a:p>
        </p:txBody>
      </p:sp>
      <p:sp>
        <p:nvSpPr>
          <p:cNvPr id="451587" name="Rectangle 3"/>
          <p:cNvSpPr>
            <a:spLocks noGrp="1" noChangeArrowheads="1"/>
          </p:cNvSpPr>
          <p:nvPr>
            <p:ph idx="1"/>
          </p:nvPr>
        </p:nvSpPr>
        <p:spPr>
          <a:xfrm>
            <a:off x="323850" y="1600200"/>
            <a:ext cx="8569325" cy="5138738"/>
          </a:xfrm>
        </p:spPr>
        <p:txBody>
          <a:bodyPr/>
          <a:lstStyle/>
          <a:p>
            <a:r>
              <a:rPr lang="zh-CN" altLang="en-US" b="1" smtClean="0"/>
              <a:t>本校少年班</a:t>
            </a:r>
            <a:r>
              <a:rPr lang="en-US" altLang="zh-CN" b="1" smtClean="0"/>
              <a:t>1994</a:t>
            </a:r>
            <a:r>
              <a:rPr lang="zh-CN" altLang="en-US" b="1" smtClean="0"/>
              <a:t>级一个同学，</a:t>
            </a:r>
            <a:r>
              <a:rPr lang="en-US" altLang="zh-CN" b="1" smtClean="0"/>
              <a:t>Stanford</a:t>
            </a:r>
            <a:r>
              <a:rPr lang="zh-CN" altLang="en-US" b="1" smtClean="0"/>
              <a:t>大学博士（</a:t>
            </a:r>
            <a:r>
              <a:rPr lang="en-US" altLang="zh-CN" b="1" smtClean="0"/>
              <a:t>1999</a:t>
            </a:r>
            <a:r>
              <a:rPr lang="zh-CN" altLang="en-US" b="1" smtClean="0"/>
              <a:t>年）</a:t>
            </a:r>
          </a:p>
          <a:p>
            <a:pPr>
              <a:buFontTx/>
              <a:buNone/>
            </a:pPr>
            <a:r>
              <a:rPr lang="en-US" altLang="zh-CN" b="1" smtClean="0"/>
              <a:t>   </a:t>
            </a:r>
            <a:r>
              <a:rPr lang="en-US" altLang="zh-CN" sz="2800" b="1" smtClean="0"/>
              <a:t>Actually I think the quality of the compiler course in USTC is really very good and can be compared with any universities here.</a:t>
            </a:r>
            <a:r>
              <a:rPr lang="en-US" altLang="zh-CN" sz="2800" smtClean="0"/>
              <a:t> </a:t>
            </a:r>
          </a:p>
          <a:p>
            <a:r>
              <a:rPr lang="zh-CN" altLang="en-US" b="1" smtClean="0"/>
              <a:t>本系某考研同学（</a:t>
            </a:r>
            <a:r>
              <a:rPr lang="en-US" altLang="zh-CN" b="1" smtClean="0"/>
              <a:t>2006</a:t>
            </a:r>
            <a:r>
              <a:rPr lang="zh-CN" altLang="en-US" b="1" smtClean="0"/>
              <a:t>年）</a:t>
            </a:r>
          </a:p>
          <a:p>
            <a:pPr>
              <a:buFontTx/>
              <a:buNone/>
            </a:pPr>
            <a:r>
              <a:rPr lang="zh-CN" altLang="en-US" sz="2800" b="1" smtClean="0"/>
              <a:t>		感觉您出的题目很有创意，也很有深度</a:t>
            </a:r>
            <a:r>
              <a:rPr lang="zh-CN" altLang="en-US" sz="2800" smtClean="0"/>
              <a:t> </a:t>
            </a:r>
            <a:r>
              <a:rPr lang="zh-CN" altLang="en-US" sz="2800" b="1" smtClean="0"/>
              <a:t>，没有局限于固定的算法和题型，只看课本和复习往年的题目而不深入思考的人是做不出来的，能够真正从本质上考察一个考生的水平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1587">
                                            <p:txEl>
                                              <p:pRg st="2" end="2"/>
                                            </p:txEl>
                                          </p:spTgt>
                                        </p:tgtEl>
                                        <p:attrNameLst>
                                          <p:attrName>style.visibility</p:attrName>
                                        </p:attrNameLst>
                                      </p:cBhvr>
                                      <p:to>
                                        <p:strVal val="visible"/>
                                      </p:to>
                                    </p:set>
                                    <p:animEffect transition="in" filter="box(in)">
                                      <p:cBhvr>
                                        <p:cTn id="7" dur="500"/>
                                        <p:tgtEl>
                                          <p:spTgt spid="451587">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51587">
                                            <p:txEl>
                                              <p:pRg st="3" end="3"/>
                                            </p:txEl>
                                          </p:spTgt>
                                        </p:tgtEl>
                                        <p:attrNameLst>
                                          <p:attrName>style.visibility</p:attrName>
                                        </p:attrNameLst>
                                      </p:cBhvr>
                                      <p:to>
                                        <p:strVal val="visible"/>
                                      </p:to>
                                    </p:set>
                                    <p:animEffect transition="in" filter="box(in)">
                                      <p:cBhvr>
                                        <p:cTn id="10" dur="500"/>
                                        <p:tgtEl>
                                          <p:spTgt spid="451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228600"/>
            <a:ext cx="7772400" cy="1143000"/>
          </a:xfrm>
        </p:spPr>
        <p:txBody>
          <a:bodyPr/>
          <a:lstStyle/>
          <a:p>
            <a:r>
              <a:rPr lang="zh-CN" altLang="en-US" b="1" smtClean="0"/>
              <a:t>对 课 程 的 评 论</a:t>
            </a:r>
          </a:p>
        </p:txBody>
      </p:sp>
      <p:sp>
        <p:nvSpPr>
          <p:cNvPr id="9219" name="Rectangle 3"/>
          <p:cNvSpPr>
            <a:spLocks noGrp="1" noChangeArrowheads="1"/>
          </p:cNvSpPr>
          <p:nvPr>
            <p:ph idx="1"/>
          </p:nvPr>
        </p:nvSpPr>
        <p:spPr>
          <a:xfrm>
            <a:off x="323850" y="1600200"/>
            <a:ext cx="8569325" cy="5138738"/>
          </a:xfrm>
        </p:spPr>
        <p:txBody>
          <a:bodyPr/>
          <a:lstStyle/>
          <a:p>
            <a:r>
              <a:rPr lang="zh-CN" altLang="en-US" b="1" smtClean="0"/>
              <a:t>西南科技大学某考研学生（</a:t>
            </a:r>
            <a:r>
              <a:rPr lang="en-US" altLang="zh-CN" b="1" smtClean="0"/>
              <a:t>2004</a:t>
            </a:r>
            <a:r>
              <a:rPr lang="zh-CN" altLang="en-US" b="1" smtClean="0"/>
              <a:t>年）</a:t>
            </a:r>
          </a:p>
          <a:p>
            <a:pPr>
              <a:buFontTx/>
              <a:buNone/>
            </a:pPr>
            <a:r>
              <a:rPr lang="zh-CN" altLang="en-US" b="1" smtClean="0"/>
              <a:t>		</a:t>
            </a:r>
            <a:r>
              <a:rPr lang="zh-CN" altLang="en-US" sz="2800" b="1" smtClean="0"/>
              <a:t>看过你编的书后，感觉编译的原理可以一下子和我平常学的很多学科和语言都联系起来了，可以学到很多可以实际用到的东西，虽然是在讲同样的东西，但您的教学方式让我很适应，学起来也很有兴趣，大大减轻了我考研的疲劳感</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228600"/>
            <a:ext cx="7772400" cy="1143000"/>
          </a:xfrm>
        </p:spPr>
        <p:txBody>
          <a:bodyPr/>
          <a:lstStyle/>
          <a:p>
            <a:r>
              <a:rPr lang="zh-CN" altLang="en-US" b="1" smtClean="0"/>
              <a:t>第一章     </a:t>
            </a:r>
            <a:r>
              <a:rPr lang="zh-CN" altLang="en-US" b="1" smtClean="0">
                <a:latin typeface="宋体" charset="-122"/>
              </a:rPr>
              <a:t>引   论</a:t>
            </a:r>
            <a:r>
              <a:rPr lang="zh-CN" altLang="en-US" smtClean="0"/>
              <a:t> </a:t>
            </a:r>
          </a:p>
        </p:txBody>
      </p:sp>
      <p:sp>
        <p:nvSpPr>
          <p:cNvPr id="457731" name="Rectangle 3"/>
          <p:cNvSpPr>
            <a:spLocks noGrp="1" noChangeArrowheads="1"/>
          </p:cNvSpPr>
          <p:nvPr>
            <p:ph idx="1"/>
          </p:nvPr>
        </p:nvSpPr>
        <p:spPr>
          <a:xfrm>
            <a:off x="323850" y="1600200"/>
            <a:ext cx="8569325" cy="4852988"/>
          </a:xfrm>
        </p:spPr>
        <p:txBody>
          <a:bodyPr/>
          <a:lstStyle/>
          <a:p>
            <a:r>
              <a:rPr lang="zh-CN" altLang="en-US" b="1" smtClean="0">
                <a:latin typeface="宋体" charset="-122"/>
              </a:rPr>
              <a:t>名词解释</a:t>
            </a:r>
          </a:p>
          <a:p>
            <a:pPr lvl="1"/>
            <a:r>
              <a:rPr lang="zh-CN" altLang="en-US" b="1" smtClean="0">
                <a:latin typeface="宋体" charset="-122"/>
              </a:rPr>
              <a:t> 翻译器</a:t>
            </a:r>
            <a:r>
              <a:rPr lang="en-US" altLang="zh-CN" b="1" smtClean="0"/>
              <a:t>(translator)</a:t>
            </a:r>
            <a:r>
              <a:rPr lang="zh-CN" altLang="en-US" b="1" smtClean="0">
                <a:latin typeface="宋体" charset="-122"/>
              </a:rPr>
              <a:t>、编译器</a:t>
            </a:r>
            <a:r>
              <a:rPr lang="en-US" altLang="zh-CN" b="1" smtClean="0"/>
              <a:t>(compiler)</a:t>
            </a:r>
            <a:endParaRPr lang="en-US" altLang="zh-CN" b="1" smtClean="0">
              <a:latin typeface="宋体" charset="-122"/>
            </a:endParaRPr>
          </a:p>
          <a:p>
            <a:pPr lvl="1"/>
            <a:r>
              <a:rPr lang="zh-CN" altLang="en-US" b="1" smtClean="0">
                <a:latin typeface="宋体" charset="-122"/>
              </a:rPr>
              <a:t> 解释器</a:t>
            </a:r>
            <a:r>
              <a:rPr lang="en-US" altLang="zh-CN" b="1" smtClean="0"/>
              <a:t>(interpreter)</a:t>
            </a:r>
          </a:p>
          <a:p>
            <a:r>
              <a:rPr lang="zh-CN" altLang="en-US" b="1" smtClean="0">
                <a:latin typeface="宋体" charset="-122"/>
              </a:rPr>
              <a:t>编译器从逻辑上可以分成若干个</a:t>
            </a:r>
            <a:r>
              <a:rPr lang="zh-CN" altLang="en-US" b="1" smtClean="0">
                <a:solidFill>
                  <a:srgbClr val="00FF00"/>
                </a:solidFill>
                <a:latin typeface="宋体" charset="-122"/>
              </a:rPr>
              <a:t>阶段</a:t>
            </a:r>
          </a:p>
          <a:p>
            <a:r>
              <a:rPr lang="zh-CN" altLang="en-US" b="1" smtClean="0">
                <a:latin typeface="宋体" charset="-122"/>
              </a:rPr>
              <a:t>每个阶段把源程序从一种表示变换成另一种表示</a:t>
            </a:r>
          </a:p>
          <a:p>
            <a:r>
              <a:rPr lang="zh-CN" altLang="en-US" b="1" smtClean="0">
                <a:latin typeface="宋体" charset="-122"/>
              </a:rPr>
              <a:t>本章通过描述编译器的各个阶段来介绍编译这个课题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7731">
                                            <p:txEl>
                                              <p:pRg st="3" end="3"/>
                                            </p:txEl>
                                          </p:spTgt>
                                        </p:tgtEl>
                                        <p:attrNameLst>
                                          <p:attrName>style.visibility</p:attrName>
                                        </p:attrNameLst>
                                      </p:cBhvr>
                                      <p:to>
                                        <p:strVal val="visible"/>
                                      </p:to>
                                    </p:set>
                                    <p:animEffect transition="in" filter="box(in)">
                                      <p:cBhvr>
                                        <p:cTn id="7" dur="500"/>
                                        <p:tgtEl>
                                          <p:spTgt spid="45773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57731">
                                            <p:txEl>
                                              <p:pRg st="4" end="4"/>
                                            </p:txEl>
                                          </p:spTgt>
                                        </p:tgtEl>
                                        <p:attrNameLst>
                                          <p:attrName>style.visibility</p:attrName>
                                        </p:attrNameLst>
                                      </p:cBhvr>
                                      <p:to>
                                        <p:strVal val="visible"/>
                                      </p:to>
                                    </p:set>
                                    <p:animEffect transition="in" filter="box(in)">
                                      <p:cBhvr>
                                        <p:cTn id="12" dur="500"/>
                                        <p:tgtEl>
                                          <p:spTgt spid="45773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57731">
                                            <p:txEl>
                                              <p:pRg st="5" end="5"/>
                                            </p:txEl>
                                          </p:spTgt>
                                        </p:tgtEl>
                                        <p:attrNameLst>
                                          <p:attrName>style.visibility</p:attrName>
                                        </p:attrNameLst>
                                      </p:cBhvr>
                                      <p:to>
                                        <p:strVal val="visible"/>
                                      </p:to>
                                    </p:set>
                                    <p:animEffect transition="in" filter="box(in)">
                                      <p:cBhvr>
                                        <p:cTn id="17" dur="500"/>
                                        <p:tgtEl>
                                          <p:spTgt spid="4577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6492</TotalTime>
  <Words>1618</Words>
  <Application>Microsoft Office PowerPoint</Application>
  <PresentationFormat>全屏显示(4:3)</PresentationFormat>
  <Paragraphs>404</Paragraphs>
  <Slides>27</Slides>
  <Notes>27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Courier New</vt:lpstr>
      <vt:lpstr>宋体</vt:lpstr>
      <vt:lpstr>Arial</vt:lpstr>
      <vt:lpstr>Calibri</vt:lpstr>
      <vt:lpstr>Times New Roman</vt:lpstr>
      <vt:lpstr>Symbol</vt:lpstr>
      <vt:lpstr>Office 主题​​</vt:lpstr>
      <vt:lpstr>编译原理和技术</vt:lpstr>
      <vt:lpstr>课 程 简 介</vt:lpstr>
      <vt:lpstr>课 程 简 介</vt:lpstr>
      <vt:lpstr>课 程 简 介</vt:lpstr>
      <vt:lpstr>课 程 简 介</vt:lpstr>
      <vt:lpstr>课 程 简 介</vt:lpstr>
      <vt:lpstr>对 课 程 的 评 论</vt:lpstr>
      <vt:lpstr>对 课 程 的 评 论</vt:lpstr>
      <vt:lpstr>第一章     引   论 </vt:lpstr>
      <vt:lpstr>1.1 编译器概述</vt:lpstr>
      <vt:lpstr>PowerPoint 演示文稿</vt:lpstr>
      <vt:lpstr>1.1 编译器概述</vt:lpstr>
      <vt:lpstr>PowerPoint 演示文稿</vt:lpstr>
      <vt:lpstr>PowerPoint 演示文稿</vt:lpstr>
      <vt:lpstr>PowerPoint 演示文稿</vt:lpstr>
      <vt:lpstr>PowerPoint 演示文稿</vt:lpstr>
      <vt:lpstr>PowerPoint 演示文稿</vt:lpstr>
      <vt:lpstr>1.1 编译器概述</vt:lpstr>
      <vt:lpstr>1.1 编译器概述</vt:lpstr>
      <vt:lpstr>1.1 编译器概述</vt:lpstr>
      <vt:lpstr>1.1 编译器概述</vt:lpstr>
      <vt:lpstr>1.2  编译器技术的应用 </vt:lpstr>
      <vt:lpstr>1.2  编译器技术的应用 </vt:lpstr>
      <vt:lpstr>1.2  编译器技术的应用 </vt:lpstr>
      <vt:lpstr>1.2  编译器技术的应用 </vt:lpstr>
      <vt:lpstr>1.2  编译器技术的应用 </vt:lpstr>
      <vt:lpstr>1.2  编译器技术的应用 </vt:lpstr>
    </vt:vector>
  </TitlesOfParts>
  <Company>中国科大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陈意云</dc:creator>
  <cp:lastModifiedBy>Zhang Ying 张营</cp:lastModifiedBy>
  <cp:revision>299</cp:revision>
  <dcterms:created xsi:type="dcterms:W3CDTF">2000-08-08T16:59:41Z</dcterms:created>
  <dcterms:modified xsi:type="dcterms:W3CDTF">2014-02-28T03:15:09Z</dcterms:modified>
</cp:coreProperties>
</file>