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9"/>
  </p:notesMasterIdLst>
  <p:handoutMasterIdLst>
    <p:handoutMasterId r:id="rId80"/>
  </p:handoutMasterIdLst>
  <p:sldIdLst>
    <p:sldId id="260" r:id="rId2"/>
    <p:sldId id="569" r:id="rId3"/>
    <p:sldId id="485" r:id="rId4"/>
    <p:sldId id="570" r:id="rId5"/>
    <p:sldId id="571" r:id="rId6"/>
    <p:sldId id="572" r:id="rId7"/>
    <p:sldId id="573" r:id="rId8"/>
    <p:sldId id="574" r:id="rId9"/>
    <p:sldId id="575" r:id="rId10"/>
    <p:sldId id="576" r:id="rId11"/>
    <p:sldId id="577" r:id="rId12"/>
    <p:sldId id="578"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4" r:id="rId28"/>
    <p:sldId id="595" r:id="rId29"/>
    <p:sldId id="596" r:id="rId30"/>
    <p:sldId id="593"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5" r:id="rId49"/>
    <p:sldId id="616" r:id="rId50"/>
    <p:sldId id="617" r:id="rId51"/>
    <p:sldId id="618" r:id="rId52"/>
    <p:sldId id="614" r:id="rId53"/>
    <p:sldId id="619" r:id="rId54"/>
    <p:sldId id="620" r:id="rId55"/>
    <p:sldId id="621" r:id="rId56"/>
    <p:sldId id="622" r:id="rId57"/>
    <p:sldId id="623" r:id="rId58"/>
    <p:sldId id="624" r:id="rId59"/>
    <p:sldId id="625" r:id="rId60"/>
    <p:sldId id="626" r:id="rId61"/>
    <p:sldId id="628" r:id="rId62"/>
    <p:sldId id="629" r:id="rId63"/>
    <p:sldId id="630" r:id="rId64"/>
    <p:sldId id="631" r:id="rId65"/>
    <p:sldId id="632" r:id="rId66"/>
    <p:sldId id="633" r:id="rId67"/>
    <p:sldId id="634" r:id="rId68"/>
    <p:sldId id="635" r:id="rId69"/>
    <p:sldId id="636" r:id="rId70"/>
    <p:sldId id="637" r:id="rId71"/>
    <p:sldId id="639" r:id="rId72"/>
    <p:sldId id="640" r:id="rId73"/>
    <p:sldId id="641" r:id="rId74"/>
    <p:sldId id="642" r:id="rId75"/>
    <p:sldId id="643" r:id="rId76"/>
    <p:sldId id="644" r:id="rId77"/>
    <p:sldId id="365" r:id="rId78"/>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5pPr>
    <a:lvl6pPr marL="2286000" algn="l" defTabSz="914400" rtl="0" eaLnBrk="1" latinLnBrk="0" hangingPunct="1">
      <a:defRPr sz="3200" b="1" kern="1200">
        <a:solidFill>
          <a:schemeClr val="tx1"/>
        </a:solidFill>
        <a:latin typeface="Times New Roman" pitchFamily="18" charset="0"/>
        <a:ea typeface="宋体" charset="-122"/>
        <a:cs typeface="+mn-cs"/>
      </a:defRPr>
    </a:lvl6pPr>
    <a:lvl7pPr marL="2743200" algn="l" defTabSz="914400" rtl="0" eaLnBrk="1" latinLnBrk="0" hangingPunct="1">
      <a:defRPr sz="3200" b="1" kern="1200">
        <a:solidFill>
          <a:schemeClr val="tx1"/>
        </a:solidFill>
        <a:latin typeface="Times New Roman" pitchFamily="18" charset="0"/>
        <a:ea typeface="宋体" charset="-122"/>
        <a:cs typeface="+mn-cs"/>
      </a:defRPr>
    </a:lvl7pPr>
    <a:lvl8pPr marL="3200400" algn="l" defTabSz="914400" rtl="0" eaLnBrk="1" latinLnBrk="0" hangingPunct="1">
      <a:defRPr sz="3200" b="1" kern="1200">
        <a:solidFill>
          <a:schemeClr val="tx1"/>
        </a:solidFill>
        <a:latin typeface="Times New Roman" pitchFamily="18" charset="0"/>
        <a:ea typeface="宋体" charset="-122"/>
        <a:cs typeface="+mn-cs"/>
      </a:defRPr>
    </a:lvl8pPr>
    <a:lvl9pPr marL="3657600" algn="l" defTabSz="914400" rtl="0" eaLnBrk="1" latinLnBrk="0" hangingPunct="1">
      <a:defRPr sz="32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4940" autoAdjust="0"/>
  </p:normalViewPr>
  <p:slideViewPr>
    <p:cSldViewPr>
      <p:cViewPr varScale="1">
        <p:scale>
          <a:sx n="79" d="100"/>
          <a:sy n="79" d="100"/>
        </p:scale>
        <p:origin x="-138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80"/>
    </p:cViewPr>
  </p:sorterViewPr>
  <p:notesViewPr>
    <p:cSldViewPr>
      <p:cViewPr varScale="1">
        <p:scale>
          <a:sx n="54" d="100"/>
          <a:sy n="54" d="100"/>
        </p:scale>
        <p:origin x="-1308"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a:latin typeface="Courier New" pitchFamily="49" charset="0"/>
              </a:defRPr>
            </a:lvl1pPr>
          </a:lstStyle>
          <a:p>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a:latin typeface="Courier New" pitchFamily="49" charset="0"/>
              </a:defRPr>
            </a:lvl1pPr>
          </a:lstStyle>
          <a:p>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a:latin typeface="Courier New" pitchFamily="49" charset="0"/>
              </a:defRPr>
            </a:lvl1pPr>
          </a:lstStyle>
          <a:p>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a:latin typeface="Courier New" pitchFamily="49" charset="0"/>
              </a:defRPr>
            </a:lvl1pPr>
          </a:lstStyle>
          <a:p>
            <a:fld id="{4D4E9203-10D5-4997-88E2-8746835EBC2B}" type="slidenum">
              <a:rPr lang="zh-CN" altLang="en-US"/>
              <a:pPr/>
              <a:t>‹#›</a:t>
            </a:fld>
            <a:endParaRPr lang="en-US" altLang="zh-CN"/>
          </a:p>
        </p:txBody>
      </p:sp>
    </p:spTree>
    <p:extLst>
      <p:ext uri="{BB962C8B-B14F-4D97-AF65-F5344CB8AC3E}">
        <p14:creationId xmlns:p14="http://schemas.microsoft.com/office/powerpoint/2010/main" val="609034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0C2BB78-191C-4288-975C-12FF106584C2}" type="slidenum">
              <a:rPr lang="zh-CN" altLang="en-US"/>
              <a:pPr/>
              <a:t>‹#›</a:t>
            </a:fld>
            <a:endParaRPr lang="en-US" altLang="zh-CN"/>
          </a:p>
        </p:txBody>
      </p:sp>
    </p:spTree>
    <p:extLst>
      <p:ext uri="{BB962C8B-B14F-4D97-AF65-F5344CB8AC3E}">
        <p14:creationId xmlns:p14="http://schemas.microsoft.com/office/powerpoint/2010/main" val="4204117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5BD48-5BDC-46F7-A42E-60CFF3562721}" type="slidenum">
              <a:rPr lang="zh-CN" altLang="en-US"/>
              <a:pPr/>
              <a:t>1</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275D0-F698-4C49-B0D5-EF14B1AF45A0}" type="slidenum">
              <a:rPr lang="zh-CN" altLang="en-US"/>
              <a:pPr/>
              <a:t>10</a:t>
            </a:fld>
            <a:endParaRPr lang="en-US" altLang="zh-CN"/>
          </a:p>
        </p:txBody>
      </p:sp>
      <p:sp>
        <p:nvSpPr>
          <p:cNvPr id="2003970" name="Rectangle 2"/>
          <p:cNvSpPr>
            <a:spLocks noGrp="1" noRot="1" noChangeAspect="1" noChangeArrowheads="1" noTextEdit="1"/>
          </p:cNvSpPr>
          <p:nvPr>
            <p:ph type="sldImg"/>
          </p:nvPr>
        </p:nvSpPr>
        <p:spPr>
          <a:ln/>
        </p:spPr>
      </p:sp>
      <p:sp>
        <p:nvSpPr>
          <p:cNvPr id="20039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3DC4F-AF13-43D3-B62E-3444A96D6D05}" type="slidenum">
              <a:rPr lang="zh-CN" altLang="en-US"/>
              <a:pPr/>
              <a:t>11</a:t>
            </a:fld>
            <a:endParaRPr lang="en-US" altLang="zh-CN"/>
          </a:p>
        </p:txBody>
      </p:sp>
      <p:sp>
        <p:nvSpPr>
          <p:cNvPr id="2006018" name="Rectangle 2"/>
          <p:cNvSpPr>
            <a:spLocks noGrp="1" noRot="1" noChangeAspect="1" noChangeArrowheads="1" noTextEdit="1"/>
          </p:cNvSpPr>
          <p:nvPr>
            <p:ph type="sldImg"/>
          </p:nvPr>
        </p:nvSpPr>
        <p:spPr>
          <a:ln/>
        </p:spPr>
      </p:sp>
      <p:sp>
        <p:nvSpPr>
          <p:cNvPr id="20060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08AA4-E28A-4DD6-8D00-3501B65F9242}" type="slidenum">
              <a:rPr lang="zh-CN" altLang="en-US"/>
              <a:pPr/>
              <a:t>12</a:t>
            </a:fld>
            <a:endParaRPr lang="en-US" altLang="zh-CN"/>
          </a:p>
        </p:txBody>
      </p:sp>
      <p:sp>
        <p:nvSpPr>
          <p:cNvPr id="2008066" name="Rectangle 2"/>
          <p:cNvSpPr>
            <a:spLocks noGrp="1" noRot="1" noChangeAspect="1" noChangeArrowheads="1" noTextEdit="1"/>
          </p:cNvSpPr>
          <p:nvPr>
            <p:ph type="sldImg"/>
          </p:nvPr>
        </p:nvSpPr>
        <p:spPr>
          <a:ln/>
        </p:spPr>
      </p:sp>
      <p:sp>
        <p:nvSpPr>
          <p:cNvPr id="20080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ADDFC-EDFA-49B2-A1E8-CEA0A7724AD7}" type="slidenum">
              <a:rPr lang="zh-CN" altLang="en-US"/>
              <a:pPr/>
              <a:t>13</a:t>
            </a:fld>
            <a:endParaRPr lang="en-US" altLang="zh-CN"/>
          </a:p>
        </p:txBody>
      </p:sp>
      <p:sp>
        <p:nvSpPr>
          <p:cNvPr id="2010114" name="Rectangle 2"/>
          <p:cNvSpPr>
            <a:spLocks noGrp="1" noRot="1" noChangeAspect="1" noChangeArrowheads="1" noTextEdit="1"/>
          </p:cNvSpPr>
          <p:nvPr>
            <p:ph type="sldImg"/>
          </p:nvPr>
        </p:nvSpPr>
        <p:spPr>
          <a:ln/>
        </p:spPr>
      </p:sp>
      <p:sp>
        <p:nvSpPr>
          <p:cNvPr id="20101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81327-EC7A-4CD7-B5AF-03CC6B1AB069}" type="slidenum">
              <a:rPr lang="zh-CN" altLang="en-US"/>
              <a:pPr/>
              <a:t>14</a:t>
            </a:fld>
            <a:endParaRPr lang="en-US" altLang="zh-CN"/>
          </a:p>
        </p:txBody>
      </p:sp>
      <p:sp>
        <p:nvSpPr>
          <p:cNvPr id="2012162" name="Rectangle 2"/>
          <p:cNvSpPr>
            <a:spLocks noGrp="1" noRot="1" noChangeAspect="1" noChangeArrowheads="1" noTextEdit="1"/>
          </p:cNvSpPr>
          <p:nvPr>
            <p:ph type="sldImg"/>
          </p:nvPr>
        </p:nvSpPr>
        <p:spPr>
          <a:ln/>
        </p:spPr>
      </p:sp>
      <p:sp>
        <p:nvSpPr>
          <p:cNvPr id="201216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2021D-3E4B-4A0D-BAF7-0ABAD4261577}" type="slidenum">
              <a:rPr lang="zh-CN" altLang="en-US"/>
              <a:pPr/>
              <a:t>15</a:t>
            </a:fld>
            <a:endParaRPr lang="en-US" altLang="zh-CN"/>
          </a:p>
        </p:txBody>
      </p:sp>
      <p:sp>
        <p:nvSpPr>
          <p:cNvPr id="2014210" name="Rectangle 2"/>
          <p:cNvSpPr>
            <a:spLocks noGrp="1" noRot="1" noChangeAspect="1" noChangeArrowheads="1" noTextEdit="1"/>
          </p:cNvSpPr>
          <p:nvPr>
            <p:ph type="sldImg"/>
          </p:nvPr>
        </p:nvSpPr>
        <p:spPr>
          <a:ln/>
        </p:spPr>
      </p:sp>
      <p:sp>
        <p:nvSpPr>
          <p:cNvPr id="201421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1693C-E033-4AB4-8DD1-1195D9438573}" type="slidenum">
              <a:rPr lang="zh-CN" altLang="en-US"/>
              <a:pPr/>
              <a:t>16</a:t>
            </a:fld>
            <a:endParaRPr lang="en-US" altLang="zh-CN"/>
          </a:p>
        </p:txBody>
      </p:sp>
      <p:sp>
        <p:nvSpPr>
          <p:cNvPr id="2016258" name="Rectangle 2"/>
          <p:cNvSpPr>
            <a:spLocks noGrp="1" noRot="1" noChangeAspect="1" noChangeArrowheads="1" noTextEdit="1"/>
          </p:cNvSpPr>
          <p:nvPr>
            <p:ph type="sldImg"/>
          </p:nvPr>
        </p:nvSpPr>
        <p:spPr>
          <a:ln/>
        </p:spPr>
      </p:sp>
      <p:sp>
        <p:nvSpPr>
          <p:cNvPr id="201625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C09C2-9734-4DB3-864A-461A443D5B30}" type="slidenum">
              <a:rPr lang="zh-CN" altLang="en-US"/>
              <a:pPr/>
              <a:t>17</a:t>
            </a:fld>
            <a:endParaRPr lang="en-US" altLang="zh-CN"/>
          </a:p>
        </p:txBody>
      </p:sp>
      <p:sp>
        <p:nvSpPr>
          <p:cNvPr id="2018306" name="Rectangle 2"/>
          <p:cNvSpPr>
            <a:spLocks noGrp="1" noRot="1" noChangeAspect="1" noChangeArrowheads="1" noTextEdit="1"/>
          </p:cNvSpPr>
          <p:nvPr>
            <p:ph type="sldImg"/>
          </p:nvPr>
        </p:nvSpPr>
        <p:spPr>
          <a:ln/>
        </p:spPr>
      </p:sp>
      <p:sp>
        <p:nvSpPr>
          <p:cNvPr id="201830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99226-6DD0-4B6C-934D-E16E0A61C96E}" type="slidenum">
              <a:rPr lang="zh-CN" altLang="en-US"/>
              <a:pPr/>
              <a:t>18</a:t>
            </a:fld>
            <a:endParaRPr lang="en-US" altLang="zh-CN"/>
          </a:p>
        </p:txBody>
      </p:sp>
      <p:sp>
        <p:nvSpPr>
          <p:cNvPr id="2020354" name="Rectangle 2"/>
          <p:cNvSpPr>
            <a:spLocks noGrp="1" noRot="1" noChangeAspect="1" noChangeArrowheads="1" noTextEdit="1"/>
          </p:cNvSpPr>
          <p:nvPr>
            <p:ph type="sldImg"/>
          </p:nvPr>
        </p:nvSpPr>
        <p:spPr>
          <a:ln/>
        </p:spPr>
      </p:sp>
      <p:sp>
        <p:nvSpPr>
          <p:cNvPr id="202035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A7757-A4B4-4B2B-8D40-C8C04D091DF8}" type="slidenum">
              <a:rPr lang="zh-CN" altLang="en-US"/>
              <a:pPr/>
              <a:t>19</a:t>
            </a:fld>
            <a:endParaRPr lang="en-US" altLang="zh-CN"/>
          </a:p>
        </p:txBody>
      </p:sp>
      <p:sp>
        <p:nvSpPr>
          <p:cNvPr id="2022402" name="Rectangle 2"/>
          <p:cNvSpPr>
            <a:spLocks noGrp="1" noRot="1" noChangeAspect="1" noChangeArrowheads="1" noTextEdit="1"/>
          </p:cNvSpPr>
          <p:nvPr>
            <p:ph type="sldImg"/>
          </p:nvPr>
        </p:nvSpPr>
        <p:spPr>
          <a:ln/>
        </p:spPr>
      </p:sp>
      <p:sp>
        <p:nvSpPr>
          <p:cNvPr id="202240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6BD7E-2E06-4CBC-A588-EBDE86AB4069}" type="slidenum">
              <a:rPr lang="zh-CN" altLang="en-US"/>
              <a:pPr/>
              <a:t>2</a:t>
            </a:fld>
            <a:endParaRPr lang="en-US" altLang="zh-CN"/>
          </a:p>
        </p:txBody>
      </p:sp>
      <p:sp>
        <p:nvSpPr>
          <p:cNvPr id="1987586" name="Rectangle 2"/>
          <p:cNvSpPr>
            <a:spLocks noGrp="1" noRot="1" noChangeAspect="1" noChangeArrowheads="1" noTextEdit="1"/>
          </p:cNvSpPr>
          <p:nvPr>
            <p:ph type="sldImg"/>
          </p:nvPr>
        </p:nvSpPr>
        <p:spPr>
          <a:ln/>
        </p:spPr>
      </p:sp>
      <p:sp>
        <p:nvSpPr>
          <p:cNvPr id="19875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E404D7-D3BE-44E3-93E9-032CA77F7480}" type="slidenum">
              <a:rPr lang="zh-CN" altLang="en-US"/>
              <a:pPr/>
              <a:t>20</a:t>
            </a:fld>
            <a:endParaRPr lang="en-US" altLang="zh-CN"/>
          </a:p>
        </p:txBody>
      </p:sp>
      <p:sp>
        <p:nvSpPr>
          <p:cNvPr id="2024450" name="Rectangle 2"/>
          <p:cNvSpPr>
            <a:spLocks noGrp="1" noRot="1" noChangeAspect="1" noChangeArrowheads="1" noTextEdit="1"/>
          </p:cNvSpPr>
          <p:nvPr>
            <p:ph type="sldImg"/>
          </p:nvPr>
        </p:nvSpPr>
        <p:spPr>
          <a:ln/>
        </p:spPr>
      </p:sp>
      <p:sp>
        <p:nvSpPr>
          <p:cNvPr id="202445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7B4E9-6AFC-45D4-83C7-9E34D33AA2CF}" type="slidenum">
              <a:rPr lang="zh-CN" altLang="en-US"/>
              <a:pPr/>
              <a:t>21</a:t>
            </a:fld>
            <a:endParaRPr lang="en-US" altLang="zh-CN"/>
          </a:p>
        </p:txBody>
      </p:sp>
      <p:sp>
        <p:nvSpPr>
          <p:cNvPr id="2026498" name="Rectangle 2"/>
          <p:cNvSpPr>
            <a:spLocks noGrp="1" noRot="1" noChangeAspect="1" noChangeArrowheads="1" noTextEdit="1"/>
          </p:cNvSpPr>
          <p:nvPr>
            <p:ph type="sldImg"/>
          </p:nvPr>
        </p:nvSpPr>
        <p:spPr>
          <a:ln/>
        </p:spPr>
      </p:sp>
      <p:sp>
        <p:nvSpPr>
          <p:cNvPr id="202649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55D5D-CF60-45F0-8BF8-049EE533D369}" type="slidenum">
              <a:rPr lang="zh-CN" altLang="en-US"/>
              <a:pPr/>
              <a:t>22</a:t>
            </a:fld>
            <a:endParaRPr lang="en-US" altLang="zh-CN"/>
          </a:p>
        </p:txBody>
      </p:sp>
      <p:sp>
        <p:nvSpPr>
          <p:cNvPr id="2028546" name="Rectangle 2"/>
          <p:cNvSpPr>
            <a:spLocks noGrp="1" noRot="1" noChangeAspect="1" noChangeArrowheads="1" noTextEdit="1"/>
          </p:cNvSpPr>
          <p:nvPr>
            <p:ph type="sldImg"/>
          </p:nvPr>
        </p:nvSpPr>
        <p:spPr>
          <a:ln/>
        </p:spPr>
      </p:sp>
      <p:sp>
        <p:nvSpPr>
          <p:cNvPr id="202854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B5322-A68F-42FE-A7A2-BC787551CAAE}" type="slidenum">
              <a:rPr lang="zh-CN" altLang="en-US"/>
              <a:pPr/>
              <a:t>23</a:t>
            </a:fld>
            <a:endParaRPr lang="en-US" altLang="zh-CN"/>
          </a:p>
        </p:txBody>
      </p:sp>
      <p:sp>
        <p:nvSpPr>
          <p:cNvPr id="2030594" name="Rectangle 2"/>
          <p:cNvSpPr>
            <a:spLocks noGrp="1" noRot="1" noChangeAspect="1" noChangeArrowheads="1" noTextEdit="1"/>
          </p:cNvSpPr>
          <p:nvPr>
            <p:ph type="sldImg"/>
          </p:nvPr>
        </p:nvSpPr>
        <p:spPr>
          <a:ln/>
        </p:spPr>
      </p:sp>
      <p:sp>
        <p:nvSpPr>
          <p:cNvPr id="203059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7C3CF-AB27-46A5-B0F8-1C4BDDF44403}" type="slidenum">
              <a:rPr lang="zh-CN" altLang="en-US"/>
              <a:pPr/>
              <a:t>24</a:t>
            </a:fld>
            <a:endParaRPr lang="en-US" altLang="zh-CN"/>
          </a:p>
        </p:txBody>
      </p:sp>
      <p:sp>
        <p:nvSpPr>
          <p:cNvPr id="2032642" name="Rectangle 2"/>
          <p:cNvSpPr>
            <a:spLocks noGrp="1" noRot="1" noChangeAspect="1" noChangeArrowheads="1" noTextEdit="1"/>
          </p:cNvSpPr>
          <p:nvPr>
            <p:ph type="sldImg"/>
          </p:nvPr>
        </p:nvSpPr>
        <p:spPr>
          <a:ln/>
        </p:spPr>
      </p:sp>
      <p:sp>
        <p:nvSpPr>
          <p:cNvPr id="203264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E4711-69CA-4B5F-BF8E-8272892086DA}" type="slidenum">
              <a:rPr lang="zh-CN" altLang="en-US"/>
              <a:pPr/>
              <a:t>25</a:t>
            </a:fld>
            <a:endParaRPr lang="en-US" altLang="zh-CN"/>
          </a:p>
        </p:txBody>
      </p:sp>
      <p:sp>
        <p:nvSpPr>
          <p:cNvPr id="2034690" name="Rectangle 2"/>
          <p:cNvSpPr>
            <a:spLocks noGrp="1" noRot="1" noChangeAspect="1" noChangeArrowheads="1" noTextEdit="1"/>
          </p:cNvSpPr>
          <p:nvPr>
            <p:ph type="sldImg"/>
          </p:nvPr>
        </p:nvSpPr>
        <p:spPr>
          <a:ln/>
        </p:spPr>
      </p:sp>
      <p:sp>
        <p:nvSpPr>
          <p:cNvPr id="203469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31FFE0-900A-4A6C-AC9B-21966EA2E4D6}" type="slidenum">
              <a:rPr lang="zh-CN" altLang="en-US"/>
              <a:pPr/>
              <a:t>26</a:t>
            </a:fld>
            <a:endParaRPr lang="en-US" altLang="zh-CN"/>
          </a:p>
        </p:txBody>
      </p:sp>
      <p:sp>
        <p:nvSpPr>
          <p:cNvPr id="2036738" name="Rectangle 2"/>
          <p:cNvSpPr>
            <a:spLocks noGrp="1" noRot="1" noChangeAspect="1" noChangeArrowheads="1" noTextEdit="1"/>
          </p:cNvSpPr>
          <p:nvPr>
            <p:ph type="sldImg"/>
          </p:nvPr>
        </p:nvSpPr>
        <p:spPr>
          <a:ln/>
        </p:spPr>
      </p:sp>
      <p:sp>
        <p:nvSpPr>
          <p:cNvPr id="203673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BFE5B-38C1-4240-9752-7894C03B307A}" type="slidenum">
              <a:rPr lang="zh-CN" altLang="en-US"/>
              <a:pPr/>
              <a:t>27</a:t>
            </a:fld>
            <a:endParaRPr lang="en-US" altLang="zh-CN"/>
          </a:p>
        </p:txBody>
      </p:sp>
      <p:sp>
        <p:nvSpPr>
          <p:cNvPr id="2040834" name="Rectangle 2"/>
          <p:cNvSpPr>
            <a:spLocks noGrp="1" noRot="1" noChangeAspect="1" noChangeArrowheads="1" noTextEdit="1"/>
          </p:cNvSpPr>
          <p:nvPr>
            <p:ph type="sldImg"/>
          </p:nvPr>
        </p:nvSpPr>
        <p:spPr>
          <a:ln/>
        </p:spPr>
      </p:sp>
      <p:sp>
        <p:nvSpPr>
          <p:cNvPr id="20408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54B24-FE08-4C55-96DD-927A49B9FD04}" type="slidenum">
              <a:rPr lang="zh-CN" altLang="en-US"/>
              <a:pPr/>
              <a:t>28</a:t>
            </a:fld>
            <a:endParaRPr lang="en-US" altLang="zh-CN"/>
          </a:p>
        </p:txBody>
      </p:sp>
      <p:sp>
        <p:nvSpPr>
          <p:cNvPr id="2042882" name="Rectangle 2"/>
          <p:cNvSpPr>
            <a:spLocks noGrp="1" noRot="1" noChangeAspect="1" noChangeArrowheads="1" noTextEdit="1"/>
          </p:cNvSpPr>
          <p:nvPr>
            <p:ph type="sldImg"/>
          </p:nvPr>
        </p:nvSpPr>
        <p:spPr>
          <a:ln/>
        </p:spPr>
      </p:sp>
      <p:sp>
        <p:nvSpPr>
          <p:cNvPr id="20428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7C5D32-2384-45D1-AD26-07CF37C66473}" type="slidenum">
              <a:rPr lang="zh-CN" altLang="en-US"/>
              <a:pPr/>
              <a:t>29</a:t>
            </a:fld>
            <a:endParaRPr lang="en-US" altLang="zh-CN"/>
          </a:p>
        </p:txBody>
      </p:sp>
      <p:sp>
        <p:nvSpPr>
          <p:cNvPr id="2044930" name="Rectangle 2"/>
          <p:cNvSpPr>
            <a:spLocks noGrp="1" noRot="1" noChangeAspect="1" noChangeArrowheads="1" noTextEdit="1"/>
          </p:cNvSpPr>
          <p:nvPr>
            <p:ph type="sldImg"/>
          </p:nvPr>
        </p:nvSpPr>
        <p:spPr>
          <a:ln/>
        </p:spPr>
      </p:sp>
      <p:sp>
        <p:nvSpPr>
          <p:cNvPr id="204493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BB6D9-2239-4470-8CE7-4BEA1BB88BCF}" type="slidenum">
              <a:rPr lang="zh-CN" altLang="en-US"/>
              <a:pPr/>
              <a:t>3</a:t>
            </a:fld>
            <a:endParaRPr lang="en-US" altLang="zh-CN"/>
          </a:p>
        </p:txBody>
      </p:sp>
      <p:sp>
        <p:nvSpPr>
          <p:cNvPr id="1764354" name="Rectangle 2"/>
          <p:cNvSpPr>
            <a:spLocks noGrp="1" noRot="1" noChangeAspect="1" noChangeArrowheads="1" noTextEdit="1"/>
          </p:cNvSpPr>
          <p:nvPr>
            <p:ph type="sldImg"/>
          </p:nvPr>
        </p:nvSpPr>
        <p:spPr>
          <a:ln/>
        </p:spPr>
      </p:sp>
      <p:sp>
        <p:nvSpPr>
          <p:cNvPr id="176435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C2758-3360-48E1-8803-D8E53D38EB87}" type="slidenum">
              <a:rPr lang="zh-CN" altLang="en-US"/>
              <a:pPr/>
              <a:t>30</a:t>
            </a:fld>
            <a:endParaRPr lang="en-US" altLang="zh-CN"/>
          </a:p>
        </p:txBody>
      </p:sp>
      <p:sp>
        <p:nvSpPr>
          <p:cNvPr id="2038786" name="Rectangle 2"/>
          <p:cNvSpPr>
            <a:spLocks noGrp="1" noRot="1" noChangeAspect="1" noChangeArrowheads="1" noTextEdit="1"/>
          </p:cNvSpPr>
          <p:nvPr>
            <p:ph type="sldImg"/>
          </p:nvPr>
        </p:nvSpPr>
        <p:spPr>
          <a:ln/>
        </p:spPr>
      </p:sp>
      <p:sp>
        <p:nvSpPr>
          <p:cNvPr id="20387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4FFCE-B416-4861-9F40-0CFD4F1D3C2B}" type="slidenum">
              <a:rPr lang="zh-CN" altLang="en-US"/>
              <a:pPr/>
              <a:t>31</a:t>
            </a:fld>
            <a:endParaRPr lang="en-US" altLang="zh-CN"/>
          </a:p>
        </p:txBody>
      </p:sp>
      <p:sp>
        <p:nvSpPr>
          <p:cNvPr id="2046978" name="Rectangle 2"/>
          <p:cNvSpPr>
            <a:spLocks noGrp="1" noRot="1" noChangeAspect="1" noChangeArrowheads="1" noTextEdit="1"/>
          </p:cNvSpPr>
          <p:nvPr>
            <p:ph type="sldImg"/>
          </p:nvPr>
        </p:nvSpPr>
        <p:spPr>
          <a:ln/>
        </p:spPr>
      </p:sp>
      <p:sp>
        <p:nvSpPr>
          <p:cNvPr id="204697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1AAC9-ADFF-440B-9BF6-19E6BD5E1F17}" type="slidenum">
              <a:rPr lang="zh-CN" altLang="en-US"/>
              <a:pPr/>
              <a:t>32</a:t>
            </a:fld>
            <a:endParaRPr lang="en-US" altLang="zh-CN"/>
          </a:p>
        </p:txBody>
      </p:sp>
      <p:sp>
        <p:nvSpPr>
          <p:cNvPr id="2049026" name="Rectangle 2"/>
          <p:cNvSpPr>
            <a:spLocks noGrp="1" noRot="1" noChangeAspect="1" noChangeArrowheads="1" noTextEdit="1"/>
          </p:cNvSpPr>
          <p:nvPr>
            <p:ph type="sldImg"/>
          </p:nvPr>
        </p:nvSpPr>
        <p:spPr>
          <a:ln/>
        </p:spPr>
      </p:sp>
      <p:sp>
        <p:nvSpPr>
          <p:cNvPr id="20490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B7478-1A9F-4F87-B816-7B4145E5E923}" type="slidenum">
              <a:rPr lang="zh-CN" altLang="en-US"/>
              <a:pPr/>
              <a:t>33</a:t>
            </a:fld>
            <a:endParaRPr lang="en-US" altLang="zh-CN"/>
          </a:p>
        </p:txBody>
      </p:sp>
      <p:sp>
        <p:nvSpPr>
          <p:cNvPr id="2051074" name="Rectangle 2"/>
          <p:cNvSpPr>
            <a:spLocks noGrp="1" noRot="1" noChangeAspect="1" noChangeArrowheads="1" noTextEdit="1"/>
          </p:cNvSpPr>
          <p:nvPr>
            <p:ph type="sldImg"/>
          </p:nvPr>
        </p:nvSpPr>
        <p:spPr>
          <a:ln/>
        </p:spPr>
      </p:sp>
      <p:sp>
        <p:nvSpPr>
          <p:cNvPr id="20510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F98EE5-628E-4F4A-8F43-39D3BAC2B7FD}" type="slidenum">
              <a:rPr lang="zh-CN" altLang="en-US"/>
              <a:pPr/>
              <a:t>34</a:t>
            </a:fld>
            <a:endParaRPr lang="en-US" altLang="zh-CN"/>
          </a:p>
        </p:txBody>
      </p:sp>
      <p:sp>
        <p:nvSpPr>
          <p:cNvPr id="2053122" name="Rectangle 2"/>
          <p:cNvSpPr>
            <a:spLocks noGrp="1" noRot="1" noChangeAspect="1" noChangeArrowheads="1" noTextEdit="1"/>
          </p:cNvSpPr>
          <p:nvPr>
            <p:ph type="sldImg"/>
          </p:nvPr>
        </p:nvSpPr>
        <p:spPr>
          <a:ln/>
        </p:spPr>
      </p:sp>
      <p:sp>
        <p:nvSpPr>
          <p:cNvPr id="205312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F567A-C541-4B80-9BD8-A173082CAD49}" type="slidenum">
              <a:rPr lang="zh-CN" altLang="en-US"/>
              <a:pPr/>
              <a:t>35</a:t>
            </a:fld>
            <a:endParaRPr lang="en-US" altLang="zh-CN"/>
          </a:p>
        </p:txBody>
      </p:sp>
      <p:sp>
        <p:nvSpPr>
          <p:cNvPr id="2055170" name="Rectangle 2"/>
          <p:cNvSpPr>
            <a:spLocks noGrp="1" noRot="1" noChangeAspect="1" noChangeArrowheads="1" noTextEdit="1"/>
          </p:cNvSpPr>
          <p:nvPr>
            <p:ph type="sldImg"/>
          </p:nvPr>
        </p:nvSpPr>
        <p:spPr>
          <a:ln/>
        </p:spPr>
      </p:sp>
      <p:sp>
        <p:nvSpPr>
          <p:cNvPr id="20551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DEF27-6C19-4F6F-99FC-DF1C3CE2307C}" type="slidenum">
              <a:rPr lang="zh-CN" altLang="en-US"/>
              <a:pPr/>
              <a:t>36</a:t>
            </a:fld>
            <a:endParaRPr lang="en-US" altLang="zh-CN"/>
          </a:p>
        </p:txBody>
      </p:sp>
      <p:sp>
        <p:nvSpPr>
          <p:cNvPr id="2057218" name="Rectangle 2"/>
          <p:cNvSpPr>
            <a:spLocks noGrp="1" noRot="1" noChangeAspect="1" noChangeArrowheads="1" noTextEdit="1"/>
          </p:cNvSpPr>
          <p:nvPr>
            <p:ph type="sldImg"/>
          </p:nvPr>
        </p:nvSpPr>
        <p:spPr>
          <a:ln/>
        </p:spPr>
      </p:sp>
      <p:sp>
        <p:nvSpPr>
          <p:cNvPr id="20572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9199E-8CE4-4A39-B59B-B3DBB19A793A}" type="slidenum">
              <a:rPr lang="zh-CN" altLang="en-US"/>
              <a:pPr/>
              <a:t>37</a:t>
            </a:fld>
            <a:endParaRPr lang="en-US" altLang="zh-CN"/>
          </a:p>
        </p:txBody>
      </p:sp>
      <p:sp>
        <p:nvSpPr>
          <p:cNvPr id="2059266" name="Rectangle 2"/>
          <p:cNvSpPr>
            <a:spLocks noGrp="1" noRot="1" noChangeAspect="1" noChangeArrowheads="1" noTextEdit="1"/>
          </p:cNvSpPr>
          <p:nvPr>
            <p:ph type="sldImg"/>
          </p:nvPr>
        </p:nvSpPr>
        <p:spPr>
          <a:ln/>
        </p:spPr>
      </p:sp>
      <p:sp>
        <p:nvSpPr>
          <p:cNvPr id="20592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F9CE8-79D3-4BCA-B5F1-0E00C8F3F520}" type="slidenum">
              <a:rPr lang="zh-CN" altLang="en-US"/>
              <a:pPr/>
              <a:t>38</a:t>
            </a:fld>
            <a:endParaRPr lang="en-US" altLang="zh-CN"/>
          </a:p>
        </p:txBody>
      </p:sp>
      <p:sp>
        <p:nvSpPr>
          <p:cNvPr id="2061314" name="Rectangle 2"/>
          <p:cNvSpPr>
            <a:spLocks noGrp="1" noRot="1" noChangeAspect="1" noChangeArrowheads="1" noTextEdit="1"/>
          </p:cNvSpPr>
          <p:nvPr>
            <p:ph type="sldImg"/>
          </p:nvPr>
        </p:nvSpPr>
        <p:spPr>
          <a:ln/>
        </p:spPr>
      </p:sp>
      <p:sp>
        <p:nvSpPr>
          <p:cNvPr id="20613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2F5CC-A6C1-4575-941C-A41A58A748A0}" type="slidenum">
              <a:rPr lang="zh-CN" altLang="en-US"/>
              <a:pPr/>
              <a:t>39</a:t>
            </a:fld>
            <a:endParaRPr lang="en-US" altLang="zh-CN"/>
          </a:p>
        </p:txBody>
      </p:sp>
      <p:sp>
        <p:nvSpPr>
          <p:cNvPr id="2063362" name="Rectangle 2"/>
          <p:cNvSpPr>
            <a:spLocks noGrp="1" noRot="1" noChangeAspect="1" noChangeArrowheads="1" noTextEdit="1"/>
          </p:cNvSpPr>
          <p:nvPr>
            <p:ph type="sldImg"/>
          </p:nvPr>
        </p:nvSpPr>
        <p:spPr>
          <a:ln/>
        </p:spPr>
      </p:sp>
      <p:sp>
        <p:nvSpPr>
          <p:cNvPr id="206336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464D6-7106-4487-B0E4-1F127EBB444C}" type="slidenum">
              <a:rPr lang="zh-CN" altLang="en-US"/>
              <a:pPr/>
              <a:t>4</a:t>
            </a:fld>
            <a:endParaRPr lang="en-US" altLang="zh-CN"/>
          </a:p>
        </p:txBody>
      </p:sp>
      <p:sp>
        <p:nvSpPr>
          <p:cNvPr id="1991682" name="Rectangle 2"/>
          <p:cNvSpPr>
            <a:spLocks noGrp="1" noRot="1" noChangeAspect="1" noChangeArrowheads="1" noTextEdit="1"/>
          </p:cNvSpPr>
          <p:nvPr>
            <p:ph type="sldImg"/>
          </p:nvPr>
        </p:nvSpPr>
        <p:spPr>
          <a:ln/>
        </p:spPr>
      </p:sp>
      <p:sp>
        <p:nvSpPr>
          <p:cNvPr id="19916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F81D1-7F63-4E5E-B2AB-F33A13BAD288}" type="slidenum">
              <a:rPr lang="zh-CN" altLang="en-US"/>
              <a:pPr/>
              <a:t>40</a:t>
            </a:fld>
            <a:endParaRPr lang="en-US" altLang="zh-CN"/>
          </a:p>
        </p:txBody>
      </p:sp>
      <p:sp>
        <p:nvSpPr>
          <p:cNvPr id="2065410" name="Rectangle 2"/>
          <p:cNvSpPr>
            <a:spLocks noGrp="1" noRot="1" noChangeAspect="1" noChangeArrowheads="1" noTextEdit="1"/>
          </p:cNvSpPr>
          <p:nvPr>
            <p:ph type="sldImg"/>
          </p:nvPr>
        </p:nvSpPr>
        <p:spPr>
          <a:ln/>
        </p:spPr>
      </p:sp>
      <p:sp>
        <p:nvSpPr>
          <p:cNvPr id="206541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548B7-350B-4CCD-A5BB-4B13B15D295C}" type="slidenum">
              <a:rPr lang="zh-CN" altLang="en-US"/>
              <a:pPr/>
              <a:t>41</a:t>
            </a:fld>
            <a:endParaRPr lang="en-US" altLang="zh-CN"/>
          </a:p>
        </p:txBody>
      </p:sp>
      <p:sp>
        <p:nvSpPr>
          <p:cNvPr id="2067458" name="Rectangle 2"/>
          <p:cNvSpPr>
            <a:spLocks noGrp="1" noRot="1" noChangeAspect="1" noChangeArrowheads="1" noTextEdit="1"/>
          </p:cNvSpPr>
          <p:nvPr>
            <p:ph type="sldImg"/>
          </p:nvPr>
        </p:nvSpPr>
        <p:spPr>
          <a:ln/>
        </p:spPr>
      </p:sp>
      <p:sp>
        <p:nvSpPr>
          <p:cNvPr id="206745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F2CB8-2C67-4A77-8F63-A0D79A83C3D5}" type="slidenum">
              <a:rPr lang="zh-CN" altLang="en-US"/>
              <a:pPr/>
              <a:t>42</a:t>
            </a:fld>
            <a:endParaRPr lang="en-US" altLang="zh-CN"/>
          </a:p>
        </p:txBody>
      </p:sp>
      <p:sp>
        <p:nvSpPr>
          <p:cNvPr id="2069506" name="Rectangle 2"/>
          <p:cNvSpPr>
            <a:spLocks noGrp="1" noRot="1" noChangeAspect="1" noChangeArrowheads="1" noTextEdit="1"/>
          </p:cNvSpPr>
          <p:nvPr>
            <p:ph type="sldImg"/>
          </p:nvPr>
        </p:nvSpPr>
        <p:spPr>
          <a:ln/>
        </p:spPr>
      </p:sp>
      <p:sp>
        <p:nvSpPr>
          <p:cNvPr id="206950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76232-3AEC-40EF-9A0A-84F707F3E095}" type="slidenum">
              <a:rPr lang="zh-CN" altLang="en-US"/>
              <a:pPr/>
              <a:t>43</a:t>
            </a:fld>
            <a:endParaRPr lang="en-US" altLang="zh-CN"/>
          </a:p>
        </p:txBody>
      </p:sp>
      <p:sp>
        <p:nvSpPr>
          <p:cNvPr id="2071554" name="Rectangle 2"/>
          <p:cNvSpPr>
            <a:spLocks noGrp="1" noRot="1" noChangeAspect="1" noChangeArrowheads="1" noTextEdit="1"/>
          </p:cNvSpPr>
          <p:nvPr>
            <p:ph type="sldImg"/>
          </p:nvPr>
        </p:nvSpPr>
        <p:spPr>
          <a:ln/>
        </p:spPr>
      </p:sp>
      <p:sp>
        <p:nvSpPr>
          <p:cNvPr id="207155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C7889-4413-493B-B170-7BE6679FD3E7}" type="slidenum">
              <a:rPr lang="zh-CN" altLang="en-US"/>
              <a:pPr/>
              <a:t>44</a:t>
            </a:fld>
            <a:endParaRPr lang="en-US" altLang="zh-CN"/>
          </a:p>
        </p:txBody>
      </p:sp>
      <p:sp>
        <p:nvSpPr>
          <p:cNvPr id="2073602" name="Rectangle 2"/>
          <p:cNvSpPr>
            <a:spLocks noGrp="1" noRot="1" noChangeAspect="1" noChangeArrowheads="1" noTextEdit="1"/>
          </p:cNvSpPr>
          <p:nvPr>
            <p:ph type="sldImg"/>
          </p:nvPr>
        </p:nvSpPr>
        <p:spPr>
          <a:ln/>
        </p:spPr>
      </p:sp>
      <p:sp>
        <p:nvSpPr>
          <p:cNvPr id="207360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84DBCF-A51D-4569-A150-20FCCB44B29B}" type="slidenum">
              <a:rPr lang="zh-CN" altLang="en-US"/>
              <a:pPr/>
              <a:t>45</a:t>
            </a:fld>
            <a:endParaRPr lang="en-US" altLang="zh-CN"/>
          </a:p>
        </p:txBody>
      </p:sp>
      <p:sp>
        <p:nvSpPr>
          <p:cNvPr id="2075650" name="Rectangle 2"/>
          <p:cNvSpPr>
            <a:spLocks noGrp="1" noRot="1" noChangeAspect="1" noChangeArrowheads="1" noTextEdit="1"/>
          </p:cNvSpPr>
          <p:nvPr>
            <p:ph type="sldImg"/>
          </p:nvPr>
        </p:nvSpPr>
        <p:spPr>
          <a:ln/>
        </p:spPr>
      </p:sp>
      <p:sp>
        <p:nvSpPr>
          <p:cNvPr id="207565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221B0-0FA7-4D2E-BFAC-2F5152F017BA}" type="slidenum">
              <a:rPr lang="zh-CN" altLang="en-US"/>
              <a:pPr/>
              <a:t>46</a:t>
            </a:fld>
            <a:endParaRPr lang="en-US" altLang="zh-CN"/>
          </a:p>
        </p:txBody>
      </p:sp>
      <p:sp>
        <p:nvSpPr>
          <p:cNvPr id="2077698" name="Rectangle 2"/>
          <p:cNvSpPr>
            <a:spLocks noGrp="1" noRot="1" noChangeAspect="1" noChangeArrowheads="1" noTextEdit="1"/>
          </p:cNvSpPr>
          <p:nvPr>
            <p:ph type="sldImg"/>
          </p:nvPr>
        </p:nvSpPr>
        <p:spPr>
          <a:ln/>
        </p:spPr>
      </p:sp>
      <p:sp>
        <p:nvSpPr>
          <p:cNvPr id="207769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DCDDF-A2AD-4AED-B7E8-8CECD4DA60CE}" type="slidenum">
              <a:rPr lang="zh-CN" altLang="en-US"/>
              <a:pPr/>
              <a:t>47</a:t>
            </a:fld>
            <a:endParaRPr lang="en-US" altLang="zh-CN"/>
          </a:p>
        </p:txBody>
      </p:sp>
      <p:sp>
        <p:nvSpPr>
          <p:cNvPr id="2079746" name="Rectangle 2"/>
          <p:cNvSpPr>
            <a:spLocks noGrp="1" noRot="1" noChangeAspect="1" noChangeArrowheads="1" noTextEdit="1"/>
          </p:cNvSpPr>
          <p:nvPr>
            <p:ph type="sldImg"/>
          </p:nvPr>
        </p:nvSpPr>
        <p:spPr>
          <a:ln/>
        </p:spPr>
      </p:sp>
      <p:sp>
        <p:nvSpPr>
          <p:cNvPr id="207974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B8D5B-42C1-4499-86E7-ED5935F85156}" type="slidenum">
              <a:rPr lang="zh-CN" altLang="en-US"/>
              <a:pPr/>
              <a:t>48</a:t>
            </a:fld>
            <a:endParaRPr lang="en-US" altLang="zh-CN"/>
          </a:p>
        </p:txBody>
      </p:sp>
      <p:sp>
        <p:nvSpPr>
          <p:cNvPr id="2083842" name="Rectangle 2"/>
          <p:cNvSpPr>
            <a:spLocks noGrp="1" noRot="1" noChangeAspect="1" noChangeArrowheads="1" noTextEdit="1"/>
          </p:cNvSpPr>
          <p:nvPr>
            <p:ph type="sldImg"/>
          </p:nvPr>
        </p:nvSpPr>
        <p:spPr>
          <a:ln/>
        </p:spPr>
      </p:sp>
      <p:sp>
        <p:nvSpPr>
          <p:cNvPr id="208384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56F46-31D6-488C-AD88-7E420B4B6015}" type="slidenum">
              <a:rPr lang="zh-CN" altLang="en-US"/>
              <a:pPr/>
              <a:t>49</a:t>
            </a:fld>
            <a:endParaRPr lang="en-US" altLang="zh-CN"/>
          </a:p>
        </p:txBody>
      </p:sp>
      <p:sp>
        <p:nvSpPr>
          <p:cNvPr id="2085890" name="Rectangle 2"/>
          <p:cNvSpPr>
            <a:spLocks noGrp="1" noRot="1" noChangeAspect="1" noChangeArrowheads="1" noTextEdit="1"/>
          </p:cNvSpPr>
          <p:nvPr>
            <p:ph type="sldImg"/>
          </p:nvPr>
        </p:nvSpPr>
        <p:spPr>
          <a:ln/>
        </p:spPr>
      </p:sp>
      <p:sp>
        <p:nvSpPr>
          <p:cNvPr id="208589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ACD94-3C31-4672-A119-0B2C839084A9}" type="slidenum">
              <a:rPr lang="zh-CN" altLang="en-US"/>
              <a:pPr/>
              <a:t>5</a:t>
            </a:fld>
            <a:endParaRPr lang="en-US" altLang="zh-CN"/>
          </a:p>
        </p:txBody>
      </p:sp>
      <p:sp>
        <p:nvSpPr>
          <p:cNvPr id="1993730" name="Rectangle 2"/>
          <p:cNvSpPr>
            <a:spLocks noGrp="1" noRot="1" noChangeAspect="1" noChangeArrowheads="1" noTextEdit="1"/>
          </p:cNvSpPr>
          <p:nvPr>
            <p:ph type="sldImg"/>
          </p:nvPr>
        </p:nvSpPr>
        <p:spPr>
          <a:ln/>
        </p:spPr>
      </p:sp>
      <p:sp>
        <p:nvSpPr>
          <p:cNvPr id="199373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4BBEC-FA2E-4DCB-A6CE-DC11C67B7581}" type="slidenum">
              <a:rPr lang="zh-CN" altLang="en-US"/>
              <a:pPr/>
              <a:t>50</a:t>
            </a:fld>
            <a:endParaRPr lang="en-US" altLang="zh-CN"/>
          </a:p>
        </p:txBody>
      </p:sp>
      <p:sp>
        <p:nvSpPr>
          <p:cNvPr id="2087938" name="Rectangle 2"/>
          <p:cNvSpPr>
            <a:spLocks noGrp="1" noRot="1" noChangeAspect="1" noChangeArrowheads="1" noTextEdit="1"/>
          </p:cNvSpPr>
          <p:nvPr>
            <p:ph type="sldImg"/>
          </p:nvPr>
        </p:nvSpPr>
        <p:spPr>
          <a:ln/>
        </p:spPr>
      </p:sp>
      <p:sp>
        <p:nvSpPr>
          <p:cNvPr id="208793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BF0BE-973E-464C-98E8-F3CC12621C0E}" type="slidenum">
              <a:rPr lang="zh-CN" altLang="en-US"/>
              <a:pPr/>
              <a:t>51</a:t>
            </a:fld>
            <a:endParaRPr lang="en-US" altLang="zh-CN"/>
          </a:p>
        </p:txBody>
      </p:sp>
      <p:sp>
        <p:nvSpPr>
          <p:cNvPr id="2089986" name="Rectangle 2"/>
          <p:cNvSpPr>
            <a:spLocks noGrp="1" noRot="1" noChangeAspect="1" noChangeArrowheads="1" noTextEdit="1"/>
          </p:cNvSpPr>
          <p:nvPr>
            <p:ph type="sldImg"/>
          </p:nvPr>
        </p:nvSpPr>
        <p:spPr>
          <a:ln/>
        </p:spPr>
      </p:sp>
      <p:sp>
        <p:nvSpPr>
          <p:cNvPr id="20899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DB4A0-ACEE-4570-A482-CC881232982D}" type="slidenum">
              <a:rPr lang="zh-CN" altLang="en-US"/>
              <a:pPr/>
              <a:t>52</a:t>
            </a:fld>
            <a:endParaRPr lang="en-US" altLang="zh-CN"/>
          </a:p>
        </p:txBody>
      </p:sp>
      <p:sp>
        <p:nvSpPr>
          <p:cNvPr id="2081794" name="Rectangle 2"/>
          <p:cNvSpPr>
            <a:spLocks noGrp="1" noRot="1" noChangeAspect="1" noChangeArrowheads="1" noTextEdit="1"/>
          </p:cNvSpPr>
          <p:nvPr>
            <p:ph type="sldImg"/>
          </p:nvPr>
        </p:nvSpPr>
        <p:spPr>
          <a:ln/>
        </p:spPr>
      </p:sp>
      <p:sp>
        <p:nvSpPr>
          <p:cNvPr id="208179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29302-B611-43E8-B6B8-6359C73741F2}" type="slidenum">
              <a:rPr lang="zh-CN" altLang="en-US"/>
              <a:pPr/>
              <a:t>53</a:t>
            </a:fld>
            <a:endParaRPr lang="en-US" altLang="zh-CN"/>
          </a:p>
        </p:txBody>
      </p:sp>
      <p:sp>
        <p:nvSpPr>
          <p:cNvPr id="2092034" name="Rectangle 2"/>
          <p:cNvSpPr>
            <a:spLocks noGrp="1" noRot="1" noChangeAspect="1" noChangeArrowheads="1" noTextEdit="1"/>
          </p:cNvSpPr>
          <p:nvPr>
            <p:ph type="sldImg"/>
          </p:nvPr>
        </p:nvSpPr>
        <p:spPr>
          <a:ln/>
        </p:spPr>
      </p:sp>
      <p:sp>
        <p:nvSpPr>
          <p:cNvPr id="20920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6BEE8-9877-4F74-924F-15010C365E41}" type="slidenum">
              <a:rPr lang="zh-CN" altLang="en-US"/>
              <a:pPr/>
              <a:t>54</a:t>
            </a:fld>
            <a:endParaRPr lang="en-US" altLang="zh-CN"/>
          </a:p>
        </p:txBody>
      </p:sp>
      <p:sp>
        <p:nvSpPr>
          <p:cNvPr id="2094082" name="Rectangle 2"/>
          <p:cNvSpPr>
            <a:spLocks noGrp="1" noRot="1" noChangeAspect="1" noChangeArrowheads="1" noTextEdit="1"/>
          </p:cNvSpPr>
          <p:nvPr>
            <p:ph type="sldImg"/>
          </p:nvPr>
        </p:nvSpPr>
        <p:spPr>
          <a:ln/>
        </p:spPr>
      </p:sp>
      <p:sp>
        <p:nvSpPr>
          <p:cNvPr id="20940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DE706-F25A-4C67-B50C-9F142ED1C519}" type="slidenum">
              <a:rPr lang="zh-CN" altLang="en-US"/>
              <a:pPr/>
              <a:t>55</a:t>
            </a:fld>
            <a:endParaRPr lang="en-US" altLang="zh-CN"/>
          </a:p>
        </p:txBody>
      </p:sp>
      <p:sp>
        <p:nvSpPr>
          <p:cNvPr id="2096130" name="Rectangle 2"/>
          <p:cNvSpPr>
            <a:spLocks noGrp="1" noRot="1" noChangeAspect="1" noChangeArrowheads="1" noTextEdit="1"/>
          </p:cNvSpPr>
          <p:nvPr>
            <p:ph type="sldImg"/>
          </p:nvPr>
        </p:nvSpPr>
        <p:spPr>
          <a:ln/>
        </p:spPr>
      </p:sp>
      <p:sp>
        <p:nvSpPr>
          <p:cNvPr id="209613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AB226-1860-4B19-A0B9-5662DF1A0859}" type="slidenum">
              <a:rPr lang="zh-CN" altLang="en-US"/>
              <a:pPr/>
              <a:t>56</a:t>
            </a:fld>
            <a:endParaRPr lang="en-US" altLang="zh-CN"/>
          </a:p>
        </p:txBody>
      </p:sp>
      <p:sp>
        <p:nvSpPr>
          <p:cNvPr id="2098178" name="Rectangle 2"/>
          <p:cNvSpPr>
            <a:spLocks noGrp="1" noRot="1" noChangeAspect="1" noChangeArrowheads="1" noTextEdit="1"/>
          </p:cNvSpPr>
          <p:nvPr>
            <p:ph type="sldImg"/>
          </p:nvPr>
        </p:nvSpPr>
        <p:spPr>
          <a:ln/>
        </p:spPr>
      </p:sp>
      <p:sp>
        <p:nvSpPr>
          <p:cNvPr id="209817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A4AF-7E0C-4E2E-AFA5-8979E6154026}" type="slidenum">
              <a:rPr lang="zh-CN" altLang="en-US"/>
              <a:pPr/>
              <a:t>57</a:t>
            </a:fld>
            <a:endParaRPr lang="en-US" altLang="zh-CN"/>
          </a:p>
        </p:txBody>
      </p:sp>
      <p:sp>
        <p:nvSpPr>
          <p:cNvPr id="2100226" name="Rectangle 2"/>
          <p:cNvSpPr>
            <a:spLocks noGrp="1" noRot="1" noChangeAspect="1" noChangeArrowheads="1" noTextEdit="1"/>
          </p:cNvSpPr>
          <p:nvPr>
            <p:ph type="sldImg"/>
          </p:nvPr>
        </p:nvSpPr>
        <p:spPr>
          <a:ln/>
        </p:spPr>
      </p:sp>
      <p:sp>
        <p:nvSpPr>
          <p:cNvPr id="21002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2E784-9188-482A-8EC8-B44753378B01}" type="slidenum">
              <a:rPr lang="zh-CN" altLang="en-US"/>
              <a:pPr/>
              <a:t>58</a:t>
            </a:fld>
            <a:endParaRPr lang="en-US" altLang="zh-CN"/>
          </a:p>
        </p:txBody>
      </p:sp>
      <p:sp>
        <p:nvSpPr>
          <p:cNvPr id="2102274" name="Rectangle 2"/>
          <p:cNvSpPr>
            <a:spLocks noGrp="1" noRot="1" noChangeAspect="1" noChangeArrowheads="1" noTextEdit="1"/>
          </p:cNvSpPr>
          <p:nvPr>
            <p:ph type="sldImg"/>
          </p:nvPr>
        </p:nvSpPr>
        <p:spPr>
          <a:ln/>
        </p:spPr>
      </p:sp>
      <p:sp>
        <p:nvSpPr>
          <p:cNvPr id="21022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9F75A-5B96-4597-909E-1A8217AEE4F6}" type="slidenum">
              <a:rPr lang="zh-CN" altLang="en-US"/>
              <a:pPr/>
              <a:t>59</a:t>
            </a:fld>
            <a:endParaRPr lang="en-US" altLang="zh-CN"/>
          </a:p>
        </p:txBody>
      </p:sp>
      <p:sp>
        <p:nvSpPr>
          <p:cNvPr id="2104322" name="Rectangle 2"/>
          <p:cNvSpPr>
            <a:spLocks noGrp="1" noRot="1" noChangeAspect="1" noChangeArrowheads="1" noTextEdit="1"/>
          </p:cNvSpPr>
          <p:nvPr>
            <p:ph type="sldImg"/>
          </p:nvPr>
        </p:nvSpPr>
        <p:spPr>
          <a:ln/>
        </p:spPr>
      </p:sp>
      <p:sp>
        <p:nvSpPr>
          <p:cNvPr id="210432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F9AD4-666A-400F-9972-27BF8398EBAE}" type="slidenum">
              <a:rPr lang="zh-CN" altLang="en-US"/>
              <a:pPr/>
              <a:t>6</a:t>
            </a:fld>
            <a:endParaRPr lang="en-US" altLang="zh-CN"/>
          </a:p>
        </p:txBody>
      </p:sp>
      <p:sp>
        <p:nvSpPr>
          <p:cNvPr id="1995778" name="Rectangle 2"/>
          <p:cNvSpPr>
            <a:spLocks noGrp="1" noRot="1" noChangeAspect="1" noChangeArrowheads="1" noTextEdit="1"/>
          </p:cNvSpPr>
          <p:nvPr>
            <p:ph type="sldImg"/>
          </p:nvPr>
        </p:nvSpPr>
        <p:spPr>
          <a:ln/>
        </p:spPr>
      </p:sp>
      <p:sp>
        <p:nvSpPr>
          <p:cNvPr id="199577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C541E-A244-448C-9A1D-F7837851FF04}" type="slidenum">
              <a:rPr lang="zh-CN" altLang="en-US"/>
              <a:pPr/>
              <a:t>60</a:t>
            </a:fld>
            <a:endParaRPr lang="en-US" altLang="zh-CN"/>
          </a:p>
        </p:txBody>
      </p:sp>
      <p:sp>
        <p:nvSpPr>
          <p:cNvPr id="2106370" name="Rectangle 2"/>
          <p:cNvSpPr>
            <a:spLocks noGrp="1" noRot="1" noChangeAspect="1" noChangeArrowheads="1" noTextEdit="1"/>
          </p:cNvSpPr>
          <p:nvPr>
            <p:ph type="sldImg"/>
          </p:nvPr>
        </p:nvSpPr>
        <p:spPr>
          <a:ln/>
        </p:spPr>
      </p:sp>
      <p:sp>
        <p:nvSpPr>
          <p:cNvPr id="21063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C3D1F-476F-41BB-A1EC-C09C7970F396}" type="slidenum">
              <a:rPr lang="zh-CN" altLang="en-US"/>
              <a:pPr/>
              <a:t>61</a:t>
            </a:fld>
            <a:endParaRPr lang="en-US" altLang="zh-CN"/>
          </a:p>
        </p:txBody>
      </p:sp>
      <p:sp>
        <p:nvSpPr>
          <p:cNvPr id="2110466" name="Rectangle 2"/>
          <p:cNvSpPr>
            <a:spLocks noGrp="1" noRot="1" noChangeAspect="1" noChangeArrowheads="1" noTextEdit="1"/>
          </p:cNvSpPr>
          <p:nvPr>
            <p:ph type="sldImg"/>
          </p:nvPr>
        </p:nvSpPr>
        <p:spPr>
          <a:ln/>
        </p:spPr>
      </p:sp>
      <p:sp>
        <p:nvSpPr>
          <p:cNvPr id="21104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C9016-7CC0-4F44-9413-9EAF6099E8DB}" type="slidenum">
              <a:rPr lang="zh-CN" altLang="en-US"/>
              <a:pPr/>
              <a:t>62</a:t>
            </a:fld>
            <a:endParaRPr lang="en-US" altLang="zh-CN"/>
          </a:p>
        </p:txBody>
      </p:sp>
      <p:sp>
        <p:nvSpPr>
          <p:cNvPr id="2112514" name="Rectangle 2"/>
          <p:cNvSpPr>
            <a:spLocks noGrp="1" noRot="1" noChangeAspect="1" noChangeArrowheads="1" noTextEdit="1"/>
          </p:cNvSpPr>
          <p:nvPr>
            <p:ph type="sldImg"/>
          </p:nvPr>
        </p:nvSpPr>
        <p:spPr>
          <a:ln/>
        </p:spPr>
      </p:sp>
      <p:sp>
        <p:nvSpPr>
          <p:cNvPr id="21125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06377-8258-4EEB-B53E-4B17BBE8DC26}" type="slidenum">
              <a:rPr lang="zh-CN" altLang="en-US"/>
              <a:pPr/>
              <a:t>63</a:t>
            </a:fld>
            <a:endParaRPr lang="en-US" altLang="zh-CN"/>
          </a:p>
        </p:txBody>
      </p:sp>
      <p:sp>
        <p:nvSpPr>
          <p:cNvPr id="2114562" name="Rectangle 2"/>
          <p:cNvSpPr>
            <a:spLocks noGrp="1" noRot="1" noChangeAspect="1" noChangeArrowheads="1" noTextEdit="1"/>
          </p:cNvSpPr>
          <p:nvPr>
            <p:ph type="sldImg"/>
          </p:nvPr>
        </p:nvSpPr>
        <p:spPr>
          <a:ln/>
        </p:spPr>
      </p:sp>
      <p:sp>
        <p:nvSpPr>
          <p:cNvPr id="211456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46772-0B43-47C8-A985-6D31601A20B7}" type="slidenum">
              <a:rPr lang="zh-CN" altLang="en-US"/>
              <a:pPr/>
              <a:t>64</a:t>
            </a:fld>
            <a:endParaRPr lang="en-US" altLang="zh-CN"/>
          </a:p>
        </p:txBody>
      </p:sp>
      <p:sp>
        <p:nvSpPr>
          <p:cNvPr id="2116610" name="Rectangle 2"/>
          <p:cNvSpPr>
            <a:spLocks noGrp="1" noRot="1" noChangeAspect="1" noChangeArrowheads="1" noTextEdit="1"/>
          </p:cNvSpPr>
          <p:nvPr>
            <p:ph type="sldImg"/>
          </p:nvPr>
        </p:nvSpPr>
        <p:spPr>
          <a:ln/>
        </p:spPr>
      </p:sp>
      <p:sp>
        <p:nvSpPr>
          <p:cNvPr id="211661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6300C-5E6B-4A9A-9D63-4847505579C7}" type="slidenum">
              <a:rPr lang="zh-CN" altLang="en-US"/>
              <a:pPr/>
              <a:t>65</a:t>
            </a:fld>
            <a:endParaRPr lang="en-US" altLang="zh-CN"/>
          </a:p>
        </p:txBody>
      </p:sp>
      <p:sp>
        <p:nvSpPr>
          <p:cNvPr id="2118658" name="Rectangle 2"/>
          <p:cNvSpPr>
            <a:spLocks noGrp="1" noRot="1" noChangeAspect="1" noChangeArrowheads="1" noTextEdit="1"/>
          </p:cNvSpPr>
          <p:nvPr>
            <p:ph type="sldImg"/>
          </p:nvPr>
        </p:nvSpPr>
        <p:spPr>
          <a:ln/>
        </p:spPr>
      </p:sp>
      <p:sp>
        <p:nvSpPr>
          <p:cNvPr id="211865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F6BB2-0B25-4AC0-837E-913B61AAE8EC}" type="slidenum">
              <a:rPr lang="zh-CN" altLang="en-US"/>
              <a:pPr/>
              <a:t>66</a:t>
            </a:fld>
            <a:endParaRPr lang="en-US" altLang="zh-CN"/>
          </a:p>
        </p:txBody>
      </p:sp>
      <p:sp>
        <p:nvSpPr>
          <p:cNvPr id="2120706" name="Rectangle 2"/>
          <p:cNvSpPr>
            <a:spLocks noGrp="1" noRot="1" noChangeAspect="1" noChangeArrowheads="1" noTextEdit="1"/>
          </p:cNvSpPr>
          <p:nvPr>
            <p:ph type="sldImg"/>
          </p:nvPr>
        </p:nvSpPr>
        <p:spPr>
          <a:ln/>
        </p:spPr>
      </p:sp>
      <p:sp>
        <p:nvSpPr>
          <p:cNvPr id="212070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A4A3B-6ABD-4071-B4F4-6E357CB587D1}" type="slidenum">
              <a:rPr lang="zh-CN" altLang="en-US"/>
              <a:pPr/>
              <a:t>67</a:t>
            </a:fld>
            <a:endParaRPr lang="en-US" altLang="zh-CN"/>
          </a:p>
        </p:txBody>
      </p:sp>
      <p:sp>
        <p:nvSpPr>
          <p:cNvPr id="2122754" name="Rectangle 2"/>
          <p:cNvSpPr>
            <a:spLocks noGrp="1" noRot="1" noChangeAspect="1" noChangeArrowheads="1" noTextEdit="1"/>
          </p:cNvSpPr>
          <p:nvPr>
            <p:ph type="sldImg"/>
          </p:nvPr>
        </p:nvSpPr>
        <p:spPr>
          <a:ln/>
        </p:spPr>
      </p:sp>
      <p:sp>
        <p:nvSpPr>
          <p:cNvPr id="212275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3CC9F-FF43-4E10-B2C6-E1D0C60EE0D2}" type="slidenum">
              <a:rPr lang="zh-CN" altLang="en-US"/>
              <a:pPr/>
              <a:t>68</a:t>
            </a:fld>
            <a:endParaRPr lang="en-US" altLang="zh-CN"/>
          </a:p>
        </p:txBody>
      </p:sp>
      <p:sp>
        <p:nvSpPr>
          <p:cNvPr id="2124802" name="Rectangle 2"/>
          <p:cNvSpPr>
            <a:spLocks noGrp="1" noRot="1" noChangeAspect="1" noChangeArrowheads="1" noTextEdit="1"/>
          </p:cNvSpPr>
          <p:nvPr>
            <p:ph type="sldImg"/>
          </p:nvPr>
        </p:nvSpPr>
        <p:spPr>
          <a:ln/>
        </p:spPr>
      </p:sp>
      <p:sp>
        <p:nvSpPr>
          <p:cNvPr id="212480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F3462-B19B-4B07-ABD2-B1116B3095DF}" type="slidenum">
              <a:rPr lang="zh-CN" altLang="en-US"/>
              <a:pPr/>
              <a:t>69</a:t>
            </a:fld>
            <a:endParaRPr lang="en-US" altLang="zh-CN"/>
          </a:p>
        </p:txBody>
      </p:sp>
      <p:sp>
        <p:nvSpPr>
          <p:cNvPr id="2126850" name="Rectangle 2"/>
          <p:cNvSpPr>
            <a:spLocks noGrp="1" noRot="1" noChangeAspect="1" noChangeArrowheads="1" noTextEdit="1"/>
          </p:cNvSpPr>
          <p:nvPr>
            <p:ph type="sldImg"/>
          </p:nvPr>
        </p:nvSpPr>
        <p:spPr>
          <a:ln/>
        </p:spPr>
      </p:sp>
      <p:sp>
        <p:nvSpPr>
          <p:cNvPr id="212685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38857-1BE2-4BBC-8FCE-D4850491E25C}" type="slidenum">
              <a:rPr lang="zh-CN" altLang="en-US"/>
              <a:pPr/>
              <a:t>7</a:t>
            </a:fld>
            <a:endParaRPr lang="en-US" altLang="zh-CN"/>
          </a:p>
        </p:txBody>
      </p:sp>
      <p:sp>
        <p:nvSpPr>
          <p:cNvPr id="1997826" name="Rectangle 2"/>
          <p:cNvSpPr>
            <a:spLocks noGrp="1" noRot="1" noChangeAspect="1" noChangeArrowheads="1" noTextEdit="1"/>
          </p:cNvSpPr>
          <p:nvPr>
            <p:ph type="sldImg"/>
          </p:nvPr>
        </p:nvSpPr>
        <p:spPr>
          <a:ln/>
        </p:spPr>
      </p:sp>
      <p:sp>
        <p:nvSpPr>
          <p:cNvPr id="19978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11E65-09DE-4DE6-B1D6-4ECB6B324EFF}" type="slidenum">
              <a:rPr lang="zh-CN" altLang="en-US"/>
              <a:pPr/>
              <a:t>70</a:t>
            </a:fld>
            <a:endParaRPr lang="en-US" altLang="zh-CN"/>
          </a:p>
        </p:txBody>
      </p:sp>
      <p:sp>
        <p:nvSpPr>
          <p:cNvPr id="2128898" name="Rectangle 2"/>
          <p:cNvSpPr>
            <a:spLocks noGrp="1" noRot="1" noChangeAspect="1" noChangeArrowheads="1" noTextEdit="1"/>
          </p:cNvSpPr>
          <p:nvPr>
            <p:ph type="sldImg"/>
          </p:nvPr>
        </p:nvSpPr>
        <p:spPr>
          <a:ln/>
        </p:spPr>
      </p:sp>
      <p:sp>
        <p:nvSpPr>
          <p:cNvPr id="212889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8893F-58C4-4BA7-88CF-BB2DA5073CC6}" type="slidenum">
              <a:rPr lang="zh-CN" altLang="en-US"/>
              <a:pPr/>
              <a:t>71</a:t>
            </a:fld>
            <a:endParaRPr lang="en-US" altLang="zh-CN"/>
          </a:p>
        </p:txBody>
      </p:sp>
      <p:sp>
        <p:nvSpPr>
          <p:cNvPr id="2134018" name="Rectangle 2"/>
          <p:cNvSpPr>
            <a:spLocks noGrp="1" noRot="1" noChangeAspect="1" noChangeArrowheads="1" noTextEdit="1"/>
          </p:cNvSpPr>
          <p:nvPr>
            <p:ph type="sldImg"/>
          </p:nvPr>
        </p:nvSpPr>
        <p:spPr>
          <a:ln/>
        </p:spPr>
      </p:sp>
      <p:sp>
        <p:nvSpPr>
          <p:cNvPr id="21340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7FFDB-A2F3-4AF3-BE13-A1A30F735DC3}" type="slidenum">
              <a:rPr lang="zh-CN" altLang="en-US"/>
              <a:pPr/>
              <a:t>72</a:t>
            </a:fld>
            <a:endParaRPr lang="en-US" altLang="zh-CN"/>
          </a:p>
        </p:txBody>
      </p:sp>
      <p:sp>
        <p:nvSpPr>
          <p:cNvPr id="2137090" name="Rectangle 2"/>
          <p:cNvSpPr>
            <a:spLocks noGrp="1" noRot="1" noChangeAspect="1" noChangeArrowheads="1" noTextEdit="1"/>
          </p:cNvSpPr>
          <p:nvPr>
            <p:ph type="sldImg"/>
          </p:nvPr>
        </p:nvSpPr>
        <p:spPr>
          <a:ln/>
        </p:spPr>
      </p:sp>
      <p:sp>
        <p:nvSpPr>
          <p:cNvPr id="213709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632E7-6A4F-48CC-AEA8-A91EB04E409F}" type="slidenum">
              <a:rPr lang="zh-CN" altLang="en-US"/>
              <a:pPr/>
              <a:t>73</a:t>
            </a:fld>
            <a:endParaRPr lang="en-US" altLang="zh-CN"/>
          </a:p>
        </p:txBody>
      </p:sp>
      <p:sp>
        <p:nvSpPr>
          <p:cNvPr id="2139138" name="Rectangle 2"/>
          <p:cNvSpPr>
            <a:spLocks noGrp="1" noRot="1" noChangeAspect="1" noChangeArrowheads="1" noTextEdit="1"/>
          </p:cNvSpPr>
          <p:nvPr>
            <p:ph type="sldImg"/>
          </p:nvPr>
        </p:nvSpPr>
        <p:spPr>
          <a:ln/>
        </p:spPr>
      </p:sp>
      <p:sp>
        <p:nvSpPr>
          <p:cNvPr id="213913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D794D-9FAD-403D-8F6E-9C5B43993710}" type="slidenum">
              <a:rPr lang="zh-CN" altLang="en-US"/>
              <a:pPr/>
              <a:t>74</a:t>
            </a:fld>
            <a:endParaRPr lang="en-US" altLang="zh-CN"/>
          </a:p>
        </p:txBody>
      </p:sp>
      <p:sp>
        <p:nvSpPr>
          <p:cNvPr id="2141186" name="Rectangle 2"/>
          <p:cNvSpPr>
            <a:spLocks noGrp="1" noRot="1" noChangeAspect="1" noChangeArrowheads="1" noTextEdit="1"/>
          </p:cNvSpPr>
          <p:nvPr>
            <p:ph type="sldImg"/>
          </p:nvPr>
        </p:nvSpPr>
        <p:spPr>
          <a:ln/>
        </p:spPr>
      </p:sp>
      <p:sp>
        <p:nvSpPr>
          <p:cNvPr id="21411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155BF-3DF7-490E-872F-00EDDA62134A}" type="slidenum">
              <a:rPr lang="zh-CN" altLang="en-US"/>
              <a:pPr/>
              <a:t>75</a:t>
            </a:fld>
            <a:endParaRPr lang="en-US" altLang="zh-CN"/>
          </a:p>
        </p:txBody>
      </p:sp>
      <p:sp>
        <p:nvSpPr>
          <p:cNvPr id="2143234" name="Rectangle 2"/>
          <p:cNvSpPr>
            <a:spLocks noGrp="1" noRot="1" noChangeAspect="1" noChangeArrowheads="1" noTextEdit="1"/>
          </p:cNvSpPr>
          <p:nvPr>
            <p:ph type="sldImg"/>
          </p:nvPr>
        </p:nvSpPr>
        <p:spPr>
          <a:ln/>
        </p:spPr>
      </p:sp>
      <p:sp>
        <p:nvSpPr>
          <p:cNvPr id="21432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001D4-6F4D-4EDC-BA27-60744F1ECB8C}" type="slidenum">
              <a:rPr lang="zh-CN" altLang="en-US"/>
              <a:pPr/>
              <a:t>76</a:t>
            </a:fld>
            <a:endParaRPr lang="en-US" altLang="zh-CN"/>
          </a:p>
        </p:txBody>
      </p:sp>
      <p:sp>
        <p:nvSpPr>
          <p:cNvPr id="2145282" name="Rectangle 2"/>
          <p:cNvSpPr>
            <a:spLocks noGrp="1" noRot="1" noChangeAspect="1" noChangeArrowheads="1" noTextEdit="1"/>
          </p:cNvSpPr>
          <p:nvPr>
            <p:ph type="sldImg"/>
          </p:nvPr>
        </p:nvSpPr>
        <p:spPr>
          <a:ln/>
        </p:spPr>
      </p:sp>
      <p:sp>
        <p:nvSpPr>
          <p:cNvPr id="21452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523BA-A8C9-47B1-B8C5-429474FBCFB3}" type="slidenum">
              <a:rPr lang="zh-CN" altLang="en-US"/>
              <a:pPr/>
              <a:t>77</a:t>
            </a:fld>
            <a:endParaRPr lang="en-US" altLang="zh-CN"/>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02C99-4E61-4132-BE93-AA88EFAD6A5B}" type="slidenum">
              <a:rPr lang="zh-CN" altLang="en-US"/>
              <a:pPr/>
              <a:t>8</a:t>
            </a:fld>
            <a:endParaRPr lang="en-US" altLang="zh-CN"/>
          </a:p>
        </p:txBody>
      </p:sp>
      <p:sp>
        <p:nvSpPr>
          <p:cNvPr id="1999874" name="Rectangle 2"/>
          <p:cNvSpPr>
            <a:spLocks noGrp="1" noRot="1" noChangeAspect="1" noChangeArrowheads="1" noTextEdit="1"/>
          </p:cNvSpPr>
          <p:nvPr>
            <p:ph type="sldImg"/>
          </p:nvPr>
        </p:nvSpPr>
        <p:spPr>
          <a:ln/>
        </p:spPr>
      </p:sp>
      <p:sp>
        <p:nvSpPr>
          <p:cNvPr id="19998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D736E-F560-47F9-9650-B781ACAC375C}" type="slidenum">
              <a:rPr lang="zh-CN" altLang="en-US"/>
              <a:pPr/>
              <a:t>9</a:t>
            </a:fld>
            <a:endParaRPr lang="en-US" altLang="zh-CN"/>
          </a:p>
        </p:txBody>
      </p:sp>
      <p:sp>
        <p:nvSpPr>
          <p:cNvPr id="2001922" name="Rectangle 2"/>
          <p:cNvSpPr>
            <a:spLocks noGrp="1" noRot="1" noChangeAspect="1" noChangeArrowheads="1" noTextEdit="1"/>
          </p:cNvSpPr>
          <p:nvPr>
            <p:ph type="sldImg"/>
          </p:nvPr>
        </p:nvSpPr>
        <p:spPr>
          <a:ln/>
        </p:spPr>
      </p:sp>
      <p:sp>
        <p:nvSpPr>
          <p:cNvPr id="200192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3DB3BB-2202-445E-9114-316B086A3089}"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BEF5B83A-C8CF-4D40-9BA7-70A2798BB293}" type="slidenum">
              <a:rPr lang="zh-CN" altLang="en-US" smtClean="0"/>
              <a:pPr/>
              <a:t>‹#›</a:t>
            </a:fld>
            <a:endParaRPr lang="en-US" altLang="zh-CN"/>
          </a:p>
        </p:txBody>
      </p:sp>
    </p:spTree>
    <p:extLst>
      <p:ext uri="{BB962C8B-B14F-4D97-AF65-F5344CB8AC3E}">
        <p14:creationId xmlns:p14="http://schemas.microsoft.com/office/powerpoint/2010/main" val="104135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34374F-F08A-4D83-BED9-D26C4F6D63D5}"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3B68FDE4-993E-4855-A906-E03942FF3434}" type="slidenum">
              <a:rPr lang="zh-CN" altLang="en-US" smtClean="0"/>
              <a:pPr/>
              <a:t>‹#›</a:t>
            </a:fld>
            <a:endParaRPr lang="en-US" altLang="zh-CN"/>
          </a:p>
        </p:txBody>
      </p:sp>
    </p:spTree>
    <p:extLst>
      <p:ext uri="{BB962C8B-B14F-4D97-AF65-F5344CB8AC3E}">
        <p14:creationId xmlns:p14="http://schemas.microsoft.com/office/powerpoint/2010/main" val="160817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04B845-0148-4650-90FB-282CFA45E2FB}"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A154B39F-2611-4111-AC8E-469CA33B9FDC}" type="slidenum">
              <a:rPr lang="zh-CN" altLang="en-US" smtClean="0"/>
              <a:pPr/>
              <a:t>‹#›</a:t>
            </a:fld>
            <a:endParaRPr lang="en-US" altLang="zh-CN"/>
          </a:p>
        </p:txBody>
      </p:sp>
    </p:spTree>
    <p:extLst>
      <p:ext uri="{BB962C8B-B14F-4D97-AF65-F5344CB8AC3E}">
        <p14:creationId xmlns:p14="http://schemas.microsoft.com/office/powerpoint/2010/main" val="138637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F7A554-2736-4047-BE87-8EC40476BBF1}"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5236F02C-9CB4-4697-BD02-E51DADAF9C6C}" type="slidenum">
              <a:rPr lang="zh-CN" altLang="en-US" smtClean="0"/>
              <a:pPr/>
              <a:t>‹#›</a:t>
            </a:fld>
            <a:endParaRPr lang="en-US" altLang="zh-CN"/>
          </a:p>
        </p:txBody>
      </p:sp>
    </p:spTree>
    <p:extLst>
      <p:ext uri="{BB962C8B-B14F-4D97-AF65-F5344CB8AC3E}">
        <p14:creationId xmlns:p14="http://schemas.microsoft.com/office/powerpoint/2010/main" val="282890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9BA395B-3DD7-46BC-81D5-EF6AEADFCD57}"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21773FCE-3FCF-495E-AE96-2FBD676FC2B3}" type="slidenum">
              <a:rPr lang="zh-CN" altLang="en-US" smtClean="0"/>
              <a:pPr/>
              <a:t>‹#›</a:t>
            </a:fld>
            <a:endParaRPr lang="en-US" altLang="zh-CN"/>
          </a:p>
        </p:txBody>
      </p:sp>
    </p:spTree>
    <p:extLst>
      <p:ext uri="{BB962C8B-B14F-4D97-AF65-F5344CB8AC3E}">
        <p14:creationId xmlns:p14="http://schemas.microsoft.com/office/powerpoint/2010/main" val="269077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DFB1E5-DD6E-41E5-A4E8-A767B0519902}" type="datetime1">
              <a:rPr lang="zh-CN" altLang="en-US" smtClean="0"/>
              <a:pPr/>
              <a:t>2014/2/28</a:t>
            </a:fld>
            <a:endParaRPr lang="en-US" altLang="zh-CN"/>
          </a:p>
        </p:txBody>
      </p:sp>
      <p:sp>
        <p:nvSpPr>
          <p:cNvPr id="6" name="页脚占位符 5"/>
          <p:cNvSpPr>
            <a:spLocks noGrp="1"/>
          </p:cNvSpPr>
          <p:nvPr>
            <p:ph type="ftr" sz="quarter" idx="11"/>
          </p:nvPr>
        </p:nvSpPr>
        <p:spPr/>
        <p:txBody>
          <a:bodyPr/>
          <a:lstStyle/>
          <a:p>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fld id="{34B00D22-1B94-4F6B-8A3E-7CABCD1A894B}" type="slidenum">
              <a:rPr lang="zh-CN" altLang="en-US" smtClean="0"/>
              <a:pPr/>
              <a:t>‹#›</a:t>
            </a:fld>
            <a:endParaRPr lang="en-US" altLang="zh-CN"/>
          </a:p>
        </p:txBody>
      </p:sp>
    </p:spTree>
    <p:extLst>
      <p:ext uri="{BB962C8B-B14F-4D97-AF65-F5344CB8AC3E}">
        <p14:creationId xmlns:p14="http://schemas.microsoft.com/office/powerpoint/2010/main" val="380790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EA4D54-1335-49AE-8532-69C86494608A}" type="datetime1">
              <a:rPr lang="zh-CN" altLang="en-US" smtClean="0"/>
              <a:pPr/>
              <a:t>2014/2/28</a:t>
            </a:fld>
            <a:endParaRPr lang="en-US" altLang="zh-CN"/>
          </a:p>
        </p:txBody>
      </p:sp>
      <p:sp>
        <p:nvSpPr>
          <p:cNvPr id="8" name="页脚占位符 7"/>
          <p:cNvSpPr>
            <a:spLocks noGrp="1"/>
          </p:cNvSpPr>
          <p:nvPr>
            <p:ph type="ftr" sz="quarter" idx="11"/>
          </p:nvPr>
        </p:nvSpPr>
        <p:spPr/>
        <p:txBody>
          <a:bodyPr/>
          <a:lstStyle/>
          <a:p>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fld id="{E1244458-1C85-468A-BA71-D1CEB902BC84}" type="slidenum">
              <a:rPr lang="zh-CN" altLang="en-US" smtClean="0"/>
              <a:pPr/>
              <a:t>‹#›</a:t>
            </a:fld>
            <a:endParaRPr lang="en-US" altLang="zh-CN"/>
          </a:p>
        </p:txBody>
      </p:sp>
    </p:spTree>
    <p:extLst>
      <p:ext uri="{BB962C8B-B14F-4D97-AF65-F5344CB8AC3E}">
        <p14:creationId xmlns:p14="http://schemas.microsoft.com/office/powerpoint/2010/main" val="153214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1C6BBC-0244-46E8-AA66-6B8C170A54BD}" type="datetime1">
              <a:rPr lang="zh-CN" altLang="en-US" smtClean="0"/>
              <a:pPr/>
              <a:t>2014/2/28</a:t>
            </a:fld>
            <a:endParaRPr lang="en-US" altLang="zh-CN"/>
          </a:p>
        </p:txBody>
      </p:sp>
      <p:sp>
        <p:nvSpPr>
          <p:cNvPr id="4" name="页脚占位符 3"/>
          <p:cNvSpPr>
            <a:spLocks noGrp="1"/>
          </p:cNvSpPr>
          <p:nvPr>
            <p:ph type="ftr" sz="quarter" idx="11"/>
          </p:nvPr>
        </p:nvSpPr>
        <p:spPr/>
        <p:txBody>
          <a:bodyPr/>
          <a:lstStyle/>
          <a:p>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fld id="{9BCE3316-422B-468C-B6A9-6CE4B25489F9}" type="slidenum">
              <a:rPr lang="zh-CN" altLang="en-US" smtClean="0"/>
              <a:pPr/>
              <a:t>‹#›</a:t>
            </a:fld>
            <a:endParaRPr lang="en-US" altLang="zh-CN"/>
          </a:p>
        </p:txBody>
      </p:sp>
    </p:spTree>
    <p:extLst>
      <p:ext uri="{BB962C8B-B14F-4D97-AF65-F5344CB8AC3E}">
        <p14:creationId xmlns:p14="http://schemas.microsoft.com/office/powerpoint/2010/main" val="348959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FD7417-F15A-40D6-97CD-0160C6A325DC}" type="datetime1">
              <a:rPr lang="zh-CN" altLang="en-US" smtClean="0"/>
              <a:pPr/>
              <a:t>2014/2/28</a:t>
            </a:fld>
            <a:endParaRPr lang="en-US" altLang="zh-CN"/>
          </a:p>
        </p:txBody>
      </p:sp>
      <p:sp>
        <p:nvSpPr>
          <p:cNvPr id="3" name="页脚占位符 2"/>
          <p:cNvSpPr>
            <a:spLocks noGrp="1"/>
          </p:cNvSpPr>
          <p:nvPr>
            <p:ph type="ftr" sz="quarter" idx="11"/>
          </p:nvPr>
        </p:nvSpPr>
        <p:spPr/>
        <p:txBody>
          <a:bodyPr/>
          <a:lstStyle/>
          <a:p>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fld id="{65B6D5A6-4EF5-492A-9D71-D8587194D3EB}" type="slidenum">
              <a:rPr lang="zh-CN" altLang="en-US" smtClean="0"/>
              <a:pPr/>
              <a:t>‹#›</a:t>
            </a:fld>
            <a:endParaRPr lang="en-US" altLang="zh-CN"/>
          </a:p>
        </p:txBody>
      </p:sp>
    </p:spTree>
    <p:extLst>
      <p:ext uri="{BB962C8B-B14F-4D97-AF65-F5344CB8AC3E}">
        <p14:creationId xmlns:p14="http://schemas.microsoft.com/office/powerpoint/2010/main" val="259402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7D8358-86FA-4CF0-AE75-00706AFD7FB1}" type="datetime1">
              <a:rPr lang="zh-CN" altLang="en-US" smtClean="0"/>
              <a:pPr/>
              <a:t>2014/2/28</a:t>
            </a:fld>
            <a:endParaRPr lang="en-US" altLang="zh-CN"/>
          </a:p>
        </p:txBody>
      </p:sp>
      <p:sp>
        <p:nvSpPr>
          <p:cNvPr id="6" name="页脚占位符 5"/>
          <p:cNvSpPr>
            <a:spLocks noGrp="1"/>
          </p:cNvSpPr>
          <p:nvPr>
            <p:ph type="ftr" sz="quarter" idx="11"/>
          </p:nvPr>
        </p:nvSpPr>
        <p:spPr/>
        <p:txBody>
          <a:bodyPr/>
          <a:lstStyle/>
          <a:p>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fld id="{7B02E9D3-8CE4-41CA-8BB9-49486D0E7AD9}" type="slidenum">
              <a:rPr lang="zh-CN" altLang="en-US" smtClean="0"/>
              <a:pPr/>
              <a:t>‹#›</a:t>
            </a:fld>
            <a:endParaRPr lang="en-US" altLang="zh-CN"/>
          </a:p>
        </p:txBody>
      </p:sp>
    </p:spTree>
    <p:extLst>
      <p:ext uri="{BB962C8B-B14F-4D97-AF65-F5344CB8AC3E}">
        <p14:creationId xmlns:p14="http://schemas.microsoft.com/office/powerpoint/2010/main" val="387045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7A13CFE-5193-49D5-BA07-B53B2B1E773D}" type="datetime1">
              <a:rPr lang="zh-CN" altLang="en-US" smtClean="0"/>
              <a:pPr/>
              <a:t>2014/2/28</a:t>
            </a:fld>
            <a:endParaRPr lang="en-US" altLang="zh-CN"/>
          </a:p>
        </p:txBody>
      </p:sp>
      <p:sp>
        <p:nvSpPr>
          <p:cNvPr id="6" name="页脚占位符 5"/>
          <p:cNvSpPr>
            <a:spLocks noGrp="1"/>
          </p:cNvSpPr>
          <p:nvPr>
            <p:ph type="ftr" sz="quarter" idx="11"/>
          </p:nvPr>
        </p:nvSpPr>
        <p:spPr/>
        <p:txBody>
          <a:bodyPr/>
          <a:lstStyle/>
          <a:p>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fld id="{C069DD3C-D743-4AA4-BD9E-E030898EF727}" type="slidenum">
              <a:rPr lang="zh-CN" altLang="en-US" smtClean="0"/>
              <a:pPr/>
              <a:t>‹#›</a:t>
            </a:fld>
            <a:endParaRPr lang="en-US" altLang="zh-CN"/>
          </a:p>
        </p:txBody>
      </p:sp>
    </p:spTree>
    <p:extLst>
      <p:ext uri="{BB962C8B-B14F-4D97-AF65-F5344CB8AC3E}">
        <p14:creationId xmlns:p14="http://schemas.microsoft.com/office/powerpoint/2010/main" val="95875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5EBF3-6FB0-463A-9663-7E2FEC96DBD8}" type="datetime1">
              <a:rPr lang="zh-CN" altLang="en-US" smtClean="0"/>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E811A-BBFE-4A71-B340-7E55A6DD9F9B}" type="slidenum">
              <a:rPr lang="zh-CN" altLang="en-US" smtClean="0"/>
              <a:pPr/>
              <a:t>‹#›</a:t>
            </a:fld>
            <a:endParaRPr lang="en-US" altLang="zh-CN"/>
          </a:p>
        </p:txBody>
      </p:sp>
    </p:spTree>
    <p:extLst>
      <p:ext uri="{BB962C8B-B14F-4D97-AF65-F5344CB8AC3E}">
        <p14:creationId xmlns:p14="http://schemas.microsoft.com/office/powerpoint/2010/main" val="25682798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228600"/>
            <a:ext cx="8229600" cy="1143000"/>
          </a:xfrm>
        </p:spPr>
        <p:txBody>
          <a:bodyPr/>
          <a:lstStyle/>
          <a:p>
            <a:r>
              <a:rPr lang="zh-CN" altLang="en-US" b="1">
                <a:latin typeface="宋体" charset="-122"/>
              </a:rPr>
              <a:t>第十章  依赖于机器的优化</a:t>
            </a:r>
          </a:p>
        </p:txBody>
      </p:sp>
      <p:sp>
        <p:nvSpPr>
          <p:cNvPr id="55299" name="Rectangle 3"/>
          <p:cNvSpPr>
            <a:spLocks noGrp="1" noChangeArrowheads="1"/>
          </p:cNvSpPr>
          <p:nvPr>
            <p:ph idx="1"/>
          </p:nvPr>
        </p:nvSpPr>
        <p:spPr>
          <a:xfrm>
            <a:off x="287338" y="1438275"/>
            <a:ext cx="8564562" cy="5038725"/>
          </a:xfrm>
          <a:noFill/>
        </p:spPr>
        <p:txBody>
          <a:bodyPr/>
          <a:lstStyle/>
          <a:p>
            <a:r>
              <a:rPr lang="zh-CN" altLang="en-US" b="1"/>
              <a:t>在指令级并行的机器上，程序的运行速度依赖于下面几个因素</a:t>
            </a:r>
            <a:endParaRPr lang="zh-CN" altLang="en-US"/>
          </a:p>
          <a:p>
            <a:pPr lvl="1"/>
            <a:r>
              <a:rPr lang="zh-CN" altLang="en-US"/>
              <a:t> </a:t>
            </a:r>
            <a:r>
              <a:rPr lang="zh-CN" altLang="en-US" b="1"/>
              <a:t>程序中潜在的并行</a:t>
            </a:r>
          </a:p>
          <a:p>
            <a:pPr lvl="1"/>
            <a:r>
              <a:rPr lang="zh-CN" altLang="en-US" b="1"/>
              <a:t> 处理器上可用的并行</a:t>
            </a:r>
          </a:p>
          <a:p>
            <a:pPr lvl="1"/>
            <a:r>
              <a:rPr lang="zh-CN" altLang="en-US" b="1"/>
              <a:t> 从串行程序提取并行的能力</a:t>
            </a:r>
            <a:endParaRPr lang="zh-CN" altLang="en-US"/>
          </a:p>
          <a:p>
            <a:pPr lvl="1"/>
            <a:r>
              <a:rPr lang="zh-CN" altLang="en-US"/>
              <a:t> </a:t>
            </a:r>
            <a:r>
              <a:rPr lang="zh-CN" altLang="en-US" b="1"/>
              <a:t>在给定的调度约束下发现最佳并行调度的能力</a:t>
            </a:r>
            <a:endParaRPr lang="zh-CN" altLang="en-US"/>
          </a:p>
          <a:p>
            <a:r>
              <a:rPr lang="zh-CN" altLang="en-US" b="1"/>
              <a:t>并行的提取和并行执行的调度都可以静态地在软件中或动态地在硬件中完成</a:t>
            </a:r>
            <a:endParaRPr lang="en-US" altLang="zh-CN"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946"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02947"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10.2.2 </a:t>
            </a:r>
            <a:r>
              <a:rPr lang="zh-CN" altLang="en-US" b="1"/>
              <a:t>发现内存访问中的相关性</a:t>
            </a:r>
          </a:p>
          <a:p>
            <a:pPr algn="just"/>
            <a:r>
              <a:rPr lang="zh-CN" altLang="en-US" b="1"/>
              <a:t>例</a:t>
            </a:r>
          </a:p>
          <a:p>
            <a:pPr lvl="1">
              <a:buFontTx/>
              <a:buNone/>
            </a:pPr>
            <a:r>
              <a:rPr lang="zh-CN" altLang="en-US" b="1"/>
              <a:t>		</a:t>
            </a:r>
            <a:r>
              <a:rPr lang="en-US" altLang="zh-CN" b="1"/>
              <a:t>(1)  a = 1</a:t>
            </a:r>
          </a:p>
          <a:p>
            <a:pPr lvl="1">
              <a:buFontTx/>
              <a:buNone/>
            </a:pPr>
            <a:r>
              <a:rPr lang="en-US" altLang="zh-CN" b="1"/>
              <a:t>		(2)  </a:t>
            </a:r>
            <a:r>
              <a:rPr lang="en-US" altLang="zh-CN" b="1">
                <a:sym typeface="Symbol" pitchFamily="18" charset="2"/>
              </a:rPr>
              <a:t></a:t>
            </a:r>
            <a:r>
              <a:rPr lang="en-US" altLang="zh-CN" b="1"/>
              <a:t>p = 2</a:t>
            </a:r>
          </a:p>
          <a:p>
            <a:pPr lvl="1">
              <a:buFontTx/>
              <a:buNone/>
            </a:pPr>
            <a:r>
              <a:rPr lang="en-US" altLang="zh-CN" b="1"/>
              <a:t>		(3)  x = a</a:t>
            </a:r>
          </a:p>
          <a:p>
            <a:pPr lvl="1"/>
            <a:r>
              <a:rPr lang="zh-CN" altLang="en-US" b="1"/>
              <a:t>语句</a:t>
            </a:r>
            <a:r>
              <a:rPr lang="en-US" altLang="zh-CN" b="1"/>
              <a:t>(1)</a:t>
            </a:r>
            <a:r>
              <a:rPr lang="zh-CN" altLang="en-US" b="1"/>
              <a:t>和</a:t>
            </a:r>
            <a:r>
              <a:rPr lang="en-US" altLang="zh-CN" b="1"/>
              <a:t>(2)</a:t>
            </a:r>
            <a:r>
              <a:rPr lang="zh-CN" altLang="en-US" b="1"/>
              <a:t>可能构成输出相关</a:t>
            </a:r>
          </a:p>
          <a:p>
            <a:pPr lvl="1"/>
            <a:r>
              <a:rPr lang="zh-CN" altLang="en-US" b="1"/>
              <a:t>语句</a:t>
            </a:r>
            <a:r>
              <a:rPr lang="en-US" altLang="zh-CN" b="1"/>
              <a:t>(1)</a:t>
            </a:r>
            <a:r>
              <a:rPr lang="zh-CN" altLang="en-US" b="1"/>
              <a:t>和</a:t>
            </a:r>
            <a:r>
              <a:rPr lang="en-US" altLang="zh-CN" b="1"/>
              <a:t>(3)</a:t>
            </a:r>
            <a:r>
              <a:rPr lang="zh-CN" altLang="en-US" b="1"/>
              <a:t>可能构成真相关</a:t>
            </a:r>
          </a:p>
          <a:p>
            <a:pPr lvl="1"/>
            <a:r>
              <a:rPr lang="zh-CN" altLang="en-US" b="1"/>
              <a:t>语句</a:t>
            </a:r>
            <a:r>
              <a:rPr lang="en-US" altLang="zh-CN" b="1"/>
              <a:t>(2)</a:t>
            </a:r>
            <a:r>
              <a:rPr lang="zh-CN" altLang="en-US" b="1"/>
              <a:t>和</a:t>
            </a:r>
            <a:r>
              <a:rPr lang="en-US" altLang="zh-CN" b="1"/>
              <a:t>(3)</a:t>
            </a:r>
            <a:r>
              <a:rPr lang="zh-CN" altLang="en-US" b="1"/>
              <a:t>可能构成真相关</a:t>
            </a:r>
          </a:p>
          <a:p>
            <a:pPr lvl="1"/>
            <a:r>
              <a:rPr lang="zh-CN" altLang="en-US" b="1"/>
              <a:t>除非编译器知道</a:t>
            </a:r>
            <a:r>
              <a:rPr lang="en-US" altLang="zh-CN" b="1"/>
              <a:t>p</a:t>
            </a:r>
            <a:r>
              <a:rPr lang="zh-CN" altLang="en-US" b="1"/>
              <a:t>不可能指向</a:t>
            </a:r>
            <a:r>
              <a:rPr lang="en-US" altLang="zh-CN" b="1"/>
              <a:t>a</a:t>
            </a:r>
            <a:r>
              <a:rPr lang="zh-CN" altLang="en-US" b="1"/>
              <a:t>，否则</a:t>
            </a:r>
            <a:r>
              <a:rPr lang="en-US" altLang="zh-CN" b="1"/>
              <a:t>3</a:t>
            </a:r>
            <a:r>
              <a:rPr lang="zh-CN" altLang="en-US" b="1"/>
              <a:t>个操作必须串行执行</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4994"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04995"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10.2.2 </a:t>
            </a:r>
            <a:r>
              <a:rPr lang="zh-CN" altLang="en-US" b="1"/>
              <a:t>发现内存访问中的相关性</a:t>
            </a:r>
          </a:p>
          <a:p>
            <a:pPr algn="just"/>
            <a:r>
              <a:rPr lang="zh-CN" altLang="en-US" b="1"/>
              <a:t>发现数据相关需要不同形式的分析</a:t>
            </a:r>
          </a:p>
          <a:p>
            <a:pPr lvl="1" algn="just"/>
            <a:r>
              <a:rPr lang="zh-CN" altLang="en-US" b="1"/>
              <a:t>数组元素间的别名分析</a:t>
            </a:r>
          </a:p>
          <a:p>
            <a:pPr lvl="1" algn="just">
              <a:buFontTx/>
              <a:buNone/>
            </a:pPr>
            <a:r>
              <a:rPr lang="en-US" altLang="zh-CN" b="1"/>
              <a:t>		A[i]</a:t>
            </a:r>
            <a:r>
              <a:rPr lang="zh-CN" altLang="en-US" b="1"/>
              <a:t>和</a:t>
            </a:r>
            <a:r>
              <a:rPr lang="en-US" altLang="zh-CN" b="1"/>
              <a:t>A[j]</a:t>
            </a:r>
            <a:r>
              <a:rPr lang="zh-CN" altLang="en-US" b="1"/>
              <a:t>是否互为别名</a:t>
            </a:r>
          </a:p>
          <a:p>
            <a:pPr lvl="1" algn="just"/>
            <a:r>
              <a:rPr lang="zh-CN" altLang="en-US" b="1"/>
              <a:t>指针别名分析</a:t>
            </a:r>
          </a:p>
          <a:p>
            <a:pPr lvl="1" algn="just">
              <a:buFontTx/>
              <a:buNone/>
            </a:pPr>
            <a:r>
              <a:rPr lang="zh-CN" altLang="en-US" b="1"/>
              <a:t>		若</a:t>
            </a:r>
            <a:r>
              <a:rPr lang="en-US" altLang="zh-CN" b="1"/>
              <a:t>p</a:t>
            </a:r>
            <a:r>
              <a:rPr lang="zh-CN" altLang="en-US" b="1"/>
              <a:t>和</a:t>
            </a:r>
            <a:r>
              <a:rPr lang="en-US" altLang="zh-CN" b="1"/>
              <a:t>q</a:t>
            </a:r>
            <a:r>
              <a:rPr lang="zh-CN" altLang="en-US" b="1"/>
              <a:t>相等，则</a:t>
            </a:r>
            <a:r>
              <a:rPr lang="zh-CN" altLang="en-US" b="1">
                <a:sym typeface="Symbol" pitchFamily="18" charset="2"/>
              </a:rPr>
              <a:t></a:t>
            </a:r>
            <a:r>
              <a:rPr lang="en-US" altLang="zh-CN" b="1"/>
              <a:t>p</a:t>
            </a:r>
            <a:r>
              <a:rPr lang="zh-CN" altLang="en-US" b="1"/>
              <a:t>和</a:t>
            </a:r>
            <a:r>
              <a:rPr lang="zh-CN" altLang="en-US" b="1">
                <a:sym typeface="Symbol" pitchFamily="18" charset="2"/>
              </a:rPr>
              <a:t></a:t>
            </a:r>
            <a:r>
              <a:rPr lang="en-US" altLang="zh-CN" b="1"/>
              <a:t>q</a:t>
            </a:r>
            <a:r>
              <a:rPr lang="zh-CN" altLang="en-US" b="1"/>
              <a:t>、</a:t>
            </a:r>
            <a:r>
              <a:rPr lang="en-US" altLang="zh-CN" b="1"/>
              <a:t>p-&gt;next</a:t>
            </a:r>
            <a:r>
              <a:rPr lang="zh-CN" altLang="en-US" b="1"/>
              <a:t>和</a:t>
            </a:r>
            <a:r>
              <a:rPr lang="en-US" altLang="zh-CN" b="1"/>
              <a:t>q-&gt;next</a:t>
            </a:r>
            <a:r>
              <a:rPr lang="zh-CN" altLang="en-US" b="1"/>
              <a:t>、</a:t>
            </a:r>
          </a:p>
          <a:p>
            <a:pPr lvl="1" algn="just">
              <a:buFontTx/>
              <a:buNone/>
            </a:pPr>
            <a:r>
              <a:rPr lang="en-US" altLang="zh-CN" b="1"/>
              <a:t>	p-&gt;data</a:t>
            </a:r>
            <a:r>
              <a:rPr lang="zh-CN" altLang="en-US" b="1"/>
              <a:t>和</a:t>
            </a:r>
            <a:r>
              <a:rPr lang="en-US" altLang="zh-CN" b="1"/>
              <a:t>q-&gt;data</a:t>
            </a:r>
            <a:r>
              <a:rPr lang="zh-CN" altLang="en-US" b="1"/>
              <a:t>等都分别互为别名</a:t>
            </a:r>
            <a:endParaRPr lang="zh-CN" altLang="en-US"/>
          </a:p>
          <a:p>
            <a:pPr lvl="1" algn="just"/>
            <a:r>
              <a:rPr lang="zh-CN" altLang="en-US" b="1"/>
              <a:t>过程间分析</a:t>
            </a:r>
            <a:endParaRPr lang="zh-CN" altLang="en-US"/>
          </a:p>
          <a:p>
            <a:pPr lvl="1" algn="just">
              <a:buFontTx/>
              <a:buNone/>
            </a:pPr>
            <a:r>
              <a:rPr lang="zh-CN" altLang="en-US" b="1"/>
              <a:t>	引用调用场合：形参和形参之间、形参和全局变量之间因实参而引起互为别名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42"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07043" name="Rectangle 3"/>
          <p:cNvSpPr>
            <a:spLocks noGrp="1" noChangeArrowheads="1"/>
          </p:cNvSpPr>
          <p:nvPr>
            <p:ph idx="1"/>
          </p:nvPr>
        </p:nvSpPr>
        <p:spPr>
          <a:xfrm>
            <a:off x="287338" y="1438275"/>
            <a:ext cx="8564562" cy="5181600"/>
          </a:xfrm>
          <a:noFill/>
        </p:spPr>
        <p:txBody>
          <a:bodyPr/>
          <a:lstStyle/>
          <a:p>
            <a:pPr algn="just">
              <a:spcBef>
                <a:spcPct val="10000"/>
              </a:spcBef>
              <a:buFontTx/>
              <a:buNone/>
            </a:pPr>
            <a:r>
              <a:rPr lang="en-US" altLang="zh-CN" b="1"/>
              <a:t>10.2.3 </a:t>
            </a:r>
            <a:r>
              <a:rPr lang="zh-CN" altLang="en-US" b="1"/>
              <a:t>寄存器使用和并行执行之间的折衷</a:t>
            </a:r>
            <a:endParaRPr lang="zh-CN" altLang="en-US"/>
          </a:p>
          <a:p>
            <a:pPr algn="just">
              <a:spcBef>
                <a:spcPct val="10000"/>
              </a:spcBef>
              <a:buFontTx/>
              <a:buNone/>
            </a:pPr>
            <a:r>
              <a:rPr lang="zh-CN" altLang="en-US" b="1"/>
              <a:t>例：</a:t>
            </a:r>
            <a:r>
              <a:rPr lang="en-US" altLang="zh-CN" b="1"/>
              <a:t>(a + b) + c + (d + e)</a:t>
            </a:r>
            <a:endParaRPr lang="en-US" altLang="zh-CN"/>
          </a:p>
          <a:p>
            <a:pPr>
              <a:spcBef>
                <a:spcPct val="0"/>
              </a:spcBef>
              <a:buFontTx/>
              <a:buNone/>
            </a:pPr>
            <a:r>
              <a:rPr lang="en-US" altLang="zh-CN" sz="2800" b="1"/>
              <a:t>	LD R1, a</a:t>
            </a:r>
            <a:endParaRPr lang="pt-BR" altLang="zh-CN" sz="2800" b="1"/>
          </a:p>
          <a:p>
            <a:pPr>
              <a:spcBef>
                <a:spcPct val="0"/>
              </a:spcBef>
              <a:buFontTx/>
              <a:buNone/>
            </a:pPr>
            <a:r>
              <a:rPr lang="pt-BR" altLang="zh-CN" sz="2800" b="1"/>
              <a:t>	LD R2, b</a:t>
            </a:r>
          </a:p>
          <a:p>
            <a:pPr>
              <a:spcBef>
                <a:spcPct val="0"/>
              </a:spcBef>
              <a:buFontTx/>
              <a:buNone/>
            </a:pPr>
            <a:r>
              <a:rPr lang="pt-BR" altLang="zh-CN" sz="2800" b="1"/>
              <a:t>	ADD R1, R1, R2</a:t>
            </a:r>
          </a:p>
          <a:p>
            <a:pPr>
              <a:spcBef>
                <a:spcPct val="0"/>
              </a:spcBef>
              <a:buFontTx/>
              <a:buNone/>
            </a:pPr>
            <a:r>
              <a:rPr lang="pt-BR" altLang="zh-CN" sz="2800" b="1"/>
              <a:t>	LD R2, c</a:t>
            </a:r>
          </a:p>
          <a:p>
            <a:pPr>
              <a:spcBef>
                <a:spcPct val="0"/>
              </a:spcBef>
              <a:buFontTx/>
              <a:buNone/>
            </a:pPr>
            <a:r>
              <a:rPr lang="zh-CN" altLang="pt-BR" sz="2800" b="1"/>
              <a:t>	</a:t>
            </a:r>
            <a:r>
              <a:rPr lang="pt-BR" altLang="zh-CN" sz="2800" b="1"/>
              <a:t>ADD R1, R1, R2</a:t>
            </a:r>
          </a:p>
          <a:p>
            <a:pPr>
              <a:spcBef>
                <a:spcPct val="0"/>
              </a:spcBef>
              <a:buFontTx/>
              <a:buNone/>
            </a:pPr>
            <a:r>
              <a:rPr lang="zh-CN" altLang="pt-BR" sz="2800" b="1"/>
              <a:t>	</a:t>
            </a:r>
            <a:r>
              <a:rPr lang="pt-BR" altLang="zh-CN" sz="2800" b="1"/>
              <a:t>LD R2, d</a:t>
            </a:r>
          </a:p>
          <a:p>
            <a:pPr>
              <a:spcBef>
                <a:spcPct val="0"/>
              </a:spcBef>
              <a:buFontTx/>
              <a:buNone/>
            </a:pPr>
            <a:r>
              <a:rPr lang="zh-CN" altLang="pt-BR" sz="2800" b="1"/>
              <a:t>	</a:t>
            </a:r>
            <a:r>
              <a:rPr lang="pt-BR" altLang="zh-CN" sz="2800" b="1"/>
              <a:t>LD R3, e</a:t>
            </a:r>
          </a:p>
          <a:p>
            <a:pPr>
              <a:spcBef>
                <a:spcPct val="0"/>
              </a:spcBef>
              <a:buFontTx/>
              <a:buNone/>
            </a:pPr>
            <a:r>
              <a:rPr lang="pt-BR" altLang="zh-CN" sz="2800" b="1"/>
              <a:t>	ADD R2, R2, R3</a:t>
            </a:r>
          </a:p>
          <a:p>
            <a:pPr>
              <a:spcBef>
                <a:spcPct val="0"/>
              </a:spcBef>
              <a:buFontTx/>
              <a:buNone/>
            </a:pPr>
            <a:r>
              <a:rPr lang="pt-BR" altLang="zh-CN" sz="2800" b="1"/>
              <a:t>	ADD R1, R1, R2</a:t>
            </a:r>
            <a:endParaRPr lang="zh-CN" altLang="en-US" sz="2800" b="1"/>
          </a:p>
        </p:txBody>
      </p:sp>
      <p:grpSp>
        <p:nvGrpSpPr>
          <p:cNvPr id="2007064" name="Group 24"/>
          <p:cNvGrpSpPr>
            <a:grpSpLocks/>
          </p:cNvGrpSpPr>
          <p:nvPr/>
        </p:nvGrpSpPr>
        <p:grpSpPr bwMode="auto">
          <a:xfrm>
            <a:off x="3986213" y="3968750"/>
            <a:ext cx="4718050" cy="2835275"/>
            <a:chOff x="2511" y="2245"/>
            <a:chExt cx="2972" cy="1786"/>
          </a:xfrm>
        </p:grpSpPr>
        <p:sp>
          <p:nvSpPr>
            <p:cNvPr id="2007045" name="Rectangle 5"/>
            <p:cNvSpPr>
              <a:spLocks noChangeArrowheads="1"/>
            </p:cNvSpPr>
            <p:nvPr/>
          </p:nvSpPr>
          <p:spPr bwMode="auto">
            <a:xfrm>
              <a:off x="4113" y="2245"/>
              <a:ext cx="41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7046" name="Line 6"/>
            <p:cNvSpPr>
              <a:spLocks noChangeShapeType="1"/>
            </p:cNvSpPr>
            <p:nvPr/>
          </p:nvSpPr>
          <p:spPr bwMode="auto">
            <a:xfrm flipH="1">
              <a:off x="3774" y="2582"/>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47" name="Rectangle 7"/>
            <p:cNvSpPr>
              <a:spLocks noChangeArrowheads="1"/>
            </p:cNvSpPr>
            <p:nvPr/>
          </p:nvSpPr>
          <p:spPr bwMode="auto">
            <a:xfrm>
              <a:off x="5237" y="3323"/>
              <a:ext cx="246"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e</a:t>
              </a:r>
            </a:p>
          </p:txBody>
        </p:sp>
        <p:sp>
          <p:nvSpPr>
            <p:cNvPr id="2007048" name="Rectangle 8"/>
            <p:cNvSpPr>
              <a:spLocks noChangeArrowheads="1"/>
            </p:cNvSpPr>
            <p:nvPr/>
          </p:nvSpPr>
          <p:spPr bwMode="auto">
            <a:xfrm>
              <a:off x="3528" y="2732"/>
              <a:ext cx="415"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7049" name="Rectangle 9"/>
            <p:cNvSpPr>
              <a:spLocks noChangeArrowheads="1"/>
            </p:cNvSpPr>
            <p:nvPr/>
          </p:nvSpPr>
          <p:spPr bwMode="auto">
            <a:xfrm>
              <a:off x="3981" y="3294"/>
              <a:ext cx="415"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c</a:t>
              </a:r>
            </a:p>
          </p:txBody>
        </p:sp>
        <p:sp>
          <p:nvSpPr>
            <p:cNvPr id="2007050" name="Rectangle 10"/>
            <p:cNvSpPr>
              <a:spLocks noChangeArrowheads="1"/>
            </p:cNvSpPr>
            <p:nvPr/>
          </p:nvSpPr>
          <p:spPr bwMode="auto">
            <a:xfrm>
              <a:off x="2979" y="3204"/>
              <a:ext cx="41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7051" name="Rectangle 11"/>
            <p:cNvSpPr>
              <a:spLocks noChangeArrowheads="1"/>
            </p:cNvSpPr>
            <p:nvPr/>
          </p:nvSpPr>
          <p:spPr bwMode="auto">
            <a:xfrm>
              <a:off x="2511" y="3711"/>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a:t>
              </a:r>
            </a:p>
          </p:txBody>
        </p:sp>
        <p:sp>
          <p:nvSpPr>
            <p:cNvPr id="2007052" name="Rectangle 12"/>
            <p:cNvSpPr>
              <a:spLocks noChangeArrowheads="1"/>
            </p:cNvSpPr>
            <p:nvPr/>
          </p:nvSpPr>
          <p:spPr bwMode="auto">
            <a:xfrm>
              <a:off x="3423" y="3709"/>
              <a:ext cx="50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b</a:t>
              </a:r>
            </a:p>
          </p:txBody>
        </p:sp>
        <p:sp>
          <p:nvSpPr>
            <p:cNvPr id="2007053" name="Line 13"/>
            <p:cNvSpPr>
              <a:spLocks noChangeShapeType="1"/>
            </p:cNvSpPr>
            <p:nvPr/>
          </p:nvSpPr>
          <p:spPr bwMode="auto">
            <a:xfrm flipH="1">
              <a:off x="3229" y="3069"/>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54" name="Line 14"/>
            <p:cNvSpPr>
              <a:spLocks noChangeShapeType="1"/>
            </p:cNvSpPr>
            <p:nvPr/>
          </p:nvSpPr>
          <p:spPr bwMode="auto">
            <a:xfrm>
              <a:off x="3748" y="3019"/>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55" name="Line 15"/>
            <p:cNvSpPr>
              <a:spLocks noChangeShapeType="1"/>
            </p:cNvSpPr>
            <p:nvPr/>
          </p:nvSpPr>
          <p:spPr bwMode="auto">
            <a:xfrm>
              <a:off x="3188" y="3524"/>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56" name="Line 16"/>
            <p:cNvSpPr>
              <a:spLocks noChangeShapeType="1"/>
            </p:cNvSpPr>
            <p:nvPr/>
          </p:nvSpPr>
          <p:spPr bwMode="auto">
            <a:xfrm flipH="1">
              <a:off x="2707" y="3524"/>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57" name="Rectangle 17"/>
            <p:cNvSpPr>
              <a:spLocks noChangeArrowheads="1"/>
            </p:cNvSpPr>
            <p:nvPr/>
          </p:nvSpPr>
          <p:spPr bwMode="auto">
            <a:xfrm>
              <a:off x="4672" y="2750"/>
              <a:ext cx="34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7058" name="Line 18"/>
            <p:cNvSpPr>
              <a:spLocks noChangeShapeType="1"/>
            </p:cNvSpPr>
            <p:nvPr/>
          </p:nvSpPr>
          <p:spPr bwMode="auto">
            <a:xfrm>
              <a:off x="4386" y="2582"/>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59" name="Rectangle 19"/>
            <p:cNvSpPr>
              <a:spLocks noChangeArrowheads="1"/>
            </p:cNvSpPr>
            <p:nvPr/>
          </p:nvSpPr>
          <p:spPr bwMode="auto">
            <a:xfrm>
              <a:off x="4191" y="3323"/>
              <a:ext cx="328"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d</a:t>
              </a:r>
            </a:p>
          </p:txBody>
        </p:sp>
        <p:sp>
          <p:nvSpPr>
            <p:cNvPr id="2007060" name="Line 20"/>
            <p:cNvSpPr>
              <a:spLocks noChangeShapeType="1"/>
            </p:cNvSpPr>
            <p:nvPr/>
          </p:nvSpPr>
          <p:spPr bwMode="auto">
            <a:xfrm>
              <a:off x="4946" y="3121"/>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061" name="Line 21"/>
            <p:cNvSpPr>
              <a:spLocks noChangeShapeType="1"/>
            </p:cNvSpPr>
            <p:nvPr/>
          </p:nvSpPr>
          <p:spPr bwMode="auto">
            <a:xfrm flipH="1">
              <a:off x="4406" y="3096"/>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07065" name="Rectangle 25"/>
          <p:cNvSpPr>
            <a:spLocks noChangeArrowheads="1"/>
          </p:cNvSpPr>
          <p:nvPr/>
        </p:nvSpPr>
        <p:spPr bwMode="auto">
          <a:xfrm>
            <a:off x="4841875" y="2484438"/>
            <a:ext cx="38703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sz="2800">
                <a:solidFill>
                  <a:srgbClr val="00FF00"/>
                </a:solidFill>
              </a:rPr>
              <a:t>	若瞄准极小化寄存器的使用个数，则只需使用</a:t>
            </a:r>
            <a:r>
              <a:rPr lang="en-US" altLang="zh-CN" sz="2800">
                <a:solidFill>
                  <a:srgbClr val="00FF00"/>
                </a:solidFill>
              </a:rPr>
              <a:t>3</a:t>
            </a:r>
            <a:r>
              <a:rPr lang="zh-CN" altLang="en-US" sz="2800">
                <a:solidFill>
                  <a:srgbClr val="00FF00"/>
                </a:solidFill>
              </a:rPr>
              <a:t>个寄存器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9090"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09091" name="Rectangle 3"/>
          <p:cNvSpPr>
            <a:spLocks noGrp="1" noChangeArrowheads="1"/>
          </p:cNvSpPr>
          <p:nvPr>
            <p:ph idx="1"/>
          </p:nvPr>
        </p:nvSpPr>
        <p:spPr>
          <a:xfrm>
            <a:off x="287338" y="1438275"/>
            <a:ext cx="8564562" cy="5181600"/>
          </a:xfrm>
          <a:noFill/>
        </p:spPr>
        <p:txBody>
          <a:bodyPr/>
          <a:lstStyle/>
          <a:p>
            <a:pPr algn="just">
              <a:spcBef>
                <a:spcPct val="10000"/>
              </a:spcBef>
              <a:buFontTx/>
              <a:buNone/>
            </a:pPr>
            <a:r>
              <a:rPr lang="en-US" altLang="zh-CN" b="1"/>
              <a:t>10.2.3 </a:t>
            </a:r>
            <a:r>
              <a:rPr lang="zh-CN" altLang="en-US" b="1"/>
              <a:t>寄存器使用和并行执行之间的折衷</a:t>
            </a:r>
            <a:endParaRPr lang="zh-CN" altLang="en-US"/>
          </a:p>
          <a:p>
            <a:pPr algn="just">
              <a:spcBef>
                <a:spcPct val="10000"/>
              </a:spcBef>
              <a:buFontTx/>
              <a:buNone/>
            </a:pPr>
            <a:r>
              <a:rPr lang="zh-CN" altLang="en-US" b="1"/>
              <a:t>例：</a:t>
            </a:r>
            <a:r>
              <a:rPr lang="en-US" altLang="zh-CN" b="1"/>
              <a:t>(a + b) + c + (d + e)</a:t>
            </a:r>
            <a:endParaRPr lang="en-US" altLang="zh-CN"/>
          </a:p>
          <a:p>
            <a:pPr>
              <a:spcBef>
                <a:spcPct val="0"/>
              </a:spcBef>
              <a:buFontTx/>
              <a:buNone/>
            </a:pPr>
            <a:r>
              <a:rPr lang="en-US" altLang="zh-CN" sz="2800" b="1"/>
              <a:t>	LD R1, a</a:t>
            </a:r>
            <a:endParaRPr lang="pt-BR" altLang="zh-CN" sz="2800" b="1"/>
          </a:p>
          <a:p>
            <a:pPr>
              <a:spcBef>
                <a:spcPct val="0"/>
              </a:spcBef>
              <a:buFontTx/>
              <a:buNone/>
            </a:pPr>
            <a:r>
              <a:rPr lang="pt-BR" altLang="zh-CN" sz="2800" b="1"/>
              <a:t>	LD R2, b</a:t>
            </a:r>
          </a:p>
          <a:p>
            <a:pPr>
              <a:spcBef>
                <a:spcPct val="0"/>
              </a:spcBef>
              <a:buFontTx/>
              <a:buNone/>
            </a:pPr>
            <a:r>
              <a:rPr lang="pt-BR" altLang="zh-CN" sz="2800" b="1"/>
              <a:t>	ADD R1, R1, R2</a:t>
            </a:r>
          </a:p>
          <a:p>
            <a:pPr>
              <a:spcBef>
                <a:spcPct val="0"/>
              </a:spcBef>
              <a:buFontTx/>
              <a:buNone/>
            </a:pPr>
            <a:r>
              <a:rPr lang="pt-BR" altLang="zh-CN" sz="2800" b="1"/>
              <a:t>	LD R2, c</a:t>
            </a:r>
          </a:p>
          <a:p>
            <a:pPr>
              <a:spcBef>
                <a:spcPct val="0"/>
              </a:spcBef>
              <a:buFontTx/>
              <a:buNone/>
            </a:pPr>
            <a:r>
              <a:rPr lang="zh-CN" altLang="pt-BR" sz="2800" b="1"/>
              <a:t>	</a:t>
            </a:r>
            <a:r>
              <a:rPr lang="pt-BR" altLang="zh-CN" sz="2800" b="1"/>
              <a:t>ADD R1, R1, R2</a:t>
            </a:r>
          </a:p>
          <a:p>
            <a:pPr>
              <a:spcBef>
                <a:spcPct val="0"/>
              </a:spcBef>
              <a:buFontTx/>
              <a:buNone/>
            </a:pPr>
            <a:r>
              <a:rPr lang="zh-CN" altLang="pt-BR" sz="2800" b="1"/>
              <a:t>	</a:t>
            </a:r>
            <a:r>
              <a:rPr lang="pt-BR" altLang="zh-CN" sz="2800" b="1"/>
              <a:t>LD R2, d</a:t>
            </a:r>
          </a:p>
          <a:p>
            <a:pPr>
              <a:spcBef>
                <a:spcPct val="0"/>
              </a:spcBef>
              <a:buFontTx/>
              <a:buNone/>
            </a:pPr>
            <a:r>
              <a:rPr lang="zh-CN" altLang="pt-BR" sz="2800" b="1"/>
              <a:t>	</a:t>
            </a:r>
            <a:r>
              <a:rPr lang="pt-BR" altLang="zh-CN" sz="2800" b="1"/>
              <a:t>LD R3, e</a:t>
            </a:r>
          </a:p>
          <a:p>
            <a:pPr>
              <a:spcBef>
                <a:spcPct val="0"/>
              </a:spcBef>
              <a:buFontTx/>
              <a:buNone/>
            </a:pPr>
            <a:r>
              <a:rPr lang="pt-BR" altLang="zh-CN" sz="2800" b="1"/>
              <a:t>	ADD R2, R2, R3</a:t>
            </a:r>
          </a:p>
          <a:p>
            <a:pPr>
              <a:spcBef>
                <a:spcPct val="0"/>
              </a:spcBef>
              <a:buFontTx/>
              <a:buNone/>
            </a:pPr>
            <a:r>
              <a:rPr lang="pt-BR" altLang="zh-CN" sz="2800" b="1"/>
              <a:t>	ADD R1, R1, R2</a:t>
            </a:r>
            <a:endParaRPr lang="zh-CN" altLang="en-US" sz="2800" b="1"/>
          </a:p>
        </p:txBody>
      </p:sp>
      <p:grpSp>
        <p:nvGrpSpPr>
          <p:cNvPr id="2009092" name="Group 4"/>
          <p:cNvGrpSpPr>
            <a:grpSpLocks/>
          </p:cNvGrpSpPr>
          <p:nvPr/>
        </p:nvGrpSpPr>
        <p:grpSpPr bwMode="auto">
          <a:xfrm>
            <a:off x="3986213" y="3968750"/>
            <a:ext cx="4718050" cy="2835275"/>
            <a:chOff x="2511" y="2245"/>
            <a:chExt cx="2972" cy="1786"/>
          </a:xfrm>
        </p:grpSpPr>
        <p:sp>
          <p:nvSpPr>
            <p:cNvPr id="2009093" name="Rectangle 5"/>
            <p:cNvSpPr>
              <a:spLocks noChangeArrowheads="1"/>
            </p:cNvSpPr>
            <p:nvPr/>
          </p:nvSpPr>
          <p:spPr bwMode="auto">
            <a:xfrm>
              <a:off x="4113" y="2245"/>
              <a:ext cx="41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9094" name="Line 6"/>
            <p:cNvSpPr>
              <a:spLocks noChangeShapeType="1"/>
            </p:cNvSpPr>
            <p:nvPr/>
          </p:nvSpPr>
          <p:spPr bwMode="auto">
            <a:xfrm flipH="1">
              <a:off x="3774" y="2582"/>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095" name="Rectangle 7"/>
            <p:cNvSpPr>
              <a:spLocks noChangeArrowheads="1"/>
            </p:cNvSpPr>
            <p:nvPr/>
          </p:nvSpPr>
          <p:spPr bwMode="auto">
            <a:xfrm>
              <a:off x="5237" y="3323"/>
              <a:ext cx="246"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e</a:t>
              </a:r>
            </a:p>
          </p:txBody>
        </p:sp>
        <p:sp>
          <p:nvSpPr>
            <p:cNvPr id="2009096" name="Rectangle 8"/>
            <p:cNvSpPr>
              <a:spLocks noChangeArrowheads="1"/>
            </p:cNvSpPr>
            <p:nvPr/>
          </p:nvSpPr>
          <p:spPr bwMode="auto">
            <a:xfrm>
              <a:off x="3528" y="2732"/>
              <a:ext cx="415"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9097" name="Rectangle 9"/>
            <p:cNvSpPr>
              <a:spLocks noChangeArrowheads="1"/>
            </p:cNvSpPr>
            <p:nvPr/>
          </p:nvSpPr>
          <p:spPr bwMode="auto">
            <a:xfrm>
              <a:off x="3981" y="3294"/>
              <a:ext cx="415"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c</a:t>
              </a:r>
            </a:p>
          </p:txBody>
        </p:sp>
        <p:sp>
          <p:nvSpPr>
            <p:cNvPr id="2009098" name="Rectangle 10"/>
            <p:cNvSpPr>
              <a:spLocks noChangeArrowheads="1"/>
            </p:cNvSpPr>
            <p:nvPr/>
          </p:nvSpPr>
          <p:spPr bwMode="auto">
            <a:xfrm>
              <a:off x="2979" y="3204"/>
              <a:ext cx="41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9099" name="Rectangle 11"/>
            <p:cNvSpPr>
              <a:spLocks noChangeArrowheads="1"/>
            </p:cNvSpPr>
            <p:nvPr/>
          </p:nvSpPr>
          <p:spPr bwMode="auto">
            <a:xfrm>
              <a:off x="2511" y="3711"/>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a:t>
              </a:r>
            </a:p>
          </p:txBody>
        </p:sp>
        <p:sp>
          <p:nvSpPr>
            <p:cNvPr id="2009100" name="Rectangle 12"/>
            <p:cNvSpPr>
              <a:spLocks noChangeArrowheads="1"/>
            </p:cNvSpPr>
            <p:nvPr/>
          </p:nvSpPr>
          <p:spPr bwMode="auto">
            <a:xfrm>
              <a:off x="3423" y="3709"/>
              <a:ext cx="50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b</a:t>
              </a:r>
            </a:p>
          </p:txBody>
        </p:sp>
        <p:sp>
          <p:nvSpPr>
            <p:cNvPr id="2009101" name="Line 13"/>
            <p:cNvSpPr>
              <a:spLocks noChangeShapeType="1"/>
            </p:cNvSpPr>
            <p:nvPr/>
          </p:nvSpPr>
          <p:spPr bwMode="auto">
            <a:xfrm flipH="1">
              <a:off x="3229" y="3069"/>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102" name="Line 14"/>
            <p:cNvSpPr>
              <a:spLocks noChangeShapeType="1"/>
            </p:cNvSpPr>
            <p:nvPr/>
          </p:nvSpPr>
          <p:spPr bwMode="auto">
            <a:xfrm>
              <a:off x="3748" y="3019"/>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103" name="Line 15"/>
            <p:cNvSpPr>
              <a:spLocks noChangeShapeType="1"/>
            </p:cNvSpPr>
            <p:nvPr/>
          </p:nvSpPr>
          <p:spPr bwMode="auto">
            <a:xfrm>
              <a:off x="3188" y="3524"/>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104" name="Line 16"/>
            <p:cNvSpPr>
              <a:spLocks noChangeShapeType="1"/>
            </p:cNvSpPr>
            <p:nvPr/>
          </p:nvSpPr>
          <p:spPr bwMode="auto">
            <a:xfrm flipH="1">
              <a:off x="2707" y="3524"/>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105" name="Rectangle 17"/>
            <p:cNvSpPr>
              <a:spLocks noChangeArrowheads="1"/>
            </p:cNvSpPr>
            <p:nvPr/>
          </p:nvSpPr>
          <p:spPr bwMode="auto">
            <a:xfrm>
              <a:off x="4672" y="2750"/>
              <a:ext cx="34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09106" name="Line 18"/>
            <p:cNvSpPr>
              <a:spLocks noChangeShapeType="1"/>
            </p:cNvSpPr>
            <p:nvPr/>
          </p:nvSpPr>
          <p:spPr bwMode="auto">
            <a:xfrm>
              <a:off x="4386" y="2582"/>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107" name="Rectangle 19"/>
            <p:cNvSpPr>
              <a:spLocks noChangeArrowheads="1"/>
            </p:cNvSpPr>
            <p:nvPr/>
          </p:nvSpPr>
          <p:spPr bwMode="auto">
            <a:xfrm>
              <a:off x="4191" y="3323"/>
              <a:ext cx="328"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d</a:t>
              </a:r>
            </a:p>
          </p:txBody>
        </p:sp>
        <p:sp>
          <p:nvSpPr>
            <p:cNvPr id="2009108" name="Line 20"/>
            <p:cNvSpPr>
              <a:spLocks noChangeShapeType="1"/>
            </p:cNvSpPr>
            <p:nvPr/>
          </p:nvSpPr>
          <p:spPr bwMode="auto">
            <a:xfrm>
              <a:off x="4946" y="3121"/>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9109" name="Line 21"/>
            <p:cNvSpPr>
              <a:spLocks noChangeShapeType="1"/>
            </p:cNvSpPr>
            <p:nvPr/>
          </p:nvSpPr>
          <p:spPr bwMode="auto">
            <a:xfrm flipH="1">
              <a:off x="4406" y="3096"/>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09110" name="Rectangle 22"/>
          <p:cNvSpPr>
            <a:spLocks noChangeArrowheads="1"/>
          </p:cNvSpPr>
          <p:nvPr/>
        </p:nvSpPr>
        <p:spPr bwMode="auto">
          <a:xfrm>
            <a:off x="4841875" y="2484438"/>
            <a:ext cx="40052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sz="2800">
                <a:solidFill>
                  <a:srgbClr val="00FF00"/>
                </a:solidFill>
              </a:rPr>
              <a:t>	完成整个计算需要</a:t>
            </a:r>
            <a:r>
              <a:rPr lang="en-US" altLang="zh-CN" sz="2800">
                <a:solidFill>
                  <a:srgbClr val="00FF00"/>
                </a:solidFill>
              </a:rPr>
              <a:t>7</a:t>
            </a:r>
            <a:r>
              <a:rPr lang="zh-CN" altLang="en-US" sz="2800">
                <a:solidFill>
                  <a:srgbClr val="00FF00"/>
                </a:solidFill>
              </a:rPr>
              <a:t>步</a:t>
            </a:r>
          </a:p>
          <a:p>
            <a:pPr marL="342900" indent="-342900"/>
            <a:endParaRPr lang="zh-CN" altLang="en-US" sz="2800">
              <a:solidFill>
                <a:srgbClr val="00FF00"/>
              </a:solidFill>
            </a:endParaRPr>
          </a:p>
          <a:p>
            <a:pPr marL="342900" indent="-342900"/>
            <a:endParaRPr lang="zh-CN" altLang="en-US" sz="2800">
              <a:solidFill>
                <a:srgbClr val="00FF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11139" name="Rectangle 3"/>
          <p:cNvSpPr>
            <a:spLocks noGrp="1" noChangeArrowheads="1"/>
          </p:cNvSpPr>
          <p:nvPr>
            <p:ph idx="1"/>
          </p:nvPr>
        </p:nvSpPr>
        <p:spPr>
          <a:xfrm>
            <a:off x="287338" y="1438275"/>
            <a:ext cx="8564562" cy="5181600"/>
          </a:xfrm>
          <a:noFill/>
        </p:spPr>
        <p:txBody>
          <a:bodyPr/>
          <a:lstStyle/>
          <a:p>
            <a:pPr algn="just">
              <a:spcBef>
                <a:spcPct val="10000"/>
              </a:spcBef>
              <a:buFontTx/>
              <a:buNone/>
            </a:pPr>
            <a:r>
              <a:rPr lang="en-US" altLang="zh-CN" b="1"/>
              <a:t>10.2.3 </a:t>
            </a:r>
            <a:r>
              <a:rPr lang="zh-CN" altLang="en-US" b="1"/>
              <a:t>寄存器使用和并行执行之间的折衷</a:t>
            </a:r>
            <a:endParaRPr lang="zh-CN" altLang="en-US"/>
          </a:p>
          <a:p>
            <a:pPr algn="just">
              <a:spcBef>
                <a:spcPct val="10000"/>
              </a:spcBef>
              <a:buFontTx/>
              <a:buNone/>
            </a:pPr>
            <a:r>
              <a:rPr lang="zh-CN" altLang="en-US" b="1"/>
              <a:t>例：</a:t>
            </a:r>
            <a:r>
              <a:rPr lang="en-US" altLang="zh-CN" b="1"/>
              <a:t>(a + b) + c + (d + e)</a:t>
            </a:r>
            <a:endParaRPr lang="en-US" altLang="zh-CN"/>
          </a:p>
          <a:p>
            <a:pPr>
              <a:spcBef>
                <a:spcPct val="0"/>
              </a:spcBef>
              <a:buFontTx/>
              <a:buNone/>
            </a:pPr>
            <a:r>
              <a:rPr lang="en-US" altLang="zh-CN" sz="2800" b="1"/>
              <a:t>	</a:t>
            </a:r>
            <a:endParaRPr lang="zh-CN" altLang="en-US" sz="2800" b="1"/>
          </a:p>
        </p:txBody>
      </p:sp>
      <p:grpSp>
        <p:nvGrpSpPr>
          <p:cNvPr id="2011140" name="Group 4"/>
          <p:cNvGrpSpPr>
            <a:grpSpLocks/>
          </p:cNvGrpSpPr>
          <p:nvPr/>
        </p:nvGrpSpPr>
        <p:grpSpPr bwMode="auto">
          <a:xfrm>
            <a:off x="4076700" y="2079625"/>
            <a:ext cx="4718050" cy="2835275"/>
            <a:chOff x="2511" y="2245"/>
            <a:chExt cx="2972" cy="1786"/>
          </a:xfrm>
        </p:grpSpPr>
        <p:sp>
          <p:nvSpPr>
            <p:cNvPr id="2011141" name="Rectangle 5"/>
            <p:cNvSpPr>
              <a:spLocks noChangeArrowheads="1"/>
            </p:cNvSpPr>
            <p:nvPr/>
          </p:nvSpPr>
          <p:spPr bwMode="auto">
            <a:xfrm>
              <a:off x="4113" y="2245"/>
              <a:ext cx="41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11142" name="Line 6"/>
            <p:cNvSpPr>
              <a:spLocks noChangeShapeType="1"/>
            </p:cNvSpPr>
            <p:nvPr/>
          </p:nvSpPr>
          <p:spPr bwMode="auto">
            <a:xfrm flipH="1">
              <a:off x="3774" y="2582"/>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43" name="Rectangle 7"/>
            <p:cNvSpPr>
              <a:spLocks noChangeArrowheads="1"/>
            </p:cNvSpPr>
            <p:nvPr/>
          </p:nvSpPr>
          <p:spPr bwMode="auto">
            <a:xfrm>
              <a:off x="5237" y="3323"/>
              <a:ext cx="246"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e</a:t>
              </a:r>
            </a:p>
          </p:txBody>
        </p:sp>
        <p:sp>
          <p:nvSpPr>
            <p:cNvPr id="2011144" name="Rectangle 8"/>
            <p:cNvSpPr>
              <a:spLocks noChangeArrowheads="1"/>
            </p:cNvSpPr>
            <p:nvPr/>
          </p:nvSpPr>
          <p:spPr bwMode="auto">
            <a:xfrm>
              <a:off x="3528" y="2732"/>
              <a:ext cx="415"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11145" name="Rectangle 9"/>
            <p:cNvSpPr>
              <a:spLocks noChangeArrowheads="1"/>
            </p:cNvSpPr>
            <p:nvPr/>
          </p:nvSpPr>
          <p:spPr bwMode="auto">
            <a:xfrm>
              <a:off x="3981" y="3294"/>
              <a:ext cx="415"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c</a:t>
              </a:r>
            </a:p>
          </p:txBody>
        </p:sp>
        <p:sp>
          <p:nvSpPr>
            <p:cNvPr id="2011146" name="Rectangle 10"/>
            <p:cNvSpPr>
              <a:spLocks noChangeArrowheads="1"/>
            </p:cNvSpPr>
            <p:nvPr/>
          </p:nvSpPr>
          <p:spPr bwMode="auto">
            <a:xfrm>
              <a:off x="2979" y="3204"/>
              <a:ext cx="41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11147" name="Rectangle 11"/>
            <p:cNvSpPr>
              <a:spLocks noChangeArrowheads="1"/>
            </p:cNvSpPr>
            <p:nvPr/>
          </p:nvSpPr>
          <p:spPr bwMode="auto">
            <a:xfrm>
              <a:off x="2511" y="3711"/>
              <a:ext cx="45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a:t>
              </a:r>
            </a:p>
          </p:txBody>
        </p:sp>
        <p:sp>
          <p:nvSpPr>
            <p:cNvPr id="2011148" name="Rectangle 12"/>
            <p:cNvSpPr>
              <a:spLocks noChangeArrowheads="1"/>
            </p:cNvSpPr>
            <p:nvPr/>
          </p:nvSpPr>
          <p:spPr bwMode="auto">
            <a:xfrm>
              <a:off x="3423" y="3709"/>
              <a:ext cx="50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b</a:t>
              </a:r>
            </a:p>
          </p:txBody>
        </p:sp>
        <p:sp>
          <p:nvSpPr>
            <p:cNvPr id="2011149" name="Line 13"/>
            <p:cNvSpPr>
              <a:spLocks noChangeShapeType="1"/>
            </p:cNvSpPr>
            <p:nvPr/>
          </p:nvSpPr>
          <p:spPr bwMode="auto">
            <a:xfrm flipH="1">
              <a:off x="3229" y="3069"/>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50" name="Line 14"/>
            <p:cNvSpPr>
              <a:spLocks noChangeShapeType="1"/>
            </p:cNvSpPr>
            <p:nvPr/>
          </p:nvSpPr>
          <p:spPr bwMode="auto">
            <a:xfrm>
              <a:off x="3748" y="3019"/>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51" name="Line 15"/>
            <p:cNvSpPr>
              <a:spLocks noChangeShapeType="1"/>
            </p:cNvSpPr>
            <p:nvPr/>
          </p:nvSpPr>
          <p:spPr bwMode="auto">
            <a:xfrm>
              <a:off x="3188" y="3524"/>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52" name="Line 16"/>
            <p:cNvSpPr>
              <a:spLocks noChangeShapeType="1"/>
            </p:cNvSpPr>
            <p:nvPr/>
          </p:nvSpPr>
          <p:spPr bwMode="auto">
            <a:xfrm flipH="1">
              <a:off x="2707" y="3524"/>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53" name="Rectangle 17"/>
            <p:cNvSpPr>
              <a:spLocks noChangeArrowheads="1"/>
            </p:cNvSpPr>
            <p:nvPr/>
          </p:nvSpPr>
          <p:spPr bwMode="auto">
            <a:xfrm>
              <a:off x="4672" y="2750"/>
              <a:ext cx="349"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a:t>
              </a:r>
            </a:p>
          </p:txBody>
        </p:sp>
        <p:sp>
          <p:nvSpPr>
            <p:cNvPr id="2011154" name="Line 18"/>
            <p:cNvSpPr>
              <a:spLocks noChangeShapeType="1"/>
            </p:cNvSpPr>
            <p:nvPr/>
          </p:nvSpPr>
          <p:spPr bwMode="auto">
            <a:xfrm>
              <a:off x="4386" y="2582"/>
              <a:ext cx="286"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55" name="Rectangle 19"/>
            <p:cNvSpPr>
              <a:spLocks noChangeArrowheads="1"/>
            </p:cNvSpPr>
            <p:nvPr/>
          </p:nvSpPr>
          <p:spPr bwMode="auto">
            <a:xfrm>
              <a:off x="4191" y="3323"/>
              <a:ext cx="328"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800"/>
                <a:t>d</a:t>
              </a:r>
            </a:p>
          </p:txBody>
        </p:sp>
        <p:sp>
          <p:nvSpPr>
            <p:cNvPr id="2011156" name="Line 20"/>
            <p:cNvSpPr>
              <a:spLocks noChangeShapeType="1"/>
            </p:cNvSpPr>
            <p:nvPr/>
          </p:nvSpPr>
          <p:spPr bwMode="auto">
            <a:xfrm>
              <a:off x="4946" y="3121"/>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11157" name="Line 21"/>
            <p:cNvSpPr>
              <a:spLocks noChangeShapeType="1"/>
            </p:cNvSpPr>
            <p:nvPr/>
          </p:nvSpPr>
          <p:spPr bwMode="auto">
            <a:xfrm flipH="1">
              <a:off x="4406" y="3096"/>
              <a:ext cx="287" cy="2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11158" name="Rectangle 22"/>
          <p:cNvSpPr>
            <a:spLocks noChangeArrowheads="1"/>
          </p:cNvSpPr>
          <p:nvPr/>
        </p:nvSpPr>
        <p:spPr bwMode="auto">
          <a:xfrm>
            <a:off x="522288" y="2843213"/>
            <a:ext cx="38703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pt-BR" sz="2800"/>
              <a:t>	</a:t>
            </a:r>
            <a:r>
              <a:rPr lang="zh-CN" altLang="pt-BR" sz="2800">
                <a:solidFill>
                  <a:srgbClr val="00FF00"/>
                </a:solidFill>
              </a:rPr>
              <a:t>如果对每个中间结果使用不同寄存器，则完成计算只需要</a:t>
            </a:r>
            <a:r>
              <a:rPr lang="pt-BR" altLang="zh-CN" sz="2800">
                <a:solidFill>
                  <a:srgbClr val="00FF00"/>
                </a:solidFill>
              </a:rPr>
              <a:t>4</a:t>
            </a:r>
            <a:r>
              <a:rPr lang="zh-CN" altLang="pt-BR" sz="2800">
                <a:solidFill>
                  <a:srgbClr val="00FF00"/>
                </a:solidFill>
              </a:rPr>
              <a:t>步</a:t>
            </a:r>
            <a:endParaRPr lang="zh-CN" altLang="en-US">
              <a:solidFill>
                <a:srgbClr val="00FF00"/>
              </a:solidFill>
            </a:endParaRPr>
          </a:p>
        </p:txBody>
      </p:sp>
      <p:grpSp>
        <p:nvGrpSpPr>
          <p:cNvPr id="2011173" name="Group 37"/>
          <p:cNvGrpSpPr>
            <a:grpSpLocks/>
          </p:cNvGrpSpPr>
          <p:nvPr/>
        </p:nvGrpSpPr>
        <p:grpSpPr bwMode="auto">
          <a:xfrm>
            <a:off x="296863" y="4914900"/>
            <a:ext cx="8313737" cy="1441450"/>
            <a:chOff x="0" y="3096"/>
            <a:chExt cx="5237" cy="908"/>
          </a:xfrm>
        </p:grpSpPr>
        <p:sp>
          <p:nvSpPr>
            <p:cNvPr id="2011160" name="Rectangle 24"/>
            <p:cNvSpPr>
              <a:spLocks noChangeArrowheads="1"/>
            </p:cNvSpPr>
            <p:nvPr/>
          </p:nvSpPr>
          <p:spPr bwMode="auto">
            <a:xfrm>
              <a:off x="102" y="3096"/>
              <a:ext cx="1331" cy="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just"/>
              <a:r>
                <a:rPr lang="pt-BR" altLang="zh-CN" sz="2800"/>
                <a:t>R1 = a</a:t>
              </a:r>
            </a:p>
            <a:p>
              <a:pPr marL="342900" indent="-342900" algn="just"/>
              <a:r>
                <a:rPr lang="pt-BR" altLang="zh-CN" sz="2800"/>
                <a:t>R6 = R1+R2</a:t>
              </a:r>
            </a:p>
            <a:p>
              <a:pPr marL="342900" indent="-342900" algn="just"/>
              <a:r>
                <a:rPr lang="pt-BR" altLang="zh-CN" sz="2800"/>
                <a:t>R8 = R6+R3</a:t>
              </a:r>
            </a:p>
            <a:p>
              <a:pPr marL="342900" indent="-342900" algn="just"/>
              <a:r>
                <a:rPr lang="pt-BR" altLang="zh-CN" sz="2800"/>
                <a:t>R9 = R8+R7</a:t>
              </a:r>
              <a:endParaRPr lang="en-US" altLang="zh-CN" sz="2800"/>
            </a:p>
          </p:txBody>
        </p:sp>
        <p:sp>
          <p:nvSpPr>
            <p:cNvPr id="2011162" name="Rectangle 26"/>
            <p:cNvSpPr>
              <a:spLocks noChangeArrowheads="1"/>
            </p:cNvSpPr>
            <p:nvPr/>
          </p:nvSpPr>
          <p:spPr bwMode="auto">
            <a:xfrm>
              <a:off x="1473" y="3096"/>
              <a:ext cx="1332" cy="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just"/>
              <a:r>
                <a:rPr lang="pt-BR" altLang="zh-CN" sz="2800"/>
                <a:t>R2 = b</a:t>
              </a:r>
            </a:p>
            <a:p>
              <a:pPr marL="342900" indent="-342900" algn="just"/>
              <a:r>
                <a:rPr lang="pt-BR" altLang="zh-CN" sz="2800"/>
                <a:t>R7 = R4+R5</a:t>
              </a:r>
              <a:endParaRPr lang="en-US" altLang="zh-CN" sz="2800"/>
            </a:p>
          </p:txBody>
        </p:sp>
        <p:sp>
          <p:nvSpPr>
            <p:cNvPr id="2011166" name="Line 30"/>
            <p:cNvSpPr>
              <a:spLocks noChangeShapeType="1"/>
            </p:cNvSpPr>
            <p:nvPr/>
          </p:nvSpPr>
          <p:spPr bwMode="auto">
            <a:xfrm>
              <a:off x="0" y="3143"/>
              <a:ext cx="52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11167" name="Line 31"/>
            <p:cNvSpPr>
              <a:spLocks noChangeShapeType="1"/>
            </p:cNvSpPr>
            <p:nvPr/>
          </p:nvSpPr>
          <p:spPr bwMode="auto">
            <a:xfrm rot="-5400000">
              <a:off x="958" y="3577"/>
              <a:ext cx="8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11163" name="Rectangle 27"/>
            <p:cNvSpPr>
              <a:spLocks noChangeArrowheads="1"/>
            </p:cNvSpPr>
            <p:nvPr/>
          </p:nvSpPr>
          <p:spPr bwMode="auto">
            <a:xfrm>
              <a:off x="2818" y="3097"/>
              <a:ext cx="1333" cy="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just"/>
              <a:r>
                <a:rPr lang="pt-BR" altLang="zh-CN" sz="2800"/>
                <a:t>R3 = c</a:t>
              </a:r>
              <a:endParaRPr lang="en-US" altLang="zh-CN" sz="2800"/>
            </a:p>
          </p:txBody>
        </p:sp>
        <p:sp>
          <p:nvSpPr>
            <p:cNvPr id="2011164" name="Rectangle 28"/>
            <p:cNvSpPr>
              <a:spLocks noChangeArrowheads="1"/>
            </p:cNvSpPr>
            <p:nvPr/>
          </p:nvSpPr>
          <p:spPr bwMode="auto">
            <a:xfrm>
              <a:off x="3624" y="3096"/>
              <a:ext cx="1331" cy="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just"/>
              <a:r>
                <a:rPr lang="pt-BR" altLang="zh-CN" sz="2800"/>
                <a:t>R4 = d</a:t>
              </a:r>
              <a:endParaRPr lang="en-US" altLang="zh-CN" sz="2800"/>
            </a:p>
          </p:txBody>
        </p:sp>
        <p:sp>
          <p:nvSpPr>
            <p:cNvPr id="2011165" name="Rectangle 29"/>
            <p:cNvSpPr>
              <a:spLocks noChangeArrowheads="1"/>
            </p:cNvSpPr>
            <p:nvPr/>
          </p:nvSpPr>
          <p:spPr bwMode="auto">
            <a:xfrm>
              <a:off x="4428" y="3096"/>
              <a:ext cx="777" cy="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just"/>
              <a:r>
                <a:rPr lang="pt-BR" altLang="zh-CN" sz="2800"/>
                <a:t>R5 = e</a:t>
              </a:r>
              <a:endParaRPr lang="en-US" altLang="zh-CN" sz="2800"/>
            </a:p>
          </p:txBody>
        </p:sp>
        <p:sp>
          <p:nvSpPr>
            <p:cNvPr id="2011168" name="Line 32"/>
            <p:cNvSpPr>
              <a:spLocks noChangeShapeType="1"/>
            </p:cNvSpPr>
            <p:nvPr/>
          </p:nvSpPr>
          <p:spPr bwMode="auto">
            <a:xfrm rot="-5400000">
              <a:off x="2558" y="3343"/>
              <a:ext cx="3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11169" name="Line 33"/>
            <p:cNvSpPr>
              <a:spLocks noChangeShapeType="1"/>
            </p:cNvSpPr>
            <p:nvPr/>
          </p:nvSpPr>
          <p:spPr bwMode="auto">
            <a:xfrm rot="-5400000">
              <a:off x="3455" y="3250"/>
              <a:ext cx="2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11170" name="Line 34"/>
            <p:cNvSpPr>
              <a:spLocks noChangeShapeType="1"/>
            </p:cNvSpPr>
            <p:nvPr/>
          </p:nvSpPr>
          <p:spPr bwMode="auto">
            <a:xfrm rot="-5400000">
              <a:off x="4272" y="3250"/>
              <a:ext cx="2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186"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13187"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10.2.4 </a:t>
            </a:r>
            <a:r>
              <a:rPr lang="zh-CN" altLang="en-US" b="1"/>
              <a:t>寄存器分配和代码调度的次序安排</a:t>
            </a:r>
            <a:endParaRPr lang="zh-CN" altLang="en-US"/>
          </a:p>
          <a:p>
            <a:pPr algn="just"/>
            <a:r>
              <a:rPr lang="zh-CN" altLang="en-US" b="1"/>
              <a:t>先寄存器分配</a:t>
            </a:r>
            <a:endParaRPr lang="zh-CN" altLang="en-US"/>
          </a:p>
          <a:p>
            <a:pPr lvl="1" algn="just"/>
            <a:r>
              <a:rPr lang="zh-CN" altLang="en-US" b="1"/>
              <a:t>结果代码中会有很多存储相关</a:t>
            </a:r>
            <a:endParaRPr lang="zh-CN" altLang="en-US"/>
          </a:p>
          <a:p>
            <a:pPr lvl="1" algn="just"/>
            <a:r>
              <a:rPr lang="zh-CN" altLang="en-US" b="1"/>
              <a:t>非数值应用本质上没有多少并行，采用这种方式</a:t>
            </a:r>
          </a:p>
          <a:p>
            <a:pPr algn="just"/>
            <a:r>
              <a:rPr lang="zh-CN" altLang="en-US" b="1"/>
              <a:t>先代码调度</a:t>
            </a:r>
            <a:endParaRPr lang="zh-CN" altLang="en-US"/>
          </a:p>
          <a:p>
            <a:pPr lvl="1" algn="just"/>
            <a:r>
              <a:rPr lang="zh-CN" altLang="en-US" b="1"/>
              <a:t>导致寄存器溢出，抵消指令级并行的优点</a:t>
            </a:r>
          </a:p>
          <a:p>
            <a:pPr lvl="1" algn="just"/>
            <a:r>
              <a:rPr lang="zh-CN" altLang="en-US" b="1"/>
              <a:t>适用于有许多大表达式的数值应用</a:t>
            </a:r>
            <a:endParaRPr lang="zh-CN" altLang="en-US"/>
          </a:p>
          <a:p>
            <a:pPr lvl="1" algn="just"/>
            <a:r>
              <a:rPr lang="zh-CN" altLang="en-US" b="1"/>
              <a:t>在假定伪寄存器就是物理寄存器情况下，先调度指令，然后寄存器分配，把处理寄存器溢出的代码附加在必要的地方，并再次进行代码调度</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234"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15235"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10.2.5 </a:t>
            </a:r>
            <a:r>
              <a:rPr lang="zh-CN" altLang="en-US" b="1"/>
              <a:t>控制相关</a:t>
            </a:r>
            <a:r>
              <a:rPr lang="zh-CN" altLang="en-US"/>
              <a:t> </a:t>
            </a:r>
          </a:p>
          <a:p>
            <a:pPr lvl="1" algn="just"/>
            <a:r>
              <a:rPr lang="zh-CN" altLang="en-US" b="1"/>
              <a:t>在非数值计算中，基本块非常小，其中的操作通常高度相关，几乎不能并行</a:t>
            </a:r>
            <a:endParaRPr lang="zh-CN" altLang="en-US"/>
          </a:p>
          <a:p>
            <a:pPr lvl="1" algn="just"/>
            <a:r>
              <a:rPr lang="zh-CN" altLang="en-US" b="1"/>
              <a:t>调查跨基本块的并行是至关重要的</a:t>
            </a:r>
            <a:endParaRPr lang="zh-CN" altLang="en-US"/>
          </a:p>
          <a:p>
            <a:pPr lvl="1" algn="just"/>
            <a:r>
              <a:rPr lang="zh-CN" altLang="en-US" b="1"/>
              <a:t>若一条指令很可能被执行且有空闲的资源可</a:t>
            </a:r>
            <a:r>
              <a:rPr lang="zh-CN" altLang="en-US" b="1">
                <a:latin typeface="宋体"/>
              </a:rPr>
              <a:t>“</a:t>
            </a:r>
            <a:r>
              <a:rPr lang="zh-CN" altLang="en-US" b="1"/>
              <a:t>免费</a:t>
            </a:r>
            <a:r>
              <a:rPr lang="zh-CN" altLang="en-US" b="1">
                <a:latin typeface="宋体"/>
              </a:rPr>
              <a:t>”</a:t>
            </a:r>
            <a:r>
              <a:rPr lang="zh-CN" altLang="en-US" b="1"/>
              <a:t>用于完成该指令的操作，则可以投机地执行该指令；若投机成功，则程序运行得快一些</a:t>
            </a:r>
          </a:p>
          <a:p>
            <a:pPr lvl="1">
              <a:buFontTx/>
              <a:buNone/>
            </a:pPr>
            <a:r>
              <a:rPr lang="zh-CN" altLang="en-US" b="1"/>
              <a:t>例	</a:t>
            </a:r>
            <a:r>
              <a:rPr lang="en-US" altLang="zh-CN" b="1"/>
              <a:t>if (a &gt; t)	        </a:t>
            </a:r>
            <a:r>
              <a:rPr lang="en-US" altLang="zh-CN" b="1">
                <a:solidFill>
                  <a:srgbClr val="00FF00"/>
                </a:solidFill>
              </a:rPr>
              <a:t>b = a </a:t>
            </a:r>
            <a:r>
              <a:rPr lang="en-US" altLang="zh-CN" b="1">
                <a:solidFill>
                  <a:srgbClr val="00FF00"/>
                </a:solidFill>
                <a:sym typeface="Symbol" pitchFamily="18" charset="2"/>
              </a:rPr>
              <a:t></a:t>
            </a:r>
            <a:r>
              <a:rPr lang="en-US" altLang="zh-CN" b="1">
                <a:solidFill>
                  <a:srgbClr val="00FF00"/>
                </a:solidFill>
              </a:rPr>
              <a:t> a</a:t>
            </a:r>
            <a:r>
              <a:rPr lang="zh-CN" altLang="en-US" b="1">
                <a:solidFill>
                  <a:srgbClr val="00FF00"/>
                </a:solidFill>
              </a:rPr>
              <a:t>依赖于比较</a:t>
            </a:r>
            <a:r>
              <a:rPr lang="en-US" altLang="zh-CN" b="1">
                <a:solidFill>
                  <a:srgbClr val="00FF00"/>
                </a:solidFill>
              </a:rPr>
              <a:t>a &gt; t</a:t>
            </a:r>
            <a:r>
              <a:rPr lang="zh-CN" altLang="en-US" b="1">
                <a:solidFill>
                  <a:srgbClr val="00FF00"/>
                </a:solidFill>
              </a:rPr>
              <a:t>的结果</a:t>
            </a:r>
            <a:r>
              <a:rPr lang="zh-CN" altLang="en-US"/>
              <a:t> </a:t>
            </a:r>
            <a:endParaRPr lang="en-US" altLang="zh-CN" b="1"/>
          </a:p>
          <a:p>
            <a:pPr lvl="1">
              <a:buFontTx/>
              <a:buNone/>
            </a:pPr>
            <a:r>
              <a:rPr lang="en-US" altLang="zh-CN" b="1"/>
              <a:t>		    b = a </a:t>
            </a:r>
            <a:r>
              <a:rPr lang="en-US" altLang="zh-CN" b="1">
                <a:sym typeface="Symbol" pitchFamily="18" charset="2"/>
              </a:rPr>
              <a:t></a:t>
            </a:r>
            <a:r>
              <a:rPr lang="en-US" altLang="zh-CN" b="1"/>
              <a:t> a;	        </a:t>
            </a:r>
            <a:r>
              <a:rPr lang="zh-CN" altLang="en-US" b="1">
                <a:solidFill>
                  <a:srgbClr val="00FF00"/>
                </a:solidFill>
              </a:rPr>
              <a:t>若</a:t>
            </a:r>
            <a:r>
              <a:rPr lang="en-US" altLang="zh-CN" b="1">
                <a:solidFill>
                  <a:srgbClr val="00FF00"/>
                </a:solidFill>
              </a:rPr>
              <a:t>a </a:t>
            </a:r>
            <a:r>
              <a:rPr lang="en-US" altLang="zh-CN" b="1">
                <a:solidFill>
                  <a:srgbClr val="00FF00"/>
                </a:solidFill>
                <a:sym typeface="Symbol" pitchFamily="18" charset="2"/>
              </a:rPr>
              <a:t></a:t>
            </a:r>
            <a:r>
              <a:rPr lang="en-US" altLang="zh-CN" b="1">
                <a:solidFill>
                  <a:srgbClr val="00FF00"/>
                </a:solidFill>
              </a:rPr>
              <a:t> a</a:t>
            </a:r>
            <a:r>
              <a:rPr lang="zh-CN" altLang="en-US" b="1">
                <a:solidFill>
                  <a:srgbClr val="00FF00"/>
                </a:solidFill>
              </a:rPr>
              <a:t>不会产生副作用，则</a:t>
            </a:r>
            <a:endParaRPr lang="en-US" altLang="zh-CN" b="1"/>
          </a:p>
          <a:p>
            <a:pPr lvl="1">
              <a:buFontTx/>
              <a:buNone/>
            </a:pPr>
            <a:r>
              <a:rPr lang="en-US" altLang="zh-CN" b="1"/>
              <a:t>		d = a + c; 	        </a:t>
            </a:r>
            <a:r>
              <a:rPr lang="en-US" altLang="zh-CN" b="1">
                <a:solidFill>
                  <a:srgbClr val="00FF00"/>
                </a:solidFill>
              </a:rPr>
              <a:t>a </a:t>
            </a:r>
            <a:r>
              <a:rPr lang="en-US" altLang="zh-CN" b="1">
                <a:solidFill>
                  <a:srgbClr val="00FF00"/>
                </a:solidFill>
                <a:sym typeface="Symbol" pitchFamily="18" charset="2"/>
              </a:rPr>
              <a:t></a:t>
            </a:r>
            <a:r>
              <a:rPr lang="en-US" altLang="zh-CN" b="1">
                <a:solidFill>
                  <a:srgbClr val="00FF00"/>
                </a:solidFill>
              </a:rPr>
              <a:t> a</a:t>
            </a:r>
            <a:r>
              <a:rPr lang="zh-CN" altLang="en-US" b="1">
                <a:solidFill>
                  <a:srgbClr val="00FF00"/>
                </a:solidFill>
              </a:rPr>
              <a:t>可以投机地执行</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82"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17283"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10.2.6 </a:t>
            </a:r>
            <a:r>
              <a:rPr lang="zh-CN" altLang="en-US" b="1"/>
              <a:t>投机执行的支持</a:t>
            </a:r>
            <a:endParaRPr lang="zh-CN" altLang="en-US"/>
          </a:p>
          <a:p>
            <a:pPr lvl="1" algn="just"/>
            <a:r>
              <a:rPr lang="zh-CN" altLang="en-US" b="1"/>
              <a:t>内存读取是一类使用频繁，且能从投机执行大大获益的指令</a:t>
            </a:r>
          </a:p>
          <a:p>
            <a:pPr lvl="1"/>
            <a:r>
              <a:rPr lang="zh-CN" altLang="en-US" b="1"/>
              <a:t>但在 </a:t>
            </a:r>
            <a:r>
              <a:rPr lang="en-US" altLang="zh-CN" b="1"/>
              <a:t>if (p != null)</a:t>
            </a:r>
          </a:p>
          <a:p>
            <a:pPr lvl="1">
              <a:buFontTx/>
              <a:buNone/>
            </a:pPr>
            <a:r>
              <a:rPr lang="en-US" altLang="zh-CN" b="1"/>
              <a:t>				q = </a:t>
            </a:r>
            <a:r>
              <a:rPr lang="en-US" altLang="zh-CN" b="1">
                <a:sym typeface="Symbol" pitchFamily="18" charset="2"/>
              </a:rPr>
              <a:t></a:t>
            </a:r>
            <a:r>
              <a:rPr lang="en-US" altLang="zh-CN" b="1"/>
              <a:t>p</a:t>
            </a:r>
          </a:p>
          <a:p>
            <a:pPr lvl="1">
              <a:buFontTx/>
              <a:buNone/>
            </a:pPr>
            <a:r>
              <a:rPr lang="zh-CN" altLang="en-US" b="1"/>
              <a:t>	中，投机地对</a:t>
            </a:r>
            <a:r>
              <a:rPr lang="en-US" altLang="zh-CN" b="1"/>
              <a:t>p</a:t>
            </a:r>
            <a:r>
              <a:rPr lang="zh-CN" altLang="en-US" b="1"/>
              <a:t>脱引用将引起该程序因</a:t>
            </a:r>
            <a:r>
              <a:rPr lang="en-US" altLang="zh-CN" b="1"/>
              <a:t>p</a:t>
            </a:r>
            <a:r>
              <a:rPr lang="zh-CN" altLang="en-US" b="1"/>
              <a:t>等于</a:t>
            </a:r>
            <a:r>
              <a:rPr lang="en-US" altLang="zh-CN" b="1"/>
              <a:t>null</a:t>
            </a:r>
            <a:r>
              <a:rPr lang="zh-CN" altLang="en-US" b="1"/>
              <a:t>而错误地停止</a:t>
            </a:r>
            <a:endParaRPr lang="zh-CN" altLang="en-US"/>
          </a:p>
          <a:p>
            <a:pPr lvl="1"/>
            <a:r>
              <a:rPr lang="zh-CN" altLang="en-US" b="1"/>
              <a:t>许多高性能处理器提供专门的特性来支持投机地内存访问</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9330"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19331"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10.2.6 </a:t>
            </a:r>
            <a:r>
              <a:rPr lang="zh-CN" altLang="en-US" b="1"/>
              <a:t>投机执行的支持</a:t>
            </a:r>
          </a:p>
          <a:p>
            <a:pPr lvl="1" algn="just">
              <a:spcBef>
                <a:spcPct val="10000"/>
              </a:spcBef>
            </a:pPr>
            <a:r>
              <a:rPr lang="zh-CN" altLang="en-US" b="1"/>
              <a:t>预取指令	在数据使用前将其从内存取到缓存</a:t>
            </a:r>
            <a:r>
              <a:rPr lang="en-US" altLang="zh-CN" b="1"/>
              <a:t>,</a:t>
            </a:r>
            <a:r>
              <a:rPr lang="zh-CN" altLang="en-US" b="1"/>
              <a:t>若该单元无效或访问它会引起缺页，则忽略</a:t>
            </a:r>
            <a:r>
              <a:rPr lang="zh-CN" altLang="en-US"/>
              <a:t> </a:t>
            </a:r>
            <a:endParaRPr lang="en-US" altLang="zh-CN"/>
          </a:p>
          <a:p>
            <a:pPr lvl="1" algn="just">
              <a:spcBef>
                <a:spcPct val="10000"/>
              </a:spcBef>
            </a:pPr>
            <a:r>
              <a:rPr lang="zh-CN" altLang="en-US" b="1"/>
              <a:t>抑制位		允许投机地从内存将数据读取到寄存器堆，若出现非法内存访问或缺页，则设置目标寄存器的抑制位</a:t>
            </a:r>
            <a:endParaRPr lang="zh-CN" altLang="en-US"/>
          </a:p>
          <a:p>
            <a:pPr lvl="1" algn="just">
              <a:spcBef>
                <a:spcPct val="10000"/>
              </a:spcBef>
            </a:pPr>
            <a:r>
              <a:rPr lang="zh-CN" altLang="en-US" b="1"/>
              <a:t>判定指令	在判定条件为真时才执行的指令</a:t>
            </a:r>
          </a:p>
          <a:p>
            <a:pPr lvl="1">
              <a:spcBef>
                <a:spcPct val="10000"/>
              </a:spcBef>
              <a:buFontTx/>
              <a:buNone/>
            </a:pPr>
            <a:r>
              <a:rPr lang="zh-CN" altLang="en-US" b="1"/>
              <a:t>	例  </a:t>
            </a:r>
            <a:r>
              <a:rPr lang="en-US" altLang="zh-CN" b="1"/>
              <a:t>if (a == 0)	</a:t>
            </a:r>
            <a:r>
              <a:rPr lang="zh-CN" altLang="en-US" b="1"/>
              <a:t>翻译成  </a:t>
            </a:r>
            <a:r>
              <a:rPr lang="en-US" altLang="zh-CN" b="1"/>
              <a:t>ADD R3, R4, R5</a:t>
            </a:r>
            <a:endParaRPr lang="zh-CN" altLang="en-US" b="1"/>
          </a:p>
          <a:p>
            <a:pPr lvl="1">
              <a:spcBef>
                <a:spcPct val="10000"/>
              </a:spcBef>
              <a:buFontTx/>
              <a:buNone/>
            </a:pPr>
            <a:r>
              <a:rPr lang="en-US" altLang="zh-CN" b="1"/>
              <a:t>			b = c + d;		    CMOVZ R2, R3, R1</a:t>
            </a:r>
          </a:p>
          <a:p>
            <a:pPr lvl="1">
              <a:spcBef>
                <a:spcPct val="10000"/>
              </a:spcBef>
              <a:buFontTx/>
              <a:buNone/>
            </a:pPr>
            <a:r>
              <a:rPr lang="zh-CN" altLang="en-US" b="1"/>
              <a:t>	假定</a:t>
            </a:r>
            <a:r>
              <a:rPr lang="en-US" altLang="zh-CN" b="1"/>
              <a:t>a</a:t>
            </a:r>
            <a:r>
              <a:rPr lang="zh-CN" altLang="en-US" b="1"/>
              <a:t>、</a:t>
            </a:r>
            <a:r>
              <a:rPr lang="en-US" altLang="zh-CN" b="1"/>
              <a:t>b</a:t>
            </a:r>
            <a:r>
              <a:rPr lang="zh-CN" altLang="en-US" b="1"/>
              <a:t>、</a:t>
            </a:r>
            <a:r>
              <a:rPr lang="en-US" altLang="zh-CN" b="1"/>
              <a:t>c</a:t>
            </a:r>
            <a:r>
              <a:rPr lang="zh-CN" altLang="en-US" b="1"/>
              <a:t>和</a:t>
            </a:r>
            <a:r>
              <a:rPr lang="en-US" altLang="zh-CN" b="1"/>
              <a:t>d</a:t>
            </a:r>
            <a:r>
              <a:rPr lang="zh-CN" altLang="en-US" b="1"/>
              <a:t>分别被分配了</a:t>
            </a:r>
            <a:r>
              <a:rPr lang="en-US" altLang="zh-CN" b="1"/>
              <a:t>R1</a:t>
            </a:r>
            <a:r>
              <a:rPr lang="zh-CN" altLang="en-US" b="1"/>
              <a:t>、</a:t>
            </a:r>
            <a:r>
              <a:rPr lang="en-US" altLang="zh-CN" b="1"/>
              <a:t>R2</a:t>
            </a:r>
            <a:r>
              <a:rPr lang="zh-CN" altLang="en-US" b="1"/>
              <a:t>、</a:t>
            </a:r>
            <a:r>
              <a:rPr lang="en-US" altLang="zh-CN" b="1"/>
              <a:t>R4</a:t>
            </a:r>
            <a:r>
              <a:rPr lang="zh-CN" altLang="en-US" b="1"/>
              <a:t>和</a:t>
            </a:r>
            <a:r>
              <a:rPr lang="en-US" altLang="zh-CN" b="1"/>
              <a:t>R5</a:t>
            </a:r>
          </a:p>
          <a:p>
            <a:pPr lvl="1">
              <a:spcBef>
                <a:spcPct val="10000"/>
              </a:spcBef>
              <a:buFontTx/>
              <a:buNone/>
            </a:pPr>
            <a:r>
              <a:rPr lang="zh-CN" altLang="en-US"/>
              <a:t>	</a:t>
            </a:r>
            <a:r>
              <a:rPr lang="zh-CN" altLang="en-US" b="1"/>
              <a:t>可用来将相邻基本块组合成一个更大基本块</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1378"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21379"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10.2.7 </a:t>
            </a:r>
            <a:r>
              <a:rPr lang="zh-CN" altLang="en-US" b="1"/>
              <a:t>一个基本的机器模型</a:t>
            </a:r>
          </a:p>
          <a:p>
            <a:pPr algn="just"/>
            <a:r>
              <a:rPr lang="zh-CN" altLang="en-US" b="1"/>
              <a:t>机器模型</a:t>
            </a:r>
            <a:r>
              <a:rPr lang="en-US" altLang="zh-CN" b="1" i="1"/>
              <a:t>M</a:t>
            </a:r>
            <a:r>
              <a:rPr lang="en-US" altLang="zh-CN" b="1"/>
              <a:t> = (</a:t>
            </a:r>
            <a:r>
              <a:rPr lang="en-US" altLang="zh-CN" b="1" i="1"/>
              <a:t>R</a:t>
            </a:r>
            <a:r>
              <a:rPr lang="en-US" altLang="zh-CN" b="1"/>
              <a:t>, </a:t>
            </a:r>
            <a:r>
              <a:rPr lang="en-US" altLang="zh-CN" b="1" i="1"/>
              <a:t>T</a:t>
            </a:r>
            <a:r>
              <a:rPr lang="en-US" altLang="zh-CN" b="1"/>
              <a:t>)</a:t>
            </a:r>
            <a:endParaRPr lang="zh-CN" altLang="en-US" b="1"/>
          </a:p>
          <a:p>
            <a:pPr lvl="1" algn="just"/>
            <a:r>
              <a:rPr lang="en-US" altLang="zh-CN" b="1" i="1"/>
              <a:t>T</a:t>
            </a:r>
            <a:r>
              <a:rPr lang="zh-CN" altLang="en-US" b="1"/>
              <a:t>：操作类型集，如读取、存储和算术运算等</a:t>
            </a:r>
          </a:p>
          <a:p>
            <a:pPr lvl="1" algn="just"/>
            <a:r>
              <a:rPr lang="en-US" altLang="zh-CN" b="1" i="1"/>
              <a:t>R</a:t>
            </a:r>
            <a:r>
              <a:rPr lang="en-US" altLang="zh-CN" b="1"/>
              <a:t> = [</a:t>
            </a:r>
            <a:r>
              <a:rPr lang="en-US" altLang="zh-CN" b="1" i="1"/>
              <a:t>r</a:t>
            </a:r>
            <a:r>
              <a:rPr lang="en-US" altLang="zh-CN" b="1" baseline="-25000"/>
              <a:t>1</a:t>
            </a:r>
            <a:r>
              <a:rPr lang="en-US" altLang="zh-CN" b="1"/>
              <a:t>, </a:t>
            </a:r>
            <a:r>
              <a:rPr lang="en-US" altLang="zh-CN" b="1" i="1"/>
              <a:t>r</a:t>
            </a:r>
            <a:r>
              <a:rPr lang="en-US" altLang="zh-CN" b="1" baseline="-25000"/>
              <a:t>2</a:t>
            </a:r>
            <a:r>
              <a:rPr lang="en-US" altLang="zh-CN" b="1"/>
              <a:t>, …]</a:t>
            </a:r>
            <a:r>
              <a:rPr lang="zh-CN" altLang="en-US" b="1"/>
              <a:t>：硬件资源向量集，如内存访问部件、算术运算部件和浮点功能部件</a:t>
            </a:r>
            <a:endParaRPr lang="zh-CN" altLang="en-US"/>
          </a:p>
          <a:p>
            <a:pPr lvl="1" algn="just">
              <a:buFontTx/>
              <a:buNone/>
            </a:pPr>
            <a:r>
              <a:rPr lang="en-US" altLang="zh-CN" b="1" i="1"/>
              <a:t>	r</a:t>
            </a:r>
            <a:r>
              <a:rPr lang="en-US" altLang="zh-CN" b="1" i="1" baseline="-25000"/>
              <a:t>i</a:t>
            </a:r>
            <a:r>
              <a:rPr lang="zh-CN" altLang="en-US" b="1"/>
              <a:t>代表第</a:t>
            </a:r>
            <a:r>
              <a:rPr lang="en-US" altLang="zh-CN" b="1" i="1"/>
              <a:t>i</a:t>
            </a:r>
            <a:r>
              <a:rPr lang="zh-CN" altLang="en-US" b="1"/>
              <a:t>类资源中可用的部件数</a:t>
            </a:r>
          </a:p>
          <a:p>
            <a:pPr lvl="1" algn="just"/>
            <a:r>
              <a:rPr lang="zh-CN" altLang="en-US" b="1"/>
              <a:t>每个操作有一组输入操作数、一组输出操作数和一个资源需求</a:t>
            </a:r>
            <a:endParaRPr lang="zh-CN" altLang="en-US"/>
          </a:p>
          <a:p>
            <a:pPr lvl="1" algn="just"/>
            <a:r>
              <a:rPr lang="zh-CN" altLang="en-US" b="1"/>
              <a:t>和每个输入操作数相关的是一个输入延迟</a:t>
            </a:r>
          </a:p>
          <a:p>
            <a:pPr lvl="1" algn="just"/>
            <a:r>
              <a:rPr lang="zh-CN" altLang="en-US" b="1"/>
              <a:t>和每个输出操作数相关的是一个输出延迟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62" name="Rectangle 2"/>
          <p:cNvSpPr>
            <a:spLocks noGrp="1" noChangeArrowheads="1"/>
          </p:cNvSpPr>
          <p:nvPr>
            <p:ph type="title"/>
          </p:nvPr>
        </p:nvSpPr>
        <p:spPr>
          <a:xfrm>
            <a:off x="381000" y="228600"/>
            <a:ext cx="8229600" cy="1143000"/>
          </a:xfrm>
        </p:spPr>
        <p:txBody>
          <a:bodyPr/>
          <a:lstStyle/>
          <a:p>
            <a:r>
              <a:rPr lang="zh-CN" altLang="en-US" b="1">
                <a:latin typeface="宋体" charset="-122"/>
              </a:rPr>
              <a:t>第十章  依赖于机器的优化</a:t>
            </a:r>
          </a:p>
        </p:txBody>
      </p:sp>
      <p:sp>
        <p:nvSpPr>
          <p:cNvPr id="1986563" name="Rectangle 3"/>
          <p:cNvSpPr>
            <a:spLocks noGrp="1" noChangeArrowheads="1"/>
          </p:cNvSpPr>
          <p:nvPr>
            <p:ph idx="1"/>
          </p:nvPr>
        </p:nvSpPr>
        <p:spPr>
          <a:xfrm>
            <a:off x="287338" y="1438275"/>
            <a:ext cx="8564562" cy="5038725"/>
          </a:xfrm>
          <a:noFill/>
        </p:spPr>
        <p:txBody>
          <a:bodyPr/>
          <a:lstStyle/>
          <a:p>
            <a:r>
              <a:rPr lang="zh-CN" altLang="en-US" b="1"/>
              <a:t>本章内容</a:t>
            </a:r>
          </a:p>
          <a:p>
            <a:pPr lvl="1"/>
            <a:r>
              <a:rPr lang="zh-CN" altLang="en-US" b="1"/>
              <a:t> 使用</a:t>
            </a:r>
            <a:r>
              <a:rPr lang="zh-CN" altLang="en-US" b="1">
                <a:solidFill>
                  <a:srgbClr val="00FF00"/>
                </a:solidFill>
              </a:rPr>
              <a:t>指令级并行</a:t>
            </a:r>
            <a:r>
              <a:rPr lang="zh-CN" altLang="en-US" b="1"/>
              <a:t>的基础问题</a:t>
            </a:r>
            <a:endParaRPr lang="zh-CN" altLang="en-US"/>
          </a:p>
          <a:p>
            <a:pPr lvl="1"/>
            <a:r>
              <a:rPr lang="zh-CN" altLang="en-US" b="1"/>
              <a:t> 提取并行的数据相关性分析</a:t>
            </a:r>
          </a:p>
          <a:p>
            <a:pPr lvl="1"/>
            <a:r>
              <a:rPr lang="zh-CN" altLang="en-US" b="1"/>
              <a:t> 代码调度的基本概念</a:t>
            </a:r>
          </a:p>
          <a:p>
            <a:pPr lvl="1"/>
            <a:r>
              <a:rPr lang="zh-CN" altLang="en-US" b="1"/>
              <a:t> 基本块调度的技术、发现通用程序中的高度数据相关控制流的方法、调度数值程序的软件流水线技术</a:t>
            </a:r>
          </a:p>
          <a:p>
            <a:pPr lvl="1"/>
            <a:r>
              <a:rPr lang="zh-CN" altLang="en-US" b="1"/>
              <a:t> 在</a:t>
            </a:r>
            <a:r>
              <a:rPr lang="zh-CN" altLang="en-US" b="1">
                <a:solidFill>
                  <a:srgbClr val="00FF00"/>
                </a:solidFill>
              </a:rPr>
              <a:t>多处理器系统</a:t>
            </a:r>
            <a:r>
              <a:rPr lang="zh-CN" altLang="en-US" b="1"/>
              <a:t>上，使用数组的计算密集型程序的并行化和数据局部性优化的概念和方法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426"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23427"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10.2.7 </a:t>
            </a:r>
            <a:r>
              <a:rPr lang="zh-CN" altLang="en-US" b="1"/>
              <a:t>一个基本的机器模型</a:t>
            </a:r>
          </a:p>
          <a:p>
            <a:pPr algn="just"/>
            <a:r>
              <a:rPr lang="zh-CN" altLang="en-US" b="1"/>
              <a:t>机器模型</a:t>
            </a:r>
            <a:r>
              <a:rPr lang="en-US" altLang="zh-CN" b="1" i="1"/>
              <a:t>M</a:t>
            </a:r>
            <a:r>
              <a:rPr lang="en-US" altLang="zh-CN" b="1"/>
              <a:t> = (</a:t>
            </a:r>
            <a:r>
              <a:rPr lang="en-US" altLang="zh-CN" b="1" i="1"/>
              <a:t>R</a:t>
            </a:r>
            <a:r>
              <a:rPr lang="en-US" altLang="zh-CN" b="1"/>
              <a:t>, </a:t>
            </a:r>
            <a:r>
              <a:rPr lang="en-US" altLang="zh-CN" b="1" i="1"/>
              <a:t>T</a:t>
            </a:r>
            <a:r>
              <a:rPr lang="en-US" altLang="zh-CN" b="1"/>
              <a:t>)</a:t>
            </a:r>
            <a:endParaRPr lang="zh-CN" altLang="en-US" b="1"/>
          </a:p>
          <a:p>
            <a:pPr lvl="1" algn="just"/>
            <a:r>
              <a:rPr lang="zh-CN" altLang="en-US" b="1"/>
              <a:t>对每种操作类型</a:t>
            </a:r>
            <a:r>
              <a:rPr lang="en-US" altLang="zh-CN" b="1" i="1"/>
              <a:t>t</a:t>
            </a:r>
            <a:r>
              <a:rPr lang="zh-CN" altLang="en-US" b="1"/>
              <a:t>，资源使用由一张二维资源预留表</a:t>
            </a:r>
            <a:r>
              <a:rPr lang="en-US" altLang="zh-CN" b="1" i="1"/>
              <a:t>RT</a:t>
            </a:r>
            <a:r>
              <a:rPr lang="en-US" altLang="zh-CN" b="1" i="1" baseline="-25000"/>
              <a:t>t</a:t>
            </a:r>
            <a:r>
              <a:rPr lang="zh-CN" altLang="en-US" b="1"/>
              <a:t>来建模</a:t>
            </a:r>
          </a:p>
          <a:p>
            <a:pPr lvl="1" algn="just"/>
            <a:r>
              <a:rPr lang="zh-CN" altLang="en-US" b="1"/>
              <a:t>条目</a:t>
            </a:r>
            <a:r>
              <a:rPr lang="en-US" altLang="zh-CN" b="1" i="1"/>
              <a:t>RT</a:t>
            </a:r>
            <a:r>
              <a:rPr lang="en-US" altLang="zh-CN" b="1" i="1" baseline="-25000"/>
              <a:t>t</a:t>
            </a:r>
            <a:r>
              <a:rPr lang="en-US" altLang="zh-CN" b="1"/>
              <a:t>[</a:t>
            </a:r>
            <a:r>
              <a:rPr lang="en-US" altLang="zh-CN" b="1" i="1"/>
              <a:t>i</a:t>
            </a:r>
            <a:r>
              <a:rPr lang="en-US" altLang="zh-CN" b="1"/>
              <a:t>, </a:t>
            </a:r>
            <a:r>
              <a:rPr lang="en-US" altLang="zh-CN" b="1" i="1"/>
              <a:t>j</a:t>
            </a:r>
            <a:r>
              <a:rPr lang="en-US" altLang="zh-CN" b="1"/>
              <a:t>]</a:t>
            </a:r>
            <a:r>
              <a:rPr lang="zh-CN" altLang="en-US" b="1"/>
              <a:t>是</a:t>
            </a:r>
            <a:r>
              <a:rPr lang="en-US" altLang="zh-CN" b="1" i="1"/>
              <a:t>t</a:t>
            </a:r>
            <a:r>
              <a:rPr lang="zh-CN" altLang="en-US" b="1"/>
              <a:t>类型的一个操作在它被发射</a:t>
            </a:r>
            <a:r>
              <a:rPr lang="en-US" altLang="zh-CN" b="1" i="1"/>
              <a:t>i</a:t>
            </a:r>
            <a:r>
              <a:rPr lang="zh-CN" altLang="en-US" b="1"/>
              <a:t>时钟周期后，使用第</a:t>
            </a:r>
            <a:r>
              <a:rPr lang="en-US" altLang="zh-CN" b="1" i="1"/>
              <a:t>j</a:t>
            </a:r>
            <a:r>
              <a:rPr lang="zh-CN" altLang="en-US" b="1"/>
              <a:t>种资源的部件数</a:t>
            </a:r>
          </a:p>
          <a:p>
            <a:pPr lvl="1" algn="just"/>
            <a:r>
              <a:rPr lang="zh-CN" altLang="en-US" b="1"/>
              <a:t>对任何</a:t>
            </a:r>
            <a:r>
              <a:rPr lang="en-US" altLang="zh-CN" b="1" i="1"/>
              <a:t>t</a:t>
            </a:r>
            <a:r>
              <a:rPr lang="zh-CN" altLang="en-US" b="1"/>
              <a:t>、</a:t>
            </a:r>
            <a:r>
              <a:rPr lang="en-US" altLang="zh-CN" b="1" i="1"/>
              <a:t>i</a:t>
            </a:r>
            <a:r>
              <a:rPr lang="zh-CN" altLang="en-US" b="1"/>
              <a:t>和</a:t>
            </a:r>
            <a:r>
              <a:rPr lang="en-US" altLang="zh-CN" b="1" i="1"/>
              <a:t>j</a:t>
            </a:r>
            <a:r>
              <a:rPr lang="zh-CN" altLang="en-US" b="1"/>
              <a:t>，</a:t>
            </a:r>
            <a:r>
              <a:rPr lang="en-US" altLang="zh-CN" b="1" i="1"/>
              <a:t>RT</a:t>
            </a:r>
            <a:r>
              <a:rPr lang="en-US" altLang="zh-CN" b="1" i="1" baseline="-25000"/>
              <a:t>t</a:t>
            </a:r>
            <a:r>
              <a:rPr lang="en-US" altLang="zh-CN" b="1"/>
              <a:t>[</a:t>
            </a:r>
            <a:r>
              <a:rPr lang="en-US" altLang="zh-CN" b="1" i="1"/>
              <a:t>i</a:t>
            </a:r>
            <a:r>
              <a:rPr lang="en-US" altLang="zh-CN" b="1"/>
              <a:t>, </a:t>
            </a:r>
            <a:r>
              <a:rPr lang="en-US" altLang="zh-CN" b="1" i="1"/>
              <a:t>j</a:t>
            </a:r>
            <a:r>
              <a:rPr lang="en-US" altLang="zh-CN" b="1"/>
              <a:t>]</a:t>
            </a:r>
            <a:r>
              <a:rPr lang="zh-CN" altLang="en-US" b="1"/>
              <a:t>必须小于或等于</a:t>
            </a:r>
            <a:r>
              <a:rPr lang="en-US" altLang="zh-CN" b="1" i="1"/>
              <a:t>R</a:t>
            </a:r>
            <a:r>
              <a:rPr lang="en-US" altLang="zh-CN" b="1"/>
              <a:t>[</a:t>
            </a:r>
            <a:r>
              <a:rPr lang="en-US" altLang="zh-CN" b="1" i="1"/>
              <a:t>j</a:t>
            </a:r>
            <a:r>
              <a:rPr lang="en-US" altLang="zh-CN" b="1"/>
              <a:t>]</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5474" name="Rectangle 2"/>
          <p:cNvSpPr>
            <a:spLocks noGrp="1" noChangeArrowheads="1"/>
          </p:cNvSpPr>
          <p:nvPr>
            <p:ph type="title"/>
          </p:nvPr>
        </p:nvSpPr>
        <p:spPr>
          <a:xfrm>
            <a:off x="381000" y="228600"/>
            <a:ext cx="8229600" cy="1143000"/>
          </a:xfrm>
        </p:spPr>
        <p:txBody>
          <a:bodyPr/>
          <a:lstStyle/>
          <a:p>
            <a:r>
              <a:rPr lang="en-US" altLang="zh-CN" b="1"/>
              <a:t>10.3  </a:t>
            </a:r>
            <a:r>
              <a:rPr lang="zh-CN" altLang="en-US" b="1"/>
              <a:t>基  本  块  调  度</a:t>
            </a:r>
            <a:endParaRPr lang="zh-CN" altLang="en-US"/>
          </a:p>
        </p:txBody>
      </p:sp>
      <p:sp>
        <p:nvSpPr>
          <p:cNvPr id="2025475" name="Rectangle 3"/>
          <p:cNvSpPr>
            <a:spLocks noGrp="1" noChangeArrowheads="1"/>
          </p:cNvSpPr>
          <p:nvPr>
            <p:ph idx="1"/>
          </p:nvPr>
        </p:nvSpPr>
        <p:spPr>
          <a:xfrm>
            <a:off x="304800" y="1676400"/>
            <a:ext cx="8564563" cy="5038725"/>
          </a:xfrm>
          <a:noFill/>
        </p:spPr>
        <p:txBody>
          <a:bodyPr/>
          <a:lstStyle/>
          <a:p>
            <a:pPr algn="just">
              <a:buFontTx/>
              <a:buNone/>
            </a:pPr>
            <a:r>
              <a:rPr lang="en-US" altLang="zh-CN" b="1"/>
              <a:t>10.3.1 </a:t>
            </a:r>
            <a:r>
              <a:rPr lang="zh-CN" altLang="en-US" b="1"/>
              <a:t>数据依赖图</a:t>
            </a:r>
          </a:p>
          <a:p>
            <a:pPr algn="just"/>
            <a:r>
              <a:rPr lang="zh-CN" altLang="en-US" b="1"/>
              <a:t>基本块由数据依赖图</a:t>
            </a:r>
            <a:r>
              <a:rPr lang="en-US" altLang="zh-CN" b="1" i="1"/>
              <a:t>G</a:t>
            </a:r>
            <a:r>
              <a:rPr lang="en-US" altLang="zh-CN" b="1"/>
              <a:t> = (</a:t>
            </a:r>
            <a:r>
              <a:rPr lang="en-US" altLang="zh-CN" b="1" i="1"/>
              <a:t>N</a:t>
            </a:r>
            <a:r>
              <a:rPr lang="en-US" altLang="zh-CN" b="1"/>
              <a:t>, </a:t>
            </a:r>
            <a:r>
              <a:rPr lang="en-US" altLang="zh-CN" b="1" i="1"/>
              <a:t>E</a:t>
            </a:r>
            <a:r>
              <a:rPr lang="en-US" altLang="zh-CN" b="1"/>
              <a:t>)</a:t>
            </a:r>
            <a:r>
              <a:rPr lang="zh-CN" altLang="en-US" b="1"/>
              <a:t>来表示</a:t>
            </a:r>
          </a:p>
          <a:p>
            <a:pPr lvl="1" algn="just"/>
            <a:r>
              <a:rPr lang="zh-CN" altLang="en-US" b="1"/>
              <a:t>结点集合</a:t>
            </a:r>
            <a:r>
              <a:rPr lang="en-US" altLang="zh-CN" b="1" i="1"/>
              <a:t>N</a:t>
            </a:r>
            <a:r>
              <a:rPr lang="zh-CN" altLang="en-US" b="1"/>
              <a:t>表示该块的机器指令中的操作集合</a:t>
            </a:r>
          </a:p>
          <a:p>
            <a:pPr lvl="1" algn="just"/>
            <a:r>
              <a:rPr lang="zh-CN" altLang="en-US" b="1"/>
              <a:t>有向边集合</a:t>
            </a:r>
            <a:r>
              <a:rPr lang="en-US" altLang="zh-CN" b="1" i="1"/>
              <a:t>E</a:t>
            </a:r>
            <a:r>
              <a:rPr lang="zh-CN" altLang="en-US" b="1"/>
              <a:t>表示这些操作之间的数据相关约束</a:t>
            </a:r>
          </a:p>
          <a:p>
            <a:pPr algn="just"/>
            <a:r>
              <a:rPr lang="en-US" altLang="zh-CN" b="1" i="1"/>
              <a:t>G</a:t>
            </a:r>
            <a:r>
              <a:rPr lang="zh-CN" altLang="en-US" b="1"/>
              <a:t>的结点集</a:t>
            </a:r>
            <a:r>
              <a:rPr lang="en-US" altLang="zh-CN" b="1" i="1"/>
              <a:t>N</a:t>
            </a:r>
            <a:r>
              <a:rPr lang="zh-CN" altLang="en-US" b="1"/>
              <a:t>和边集</a:t>
            </a:r>
            <a:r>
              <a:rPr lang="en-US" altLang="zh-CN" b="1" i="1"/>
              <a:t>E</a:t>
            </a:r>
            <a:r>
              <a:rPr lang="zh-CN" altLang="en-US" b="1"/>
              <a:t>按如下两步构造</a:t>
            </a:r>
          </a:p>
          <a:p>
            <a:pPr lvl="1" algn="just"/>
            <a:r>
              <a:rPr lang="en-US" altLang="zh-CN" b="1" i="1"/>
              <a:t>N</a:t>
            </a:r>
            <a:r>
              <a:rPr lang="zh-CN" altLang="en-US" b="1"/>
              <a:t>中的每个操作</a:t>
            </a:r>
            <a:r>
              <a:rPr lang="en-US" altLang="zh-CN" b="1" i="1"/>
              <a:t>n</a:t>
            </a:r>
            <a:r>
              <a:rPr lang="zh-CN" altLang="en-US" b="1"/>
              <a:t>有一张资源预留表</a:t>
            </a:r>
            <a:r>
              <a:rPr lang="en-US" altLang="zh-CN" b="1" i="1"/>
              <a:t>RT</a:t>
            </a:r>
            <a:r>
              <a:rPr lang="en-US" altLang="zh-CN" b="1" i="1" baseline="-25000"/>
              <a:t>n</a:t>
            </a:r>
            <a:r>
              <a:rPr lang="zh-CN" altLang="en-US" b="1"/>
              <a:t>，其值直接就是</a:t>
            </a:r>
            <a:r>
              <a:rPr lang="en-US" altLang="zh-CN" b="1" i="1"/>
              <a:t>n</a:t>
            </a:r>
            <a:r>
              <a:rPr lang="zh-CN" altLang="en-US" b="1"/>
              <a:t>的操作类型的资源预留表</a:t>
            </a:r>
          </a:p>
          <a:p>
            <a:pPr lvl="1" algn="just"/>
            <a:r>
              <a:rPr lang="zh-CN" altLang="en-US" b="1"/>
              <a:t>每条边</a:t>
            </a:r>
            <a:r>
              <a:rPr lang="en-US" altLang="zh-CN" b="1" i="1"/>
              <a:t>e</a:t>
            </a:r>
            <a:r>
              <a:rPr lang="zh-CN" altLang="en-US" b="1"/>
              <a:t>都标示有延迟</a:t>
            </a:r>
            <a:r>
              <a:rPr lang="en-US" altLang="zh-CN" b="1" i="1"/>
              <a:t>d</a:t>
            </a:r>
            <a:r>
              <a:rPr lang="en-US" altLang="zh-CN" b="1" i="1" baseline="-25000"/>
              <a:t>e</a:t>
            </a:r>
            <a:r>
              <a:rPr lang="zh-CN" altLang="en-US" b="1"/>
              <a:t>，表示</a:t>
            </a:r>
            <a:r>
              <a:rPr lang="en-US" altLang="zh-CN" b="1" i="1"/>
              <a:t>e</a:t>
            </a:r>
            <a:r>
              <a:rPr lang="zh-CN" altLang="en-US" b="1"/>
              <a:t>的目的结点必须在它源结点发射</a:t>
            </a:r>
            <a:r>
              <a:rPr lang="en-US" altLang="zh-CN" b="1" i="1"/>
              <a:t>d</a:t>
            </a:r>
            <a:r>
              <a:rPr lang="en-US" altLang="zh-CN" b="1" i="1" baseline="-25000"/>
              <a:t>e</a:t>
            </a:r>
            <a:r>
              <a:rPr lang="zh-CN" altLang="en-US" b="1"/>
              <a:t>个时钟周期之后才可以发射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22" name="Rectangle 2"/>
          <p:cNvSpPr>
            <a:spLocks noGrp="1" noChangeArrowheads="1"/>
          </p:cNvSpPr>
          <p:nvPr>
            <p:ph type="title"/>
          </p:nvPr>
        </p:nvSpPr>
        <p:spPr>
          <a:xfrm>
            <a:off x="381000" y="228600"/>
            <a:ext cx="8229600" cy="1143000"/>
          </a:xfrm>
        </p:spPr>
        <p:txBody>
          <a:bodyPr/>
          <a:lstStyle/>
          <a:p>
            <a:r>
              <a:rPr lang="en-US" altLang="zh-CN" b="1"/>
              <a:t>10.3  </a:t>
            </a:r>
            <a:r>
              <a:rPr lang="zh-CN" altLang="en-US" b="1"/>
              <a:t>基  本  块  调  度</a:t>
            </a:r>
            <a:endParaRPr lang="zh-CN" altLang="en-US"/>
          </a:p>
        </p:txBody>
      </p:sp>
      <p:sp>
        <p:nvSpPr>
          <p:cNvPr id="2027523" name="Rectangle 3"/>
          <p:cNvSpPr>
            <a:spLocks noGrp="1" noChangeArrowheads="1"/>
          </p:cNvSpPr>
          <p:nvPr>
            <p:ph idx="1"/>
          </p:nvPr>
        </p:nvSpPr>
        <p:spPr>
          <a:xfrm>
            <a:off x="304800" y="1676400"/>
            <a:ext cx="8610600" cy="5181600"/>
          </a:xfrm>
        </p:spPr>
        <p:txBody>
          <a:bodyPr/>
          <a:lstStyle/>
          <a:p>
            <a:pPr algn="just">
              <a:buFontTx/>
              <a:buNone/>
            </a:pPr>
            <a:endParaRPr lang="zh-CN" altLang="en-US" b="1"/>
          </a:p>
          <a:p>
            <a:pPr algn="just">
              <a:buFontTx/>
              <a:buNone/>
            </a:pPr>
            <a:endParaRPr lang="zh-CN" altLang="en-US"/>
          </a:p>
        </p:txBody>
      </p:sp>
      <p:grpSp>
        <p:nvGrpSpPr>
          <p:cNvPr id="2027584" name="Group 64"/>
          <p:cNvGrpSpPr>
            <a:grpSpLocks/>
          </p:cNvGrpSpPr>
          <p:nvPr/>
        </p:nvGrpSpPr>
        <p:grpSpPr bwMode="auto">
          <a:xfrm>
            <a:off x="573088" y="1128713"/>
            <a:ext cx="7778750" cy="5449887"/>
            <a:chOff x="361" y="711"/>
            <a:chExt cx="4900" cy="3433"/>
          </a:xfrm>
        </p:grpSpPr>
        <p:sp>
          <p:nvSpPr>
            <p:cNvPr id="2027525" name="Rectangle 5"/>
            <p:cNvSpPr>
              <a:spLocks noChangeArrowheads="1"/>
            </p:cNvSpPr>
            <p:nvPr/>
          </p:nvSpPr>
          <p:spPr bwMode="auto">
            <a:xfrm>
              <a:off x="1231" y="721"/>
              <a:ext cx="107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28800"/>
            <a:lstStyle/>
            <a:p>
              <a:pPr marL="342900" indent="-342900" algn="just"/>
              <a:r>
                <a:rPr lang="zh-CN" altLang="en-US" sz="2400"/>
                <a:t>数据依赖图</a:t>
              </a:r>
            </a:p>
          </p:txBody>
        </p:sp>
        <p:sp>
          <p:nvSpPr>
            <p:cNvPr id="2027526" name="Rectangle 6"/>
            <p:cNvSpPr>
              <a:spLocks noChangeArrowheads="1"/>
            </p:cNvSpPr>
            <p:nvPr/>
          </p:nvSpPr>
          <p:spPr bwMode="auto">
            <a:xfrm>
              <a:off x="4187" y="711"/>
              <a:ext cx="107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zh-CN" altLang="en-US" sz="2400"/>
                <a:t>资源预留表</a:t>
              </a:r>
            </a:p>
          </p:txBody>
        </p:sp>
        <p:sp>
          <p:nvSpPr>
            <p:cNvPr id="2027527" name="Rectangle 7"/>
            <p:cNvSpPr>
              <a:spLocks noChangeArrowheads="1"/>
            </p:cNvSpPr>
            <p:nvPr/>
          </p:nvSpPr>
          <p:spPr bwMode="auto">
            <a:xfrm>
              <a:off x="4263" y="921"/>
              <a:ext cx="93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alu men</a:t>
              </a:r>
            </a:p>
          </p:txBody>
        </p:sp>
        <p:sp>
          <p:nvSpPr>
            <p:cNvPr id="2027530" name="Line 10"/>
            <p:cNvSpPr>
              <a:spLocks noChangeShapeType="1"/>
            </p:cNvSpPr>
            <p:nvPr/>
          </p:nvSpPr>
          <p:spPr bwMode="auto">
            <a:xfrm>
              <a:off x="1662" y="1473"/>
              <a:ext cx="1" cy="223"/>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31" name="Rectangle 11"/>
            <p:cNvSpPr>
              <a:spLocks noChangeArrowheads="1"/>
            </p:cNvSpPr>
            <p:nvPr/>
          </p:nvSpPr>
          <p:spPr bwMode="auto">
            <a:xfrm>
              <a:off x="853" y="1246"/>
              <a:ext cx="1548" cy="22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LD R2, 0(R1)</a:t>
              </a:r>
            </a:p>
          </p:txBody>
        </p:sp>
        <p:sp>
          <p:nvSpPr>
            <p:cNvPr id="2027532" name="Rectangle 12"/>
            <p:cNvSpPr>
              <a:spLocks noChangeArrowheads="1"/>
            </p:cNvSpPr>
            <p:nvPr/>
          </p:nvSpPr>
          <p:spPr bwMode="auto">
            <a:xfrm>
              <a:off x="860" y="1687"/>
              <a:ext cx="1548" cy="22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ST 4(R1), R2 </a:t>
              </a:r>
            </a:p>
          </p:txBody>
        </p:sp>
        <p:sp>
          <p:nvSpPr>
            <p:cNvPr id="2027533" name="Rectangle 13"/>
            <p:cNvSpPr>
              <a:spLocks noChangeArrowheads="1"/>
            </p:cNvSpPr>
            <p:nvPr/>
          </p:nvSpPr>
          <p:spPr bwMode="auto">
            <a:xfrm>
              <a:off x="864" y="2139"/>
              <a:ext cx="1548" cy="22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LD R3, 8(R1)</a:t>
              </a:r>
            </a:p>
          </p:txBody>
        </p:sp>
        <p:sp>
          <p:nvSpPr>
            <p:cNvPr id="2027534" name="Rectangle 14"/>
            <p:cNvSpPr>
              <a:spLocks noChangeArrowheads="1"/>
            </p:cNvSpPr>
            <p:nvPr/>
          </p:nvSpPr>
          <p:spPr bwMode="auto">
            <a:xfrm>
              <a:off x="869" y="3029"/>
              <a:ext cx="1548" cy="2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ADD R3, R3, R2</a:t>
              </a:r>
            </a:p>
          </p:txBody>
        </p:sp>
        <p:sp>
          <p:nvSpPr>
            <p:cNvPr id="2027535" name="Rectangle 15"/>
            <p:cNvSpPr>
              <a:spLocks noChangeArrowheads="1"/>
            </p:cNvSpPr>
            <p:nvPr/>
          </p:nvSpPr>
          <p:spPr bwMode="auto">
            <a:xfrm>
              <a:off x="860" y="2589"/>
              <a:ext cx="1548" cy="2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ADD R3, R3, R4</a:t>
              </a:r>
            </a:p>
          </p:txBody>
        </p:sp>
        <p:sp>
          <p:nvSpPr>
            <p:cNvPr id="2027536" name="Rectangle 16"/>
            <p:cNvSpPr>
              <a:spLocks noChangeArrowheads="1"/>
            </p:cNvSpPr>
            <p:nvPr/>
          </p:nvSpPr>
          <p:spPr bwMode="auto">
            <a:xfrm>
              <a:off x="856" y="3913"/>
              <a:ext cx="1548" cy="2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ST 0(R7), R7 </a:t>
              </a:r>
            </a:p>
          </p:txBody>
        </p:sp>
        <p:sp>
          <p:nvSpPr>
            <p:cNvPr id="2027537" name="Rectangle 17"/>
            <p:cNvSpPr>
              <a:spLocks noChangeArrowheads="1"/>
            </p:cNvSpPr>
            <p:nvPr/>
          </p:nvSpPr>
          <p:spPr bwMode="auto">
            <a:xfrm>
              <a:off x="856" y="3481"/>
              <a:ext cx="1548" cy="2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8000"/>
            <a:lstStyle/>
            <a:p>
              <a:pPr marL="342900" indent="-342900" algn="just"/>
              <a:r>
                <a:rPr lang="en-US" altLang="zh-CN" sz="2400"/>
                <a:t>ST 12(R1), R3 </a:t>
              </a:r>
            </a:p>
          </p:txBody>
        </p:sp>
        <p:sp>
          <p:nvSpPr>
            <p:cNvPr id="2027538" name="Line 18"/>
            <p:cNvSpPr>
              <a:spLocks noChangeShapeType="1"/>
            </p:cNvSpPr>
            <p:nvPr/>
          </p:nvSpPr>
          <p:spPr bwMode="auto">
            <a:xfrm>
              <a:off x="1662" y="2365"/>
              <a:ext cx="1" cy="223"/>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39" name="Line 19"/>
            <p:cNvSpPr>
              <a:spLocks noChangeShapeType="1"/>
            </p:cNvSpPr>
            <p:nvPr/>
          </p:nvSpPr>
          <p:spPr bwMode="auto">
            <a:xfrm>
              <a:off x="1649" y="2815"/>
              <a:ext cx="1" cy="22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40" name="Line 20"/>
            <p:cNvSpPr>
              <a:spLocks noChangeShapeType="1"/>
            </p:cNvSpPr>
            <p:nvPr/>
          </p:nvSpPr>
          <p:spPr bwMode="auto">
            <a:xfrm>
              <a:off x="1636" y="3258"/>
              <a:ext cx="1" cy="22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41" name="Line 21"/>
            <p:cNvSpPr>
              <a:spLocks noChangeShapeType="1"/>
            </p:cNvSpPr>
            <p:nvPr/>
          </p:nvSpPr>
          <p:spPr bwMode="auto">
            <a:xfrm>
              <a:off x="1636" y="3707"/>
              <a:ext cx="1" cy="22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42" name="Rectangle 22"/>
            <p:cNvSpPr>
              <a:spLocks noChangeArrowheads="1"/>
            </p:cNvSpPr>
            <p:nvPr/>
          </p:nvSpPr>
          <p:spPr bwMode="auto">
            <a:xfrm>
              <a:off x="1687" y="1433"/>
              <a:ext cx="30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2</a:t>
              </a:r>
            </a:p>
          </p:txBody>
        </p:sp>
        <p:sp>
          <p:nvSpPr>
            <p:cNvPr id="2027543" name="Rectangle 23"/>
            <p:cNvSpPr>
              <a:spLocks noChangeArrowheads="1"/>
            </p:cNvSpPr>
            <p:nvPr/>
          </p:nvSpPr>
          <p:spPr bwMode="auto">
            <a:xfrm>
              <a:off x="1700" y="2326"/>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2</a:t>
              </a:r>
            </a:p>
          </p:txBody>
        </p:sp>
        <p:sp>
          <p:nvSpPr>
            <p:cNvPr id="2027544" name="Rectangle 24"/>
            <p:cNvSpPr>
              <a:spLocks noChangeArrowheads="1"/>
            </p:cNvSpPr>
            <p:nvPr/>
          </p:nvSpPr>
          <p:spPr bwMode="auto">
            <a:xfrm>
              <a:off x="403" y="1945"/>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2</a:t>
              </a:r>
            </a:p>
          </p:txBody>
        </p:sp>
        <p:sp>
          <p:nvSpPr>
            <p:cNvPr id="2027545" name="Rectangle 25"/>
            <p:cNvSpPr>
              <a:spLocks noChangeArrowheads="1"/>
            </p:cNvSpPr>
            <p:nvPr/>
          </p:nvSpPr>
          <p:spPr bwMode="auto">
            <a:xfrm>
              <a:off x="3493" y="2727"/>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1</a:t>
              </a:r>
            </a:p>
          </p:txBody>
        </p:sp>
        <p:sp>
          <p:nvSpPr>
            <p:cNvPr id="2027546" name="Rectangle 26"/>
            <p:cNvSpPr>
              <a:spLocks noChangeArrowheads="1"/>
            </p:cNvSpPr>
            <p:nvPr/>
          </p:nvSpPr>
          <p:spPr bwMode="auto">
            <a:xfrm>
              <a:off x="3210" y="2727"/>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1</a:t>
              </a:r>
            </a:p>
          </p:txBody>
        </p:sp>
        <p:sp>
          <p:nvSpPr>
            <p:cNvPr id="2027547" name="Rectangle 27"/>
            <p:cNvSpPr>
              <a:spLocks noChangeArrowheads="1"/>
            </p:cNvSpPr>
            <p:nvPr/>
          </p:nvSpPr>
          <p:spPr bwMode="auto">
            <a:xfrm>
              <a:off x="2898" y="2726"/>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1</a:t>
              </a:r>
            </a:p>
          </p:txBody>
        </p:sp>
        <p:sp>
          <p:nvSpPr>
            <p:cNvPr id="2027548" name="Rectangle 28"/>
            <p:cNvSpPr>
              <a:spLocks noChangeArrowheads="1"/>
            </p:cNvSpPr>
            <p:nvPr/>
          </p:nvSpPr>
          <p:spPr bwMode="auto">
            <a:xfrm>
              <a:off x="1700" y="3659"/>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1</a:t>
              </a:r>
            </a:p>
          </p:txBody>
        </p:sp>
        <p:sp>
          <p:nvSpPr>
            <p:cNvPr id="2027549" name="Rectangle 29"/>
            <p:cNvSpPr>
              <a:spLocks noChangeArrowheads="1"/>
            </p:cNvSpPr>
            <p:nvPr/>
          </p:nvSpPr>
          <p:spPr bwMode="auto">
            <a:xfrm>
              <a:off x="1687" y="3217"/>
              <a:ext cx="29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1</a:t>
              </a:r>
            </a:p>
          </p:txBody>
        </p:sp>
        <p:sp>
          <p:nvSpPr>
            <p:cNvPr id="2027550" name="Rectangle 30"/>
            <p:cNvSpPr>
              <a:spLocks noChangeArrowheads="1"/>
            </p:cNvSpPr>
            <p:nvPr/>
          </p:nvSpPr>
          <p:spPr bwMode="auto">
            <a:xfrm>
              <a:off x="1687" y="2777"/>
              <a:ext cx="29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1</a:t>
              </a:r>
            </a:p>
          </p:txBody>
        </p:sp>
        <p:sp>
          <p:nvSpPr>
            <p:cNvPr id="2027551" name="Rectangle 31"/>
            <p:cNvSpPr>
              <a:spLocks noChangeArrowheads="1"/>
            </p:cNvSpPr>
            <p:nvPr/>
          </p:nvSpPr>
          <p:spPr bwMode="auto">
            <a:xfrm>
              <a:off x="2429" y="1073"/>
              <a:ext cx="29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2400" baseline="-25000"/>
                <a:t>1</a:t>
              </a:r>
              <a:endParaRPr lang="en-US" altLang="zh-CN" sz="2400"/>
            </a:p>
          </p:txBody>
        </p:sp>
        <p:sp>
          <p:nvSpPr>
            <p:cNvPr id="2027552" name="Rectangle 32"/>
            <p:cNvSpPr>
              <a:spLocks noChangeArrowheads="1"/>
            </p:cNvSpPr>
            <p:nvPr/>
          </p:nvSpPr>
          <p:spPr bwMode="auto">
            <a:xfrm>
              <a:off x="2429" y="1524"/>
              <a:ext cx="29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1000" b="0" baseline="-25000"/>
                <a:t>2</a:t>
              </a:r>
              <a:endParaRPr lang="en-US" altLang="zh-CN"/>
            </a:p>
          </p:txBody>
        </p:sp>
        <p:sp>
          <p:nvSpPr>
            <p:cNvPr id="2027553" name="Rectangle 33"/>
            <p:cNvSpPr>
              <a:spLocks noChangeArrowheads="1"/>
            </p:cNvSpPr>
            <p:nvPr/>
          </p:nvSpPr>
          <p:spPr bwMode="auto">
            <a:xfrm>
              <a:off x="2417" y="1977"/>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2400" baseline="-25000"/>
                <a:t>3</a:t>
              </a:r>
              <a:endParaRPr lang="en-US" altLang="zh-CN" sz="2400"/>
            </a:p>
          </p:txBody>
        </p:sp>
        <p:sp>
          <p:nvSpPr>
            <p:cNvPr id="2027554" name="Rectangle 34"/>
            <p:cNvSpPr>
              <a:spLocks noChangeArrowheads="1"/>
            </p:cNvSpPr>
            <p:nvPr/>
          </p:nvSpPr>
          <p:spPr bwMode="auto">
            <a:xfrm>
              <a:off x="2429" y="2428"/>
              <a:ext cx="29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2400" baseline="-25000"/>
                <a:t>4</a:t>
              </a:r>
              <a:endParaRPr lang="en-US" altLang="zh-CN" sz="2400"/>
            </a:p>
          </p:txBody>
        </p:sp>
        <p:sp>
          <p:nvSpPr>
            <p:cNvPr id="2027555" name="Rectangle 35"/>
            <p:cNvSpPr>
              <a:spLocks noChangeArrowheads="1"/>
            </p:cNvSpPr>
            <p:nvPr/>
          </p:nvSpPr>
          <p:spPr bwMode="auto">
            <a:xfrm>
              <a:off x="2417" y="2880"/>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2400" baseline="-25000"/>
                <a:t>5</a:t>
              </a:r>
              <a:endParaRPr lang="en-US" altLang="zh-CN" sz="2400"/>
            </a:p>
          </p:txBody>
        </p:sp>
        <p:sp>
          <p:nvSpPr>
            <p:cNvPr id="2027556" name="Rectangle 36"/>
            <p:cNvSpPr>
              <a:spLocks noChangeArrowheads="1"/>
            </p:cNvSpPr>
            <p:nvPr/>
          </p:nvSpPr>
          <p:spPr bwMode="auto">
            <a:xfrm>
              <a:off x="2404" y="3320"/>
              <a:ext cx="2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2400" baseline="-25000"/>
                <a:t>6</a:t>
              </a:r>
              <a:endParaRPr lang="en-US" altLang="zh-CN" sz="2400"/>
            </a:p>
          </p:txBody>
        </p:sp>
        <p:sp>
          <p:nvSpPr>
            <p:cNvPr id="2027557" name="Rectangle 37"/>
            <p:cNvSpPr>
              <a:spLocks noChangeArrowheads="1"/>
            </p:cNvSpPr>
            <p:nvPr/>
          </p:nvSpPr>
          <p:spPr bwMode="auto">
            <a:xfrm>
              <a:off x="2417" y="3731"/>
              <a:ext cx="29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i="1"/>
                <a:t>i</a:t>
              </a:r>
              <a:r>
                <a:rPr lang="en-US" altLang="zh-CN" sz="2400" baseline="-25000"/>
                <a:t>7</a:t>
              </a:r>
              <a:endParaRPr lang="en-US" altLang="zh-CN" sz="2400"/>
            </a:p>
          </p:txBody>
        </p:sp>
        <p:sp>
          <p:nvSpPr>
            <p:cNvPr id="2027558" name="Freeform 38"/>
            <p:cNvSpPr>
              <a:spLocks/>
            </p:cNvSpPr>
            <p:nvPr/>
          </p:nvSpPr>
          <p:spPr bwMode="auto">
            <a:xfrm>
              <a:off x="361" y="1333"/>
              <a:ext cx="486" cy="1786"/>
            </a:xfrm>
            <a:custGeom>
              <a:avLst/>
              <a:gdLst>
                <a:gd name="T0" fmla="*/ 555 w 570"/>
                <a:gd name="T1" fmla="*/ 0 h 2640"/>
                <a:gd name="T2" fmla="*/ 255 w 570"/>
                <a:gd name="T3" fmla="*/ 240 h 2640"/>
                <a:gd name="T4" fmla="*/ 75 w 570"/>
                <a:gd name="T5" fmla="*/ 690 h 2640"/>
                <a:gd name="T6" fmla="*/ 0 w 570"/>
                <a:gd name="T7" fmla="*/ 1290 h 2640"/>
                <a:gd name="T8" fmla="*/ 75 w 570"/>
                <a:gd name="T9" fmla="*/ 2010 h 2640"/>
                <a:gd name="T10" fmla="*/ 240 w 570"/>
                <a:gd name="T11" fmla="*/ 2415 h 2640"/>
                <a:gd name="T12" fmla="*/ 570 w 570"/>
                <a:gd name="T13" fmla="*/ 2640 h 2640"/>
              </a:gdLst>
              <a:ahLst/>
              <a:cxnLst>
                <a:cxn ang="0">
                  <a:pos x="T0" y="T1"/>
                </a:cxn>
                <a:cxn ang="0">
                  <a:pos x="T2" y="T3"/>
                </a:cxn>
                <a:cxn ang="0">
                  <a:pos x="T4" y="T5"/>
                </a:cxn>
                <a:cxn ang="0">
                  <a:pos x="T6" y="T7"/>
                </a:cxn>
                <a:cxn ang="0">
                  <a:pos x="T8" y="T9"/>
                </a:cxn>
                <a:cxn ang="0">
                  <a:pos x="T10" y="T11"/>
                </a:cxn>
                <a:cxn ang="0">
                  <a:pos x="T12" y="T13"/>
                </a:cxn>
              </a:cxnLst>
              <a:rect l="0" t="0" r="r" b="b"/>
              <a:pathLst>
                <a:path w="570" h="2640">
                  <a:moveTo>
                    <a:pt x="555" y="0"/>
                  </a:moveTo>
                  <a:cubicBezTo>
                    <a:pt x="505" y="40"/>
                    <a:pt x="335" y="125"/>
                    <a:pt x="255" y="240"/>
                  </a:cubicBezTo>
                  <a:cubicBezTo>
                    <a:pt x="175" y="355"/>
                    <a:pt x="117" y="515"/>
                    <a:pt x="75" y="690"/>
                  </a:cubicBezTo>
                  <a:cubicBezTo>
                    <a:pt x="33" y="865"/>
                    <a:pt x="0" y="1070"/>
                    <a:pt x="0" y="1290"/>
                  </a:cubicBezTo>
                  <a:cubicBezTo>
                    <a:pt x="0" y="1510"/>
                    <a:pt x="35" y="1822"/>
                    <a:pt x="75" y="2010"/>
                  </a:cubicBezTo>
                  <a:cubicBezTo>
                    <a:pt x="115" y="2198"/>
                    <a:pt x="157" y="2310"/>
                    <a:pt x="240" y="2415"/>
                  </a:cubicBezTo>
                  <a:cubicBezTo>
                    <a:pt x="323" y="2520"/>
                    <a:pt x="501" y="2593"/>
                    <a:pt x="570" y="2640"/>
                  </a:cubicBezTo>
                </a:path>
              </a:pathLst>
            </a:custGeom>
            <a:noFill/>
            <a:ln w="2540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59" name="Freeform 39"/>
            <p:cNvSpPr>
              <a:spLocks/>
            </p:cNvSpPr>
            <p:nvPr/>
          </p:nvSpPr>
          <p:spPr bwMode="auto">
            <a:xfrm>
              <a:off x="2395" y="2234"/>
              <a:ext cx="525" cy="1788"/>
            </a:xfrm>
            <a:custGeom>
              <a:avLst/>
              <a:gdLst>
                <a:gd name="T0" fmla="*/ 30 w 615"/>
                <a:gd name="T1" fmla="*/ 0 h 2642"/>
                <a:gd name="T2" fmla="*/ 330 w 615"/>
                <a:gd name="T3" fmla="*/ 181 h 2642"/>
                <a:gd name="T4" fmla="*/ 510 w 615"/>
                <a:gd name="T5" fmla="*/ 690 h 2642"/>
                <a:gd name="T6" fmla="*/ 585 w 615"/>
                <a:gd name="T7" fmla="*/ 1290 h 2642"/>
                <a:gd name="T8" fmla="*/ 585 w 615"/>
                <a:gd name="T9" fmla="*/ 1981 h 2642"/>
                <a:gd name="T10" fmla="*/ 405 w 615"/>
                <a:gd name="T11" fmla="*/ 2506 h 2642"/>
                <a:gd name="T12" fmla="*/ 0 w 615"/>
                <a:gd name="T13" fmla="*/ 2642 h 2642"/>
              </a:gdLst>
              <a:ahLst/>
              <a:cxnLst>
                <a:cxn ang="0">
                  <a:pos x="T0" y="T1"/>
                </a:cxn>
                <a:cxn ang="0">
                  <a:pos x="T2" y="T3"/>
                </a:cxn>
                <a:cxn ang="0">
                  <a:pos x="T4" y="T5"/>
                </a:cxn>
                <a:cxn ang="0">
                  <a:pos x="T6" y="T7"/>
                </a:cxn>
                <a:cxn ang="0">
                  <a:pos x="T8" y="T9"/>
                </a:cxn>
                <a:cxn ang="0">
                  <a:pos x="T10" y="T11"/>
                </a:cxn>
                <a:cxn ang="0">
                  <a:pos x="T12" y="T13"/>
                </a:cxn>
              </a:cxnLst>
              <a:rect l="0" t="0" r="r" b="b"/>
              <a:pathLst>
                <a:path w="615" h="2642">
                  <a:moveTo>
                    <a:pt x="30" y="0"/>
                  </a:moveTo>
                  <a:cubicBezTo>
                    <a:pt x="80" y="30"/>
                    <a:pt x="250" y="66"/>
                    <a:pt x="330" y="181"/>
                  </a:cubicBezTo>
                  <a:cubicBezTo>
                    <a:pt x="410" y="296"/>
                    <a:pt x="468" y="505"/>
                    <a:pt x="510" y="690"/>
                  </a:cubicBezTo>
                  <a:cubicBezTo>
                    <a:pt x="552" y="875"/>
                    <a:pt x="573" y="1075"/>
                    <a:pt x="585" y="1290"/>
                  </a:cubicBezTo>
                  <a:cubicBezTo>
                    <a:pt x="597" y="1505"/>
                    <a:pt x="615" y="1778"/>
                    <a:pt x="585" y="1981"/>
                  </a:cubicBezTo>
                  <a:cubicBezTo>
                    <a:pt x="555" y="2184"/>
                    <a:pt x="502" y="2396"/>
                    <a:pt x="405" y="2506"/>
                  </a:cubicBezTo>
                  <a:cubicBezTo>
                    <a:pt x="308" y="2616"/>
                    <a:pt x="84" y="2614"/>
                    <a:pt x="0" y="2642"/>
                  </a:cubicBezTo>
                </a:path>
              </a:pathLst>
            </a:custGeom>
            <a:noFill/>
            <a:ln w="2540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60" name="Freeform 40"/>
            <p:cNvSpPr>
              <a:spLocks/>
            </p:cNvSpPr>
            <p:nvPr/>
          </p:nvSpPr>
          <p:spPr bwMode="auto">
            <a:xfrm>
              <a:off x="2408" y="1778"/>
              <a:ext cx="808" cy="2274"/>
            </a:xfrm>
            <a:custGeom>
              <a:avLst/>
              <a:gdLst>
                <a:gd name="T0" fmla="*/ 30 w 947"/>
                <a:gd name="T1" fmla="*/ 0 h 3361"/>
                <a:gd name="T2" fmla="*/ 480 w 947"/>
                <a:gd name="T3" fmla="*/ 256 h 3361"/>
                <a:gd name="T4" fmla="*/ 750 w 947"/>
                <a:gd name="T5" fmla="*/ 781 h 3361"/>
                <a:gd name="T6" fmla="*/ 870 w 947"/>
                <a:gd name="T7" fmla="*/ 1321 h 3361"/>
                <a:gd name="T8" fmla="*/ 930 w 947"/>
                <a:gd name="T9" fmla="*/ 2266 h 3361"/>
                <a:gd name="T10" fmla="*/ 765 w 947"/>
                <a:gd name="T11" fmla="*/ 3076 h 3361"/>
                <a:gd name="T12" fmla="*/ 0 w 947"/>
                <a:gd name="T13" fmla="*/ 3361 h 3361"/>
              </a:gdLst>
              <a:ahLst/>
              <a:cxnLst>
                <a:cxn ang="0">
                  <a:pos x="T0" y="T1"/>
                </a:cxn>
                <a:cxn ang="0">
                  <a:pos x="T2" y="T3"/>
                </a:cxn>
                <a:cxn ang="0">
                  <a:pos x="T4" y="T5"/>
                </a:cxn>
                <a:cxn ang="0">
                  <a:pos x="T6" y="T7"/>
                </a:cxn>
                <a:cxn ang="0">
                  <a:pos x="T8" y="T9"/>
                </a:cxn>
                <a:cxn ang="0">
                  <a:pos x="T10" y="T11"/>
                </a:cxn>
                <a:cxn ang="0">
                  <a:pos x="T12" y="T13"/>
                </a:cxn>
              </a:cxnLst>
              <a:rect l="0" t="0" r="r" b="b"/>
              <a:pathLst>
                <a:path w="947" h="3361">
                  <a:moveTo>
                    <a:pt x="30" y="0"/>
                  </a:moveTo>
                  <a:cubicBezTo>
                    <a:pt x="105" y="43"/>
                    <a:pt x="360" y="126"/>
                    <a:pt x="480" y="256"/>
                  </a:cubicBezTo>
                  <a:cubicBezTo>
                    <a:pt x="600" y="386"/>
                    <a:pt x="685" y="604"/>
                    <a:pt x="750" y="781"/>
                  </a:cubicBezTo>
                  <a:cubicBezTo>
                    <a:pt x="815" y="958"/>
                    <a:pt x="840" y="1074"/>
                    <a:pt x="870" y="1321"/>
                  </a:cubicBezTo>
                  <a:cubicBezTo>
                    <a:pt x="900" y="1568"/>
                    <a:pt x="947" y="1974"/>
                    <a:pt x="930" y="2266"/>
                  </a:cubicBezTo>
                  <a:cubicBezTo>
                    <a:pt x="913" y="2558"/>
                    <a:pt x="920" y="2894"/>
                    <a:pt x="765" y="3076"/>
                  </a:cubicBezTo>
                  <a:cubicBezTo>
                    <a:pt x="610" y="3258"/>
                    <a:pt x="160" y="3302"/>
                    <a:pt x="0" y="3361"/>
                  </a:cubicBezTo>
                </a:path>
              </a:pathLst>
            </a:custGeom>
            <a:noFill/>
            <a:ln w="2540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27561" name="Freeform 41"/>
            <p:cNvSpPr>
              <a:spLocks/>
            </p:cNvSpPr>
            <p:nvPr/>
          </p:nvSpPr>
          <p:spPr bwMode="auto">
            <a:xfrm>
              <a:off x="2408" y="1320"/>
              <a:ext cx="1079" cy="2752"/>
            </a:xfrm>
            <a:custGeom>
              <a:avLst/>
              <a:gdLst>
                <a:gd name="T0" fmla="*/ 15 w 1265"/>
                <a:gd name="T1" fmla="*/ 0 h 4067"/>
                <a:gd name="T2" fmla="*/ 465 w 1265"/>
                <a:gd name="T3" fmla="*/ 256 h 4067"/>
                <a:gd name="T4" fmla="*/ 870 w 1265"/>
                <a:gd name="T5" fmla="*/ 842 h 4067"/>
                <a:gd name="T6" fmla="*/ 1065 w 1265"/>
                <a:gd name="T7" fmla="*/ 1397 h 4067"/>
                <a:gd name="T8" fmla="*/ 1230 w 1265"/>
                <a:gd name="T9" fmla="*/ 2162 h 4067"/>
                <a:gd name="T10" fmla="*/ 1245 w 1265"/>
                <a:gd name="T11" fmla="*/ 3047 h 4067"/>
                <a:gd name="T12" fmla="*/ 1110 w 1265"/>
                <a:gd name="T13" fmla="*/ 3602 h 4067"/>
                <a:gd name="T14" fmla="*/ 795 w 1265"/>
                <a:gd name="T15" fmla="*/ 3962 h 4067"/>
                <a:gd name="T16" fmla="*/ 0 w 1265"/>
                <a:gd name="T17" fmla="*/ 4067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4067">
                  <a:moveTo>
                    <a:pt x="15" y="0"/>
                  </a:moveTo>
                  <a:cubicBezTo>
                    <a:pt x="90" y="43"/>
                    <a:pt x="323" y="116"/>
                    <a:pt x="465" y="256"/>
                  </a:cubicBezTo>
                  <a:cubicBezTo>
                    <a:pt x="607" y="396"/>
                    <a:pt x="770" y="652"/>
                    <a:pt x="870" y="842"/>
                  </a:cubicBezTo>
                  <a:cubicBezTo>
                    <a:pt x="970" y="1032"/>
                    <a:pt x="1005" y="1177"/>
                    <a:pt x="1065" y="1397"/>
                  </a:cubicBezTo>
                  <a:cubicBezTo>
                    <a:pt x="1125" y="1617"/>
                    <a:pt x="1200" y="1887"/>
                    <a:pt x="1230" y="2162"/>
                  </a:cubicBezTo>
                  <a:cubicBezTo>
                    <a:pt x="1260" y="2437"/>
                    <a:pt x="1265" y="2807"/>
                    <a:pt x="1245" y="3047"/>
                  </a:cubicBezTo>
                  <a:cubicBezTo>
                    <a:pt x="1225" y="3287"/>
                    <a:pt x="1185" y="3449"/>
                    <a:pt x="1110" y="3602"/>
                  </a:cubicBezTo>
                  <a:cubicBezTo>
                    <a:pt x="1035" y="3755"/>
                    <a:pt x="980" y="3885"/>
                    <a:pt x="795" y="3962"/>
                  </a:cubicBezTo>
                  <a:cubicBezTo>
                    <a:pt x="610" y="4039"/>
                    <a:pt x="166" y="4045"/>
                    <a:pt x="0" y="4067"/>
                  </a:cubicBezTo>
                </a:path>
              </a:pathLst>
            </a:custGeom>
            <a:noFill/>
            <a:ln w="25400">
              <a:solidFill>
                <a:schemeClr val="tx1"/>
              </a:solidFill>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27562" name="Group 42"/>
            <p:cNvGrpSpPr>
              <a:grpSpLocks/>
            </p:cNvGrpSpPr>
            <p:nvPr/>
          </p:nvGrpSpPr>
          <p:grpSpPr bwMode="auto">
            <a:xfrm>
              <a:off x="4338" y="1243"/>
              <a:ext cx="573" cy="223"/>
              <a:chOff x="7597" y="3586"/>
              <a:chExt cx="672" cy="329"/>
            </a:xfrm>
          </p:grpSpPr>
          <p:sp>
            <p:nvSpPr>
              <p:cNvPr id="2027563" name="Rectangle 43"/>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64" name="Rectangle 44"/>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7565" name="Group 45"/>
            <p:cNvGrpSpPr>
              <a:grpSpLocks/>
            </p:cNvGrpSpPr>
            <p:nvPr/>
          </p:nvGrpSpPr>
          <p:grpSpPr bwMode="auto">
            <a:xfrm>
              <a:off x="4336" y="1695"/>
              <a:ext cx="572" cy="223"/>
              <a:chOff x="7597" y="3586"/>
              <a:chExt cx="672" cy="329"/>
            </a:xfrm>
          </p:grpSpPr>
          <p:sp>
            <p:nvSpPr>
              <p:cNvPr id="2027566" name="Rectangle 46"/>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67" name="Rectangle 47"/>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7568" name="Group 48"/>
            <p:cNvGrpSpPr>
              <a:grpSpLocks/>
            </p:cNvGrpSpPr>
            <p:nvPr/>
          </p:nvGrpSpPr>
          <p:grpSpPr bwMode="auto">
            <a:xfrm>
              <a:off x="4349" y="2137"/>
              <a:ext cx="573" cy="222"/>
              <a:chOff x="7597" y="3586"/>
              <a:chExt cx="672" cy="329"/>
            </a:xfrm>
          </p:grpSpPr>
          <p:sp>
            <p:nvSpPr>
              <p:cNvPr id="2027569" name="Rectangle 49"/>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70" name="Rectangle 50"/>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7571" name="Group 51"/>
            <p:cNvGrpSpPr>
              <a:grpSpLocks/>
            </p:cNvGrpSpPr>
            <p:nvPr/>
          </p:nvGrpSpPr>
          <p:grpSpPr bwMode="auto">
            <a:xfrm flipH="1">
              <a:off x="4349" y="2596"/>
              <a:ext cx="573" cy="223"/>
              <a:chOff x="7597" y="3586"/>
              <a:chExt cx="672" cy="329"/>
            </a:xfrm>
          </p:grpSpPr>
          <p:sp>
            <p:nvSpPr>
              <p:cNvPr id="2027572" name="Rectangle 52"/>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73" name="Rectangle 53"/>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7574" name="Group 54"/>
            <p:cNvGrpSpPr>
              <a:grpSpLocks/>
            </p:cNvGrpSpPr>
            <p:nvPr/>
          </p:nvGrpSpPr>
          <p:grpSpPr bwMode="auto">
            <a:xfrm flipH="1">
              <a:off x="4349" y="3038"/>
              <a:ext cx="573" cy="223"/>
              <a:chOff x="7597" y="3586"/>
              <a:chExt cx="672" cy="329"/>
            </a:xfrm>
          </p:grpSpPr>
          <p:sp>
            <p:nvSpPr>
              <p:cNvPr id="2027575" name="Rectangle 55"/>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76" name="Rectangle 56"/>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7577" name="Group 57"/>
            <p:cNvGrpSpPr>
              <a:grpSpLocks/>
            </p:cNvGrpSpPr>
            <p:nvPr/>
          </p:nvGrpSpPr>
          <p:grpSpPr bwMode="auto">
            <a:xfrm>
              <a:off x="4349" y="3478"/>
              <a:ext cx="573" cy="223"/>
              <a:chOff x="7597" y="3586"/>
              <a:chExt cx="672" cy="329"/>
            </a:xfrm>
          </p:grpSpPr>
          <p:sp>
            <p:nvSpPr>
              <p:cNvPr id="2027578" name="Rectangle 58"/>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79" name="Rectangle 59"/>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7580" name="Group 60"/>
            <p:cNvGrpSpPr>
              <a:grpSpLocks/>
            </p:cNvGrpSpPr>
            <p:nvPr/>
          </p:nvGrpSpPr>
          <p:grpSpPr bwMode="auto">
            <a:xfrm>
              <a:off x="4349" y="3921"/>
              <a:ext cx="573" cy="223"/>
              <a:chOff x="7597" y="3586"/>
              <a:chExt cx="672" cy="329"/>
            </a:xfrm>
          </p:grpSpPr>
          <p:sp>
            <p:nvSpPr>
              <p:cNvPr id="2027581" name="Rectangle 61"/>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7582" name="Rectangle 62"/>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sp>
        <p:nvSpPr>
          <p:cNvPr id="2027585" name="Rectangle 65"/>
          <p:cNvSpPr>
            <a:spLocks noChangeArrowheads="1"/>
          </p:cNvSpPr>
          <p:nvPr/>
        </p:nvSpPr>
        <p:spPr bwMode="auto">
          <a:xfrm>
            <a:off x="7839075" y="1943100"/>
            <a:ext cx="13049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灰色表</a:t>
            </a:r>
          </a:p>
          <a:p>
            <a:pPr marL="342900" indent="-342900"/>
            <a:r>
              <a:rPr lang="zh-CN" altLang="en-US" sz="2800">
                <a:solidFill>
                  <a:srgbClr val="00FF00"/>
                </a:solidFill>
              </a:rPr>
              <a:t>示</a:t>
            </a:r>
            <a:r>
              <a:rPr lang="en-US" altLang="zh-CN" sz="2800">
                <a:solidFill>
                  <a:srgbClr val="00FF00"/>
                </a:solidFill>
              </a:rPr>
              <a:t>1</a:t>
            </a:r>
            <a:r>
              <a:rPr lang="en-US" altLang="zh-CN">
                <a:solidFill>
                  <a:srgbClr val="00FF00"/>
                </a:solidFill>
              </a:rPr>
              <a:t> </a:t>
            </a:r>
          </a:p>
          <a:p>
            <a:pPr marL="342900" indent="-342900"/>
            <a:r>
              <a:rPr lang="zh-CN" altLang="en-US" sz="2800">
                <a:solidFill>
                  <a:srgbClr val="00FF00"/>
                </a:solidFill>
              </a:rPr>
              <a:t>白色表</a:t>
            </a:r>
          </a:p>
          <a:p>
            <a:pPr marL="342900" indent="-342900"/>
            <a:r>
              <a:rPr lang="zh-CN" altLang="en-US" sz="2800">
                <a:solidFill>
                  <a:srgbClr val="00FF00"/>
                </a:solidFill>
              </a:rPr>
              <a:t>示</a:t>
            </a:r>
            <a:r>
              <a:rPr lang="en-US" altLang="zh-CN" sz="2800">
                <a:solidFill>
                  <a:srgbClr val="00FF00"/>
                </a:solidFill>
              </a:rPr>
              <a:t>0</a:t>
            </a:r>
          </a:p>
        </p:txBody>
      </p:sp>
      <p:sp>
        <p:nvSpPr>
          <p:cNvPr id="2027586" name="Rectangle 66"/>
          <p:cNvSpPr>
            <a:spLocks noChangeArrowheads="1"/>
          </p:cNvSpPr>
          <p:nvPr/>
        </p:nvSpPr>
        <p:spPr bwMode="auto">
          <a:xfrm>
            <a:off x="4392613" y="1584325"/>
            <a:ext cx="23844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操作是全流水</a:t>
            </a:r>
          </a:p>
          <a:p>
            <a:pPr marL="342900" indent="-342900"/>
            <a:r>
              <a:rPr lang="zh-CN" altLang="en-US" sz="2800">
                <a:solidFill>
                  <a:srgbClr val="00FF00"/>
                </a:solidFill>
              </a:rPr>
              <a:t>的，只需显示</a:t>
            </a:r>
          </a:p>
          <a:p>
            <a:pPr marL="342900" indent="-342900"/>
            <a:r>
              <a:rPr lang="zh-CN" altLang="en-US" sz="2800">
                <a:solidFill>
                  <a:srgbClr val="00FF00"/>
                </a:solidFill>
              </a:rPr>
              <a:t>在第</a:t>
            </a:r>
            <a:r>
              <a:rPr lang="en-US" altLang="zh-CN" sz="2800">
                <a:solidFill>
                  <a:srgbClr val="00FF00"/>
                </a:solidFill>
              </a:rPr>
              <a:t>1</a:t>
            </a:r>
            <a:r>
              <a:rPr lang="zh-CN" altLang="en-US" sz="2800">
                <a:solidFill>
                  <a:srgbClr val="00FF00"/>
                </a:solidFill>
              </a:rPr>
              <a:t>行使用</a:t>
            </a:r>
          </a:p>
          <a:p>
            <a:pPr marL="342900" indent="-342900"/>
            <a:r>
              <a:rPr lang="zh-CN" altLang="en-US" sz="2800">
                <a:solidFill>
                  <a:srgbClr val="00FF00"/>
                </a:solidFill>
              </a:rPr>
              <a:t>的资源</a:t>
            </a:r>
            <a:r>
              <a:rPr lang="zh-CN" altLang="en-US"/>
              <a:t> </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9570" name="Rectangle 2"/>
          <p:cNvSpPr>
            <a:spLocks noGrp="1" noChangeArrowheads="1"/>
          </p:cNvSpPr>
          <p:nvPr>
            <p:ph type="title"/>
          </p:nvPr>
        </p:nvSpPr>
        <p:spPr>
          <a:xfrm>
            <a:off x="381000" y="228600"/>
            <a:ext cx="8229600" cy="1143000"/>
          </a:xfrm>
        </p:spPr>
        <p:txBody>
          <a:bodyPr/>
          <a:lstStyle/>
          <a:p>
            <a:r>
              <a:rPr lang="en-US" altLang="zh-CN" b="1"/>
              <a:t>10.3  </a:t>
            </a:r>
            <a:r>
              <a:rPr lang="zh-CN" altLang="en-US" b="1"/>
              <a:t>基  本  块  调  度</a:t>
            </a:r>
            <a:endParaRPr lang="zh-CN" altLang="en-US"/>
          </a:p>
        </p:txBody>
      </p:sp>
      <p:sp>
        <p:nvSpPr>
          <p:cNvPr id="2029571"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10.3.2 </a:t>
            </a:r>
            <a:r>
              <a:rPr lang="zh-CN" altLang="en-US" b="1"/>
              <a:t>基本块的表调度</a:t>
            </a:r>
          </a:p>
          <a:p>
            <a:pPr lvl="1" algn="just"/>
            <a:r>
              <a:rPr lang="zh-CN" altLang="en-US" b="1"/>
              <a:t>关键路径包括最后</a:t>
            </a:r>
            <a:r>
              <a:rPr lang="en-US" altLang="zh-CN" b="1"/>
              <a:t>5</a:t>
            </a:r>
            <a:r>
              <a:rPr lang="zh-CN" altLang="en-US" b="1"/>
              <a:t>个结点，故第</a:t>
            </a:r>
            <a:r>
              <a:rPr lang="en-US" altLang="zh-CN" b="1"/>
              <a:t>3</a:t>
            </a:r>
            <a:r>
              <a:rPr lang="zh-CN" altLang="en-US" b="1"/>
              <a:t>条指令先调度</a:t>
            </a:r>
          </a:p>
          <a:p>
            <a:pPr lvl="1" algn="just"/>
            <a:r>
              <a:rPr lang="zh-CN" altLang="en-US" b="1"/>
              <a:t>再调度第</a:t>
            </a:r>
            <a:r>
              <a:rPr lang="en-US" altLang="zh-CN" b="1"/>
              <a:t>1</a:t>
            </a:r>
            <a:r>
              <a:rPr lang="zh-CN" altLang="en-US" b="1"/>
              <a:t>条指令，因为第</a:t>
            </a:r>
            <a:r>
              <a:rPr lang="en-US" altLang="zh-CN" b="1"/>
              <a:t>4</a:t>
            </a:r>
            <a:r>
              <a:rPr lang="zh-CN" altLang="en-US" b="1"/>
              <a:t>条指令还需等</a:t>
            </a:r>
            <a:r>
              <a:rPr lang="en-US" altLang="zh-CN" b="1"/>
              <a:t>1</a:t>
            </a:r>
            <a:r>
              <a:rPr lang="zh-CN" altLang="en-US" b="1"/>
              <a:t>周期</a:t>
            </a:r>
          </a:p>
          <a:p>
            <a:pPr lvl="1" algn="just"/>
            <a:r>
              <a:rPr lang="zh-CN" altLang="en-US" b="1"/>
              <a:t>第</a:t>
            </a:r>
            <a:r>
              <a:rPr lang="en-US" altLang="zh-CN" b="1"/>
              <a:t>4</a:t>
            </a:r>
            <a:r>
              <a:rPr lang="zh-CN" altLang="en-US" b="1"/>
              <a:t>周期调度</a:t>
            </a:r>
            <a:r>
              <a:rPr lang="en-US" altLang="zh-CN" b="1"/>
              <a:t>2</a:t>
            </a:r>
            <a:r>
              <a:rPr lang="zh-CN" altLang="en-US" b="1"/>
              <a:t>条</a:t>
            </a:r>
          </a:p>
        </p:txBody>
      </p:sp>
      <p:grpSp>
        <p:nvGrpSpPr>
          <p:cNvPr id="2029668" name="Group 100"/>
          <p:cNvGrpSpPr>
            <a:grpSpLocks/>
          </p:cNvGrpSpPr>
          <p:nvPr/>
        </p:nvGrpSpPr>
        <p:grpSpPr bwMode="auto">
          <a:xfrm>
            <a:off x="2322513" y="3206750"/>
            <a:ext cx="6651625" cy="3417888"/>
            <a:chOff x="1632" y="2020"/>
            <a:chExt cx="4190" cy="2153"/>
          </a:xfrm>
        </p:grpSpPr>
        <p:sp>
          <p:nvSpPr>
            <p:cNvPr id="2029631" name="Rectangle 63"/>
            <p:cNvSpPr>
              <a:spLocks noChangeArrowheads="1"/>
            </p:cNvSpPr>
            <p:nvPr/>
          </p:nvSpPr>
          <p:spPr bwMode="auto">
            <a:xfrm>
              <a:off x="4723" y="2020"/>
              <a:ext cx="10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zh-CN" altLang="en-US" sz="2400"/>
                <a:t>资源预留表</a:t>
              </a:r>
            </a:p>
          </p:txBody>
        </p:sp>
        <p:sp>
          <p:nvSpPr>
            <p:cNvPr id="2029632" name="Rectangle 64"/>
            <p:cNvSpPr>
              <a:spLocks noChangeArrowheads="1"/>
            </p:cNvSpPr>
            <p:nvPr/>
          </p:nvSpPr>
          <p:spPr bwMode="auto">
            <a:xfrm>
              <a:off x="4911" y="2236"/>
              <a:ext cx="91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400"/>
                <a:t>alu men</a:t>
              </a:r>
            </a:p>
          </p:txBody>
        </p:sp>
        <p:grpSp>
          <p:nvGrpSpPr>
            <p:cNvPr id="2029641" name="Group 73"/>
            <p:cNvGrpSpPr>
              <a:grpSpLocks/>
            </p:cNvGrpSpPr>
            <p:nvPr/>
          </p:nvGrpSpPr>
          <p:grpSpPr bwMode="auto">
            <a:xfrm>
              <a:off x="4984" y="2585"/>
              <a:ext cx="559" cy="263"/>
              <a:chOff x="7597" y="3586"/>
              <a:chExt cx="672" cy="329"/>
            </a:xfrm>
          </p:grpSpPr>
          <p:sp>
            <p:nvSpPr>
              <p:cNvPr id="2029642" name="Rectangle 74"/>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9643" name="Rectangle 75"/>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9644" name="Group 76"/>
            <p:cNvGrpSpPr>
              <a:grpSpLocks/>
            </p:cNvGrpSpPr>
            <p:nvPr/>
          </p:nvGrpSpPr>
          <p:grpSpPr bwMode="auto">
            <a:xfrm>
              <a:off x="4983" y="2849"/>
              <a:ext cx="559" cy="263"/>
              <a:chOff x="7597" y="3586"/>
              <a:chExt cx="672" cy="329"/>
            </a:xfrm>
          </p:grpSpPr>
          <p:sp>
            <p:nvSpPr>
              <p:cNvPr id="2029645" name="Rectangle 77"/>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9646" name="Rectangle 78"/>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9647" name="Group 79"/>
            <p:cNvGrpSpPr>
              <a:grpSpLocks/>
            </p:cNvGrpSpPr>
            <p:nvPr/>
          </p:nvGrpSpPr>
          <p:grpSpPr bwMode="auto">
            <a:xfrm flipH="1">
              <a:off x="4983" y="3112"/>
              <a:ext cx="559" cy="263"/>
              <a:chOff x="7597" y="3586"/>
              <a:chExt cx="672" cy="329"/>
            </a:xfrm>
          </p:grpSpPr>
          <p:sp>
            <p:nvSpPr>
              <p:cNvPr id="2029648" name="Rectangle 80"/>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9649" name="Rectangle 81"/>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9650" name="Group 82"/>
            <p:cNvGrpSpPr>
              <a:grpSpLocks/>
            </p:cNvGrpSpPr>
            <p:nvPr/>
          </p:nvGrpSpPr>
          <p:grpSpPr bwMode="auto">
            <a:xfrm flipH="1">
              <a:off x="4980" y="3368"/>
              <a:ext cx="560" cy="263"/>
              <a:chOff x="7597" y="3586"/>
              <a:chExt cx="672" cy="329"/>
            </a:xfrm>
          </p:grpSpPr>
          <p:sp>
            <p:nvSpPr>
              <p:cNvPr id="2029651" name="Rectangle 83"/>
              <p:cNvSpPr>
                <a:spLocks noChangeArrowheads="1"/>
              </p:cNvSpPr>
              <p:nvPr/>
            </p:nvSpPr>
            <p:spPr bwMode="auto">
              <a:xfrm>
                <a:off x="7597"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9652" name="Rectangle 84"/>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9653" name="Group 85"/>
            <p:cNvGrpSpPr>
              <a:grpSpLocks/>
            </p:cNvGrpSpPr>
            <p:nvPr/>
          </p:nvGrpSpPr>
          <p:grpSpPr bwMode="auto">
            <a:xfrm>
              <a:off x="4983" y="3637"/>
              <a:ext cx="559" cy="263"/>
              <a:chOff x="7597" y="3586"/>
              <a:chExt cx="672" cy="329"/>
            </a:xfrm>
          </p:grpSpPr>
          <p:sp>
            <p:nvSpPr>
              <p:cNvPr id="2029654" name="Rectangle 86"/>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9655" name="Rectangle 87"/>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grpSp>
          <p:nvGrpSpPr>
            <p:cNvPr id="2029656" name="Group 88"/>
            <p:cNvGrpSpPr>
              <a:grpSpLocks/>
            </p:cNvGrpSpPr>
            <p:nvPr/>
          </p:nvGrpSpPr>
          <p:grpSpPr bwMode="auto">
            <a:xfrm>
              <a:off x="4983" y="3901"/>
              <a:ext cx="559" cy="263"/>
              <a:chOff x="7597" y="3586"/>
              <a:chExt cx="672" cy="329"/>
            </a:xfrm>
          </p:grpSpPr>
          <p:sp>
            <p:nvSpPr>
              <p:cNvPr id="2029657" name="Rectangle 89"/>
              <p:cNvSpPr>
                <a:spLocks noChangeArrowheads="1"/>
              </p:cNvSpPr>
              <p:nvPr/>
            </p:nvSpPr>
            <p:spPr bwMode="auto">
              <a:xfrm>
                <a:off x="7597" y="3586"/>
                <a:ext cx="329" cy="329"/>
              </a:xfrm>
              <a:prstGeom prst="rect">
                <a:avLst/>
              </a:prstGeom>
              <a:solidFill>
                <a:schemeClr val="tx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sp>
            <p:nvSpPr>
              <p:cNvPr id="2029658" name="Rectangle 90"/>
              <p:cNvSpPr>
                <a:spLocks noChangeArrowheads="1"/>
              </p:cNvSpPr>
              <p:nvPr/>
            </p:nvSpPr>
            <p:spPr bwMode="auto">
              <a:xfrm>
                <a:off x="7940" y="3586"/>
                <a:ext cx="329" cy="329"/>
              </a:xfrm>
              <a:prstGeom prst="rect">
                <a:avLst/>
              </a:prstGeom>
              <a:solidFill>
                <a:srgbClr val="C0C0C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endParaRPr lang="zh-CN" altLang="en-US"/>
              </a:p>
            </p:txBody>
          </p:sp>
        </p:grpSp>
        <p:sp>
          <p:nvSpPr>
            <p:cNvPr id="2029630" name="Rectangle 62"/>
            <p:cNvSpPr>
              <a:spLocks noChangeArrowheads="1"/>
            </p:cNvSpPr>
            <p:nvPr/>
          </p:nvSpPr>
          <p:spPr bwMode="auto">
            <a:xfrm>
              <a:off x="2608" y="2162"/>
              <a:ext cx="10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ctr"/>
              <a:r>
                <a:rPr lang="zh-CN" altLang="en-US" sz="2400"/>
                <a:t>调度表</a:t>
              </a:r>
            </a:p>
          </p:txBody>
        </p:sp>
        <p:sp>
          <p:nvSpPr>
            <p:cNvPr id="2029634" name="Rectangle 66"/>
            <p:cNvSpPr>
              <a:spLocks noChangeArrowheads="1"/>
            </p:cNvSpPr>
            <p:nvPr/>
          </p:nvSpPr>
          <p:spPr bwMode="auto">
            <a:xfrm>
              <a:off x="3158" y="2586"/>
              <a:ext cx="1508" cy="26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54000" bIns="10800"/>
            <a:lstStyle/>
            <a:p>
              <a:pPr marL="342900" indent="-342900" algn="just"/>
              <a:r>
                <a:rPr lang="en-US" altLang="zh-CN" sz="2400"/>
                <a:t>LD R3, 8(R1)</a:t>
              </a:r>
              <a:r>
                <a:rPr lang="en-US" altLang="zh-CN" sz="2800"/>
                <a:t> </a:t>
              </a:r>
            </a:p>
          </p:txBody>
        </p:sp>
        <p:sp>
          <p:nvSpPr>
            <p:cNvPr id="2029635" name="Rectangle 67"/>
            <p:cNvSpPr>
              <a:spLocks noChangeArrowheads="1"/>
            </p:cNvSpPr>
            <p:nvPr/>
          </p:nvSpPr>
          <p:spPr bwMode="auto">
            <a:xfrm>
              <a:off x="1632" y="3643"/>
              <a:ext cx="1511"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8000"/>
            <a:lstStyle/>
            <a:p>
              <a:pPr marL="342900" indent="-342900"/>
              <a:endParaRPr lang="zh-CN" altLang="en-US"/>
            </a:p>
          </p:txBody>
        </p:sp>
        <p:sp>
          <p:nvSpPr>
            <p:cNvPr id="2029636" name="Rectangle 68"/>
            <p:cNvSpPr>
              <a:spLocks noChangeArrowheads="1"/>
            </p:cNvSpPr>
            <p:nvPr/>
          </p:nvSpPr>
          <p:spPr bwMode="auto">
            <a:xfrm>
              <a:off x="1632" y="2844"/>
              <a:ext cx="1511"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8000"/>
            <a:lstStyle/>
            <a:p>
              <a:pPr marL="342900" indent="-342900"/>
              <a:endParaRPr lang="zh-CN" altLang="en-US"/>
            </a:p>
          </p:txBody>
        </p:sp>
        <p:sp>
          <p:nvSpPr>
            <p:cNvPr id="2029637" name="Rectangle 69"/>
            <p:cNvSpPr>
              <a:spLocks noChangeArrowheads="1"/>
            </p:cNvSpPr>
            <p:nvPr/>
          </p:nvSpPr>
          <p:spPr bwMode="auto">
            <a:xfrm>
              <a:off x="1640" y="3377"/>
              <a:ext cx="1510"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0800"/>
            <a:lstStyle/>
            <a:p>
              <a:pPr marL="342900" indent="-342900" algn="just"/>
              <a:r>
                <a:rPr lang="en-US" altLang="zh-CN" sz="2400"/>
                <a:t>ADD R3, R3, R2</a:t>
              </a:r>
            </a:p>
          </p:txBody>
        </p:sp>
        <p:sp>
          <p:nvSpPr>
            <p:cNvPr id="2029638" name="Rectangle 70"/>
            <p:cNvSpPr>
              <a:spLocks noChangeArrowheads="1"/>
            </p:cNvSpPr>
            <p:nvPr/>
          </p:nvSpPr>
          <p:spPr bwMode="auto">
            <a:xfrm>
              <a:off x="1634" y="3108"/>
              <a:ext cx="1511"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0800"/>
            <a:lstStyle/>
            <a:p>
              <a:pPr marL="342900" indent="-342900" algn="just"/>
              <a:r>
                <a:rPr lang="en-US" altLang="zh-CN" sz="2400"/>
                <a:t>ADD R3, R3, R4</a:t>
              </a:r>
            </a:p>
          </p:txBody>
        </p:sp>
        <p:sp>
          <p:nvSpPr>
            <p:cNvPr id="2029639" name="Rectangle 71"/>
            <p:cNvSpPr>
              <a:spLocks noChangeArrowheads="1"/>
            </p:cNvSpPr>
            <p:nvPr/>
          </p:nvSpPr>
          <p:spPr bwMode="auto">
            <a:xfrm>
              <a:off x="3163" y="3909"/>
              <a:ext cx="1510"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0800"/>
            <a:lstStyle/>
            <a:p>
              <a:pPr marL="342900" indent="-342900" algn="just"/>
              <a:r>
                <a:rPr lang="en-US" altLang="zh-CN" sz="2400"/>
                <a:t>ST 0(R7), R7</a:t>
              </a:r>
            </a:p>
          </p:txBody>
        </p:sp>
        <p:sp>
          <p:nvSpPr>
            <p:cNvPr id="2029640" name="Rectangle 72"/>
            <p:cNvSpPr>
              <a:spLocks noChangeArrowheads="1"/>
            </p:cNvSpPr>
            <p:nvPr/>
          </p:nvSpPr>
          <p:spPr bwMode="auto">
            <a:xfrm>
              <a:off x="3163" y="3636"/>
              <a:ext cx="1510" cy="26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0800"/>
            <a:lstStyle/>
            <a:p>
              <a:pPr marL="342900" indent="-342900" algn="just"/>
              <a:r>
                <a:rPr lang="en-US" altLang="zh-CN" sz="2400"/>
                <a:t>ST 12(R1), R3</a:t>
              </a:r>
            </a:p>
          </p:txBody>
        </p:sp>
        <p:sp>
          <p:nvSpPr>
            <p:cNvPr id="2029659" name="Rectangle 91"/>
            <p:cNvSpPr>
              <a:spLocks noChangeArrowheads="1"/>
            </p:cNvSpPr>
            <p:nvPr/>
          </p:nvSpPr>
          <p:spPr bwMode="auto">
            <a:xfrm>
              <a:off x="3158" y="3377"/>
              <a:ext cx="1508"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0800"/>
            <a:lstStyle/>
            <a:p>
              <a:pPr marL="342900" indent="-342900" algn="just"/>
              <a:r>
                <a:rPr lang="en-US" altLang="zh-CN" sz="2400"/>
                <a:t>ST 4(R1), R2</a:t>
              </a:r>
              <a:r>
                <a:rPr lang="en-US" altLang="zh-CN" sz="2800"/>
                <a:t> </a:t>
              </a:r>
            </a:p>
          </p:txBody>
        </p:sp>
        <p:sp>
          <p:nvSpPr>
            <p:cNvPr id="2029660" name="Rectangle 92"/>
            <p:cNvSpPr>
              <a:spLocks noChangeArrowheads="1"/>
            </p:cNvSpPr>
            <p:nvPr/>
          </p:nvSpPr>
          <p:spPr bwMode="auto">
            <a:xfrm>
              <a:off x="1636" y="3899"/>
              <a:ext cx="1509"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8000"/>
            <a:lstStyle/>
            <a:p>
              <a:pPr marL="342900" indent="-342900"/>
              <a:endParaRPr lang="zh-CN" altLang="en-US"/>
            </a:p>
          </p:txBody>
        </p:sp>
        <p:sp>
          <p:nvSpPr>
            <p:cNvPr id="2029661" name="Rectangle 93"/>
            <p:cNvSpPr>
              <a:spLocks noChangeArrowheads="1"/>
            </p:cNvSpPr>
            <p:nvPr/>
          </p:nvSpPr>
          <p:spPr bwMode="auto">
            <a:xfrm>
              <a:off x="3158" y="2851"/>
              <a:ext cx="1508"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0800"/>
            <a:lstStyle/>
            <a:p>
              <a:pPr marL="342900" indent="-342900" algn="just"/>
              <a:r>
                <a:rPr lang="en-US" altLang="zh-CN" sz="2400"/>
                <a:t>LD R2, 0(R1)</a:t>
              </a:r>
              <a:r>
                <a:rPr lang="en-US" altLang="zh-CN" sz="2800"/>
                <a:t> </a:t>
              </a:r>
            </a:p>
          </p:txBody>
        </p:sp>
        <p:sp>
          <p:nvSpPr>
            <p:cNvPr id="2029662" name="Rectangle 94"/>
            <p:cNvSpPr>
              <a:spLocks noChangeArrowheads="1"/>
            </p:cNvSpPr>
            <p:nvPr/>
          </p:nvSpPr>
          <p:spPr bwMode="auto">
            <a:xfrm>
              <a:off x="3158" y="3116"/>
              <a:ext cx="1508"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8000"/>
            <a:lstStyle/>
            <a:p>
              <a:pPr marL="342900" indent="-342900"/>
              <a:endParaRPr lang="zh-CN" altLang="en-US"/>
            </a:p>
          </p:txBody>
        </p:sp>
        <p:sp>
          <p:nvSpPr>
            <p:cNvPr id="2029663" name="Rectangle 95"/>
            <p:cNvSpPr>
              <a:spLocks noChangeArrowheads="1"/>
            </p:cNvSpPr>
            <p:nvPr/>
          </p:nvSpPr>
          <p:spPr bwMode="auto">
            <a:xfrm>
              <a:off x="1636" y="2580"/>
              <a:ext cx="1509" cy="2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18000"/>
            <a:lstStyle/>
            <a:p>
              <a:pPr marL="342900" indent="-342900"/>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618" name="Rectangle 2"/>
          <p:cNvSpPr>
            <a:spLocks noGrp="1" noChangeArrowheads="1"/>
          </p:cNvSpPr>
          <p:nvPr>
            <p:ph type="title"/>
          </p:nvPr>
        </p:nvSpPr>
        <p:spPr>
          <a:xfrm>
            <a:off x="381000" y="228600"/>
            <a:ext cx="8229600" cy="1143000"/>
          </a:xfrm>
        </p:spPr>
        <p:txBody>
          <a:bodyPr/>
          <a:lstStyle/>
          <a:p>
            <a:r>
              <a:rPr lang="en-US" altLang="zh-CN" b="1"/>
              <a:t>10.3  </a:t>
            </a:r>
            <a:r>
              <a:rPr lang="zh-CN" altLang="en-US" b="1"/>
              <a:t>基  本  块  调  度</a:t>
            </a:r>
            <a:endParaRPr lang="zh-CN" altLang="en-US"/>
          </a:p>
        </p:txBody>
      </p:sp>
      <p:sp>
        <p:nvSpPr>
          <p:cNvPr id="2031619"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10.3.2 </a:t>
            </a:r>
            <a:r>
              <a:rPr lang="zh-CN" altLang="en-US" b="1"/>
              <a:t>基本块的表调度</a:t>
            </a:r>
          </a:p>
          <a:p>
            <a:pPr lvl="1" algn="just"/>
            <a:r>
              <a:rPr lang="zh-CN" altLang="en-US" b="1"/>
              <a:t>根据每个结点同先前已经被调度的各结点之间的数据相关约束，来计算一个结点可以执行的最早时间槽</a:t>
            </a:r>
          </a:p>
          <a:p>
            <a:pPr lvl="1" algn="just"/>
            <a:r>
              <a:rPr lang="zh-CN" altLang="en-US" b="1"/>
              <a:t>这个结点所需资源根据一张资源预留表来进行检查，该资源预留表收集了所有到目前为止被占用资源。这个结点的调度按有足够资源的最早时间槽来安排</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666"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33667" name="Rectangle 3"/>
          <p:cNvSpPr>
            <a:spLocks noGrp="1" noChangeArrowheads="1"/>
          </p:cNvSpPr>
          <p:nvPr>
            <p:ph idx="1"/>
          </p:nvPr>
        </p:nvSpPr>
        <p:spPr>
          <a:xfrm>
            <a:off x="287338" y="1438275"/>
            <a:ext cx="8564562" cy="5038725"/>
          </a:xfrm>
          <a:noFill/>
        </p:spPr>
        <p:txBody>
          <a:bodyPr/>
          <a:lstStyle/>
          <a:p>
            <a:pPr algn="just"/>
            <a:r>
              <a:rPr lang="zh-CN" altLang="en-US" b="1"/>
              <a:t>对于有适度指令级并行的机器，仅对每个基本块进行紧凑调度会引起许多资源空闲</a:t>
            </a:r>
          </a:p>
          <a:p>
            <a:pPr algn="just"/>
            <a:r>
              <a:rPr lang="zh-CN" altLang="en-US" b="1"/>
              <a:t>全局调度：为了更好地利用机器资源，需要考虑把指令从一个基本块移到另一个基本块的代码生成策略</a:t>
            </a:r>
          </a:p>
          <a:p>
            <a:pPr algn="just">
              <a:buFontTx/>
              <a:buNone/>
            </a:pPr>
            <a:r>
              <a:rPr lang="zh-CN" altLang="en-US" b="1"/>
              <a:t>	必须保证</a:t>
            </a:r>
          </a:p>
          <a:p>
            <a:pPr lvl="1" algn="just"/>
            <a:r>
              <a:rPr lang="zh-CN" altLang="en-US" b="1"/>
              <a:t>原来程序中所有指令在优化程序中都被执行</a:t>
            </a:r>
          </a:p>
          <a:p>
            <a:pPr lvl="1" algn="just"/>
            <a:r>
              <a:rPr lang="zh-CN" altLang="en-US" b="1"/>
              <a:t>当优化程序可以投机地执行额外指令时，这些指令肯定不能有任何多余的副作用</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714"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35715"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10.4.1 </a:t>
            </a:r>
            <a:r>
              <a:rPr lang="zh-CN" altLang="en-US" b="1"/>
              <a:t>简单的代码移动</a:t>
            </a:r>
          </a:p>
          <a:p>
            <a:pPr lvl="1" algn="just"/>
            <a:r>
              <a:rPr lang="zh-CN" altLang="en-US" b="1"/>
              <a:t>先用例子展示操作在基本块之间移动涉及的问题</a:t>
            </a:r>
            <a:r>
              <a:rPr lang="zh-CN" altLang="en-US"/>
              <a:t> </a:t>
            </a:r>
          </a:p>
        </p:txBody>
      </p:sp>
      <p:grpSp>
        <p:nvGrpSpPr>
          <p:cNvPr id="2035780" name="Group 68"/>
          <p:cNvGrpSpPr>
            <a:grpSpLocks/>
          </p:cNvGrpSpPr>
          <p:nvPr/>
        </p:nvGrpSpPr>
        <p:grpSpPr bwMode="auto">
          <a:xfrm>
            <a:off x="1016000" y="4467225"/>
            <a:ext cx="3673475" cy="2382838"/>
            <a:chOff x="369" y="999"/>
            <a:chExt cx="2314" cy="1501"/>
          </a:xfrm>
        </p:grpSpPr>
        <p:sp>
          <p:nvSpPr>
            <p:cNvPr id="2035748" name="Rectangle 36"/>
            <p:cNvSpPr>
              <a:spLocks noChangeArrowheads="1"/>
            </p:cNvSpPr>
            <p:nvPr/>
          </p:nvSpPr>
          <p:spPr bwMode="auto">
            <a:xfrm>
              <a:off x="369" y="1771"/>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sp>
          <p:nvSpPr>
            <p:cNvPr id="2035750" name="Rectangle 38"/>
            <p:cNvSpPr>
              <a:spLocks noChangeArrowheads="1"/>
            </p:cNvSpPr>
            <p:nvPr/>
          </p:nvSpPr>
          <p:spPr bwMode="auto">
            <a:xfrm>
              <a:off x="582" y="999"/>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r>
                <a:rPr lang="en-US" altLang="zh-CN" sz="2000"/>
                <a:t>if (a == 0) goto L</a:t>
              </a:r>
            </a:p>
          </p:txBody>
        </p:sp>
        <p:sp>
          <p:nvSpPr>
            <p:cNvPr id="2035751" name="Rectangle 39"/>
            <p:cNvSpPr>
              <a:spLocks noChangeArrowheads="1"/>
            </p:cNvSpPr>
            <p:nvPr/>
          </p:nvSpPr>
          <p:spPr bwMode="auto">
            <a:xfrm>
              <a:off x="1479" y="1438"/>
              <a:ext cx="1204" cy="24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c = b</a:t>
              </a:r>
            </a:p>
          </p:txBody>
        </p:sp>
        <p:sp>
          <p:nvSpPr>
            <p:cNvPr id="2035752" name="Rectangle 40"/>
            <p:cNvSpPr>
              <a:spLocks noChangeArrowheads="1"/>
            </p:cNvSpPr>
            <p:nvPr/>
          </p:nvSpPr>
          <p:spPr bwMode="auto">
            <a:xfrm>
              <a:off x="604" y="1864"/>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e = d + d</a:t>
              </a:r>
            </a:p>
          </p:txBody>
        </p:sp>
        <p:sp>
          <p:nvSpPr>
            <p:cNvPr id="2035753" name="Line 41"/>
            <p:cNvSpPr>
              <a:spLocks noChangeShapeType="1"/>
            </p:cNvSpPr>
            <p:nvPr/>
          </p:nvSpPr>
          <p:spPr bwMode="auto">
            <a:xfrm>
              <a:off x="1252" y="1250"/>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5754" name="Line 42"/>
            <p:cNvSpPr>
              <a:spLocks noChangeShapeType="1"/>
            </p:cNvSpPr>
            <p:nvPr/>
          </p:nvSpPr>
          <p:spPr bwMode="auto">
            <a:xfrm flipH="1">
              <a:off x="1208" y="1688"/>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5755" name="Line 43"/>
            <p:cNvSpPr>
              <a:spLocks noChangeShapeType="1"/>
            </p:cNvSpPr>
            <p:nvPr/>
          </p:nvSpPr>
          <p:spPr bwMode="auto">
            <a:xfrm>
              <a:off x="1219" y="1250"/>
              <a:ext cx="0" cy="631"/>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5756" name="Rectangle 44"/>
            <p:cNvSpPr>
              <a:spLocks noChangeArrowheads="1"/>
            </p:cNvSpPr>
            <p:nvPr/>
          </p:nvSpPr>
          <p:spPr bwMode="auto">
            <a:xfrm>
              <a:off x="810" y="2188"/>
              <a:ext cx="1049"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(a) </a:t>
              </a:r>
              <a:r>
                <a:rPr lang="zh-CN" altLang="en-US" sz="2400">
                  <a:solidFill>
                    <a:schemeClr val="tx2"/>
                  </a:solidFill>
                </a:rPr>
                <a:t>源代码</a:t>
              </a:r>
            </a:p>
          </p:txBody>
        </p:sp>
      </p:grpSp>
      <p:grpSp>
        <p:nvGrpSpPr>
          <p:cNvPr id="2035779" name="Group 67"/>
          <p:cNvGrpSpPr>
            <a:grpSpLocks/>
          </p:cNvGrpSpPr>
          <p:nvPr/>
        </p:nvGrpSpPr>
        <p:grpSpPr bwMode="auto">
          <a:xfrm>
            <a:off x="5222875" y="2689225"/>
            <a:ext cx="3805238" cy="4168775"/>
            <a:chOff x="3192" y="714"/>
            <a:chExt cx="2397" cy="2626"/>
          </a:xfrm>
        </p:grpSpPr>
        <p:sp>
          <p:nvSpPr>
            <p:cNvPr id="2035758" name="Rectangle 46"/>
            <p:cNvSpPr>
              <a:spLocks noChangeArrowheads="1"/>
            </p:cNvSpPr>
            <p:nvPr/>
          </p:nvSpPr>
          <p:spPr bwMode="auto">
            <a:xfrm>
              <a:off x="3419" y="3039"/>
              <a:ext cx="2154"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(b) </a:t>
              </a:r>
              <a:r>
                <a:rPr lang="zh-CN" altLang="en-US" sz="2400">
                  <a:solidFill>
                    <a:schemeClr val="tx2"/>
                  </a:solidFill>
                </a:rPr>
                <a:t>局部调度的机器代码</a:t>
              </a:r>
            </a:p>
          </p:txBody>
        </p:sp>
        <p:sp>
          <p:nvSpPr>
            <p:cNvPr id="2035768" name="Rectangle 56"/>
            <p:cNvSpPr>
              <a:spLocks noChangeArrowheads="1"/>
            </p:cNvSpPr>
            <p:nvPr/>
          </p:nvSpPr>
          <p:spPr bwMode="auto">
            <a:xfrm>
              <a:off x="3434" y="829"/>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a:t>
              </a:r>
            </a:p>
            <a:p>
              <a:pPr marL="342900" indent="-342900" algn="just">
                <a:lnSpc>
                  <a:spcPct val="90000"/>
                </a:lnSpc>
              </a:pPr>
              <a:r>
                <a:rPr lang="en-US" altLang="zh-CN" sz="2000"/>
                <a:t>NOP</a:t>
              </a:r>
            </a:p>
            <a:p>
              <a:pPr marL="342900" indent="-342900" algn="just">
                <a:lnSpc>
                  <a:spcPct val="90000"/>
                </a:lnSpc>
              </a:pPr>
              <a:r>
                <a:rPr lang="en-US" altLang="zh-CN" sz="2000"/>
                <a:t>BEQZ R6, L</a:t>
              </a:r>
            </a:p>
          </p:txBody>
        </p:sp>
        <p:sp>
          <p:nvSpPr>
            <p:cNvPr id="2035769" name="Rectangle 57"/>
            <p:cNvSpPr>
              <a:spLocks noChangeArrowheads="1"/>
            </p:cNvSpPr>
            <p:nvPr/>
          </p:nvSpPr>
          <p:spPr bwMode="auto">
            <a:xfrm>
              <a:off x="4302" y="1558"/>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R7, 0(R2) </a:t>
              </a:r>
            </a:p>
            <a:p>
              <a:pPr marL="342900" indent="-342900" algn="just">
                <a:lnSpc>
                  <a:spcPct val="90000"/>
                </a:lnSpc>
              </a:pPr>
              <a:r>
                <a:rPr lang="en-US" altLang="zh-CN" sz="2000"/>
                <a:t>NOP</a:t>
              </a:r>
            </a:p>
            <a:p>
              <a:pPr marL="342900" indent="-342900" algn="just">
                <a:lnSpc>
                  <a:spcPct val="90000"/>
                </a:lnSpc>
              </a:pPr>
              <a:r>
                <a:rPr lang="en-US" altLang="zh-CN" sz="2000"/>
                <a:t>ST 0(R3), R7</a:t>
              </a:r>
              <a:r>
                <a:rPr lang="en-US" altLang="zh-CN" sz="1000" b="0"/>
                <a:t> </a:t>
              </a:r>
              <a:endParaRPr lang="en-US" altLang="zh-CN"/>
            </a:p>
          </p:txBody>
        </p:sp>
        <p:sp>
          <p:nvSpPr>
            <p:cNvPr id="2035770" name="Line 58"/>
            <p:cNvSpPr>
              <a:spLocks noChangeShapeType="1"/>
            </p:cNvSpPr>
            <p:nvPr/>
          </p:nvSpPr>
          <p:spPr bwMode="auto">
            <a:xfrm>
              <a:off x="4063" y="1372"/>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5771" name="Line 59"/>
            <p:cNvSpPr>
              <a:spLocks noChangeShapeType="1"/>
            </p:cNvSpPr>
            <p:nvPr/>
          </p:nvSpPr>
          <p:spPr bwMode="auto">
            <a:xfrm flipH="1">
              <a:off x="4052" y="2100"/>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5772" name="Line 60"/>
            <p:cNvSpPr>
              <a:spLocks noChangeShapeType="1"/>
            </p:cNvSpPr>
            <p:nvPr/>
          </p:nvSpPr>
          <p:spPr bwMode="auto">
            <a:xfrm flipH="1">
              <a:off x="4041" y="1372"/>
              <a:ext cx="0" cy="91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5773" name="Rectangle 61"/>
            <p:cNvSpPr>
              <a:spLocks noChangeArrowheads="1"/>
            </p:cNvSpPr>
            <p:nvPr/>
          </p:nvSpPr>
          <p:spPr bwMode="auto">
            <a:xfrm>
              <a:off x="3434" y="2269"/>
              <a:ext cx="1204" cy="6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 rIns="18000" bIns="28800"/>
            <a:lstStyle/>
            <a:p>
              <a:pPr marL="342900" indent="-342900" algn="just">
                <a:lnSpc>
                  <a:spcPct val="90000"/>
                </a:lnSpc>
              </a:pPr>
              <a:r>
                <a:rPr lang="en-US" altLang="zh-CN" sz="2000"/>
                <a:t>LD R8, 0(R4) </a:t>
              </a:r>
            </a:p>
            <a:p>
              <a:pPr marL="342900" indent="-342900" algn="just">
                <a:lnSpc>
                  <a:spcPct val="90000"/>
                </a:lnSpc>
              </a:pPr>
              <a:r>
                <a:rPr lang="en-US" altLang="zh-CN" sz="2000"/>
                <a:t>NOP</a:t>
              </a:r>
            </a:p>
            <a:p>
              <a:pPr marL="342900" indent="-342900" algn="just">
                <a:lnSpc>
                  <a:spcPct val="90000"/>
                </a:lnSpc>
              </a:pPr>
              <a:r>
                <a:rPr lang="en-US" altLang="zh-CN" sz="2000"/>
                <a:t>ADD R8, R8, R8</a:t>
              </a:r>
            </a:p>
            <a:p>
              <a:pPr marL="342900" indent="-342900" algn="just">
                <a:lnSpc>
                  <a:spcPct val="90000"/>
                </a:lnSpc>
              </a:pPr>
              <a:r>
                <a:rPr lang="en-US" altLang="zh-CN" sz="2000"/>
                <a:t>ST 0(R5), R8</a:t>
              </a:r>
            </a:p>
          </p:txBody>
        </p:sp>
        <p:sp>
          <p:nvSpPr>
            <p:cNvPr id="2035774" name="Rectangle 62"/>
            <p:cNvSpPr>
              <a:spLocks noChangeArrowheads="1"/>
            </p:cNvSpPr>
            <p:nvPr/>
          </p:nvSpPr>
          <p:spPr bwMode="auto">
            <a:xfrm>
              <a:off x="5220" y="1278"/>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2</a:t>
              </a:r>
              <a:endParaRPr lang="en-US" altLang="zh-CN" sz="2000"/>
            </a:p>
          </p:txBody>
        </p:sp>
        <p:sp>
          <p:nvSpPr>
            <p:cNvPr id="2035775" name="Rectangle 63"/>
            <p:cNvSpPr>
              <a:spLocks noChangeArrowheads="1"/>
            </p:cNvSpPr>
            <p:nvPr/>
          </p:nvSpPr>
          <p:spPr bwMode="auto">
            <a:xfrm>
              <a:off x="4613" y="714"/>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35776" name="Rectangle 64"/>
            <p:cNvSpPr>
              <a:spLocks noChangeArrowheads="1"/>
            </p:cNvSpPr>
            <p:nvPr/>
          </p:nvSpPr>
          <p:spPr bwMode="auto">
            <a:xfrm>
              <a:off x="4613" y="215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35777" name="Rectangle 65"/>
            <p:cNvSpPr>
              <a:spLocks noChangeArrowheads="1"/>
            </p:cNvSpPr>
            <p:nvPr/>
          </p:nvSpPr>
          <p:spPr bwMode="auto">
            <a:xfrm>
              <a:off x="3192" y="2195"/>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9810"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39811" name="Rectangle 3"/>
          <p:cNvSpPr>
            <a:spLocks noGrp="1" noChangeArrowheads="1"/>
          </p:cNvSpPr>
          <p:nvPr>
            <p:ph idx="1"/>
          </p:nvPr>
        </p:nvSpPr>
        <p:spPr>
          <a:xfrm>
            <a:off x="287338" y="1438275"/>
            <a:ext cx="8564562" cy="5399088"/>
          </a:xfrm>
          <a:noFill/>
        </p:spPr>
        <p:txBody>
          <a:bodyPr/>
          <a:lstStyle/>
          <a:p>
            <a:pPr lvl="1" algn="just"/>
            <a:r>
              <a:rPr lang="zh-CN" altLang="en-US" b="1"/>
              <a:t>假定</a:t>
            </a:r>
            <a:r>
              <a:rPr lang="en-US" altLang="zh-CN" b="1"/>
              <a:t>a, b, c, d</a:t>
            </a:r>
            <a:r>
              <a:rPr lang="zh-CN" altLang="en-US" b="1"/>
              <a:t>和</a:t>
            </a:r>
            <a:r>
              <a:rPr lang="en-US" altLang="zh-CN" b="1"/>
              <a:t>e</a:t>
            </a:r>
            <a:r>
              <a:rPr lang="zh-CN" altLang="en-US" b="1"/>
              <a:t>的地址不同，分别保存在</a:t>
            </a:r>
            <a:r>
              <a:rPr lang="en-US" altLang="zh-CN" b="1"/>
              <a:t>R1</a:t>
            </a:r>
            <a:r>
              <a:rPr lang="zh-CN" altLang="en-US" b="1"/>
              <a:t>到</a:t>
            </a:r>
            <a:r>
              <a:rPr lang="en-US" altLang="zh-CN" b="1"/>
              <a:t>R5</a:t>
            </a:r>
          </a:p>
          <a:p>
            <a:pPr lvl="1" algn="just"/>
            <a:r>
              <a:rPr lang="zh-CN" altLang="en-US" b="1"/>
              <a:t>由于数据相关，块内的指令必须串行执行，且插入 </a:t>
            </a:r>
            <a:r>
              <a:rPr lang="en-US" altLang="zh-CN" b="1"/>
              <a:t>NOP</a:t>
            </a:r>
            <a:endParaRPr lang="zh-CN" altLang="en-US"/>
          </a:p>
        </p:txBody>
      </p:sp>
      <p:grpSp>
        <p:nvGrpSpPr>
          <p:cNvPr id="2039812" name="Group 4"/>
          <p:cNvGrpSpPr>
            <a:grpSpLocks/>
          </p:cNvGrpSpPr>
          <p:nvPr/>
        </p:nvGrpSpPr>
        <p:grpSpPr bwMode="auto">
          <a:xfrm>
            <a:off x="1016000" y="4467225"/>
            <a:ext cx="3673475" cy="2382838"/>
            <a:chOff x="369" y="999"/>
            <a:chExt cx="2314" cy="1501"/>
          </a:xfrm>
        </p:grpSpPr>
        <p:sp>
          <p:nvSpPr>
            <p:cNvPr id="2039813" name="Rectangle 5"/>
            <p:cNvSpPr>
              <a:spLocks noChangeArrowheads="1"/>
            </p:cNvSpPr>
            <p:nvPr/>
          </p:nvSpPr>
          <p:spPr bwMode="auto">
            <a:xfrm>
              <a:off x="369" y="1771"/>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sp>
          <p:nvSpPr>
            <p:cNvPr id="2039814" name="Rectangle 6"/>
            <p:cNvSpPr>
              <a:spLocks noChangeArrowheads="1"/>
            </p:cNvSpPr>
            <p:nvPr/>
          </p:nvSpPr>
          <p:spPr bwMode="auto">
            <a:xfrm>
              <a:off x="582" y="999"/>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r>
                <a:rPr lang="en-US" altLang="zh-CN" sz="2000"/>
                <a:t>if (a == 0) goto L</a:t>
              </a:r>
            </a:p>
          </p:txBody>
        </p:sp>
        <p:sp>
          <p:nvSpPr>
            <p:cNvPr id="2039815" name="Rectangle 7"/>
            <p:cNvSpPr>
              <a:spLocks noChangeArrowheads="1"/>
            </p:cNvSpPr>
            <p:nvPr/>
          </p:nvSpPr>
          <p:spPr bwMode="auto">
            <a:xfrm>
              <a:off x="1479" y="1438"/>
              <a:ext cx="1204" cy="24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c = b</a:t>
              </a:r>
            </a:p>
          </p:txBody>
        </p:sp>
        <p:sp>
          <p:nvSpPr>
            <p:cNvPr id="2039816" name="Rectangle 8"/>
            <p:cNvSpPr>
              <a:spLocks noChangeArrowheads="1"/>
            </p:cNvSpPr>
            <p:nvPr/>
          </p:nvSpPr>
          <p:spPr bwMode="auto">
            <a:xfrm>
              <a:off x="604" y="1864"/>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e = d + d</a:t>
              </a:r>
            </a:p>
          </p:txBody>
        </p:sp>
        <p:sp>
          <p:nvSpPr>
            <p:cNvPr id="2039817" name="Line 9"/>
            <p:cNvSpPr>
              <a:spLocks noChangeShapeType="1"/>
            </p:cNvSpPr>
            <p:nvPr/>
          </p:nvSpPr>
          <p:spPr bwMode="auto">
            <a:xfrm>
              <a:off x="1252" y="1250"/>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9818" name="Line 10"/>
            <p:cNvSpPr>
              <a:spLocks noChangeShapeType="1"/>
            </p:cNvSpPr>
            <p:nvPr/>
          </p:nvSpPr>
          <p:spPr bwMode="auto">
            <a:xfrm flipH="1">
              <a:off x="1208" y="1688"/>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9819" name="Line 11"/>
            <p:cNvSpPr>
              <a:spLocks noChangeShapeType="1"/>
            </p:cNvSpPr>
            <p:nvPr/>
          </p:nvSpPr>
          <p:spPr bwMode="auto">
            <a:xfrm>
              <a:off x="1219" y="1250"/>
              <a:ext cx="0" cy="631"/>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9820" name="Rectangle 12"/>
            <p:cNvSpPr>
              <a:spLocks noChangeArrowheads="1"/>
            </p:cNvSpPr>
            <p:nvPr/>
          </p:nvSpPr>
          <p:spPr bwMode="auto">
            <a:xfrm>
              <a:off x="810" y="2188"/>
              <a:ext cx="1049"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(a) </a:t>
              </a:r>
              <a:r>
                <a:rPr lang="zh-CN" altLang="en-US" sz="2400">
                  <a:solidFill>
                    <a:schemeClr val="tx2"/>
                  </a:solidFill>
                </a:rPr>
                <a:t>源代码</a:t>
              </a:r>
            </a:p>
          </p:txBody>
        </p:sp>
      </p:grpSp>
      <p:grpSp>
        <p:nvGrpSpPr>
          <p:cNvPr id="2039821" name="Group 13"/>
          <p:cNvGrpSpPr>
            <a:grpSpLocks/>
          </p:cNvGrpSpPr>
          <p:nvPr/>
        </p:nvGrpSpPr>
        <p:grpSpPr bwMode="auto">
          <a:xfrm>
            <a:off x="5222875" y="2689225"/>
            <a:ext cx="3805238" cy="4168775"/>
            <a:chOff x="3192" y="714"/>
            <a:chExt cx="2397" cy="2626"/>
          </a:xfrm>
        </p:grpSpPr>
        <p:sp>
          <p:nvSpPr>
            <p:cNvPr id="2039822" name="Rectangle 14"/>
            <p:cNvSpPr>
              <a:spLocks noChangeArrowheads="1"/>
            </p:cNvSpPr>
            <p:nvPr/>
          </p:nvSpPr>
          <p:spPr bwMode="auto">
            <a:xfrm>
              <a:off x="3419" y="3039"/>
              <a:ext cx="2154"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(b) </a:t>
              </a:r>
              <a:r>
                <a:rPr lang="zh-CN" altLang="en-US" sz="2400">
                  <a:solidFill>
                    <a:schemeClr val="tx2"/>
                  </a:solidFill>
                </a:rPr>
                <a:t>局部调度的机器代码</a:t>
              </a:r>
            </a:p>
          </p:txBody>
        </p:sp>
        <p:sp>
          <p:nvSpPr>
            <p:cNvPr id="2039823" name="Rectangle 15"/>
            <p:cNvSpPr>
              <a:spLocks noChangeArrowheads="1"/>
            </p:cNvSpPr>
            <p:nvPr/>
          </p:nvSpPr>
          <p:spPr bwMode="auto">
            <a:xfrm>
              <a:off x="3434" y="829"/>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a:t>
              </a:r>
            </a:p>
            <a:p>
              <a:pPr marL="342900" indent="-342900" algn="just">
                <a:lnSpc>
                  <a:spcPct val="90000"/>
                </a:lnSpc>
              </a:pPr>
              <a:r>
                <a:rPr lang="en-US" altLang="zh-CN" sz="2000"/>
                <a:t>NOP</a:t>
              </a:r>
            </a:p>
            <a:p>
              <a:pPr marL="342900" indent="-342900" algn="just">
                <a:lnSpc>
                  <a:spcPct val="90000"/>
                </a:lnSpc>
              </a:pPr>
              <a:r>
                <a:rPr lang="en-US" altLang="zh-CN" sz="2000"/>
                <a:t>BEQZ R6, L</a:t>
              </a:r>
            </a:p>
          </p:txBody>
        </p:sp>
        <p:sp>
          <p:nvSpPr>
            <p:cNvPr id="2039824" name="Rectangle 16"/>
            <p:cNvSpPr>
              <a:spLocks noChangeArrowheads="1"/>
            </p:cNvSpPr>
            <p:nvPr/>
          </p:nvSpPr>
          <p:spPr bwMode="auto">
            <a:xfrm>
              <a:off x="4302" y="1558"/>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R7, 0(R2) </a:t>
              </a:r>
            </a:p>
            <a:p>
              <a:pPr marL="342900" indent="-342900" algn="just">
                <a:lnSpc>
                  <a:spcPct val="90000"/>
                </a:lnSpc>
              </a:pPr>
              <a:r>
                <a:rPr lang="en-US" altLang="zh-CN" sz="2000"/>
                <a:t>NOP</a:t>
              </a:r>
            </a:p>
            <a:p>
              <a:pPr marL="342900" indent="-342900" algn="just">
                <a:lnSpc>
                  <a:spcPct val="90000"/>
                </a:lnSpc>
              </a:pPr>
              <a:r>
                <a:rPr lang="en-US" altLang="zh-CN" sz="2000"/>
                <a:t>ST 0(R3), R7</a:t>
              </a:r>
              <a:r>
                <a:rPr lang="en-US" altLang="zh-CN" sz="1000" b="0"/>
                <a:t> </a:t>
              </a:r>
              <a:endParaRPr lang="en-US" altLang="zh-CN"/>
            </a:p>
          </p:txBody>
        </p:sp>
        <p:sp>
          <p:nvSpPr>
            <p:cNvPr id="2039825" name="Line 17"/>
            <p:cNvSpPr>
              <a:spLocks noChangeShapeType="1"/>
            </p:cNvSpPr>
            <p:nvPr/>
          </p:nvSpPr>
          <p:spPr bwMode="auto">
            <a:xfrm>
              <a:off x="4063" y="1372"/>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9826" name="Line 18"/>
            <p:cNvSpPr>
              <a:spLocks noChangeShapeType="1"/>
            </p:cNvSpPr>
            <p:nvPr/>
          </p:nvSpPr>
          <p:spPr bwMode="auto">
            <a:xfrm flipH="1">
              <a:off x="4052" y="2100"/>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9827" name="Line 19"/>
            <p:cNvSpPr>
              <a:spLocks noChangeShapeType="1"/>
            </p:cNvSpPr>
            <p:nvPr/>
          </p:nvSpPr>
          <p:spPr bwMode="auto">
            <a:xfrm flipH="1">
              <a:off x="4041" y="1372"/>
              <a:ext cx="0" cy="91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9828" name="Rectangle 20"/>
            <p:cNvSpPr>
              <a:spLocks noChangeArrowheads="1"/>
            </p:cNvSpPr>
            <p:nvPr/>
          </p:nvSpPr>
          <p:spPr bwMode="auto">
            <a:xfrm>
              <a:off x="3434" y="2269"/>
              <a:ext cx="1204" cy="6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 rIns="18000" bIns="28800"/>
            <a:lstStyle/>
            <a:p>
              <a:pPr marL="342900" indent="-342900" algn="just">
                <a:lnSpc>
                  <a:spcPct val="90000"/>
                </a:lnSpc>
              </a:pPr>
              <a:r>
                <a:rPr lang="en-US" altLang="zh-CN" sz="2000"/>
                <a:t>LD R8, 0(R4) </a:t>
              </a:r>
            </a:p>
            <a:p>
              <a:pPr marL="342900" indent="-342900" algn="just">
                <a:lnSpc>
                  <a:spcPct val="90000"/>
                </a:lnSpc>
              </a:pPr>
              <a:r>
                <a:rPr lang="en-US" altLang="zh-CN" sz="2000"/>
                <a:t>NOP</a:t>
              </a:r>
            </a:p>
            <a:p>
              <a:pPr marL="342900" indent="-342900" algn="just">
                <a:lnSpc>
                  <a:spcPct val="90000"/>
                </a:lnSpc>
              </a:pPr>
              <a:r>
                <a:rPr lang="en-US" altLang="zh-CN" sz="2000"/>
                <a:t>ADD R8, R8, R8</a:t>
              </a:r>
            </a:p>
            <a:p>
              <a:pPr marL="342900" indent="-342900" algn="just">
                <a:lnSpc>
                  <a:spcPct val="90000"/>
                </a:lnSpc>
              </a:pPr>
              <a:r>
                <a:rPr lang="en-US" altLang="zh-CN" sz="2000"/>
                <a:t>ST 0(R5), R8</a:t>
              </a:r>
            </a:p>
          </p:txBody>
        </p:sp>
        <p:sp>
          <p:nvSpPr>
            <p:cNvPr id="2039829" name="Rectangle 21"/>
            <p:cNvSpPr>
              <a:spLocks noChangeArrowheads="1"/>
            </p:cNvSpPr>
            <p:nvPr/>
          </p:nvSpPr>
          <p:spPr bwMode="auto">
            <a:xfrm>
              <a:off x="5220" y="1278"/>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2</a:t>
              </a:r>
              <a:endParaRPr lang="en-US" altLang="zh-CN" sz="2000"/>
            </a:p>
          </p:txBody>
        </p:sp>
        <p:sp>
          <p:nvSpPr>
            <p:cNvPr id="2039830" name="Rectangle 22"/>
            <p:cNvSpPr>
              <a:spLocks noChangeArrowheads="1"/>
            </p:cNvSpPr>
            <p:nvPr/>
          </p:nvSpPr>
          <p:spPr bwMode="auto">
            <a:xfrm>
              <a:off x="4613" y="714"/>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39831" name="Rectangle 23"/>
            <p:cNvSpPr>
              <a:spLocks noChangeArrowheads="1"/>
            </p:cNvSpPr>
            <p:nvPr/>
          </p:nvSpPr>
          <p:spPr bwMode="auto">
            <a:xfrm>
              <a:off x="4613" y="215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39832" name="Rectangle 24"/>
            <p:cNvSpPr>
              <a:spLocks noChangeArrowheads="1"/>
            </p:cNvSpPr>
            <p:nvPr/>
          </p:nvSpPr>
          <p:spPr bwMode="auto">
            <a:xfrm>
              <a:off x="3192" y="2195"/>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41859" name="Rectangle 3"/>
          <p:cNvSpPr>
            <a:spLocks noGrp="1" noChangeArrowheads="1"/>
          </p:cNvSpPr>
          <p:nvPr>
            <p:ph idx="1"/>
          </p:nvPr>
        </p:nvSpPr>
        <p:spPr>
          <a:xfrm>
            <a:off x="287338" y="1438275"/>
            <a:ext cx="8564562" cy="5399088"/>
          </a:xfrm>
          <a:noFill/>
        </p:spPr>
        <p:txBody>
          <a:bodyPr/>
          <a:lstStyle/>
          <a:p>
            <a:pPr lvl="1" algn="just"/>
            <a:r>
              <a:rPr lang="zh-CN" altLang="en-US" b="1"/>
              <a:t>假定机器在一个时钟周期执行任意的两个操作</a:t>
            </a:r>
            <a:endParaRPr lang="zh-CN" altLang="en-US"/>
          </a:p>
          <a:p>
            <a:pPr lvl="1" algn="just"/>
            <a:r>
              <a:rPr lang="zh-CN" altLang="en-US" b="1"/>
              <a:t>读取操作有</a:t>
            </a:r>
            <a:r>
              <a:rPr lang="en-US" altLang="zh-CN" b="1"/>
              <a:t>2</a:t>
            </a:r>
            <a:r>
              <a:rPr lang="zh-CN" altLang="en-US" b="1"/>
              <a:t>周期的延迟，其他指令</a:t>
            </a:r>
            <a:r>
              <a:rPr lang="en-US" altLang="zh-CN" b="1"/>
              <a:t>1</a:t>
            </a:r>
            <a:r>
              <a:rPr lang="zh-CN" altLang="en-US" b="1"/>
              <a:t>周期的延迟</a:t>
            </a:r>
          </a:p>
        </p:txBody>
      </p:sp>
      <p:grpSp>
        <p:nvGrpSpPr>
          <p:cNvPr id="2041860" name="Group 4"/>
          <p:cNvGrpSpPr>
            <a:grpSpLocks/>
          </p:cNvGrpSpPr>
          <p:nvPr/>
        </p:nvGrpSpPr>
        <p:grpSpPr bwMode="auto">
          <a:xfrm>
            <a:off x="1016000" y="4467225"/>
            <a:ext cx="3673475" cy="2382838"/>
            <a:chOff x="369" y="999"/>
            <a:chExt cx="2314" cy="1501"/>
          </a:xfrm>
        </p:grpSpPr>
        <p:sp>
          <p:nvSpPr>
            <p:cNvPr id="2041861" name="Rectangle 5"/>
            <p:cNvSpPr>
              <a:spLocks noChangeArrowheads="1"/>
            </p:cNvSpPr>
            <p:nvPr/>
          </p:nvSpPr>
          <p:spPr bwMode="auto">
            <a:xfrm>
              <a:off x="369" y="1771"/>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sp>
          <p:nvSpPr>
            <p:cNvPr id="2041862" name="Rectangle 6"/>
            <p:cNvSpPr>
              <a:spLocks noChangeArrowheads="1"/>
            </p:cNvSpPr>
            <p:nvPr/>
          </p:nvSpPr>
          <p:spPr bwMode="auto">
            <a:xfrm>
              <a:off x="582" y="999"/>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r>
                <a:rPr lang="en-US" altLang="zh-CN" sz="2000"/>
                <a:t>if (a == 0) goto L</a:t>
              </a:r>
            </a:p>
          </p:txBody>
        </p:sp>
        <p:sp>
          <p:nvSpPr>
            <p:cNvPr id="2041863" name="Rectangle 7"/>
            <p:cNvSpPr>
              <a:spLocks noChangeArrowheads="1"/>
            </p:cNvSpPr>
            <p:nvPr/>
          </p:nvSpPr>
          <p:spPr bwMode="auto">
            <a:xfrm>
              <a:off x="1479" y="1438"/>
              <a:ext cx="1204" cy="24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c = b</a:t>
              </a:r>
            </a:p>
          </p:txBody>
        </p:sp>
        <p:sp>
          <p:nvSpPr>
            <p:cNvPr id="2041864" name="Rectangle 8"/>
            <p:cNvSpPr>
              <a:spLocks noChangeArrowheads="1"/>
            </p:cNvSpPr>
            <p:nvPr/>
          </p:nvSpPr>
          <p:spPr bwMode="auto">
            <a:xfrm>
              <a:off x="604" y="1864"/>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e = d + d</a:t>
              </a:r>
            </a:p>
          </p:txBody>
        </p:sp>
        <p:sp>
          <p:nvSpPr>
            <p:cNvPr id="2041865" name="Line 9"/>
            <p:cNvSpPr>
              <a:spLocks noChangeShapeType="1"/>
            </p:cNvSpPr>
            <p:nvPr/>
          </p:nvSpPr>
          <p:spPr bwMode="auto">
            <a:xfrm>
              <a:off x="1252" y="1250"/>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1866" name="Line 10"/>
            <p:cNvSpPr>
              <a:spLocks noChangeShapeType="1"/>
            </p:cNvSpPr>
            <p:nvPr/>
          </p:nvSpPr>
          <p:spPr bwMode="auto">
            <a:xfrm flipH="1">
              <a:off x="1208" y="1688"/>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1867" name="Line 11"/>
            <p:cNvSpPr>
              <a:spLocks noChangeShapeType="1"/>
            </p:cNvSpPr>
            <p:nvPr/>
          </p:nvSpPr>
          <p:spPr bwMode="auto">
            <a:xfrm>
              <a:off x="1219" y="1250"/>
              <a:ext cx="0" cy="631"/>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1868" name="Rectangle 12"/>
            <p:cNvSpPr>
              <a:spLocks noChangeArrowheads="1"/>
            </p:cNvSpPr>
            <p:nvPr/>
          </p:nvSpPr>
          <p:spPr bwMode="auto">
            <a:xfrm>
              <a:off x="810" y="2188"/>
              <a:ext cx="1049"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(a) </a:t>
              </a:r>
              <a:r>
                <a:rPr lang="zh-CN" altLang="en-US" sz="2400">
                  <a:solidFill>
                    <a:schemeClr val="tx2"/>
                  </a:solidFill>
                </a:rPr>
                <a:t>源代码</a:t>
              </a:r>
            </a:p>
          </p:txBody>
        </p:sp>
      </p:grpSp>
      <p:grpSp>
        <p:nvGrpSpPr>
          <p:cNvPr id="2041869" name="Group 13"/>
          <p:cNvGrpSpPr>
            <a:grpSpLocks/>
          </p:cNvGrpSpPr>
          <p:nvPr/>
        </p:nvGrpSpPr>
        <p:grpSpPr bwMode="auto">
          <a:xfrm>
            <a:off x="5222875" y="2689225"/>
            <a:ext cx="3805238" cy="4168775"/>
            <a:chOff x="3192" y="714"/>
            <a:chExt cx="2397" cy="2626"/>
          </a:xfrm>
        </p:grpSpPr>
        <p:sp>
          <p:nvSpPr>
            <p:cNvPr id="2041870" name="Rectangle 14"/>
            <p:cNvSpPr>
              <a:spLocks noChangeArrowheads="1"/>
            </p:cNvSpPr>
            <p:nvPr/>
          </p:nvSpPr>
          <p:spPr bwMode="auto">
            <a:xfrm>
              <a:off x="3419" y="3039"/>
              <a:ext cx="2154"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(b) </a:t>
              </a:r>
              <a:r>
                <a:rPr lang="zh-CN" altLang="en-US" sz="2400">
                  <a:solidFill>
                    <a:schemeClr val="tx2"/>
                  </a:solidFill>
                </a:rPr>
                <a:t>局部调度的机器代码</a:t>
              </a:r>
            </a:p>
          </p:txBody>
        </p:sp>
        <p:sp>
          <p:nvSpPr>
            <p:cNvPr id="2041871" name="Rectangle 15"/>
            <p:cNvSpPr>
              <a:spLocks noChangeArrowheads="1"/>
            </p:cNvSpPr>
            <p:nvPr/>
          </p:nvSpPr>
          <p:spPr bwMode="auto">
            <a:xfrm>
              <a:off x="3434" y="829"/>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a:t>
              </a:r>
            </a:p>
            <a:p>
              <a:pPr marL="342900" indent="-342900" algn="just">
                <a:lnSpc>
                  <a:spcPct val="90000"/>
                </a:lnSpc>
              </a:pPr>
              <a:r>
                <a:rPr lang="en-US" altLang="zh-CN" sz="2000"/>
                <a:t>NOP</a:t>
              </a:r>
            </a:p>
            <a:p>
              <a:pPr marL="342900" indent="-342900" algn="just">
                <a:lnSpc>
                  <a:spcPct val="90000"/>
                </a:lnSpc>
              </a:pPr>
              <a:r>
                <a:rPr lang="en-US" altLang="zh-CN" sz="2000"/>
                <a:t>BEQZ R6, L</a:t>
              </a:r>
            </a:p>
          </p:txBody>
        </p:sp>
        <p:sp>
          <p:nvSpPr>
            <p:cNvPr id="2041872" name="Rectangle 16"/>
            <p:cNvSpPr>
              <a:spLocks noChangeArrowheads="1"/>
            </p:cNvSpPr>
            <p:nvPr/>
          </p:nvSpPr>
          <p:spPr bwMode="auto">
            <a:xfrm>
              <a:off x="4302" y="1558"/>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R7, 0(R2) </a:t>
              </a:r>
            </a:p>
            <a:p>
              <a:pPr marL="342900" indent="-342900" algn="just">
                <a:lnSpc>
                  <a:spcPct val="90000"/>
                </a:lnSpc>
              </a:pPr>
              <a:r>
                <a:rPr lang="en-US" altLang="zh-CN" sz="2000"/>
                <a:t>NOP</a:t>
              </a:r>
            </a:p>
            <a:p>
              <a:pPr marL="342900" indent="-342900" algn="just">
                <a:lnSpc>
                  <a:spcPct val="90000"/>
                </a:lnSpc>
              </a:pPr>
              <a:r>
                <a:rPr lang="en-US" altLang="zh-CN" sz="2000"/>
                <a:t>ST 0(R3), R7</a:t>
              </a:r>
              <a:r>
                <a:rPr lang="en-US" altLang="zh-CN" sz="1000" b="0"/>
                <a:t> </a:t>
              </a:r>
              <a:endParaRPr lang="en-US" altLang="zh-CN"/>
            </a:p>
          </p:txBody>
        </p:sp>
        <p:sp>
          <p:nvSpPr>
            <p:cNvPr id="2041873" name="Line 17"/>
            <p:cNvSpPr>
              <a:spLocks noChangeShapeType="1"/>
            </p:cNvSpPr>
            <p:nvPr/>
          </p:nvSpPr>
          <p:spPr bwMode="auto">
            <a:xfrm>
              <a:off x="4063" y="1372"/>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1874" name="Line 18"/>
            <p:cNvSpPr>
              <a:spLocks noChangeShapeType="1"/>
            </p:cNvSpPr>
            <p:nvPr/>
          </p:nvSpPr>
          <p:spPr bwMode="auto">
            <a:xfrm flipH="1">
              <a:off x="4052" y="2100"/>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1875" name="Line 19"/>
            <p:cNvSpPr>
              <a:spLocks noChangeShapeType="1"/>
            </p:cNvSpPr>
            <p:nvPr/>
          </p:nvSpPr>
          <p:spPr bwMode="auto">
            <a:xfrm flipH="1">
              <a:off x="4041" y="1372"/>
              <a:ext cx="0" cy="91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1876" name="Rectangle 20"/>
            <p:cNvSpPr>
              <a:spLocks noChangeArrowheads="1"/>
            </p:cNvSpPr>
            <p:nvPr/>
          </p:nvSpPr>
          <p:spPr bwMode="auto">
            <a:xfrm>
              <a:off x="3434" y="2269"/>
              <a:ext cx="1204" cy="6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 rIns="18000" bIns="28800"/>
            <a:lstStyle/>
            <a:p>
              <a:pPr marL="342900" indent="-342900" algn="just">
                <a:lnSpc>
                  <a:spcPct val="90000"/>
                </a:lnSpc>
              </a:pPr>
              <a:r>
                <a:rPr lang="en-US" altLang="zh-CN" sz="2000"/>
                <a:t>LD R8, 0(R4) </a:t>
              </a:r>
            </a:p>
            <a:p>
              <a:pPr marL="342900" indent="-342900" algn="just">
                <a:lnSpc>
                  <a:spcPct val="90000"/>
                </a:lnSpc>
              </a:pPr>
              <a:r>
                <a:rPr lang="en-US" altLang="zh-CN" sz="2000"/>
                <a:t>NOP</a:t>
              </a:r>
            </a:p>
            <a:p>
              <a:pPr marL="342900" indent="-342900" algn="just">
                <a:lnSpc>
                  <a:spcPct val="90000"/>
                </a:lnSpc>
              </a:pPr>
              <a:r>
                <a:rPr lang="en-US" altLang="zh-CN" sz="2000"/>
                <a:t>ADD R8, R8, R8</a:t>
              </a:r>
            </a:p>
            <a:p>
              <a:pPr marL="342900" indent="-342900" algn="just">
                <a:lnSpc>
                  <a:spcPct val="90000"/>
                </a:lnSpc>
              </a:pPr>
              <a:r>
                <a:rPr lang="en-US" altLang="zh-CN" sz="2000"/>
                <a:t>ST 0(R5), R8</a:t>
              </a:r>
            </a:p>
          </p:txBody>
        </p:sp>
        <p:sp>
          <p:nvSpPr>
            <p:cNvPr id="2041877" name="Rectangle 21"/>
            <p:cNvSpPr>
              <a:spLocks noChangeArrowheads="1"/>
            </p:cNvSpPr>
            <p:nvPr/>
          </p:nvSpPr>
          <p:spPr bwMode="auto">
            <a:xfrm>
              <a:off x="5220" y="1278"/>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2</a:t>
              </a:r>
              <a:endParaRPr lang="en-US" altLang="zh-CN" sz="2000"/>
            </a:p>
          </p:txBody>
        </p:sp>
        <p:sp>
          <p:nvSpPr>
            <p:cNvPr id="2041878" name="Rectangle 22"/>
            <p:cNvSpPr>
              <a:spLocks noChangeArrowheads="1"/>
            </p:cNvSpPr>
            <p:nvPr/>
          </p:nvSpPr>
          <p:spPr bwMode="auto">
            <a:xfrm>
              <a:off x="4613" y="714"/>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41879" name="Rectangle 23"/>
            <p:cNvSpPr>
              <a:spLocks noChangeArrowheads="1"/>
            </p:cNvSpPr>
            <p:nvPr/>
          </p:nvSpPr>
          <p:spPr bwMode="auto">
            <a:xfrm>
              <a:off x="4613" y="215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41880" name="Rectangle 24"/>
            <p:cNvSpPr>
              <a:spLocks noChangeArrowheads="1"/>
            </p:cNvSpPr>
            <p:nvPr/>
          </p:nvSpPr>
          <p:spPr bwMode="auto">
            <a:xfrm>
              <a:off x="3192" y="2195"/>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906"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43907" name="Rectangle 3"/>
          <p:cNvSpPr>
            <a:spLocks noGrp="1" noChangeArrowheads="1"/>
          </p:cNvSpPr>
          <p:nvPr>
            <p:ph idx="1"/>
          </p:nvPr>
        </p:nvSpPr>
        <p:spPr>
          <a:xfrm>
            <a:off x="287338" y="1438275"/>
            <a:ext cx="8564562" cy="5399088"/>
          </a:xfrm>
          <a:noFill/>
        </p:spPr>
        <p:txBody>
          <a:bodyPr/>
          <a:lstStyle/>
          <a:p>
            <a:pPr lvl="1" algn="just"/>
            <a:r>
              <a:rPr lang="en-US" altLang="zh-CN" b="1" i="1"/>
              <a:t>B</a:t>
            </a:r>
            <a:r>
              <a:rPr lang="en-US" altLang="zh-CN" b="1" baseline="-25000"/>
              <a:t>3</a:t>
            </a:r>
            <a:r>
              <a:rPr lang="zh-CN" altLang="en-US" b="1"/>
              <a:t>肯定要执行，因而可以和</a:t>
            </a:r>
            <a:r>
              <a:rPr lang="en-US" altLang="zh-CN" b="1" i="1"/>
              <a:t>B</a:t>
            </a:r>
            <a:r>
              <a:rPr lang="en-US" altLang="zh-CN" b="1" baseline="-25000"/>
              <a:t>1</a:t>
            </a:r>
            <a:r>
              <a:rPr lang="zh-CN" altLang="en-US" b="1"/>
              <a:t>并行执行</a:t>
            </a:r>
          </a:p>
          <a:p>
            <a:pPr lvl="1" algn="just"/>
            <a:r>
              <a:rPr lang="en-US" altLang="zh-CN" b="1" i="1"/>
              <a:t>B</a:t>
            </a:r>
            <a:r>
              <a:rPr lang="en-US" altLang="zh-CN" b="1" baseline="-25000"/>
              <a:t>2</a:t>
            </a:r>
            <a:r>
              <a:rPr lang="zh-CN" altLang="en-US" b="1"/>
              <a:t>的读取操作在执行</a:t>
            </a:r>
            <a:r>
              <a:rPr lang="en-US" altLang="zh-CN" b="1" i="1"/>
              <a:t>B</a:t>
            </a:r>
            <a:r>
              <a:rPr lang="en-US" altLang="zh-CN" b="1" baseline="-25000"/>
              <a:t>1</a:t>
            </a:r>
            <a:r>
              <a:rPr lang="zh-CN" altLang="en-US" b="1"/>
              <a:t>时投机地完成</a:t>
            </a:r>
          </a:p>
          <a:p>
            <a:pPr lvl="1" algn="just"/>
            <a:r>
              <a:rPr lang="en-US" altLang="zh-CN" b="1" i="1"/>
              <a:t>B</a:t>
            </a:r>
            <a:r>
              <a:rPr lang="en-US" altLang="zh-CN" b="1" baseline="-25000"/>
              <a:t>2</a:t>
            </a:r>
            <a:r>
              <a:rPr lang="zh-CN" altLang="en-US" b="1"/>
              <a:t>的存储操作放到</a:t>
            </a:r>
            <a:r>
              <a:rPr lang="en-US" altLang="zh-CN" b="1" i="1"/>
              <a:t>B</a:t>
            </a:r>
            <a:r>
              <a:rPr lang="en-US" altLang="zh-CN" b="1" baseline="-25000"/>
              <a:t>3</a:t>
            </a:r>
            <a:r>
              <a:rPr lang="zh-CN" altLang="en-US" b="1"/>
              <a:t>的</a:t>
            </a:r>
          </a:p>
          <a:p>
            <a:pPr lvl="1" algn="just">
              <a:buFontTx/>
              <a:buNone/>
            </a:pPr>
            <a:r>
              <a:rPr lang="zh-CN" altLang="en-US" b="1"/>
              <a:t>	一份拷贝中</a:t>
            </a:r>
            <a:endParaRPr lang="zh-CN" altLang="en-US"/>
          </a:p>
        </p:txBody>
      </p:sp>
      <p:grpSp>
        <p:nvGrpSpPr>
          <p:cNvPr id="2043908" name="Group 4"/>
          <p:cNvGrpSpPr>
            <a:grpSpLocks/>
          </p:cNvGrpSpPr>
          <p:nvPr/>
        </p:nvGrpSpPr>
        <p:grpSpPr bwMode="auto">
          <a:xfrm>
            <a:off x="1016000" y="4467225"/>
            <a:ext cx="3673475" cy="2382838"/>
            <a:chOff x="369" y="999"/>
            <a:chExt cx="2314" cy="1501"/>
          </a:xfrm>
        </p:grpSpPr>
        <p:sp>
          <p:nvSpPr>
            <p:cNvPr id="2043909" name="Rectangle 5"/>
            <p:cNvSpPr>
              <a:spLocks noChangeArrowheads="1"/>
            </p:cNvSpPr>
            <p:nvPr/>
          </p:nvSpPr>
          <p:spPr bwMode="auto">
            <a:xfrm>
              <a:off x="369" y="1771"/>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sp>
          <p:nvSpPr>
            <p:cNvPr id="2043910" name="Rectangle 6"/>
            <p:cNvSpPr>
              <a:spLocks noChangeArrowheads="1"/>
            </p:cNvSpPr>
            <p:nvPr/>
          </p:nvSpPr>
          <p:spPr bwMode="auto">
            <a:xfrm>
              <a:off x="582" y="999"/>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r>
                <a:rPr lang="en-US" altLang="zh-CN" sz="2000"/>
                <a:t>if (a == 0) goto L</a:t>
              </a:r>
            </a:p>
          </p:txBody>
        </p:sp>
        <p:sp>
          <p:nvSpPr>
            <p:cNvPr id="2043911" name="Rectangle 7"/>
            <p:cNvSpPr>
              <a:spLocks noChangeArrowheads="1"/>
            </p:cNvSpPr>
            <p:nvPr/>
          </p:nvSpPr>
          <p:spPr bwMode="auto">
            <a:xfrm>
              <a:off x="1479" y="1438"/>
              <a:ext cx="1204" cy="24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c = b</a:t>
              </a:r>
            </a:p>
          </p:txBody>
        </p:sp>
        <p:sp>
          <p:nvSpPr>
            <p:cNvPr id="2043912" name="Rectangle 8"/>
            <p:cNvSpPr>
              <a:spLocks noChangeArrowheads="1"/>
            </p:cNvSpPr>
            <p:nvPr/>
          </p:nvSpPr>
          <p:spPr bwMode="auto">
            <a:xfrm>
              <a:off x="604" y="1864"/>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e = d + d</a:t>
              </a:r>
            </a:p>
          </p:txBody>
        </p:sp>
        <p:sp>
          <p:nvSpPr>
            <p:cNvPr id="2043913" name="Line 9"/>
            <p:cNvSpPr>
              <a:spLocks noChangeShapeType="1"/>
            </p:cNvSpPr>
            <p:nvPr/>
          </p:nvSpPr>
          <p:spPr bwMode="auto">
            <a:xfrm>
              <a:off x="1252" y="1250"/>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3914" name="Line 10"/>
            <p:cNvSpPr>
              <a:spLocks noChangeShapeType="1"/>
            </p:cNvSpPr>
            <p:nvPr/>
          </p:nvSpPr>
          <p:spPr bwMode="auto">
            <a:xfrm flipH="1">
              <a:off x="1208" y="1688"/>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3915" name="Line 11"/>
            <p:cNvSpPr>
              <a:spLocks noChangeShapeType="1"/>
            </p:cNvSpPr>
            <p:nvPr/>
          </p:nvSpPr>
          <p:spPr bwMode="auto">
            <a:xfrm>
              <a:off x="1219" y="1250"/>
              <a:ext cx="0" cy="631"/>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3916" name="Rectangle 12"/>
            <p:cNvSpPr>
              <a:spLocks noChangeArrowheads="1"/>
            </p:cNvSpPr>
            <p:nvPr/>
          </p:nvSpPr>
          <p:spPr bwMode="auto">
            <a:xfrm>
              <a:off x="810" y="2188"/>
              <a:ext cx="1049"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(a) </a:t>
              </a:r>
              <a:r>
                <a:rPr lang="zh-CN" altLang="en-US" sz="2400">
                  <a:solidFill>
                    <a:schemeClr val="tx2"/>
                  </a:solidFill>
                </a:rPr>
                <a:t>源代码</a:t>
              </a:r>
            </a:p>
          </p:txBody>
        </p:sp>
      </p:grpSp>
      <p:grpSp>
        <p:nvGrpSpPr>
          <p:cNvPr id="2043917" name="Group 13"/>
          <p:cNvGrpSpPr>
            <a:grpSpLocks/>
          </p:cNvGrpSpPr>
          <p:nvPr/>
        </p:nvGrpSpPr>
        <p:grpSpPr bwMode="auto">
          <a:xfrm>
            <a:off x="5222875" y="2689225"/>
            <a:ext cx="3805238" cy="4168775"/>
            <a:chOff x="3192" y="714"/>
            <a:chExt cx="2397" cy="2626"/>
          </a:xfrm>
        </p:grpSpPr>
        <p:sp>
          <p:nvSpPr>
            <p:cNvPr id="2043918" name="Rectangle 14"/>
            <p:cNvSpPr>
              <a:spLocks noChangeArrowheads="1"/>
            </p:cNvSpPr>
            <p:nvPr/>
          </p:nvSpPr>
          <p:spPr bwMode="auto">
            <a:xfrm>
              <a:off x="3419" y="3039"/>
              <a:ext cx="2154"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(b) </a:t>
              </a:r>
              <a:r>
                <a:rPr lang="zh-CN" altLang="en-US" sz="2400">
                  <a:solidFill>
                    <a:schemeClr val="tx2"/>
                  </a:solidFill>
                </a:rPr>
                <a:t>局部调度的机器代码</a:t>
              </a:r>
            </a:p>
          </p:txBody>
        </p:sp>
        <p:sp>
          <p:nvSpPr>
            <p:cNvPr id="2043919" name="Rectangle 15"/>
            <p:cNvSpPr>
              <a:spLocks noChangeArrowheads="1"/>
            </p:cNvSpPr>
            <p:nvPr/>
          </p:nvSpPr>
          <p:spPr bwMode="auto">
            <a:xfrm>
              <a:off x="3434" y="829"/>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a:t>
              </a:r>
            </a:p>
            <a:p>
              <a:pPr marL="342900" indent="-342900" algn="just">
                <a:lnSpc>
                  <a:spcPct val="90000"/>
                </a:lnSpc>
              </a:pPr>
              <a:r>
                <a:rPr lang="en-US" altLang="zh-CN" sz="2000"/>
                <a:t>NOP</a:t>
              </a:r>
            </a:p>
            <a:p>
              <a:pPr marL="342900" indent="-342900" algn="just">
                <a:lnSpc>
                  <a:spcPct val="90000"/>
                </a:lnSpc>
              </a:pPr>
              <a:r>
                <a:rPr lang="en-US" altLang="zh-CN" sz="2000"/>
                <a:t>BEQZ R6, L</a:t>
              </a:r>
            </a:p>
          </p:txBody>
        </p:sp>
        <p:sp>
          <p:nvSpPr>
            <p:cNvPr id="2043920" name="Rectangle 16"/>
            <p:cNvSpPr>
              <a:spLocks noChangeArrowheads="1"/>
            </p:cNvSpPr>
            <p:nvPr/>
          </p:nvSpPr>
          <p:spPr bwMode="auto">
            <a:xfrm>
              <a:off x="4302" y="1558"/>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R7, 0(R2) </a:t>
              </a:r>
            </a:p>
            <a:p>
              <a:pPr marL="342900" indent="-342900" algn="just">
                <a:lnSpc>
                  <a:spcPct val="90000"/>
                </a:lnSpc>
              </a:pPr>
              <a:r>
                <a:rPr lang="en-US" altLang="zh-CN" sz="2000"/>
                <a:t>NOP</a:t>
              </a:r>
            </a:p>
            <a:p>
              <a:pPr marL="342900" indent="-342900" algn="just">
                <a:lnSpc>
                  <a:spcPct val="90000"/>
                </a:lnSpc>
              </a:pPr>
              <a:r>
                <a:rPr lang="en-US" altLang="zh-CN" sz="2000"/>
                <a:t>ST 0(R3), R7</a:t>
              </a:r>
              <a:r>
                <a:rPr lang="en-US" altLang="zh-CN" sz="1000" b="0"/>
                <a:t> </a:t>
              </a:r>
              <a:endParaRPr lang="en-US" altLang="zh-CN"/>
            </a:p>
          </p:txBody>
        </p:sp>
        <p:sp>
          <p:nvSpPr>
            <p:cNvPr id="2043921" name="Line 17"/>
            <p:cNvSpPr>
              <a:spLocks noChangeShapeType="1"/>
            </p:cNvSpPr>
            <p:nvPr/>
          </p:nvSpPr>
          <p:spPr bwMode="auto">
            <a:xfrm>
              <a:off x="4063" y="1372"/>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3922" name="Line 18"/>
            <p:cNvSpPr>
              <a:spLocks noChangeShapeType="1"/>
            </p:cNvSpPr>
            <p:nvPr/>
          </p:nvSpPr>
          <p:spPr bwMode="auto">
            <a:xfrm flipH="1">
              <a:off x="4052" y="2100"/>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3923" name="Line 19"/>
            <p:cNvSpPr>
              <a:spLocks noChangeShapeType="1"/>
            </p:cNvSpPr>
            <p:nvPr/>
          </p:nvSpPr>
          <p:spPr bwMode="auto">
            <a:xfrm flipH="1">
              <a:off x="4041" y="1372"/>
              <a:ext cx="0" cy="91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3924" name="Rectangle 20"/>
            <p:cNvSpPr>
              <a:spLocks noChangeArrowheads="1"/>
            </p:cNvSpPr>
            <p:nvPr/>
          </p:nvSpPr>
          <p:spPr bwMode="auto">
            <a:xfrm>
              <a:off x="3434" y="2269"/>
              <a:ext cx="1204" cy="6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 rIns="18000" bIns="28800"/>
            <a:lstStyle/>
            <a:p>
              <a:pPr marL="342900" indent="-342900" algn="just">
                <a:lnSpc>
                  <a:spcPct val="90000"/>
                </a:lnSpc>
              </a:pPr>
              <a:r>
                <a:rPr lang="en-US" altLang="zh-CN" sz="2000"/>
                <a:t>LD R8, 0(R4) </a:t>
              </a:r>
            </a:p>
            <a:p>
              <a:pPr marL="342900" indent="-342900" algn="just">
                <a:lnSpc>
                  <a:spcPct val="90000"/>
                </a:lnSpc>
              </a:pPr>
              <a:r>
                <a:rPr lang="en-US" altLang="zh-CN" sz="2000"/>
                <a:t>NOP</a:t>
              </a:r>
            </a:p>
            <a:p>
              <a:pPr marL="342900" indent="-342900" algn="just">
                <a:lnSpc>
                  <a:spcPct val="90000"/>
                </a:lnSpc>
              </a:pPr>
              <a:r>
                <a:rPr lang="en-US" altLang="zh-CN" sz="2000"/>
                <a:t>ADD R8, R8, R8</a:t>
              </a:r>
            </a:p>
            <a:p>
              <a:pPr marL="342900" indent="-342900" algn="just">
                <a:lnSpc>
                  <a:spcPct val="90000"/>
                </a:lnSpc>
              </a:pPr>
              <a:r>
                <a:rPr lang="en-US" altLang="zh-CN" sz="2000"/>
                <a:t>ST 0(R5), R8</a:t>
              </a:r>
            </a:p>
          </p:txBody>
        </p:sp>
        <p:sp>
          <p:nvSpPr>
            <p:cNvPr id="2043925" name="Rectangle 21"/>
            <p:cNvSpPr>
              <a:spLocks noChangeArrowheads="1"/>
            </p:cNvSpPr>
            <p:nvPr/>
          </p:nvSpPr>
          <p:spPr bwMode="auto">
            <a:xfrm>
              <a:off x="5220" y="1278"/>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2</a:t>
              </a:r>
              <a:endParaRPr lang="en-US" altLang="zh-CN" sz="2000"/>
            </a:p>
          </p:txBody>
        </p:sp>
        <p:sp>
          <p:nvSpPr>
            <p:cNvPr id="2043926" name="Rectangle 22"/>
            <p:cNvSpPr>
              <a:spLocks noChangeArrowheads="1"/>
            </p:cNvSpPr>
            <p:nvPr/>
          </p:nvSpPr>
          <p:spPr bwMode="auto">
            <a:xfrm>
              <a:off x="4613" y="714"/>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43927" name="Rectangle 23"/>
            <p:cNvSpPr>
              <a:spLocks noChangeArrowheads="1"/>
            </p:cNvSpPr>
            <p:nvPr/>
          </p:nvSpPr>
          <p:spPr bwMode="auto">
            <a:xfrm>
              <a:off x="4613" y="215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43928" name="Rectangle 24"/>
            <p:cNvSpPr>
              <a:spLocks noChangeArrowheads="1"/>
            </p:cNvSpPr>
            <p:nvPr/>
          </p:nvSpPr>
          <p:spPr bwMode="auto">
            <a:xfrm>
              <a:off x="3192" y="2195"/>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a:xfrm>
            <a:off x="381000" y="228600"/>
            <a:ext cx="8229600" cy="1143000"/>
          </a:xfrm>
        </p:spPr>
        <p:txBody>
          <a:bodyPr/>
          <a:lstStyle/>
          <a:p>
            <a:r>
              <a:rPr lang="en-US" altLang="zh-CN" b="1"/>
              <a:t>10.1  </a:t>
            </a:r>
            <a:r>
              <a:rPr lang="zh-CN" altLang="en-US" b="1"/>
              <a:t>处理器体系结构</a:t>
            </a:r>
          </a:p>
        </p:txBody>
      </p:sp>
      <p:sp>
        <p:nvSpPr>
          <p:cNvPr id="1763331" name="Rectangle 3"/>
          <p:cNvSpPr>
            <a:spLocks noGrp="1" noChangeArrowheads="1"/>
          </p:cNvSpPr>
          <p:nvPr>
            <p:ph idx="1"/>
          </p:nvPr>
        </p:nvSpPr>
        <p:spPr>
          <a:xfrm>
            <a:off x="287338" y="1438275"/>
            <a:ext cx="8564562" cy="5038725"/>
          </a:xfrm>
          <a:noFill/>
        </p:spPr>
        <p:txBody>
          <a:bodyPr/>
          <a:lstStyle/>
          <a:p>
            <a:r>
              <a:rPr lang="zh-CN" altLang="en-US" b="1"/>
              <a:t>在考虑指令级并行时，通常想象成一个处理器在单个时钟周期内发射几个操作</a:t>
            </a:r>
          </a:p>
          <a:p>
            <a:r>
              <a:rPr lang="zh-CN" altLang="en-US" b="1"/>
              <a:t>事实上，在每周期内发射一个操作是可能的</a:t>
            </a:r>
            <a:r>
              <a:rPr lang="en-US" altLang="zh-CN" b="1"/>
              <a:t>, </a:t>
            </a:r>
            <a:r>
              <a:rPr lang="zh-CN" altLang="en-US" b="1"/>
              <a:t>而指令级并行的获得是通过使用流水线技术</a:t>
            </a:r>
            <a:endParaRPr lang="en-US" altLang="zh-CN" b="1"/>
          </a:p>
          <a:p>
            <a:r>
              <a:rPr lang="zh-CN" altLang="en-US" b="1"/>
              <a:t>本节先解释流水线，然后讨论多指令发射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62"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grpSp>
        <p:nvGrpSpPr>
          <p:cNvPr id="2037796" name="Group 36"/>
          <p:cNvGrpSpPr>
            <a:grpSpLocks/>
          </p:cNvGrpSpPr>
          <p:nvPr/>
        </p:nvGrpSpPr>
        <p:grpSpPr bwMode="auto">
          <a:xfrm>
            <a:off x="0" y="1133475"/>
            <a:ext cx="8872538" cy="5654675"/>
            <a:chOff x="0" y="714"/>
            <a:chExt cx="5589" cy="3562"/>
          </a:xfrm>
        </p:grpSpPr>
        <p:sp>
          <p:nvSpPr>
            <p:cNvPr id="2037765" name="Rectangle 5"/>
            <p:cNvSpPr>
              <a:spLocks noChangeArrowheads="1"/>
            </p:cNvSpPr>
            <p:nvPr/>
          </p:nvSpPr>
          <p:spPr bwMode="auto">
            <a:xfrm>
              <a:off x="369" y="1771"/>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sp>
          <p:nvSpPr>
            <p:cNvPr id="2037766" name="Rectangle 6"/>
            <p:cNvSpPr>
              <a:spLocks noChangeArrowheads="1"/>
            </p:cNvSpPr>
            <p:nvPr/>
          </p:nvSpPr>
          <p:spPr bwMode="auto">
            <a:xfrm>
              <a:off x="1406" y="3974"/>
              <a:ext cx="317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zh-CN" altLang="en-US" sz="2800">
                  <a:solidFill>
                    <a:schemeClr val="tx2"/>
                  </a:solidFill>
                </a:rPr>
                <a:t>全局调度前后的流图</a:t>
              </a:r>
            </a:p>
          </p:txBody>
        </p:sp>
        <p:sp>
          <p:nvSpPr>
            <p:cNvPr id="2037768" name="Rectangle 8"/>
            <p:cNvSpPr>
              <a:spLocks noChangeArrowheads="1"/>
            </p:cNvSpPr>
            <p:nvPr/>
          </p:nvSpPr>
          <p:spPr bwMode="auto">
            <a:xfrm>
              <a:off x="582" y="999"/>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r>
                <a:rPr lang="en-US" altLang="zh-CN" sz="2000"/>
                <a:t>if (a == 0) goto L</a:t>
              </a:r>
            </a:p>
          </p:txBody>
        </p:sp>
        <p:sp>
          <p:nvSpPr>
            <p:cNvPr id="2037769" name="Rectangle 9"/>
            <p:cNvSpPr>
              <a:spLocks noChangeArrowheads="1"/>
            </p:cNvSpPr>
            <p:nvPr/>
          </p:nvSpPr>
          <p:spPr bwMode="auto">
            <a:xfrm>
              <a:off x="1479" y="1438"/>
              <a:ext cx="1204" cy="24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c = b</a:t>
              </a:r>
            </a:p>
          </p:txBody>
        </p:sp>
        <p:sp>
          <p:nvSpPr>
            <p:cNvPr id="2037770" name="Rectangle 10"/>
            <p:cNvSpPr>
              <a:spLocks noChangeArrowheads="1"/>
            </p:cNvSpPr>
            <p:nvPr/>
          </p:nvSpPr>
          <p:spPr bwMode="auto">
            <a:xfrm>
              <a:off x="604" y="1864"/>
              <a:ext cx="1311"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000"/>
                <a:t>e = d + d</a:t>
              </a:r>
            </a:p>
          </p:txBody>
        </p:sp>
        <p:sp>
          <p:nvSpPr>
            <p:cNvPr id="2037771" name="Line 11"/>
            <p:cNvSpPr>
              <a:spLocks noChangeShapeType="1"/>
            </p:cNvSpPr>
            <p:nvPr/>
          </p:nvSpPr>
          <p:spPr bwMode="auto">
            <a:xfrm>
              <a:off x="1252" y="1250"/>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72" name="Line 12"/>
            <p:cNvSpPr>
              <a:spLocks noChangeShapeType="1"/>
            </p:cNvSpPr>
            <p:nvPr/>
          </p:nvSpPr>
          <p:spPr bwMode="auto">
            <a:xfrm flipH="1">
              <a:off x="1208" y="1688"/>
              <a:ext cx="813"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73" name="Line 13"/>
            <p:cNvSpPr>
              <a:spLocks noChangeShapeType="1"/>
            </p:cNvSpPr>
            <p:nvPr/>
          </p:nvSpPr>
          <p:spPr bwMode="auto">
            <a:xfrm>
              <a:off x="1219" y="1250"/>
              <a:ext cx="0" cy="631"/>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74" name="Rectangle 14"/>
            <p:cNvSpPr>
              <a:spLocks noChangeArrowheads="1"/>
            </p:cNvSpPr>
            <p:nvPr/>
          </p:nvSpPr>
          <p:spPr bwMode="auto">
            <a:xfrm>
              <a:off x="810" y="2188"/>
              <a:ext cx="1049"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(a) </a:t>
              </a:r>
              <a:r>
                <a:rPr lang="zh-CN" altLang="en-US" sz="2400">
                  <a:solidFill>
                    <a:schemeClr val="tx2"/>
                  </a:solidFill>
                </a:rPr>
                <a:t>源代码</a:t>
              </a:r>
            </a:p>
          </p:txBody>
        </p:sp>
        <p:sp>
          <p:nvSpPr>
            <p:cNvPr id="2037775" name="Rectangle 15"/>
            <p:cNvSpPr>
              <a:spLocks noChangeArrowheads="1"/>
            </p:cNvSpPr>
            <p:nvPr/>
          </p:nvSpPr>
          <p:spPr bwMode="auto">
            <a:xfrm>
              <a:off x="231" y="3491"/>
              <a:ext cx="1204" cy="24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124000"/>
                </a:lnSpc>
              </a:pPr>
              <a:r>
                <a:rPr lang="en-US" altLang="zh-CN" sz="2000"/>
                <a:t>ST 0(R5), R8</a:t>
              </a:r>
            </a:p>
          </p:txBody>
        </p:sp>
        <p:sp>
          <p:nvSpPr>
            <p:cNvPr id="2037781" name="Rectangle 21"/>
            <p:cNvSpPr>
              <a:spLocks noChangeArrowheads="1"/>
            </p:cNvSpPr>
            <p:nvPr/>
          </p:nvSpPr>
          <p:spPr bwMode="auto">
            <a:xfrm>
              <a:off x="3419" y="3039"/>
              <a:ext cx="2154"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(b) </a:t>
              </a:r>
              <a:r>
                <a:rPr lang="zh-CN" altLang="en-US" sz="2400">
                  <a:solidFill>
                    <a:schemeClr val="tx2"/>
                  </a:solidFill>
                </a:rPr>
                <a:t>局部调度的机器代码</a:t>
              </a:r>
            </a:p>
          </p:txBody>
        </p:sp>
        <p:sp>
          <p:nvSpPr>
            <p:cNvPr id="2037785" name="Rectangle 25"/>
            <p:cNvSpPr>
              <a:spLocks noChangeArrowheads="1"/>
            </p:cNvSpPr>
            <p:nvPr/>
          </p:nvSpPr>
          <p:spPr bwMode="auto">
            <a:xfrm>
              <a:off x="654" y="2715"/>
              <a:ext cx="2517" cy="53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LD R8, 0(R4) </a:t>
              </a:r>
            </a:p>
            <a:p>
              <a:pPr marL="342900" indent="-342900" algn="just">
                <a:lnSpc>
                  <a:spcPct val="90000"/>
                </a:lnSpc>
              </a:pPr>
              <a:r>
                <a:rPr lang="en-US" altLang="zh-CN" sz="2000"/>
                <a:t>LD R7, 0(R2)</a:t>
              </a:r>
            </a:p>
            <a:p>
              <a:pPr marL="342900" indent="-342900" algn="just">
                <a:lnSpc>
                  <a:spcPct val="90000"/>
                </a:lnSpc>
              </a:pPr>
              <a:r>
                <a:rPr lang="en-US" altLang="zh-CN" sz="2000"/>
                <a:t>ADD R8, R8, R8,   BEQZ R6, L</a:t>
              </a:r>
            </a:p>
          </p:txBody>
        </p:sp>
        <p:sp>
          <p:nvSpPr>
            <p:cNvPr id="2037786" name="Rectangle 26"/>
            <p:cNvSpPr>
              <a:spLocks noChangeArrowheads="1"/>
            </p:cNvSpPr>
            <p:nvPr/>
          </p:nvSpPr>
          <p:spPr bwMode="auto">
            <a:xfrm>
              <a:off x="2282" y="3492"/>
              <a:ext cx="2516" cy="2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124000"/>
                </a:lnSpc>
              </a:pPr>
              <a:r>
                <a:rPr lang="en-US" altLang="zh-CN" sz="2000"/>
                <a:t>ST 0(R5), R8, 	ST 0(R3), R7</a:t>
              </a:r>
            </a:p>
          </p:txBody>
        </p:sp>
        <p:sp>
          <p:nvSpPr>
            <p:cNvPr id="2037787" name="Line 27"/>
            <p:cNvSpPr>
              <a:spLocks noChangeShapeType="1"/>
            </p:cNvSpPr>
            <p:nvPr/>
          </p:nvSpPr>
          <p:spPr bwMode="auto">
            <a:xfrm>
              <a:off x="2010" y="3253"/>
              <a:ext cx="1031" cy="223"/>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88" name="Line 28"/>
            <p:cNvSpPr>
              <a:spLocks noChangeShapeType="1"/>
            </p:cNvSpPr>
            <p:nvPr/>
          </p:nvSpPr>
          <p:spPr bwMode="auto">
            <a:xfrm flipH="1">
              <a:off x="795" y="3253"/>
              <a:ext cx="1031" cy="223"/>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89" name="Rectangle 29"/>
            <p:cNvSpPr>
              <a:spLocks noChangeArrowheads="1"/>
            </p:cNvSpPr>
            <p:nvPr/>
          </p:nvSpPr>
          <p:spPr bwMode="auto">
            <a:xfrm>
              <a:off x="0" y="3404"/>
              <a:ext cx="260"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sp>
          <p:nvSpPr>
            <p:cNvPr id="2037790" name="Rectangle 30"/>
            <p:cNvSpPr>
              <a:spLocks noChangeArrowheads="1"/>
            </p:cNvSpPr>
            <p:nvPr/>
          </p:nvSpPr>
          <p:spPr bwMode="auto">
            <a:xfrm>
              <a:off x="952" y="3748"/>
              <a:ext cx="217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400">
                  <a:solidFill>
                    <a:schemeClr val="tx2"/>
                  </a:solidFill>
                </a:rPr>
                <a:t>(c) </a:t>
              </a:r>
              <a:r>
                <a:rPr lang="zh-CN" altLang="en-US" sz="2400">
                  <a:solidFill>
                    <a:schemeClr val="tx2"/>
                  </a:solidFill>
                </a:rPr>
                <a:t>全局调度的机器代码</a:t>
              </a:r>
            </a:p>
          </p:txBody>
        </p:sp>
        <p:sp>
          <p:nvSpPr>
            <p:cNvPr id="2037791" name="Rectangle 31"/>
            <p:cNvSpPr>
              <a:spLocks noChangeArrowheads="1"/>
            </p:cNvSpPr>
            <p:nvPr/>
          </p:nvSpPr>
          <p:spPr bwMode="auto">
            <a:xfrm>
              <a:off x="2738" y="2443"/>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37792" name="Rectangle 32"/>
            <p:cNvSpPr>
              <a:spLocks noChangeArrowheads="1"/>
            </p:cNvSpPr>
            <p:nvPr/>
          </p:nvSpPr>
          <p:spPr bwMode="auto">
            <a:xfrm>
              <a:off x="4773" y="3375"/>
              <a:ext cx="40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r>
                <a:rPr lang="en-US" altLang="zh-CN" sz="2000">
                  <a:sym typeface="Symbol" pitchFamily="18" charset="2"/>
                </a:rPr>
                <a:t></a:t>
              </a:r>
              <a:endParaRPr lang="en-US" altLang="zh-CN" sz="2000"/>
            </a:p>
          </p:txBody>
        </p:sp>
        <p:sp>
          <p:nvSpPr>
            <p:cNvPr id="2037793" name="Rectangle 33"/>
            <p:cNvSpPr>
              <a:spLocks noChangeArrowheads="1"/>
            </p:cNvSpPr>
            <p:nvPr/>
          </p:nvSpPr>
          <p:spPr bwMode="auto">
            <a:xfrm>
              <a:off x="1410" y="337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37767" name="Rectangle 7"/>
            <p:cNvSpPr>
              <a:spLocks noChangeArrowheads="1"/>
            </p:cNvSpPr>
            <p:nvPr/>
          </p:nvSpPr>
          <p:spPr bwMode="auto">
            <a:xfrm>
              <a:off x="3434" y="829"/>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a:t>
              </a:r>
            </a:p>
            <a:p>
              <a:pPr marL="342900" indent="-342900" algn="just">
                <a:lnSpc>
                  <a:spcPct val="90000"/>
                </a:lnSpc>
              </a:pPr>
              <a:r>
                <a:rPr lang="en-US" altLang="zh-CN" sz="2000"/>
                <a:t>NOP</a:t>
              </a:r>
            </a:p>
            <a:p>
              <a:pPr marL="342900" indent="-342900" algn="just">
                <a:lnSpc>
                  <a:spcPct val="90000"/>
                </a:lnSpc>
              </a:pPr>
              <a:r>
                <a:rPr lang="en-US" altLang="zh-CN" sz="2000"/>
                <a:t>BEQZ R6, L</a:t>
              </a:r>
            </a:p>
          </p:txBody>
        </p:sp>
        <p:sp>
          <p:nvSpPr>
            <p:cNvPr id="2037776" name="Rectangle 16"/>
            <p:cNvSpPr>
              <a:spLocks noChangeArrowheads="1"/>
            </p:cNvSpPr>
            <p:nvPr/>
          </p:nvSpPr>
          <p:spPr bwMode="auto">
            <a:xfrm>
              <a:off x="4302" y="1558"/>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R7, 0(R2) </a:t>
              </a:r>
            </a:p>
            <a:p>
              <a:pPr marL="342900" indent="-342900" algn="just">
                <a:lnSpc>
                  <a:spcPct val="90000"/>
                </a:lnSpc>
              </a:pPr>
              <a:r>
                <a:rPr lang="en-US" altLang="zh-CN" sz="2000"/>
                <a:t>NOP</a:t>
              </a:r>
            </a:p>
            <a:p>
              <a:pPr marL="342900" indent="-342900" algn="just">
                <a:lnSpc>
                  <a:spcPct val="90000"/>
                </a:lnSpc>
              </a:pPr>
              <a:r>
                <a:rPr lang="en-US" altLang="zh-CN" sz="2000"/>
                <a:t>ST 0(R3), R7</a:t>
              </a:r>
              <a:r>
                <a:rPr lang="en-US" altLang="zh-CN" sz="1000" b="0"/>
                <a:t> </a:t>
              </a:r>
              <a:endParaRPr lang="en-US" altLang="zh-CN"/>
            </a:p>
          </p:txBody>
        </p:sp>
        <p:sp>
          <p:nvSpPr>
            <p:cNvPr id="2037777" name="Line 17"/>
            <p:cNvSpPr>
              <a:spLocks noChangeShapeType="1"/>
            </p:cNvSpPr>
            <p:nvPr/>
          </p:nvSpPr>
          <p:spPr bwMode="auto">
            <a:xfrm>
              <a:off x="4063" y="1372"/>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78" name="Line 18"/>
            <p:cNvSpPr>
              <a:spLocks noChangeShapeType="1"/>
            </p:cNvSpPr>
            <p:nvPr/>
          </p:nvSpPr>
          <p:spPr bwMode="auto">
            <a:xfrm flipH="1">
              <a:off x="4052" y="2100"/>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79" name="Line 19"/>
            <p:cNvSpPr>
              <a:spLocks noChangeShapeType="1"/>
            </p:cNvSpPr>
            <p:nvPr/>
          </p:nvSpPr>
          <p:spPr bwMode="auto">
            <a:xfrm flipH="1">
              <a:off x="4041" y="1372"/>
              <a:ext cx="0" cy="91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37780" name="Rectangle 20"/>
            <p:cNvSpPr>
              <a:spLocks noChangeArrowheads="1"/>
            </p:cNvSpPr>
            <p:nvPr/>
          </p:nvSpPr>
          <p:spPr bwMode="auto">
            <a:xfrm>
              <a:off x="3434" y="2269"/>
              <a:ext cx="1204" cy="6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 rIns="18000" bIns="28800"/>
            <a:lstStyle/>
            <a:p>
              <a:pPr marL="342900" indent="-342900" algn="just">
                <a:lnSpc>
                  <a:spcPct val="90000"/>
                </a:lnSpc>
              </a:pPr>
              <a:r>
                <a:rPr lang="en-US" altLang="zh-CN" sz="2000"/>
                <a:t>LD R8, 0(R4) </a:t>
              </a:r>
            </a:p>
            <a:p>
              <a:pPr marL="342900" indent="-342900" algn="just">
                <a:lnSpc>
                  <a:spcPct val="90000"/>
                </a:lnSpc>
              </a:pPr>
              <a:r>
                <a:rPr lang="en-US" altLang="zh-CN" sz="2000"/>
                <a:t>NOP</a:t>
              </a:r>
            </a:p>
            <a:p>
              <a:pPr marL="342900" indent="-342900" algn="just">
                <a:lnSpc>
                  <a:spcPct val="90000"/>
                </a:lnSpc>
              </a:pPr>
              <a:r>
                <a:rPr lang="en-US" altLang="zh-CN" sz="2000"/>
                <a:t>ADD R8, R8, R8</a:t>
              </a:r>
            </a:p>
            <a:p>
              <a:pPr marL="342900" indent="-342900" algn="just">
                <a:lnSpc>
                  <a:spcPct val="90000"/>
                </a:lnSpc>
              </a:pPr>
              <a:r>
                <a:rPr lang="en-US" altLang="zh-CN" sz="2000"/>
                <a:t>ST 0(R5), R8</a:t>
              </a:r>
            </a:p>
          </p:txBody>
        </p:sp>
        <p:sp>
          <p:nvSpPr>
            <p:cNvPr id="2037782" name="Rectangle 22"/>
            <p:cNvSpPr>
              <a:spLocks noChangeArrowheads="1"/>
            </p:cNvSpPr>
            <p:nvPr/>
          </p:nvSpPr>
          <p:spPr bwMode="auto">
            <a:xfrm>
              <a:off x="5220" y="1278"/>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2</a:t>
              </a:r>
              <a:endParaRPr lang="en-US" altLang="zh-CN" sz="2000"/>
            </a:p>
          </p:txBody>
        </p:sp>
        <p:sp>
          <p:nvSpPr>
            <p:cNvPr id="2037783" name="Rectangle 23"/>
            <p:cNvSpPr>
              <a:spLocks noChangeArrowheads="1"/>
            </p:cNvSpPr>
            <p:nvPr/>
          </p:nvSpPr>
          <p:spPr bwMode="auto">
            <a:xfrm>
              <a:off x="4613" y="714"/>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37784" name="Rectangle 24"/>
            <p:cNvSpPr>
              <a:spLocks noChangeArrowheads="1"/>
            </p:cNvSpPr>
            <p:nvPr/>
          </p:nvSpPr>
          <p:spPr bwMode="auto">
            <a:xfrm>
              <a:off x="4613" y="215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37794" name="Rectangle 34"/>
            <p:cNvSpPr>
              <a:spLocks noChangeArrowheads="1"/>
            </p:cNvSpPr>
            <p:nvPr/>
          </p:nvSpPr>
          <p:spPr bwMode="auto">
            <a:xfrm>
              <a:off x="3192" y="2195"/>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45955" name="Rectangle 3"/>
          <p:cNvSpPr>
            <a:spLocks noGrp="1" noChangeArrowheads="1"/>
          </p:cNvSpPr>
          <p:nvPr>
            <p:ph idx="1"/>
          </p:nvPr>
        </p:nvSpPr>
        <p:spPr>
          <a:xfrm>
            <a:off x="287338" y="1438275"/>
            <a:ext cx="8564562" cy="5038725"/>
          </a:xfrm>
          <a:noFill/>
        </p:spPr>
        <p:txBody>
          <a:bodyPr/>
          <a:lstStyle/>
          <a:p>
            <a:pPr algn="just"/>
            <a:r>
              <a:rPr lang="zh-CN" altLang="en-US" b="1"/>
              <a:t>基本块之间的</a:t>
            </a:r>
            <a:r>
              <a:rPr lang="zh-CN" altLang="en-US" b="1">
                <a:latin typeface="宋体" charset="-122"/>
              </a:rPr>
              <a:t>支配关系</a:t>
            </a:r>
          </a:p>
          <a:p>
            <a:pPr lvl="1" algn="just">
              <a:buFontTx/>
              <a:buNone/>
            </a:pPr>
            <a:r>
              <a:rPr lang="zh-CN" altLang="en-US" b="1"/>
              <a:t>指令在基本块之间的移动因支配关系不同而不同</a:t>
            </a:r>
          </a:p>
          <a:p>
            <a:pPr lvl="1" algn="just"/>
            <a:r>
              <a:rPr lang="en-US" altLang="zh-CN" b="1" i="1"/>
              <a:t>B</a:t>
            </a:r>
            <a:r>
              <a:rPr lang="en-US" altLang="zh-CN" b="1" baseline="-25000"/>
              <a:t>1</a:t>
            </a:r>
            <a:r>
              <a:rPr lang="zh-CN" altLang="en-US" b="1"/>
              <a:t>和</a:t>
            </a:r>
            <a:r>
              <a:rPr lang="en-US" altLang="zh-CN" b="1" i="1"/>
              <a:t>B</a:t>
            </a:r>
            <a:r>
              <a:rPr lang="en-US" altLang="zh-CN" b="1" baseline="-25000"/>
              <a:t>3</a:t>
            </a:r>
            <a:r>
              <a:rPr lang="zh-CN" altLang="en-US" b="1"/>
              <a:t>控制等价：</a:t>
            </a:r>
            <a:r>
              <a:rPr lang="en-US" altLang="zh-CN" b="1" i="1"/>
              <a:t>B</a:t>
            </a:r>
            <a:r>
              <a:rPr lang="en-US" altLang="zh-CN" b="1" baseline="-25000"/>
              <a:t>1</a:t>
            </a:r>
            <a:r>
              <a:rPr lang="zh-CN" altLang="en-US" b="1"/>
              <a:t>支配</a:t>
            </a:r>
            <a:r>
              <a:rPr lang="en-US" altLang="zh-CN" b="1" i="1"/>
              <a:t>B</a:t>
            </a:r>
            <a:r>
              <a:rPr lang="en-US" altLang="zh-CN" b="1" baseline="-25000"/>
              <a:t>3</a:t>
            </a:r>
            <a:r>
              <a:rPr lang="zh-CN" altLang="en-US" b="1"/>
              <a:t>，</a:t>
            </a:r>
          </a:p>
          <a:p>
            <a:pPr lvl="1" algn="just">
              <a:buFontTx/>
              <a:buNone/>
            </a:pPr>
            <a:r>
              <a:rPr lang="en-US" altLang="zh-CN" b="1" i="1"/>
              <a:t>	B</a:t>
            </a:r>
            <a:r>
              <a:rPr lang="en-US" altLang="zh-CN" b="1" baseline="-25000"/>
              <a:t>3</a:t>
            </a:r>
            <a:r>
              <a:rPr lang="zh-CN" altLang="en-US" b="1"/>
              <a:t>后支配</a:t>
            </a:r>
            <a:r>
              <a:rPr lang="en-US" altLang="zh-CN" b="1" i="1"/>
              <a:t>B</a:t>
            </a:r>
            <a:r>
              <a:rPr lang="en-US" altLang="zh-CN" b="1" baseline="-25000"/>
              <a:t>1</a:t>
            </a:r>
          </a:p>
          <a:p>
            <a:pPr lvl="1" algn="just"/>
            <a:r>
              <a:rPr lang="en-US" altLang="zh-CN" b="1" i="1"/>
              <a:t>B</a:t>
            </a:r>
            <a:r>
              <a:rPr lang="en-US" altLang="zh-CN" b="1" baseline="-25000"/>
              <a:t>1</a:t>
            </a:r>
            <a:r>
              <a:rPr lang="zh-CN" altLang="en-US" b="1"/>
              <a:t>支配</a:t>
            </a:r>
            <a:r>
              <a:rPr lang="en-US" altLang="zh-CN" b="1" i="1"/>
              <a:t>B</a:t>
            </a:r>
            <a:r>
              <a:rPr lang="en-US" altLang="zh-CN" b="1" baseline="-25000"/>
              <a:t>2</a:t>
            </a:r>
            <a:r>
              <a:rPr lang="zh-CN" altLang="en-US" b="1"/>
              <a:t>，</a:t>
            </a:r>
          </a:p>
          <a:p>
            <a:pPr lvl="1" algn="just">
              <a:buFontTx/>
              <a:buNone/>
            </a:pPr>
            <a:r>
              <a:rPr lang="zh-CN" altLang="en-US" b="1"/>
              <a:t>	但是</a:t>
            </a:r>
            <a:r>
              <a:rPr lang="en-US" altLang="zh-CN" b="1" i="1"/>
              <a:t>B</a:t>
            </a:r>
            <a:r>
              <a:rPr lang="en-US" altLang="zh-CN" b="1" baseline="-25000"/>
              <a:t>2</a:t>
            </a:r>
            <a:r>
              <a:rPr lang="zh-CN" altLang="en-US" b="1"/>
              <a:t>并非后支配</a:t>
            </a:r>
            <a:r>
              <a:rPr lang="en-US" altLang="zh-CN" b="1" i="1"/>
              <a:t>B</a:t>
            </a:r>
            <a:r>
              <a:rPr lang="en-US" altLang="zh-CN" b="1" baseline="-25000"/>
              <a:t>1</a:t>
            </a:r>
            <a:endParaRPr lang="en-US" altLang="zh-CN"/>
          </a:p>
          <a:p>
            <a:pPr lvl="1" algn="just"/>
            <a:r>
              <a:rPr lang="en-US" altLang="zh-CN" b="1" i="1"/>
              <a:t>B</a:t>
            </a:r>
            <a:r>
              <a:rPr lang="en-US" altLang="zh-CN" b="1" baseline="-25000"/>
              <a:t>2</a:t>
            </a:r>
            <a:r>
              <a:rPr lang="zh-CN" altLang="en-US" b="1"/>
              <a:t>不支配</a:t>
            </a:r>
            <a:r>
              <a:rPr lang="en-US" altLang="zh-CN" b="1" i="1"/>
              <a:t>B</a:t>
            </a:r>
            <a:r>
              <a:rPr lang="en-US" altLang="zh-CN" b="1" baseline="-25000"/>
              <a:t>3</a:t>
            </a:r>
            <a:r>
              <a:rPr lang="zh-CN" altLang="en-US" b="1"/>
              <a:t>，</a:t>
            </a:r>
          </a:p>
          <a:p>
            <a:pPr lvl="1" algn="just">
              <a:buFontTx/>
              <a:buNone/>
            </a:pPr>
            <a:r>
              <a:rPr lang="zh-CN" altLang="en-US" b="1"/>
              <a:t>	但是</a:t>
            </a:r>
            <a:r>
              <a:rPr lang="en-US" altLang="zh-CN" b="1" i="1"/>
              <a:t>B</a:t>
            </a:r>
            <a:r>
              <a:rPr lang="en-US" altLang="zh-CN" b="1" baseline="-25000"/>
              <a:t>3</a:t>
            </a:r>
            <a:r>
              <a:rPr lang="zh-CN" altLang="en-US" b="1"/>
              <a:t>后支配</a:t>
            </a:r>
            <a:r>
              <a:rPr lang="en-US" altLang="zh-CN" b="1" i="1"/>
              <a:t>B</a:t>
            </a:r>
            <a:r>
              <a:rPr lang="en-US" altLang="zh-CN" b="1" baseline="-25000"/>
              <a:t>2</a:t>
            </a:r>
            <a:endParaRPr lang="zh-CN" altLang="en-US"/>
          </a:p>
        </p:txBody>
      </p:sp>
      <p:grpSp>
        <p:nvGrpSpPr>
          <p:cNvPr id="2045977" name="Group 25"/>
          <p:cNvGrpSpPr>
            <a:grpSpLocks/>
          </p:cNvGrpSpPr>
          <p:nvPr/>
        </p:nvGrpSpPr>
        <p:grpSpPr bwMode="auto">
          <a:xfrm>
            <a:off x="5338763" y="3024188"/>
            <a:ext cx="3805237" cy="3562350"/>
            <a:chOff x="3290" y="1694"/>
            <a:chExt cx="2397" cy="2244"/>
          </a:xfrm>
        </p:grpSpPr>
        <p:sp>
          <p:nvSpPr>
            <p:cNvPr id="2045967" name="Rectangle 15"/>
            <p:cNvSpPr>
              <a:spLocks noChangeArrowheads="1"/>
            </p:cNvSpPr>
            <p:nvPr/>
          </p:nvSpPr>
          <p:spPr bwMode="auto">
            <a:xfrm>
              <a:off x="3532" y="1809"/>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R6, 0(R1) </a:t>
              </a:r>
            </a:p>
            <a:p>
              <a:pPr marL="342900" indent="-342900" algn="just">
                <a:lnSpc>
                  <a:spcPct val="90000"/>
                </a:lnSpc>
              </a:pPr>
              <a:r>
                <a:rPr lang="en-US" altLang="zh-CN" sz="2000"/>
                <a:t>NOP</a:t>
              </a:r>
            </a:p>
            <a:p>
              <a:pPr marL="342900" indent="-342900" algn="just">
                <a:lnSpc>
                  <a:spcPct val="90000"/>
                </a:lnSpc>
              </a:pPr>
              <a:r>
                <a:rPr lang="en-US" altLang="zh-CN" sz="2000"/>
                <a:t>BEQZ R6, L</a:t>
              </a:r>
            </a:p>
          </p:txBody>
        </p:sp>
        <p:sp>
          <p:nvSpPr>
            <p:cNvPr id="2045968" name="Rectangle 16"/>
            <p:cNvSpPr>
              <a:spLocks noChangeArrowheads="1"/>
            </p:cNvSpPr>
            <p:nvPr/>
          </p:nvSpPr>
          <p:spPr bwMode="auto">
            <a:xfrm>
              <a:off x="4400" y="2538"/>
              <a:ext cx="1204" cy="5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just">
                <a:lnSpc>
                  <a:spcPct val="90000"/>
                </a:lnSpc>
              </a:pPr>
              <a:r>
                <a:rPr lang="en-US" altLang="zh-CN" sz="2000"/>
                <a:t>LD R7, 0(R2) </a:t>
              </a:r>
            </a:p>
            <a:p>
              <a:pPr marL="342900" indent="-342900" algn="just">
                <a:lnSpc>
                  <a:spcPct val="90000"/>
                </a:lnSpc>
              </a:pPr>
              <a:r>
                <a:rPr lang="en-US" altLang="zh-CN" sz="2000"/>
                <a:t>NOP</a:t>
              </a:r>
            </a:p>
            <a:p>
              <a:pPr marL="342900" indent="-342900" algn="just">
                <a:lnSpc>
                  <a:spcPct val="90000"/>
                </a:lnSpc>
              </a:pPr>
              <a:r>
                <a:rPr lang="en-US" altLang="zh-CN" sz="2000"/>
                <a:t>ST 0(R3), R7</a:t>
              </a:r>
              <a:r>
                <a:rPr lang="en-US" altLang="zh-CN" sz="1000" b="0"/>
                <a:t> </a:t>
              </a:r>
              <a:endParaRPr lang="en-US" altLang="zh-CN"/>
            </a:p>
          </p:txBody>
        </p:sp>
        <p:sp>
          <p:nvSpPr>
            <p:cNvPr id="2045969" name="Line 17"/>
            <p:cNvSpPr>
              <a:spLocks noChangeShapeType="1"/>
            </p:cNvSpPr>
            <p:nvPr/>
          </p:nvSpPr>
          <p:spPr bwMode="auto">
            <a:xfrm>
              <a:off x="4161" y="2352"/>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5970" name="Line 18"/>
            <p:cNvSpPr>
              <a:spLocks noChangeShapeType="1"/>
            </p:cNvSpPr>
            <p:nvPr/>
          </p:nvSpPr>
          <p:spPr bwMode="auto">
            <a:xfrm flipH="1">
              <a:off x="4150" y="3080"/>
              <a:ext cx="814" cy="17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5971" name="Line 19"/>
            <p:cNvSpPr>
              <a:spLocks noChangeShapeType="1"/>
            </p:cNvSpPr>
            <p:nvPr/>
          </p:nvSpPr>
          <p:spPr bwMode="auto">
            <a:xfrm flipH="1">
              <a:off x="4139" y="2352"/>
              <a:ext cx="0" cy="914"/>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45972" name="Rectangle 20"/>
            <p:cNvSpPr>
              <a:spLocks noChangeArrowheads="1"/>
            </p:cNvSpPr>
            <p:nvPr/>
          </p:nvSpPr>
          <p:spPr bwMode="auto">
            <a:xfrm>
              <a:off x="3532" y="3249"/>
              <a:ext cx="1204" cy="6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 rIns="18000" bIns="28800"/>
            <a:lstStyle/>
            <a:p>
              <a:pPr marL="342900" indent="-342900" algn="just">
                <a:lnSpc>
                  <a:spcPct val="90000"/>
                </a:lnSpc>
              </a:pPr>
              <a:r>
                <a:rPr lang="en-US" altLang="zh-CN" sz="2000"/>
                <a:t>LD R8, 0(R4) </a:t>
              </a:r>
            </a:p>
            <a:p>
              <a:pPr marL="342900" indent="-342900" algn="just">
                <a:lnSpc>
                  <a:spcPct val="90000"/>
                </a:lnSpc>
              </a:pPr>
              <a:r>
                <a:rPr lang="en-US" altLang="zh-CN" sz="2000"/>
                <a:t>NOP</a:t>
              </a:r>
            </a:p>
            <a:p>
              <a:pPr marL="342900" indent="-342900" algn="just">
                <a:lnSpc>
                  <a:spcPct val="90000"/>
                </a:lnSpc>
              </a:pPr>
              <a:r>
                <a:rPr lang="en-US" altLang="zh-CN" sz="2000"/>
                <a:t>ADD R8, R8, R8</a:t>
              </a:r>
            </a:p>
            <a:p>
              <a:pPr marL="342900" indent="-342900" algn="just">
                <a:lnSpc>
                  <a:spcPct val="90000"/>
                </a:lnSpc>
              </a:pPr>
              <a:r>
                <a:rPr lang="en-US" altLang="zh-CN" sz="2000"/>
                <a:t>ST 0(R5), R8</a:t>
              </a:r>
            </a:p>
          </p:txBody>
        </p:sp>
        <p:sp>
          <p:nvSpPr>
            <p:cNvPr id="2045973" name="Rectangle 21"/>
            <p:cNvSpPr>
              <a:spLocks noChangeArrowheads="1"/>
            </p:cNvSpPr>
            <p:nvPr/>
          </p:nvSpPr>
          <p:spPr bwMode="auto">
            <a:xfrm>
              <a:off x="5318" y="2258"/>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2</a:t>
              </a:r>
              <a:endParaRPr lang="en-US" altLang="zh-CN" sz="2000"/>
            </a:p>
          </p:txBody>
        </p:sp>
        <p:sp>
          <p:nvSpPr>
            <p:cNvPr id="2045974" name="Rectangle 22"/>
            <p:cNvSpPr>
              <a:spLocks noChangeArrowheads="1"/>
            </p:cNvSpPr>
            <p:nvPr/>
          </p:nvSpPr>
          <p:spPr bwMode="auto">
            <a:xfrm>
              <a:off x="4711" y="1694"/>
              <a:ext cx="36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1</a:t>
              </a:r>
              <a:endParaRPr lang="en-US" altLang="zh-CN" sz="2000"/>
            </a:p>
          </p:txBody>
        </p:sp>
        <p:sp>
          <p:nvSpPr>
            <p:cNvPr id="2045975" name="Rectangle 23"/>
            <p:cNvSpPr>
              <a:spLocks noChangeArrowheads="1"/>
            </p:cNvSpPr>
            <p:nvPr/>
          </p:nvSpPr>
          <p:spPr bwMode="auto">
            <a:xfrm>
              <a:off x="4711" y="3134"/>
              <a:ext cx="36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a:r>
                <a:rPr lang="en-US" altLang="zh-CN" sz="2000" i="1"/>
                <a:t>B</a:t>
              </a:r>
              <a:r>
                <a:rPr lang="en-US" altLang="zh-CN" sz="2000" baseline="-25000"/>
                <a:t>3</a:t>
              </a:r>
              <a:endParaRPr lang="en-US" altLang="zh-CN" sz="2000"/>
            </a:p>
          </p:txBody>
        </p:sp>
        <p:sp>
          <p:nvSpPr>
            <p:cNvPr id="2045976" name="Rectangle 24"/>
            <p:cNvSpPr>
              <a:spLocks noChangeArrowheads="1"/>
            </p:cNvSpPr>
            <p:nvPr/>
          </p:nvSpPr>
          <p:spPr bwMode="auto">
            <a:xfrm>
              <a:off x="3290" y="3175"/>
              <a:ext cx="26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marL="342900" indent="-342900" algn="just"/>
              <a:r>
                <a:rPr lang="en-US" altLang="zh-CN" sz="2000"/>
                <a:t>L:</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48003"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10.4.2 </a:t>
            </a:r>
            <a:r>
              <a:rPr lang="zh-CN" altLang="en-US" b="1"/>
              <a:t>向上的代码移动</a:t>
            </a:r>
          </a:p>
          <a:p>
            <a:pPr lvl="1" algn="just">
              <a:buFontTx/>
              <a:buNone/>
            </a:pPr>
            <a:r>
              <a:rPr lang="zh-CN" altLang="en-US" b="1"/>
              <a:t>	从块</a:t>
            </a:r>
            <a:r>
              <a:rPr lang="en-US" altLang="zh-CN" b="1" i="1"/>
              <a:t>src</a:t>
            </a:r>
            <a:r>
              <a:rPr lang="zh-CN" altLang="en-US" b="1"/>
              <a:t>向上移动到块</a:t>
            </a:r>
            <a:r>
              <a:rPr lang="en-US" altLang="zh-CN" b="1" i="1"/>
              <a:t>dst</a:t>
            </a:r>
            <a:r>
              <a:rPr lang="zh-CN" altLang="en-US" b="1"/>
              <a:t>，假定移动未违反数据相</a:t>
            </a:r>
          </a:p>
          <a:p>
            <a:pPr lvl="1" algn="just">
              <a:buFontTx/>
              <a:buNone/>
            </a:pPr>
            <a:r>
              <a:rPr lang="zh-CN" altLang="en-US" b="1"/>
              <a:t>关，并使得通过</a:t>
            </a:r>
            <a:r>
              <a:rPr lang="en-US" altLang="zh-CN" b="1" i="1"/>
              <a:t>dst</a:t>
            </a:r>
            <a:r>
              <a:rPr lang="zh-CN" altLang="en-US" b="1"/>
              <a:t>到</a:t>
            </a:r>
            <a:r>
              <a:rPr lang="en-US" altLang="zh-CN" b="1" i="1"/>
              <a:t>src</a:t>
            </a:r>
            <a:r>
              <a:rPr lang="zh-CN" altLang="en-US" b="1"/>
              <a:t>的路径运行得较快</a:t>
            </a:r>
          </a:p>
          <a:p>
            <a:pPr lvl="1" algn="just"/>
            <a:r>
              <a:rPr lang="zh-CN" altLang="en-US" b="1"/>
              <a:t>若</a:t>
            </a:r>
            <a:r>
              <a:rPr lang="en-US" altLang="zh-CN" b="1" i="1"/>
              <a:t>dst</a:t>
            </a:r>
            <a:r>
              <a:rPr lang="zh-CN" altLang="en-US" b="1"/>
              <a:t>和</a:t>
            </a:r>
            <a:r>
              <a:rPr lang="en-US" altLang="zh-CN" b="1" i="1"/>
              <a:t>src</a:t>
            </a:r>
            <a:r>
              <a:rPr lang="zh-CN" altLang="en-US" b="1"/>
              <a:t>等价，则被移动操作应该被执行时，它正好仅被执行一次</a:t>
            </a:r>
          </a:p>
        </p:txBody>
      </p:sp>
      <p:grpSp>
        <p:nvGrpSpPr>
          <p:cNvPr id="2048031" name="Group 31"/>
          <p:cNvGrpSpPr>
            <a:grpSpLocks/>
          </p:cNvGrpSpPr>
          <p:nvPr/>
        </p:nvGrpSpPr>
        <p:grpSpPr bwMode="auto">
          <a:xfrm>
            <a:off x="7002463" y="5014913"/>
            <a:ext cx="1439862" cy="1373187"/>
            <a:chOff x="4411" y="3159"/>
            <a:chExt cx="907" cy="865"/>
          </a:xfrm>
        </p:grpSpPr>
        <p:sp>
          <p:nvSpPr>
            <p:cNvPr id="2048027" name="Rectangle 27"/>
            <p:cNvSpPr>
              <a:spLocks noChangeArrowheads="1"/>
            </p:cNvSpPr>
            <p:nvPr/>
          </p:nvSpPr>
          <p:spPr bwMode="auto">
            <a:xfrm>
              <a:off x="4411" y="3159"/>
              <a:ext cx="907" cy="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dst</a:t>
              </a:r>
            </a:p>
          </p:txBody>
        </p:sp>
        <p:sp>
          <p:nvSpPr>
            <p:cNvPr id="2048028" name="Rectangle 28"/>
            <p:cNvSpPr>
              <a:spLocks noChangeArrowheads="1"/>
            </p:cNvSpPr>
            <p:nvPr/>
          </p:nvSpPr>
          <p:spPr bwMode="auto">
            <a:xfrm>
              <a:off x="4411" y="3790"/>
              <a:ext cx="90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src</a:t>
              </a:r>
            </a:p>
          </p:txBody>
        </p:sp>
        <p:sp>
          <p:nvSpPr>
            <p:cNvPr id="2048030" name="Line 30"/>
            <p:cNvSpPr>
              <a:spLocks noChangeShapeType="1"/>
            </p:cNvSpPr>
            <p:nvPr/>
          </p:nvSpPr>
          <p:spPr bwMode="auto">
            <a:xfrm>
              <a:off x="4864" y="3375"/>
              <a:ext cx="1" cy="422"/>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0"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50051"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10.4.2 </a:t>
            </a:r>
            <a:r>
              <a:rPr lang="zh-CN" altLang="en-US" b="1"/>
              <a:t>向上的代码移动</a:t>
            </a:r>
          </a:p>
          <a:p>
            <a:pPr lvl="1" algn="just">
              <a:buFontTx/>
              <a:buNone/>
            </a:pPr>
            <a:r>
              <a:rPr lang="zh-CN" altLang="en-US" b="1"/>
              <a:t>	从块</a:t>
            </a:r>
            <a:r>
              <a:rPr lang="en-US" altLang="zh-CN" b="1" i="1"/>
              <a:t>src</a:t>
            </a:r>
            <a:r>
              <a:rPr lang="zh-CN" altLang="en-US" b="1"/>
              <a:t>向上移动到块</a:t>
            </a:r>
            <a:r>
              <a:rPr lang="en-US" altLang="zh-CN" b="1" i="1"/>
              <a:t>dst</a:t>
            </a:r>
            <a:r>
              <a:rPr lang="zh-CN" altLang="en-US" b="1"/>
              <a:t>，假定移动未违反数据相</a:t>
            </a:r>
          </a:p>
          <a:p>
            <a:pPr lvl="1" algn="just">
              <a:buFontTx/>
              <a:buNone/>
            </a:pPr>
            <a:r>
              <a:rPr lang="zh-CN" altLang="en-US" b="1"/>
              <a:t>关，并使得通过</a:t>
            </a:r>
            <a:r>
              <a:rPr lang="en-US" altLang="zh-CN" b="1" i="1"/>
              <a:t>dst</a:t>
            </a:r>
            <a:r>
              <a:rPr lang="zh-CN" altLang="en-US" b="1"/>
              <a:t>到</a:t>
            </a:r>
            <a:r>
              <a:rPr lang="en-US" altLang="zh-CN" b="1" i="1"/>
              <a:t>src</a:t>
            </a:r>
            <a:r>
              <a:rPr lang="zh-CN" altLang="en-US" b="1"/>
              <a:t>的路径运行得较快</a:t>
            </a:r>
          </a:p>
          <a:p>
            <a:pPr lvl="1" algn="just"/>
            <a:r>
              <a:rPr lang="zh-CN" altLang="en-US" b="1"/>
              <a:t>若</a:t>
            </a:r>
            <a:r>
              <a:rPr lang="en-US" altLang="zh-CN" b="1" i="1"/>
              <a:t>dst</a:t>
            </a:r>
            <a:r>
              <a:rPr lang="zh-CN" altLang="en-US" b="1"/>
              <a:t>和</a:t>
            </a:r>
            <a:r>
              <a:rPr lang="en-US" altLang="zh-CN" b="1" i="1"/>
              <a:t>src</a:t>
            </a:r>
            <a:r>
              <a:rPr lang="zh-CN" altLang="en-US" b="1"/>
              <a:t>等价，则被移动操作应该被执行时，它正好仅被执行一次</a:t>
            </a:r>
          </a:p>
          <a:p>
            <a:pPr lvl="1" algn="just"/>
            <a:r>
              <a:rPr lang="zh-CN" altLang="en-US" b="1"/>
              <a:t>若</a:t>
            </a:r>
            <a:r>
              <a:rPr lang="en-US" altLang="zh-CN" b="1" i="1"/>
              <a:t>src</a:t>
            </a:r>
            <a:r>
              <a:rPr lang="zh-CN" altLang="en-US" b="1"/>
              <a:t>未后支配</a:t>
            </a:r>
            <a:r>
              <a:rPr lang="en-US" altLang="zh-CN" b="1" i="1"/>
              <a:t>dst</a:t>
            </a:r>
            <a:r>
              <a:rPr lang="zh-CN" altLang="en-US" b="1"/>
              <a:t>，被移动操作可利用空闲资源免费执行，在控制流到达</a:t>
            </a:r>
            <a:r>
              <a:rPr lang="en-US" altLang="zh-CN" b="1" i="1"/>
              <a:t>src</a:t>
            </a:r>
            <a:r>
              <a:rPr lang="zh-CN" altLang="en-US" b="1"/>
              <a:t>时获益</a:t>
            </a:r>
            <a:endParaRPr lang="en-US" altLang="zh-CN" b="1"/>
          </a:p>
        </p:txBody>
      </p:sp>
      <p:grpSp>
        <p:nvGrpSpPr>
          <p:cNvPr id="2050052" name="Group 4"/>
          <p:cNvGrpSpPr>
            <a:grpSpLocks/>
          </p:cNvGrpSpPr>
          <p:nvPr/>
        </p:nvGrpSpPr>
        <p:grpSpPr bwMode="auto">
          <a:xfrm>
            <a:off x="7002463" y="5014913"/>
            <a:ext cx="1844675" cy="1373187"/>
            <a:chOff x="4411" y="3159"/>
            <a:chExt cx="1162" cy="865"/>
          </a:xfrm>
        </p:grpSpPr>
        <p:sp>
          <p:nvSpPr>
            <p:cNvPr id="2050053" name="Rectangle 5"/>
            <p:cNvSpPr>
              <a:spLocks noChangeArrowheads="1"/>
            </p:cNvSpPr>
            <p:nvPr/>
          </p:nvSpPr>
          <p:spPr bwMode="auto">
            <a:xfrm>
              <a:off x="4411" y="3159"/>
              <a:ext cx="907" cy="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dst</a:t>
              </a:r>
            </a:p>
          </p:txBody>
        </p:sp>
        <p:sp>
          <p:nvSpPr>
            <p:cNvPr id="2050054" name="Rectangle 6"/>
            <p:cNvSpPr>
              <a:spLocks noChangeArrowheads="1"/>
            </p:cNvSpPr>
            <p:nvPr/>
          </p:nvSpPr>
          <p:spPr bwMode="auto">
            <a:xfrm>
              <a:off x="4411" y="3790"/>
              <a:ext cx="90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src</a:t>
              </a:r>
            </a:p>
          </p:txBody>
        </p:sp>
        <p:sp>
          <p:nvSpPr>
            <p:cNvPr id="2050055" name="Line 7"/>
            <p:cNvSpPr>
              <a:spLocks noChangeShapeType="1"/>
            </p:cNvSpPr>
            <p:nvPr/>
          </p:nvSpPr>
          <p:spPr bwMode="auto">
            <a:xfrm>
              <a:off x="4897" y="3375"/>
              <a:ext cx="676" cy="337"/>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50056" name="Line 8"/>
            <p:cNvSpPr>
              <a:spLocks noChangeShapeType="1"/>
            </p:cNvSpPr>
            <p:nvPr/>
          </p:nvSpPr>
          <p:spPr bwMode="auto">
            <a:xfrm>
              <a:off x="4864" y="3375"/>
              <a:ext cx="1" cy="422"/>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8"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52099"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10.4.2 </a:t>
            </a:r>
            <a:r>
              <a:rPr lang="zh-CN" altLang="en-US" b="1"/>
              <a:t>向上的代码移动</a:t>
            </a:r>
          </a:p>
          <a:p>
            <a:pPr lvl="1" algn="just">
              <a:buFontTx/>
              <a:buNone/>
            </a:pPr>
            <a:r>
              <a:rPr lang="zh-CN" altLang="en-US" b="1"/>
              <a:t>	从块</a:t>
            </a:r>
            <a:r>
              <a:rPr lang="en-US" altLang="zh-CN" b="1" i="1"/>
              <a:t>src</a:t>
            </a:r>
            <a:r>
              <a:rPr lang="zh-CN" altLang="en-US" b="1"/>
              <a:t>向上移动到块</a:t>
            </a:r>
            <a:r>
              <a:rPr lang="en-US" altLang="zh-CN" b="1" i="1"/>
              <a:t>dst</a:t>
            </a:r>
            <a:r>
              <a:rPr lang="zh-CN" altLang="en-US" b="1"/>
              <a:t>，假定移动未违反数据相</a:t>
            </a:r>
          </a:p>
          <a:p>
            <a:pPr lvl="1" algn="just">
              <a:buFontTx/>
              <a:buNone/>
            </a:pPr>
            <a:r>
              <a:rPr lang="zh-CN" altLang="en-US" b="1"/>
              <a:t>关，并使得通过</a:t>
            </a:r>
            <a:r>
              <a:rPr lang="en-US" altLang="zh-CN" b="1" i="1"/>
              <a:t>dst</a:t>
            </a:r>
            <a:r>
              <a:rPr lang="zh-CN" altLang="en-US" b="1"/>
              <a:t>到</a:t>
            </a:r>
            <a:r>
              <a:rPr lang="en-US" altLang="zh-CN" b="1" i="1"/>
              <a:t>src</a:t>
            </a:r>
            <a:r>
              <a:rPr lang="zh-CN" altLang="en-US" b="1"/>
              <a:t>的路径运行得较快</a:t>
            </a:r>
          </a:p>
          <a:p>
            <a:pPr lvl="1" algn="just"/>
            <a:r>
              <a:rPr lang="zh-CN" altLang="en-US" b="1"/>
              <a:t>若</a:t>
            </a:r>
            <a:r>
              <a:rPr lang="en-US" altLang="zh-CN" b="1" i="1"/>
              <a:t>dst</a:t>
            </a:r>
            <a:r>
              <a:rPr lang="zh-CN" altLang="en-US" b="1"/>
              <a:t>和</a:t>
            </a:r>
            <a:r>
              <a:rPr lang="en-US" altLang="zh-CN" b="1" i="1"/>
              <a:t>src</a:t>
            </a:r>
            <a:r>
              <a:rPr lang="zh-CN" altLang="en-US" b="1"/>
              <a:t>等价，则被移动操作应该被执行时，它正好仅被执行一次</a:t>
            </a:r>
          </a:p>
          <a:p>
            <a:pPr lvl="1"/>
            <a:r>
              <a:rPr lang="zh-CN" altLang="en-US" b="1"/>
              <a:t>若</a:t>
            </a:r>
            <a:r>
              <a:rPr lang="en-US" altLang="zh-CN" b="1" i="1"/>
              <a:t>src</a:t>
            </a:r>
            <a:r>
              <a:rPr lang="zh-CN" altLang="en-US" b="1"/>
              <a:t>未后支配</a:t>
            </a:r>
            <a:r>
              <a:rPr lang="en-US" altLang="zh-CN" b="1" i="1"/>
              <a:t>dst</a:t>
            </a:r>
            <a:r>
              <a:rPr lang="zh-CN" altLang="en-US" b="1"/>
              <a:t>，被移动操作可利用空闲资源免费执行，在控制流到达</a:t>
            </a:r>
            <a:r>
              <a:rPr lang="en-US" altLang="zh-CN" b="1" i="1"/>
              <a:t>src</a:t>
            </a:r>
            <a:r>
              <a:rPr lang="zh-CN" altLang="en-US" b="1"/>
              <a:t>时获益</a:t>
            </a:r>
          </a:p>
          <a:p>
            <a:pPr lvl="1"/>
            <a:r>
              <a:rPr lang="zh-CN" altLang="en-US" b="1"/>
              <a:t>若</a:t>
            </a:r>
            <a:r>
              <a:rPr lang="en-US" altLang="zh-CN" b="1" i="1"/>
              <a:t>dst</a:t>
            </a:r>
            <a:r>
              <a:rPr lang="zh-CN" altLang="en-US" b="1"/>
              <a:t>不支配</a:t>
            </a:r>
            <a:r>
              <a:rPr lang="en-US" altLang="zh-CN" b="1" i="1"/>
              <a:t>src</a:t>
            </a:r>
            <a:r>
              <a:rPr lang="zh-CN" altLang="en-US" b="1"/>
              <a:t>，</a:t>
            </a:r>
          </a:p>
          <a:p>
            <a:pPr lvl="1">
              <a:buFontTx/>
              <a:buNone/>
            </a:pPr>
            <a:r>
              <a:rPr lang="zh-CN" altLang="en-US" b="1"/>
              <a:t>	需要插入被移动操作的拷贝</a:t>
            </a:r>
            <a:r>
              <a:rPr lang="zh-CN" altLang="en-US"/>
              <a:t> </a:t>
            </a:r>
          </a:p>
        </p:txBody>
      </p:sp>
      <p:grpSp>
        <p:nvGrpSpPr>
          <p:cNvPr id="2052106" name="Group 10"/>
          <p:cNvGrpSpPr>
            <a:grpSpLocks/>
          </p:cNvGrpSpPr>
          <p:nvPr/>
        </p:nvGrpSpPr>
        <p:grpSpPr bwMode="auto">
          <a:xfrm>
            <a:off x="6911975" y="5003800"/>
            <a:ext cx="1844675" cy="1373188"/>
            <a:chOff x="4156" y="3159"/>
            <a:chExt cx="1162" cy="865"/>
          </a:xfrm>
        </p:grpSpPr>
        <p:sp>
          <p:nvSpPr>
            <p:cNvPr id="2052101" name="Rectangle 5"/>
            <p:cNvSpPr>
              <a:spLocks noChangeArrowheads="1"/>
            </p:cNvSpPr>
            <p:nvPr/>
          </p:nvSpPr>
          <p:spPr bwMode="auto">
            <a:xfrm>
              <a:off x="4411" y="3159"/>
              <a:ext cx="907" cy="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dst</a:t>
              </a:r>
            </a:p>
          </p:txBody>
        </p:sp>
        <p:sp>
          <p:nvSpPr>
            <p:cNvPr id="2052102" name="Rectangle 6"/>
            <p:cNvSpPr>
              <a:spLocks noChangeArrowheads="1"/>
            </p:cNvSpPr>
            <p:nvPr/>
          </p:nvSpPr>
          <p:spPr bwMode="auto">
            <a:xfrm>
              <a:off x="4411" y="3790"/>
              <a:ext cx="90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src</a:t>
              </a:r>
            </a:p>
          </p:txBody>
        </p:sp>
        <p:sp>
          <p:nvSpPr>
            <p:cNvPr id="2052103" name="Line 7"/>
            <p:cNvSpPr>
              <a:spLocks noChangeShapeType="1"/>
            </p:cNvSpPr>
            <p:nvPr/>
          </p:nvSpPr>
          <p:spPr bwMode="auto">
            <a:xfrm>
              <a:off x="4156" y="3436"/>
              <a:ext cx="676" cy="337"/>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52104" name="Line 8"/>
            <p:cNvSpPr>
              <a:spLocks noChangeShapeType="1"/>
            </p:cNvSpPr>
            <p:nvPr/>
          </p:nvSpPr>
          <p:spPr bwMode="auto">
            <a:xfrm>
              <a:off x="4864" y="3375"/>
              <a:ext cx="1" cy="422"/>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146"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54147"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10.4.3 </a:t>
            </a:r>
            <a:r>
              <a:rPr lang="zh-CN" altLang="en-US" b="1"/>
              <a:t>向下的代码移动</a:t>
            </a:r>
          </a:p>
          <a:p>
            <a:pPr lvl="1" algn="just">
              <a:buFontTx/>
              <a:buNone/>
            </a:pPr>
            <a:r>
              <a:rPr lang="zh-CN" altLang="en-US" b="1"/>
              <a:t>	从块</a:t>
            </a:r>
            <a:r>
              <a:rPr lang="en-US" altLang="zh-CN" b="1" i="1"/>
              <a:t>src</a:t>
            </a:r>
            <a:r>
              <a:rPr lang="zh-CN" altLang="en-US" b="1"/>
              <a:t>向下移动到块</a:t>
            </a:r>
            <a:r>
              <a:rPr lang="en-US" altLang="zh-CN" b="1" i="1"/>
              <a:t>dst</a:t>
            </a:r>
            <a:r>
              <a:rPr lang="zh-CN" altLang="en-US" b="1"/>
              <a:t>，假定移动未违反数据相</a:t>
            </a:r>
          </a:p>
          <a:p>
            <a:pPr lvl="1" algn="just">
              <a:buFontTx/>
              <a:buNone/>
            </a:pPr>
            <a:r>
              <a:rPr lang="zh-CN" altLang="en-US" b="1"/>
              <a:t>关，并使得通过</a:t>
            </a:r>
            <a:r>
              <a:rPr lang="en-US" altLang="zh-CN" b="1" i="1"/>
              <a:t>dst</a:t>
            </a:r>
            <a:r>
              <a:rPr lang="zh-CN" altLang="en-US" b="1"/>
              <a:t>到</a:t>
            </a:r>
            <a:r>
              <a:rPr lang="en-US" altLang="zh-CN" b="1" i="1"/>
              <a:t>src</a:t>
            </a:r>
            <a:r>
              <a:rPr lang="zh-CN" altLang="en-US" b="1"/>
              <a:t>的路径运行得较快</a:t>
            </a:r>
          </a:p>
          <a:p>
            <a:pPr lvl="1" algn="just"/>
            <a:r>
              <a:rPr lang="zh-CN" altLang="en-US" b="1"/>
              <a:t>若</a:t>
            </a:r>
            <a:r>
              <a:rPr lang="en-US" altLang="zh-CN" b="1" i="1"/>
              <a:t>dst</a:t>
            </a:r>
            <a:r>
              <a:rPr lang="zh-CN" altLang="en-US" b="1"/>
              <a:t>和</a:t>
            </a:r>
            <a:r>
              <a:rPr lang="en-US" altLang="zh-CN" b="1" i="1"/>
              <a:t>src</a:t>
            </a:r>
            <a:r>
              <a:rPr lang="zh-CN" altLang="en-US" b="1"/>
              <a:t>等价，则被移动操作应该被执行时，它正好仅被执行一次</a:t>
            </a:r>
          </a:p>
        </p:txBody>
      </p:sp>
      <p:grpSp>
        <p:nvGrpSpPr>
          <p:cNvPr id="2054158" name="Group 14"/>
          <p:cNvGrpSpPr>
            <a:grpSpLocks/>
          </p:cNvGrpSpPr>
          <p:nvPr/>
        </p:nvGrpSpPr>
        <p:grpSpPr bwMode="auto">
          <a:xfrm>
            <a:off x="7316788" y="5003800"/>
            <a:ext cx="1439862" cy="1373188"/>
            <a:chOff x="4609" y="3152"/>
            <a:chExt cx="907" cy="865"/>
          </a:xfrm>
        </p:grpSpPr>
        <p:sp>
          <p:nvSpPr>
            <p:cNvPr id="2054154" name="Rectangle 10"/>
            <p:cNvSpPr>
              <a:spLocks noChangeArrowheads="1"/>
            </p:cNvSpPr>
            <p:nvPr/>
          </p:nvSpPr>
          <p:spPr bwMode="auto">
            <a:xfrm>
              <a:off x="4609" y="3152"/>
              <a:ext cx="907" cy="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src</a:t>
              </a:r>
            </a:p>
          </p:txBody>
        </p:sp>
        <p:sp>
          <p:nvSpPr>
            <p:cNvPr id="2054155" name="Rectangle 11"/>
            <p:cNvSpPr>
              <a:spLocks noChangeArrowheads="1"/>
            </p:cNvSpPr>
            <p:nvPr/>
          </p:nvSpPr>
          <p:spPr bwMode="auto">
            <a:xfrm>
              <a:off x="4609" y="3783"/>
              <a:ext cx="90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dst</a:t>
              </a:r>
            </a:p>
          </p:txBody>
        </p:sp>
        <p:sp>
          <p:nvSpPr>
            <p:cNvPr id="2054157" name="Line 13"/>
            <p:cNvSpPr>
              <a:spLocks noChangeShapeType="1"/>
            </p:cNvSpPr>
            <p:nvPr/>
          </p:nvSpPr>
          <p:spPr bwMode="auto">
            <a:xfrm>
              <a:off x="5062" y="3368"/>
              <a:ext cx="1" cy="422"/>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194"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56195"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10.4.3 </a:t>
            </a:r>
            <a:r>
              <a:rPr lang="zh-CN" altLang="en-US" b="1"/>
              <a:t>向下的代码移动</a:t>
            </a:r>
          </a:p>
          <a:p>
            <a:pPr lvl="1" algn="just">
              <a:buFontTx/>
              <a:buNone/>
            </a:pPr>
            <a:r>
              <a:rPr lang="zh-CN" altLang="en-US" b="1"/>
              <a:t>	从块</a:t>
            </a:r>
            <a:r>
              <a:rPr lang="en-US" altLang="zh-CN" b="1" i="1"/>
              <a:t>src</a:t>
            </a:r>
            <a:r>
              <a:rPr lang="zh-CN" altLang="en-US" b="1"/>
              <a:t>向下移动到块</a:t>
            </a:r>
            <a:r>
              <a:rPr lang="en-US" altLang="zh-CN" b="1" i="1"/>
              <a:t>dst</a:t>
            </a:r>
            <a:r>
              <a:rPr lang="zh-CN" altLang="en-US" b="1"/>
              <a:t>，假定移动未违反数据相</a:t>
            </a:r>
          </a:p>
          <a:p>
            <a:pPr lvl="1" algn="just">
              <a:buFontTx/>
              <a:buNone/>
            </a:pPr>
            <a:r>
              <a:rPr lang="zh-CN" altLang="en-US" b="1"/>
              <a:t>关，并使得通过</a:t>
            </a:r>
            <a:r>
              <a:rPr lang="en-US" altLang="zh-CN" b="1" i="1"/>
              <a:t>dst</a:t>
            </a:r>
            <a:r>
              <a:rPr lang="zh-CN" altLang="en-US" b="1"/>
              <a:t>到</a:t>
            </a:r>
            <a:r>
              <a:rPr lang="en-US" altLang="zh-CN" b="1" i="1"/>
              <a:t>src</a:t>
            </a:r>
            <a:r>
              <a:rPr lang="zh-CN" altLang="en-US" b="1"/>
              <a:t>的路径运行得较快</a:t>
            </a:r>
          </a:p>
          <a:p>
            <a:pPr lvl="1" algn="just"/>
            <a:r>
              <a:rPr lang="zh-CN" altLang="en-US" b="1"/>
              <a:t>若</a:t>
            </a:r>
            <a:r>
              <a:rPr lang="en-US" altLang="zh-CN" b="1" i="1"/>
              <a:t>dst</a:t>
            </a:r>
            <a:r>
              <a:rPr lang="zh-CN" altLang="en-US" b="1"/>
              <a:t>和</a:t>
            </a:r>
            <a:r>
              <a:rPr lang="en-US" altLang="zh-CN" b="1" i="1"/>
              <a:t>src</a:t>
            </a:r>
            <a:r>
              <a:rPr lang="zh-CN" altLang="en-US" b="1"/>
              <a:t>等价，则被移动操作应该被执行时，它正好仅被执行一次</a:t>
            </a:r>
          </a:p>
          <a:p>
            <a:pPr lvl="1" algn="just"/>
            <a:r>
              <a:rPr lang="en-US" altLang="zh-CN" b="1" i="1"/>
              <a:t>src</a:t>
            </a:r>
            <a:r>
              <a:rPr lang="zh-CN" altLang="en-US" b="1"/>
              <a:t>未后支配</a:t>
            </a:r>
            <a:r>
              <a:rPr lang="en-US" altLang="zh-CN" b="1" i="1"/>
              <a:t>dst</a:t>
            </a:r>
            <a:r>
              <a:rPr lang="en-US" altLang="zh-CN" b="1"/>
              <a:t>, </a:t>
            </a:r>
            <a:r>
              <a:rPr lang="zh-CN" altLang="en-US" b="1"/>
              <a:t>向下移动的代码经常是存储操作</a:t>
            </a:r>
            <a:r>
              <a:rPr lang="en-US" altLang="zh-CN" b="1"/>
              <a:t>, </a:t>
            </a:r>
            <a:r>
              <a:rPr lang="zh-CN" altLang="en-US" b="1"/>
              <a:t>复制从</a:t>
            </a:r>
            <a:r>
              <a:rPr lang="en-US" altLang="zh-CN" b="1" i="1"/>
              <a:t>src</a:t>
            </a:r>
            <a:r>
              <a:rPr lang="zh-CN" altLang="en-US" b="1"/>
              <a:t>到</a:t>
            </a:r>
            <a:r>
              <a:rPr lang="en-US" altLang="zh-CN" b="1" i="1"/>
              <a:t>dst</a:t>
            </a:r>
            <a:r>
              <a:rPr lang="zh-CN" altLang="en-US" b="1"/>
              <a:t>路径上的各块，并把</a:t>
            </a:r>
          </a:p>
          <a:p>
            <a:pPr lvl="1" algn="just">
              <a:buFontTx/>
              <a:buNone/>
            </a:pPr>
            <a:r>
              <a:rPr lang="zh-CN" altLang="en-US" b="1"/>
              <a:t>	被移动操作仅放置在</a:t>
            </a:r>
            <a:r>
              <a:rPr lang="en-US" altLang="zh-CN" b="1" i="1"/>
              <a:t>dst</a:t>
            </a:r>
            <a:r>
              <a:rPr lang="zh-CN" altLang="en-US" b="1"/>
              <a:t>的新拷贝中</a:t>
            </a:r>
            <a:endParaRPr lang="zh-CN" altLang="en-US"/>
          </a:p>
        </p:txBody>
      </p:sp>
      <p:grpSp>
        <p:nvGrpSpPr>
          <p:cNvPr id="2056196" name="Group 4"/>
          <p:cNvGrpSpPr>
            <a:grpSpLocks/>
          </p:cNvGrpSpPr>
          <p:nvPr/>
        </p:nvGrpSpPr>
        <p:grpSpPr bwMode="auto">
          <a:xfrm>
            <a:off x="6911975" y="5003800"/>
            <a:ext cx="1844675" cy="1373188"/>
            <a:chOff x="4156" y="3159"/>
            <a:chExt cx="1162" cy="865"/>
          </a:xfrm>
        </p:grpSpPr>
        <p:sp>
          <p:nvSpPr>
            <p:cNvPr id="2056197" name="Rectangle 5"/>
            <p:cNvSpPr>
              <a:spLocks noChangeArrowheads="1"/>
            </p:cNvSpPr>
            <p:nvPr/>
          </p:nvSpPr>
          <p:spPr bwMode="auto">
            <a:xfrm>
              <a:off x="4411" y="3159"/>
              <a:ext cx="907" cy="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src</a:t>
              </a:r>
            </a:p>
          </p:txBody>
        </p:sp>
        <p:sp>
          <p:nvSpPr>
            <p:cNvPr id="2056198" name="Rectangle 6"/>
            <p:cNvSpPr>
              <a:spLocks noChangeArrowheads="1"/>
            </p:cNvSpPr>
            <p:nvPr/>
          </p:nvSpPr>
          <p:spPr bwMode="auto">
            <a:xfrm>
              <a:off x="4411" y="3790"/>
              <a:ext cx="90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dst</a:t>
              </a:r>
            </a:p>
          </p:txBody>
        </p:sp>
        <p:sp>
          <p:nvSpPr>
            <p:cNvPr id="2056199" name="Line 7"/>
            <p:cNvSpPr>
              <a:spLocks noChangeShapeType="1"/>
            </p:cNvSpPr>
            <p:nvPr/>
          </p:nvSpPr>
          <p:spPr bwMode="auto">
            <a:xfrm>
              <a:off x="4156" y="3436"/>
              <a:ext cx="676" cy="337"/>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56200" name="Line 8"/>
            <p:cNvSpPr>
              <a:spLocks noChangeShapeType="1"/>
            </p:cNvSpPr>
            <p:nvPr/>
          </p:nvSpPr>
          <p:spPr bwMode="auto">
            <a:xfrm>
              <a:off x="4864" y="3375"/>
              <a:ext cx="1" cy="422"/>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p>
        </p:txBody>
      </p:sp>
      <p:sp>
        <p:nvSpPr>
          <p:cNvPr id="2058243" name="Rectangle 3"/>
          <p:cNvSpPr>
            <a:spLocks noGrp="1" noChangeArrowheads="1"/>
          </p:cNvSpPr>
          <p:nvPr>
            <p:ph idx="1"/>
          </p:nvPr>
        </p:nvSpPr>
        <p:spPr>
          <a:xfrm>
            <a:off x="287338" y="1438275"/>
            <a:ext cx="4427537" cy="620713"/>
          </a:xfrm>
          <a:noFill/>
        </p:spPr>
        <p:txBody>
          <a:bodyPr/>
          <a:lstStyle/>
          <a:p>
            <a:pPr>
              <a:buFontTx/>
              <a:buNone/>
            </a:pPr>
            <a:r>
              <a:rPr lang="en-US" altLang="zh-CN" b="1"/>
              <a:t>9.5</a:t>
            </a:r>
            <a:r>
              <a:rPr lang="zh-CN" altLang="en-US" b="1"/>
              <a:t>节的例子可作为参考</a:t>
            </a:r>
            <a:endParaRPr lang="zh-CN" altLang="en-US"/>
          </a:p>
        </p:txBody>
      </p:sp>
      <p:grpSp>
        <p:nvGrpSpPr>
          <p:cNvPr id="2058244" name="Group 4"/>
          <p:cNvGrpSpPr>
            <a:grpSpLocks/>
          </p:cNvGrpSpPr>
          <p:nvPr/>
        </p:nvGrpSpPr>
        <p:grpSpPr bwMode="auto">
          <a:xfrm>
            <a:off x="395288" y="2060575"/>
            <a:ext cx="3168650" cy="4392613"/>
            <a:chOff x="249" y="1298"/>
            <a:chExt cx="1996" cy="2767"/>
          </a:xfrm>
        </p:grpSpPr>
        <p:sp>
          <p:nvSpPr>
            <p:cNvPr id="2058245" name="Rectangle 5"/>
            <p:cNvSpPr>
              <a:spLocks noChangeArrowheads="1"/>
            </p:cNvSpPr>
            <p:nvPr/>
          </p:nvSpPr>
          <p:spPr bwMode="auto">
            <a:xfrm>
              <a:off x="1619" y="1298"/>
              <a:ext cx="41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2058246" name="Rectangle 6"/>
            <p:cNvSpPr>
              <a:spLocks noChangeArrowheads="1"/>
            </p:cNvSpPr>
            <p:nvPr/>
          </p:nvSpPr>
          <p:spPr bwMode="auto">
            <a:xfrm>
              <a:off x="860" y="1410"/>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47" name="Line 7"/>
            <p:cNvSpPr>
              <a:spLocks noChangeShapeType="1"/>
            </p:cNvSpPr>
            <p:nvPr/>
          </p:nvSpPr>
          <p:spPr bwMode="auto">
            <a:xfrm flipH="1">
              <a:off x="763" y="1693"/>
              <a:ext cx="379"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48" name="Rectangle 8"/>
            <p:cNvSpPr>
              <a:spLocks noChangeArrowheads="1"/>
            </p:cNvSpPr>
            <p:nvPr/>
          </p:nvSpPr>
          <p:spPr bwMode="auto">
            <a:xfrm>
              <a:off x="274" y="1661"/>
              <a:ext cx="41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2058249" name="Rectangle 9"/>
            <p:cNvSpPr>
              <a:spLocks noChangeArrowheads="1"/>
            </p:cNvSpPr>
            <p:nvPr/>
          </p:nvSpPr>
          <p:spPr bwMode="auto">
            <a:xfrm>
              <a:off x="1831" y="1661"/>
              <a:ext cx="41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2058250" name="Line 10"/>
            <p:cNvSpPr>
              <a:spLocks noChangeShapeType="1"/>
            </p:cNvSpPr>
            <p:nvPr/>
          </p:nvSpPr>
          <p:spPr bwMode="auto">
            <a:xfrm>
              <a:off x="1352" y="1694"/>
              <a:ext cx="379"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51" name="Rectangle 11"/>
            <p:cNvSpPr>
              <a:spLocks noChangeArrowheads="1"/>
            </p:cNvSpPr>
            <p:nvPr/>
          </p:nvSpPr>
          <p:spPr bwMode="auto">
            <a:xfrm>
              <a:off x="1594" y="2486"/>
              <a:ext cx="41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sp>
          <p:nvSpPr>
            <p:cNvPr id="2058252" name="Line 12"/>
            <p:cNvSpPr>
              <a:spLocks noChangeShapeType="1"/>
            </p:cNvSpPr>
            <p:nvPr/>
          </p:nvSpPr>
          <p:spPr bwMode="auto">
            <a:xfrm flipH="1">
              <a:off x="1368" y="2286"/>
              <a:ext cx="378"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53" name="Line 13"/>
            <p:cNvSpPr>
              <a:spLocks noChangeShapeType="1"/>
            </p:cNvSpPr>
            <p:nvPr/>
          </p:nvSpPr>
          <p:spPr bwMode="auto">
            <a:xfrm>
              <a:off x="740" y="2286"/>
              <a:ext cx="378"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54" name="Rectangle 14"/>
            <p:cNvSpPr>
              <a:spLocks noChangeArrowheads="1"/>
            </p:cNvSpPr>
            <p:nvPr/>
          </p:nvSpPr>
          <p:spPr bwMode="auto">
            <a:xfrm>
              <a:off x="825" y="2597"/>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endParaRPr lang="zh-CN" altLang="en-US"/>
            </a:p>
          </p:txBody>
        </p:sp>
        <p:sp>
          <p:nvSpPr>
            <p:cNvPr id="2058255" name="Rectangle 15"/>
            <p:cNvSpPr>
              <a:spLocks noChangeArrowheads="1"/>
            </p:cNvSpPr>
            <p:nvPr/>
          </p:nvSpPr>
          <p:spPr bwMode="auto">
            <a:xfrm>
              <a:off x="1327" y="2002"/>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56" name="Rectangle 16"/>
            <p:cNvSpPr>
              <a:spLocks noChangeArrowheads="1"/>
            </p:cNvSpPr>
            <p:nvPr/>
          </p:nvSpPr>
          <p:spPr bwMode="auto">
            <a:xfrm>
              <a:off x="348" y="1992"/>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a = b + c</a:t>
              </a:r>
            </a:p>
          </p:txBody>
        </p:sp>
        <p:sp>
          <p:nvSpPr>
            <p:cNvPr id="2058257" name="Line 17"/>
            <p:cNvSpPr>
              <a:spLocks noChangeShapeType="1"/>
            </p:cNvSpPr>
            <p:nvPr/>
          </p:nvSpPr>
          <p:spPr bwMode="auto">
            <a:xfrm flipH="1">
              <a:off x="738" y="2881"/>
              <a:ext cx="378"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58" name="Rectangle 18"/>
            <p:cNvSpPr>
              <a:spLocks noChangeArrowheads="1"/>
            </p:cNvSpPr>
            <p:nvPr/>
          </p:nvSpPr>
          <p:spPr bwMode="auto">
            <a:xfrm>
              <a:off x="249" y="2840"/>
              <a:ext cx="41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2058259" name="Rectangle 19"/>
            <p:cNvSpPr>
              <a:spLocks noChangeArrowheads="1"/>
            </p:cNvSpPr>
            <p:nvPr/>
          </p:nvSpPr>
          <p:spPr bwMode="auto">
            <a:xfrm>
              <a:off x="1806" y="2840"/>
              <a:ext cx="41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2058260" name="Line 20"/>
            <p:cNvSpPr>
              <a:spLocks noChangeShapeType="1"/>
            </p:cNvSpPr>
            <p:nvPr/>
          </p:nvSpPr>
          <p:spPr bwMode="auto">
            <a:xfrm>
              <a:off x="1327" y="2882"/>
              <a:ext cx="379" cy="3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61" name="Rectangle 21"/>
            <p:cNvSpPr>
              <a:spLocks noChangeArrowheads="1"/>
            </p:cNvSpPr>
            <p:nvPr/>
          </p:nvSpPr>
          <p:spPr bwMode="auto">
            <a:xfrm>
              <a:off x="1569" y="3675"/>
              <a:ext cx="41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2058262" name="Line 22"/>
            <p:cNvSpPr>
              <a:spLocks noChangeShapeType="1"/>
            </p:cNvSpPr>
            <p:nvPr/>
          </p:nvSpPr>
          <p:spPr bwMode="auto">
            <a:xfrm flipH="1">
              <a:off x="1342" y="3474"/>
              <a:ext cx="379" cy="3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63" name="Line 23"/>
            <p:cNvSpPr>
              <a:spLocks noChangeShapeType="1"/>
            </p:cNvSpPr>
            <p:nvPr/>
          </p:nvSpPr>
          <p:spPr bwMode="auto">
            <a:xfrm>
              <a:off x="715" y="3474"/>
              <a:ext cx="378" cy="3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64" name="Rectangle 24"/>
            <p:cNvSpPr>
              <a:spLocks noChangeArrowheads="1"/>
            </p:cNvSpPr>
            <p:nvPr/>
          </p:nvSpPr>
          <p:spPr bwMode="auto">
            <a:xfrm>
              <a:off x="800" y="3786"/>
              <a:ext cx="794"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65" name="Rectangle 25"/>
            <p:cNvSpPr>
              <a:spLocks noChangeArrowheads="1"/>
            </p:cNvSpPr>
            <p:nvPr/>
          </p:nvSpPr>
          <p:spPr bwMode="auto">
            <a:xfrm>
              <a:off x="1302" y="3191"/>
              <a:ext cx="794"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b + c</a:t>
              </a:r>
            </a:p>
          </p:txBody>
        </p:sp>
        <p:sp>
          <p:nvSpPr>
            <p:cNvPr id="2058266" name="Rectangle 26"/>
            <p:cNvSpPr>
              <a:spLocks noChangeArrowheads="1"/>
            </p:cNvSpPr>
            <p:nvPr/>
          </p:nvSpPr>
          <p:spPr bwMode="auto">
            <a:xfrm>
              <a:off x="323" y="3181"/>
              <a:ext cx="793"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2058267" name="Group 27"/>
          <p:cNvGrpSpPr>
            <a:grpSpLocks/>
          </p:cNvGrpSpPr>
          <p:nvPr/>
        </p:nvGrpSpPr>
        <p:grpSpPr bwMode="auto">
          <a:xfrm>
            <a:off x="3563938" y="1412875"/>
            <a:ext cx="5329237" cy="5040313"/>
            <a:chOff x="2245" y="890"/>
            <a:chExt cx="3357" cy="3175"/>
          </a:xfrm>
        </p:grpSpPr>
        <p:sp>
          <p:nvSpPr>
            <p:cNvPr id="2058268" name="Rectangle 28"/>
            <p:cNvSpPr>
              <a:spLocks noChangeArrowheads="1"/>
            </p:cNvSpPr>
            <p:nvPr/>
          </p:nvSpPr>
          <p:spPr bwMode="auto">
            <a:xfrm>
              <a:off x="4293" y="890"/>
              <a:ext cx="47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2058269" name="Line 29"/>
            <p:cNvSpPr>
              <a:spLocks noChangeShapeType="1"/>
            </p:cNvSpPr>
            <p:nvPr/>
          </p:nvSpPr>
          <p:spPr bwMode="auto">
            <a:xfrm flipH="1">
              <a:off x="3309" y="1321"/>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70" name="Rectangle 30"/>
            <p:cNvSpPr>
              <a:spLocks noChangeArrowheads="1"/>
            </p:cNvSpPr>
            <p:nvPr/>
          </p:nvSpPr>
          <p:spPr bwMode="auto">
            <a:xfrm>
              <a:off x="2747" y="1298"/>
              <a:ext cx="475"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2058271" name="Rectangle 31"/>
            <p:cNvSpPr>
              <a:spLocks noChangeArrowheads="1"/>
            </p:cNvSpPr>
            <p:nvPr/>
          </p:nvSpPr>
          <p:spPr bwMode="auto">
            <a:xfrm>
              <a:off x="4537" y="1298"/>
              <a:ext cx="47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2058272" name="Rectangle 32"/>
            <p:cNvSpPr>
              <a:spLocks noChangeArrowheads="1"/>
            </p:cNvSpPr>
            <p:nvPr/>
          </p:nvSpPr>
          <p:spPr bwMode="auto">
            <a:xfrm>
              <a:off x="3983" y="1651"/>
              <a:ext cx="912" cy="49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73" name="Rectangle 33"/>
            <p:cNvSpPr>
              <a:spLocks noChangeArrowheads="1"/>
            </p:cNvSpPr>
            <p:nvPr/>
          </p:nvSpPr>
          <p:spPr bwMode="auto">
            <a:xfrm>
              <a:off x="3421" y="1013"/>
              <a:ext cx="912"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74" name="Line 34"/>
            <p:cNvSpPr>
              <a:spLocks noChangeShapeType="1"/>
            </p:cNvSpPr>
            <p:nvPr/>
          </p:nvSpPr>
          <p:spPr bwMode="auto">
            <a:xfrm>
              <a:off x="3987" y="1322"/>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75" name="Rectangle 35"/>
            <p:cNvSpPr>
              <a:spLocks noChangeArrowheads="1"/>
            </p:cNvSpPr>
            <p:nvPr/>
          </p:nvSpPr>
          <p:spPr bwMode="auto">
            <a:xfrm>
              <a:off x="2703" y="2115"/>
              <a:ext cx="47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sp>
          <p:nvSpPr>
            <p:cNvPr id="2058276" name="Line 36"/>
            <p:cNvSpPr>
              <a:spLocks noChangeShapeType="1"/>
            </p:cNvSpPr>
            <p:nvPr/>
          </p:nvSpPr>
          <p:spPr bwMode="auto">
            <a:xfrm flipH="1">
              <a:off x="3973" y="3421"/>
              <a:ext cx="1100" cy="34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77" name="Line 37"/>
            <p:cNvSpPr>
              <a:spLocks noChangeShapeType="1"/>
            </p:cNvSpPr>
            <p:nvPr/>
          </p:nvSpPr>
          <p:spPr bwMode="auto">
            <a:xfrm flipH="1">
              <a:off x="2660" y="2792"/>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78" name="Rectangle 38"/>
            <p:cNvSpPr>
              <a:spLocks noChangeArrowheads="1"/>
            </p:cNvSpPr>
            <p:nvPr/>
          </p:nvSpPr>
          <p:spPr bwMode="auto">
            <a:xfrm>
              <a:off x="2803" y="2474"/>
              <a:ext cx="912"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79" name="Rectangle 39"/>
            <p:cNvSpPr>
              <a:spLocks noChangeArrowheads="1"/>
            </p:cNvSpPr>
            <p:nvPr/>
          </p:nvSpPr>
          <p:spPr bwMode="auto">
            <a:xfrm>
              <a:off x="2828" y="1662"/>
              <a:ext cx="912" cy="49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t = b + c</a:t>
              </a:r>
            </a:p>
            <a:p>
              <a:pPr marL="342900" indent="-342900" algn="just"/>
              <a:r>
                <a:rPr lang="en-US" altLang="zh-CN" sz="2400"/>
                <a:t>a = t</a:t>
              </a:r>
            </a:p>
          </p:txBody>
        </p:sp>
        <p:sp>
          <p:nvSpPr>
            <p:cNvPr id="2058280" name="Rectangle 40"/>
            <p:cNvSpPr>
              <a:spLocks noChangeArrowheads="1"/>
            </p:cNvSpPr>
            <p:nvPr/>
          </p:nvSpPr>
          <p:spPr bwMode="auto">
            <a:xfrm>
              <a:off x="4482" y="2127"/>
              <a:ext cx="53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r>
                <a:rPr lang="en-US" altLang="zh-CN" sz="2400">
                  <a:sym typeface="Symbol" pitchFamily="18" charset="2"/>
                </a:rPr>
                <a:t></a:t>
              </a:r>
              <a:endParaRPr lang="en-US" altLang="zh-CN" sz="2400"/>
            </a:p>
          </p:txBody>
        </p:sp>
        <p:sp>
          <p:nvSpPr>
            <p:cNvPr id="2058281" name="Line 41"/>
            <p:cNvSpPr>
              <a:spLocks noChangeShapeType="1"/>
            </p:cNvSpPr>
            <p:nvPr/>
          </p:nvSpPr>
          <p:spPr bwMode="auto">
            <a:xfrm>
              <a:off x="4611" y="2770"/>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82" name="Line 42"/>
            <p:cNvSpPr>
              <a:spLocks noChangeShapeType="1"/>
            </p:cNvSpPr>
            <p:nvPr/>
          </p:nvSpPr>
          <p:spPr bwMode="auto">
            <a:xfrm>
              <a:off x="3353" y="2793"/>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83" name="Rectangle 43"/>
            <p:cNvSpPr>
              <a:spLocks noChangeArrowheads="1"/>
            </p:cNvSpPr>
            <p:nvPr/>
          </p:nvSpPr>
          <p:spPr bwMode="auto">
            <a:xfrm>
              <a:off x="3989" y="2473"/>
              <a:ext cx="912"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84" name="Rectangle 44"/>
            <p:cNvSpPr>
              <a:spLocks noChangeArrowheads="1"/>
            </p:cNvSpPr>
            <p:nvPr/>
          </p:nvSpPr>
          <p:spPr bwMode="auto">
            <a:xfrm>
              <a:off x="2252" y="3125"/>
              <a:ext cx="913"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85" name="Line 45"/>
            <p:cNvSpPr>
              <a:spLocks noChangeShapeType="1"/>
            </p:cNvSpPr>
            <p:nvPr/>
          </p:nvSpPr>
          <p:spPr bwMode="auto">
            <a:xfrm>
              <a:off x="3267" y="2157"/>
              <a:ext cx="2" cy="3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86" name="Rectangle 46"/>
            <p:cNvSpPr>
              <a:spLocks noChangeArrowheads="1"/>
            </p:cNvSpPr>
            <p:nvPr/>
          </p:nvSpPr>
          <p:spPr bwMode="auto">
            <a:xfrm>
              <a:off x="2245" y="2750"/>
              <a:ext cx="38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2058287" name="Line 47"/>
            <p:cNvSpPr>
              <a:spLocks noChangeShapeType="1"/>
            </p:cNvSpPr>
            <p:nvPr/>
          </p:nvSpPr>
          <p:spPr bwMode="auto">
            <a:xfrm>
              <a:off x="4437" y="2155"/>
              <a:ext cx="2" cy="3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88" name="Rectangle 48"/>
            <p:cNvSpPr>
              <a:spLocks noChangeArrowheads="1"/>
            </p:cNvSpPr>
            <p:nvPr/>
          </p:nvSpPr>
          <p:spPr bwMode="auto">
            <a:xfrm>
              <a:off x="3421" y="3135"/>
              <a:ext cx="912" cy="3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t</a:t>
              </a:r>
            </a:p>
          </p:txBody>
        </p:sp>
        <p:sp>
          <p:nvSpPr>
            <p:cNvPr id="2058289" name="Rectangle 49"/>
            <p:cNvSpPr>
              <a:spLocks noChangeArrowheads="1"/>
            </p:cNvSpPr>
            <p:nvPr/>
          </p:nvSpPr>
          <p:spPr bwMode="auto">
            <a:xfrm>
              <a:off x="4578" y="3114"/>
              <a:ext cx="912"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b + c</a:t>
              </a:r>
            </a:p>
          </p:txBody>
        </p:sp>
        <p:sp>
          <p:nvSpPr>
            <p:cNvPr id="2058290" name="Rectangle 50"/>
            <p:cNvSpPr>
              <a:spLocks noChangeArrowheads="1"/>
            </p:cNvSpPr>
            <p:nvPr/>
          </p:nvSpPr>
          <p:spPr bwMode="auto">
            <a:xfrm>
              <a:off x="3405" y="3760"/>
              <a:ext cx="913"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2058291" name="Line 51"/>
            <p:cNvSpPr>
              <a:spLocks noChangeShapeType="1"/>
            </p:cNvSpPr>
            <p:nvPr/>
          </p:nvSpPr>
          <p:spPr bwMode="auto">
            <a:xfrm flipH="1">
              <a:off x="2818" y="2784"/>
              <a:ext cx="1548" cy="34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92" name="Line 52"/>
            <p:cNvSpPr>
              <a:spLocks noChangeShapeType="1"/>
            </p:cNvSpPr>
            <p:nvPr/>
          </p:nvSpPr>
          <p:spPr bwMode="auto">
            <a:xfrm>
              <a:off x="3873" y="3441"/>
              <a:ext cx="2" cy="3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93" name="Line 53"/>
            <p:cNvSpPr>
              <a:spLocks noChangeShapeType="1"/>
            </p:cNvSpPr>
            <p:nvPr/>
          </p:nvSpPr>
          <p:spPr bwMode="auto">
            <a:xfrm>
              <a:off x="2703" y="3433"/>
              <a:ext cx="1099" cy="33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58294" name="Rectangle 54"/>
            <p:cNvSpPr>
              <a:spLocks noChangeArrowheads="1"/>
            </p:cNvSpPr>
            <p:nvPr/>
          </p:nvSpPr>
          <p:spPr bwMode="auto">
            <a:xfrm>
              <a:off x="3900" y="2789"/>
              <a:ext cx="47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2058295" name="Rectangle 55"/>
            <p:cNvSpPr>
              <a:spLocks noChangeArrowheads="1"/>
            </p:cNvSpPr>
            <p:nvPr/>
          </p:nvSpPr>
          <p:spPr bwMode="auto">
            <a:xfrm>
              <a:off x="5040" y="2776"/>
              <a:ext cx="56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r>
                <a:rPr lang="en-US" altLang="zh-CN" sz="2400">
                  <a:sym typeface="Symbol" pitchFamily="18" charset="2"/>
                </a:rPr>
                <a:t></a:t>
              </a:r>
              <a:endParaRPr lang="en-US" altLang="zh-CN" sz="2400"/>
            </a:p>
          </p:txBody>
        </p:sp>
        <p:sp>
          <p:nvSpPr>
            <p:cNvPr id="2058296" name="Rectangle 56"/>
            <p:cNvSpPr>
              <a:spLocks noChangeArrowheads="1"/>
            </p:cNvSpPr>
            <p:nvPr/>
          </p:nvSpPr>
          <p:spPr bwMode="auto">
            <a:xfrm>
              <a:off x="4291" y="3637"/>
              <a:ext cx="47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60291"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10.4.3 </a:t>
            </a:r>
            <a:r>
              <a:rPr lang="zh-CN" altLang="en-US" b="1"/>
              <a:t>向下的代码移动</a:t>
            </a:r>
          </a:p>
          <a:p>
            <a:pPr lvl="1" algn="just">
              <a:buFontTx/>
              <a:buNone/>
            </a:pPr>
            <a:r>
              <a:rPr lang="zh-CN" altLang="en-US" b="1"/>
              <a:t>	从块</a:t>
            </a:r>
            <a:r>
              <a:rPr lang="en-US" altLang="zh-CN" b="1" i="1"/>
              <a:t>src</a:t>
            </a:r>
            <a:r>
              <a:rPr lang="zh-CN" altLang="en-US" b="1"/>
              <a:t>向下移动到块</a:t>
            </a:r>
            <a:r>
              <a:rPr lang="en-US" altLang="zh-CN" b="1" i="1"/>
              <a:t>dst</a:t>
            </a:r>
            <a:r>
              <a:rPr lang="zh-CN" altLang="en-US" b="1"/>
              <a:t>，假定移动未违反数据相</a:t>
            </a:r>
          </a:p>
          <a:p>
            <a:pPr lvl="1" algn="just">
              <a:buFontTx/>
              <a:buNone/>
            </a:pPr>
            <a:r>
              <a:rPr lang="zh-CN" altLang="en-US" b="1"/>
              <a:t>关，并使得通过</a:t>
            </a:r>
            <a:r>
              <a:rPr lang="en-US" altLang="zh-CN" b="1" i="1"/>
              <a:t>dst</a:t>
            </a:r>
            <a:r>
              <a:rPr lang="zh-CN" altLang="en-US" b="1"/>
              <a:t>到</a:t>
            </a:r>
            <a:r>
              <a:rPr lang="en-US" altLang="zh-CN" b="1" i="1"/>
              <a:t>src</a:t>
            </a:r>
            <a:r>
              <a:rPr lang="zh-CN" altLang="en-US" b="1"/>
              <a:t>的路径运行得较快</a:t>
            </a:r>
          </a:p>
          <a:p>
            <a:pPr lvl="1" algn="just"/>
            <a:r>
              <a:rPr lang="zh-CN" altLang="en-US" b="1"/>
              <a:t>若</a:t>
            </a:r>
            <a:r>
              <a:rPr lang="en-US" altLang="zh-CN" b="1" i="1"/>
              <a:t>dst</a:t>
            </a:r>
            <a:r>
              <a:rPr lang="zh-CN" altLang="en-US" b="1"/>
              <a:t>和</a:t>
            </a:r>
            <a:r>
              <a:rPr lang="en-US" altLang="zh-CN" b="1" i="1"/>
              <a:t>src</a:t>
            </a:r>
            <a:r>
              <a:rPr lang="zh-CN" altLang="en-US" b="1"/>
              <a:t>等价，则被移动操作应该被执行时，它正好仅被执行一次</a:t>
            </a:r>
          </a:p>
          <a:p>
            <a:pPr lvl="1" algn="just"/>
            <a:r>
              <a:rPr lang="en-US" altLang="zh-CN" b="1" i="1"/>
              <a:t>src</a:t>
            </a:r>
            <a:r>
              <a:rPr lang="zh-CN" altLang="en-US" b="1"/>
              <a:t>未后支配</a:t>
            </a:r>
            <a:r>
              <a:rPr lang="en-US" altLang="zh-CN" b="1" i="1"/>
              <a:t>dst</a:t>
            </a:r>
            <a:r>
              <a:rPr lang="en-US" altLang="zh-CN" b="1"/>
              <a:t>, </a:t>
            </a:r>
            <a:r>
              <a:rPr lang="zh-CN" altLang="en-US" b="1"/>
              <a:t>向下移动的代码经常是存储操作</a:t>
            </a:r>
            <a:r>
              <a:rPr lang="en-US" altLang="zh-CN" b="1"/>
              <a:t>, </a:t>
            </a:r>
            <a:r>
              <a:rPr lang="zh-CN" altLang="en-US" b="1"/>
              <a:t>复制从</a:t>
            </a:r>
            <a:r>
              <a:rPr lang="en-US" altLang="zh-CN" b="1" i="1"/>
              <a:t>src</a:t>
            </a:r>
            <a:r>
              <a:rPr lang="zh-CN" altLang="en-US" b="1"/>
              <a:t>到</a:t>
            </a:r>
            <a:r>
              <a:rPr lang="en-US" altLang="zh-CN" b="1" i="1"/>
              <a:t>dst</a:t>
            </a:r>
            <a:r>
              <a:rPr lang="zh-CN" altLang="en-US" b="1"/>
              <a:t>路径上的各块，并把</a:t>
            </a:r>
          </a:p>
          <a:p>
            <a:pPr lvl="1" algn="just">
              <a:buFontTx/>
              <a:buNone/>
            </a:pPr>
            <a:r>
              <a:rPr lang="zh-CN" altLang="en-US" b="1"/>
              <a:t>	被移动操作仅放置在</a:t>
            </a:r>
            <a:r>
              <a:rPr lang="en-US" altLang="zh-CN" b="1" i="1"/>
              <a:t>dst</a:t>
            </a:r>
            <a:r>
              <a:rPr lang="zh-CN" altLang="en-US" b="1"/>
              <a:t>的新拷贝中</a:t>
            </a:r>
          </a:p>
          <a:p>
            <a:pPr lvl="1" algn="just"/>
            <a:r>
              <a:rPr lang="en-US" altLang="zh-CN" b="1" i="1"/>
              <a:t> dst</a:t>
            </a:r>
            <a:r>
              <a:rPr lang="zh-CN" altLang="en-US" b="1"/>
              <a:t>没有后支配</a:t>
            </a:r>
            <a:r>
              <a:rPr lang="en-US" altLang="zh-CN" b="1" i="1"/>
              <a:t>src</a:t>
            </a:r>
            <a:r>
              <a:rPr lang="zh-CN" altLang="en-US" b="1"/>
              <a:t>，插入补偿代码以</a:t>
            </a:r>
          </a:p>
          <a:p>
            <a:pPr lvl="1" algn="just">
              <a:buFontTx/>
              <a:buNone/>
            </a:pPr>
            <a:r>
              <a:rPr lang="zh-CN" altLang="en-US" b="1"/>
              <a:t>保证被移动操作在不经</a:t>
            </a:r>
            <a:r>
              <a:rPr lang="en-US" altLang="zh-CN" b="1" i="1"/>
              <a:t>dst</a:t>
            </a:r>
            <a:r>
              <a:rPr lang="zh-CN" altLang="en-US" b="1"/>
              <a:t>路径上也执行</a:t>
            </a:r>
            <a:endParaRPr lang="zh-CN" altLang="en-US"/>
          </a:p>
        </p:txBody>
      </p:sp>
      <p:grpSp>
        <p:nvGrpSpPr>
          <p:cNvPr id="2060297" name="Group 9"/>
          <p:cNvGrpSpPr>
            <a:grpSpLocks/>
          </p:cNvGrpSpPr>
          <p:nvPr/>
        </p:nvGrpSpPr>
        <p:grpSpPr bwMode="auto">
          <a:xfrm>
            <a:off x="7002463" y="5014913"/>
            <a:ext cx="1844675" cy="1373187"/>
            <a:chOff x="4411" y="3159"/>
            <a:chExt cx="1162" cy="865"/>
          </a:xfrm>
        </p:grpSpPr>
        <p:sp>
          <p:nvSpPr>
            <p:cNvPr id="2060298" name="Rectangle 10"/>
            <p:cNvSpPr>
              <a:spLocks noChangeArrowheads="1"/>
            </p:cNvSpPr>
            <p:nvPr/>
          </p:nvSpPr>
          <p:spPr bwMode="auto">
            <a:xfrm>
              <a:off x="4411" y="3159"/>
              <a:ext cx="907" cy="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src</a:t>
              </a:r>
            </a:p>
          </p:txBody>
        </p:sp>
        <p:sp>
          <p:nvSpPr>
            <p:cNvPr id="2060299" name="Rectangle 11"/>
            <p:cNvSpPr>
              <a:spLocks noChangeArrowheads="1"/>
            </p:cNvSpPr>
            <p:nvPr/>
          </p:nvSpPr>
          <p:spPr bwMode="auto">
            <a:xfrm>
              <a:off x="4411" y="3790"/>
              <a:ext cx="90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lnSpc>
                  <a:spcPct val="80000"/>
                </a:lnSpc>
              </a:pPr>
              <a:r>
                <a:rPr lang="en-US" altLang="zh-CN" sz="2800"/>
                <a:t>dst</a:t>
              </a:r>
            </a:p>
          </p:txBody>
        </p:sp>
        <p:sp>
          <p:nvSpPr>
            <p:cNvPr id="2060300" name="Line 12"/>
            <p:cNvSpPr>
              <a:spLocks noChangeShapeType="1"/>
            </p:cNvSpPr>
            <p:nvPr/>
          </p:nvSpPr>
          <p:spPr bwMode="auto">
            <a:xfrm>
              <a:off x="4897" y="3375"/>
              <a:ext cx="676" cy="337"/>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60301" name="Line 13"/>
            <p:cNvSpPr>
              <a:spLocks noChangeShapeType="1"/>
            </p:cNvSpPr>
            <p:nvPr/>
          </p:nvSpPr>
          <p:spPr bwMode="auto">
            <a:xfrm>
              <a:off x="4864" y="3375"/>
              <a:ext cx="1" cy="422"/>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62339" name="Rectangle 3"/>
          <p:cNvSpPr>
            <a:spLocks noGrp="1" noChangeArrowheads="1"/>
          </p:cNvSpPr>
          <p:nvPr>
            <p:ph idx="1"/>
          </p:nvPr>
        </p:nvSpPr>
        <p:spPr>
          <a:xfrm>
            <a:off x="287338" y="1438275"/>
            <a:ext cx="8637587" cy="5399088"/>
          </a:xfrm>
          <a:noFill/>
        </p:spPr>
        <p:txBody>
          <a:bodyPr/>
          <a:lstStyle/>
          <a:p>
            <a:pPr algn="just">
              <a:buFontTx/>
              <a:buNone/>
            </a:pPr>
            <a:r>
              <a:rPr lang="en-US" altLang="zh-CN" b="1"/>
              <a:t>10.4.4 </a:t>
            </a:r>
            <a:r>
              <a:rPr lang="zh-CN" altLang="en-US" b="1"/>
              <a:t>更新数据相关</a:t>
            </a:r>
            <a:endParaRPr lang="zh-CN" altLang="en-US"/>
          </a:p>
          <a:p>
            <a:pPr algn="just">
              <a:buFontTx/>
              <a:buNone/>
            </a:pPr>
            <a:r>
              <a:rPr lang="zh-CN" altLang="en-US" b="1"/>
              <a:t>	代码移动会改变操作之间的数据相关关系</a:t>
            </a:r>
          </a:p>
          <a:p>
            <a:pPr lvl="1" algn="just"/>
            <a:r>
              <a:rPr lang="zh-CN" altLang="en-US" b="1"/>
              <a:t>两个对</a:t>
            </a:r>
            <a:r>
              <a:rPr lang="en-US" altLang="zh-CN" b="1"/>
              <a:t>x</a:t>
            </a:r>
            <a:r>
              <a:rPr lang="zh-CN" altLang="en-US" b="1"/>
              <a:t>的赋值之一可以移动到最上面的基本块，该变换能维持原来程序中的所有相关性</a:t>
            </a:r>
            <a:endParaRPr lang="zh-CN" altLang="en-US"/>
          </a:p>
          <a:p>
            <a:pPr lvl="1" algn="just"/>
            <a:r>
              <a:rPr lang="zh-CN" altLang="en-US" b="1"/>
              <a:t>一旦一个对</a:t>
            </a:r>
            <a:r>
              <a:rPr lang="en-US" altLang="zh-CN" b="1"/>
              <a:t>x</a:t>
            </a:r>
            <a:r>
              <a:rPr lang="zh-CN" altLang="en-US" b="1"/>
              <a:t>的赋值被上移，另一个就不能移动了</a:t>
            </a:r>
          </a:p>
          <a:p>
            <a:pPr lvl="1" algn="just"/>
            <a:r>
              <a:rPr lang="zh-CN" altLang="en-US" b="1"/>
              <a:t>移动使得</a:t>
            </a:r>
            <a:r>
              <a:rPr lang="en-US" altLang="zh-CN" b="1"/>
              <a:t>x</a:t>
            </a:r>
            <a:r>
              <a:rPr lang="zh-CN" altLang="en-US" b="1"/>
              <a:t>在最上面块的出口</a:t>
            </a:r>
          </a:p>
          <a:p>
            <a:pPr lvl="1" algn="just">
              <a:buFontTx/>
              <a:buNone/>
            </a:pPr>
            <a:r>
              <a:rPr lang="zh-CN" altLang="en-US" b="1"/>
              <a:t>	由不活跃变成活跃</a:t>
            </a:r>
          </a:p>
          <a:p>
            <a:pPr lvl="1" algn="just"/>
            <a:r>
              <a:rPr lang="zh-CN" altLang="en-US" b="1"/>
              <a:t>一个变量在某个程序点</a:t>
            </a:r>
          </a:p>
          <a:p>
            <a:pPr lvl="1" algn="just">
              <a:buFontTx/>
              <a:buNone/>
            </a:pPr>
            <a:r>
              <a:rPr lang="zh-CN" altLang="en-US" b="1"/>
              <a:t>	活跃，则就不能把对它的投机</a:t>
            </a:r>
          </a:p>
          <a:p>
            <a:pPr lvl="1" algn="just">
              <a:buFontTx/>
              <a:buNone/>
            </a:pPr>
            <a:r>
              <a:rPr lang="zh-CN" altLang="en-US" b="1"/>
              <a:t>	定值移到该点的上面</a:t>
            </a:r>
            <a:endParaRPr lang="zh-CN" altLang="en-US"/>
          </a:p>
        </p:txBody>
      </p:sp>
      <p:grpSp>
        <p:nvGrpSpPr>
          <p:cNvPr id="2062355" name="Group 19"/>
          <p:cNvGrpSpPr>
            <a:grpSpLocks/>
          </p:cNvGrpSpPr>
          <p:nvPr/>
        </p:nvGrpSpPr>
        <p:grpSpPr bwMode="auto">
          <a:xfrm>
            <a:off x="4976813" y="4194175"/>
            <a:ext cx="3821112" cy="2070100"/>
            <a:chOff x="2968" y="2727"/>
            <a:chExt cx="1770" cy="684"/>
          </a:xfrm>
        </p:grpSpPr>
        <p:sp>
          <p:nvSpPr>
            <p:cNvPr id="2062347" name="Rectangle 11"/>
            <p:cNvSpPr>
              <a:spLocks noChangeArrowheads="1"/>
            </p:cNvSpPr>
            <p:nvPr/>
          </p:nvSpPr>
          <p:spPr bwMode="auto">
            <a:xfrm>
              <a:off x="4072" y="2997"/>
              <a:ext cx="666" cy="1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800"/>
                <a:t>x = 1</a:t>
              </a:r>
            </a:p>
          </p:txBody>
        </p:sp>
        <p:sp>
          <p:nvSpPr>
            <p:cNvPr id="2062348" name="Line 12"/>
            <p:cNvSpPr>
              <a:spLocks noChangeShapeType="1"/>
            </p:cNvSpPr>
            <p:nvPr/>
          </p:nvSpPr>
          <p:spPr bwMode="auto">
            <a:xfrm>
              <a:off x="3946" y="2881"/>
              <a:ext cx="450" cy="108"/>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62349" name="Line 13"/>
            <p:cNvSpPr>
              <a:spLocks noChangeShapeType="1"/>
            </p:cNvSpPr>
            <p:nvPr/>
          </p:nvSpPr>
          <p:spPr bwMode="auto">
            <a:xfrm flipH="1">
              <a:off x="3922" y="3152"/>
              <a:ext cx="450" cy="108"/>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62350" name="Rectangle 14"/>
            <p:cNvSpPr>
              <a:spLocks noChangeArrowheads="1"/>
            </p:cNvSpPr>
            <p:nvPr/>
          </p:nvSpPr>
          <p:spPr bwMode="auto">
            <a:xfrm>
              <a:off x="2968" y="2997"/>
              <a:ext cx="666" cy="1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r>
                <a:rPr lang="en-US" altLang="zh-CN" sz="2800"/>
                <a:t>x = 2</a:t>
              </a:r>
            </a:p>
          </p:txBody>
        </p:sp>
        <p:sp>
          <p:nvSpPr>
            <p:cNvPr id="2062351" name="Rectangle 15"/>
            <p:cNvSpPr>
              <a:spLocks noChangeArrowheads="1"/>
            </p:cNvSpPr>
            <p:nvPr/>
          </p:nvSpPr>
          <p:spPr bwMode="auto">
            <a:xfrm>
              <a:off x="3532" y="3261"/>
              <a:ext cx="666" cy="1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endParaRPr lang="zh-CN" altLang="en-US" sz="1000" b="0"/>
            </a:p>
            <a:p>
              <a:pPr marL="342900" indent="-342900"/>
              <a:endParaRPr lang="zh-CN" altLang="en-US"/>
            </a:p>
          </p:txBody>
        </p:sp>
        <p:sp>
          <p:nvSpPr>
            <p:cNvPr id="2062352" name="Rectangle 16"/>
            <p:cNvSpPr>
              <a:spLocks noChangeArrowheads="1"/>
            </p:cNvSpPr>
            <p:nvPr/>
          </p:nvSpPr>
          <p:spPr bwMode="auto">
            <a:xfrm>
              <a:off x="3532" y="2727"/>
              <a:ext cx="666" cy="1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3600" rIns="54000" bIns="28800"/>
            <a:lstStyle/>
            <a:p>
              <a:pPr marL="342900" indent="-342900" algn="ctr"/>
              <a:endParaRPr lang="zh-CN" altLang="en-US" sz="1000" b="0"/>
            </a:p>
            <a:p>
              <a:pPr marL="342900" indent="-342900"/>
              <a:endParaRPr lang="zh-CN" altLang="en-US"/>
            </a:p>
          </p:txBody>
        </p:sp>
        <p:sp>
          <p:nvSpPr>
            <p:cNvPr id="2062353" name="Line 17"/>
            <p:cNvSpPr>
              <a:spLocks noChangeShapeType="1"/>
            </p:cNvSpPr>
            <p:nvPr/>
          </p:nvSpPr>
          <p:spPr bwMode="auto">
            <a:xfrm flipH="1">
              <a:off x="3340" y="2881"/>
              <a:ext cx="450" cy="108"/>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62354" name="Line 18"/>
            <p:cNvSpPr>
              <a:spLocks noChangeShapeType="1"/>
            </p:cNvSpPr>
            <p:nvPr/>
          </p:nvSpPr>
          <p:spPr bwMode="auto">
            <a:xfrm>
              <a:off x="3352" y="3152"/>
              <a:ext cx="450" cy="108"/>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8" name="Rectangle 2"/>
          <p:cNvSpPr>
            <a:spLocks noGrp="1" noChangeArrowheads="1"/>
          </p:cNvSpPr>
          <p:nvPr>
            <p:ph type="title"/>
          </p:nvPr>
        </p:nvSpPr>
        <p:spPr>
          <a:xfrm>
            <a:off x="381000" y="228600"/>
            <a:ext cx="8229600" cy="1143000"/>
          </a:xfrm>
        </p:spPr>
        <p:txBody>
          <a:bodyPr/>
          <a:lstStyle/>
          <a:p>
            <a:r>
              <a:rPr lang="en-US" altLang="zh-CN" b="1"/>
              <a:t>10.1  </a:t>
            </a:r>
            <a:r>
              <a:rPr lang="zh-CN" altLang="en-US" b="1"/>
              <a:t>处理器体系结构</a:t>
            </a:r>
          </a:p>
        </p:txBody>
      </p:sp>
      <p:sp>
        <p:nvSpPr>
          <p:cNvPr id="1990659"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10.1.1 </a:t>
            </a:r>
            <a:r>
              <a:rPr lang="zh-CN" altLang="en-US" b="1"/>
              <a:t>指令流水线和分支延迟</a:t>
            </a:r>
          </a:p>
          <a:p>
            <a:pPr algn="just">
              <a:lnSpc>
                <a:spcPct val="90000"/>
              </a:lnSpc>
              <a:spcBef>
                <a:spcPct val="10000"/>
              </a:spcBef>
              <a:buFontTx/>
              <a:buNone/>
            </a:pPr>
            <a:r>
              <a:rPr lang="zh-CN" altLang="en-US" sz="2800" b="1"/>
              <a:t>	  </a:t>
            </a:r>
            <a:r>
              <a:rPr lang="en-US" altLang="zh-CN" sz="2800" b="1" i="1"/>
              <a:t>i		i + </a:t>
            </a:r>
            <a:r>
              <a:rPr lang="en-US" altLang="zh-CN" sz="2800" b="1"/>
              <a:t>1		</a:t>
            </a:r>
            <a:r>
              <a:rPr lang="en-US" altLang="zh-CN" sz="2800" b="1" i="1"/>
              <a:t>i + </a:t>
            </a:r>
            <a:r>
              <a:rPr lang="en-US" altLang="zh-CN" sz="2800" b="1"/>
              <a:t>2		</a:t>
            </a:r>
            <a:r>
              <a:rPr lang="en-US" altLang="zh-CN" sz="2800" b="1" i="1"/>
              <a:t>i + </a:t>
            </a:r>
            <a:r>
              <a:rPr lang="en-US" altLang="zh-CN" sz="2800" b="1"/>
              <a:t>3		</a:t>
            </a:r>
            <a:r>
              <a:rPr lang="en-US" altLang="zh-CN" sz="2800" b="1" i="1"/>
              <a:t>i + </a:t>
            </a:r>
            <a:r>
              <a:rPr lang="en-US" altLang="zh-CN" sz="2800" b="1"/>
              <a:t>4</a:t>
            </a:r>
          </a:p>
          <a:p>
            <a:pPr algn="just">
              <a:lnSpc>
                <a:spcPct val="90000"/>
              </a:lnSpc>
              <a:spcBef>
                <a:spcPct val="10000"/>
              </a:spcBef>
              <a:buFontTx/>
              <a:buNone/>
            </a:pPr>
            <a:r>
              <a:rPr lang="en-US" altLang="zh-CN" sz="2800" b="1"/>
              <a:t>1.	  IF</a:t>
            </a:r>
          </a:p>
          <a:p>
            <a:pPr algn="just">
              <a:lnSpc>
                <a:spcPct val="90000"/>
              </a:lnSpc>
              <a:spcBef>
                <a:spcPct val="10000"/>
              </a:spcBef>
              <a:buFontTx/>
              <a:buNone/>
            </a:pPr>
            <a:r>
              <a:rPr lang="en-US" altLang="zh-CN" sz="2800" b="1"/>
              <a:t>2.	  ID	IF</a:t>
            </a:r>
          </a:p>
          <a:p>
            <a:pPr algn="just">
              <a:lnSpc>
                <a:spcPct val="90000"/>
              </a:lnSpc>
              <a:spcBef>
                <a:spcPct val="10000"/>
              </a:spcBef>
              <a:buFontTx/>
              <a:buNone/>
            </a:pPr>
            <a:r>
              <a:rPr lang="en-US" altLang="zh-CN" sz="2800" b="1"/>
              <a:t>3.	  EX	ID		IF</a:t>
            </a:r>
          </a:p>
          <a:p>
            <a:pPr algn="just">
              <a:lnSpc>
                <a:spcPct val="90000"/>
              </a:lnSpc>
              <a:spcBef>
                <a:spcPct val="10000"/>
              </a:spcBef>
              <a:buFontTx/>
              <a:buNone/>
            </a:pPr>
            <a:r>
              <a:rPr lang="en-US" altLang="zh-CN" sz="2800" b="1"/>
              <a:t>4.	  MEM	EX		ID		IF</a:t>
            </a:r>
          </a:p>
          <a:p>
            <a:pPr algn="just">
              <a:lnSpc>
                <a:spcPct val="90000"/>
              </a:lnSpc>
              <a:spcBef>
                <a:spcPct val="10000"/>
              </a:spcBef>
              <a:buFontTx/>
              <a:buNone/>
            </a:pPr>
            <a:r>
              <a:rPr lang="en-US" altLang="zh-CN" sz="2800" b="1"/>
              <a:t>5.	  WB	MEM		EX		ID		IF</a:t>
            </a:r>
          </a:p>
          <a:p>
            <a:pPr algn="just">
              <a:lnSpc>
                <a:spcPct val="90000"/>
              </a:lnSpc>
              <a:spcBef>
                <a:spcPct val="10000"/>
              </a:spcBef>
              <a:buFontTx/>
              <a:buNone/>
            </a:pPr>
            <a:r>
              <a:rPr lang="en-US" altLang="zh-CN" sz="2800" b="1"/>
              <a:t>6.			WB		MEM		EX		ID</a:t>
            </a:r>
          </a:p>
          <a:p>
            <a:pPr algn="just">
              <a:lnSpc>
                <a:spcPct val="90000"/>
              </a:lnSpc>
              <a:spcBef>
                <a:spcPct val="10000"/>
              </a:spcBef>
              <a:buFontTx/>
              <a:buNone/>
            </a:pPr>
            <a:r>
              <a:rPr lang="en-US" altLang="zh-CN" sz="2800" b="1"/>
              <a:t>7.					WB		MEM		EX</a:t>
            </a:r>
          </a:p>
          <a:p>
            <a:pPr algn="just">
              <a:lnSpc>
                <a:spcPct val="90000"/>
              </a:lnSpc>
              <a:spcBef>
                <a:spcPct val="10000"/>
              </a:spcBef>
              <a:buFontTx/>
              <a:buNone/>
            </a:pPr>
            <a:r>
              <a:rPr lang="en-US" altLang="zh-CN" sz="2800" b="1"/>
              <a:t>8.							WB		MEM</a:t>
            </a:r>
          </a:p>
          <a:p>
            <a:pPr algn="just">
              <a:lnSpc>
                <a:spcPct val="90000"/>
              </a:lnSpc>
              <a:spcBef>
                <a:spcPct val="10000"/>
              </a:spcBef>
              <a:buFontTx/>
              <a:buNone/>
            </a:pPr>
            <a:r>
              <a:rPr lang="en-US" altLang="zh-CN" sz="2800" b="1"/>
              <a:t>9.									WB</a:t>
            </a:r>
            <a:endParaRPr lang="zh-CN" altLang="en-US" sz="2800" b="1"/>
          </a:p>
        </p:txBody>
      </p:sp>
      <p:sp>
        <p:nvSpPr>
          <p:cNvPr id="1990660" name="Rectangle 4"/>
          <p:cNvSpPr>
            <a:spLocks noChangeArrowheads="1"/>
          </p:cNvSpPr>
          <p:nvPr/>
        </p:nvSpPr>
        <p:spPr bwMode="auto">
          <a:xfrm>
            <a:off x="792163" y="5670550"/>
            <a:ext cx="512921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sz="2800">
                <a:solidFill>
                  <a:srgbClr val="00FF00"/>
                </a:solidFill>
              </a:rPr>
              <a:t>取指令</a:t>
            </a:r>
            <a:r>
              <a:rPr lang="en-US" altLang="zh-CN" sz="2800">
                <a:solidFill>
                  <a:srgbClr val="00FF00"/>
                </a:solidFill>
              </a:rPr>
              <a:t>IF, </a:t>
            </a:r>
            <a:r>
              <a:rPr lang="zh-CN" altLang="en-US" sz="2800">
                <a:solidFill>
                  <a:srgbClr val="00FF00"/>
                </a:solidFill>
              </a:rPr>
              <a:t>译码</a:t>
            </a:r>
            <a:r>
              <a:rPr lang="en-US" altLang="zh-CN" sz="2800">
                <a:solidFill>
                  <a:srgbClr val="00FF00"/>
                </a:solidFill>
              </a:rPr>
              <a:t>ID, </a:t>
            </a:r>
            <a:r>
              <a:rPr lang="zh-CN" altLang="en-US" sz="2800">
                <a:solidFill>
                  <a:srgbClr val="00FF00"/>
                </a:solidFill>
              </a:rPr>
              <a:t>执行操作</a:t>
            </a:r>
            <a:r>
              <a:rPr lang="en-US" altLang="zh-CN" sz="2800">
                <a:solidFill>
                  <a:srgbClr val="00FF00"/>
                </a:solidFill>
              </a:rPr>
              <a:t>EX, </a:t>
            </a:r>
          </a:p>
          <a:p>
            <a:pPr marL="342900" indent="-342900"/>
            <a:r>
              <a:rPr lang="zh-CN" altLang="en-US" sz="2800">
                <a:solidFill>
                  <a:srgbClr val="00FF00"/>
                </a:solidFill>
              </a:rPr>
              <a:t>访问内存</a:t>
            </a:r>
            <a:r>
              <a:rPr lang="en-US" altLang="zh-CN" sz="2800">
                <a:solidFill>
                  <a:srgbClr val="00FF00"/>
                </a:solidFill>
              </a:rPr>
              <a:t>MEM, </a:t>
            </a:r>
            <a:r>
              <a:rPr lang="zh-CN" altLang="en-US" sz="2800">
                <a:solidFill>
                  <a:srgbClr val="00FF00"/>
                </a:solidFill>
              </a:rPr>
              <a:t>回写结果</a:t>
            </a:r>
            <a:r>
              <a:rPr lang="en-US" altLang="zh-CN" sz="2800">
                <a:solidFill>
                  <a:srgbClr val="00FF00"/>
                </a:solidFill>
              </a:rPr>
              <a:t>WB</a:t>
            </a:r>
            <a:endParaRPr lang="zh-CN" altLang="en-US"/>
          </a:p>
        </p:txBody>
      </p:sp>
      <p:sp>
        <p:nvSpPr>
          <p:cNvPr id="1990661" name="Rectangle 5"/>
          <p:cNvSpPr>
            <a:spLocks noChangeArrowheads="1"/>
          </p:cNvSpPr>
          <p:nvPr/>
        </p:nvSpPr>
        <p:spPr bwMode="auto">
          <a:xfrm>
            <a:off x="5786438" y="2700338"/>
            <a:ext cx="305911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a:r>
              <a:rPr lang="en-US" altLang="zh-CN" sz="2800">
                <a:solidFill>
                  <a:srgbClr val="00FF00"/>
                </a:solidFill>
              </a:rPr>
              <a:t>5</a:t>
            </a:r>
            <a:r>
              <a:rPr lang="zh-CN" altLang="en-US" sz="2800">
                <a:solidFill>
                  <a:srgbClr val="00FF00"/>
                </a:solidFill>
              </a:rPr>
              <a:t>级指令流水线中</a:t>
            </a:r>
          </a:p>
          <a:p>
            <a:pPr marL="342900" indent="-342900"/>
            <a:r>
              <a:rPr lang="zh-CN" altLang="en-US" sz="2800">
                <a:solidFill>
                  <a:srgbClr val="00FF00"/>
                </a:solidFill>
              </a:rPr>
              <a:t>的</a:t>
            </a:r>
            <a:r>
              <a:rPr lang="en-US" altLang="zh-CN" sz="2800">
                <a:solidFill>
                  <a:srgbClr val="00FF00"/>
                </a:solidFill>
              </a:rPr>
              <a:t>5</a:t>
            </a:r>
            <a:r>
              <a:rPr lang="zh-CN" altLang="en-US" sz="2800">
                <a:solidFill>
                  <a:srgbClr val="00FF00"/>
                </a:solidFill>
              </a:rPr>
              <a:t>条连续指令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64387" name="Rectangle 3"/>
          <p:cNvSpPr>
            <a:spLocks noGrp="1" noChangeArrowheads="1"/>
          </p:cNvSpPr>
          <p:nvPr>
            <p:ph idx="1"/>
          </p:nvPr>
        </p:nvSpPr>
        <p:spPr>
          <a:xfrm>
            <a:off x="287338" y="1438275"/>
            <a:ext cx="8637587" cy="5399088"/>
          </a:xfrm>
          <a:noFill/>
        </p:spPr>
        <p:txBody>
          <a:bodyPr/>
          <a:lstStyle/>
          <a:p>
            <a:pPr algn="just">
              <a:buFontTx/>
              <a:buNone/>
            </a:pPr>
            <a:r>
              <a:rPr lang="en-US" altLang="zh-CN" b="1"/>
              <a:t>10.4.5 </a:t>
            </a:r>
            <a:r>
              <a:rPr lang="zh-CN" altLang="en-US" b="1"/>
              <a:t>全局调度的其他问题</a:t>
            </a:r>
            <a:r>
              <a:rPr lang="zh-CN" altLang="en-US"/>
              <a:t> </a:t>
            </a:r>
          </a:p>
          <a:p>
            <a:pPr lvl="1" algn="just"/>
            <a:r>
              <a:rPr lang="zh-CN" altLang="en-US" b="1"/>
              <a:t>	程序调度应该使经常执行的路径运行得快一些，	不经常执行的路径可能会因调度变得慢一些</a:t>
            </a:r>
            <a:endParaRPr lang="zh-CN" altLang="en-US"/>
          </a:p>
          <a:p>
            <a:pPr lvl="1" algn="just"/>
            <a:r>
              <a:rPr lang="zh-CN" altLang="en-US" b="1"/>
              <a:t> 编译器可用来估计执行频率的技术有若干种</a:t>
            </a:r>
            <a:endParaRPr lang="zh-CN" altLang="en-US"/>
          </a:p>
          <a:p>
            <a:pPr lvl="1" algn="just">
              <a:buFontTx/>
              <a:buNone/>
            </a:pPr>
            <a:r>
              <a:rPr lang="en-US" altLang="zh-CN"/>
              <a:t>		</a:t>
            </a:r>
            <a:r>
              <a:rPr lang="en-US" altLang="zh-CN" b="1"/>
              <a:t>(1) </a:t>
            </a:r>
            <a:r>
              <a:rPr lang="zh-CN" altLang="en-US" b="1"/>
              <a:t>内循环比外循环执行得更频繁</a:t>
            </a:r>
            <a:endParaRPr lang="zh-CN" altLang="en-US"/>
          </a:p>
          <a:p>
            <a:pPr lvl="1" algn="just">
              <a:buFontTx/>
              <a:buNone/>
            </a:pPr>
            <a:r>
              <a:rPr lang="zh-CN" altLang="en-US"/>
              <a:t>		</a:t>
            </a:r>
            <a:r>
              <a:rPr lang="en-US" altLang="zh-CN" b="1"/>
              <a:t>(2) </a:t>
            </a:r>
            <a:r>
              <a:rPr lang="zh-CN" altLang="en-US" b="1"/>
              <a:t>分支指令往回跳转比不跳转要更经常</a:t>
            </a:r>
          </a:p>
          <a:p>
            <a:pPr lvl="1" algn="just">
              <a:buFontTx/>
              <a:buNone/>
            </a:pPr>
            <a:r>
              <a:rPr lang="en-US" altLang="zh-CN" b="1"/>
              <a:t>		(3)</a:t>
            </a:r>
            <a:r>
              <a:rPr lang="zh-CN" altLang="en-US" b="1"/>
              <a:t>看守程序出口或异常处理例程的分支语句很少被执行</a:t>
            </a:r>
            <a:endParaRPr lang="zh-CN" altLang="en-US"/>
          </a:p>
          <a:p>
            <a:pPr lvl="1" algn="just"/>
            <a:r>
              <a:rPr lang="zh-CN" altLang="en-US" b="1"/>
              <a:t>最好的频率估计来自动态剖析，程序被静态插桩以用来运行时记录条件分支每次的走向</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66435"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10.4.5 </a:t>
            </a:r>
            <a:r>
              <a:rPr lang="zh-CN" altLang="en-US" b="1"/>
              <a:t>全局调度的其他问题</a:t>
            </a:r>
            <a:endParaRPr lang="zh-CN" altLang="en-US"/>
          </a:p>
          <a:p>
            <a:pPr algn="just">
              <a:buFontTx/>
              <a:buNone/>
            </a:pPr>
            <a:r>
              <a:rPr lang="zh-CN" altLang="en-US" sz="2800" b="1">
                <a:sym typeface="Symbol" pitchFamily="18" charset="2"/>
              </a:rPr>
              <a:t>  </a:t>
            </a:r>
            <a:r>
              <a:rPr lang="zh-CN" altLang="en-US" sz="2800" b="1"/>
              <a:t>最简单的全局调度算法也相当复杂，不介绍</a:t>
            </a:r>
          </a:p>
          <a:p>
            <a:pPr algn="just">
              <a:buFontTx/>
              <a:buNone/>
            </a:pPr>
            <a:r>
              <a:rPr lang="zh-CN" altLang="en-US" sz="2800" b="1">
                <a:sym typeface="Symbol" pitchFamily="18" charset="2"/>
              </a:rPr>
              <a:t> </a:t>
            </a:r>
            <a:r>
              <a:rPr lang="zh-CN" altLang="en-US" sz="2800" b="1"/>
              <a:t>在一些全局调度算法中，循环迭代的边界是代码移动的一种屏障，需循环展开</a:t>
            </a:r>
          </a:p>
          <a:p>
            <a:pPr algn="just">
              <a:lnSpc>
                <a:spcPct val="90000"/>
              </a:lnSpc>
              <a:spcBef>
                <a:spcPct val="15000"/>
              </a:spcBef>
              <a:buFontTx/>
              <a:buNone/>
            </a:pPr>
            <a:r>
              <a:rPr lang="en-US" altLang="zh-CN" sz="2800" b="1"/>
              <a:t>for(i = 0; i &lt; N; i ++) {   	    for ( i = 0; i + 4 &lt; N; i += 4) {</a:t>
            </a:r>
          </a:p>
          <a:p>
            <a:pPr algn="just">
              <a:lnSpc>
                <a:spcPct val="90000"/>
              </a:lnSpc>
              <a:spcBef>
                <a:spcPct val="15000"/>
              </a:spcBef>
              <a:buFontTx/>
              <a:buNone/>
            </a:pPr>
            <a:r>
              <a:rPr lang="en-US" altLang="zh-CN" sz="2800" b="1"/>
              <a:t>	S(i);				S(i);   S(i +1);</a:t>
            </a:r>
          </a:p>
          <a:p>
            <a:pPr algn="just">
              <a:lnSpc>
                <a:spcPct val="90000"/>
              </a:lnSpc>
              <a:spcBef>
                <a:spcPct val="15000"/>
              </a:spcBef>
              <a:buFontTx/>
              <a:buNone/>
            </a:pPr>
            <a:r>
              <a:rPr lang="en-US" altLang="zh-CN" sz="2800" b="1"/>
              <a:t>}						S(i +2); S(i +3); </a:t>
            </a:r>
          </a:p>
          <a:p>
            <a:pPr algn="just">
              <a:lnSpc>
                <a:spcPct val="90000"/>
              </a:lnSpc>
              <a:spcBef>
                <a:spcPct val="15000"/>
              </a:spcBef>
              <a:buFontTx/>
              <a:buNone/>
            </a:pPr>
            <a:r>
              <a:rPr lang="en-US" altLang="zh-CN" sz="2800" b="1"/>
              <a:t>					    }</a:t>
            </a:r>
          </a:p>
          <a:p>
            <a:pPr algn="just">
              <a:lnSpc>
                <a:spcPct val="90000"/>
              </a:lnSpc>
              <a:spcBef>
                <a:spcPct val="15000"/>
              </a:spcBef>
              <a:buFontTx/>
              <a:buNone/>
            </a:pPr>
            <a:r>
              <a:rPr lang="en-US" altLang="zh-CN" sz="2800" b="1"/>
              <a:t>					    for ( ; i &lt; N; i ++) {</a:t>
            </a:r>
          </a:p>
          <a:p>
            <a:pPr algn="just">
              <a:lnSpc>
                <a:spcPct val="90000"/>
              </a:lnSpc>
              <a:spcBef>
                <a:spcPct val="15000"/>
              </a:spcBef>
              <a:buFontTx/>
              <a:buNone/>
            </a:pPr>
            <a:r>
              <a:rPr lang="en-US" altLang="zh-CN" sz="2800" b="1"/>
              <a:t>						S(i);</a:t>
            </a:r>
          </a:p>
          <a:p>
            <a:pPr algn="just">
              <a:lnSpc>
                <a:spcPct val="90000"/>
              </a:lnSpc>
              <a:spcBef>
                <a:spcPct val="15000"/>
              </a:spcBef>
              <a:buFontTx/>
              <a:buNone/>
            </a:pPr>
            <a:r>
              <a:rPr lang="en-US" altLang="zh-CN" sz="2800" b="1"/>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68483"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10.4.6 </a:t>
            </a:r>
            <a:r>
              <a:rPr lang="zh-CN" altLang="en-US" b="1"/>
              <a:t>静态调度器和动态调度器的相互影响</a:t>
            </a:r>
          </a:p>
          <a:p>
            <a:pPr lvl="1" algn="just">
              <a:buFontTx/>
              <a:buNone/>
            </a:pPr>
            <a:r>
              <a:rPr lang="zh-CN" altLang="en-US" b="1"/>
              <a:t>动态调度器的优点是可以根据运行时的情况建立新</a:t>
            </a:r>
          </a:p>
          <a:p>
            <a:pPr lvl="1" algn="just">
              <a:buFontTx/>
              <a:buNone/>
            </a:pPr>
            <a:r>
              <a:rPr lang="zh-CN" altLang="en-US" b="1"/>
              <a:t>的调度表，无需事先编码所有可能的调度表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2"/>
          <p:cNvSpPr>
            <a:spLocks noGrp="1" noChangeArrowheads="1"/>
          </p:cNvSpPr>
          <p:nvPr>
            <p:ph type="title"/>
          </p:nvPr>
        </p:nvSpPr>
        <p:spPr>
          <a:xfrm>
            <a:off x="381000" y="228600"/>
            <a:ext cx="8229600" cy="1143000"/>
          </a:xfrm>
        </p:spPr>
        <p:txBody>
          <a:bodyPr/>
          <a:lstStyle/>
          <a:p>
            <a:r>
              <a:rPr lang="en-US" altLang="zh-CN" b="1"/>
              <a:t>10.4  </a:t>
            </a:r>
            <a:r>
              <a:rPr lang="zh-CN" altLang="en-US" b="1"/>
              <a:t>全局代码调度</a:t>
            </a:r>
            <a:endParaRPr lang="zh-CN" altLang="en-US"/>
          </a:p>
        </p:txBody>
      </p:sp>
      <p:sp>
        <p:nvSpPr>
          <p:cNvPr id="2070531"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10.4.6 </a:t>
            </a:r>
            <a:r>
              <a:rPr lang="zh-CN" altLang="en-US" b="1"/>
              <a:t>静态调度器和动态调度器的相互影响</a:t>
            </a:r>
          </a:p>
          <a:p>
            <a:pPr algn="just"/>
            <a:r>
              <a:rPr lang="zh-CN" altLang="en-US" b="1"/>
              <a:t>存在动态调度情况下，静态调度器的作用</a:t>
            </a:r>
          </a:p>
          <a:p>
            <a:pPr lvl="1" algn="just"/>
            <a:r>
              <a:rPr lang="zh-CN" altLang="en-US" b="1"/>
              <a:t>保证尽早地取高延迟的指令，使得动态调度器能够尽早发射它们</a:t>
            </a:r>
          </a:p>
          <a:p>
            <a:pPr lvl="1" algn="just"/>
            <a:r>
              <a:rPr lang="zh-CN" altLang="en-US" b="1"/>
              <a:t>尽早安排预取指令，使数据到要用时已经在缓存</a:t>
            </a:r>
            <a:r>
              <a:rPr lang="en-US" altLang="zh-CN" b="1"/>
              <a:t>, </a:t>
            </a:r>
            <a:r>
              <a:rPr lang="zh-CN" altLang="en-US" b="1"/>
              <a:t>或尽早安排可能不命中缓存的操作</a:t>
            </a:r>
          </a:p>
          <a:p>
            <a:pPr lvl="1" algn="just"/>
            <a:r>
              <a:rPr lang="zh-CN" altLang="en-US" b="1"/>
              <a:t>只需要给数据相关的操作安排正确的次序，无需通过极小化延迟来分离每一对数据相关的操作</a:t>
            </a:r>
            <a:endParaRPr lang="zh-CN" altLang="en-US"/>
          </a:p>
          <a:p>
            <a:pPr lvl="1" algn="just"/>
            <a:r>
              <a:rPr lang="zh-CN" altLang="en-US" b="1"/>
              <a:t>给分支预测指令较高优先级，以减少预测错误的代价</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72579"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10.5.1 </a:t>
            </a:r>
            <a:r>
              <a:rPr lang="zh-CN" altLang="en-US" b="1"/>
              <a:t>引言</a:t>
            </a:r>
          </a:p>
          <a:p>
            <a:pPr algn="just">
              <a:buFontTx/>
              <a:buNone/>
            </a:pPr>
            <a:r>
              <a:rPr lang="zh-CN" altLang="en-US" b="1"/>
              <a:t>	软件流水是一种调度算法，它每次调度一个</a:t>
            </a:r>
          </a:p>
          <a:p>
            <a:pPr algn="just">
              <a:buFontTx/>
              <a:buNone/>
            </a:pPr>
            <a:r>
              <a:rPr lang="zh-CN" altLang="en-US" b="1"/>
              <a:t>完整的循环，以充分利用穿越迭代的并行性</a:t>
            </a:r>
          </a:p>
          <a:p>
            <a:pPr lvl="1" algn="just"/>
            <a:r>
              <a:rPr lang="zh-CN" altLang="en-US" b="1"/>
              <a:t>单次迭代的操作中几乎没有什么并行性</a:t>
            </a:r>
          </a:p>
          <a:p>
            <a:pPr lvl="1" algn="just"/>
            <a:r>
              <a:rPr lang="zh-CN" altLang="en-US" b="1"/>
              <a:t>软件流水技术不断地重叠一些相继迭代，直到所有迭代都填入流水线为止</a:t>
            </a:r>
            <a:endParaRPr lang="zh-CN" altLang="en-US"/>
          </a:p>
          <a:p>
            <a:pPr lvl="1" algn="just"/>
            <a:r>
              <a:rPr lang="zh-CN" altLang="en-US" b="1"/>
              <a:t>能产生高效和紧凑的代码</a:t>
            </a:r>
          </a:p>
          <a:p>
            <a:pPr lvl="1" algn="just">
              <a:buFontTx/>
              <a:buNone/>
            </a:pPr>
            <a:r>
              <a:rPr lang="zh-CN" altLang="en-US" b="1"/>
              <a:t>	以一周期内可以同时发射一个读取、一个存储、</a:t>
            </a:r>
          </a:p>
          <a:p>
            <a:pPr lvl="1" algn="just">
              <a:buFontTx/>
              <a:buNone/>
            </a:pPr>
            <a:r>
              <a:rPr lang="zh-CN" altLang="en-US" b="1"/>
              <a:t>一个算术运算（全流水）和一个分支操作的机器</a:t>
            </a:r>
          </a:p>
          <a:p>
            <a:pPr lvl="1" algn="just">
              <a:buFontTx/>
              <a:buNone/>
            </a:pPr>
            <a:r>
              <a:rPr lang="zh-CN" altLang="en-US" b="1"/>
              <a:t>来举例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626"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74627" name="Rectangle 3"/>
          <p:cNvSpPr>
            <a:spLocks noGrp="1" noChangeArrowheads="1"/>
          </p:cNvSpPr>
          <p:nvPr>
            <p:ph idx="1"/>
          </p:nvPr>
        </p:nvSpPr>
        <p:spPr>
          <a:xfrm>
            <a:off x="287338" y="1438275"/>
            <a:ext cx="8564562" cy="5181600"/>
          </a:xfrm>
          <a:noFill/>
        </p:spPr>
        <p:txBody>
          <a:bodyPr/>
          <a:lstStyle/>
          <a:p>
            <a:pPr algn="just"/>
            <a:r>
              <a:rPr lang="zh-CN" altLang="en-US" b="1"/>
              <a:t>每次调度一个迭代的结果见右边</a:t>
            </a:r>
          </a:p>
          <a:p>
            <a:pPr>
              <a:spcBef>
                <a:spcPct val="5000"/>
              </a:spcBef>
              <a:buFontTx/>
              <a:buNone/>
            </a:pPr>
            <a:r>
              <a:rPr lang="en-US" altLang="zh-CN" sz="2800" b="1"/>
              <a:t>for (i = 0; i &lt; n; i ++)	    // R1, R2, R3 = &amp;A, &amp;B, &amp;D</a:t>
            </a:r>
            <a:r>
              <a:rPr lang="en-US" altLang="zh-CN" sz="2800"/>
              <a:t> </a:t>
            </a:r>
            <a:endParaRPr lang="en-US" altLang="zh-CN" sz="2800" b="1"/>
          </a:p>
          <a:p>
            <a:pPr>
              <a:spcBef>
                <a:spcPct val="5000"/>
              </a:spcBef>
              <a:buFontTx/>
              <a:buNone/>
            </a:pPr>
            <a:r>
              <a:rPr lang="en-US" altLang="zh-CN" sz="2800" b="1"/>
              <a:t>  D[i] = A[i] </a:t>
            </a:r>
            <a:r>
              <a:rPr lang="en-US" altLang="zh-CN" sz="2800" b="1">
                <a:sym typeface="Symbol" pitchFamily="18" charset="2"/>
              </a:rPr>
              <a:t></a:t>
            </a:r>
            <a:r>
              <a:rPr lang="en-US" altLang="zh-CN" sz="2800" b="1"/>
              <a:t> B[i] + c;</a:t>
            </a:r>
            <a:r>
              <a:rPr lang="en-US" altLang="zh-CN" sz="2800"/>
              <a:t> 	    </a:t>
            </a:r>
            <a:r>
              <a:rPr lang="en-US" altLang="zh-CN" sz="2800" b="1"/>
              <a:t>// R4		= c</a:t>
            </a:r>
          </a:p>
          <a:p>
            <a:pPr>
              <a:spcBef>
                <a:spcPct val="5000"/>
              </a:spcBef>
              <a:buFontTx/>
              <a:buNone/>
            </a:pPr>
            <a:r>
              <a:rPr lang="en-US" altLang="zh-CN" sz="2800" b="1"/>
              <a:t>					    // R10		= n </a:t>
            </a:r>
            <a:r>
              <a:rPr lang="en-US" altLang="zh-CN" sz="2800" b="1">
                <a:sym typeface="Symbol" pitchFamily="18" charset="2"/>
              </a:rPr>
              <a:t></a:t>
            </a:r>
            <a:r>
              <a:rPr lang="en-US" altLang="zh-CN" sz="2800" b="1"/>
              <a:t>1</a:t>
            </a:r>
          </a:p>
          <a:p>
            <a:pPr>
              <a:spcBef>
                <a:spcPct val="5000"/>
              </a:spcBef>
              <a:buFontTx/>
              <a:buNone/>
            </a:pPr>
            <a:r>
              <a:rPr lang="en-US" altLang="zh-CN" sz="2800" b="1"/>
              <a:t>				         L: LD R5, 0(R1++)</a:t>
            </a:r>
          </a:p>
          <a:p>
            <a:pPr>
              <a:spcBef>
                <a:spcPct val="5000"/>
              </a:spcBef>
              <a:buFontTx/>
              <a:buNone/>
            </a:pPr>
            <a:r>
              <a:rPr lang="en-US" altLang="zh-CN" sz="2800" b="1"/>
              <a:t>					    LD R6, 0(R2++)</a:t>
            </a:r>
          </a:p>
          <a:p>
            <a:pPr>
              <a:spcBef>
                <a:spcPct val="5000"/>
              </a:spcBef>
              <a:buFontTx/>
              <a:buNone/>
            </a:pPr>
            <a:r>
              <a:rPr lang="en-US" altLang="zh-CN" sz="2800" b="1"/>
              <a:t>					    MUL R7, R5, R6</a:t>
            </a:r>
          </a:p>
          <a:p>
            <a:pPr>
              <a:spcBef>
                <a:spcPct val="5000"/>
              </a:spcBef>
              <a:buFontTx/>
              <a:buNone/>
            </a:pPr>
            <a:r>
              <a:rPr lang="en-US" altLang="zh-CN" sz="2800" b="1"/>
              <a:t>					    NOP</a:t>
            </a:r>
          </a:p>
          <a:p>
            <a:pPr>
              <a:spcBef>
                <a:spcPct val="5000"/>
              </a:spcBef>
              <a:buFontTx/>
              <a:buNone/>
            </a:pPr>
            <a:r>
              <a:rPr lang="en-US" altLang="zh-CN" sz="2800" b="1"/>
              <a:t>					    ADD R8, R7, R4</a:t>
            </a:r>
          </a:p>
          <a:p>
            <a:pPr>
              <a:spcBef>
                <a:spcPct val="5000"/>
              </a:spcBef>
              <a:buFontTx/>
              <a:buNone/>
            </a:pPr>
            <a:r>
              <a:rPr lang="en-US" altLang="zh-CN" sz="2800" b="1"/>
              <a:t>					    NOP</a:t>
            </a:r>
          </a:p>
          <a:p>
            <a:pPr>
              <a:spcBef>
                <a:spcPct val="5000"/>
              </a:spcBef>
              <a:buFontTx/>
              <a:buNone/>
            </a:pPr>
            <a:r>
              <a:rPr lang="en-US" altLang="zh-CN" sz="2800" b="1"/>
              <a:t>					    ST 0(R3++),R8,    BL R10, L </a:t>
            </a:r>
            <a:endParaRPr lang="zh-CN" altLang="en-US" sz="2800" b="1"/>
          </a:p>
        </p:txBody>
      </p:sp>
      <p:sp>
        <p:nvSpPr>
          <p:cNvPr id="2074628" name="Rectangle 4"/>
          <p:cNvSpPr>
            <a:spLocks noChangeArrowheads="1"/>
          </p:cNvSpPr>
          <p:nvPr/>
        </p:nvSpPr>
        <p:spPr bwMode="auto">
          <a:xfrm>
            <a:off x="701675" y="3833813"/>
            <a:ext cx="2790825"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该计算大部分是</a:t>
            </a:r>
          </a:p>
          <a:p>
            <a:pPr marL="342900" indent="-342900"/>
            <a:r>
              <a:rPr lang="zh-CN" altLang="en-US" sz="2800">
                <a:solidFill>
                  <a:srgbClr val="00FF00"/>
                </a:solidFill>
              </a:rPr>
              <a:t>串行的，它需要</a:t>
            </a:r>
          </a:p>
          <a:p>
            <a:pPr marL="342900" indent="-342900"/>
            <a:r>
              <a:rPr lang="en-US" altLang="zh-CN" sz="2800">
                <a:solidFill>
                  <a:srgbClr val="00FF00"/>
                </a:solidFill>
              </a:rPr>
              <a:t>7</a:t>
            </a:r>
            <a:r>
              <a:rPr lang="zh-CN" altLang="en-US" sz="2800">
                <a:solidFill>
                  <a:srgbClr val="00FF00"/>
                </a:solidFill>
              </a:rPr>
              <a:t>周期，只有循</a:t>
            </a:r>
          </a:p>
          <a:p>
            <a:pPr marL="342900" indent="-342900"/>
            <a:r>
              <a:rPr lang="zh-CN" altLang="en-US" sz="2800">
                <a:solidFill>
                  <a:srgbClr val="00FF00"/>
                </a:solidFill>
              </a:rPr>
              <a:t>环回跳指令和迭</a:t>
            </a:r>
          </a:p>
          <a:p>
            <a:pPr marL="342900" indent="-342900"/>
            <a:r>
              <a:rPr lang="zh-CN" altLang="en-US" sz="2800">
                <a:solidFill>
                  <a:srgbClr val="00FF00"/>
                </a:solidFill>
              </a:rPr>
              <a:t>代中最后一条指</a:t>
            </a:r>
          </a:p>
          <a:p>
            <a:pPr marL="342900" indent="-342900"/>
            <a:r>
              <a:rPr lang="zh-CN" altLang="en-US" sz="2800">
                <a:solidFill>
                  <a:srgbClr val="00FF00"/>
                </a:solidFill>
              </a:rPr>
              <a:t>令重叠 </a:t>
            </a:r>
            <a:endParaRPr lang="en-US" altLang="zh-CN" sz="2800">
              <a:solidFill>
                <a:srgbClr val="00FF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674"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76675" name="Rectangle 3"/>
          <p:cNvSpPr>
            <a:spLocks noGrp="1" noChangeArrowheads="1"/>
          </p:cNvSpPr>
          <p:nvPr>
            <p:ph idx="1"/>
          </p:nvPr>
        </p:nvSpPr>
        <p:spPr>
          <a:xfrm>
            <a:off x="287338" y="1438275"/>
            <a:ext cx="8564562" cy="5181600"/>
          </a:xfrm>
          <a:noFill/>
        </p:spPr>
        <p:txBody>
          <a:bodyPr/>
          <a:lstStyle/>
          <a:p>
            <a:pPr algn="just"/>
            <a:r>
              <a:rPr lang="zh-CN" altLang="en-US" b="1"/>
              <a:t>循环展开</a:t>
            </a:r>
            <a:r>
              <a:rPr lang="en-US" altLang="zh-CN" b="1"/>
              <a:t>4</a:t>
            </a:r>
            <a:r>
              <a:rPr lang="zh-CN" altLang="en-US" b="1"/>
              <a:t>次迭代的调度结果见右边</a:t>
            </a:r>
          </a:p>
          <a:p>
            <a:pPr>
              <a:lnSpc>
                <a:spcPct val="90000"/>
              </a:lnSpc>
              <a:buFontTx/>
              <a:buNone/>
            </a:pPr>
            <a:r>
              <a:rPr lang="en-US" altLang="zh-CN" sz="2400" b="1"/>
              <a:t>for (i = 0; i &lt; n; i ++)	       L:	LD</a:t>
            </a:r>
            <a:r>
              <a:rPr lang="en-US" altLang="zh-CN" sz="2400"/>
              <a:t> </a:t>
            </a:r>
            <a:endParaRPr lang="en-US" altLang="zh-CN" sz="2400" b="1"/>
          </a:p>
          <a:p>
            <a:pPr>
              <a:lnSpc>
                <a:spcPct val="90000"/>
              </a:lnSpc>
              <a:spcBef>
                <a:spcPct val="5000"/>
              </a:spcBef>
              <a:buFontTx/>
              <a:buNone/>
            </a:pPr>
            <a:r>
              <a:rPr lang="en-US" altLang="zh-CN" sz="2400" b="1"/>
              <a:t>  D[i] = A[i] </a:t>
            </a:r>
            <a:r>
              <a:rPr lang="en-US" altLang="zh-CN" sz="2400" b="1">
                <a:sym typeface="Symbol" pitchFamily="18" charset="2"/>
              </a:rPr>
              <a:t></a:t>
            </a:r>
            <a:r>
              <a:rPr lang="en-US" altLang="zh-CN" sz="2400" b="1"/>
              <a:t> B[i] + c;</a:t>
            </a:r>
            <a:r>
              <a:rPr lang="en-US" altLang="zh-CN" sz="2400"/>
              <a:t> </a:t>
            </a:r>
            <a:r>
              <a:rPr lang="en-US" altLang="zh-CN" sz="2400" b="1"/>
              <a:t>	LD</a:t>
            </a:r>
          </a:p>
          <a:p>
            <a:pPr>
              <a:lnSpc>
                <a:spcPct val="90000"/>
              </a:lnSpc>
              <a:spcBef>
                <a:spcPct val="5000"/>
              </a:spcBef>
              <a:buFontTx/>
              <a:buNone/>
            </a:pPr>
            <a:r>
              <a:rPr lang="zh-CN" altLang="en-US" sz="2400" b="1"/>
              <a:t>						</a:t>
            </a:r>
            <a:r>
              <a:rPr lang="en-US" altLang="zh-CN" sz="2400" b="1"/>
              <a:t>LD</a:t>
            </a:r>
          </a:p>
          <a:p>
            <a:pPr>
              <a:lnSpc>
                <a:spcPct val="90000"/>
              </a:lnSpc>
              <a:spcBef>
                <a:spcPct val="5000"/>
              </a:spcBef>
              <a:buFontTx/>
              <a:buNone/>
            </a:pPr>
            <a:r>
              <a:rPr lang="en-US" altLang="zh-CN" sz="2400" b="1"/>
              <a:t>					MUL	LD</a:t>
            </a:r>
          </a:p>
          <a:p>
            <a:pPr>
              <a:lnSpc>
                <a:spcPct val="90000"/>
              </a:lnSpc>
              <a:spcBef>
                <a:spcPct val="5000"/>
              </a:spcBef>
              <a:buFontTx/>
              <a:buNone/>
            </a:pPr>
            <a:r>
              <a:rPr lang="en-US" altLang="zh-CN" sz="2400" b="1"/>
              <a:t>						MUL	LD</a:t>
            </a:r>
          </a:p>
          <a:p>
            <a:pPr>
              <a:lnSpc>
                <a:spcPct val="90000"/>
              </a:lnSpc>
              <a:spcBef>
                <a:spcPct val="5000"/>
              </a:spcBef>
              <a:buFontTx/>
              <a:buNone/>
            </a:pPr>
            <a:r>
              <a:rPr lang="en-US" altLang="zh-CN" sz="2400" b="1"/>
              <a:t>					ADD		LD</a:t>
            </a:r>
          </a:p>
          <a:p>
            <a:pPr>
              <a:lnSpc>
                <a:spcPct val="90000"/>
              </a:lnSpc>
              <a:spcBef>
                <a:spcPct val="5000"/>
              </a:spcBef>
              <a:buFontTx/>
              <a:buNone/>
            </a:pPr>
            <a:r>
              <a:rPr lang="en-US" altLang="zh-CN" sz="2400" b="1"/>
              <a:t>						ADD		LD</a:t>
            </a:r>
          </a:p>
          <a:p>
            <a:pPr>
              <a:lnSpc>
                <a:spcPct val="90000"/>
              </a:lnSpc>
              <a:spcBef>
                <a:spcPct val="5000"/>
              </a:spcBef>
              <a:buFontTx/>
              <a:buNone/>
            </a:pPr>
            <a:r>
              <a:rPr lang="en-US" altLang="zh-CN" sz="2400" b="1"/>
              <a:t>					ST		MUL	LD</a:t>
            </a:r>
          </a:p>
          <a:p>
            <a:pPr>
              <a:lnSpc>
                <a:spcPct val="90000"/>
              </a:lnSpc>
              <a:spcBef>
                <a:spcPct val="5000"/>
              </a:spcBef>
              <a:buFontTx/>
              <a:buNone/>
            </a:pPr>
            <a:r>
              <a:rPr lang="en-US" altLang="zh-CN" sz="2400" b="1"/>
              <a:t>						ST		MUL</a:t>
            </a:r>
          </a:p>
          <a:p>
            <a:pPr>
              <a:lnSpc>
                <a:spcPct val="90000"/>
              </a:lnSpc>
              <a:spcBef>
                <a:spcPct val="5000"/>
              </a:spcBef>
              <a:buFontTx/>
              <a:buNone/>
            </a:pPr>
            <a:r>
              <a:rPr lang="en-US" altLang="zh-CN" sz="2400" b="1"/>
              <a:t>							ADD</a:t>
            </a:r>
          </a:p>
          <a:p>
            <a:pPr>
              <a:lnSpc>
                <a:spcPct val="90000"/>
              </a:lnSpc>
              <a:spcBef>
                <a:spcPct val="5000"/>
              </a:spcBef>
              <a:buFontTx/>
              <a:buNone/>
            </a:pPr>
            <a:r>
              <a:rPr lang="en-US" altLang="zh-CN" sz="2400" b="1"/>
              <a:t>								ADD</a:t>
            </a:r>
          </a:p>
          <a:p>
            <a:pPr>
              <a:lnSpc>
                <a:spcPct val="90000"/>
              </a:lnSpc>
              <a:spcBef>
                <a:spcPct val="5000"/>
              </a:spcBef>
              <a:buFontTx/>
              <a:buNone/>
            </a:pPr>
            <a:r>
              <a:rPr lang="en-US" altLang="zh-CN" sz="2400" b="1"/>
              <a:t>							ST</a:t>
            </a:r>
          </a:p>
          <a:p>
            <a:pPr>
              <a:lnSpc>
                <a:spcPct val="90000"/>
              </a:lnSpc>
              <a:spcBef>
                <a:spcPct val="5000"/>
              </a:spcBef>
              <a:buFontTx/>
              <a:buNone/>
            </a:pPr>
            <a:r>
              <a:rPr lang="en-US" altLang="zh-CN" sz="2400" b="1"/>
              <a:t>								ST	BL(L)</a:t>
            </a:r>
            <a:r>
              <a:rPr lang="en-US" altLang="zh-CN" sz="2400"/>
              <a:t> </a:t>
            </a:r>
            <a:endParaRPr lang="zh-CN" altLang="en-US" sz="2400"/>
          </a:p>
        </p:txBody>
      </p:sp>
      <p:sp>
        <p:nvSpPr>
          <p:cNvPr id="2076676" name="Rectangle 4"/>
          <p:cNvSpPr>
            <a:spLocks noChangeArrowheads="1"/>
          </p:cNvSpPr>
          <p:nvPr/>
        </p:nvSpPr>
        <p:spPr bwMode="auto">
          <a:xfrm>
            <a:off x="701675" y="3833813"/>
            <a:ext cx="2790825"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展开后每次迭</a:t>
            </a:r>
          </a:p>
          <a:p>
            <a:pPr marL="342900" indent="-342900"/>
            <a:r>
              <a:rPr lang="zh-CN" altLang="en-US" sz="2800">
                <a:solidFill>
                  <a:srgbClr val="00FF00"/>
                </a:solidFill>
              </a:rPr>
              <a:t>代的执行用</a:t>
            </a:r>
            <a:r>
              <a:rPr lang="en-US" altLang="zh-CN" sz="2800">
                <a:solidFill>
                  <a:srgbClr val="00FF00"/>
                </a:solidFill>
              </a:rPr>
              <a:t>13</a:t>
            </a:r>
          </a:p>
          <a:p>
            <a:pPr marL="342900" indent="-342900"/>
            <a:r>
              <a:rPr lang="zh-CN" altLang="en-US" sz="2800">
                <a:solidFill>
                  <a:srgbClr val="00FF00"/>
                </a:solidFill>
              </a:rPr>
              <a:t>周期，或者说</a:t>
            </a:r>
          </a:p>
          <a:p>
            <a:pPr marL="342900" indent="-342900"/>
            <a:r>
              <a:rPr lang="zh-CN" altLang="en-US" sz="2800">
                <a:solidFill>
                  <a:srgbClr val="00FF00"/>
                </a:solidFill>
              </a:rPr>
              <a:t>原来的每次迭</a:t>
            </a:r>
          </a:p>
          <a:p>
            <a:pPr marL="342900" indent="-342900"/>
            <a:r>
              <a:rPr lang="zh-CN" altLang="en-US" sz="2800">
                <a:solidFill>
                  <a:srgbClr val="00FF00"/>
                </a:solidFill>
              </a:rPr>
              <a:t>代仅需要</a:t>
            </a:r>
            <a:r>
              <a:rPr lang="en-US" altLang="zh-CN" sz="2800">
                <a:solidFill>
                  <a:srgbClr val="00FF00"/>
                </a:solidFill>
              </a:rPr>
              <a:t>3.25</a:t>
            </a:r>
          </a:p>
          <a:p>
            <a:pPr marL="342900" indent="-342900"/>
            <a:r>
              <a:rPr lang="zh-CN" altLang="en-US" sz="2800">
                <a:solidFill>
                  <a:srgbClr val="00FF00"/>
                </a:solidFill>
              </a:rPr>
              <a:t>周期 </a:t>
            </a:r>
            <a:endParaRPr lang="en-US" altLang="zh-CN" sz="2800">
              <a:solidFill>
                <a:srgbClr val="00FF00"/>
              </a:solidFill>
            </a:endParaRPr>
          </a:p>
        </p:txBody>
      </p:sp>
      <p:sp>
        <p:nvSpPr>
          <p:cNvPr id="2076677" name="Rectangle 5"/>
          <p:cNvSpPr>
            <a:spLocks noChangeArrowheads="1"/>
          </p:cNvSpPr>
          <p:nvPr/>
        </p:nvSpPr>
        <p:spPr bwMode="auto">
          <a:xfrm>
            <a:off x="6372225" y="2528888"/>
            <a:ext cx="2474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忽略了寄存器</a:t>
            </a:r>
          </a:p>
          <a:p>
            <a:pPr marL="342900" indent="-342900"/>
            <a:r>
              <a:rPr lang="zh-CN" altLang="en-US" sz="2800">
                <a:solidFill>
                  <a:srgbClr val="00FF00"/>
                </a:solidFill>
              </a:rPr>
              <a:t>分配的细节 </a:t>
            </a:r>
            <a:endParaRPr lang="en-US" altLang="zh-CN" sz="2800">
              <a:solidFill>
                <a:srgbClr val="00FF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22"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78723" name="Rectangle 3"/>
          <p:cNvSpPr>
            <a:spLocks noGrp="1" noChangeArrowheads="1"/>
          </p:cNvSpPr>
          <p:nvPr>
            <p:ph idx="1"/>
          </p:nvPr>
        </p:nvSpPr>
        <p:spPr>
          <a:xfrm>
            <a:off x="304800" y="1223963"/>
            <a:ext cx="8610600" cy="5634037"/>
          </a:xfrm>
        </p:spPr>
        <p:txBody>
          <a:bodyPr/>
          <a:lstStyle/>
          <a:p>
            <a:pPr algn="just">
              <a:lnSpc>
                <a:spcPct val="80000"/>
              </a:lnSpc>
              <a:buFontTx/>
              <a:buNone/>
            </a:pPr>
            <a:r>
              <a:rPr lang="zh-CN" altLang="en-US" sz="2400"/>
              <a:t>				</a:t>
            </a:r>
            <a:r>
              <a:rPr lang="zh-CN" altLang="en-US" sz="2400" b="1"/>
              <a:t>周期</a:t>
            </a:r>
            <a:r>
              <a:rPr lang="zh-CN" altLang="en-US" sz="2400"/>
              <a:t>	</a:t>
            </a:r>
            <a:r>
              <a:rPr lang="en-US" altLang="zh-CN" sz="2400" b="1" i="1"/>
              <a:t>j</a:t>
            </a:r>
            <a:r>
              <a:rPr lang="en-US" altLang="zh-CN" sz="2400" b="1"/>
              <a:t> = 1	</a:t>
            </a:r>
            <a:r>
              <a:rPr lang="en-US" altLang="zh-CN" sz="2400" b="1" i="1"/>
              <a:t>j</a:t>
            </a:r>
            <a:r>
              <a:rPr lang="en-US" altLang="zh-CN" sz="2400" b="1"/>
              <a:t> = 2	</a:t>
            </a:r>
            <a:r>
              <a:rPr lang="en-US" altLang="zh-CN" sz="2400" b="1" i="1"/>
              <a:t>j</a:t>
            </a:r>
            <a:r>
              <a:rPr lang="en-US" altLang="zh-CN" sz="2400" b="1"/>
              <a:t> = 3	</a:t>
            </a:r>
            <a:r>
              <a:rPr lang="en-US" altLang="zh-CN" sz="2400" b="1" i="1"/>
              <a:t>j</a:t>
            </a:r>
            <a:r>
              <a:rPr lang="en-US" altLang="zh-CN" sz="2400" b="1"/>
              <a:t> = 4	</a:t>
            </a:r>
            <a:r>
              <a:rPr lang="en-US" altLang="zh-CN" sz="2400" b="1" i="1"/>
              <a:t>j</a:t>
            </a:r>
            <a:r>
              <a:rPr lang="en-US" altLang="zh-CN" sz="2400" b="1"/>
              <a:t> = 5</a:t>
            </a:r>
          </a:p>
          <a:p>
            <a:pPr algn="just">
              <a:lnSpc>
                <a:spcPct val="80000"/>
              </a:lnSpc>
              <a:buFontTx/>
              <a:buNone/>
            </a:pPr>
            <a:r>
              <a:rPr lang="zh-CN" altLang="en-US" sz="2400" b="1"/>
              <a:t>				</a:t>
            </a:r>
            <a:r>
              <a:rPr lang="en-US" altLang="zh-CN" sz="2400" b="1"/>
              <a:t>(1)	LD</a:t>
            </a:r>
          </a:p>
          <a:p>
            <a:pPr algn="just">
              <a:lnSpc>
                <a:spcPct val="80000"/>
              </a:lnSpc>
              <a:buFontTx/>
              <a:buNone/>
            </a:pPr>
            <a:r>
              <a:rPr lang="en-US" altLang="zh-CN" sz="2400" b="1"/>
              <a:t>				(2)	LD</a:t>
            </a:r>
          </a:p>
          <a:p>
            <a:pPr>
              <a:lnSpc>
                <a:spcPct val="80000"/>
              </a:lnSpc>
              <a:spcBef>
                <a:spcPct val="5000"/>
              </a:spcBef>
              <a:buFontTx/>
              <a:buNone/>
            </a:pPr>
            <a:r>
              <a:rPr lang="en-US" altLang="zh-CN" sz="2400" b="1"/>
              <a:t>				(3)	MUL 	LD</a:t>
            </a:r>
          </a:p>
          <a:p>
            <a:pPr>
              <a:lnSpc>
                <a:spcPct val="80000"/>
              </a:lnSpc>
              <a:spcBef>
                <a:spcPct val="5000"/>
              </a:spcBef>
              <a:buFontTx/>
              <a:buNone/>
            </a:pPr>
            <a:r>
              <a:rPr lang="en-US" altLang="zh-CN" sz="2400" b="1"/>
              <a:t>				(4)		LD</a:t>
            </a:r>
          </a:p>
          <a:p>
            <a:pPr>
              <a:lnSpc>
                <a:spcPct val="80000"/>
              </a:lnSpc>
              <a:spcBef>
                <a:spcPct val="5000"/>
              </a:spcBef>
              <a:buFontTx/>
              <a:buNone/>
            </a:pPr>
            <a:r>
              <a:rPr lang="en-US" altLang="zh-CN" sz="2400" b="1"/>
              <a:t>				(5)		MUL	LD</a:t>
            </a:r>
          </a:p>
          <a:p>
            <a:pPr>
              <a:lnSpc>
                <a:spcPct val="80000"/>
              </a:lnSpc>
              <a:spcBef>
                <a:spcPct val="5000"/>
              </a:spcBef>
              <a:buFontTx/>
              <a:buNone/>
            </a:pPr>
            <a:r>
              <a:rPr lang="en-US" altLang="zh-CN" sz="2400" b="1"/>
              <a:t>				(6)	ADD		LD</a:t>
            </a:r>
          </a:p>
          <a:p>
            <a:pPr>
              <a:lnSpc>
                <a:spcPct val="80000"/>
              </a:lnSpc>
              <a:spcBef>
                <a:spcPct val="5000"/>
              </a:spcBef>
              <a:buFontTx/>
              <a:buNone/>
            </a:pPr>
            <a:r>
              <a:rPr lang="en-US" altLang="zh-CN" sz="2400" b="1"/>
              <a:t>				(7)			MUL 	LD</a:t>
            </a:r>
          </a:p>
          <a:p>
            <a:pPr>
              <a:lnSpc>
                <a:spcPct val="80000"/>
              </a:lnSpc>
              <a:spcBef>
                <a:spcPct val="5000"/>
              </a:spcBef>
              <a:buFontTx/>
              <a:buNone/>
            </a:pPr>
            <a:r>
              <a:rPr lang="en-US" altLang="zh-CN" sz="2400" b="1"/>
              <a:t>				(8)	ST	ADD 		LD</a:t>
            </a:r>
          </a:p>
          <a:p>
            <a:pPr>
              <a:lnSpc>
                <a:spcPct val="80000"/>
              </a:lnSpc>
              <a:spcBef>
                <a:spcPct val="5000"/>
              </a:spcBef>
              <a:buFontTx/>
              <a:buNone/>
            </a:pPr>
            <a:r>
              <a:rPr lang="en-US" altLang="zh-CN" sz="2400" b="1"/>
              <a:t>				(9)				MUL	LD</a:t>
            </a:r>
          </a:p>
          <a:p>
            <a:pPr>
              <a:lnSpc>
                <a:spcPct val="80000"/>
              </a:lnSpc>
              <a:spcBef>
                <a:spcPct val="5000"/>
              </a:spcBef>
              <a:buFontTx/>
              <a:buNone/>
            </a:pPr>
            <a:r>
              <a:rPr lang="en-US" altLang="zh-CN" sz="2400" b="1"/>
              <a:t>				(10)		ST 	ADD		LD</a:t>
            </a:r>
          </a:p>
          <a:p>
            <a:pPr>
              <a:lnSpc>
                <a:spcPct val="80000"/>
              </a:lnSpc>
              <a:spcBef>
                <a:spcPct val="5000"/>
              </a:spcBef>
              <a:buFontTx/>
              <a:buNone/>
            </a:pPr>
            <a:r>
              <a:rPr lang="en-US" altLang="zh-CN" sz="2400" b="1"/>
              <a:t>				(11)					MUL</a:t>
            </a:r>
          </a:p>
          <a:p>
            <a:pPr>
              <a:lnSpc>
                <a:spcPct val="80000"/>
              </a:lnSpc>
              <a:spcBef>
                <a:spcPct val="5000"/>
              </a:spcBef>
              <a:buFontTx/>
              <a:buNone/>
            </a:pPr>
            <a:r>
              <a:rPr lang="en-US" altLang="zh-CN" sz="2400" b="1"/>
              <a:t>				(12)			ST	ADD</a:t>
            </a:r>
          </a:p>
          <a:p>
            <a:pPr>
              <a:lnSpc>
                <a:spcPct val="80000"/>
              </a:lnSpc>
              <a:spcBef>
                <a:spcPct val="5000"/>
              </a:spcBef>
              <a:buFontTx/>
              <a:buNone/>
            </a:pPr>
            <a:r>
              <a:rPr lang="en-US" altLang="zh-CN" sz="2400" b="1"/>
              <a:t>				(13)</a:t>
            </a:r>
          </a:p>
          <a:p>
            <a:pPr>
              <a:lnSpc>
                <a:spcPct val="80000"/>
              </a:lnSpc>
              <a:spcBef>
                <a:spcPct val="5000"/>
              </a:spcBef>
              <a:buFontTx/>
              <a:buNone/>
            </a:pPr>
            <a:r>
              <a:rPr lang="en-US" altLang="zh-CN" sz="2400" b="1"/>
              <a:t>				(14)				ST	ADD</a:t>
            </a:r>
          </a:p>
          <a:p>
            <a:pPr>
              <a:lnSpc>
                <a:spcPct val="80000"/>
              </a:lnSpc>
              <a:spcBef>
                <a:spcPct val="5000"/>
              </a:spcBef>
              <a:buFontTx/>
              <a:buNone/>
            </a:pPr>
            <a:r>
              <a:rPr lang="en-US" altLang="zh-CN" sz="2400" b="1"/>
              <a:t>				(15)</a:t>
            </a:r>
          </a:p>
          <a:p>
            <a:pPr>
              <a:lnSpc>
                <a:spcPct val="80000"/>
              </a:lnSpc>
              <a:spcBef>
                <a:spcPct val="5000"/>
              </a:spcBef>
              <a:buFontTx/>
              <a:buNone/>
            </a:pPr>
            <a:r>
              <a:rPr lang="en-US" altLang="zh-CN" sz="2400" b="1"/>
              <a:t>				(16)					ST	</a:t>
            </a:r>
          </a:p>
        </p:txBody>
      </p:sp>
      <p:sp>
        <p:nvSpPr>
          <p:cNvPr id="2078726" name="Rectangle 6"/>
          <p:cNvSpPr>
            <a:spLocks noChangeArrowheads="1"/>
          </p:cNvSpPr>
          <p:nvPr/>
        </p:nvSpPr>
        <p:spPr bwMode="auto">
          <a:xfrm>
            <a:off x="6237288" y="1854200"/>
            <a:ext cx="2474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不考虑寄存器</a:t>
            </a:r>
          </a:p>
          <a:p>
            <a:pPr marL="342900" indent="-342900"/>
            <a:r>
              <a:rPr lang="zh-CN" altLang="en-US" sz="2800">
                <a:solidFill>
                  <a:srgbClr val="00FF00"/>
                </a:solidFill>
              </a:rPr>
              <a:t>分配 </a:t>
            </a:r>
            <a:endParaRPr lang="en-US" altLang="zh-CN" sz="2800">
              <a:solidFill>
                <a:srgbClr val="00FF00"/>
              </a:solidFill>
            </a:endParaRPr>
          </a:p>
        </p:txBody>
      </p:sp>
      <p:sp>
        <p:nvSpPr>
          <p:cNvPr id="2078727" name="Rectangle 7"/>
          <p:cNvSpPr>
            <a:spLocks noChangeArrowheads="1"/>
          </p:cNvSpPr>
          <p:nvPr/>
        </p:nvSpPr>
        <p:spPr bwMode="auto">
          <a:xfrm>
            <a:off x="287338" y="1438275"/>
            <a:ext cx="265588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10000"/>
              </a:spcBef>
            </a:pPr>
            <a:r>
              <a:rPr lang="en-US" altLang="zh-CN"/>
              <a:t>10.5.2 </a:t>
            </a:r>
            <a:r>
              <a:rPr lang="zh-CN" altLang="en-US"/>
              <a:t>循环的</a:t>
            </a:r>
          </a:p>
          <a:p>
            <a:pPr marL="342900" indent="-342900" algn="just">
              <a:spcBef>
                <a:spcPct val="10000"/>
              </a:spcBef>
              <a:spcAft>
                <a:spcPct val="20000"/>
              </a:spcAft>
            </a:pPr>
            <a:r>
              <a:rPr lang="zh-CN" altLang="en-US"/>
              <a:t>软件流水</a:t>
            </a:r>
          </a:p>
          <a:p>
            <a:pPr marL="342900" indent="-342900" algn="just">
              <a:spcBef>
                <a:spcPct val="10000"/>
              </a:spcBef>
            </a:pPr>
            <a:r>
              <a:rPr lang="en-US" altLang="zh-CN" sz="2800">
                <a:sym typeface="Symbol" pitchFamily="18" charset="2"/>
              </a:rPr>
              <a:t> </a:t>
            </a:r>
            <a:r>
              <a:rPr lang="zh-CN" altLang="en-US" sz="2800">
                <a:sym typeface="Symbol" pitchFamily="18" charset="2"/>
              </a:rPr>
              <a:t>右边是展开</a:t>
            </a:r>
            <a:r>
              <a:rPr lang="en-US" altLang="zh-CN" sz="2800">
                <a:sym typeface="Symbol" pitchFamily="18" charset="2"/>
              </a:rPr>
              <a:t>5</a:t>
            </a:r>
          </a:p>
          <a:p>
            <a:pPr marL="342900" indent="-342900" algn="just">
              <a:spcBef>
                <a:spcPct val="10000"/>
              </a:spcBef>
            </a:pPr>
            <a:r>
              <a:rPr lang="zh-CN" altLang="en-US" sz="2800">
                <a:sym typeface="Symbol" pitchFamily="18" charset="2"/>
              </a:rPr>
              <a:t>次的迭代</a:t>
            </a:r>
          </a:p>
          <a:p>
            <a:pPr marL="342900" indent="-342900" algn="just">
              <a:spcBef>
                <a:spcPct val="10000"/>
              </a:spcBef>
            </a:pPr>
            <a:r>
              <a:rPr lang="en-US" altLang="zh-CN" sz="2800">
                <a:sym typeface="Symbol" pitchFamily="18" charset="2"/>
              </a:rPr>
              <a:t> </a:t>
            </a:r>
            <a:r>
              <a:rPr lang="zh-CN" altLang="en-US" sz="2800">
                <a:sym typeface="Symbol" pitchFamily="18" charset="2"/>
              </a:rPr>
              <a:t>调度满足所有</a:t>
            </a:r>
          </a:p>
          <a:p>
            <a:pPr marL="342900" indent="-342900" algn="just">
              <a:spcBef>
                <a:spcPct val="10000"/>
              </a:spcBef>
            </a:pPr>
            <a:r>
              <a:rPr lang="zh-CN" altLang="en-US" sz="2800">
                <a:sym typeface="Symbol" pitchFamily="18" charset="2"/>
              </a:rPr>
              <a:t>的资源和数据</a:t>
            </a:r>
          </a:p>
          <a:p>
            <a:pPr marL="342900" indent="-342900" algn="just">
              <a:spcBef>
                <a:spcPct val="10000"/>
              </a:spcBef>
            </a:pPr>
            <a:r>
              <a:rPr lang="zh-CN" altLang="en-US" sz="2800">
                <a:sym typeface="Symbol" pitchFamily="18" charset="2"/>
              </a:rPr>
              <a:t>相关约束</a:t>
            </a:r>
          </a:p>
          <a:p>
            <a:pPr marL="342900" indent="-342900" algn="just">
              <a:spcBef>
                <a:spcPct val="10000"/>
              </a:spcBef>
            </a:pPr>
            <a:r>
              <a:rPr lang="en-US" altLang="zh-CN" sz="2800">
                <a:sym typeface="Symbol" pitchFamily="18" charset="2"/>
              </a:rPr>
              <a:t> </a:t>
            </a:r>
            <a:r>
              <a:rPr lang="zh-CN" altLang="en-US" sz="2800">
                <a:sym typeface="Symbol" pitchFamily="18" charset="2"/>
              </a:rPr>
              <a:t>第</a:t>
            </a:r>
            <a:r>
              <a:rPr lang="en-US" altLang="zh-CN" sz="2800">
                <a:sym typeface="Symbol" pitchFamily="18" charset="2"/>
              </a:rPr>
              <a:t>7</a:t>
            </a:r>
            <a:r>
              <a:rPr lang="zh-CN" altLang="en-US" sz="2800">
                <a:sym typeface="Symbol" pitchFamily="18" charset="2"/>
              </a:rPr>
              <a:t>和</a:t>
            </a:r>
            <a:r>
              <a:rPr lang="en-US" altLang="zh-CN" sz="2800">
                <a:sym typeface="Symbol" pitchFamily="18" charset="2"/>
              </a:rPr>
              <a:t>8</a:t>
            </a:r>
            <a:r>
              <a:rPr lang="zh-CN" altLang="en-US" sz="2800">
                <a:sym typeface="Symbol" pitchFamily="18" charset="2"/>
              </a:rPr>
              <a:t>周期执</a:t>
            </a:r>
          </a:p>
          <a:p>
            <a:pPr marL="342900" indent="-342900" algn="just">
              <a:spcBef>
                <a:spcPct val="10000"/>
              </a:spcBef>
            </a:pPr>
            <a:r>
              <a:rPr lang="zh-CN" altLang="en-US" sz="2800">
                <a:sym typeface="Symbol" pitchFamily="18" charset="2"/>
              </a:rPr>
              <a:t>行的操作同第</a:t>
            </a:r>
            <a:r>
              <a:rPr lang="en-US" altLang="zh-CN" sz="2800">
                <a:sym typeface="Symbol" pitchFamily="18" charset="2"/>
              </a:rPr>
              <a:t>9</a:t>
            </a:r>
          </a:p>
          <a:p>
            <a:pPr marL="342900" indent="-342900" algn="just">
              <a:spcBef>
                <a:spcPct val="10000"/>
              </a:spcBef>
            </a:pPr>
            <a:r>
              <a:rPr lang="zh-CN" altLang="en-US" sz="2800">
                <a:sym typeface="Symbol" pitchFamily="18" charset="2"/>
              </a:rPr>
              <a:t>和</a:t>
            </a:r>
            <a:r>
              <a:rPr lang="en-US" altLang="zh-CN" sz="2800">
                <a:sym typeface="Symbol" pitchFamily="18" charset="2"/>
              </a:rPr>
              <a:t>10</a:t>
            </a:r>
            <a:r>
              <a:rPr lang="zh-CN" altLang="en-US" sz="2800">
                <a:sym typeface="Symbol" pitchFamily="18" charset="2"/>
              </a:rPr>
              <a:t>周期执行</a:t>
            </a:r>
          </a:p>
          <a:p>
            <a:pPr marL="342900" indent="-342900" algn="just">
              <a:spcBef>
                <a:spcPct val="10000"/>
              </a:spcBef>
            </a:pPr>
            <a:r>
              <a:rPr lang="zh-CN" altLang="en-US" sz="2800">
                <a:sym typeface="Symbol" pitchFamily="18" charset="2"/>
              </a:rPr>
              <a:t>的是一样的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818"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82819" name="Rectangle 3"/>
          <p:cNvSpPr>
            <a:spLocks noGrp="1" noChangeArrowheads="1"/>
          </p:cNvSpPr>
          <p:nvPr>
            <p:ph idx="1"/>
          </p:nvPr>
        </p:nvSpPr>
        <p:spPr>
          <a:xfrm>
            <a:off x="304800" y="1223963"/>
            <a:ext cx="8610600" cy="5634037"/>
          </a:xfrm>
        </p:spPr>
        <p:txBody>
          <a:bodyPr/>
          <a:lstStyle/>
          <a:p>
            <a:pPr algn="just">
              <a:lnSpc>
                <a:spcPct val="85000"/>
              </a:lnSpc>
              <a:buFontTx/>
              <a:buNone/>
            </a:pPr>
            <a:r>
              <a:rPr lang="zh-CN" altLang="en-US" sz="2800"/>
              <a:t>				</a:t>
            </a:r>
            <a:r>
              <a:rPr lang="en-US" altLang="zh-CN" sz="2800" b="1"/>
              <a:t>(1)	LD</a:t>
            </a:r>
          </a:p>
          <a:p>
            <a:pPr algn="just">
              <a:lnSpc>
                <a:spcPct val="85000"/>
              </a:lnSpc>
              <a:buFontTx/>
              <a:buNone/>
            </a:pPr>
            <a:r>
              <a:rPr lang="en-US" altLang="zh-CN" sz="2800" b="1"/>
              <a:t>				(2)	LD</a:t>
            </a:r>
          </a:p>
          <a:p>
            <a:pPr>
              <a:lnSpc>
                <a:spcPct val="85000"/>
              </a:lnSpc>
              <a:spcBef>
                <a:spcPct val="5000"/>
              </a:spcBef>
              <a:buFontTx/>
              <a:buNone/>
            </a:pPr>
            <a:r>
              <a:rPr lang="en-US" altLang="zh-CN" sz="2800" b="1"/>
              <a:t>				(3)	MUL LD</a:t>
            </a:r>
          </a:p>
          <a:p>
            <a:pPr>
              <a:lnSpc>
                <a:spcPct val="85000"/>
              </a:lnSpc>
              <a:spcBef>
                <a:spcPct val="5000"/>
              </a:spcBef>
              <a:buFontTx/>
              <a:buNone/>
            </a:pPr>
            <a:r>
              <a:rPr lang="en-US" altLang="zh-CN" sz="2800" b="1"/>
              <a:t>				(4)		LD</a:t>
            </a:r>
          </a:p>
          <a:p>
            <a:pPr>
              <a:lnSpc>
                <a:spcPct val="85000"/>
              </a:lnSpc>
              <a:spcBef>
                <a:spcPct val="5000"/>
              </a:spcBef>
              <a:buFontTx/>
              <a:buNone/>
            </a:pPr>
            <a:r>
              <a:rPr lang="en-US" altLang="zh-CN" sz="2800" b="1"/>
              <a:t>				(5)		MUL	LD</a:t>
            </a:r>
          </a:p>
          <a:p>
            <a:pPr>
              <a:lnSpc>
                <a:spcPct val="85000"/>
              </a:lnSpc>
              <a:spcBef>
                <a:spcPct val="5000"/>
              </a:spcBef>
              <a:buFontTx/>
              <a:buNone/>
            </a:pPr>
            <a:r>
              <a:rPr lang="en-US" altLang="zh-CN" sz="2800" b="1"/>
              <a:t>				(6)	ADD		LD</a:t>
            </a:r>
          </a:p>
          <a:p>
            <a:pPr>
              <a:lnSpc>
                <a:spcPct val="85000"/>
              </a:lnSpc>
              <a:spcBef>
                <a:spcPct val="5000"/>
              </a:spcBef>
              <a:buFontTx/>
              <a:buNone/>
            </a:pPr>
            <a:r>
              <a:rPr lang="en-US" altLang="zh-CN" sz="2800" b="1"/>
              <a:t>				(7) L:			MUL LD</a:t>
            </a:r>
          </a:p>
          <a:p>
            <a:pPr>
              <a:lnSpc>
                <a:spcPct val="85000"/>
              </a:lnSpc>
              <a:spcBef>
                <a:spcPct val="5000"/>
              </a:spcBef>
              <a:buFontTx/>
              <a:buNone/>
            </a:pPr>
            <a:r>
              <a:rPr lang="en-US" altLang="zh-CN" sz="2800" b="1"/>
              <a:t>				(8)	ST	ADD 		LD	BL(L)</a:t>
            </a:r>
          </a:p>
          <a:p>
            <a:pPr>
              <a:lnSpc>
                <a:spcPct val="85000"/>
              </a:lnSpc>
              <a:spcBef>
                <a:spcPct val="5000"/>
              </a:spcBef>
              <a:buFontTx/>
              <a:buNone/>
            </a:pPr>
            <a:r>
              <a:rPr lang="en-US" altLang="zh-CN" sz="2800" b="1"/>
              <a:t>				(9)				MUL</a:t>
            </a:r>
          </a:p>
          <a:p>
            <a:pPr>
              <a:lnSpc>
                <a:spcPct val="85000"/>
              </a:lnSpc>
              <a:spcBef>
                <a:spcPct val="5000"/>
              </a:spcBef>
              <a:buFontTx/>
              <a:buNone/>
            </a:pPr>
            <a:r>
              <a:rPr lang="en-US" altLang="zh-CN" sz="2800" b="1"/>
              <a:t>				(10)		ST	ADD</a:t>
            </a:r>
          </a:p>
          <a:p>
            <a:pPr>
              <a:lnSpc>
                <a:spcPct val="85000"/>
              </a:lnSpc>
              <a:spcBef>
                <a:spcPct val="5000"/>
              </a:spcBef>
              <a:buFontTx/>
              <a:buNone/>
            </a:pPr>
            <a:r>
              <a:rPr lang="en-US" altLang="zh-CN" sz="2800" b="1"/>
              <a:t>				(11)</a:t>
            </a:r>
          </a:p>
          <a:p>
            <a:pPr>
              <a:lnSpc>
                <a:spcPct val="85000"/>
              </a:lnSpc>
              <a:spcBef>
                <a:spcPct val="5000"/>
              </a:spcBef>
              <a:buFontTx/>
              <a:buNone/>
            </a:pPr>
            <a:r>
              <a:rPr lang="en-US" altLang="zh-CN" sz="2800" b="1"/>
              <a:t>				(12)			ST	ADD</a:t>
            </a:r>
          </a:p>
          <a:p>
            <a:pPr>
              <a:lnSpc>
                <a:spcPct val="85000"/>
              </a:lnSpc>
              <a:spcBef>
                <a:spcPct val="5000"/>
              </a:spcBef>
              <a:buFontTx/>
              <a:buNone/>
            </a:pPr>
            <a:r>
              <a:rPr lang="en-US" altLang="zh-CN" sz="2800" b="1"/>
              <a:t>				(13)</a:t>
            </a:r>
          </a:p>
          <a:p>
            <a:pPr>
              <a:lnSpc>
                <a:spcPct val="85000"/>
              </a:lnSpc>
              <a:spcBef>
                <a:spcPct val="5000"/>
              </a:spcBef>
              <a:buFontTx/>
              <a:buNone/>
            </a:pPr>
            <a:r>
              <a:rPr lang="en-US" altLang="zh-CN" sz="2800" b="1"/>
              <a:t>				(14)				ST	</a:t>
            </a:r>
          </a:p>
        </p:txBody>
      </p:sp>
      <p:sp>
        <p:nvSpPr>
          <p:cNvPr id="2082820" name="Rectangle 4"/>
          <p:cNvSpPr>
            <a:spLocks noChangeArrowheads="1"/>
          </p:cNvSpPr>
          <p:nvPr/>
        </p:nvSpPr>
        <p:spPr bwMode="auto">
          <a:xfrm>
            <a:off x="6237288" y="1854200"/>
            <a:ext cx="2474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不考虑寄存器</a:t>
            </a:r>
          </a:p>
          <a:p>
            <a:pPr marL="342900" indent="-342900"/>
            <a:r>
              <a:rPr lang="zh-CN" altLang="en-US" sz="2800">
                <a:solidFill>
                  <a:srgbClr val="00FF00"/>
                </a:solidFill>
              </a:rPr>
              <a:t>分配 </a:t>
            </a:r>
            <a:endParaRPr lang="en-US" altLang="zh-CN" sz="2800">
              <a:solidFill>
                <a:srgbClr val="00FF00"/>
              </a:solidFill>
            </a:endParaRPr>
          </a:p>
        </p:txBody>
      </p:sp>
      <p:sp>
        <p:nvSpPr>
          <p:cNvPr id="2082821" name="Rectangle 5"/>
          <p:cNvSpPr>
            <a:spLocks noChangeArrowheads="1"/>
          </p:cNvSpPr>
          <p:nvPr/>
        </p:nvSpPr>
        <p:spPr bwMode="auto">
          <a:xfrm>
            <a:off x="287338" y="1438275"/>
            <a:ext cx="265588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10000"/>
              </a:spcBef>
            </a:pPr>
            <a:r>
              <a:rPr lang="en-US" altLang="zh-CN"/>
              <a:t>10.5.2 </a:t>
            </a:r>
            <a:r>
              <a:rPr lang="zh-CN" altLang="en-US"/>
              <a:t>循环的</a:t>
            </a:r>
          </a:p>
          <a:p>
            <a:pPr marL="342900" indent="-342900" algn="just">
              <a:spcBef>
                <a:spcPct val="10000"/>
              </a:spcBef>
              <a:spcAft>
                <a:spcPct val="20000"/>
              </a:spcAft>
            </a:pPr>
            <a:r>
              <a:rPr lang="zh-CN" altLang="en-US"/>
              <a:t>软件流水</a:t>
            </a:r>
          </a:p>
          <a:p>
            <a:pPr marL="342900" indent="-342900" algn="just">
              <a:spcBef>
                <a:spcPct val="10000"/>
              </a:spcBef>
            </a:pPr>
            <a:r>
              <a:rPr lang="en-US" altLang="zh-CN" sz="2800">
                <a:sym typeface="Symbol" pitchFamily="18" charset="2"/>
              </a:rPr>
              <a:t> </a:t>
            </a:r>
            <a:r>
              <a:rPr lang="zh-CN" altLang="en-US" sz="2800">
                <a:sym typeface="Symbol" pitchFamily="18" charset="2"/>
              </a:rPr>
              <a:t>右边是经软件</a:t>
            </a:r>
          </a:p>
          <a:p>
            <a:pPr marL="342900" indent="-342900" algn="just">
              <a:spcBef>
                <a:spcPct val="10000"/>
              </a:spcBef>
            </a:pPr>
            <a:r>
              <a:rPr lang="zh-CN" altLang="en-US" sz="2800">
                <a:sym typeface="Symbol" pitchFamily="18" charset="2"/>
              </a:rPr>
              <a:t>流水化的代码</a:t>
            </a:r>
          </a:p>
          <a:p>
            <a:pPr marL="342900" indent="-342900" algn="just">
              <a:spcBef>
                <a:spcPct val="10000"/>
              </a:spcBef>
            </a:pPr>
            <a:r>
              <a:rPr lang="en-US" altLang="zh-CN">
                <a:sym typeface="Symbol" pitchFamily="18" charset="2"/>
              </a:rPr>
              <a:t> </a:t>
            </a:r>
            <a:r>
              <a:rPr lang="zh-CN" altLang="en-US" sz="2800">
                <a:sym typeface="Symbol" pitchFamily="18" charset="2"/>
              </a:rPr>
              <a:t>每行对应到一</a:t>
            </a:r>
          </a:p>
          <a:p>
            <a:pPr marL="342900" indent="-342900" algn="just">
              <a:spcBef>
                <a:spcPct val="10000"/>
              </a:spcBef>
            </a:pPr>
            <a:r>
              <a:rPr lang="zh-CN" altLang="en-US" sz="2800">
                <a:sym typeface="Symbol" pitchFamily="18" charset="2"/>
              </a:rPr>
              <a:t>条机器指令</a:t>
            </a:r>
          </a:p>
          <a:p>
            <a:pPr marL="342900" indent="-342900" algn="just">
              <a:spcBef>
                <a:spcPct val="10000"/>
              </a:spcBef>
            </a:pPr>
            <a:r>
              <a:rPr lang="en-US" altLang="zh-CN">
                <a:sym typeface="Symbol" pitchFamily="18" charset="2"/>
              </a:rPr>
              <a:t> </a:t>
            </a:r>
            <a:r>
              <a:rPr lang="zh-CN" altLang="en-US" sz="2800">
                <a:sym typeface="Symbol" pitchFamily="18" charset="2"/>
              </a:rPr>
              <a:t>第</a:t>
            </a:r>
            <a:r>
              <a:rPr lang="en-US" altLang="zh-CN" sz="2800">
                <a:sym typeface="Symbol" pitchFamily="18" charset="2"/>
              </a:rPr>
              <a:t>7</a:t>
            </a:r>
            <a:r>
              <a:rPr lang="zh-CN" altLang="en-US" sz="2800">
                <a:sym typeface="Symbol" pitchFamily="18" charset="2"/>
              </a:rPr>
              <a:t>和第</a:t>
            </a:r>
            <a:r>
              <a:rPr lang="en-US" altLang="zh-CN" sz="2800">
                <a:sym typeface="Symbol" pitchFamily="18" charset="2"/>
              </a:rPr>
              <a:t>8</a:t>
            </a:r>
            <a:r>
              <a:rPr lang="zh-CN" altLang="en-US" sz="2800">
                <a:sym typeface="Symbol" pitchFamily="18" charset="2"/>
              </a:rPr>
              <a:t>两行</a:t>
            </a:r>
          </a:p>
          <a:p>
            <a:pPr marL="342900" indent="-342900" algn="just">
              <a:spcBef>
                <a:spcPct val="10000"/>
              </a:spcBef>
            </a:pPr>
            <a:r>
              <a:rPr lang="zh-CN" altLang="en-US" sz="2800">
                <a:sym typeface="Symbol" pitchFamily="18" charset="2"/>
              </a:rPr>
              <a:t>构成一个</a:t>
            </a:r>
            <a:r>
              <a:rPr lang="en-US" altLang="zh-CN" sz="2800">
                <a:sym typeface="Symbol" pitchFamily="18" charset="2"/>
              </a:rPr>
              <a:t>2</a:t>
            </a:r>
            <a:r>
              <a:rPr lang="zh-CN" altLang="en-US" sz="2800">
                <a:sym typeface="Symbol" pitchFamily="18" charset="2"/>
              </a:rPr>
              <a:t>时钟</a:t>
            </a:r>
          </a:p>
          <a:p>
            <a:pPr marL="342900" indent="-342900" algn="just">
              <a:spcBef>
                <a:spcPct val="10000"/>
              </a:spcBef>
            </a:pPr>
            <a:r>
              <a:rPr lang="zh-CN" altLang="en-US" sz="2800">
                <a:sym typeface="Symbol" pitchFamily="18" charset="2"/>
              </a:rPr>
              <a:t>的循环，重复</a:t>
            </a:r>
          </a:p>
          <a:p>
            <a:pPr marL="342900" indent="-342900" algn="just">
              <a:spcBef>
                <a:spcPct val="10000"/>
              </a:spcBef>
            </a:pPr>
            <a:r>
              <a:rPr lang="zh-CN" altLang="en-US" sz="2800">
                <a:sym typeface="Symbol" pitchFamily="18" charset="2"/>
              </a:rPr>
              <a:t>执行</a:t>
            </a:r>
            <a:r>
              <a:rPr lang="en-US" altLang="zh-CN" sz="2800" i="1">
                <a:sym typeface="Symbol" pitchFamily="18" charset="2"/>
              </a:rPr>
              <a:t>n </a:t>
            </a:r>
            <a:r>
              <a:rPr lang="en-US" altLang="zh-CN" sz="2800">
                <a:sym typeface="Symbol" pitchFamily="18" charset="2"/>
              </a:rPr>
              <a:t>3</a:t>
            </a:r>
            <a:r>
              <a:rPr lang="zh-CN" altLang="en-US" sz="2800">
                <a:sym typeface="Symbol" pitchFamily="18" charset="2"/>
              </a:rPr>
              <a:t>次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84867" name="Rectangle 3"/>
          <p:cNvSpPr>
            <a:spLocks noGrp="1" noChangeArrowheads="1"/>
          </p:cNvSpPr>
          <p:nvPr>
            <p:ph idx="1"/>
          </p:nvPr>
        </p:nvSpPr>
        <p:spPr>
          <a:xfrm>
            <a:off x="304800" y="1223963"/>
            <a:ext cx="8610600" cy="5634037"/>
          </a:xfrm>
        </p:spPr>
        <p:txBody>
          <a:bodyPr/>
          <a:lstStyle/>
          <a:p>
            <a:pPr algn="just">
              <a:lnSpc>
                <a:spcPct val="85000"/>
              </a:lnSpc>
              <a:buFontTx/>
              <a:buNone/>
            </a:pPr>
            <a:r>
              <a:rPr lang="zh-CN" altLang="en-US" sz="2800"/>
              <a:t>				</a:t>
            </a:r>
            <a:r>
              <a:rPr lang="en-US" altLang="zh-CN" sz="2800" b="1"/>
              <a:t>(1)	LD</a:t>
            </a:r>
          </a:p>
          <a:p>
            <a:pPr algn="just">
              <a:lnSpc>
                <a:spcPct val="85000"/>
              </a:lnSpc>
              <a:buFontTx/>
              <a:buNone/>
            </a:pPr>
            <a:r>
              <a:rPr lang="en-US" altLang="zh-CN" sz="2800" b="1"/>
              <a:t>				(2)	LD</a:t>
            </a:r>
          </a:p>
          <a:p>
            <a:pPr>
              <a:lnSpc>
                <a:spcPct val="85000"/>
              </a:lnSpc>
              <a:spcBef>
                <a:spcPct val="5000"/>
              </a:spcBef>
              <a:buFontTx/>
              <a:buNone/>
            </a:pPr>
            <a:r>
              <a:rPr lang="en-US" altLang="zh-CN" sz="2800" b="1"/>
              <a:t>				(3)	MUL LD</a:t>
            </a:r>
          </a:p>
          <a:p>
            <a:pPr>
              <a:lnSpc>
                <a:spcPct val="85000"/>
              </a:lnSpc>
              <a:spcBef>
                <a:spcPct val="5000"/>
              </a:spcBef>
              <a:buFontTx/>
              <a:buNone/>
            </a:pPr>
            <a:r>
              <a:rPr lang="en-US" altLang="zh-CN" sz="2800" b="1"/>
              <a:t>				(4)		LD</a:t>
            </a:r>
          </a:p>
          <a:p>
            <a:pPr>
              <a:lnSpc>
                <a:spcPct val="85000"/>
              </a:lnSpc>
              <a:spcBef>
                <a:spcPct val="5000"/>
              </a:spcBef>
              <a:buFontTx/>
              <a:buNone/>
            </a:pPr>
            <a:r>
              <a:rPr lang="en-US" altLang="zh-CN" sz="2800" b="1"/>
              <a:t>				(5)		MUL	LD</a:t>
            </a:r>
          </a:p>
          <a:p>
            <a:pPr>
              <a:lnSpc>
                <a:spcPct val="85000"/>
              </a:lnSpc>
              <a:spcBef>
                <a:spcPct val="5000"/>
              </a:spcBef>
              <a:buFontTx/>
              <a:buNone/>
            </a:pPr>
            <a:r>
              <a:rPr lang="en-US" altLang="zh-CN" sz="2800" b="1"/>
              <a:t>				(6)	ADD		LD</a:t>
            </a:r>
          </a:p>
          <a:p>
            <a:pPr>
              <a:lnSpc>
                <a:spcPct val="85000"/>
              </a:lnSpc>
              <a:spcBef>
                <a:spcPct val="5000"/>
              </a:spcBef>
              <a:buFontTx/>
              <a:buNone/>
            </a:pPr>
            <a:r>
              <a:rPr lang="en-US" altLang="zh-CN" sz="2800" b="1"/>
              <a:t>				(7) L:			MUL LD</a:t>
            </a:r>
          </a:p>
          <a:p>
            <a:pPr>
              <a:lnSpc>
                <a:spcPct val="85000"/>
              </a:lnSpc>
              <a:spcBef>
                <a:spcPct val="5000"/>
              </a:spcBef>
              <a:buFontTx/>
              <a:buNone/>
            </a:pPr>
            <a:r>
              <a:rPr lang="en-US" altLang="zh-CN" sz="2800" b="1"/>
              <a:t>				(8)	ST	ADD 		LD	BL(L)</a:t>
            </a:r>
          </a:p>
          <a:p>
            <a:pPr>
              <a:lnSpc>
                <a:spcPct val="85000"/>
              </a:lnSpc>
              <a:spcBef>
                <a:spcPct val="5000"/>
              </a:spcBef>
              <a:buFontTx/>
              <a:buNone/>
            </a:pPr>
            <a:r>
              <a:rPr lang="en-US" altLang="zh-CN" sz="2800" b="1"/>
              <a:t>				(9)				MUL</a:t>
            </a:r>
          </a:p>
          <a:p>
            <a:pPr>
              <a:lnSpc>
                <a:spcPct val="85000"/>
              </a:lnSpc>
              <a:spcBef>
                <a:spcPct val="5000"/>
              </a:spcBef>
              <a:buFontTx/>
              <a:buNone/>
            </a:pPr>
            <a:r>
              <a:rPr lang="en-US" altLang="zh-CN" sz="2800" b="1"/>
              <a:t>				(10)		ST	ADD</a:t>
            </a:r>
          </a:p>
          <a:p>
            <a:pPr>
              <a:lnSpc>
                <a:spcPct val="85000"/>
              </a:lnSpc>
              <a:spcBef>
                <a:spcPct val="5000"/>
              </a:spcBef>
              <a:buFontTx/>
              <a:buNone/>
            </a:pPr>
            <a:r>
              <a:rPr lang="en-US" altLang="zh-CN" sz="2800" b="1"/>
              <a:t>				(11)</a:t>
            </a:r>
          </a:p>
          <a:p>
            <a:pPr>
              <a:lnSpc>
                <a:spcPct val="85000"/>
              </a:lnSpc>
              <a:spcBef>
                <a:spcPct val="5000"/>
              </a:spcBef>
              <a:buFontTx/>
              <a:buNone/>
            </a:pPr>
            <a:r>
              <a:rPr lang="en-US" altLang="zh-CN" sz="2800" b="1"/>
              <a:t>				(12)			ST	ADD</a:t>
            </a:r>
          </a:p>
          <a:p>
            <a:pPr>
              <a:lnSpc>
                <a:spcPct val="85000"/>
              </a:lnSpc>
              <a:spcBef>
                <a:spcPct val="5000"/>
              </a:spcBef>
              <a:buFontTx/>
              <a:buNone/>
            </a:pPr>
            <a:r>
              <a:rPr lang="en-US" altLang="zh-CN" sz="2800" b="1"/>
              <a:t>				(13)</a:t>
            </a:r>
          </a:p>
          <a:p>
            <a:pPr>
              <a:lnSpc>
                <a:spcPct val="85000"/>
              </a:lnSpc>
              <a:spcBef>
                <a:spcPct val="5000"/>
              </a:spcBef>
              <a:buFontTx/>
              <a:buNone/>
            </a:pPr>
            <a:r>
              <a:rPr lang="en-US" altLang="zh-CN" sz="2800" b="1"/>
              <a:t>				(14)				ST	</a:t>
            </a:r>
          </a:p>
        </p:txBody>
      </p:sp>
      <p:sp>
        <p:nvSpPr>
          <p:cNvPr id="2084868" name="Rectangle 4"/>
          <p:cNvSpPr>
            <a:spLocks noChangeArrowheads="1"/>
          </p:cNvSpPr>
          <p:nvPr/>
        </p:nvSpPr>
        <p:spPr bwMode="auto">
          <a:xfrm>
            <a:off x="6237288" y="1854200"/>
            <a:ext cx="2474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不考虑寄存器</a:t>
            </a:r>
          </a:p>
          <a:p>
            <a:pPr marL="342900" indent="-342900"/>
            <a:r>
              <a:rPr lang="zh-CN" altLang="en-US" sz="2800">
                <a:solidFill>
                  <a:srgbClr val="00FF00"/>
                </a:solidFill>
              </a:rPr>
              <a:t>分配 </a:t>
            </a:r>
            <a:endParaRPr lang="en-US" altLang="zh-CN" sz="2800">
              <a:solidFill>
                <a:srgbClr val="00FF00"/>
              </a:solidFill>
            </a:endParaRPr>
          </a:p>
        </p:txBody>
      </p:sp>
      <p:sp>
        <p:nvSpPr>
          <p:cNvPr id="2084869" name="Rectangle 5"/>
          <p:cNvSpPr>
            <a:spLocks noChangeArrowheads="1"/>
          </p:cNvSpPr>
          <p:nvPr/>
        </p:nvSpPr>
        <p:spPr bwMode="auto">
          <a:xfrm>
            <a:off x="287338" y="1438275"/>
            <a:ext cx="2655887" cy="539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5000"/>
              </a:spcBef>
            </a:pPr>
            <a:r>
              <a:rPr lang="en-US" altLang="zh-CN"/>
              <a:t>10.5.2 </a:t>
            </a:r>
            <a:r>
              <a:rPr lang="zh-CN" altLang="en-US"/>
              <a:t>循环的</a:t>
            </a:r>
          </a:p>
          <a:p>
            <a:pPr marL="342900" indent="-342900" algn="just">
              <a:spcBef>
                <a:spcPct val="5000"/>
              </a:spcBef>
              <a:spcAft>
                <a:spcPct val="20000"/>
              </a:spcAft>
            </a:pPr>
            <a:r>
              <a:rPr lang="zh-CN" altLang="en-US"/>
              <a:t>软件流水</a:t>
            </a:r>
          </a:p>
          <a:p>
            <a:pPr marL="342900" indent="-342900" algn="just">
              <a:spcBef>
                <a:spcPct val="5000"/>
              </a:spcBef>
            </a:pPr>
            <a:r>
              <a:rPr lang="en-US" altLang="zh-CN" sz="2800">
                <a:sym typeface="Symbol" pitchFamily="18" charset="2"/>
              </a:rPr>
              <a:t> </a:t>
            </a:r>
            <a:r>
              <a:rPr lang="zh-CN" altLang="en-US" sz="2800">
                <a:sym typeface="Symbol" pitchFamily="18" charset="2"/>
              </a:rPr>
              <a:t>右边是经软件</a:t>
            </a:r>
          </a:p>
          <a:p>
            <a:pPr marL="342900" indent="-342900" algn="just">
              <a:spcBef>
                <a:spcPct val="5000"/>
              </a:spcBef>
            </a:pPr>
            <a:r>
              <a:rPr lang="zh-CN" altLang="en-US" sz="2800">
                <a:sym typeface="Symbol" pitchFamily="18" charset="2"/>
              </a:rPr>
              <a:t>流水化的代码</a:t>
            </a:r>
          </a:p>
          <a:p>
            <a:pPr marL="342900" indent="-342900" algn="just">
              <a:spcBef>
                <a:spcPct val="5000"/>
              </a:spcBef>
            </a:pPr>
            <a:r>
              <a:rPr lang="en-US" altLang="zh-CN">
                <a:sym typeface="Symbol" pitchFamily="18" charset="2"/>
              </a:rPr>
              <a:t> </a:t>
            </a:r>
            <a:r>
              <a:rPr lang="zh-CN" altLang="en-US" sz="2800">
                <a:sym typeface="Symbol" pitchFamily="18" charset="2"/>
              </a:rPr>
              <a:t>当一个老的迭</a:t>
            </a:r>
          </a:p>
          <a:p>
            <a:pPr marL="342900" indent="-342900" algn="just">
              <a:spcBef>
                <a:spcPct val="5000"/>
              </a:spcBef>
            </a:pPr>
            <a:r>
              <a:rPr lang="zh-CN" altLang="en-US" sz="2800">
                <a:sym typeface="Symbol" pitchFamily="18" charset="2"/>
              </a:rPr>
              <a:t>代在该流水线</a:t>
            </a:r>
          </a:p>
          <a:p>
            <a:pPr marL="342900" indent="-342900" algn="just">
              <a:spcBef>
                <a:spcPct val="5000"/>
              </a:spcBef>
            </a:pPr>
            <a:r>
              <a:rPr lang="zh-CN" altLang="en-US" sz="2800">
                <a:sym typeface="Symbol" pitchFamily="18" charset="2"/>
              </a:rPr>
              <a:t>上撤出，一个</a:t>
            </a:r>
          </a:p>
          <a:p>
            <a:pPr marL="342900" indent="-342900" algn="just">
              <a:spcBef>
                <a:spcPct val="5000"/>
              </a:spcBef>
            </a:pPr>
            <a:r>
              <a:rPr lang="zh-CN" altLang="en-US" sz="2800">
                <a:sym typeface="Symbol" pitchFamily="18" charset="2"/>
              </a:rPr>
              <a:t>新的迭代填入</a:t>
            </a:r>
          </a:p>
          <a:p>
            <a:pPr marL="342900" indent="-342900" algn="just">
              <a:spcBef>
                <a:spcPct val="5000"/>
              </a:spcBef>
            </a:pPr>
            <a:r>
              <a:rPr lang="en-US" altLang="zh-CN">
                <a:sym typeface="Symbol" pitchFamily="18" charset="2"/>
              </a:rPr>
              <a:t> </a:t>
            </a:r>
            <a:r>
              <a:rPr lang="zh-CN" altLang="en-US" sz="2800">
                <a:sym typeface="Symbol" pitchFamily="18" charset="2"/>
              </a:rPr>
              <a:t>当所有迭代都</a:t>
            </a:r>
          </a:p>
          <a:p>
            <a:pPr marL="342900" indent="-342900" algn="just">
              <a:spcBef>
                <a:spcPct val="5000"/>
              </a:spcBef>
            </a:pPr>
            <a:r>
              <a:rPr lang="zh-CN" altLang="en-US" sz="2800">
                <a:sym typeface="Symbol" pitchFamily="18" charset="2"/>
              </a:rPr>
              <a:t>填完，该流水</a:t>
            </a:r>
          </a:p>
          <a:p>
            <a:pPr marL="342900" indent="-342900" algn="just">
              <a:spcBef>
                <a:spcPct val="5000"/>
              </a:spcBef>
            </a:pPr>
            <a:r>
              <a:rPr lang="zh-CN" altLang="en-US" sz="2800">
                <a:sym typeface="Symbol" pitchFamily="18" charset="2"/>
              </a:rPr>
              <a:t>线排空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2706" name="Rectangle 2"/>
          <p:cNvSpPr>
            <a:spLocks noGrp="1" noChangeArrowheads="1"/>
          </p:cNvSpPr>
          <p:nvPr>
            <p:ph type="title"/>
          </p:nvPr>
        </p:nvSpPr>
        <p:spPr>
          <a:xfrm>
            <a:off x="381000" y="228600"/>
            <a:ext cx="8229600" cy="1143000"/>
          </a:xfrm>
        </p:spPr>
        <p:txBody>
          <a:bodyPr/>
          <a:lstStyle/>
          <a:p>
            <a:r>
              <a:rPr lang="en-US" altLang="zh-CN" b="1"/>
              <a:t>10.1  </a:t>
            </a:r>
            <a:r>
              <a:rPr lang="zh-CN" altLang="en-US" b="1"/>
              <a:t>处理器体系结构</a:t>
            </a:r>
          </a:p>
        </p:txBody>
      </p:sp>
      <p:sp>
        <p:nvSpPr>
          <p:cNvPr id="1992707"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10.1.1 </a:t>
            </a:r>
            <a:r>
              <a:rPr lang="zh-CN" altLang="en-US" b="1"/>
              <a:t>指令流水线和分支延迟</a:t>
            </a:r>
          </a:p>
          <a:p>
            <a:pPr algn="just"/>
            <a:r>
              <a:rPr lang="zh-CN" altLang="en-US" b="1"/>
              <a:t>分支延迟</a:t>
            </a:r>
          </a:p>
          <a:p>
            <a:pPr lvl="1" algn="just"/>
            <a:r>
              <a:rPr lang="zh-CN" altLang="en-US" b="1"/>
              <a:t>发现应该执行一个分支而不是直接后继</a:t>
            </a:r>
          </a:p>
          <a:p>
            <a:pPr lvl="1" algn="just"/>
            <a:r>
              <a:rPr lang="zh-CN" altLang="en-US" b="1"/>
              <a:t>转向一个分支时会引起取分支目的地址指令的延迟并引起指令流水线</a:t>
            </a:r>
            <a:r>
              <a:rPr lang="zh-CN" altLang="en-US" b="1">
                <a:latin typeface="宋体"/>
              </a:rPr>
              <a:t>“</a:t>
            </a:r>
            <a:r>
              <a:rPr lang="zh-CN" altLang="en-US" b="1"/>
              <a:t>打嗝</a:t>
            </a:r>
            <a:r>
              <a:rPr lang="zh-CN" altLang="en-US" b="1">
                <a:latin typeface="宋体"/>
              </a:rPr>
              <a:t>”</a:t>
            </a:r>
            <a:endParaRPr lang="zh-CN" altLang="en-US" b="1"/>
          </a:p>
          <a:p>
            <a:pPr lvl="1" algn="just"/>
            <a:r>
              <a:rPr lang="zh-CN" altLang="en-US" b="1"/>
              <a:t>可以通过使用硬件，根据分支的执行历史来预测分支结果并从预测的目的地址预取指令</a:t>
            </a:r>
            <a:endParaRPr lang="zh-CN" altLang="en-US"/>
          </a:p>
          <a:p>
            <a:pPr lvl="1" algn="just"/>
            <a:r>
              <a:rPr lang="zh-CN" altLang="en-US" b="1"/>
              <a:t>分支延迟不可避免，因为分支预测会发生偏差</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86915" name="Rectangle 3"/>
          <p:cNvSpPr>
            <a:spLocks noGrp="1" noChangeArrowheads="1"/>
          </p:cNvSpPr>
          <p:nvPr>
            <p:ph idx="1"/>
          </p:nvPr>
        </p:nvSpPr>
        <p:spPr>
          <a:xfrm>
            <a:off x="304800" y="1223963"/>
            <a:ext cx="8610600" cy="5634037"/>
          </a:xfrm>
        </p:spPr>
        <p:txBody>
          <a:bodyPr/>
          <a:lstStyle/>
          <a:p>
            <a:pPr algn="just">
              <a:lnSpc>
                <a:spcPct val="85000"/>
              </a:lnSpc>
              <a:buFontTx/>
              <a:buNone/>
            </a:pPr>
            <a:r>
              <a:rPr lang="zh-CN" altLang="en-US" sz="2800"/>
              <a:t>				</a:t>
            </a:r>
            <a:r>
              <a:rPr lang="en-US" altLang="zh-CN" sz="2800" b="1"/>
              <a:t>(1)	LD</a:t>
            </a:r>
          </a:p>
          <a:p>
            <a:pPr algn="just">
              <a:lnSpc>
                <a:spcPct val="85000"/>
              </a:lnSpc>
              <a:buFontTx/>
              <a:buNone/>
            </a:pPr>
            <a:r>
              <a:rPr lang="en-US" altLang="zh-CN" sz="2800" b="1"/>
              <a:t>				(2)	LD</a:t>
            </a:r>
          </a:p>
          <a:p>
            <a:pPr>
              <a:lnSpc>
                <a:spcPct val="85000"/>
              </a:lnSpc>
              <a:spcBef>
                <a:spcPct val="5000"/>
              </a:spcBef>
              <a:buFontTx/>
              <a:buNone/>
            </a:pPr>
            <a:r>
              <a:rPr lang="en-US" altLang="zh-CN" sz="2800" b="1"/>
              <a:t>				(3)	MUL LD</a:t>
            </a:r>
          </a:p>
          <a:p>
            <a:pPr>
              <a:lnSpc>
                <a:spcPct val="85000"/>
              </a:lnSpc>
              <a:spcBef>
                <a:spcPct val="5000"/>
              </a:spcBef>
              <a:buFontTx/>
              <a:buNone/>
            </a:pPr>
            <a:r>
              <a:rPr lang="en-US" altLang="zh-CN" sz="2800" b="1"/>
              <a:t>				(4)		LD</a:t>
            </a:r>
          </a:p>
          <a:p>
            <a:pPr>
              <a:lnSpc>
                <a:spcPct val="85000"/>
              </a:lnSpc>
              <a:spcBef>
                <a:spcPct val="5000"/>
              </a:spcBef>
              <a:buFontTx/>
              <a:buNone/>
            </a:pPr>
            <a:r>
              <a:rPr lang="en-US" altLang="zh-CN" sz="2800" b="1"/>
              <a:t>				(5)		MUL	LD</a:t>
            </a:r>
          </a:p>
          <a:p>
            <a:pPr>
              <a:lnSpc>
                <a:spcPct val="85000"/>
              </a:lnSpc>
              <a:spcBef>
                <a:spcPct val="5000"/>
              </a:spcBef>
              <a:buFontTx/>
              <a:buNone/>
            </a:pPr>
            <a:r>
              <a:rPr lang="en-US" altLang="zh-CN" sz="2800" b="1"/>
              <a:t>				(6)	ADD		LD</a:t>
            </a:r>
          </a:p>
          <a:p>
            <a:pPr>
              <a:lnSpc>
                <a:spcPct val="85000"/>
              </a:lnSpc>
              <a:spcBef>
                <a:spcPct val="5000"/>
              </a:spcBef>
              <a:buFontTx/>
              <a:buNone/>
            </a:pPr>
            <a:r>
              <a:rPr lang="en-US" altLang="zh-CN" sz="2800" b="1"/>
              <a:t>				(7) L:			MUL LD</a:t>
            </a:r>
          </a:p>
          <a:p>
            <a:pPr>
              <a:lnSpc>
                <a:spcPct val="85000"/>
              </a:lnSpc>
              <a:spcBef>
                <a:spcPct val="5000"/>
              </a:spcBef>
              <a:buFontTx/>
              <a:buNone/>
            </a:pPr>
            <a:r>
              <a:rPr lang="en-US" altLang="zh-CN" sz="2800" b="1"/>
              <a:t>				(8)	ST	ADD 		LD	BL(L)</a:t>
            </a:r>
          </a:p>
          <a:p>
            <a:pPr>
              <a:lnSpc>
                <a:spcPct val="85000"/>
              </a:lnSpc>
              <a:spcBef>
                <a:spcPct val="5000"/>
              </a:spcBef>
              <a:buFontTx/>
              <a:buNone/>
            </a:pPr>
            <a:r>
              <a:rPr lang="en-US" altLang="zh-CN" sz="2800" b="1"/>
              <a:t>				(9)				MUL</a:t>
            </a:r>
          </a:p>
          <a:p>
            <a:pPr>
              <a:lnSpc>
                <a:spcPct val="85000"/>
              </a:lnSpc>
              <a:spcBef>
                <a:spcPct val="5000"/>
              </a:spcBef>
              <a:buFontTx/>
              <a:buNone/>
            </a:pPr>
            <a:r>
              <a:rPr lang="en-US" altLang="zh-CN" sz="2800" b="1"/>
              <a:t>				(10)		ST	ADD</a:t>
            </a:r>
          </a:p>
          <a:p>
            <a:pPr>
              <a:lnSpc>
                <a:spcPct val="85000"/>
              </a:lnSpc>
              <a:spcBef>
                <a:spcPct val="5000"/>
              </a:spcBef>
              <a:buFontTx/>
              <a:buNone/>
            </a:pPr>
            <a:r>
              <a:rPr lang="en-US" altLang="zh-CN" sz="2800" b="1"/>
              <a:t>				(11)</a:t>
            </a:r>
          </a:p>
          <a:p>
            <a:pPr>
              <a:lnSpc>
                <a:spcPct val="85000"/>
              </a:lnSpc>
              <a:spcBef>
                <a:spcPct val="5000"/>
              </a:spcBef>
              <a:buFontTx/>
              <a:buNone/>
            </a:pPr>
            <a:r>
              <a:rPr lang="en-US" altLang="zh-CN" sz="2800" b="1"/>
              <a:t>				(12)			ST	ADD</a:t>
            </a:r>
          </a:p>
          <a:p>
            <a:pPr>
              <a:lnSpc>
                <a:spcPct val="85000"/>
              </a:lnSpc>
              <a:spcBef>
                <a:spcPct val="5000"/>
              </a:spcBef>
              <a:buFontTx/>
              <a:buNone/>
            </a:pPr>
            <a:r>
              <a:rPr lang="en-US" altLang="zh-CN" sz="2800" b="1"/>
              <a:t>				(13)</a:t>
            </a:r>
          </a:p>
          <a:p>
            <a:pPr>
              <a:lnSpc>
                <a:spcPct val="85000"/>
              </a:lnSpc>
              <a:spcBef>
                <a:spcPct val="5000"/>
              </a:spcBef>
              <a:buFontTx/>
              <a:buNone/>
            </a:pPr>
            <a:r>
              <a:rPr lang="en-US" altLang="zh-CN" sz="2800" b="1"/>
              <a:t>				(14)				ST	</a:t>
            </a:r>
          </a:p>
        </p:txBody>
      </p:sp>
      <p:sp>
        <p:nvSpPr>
          <p:cNvPr id="2086916" name="Rectangle 4"/>
          <p:cNvSpPr>
            <a:spLocks noChangeArrowheads="1"/>
          </p:cNvSpPr>
          <p:nvPr/>
        </p:nvSpPr>
        <p:spPr bwMode="auto">
          <a:xfrm>
            <a:off x="6237288" y="1854200"/>
            <a:ext cx="2474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不考虑寄存器</a:t>
            </a:r>
          </a:p>
          <a:p>
            <a:pPr marL="342900" indent="-342900"/>
            <a:r>
              <a:rPr lang="zh-CN" altLang="en-US" sz="2800">
                <a:solidFill>
                  <a:srgbClr val="00FF00"/>
                </a:solidFill>
              </a:rPr>
              <a:t>分配 </a:t>
            </a:r>
            <a:endParaRPr lang="en-US" altLang="zh-CN" sz="2800">
              <a:solidFill>
                <a:srgbClr val="00FF00"/>
              </a:solidFill>
            </a:endParaRPr>
          </a:p>
        </p:txBody>
      </p:sp>
      <p:sp>
        <p:nvSpPr>
          <p:cNvPr id="2086917" name="Rectangle 5"/>
          <p:cNvSpPr>
            <a:spLocks noChangeArrowheads="1"/>
          </p:cNvSpPr>
          <p:nvPr/>
        </p:nvSpPr>
        <p:spPr bwMode="auto">
          <a:xfrm>
            <a:off x="287338" y="1438275"/>
            <a:ext cx="2655887" cy="539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5000"/>
              </a:spcBef>
            </a:pPr>
            <a:r>
              <a:rPr lang="en-US" altLang="zh-CN"/>
              <a:t>10.5.2 </a:t>
            </a:r>
            <a:r>
              <a:rPr lang="zh-CN" altLang="en-US"/>
              <a:t>循环的</a:t>
            </a:r>
          </a:p>
          <a:p>
            <a:pPr marL="342900" indent="-342900" algn="just">
              <a:spcBef>
                <a:spcPct val="5000"/>
              </a:spcBef>
              <a:spcAft>
                <a:spcPct val="20000"/>
              </a:spcAft>
            </a:pPr>
            <a:r>
              <a:rPr lang="zh-CN" altLang="en-US"/>
              <a:t>软件流水</a:t>
            </a:r>
          </a:p>
          <a:p>
            <a:pPr marL="342900" indent="-342900" algn="just">
              <a:spcBef>
                <a:spcPct val="5000"/>
              </a:spcBef>
            </a:pPr>
            <a:r>
              <a:rPr lang="en-US" altLang="zh-CN" sz="2800">
                <a:sym typeface="Symbol" pitchFamily="18" charset="2"/>
              </a:rPr>
              <a:t> </a:t>
            </a:r>
            <a:r>
              <a:rPr lang="zh-CN" altLang="en-US" sz="2800">
                <a:sym typeface="Symbol" pitchFamily="18" charset="2"/>
              </a:rPr>
              <a:t>右边是经软件</a:t>
            </a:r>
          </a:p>
          <a:p>
            <a:pPr marL="342900" indent="-342900" algn="just">
              <a:spcBef>
                <a:spcPct val="5000"/>
              </a:spcBef>
            </a:pPr>
            <a:r>
              <a:rPr lang="zh-CN" altLang="en-US" sz="2800">
                <a:sym typeface="Symbol" pitchFamily="18" charset="2"/>
              </a:rPr>
              <a:t>流水化的代码</a:t>
            </a:r>
          </a:p>
          <a:p>
            <a:pPr marL="342900" indent="-342900" algn="just">
              <a:spcBef>
                <a:spcPct val="5000"/>
              </a:spcBef>
            </a:pPr>
            <a:r>
              <a:rPr lang="en-US" altLang="zh-CN">
                <a:sym typeface="Symbol" pitchFamily="18" charset="2"/>
              </a:rPr>
              <a:t> </a:t>
            </a:r>
            <a:r>
              <a:rPr lang="zh-CN" altLang="en-US" sz="2800">
                <a:sym typeface="Symbol" pitchFamily="18" charset="2"/>
              </a:rPr>
              <a:t>第</a:t>
            </a:r>
            <a:r>
              <a:rPr lang="en-US" altLang="zh-CN" sz="2800">
                <a:sym typeface="Symbol" pitchFamily="18" charset="2"/>
              </a:rPr>
              <a:t>1</a:t>
            </a:r>
            <a:r>
              <a:rPr lang="zh-CN" altLang="en-US" sz="2800">
                <a:sym typeface="Symbol" pitchFamily="18" charset="2"/>
              </a:rPr>
              <a:t>到</a:t>
            </a:r>
            <a:r>
              <a:rPr lang="en-US" altLang="zh-CN" sz="2800">
                <a:sym typeface="Symbol" pitchFamily="18" charset="2"/>
              </a:rPr>
              <a:t>6</a:t>
            </a:r>
            <a:r>
              <a:rPr lang="zh-CN" altLang="en-US" sz="2800">
                <a:sym typeface="Symbol" pitchFamily="18" charset="2"/>
              </a:rPr>
              <a:t>行的指</a:t>
            </a:r>
          </a:p>
          <a:p>
            <a:pPr marL="342900" indent="-342900" algn="just">
              <a:spcBef>
                <a:spcPct val="5000"/>
              </a:spcBef>
            </a:pPr>
            <a:r>
              <a:rPr lang="zh-CN" altLang="en-US" sz="2800">
                <a:sym typeface="Symbol" pitchFamily="18" charset="2"/>
              </a:rPr>
              <a:t>令序列叫</a:t>
            </a:r>
            <a:r>
              <a:rPr lang="zh-CN" altLang="en-US" sz="2800">
                <a:solidFill>
                  <a:srgbClr val="00FF00"/>
                </a:solidFill>
                <a:sym typeface="Symbol" pitchFamily="18" charset="2"/>
              </a:rPr>
              <a:t>序曲</a:t>
            </a:r>
          </a:p>
          <a:p>
            <a:pPr marL="342900" indent="-342900" algn="just">
              <a:spcBef>
                <a:spcPct val="5000"/>
              </a:spcBef>
            </a:pPr>
            <a:r>
              <a:rPr lang="en-US" altLang="zh-CN">
                <a:sym typeface="Symbol" pitchFamily="18" charset="2"/>
              </a:rPr>
              <a:t> </a:t>
            </a:r>
            <a:r>
              <a:rPr lang="zh-CN" altLang="en-US" sz="2800">
                <a:sym typeface="Symbol" pitchFamily="18" charset="2"/>
              </a:rPr>
              <a:t>第</a:t>
            </a:r>
            <a:r>
              <a:rPr lang="en-US" altLang="zh-CN" sz="2800">
                <a:sym typeface="Symbol" pitchFamily="18" charset="2"/>
              </a:rPr>
              <a:t>7</a:t>
            </a:r>
            <a:r>
              <a:rPr lang="zh-CN" altLang="en-US" sz="2800">
                <a:sym typeface="Symbol" pitchFamily="18" charset="2"/>
              </a:rPr>
              <a:t>和</a:t>
            </a:r>
            <a:r>
              <a:rPr lang="en-US" altLang="zh-CN" sz="2800">
                <a:sym typeface="Symbol" pitchFamily="18" charset="2"/>
              </a:rPr>
              <a:t>8</a:t>
            </a:r>
            <a:r>
              <a:rPr lang="zh-CN" altLang="en-US" sz="2800">
                <a:sym typeface="Symbol" pitchFamily="18" charset="2"/>
              </a:rPr>
              <a:t>行叫做</a:t>
            </a:r>
          </a:p>
          <a:p>
            <a:pPr marL="342900" indent="-342900" algn="just">
              <a:spcBef>
                <a:spcPct val="5000"/>
              </a:spcBef>
            </a:pPr>
            <a:r>
              <a:rPr lang="zh-CN" altLang="en-US" sz="2800">
                <a:solidFill>
                  <a:srgbClr val="00FF00"/>
                </a:solidFill>
                <a:sym typeface="Symbol" pitchFamily="18" charset="2"/>
              </a:rPr>
              <a:t>稳定状态</a:t>
            </a:r>
            <a:endParaRPr lang="zh-CN" altLang="en-US">
              <a:solidFill>
                <a:srgbClr val="00FF00"/>
              </a:solidFill>
              <a:sym typeface="Symbol" pitchFamily="18" charset="2"/>
            </a:endParaRPr>
          </a:p>
          <a:p>
            <a:pPr marL="342900" indent="-342900" algn="just">
              <a:spcBef>
                <a:spcPct val="5000"/>
              </a:spcBef>
            </a:pPr>
            <a:r>
              <a:rPr lang="en-US" altLang="zh-CN">
                <a:sym typeface="Symbol" pitchFamily="18" charset="2"/>
              </a:rPr>
              <a:t></a:t>
            </a:r>
            <a:r>
              <a:rPr lang="zh-CN" altLang="en-US" sz="2800">
                <a:sym typeface="Symbol" pitchFamily="18" charset="2"/>
              </a:rPr>
              <a:t>第</a:t>
            </a:r>
            <a:r>
              <a:rPr lang="en-US" altLang="zh-CN" sz="2800">
                <a:sym typeface="Symbol" pitchFamily="18" charset="2"/>
              </a:rPr>
              <a:t>9</a:t>
            </a:r>
            <a:r>
              <a:rPr lang="zh-CN" altLang="en-US" sz="2800">
                <a:sym typeface="Symbol" pitchFamily="18" charset="2"/>
              </a:rPr>
              <a:t>到</a:t>
            </a:r>
            <a:r>
              <a:rPr lang="en-US" altLang="zh-CN" sz="2800">
                <a:sym typeface="Symbol" pitchFamily="18" charset="2"/>
              </a:rPr>
              <a:t>14</a:t>
            </a:r>
            <a:r>
              <a:rPr lang="zh-CN" altLang="en-US" sz="2800">
                <a:sym typeface="Symbol" pitchFamily="18" charset="2"/>
              </a:rPr>
              <a:t>行指</a:t>
            </a:r>
          </a:p>
          <a:p>
            <a:pPr marL="342900" indent="-342900" algn="just">
              <a:spcBef>
                <a:spcPct val="5000"/>
              </a:spcBef>
            </a:pPr>
            <a:r>
              <a:rPr lang="zh-CN" altLang="en-US" sz="2800">
                <a:sym typeface="Symbol" pitchFamily="18" charset="2"/>
              </a:rPr>
              <a:t>令序列叫做</a:t>
            </a:r>
          </a:p>
          <a:p>
            <a:pPr marL="342900" indent="-342900" algn="just">
              <a:spcBef>
                <a:spcPct val="5000"/>
              </a:spcBef>
            </a:pPr>
            <a:r>
              <a:rPr lang="zh-CN" altLang="en-US" sz="2800">
                <a:solidFill>
                  <a:srgbClr val="00FF00"/>
                </a:solidFill>
                <a:sym typeface="Symbol" pitchFamily="18" charset="2"/>
              </a:rPr>
              <a:t>尾声</a:t>
            </a:r>
            <a:r>
              <a:rPr lang="zh-CN" altLang="en-US">
                <a:sym typeface="Symbol" pitchFamily="18" charset="2"/>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88963" name="Rectangle 3"/>
          <p:cNvSpPr>
            <a:spLocks noGrp="1" noChangeArrowheads="1"/>
          </p:cNvSpPr>
          <p:nvPr>
            <p:ph idx="1"/>
          </p:nvPr>
        </p:nvSpPr>
        <p:spPr>
          <a:xfrm>
            <a:off x="304800" y="1223963"/>
            <a:ext cx="8610600" cy="5634037"/>
          </a:xfrm>
        </p:spPr>
        <p:txBody>
          <a:bodyPr/>
          <a:lstStyle/>
          <a:p>
            <a:pPr algn="just">
              <a:lnSpc>
                <a:spcPct val="80000"/>
              </a:lnSpc>
              <a:buFontTx/>
              <a:buNone/>
            </a:pPr>
            <a:r>
              <a:rPr lang="zh-CN" altLang="en-US" sz="2400"/>
              <a:t>				</a:t>
            </a:r>
            <a:r>
              <a:rPr lang="zh-CN" altLang="en-US" sz="2400" b="1"/>
              <a:t>周期</a:t>
            </a:r>
            <a:r>
              <a:rPr lang="zh-CN" altLang="en-US" sz="2400"/>
              <a:t>	</a:t>
            </a:r>
            <a:r>
              <a:rPr lang="en-US" altLang="zh-CN" sz="2400" b="1" i="1"/>
              <a:t>j</a:t>
            </a:r>
            <a:r>
              <a:rPr lang="en-US" altLang="zh-CN" sz="2400" b="1"/>
              <a:t> = 1	</a:t>
            </a:r>
            <a:r>
              <a:rPr lang="en-US" altLang="zh-CN" sz="2400" b="1" i="1"/>
              <a:t>j</a:t>
            </a:r>
            <a:r>
              <a:rPr lang="en-US" altLang="zh-CN" sz="2400" b="1"/>
              <a:t> = 2	</a:t>
            </a:r>
            <a:r>
              <a:rPr lang="en-US" altLang="zh-CN" sz="2400" b="1" i="1"/>
              <a:t>j</a:t>
            </a:r>
            <a:r>
              <a:rPr lang="en-US" altLang="zh-CN" sz="2400" b="1"/>
              <a:t> = 3	</a:t>
            </a:r>
            <a:r>
              <a:rPr lang="en-US" altLang="zh-CN" sz="2400" b="1" i="1"/>
              <a:t>j</a:t>
            </a:r>
            <a:r>
              <a:rPr lang="en-US" altLang="zh-CN" sz="2400" b="1"/>
              <a:t> = 4	</a:t>
            </a:r>
            <a:r>
              <a:rPr lang="en-US" altLang="zh-CN" sz="2400" b="1" i="1"/>
              <a:t>j</a:t>
            </a:r>
            <a:r>
              <a:rPr lang="en-US" altLang="zh-CN" sz="2400" b="1"/>
              <a:t> = 5</a:t>
            </a:r>
          </a:p>
          <a:p>
            <a:pPr algn="just">
              <a:lnSpc>
                <a:spcPct val="80000"/>
              </a:lnSpc>
              <a:buFontTx/>
              <a:buNone/>
            </a:pPr>
            <a:r>
              <a:rPr lang="zh-CN" altLang="en-US" sz="2400" b="1"/>
              <a:t>				</a:t>
            </a:r>
            <a:r>
              <a:rPr lang="en-US" altLang="zh-CN" sz="2400" b="1"/>
              <a:t>(1)	LD</a:t>
            </a:r>
          </a:p>
          <a:p>
            <a:pPr algn="just">
              <a:lnSpc>
                <a:spcPct val="80000"/>
              </a:lnSpc>
              <a:buFontTx/>
              <a:buNone/>
            </a:pPr>
            <a:r>
              <a:rPr lang="en-US" altLang="zh-CN" sz="2400" b="1"/>
              <a:t>				(2)	LD</a:t>
            </a:r>
          </a:p>
          <a:p>
            <a:pPr>
              <a:lnSpc>
                <a:spcPct val="80000"/>
              </a:lnSpc>
              <a:spcBef>
                <a:spcPct val="5000"/>
              </a:spcBef>
              <a:buFontTx/>
              <a:buNone/>
            </a:pPr>
            <a:r>
              <a:rPr lang="en-US" altLang="zh-CN" sz="2400" b="1"/>
              <a:t>				(3)	MUL 	LD</a:t>
            </a:r>
          </a:p>
          <a:p>
            <a:pPr>
              <a:lnSpc>
                <a:spcPct val="80000"/>
              </a:lnSpc>
              <a:spcBef>
                <a:spcPct val="5000"/>
              </a:spcBef>
              <a:buFontTx/>
              <a:buNone/>
            </a:pPr>
            <a:r>
              <a:rPr lang="en-US" altLang="zh-CN" sz="2400" b="1"/>
              <a:t>				(4)		LD</a:t>
            </a:r>
          </a:p>
          <a:p>
            <a:pPr>
              <a:lnSpc>
                <a:spcPct val="80000"/>
              </a:lnSpc>
              <a:spcBef>
                <a:spcPct val="5000"/>
              </a:spcBef>
              <a:buFontTx/>
              <a:buNone/>
            </a:pPr>
            <a:r>
              <a:rPr lang="en-US" altLang="zh-CN" sz="2400" b="1"/>
              <a:t>				(5)		MUL	LD</a:t>
            </a:r>
          </a:p>
          <a:p>
            <a:pPr>
              <a:lnSpc>
                <a:spcPct val="80000"/>
              </a:lnSpc>
              <a:spcBef>
                <a:spcPct val="5000"/>
              </a:spcBef>
              <a:buFontTx/>
              <a:buNone/>
            </a:pPr>
            <a:r>
              <a:rPr lang="en-US" altLang="zh-CN" sz="2400" b="1"/>
              <a:t>				(6)	ADD		LD</a:t>
            </a:r>
          </a:p>
          <a:p>
            <a:pPr>
              <a:lnSpc>
                <a:spcPct val="80000"/>
              </a:lnSpc>
              <a:spcBef>
                <a:spcPct val="5000"/>
              </a:spcBef>
              <a:buFontTx/>
              <a:buNone/>
            </a:pPr>
            <a:r>
              <a:rPr lang="en-US" altLang="zh-CN" sz="2400" b="1"/>
              <a:t>				(7)			MUL 	LD</a:t>
            </a:r>
          </a:p>
          <a:p>
            <a:pPr>
              <a:lnSpc>
                <a:spcPct val="80000"/>
              </a:lnSpc>
              <a:spcBef>
                <a:spcPct val="5000"/>
              </a:spcBef>
              <a:buFontTx/>
              <a:buNone/>
            </a:pPr>
            <a:r>
              <a:rPr lang="en-US" altLang="zh-CN" sz="2400" b="1"/>
              <a:t>				(8)	ST	ADD 		LD</a:t>
            </a:r>
          </a:p>
          <a:p>
            <a:pPr>
              <a:lnSpc>
                <a:spcPct val="80000"/>
              </a:lnSpc>
              <a:spcBef>
                <a:spcPct val="5000"/>
              </a:spcBef>
              <a:buFontTx/>
              <a:buNone/>
            </a:pPr>
            <a:r>
              <a:rPr lang="en-US" altLang="zh-CN" sz="2400" b="1"/>
              <a:t>				(9)				MUL	LD</a:t>
            </a:r>
          </a:p>
          <a:p>
            <a:pPr>
              <a:lnSpc>
                <a:spcPct val="80000"/>
              </a:lnSpc>
              <a:spcBef>
                <a:spcPct val="5000"/>
              </a:spcBef>
              <a:buFontTx/>
              <a:buNone/>
            </a:pPr>
            <a:r>
              <a:rPr lang="en-US" altLang="zh-CN" sz="2400" b="1"/>
              <a:t>				(10)		ST 	ADD		LD</a:t>
            </a:r>
          </a:p>
          <a:p>
            <a:pPr>
              <a:lnSpc>
                <a:spcPct val="80000"/>
              </a:lnSpc>
              <a:spcBef>
                <a:spcPct val="5000"/>
              </a:spcBef>
              <a:buFontTx/>
              <a:buNone/>
            </a:pPr>
            <a:r>
              <a:rPr lang="en-US" altLang="zh-CN" sz="2400" b="1"/>
              <a:t>				(11)					MUL</a:t>
            </a:r>
          </a:p>
          <a:p>
            <a:pPr>
              <a:lnSpc>
                <a:spcPct val="80000"/>
              </a:lnSpc>
              <a:spcBef>
                <a:spcPct val="5000"/>
              </a:spcBef>
              <a:buFontTx/>
              <a:buNone/>
            </a:pPr>
            <a:r>
              <a:rPr lang="en-US" altLang="zh-CN" sz="2400" b="1"/>
              <a:t>				(12)			ST	ADD</a:t>
            </a:r>
          </a:p>
          <a:p>
            <a:pPr>
              <a:lnSpc>
                <a:spcPct val="80000"/>
              </a:lnSpc>
              <a:spcBef>
                <a:spcPct val="5000"/>
              </a:spcBef>
              <a:buFontTx/>
              <a:buNone/>
            </a:pPr>
            <a:r>
              <a:rPr lang="en-US" altLang="zh-CN" sz="2400" b="1"/>
              <a:t>				(13)</a:t>
            </a:r>
          </a:p>
          <a:p>
            <a:pPr>
              <a:lnSpc>
                <a:spcPct val="80000"/>
              </a:lnSpc>
              <a:spcBef>
                <a:spcPct val="5000"/>
              </a:spcBef>
              <a:buFontTx/>
              <a:buNone/>
            </a:pPr>
            <a:r>
              <a:rPr lang="en-US" altLang="zh-CN" sz="2400" b="1"/>
              <a:t>				(14)				ST	ADD</a:t>
            </a:r>
          </a:p>
          <a:p>
            <a:pPr>
              <a:lnSpc>
                <a:spcPct val="80000"/>
              </a:lnSpc>
              <a:spcBef>
                <a:spcPct val="5000"/>
              </a:spcBef>
              <a:buFontTx/>
              <a:buNone/>
            </a:pPr>
            <a:r>
              <a:rPr lang="en-US" altLang="zh-CN" sz="2400" b="1"/>
              <a:t>				(15)</a:t>
            </a:r>
          </a:p>
          <a:p>
            <a:pPr>
              <a:lnSpc>
                <a:spcPct val="80000"/>
              </a:lnSpc>
              <a:spcBef>
                <a:spcPct val="5000"/>
              </a:spcBef>
              <a:buFontTx/>
              <a:buNone/>
            </a:pPr>
            <a:r>
              <a:rPr lang="en-US" altLang="zh-CN" sz="2400" b="1"/>
              <a:t>				(16)					ST	</a:t>
            </a:r>
          </a:p>
        </p:txBody>
      </p:sp>
      <p:sp>
        <p:nvSpPr>
          <p:cNvPr id="2088965" name="Rectangle 5"/>
          <p:cNvSpPr>
            <a:spLocks noChangeArrowheads="1"/>
          </p:cNvSpPr>
          <p:nvPr/>
        </p:nvSpPr>
        <p:spPr bwMode="auto">
          <a:xfrm>
            <a:off x="287338" y="1438275"/>
            <a:ext cx="2655887" cy="539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5000"/>
              </a:lnSpc>
            </a:pPr>
            <a:r>
              <a:rPr lang="en-US" altLang="zh-CN"/>
              <a:t>10.5.3  </a:t>
            </a:r>
            <a:r>
              <a:rPr lang="zh-CN" altLang="en-US"/>
              <a:t>寄存器</a:t>
            </a:r>
          </a:p>
          <a:p>
            <a:pPr marL="342900" indent="-342900" algn="just">
              <a:lnSpc>
                <a:spcPct val="95000"/>
              </a:lnSpc>
            </a:pPr>
            <a:r>
              <a:rPr lang="zh-CN" altLang="en-US"/>
              <a:t>分配和代码生</a:t>
            </a:r>
          </a:p>
          <a:p>
            <a:pPr marL="342900" indent="-342900" algn="just">
              <a:lnSpc>
                <a:spcPct val="95000"/>
              </a:lnSpc>
            </a:pPr>
            <a:r>
              <a:rPr lang="zh-CN" altLang="en-US"/>
              <a:t>成</a:t>
            </a:r>
          </a:p>
          <a:p>
            <a:pPr marL="342900" indent="-342900" algn="just">
              <a:lnSpc>
                <a:spcPct val="95000"/>
              </a:lnSpc>
            </a:pPr>
            <a:r>
              <a:rPr lang="en-US" altLang="zh-CN" sz="2800">
                <a:sym typeface="Symbol" pitchFamily="18" charset="2"/>
              </a:rPr>
              <a:t>  </a:t>
            </a:r>
            <a:r>
              <a:rPr lang="zh-CN" altLang="en-US" sz="2800">
                <a:sym typeface="Symbol" pitchFamily="18" charset="2"/>
              </a:rPr>
              <a:t>第</a:t>
            </a:r>
            <a:r>
              <a:rPr lang="en-US" altLang="zh-CN" sz="2800">
                <a:sym typeface="Symbol" pitchFamily="18" charset="2"/>
              </a:rPr>
              <a:t>1</a:t>
            </a:r>
            <a:r>
              <a:rPr lang="zh-CN" altLang="en-US" sz="2800">
                <a:sym typeface="Symbol" pitchFamily="18" charset="2"/>
              </a:rPr>
              <a:t>次迭代乘</a:t>
            </a:r>
          </a:p>
          <a:p>
            <a:pPr marL="342900" indent="-342900" algn="just">
              <a:lnSpc>
                <a:spcPct val="95000"/>
              </a:lnSpc>
            </a:pPr>
            <a:r>
              <a:rPr lang="zh-CN" altLang="en-US" sz="2800">
                <a:sym typeface="Symbol" pitchFamily="18" charset="2"/>
              </a:rPr>
              <a:t>运算的结果在</a:t>
            </a:r>
          </a:p>
          <a:p>
            <a:pPr marL="342900" indent="-342900" algn="just">
              <a:lnSpc>
                <a:spcPct val="95000"/>
              </a:lnSpc>
            </a:pPr>
            <a:r>
              <a:rPr lang="zh-CN" altLang="en-US" sz="2800">
                <a:sym typeface="Symbol" pitchFamily="18" charset="2"/>
              </a:rPr>
              <a:t>第</a:t>
            </a:r>
            <a:r>
              <a:rPr lang="en-US" altLang="zh-CN" sz="2800">
                <a:sym typeface="Symbol" pitchFamily="18" charset="2"/>
              </a:rPr>
              <a:t>3</a:t>
            </a:r>
            <a:r>
              <a:rPr lang="zh-CN" altLang="en-US" sz="2800">
                <a:sym typeface="Symbol" pitchFamily="18" charset="2"/>
              </a:rPr>
              <a:t>周期产生，</a:t>
            </a:r>
          </a:p>
          <a:p>
            <a:pPr marL="342900" indent="-342900" algn="just">
              <a:lnSpc>
                <a:spcPct val="95000"/>
              </a:lnSpc>
            </a:pPr>
            <a:r>
              <a:rPr lang="zh-CN" altLang="en-US" sz="2800">
                <a:sym typeface="Symbol" pitchFamily="18" charset="2"/>
              </a:rPr>
              <a:t>在第</a:t>
            </a:r>
            <a:r>
              <a:rPr lang="en-US" altLang="zh-CN" sz="2800">
                <a:sym typeface="Symbol" pitchFamily="18" charset="2"/>
              </a:rPr>
              <a:t>6</a:t>
            </a:r>
            <a:r>
              <a:rPr lang="zh-CN" altLang="en-US" sz="2800">
                <a:sym typeface="Symbol" pitchFamily="18" charset="2"/>
              </a:rPr>
              <a:t>周期使用</a:t>
            </a:r>
            <a:endParaRPr lang="zh-CN" altLang="en-US">
              <a:sym typeface="Symbol" pitchFamily="18" charset="2"/>
            </a:endParaRPr>
          </a:p>
          <a:p>
            <a:pPr marL="342900" indent="-342900">
              <a:lnSpc>
                <a:spcPct val="95000"/>
              </a:lnSpc>
            </a:pPr>
            <a:r>
              <a:rPr lang="en-US" altLang="zh-CN">
                <a:sym typeface="Symbol" pitchFamily="18" charset="2"/>
              </a:rPr>
              <a:t>  </a:t>
            </a:r>
            <a:r>
              <a:rPr lang="zh-CN" altLang="en-US" sz="2800">
                <a:sym typeface="Symbol" pitchFamily="18" charset="2"/>
              </a:rPr>
              <a:t>第</a:t>
            </a:r>
            <a:r>
              <a:rPr lang="en-US" altLang="zh-CN" sz="2800">
                <a:sym typeface="Symbol" pitchFamily="18" charset="2"/>
              </a:rPr>
              <a:t>2</a:t>
            </a:r>
            <a:r>
              <a:rPr lang="zh-CN" altLang="en-US" sz="2800">
                <a:sym typeface="Symbol" pitchFamily="18" charset="2"/>
              </a:rPr>
              <a:t>次迭代</a:t>
            </a:r>
            <a:r>
              <a:rPr lang="zh-CN" altLang="en-US">
                <a:sym typeface="Symbol" pitchFamily="18" charset="2"/>
              </a:rPr>
              <a:t>结</a:t>
            </a:r>
            <a:endParaRPr lang="zh-CN" altLang="en-US" sz="2800">
              <a:sym typeface="Symbol" pitchFamily="18" charset="2"/>
            </a:endParaRPr>
          </a:p>
          <a:p>
            <a:pPr marL="342900" indent="-342900">
              <a:lnSpc>
                <a:spcPct val="95000"/>
              </a:lnSpc>
            </a:pPr>
            <a:r>
              <a:rPr lang="zh-CN" altLang="en-US" sz="2800">
                <a:sym typeface="Symbol" pitchFamily="18" charset="2"/>
              </a:rPr>
              <a:t>果在第</a:t>
            </a:r>
            <a:r>
              <a:rPr lang="en-US" altLang="zh-CN" sz="2800">
                <a:sym typeface="Symbol" pitchFamily="18" charset="2"/>
              </a:rPr>
              <a:t>5</a:t>
            </a:r>
            <a:r>
              <a:rPr lang="zh-CN" altLang="en-US" sz="2800">
                <a:sym typeface="Symbol" pitchFamily="18" charset="2"/>
              </a:rPr>
              <a:t>周期</a:t>
            </a:r>
            <a:r>
              <a:rPr lang="zh-CN" altLang="en-US">
                <a:sym typeface="Symbol" pitchFamily="18" charset="2"/>
              </a:rPr>
              <a:t>产</a:t>
            </a:r>
            <a:endParaRPr lang="zh-CN" altLang="en-US" sz="2800">
              <a:sym typeface="Symbol" pitchFamily="18" charset="2"/>
            </a:endParaRPr>
          </a:p>
          <a:p>
            <a:pPr marL="342900" indent="-342900">
              <a:lnSpc>
                <a:spcPct val="95000"/>
              </a:lnSpc>
            </a:pPr>
            <a:r>
              <a:rPr lang="zh-CN" altLang="en-US" sz="2800">
                <a:sym typeface="Symbol" pitchFamily="18" charset="2"/>
              </a:rPr>
              <a:t>生，第</a:t>
            </a:r>
            <a:r>
              <a:rPr lang="en-US" altLang="zh-CN" sz="2800">
                <a:sym typeface="Symbol" pitchFamily="18" charset="2"/>
              </a:rPr>
              <a:t>8</a:t>
            </a:r>
            <a:r>
              <a:rPr lang="zh-CN" altLang="en-US" sz="2800">
                <a:sym typeface="Symbol" pitchFamily="18" charset="2"/>
              </a:rPr>
              <a:t>周期用</a:t>
            </a:r>
          </a:p>
          <a:p>
            <a:pPr marL="342900" indent="-342900">
              <a:lnSpc>
                <a:spcPct val="95000"/>
              </a:lnSpc>
            </a:pPr>
            <a:r>
              <a:rPr lang="en-US" altLang="zh-CN">
                <a:sym typeface="Symbol" pitchFamily="18" charset="2"/>
              </a:rPr>
              <a:t> </a:t>
            </a:r>
            <a:r>
              <a:rPr lang="zh-CN" altLang="en-US" sz="2800">
                <a:sym typeface="Symbol" pitchFamily="18" charset="2"/>
              </a:rPr>
              <a:t>结果必须保存</a:t>
            </a:r>
          </a:p>
          <a:p>
            <a:pPr marL="342900" indent="-342900">
              <a:lnSpc>
                <a:spcPct val="95000"/>
              </a:lnSpc>
            </a:pPr>
            <a:r>
              <a:rPr lang="zh-CN" altLang="en-US" sz="2800">
                <a:sym typeface="Symbol" pitchFamily="18" charset="2"/>
              </a:rPr>
              <a:t>在不同寄存器</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770"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80771"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10.5.3 </a:t>
            </a:r>
            <a:r>
              <a:rPr lang="zh-CN" altLang="en-US" b="1"/>
              <a:t>寄存器分配和代码生成</a:t>
            </a:r>
          </a:p>
          <a:p>
            <a:pPr lvl="1" algn="just">
              <a:buFontTx/>
              <a:buNone/>
            </a:pPr>
            <a:r>
              <a:rPr lang="zh-CN" altLang="en-US" b="1"/>
              <a:t>	奇数次迭代和偶数次迭代的代码不完全一样，所</a:t>
            </a:r>
          </a:p>
          <a:p>
            <a:pPr lvl="1" algn="just">
              <a:spcBef>
                <a:spcPct val="0"/>
              </a:spcBef>
              <a:buFontTx/>
              <a:buNone/>
            </a:pPr>
            <a:r>
              <a:rPr lang="zh-CN" altLang="en-US" b="1"/>
              <a:t>以进入稳定状态后的循环由</a:t>
            </a:r>
            <a:r>
              <a:rPr lang="en-US" altLang="zh-CN" b="1"/>
              <a:t>2</a:t>
            </a:r>
            <a:r>
              <a:rPr lang="zh-CN" altLang="en-US" b="1"/>
              <a:t>周期加倍成</a:t>
            </a:r>
            <a:r>
              <a:rPr lang="en-US" altLang="zh-CN" b="1"/>
              <a:t>4</a:t>
            </a:r>
            <a:r>
              <a:rPr lang="zh-CN" altLang="en-US" b="1"/>
              <a:t>周期</a:t>
            </a:r>
          </a:p>
          <a:p>
            <a:pPr lvl="1" algn="just"/>
            <a:r>
              <a:rPr lang="zh-CN" altLang="en-US" b="1"/>
              <a:t>用源代码解释，相当于下面的循环</a:t>
            </a:r>
          </a:p>
          <a:p>
            <a:pPr lvl="1" algn="just">
              <a:spcBef>
                <a:spcPct val="0"/>
              </a:spcBef>
              <a:buFontTx/>
              <a:buNone/>
            </a:pPr>
            <a:r>
              <a:rPr lang="pt-BR" altLang="zh-CN" b="1"/>
              <a:t>if (N &gt;= 5)</a:t>
            </a:r>
          </a:p>
          <a:p>
            <a:pPr lvl="1" algn="just">
              <a:spcBef>
                <a:spcPct val="0"/>
              </a:spcBef>
              <a:buFontTx/>
              <a:buNone/>
            </a:pPr>
            <a:r>
              <a:rPr lang="pt-BR" altLang="zh-CN" b="1"/>
              <a:t>	N2 = 1 + 2 </a:t>
            </a:r>
            <a:r>
              <a:rPr lang="en-US" altLang="zh-CN" b="1">
                <a:sym typeface="Symbol" pitchFamily="18" charset="2"/>
              </a:rPr>
              <a:t></a:t>
            </a:r>
            <a:r>
              <a:rPr lang="pt-BR" altLang="zh-CN" b="1"/>
              <a:t> ((N </a:t>
            </a:r>
            <a:r>
              <a:rPr lang="en-US" altLang="zh-CN" b="1">
                <a:sym typeface="Symbol" pitchFamily="18" charset="2"/>
              </a:rPr>
              <a:t></a:t>
            </a:r>
            <a:r>
              <a:rPr lang="pt-BR" altLang="zh-CN" b="1"/>
              <a:t> 1) / 2);</a:t>
            </a:r>
          </a:p>
          <a:p>
            <a:pPr lvl="1" algn="just">
              <a:spcBef>
                <a:spcPct val="0"/>
              </a:spcBef>
              <a:buFontTx/>
              <a:buNone/>
            </a:pPr>
            <a:r>
              <a:rPr lang="pt-BR" altLang="zh-CN" b="1"/>
              <a:t>else</a:t>
            </a:r>
          </a:p>
          <a:p>
            <a:pPr lvl="1" algn="just">
              <a:spcBef>
                <a:spcPct val="0"/>
              </a:spcBef>
              <a:buFontTx/>
              <a:buNone/>
            </a:pPr>
            <a:r>
              <a:rPr lang="pt-BR" altLang="zh-CN" b="1"/>
              <a:t>	N2 = 0;</a:t>
            </a:r>
          </a:p>
          <a:p>
            <a:pPr lvl="1" algn="just">
              <a:spcBef>
                <a:spcPct val="0"/>
              </a:spcBef>
              <a:buFontTx/>
              <a:buNone/>
            </a:pPr>
            <a:r>
              <a:rPr lang="pt-BR" altLang="zh-CN" b="1"/>
              <a:t>for (i = 0; i &lt; N2; i ++)	//  </a:t>
            </a:r>
            <a:r>
              <a:rPr lang="zh-CN" altLang="en-US" b="1"/>
              <a:t>该循环被流水化</a:t>
            </a:r>
            <a:endParaRPr lang="pt-BR" altLang="zh-CN" b="1"/>
          </a:p>
          <a:p>
            <a:pPr lvl="1" algn="just">
              <a:spcBef>
                <a:spcPct val="0"/>
              </a:spcBef>
              <a:buFontTx/>
              <a:buNone/>
            </a:pPr>
            <a:r>
              <a:rPr lang="pt-BR" altLang="zh-CN" b="1"/>
              <a:t>		D[i] = A[i] </a:t>
            </a:r>
            <a:r>
              <a:rPr lang="en-US" altLang="zh-CN" b="1">
                <a:sym typeface="Symbol" pitchFamily="18" charset="2"/>
              </a:rPr>
              <a:t></a:t>
            </a:r>
            <a:r>
              <a:rPr lang="pt-BR" altLang="zh-CN" b="1"/>
              <a:t> B[i] + c;</a:t>
            </a:r>
          </a:p>
          <a:p>
            <a:pPr lvl="1" algn="just">
              <a:spcBef>
                <a:spcPct val="0"/>
              </a:spcBef>
              <a:buFontTx/>
              <a:buNone/>
            </a:pPr>
            <a:r>
              <a:rPr lang="pt-BR" altLang="zh-CN" b="1"/>
              <a:t>for (i = N2; i &lt; N; i ++)	// </a:t>
            </a:r>
            <a:r>
              <a:rPr lang="zh-CN" altLang="en-US" b="1"/>
              <a:t>不需要优化</a:t>
            </a:r>
            <a:endParaRPr lang="pt-BR" altLang="zh-CN" b="1"/>
          </a:p>
          <a:p>
            <a:pPr lvl="1" algn="just">
              <a:spcBef>
                <a:spcPct val="0"/>
              </a:spcBef>
              <a:buFontTx/>
              <a:buNone/>
            </a:pPr>
            <a:r>
              <a:rPr lang="pt-BR" altLang="zh-CN" b="1"/>
              <a:t>		D[i] = A[i] </a:t>
            </a:r>
            <a:r>
              <a:rPr lang="en-US" altLang="zh-CN" b="1">
                <a:sym typeface="Symbol" pitchFamily="18" charset="2"/>
              </a:rPr>
              <a:t></a:t>
            </a:r>
            <a:r>
              <a:rPr lang="pt-BR" altLang="zh-CN" b="1"/>
              <a:t> B[i] + c;</a:t>
            </a:r>
            <a:endParaRPr lang="zh-CN" altLang="en-US" b="1"/>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91011"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10.5.4 Do-Across</a:t>
            </a:r>
            <a:r>
              <a:rPr lang="zh-CN" altLang="en-US" b="1"/>
              <a:t>循环</a:t>
            </a:r>
          </a:p>
          <a:p>
            <a:pPr lvl="1" algn="just">
              <a:buFontTx/>
              <a:buNone/>
            </a:pPr>
            <a:r>
              <a:rPr lang="zh-CN" altLang="en-US" b="1"/>
              <a:t>	软件流水也可以用到迭代之间存在数据相关的循环，这样的循环叫做</a:t>
            </a:r>
            <a:r>
              <a:rPr lang="en-US" altLang="zh-CN" b="1" i="1"/>
              <a:t>do</a:t>
            </a:r>
            <a:r>
              <a:rPr lang="en-US" altLang="zh-CN" b="1"/>
              <a:t>-</a:t>
            </a:r>
            <a:r>
              <a:rPr lang="en-US" altLang="zh-CN" b="1" i="1"/>
              <a:t>across</a:t>
            </a:r>
            <a:r>
              <a:rPr lang="zh-CN" altLang="en-US" b="1"/>
              <a:t>循环</a:t>
            </a:r>
            <a:endParaRPr lang="zh-CN" altLang="en-US"/>
          </a:p>
          <a:p>
            <a:pPr lvl="1">
              <a:buFontTx/>
              <a:buNone/>
            </a:pPr>
            <a:r>
              <a:rPr lang="zh-CN" altLang="en-US"/>
              <a:t>	</a:t>
            </a:r>
            <a:r>
              <a:rPr lang="zh-CN" altLang="en-US" b="1"/>
              <a:t>	</a:t>
            </a:r>
            <a:r>
              <a:rPr lang="en-US" altLang="zh-CN" b="1"/>
              <a:t>for (i = 0; i &lt; n; i ++) {</a:t>
            </a:r>
          </a:p>
          <a:p>
            <a:pPr lvl="1">
              <a:buFontTx/>
              <a:buNone/>
            </a:pPr>
            <a:r>
              <a:rPr lang="en-US" altLang="zh-CN" b="1"/>
              <a:t>			sum = sum + A[i];</a:t>
            </a:r>
          </a:p>
          <a:p>
            <a:pPr lvl="1">
              <a:buFontTx/>
              <a:buNone/>
            </a:pPr>
            <a:r>
              <a:rPr lang="en-US" altLang="zh-CN" b="1"/>
              <a:t>			B[i] = A[i] </a:t>
            </a:r>
            <a:r>
              <a:rPr lang="en-US" altLang="zh-CN" b="1">
                <a:sym typeface="Symbol" pitchFamily="18" charset="2"/>
              </a:rPr>
              <a:t></a:t>
            </a:r>
            <a:r>
              <a:rPr lang="en-US" altLang="zh-CN" b="1"/>
              <a:t> b;</a:t>
            </a:r>
          </a:p>
          <a:p>
            <a:pPr lvl="1">
              <a:buFontTx/>
              <a:buNone/>
            </a:pPr>
            <a:r>
              <a:rPr lang="en-US" altLang="zh-CN" b="1"/>
              <a:t>		}</a:t>
            </a:r>
          </a:p>
          <a:p>
            <a:pPr lvl="1"/>
            <a:r>
              <a:rPr lang="zh-CN" altLang="en-US" b="1"/>
              <a:t>该循环的执行不可能快于每</a:t>
            </a:r>
            <a:r>
              <a:rPr lang="en-US" altLang="zh-CN" b="1"/>
              <a:t>2</a:t>
            </a:r>
            <a:r>
              <a:rPr lang="zh-CN" altLang="en-US" b="1"/>
              <a:t>周期</a:t>
            </a:r>
            <a:r>
              <a:rPr lang="en-US" altLang="zh-CN" b="1"/>
              <a:t>1</a:t>
            </a:r>
            <a:r>
              <a:rPr lang="zh-CN" altLang="en-US" b="1"/>
              <a:t>次迭代</a:t>
            </a:r>
            <a:endParaRPr lang="zh-CN" altLang="en-US"/>
          </a:p>
          <a:p>
            <a:pPr lvl="1"/>
            <a:r>
              <a:rPr lang="zh-CN" altLang="en-US" b="1"/>
              <a:t>即使有更多的加法器或乘法器，也不可能更快</a:t>
            </a:r>
          </a:p>
          <a:p>
            <a:pPr lvl="1"/>
            <a:r>
              <a:rPr lang="zh-CN" altLang="en-US" b="1"/>
              <a:t>吞吐能力受到穿越迭代的数据相关链的限制</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93059"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10.5.5 </a:t>
            </a:r>
            <a:r>
              <a:rPr lang="zh-CN" altLang="en-US" b="1"/>
              <a:t>软件流水的目标和约束</a:t>
            </a:r>
          </a:p>
          <a:p>
            <a:pPr algn="just"/>
            <a:r>
              <a:rPr lang="zh-CN" altLang="en-US" b="1"/>
              <a:t>目标</a:t>
            </a:r>
          </a:p>
          <a:p>
            <a:pPr lvl="1" algn="just"/>
            <a:r>
              <a:rPr lang="zh-CN" altLang="pt-BR" b="1"/>
              <a:t>基本目标是极大化耗时较长的循环的吞吐能力</a:t>
            </a:r>
          </a:p>
          <a:p>
            <a:pPr lvl="1" algn="just"/>
            <a:r>
              <a:rPr lang="zh-CN" altLang="pt-BR" b="1"/>
              <a:t>次要目标是保持所产生代码的规模较小</a:t>
            </a:r>
          </a:p>
          <a:p>
            <a:pPr algn="just"/>
            <a:r>
              <a:rPr lang="zh-CN" altLang="pt-BR" b="1"/>
              <a:t>达到目标的体现</a:t>
            </a:r>
          </a:p>
          <a:p>
            <a:pPr lvl="1" algn="just"/>
            <a:r>
              <a:rPr lang="zh-CN" altLang="pt-BR" b="1"/>
              <a:t>软件流水化的循环应该有较小的流水线稳定状态</a:t>
            </a:r>
          </a:p>
          <a:p>
            <a:pPr algn="just"/>
            <a:r>
              <a:rPr lang="zh-CN" altLang="pt-BR" b="1"/>
              <a:t>实现策略</a:t>
            </a:r>
          </a:p>
          <a:p>
            <a:pPr lvl="1" algn="just"/>
            <a:r>
              <a:rPr lang="zh-CN" altLang="pt-BR" b="1"/>
              <a:t> 让每次迭代的相对调度都相同，并且这些迭代以同样的时间间隔逐步启动</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95107"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10.5.5 </a:t>
            </a:r>
            <a:r>
              <a:rPr lang="zh-CN" altLang="en-US" b="1"/>
              <a:t>软件流水的目标和约束</a:t>
            </a:r>
          </a:p>
          <a:p>
            <a:pPr algn="just"/>
            <a:r>
              <a:rPr lang="zh-CN" altLang="en-US" b="1"/>
              <a:t>资源约束</a:t>
            </a:r>
          </a:p>
          <a:p>
            <a:pPr lvl="1" algn="just"/>
            <a:r>
              <a:rPr lang="zh-CN" altLang="pt-BR" b="1"/>
              <a:t>令机器资源由</a:t>
            </a:r>
            <a:r>
              <a:rPr lang="pt-BR" altLang="zh-CN" b="1" i="1"/>
              <a:t>R</a:t>
            </a:r>
            <a:r>
              <a:rPr lang="pt-BR" altLang="zh-CN" b="1"/>
              <a:t> = [</a:t>
            </a:r>
            <a:r>
              <a:rPr lang="pt-BR" altLang="zh-CN" b="1" i="1"/>
              <a:t>r</a:t>
            </a:r>
            <a:r>
              <a:rPr lang="pt-BR" altLang="zh-CN" b="1" baseline="-25000"/>
              <a:t>1</a:t>
            </a:r>
            <a:r>
              <a:rPr lang="pt-BR" altLang="zh-CN" b="1"/>
              <a:t>, </a:t>
            </a:r>
            <a:r>
              <a:rPr lang="pt-BR" altLang="zh-CN" b="1" i="1"/>
              <a:t>r</a:t>
            </a:r>
            <a:r>
              <a:rPr lang="pt-BR" altLang="zh-CN" b="1" baseline="-25000"/>
              <a:t>2</a:t>
            </a:r>
            <a:r>
              <a:rPr lang="pt-BR" altLang="zh-CN" b="1"/>
              <a:t>, ...]</a:t>
            </a:r>
            <a:r>
              <a:rPr lang="zh-CN" altLang="pt-BR" b="1"/>
              <a:t>表示，其中</a:t>
            </a:r>
            <a:r>
              <a:rPr lang="pt-BR" altLang="zh-CN" b="1" i="1"/>
              <a:t>r</a:t>
            </a:r>
            <a:r>
              <a:rPr lang="pt-BR" altLang="zh-CN" b="1" i="1" baseline="-25000"/>
              <a:t>i</a:t>
            </a:r>
            <a:r>
              <a:rPr lang="zh-CN" altLang="pt-BR" b="1"/>
              <a:t>是第</a:t>
            </a:r>
            <a:r>
              <a:rPr lang="pt-BR" altLang="zh-CN" b="1" i="1"/>
              <a:t>i</a:t>
            </a:r>
            <a:r>
              <a:rPr lang="zh-CN" altLang="pt-BR" b="1"/>
              <a:t>类资源可用部件数</a:t>
            </a:r>
          </a:p>
          <a:p>
            <a:pPr lvl="1" algn="just"/>
            <a:r>
              <a:rPr lang="zh-CN" altLang="pt-BR" b="1"/>
              <a:t>若循环的一次迭代需要第</a:t>
            </a:r>
            <a:r>
              <a:rPr lang="pt-BR" altLang="zh-CN" b="1" i="1"/>
              <a:t>i</a:t>
            </a:r>
            <a:r>
              <a:rPr lang="zh-CN" altLang="pt-BR" b="1"/>
              <a:t>类资源</a:t>
            </a:r>
            <a:r>
              <a:rPr lang="pt-BR" altLang="zh-CN" b="1" i="1"/>
              <a:t>n</a:t>
            </a:r>
            <a:r>
              <a:rPr lang="pt-BR" altLang="zh-CN" b="1" i="1" baseline="-25000"/>
              <a:t>i</a:t>
            </a:r>
            <a:r>
              <a:rPr lang="zh-CN" altLang="pt-BR" b="1"/>
              <a:t>个部件</a:t>
            </a:r>
          </a:p>
          <a:p>
            <a:pPr lvl="1" algn="just"/>
            <a:r>
              <a:rPr lang="zh-CN" altLang="pt-BR" b="1"/>
              <a:t>流水化循环的平均启动间隔至少是</a:t>
            </a:r>
            <a:r>
              <a:rPr lang="pt-BR" altLang="zh-CN" b="1" i="1"/>
              <a:t>max</a:t>
            </a:r>
            <a:r>
              <a:rPr lang="pt-BR" altLang="zh-CN" b="1" i="1" baseline="-25000"/>
              <a:t>i</a:t>
            </a:r>
            <a:r>
              <a:rPr lang="pt-BR" altLang="zh-CN" b="1"/>
              <a:t>(</a:t>
            </a:r>
            <a:r>
              <a:rPr lang="pt-BR" altLang="zh-CN" b="1" i="1"/>
              <a:t>n</a:t>
            </a:r>
            <a:r>
              <a:rPr lang="pt-BR" altLang="zh-CN" b="1" i="1" baseline="-25000"/>
              <a:t>i</a:t>
            </a:r>
            <a:r>
              <a:rPr lang="pt-BR" altLang="zh-CN" b="1"/>
              <a:t>/</a:t>
            </a:r>
            <a:r>
              <a:rPr lang="pt-BR" altLang="zh-CN" b="1" i="1"/>
              <a:t>r</a:t>
            </a:r>
            <a:r>
              <a:rPr lang="pt-BR" altLang="zh-CN" b="1" i="1" baseline="-25000"/>
              <a:t>i</a:t>
            </a:r>
            <a:r>
              <a:rPr lang="pt-BR" altLang="zh-CN" b="1"/>
              <a:t>)</a:t>
            </a:r>
            <a:r>
              <a:rPr lang="zh-CN" altLang="pt-BR" b="1"/>
              <a:t>周期</a:t>
            </a:r>
          </a:p>
          <a:p>
            <a:pPr lvl="1" algn="just"/>
            <a:r>
              <a:rPr lang="zh-CN" altLang="pt-BR" b="1"/>
              <a:t>如果</a:t>
            </a:r>
            <a:r>
              <a:rPr lang="pt-BR" altLang="zh-CN" b="1" i="1"/>
              <a:t>max</a:t>
            </a:r>
            <a:r>
              <a:rPr lang="pt-BR" altLang="zh-CN" b="1" i="1" baseline="-25000"/>
              <a:t>i</a:t>
            </a:r>
            <a:r>
              <a:rPr lang="pt-BR" altLang="zh-CN" b="1"/>
              <a:t>(</a:t>
            </a:r>
            <a:r>
              <a:rPr lang="pt-BR" altLang="zh-CN" b="1" i="1"/>
              <a:t>n</a:t>
            </a:r>
            <a:r>
              <a:rPr lang="pt-BR" altLang="zh-CN" b="1" i="1" baseline="-25000"/>
              <a:t>i</a:t>
            </a:r>
            <a:r>
              <a:rPr lang="pt-BR" altLang="zh-CN" b="1"/>
              <a:t>/</a:t>
            </a:r>
            <a:r>
              <a:rPr lang="pt-BR" altLang="zh-CN" b="1" i="1"/>
              <a:t>r</a:t>
            </a:r>
            <a:r>
              <a:rPr lang="pt-BR" altLang="zh-CN" b="1" i="1" baseline="-25000"/>
              <a:t>i</a:t>
            </a:r>
            <a:r>
              <a:rPr lang="pt-BR" altLang="zh-CN" b="1"/>
              <a:t>)</a:t>
            </a:r>
            <a:r>
              <a:rPr lang="zh-CN" altLang="pt-BR" b="1"/>
              <a:t>小于</a:t>
            </a:r>
            <a:r>
              <a:rPr lang="pt-BR" altLang="zh-CN" b="1"/>
              <a:t>1</a:t>
            </a:r>
            <a:r>
              <a:rPr lang="zh-CN" altLang="pt-BR" b="1"/>
              <a:t>，则将源代码展开几次是有用的</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Grp="1" noChangeArrowheads="1"/>
          </p:cNvSpPr>
          <p:nvPr>
            <p:ph type="title"/>
          </p:nvPr>
        </p:nvSpPr>
        <p:spPr>
          <a:xfrm>
            <a:off x="381000" y="228600"/>
            <a:ext cx="8229600" cy="1143000"/>
          </a:xfrm>
        </p:spPr>
        <p:txBody>
          <a:bodyPr/>
          <a:lstStyle/>
          <a:p>
            <a:r>
              <a:rPr lang="en-US" altLang="zh-CN" b="1"/>
              <a:t>10.5  </a:t>
            </a:r>
            <a:r>
              <a:rPr lang="zh-CN" altLang="en-US" b="1"/>
              <a:t>软  件  流  水</a:t>
            </a:r>
            <a:r>
              <a:rPr lang="zh-CN" altLang="en-US"/>
              <a:t> </a:t>
            </a:r>
          </a:p>
        </p:txBody>
      </p:sp>
      <p:sp>
        <p:nvSpPr>
          <p:cNvPr id="2097155"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10.5.5 </a:t>
            </a:r>
            <a:r>
              <a:rPr lang="zh-CN" altLang="en-US" b="1"/>
              <a:t>软件流水的目标和约束</a:t>
            </a:r>
          </a:p>
          <a:p>
            <a:pPr algn="just"/>
            <a:r>
              <a:rPr lang="zh-CN" altLang="en-US" b="1"/>
              <a:t>数据相关</a:t>
            </a:r>
          </a:p>
          <a:p>
            <a:pPr lvl="1" algn="just"/>
            <a:r>
              <a:rPr lang="zh-CN" altLang="pt-BR" b="1"/>
              <a:t>一个操作可能依赖于前一次迭代中同样操作的结果，不同于到目前为止碰到的数据相关</a:t>
            </a:r>
          </a:p>
          <a:p>
            <a:pPr lvl="1" algn="just"/>
            <a:r>
              <a:rPr lang="zh-CN" altLang="pt-BR" b="1"/>
              <a:t>仅用延迟来标记边不够用，需要区别不同迭代中同一操作的实例，例如：</a:t>
            </a:r>
            <a:endParaRPr lang="zh-CN" altLang="pt-BR"/>
          </a:p>
          <a:p>
            <a:pPr lvl="1">
              <a:buFontTx/>
              <a:buNone/>
            </a:pPr>
            <a:r>
              <a:rPr lang="zh-CN" altLang="en-US" b="1"/>
              <a:t>		</a:t>
            </a:r>
            <a:r>
              <a:rPr lang="en-US" altLang="zh-CN" b="1"/>
              <a:t>for (i = 2; i &lt; n; i ++)</a:t>
            </a:r>
          </a:p>
          <a:p>
            <a:pPr lvl="1">
              <a:buFontTx/>
              <a:buNone/>
            </a:pPr>
            <a:r>
              <a:rPr lang="en-US" altLang="zh-CN" b="1"/>
              <a:t>			A[i] = B[i] + A[i </a:t>
            </a:r>
            <a:r>
              <a:rPr lang="en-US" altLang="zh-CN" b="1">
                <a:sym typeface="Symbol" pitchFamily="18" charset="2"/>
              </a:rPr>
              <a:t></a:t>
            </a:r>
            <a:r>
              <a:rPr lang="en-US" altLang="zh-CN" b="1"/>
              <a:t>2]</a:t>
            </a:r>
          </a:p>
          <a:p>
            <a:pPr lvl="1">
              <a:buFontTx/>
              <a:buNone/>
            </a:pPr>
            <a:r>
              <a:rPr lang="zh-CN" altLang="en-US" b="1"/>
              <a:t>	写</a:t>
            </a:r>
            <a:r>
              <a:rPr lang="en-US" altLang="zh-CN" b="1"/>
              <a:t>A[i]</a:t>
            </a:r>
            <a:r>
              <a:rPr lang="zh-CN" altLang="en-US" b="1"/>
              <a:t>和读</a:t>
            </a:r>
            <a:r>
              <a:rPr lang="en-US" altLang="zh-CN" b="1"/>
              <a:t>A[i </a:t>
            </a:r>
            <a:r>
              <a:rPr lang="en-US" altLang="zh-CN" b="1">
                <a:sym typeface="Symbol" pitchFamily="18" charset="2"/>
              </a:rPr>
              <a:t></a:t>
            </a:r>
            <a:r>
              <a:rPr lang="en-US" altLang="zh-CN" b="1"/>
              <a:t>2]</a:t>
            </a:r>
            <a:r>
              <a:rPr lang="zh-CN" altLang="en-US" b="1"/>
              <a:t>的依赖边上标记的迭代次数差是</a:t>
            </a:r>
            <a:r>
              <a:rPr lang="en-US" altLang="zh-CN" b="1"/>
              <a:t>2</a:t>
            </a:r>
            <a:endParaRPr lang="zh-CN" altLang="en-US" b="1"/>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Grp="1" noChangeArrowheads="1"/>
          </p:cNvSpPr>
          <p:nvPr>
            <p:ph type="title"/>
          </p:nvPr>
        </p:nvSpPr>
        <p:spPr>
          <a:xfrm>
            <a:off x="0" y="228600"/>
            <a:ext cx="9144000" cy="1143000"/>
          </a:xfrm>
        </p:spPr>
        <p:txBody>
          <a:bodyPr/>
          <a:lstStyle/>
          <a:p>
            <a:r>
              <a:rPr lang="en-US" altLang="zh-CN" b="1"/>
              <a:t>10.6  </a:t>
            </a:r>
            <a:r>
              <a:rPr lang="zh-CN" altLang="en-US" b="1"/>
              <a:t>并行性和数据局部性优化概述</a:t>
            </a:r>
          </a:p>
        </p:txBody>
      </p:sp>
      <p:sp>
        <p:nvSpPr>
          <p:cNvPr id="2099203" name="Rectangle 3"/>
          <p:cNvSpPr>
            <a:spLocks noGrp="1" noChangeArrowheads="1"/>
          </p:cNvSpPr>
          <p:nvPr>
            <p:ph idx="1"/>
          </p:nvPr>
        </p:nvSpPr>
        <p:spPr>
          <a:xfrm>
            <a:off x="287338" y="1438275"/>
            <a:ext cx="8564562" cy="5399088"/>
          </a:xfrm>
          <a:noFill/>
        </p:spPr>
        <p:txBody>
          <a:bodyPr/>
          <a:lstStyle/>
          <a:p>
            <a:pPr algn="just"/>
            <a:r>
              <a:rPr lang="zh-CN" altLang="en-US" b="1"/>
              <a:t>并行编程模型</a:t>
            </a:r>
          </a:p>
          <a:p>
            <a:pPr lvl="1" algn="just"/>
            <a:r>
              <a:rPr lang="zh-CN" altLang="en-US" b="1"/>
              <a:t>任务并行</a:t>
            </a:r>
          </a:p>
          <a:p>
            <a:pPr lvl="1" algn="just"/>
            <a:r>
              <a:rPr lang="zh-CN" altLang="en-US" b="1"/>
              <a:t>数据并行</a:t>
            </a:r>
          </a:p>
          <a:p>
            <a:pPr lvl="1" algn="just"/>
            <a:r>
              <a:rPr lang="zh-CN" altLang="en-US" b="1"/>
              <a:t>数据流并行（前面几节涉及较多）</a:t>
            </a:r>
          </a:p>
          <a:p>
            <a:pPr algn="just"/>
            <a:r>
              <a:rPr lang="zh-CN" altLang="en-US" b="1"/>
              <a:t>本节内容围绕任务并行和数据并行</a:t>
            </a:r>
          </a:p>
          <a:p>
            <a:pPr lvl="1" algn="just"/>
            <a:r>
              <a:rPr lang="zh-CN" altLang="en-US" b="1"/>
              <a:t>介绍并行计算机系统结构的概况</a:t>
            </a:r>
            <a:endParaRPr lang="zh-CN" altLang="en-US"/>
          </a:p>
          <a:p>
            <a:pPr lvl="1" algn="just"/>
            <a:r>
              <a:rPr lang="zh-CN" altLang="en-US" b="1"/>
              <a:t>给出并行化的基本概念，程序循环的变换，还有对并行化有用的概念</a:t>
            </a:r>
          </a:p>
          <a:p>
            <a:pPr lvl="1" algn="just"/>
            <a:r>
              <a:rPr lang="zh-CN" altLang="en-US" b="1"/>
              <a:t>类似的考虑怎样用于优化数据局部性</a:t>
            </a:r>
            <a:endParaRPr lang="zh-CN" altLang="en-US"/>
          </a:p>
          <a:p>
            <a:pPr lvl="1" algn="just"/>
            <a:r>
              <a:rPr lang="zh-CN" altLang="en-US" b="1"/>
              <a:t>以矩阵乘算法的优化为例</a:t>
            </a:r>
            <a:r>
              <a:rPr lang="zh-CN" altLang="en-US"/>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1"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10.6.1 </a:t>
            </a:r>
            <a:r>
              <a:rPr lang="zh-CN" altLang="en-US" b="1"/>
              <a:t>多处理器</a:t>
            </a:r>
          </a:p>
          <a:p>
            <a:pPr algn="just"/>
            <a:r>
              <a:rPr lang="zh-CN" altLang="en-US" b="1"/>
              <a:t>对称多处理器的体系结构</a:t>
            </a:r>
            <a:endParaRPr lang="zh-CN" altLang="en-US"/>
          </a:p>
        </p:txBody>
      </p:sp>
      <p:grpSp>
        <p:nvGrpSpPr>
          <p:cNvPr id="2101285" name="Group 37"/>
          <p:cNvGrpSpPr>
            <a:grpSpLocks/>
          </p:cNvGrpSpPr>
          <p:nvPr/>
        </p:nvGrpSpPr>
        <p:grpSpPr bwMode="auto">
          <a:xfrm>
            <a:off x="2051050" y="2805113"/>
            <a:ext cx="6931025" cy="3954462"/>
            <a:chOff x="1151" y="1739"/>
            <a:chExt cx="4366" cy="2491"/>
          </a:xfrm>
        </p:grpSpPr>
        <p:sp>
          <p:nvSpPr>
            <p:cNvPr id="2101254" name="Rectangle 6"/>
            <p:cNvSpPr>
              <a:spLocks noChangeArrowheads="1"/>
            </p:cNvSpPr>
            <p:nvPr/>
          </p:nvSpPr>
          <p:spPr bwMode="auto">
            <a:xfrm>
              <a:off x="2413" y="2839"/>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1255" name="Rectangle 7"/>
            <p:cNvSpPr>
              <a:spLocks noChangeArrowheads="1"/>
            </p:cNvSpPr>
            <p:nvPr/>
          </p:nvSpPr>
          <p:spPr bwMode="auto">
            <a:xfrm>
              <a:off x="1151" y="3953"/>
              <a:ext cx="4354" cy="2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54000" rIns="54000" bIns="28800"/>
            <a:lstStyle/>
            <a:p>
              <a:pPr marL="342900" indent="-342900" algn="ctr"/>
              <a:r>
                <a:rPr lang="zh-CN" altLang="en-US" sz="2400"/>
                <a:t>内存</a:t>
              </a:r>
            </a:p>
          </p:txBody>
        </p:sp>
        <p:sp>
          <p:nvSpPr>
            <p:cNvPr id="2101257" name="Rectangle 9"/>
            <p:cNvSpPr>
              <a:spLocks noChangeArrowheads="1"/>
            </p:cNvSpPr>
            <p:nvPr/>
          </p:nvSpPr>
          <p:spPr bwMode="auto">
            <a:xfrm>
              <a:off x="1151" y="3476"/>
              <a:ext cx="4354" cy="2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r>
                <a:rPr lang="zh-CN" altLang="en-US" sz="2400"/>
                <a:t>总线</a:t>
              </a:r>
            </a:p>
          </p:txBody>
        </p:sp>
        <p:sp>
          <p:nvSpPr>
            <p:cNvPr id="2101258" name="Line 10"/>
            <p:cNvSpPr>
              <a:spLocks noChangeShapeType="1"/>
            </p:cNvSpPr>
            <p:nvPr/>
          </p:nvSpPr>
          <p:spPr bwMode="auto">
            <a:xfrm flipH="1">
              <a:off x="3305" y="3761"/>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59" name="Rectangle 11"/>
            <p:cNvSpPr>
              <a:spLocks noChangeArrowheads="1"/>
            </p:cNvSpPr>
            <p:nvPr/>
          </p:nvSpPr>
          <p:spPr bwMode="auto">
            <a:xfrm>
              <a:off x="3681" y="2839"/>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1260" name="Rectangle 12"/>
            <p:cNvSpPr>
              <a:spLocks noChangeArrowheads="1"/>
            </p:cNvSpPr>
            <p:nvPr/>
          </p:nvSpPr>
          <p:spPr bwMode="auto">
            <a:xfrm>
              <a:off x="4888" y="2837"/>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1261" name="Rectangle 13"/>
            <p:cNvSpPr>
              <a:spLocks noChangeArrowheads="1"/>
            </p:cNvSpPr>
            <p:nvPr/>
          </p:nvSpPr>
          <p:spPr bwMode="auto">
            <a:xfrm>
              <a:off x="1163" y="2839"/>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1262" name="Line 14"/>
            <p:cNvSpPr>
              <a:spLocks noChangeShapeType="1"/>
            </p:cNvSpPr>
            <p:nvPr/>
          </p:nvSpPr>
          <p:spPr bwMode="auto">
            <a:xfrm flipH="1">
              <a:off x="2703" y="3279"/>
              <a:ext cx="0" cy="191"/>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63" name="Line 15"/>
            <p:cNvSpPr>
              <a:spLocks noChangeShapeType="1"/>
            </p:cNvSpPr>
            <p:nvPr/>
          </p:nvSpPr>
          <p:spPr bwMode="auto">
            <a:xfrm flipH="1">
              <a:off x="3988" y="3279"/>
              <a:ext cx="0" cy="191"/>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64" name="Line 16"/>
            <p:cNvSpPr>
              <a:spLocks noChangeShapeType="1"/>
            </p:cNvSpPr>
            <p:nvPr/>
          </p:nvSpPr>
          <p:spPr bwMode="auto">
            <a:xfrm flipH="1">
              <a:off x="5191" y="3278"/>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65" name="Line 17"/>
            <p:cNvSpPr>
              <a:spLocks noChangeShapeType="1"/>
            </p:cNvSpPr>
            <p:nvPr/>
          </p:nvSpPr>
          <p:spPr bwMode="auto">
            <a:xfrm flipH="1">
              <a:off x="1466" y="3279"/>
              <a:ext cx="0" cy="191"/>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66" name="Rectangle 18"/>
            <p:cNvSpPr>
              <a:spLocks noChangeArrowheads="1"/>
            </p:cNvSpPr>
            <p:nvPr/>
          </p:nvSpPr>
          <p:spPr bwMode="auto">
            <a:xfrm>
              <a:off x="1163" y="2204"/>
              <a:ext cx="617" cy="4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p>
          </p:txBody>
        </p:sp>
        <p:sp>
          <p:nvSpPr>
            <p:cNvPr id="2101267" name="Rectangle 19"/>
            <p:cNvSpPr>
              <a:spLocks noChangeArrowheads="1"/>
            </p:cNvSpPr>
            <p:nvPr/>
          </p:nvSpPr>
          <p:spPr bwMode="auto">
            <a:xfrm>
              <a:off x="2408" y="2206"/>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endParaRPr lang="zh-CN" altLang="en-US"/>
            </a:p>
          </p:txBody>
        </p:sp>
        <p:sp>
          <p:nvSpPr>
            <p:cNvPr id="2101268" name="Rectangle 20"/>
            <p:cNvSpPr>
              <a:spLocks noChangeArrowheads="1"/>
            </p:cNvSpPr>
            <p:nvPr/>
          </p:nvSpPr>
          <p:spPr bwMode="auto">
            <a:xfrm>
              <a:off x="3678" y="2214"/>
              <a:ext cx="617" cy="4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p>
          </p:txBody>
        </p:sp>
        <p:sp>
          <p:nvSpPr>
            <p:cNvPr id="2101269" name="Rectangle 21"/>
            <p:cNvSpPr>
              <a:spLocks noChangeArrowheads="1"/>
            </p:cNvSpPr>
            <p:nvPr/>
          </p:nvSpPr>
          <p:spPr bwMode="auto">
            <a:xfrm>
              <a:off x="4900" y="2203"/>
              <a:ext cx="617" cy="4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p>
          </p:txBody>
        </p:sp>
        <p:sp>
          <p:nvSpPr>
            <p:cNvPr id="2101270" name="Line 22"/>
            <p:cNvSpPr>
              <a:spLocks noChangeShapeType="1"/>
            </p:cNvSpPr>
            <p:nvPr/>
          </p:nvSpPr>
          <p:spPr bwMode="auto">
            <a:xfrm flipH="1">
              <a:off x="5191" y="2634"/>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71" name="Line 23"/>
            <p:cNvSpPr>
              <a:spLocks noChangeShapeType="1"/>
            </p:cNvSpPr>
            <p:nvPr/>
          </p:nvSpPr>
          <p:spPr bwMode="auto">
            <a:xfrm flipH="1">
              <a:off x="3991" y="2646"/>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72" name="Line 24"/>
            <p:cNvSpPr>
              <a:spLocks noChangeShapeType="1"/>
            </p:cNvSpPr>
            <p:nvPr/>
          </p:nvSpPr>
          <p:spPr bwMode="auto">
            <a:xfrm flipH="1">
              <a:off x="2715" y="2645"/>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73" name="Line 25"/>
            <p:cNvSpPr>
              <a:spLocks noChangeShapeType="1"/>
            </p:cNvSpPr>
            <p:nvPr/>
          </p:nvSpPr>
          <p:spPr bwMode="auto">
            <a:xfrm flipH="1">
              <a:off x="1469" y="2646"/>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74" name="Rectangle 26"/>
            <p:cNvSpPr>
              <a:spLocks noChangeArrowheads="1"/>
            </p:cNvSpPr>
            <p:nvPr/>
          </p:nvSpPr>
          <p:spPr bwMode="auto">
            <a:xfrm>
              <a:off x="1163" y="1768"/>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1275" name="Rectangle 27"/>
            <p:cNvSpPr>
              <a:spLocks noChangeArrowheads="1"/>
            </p:cNvSpPr>
            <p:nvPr/>
          </p:nvSpPr>
          <p:spPr bwMode="auto">
            <a:xfrm>
              <a:off x="2408" y="1768"/>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1276" name="Rectangle 28"/>
            <p:cNvSpPr>
              <a:spLocks noChangeArrowheads="1"/>
            </p:cNvSpPr>
            <p:nvPr/>
          </p:nvSpPr>
          <p:spPr bwMode="auto">
            <a:xfrm>
              <a:off x="3701" y="1768"/>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1277" name="Rectangle 29"/>
            <p:cNvSpPr>
              <a:spLocks noChangeArrowheads="1"/>
            </p:cNvSpPr>
            <p:nvPr/>
          </p:nvSpPr>
          <p:spPr bwMode="auto">
            <a:xfrm>
              <a:off x="4900" y="1739"/>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1279" name="Line 31"/>
            <p:cNvSpPr>
              <a:spLocks noChangeShapeType="1"/>
            </p:cNvSpPr>
            <p:nvPr/>
          </p:nvSpPr>
          <p:spPr bwMode="auto">
            <a:xfrm flipH="1">
              <a:off x="2710" y="2047"/>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82" name="Line 34"/>
            <p:cNvSpPr>
              <a:spLocks noChangeShapeType="1"/>
            </p:cNvSpPr>
            <p:nvPr/>
          </p:nvSpPr>
          <p:spPr bwMode="auto">
            <a:xfrm flipH="1">
              <a:off x="1491" y="2047"/>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83" name="Line 35"/>
            <p:cNvSpPr>
              <a:spLocks noChangeShapeType="1"/>
            </p:cNvSpPr>
            <p:nvPr/>
          </p:nvSpPr>
          <p:spPr bwMode="auto">
            <a:xfrm flipH="1">
              <a:off x="3986" y="2075"/>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1284" name="Line 36"/>
            <p:cNvSpPr>
              <a:spLocks noChangeShapeType="1"/>
            </p:cNvSpPr>
            <p:nvPr/>
          </p:nvSpPr>
          <p:spPr bwMode="auto">
            <a:xfrm flipH="1">
              <a:off x="5176" y="2047"/>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101288" name="Rectangle 40"/>
          <p:cNvSpPr>
            <a:spLocks noChangeArrowheads="1"/>
          </p:cNvSpPr>
          <p:nvPr/>
        </p:nvSpPr>
        <p:spPr bwMode="auto">
          <a:xfrm>
            <a:off x="341313" y="2979738"/>
            <a:ext cx="1709737"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多个高性</a:t>
            </a:r>
          </a:p>
          <a:p>
            <a:pPr marL="342900" indent="-342900"/>
            <a:r>
              <a:rPr lang="zh-CN" altLang="en-US" sz="2800">
                <a:solidFill>
                  <a:srgbClr val="00FF00"/>
                </a:solidFill>
              </a:rPr>
              <a:t>能处理器</a:t>
            </a:r>
          </a:p>
          <a:p>
            <a:pPr marL="342900" indent="-342900"/>
            <a:r>
              <a:rPr lang="zh-CN" altLang="en-US" sz="2800">
                <a:solidFill>
                  <a:srgbClr val="00FF00"/>
                </a:solidFill>
              </a:rPr>
              <a:t>集成在一</a:t>
            </a:r>
          </a:p>
          <a:p>
            <a:pPr marL="342900" indent="-342900"/>
            <a:r>
              <a:rPr lang="zh-CN" altLang="en-US" sz="2800">
                <a:solidFill>
                  <a:srgbClr val="00FF00"/>
                </a:solidFill>
              </a:rPr>
              <a:t>块芯片上</a:t>
            </a:r>
          </a:p>
          <a:p>
            <a:pPr marL="342900" indent="-342900"/>
            <a:endParaRPr lang="en-US" altLang="zh-CN" sz="2800">
              <a:solidFill>
                <a:srgbClr val="00FF00"/>
              </a:solidFill>
            </a:endParaRPr>
          </a:p>
        </p:txBody>
      </p:sp>
      <p:sp>
        <p:nvSpPr>
          <p:cNvPr id="2101292" name="Rectangle 44"/>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299"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10.6.1 </a:t>
            </a:r>
            <a:r>
              <a:rPr lang="zh-CN" altLang="en-US" b="1"/>
              <a:t>多处理器</a:t>
            </a:r>
          </a:p>
          <a:p>
            <a:pPr algn="just"/>
            <a:r>
              <a:rPr lang="zh-CN" altLang="en-US" b="1"/>
              <a:t>对称多处理器的体系结构</a:t>
            </a:r>
            <a:endParaRPr lang="zh-CN" altLang="en-US"/>
          </a:p>
        </p:txBody>
      </p:sp>
      <p:grpSp>
        <p:nvGrpSpPr>
          <p:cNvPr id="2103300" name="Group 4"/>
          <p:cNvGrpSpPr>
            <a:grpSpLocks/>
          </p:cNvGrpSpPr>
          <p:nvPr/>
        </p:nvGrpSpPr>
        <p:grpSpPr bwMode="auto">
          <a:xfrm>
            <a:off x="2051050" y="2805113"/>
            <a:ext cx="6931025" cy="3954462"/>
            <a:chOff x="1151" y="1739"/>
            <a:chExt cx="4366" cy="2491"/>
          </a:xfrm>
        </p:grpSpPr>
        <p:sp>
          <p:nvSpPr>
            <p:cNvPr id="2103301" name="Rectangle 5"/>
            <p:cNvSpPr>
              <a:spLocks noChangeArrowheads="1"/>
            </p:cNvSpPr>
            <p:nvPr/>
          </p:nvSpPr>
          <p:spPr bwMode="auto">
            <a:xfrm>
              <a:off x="2413" y="2839"/>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3302" name="Rectangle 6"/>
            <p:cNvSpPr>
              <a:spLocks noChangeArrowheads="1"/>
            </p:cNvSpPr>
            <p:nvPr/>
          </p:nvSpPr>
          <p:spPr bwMode="auto">
            <a:xfrm>
              <a:off x="1151" y="3953"/>
              <a:ext cx="4354" cy="2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54000" rIns="54000" bIns="28800"/>
            <a:lstStyle/>
            <a:p>
              <a:pPr marL="342900" indent="-342900" algn="ctr"/>
              <a:r>
                <a:rPr lang="zh-CN" altLang="en-US" sz="2400"/>
                <a:t>内存</a:t>
              </a:r>
            </a:p>
          </p:txBody>
        </p:sp>
        <p:sp>
          <p:nvSpPr>
            <p:cNvPr id="2103303" name="Rectangle 7"/>
            <p:cNvSpPr>
              <a:spLocks noChangeArrowheads="1"/>
            </p:cNvSpPr>
            <p:nvPr/>
          </p:nvSpPr>
          <p:spPr bwMode="auto">
            <a:xfrm>
              <a:off x="1151" y="3476"/>
              <a:ext cx="4354" cy="2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r>
                <a:rPr lang="zh-CN" altLang="en-US" sz="2400"/>
                <a:t>总线</a:t>
              </a:r>
            </a:p>
          </p:txBody>
        </p:sp>
        <p:sp>
          <p:nvSpPr>
            <p:cNvPr id="2103304" name="Line 8"/>
            <p:cNvSpPr>
              <a:spLocks noChangeShapeType="1"/>
            </p:cNvSpPr>
            <p:nvPr/>
          </p:nvSpPr>
          <p:spPr bwMode="auto">
            <a:xfrm flipH="1">
              <a:off x="3305" y="3761"/>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05" name="Rectangle 9"/>
            <p:cNvSpPr>
              <a:spLocks noChangeArrowheads="1"/>
            </p:cNvSpPr>
            <p:nvPr/>
          </p:nvSpPr>
          <p:spPr bwMode="auto">
            <a:xfrm>
              <a:off x="3681" y="2839"/>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3306" name="Rectangle 10"/>
            <p:cNvSpPr>
              <a:spLocks noChangeArrowheads="1"/>
            </p:cNvSpPr>
            <p:nvPr/>
          </p:nvSpPr>
          <p:spPr bwMode="auto">
            <a:xfrm>
              <a:off x="4888" y="2837"/>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3307" name="Rectangle 11"/>
            <p:cNvSpPr>
              <a:spLocks noChangeArrowheads="1"/>
            </p:cNvSpPr>
            <p:nvPr/>
          </p:nvSpPr>
          <p:spPr bwMode="auto">
            <a:xfrm>
              <a:off x="1163" y="2839"/>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二级</a:t>
              </a:r>
            </a:p>
            <a:p>
              <a:pPr marL="342900" indent="-342900" algn="ctr">
                <a:lnSpc>
                  <a:spcPct val="90000"/>
                </a:lnSpc>
              </a:pPr>
              <a:r>
                <a:rPr lang="zh-CN" altLang="en-US" sz="2400"/>
                <a:t>缓存</a:t>
              </a:r>
            </a:p>
          </p:txBody>
        </p:sp>
        <p:sp>
          <p:nvSpPr>
            <p:cNvPr id="2103308" name="Line 12"/>
            <p:cNvSpPr>
              <a:spLocks noChangeShapeType="1"/>
            </p:cNvSpPr>
            <p:nvPr/>
          </p:nvSpPr>
          <p:spPr bwMode="auto">
            <a:xfrm flipH="1">
              <a:off x="2703" y="3279"/>
              <a:ext cx="0" cy="191"/>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09" name="Line 13"/>
            <p:cNvSpPr>
              <a:spLocks noChangeShapeType="1"/>
            </p:cNvSpPr>
            <p:nvPr/>
          </p:nvSpPr>
          <p:spPr bwMode="auto">
            <a:xfrm flipH="1">
              <a:off x="3988" y="3279"/>
              <a:ext cx="0" cy="191"/>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10" name="Line 14"/>
            <p:cNvSpPr>
              <a:spLocks noChangeShapeType="1"/>
            </p:cNvSpPr>
            <p:nvPr/>
          </p:nvSpPr>
          <p:spPr bwMode="auto">
            <a:xfrm flipH="1">
              <a:off x="5191" y="3278"/>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11" name="Line 15"/>
            <p:cNvSpPr>
              <a:spLocks noChangeShapeType="1"/>
            </p:cNvSpPr>
            <p:nvPr/>
          </p:nvSpPr>
          <p:spPr bwMode="auto">
            <a:xfrm flipH="1">
              <a:off x="1466" y="3279"/>
              <a:ext cx="0" cy="191"/>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12" name="Rectangle 16"/>
            <p:cNvSpPr>
              <a:spLocks noChangeArrowheads="1"/>
            </p:cNvSpPr>
            <p:nvPr/>
          </p:nvSpPr>
          <p:spPr bwMode="auto">
            <a:xfrm>
              <a:off x="1163" y="2204"/>
              <a:ext cx="617" cy="4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p>
          </p:txBody>
        </p:sp>
        <p:sp>
          <p:nvSpPr>
            <p:cNvPr id="2103313" name="Rectangle 17"/>
            <p:cNvSpPr>
              <a:spLocks noChangeArrowheads="1"/>
            </p:cNvSpPr>
            <p:nvPr/>
          </p:nvSpPr>
          <p:spPr bwMode="auto">
            <a:xfrm>
              <a:off x="2408" y="2206"/>
              <a:ext cx="617" cy="4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endParaRPr lang="zh-CN" altLang="en-US"/>
            </a:p>
          </p:txBody>
        </p:sp>
        <p:sp>
          <p:nvSpPr>
            <p:cNvPr id="2103314" name="Rectangle 18"/>
            <p:cNvSpPr>
              <a:spLocks noChangeArrowheads="1"/>
            </p:cNvSpPr>
            <p:nvPr/>
          </p:nvSpPr>
          <p:spPr bwMode="auto">
            <a:xfrm>
              <a:off x="3678" y="2214"/>
              <a:ext cx="617" cy="4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p>
          </p:txBody>
        </p:sp>
        <p:sp>
          <p:nvSpPr>
            <p:cNvPr id="2103315" name="Rectangle 19"/>
            <p:cNvSpPr>
              <a:spLocks noChangeArrowheads="1"/>
            </p:cNvSpPr>
            <p:nvPr/>
          </p:nvSpPr>
          <p:spPr bwMode="auto">
            <a:xfrm>
              <a:off x="4900" y="2203"/>
              <a:ext cx="617" cy="4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90000"/>
                </a:lnSpc>
              </a:pPr>
              <a:r>
                <a:rPr lang="zh-CN" altLang="en-US" sz="2400"/>
                <a:t>一级</a:t>
              </a:r>
            </a:p>
            <a:p>
              <a:pPr marL="342900" indent="-342900" algn="ctr">
                <a:lnSpc>
                  <a:spcPct val="90000"/>
                </a:lnSpc>
              </a:pPr>
              <a:r>
                <a:rPr lang="zh-CN" altLang="en-US" sz="2400"/>
                <a:t>缓存</a:t>
              </a:r>
            </a:p>
          </p:txBody>
        </p:sp>
        <p:sp>
          <p:nvSpPr>
            <p:cNvPr id="2103316" name="Line 20"/>
            <p:cNvSpPr>
              <a:spLocks noChangeShapeType="1"/>
            </p:cNvSpPr>
            <p:nvPr/>
          </p:nvSpPr>
          <p:spPr bwMode="auto">
            <a:xfrm flipH="1">
              <a:off x="5191" y="2634"/>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17" name="Line 21"/>
            <p:cNvSpPr>
              <a:spLocks noChangeShapeType="1"/>
            </p:cNvSpPr>
            <p:nvPr/>
          </p:nvSpPr>
          <p:spPr bwMode="auto">
            <a:xfrm flipH="1">
              <a:off x="3991" y="2646"/>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18" name="Line 22"/>
            <p:cNvSpPr>
              <a:spLocks noChangeShapeType="1"/>
            </p:cNvSpPr>
            <p:nvPr/>
          </p:nvSpPr>
          <p:spPr bwMode="auto">
            <a:xfrm flipH="1">
              <a:off x="2715" y="2645"/>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19" name="Line 23"/>
            <p:cNvSpPr>
              <a:spLocks noChangeShapeType="1"/>
            </p:cNvSpPr>
            <p:nvPr/>
          </p:nvSpPr>
          <p:spPr bwMode="auto">
            <a:xfrm flipH="1">
              <a:off x="1469" y="2646"/>
              <a:ext cx="0" cy="18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20" name="Rectangle 24"/>
            <p:cNvSpPr>
              <a:spLocks noChangeArrowheads="1"/>
            </p:cNvSpPr>
            <p:nvPr/>
          </p:nvSpPr>
          <p:spPr bwMode="auto">
            <a:xfrm>
              <a:off x="1163" y="1768"/>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3321" name="Rectangle 25"/>
            <p:cNvSpPr>
              <a:spLocks noChangeArrowheads="1"/>
            </p:cNvSpPr>
            <p:nvPr/>
          </p:nvSpPr>
          <p:spPr bwMode="auto">
            <a:xfrm>
              <a:off x="2408" y="1768"/>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3322" name="Rectangle 26"/>
            <p:cNvSpPr>
              <a:spLocks noChangeArrowheads="1"/>
            </p:cNvSpPr>
            <p:nvPr/>
          </p:nvSpPr>
          <p:spPr bwMode="auto">
            <a:xfrm>
              <a:off x="3701" y="1768"/>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3323" name="Rectangle 27"/>
            <p:cNvSpPr>
              <a:spLocks noChangeArrowheads="1"/>
            </p:cNvSpPr>
            <p:nvPr/>
          </p:nvSpPr>
          <p:spPr bwMode="auto">
            <a:xfrm>
              <a:off x="4900" y="1739"/>
              <a:ext cx="617" cy="27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3324" name="Line 28"/>
            <p:cNvSpPr>
              <a:spLocks noChangeShapeType="1"/>
            </p:cNvSpPr>
            <p:nvPr/>
          </p:nvSpPr>
          <p:spPr bwMode="auto">
            <a:xfrm flipH="1">
              <a:off x="2710" y="2047"/>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25" name="Line 29"/>
            <p:cNvSpPr>
              <a:spLocks noChangeShapeType="1"/>
            </p:cNvSpPr>
            <p:nvPr/>
          </p:nvSpPr>
          <p:spPr bwMode="auto">
            <a:xfrm flipH="1">
              <a:off x="1491" y="2047"/>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26" name="Line 30"/>
            <p:cNvSpPr>
              <a:spLocks noChangeShapeType="1"/>
            </p:cNvSpPr>
            <p:nvPr/>
          </p:nvSpPr>
          <p:spPr bwMode="auto">
            <a:xfrm flipH="1">
              <a:off x="3986" y="2075"/>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3327" name="Line 31"/>
            <p:cNvSpPr>
              <a:spLocks noChangeShapeType="1"/>
            </p:cNvSpPr>
            <p:nvPr/>
          </p:nvSpPr>
          <p:spPr bwMode="auto">
            <a:xfrm flipH="1">
              <a:off x="5176" y="2047"/>
              <a:ext cx="0" cy="122"/>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103328" name="Rectangle 32"/>
          <p:cNvSpPr>
            <a:spLocks noChangeArrowheads="1"/>
          </p:cNvSpPr>
          <p:nvPr/>
        </p:nvSpPr>
        <p:spPr bwMode="auto">
          <a:xfrm>
            <a:off x="341313" y="2979738"/>
            <a:ext cx="1709737"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多个高性</a:t>
            </a:r>
          </a:p>
          <a:p>
            <a:pPr marL="342900" indent="-342900"/>
            <a:r>
              <a:rPr lang="zh-CN" altLang="en-US" sz="2800">
                <a:solidFill>
                  <a:srgbClr val="00FF00"/>
                </a:solidFill>
              </a:rPr>
              <a:t>能处理器</a:t>
            </a:r>
          </a:p>
          <a:p>
            <a:pPr marL="342900" indent="-342900"/>
            <a:r>
              <a:rPr lang="zh-CN" altLang="en-US" sz="2800">
                <a:solidFill>
                  <a:srgbClr val="00FF00"/>
                </a:solidFill>
              </a:rPr>
              <a:t>集成在一</a:t>
            </a:r>
          </a:p>
          <a:p>
            <a:pPr marL="342900" indent="-342900"/>
            <a:r>
              <a:rPr lang="zh-CN" altLang="en-US" sz="2800">
                <a:solidFill>
                  <a:srgbClr val="00FF00"/>
                </a:solidFill>
              </a:rPr>
              <a:t>块芯片上</a:t>
            </a:r>
          </a:p>
          <a:p>
            <a:pPr marL="342900" indent="-342900"/>
            <a:endParaRPr lang="zh-CN" altLang="en-US" sz="2800">
              <a:solidFill>
                <a:srgbClr val="00FF00"/>
              </a:solidFill>
            </a:endParaRPr>
          </a:p>
          <a:p>
            <a:pPr marL="342900" indent="-342900"/>
            <a:r>
              <a:rPr lang="zh-CN" altLang="en-US" sz="2800">
                <a:solidFill>
                  <a:srgbClr val="00FF00"/>
                </a:solidFill>
              </a:rPr>
              <a:t>    通过共</a:t>
            </a:r>
          </a:p>
          <a:p>
            <a:pPr marL="342900" indent="-342900"/>
            <a:r>
              <a:rPr lang="zh-CN" altLang="en-US" sz="2800">
                <a:solidFill>
                  <a:srgbClr val="00FF00"/>
                </a:solidFill>
              </a:rPr>
              <a:t>享内存来</a:t>
            </a:r>
          </a:p>
          <a:p>
            <a:pPr marL="342900" indent="-342900"/>
            <a:r>
              <a:rPr lang="zh-CN" altLang="en-US" sz="2800">
                <a:solidFill>
                  <a:srgbClr val="00FF00"/>
                </a:solidFill>
              </a:rPr>
              <a:t>进行通信</a:t>
            </a:r>
            <a:endParaRPr lang="en-US" altLang="zh-CN" sz="2800">
              <a:solidFill>
                <a:srgbClr val="00FF00"/>
              </a:solidFill>
            </a:endParaRPr>
          </a:p>
        </p:txBody>
      </p:sp>
      <p:sp>
        <p:nvSpPr>
          <p:cNvPr id="2103329" name="Rectangle 33"/>
          <p:cNvSpPr>
            <a:spLocks noChangeArrowheads="1"/>
          </p:cNvSpPr>
          <p:nvPr/>
        </p:nvSpPr>
        <p:spPr bwMode="auto">
          <a:xfrm>
            <a:off x="5203825" y="1268413"/>
            <a:ext cx="377825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必须在处理器的缓存中</a:t>
            </a:r>
          </a:p>
          <a:p>
            <a:pPr marL="342900" indent="-342900"/>
            <a:r>
              <a:rPr lang="zh-CN" altLang="en-US" sz="2800">
                <a:solidFill>
                  <a:srgbClr val="00FF00"/>
                </a:solidFill>
              </a:rPr>
              <a:t>找到它操作的大部分数</a:t>
            </a:r>
          </a:p>
          <a:p>
            <a:pPr marL="342900" indent="-342900"/>
            <a:r>
              <a:rPr lang="zh-CN" altLang="en-US" sz="2800">
                <a:solidFill>
                  <a:srgbClr val="00FF00"/>
                </a:solidFill>
              </a:rPr>
              <a:t>据，以保证性能</a:t>
            </a:r>
            <a:endParaRPr lang="en-US" altLang="zh-CN"/>
          </a:p>
        </p:txBody>
      </p:sp>
      <p:sp>
        <p:nvSpPr>
          <p:cNvPr id="2103331" name="Rectangle 3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4754" name="Rectangle 2"/>
          <p:cNvSpPr>
            <a:spLocks noGrp="1" noChangeArrowheads="1"/>
          </p:cNvSpPr>
          <p:nvPr>
            <p:ph type="title"/>
          </p:nvPr>
        </p:nvSpPr>
        <p:spPr>
          <a:xfrm>
            <a:off x="381000" y="228600"/>
            <a:ext cx="8229600" cy="1143000"/>
          </a:xfrm>
        </p:spPr>
        <p:txBody>
          <a:bodyPr/>
          <a:lstStyle/>
          <a:p>
            <a:r>
              <a:rPr lang="en-US" altLang="zh-CN" b="1"/>
              <a:t>10.1  </a:t>
            </a:r>
            <a:r>
              <a:rPr lang="zh-CN" altLang="en-US" b="1"/>
              <a:t>处理器体系结构</a:t>
            </a:r>
          </a:p>
        </p:txBody>
      </p:sp>
      <p:sp>
        <p:nvSpPr>
          <p:cNvPr id="1994755"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10.1.2 </a:t>
            </a:r>
            <a:r>
              <a:rPr lang="zh-CN" altLang="en-US" b="1"/>
              <a:t>流水化的执行</a:t>
            </a:r>
          </a:p>
          <a:p>
            <a:pPr algn="just">
              <a:buFontTx/>
              <a:buNone/>
            </a:pPr>
            <a:r>
              <a:rPr lang="zh-CN" altLang="en-US" b="1"/>
              <a:t>	如果不依赖一条指令结果的随后指令在该结</a:t>
            </a:r>
          </a:p>
          <a:p>
            <a:pPr algn="just">
              <a:buFontTx/>
              <a:buNone/>
            </a:pPr>
            <a:r>
              <a:rPr lang="zh-CN" altLang="en-US" b="1"/>
              <a:t>果产生前就被允许执行</a:t>
            </a:r>
          </a:p>
          <a:p>
            <a:pPr lvl="1" algn="just"/>
            <a:r>
              <a:rPr lang="zh-CN" altLang="en-US" b="1"/>
              <a:t>有些指令的执行需要几个周期，几个操作同时出现在它们的执行级上可能的</a:t>
            </a:r>
          </a:p>
          <a:p>
            <a:pPr lvl="1" algn="just"/>
            <a:r>
              <a:rPr lang="zh-CN" altLang="en-US" b="1"/>
              <a:t>如果最长的执行流水线是</a:t>
            </a:r>
            <a:r>
              <a:rPr lang="en-US" altLang="zh-CN" b="1" i="1"/>
              <a:t>n</a:t>
            </a:r>
            <a:r>
              <a:rPr lang="zh-CN" altLang="en-US" b="1"/>
              <a:t>级，</a:t>
            </a:r>
            <a:r>
              <a:rPr lang="en-US" altLang="zh-CN" b="1" i="1"/>
              <a:t>n</a:t>
            </a:r>
            <a:r>
              <a:rPr lang="zh-CN" altLang="en-US" b="1"/>
              <a:t>个操作同时进行的可能性是存在的</a:t>
            </a:r>
            <a:endParaRPr lang="zh-CN" altLang="en-US"/>
          </a:p>
          <a:p>
            <a:pPr lvl="1" algn="just"/>
            <a:r>
              <a:rPr lang="zh-CN" altLang="en-US" b="1"/>
              <a:t>并非所有的指令都能被完全流水化，例如浮点除</a:t>
            </a:r>
          </a:p>
          <a:p>
            <a:pPr lvl="1" algn="just"/>
            <a:r>
              <a:rPr lang="zh-CN" altLang="en-US" b="1"/>
              <a:t> 通用处理器大都动态察觉相继指令之间的依赖性</a:t>
            </a:r>
          </a:p>
          <a:p>
            <a:pPr lvl="1" algn="just"/>
            <a:r>
              <a:rPr lang="zh-CN" altLang="en-US" b="1"/>
              <a:t> 嵌入式系统把数据相关性的检查交给软件</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5347"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10.6.1 </a:t>
            </a:r>
            <a:r>
              <a:rPr lang="zh-CN" altLang="en-US" b="1"/>
              <a:t>多处理器</a:t>
            </a:r>
          </a:p>
          <a:p>
            <a:pPr algn="just"/>
            <a:r>
              <a:rPr lang="zh-CN" altLang="en-US" b="1"/>
              <a:t>分布式内存机器</a:t>
            </a:r>
          </a:p>
        </p:txBody>
      </p:sp>
      <p:grpSp>
        <p:nvGrpSpPr>
          <p:cNvPr id="2105413" name="Group 69"/>
          <p:cNvGrpSpPr>
            <a:grpSpLocks/>
          </p:cNvGrpSpPr>
          <p:nvPr/>
        </p:nvGrpSpPr>
        <p:grpSpPr bwMode="auto">
          <a:xfrm>
            <a:off x="2006600" y="2889250"/>
            <a:ext cx="7062788" cy="3695700"/>
            <a:chOff x="1396" y="1816"/>
            <a:chExt cx="4364" cy="2244"/>
          </a:xfrm>
        </p:grpSpPr>
        <p:sp>
          <p:nvSpPr>
            <p:cNvPr id="2105380" name="Line 36"/>
            <p:cNvSpPr>
              <a:spLocks noChangeShapeType="1"/>
            </p:cNvSpPr>
            <p:nvPr/>
          </p:nvSpPr>
          <p:spPr bwMode="auto">
            <a:xfrm flipH="1">
              <a:off x="4224" y="2073"/>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81" name="Rectangle 37"/>
            <p:cNvSpPr>
              <a:spLocks noChangeArrowheads="1"/>
            </p:cNvSpPr>
            <p:nvPr/>
          </p:nvSpPr>
          <p:spPr bwMode="auto">
            <a:xfrm>
              <a:off x="1396" y="3827"/>
              <a:ext cx="4352" cy="23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r>
                <a:rPr lang="zh-CN" altLang="en-US" sz="2400"/>
                <a:t>总线或其它互连</a:t>
              </a:r>
            </a:p>
          </p:txBody>
        </p:sp>
        <p:sp>
          <p:nvSpPr>
            <p:cNvPr id="2105382" name="Rectangle 38"/>
            <p:cNvSpPr>
              <a:spLocks noChangeArrowheads="1"/>
            </p:cNvSpPr>
            <p:nvPr/>
          </p:nvSpPr>
          <p:spPr bwMode="auto">
            <a:xfrm>
              <a:off x="2657" y="2767"/>
              <a:ext cx="616"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5383" name="Rectangle 39"/>
            <p:cNvSpPr>
              <a:spLocks noChangeArrowheads="1"/>
            </p:cNvSpPr>
            <p:nvPr/>
          </p:nvSpPr>
          <p:spPr bwMode="auto">
            <a:xfrm>
              <a:off x="3925" y="2767"/>
              <a:ext cx="617"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5384" name="Rectangle 40"/>
            <p:cNvSpPr>
              <a:spLocks noChangeArrowheads="1"/>
            </p:cNvSpPr>
            <p:nvPr/>
          </p:nvSpPr>
          <p:spPr bwMode="auto">
            <a:xfrm>
              <a:off x="5132" y="2766"/>
              <a:ext cx="616"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5385" name="Rectangle 41"/>
            <p:cNvSpPr>
              <a:spLocks noChangeArrowheads="1"/>
            </p:cNvSpPr>
            <p:nvPr/>
          </p:nvSpPr>
          <p:spPr bwMode="auto">
            <a:xfrm>
              <a:off x="1408" y="2767"/>
              <a:ext cx="616"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5386" name="Line 42"/>
            <p:cNvSpPr>
              <a:spLocks noChangeShapeType="1"/>
            </p:cNvSpPr>
            <p:nvPr/>
          </p:nvSpPr>
          <p:spPr bwMode="auto">
            <a:xfrm flipH="1">
              <a:off x="2948" y="3138"/>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87" name="Line 43"/>
            <p:cNvSpPr>
              <a:spLocks noChangeShapeType="1"/>
            </p:cNvSpPr>
            <p:nvPr/>
          </p:nvSpPr>
          <p:spPr bwMode="auto">
            <a:xfrm flipH="1">
              <a:off x="4232" y="3138"/>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88" name="Line 44"/>
            <p:cNvSpPr>
              <a:spLocks noChangeShapeType="1"/>
            </p:cNvSpPr>
            <p:nvPr/>
          </p:nvSpPr>
          <p:spPr bwMode="auto">
            <a:xfrm flipH="1">
              <a:off x="5434" y="3136"/>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89" name="Line 45"/>
            <p:cNvSpPr>
              <a:spLocks noChangeShapeType="1"/>
            </p:cNvSpPr>
            <p:nvPr/>
          </p:nvSpPr>
          <p:spPr bwMode="auto">
            <a:xfrm flipH="1">
              <a:off x="1710" y="3138"/>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90" name="Rectangle 46"/>
            <p:cNvSpPr>
              <a:spLocks noChangeArrowheads="1"/>
            </p:cNvSpPr>
            <p:nvPr/>
          </p:nvSpPr>
          <p:spPr bwMode="auto">
            <a:xfrm>
              <a:off x="1408" y="2235"/>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5391" name="Rectangle 47"/>
            <p:cNvSpPr>
              <a:spLocks noChangeArrowheads="1"/>
            </p:cNvSpPr>
            <p:nvPr/>
          </p:nvSpPr>
          <p:spPr bwMode="auto">
            <a:xfrm>
              <a:off x="2653" y="2236"/>
              <a:ext cx="617"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5392" name="Rectangle 48"/>
            <p:cNvSpPr>
              <a:spLocks noChangeArrowheads="1"/>
            </p:cNvSpPr>
            <p:nvPr/>
          </p:nvSpPr>
          <p:spPr bwMode="auto">
            <a:xfrm>
              <a:off x="3921" y="2242"/>
              <a:ext cx="617"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5393" name="Rectangle 49"/>
            <p:cNvSpPr>
              <a:spLocks noChangeArrowheads="1"/>
            </p:cNvSpPr>
            <p:nvPr/>
          </p:nvSpPr>
          <p:spPr bwMode="auto">
            <a:xfrm>
              <a:off x="5143" y="2234"/>
              <a:ext cx="617"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5394" name="Line 50"/>
            <p:cNvSpPr>
              <a:spLocks noChangeShapeType="1"/>
            </p:cNvSpPr>
            <p:nvPr/>
          </p:nvSpPr>
          <p:spPr bwMode="auto">
            <a:xfrm flipH="1">
              <a:off x="5434" y="2595"/>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95" name="Line 51"/>
            <p:cNvSpPr>
              <a:spLocks noChangeShapeType="1"/>
            </p:cNvSpPr>
            <p:nvPr/>
          </p:nvSpPr>
          <p:spPr bwMode="auto">
            <a:xfrm flipH="1">
              <a:off x="4236" y="2605"/>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96" name="Line 52"/>
            <p:cNvSpPr>
              <a:spLocks noChangeShapeType="1"/>
            </p:cNvSpPr>
            <p:nvPr/>
          </p:nvSpPr>
          <p:spPr bwMode="auto">
            <a:xfrm flipH="1">
              <a:off x="2959" y="2604"/>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97" name="Line 53"/>
            <p:cNvSpPr>
              <a:spLocks noChangeShapeType="1"/>
            </p:cNvSpPr>
            <p:nvPr/>
          </p:nvSpPr>
          <p:spPr bwMode="auto">
            <a:xfrm flipH="1">
              <a:off x="1714" y="2605"/>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398" name="Rectangle 54"/>
            <p:cNvSpPr>
              <a:spLocks noChangeArrowheads="1"/>
            </p:cNvSpPr>
            <p:nvPr/>
          </p:nvSpPr>
          <p:spPr bwMode="auto">
            <a:xfrm>
              <a:off x="1408" y="1823"/>
              <a:ext cx="616" cy="23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5399" name="Rectangle 55"/>
            <p:cNvSpPr>
              <a:spLocks noChangeArrowheads="1"/>
            </p:cNvSpPr>
            <p:nvPr/>
          </p:nvSpPr>
          <p:spPr bwMode="auto">
            <a:xfrm>
              <a:off x="2653" y="1822"/>
              <a:ext cx="617" cy="23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5400" name="Rectangle 56"/>
            <p:cNvSpPr>
              <a:spLocks noChangeArrowheads="1"/>
            </p:cNvSpPr>
            <p:nvPr/>
          </p:nvSpPr>
          <p:spPr bwMode="auto">
            <a:xfrm>
              <a:off x="3945" y="1823"/>
              <a:ext cx="616" cy="23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5401" name="Rectangle 57"/>
            <p:cNvSpPr>
              <a:spLocks noChangeArrowheads="1"/>
            </p:cNvSpPr>
            <p:nvPr/>
          </p:nvSpPr>
          <p:spPr bwMode="auto">
            <a:xfrm>
              <a:off x="5143" y="1816"/>
              <a:ext cx="61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5402" name="Line 58"/>
            <p:cNvSpPr>
              <a:spLocks noChangeShapeType="1"/>
            </p:cNvSpPr>
            <p:nvPr/>
          </p:nvSpPr>
          <p:spPr bwMode="auto">
            <a:xfrm flipH="1">
              <a:off x="5446" y="2063"/>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403" name="Line 59"/>
            <p:cNvSpPr>
              <a:spLocks noChangeShapeType="1"/>
            </p:cNvSpPr>
            <p:nvPr/>
          </p:nvSpPr>
          <p:spPr bwMode="auto">
            <a:xfrm flipH="1">
              <a:off x="2944" y="2072"/>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404" name="Line 60"/>
            <p:cNvSpPr>
              <a:spLocks noChangeShapeType="1"/>
            </p:cNvSpPr>
            <p:nvPr/>
          </p:nvSpPr>
          <p:spPr bwMode="auto">
            <a:xfrm flipH="1">
              <a:off x="1699" y="2072"/>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405" name="Rectangle 61"/>
            <p:cNvSpPr>
              <a:spLocks noChangeArrowheads="1"/>
            </p:cNvSpPr>
            <p:nvPr/>
          </p:nvSpPr>
          <p:spPr bwMode="auto">
            <a:xfrm>
              <a:off x="2657" y="3301"/>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5406" name="Rectangle 62"/>
            <p:cNvSpPr>
              <a:spLocks noChangeArrowheads="1"/>
            </p:cNvSpPr>
            <p:nvPr/>
          </p:nvSpPr>
          <p:spPr bwMode="auto">
            <a:xfrm>
              <a:off x="3925" y="3301"/>
              <a:ext cx="617"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5407" name="Rectangle 63"/>
            <p:cNvSpPr>
              <a:spLocks noChangeArrowheads="1"/>
            </p:cNvSpPr>
            <p:nvPr/>
          </p:nvSpPr>
          <p:spPr bwMode="auto">
            <a:xfrm>
              <a:off x="5132" y="3300"/>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5408" name="Rectangle 64"/>
            <p:cNvSpPr>
              <a:spLocks noChangeArrowheads="1"/>
            </p:cNvSpPr>
            <p:nvPr/>
          </p:nvSpPr>
          <p:spPr bwMode="auto">
            <a:xfrm>
              <a:off x="1408" y="3301"/>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5409" name="Line 65"/>
            <p:cNvSpPr>
              <a:spLocks noChangeShapeType="1"/>
            </p:cNvSpPr>
            <p:nvPr/>
          </p:nvSpPr>
          <p:spPr bwMode="auto">
            <a:xfrm flipH="1">
              <a:off x="2948" y="3671"/>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410" name="Line 66"/>
            <p:cNvSpPr>
              <a:spLocks noChangeShapeType="1"/>
            </p:cNvSpPr>
            <p:nvPr/>
          </p:nvSpPr>
          <p:spPr bwMode="auto">
            <a:xfrm flipH="1">
              <a:off x="4232" y="3671"/>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411" name="Line 67"/>
            <p:cNvSpPr>
              <a:spLocks noChangeShapeType="1"/>
            </p:cNvSpPr>
            <p:nvPr/>
          </p:nvSpPr>
          <p:spPr bwMode="auto">
            <a:xfrm flipH="1">
              <a:off x="5434" y="3670"/>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5412" name="Line 68"/>
            <p:cNvSpPr>
              <a:spLocks noChangeShapeType="1"/>
            </p:cNvSpPr>
            <p:nvPr/>
          </p:nvSpPr>
          <p:spPr bwMode="auto">
            <a:xfrm flipH="1">
              <a:off x="1710" y="3671"/>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105414" name="Rectangle 70"/>
          <p:cNvSpPr>
            <a:spLocks noChangeArrowheads="1"/>
          </p:cNvSpPr>
          <p:nvPr/>
        </p:nvSpPr>
        <p:spPr bwMode="auto">
          <a:xfrm>
            <a:off x="341313" y="2979738"/>
            <a:ext cx="1709737"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在内存分</a:t>
            </a:r>
          </a:p>
          <a:p>
            <a:pPr marL="342900" indent="-342900"/>
            <a:r>
              <a:rPr lang="zh-CN" altLang="en-US" sz="2800">
                <a:solidFill>
                  <a:srgbClr val="00FF00"/>
                </a:solidFill>
              </a:rPr>
              <a:t>层中又引</a:t>
            </a:r>
          </a:p>
          <a:p>
            <a:pPr marL="342900" indent="-342900"/>
            <a:r>
              <a:rPr lang="zh-CN" altLang="en-US" sz="2800">
                <a:solidFill>
                  <a:srgbClr val="00FF00"/>
                </a:solidFill>
              </a:rPr>
              <a:t>入一层</a:t>
            </a:r>
          </a:p>
          <a:p>
            <a:pPr marL="342900" indent="-342900"/>
            <a:endParaRPr lang="zh-CN" altLang="en-US"/>
          </a:p>
          <a:p>
            <a:pPr marL="342900" indent="-342900"/>
            <a:r>
              <a:rPr lang="zh-CN" altLang="en-US" sz="2800">
                <a:solidFill>
                  <a:srgbClr val="00FF00"/>
                </a:solidFill>
              </a:rPr>
              <a:t>处理器能</a:t>
            </a:r>
          </a:p>
          <a:p>
            <a:pPr marL="342900" indent="-342900"/>
            <a:r>
              <a:rPr lang="zh-CN" altLang="en-US" sz="2800">
                <a:solidFill>
                  <a:srgbClr val="00FF00"/>
                </a:solidFill>
              </a:rPr>
              <a:t>迅速访问</a:t>
            </a:r>
          </a:p>
          <a:p>
            <a:pPr marL="342900" indent="-342900"/>
            <a:r>
              <a:rPr lang="zh-CN" altLang="en-US" sz="2800">
                <a:solidFill>
                  <a:srgbClr val="00FF00"/>
                </a:solidFill>
              </a:rPr>
              <a:t>自己的局</a:t>
            </a:r>
          </a:p>
          <a:p>
            <a:pPr marL="342900" indent="-342900"/>
            <a:r>
              <a:rPr lang="zh-CN" altLang="en-US" sz="2800">
                <a:solidFill>
                  <a:srgbClr val="00FF00"/>
                </a:solidFill>
              </a:rPr>
              <a:t>部内存</a:t>
            </a:r>
            <a:r>
              <a:rPr lang="zh-CN" altLang="en-US"/>
              <a:t> </a:t>
            </a:r>
            <a:endParaRPr lang="en-US" altLang="zh-CN"/>
          </a:p>
        </p:txBody>
      </p:sp>
      <p:sp>
        <p:nvSpPr>
          <p:cNvPr id="2105416" name="Rectangle 72"/>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43" name="Rectangle 3"/>
          <p:cNvSpPr>
            <a:spLocks noGrp="1" noChangeArrowheads="1"/>
          </p:cNvSpPr>
          <p:nvPr>
            <p:ph idx="1"/>
          </p:nvPr>
        </p:nvSpPr>
        <p:spPr>
          <a:xfrm>
            <a:off x="287338" y="1438275"/>
            <a:ext cx="8564562" cy="5181600"/>
          </a:xfrm>
          <a:noFill/>
        </p:spPr>
        <p:txBody>
          <a:bodyPr/>
          <a:lstStyle/>
          <a:p>
            <a:pPr algn="just">
              <a:buFontTx/>
              <a:buNone/>
            </a:pPr>
            <a:r>
              <a:rPr lang="en-US" altLang="zh-CN" b="1"/>
              <a:t>10.6.1 </a:t>
            </a:r>
            <a:r>
              <a:rPr lang="zh-CN" altLang="en-US" b="1"/>
              <a:t>多处理器</a:t>
            </a:r>
          </a:p>
          <a:p>
            <a:pPr algn="just"/>
            <a:r>
              <a:rPr lang="zh-CN" altLang="en-US" b="1"/>
              <a:t>分布式内存机器</a:t>
            </a:r>
          </a:p>
        </p:txBody>
      </p:sp>
      <p:grpSp>
        <p:nvGrpSpPr>
          <p:cNvPr id="2109444" name="Group 4"/>
          <p:cNvGrpSpPr>
            <a:grpSpLocks/>
          </p:cNvGrpSpPr>
          <p:nvPr/>
        </p:nvGrpSpPr>
        <p:grpSpPr bwMode="auto">
          <a:xfrm>
            <a:off x="2006600" y="2889250"/>
            <a:ext cx="7062788" cy="3695700"/>
            <a:chOff x="1396" y="1816"/>
            <a:chExt cx="4364" cy="2244"/>
          </a:xfrm>
        </p:grpSpPr>
        <p:sp>
          <p:nvSpPr>
            <p:cNvPr id="2109445" name="Line 5"/>
            <p:cNvSpPr>
              <a:spLocks noChangeShapeType="1"/>
            </p:cNvSpPr>
            <p:nvPr/>
          </p:nvSpPr>
          <p:spPr bwMode="auto">
            <a:xfrm flipH="1">
              <a:off x="4224" y="2073"/>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46" name="Rectangle 6"/>
            <p:cNvSpPr>
              <a:spLocks noChangeArrowheads="1"/>
            </p:cNvSpPr>
            <p:nvPr/>
          </p:nvSpPr>
          <p:spPr bwMode="auto">
            <a:xfrm>
              <a:off x="1396" y="3827"/>
              <a:ext cx="4352" cy="23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r>
                <a:rPr lang="zh-CN" altLang="en-US" sz="2400"/>
                <a:t>总线或其它互连</a:t>
              </a:r>
            </a:p>
          </p:txBody>
        </p:sp>
        <p:sp>
          <p:nvSpPr>
            <p:cNvPr id="2109447" name="Rectangle 7"/>
            <p:cNvSpPr>
              <a:spLocks noChangeArrowheads="1"/>
            </p:cNvSpPr>
            <p:nvPr/>
          </p:nvSpPr>
          <p:spPr bwMode="auto">
            <a:xfrm>
              <a:off x="2657" y="2767"/>
              <a:ext cx="616"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9448" name="Rectangle 8"/>
            <p:cNvSpPr>
              <a:spLocks noChangeArrowheads="1"/>
            </p:cNvSpPr>
            <p:nvPr/>
          </p:nvSpPr>
          <p:spPr bwMode="auto">
            <a:xfrm>
              <a:off x="3925" y="2767"/>
              <a:ext cx="617"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9449" name="Rectangle 9"/>
            <p:cNvSpPr>
              <a:spLocks noChangeArrowheads="1"/>
            </p:cNvSpPr>
            <p:nvPr/>
          </p:nvSpPr>
          <p:spPr bwMode="auto">
            <a:xfrm>
              <a:off x="5132" y="2766"/>
              <a:ext cx="616"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9450" name="Rectangle 10"/>
            <p:cNvSpPr>
              <a:spLocks noChangeArrowheads="1"/>
            </p:cNvSpPr>
            <p:nvPr/>
          </p:nvSpPr>
          <p:spPr bwMode="auto">
            <a:xfrm>
              <a:off x="1408" y="2767"/>
              <a:ext cx="616"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二级</a:t>
              </a:r>
            </a:p>
            <a:p>
              <a:pPr marL="342900" indent="-342900" algn="ctr">
                <a:lnSpc>
                  <a:spcPct val="80000"/>
                </a:lnSpc>
              </a:pPr>
              <a:r>
                <a:rPr lang="zh-CN" altLang="en-US" sz="2400"/>
                <a:t>缓存</a:t>
              </a:r>
            </a:p>
          </p:txBody>
        </p:sp>
        <p:sp>
          <p:nvSpPr>
            <p:cNvPr id="2109451" name="Line 11"/>
            <p:cNvSpPr>
              <a:spLocks noChangeShapeType="1"/>
            </p:cNvSpPr>
            <p:nvPr/>
          </p:nvSpPr>
          <p:spPr bwMode="auto">
            <a:xfrm flipH="1">
              <a:off x="2948" y="3138"/>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52" name="Line 12"/>
            <p:cNvSpPr>
              <a:spLocks noChangeShapeType="1"/>
            </p:cNvSpPr>
            <p:nvPr/>
          </p:nvSpPr>
          <p:spPr bwMode="auto">
            <a:xfrm flipH="1">
              <a:off x="4232" y="3138"/>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53" name="Line 13"/>
            <p:cNvSpPr>
              <a:spLocks noChangeShapeType="1"/>
            </p:cNvSpPr>
            <p:nvPr/>
          </p:nvSpPr>
          <p:spPr bwMode="auto">
            <a:xfrm flipH="1">
              <a:off x="5434" y="3136"/>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54" name="Line 14"/>
            <p:cNvSpPr>
              <a:spLocks noChangeShapeType="1"/>
            </p:cNvSpPr>
            <p:nvPr/>
          </p:nvSpPr>
          <p:spPr bwMode="auto">
            <a:xfrm flipH="1">
              <a:off x="1710" y="3138"/>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55" name="Rectangle 15"/>
            <p:cNvSpPr>
              <a:spLocks noChangeArrowheads="1"/>
            </p:cNvSpPr>
            <p:nvPr/>
          </p:nvSpPr>
          <p:spPr bwMode="auto">
            <a:xfrm>
              <a:off x="1408" y="2235"/>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9456" name="Rectangle 16"/>
            <p:cNvSpPr>
              <a:spLocks noChangeArrowheads="1"/>
            </p:cNvSpPr>
            <p:nvPr/>
          </p:nvSpPr>
          <p:spPr bwMode="auto">
            <a:xfrm>
              <a:off x="2653" y="2236"/>
              <a:ext cx="617"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9457" name="Rectangle 17"/>
            <p:cNvSpPr>
              <a:spLocks noChangeArrowheads="1"/>
            </p:cNvSpPr>
            <p:nvPr/>
          </p:nvSpPr>
          <p:spPr bwMode="auto">
            <a:xfrm>
              <a:off x="3921" y="2242"/>
              <a:ext cx="617" cy="35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9458" name="Rectangle 18"/>
            <p:cNvSpPr>
              <a:spLocks noChangeArrowheads="1"/>
            </p:cNvSpPr>
            <p:nvPr/>
          </p:nvSpPr>
          <p:spPr bwMode="auto">
            <a:xfrm>
              <a:off x="5143" y="2234"/>
              <a:ext cx="617"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一级</a:t>
              </a:r>
            </a:p>
            <a:p>
              <a:pPr marL="342900" indent="-342900" algn="ctr">
                <a:lnSpc>
                  <a:spcPct val="80000"/>
                </a:lnSpc>
              </a:pPr>
              <a:r>
                <a:rPr lang="zh-CN" altLang="en-US" sz="2400"/>
                <a:t>缓存</a:t>
              </a:r>
            </a:p>
          </p:txBody>
        </p:sp>
        <p:sp>
          <p:nvSpPr>
            <p:cNvPr id="2109459" name="Line 19"/>
            <p:cNvSpPr>
              <a:spLocks noChangeShapeType="1"/>
            </p:cNvSpPr>
            <p:nvPr/>
          </p:nvSpPr>
          <p:spPr bwMode="auto">
            <a:xfrm flipH="1">
              <a:off x="5434" y="2595"/>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60" name="Line 20"/>
            <p:cNvSpPr>
              <a:spLocks noChangeShapeType="1"/>
            </p:cNvSpPr>
            <p:nvPr/>
          </p:nvSpPr>
          <p:spPr bwMode="auto">
            <a:xfrm flipH="1">
              <a:off x="4236" y="2605"/>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61" name="Line 21"/>
            <p:cNvSpPr>
              <a:spLocks noChangeShapeType="1"/>
            </p:cNvSpPr>
            <p:nvPr/>
          </p:nvSpPr>
          <p:spPr bwMode="auto">
            <a:xfrm flipH="1">
              <a:off x="2959" y="2604"/>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62" name="Line 22"/>
            <p:cNvSpPr>
              <a:spLocks noChangeShapeType="1"/>
            </p:cNvSpPr>
            <p:nvPr/>
          </p:nvSpPr>
          <p:spPr bwMode="auto">
            <a:xfrm flipH="1">
              <a:off x="1714" y="2605"/>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63" name="Rectangle 23"/>
            <p:cNvSpPr>
              <a:spLocks noChangeArrowheads="1"/>
            </p:cNvSpPr>
            <p:nvPr/>
          </p:nvSpPr>
          <p:spPr bwMode="auto">
            <a:xfrm>
              <a:off x="1408" y="1823"/>
              <a:ext cx="616" cy="23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9464" name="Rectangle 24"/>
            <p:cNvSpPr>
              <a:spLocks noChangeArrowheads="1"/>
            </p:cNvSpPr>
            <p:nvPr/>
          </p:nvSpPr>
          <p:spPr bwMode="auto">
            <a:xfrm>
              <a:off x="2653" y="1822"/>
              <a:ext cx="617" cy="23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9465" name="Rectangle 25"/>
            <p:cNvSpPr>
              <a:spLocks noChangeArrowheads="1"/>
            </p:cNvSpPr>
            <p:nvPr/>
          </p:nvSpPr>
          <p:spPr bwMode="auto">
            <a:xfrm>
              <a:off x="3945" y="1823"/>
              <a:ext cx="616" cy="23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9466" name="Rectangle 26"/>
            <p:cNvSpPr>
              <a:spLocks noChangeArrowheads="1"/>
            </p:cNvSpPr>
            <p:nvPr/>
          </p:nvSpPr>
          <p:spPr bwMode="auto">
            <a:xfrm>
              <a:off x="5143" y="1816"/>
              <a:ext cx="617" cy="2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28800" rIns="18000" bIns="28800"/>
            <a:lstStyle/>
            <a:p>
              <a:pPr marL="342900" indent="-342900" algn="ctr"/>
              <a:r>
                <a:rPr lang="zh-CN" altLang="en-US" sz="2400"/>
                <a:t>处理器</a:t>
              </a:r>
            </a:p>
          </p:txBody>
        </p:sp>
        <p:sp>
          <p:nvSpPr>
            <p:cNvPr id="2109467" name="Line 27"/>
            <p:cNvSpPr>
              <a:spLocks noChangeShapeType="1"/>
            </p:cNvSpPr>
            <p:nvPr/>
          </p:nvSpPr>
          <p:spPr bwMode="auto">
            <a:xfrm flipH="1">
              <a:off x="5446" y="2063"/>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68" name="Line 28"/>
            <p:cNvSpPr>
              <a:spLocks noChangeShapeType="1"/>
            </p:cNvSpPr>
            <p:nvPr/>
          </p:nvSpPr>
          <p:spPr bwMode="auto">
            <a:xfrm flipH="1">
              <a:off x="2944" y="2072"/>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69" name="Line 29"/>
            <p:cNvSpPr>
              <a:spLocks noChangeShapeType="1"/>
            </p:cNvSpPr>
            <p:nvPr/>
          </p:nvSpPr>
          <p:spPr bwMode="auto">
            <a:xfrm flipH="1">
              <a:off x="1699" y="2072"/>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70" name="Rectangle 30"/>
            <p:cNvSpPr>
              <a:spLocks noChangeArrowheads="1"/>
            </p:cNvSpPr>
            <p:nvPr/>
          </p:nvSpPr>
          <p:spPr bwMode="auto">
            <a:xfrm>
              <a:off x="2657" y="3301"/>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9471" name="Rectangle 31"/>
            <p:cNvSpPr>
              <a:spLocks noChangeArrowheads="1"/>
            </p:cNvSpPr>
            <p:nvPr/>
          </p:nvSpPr>
          <p:spPr bwMode="auto">
            <a:xfrm>
              <a:off x="3925" y="3301"/>
              <a:ext cx="617"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9472" name="Rectangle 32"/>
            <p:cNvSpPr>
              <a:spLocks noChangeArrowheads="1"/>
            </p:cNvSpPr>
            <p:nvPr/>
          </p:nvSpPr>
          <p:spPr bwMode="auto">
            <a:xfrm>
              <a:off x="5132" y="3300"/>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9473" name="Rectangle 33"/>
            <p:cNvSpPr>
              <a:spLocks noChangeArrowheads="1"/>
            </p:cNvSpPr>
            <p:nvPr/>
          </p:nvSpPr>
          <p:spPr bwMode="auto">
            <a:xfrm>
              <a:off x="1408" y="3301"/>
              <a:ext cx="616" cy="35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3600" rIns="54000" bIns="28800"/>
            <a:lstStyle/>
            <a:p>
              <a:pPr marL="342900" indent="-342900" algn="ctr">
                <a:lnSpc>
                  <a:spcPct val="80000"/>
                </a:lnSpc>
              </a:pPr>
              <a:r>
                <a:rPr lang="zh-CN" altLang="en-US" sz="2400"/>
                <a:t>局部</a:t>
              </a:r>
            </a:p>
            <a:p>
              <a:pPr marL="342900" indent="-342900" algn="ctr">
                <a:lnSpc>
                  <a:spcPct val="80000"/>
                </a:lnSpc>
              </a:pPr>
              <a:r>
                <a:rPr lang="zh-CN" altLang="en-US" sz="2400"/>
                <a:t>内存</a:t>
              </a:r>
            </a:p>
          </p:txBody>
        </p:sp>
        <p:sp>
          <p:nvSpPr>
            <p:cNvPr id="2109474" name="Line 34"/>
            <p:cNvSpPr>
              <a:spLocks noChangeShapeType="1"/>
            </p:cNvSpPr>
            <p:nvPr/>
          </p:nvSpPr>
          <p:spPr bwMode="auto">
            <a:xfrm flipH="1">
              <a:off x="2948" y="3671"/>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75" name="Line 35"/>
            <p:cNvSpPr>
              <a:spLocks noChangeShapeType="1"/>
            </p:cNvSpPr>
            <p:nvPr/>
          </p:nvSpPr>
          <p:spPr bwMode="auto">
            <a:xfrm flipH="1">
              <a:off x="4232" y="3671"/>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76" name="Line 36"/>
            <p:cNvSpPr>
              <a:spLocks noChangeShapeType="1"/>
            </p:cNvSpPr>
            <p:nvPr/>
          </p:nvSpPr>
          <p:spPr bwMode="auto">
            <a:xfrm flipH="1">
              <a:off x="5434" y="3670"/>
              <a:ext cx="0" cy="159"/>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477" name="Line 37"/>
            <p:cNvSpPr>
              <a:spLocks noChangeShapeType="1"/>
            </p:cNvSpPr>
            <p:nvPr/>
          </p:nvSpPr>
          <p:spPr bwMode="auto">
            <a:xfrm flipH="1">
              <a:off x="1710" y="3671"/>
              <a:ext cx="0" cy="160"/>
            </a:xfrm>
            <a:prstGeom prst="line">
              <a:avLst/>
            </a:prstGeom>
            <a:noFill/>
            <a:ln w="254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109478" name="Rectangle 38"/>
          <p:cNvSpPr>
            <a:spLocks noChangeArrowheads="1"/>
          </p:cNvSpPr>
          <p:nvPr/>
        </p:nvSpPr>
        <p:spPr bwMode="auto">
          <a:xfrm>
            <a:off x="341313" y="2979738"/>
            <a:ext cx="1709737"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在内存分</a:t>
            </a:r>
          </a:p>
          <a:p>
            <a:pPr marL="342900" indent="-342900"/>
            <a:r>
              <a:rPr lang="zh-CN" altLang="en-US" sz="2800">
                <a:solidFill>
                  <a:srgbClr val="00FF00"/>
                </a:solidFill>
              </a:rPr>
              <a:t>层中又引</a:t>
            </a:r>
          </a:p>
          <a:p>
            <a:pPr marL="342900" indent="-342900"/>
            <a:r>
              <a:rPr lang="zh-CN" altLang="en-US" sz="2800">
                <a:solidFill>
                  <a:srgbClr val="00FF00"/>
                </a:solidFill>
              </a:rPr>
              <a:t>入一层</a:t>
            </a:r>
          </a:p>
          <a:p>
            <a:pPr marL="342900" indent="-342900"/>
            <a:endParaRPr lang="zh-CN" altLang="en-US"/>
          </a:p>
          <a:p>
            <a:pPr marL="342900" indent="-342900"/>
            <a:r>
              <a:rPr lang="zh-CN" altLang="en-US" sz="2800">
                <a:solidFill>
                  <a:srgbClr val="00FF00"/>
                </a:solidFill>
              </a:rPr>
              <a:t>处理器能</a:t>
            </a:r>
          </a:p>
          <a:p>
            <a:pPr marL="342900" indent="-342900"/>
            <a:r>
              <a:rPr lang="zh-CN" altLang="en-US" sz="2800">
                <a:solidFill>
                  <a:srgbClr val="00FF00"/>
                </a:solidFill>
              </a:rPr>
              <a:t>迅速访问</a:t>
            </a:r>
          </a:p>
          <a:p>
            <a:pPr marL="342900" indent="-342900"/>
            <a:r>
              <a:rPr lang="zh-CN" altLang="en-US" sz="2800">
                <a:solidFill>
                  <a:srgbClr val="00FF00"/>
                </a:solidFill>
              </a:rPr>
              <a:t>自己的局</a:t>
            </a:r>
          </a:p>
          <a:p>
            <a:pPr marL="342900" indent="-342900"/>
            <a:r>
              <a:rPr lang="zh-CN" altLang="en-US" sz="2800">
                <a:solidFill>
                  <a:srgbClr val="00FF00"/>
                </a:solidFill>
              </a:rPr>
              <a:t>部内存</a:t>
            </a:r>
            <a:r>
              <a:rPr lang="zh-CN" altLang="en-US"/>
              <a:t> </a:t>
            </a:r>
            <a:endParaRPr lang="en-US" altLang="zh-CN"/>
          </a:p>
        </p:txBody>
      </p:sp>
      <p:sp>
        <p:nvSpPr>
          <p:cNvPr id="2109479" name="Rectangle 39"/>
          <p:cNvSpPr>
            <a:spLocks noChangeArrowheads="1"/>
          </p:cNvSpPr>
          <p:nvPr/>
        </p:nvSpPr>
        <p:spPr bwMode="auto">
          <a:xfrm>
            <a:off x="3762375" y="1223963"/>
            <a:ext cx="52197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rgbClr val="00FF00"/>
                </a:solidFill>
              </a:rPr>
              <a:t>非均匀内存访问的机器和消息传</a:t>
            </a:r>
          </a:p>
          <a:p>
            <a:pPr marL="342900" indent="-342900"/>
            <a:r>
              <a:rPr lang="zh-CN" altLang="en-US" sz="2800">
                <a:solidFill>
                  <a:srgbClr val="00FF00"/>
                </a:solidFill>
              </a:rPr>
              <a:t>递的机器；为获得良好的性能</a:t>
            </a:r>
          </a:p>
          <a:p>
            <a:pPr marL="342900" indent="-342900"/>
            <a:r>
              <a:rPr lang="zh-CN" altLang="en-US" sz="2800">
                <a:solidFill>
                  <a:srgbClr val="00FF00"/>
                </a:solidFill>
              </a:rPr>
              <a:t>软件都必须有很好局部性 </a:t>
            </a:r>
            <a:endParaRPr lang="en-US" altLang="zh-CN" sz="2800">
              <a:solidFill>
                <a:srgbClr val="00FF00"/>
              </a:solidFill>
            </a:endParaRPr>
          </a:p>
        </p:txBody>
      </p:sp>
      <p:sp>
        <p:nvSpPr>
          <p:cNvPr id="2109481" name="Rectangle 41"/>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491"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10.6.2 </a:t>
            </a:r>
            <a:r>
              <a:rPr lang="zh-CN" altLang="en-US" b="1"/>
              <a:t>应用中的并行性</a:t>
            </a:r>
          </a:p>
          <a:p>
            <a:pPr algn="just"/>
            <a:r>
              <a:rPr lang="zh-CN" altLang="en-US" b="1"/>
              <a:t>并行应用性能衡量的两种标准</a:t>
            </a:r>
            <a:endParaRPr lang="zh-CN" altLang="en-US"/>
          </a:p>
          <a:p>
            <a:pPr lvl="1" algn="just"/>
            <a:r>
              <a:rPr lang="zh-CN" altLang="en-US" b="1"/>
              <a:t>并行覆盖：整个计算中并行运行部分的百分比</a:t>
            </a:r>
          </a:p>
          <a:p>
            <a:pPr lvl="1" algn="just"/>
            <a:r>
              <a:rPr lang="zh-CN" altLang="en-US" b="1"/>
              <a:t>并行粒度：处理器上无需和其它处理器同步或通信的计算量</a:t>
            </a:r>
            <a:endParaRPr lang="zh-CN" altLang="en-US"/>
          </a:p>
          <a:p>
            <a:pPr lvl="1" algn="just">
              <a:buFontTx/>
              <a:buNone/>
            </a:pPr>
            <a:r>
              <a:rPr lang="zh-CN" altLang="en-US" b="1"/>
              <a:t>	循环对并行化来说特别有吸引力，循环可以有许</a:t>
            </a:r>
          </a:p>
          <a:p>
            <a:pPr lvl="1" algn="just">
              <a:buFontTx/>
              <a:buNone/>
            </a:pPr>
            <a:r>
              <a:rPr lang="zh-CN" altLang="en-US" b="1"/>
              <a:t>多次迭代计算，如果这些计算相互独立，则它们是</a:t>
            </a:r>
          </a:p>
          <a:p>
            <a:pPr lvl="1" algn="just">
              <a:buFontTx/>
              <a:buNone/>
            </a:pPr>
            <a:r>
              <a:rPr lang="zh-CN" altLang="en-US" b="1"/>
              <a:t>并行计算的主要来源</a:t>
            </a:r>
          </a:p>
          <a:p>
            <a:pPr lvl="1" algn="just">
              <a:buFontTx/>
              <a:buNone/>
            </a:pPr>
            <a:r>
              <a:rPr lang="zh-CN" altLang="en-US" b="1"/>
              <a:t>	许多控制结构简单、数据量大并且耗时长的科学</a:t>
            </a:r>
          </a:p>
          <a:p>
            <a:pPr lvl="1" algn="just">
              <a:buFontTx/>
              <a:buNone/>
            </a:pPr>
            <a:r>
              <a:rPr lang="zh-CN" altLang="en-US" b="1"/>
              <a:t>和工程应用，很容易以较细粒度被并行化</a:t>
            </a:r>
            <a:r>
              <a:rPr lang="zh-CN" altLang="en-US"/>
              <a:t> </a:t>
            </a:r>
          </a:p>
        </p:txBody>
      </p:sp>
      <p:sp>
        <p:nvSpPr>
          <p:cNvPr id="2111493"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3539"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10.6.3 </a:t>
            </a:r>
            <a:r>
              <a:rPr lang="zh-CN" altLang="en-US" b="1"/>
              <a:t>循环级并行</a:t>
            </a:r>
          </a:p>
          <a:p>
            <a:pPr lvl="1" algn="just">
              <a:buFontTx/>
              <a:buNone/>
            </a:pPr>
            <a:r>
              <a:rPr lang="zh-CN" altLang="en-US" b="1"/>
              <a:t>	耗时的应用一般都使用大数组，导致程序中出现</a:t>
            </a:r>
          </a:p>
          <a:p>
            <a:pPr lvl="1" algn="just">
              <a:buFontTx/>
              <a:buNone/>
            </a:pPr>
            <a:r>
              <a:rPr lang="zh-CN" altLang="en-US" b="1"/>
              <a:t>有许多次迭代的循环，这些迭代经常相互独立，可</a:t>
            </a:r>
          </a:p>
          <a:p>
            <a:pPr lvl="1" algn="just">
              <a:buFontTx/>
              <a:buNone/>
            </a:pPr>
            <a:r>
              <a:rPr lang="zh-CN" altLang="en-US" b="1"/>
              <a:t>以把这类循环的大量迭代分到各处理器上</a:t>
            </a:r>
          </a:p>
        </p:txBody>
      </p:sp>
      <p:sp>
        <p:nvSpPr>
          <p:cNvPr id="2113541"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5587"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10.6.3 </a:t>
            </a:r>
            <a:r>
              <a:rPr lang="zh-CN" altLang="en-US" b="1"/>
              <a:t>循环级并行</a:t>
            </a:r>
          </a:p>
          <a:p>
            <a:pPr lvl="1">
              <a:buFontTx/>
              <a:buNone/>
            </a:pPr>
            <a:r>
              <a:rPr lang="zh-CN" altLang="en-US" b="1"/>
              <a:t>		</a:t>
            </a:r>
            <a:r>
              <a:rPr lang="en-US" altLang="zh-CN" b="1"/>
              <a:t>for (i = 0; i &lt; n; i++) {</a:t>
            </a:r>
          </a:p>
          <a:p>
            <a:pPr lvl="1">
              <a:buFontTx/>
              <a:buNone/>
            </a:pPr>
            <a:r>
              <a:rPr lang="en-US" altLang="zh-CN" b="1"/>
              <a:t>			Z[i] = X[i] </a:t>
            </a:r>
            <a:r>
              <a:rPr lang="en-US" altLang="zh-CN" b="1">
                <a:sym typeface="Symbol" pitchFamily="18" charset="2"/>
              </a:rPr>
              <a:t></a:t>
            </a:r>
            <a:r>
              <a:rPr lang="en-US" altLang="zh-CN" b="1"/>
              <a:t> Y[i];</a:t>
            </a:r>
          </a:p>
          <a:p>
            <a:pPr lvl="1">
              <a:buFontTx/>
              <a:buNone/>
            </a:pPr>
            <a:r>
              <a:rPr lang="en-US" altLang="zh-CN" b="1"/>
              <a:t>			Z[i] = Z[i] </a:t>
            </a:r>
            <a:r>
              <a:rPr lang="en-US" altLang="zh-CN" b="1">
                <a:sym typeface="Symbol" pitchFamily="18" charset="2"/>
              </a:rPr>
              <a:t></a:t>
            </a:r>
            <a:r>
              <a:rPr lang="en-US" altLang="zh-CN" b="1"/>
              <a:t> Z[i];</a:t>
            </a:r>
          </a:p>
          <a:p>
            <a:pPr lvl="1">
              <a:buFontTx/>
              <a:buNone/>
            </a:pPr>
            <a:r>
              <a:rPr lang="en-US" altLang="zh-CN" b="1"/>
              <a:t>		}	</a:t>
            </a:r>
            <a:r>
              <a:rPr lang="en-US" altLang="zh-CN" b="1">
                <a:solidFill>
                  <a:srgbClr val="00FF00"/>
                </a:solidFill>
              </a:rPr>
              <a:t>//</a:t>
            </a:r>
            <a:r>
              <a:rPr lang="en-US" altLang="zh-CN" b="1"/>
              <a:t> </a:t>
            </a:r>
            <a:r>
              <a:rPr lang="zh-CN" altLang="en-US" b="1">
                <a:solidFill>
                  <a:srgbClr val="00FF00"/>
                </a:solidFill>
              </a:rPr>
              <a:t>变换成如下代码</a:t>
            </a:r>
          </a:p>
          <a:p>
            <a:pPr lvl="1">
              <a:buFontTx/>
              <a:buNone/>
            </a:pPr>
            <a:r>
              <a:rPr lang="zh-CN" altLang="en-US" b="1"/>
              <a:t>		</a:t>
            </a:r>
            <a:r>
              <a:rPr lang="en-US" altLang="zh-CN" b="1"/>
              <a:t>b = ceil (n/M);  </a:t>
            </a:r>
            <a:r>
              <a:rPr lang="en-US" altLang="zh-CN" b="1">
                <a:solidFill>
                  <a:srgbClr val="00FF00"/>
                </a:solidFill>
              </a:rPr>
              <a:t>// M</a:t>
            </a:r>
            <a:r>
              <a:rPr lang="zh-CN" altLang="en-US" b="1">
                <a:solidFill>
                  <a:srgbClr val="00FF00"/>
                </a:solidFill>
              </a:rPr>
              <a:t>个处理器</a:t>
            </a:r>
            <a:r>
              <a:rPr lang="en-US" altLang="zh-CN" b="1">
                <a:solidFill>
                  <a:srgbClr val="00FF00"/>
                </a:solidFill>
              </a:rPr>
              <a:t>,  p = 0, 1, …, M</a:t>
            </a:r>
            <a:r>
              <a:rPr lang="en-US" altLang="zh-CN" b="1" i="1">
                <a:solidFill>
                  <a:srgbClr val="00FF00"/>
                </a:solidFill>
              </a:rPr>
              <a:t> </a:t>
            </a:r>
            <a:r>
              <a:rPr lang="en-US" altLang="zh-CN" b="1">
                <a:solidFill>
                  <a:srgbClr val="00FF00"/>
                </a:solidFill>
                <a:sym typeface="Symbol" pitchFamily="18" charset="2"/>
              </a:rPr>
              <a:t></a:t>
            </a:r>
            <a:r>
              <a:rPr lang="en-US" altLang="zh-CN" b="1">
                <a:solidFill>
                  <a:srgbClr val="00FF00"/>
                </a:solidFill>
              </a:rPr>
              <a:t>1</a:t>
            </a:r>
            <a:r>
              <a:rPr lang="en-US" altLang="zh-CN"/>
              <a:t>  </a:t>
            </a:r>
            <a:endParaRPr lang="en-US" altLang="zh-CN" b="1">
              <a:solidFill>
                <a:srgbClr val="00FF00"/>
              </a:solidFill>
            </a:endParaRPr>
          </a:p>
          <a:p>
            <a:pPr lvl="1">
              <a:buFontTx/>
              <a:buNone/>
            </a:pPr>
            <a:r>
              <a:rPr lang="en-US" altLang="zh-CN" b="1"/>
              <a:t>		for (i = b</a:t>
            </a:r>
            <a:r>
              <a:rPr lang="en-US" altLang="zh-CN" b="1">
                <a:sym typeface="Symbol" pitchFamily="18" charset="2"/>
              </a:rPr>
              <a:t></a:t>
            </a:r>
            <a:r>
              <a:rPr lang="en-US" altLang="zh-CN" b="1"/>
              <a:t>p; i &lt; min(n, b</a:t>
            </a:r>
            <a:r>
              <a:rPr lang="en-US" altLang="zh-CN" b="1">
                <a:sym typeface="Symbol" pitchFamily="18" charset="2"/>
              </a:rPr>
              <a:t></a:t>
            </a:r>
            <a:r>
              <a:rPr lang="en-US" altLang="zh-CN" b="1"/>
              <a:t>(p+1)); i++) {</a:t>
            </a:r>
          </a:p>
          <a:p>
            <a:pPr lvl="1">
              <a:buFontTx/>
              <a:buNone/>
            </a:pPr>
            <a:r>
              <a:rPr lang="en-US" altLang="zh-CN" b="1"/>
              <a:t>			Z[i] = X[i] </a:t>
            </a:r>
            <a:r>
              <a:rPr lang="en-US" altLang="zh-CN" b="1">
                <a:sym typeface="Symbol" pitchFamily="18" charset="2"/>
              </a:rPr>
              <a:t></a:t>
            </a:r>
            <a:r>
              <a:rPr lang="en-US" altLang="zh-CN" b="1"/>
              <a:t> Y[i];</a:t>
            </a:r>
          </a:p>
          <a:p>
            <a:pPr lvl="1">
              <a:buFontTx/>
              <a:buNone/>
            </a:pPr>
            <a:r>
              <a:rPr lang="en-US" altLang="zh-CN" b="1"/>
              <a:t>			Z[i] = Z[i] </a:t>
            </a:r>
            <a:r>
              <a:rPr lang="en-US" altLang="zh-CN" b="1">
                <a:sym typeface="Symbol" pitchFamily="18" charset="2"/>
              </a:rPr>
              <a:t></a:t>
            </a:r>
            <a:r>
              <a:rPr lang="en-US" altLang="zh-CN" b="1"/>
              <a:t> Z[i];</a:t>
            </a:r>
          </a:p>
          <a:p>
            <a:pPr lvl="1">
              <a:buFontTx/>
              <a:buNone/>
            </a:pPr>
            <a:r>
              <a:rPr lang="en-US" altLang="zh-CN" b="1"/>
              <a:t>		}   </a:t>
            </a:r>
            <a:r>
              <a:rPr lang="en-US" altLang="zh-CN" b="1">
                <a:solidFill>
                  <a:srgbClr val="00FF00"/>
                </a:solidFill>
              </a:rPr>
              <a:t>// </a:t>
            </a:r>
            <a:r>
              <a:rPr lang="zh-CN" altLang="en-US" b="1">
                <a:solidFill>
                  <a:srgbClr val="00FF00"/>
                </a:solidFill>
              </a:rPr>
              <a:t>数据并行的例子</a:t>
            </a:r>
          </a:p>
        </p:txBody>
      </p:sp>
      <p:sp>
        <p:nvSpPr>
          <p:cNvPr id="2115589"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7635"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10.6.3 </a:t>
            </a:r>
            <a:r>
              <a:rPr lang="zh-CN" altLang="en-US" b="1"/>
              <a:t>循环级并行</a:t>
            </a:r>
          </a:p>
          <a:p>
            <a:pPr lvl="1" algn="just"/>
            <a:r>
              <a:rPr lang="zh-CN" altLang="en-US" b="1"/>
              <a:t>对并行化来说，任务级不像循环级那样有吸引力</a:t>
            </a:r>
          </a:p>
          <a:p>
            <a:pPr lvl="1" algn="just"/>
            <a:r>
              <a:rPr lang="zh-CN" altLang="en-US" b="1"/>
              <a:t>对一个程序而言，独立的任务数是一个常数，它不像典型的循环那样，独立的计算单元随迭代次数增加而增加</a:t>
            </a:r>
          </a:p>
          <a:p>
            <a:pPr lvl="1" algn="just"/>
            <a:r>
              <a:rPr lang="zh-CN" altLang="en-US" b="1"/>
              <a:t>任务通常不是等规模的，因此很难保证所有的处理器在所有时间都处于忙碌</a:t>
            </a:r>
          </a:p>
        </p:txBody>
      </p:sp>
      <p:sp>
        <p:nvSpPr>
          <p:cNvPr id="2117637"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83"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10.6.4 </a:t>
            </a:r>
            <a:r>
              <a:rPr lang="zh-CN" altLang="en-US" b="1"/>
              <a:t>数据局部性</a:t>
            </a:r>
          </a:p>
          <a:p>
            <a:pPr algn="just"/>
            <a:r>
              <a:rPr lang="zh-CN" altLang="en-US" b="1"/>
              <a:t>程序局部性</a:t>
            </a:r>
          </a:p>
          <a:p>
            <a:pPr lvl="1" algn="just"/>
            <a:r>
              <a:rPr lang="zh-CN" altLang="en-US" b="1"/>
              <a:t>大多数程序的大部分时间在执行一小部分代码，并且仅涉及一小部分数据</a:t>
            </a:r>
          </a:p>
          <a:p>
            <a:pPr algn="just"/>
            <a:r>
              <a:rPr lang="zh-CN" altLang="en-US" b="1"/>
              <a:t>时间局部性</a:t>
            </a:r>
          </a:p>
          <a:p>
            <a:pPr lvl="1" algn="just"/>
            <a:r>
              <a:rPr lang="zh-CN" altLang="en-US" b="1"/>
              <a:t> 程序访问的内存单元在很短的时间内可能再次被程序访问</a:t>
            </a:r>
          </a:p>
          <a:p>
            <a:pPr algn="just"/>
            <a:r>
              <a:rPr lang="zh-CN" altLang="en-US" b="1"/>
              <a:t>空间局部性</a:t>
            </a:r>
          </a:p>
          <a:p>
            <a:pPr lvl="1" algn="just"/>
            <a:r>
              <a:rPr lang="zh-CN" altLang="en-US" b="1"/>
              <a:t>毗邻被访问单元的内存单元在很短的时间内可能被访问</a:t>
            </a:r>
          </a:p>
        </p:txBody>
      </p:sp>
      <p:sp>
        <p:nvSpPr>
          <p:cNvPr id="2119685"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1731"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10.6.4 </a:t>
            </a:r>
            <a:r>
              <a:rPr lang="zh-CN" altLang="en-US" b="1"/>
              <a:t>数据局部性</a:t>
            </a:r>
          </a:p>
          <a:p>
            <a:pPr lvl="1" algn="just"/>
            <a:r>
              <a:rPr lang="zh-CN" altLang="en-US" b="1"/>
              <a:t>同一个缓存行上的元素一起被使用的情况是空间局部性的一种重要形式</a:t>
            </a:r>
          </a:p>
          <a:p>
            <a:pPr lvl="1" algn="just"/>
            <a:r>
              <a:rPr lang="zh-CN" altLang="en-US" b="1"/>
              <a:t>这种空间局部性将缓存未命中降到最低，因此使得程度获得明显的加速</a:t>
            </a:r>
            <a:endParaRPr lang="zh-CN" altLang="en-US"/>
          </a:p>
        </p:txBody>
      </p:sp>
      <p:sp>
        <p:nvSpPr>
          <p:cNvPr id="2121733"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3779"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10.6.4 </a:t>
            </a:r>
            <a:r>
              <a:rPr lang="zh-CN" altLang="en-US" b="1"/>
              <a:t>数据局部性</a:t>
            </a:r>
          </a:p>
          <a:p>
            <a:pPr lvl="1">
              <a:lnSpc>
                <a:spcPct val="90000"/>
              </a:lnSpc>
              <a:spcBef>
                <a:spcPct val="0"/>
              </a:spcBef>
              <a:buFontTx/>
              <a:buNone/>
            </a:pPr>
            <a:r>
              <a:rPr lang="zh-CN" altLang="en-US" b="1"/>
              <a:t>	</a:t>
            </a:r>
            <a:r>
              <a:rPr lang="en-US" altLang="zh-CN" b="1"/>
              <a:t>for (i = 0; i &lt; n; i++) {	// </a:t>
            </a:r>
            <a:r>
              <a:rPr lang="zh-CN" altLang="en-US" b="1"/>
              <a:t>该程序段对向量机来</a:t>
            </a:r>
            <a:endParaRPr lang="en-US" altLang="zh-CN" b="1"/>
          </a:p>
          <a:p>
            <a:pPr lvl="1">
              <a:lnSpc>
                <a:spcPct val="90000"/>
              </a:lnSpc>
              <a:spcBef>
                <a:spcPct val="0"/>
              </a:spcBef>
              <a:buFontTx/>
              <a:buNone/>
            </a:pPr>
            <a:r>
              <a:rPr lang="en-US" altLang="zh-CN" b="1"/>
              <a:t>		    Z[i] = X[i] </a:t>
            </a:r>
            <a:r>
              <a:rPr lang="en-US" altLang="zh-CN" b="1">
                <a:sym typeface="Symbol" pitchFamily="18" charset="2"/>
              </a:rPr>
              <a:t></a:t>
            </a:r>
            <a:r>
              <a:rPr lang="en-US" altLang="zh-CN" b="1"/>
              <a:t> Y[i];	// </a:t>
            </a:r>
            <a:r>
              <a:rPr lang="zh-CN" altLang="en-US" b="1"/>
              <a:t>说是一种优化形式</a:t>
            </a:r>
            <a:r>
              <a:rPr lang="zh-CN" altLang="en-US"/>
              <a:t> </a:t>
            </a:r>
            <a:endParaRPr lang="en-US" altLang="zh-CN" b="1"/>
          </a:p>
          <a:p>
            <a:pPr lvl="1">
              <a:lnSpc>
                <a:spcPct val="90000"/>
              </a:lnSpc>
              <a:spcBef>
                <a:spcPct val="0"/>
              </a:spcBef>
              <a:buFontTx/>
              <a:buNone/>
            </a:pPr>
            <a:r>
              <a:rPr lang="en-US" altLang="zh-CN" b="1"/>
              <a:t>	}</a:t>
            </a:r>
          </a:p>
          <a:p>
            <a:pPr lvl="1">
              <a:lnSpc>
                <a:spcPct val="90000"/>
              </a:lnSpc>
              <a:spcBef>
                <a:spcPct val="0"/>
              </a:spcBef>
              <a:buFontTx/>
              <a:buNone/>
            </a:pPr>
            <a:r>
              <a:rPr lang="en-US" altLang="zh-CN" b="1"/>
              <a:t>	for (i = 0; i &lt; n; i++) {</a:t>
            </a:r>
          </a:p>
          <a:p>
            <a:pPr lvl="1">
              <a:lnSpc>
                <a:spcPct val="90000"/>
              </a:lnSpc>
              <a:spcBef>
                <a:spcPct val="0"/>
              </a:spcBef>
              <a:buFontTx/>
              <a:buNone/>
            </a:pPr>
            <a:r>
              <a:rPr lang="en-US" altLang="zh-CN" b="1"/>
              <a:t>		    Z[i] = Z[i] </a:t>
            </a:r>
            <a:r>
              <a:rPr lang="en-US" altLang="zh-CN" b="1">
                <a:sym typeface="Symbol" pitchFamily="18" charset="2"/>
              </a:rPr>
              <a:t></a:t>
            </a:r>
            <a:r>
              <a:rPr lang="en-US" altLang="zh-CN" b="1"/>
              <a:t> Z[i];</a:t>
            </a:r>
          </a:p>
          <a:p>
            <a:pPr lvl="1">
              <a:lnSpc>
                <a:spcPct val="90000"/>
              </a:lnSpc>
              <a:spcBef>
                <a:spcPct val="0"/>
              </a:spcBef>
              <a:buFontTx/>
              <a:buNone/>
            </a:pPr>
            <a:r>
              <a:rPr lang="en-US" altLang="zh-CN" b="1"/>
              <a:t>	}</a:t>
            </a:r>
          </a:p>
          <a:p>
            <a:pPr lvl="1">
              <a:lnSpc>
                <a:spcPct val="90000"/>
              </a:lnSpc>
              <a:spcBef>
                <a:spcPct val="0"/>
              </a:spcBef>
              <a:buFontTx/>
              <a:buNone/>
            </a:pPr>
            <a:endParaRPr lang="en-US" altLang="zh-CN" b="1"/>
          </a:p>
          <a:p>
            <a:pPr lvl="1">
              <a:lnSpc>
                <a:spcPct val="90000"/>
              </a:lnSpc>
              <a:spcBef>
                <a:spcPct val="0"/>
              </a:spcBef>
              <a:buFontTx/>
              <a:buNone/>
            </a:pPr>
            <a:r>
              <a:rPr lang="en-US" altLang="zh-CN" b="1"/>
              <a:t>	for (i = 0; i &lt; n; i++) { 	// </a:t>
            </a:r>
            <a:r>
              <a:rPr lang="zh-CN" altLang="en-US" b="1"/>
              <a:t>有较好的数据局部性</a:t>
            </a:r>
            <a:r>
              <a:rPr lang="zh-CN" altLang="en-US"/>
              <a:t> </a:t>
            </a:r>
            <a:endParaRPr lang="zh-CN" altLang="en-US" b="1"/>
          </a:p>
          <a:p>
            <a:pPr lvl="1">
              <a:lnSpc>
                <a:spcPct val="90000"/>
              </a:lnSpc>
              <a:spcBef>
                <a:spcPct val="0"/>
              </a:spcBef>
              <a:buFontTx/>
              <a:buNone/>
            </a:pPr>
            <a:r>
              <a:rPr lang="en-US" altLang="zh-CN" b="1"/>
              <a:t>	      Z[i] = X[i] </a:t>
            </a:r>
            <a:r>
              <a:rPr lang="en-US" altLang="zh-CN" b="1">
                <a:sym typeface="Symbol" pitchFamily="18" charset="2"/>
              </a:rPr>
              <a:t></a:t>
            </a:r>
            <a:r>
              <a:rPr lang="en-US" altLang="zh-CN" b="1"/>
              <a:t> Y[i];</a:t>
            </a:r>
          </a:p>
          <a:p>
            <a:pPr lvl="1">
              <a:lnSpc>
                <a:spcPct val="90000"/>
              </a:lnSpc>
              <a:spcBef>
                <a:spcPct val="0"/>
              </a:spcBef>
              <a:buFontTx/>
              <a:buNone/>
            </a:pPr>
            <a:r>
              <a:rPr lang="en-US" altLang="zh-CN" b="1"/>
              <a:t>		    Z[i] = Z[i] </a:t>
            </a:r>
            <a:r>
              <a:rPr lang="en-US" altLang="zh-CN" b="1">
                <a:sym typeface="Symbol" pitchFamily="18" charset="2"/>
              </a:rPr>
              <a:t></a:t>
            </a:r>
            <a:r>
              <a:rPr lang="en-US" altLang="zh-CN" b="1"/>
              <a:t> Z[i];</a:t>
            </a:r>
          </a:p>
          <a:p>
            <a:pPr lvl="1">
              <a:lnSpc>
                <a:spcPct val="90000"/>
              </a:lnSpc>
              <a:spcBef>
                <a:spcPct val="0"/>
              </a:spcBef>
              <a:buFontTx/>
              <a:buNone/>
            </a:pPr>
            <a:r>
              <a:rPr lang="en-US" altLang="zh-CN" b="1"/>
              <a:t>	}</a:t>
            </a:r>
            <a:endParaRPr lang="zh-CN" altLang="en-US" b="1"/>
          </a:p>
        </p:txBody>
      </p:sp>
      <p:sp>
        <p:nvSpPr>
          <p:cNvPr id="2123784" name="Rectangle 8"/>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7" name="Rectangle 3"/>
          <p:cNvSpPr>
            <a:spLocks noGrp="1" noChangeArrowheads="1"/>
          </p:cNvSpPr>
          <p:nvPr>
            <p:ph idx="1"/>
          </p:nvPr>
        </p:nvSpPr>
        <p:spPr>
          <a:xfrm>
            <a:off x="287338" y="1438275"/>
            <a:ext cx="8564562" cy="5181600"/>
          </a:xfrm>
          <a:noFill/>
        </p:spPr>
        <p:txBody>
          <a:bodyPr/>
          <a:lstStyle/>
          <a:p>
            <a:pPr algn="just">
              <a:spcBef>
                <a:spcPct val="10000"/>
              </a:spcBef>
              <a:buFontTx/>
              <a:buNone/>
            </a:pPr>
            <a:r>
              <a:rPr lang="en-US" altLang="zh-CN" b="1"/>
              <a:t>10.6.4 </a:t>
            </a:r>
            <a:r>
              <a:rPr lang="zh-CN" altLang="en-US" b="1"/>
              <a:t>数据局部性</a:t>
            </a:r>
          </a:p>
          <a:p>
            <a:pPr lvl="1">
              <a:spcBef>
                <a:spcPct val="10000"/>
              </a:spcBef>
            </a:pPr>
            <a:r>
              <a:rPr lang="zh-CN" altLang="en-US" b="1"/>
              <a:t>对行为主的数组</a:t>
            </a:r>
            <a:r>
              <a:rPr lang="en-US" altLang="zh-CN" b="1"/>
              <a:t>Z</a:t>
            </a:r>
            <a:r>
              <a:rPr lang="zh-CN" altLang="en-US" b="1"/>
              <a:t>，根据空间局部性，显然更愿意逐行地给该数组元素置零</a:t>
            </a:r>
            <a:endParaRPr lang="zh-CN" altLang="en-US"/>
          </a:p>
          <a:p>
            <a:pPr lvl="1">
              <a:spcBef>
                <a:spcPct val="10000"/>
              </a:spcBef>
              <a:buFontTx/>
              <a:buNone/>
            </a:pPr>
            <a:r>
              <a:rPr lang="zh-CN" altLang="pt-BR"/>
              <a:t>	</a:t>
            </a:r>
            <a:r>
              <a:rPr lang="pt-BR" altLang="zh-CN" b="1"/>
              <a:t>for (j = 0; j &lt; n; j++)	for (i = 0; i &lt; n; i++)		  for (i = 0; i &lt; n; i++)	    for (j = 0; j &lt; n; j++)</a:t>
            </a:r>
          </a:p>
          <a:p>
            <a:pPr lvl="1">
              <a:spcBef>
                <a:spcPct val="10000"/>
              </a:spcBef>
              <a:buFontTx/>
              <a:buNone/>
            </a:pPr>
            <a:r>
              <a:rPr lang="pt-BR" altLang="zh-CN" b="1"/>
              <a:t>		      </a:t>
            </a:r>
            <a:r>
              <a:rPr lang="en-US" altLang="zh-CN" b="1"/>
              <a:t>Z[i, j] = 0;		        Z[i, j] = 0;</a:t>
            </a:r>
          </a:p>
          <a:p>
            <a:pPr lvl="1">
              <a:spcBef>
                <a:spcPct val="10000"/>
              </a:spcBef>
            </a:pPr>
            <a:r>
              <a:rPr lang="zh-CN" altLang="en-US" b="1"/>
              <a:t>为了获得最好的性能，应该并行化外循环</a:t>
            </a:r>
            <a:endParaRPr lang="zh-CN" altLang="en-US"/>
          </a:p>
          <a:p>
            <a:pPr lvl="1">
              <a:spcBef>
                <a:spcPct val="10000"/>
              </a:spcBef>
              <a:buFontTx/>
              <a:buNone/>
            </a:pPr>
            <a:r>
              <a:rPr lang="zh-CN" altLang="en-US"/>
              <a:t> </a:t>
            </a:r>
            <a:r>
              <a:rPr lang="zh-CN" altLang="en-US" b="1"/>
              <a:t>		</a:t>
            </a:r>
            <a:r>
              <a:rPr lang="en-US" altLang="zh-CN" b="1"/>
              <a:t>b = ceil (n/M);</a:t>
            </a:r>
          </a:p>
          <a:p>
            <a:pPr lvl="1">
              <a:spcBef>
                <a:spcPct val="10000"/>
              </a:spcBef>
              <a:buFontTx/>
              <a:buNone/>
            </a:pPr>
            <a:r>
              <a:rPr lang="en-US" altLang="zh-CN" b="1"/>
              <a:t>		    for (i = b</a:t>
            </a:r>
            <a:r>
              <a:rPr lang="en-US" altLang="zh-CN" b="1">
                <a:sym typeface="Symbol" pitchFamily="18" charset="2"/>
              </a:rPr>
              <a:t></a:t>
            </a:r>
            <a:r>
              <a:rPr lang="en-US" altLang="zh-CN" b="1"/>
              <a:t>p; i &lt; min(n, b</a:t>
            </a:r>
            <a:r>
              <a:rPr lang="en-US" altLang="zh-CN" b="1">
                <a:sym typeface="Symbol" pitchFamily="18" charset="2"/>
              </a:rPr>
              <a:t></a:t>
            </a:r>
            <a:r>
              <a:rPr lang="en-US" altLang="zh-CN" b="1"/>
              <a:t>(p+1)); i++)</a:t>
            </a:r>
          </a:p>
          <a:p>
            <a:pPr lvl="1">
              <a:spcBef>
                <a:spcPct val="10000"/>
              </a:spcBef>
              <a:buFontTx/>
              <a:buNone/>
            </a:pPr>
            <a:r>
              <a:rPr lang="en-US" altLang="zh-CN" b="1"/>
              <a:t>		        </a:t>
            </a:r>
            <a:r>
              <a:rPr lang="pt-BR" altLang="zh-CN" b="1"/>
              <a:t>for (j = 0; j &lt; n; j++)</a:t>
            </a:r>
          </a:p>
          <a:p>
            <a:pPr lvl="1">
              <a:spcBef>
                <a:spcPct val="10000"/>
              </a:spcBef>
              <a:buFontTx/>
              <a:buNone/>
            </a:pPr>
            <a:r>
              <a:rPr lang="pt-BR" altLang="zh-CN" b="1"/>
              <a:t>			 </a:t>
            </a:r>
            <a:r>
              <a:rPr lang="en-US" altLang="zh-CN" b="1"/>
              <a:t>Z[i, j] = 0;</a:t>
            </a:r>
            <a:endParaRPr lang="zh-CN" altLang="en-US" b="1"/>
          </a:p>
        </p:txBody>
      </p:sp>
      <p:sp>
        <p:nvSpPr>
          <p:cNvPr id="2125828" name="Line 4"/>
          <p:cNvSpPr>
            <a:spLocks noChangeShapeType="1"/>
          </p:cNvSpPr>
          <p:nvPr/>
        </p:nvSpPr>
        <p:spPr bwMode="auto">
          <a:xfrm>
            <a:off x="4706938" y="3068638"/>
            <a:ext cx="0" cy="1035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25830" name="Rectangle 6"/>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02" name="Rectangle 2"/>
          <p:cNvSpPr>
            <a:spLocks noGrp="1" noChangeArrowheads="1"/>
          </p:cNvSpPr>
          <p:nvPr>
            <p:ph type="title"/>
          </p:nvPr>
        </p:nvSpPr>
        <p:spPr>
          <a:xfrm>
            <a:off x="381000" y="228600"/>
            <a:ext cx="8229600" cy="1143000"/>
          </a:xfrm>
        </p:spPr>
        <p:txBody>
          <a:bodyPr/>
          <a:lstStyle/>
          <a:p>
            <a:r>
              <a:rPr lang="en-US" altLang="zh-CN" b="1"/>
              <a:t>10.1  </a:t>
            </a:r>
            <a:r>
              <a:rPr lang="zh-CN" altLang="en-US" b="1"/>
              <a:t>处理器体系结构</a:t>
            </a:r>
          </a:p>
        </p:txBody>
      </p:sp>
      <p:sp>
        <p:nvSpPr>
          <p:cNvPr id="1996803"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10.1.3 </a:t>
            </a:r>
            <a:r>
              <a:rPr lang="zh-CN" altLang="en-US" b="1"/>
              <a:t>多指令发射</a:t>
            </a:r>
            <a:r>
              <a:rPr lang="zh-CN" altLang="en-US"/>
              <a:t> </a:t>
            </a:r>
            <a:endParaRPr lang="zh-CN" altLang="en-US" b="1"/>
          </a:p>
          <a:p>
            <a:pPr algn="just">
              <a:buFontTx/>
              <a:buNone/>
            </a:pPr>
            <a:r>
              <a:rPr lang="zh-CN" altLang="en-US" b="1"/>
              <a:t>	每周期发射几个操作，让更多操作同时进行</a:t>
            </a:r>
            <a:endParaRPr lang="zh-CN" altLang="en-US"/>
          </a:p>
          <a:p>
            <a:pPr algn="just"/>
            <a:r>
              <a:rPr lang="zh-CN" altLang="en-US" b="1"/>
              <a:t>超长指令字机器</a:t>
            </a:r>
          </a:p>
          <a:p>
            <a:pPr lvl="1" algn="just"/>
            <a:r>
              <a:rPr lang="zh-CN" altLang="en-US" b="1"/>
              <a:t>将若干个操作编码在单周期中发射</a:t>
            </a:r>
            <a:endParaRPr lang="zh-CN" altLang="en-US"/>
          </a:p>
          <a:p>
            <a:pPr lvl="1" algn="just"/>
            <a:r>
              <a:rPr lang="zh-CN" altLang="en-US" b="1"/>
              <a:t>编译器需要确定哪些操作可以并行发射</a:t>
            </a:r>
          </a:p>
          <a:p>
            <a:pPr algn="just"/>
            <a:r>
              <a:rPr lang="zh-CN" altLang="en-US" b="1"/>
              <a:t>超标量机器</a:t>
            </a:r>
          </a:p>
          <a:p>
            <a:pPr lvl="1" algn="just"/>
            <a:r>
              <a:rPr lang="zh-CN" altLang="en-US" b="1"/>
              <a:t>超标量机器有按普通顺序执行语义的正规指令集</a:t>
            </a:r>
          </a:p>
          <a:p>
            <a:pPr lvl="1" algn="just"/>
            <a:r>
              <a:rPr lang="zh-CN" altLang="en-US" b="1"/>
              <a:t>硬件自动察觉指令之间的相关性，并且在它们的操作数可用时就发射它们</a:t>
            </a:r>
          </a:p>
          <a:p>
            <a:pPr lvl="1" algn="just"/>
            <a:r>
              <a:rPr lang="zh-CN" altLang="en-US" b="1"/>
              <a:t>更复杂的调度器能够</a:t>
            </a:r>
            <a:r>
              <a:rPr lang="zh-CN" altLang="en-US" b="1">
                <a:latin typeface="宋体"/>
              </a:rPr>
              <a:t>“</a:t>
            </a:r>
            <a:r>
              <a:rPr lang="zh-CN" altLang="en-US" b="1"/>
              <a:t>乱序</a:t>
            </a:r>
            <a:r>
              <a:rPr lang="zh-CN" altLang="en-US" b="1">
                <a:latin typeface="宋体"/>
              </a:rPr>
              <a:t>”</a:t>
            </a:r>
            <a:r>
              <a:rPr lang="zh-CN" altLang="en-US" b="1"/>
              <a:t>执行指令</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7875"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10.6.4 </a:t>
            </a:r>
            <a:r>
              <a:rPr lang="zh-CN" altLang="en-US" b="1"/>
              <a:t>数据局部性</a:t>
            </a:r>
          </a:p>
          <a:p>
            <a:r>
              <a:rPr lang="zh-CN" altLang="en-US" b="1"/>
              <a:t>操作在数组上的数值应用的几个重要特征</a:t>
            </a:r>
          </a:p>
          <a:p>
            <a:pPr lvl="1"/>
            <a:r>
              <a:rPr lang="zh-CN" altLang="en-US" b="1"/>
              <a:t>数组代码经常有许多可以并行化的循环</a:t>
            </a:r>
          </a:p>
          <a:p>
            <a:pPr lvl="1"/>
            <a:r>
              <a:rPr lang="zh-CN" altLang="en-US" b="1"/>
              <a:t>当循环有并行性时，它们的迭代可按任意次序执行，因而可重新安排计算次序以彻底改进数据局部性</a:t>
            </a:r>
          </a:p>
          <a:p>
            <a:pPr lvl="1"/>
            <a:r>
              <a:rPr lang="zh-CN" altLang="en-US" b="1"/>
              <a:t>在创建相互独立的并行计算大单元时，串行执行这些单元往往会产生较好的数据局部性</a:t>
            </a:r>
            <a:endParaRPr lang="zh-CN" altLang="en-US"/>
          </a:p>
        </p:txBody>
      </p:sp>
      <p:sp>
        <p:nvSpPr>
          <p:cNvPr id="2127878" name="Rectangle 6"/>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995" name="Rectangle 3"/>
          <p:cNvSpPr>
            <a:spLocks noGrp="1" noChangeArrowheads="1"/>
          </p:cNvSpPr>
          <p:nvPr>
            <p:ph idx="1"/>
          </p:nvPr>
        </p:nvSpPr>
        <p:spPr>
          <a:xfrm>
            <a:off x="287338" y="1438275"/>
            <a:ext cx="8564562" cy="5399088"/>
          </a:xfrm>
          <a:noFill/>
        </p:spPr>
        <p:txBody>
          <a:bodyPr/>
          <a:lstStyle/>
          <a:p>
            <a:pPr algn="just">
              <a:spcBef>
                <a:spcPct val="10000"/>
              </a:spcBef>
              <a:buFontTx/>
              <a:buNone/>
            </a:pPr>
            <a:r>
              <a:rPr lang="en-US" altLang="zh-CN" b="1"/>
              <a:t>10.6.5 </a:t>
            </a:r>
            <a:r>
              <a:rPr lang="zh-CN" altLang="en-US" b="1"/>
              <a:t>矩阵乘法算法</a:t>
            </a:r>
          </a:p>
          <a:p>
            <a:pPr lvl="1" algn="just">
              <a:spcBef>
                <a:spcPct val="10000"/>
              </a:spcBef>
            </a:pPr>
            <a:r>
              <a:rPr lang="zh-CN" altLang="en-US" b="1"/>
              <a:t>该算法是计算密集型的，原则上内存访问不应该构成瓶颈</a:t>
            </a:r>
          </a:p>
          <a:p>
            <a:pPr lvl="1" algn="just">
              <a:spcBef>
                <a:spcPct val="10000"/>
              </a:spcBef>
            </a:pPr>
            <a:r>
              <a:rPr lang="zh-CN" altLang="en-US" b="1"/>
              <a:t>假定矩阵的布局是行为主</a:t>
            </a:r>
            <a:endParaRPr lang="zh-CN" altLang="en-US"/>
          </a:p>
          <a:p>
            <a:pPr lvl="1" algn="just">
              <a:spcBef>
                <a:spcPct val="10000"/>
              </a:spcBef>
            </a:pPr>
            <a:r>
              <a:rPr lang="zh-CN" altLang="en-US" b="1"/>
              <a:t>假定正好</a:t>
            </a:r>
            <a:r>
              <a:rPr lang="en-US" altLang="zh-CN" b="1" i="1"/>
              <a:t>c</a:t>
            </a:r>
            <a:r>
              <a:rPr lang="zh-CN" altLang="en-US" b="1"/>
              <a:t>个数组</a:t>
            </a:r>
          </a:p>
          <a:p>
            <a:pPr lvl="1" algn="just">
              <a:spcBef>
                <a:spcPct val="10000"/>
              </a:spcBef>
              <a:buFontTx/>
              <a:buNone/>
            </a:pPr>
            <a:r>
              <a:rPr lang="zh-CN" altLang="en-US" b="1"/>
              <a:t>	元素能够放满一个</a:t>
            </a:r>
          </a:p>
          <a:p>
            <a:pPr lvl="1" algn="just">
              <a:spcBef>
                <a:spcPct val="10000"/>
              </a:spcBef>
              <a:buFontTx/>
              <a:buNone/>
            </a:pPr>
            <a:r>
              <a:rPr lang="zh-CN" altLang="en-US" b="1"/>
              <a:t>	缓存行，</a:t>
            </a:r>
            <a:r>
              <a:rPr lang="en-US" altLang="zh-CN" b="1"/>
              <a:t>X</a:t>
            </a:r>
            <a:r>
              <a:rPr lang="zh-CN" altLang="en-US" b="1"/>
              <a:t>的一行仅</a:t>
            </a:r>
          </a:p>
          <a:p>
            <a:pPr lvl="1" algn="just">
              <a:spcBef>
                <a:spcPct val="10000"/>
              </a:spcBef>
              <a:buFontTx/>
              <a:buNone/>
            </a:pPr>
            <a:r>
              <a:rPr lang="zh-CN" altLang="en-US" b="1"/>
              <a:t>	散布在</a:t>
            </a:r>
            <a:r>
              <a:rPr lang="en-US" altLang="zh-CN" b="1" i="1"/>
              <a:t>n</a:t>
            </a:r>
            <a:r>
              <a:rPr lang="en-US" altLang="zh-CN" b="1"/>
              <a:t>/</a:t>
            </a:r>
            <a:r>
              <a:rPr lang="en-US" altLang="zh-CN" b="1" i="1"/>
              <a:t>c</a:t>
            </a:r>
            <a:r>
              <a:rPr lang="zh-CN" altLang="en-US" b="1"/>
              <a:t>个缓存行上</a:t>
            </a:r>
          </a:p>
          <a:p>
            <a:pPr lvl="1" algn="just">
              <a:spcBef>
                <a:spcPct val="10000"/>
              </a:spcBef>
            </a:pPr>
            <a:r>
              <a:rPr lang="zh-CN" altLang="en-US" b="1"/>
              <a:t>假定缓存足以放下</a:t>
            </a:r>
            <a:r>
              <a:rPr lang="en-US" altLang="zh-CN" b="1"/>
              <a:t>X</a:t>
            </a:r>
            <a:r>
              <a:rPr lang="zh-CN" altLang="en-US" b="1"/>
              <a:t>所</a:t>
            </a:r>
            <a:endParaRPr lang="en-US" altLang="zh-CN" b="1"/>
          </a:p>
          <a:p>
            <a:pPr lvl="1" algn="just">
              <a:spcBef>
                <a:spcPct val="10000"/>
              </a:spcBef>
              <a:buFontTx/>
              <a:buNone/>
            </a:pPr>
            <a:r>
              <a:rPr lang="zh-CN" altLang="en-US" b="1"/>
              <a:t>	有的缓存行，读入</a:t>
            </a:r>
            <a:r>
              <a:rPr lang="en-US" altLang="zh-CN" b="1"/>
              <a:t>X</a:t>
            </a:r>
            <a:r>
              <a:rPr lang="zh-CN" altLang="en-US" b="1"/>
              <a:t>出</a:t>
            </a:r>
          </a:p>
          <a:p>
            <a:pPr lvl="1" algn="just">
              <a:spcBef>
                <a:spcPct val="10000"/>
              </a:spcBef>
              <a:buFontTx/>
              <a:buNone/>
            </a:pPr>
            <a:r>
              <a:rPr lang="zh-CN" altLang="en-US" b="1"/>
              <a:t>	现</a:t>
            </a:r>
            <a:r>
              <a:rPr lang="en-US" altLang="zh-CN" b="1" i="1"/>
              <a:t>n</a:t>
            </a:r>
            <a:r>
              <a:rPr lang="en-US" altLang="zh-CN" b="1" baseline="30000"/>
              <a:t>2</a:t>
            </a:r>
            <a:r>
              <a:rPr lang="en-US" altLang="zh-CN" b="1"/>
              <a:t>/</a:t>
            </a:r>
            <a:r>
              <a:rPr lang="en-US" altLang="zh-CN" b="1" i="1"/>
              <a:t>c</a:t>
            </a:r>
            <a:r>
              <a:rPr lang="zh-CN" altLang="en-US" b="1"/>
              <a:t>次缓存未命中</a:t>
            </a:r>
          </a:p>
        </p:txBody>
      </p:sp>
      <p:sp>
        <p:nvSpPr>
          <p:cNvPr id="2133004" name="Rectangle 12"/>
          <p:cNvSpPr>
            <a:spLocks noChangeArrowheads="1"/>
          </p:cNvSpPr>
          <p:nvPr/>
        </p:nvSpPr>
        <p:spPr bwMode="auto">
          <a:xfrm>
            <a:off x="4572000" y="3698875"/>
            <a:ext cx="45180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pt-BR" altLang="zh-CN" sz="2800"/>
              <a:t>for (i = 0; i &lt; n; i++)</a:t>
            </a:r>
            <a:endParaRPr lang="en-US" altLang="zh-CN" sz="2800"/>
          </a:p>
          <a:p>
            <a:pPr marL="342900" indent="-342900"/>
            <a:r>
              <a:rPr lang="pt-BR" altLang="zh-CN" sz="2800"/>
              <a:t>	for (j = 0; j &lt; n; j++) {</a:t>
            </a:r>
            <a:endParaRPr lang="en-US" altLang="zh-CN" sz="2800"/>
          </a:p>
          <a:p>
            <a:pPr marL="342900" indent="-342900"/>
            <a:r>
              <a:rPr lang="pt-BR" altLang="zh-CN" sz="2800"/>
              <a:t>	    Z[i, j] = 0.0;</a:t>
            </a:r>
            <a:endParaRPr lang="en-US" altLang="zh-CN" sz="2800"/>
          </a:p>
          <a:p>
            <a:pPr marL="342900" indent="-342900"/>
            <a:r>
              <a:rPr lang="pt-BR" altLang="zh-CN" sz="2800"/>
              <a:t>	    for (k = 0; k &lt; n; k++)</a:t>
            </a:r>
            <a:endParaRPr lang="en-US" altLang="zh-CN" sz="2800"/>
          </a:p>
          <a:p>
            <a:pPr marL="342900" indent="-342900"/>
            <a:r>
              <a:rPr lang="pt-BR" altLang="zh-CN" sz="2800"/>
              <a:t>		 Z[i, j] = Z[i, j] +</a:t>
            </a:r>
          </a:p>
          <a:p>
            <a:pPr marL="342900" indent="-342900"/>
            <a:r>
              <a:rPr lang="pt-BR" altLang="zh-CN" sz="2800"/>
              <a:t>                     X[i, k] </a:t>
            </a:r>
            <a:r>
              <a:rPr lang="en-US" altLang="zh-CN" sz="2800">
                <a:sym typeface="Symbol" pitchFamily="18" charset="2"/>
              </a:rPr>
              <a:t></a:t>
            </a:r>
            <a:r>
              <a:rPr lang="pt-BR" altLang="zh-CN" sz="2800"/>
              <a:t> Y[k, j];</a:t>
            </a:r>
            <a:endParaRPr lang="en-US" altLang="zh-CN" sz="2800">
              <a:sym typeface="Symbol" pitchFamily="18" charset="2"/>
            </a:endParaRPr>
          </a:p>
          <a:p>
            <a:pPr marL="342900" indent="-342900"/>
            <a:r>
              <a:rPr lang="pt-BR" altLang="zh-CN" sz="2800">
                <a:sym typeface="Symbol" pitchFamily="18" charset="2"/>
              </a:rPr>
              <a:t>	</a:t>
            </a:r>
            <a:r>
              <a:rPr lang="en-US" altLang="zh-CN" sz="2800">
                <a:sym typeface="Symbol" pitchFamily="18" charset="2"/>
              </a:rPr>
              <a:t>}</a:t>
            </a:r>
            <a:endParaRPr lang="zh-CN" altLang="en-US" sz="2800">
              <a:sym typeface="Symbol" pitchFamily="18" charset="2"/>
            </a:endParaRPr>
          </a:p>
        </p:txBody>
      </p:sp>
      <p:sp>
        <p:nvSpPr>
          <p:cNvPr id="2133006" name="Rectangle 14"/>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6067"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10.6.5 </a:t>
            </a:r>
            <a:r>
              <a:rPr lang="zh-CN" altLang="en-US" b="1"/>
              <a:t>矩阵乘法算法</a:t>
            </a:r>
          </a:p>
          <a:p>
            <a:pPr algn="just"/>
            <a:r>
              <a:rPr lang="zh-CN" altLang="en-US" b="1"/>
              <a:t>先考虑在单处理器上顺序执行</a:t>
            </a:r>
            <a:endParaRPr lang="zh-CN" altLang="en-US"/>
          </a:p>
        </p:txBody>
      </p:sp>
      <p:grpSp>
        <p:nvGrpSpPr>
          <p:cNvPr id="2136130" name="Group 66"/>
          <p:cNvGrpSpPr>
            <a:grpSpLocks/>
          </p:cNvGrpSpPr>
          <p:nvPr/>
        </p:nvGrpSpPr>
        <p:grpSpPr bwMode="auto">
          <a:xfrm>
            <a:off x="2457450" y="2882900"/>
            <a:ext cx="6686550" cy="3975100"/>
            <a:chOff x="1548" y="1816"/>
            <a:chExt cx="4212" cy="2504"/>
          </a:xfrm>
        </p:grpSpPr>
        <p:grpSp>
          <p:nvGrpSpPr>
            <p:cNvPr id="2136089" name="Group 25"/>
            <p:cNvGrpSpPr>
              <a:grpSpLocks/>
            </p:cNvGrpSpPr>
            <p:nvPr/>
          </p:nvGrpSpPr>
          <p:grpSpPr bwMode="auto">
            <a:xfrm>
              <a:off x="3839" y="2226"/>
              <a:ext cx="1637" cy="1835"/>
              <a:chOff x="2083" y="5202"/>
              <a:chExt cx="2723" cy="2724"/>
            </a:xfrm>
          </p:grpSpPr>
          <p:sp>
            <p:nvSpPr>
              <p:cNvPr id="2136090" name="Line 26"/>
              <p:cNvSpPr>
                <a:spLocks noChangeShapeType="1"/>
              </p:cNvSpPr>
              <p:nvPr/>
            </p:nvSpPr>
            <p:spPr bwMode="auto">
              <a:xfrm>
                <a:off x="2083" y="5202"/>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1" name="Line 27"/>
              <p:cNvSpPr>
                <a:spLocks noChangeShapeType="1"/>
              </p:cNvSpPr>
              <p:nvPr/>
            </p:nvSpPr>
            <p:spPr bwMode="auto">
              <a:xfrm>
                <a:off x="2083" y="5430"/>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2" name="Line 28"/>
              <p:cNvSpPr>
                <a:spLocks noChangeShapeType="1"/>
              </p:cNvSpPr>
              <p:nvPr/>
            </p:nvSpPr>
            <p:spPr bwMode="auto">
              <a:xfrm>
                <a:off x="2083" y="5656"/>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3" name="Line 29"/>
              <p:cNvSpPr>
                <a:spLocks noChangeShapeType="1"/>
              </p:cNvSpPr>
              <p:nvPr/>
            </p:nvSpPr>
            <p:spPr bwMode="auto">
              <a:xfrm>
                <a:off x="2083" y="5883"/>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4" name="Line 30"/>
              <p:cNvSpPr>
                <a:spLocks noChangeShapeType="1"/>
              </p:cNvSpPr>
              <p:nvPr/>
            </p:nvSpPr>
            <p:spPr bwMode="auto">
              <a:xfrm>
                <a:off x="2083" y="6109"/>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5" name="Line 31"/>
              <p:cNvSpPr>
                <a:spLocks noChangeShapeType="1"/>
              </p:cNvSpPr>
              <p:nvPr/>
            </p:nvSpPr>
            <p:spPr bwMode="auto">
              <a:xfrm>
                <a:off x="2083" y="6335"/>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6" name="Line 32"/>
              <p:cNvSpPr>
                <a:spLocks noChangeShapeType="1"/>
              </p:cNvSpPr>
              <p:nvPr/>
            </p:nvSpPr>
            <p:spPr bwMode="auto">
              <a:xfrm>
                <a:off x="2083"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7" name="Line 33"/>
              <p:cNvSpPr>
                <a:spLocks noChangeShapeType="1"/>
              </p:cNvSpPr>
              <p:nvPr/>
            </p:nvSpPr>
            <p:spPr bwMode="auto">
              <a:xfrm>
                <a:off x="2083" y="7243"/>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8" name="Line 34"/>
              <p:cNvSpPr>
                <a:spLocks noChangeShapeType="1"/>
              </p:cNvSpPr>
              <p:nvPr/>
            </p:nvSpPr>
            <p:spPr bwMode="auto">
              <a:xfrm>
                <a:off x="2083" y="6790"/>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99" name="Line 35"/>
              <p:cNvSpPr>
                <a:spLocks noChangeShapeType="1"/>
              </p:cNvSpPr>
              <p:nvPr/>
            </p:nvSpPr>
            <p:spPr bwMode="auto">
              <a:xfrm>
                <a:off x="2083" y="7017"/>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0" name="Line 36"/>
              <p:cNvSpPr>
                <a:spLocks noChangeShapeType="1"/>
              </p:cNvSpPr>
              <p:nvPr/>
            </p:nvSpPr>
            <p:spPr bwMode="auto">
              <a:xfrm>
                <a:off x="2083" y="7470"/>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1" name="Line 37"/>
              <p:cNvSpPr>
                <a:spLocks noChangeShapeType="1"/>
              </p:cNvSpPr>
              <p:nvPr/>
            </p:nvSpPr>
            <p:spPr bwMode="auto">
              <a:xfrm>
                <a:off x="2083" y="7697"/>
                <a:ext cx="2723"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2" name="Line 38"/>
              <p:cNvSpPr>
                <a:spLocks noChangeShapeType="1"/>
              </p:cNvSpPr>
              <p:nvPr/>
            </p:nvSpPr>
            <p:spPr bwMode="auto">
              <a:xfrm rot="5400000">
                <a:off x="3444"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3" name="Line 39"/>
              <p:cNvSpPr>
                <a:spLocks noChangeShapeType="1"/>
              </p:cNvSpPr>
              <p:nvPr/>
            </p:nvSpPr>
            <p:spPr bwMode="auto">
              <a:xfrm>
                <a:off x="2083" y="7925"/>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4" name="Line 40"/>
              <p:cNvSpPr>
                <a:spLocks noChangeShapeType="1"/>
              </p:cNvSpPr>
              <p:nvPr/>
            </p:nvSpPr>
            <p:spPr bwMode="auto">
              <a:xfrm rot="5400000">
                <a:off x="1630"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5" name="Line 41"/>
              <p:cNvSpPr>
                <a:spLocks noChangeShapeType="1"/>
              </p:cNvSpPr>
              <p:nvPr/>
            </p:nvSpPr>
            <p:spPr bwMode="auto">
              <a:xfrm rot="5400000">
                <a:off x="2537"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106" name="Line 42"/>
              <p:cNvSpPr>
                <a:spLocks noChangeShapeType="1"/>
              </p:cNvSpPr>
              <p:nvPr/>
            </p:nvSpPr>
            <p:spPr bwMode="auto">
              <a:xfrm rot="5400000">
                <a:off x="723"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36107" name="Group 43"/>
            <p:cNvGrpSpPr>
              <a:grpSpLocks/>
            </p:cNvGrpSpPr>
            <p:nvPr/>
          </p:nvGrpSpPr>
          <p:grpSpPr bwMode="auto">
            <a:xfrm>
              <a:off x="3944" y="2123"/>
              <a:ext cx="325" cy="1835"/>
              <a:chOff x="6775" y="12328"/>
              <a:chExt cx="541" cy="2723"/>
            </a:xfrm>
          </p:grpSpPr>
          <p:sp>
            <p:nvSpPr>
              <p:cNvPr id="2136108" name="Line 44"/>
              <p:cNvSpPr>
                <a:spLocks noChangeShapeType="1"/>
              </p:cNvSpPr>
              <p:nvPr/>
            </p:nvSpPr>
            <p:spPr bwMode="auto">
              <a:xfrm rot="5400000">
                <a:off x="5415" y="13688"/>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09" name="Line 45"/>
              <p:cNvSpPr>
                <a:spLocks noChangeShapeType="1"/>
              </p:cNvSpPr>
              <p:nvPr/>
            </p:nvSpPr>
            <p:spPr bwMode="auto">
              <a:xfrm rot="5400000">
                <a:off x="5595" y="13690"/>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10" name="Line 46"/>
              <p:cNvSpPr>
                <a:spLocks noChangeShapeType="1"/>
              </p:cNvSpPr>
              <p:nvPr/>
            </p:nvSpPr>
            <p:spPr bwMode="auto">
              <a:xfrm rot="5400000">
                <a:off x="5775" y="13688"/>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11" name="Line 47"/>
              <p:cNvSpPr>
                <a:spLocks noChangeShapeType="1"/>
              </p:cNvSpPr>
              <p:nvPr/>
            </p:nvSpPr>
            <p:spPr bwMode="auto">
              <a:xfrm rot="5400000">
                <a:off x="5955" y="13690"/>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36112" name="Group 48"/>
            <p:cNvGrpSpPr>
              <a:grpSpLocks/>
            </p:cNvGrpSpPr>
            <p:nvPr/>
          </p:nvGrpSpPr>
          <p:grpSpPr bwMode="auto">
            <a:xfrm>
              <a:off x="4503" y="2123"/>
              <a:ext cx="326" cy="1835"/>
              <a:chOff x="6775" y="12328"/>
              <a:chExt cx="541" cy="2723"/>
            </a:xfrm>
          </p:grpSpPr>
          <p:sp>
            <p:nvSpPr>
              <p:cNvPr id="2136113" name="Line 49"/>
              <p:cNvSpPr>
                <a:spLocks noChangeShapeType="1"/>
              </p:cNvSpPr>
              <p:nvPr/>
            </p:nvSpPr>
            <p:spPr bwMode="auto">
              <a:xfrm rot="5400000">
                <a:off x="5415" y="13688"/>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14" name="Line 50"/>
              <p:cNvSpPr>
                <a:spLocks noChangeShapeType="1"/>
              </p:cNvSpPr>
              <p:nvPr/>
            </p:nvSpPr>
            <p:spPr bwMode="auto">
              <a:xfrm rot="5400000">
                <a:off x="5595" y="13690"/>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15" name="Line 51"/>
              <p:cNvSpPr>
                <a:spLocks noChangeShapeType="1"/>
              </p:cNvSpPr>
              <p:nvPr/>
            </p:nvSpPr>
            <p:spPr bwMode="auto">
              <a:xfrm rot="5400000">
                <a:off x="5775" y="13688"/>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16" name="Line 52"/>
              <p:cNvSpPr>
                <a:spLocks noChangeShapeType="1"/>
              </p:cNvSpPr>
              <p:nvPr/>
            </p:nvSpPr>
            <p:spPr bwMode="auto">
              <a:xfrm rot="5400000">
                <a:off x="5955" y="13690"/>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36117" name="Group 53"/>
            <p:cNvGrpSpPr>
              <a:grpSpLocks/>
            </p:cNvGrpSpPr>
            <p:nvPr/>
          </p:nvGrpSpPr>
          <p:grpSpPr bwMode="auto">
            <a:xfrm>
              <a:off x="5035" y="2123"/>
              <a:ext cx="326" cy="1835"/>
              <a:chOff x="6775" y="12328"/>
              <a:chExt cx="541" cy="2723"/>
            </a:xfrm>
          </p:grpSpPr>
          <p:sp>
            <p:nvSpPr>
              <p:cNvPr id="2136118" name="Line 54"/>
              <p:cNvSpPr>
                <a:spLocks noChangeShapeType="1"/>
              </p:cNvSpPr>
              <p:nvPr/>
            </p:nvSpPr>
            <p:spPr bwMode="auto">
              <a:xfrm rot="5400000">
                <a:off x="5415" y="13688"/>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19" name="Line 55"/>
              <p:cNvSpPr>
                <a:spLocks noChangeShapeType="1"/>
              </p:cNvSpPr>
              <p:nvPr/>
            </p:nvSpPr>
            <p:spPr bwMode="auto">
              <a:xfrm rot="5400000">
                <a:off x="5595" y="13690"/>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20" name="Line 56"/>
              <p:cNvSpPr>
                <a:spLocks noChangeShapeType="1"/>
              </p:cNvSpPr>
              <p:nvPr/>
            </p:nvSpPr>
            <p:spPr bwMode="auto">
              <a:xfrm rot="5400000">
                <a:off x="5775" y="13688"/>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36121" name="Line 57"/>
              <p:cNvSpPr>
                <a:spLocks noChangeShapeType="1"/>
              </p:cNvSpPr>
              <p:nvPr/>
            </p:nvSpPr>
            <p:spPr bwMode="auto">
              <a:xfrm rot="5400000">
                <a:off x="5955" y="13690"/>
                <a:ext cx="2721"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2136123" name="Rectangle 59"/>
            <p:cNvSpPr>
              <a:spLocks noChangeArrowheads="1"/>
            </p:cNvSpPr>
            <p:nvPr/>
          </p:nvSpPr>
          <p:spPr bwMode="auto">
            <a:xfrm>
              <a:off x="3559" y="1816"/>
              <a:ext cx="220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10800" bIns="10800"/>
            <a:lstStyle/>
            <a:p>
              <a:pPr marL="342900" indent="-342900" algn="just"/>
              <a:r>
                <a:rPr lang="en-US" altLang="zh-CN" sz="2400"/>
                <a:t>j =  0 1        …          </a:t>
              </a:r>
              <a:r>
                <a:rPr lang="en-US" altLang="zh-CN" sz="2400" i="1"/>
                <a:t>n</a:t>
              </a:r>
              <a:r>
                <a:rPr lang="en-US" altLang="zh-CN" sz="2400"/>
                <a:t> </a:t>
              </a:r>
              <a:r>
                <a:rPr lang="en-US" altLang="zh-CN" sz="2400">
                  <a:sym typeface="Symbol" pitchFamily="18" charset="2"/>
                </a:rPr>
                <a:t></a:t>
              </a:r>
              <a:r>
                <a:rPr lang="en-US" altLang="zh-CN" sz="2400"/>
                <a:t>1</a:t>
              </a:r>
            </a:p>
          </p:txBody>
        </p:sp>
        <p:sp>
          <p:nvSpPr>
            <p:cNvPr id="2136070" name="Line 6"/>
            <p:cNvSpPr>
              <a:spLocks noChangeShapeType="1"/>
            </p:cNvSpPr>
            <p:nvPr/>
          </p:nvSpPr>
          <p:spPr bwMode="auto">
            <a:xfrm>
              <a:off x="1712" y="2302"/>
              <a:ext cx="1636" cy="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2136071" name="Group 7"/>
            <p:cNvGrpSpPr>
              <a:grpSpLocks/>
            </p:cNvGrpSpPr>
            <p:nvPr/>
          </p:nvGrpSpPr>
          <p:grpSpPr bwMode="auto">
            <a:xfrm>
              <a:off x="1883" y="2224"/>
              <a:ext cx="1638" cy="1835"/>
              <a:chOff x="2083" y="5202"/>
              <a:chExt cx="2723" cy="2724"/>
            </a:xfrm>
          </p:grpSpPr>
          <p:sp>
            <p:nvSpPr>
              <p:cNvPr id="2136072" name="Line 8"/>
              <p:cNvSpPr>
                <a:spLocks noChangeShapeType="1"/>
              </p:cNvSpPr>
              <p:nvPr/>
            </p:nvSpPr>
            <p:spPr bwMode="auto">
              <a:xfrm>
                <a:off x="2083" y="5202"/>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3" name="Line 9"/>
              <p:cNvSpPr>
                <a:spLocks noChangeShapeType="1"/>
              </p:cNvSpPr>
              <p:nvPr/>
            </p:nvSpPr>
            <p:spPr bwMode="auto">
              <a:xfrm>
                <a:off x="2083" y="5430"/>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4" name="Line 10"/>
              <p:cNvSpPr>
                <a:spLocks noChangeShapeType="1"/>
              </p:cNvSpPr>
              <p:nvPr/>
            </p:nvSpPr>
            <p:spPr bwMode="auto">
              <a:xfrm>
                <a:off x="2083" y="5656"/>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5" name="Line 11"/>
              <p:cNvSpPr>
                <a:spLocks noChangeShapeType="1"/>
              </p:cNvSpPr>
              <p:nvPr/>
            </p:nvSpPr>
            <p:spPr bwMode="auto">
              <a:xfrm>
                <a:off x="2083" y="5883"/>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6" name="Line 12"/>
              <p:cNvSpPr>
                <a:spLocks noChangeShapeType="1"/>
              </p:cNvSpPr>
              <p:nvPr/>
            </p:nvSpPr>
            <p:spPr bwMode="auto">
              <a:xfrm>
                <a:off x="2083" y="6109"/>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7" name="Line 13"/>
              <p:cNvSpPr>
                <a:spLocks noChangeShapeType="1"/>
              </p:cNvSpPr>
              <p:nvPr/>
            </p:nvSpPr>
            <p:spPr bwMode="auto">
              <a:xfrm>
                <a:off x="2083" y="6335"/>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8" name="Line 14"/>
              <p:cNvSpPr>
                <a:spLocks noChangeShapeType="1"/>
              </p:cNvSpPr>
              <p:nvPr/>
            </p:nvSpPr>
            <p:spPr bwMode="auto">
              <a:xfrm>
                <a:off x="2083"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79" name="Line 15"/>
              <p:cNvSpPr>
                <a:spLocks noChangeShapeType="1"/>
              </p:cNvSpPr>
              <p:nvPr/>
            </p:nvSpPr>
            <p:spPr bwMode="auto">
              <a:xfrm>
                <a:off x="2083" y="7243"/>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0" name="Line 16"/>
              <p:cNvSpPr>
                <a:spLocks noChangeShapeType="1"/>
              </p:cNvSpPr>
              <p:nvPr/>
            </p:nvSpPr>
            <p:spPr bwMode="auto">
              <a:xfrm>
                <a:off x="2083" y="6790"/>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1" name="Line 17"/>
              <p:cNvSpPr>
                <a:spLocks noChangeShapeType="1"/>
              </p:cNvSpPr>
              <p:nvPr/>
            </p:nvSpPr>
            <p:spPr bwMode="auto">
              <a:xfrm>
                <a:off x="2083" y="7017"/>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2" name="Line 18"/>
              <p:cNvSpPr>
                <a:spLocks noChangeShapeType="1"/>
              </p:cNvSpPr>
              <p:nvPr/>
            </p:nvSpPr>
            <p:spPr bwMode="auto">
              <a:xfrm>
                <a:off x="2083" y="7470"/>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3" name="Line 19"/>
              <p:cNvSpPr>
                <a:spLocks noChangeShapeType="1"/>
              </p:cNvSpPr>
              <p:nvPr/>
            </p:nvSpPr>
            <p:spPr bwMode="auto">
              <a:xfrm>
                <a:off x="2083" y="7697"/>
                <a:ext cx="2723"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4" name="Line 20"/>
              <p:cNvSpPr>
                <a:spLocks noChangeShapeType="1"/>
              </p:cNvSpPr>
              <p:nvPr/>
            </p:nvSpPr>
            <p:spPr bwMode="auto">
              <a:xfrm rot="5400000">
                <a:off x="3444"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5" name="Line 21"/>
              <p:cNvSpPr>
                <a:spLocks noChangeShapeType="1"/>
              </p:cNvSpPr>
              <p:nvPr/>
            </p:nvSpPr>
            <p:spPr bwMode="auto">
              <a:xfrm>
                <a:off x="2083" y="7925"/>
                <a:ext cx="272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6" name="Line 22"/>
              <p:cNvSpPr>
                <a:spLocks noChangeShapeType="1"/>
              </p:cNvSpPr>
              <p:nvPr/>
            </p:nvSpPr>
            <p:spPr bwMode="auto">
              <a:xfrm rot="5400000">
                <a:off x="1630"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7" name="Line 23"/>
              <p:cNvSpPr>
                <a:spLocks noChangeShapeType="1"/>
              </p:cNvSpPr>
              <p:nvPr/>
            </p:nvSpPr>
            <p:spPr bwMode="auto">
              <a:xfrm rot="5400000">
                <a:off x="2537"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6088" name="Line 24"/>
              <p:cNvSpPr>
                <a:spLocks noChangeShapeType="1"/>
              </p:cNvSpPr>
              <p:nvPr/>
            </p:nvSpPr>
            <p:spPr bwMode="auto">
              <a:xfrm rot="5400000">
                <a:off x="723" y="6563"/>
                <a:ext cx="2721"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36122" name="Rectangle 58"/>
            <p:cNvSpPr>
              <a:spLocks noChangeArrowheads="1"/>
            </p:cNvSpPr>
            <p:nvPr/>
          </p:nvSpPr>
          <p:spPr bwMode="auto">
            <a:xfrm>
              <a:off x="1548" y="2018"/>
              <a:ext cx="52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10800" bIns="10800"/>
            <a:lstStyle/>
            <a:p>
              <a:pPr marL="342900" indent="-342900" algn="just"/>
              <a:r>
                <a:rPr lang="en-US" altLang="zh-CN" sz="2400"/>
                <a:t>i = 0</a:t>
              </a:r>
            </a:p>
          </p:txBody>
        </p:sp>
        <p:sp>
          <p:nvSpPr>
            <p:cNvPr id="2136124" name="Rectangle 60"/>
            <p:cNvSpPr>
              <a:spLocks noChangeArrowheads="1"/>
            </p:cNvSpPr>
            <p:nvPr/>
          </p:nvSpPr>
          <p:spPr bwMode="auto">
            <a:xfrm>
              <a:off x="2560" y="4088"/>
              <a:ext cx="39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10800" bIns="10800"/>
            <a:lstStyle/>
            <a:p>
              <a:pPr marL="342900" indent="-342900" algn="just"/>
              <a:r>
                <a:rPr lang="en-US" altLang="zh-CN" sz="2400"/>
                <a:t>X</a:t>
              </a:r>
            </a:p>
          </p:txBody>
        </p:sp>
        <p:sp>
          <p:nvSpPr>
            <p:cNvPr id="2136125" name="Rectangle 61"/>
            <p:cNvSpPr>
              <a:spLocks noChangeArrowheads="1"/>
            </p:cNvSpPr>
            <p:nvPr/>
          </p:nvSpPr>
          <p:spPr bwMode="auto">
            <a:xfrm>
              <a:off x="4542" y="4078"/>
              <a:ext cx="37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tIns="10800" bIns="10800"/>
            <a:lstStyle/>
            <a:p>
              <a:pPr marL="342900" indent="-342900" algn="just"/>
              <a:r>
                <a:rPr lang="en-US" altLang="zh-CN" sz="2400"/>
                <a:t>Y</a:t>
              </a:r>
            </a:p>
          </p:txBody>
        </p:sp>
      </p:grpSp>
      <p:sp>
        <p:nvSpPr>
          <p:cNvPr id="2136131" name="Rectangle 67"/>
          <p:cNvSpPr>
            <a:spLocks noChangeArrowheads="1"/>
          </p:cNvSpPr>
          <p:nvPr/>
        </p:nvSpPr>
        <p:spPr bwMode="auto">
          <a:xfrm>
            <a:off x="250825" y="2798763"/>
            <a:ext cx="2520950" cy="405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10000"/>
              </a:spcBef>
            </a:pPr>
            <a:r>
              <a:rPr lang="zh-CN" altLang="en-US" sz="2800">
                <a:sym typeface="Symbol" pitchFamily="18" charset="2"/>
              </a:rPr>
              <a:t>   完成</a:t>
            </a:r>
            <a:r>
              <a:rPr lang="en-US" altLang="zh-CN" sz="2800">
                <a:sym typeface="Symbol" pitchFamily="18" charset="2"/>
              </a:rPr>
              <a:t>Z</a:t>
            </a:r>
            <a:r>
              <a:rPr lang="zh-CN" altLang="en-US" sz="2800">
                <a:sym typeface="Symbol" pitchFamily="18" charset="2"/>
              </a:rPr>
              <a:t>一行元</a:t>
            </a:r>
          </a:p>
          <a:p>
            <a:pPr marL="342900" indent="-342900">
              <a:spcBef>
                <a:spcPct val="10000"/>
              </a:spcBef>
            </a:pPr>
            <a:r>
              <a:rPr lang="zh-CN" altLang="en-US" sz="2800">
                <a:sym typeface="Symbol" pitchFamily="18" charset="2"/>
              </a:rPr>
              <a:t>素的计算，</a:t>
            </a:r>
            <a:endParaRPr lang="en-US" altLang="zh-CN" sz="2800">
              <a:sym typeface="Symbol" pitchFamily="18" charset="2"/>
            </a:endParaRPr>
          </a:p>
          <a:p>
            <a:pPr marL="342900" indent="-342900">
              <a:spcBef>
                <a:spcPct val="10000"/>
              </a:spcBef>
            </a:pPr>
            <a:r>
              <a:rPr lang="zh-CN" altLang="en-US" sz="2800">
                <a:sym typeface="Symbol" pitchFamily="18" charset="2"/>
              </a:rPr>
              <a:t>取</a:t>
            </a:r>
            <a:r>
              <a:rPr lang="en-US" altLang="zh-CN" sz="2800">
                <a:sym typeface="Symbol" pitchFamily="18" charset="2"/>
              </a:rPr>
              <a:t>Y</a:t>
            </a:r>
            <a:r>
              <a:rPr lang="zh-CN" altLang="en-US" sz="2800">
                <a:sym typeface="Symbol" pitchFamily="18" charset="2"/>
              </a:rPr>
              <a:t>出现的缓</a:t>
            </a:r>
          </a:p>
          <a:p>
            <a:pPr marL="342900" indent="-342900">
              <a:spcBef>
                <a:spcPct val="10000"/>
              </a:spcBef>
            </a:pPr>
            <a:r>
              <a:rPr lang="zh-CN" altLang="en-US" sz="2800">
                <a:sym typeface="Symbol" pitchFamily="18" charset="2"/>
              </a:rPr>
              <a:t>存未命中次数</a:t>
            </a:r>
          </a:p>
          <a:p>
            <a:pPr marL="342900" indent="-342900">
              <a:spcBef>
                <a:spcPct val="10000"/>
              </a:spcBef>
            </a:pPr>
            <a:r>
              <a:rPr lang="zh-CN" altLang="en-US" sz="2800">
                <a:sym typeface="Symbol" pitchFamily="18" charset="2"/>
              </a:rPr>
              <a:t>在</a:t>
            </a:r>
            <a:r>
              <a:rPr lang="en-US" altLang="zh-CN" sz="2800" i="1">
                <a:sym typeface="Symbol" pitchFamily="18" charset="2"/>
              </a:rPr>
              <a:t>n</a:t>
            </a:r>
            <a:r>
              <a:rPr lang="en-US" altLang="zh-CN" sz="2800" baseline="30000">
                <a:sym typeface="Symbol" pitchFamily="18" charset="2"/>
              </a:rPr>
              <a:t>2</a:t>
            </a:r>
            <a:r>
              <a:rPr lang="en-US" altLang="zh-CN" sz="2800">
                <a:sym typeface="Symbol" pitchFamily="18" charset="2"/>
              </a:rPr>
              <a:t>/</a:t>
            </a:r>
            <a:r>
              <a:rPr lang="en-US" altLang="zh-CN" sz="2800" i="1">
                <a:sym typeface="Symbol" pitchFamily="18" charset="2"/>
              </a:rPr>
              <a:t>c</a:t>
            </a:r>
            <a:r>
              <a:rPr lang="zh-CN" altLang="en-US" sz="2800">
                <a:sym typeface="Symbol" pitchFamily="18" charset="2"/>
              </a:rPr>
              <a:t>和</a:t>
            </a:r>
            <a:r>
              <a:rPr lang="en-US" altLang="zh-CN" sz="2800" i="1">
                <a:sym typeface="Symbol" pitchFamily="18" charset="2"/>
              </a:rPr>
              <a:t>n</a:t>
            </a:r>
            <a:r>
              <a:rPr lang="en-US" altLang="zh-CN" sz="2800" baseline="30000">
                <a:sym typeface="Symbol" pitchFamily="18" charset="2"/>
              </a:rPr>
              <a:t>2</a:t>
            </a:r>
            <a:r>
              <a:rPr lang="zh-CN" altLang="en-US" sz="2800">
                <a:sym typeface="Symbol" pitchFamily="18" charset="2"/>
              </a:rPr>
              <a:t>之间</a:t>
            </a:r>
          </a:p>
          <a:p>
            <a:pPr marL="342900" indent="-342900">
              <a:spcBef>
                <a:spcPct val="10000"/>
              </a:spcBef>
            </a:pPr>
            <a:r>
              <a:rPr lang="zh-CN" altLang="en-US" sz="2800">
                <a:sym typeface="Symbol" pitchFamily="18" charset="2"/>
              </a:rPr>
              <a:t>   完成整个</a:t>
            </a:r>
            <a:r>
              <a:rPr lang="en-US" altLang="zh-CN" sz="2800">
                <a:sym typeface="Symbol" pitchFamily="18" charset="2"/>
              </a:rPr>
              <a:t>Z</a:t>
            </a:r>
            <a:r>
              <a:rPr lang="zh-CN" altLang="en-US" sz="2800">
                <a:sym typeface="Symbol" pitchFamily="18" charset="2"/>
              </a:rPr>
              <a:t>，</a:t>
            </a:r>
          </a:p>
          <a:p>
            <a:pPr marL="342900" indent="-342900">
              <a:spcBef>
                <a:spcPct val="10000"/>
              </a:spcBef>
            </a:pPr>
            <a:r>
              <a:rPr lang="en-US" altLang="zh-CN" sz="2800">
                <a:sym typeface="Symbol" pitchFamily="18" charset="2"/>
              </a:rPr>
              <a:t>Y</a:t>
            </a:r>
            <a:r>
              <a:rPr lang="zh-CN" altLang="en-US" sz="2800">
                <a:sym typeface="Symbol" pitchFamily="18" charset="2"/>
              </a:rPr>
              <a:t>未命中次数</a:t>
            </a:r>
          </a:p>
          <a:p>
            <a:pPr marL="342900" indent="-342900">
              <a:spcBef>
                <a:spcPct val="10000"/>
              </a:spcBef>
            </a:pPr>
            <a:r>
              <a:rPr lang="zh-CN" altLang="en-US" sz="2800">
                <a:sym typeface="Symbol" pitchFamily="18" charset="2"/>
              </a:rPr>
              <a:t>在</a:t>
            </a:r>
            <a:r>
              <a:rPr lang="en-US" altLang="zh-CN" sz="2800" i="1">
                <a:sym typeface="Symbol" pitchFamily="18" charset="2"/>
              </a:rPr>
              <a:t>n</a:t>
            </a:r>
            <a:r>
              <a:rPr lang="en-US" altLang="zh-CN" sz="2800" baseline="30000">
                <a:sym typeface="Symbol" pitchFamily="18" charset="2"/>
              </a:rPr>
              <a:t>2</a:t>
            </a:r>
            <a:r>
              <a:rPr lang="en-US" altLang="zh-CN" sz="2800">
                <a:sym typeface="Symbol" pitchFamily="18" charset="2"/>
              </a:rPr>
              <a:t>/</a:t>
            </a:r>
            <a:r>
              <a:rPr lang="en-US" altLang="zh-CN" sz="2800" i="1">
                <a:sym typeface="Symbol" pitchFamily="18" charset="2"/>
              </a:rPr>
              <a:t>c</a:t>
            </a:r>
            <a:r>
              <a:rPr lang="zh-CN" altLang="en-US" sz="2800">
                <a:sym typeface="Symbol" pitchFamily="18" charset="2"/>
              </a:rPr>
              <a:t>和</a:t>
            </a:r>
            <a:r>
              <a:rPr lang="en-US" altLang="zh-CN" sz="2800" i="1">
                <a:sym typeface="Symbol" pitchFamily="18" charset="2"/>
              </a:rPr>
              <a:t>n</a:t>
            </a:r>
            <a:r>
              <a:rPr lang="en-US" altLang="zh-CN" sz="2800" baseline="30000">
                <a:sym typeface="Symbol" pitchFamily="18" charset="2"/>
              </a:rPr>
              <a:t>3</a:t>
            </a:r>
            <a:r>
              <a:rPr lang="zh-CN" altLang="en-US" sz="2800">
                <a:sym typeface="Symbol" pitchFamily="18" charset="2"/>
              </a:rPr>
              <a:t>之间</a:t>
            </a:r>
          </a:p>
        </p:txBody>
      </p:sp>
      <p:sp>
        <p:nvSpPr>
          <p:cNvPr id="2136133" name="Rectangle 69"/>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8115"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10.6.5 </a:t>
            </a:r>
            <a:r>
              <a:rPr lang="zh-CN" altLang="en-US" b="1"/>
              <a:t>矩阵乘法算法</a:t>
            </a:r>
          </a:p>
          <a:p>
            <a:pPr algn="just"/>
            <a:r>
              <a:rPr lang="zh-CN" altLang="en-US" b="1"/>
              <a:t>再考虑在</a:t>
            </a:r>
            <a:r>
              <a:rPr lang="en-US" altLang="zh-CN" b="1" i="1"/>
              <a:t>p</a:t>
            </a:r>
            <a:r>
              <a:rPr lang="zh-CN" altLang="en-US" b="1"/>
              <a:t>个处理器上并行计算</a:t>
            </a:r>
          </a:p>
          <a:p>
            <a:pPr lvl="1" algn="just"/>
            <a:r>
              <a:rPr lang="zh-CN" altLang="en-US" b="1"/>
              <a:t>把</a:t>
            </a:r>
            <a:r>
              <a:rPr lang="en-US" altLang="zh-CN" b="1"/>
              <a:t>Z</a:t>
            </a:r>
            <a:r>
              <a:rPr lang="zh-CN" altLang="en-US" b="1"/>
              <a:t>不同行的计算指派到不同处理器，每个处理器计算</a:t>
            </a:r>
            <a:r>
              <a:rPr lang="en-US" altLang="zh-CN" b="1"/>
              <a:t>Z</a:t>
            </a:r>
            <a:r>
              <a:rPr lang="zh-CN" altLang="en-US" b="1"/>
              <a:t>的连续</a:t>
            </a:r>
            <a:r>
              <a:rPr lang="en-US" altLang="zh-CN" b="1" i="1"/>
              <a:t>n</a:t>
            </a:r>
            <a:r>
              <a:rPr lang="en-US" altLang="zh-CN" b="1"/>
              <a:t>/</a:t>
            </a:r>
            <a:r>
              <a:rPr lang="en-US" altLang="zh-CN" b="1" i="1"/>
              <a:t>p</a:t>
            </a:r>
            <a:r>
              <a:rPr lang="zh-CN" altLang="en-US" b="1"/>
              <a:t>行</a:t>
            </a:r>
            <a:endParaRPr lang="zh-CN" altLang="en-US"/>
          </a:p>
          <a:p>
            <a:pPr lvl="1" algn="just"/>
            <a:r>
              <a:rPr lang="zh-CN" altLang="en-US" b="1"/>
              <a:t>每个处理器访问矩阵</a:t>
            </a:r>
            <a:r>
              <a:rPr lang="en-US" altLang="zh-CN" b="1"/>
              <a:t>X</a:t>
            </a:r>
            <a:r>
              <a:rPr lang="zh-CN" altLang="en-US" b="1"/>
              <a:t>和</a:t>
            </a:r>
            <a:r>
              <a:rPr lang="en-US" altLang="zh-CN" b="1"/>
              <a:t>Z</a:t>
            </a:r>
            <a:r>
              <a:rPr lang="zh-CN" altLang="en-US" b="1"/>
              <a:t>的</a:t>
            </a:r>
            <a:r>
              <a:rPr lang="en-US" altLang="zh-CN" b="1" i="1"/>
              <a:t>n</a:t>
            </a:r>
            <a:r>
              <a:rPr lang="en-US" altLang="zh-CN" b="1"/>
              <a:t>/</a:t>
            </a:r>
            <a:r>
              <a:rPr lang="en-US" altLang="zh-CN" b="1" i="1"/>
              <a:t>p</a:t>
            </a:r>
            <a:r>
              <a:rPr lang="zh-CN" altLang="en-US" b="1"/>
              <a:t>行以及整个</a:t>
            </a:r>
            <a:r>
              <a:rPr lang="en-US" altLang="zh-CN" b="1"/>
              <a:t>Y</a:t>
            </a:r>
            <a:r>
              <a:rPr lang="zh-CN" altLang="en-US" b="1"/>
              <a:t>，用</a:t>
            </a:r>
            <a:r>
              <a:rPr lang="en-US" altLang="zh-CN" b="1" i="1"/>
              <a:t>n</a:t>
            </a:r>
            <a:r>
              <a:rPr lang="en-US" altLang="zh-CN" b="1" baseline="30000"/>
              <a:t>3</a:t>
            </a:r>
            <a:r>
              <a:rPr lang="en-US" altLang="zh-CN" b="1"/>
              <a:t>/</a:t>
            </a:r>
            <a:r>
              <a:rPr lang="en-US" altLang="zh-CN" b="1" i="1"/>
              <a:t>p</a:t>
            </a:r>
            <a:r>
              <a:rPr lang="zh-CN" altLang="en-US" b="1"/>
              <a:t>次乘加运算来完成对</a:t>
            </a:r>
            <a:r>
              <a:rPr lang="en-US" altLang="zh-CN" b="1"/>
              <a:t>Z</a:t>
            </a:r>
            <a:r>
              <a:rPr lang="zh-CN" altLang="en-US" b="1"/>
              <a:t>的</a:t>
            </a:r>
            <a:r>
              <a:rPr lang="en-US" altLang="zh-CN" b="1" i="1"/>
              <a:t>n</a:t>
            </a:r>
            <a:r>
              <a:rPr lang="en-US" altLang="zh-CN" b="1" baseline="30000"/>
              <a:t>2</a:t>
            </a:r>
            <a:r>
              <a:rPr lang="en-US" altLang="zh-CN" b="1"/>
              <a:t>/</a:t>
            </a:r>
            <a:r>
              <a:rPr lang="en-US" altLang="zh-CN" b="1" i="1"/>
              <a:t>p</a:t>
            </a:r>
            <a:r>
              <a:rPr lang="zh-CN" altLang="en-US" b="1"/>
              <a:t>个元素的计算</a:t>
            </a:r>
          </a:p>
          <a:p>
            <a:pPr lvl="1" algn="just"/>
            <a:r>
              <a:rPr lang="zh-CN" altLang="en-US" b="1"/>
              <a:t>虽然计算时间与</a:t>
            </a:r>
            <a:r>
              <a:rPr lang="en-US" altLang="zh-CN" b="1" i="1"/>
              <a:t>p</a:t>
            </a:r>
            <a:r>
              <a:rPr lang="zh-CN" altLang="en-US" b="1"/>
              <a:t>成比例减少，但通信代价却与</a:t>
            </a:r>
            <a:r>
              <a:rPr lang="en-US" altLang="zh-CN" b="1" i="1"/>
              <a:t>p</a:t>
            </a:r>
            <a:r>
              <a:rPr lang="zh-CN" altLang="en-US" b="1"/>
              <a:t>成比例增加，因为交付给</a:t>
            </a:r>
            <a:r>
              <a:rPr lang="en-US" altLang="zh-CN" b="1" i="1"/>
              <a:t>p</a:t>
            </a:r>
            <a:r>
              <a:rPr lang="zh-CN" altLang="en-US" b="1"/>
              <a:t>个处理器之缓存的总缓存行是</a:t>
            </a:r>
            <a:r>
              <a:rPr lang="en-US" altLang="zh-CN" b="1" i="1"/>
              <a:t>n</a:t>
            </a:r>
            <a:r>
              <a:rPr lang="en-US" altLang="zh-CN" b="1" baseline="30000"/>
              <a:t>2</a:t>
            </a:r>
            <a:r>
              <a:rPr lang="en-US" altLang="zh-CN" b="1"/>
              <a:t>/</a:t>
            </a:r>
            <a:r>
              <a:rPr lang="en-US" altLang="zh-CN" b="1" i="1"/>
              <a:t>c</a:t>
            </a:r>
            <a:r>
              <a:rPr lang="en-US" altLang="zh-CN" b="1"/>
              <a:t> + </a:t>
            </a:r>
            <a:r>
              <a:rPr lang="en-US" altLang="zh-CN" b="1" i="1"/>
              <a:t>pn</a:t>
            </a:r>
            <a:r>
              <a:rPr lang="en-US" altLang="zh-CN" b="1" baseline="30000"/>
              <a:t>2</a:t>
            </a:r>
            <a:r>
              <a:rPr lang="en-US" altLang="zh-CN" b="1"/>
              <a:t>/</a:t>
            </a:r>
            <a:r>
              <a:rPr lang="en-US" altLang="zh-CN" b="1" i="1"/>
              <a:t>c</a:t>
            </a:r>
            <a:endParaRPr lang="en-US" altLang="zh-CN" b="1"/>
          </a:p>
          <a:p>
            <a:pPr lvl="1" algn="just"/>
            <a:r>
              <a:rPr lang="en-US" altLang="zh-CN" b="1" i="1"/>
              <a:t>p</a:t>
            </a:r>
            <a:r>
              <a:rPr lang="zh-CN" altLang="en-US" b="1"/>
              <a:t>逼近</a:t>
            </a:r>
            <a:r>
              <a:rPr lang="en-US" altLang="zh-CN" b="1" i="1"/>
              <a:t>n</a:t>
            </a:r>
            <a:r>
              <a:rPr lang="zh-CN" altLang="en-US" b="1"/>
              <a:t>时，计算时间为</a:t>
            </a:r>
            <a:r>
              <a:rPr lang="en-US" altLang="zh-CN" b="1" i="1"/>
              <a:t>O</a:t>
            </a:r>
            <a:r>
              <a:rPr lang="en-US" altLang="zh-CN" b="1"/>
              <a:t>(</a:t>
            </a:r>
            <a:r>
              <a:rPr lang="en-US" altLang="zh-CN" b="1" i="1"/>
              <a:t>n</a:t>
            </a:r>
            <a:r>
              <a:rPr lang="en-US" altLang="zh-CN" b="1" baseline="30000"/>
              <a:t>2</a:t>
            </a:r>
            <a:r>
              <a:rPr lang="en-US" altLang="zh-CN" b="1"/>
              <a:t>)</a:t>
            </a:r>
            <a:r>
              <a:rPr lang="zh-CN" altLang="en-US" b="1"/>
              <a:t>，通信代价为</a:t>
            </a:r>
            <a:r>
              <a:rPr lang="en-US" altLang="zh-CN" b="1" i="1"/>
              <a:t>O</a:t>
            </a:r>
            <a:r>
              <a:rPr lang="en-US" altLang="zh-CN" b="1"/>
              <a:t>(</a:t>
            </a:r>
            <a:r>
              <a:rPr lang="en-US" altLang="zh-CN" b="1" i="1"/>
              <a:t>n</a:t>
            </a:r>
            <a:r>
              <a:rPr lang="en-US" altLang="zh-CN" b="1" baseline="30000"/>
              <a:t>3</a:t>
            </a:r>
            <a:r>
              <a:rPr lang="en-US" altLang="zh-CN" b="1"/>
              <a:t>)</a:t>
            </a:r>
            <a:r>
              <a:rPr lang="en-US" altLang="zh-CN"/>
              <a:t> </a:t>
            </a:r>
            <a:endParaRPr lang="zh-CN" altLang="en-US"/>
          </a:p>
        </p:txBody>
      </p:sp>
      <p:sp>
        <p:nvSpPr>
          <p:cNvPr id="2138175" name="Rectangle 63"/>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63"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10.6.6 </a:t>
            </a:r>
            <a:r>
              <a:rPr lang="zh-CN" altLang="en-US" b="1"/>
              <a:t>矩阵乘法算法的优化</a:t>
            </a:r>
            <a:r>
              <a:rPr lang="zh-CN" altLang="en-US"/>
              <a:t> </a:t>
            </a:r>
            <a:endParaRPr lang="zh-CN" altLang="en-US" b="1"/>
          </a:p>
          <a:p>
            <a:pPr lvl="1" algn="just"/>
            <a:r>
              <a:rPr lang="zh-CN" altLang="en-US" b="1"/>
              <a:t>复用在缓存的数据才代表数据局部性好</a:t>
            </a:r>
          </a:p>
          <a:p>
            <a:pPr lvl="1" algn="just"/>
            <a:r>
              <a:rPr lang="zh-CN" altLang="en-US" b="1"/>
              <a:t>复用应该很快发生，数据才可能还在缓存</a:t>
            </a:r>
          </a:p>
          <a:p>
            <a:pPr lvl="1" algn="just"/>
            <a:r>
              <a:rPr lang="zh-CN" altLang="en-US" b="1"/>
              <a:t>在上述算法中，</a:t>
            </a:r>
            <a:r>
              <a:rPr lang="en-US" altLang="zh-CN" b="1" i="1"/>
              <a:t>n</a:t>
            </a:r>
            <a:r>
              <a:rPr lang="en-US" altLang="zh-CN" b="1" baseline="30000"/>
              <a:t>2</a:t>
            </a:r>
            <a:r>
              <a:rPr lang="zh-CN" altLang="en-US" b="1"/>
              <a:t>个乘加操作隔开了矩阵</a:t>
            </a:r>
            <a:r>
              <a:rPr lang="en-US" altLang="zh-CN" b="1"/>
              <a:t>Y</a:t>
            </a:r>
            <a:r>
              <a:rPr lang="zh-CN" altLang="en-US" b="1"/>
              <a:t>中同一个数据的复用，</a:t>
            </a:r>
            <a:r>
              <a:rPr lang="en-US" altLang="zh-CN" b="1" i="1"/>
              <a:t>n</a:t>
            </a:r>
            <a:r>
              <a:rPr lang="zh-CN" altLang="en-US" b="1"/>
              <a:t>个乘加操作隔开了</a:t>
            </a:r>
            <a:r>
              <a:rPr lang="en-US" altLang="zh-CN" b="1"/>
              <a:t>Y</a:t>
            </a:r>
            <a:r>
              <a:rPr lang="zh-CN" altLang="en-US" b="1"/>
              <a:t>中同一个缓存行的复用</a:t>
            </a:r>
            <a:endParaRPr lang="zh-CN" altLang="en-US"/>
          </a:p>
          <a:p>
            <a:pPr lvl="1" algn="just"/>
            <a:endParaRPr lang="zh-CN" altLang="en-US"/>
          </a:p>
          <a:p>
            <a:pPr lvl="1" algn="just"/>
            <a:r>
              <a:rPr lang="zh-CN" altLang="en-US" b="1"/>
              <a:t>分块是重排循环中迭代次序的一种方法，它能够极大地改进程序的局部性</a:t>
            </a:r>
            <a:endParaRPr lang="zh-CN" altLang="en-US"/>
          </a:p>
        </p:txBody>
      </p:sp>
      <p:sp>
        <p:nvSpPr>
          <p:cNvPr id="2140165"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2211"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10.6.6 </a:t>
            </a:r>
            <a:r>
              <a:rPr lang="zh-CN" altLang="en-US" b="1"/>
              <a:t>矩阵乘法算法的优化</a:t>
            </a:r>
            <a:r>
              <a:rPr lang="zh-CN" altLang="en-US"/>
              <a:t> </a:t>
            </a:r>
            <a:endParaRPr lang="zh-CN" altLang="en-US" b="1"/>
          </a:p>
          <a:p>
            <a:pPr lvl="1" algn="just"/>
            <a:r>
              <a:rPr lang="zh-CN" altLang="en-US" b="1"/>
              <a:t>从第</a:t>
            </a:r>
            <a:r>
              <a:rPr lang="en-US" altLang="zh-CN" b="1"/>
              <a:t>4</a:t>
            </a:r>
            <a:r>
              <a:rPr lang="zh-CN" altLang="en-US" b="1"/>
              <a:t>到</a:t>
            </a:r>
            <a:r>
              <a:rPr lang="en-US" altLang="zh-CN" b="1"/>
              <a:t>7</a:t>
            </a:r>
            <a:r>
              <a:rPr lang="zh-CN" altLang="en-US" b="1"/>
              <a:t>行的程序计算左上角为</a:t>
            </a:r>
            <a:r>
              <a:rPr lang="en-US" altLang="zh-CN" b="1"/>
              <a:t>X[ii, kk]</a:t>
            </a:r>
            <a:r>
              <a:rPr lang="zh-CN" altLang="en-US" b="1"/>
              <a:t>和</a:t>
            </a:r>
            <a:r>
              <a:rPr lang="en-US" altLang="zh-CN" b="1"/>
              <a:t>Y[kk, jj]</a:t>
            </a:r>
            <a:r>
              <a:rPr lang="zh-CN" altLang="en-US" b="1"/>
              <a:t>的两块对左上角为</a:t>
            </a:r>
            <a:r>
              <a:rPr lang="en-US" altLang="zh-CN" b="1"/>
              <a:t>Z[ii, jj]</a:t>
            </a:r>
            <a:r>
              <a:rPr lang="zh-CN" altLang="en-US" b="1"/>
              <a:t>的块的贡献</a:t>
            </a:r>
            <a:endParaRPr lang="zh-CN" altLang="en-US"/>
          </a:p>
        </p:txBody>
      </p:sp>
      <p:sp>
        <p:nvSpPr>
          <p:cNvPr id="2142212" name="Rectangle 4"/>
          <p:cNvSpPr>
            <a:spLocks noChangeArrowheads="1"/>
          </p:cNvSpPr>
          <p:nvPr/>
        </p:nvSpPr>
        <p:spPr bwMode="auto">
          <a:xfrm>
            <a:off x="3402013" y="3205163"/>
            <a:ext cx="5535612"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r>
              <a:rPr lang="pt-BR" altLang="zh-CN" sz="2800"/>
              <a:t>for (ii = 0; ii &lt; n; ii = ii + b)</a:t>
            </a:r>
          </a:p>
          <a:p>
            <a:pPr marL="342900" indent="-342900" algn="just"/>
            <a:r>
              <a:rPr lang="pt-BR" altLang="zh-CN" sz="2800"/>
              <a:t>  for (jj = 0; jj &lt; n; jj = jj + b)</a:t>
            </a:r>
          </a:p>
          <a:p>
            <a:pPr marL="342900" indent="-342900" algn="just"/>
            <a:r>
              <a:rPr lang="pt-BR" altLang="zh-CN" sz="2800"/>
              <a:t>	</a:t>
            </a:r>
            <a:r>
              <a:rPr lang="en-US" altLang="zh-CN" sz="2800"/>
              <a:t>for (kk = 0; kk &lt; n; kk = kk + b)</a:t>
            </a:r>
          </a:p>
          <a:p>
            <a:pPr marL="342900" indent="-342900" algn="just"/>
            <a:r>
              <a:rPr lang="en-US" altLang="zh-CN" sz="2800"/>
              <a:t>	  for (i = ii; i &lt; ii + b; i++)</a:t>
            </a:r>
          </a:p>
          <a:p>
            <a:pPr marL="342900" indent="-342900" algn="just"/>
            <a:r>
              <a:rPr lang="en-US" altLang="zh-CN" sz="2800"/>
              <a:t>	    for (j = jj; j &lt; jj + b; j++)</a:t>
            </a:r>
          </a:p>
          <a:p>
            <a:pPr marL="342900" indent="-342900" algn="just"/>
            <a:r>
              <a:rPr lang="en-US" altLang="zh-CN" sz="2800"/>
              <a:t>		for (k = kk; k &lt; kk + b; k++)</a:t>
            </a:r>
          </a:p>
          <a:p>
            <a:pPr marL="342900" indent="-342900" algn="just"/>
            <a:r>
              <a:rPr lang="en-US" altLang="zh-CN" sz="2800"/>
              <a:t>		  Z[i, j] = Z[i, j] +</a:t>
            </a:r>
          </a:p>
          <a:p>
            <a:pPr marL="342900" indent="-342900" algn="just"/>
            <a:r>
              <a:rPr lang="en-US" altLang="zh-CN" sz="2800"/>
              <a:t>				X[i, k] </a:t>
            </a:r>
            <a:r>
              <a:rPr lang="en-US" altLang="zh-CN" sz="2800">
                <a:sym typeface="Symbol" pitchFamily="18" charset="2"/>
              </a:rPr>
              <a:t></a:t>
            </a:r>
            <a:r>
              <a:rPr lang="en-US" altLang="zh-CN" sz="2800"/>
              <a:t> Y[k, j];</a:t>
            </a:r>
            <a:endParaRPr lang="zh-CN" altLang="en-US" sz="2800"/>
          </a:p>
        </p:txBody>
      </p:sp>
      <p:grpSp>
        <p:nvGrpSpPr>
          <p:cNvPr id="2142231" name="Group 23"/>
          <p:cNvGrpSpPr>
            <a:grpSpLocks/>
          </p:cNvGrpSpPr>
          <p:nvPr/>
        </p:nvGrpSpPr>
        <p:grpSpPr bwMode="auto">
          <a:xfrm>
            <a:off x="836613" y="3654425"/>
            <a:ext cx="2386012" cy="2728913"/>
            <a:chOff x="527" y="2302"/>
            <a:chExt cx="1503" cy="1719"/>
          </a:xfrm>
        </p:grpSpPr>
        <p:grpSp>
          <p:nvGrpSpPr>
            <p:cNvPr id="2142215" name="Group 7"/>
            <p:cNvGrpSpPr>
              <a:grpSpLocks/>
            </p:cNvGrpSpPr>
            <p:nvPr/>
          </p:nvGrpSpPr>
          <p:grpSpPr bwMode="auto">
            <a:xfrm>
              <a:off x="530" y="2782"/>
              <a:ext cx="1488" cy="1239"/>
              <a:chOff x="4113" y="1255"/>
              <a:chExt cx="1481" cy="1484"/>
            </a:xfrm>
          </p:grpSpPr>
          <p:sp>
            <p:nvSpPr>
              <p:cNvPr id="2142216" name="Line 8"/>
              <p:cNvSpPr>
                <a:spLocks noChangeShapeType="1"/>
              </p:cNvSpPr>
              <p:nvPr/>
            </p:nvSpPr>
            <p:spPr bwMode="auto">
              <a:xfrm flipH="1">
                <a:off x="4114" y="1255"/>
                <a:ext cx="1479"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17" name="Line 9"/>
              <p:cNvSpPr>
                <a:spLocks noChangeShapeType="1"/>
              </p:cNvSpPr>
              <p:nvPr/>
            </p:nvSpPr>
            <p:spPr bwMode="auto">
              <a:xfrm flipH="1">
                <a:off x="4114" y="1748"/>
                <a:ext cx="1480"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18" name="Line 10"/>
              <p:cNvSpPr>
                <a:spLocks noChangeShapeType="1"/>
              </p:cNvSpPr>
              <p:nvPr/>
            </p:nvSpPr>
            <p:spPr bwMode="auto">
              <a:xfrm flipH="1">
                <a:off x="4114" y="2242"/>
                <a:ext cx="1479"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19" name="Line 11"/>
              <p:cNvSpPr>
                <a:spLocks noChangeShapeType="1"/>
              </p:cNvSpPr>
              <p:nvPr/>
            </p:nvSpPr>
            <p:spPr bwMode="auto">
              <a:xfrm flipH="1">
                <a:off x="4114" y="2736"/>
                <a:ext cx="1479"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20" name="Line 12"/>
              <p:cNvSpPr>
                <a:spLocks noChangeShapeType="1"/>
              </p:cNvSpPr>
              <p:nvPr/>
            </p:nvSpPr>
            <p:spPr bwMode="auto">
              <a:xfrm rot="5400000" flipH="1">
                <a:off x="4853" y="1998"/>
                <a:ext cx="148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21" name="Line 13"/>
              <p:cNvSpPr>
                <a:spLocks noChangeShapeType="1"/>
              </p:cNvSpPr>
              <p:nvPr/>
            </p:nvSpPr>
            <p:spPr bwMode="auto">
              <a:xfrm rot="5400000" flipH="1">
                <a:off x="3373" y="1996"/>
                <a:ext cx="1481"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22" name="Line 14"/>
              <p:cNvSpPr>
                <a:spLocks noChangeShapeType="1"/>
              </p:cNvSpPr>
              <p:nvPr/>
            </p:nvSpPr>
            <p:spPr bwMode="auto">
              <a:xfrm rot="5400000" flipH="1">
                <a:off x="3866" y="1996"/>
                <a:ext cx="148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2223" name="Line 15"/>
              <p:cNvSpPr>
                <a:spLocks noChangeShapeType="1"/>
              </p:cNvSpPr>
              <p:nvPr/>
            </p:nvSpPr>
            <p:spPr bwMode="auto">
              <a:xfrm rot="5400000" flipH="1">
                <a:off x="4359" y="1996"/>
                <a:ext cx="1481"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42224" name="Line 16"/>
            <p:cNvSpPr>
              <a:spLocks noChangeShapeType="1"/>
            </p:cNvSpPr>
            <p:nvPr/>
          </p:nvSpPr>
          <p:spPr bwMode="auto">
            <a:xfrm flipH="1">
              <a:off x="539" y="2515"/>
              <a:ext cx="574" cy="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42225" name="Line 17"/>
            <p:cNvSpPr>
              <a:spLocks noChangeShapeType="1"/>
            </p:cNvSpPr>
            <p:nvPr/>
          </p:nvSpPr>
          <p:spPr bwMode="auto">
            <a:xfrm>
              <a:off x="1457" y="2515"/>
              <a:ext cx="573" cy="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42226" name="Line 18"/>
            <p:cNvSpPr>
              <a:spLocks noChangeShapeType="1"/>
            </p:cNvSpPr>
            <p:nvPr/>
          </p:nvSpPr>
          <p:spPr bwMode="auto">
            <a:xfrm flipH="1" flipV="1">
              <a:off x="527" y="2690"/>
              <a:ext cx="198"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42227" name="Line 19"/>
            <p:cNvSpPr>
              <a:spLocks noChangeShapeType="1"/>
            </p:cNvSpPr>
            <p:nvPr/>
          </p:nvSpPr>
          <p:spPr bwMode="auto">
            <a:xfrm flipV="1">
              <a:off x="845" y="2690"/>
              <a:ext cx="199"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42228" name="Rectangle 20"/>
            <p:cNvSpPr>
              <a:spLocks noChangeArrowheads="1"/>
            </p:cNvSpPr>
            <p:nvPr/>
          </p:nvSpPr>
          <p:spPr bwMode="auto">
            <a:xfrm>
              <a:off x="674" y="2480"/>
              <a:ext cx="39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r>
                <a:rPr lang="en-US" altLang="zh-CN" sz="2800" i="1"/>
                <a:t>b</a:t>
              </a:r>
              <a:endParaRPr lang="en-US" altLang="zh-CN" sz="2800"/>
            </a:p>
          </p:txBody>
        </p:sp>
        <p:sp>
          <p:nvSpPr>
            <p:cNvPr id="2142229" name="Rectangle 21"/>
            <p:cNvSpPr>
              <a:spLocks noChangeArrowheads="1"/>
            </p:cNvSpPr>
            <p:nvPr/>
          </p:nvSpPr>
          <p:spPr bwMode="auto">
            <a:xfrm>
              <a:off x="1138" y="2302"/>
              <a:ext cx="39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r>
                <a:rPr lang="en-US" altLang="zh-CN" sz="2800" i="1"/>
                <a:t>n</a:t>
              </a:r>
              <a:endParaRPr lang="en-US" altLang="zh-CN" sz="2800"/>
            </a:p>
          </p:txBody>
        </p:sp>
      </p:grpSp>
      <p:sp>
        <p:nvSpPr>
          <p:cNvPr id="2142233" name="Rectangle 2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4259" name="Rectangle 3"/>
          <p:cNvSpPr>
            <a:spLocks noGrp="1" noChangeArrowheads="1"/>
          </p:cNvSpPr>
          <p:nvPr>
            <p:ph idx="1"/>
          </p:nvPr>
        </p:nvSpPr>
        <p:spPr>
          <a:xfrm>
            <a:off x="287338" y="1438275"/>
            <a:ext cx="8564562" cy="5399088"/>
          </a:xfrm>
          <a:noFill/>
        </p:spPr>
        <p:txBody>
          <a:bodyPr/>
          <a:lstStyle/>
          <a:p>
            <a:pPr algn="just">
              <a:buFontTx/>
              <a:buNone/>
            </a:pPr>
            <a:r>
              <a:rPr lang="en-US" altLang="zh-CN" b="1"/>
              <a:t>10.6.6 </a:t>
            </a:r>
            <a:r>
              <a:rPr lang="zh-CN" altLang="en-US" b="1"/>
              <a:t>矩阵乘法算法的优化</a:t>
            </a:r>
            <a:r>
              <a:rPr lang="zh-CN" altLang="en-US"/>
              <a:t> </a:t>
            </a:r>
            <a:endParaRPr lang="zh-CN" altLang="en-US" b="1"/>
          </a:p>
          <a:p>
            <a:pPr lvl="1" algn="just"/>
            <a:r>
              <a:rPr lang="zh-CN" altLang="en-US" b="1"/>
              <a:t>适当选择</a:t>
            </a:r>
            <a:r>
              <a:rPr lang="en-US" altLang="zh-CN" b="1" i="1"/>
              <a:t>b</a:t>
            </a:r>
            <a:r>
              <a:rPr lang="zh-CN" altLang="en-US" b="1"/>
              <a:t>，使</a:t>
            </a:r>
            <a:r>
              <a:rPr lang="en-US" altLang="zh-CN" b="1"/>
              <a:t>3</a:t>
            </a:r>
            <a:r>
              <a:rPr lang="zh-CN" altLang="en-US" b="1"/>
              <a:t>个矩阵都有一个块可以装到缓存</a:t>
            </a:r>
          </a:p>
          <a:p>
            <a:pPr lvl="1" algn="just"/>
            <a:r>
              <a:rPr lang="zh-CN" altLang="en-US" b="1"/>
              <a:t>把</a:t>
            </a:r>
            <a:r>
              <a:rPr lang="en-US" altLang="zh-CN" b="1"/>
              <a:t>X</a:t>
            </a:r>
            <a:r>
              <a:rPr lang="zh-CN" altLang="en-US" b="1"/>
              <a:t>或</a:t>
            </a:r>
            <a:r>
              <a:rPr lang="en-US" altLang="zh-CN" b="1"/>
              <a:t>Y</a:t>
            </a:r>
            <a:r>
              <a:rPr lang="zh-CN" altLang="en-US" b="1"/>
              <a:t>一块取到缓存，会出现</a:t>
            </a:r>
            <a:r>
              <a:rPr lang="en-US" altLang="zh-CN" b="1" i="1"/>
              <a:t>b</a:t>
            </a:r>
            <a:r>
              <a:rPr lang="en-US" altLang="zh-CN" b="1" baseline="30000"/>
              <a:t>2</a:t>
            </a:r>
            <a:r>
              <a:rPr lang="en-US" altLang="zh-CN" b="1"/>
              <a:t>/</a:t>
            </a:r>
            <a:r>
              <a:rPr lang="en-US" altLang="zh-CN" b="1" i="1"/>
              <a:t>c</a:t>
            </a:r>
            <a:r>
              <a:rPr lang="zh-CN" altLang="en-US" b="1"/>
              <a:t>次缓存未命中</a:t>
            </a:r>
          </a:p>
          <a:p>
            <a:pPr lvl="1" algn="just"/>
            <a:r>
              <a:rPr lang="zh-CN" altLang="en-US" b="1"/>
              <a:t>对于</a:t>
            </a:r>
            <a:r>
              <a:rPr lang="en-US" altLang="zh-CN" b="1"/>
              <a:t>X</a:t>
            </a:r>
            <a:r>
              <a:rPr lang="zh-CN" altLang="en-US" b="1"/>
              <a:t>和</a:t>
            </a:r>
            <a:r>
              <a:rPr lang="en-US" altLang="zh-CN" b="1"/>
              <a:t>Y</a:t>
            </a:r>
            <a:r>
              <a:rPr lang="zh-CN" altLang="en-US" b="1"/>
              <a:t>的一对块，第</a:t>
            </a:r>
            <a:r>
              <a:rPr lang="en-US" altLang="zh-CN" b="1"/>
              <a:t>4</a:t>
            </a:r>
            <a:r>
              <a:rPr lang="zh-CN" altLang="en-US" b="1"/>
              <a:t>到</a:t>
            </a:r>
            <a:r>
              <a:rPr lang="en-US" altLang="zh-CN" b="1"/>
              <a:t>7</a:t>
            </a:r>
            <a:r>
              <a:rPr lang="zh-CN" altLang="en-US" b="1"/>
              <a:t>行的程序完成</a:t>
            </a:r>
            <a:r>
              <a:rPr lang="en-US" altLang="zh-CN" b="1" i="1"/>
              <a:t>b</a:t>
            </a:r>
            <a:r>
              <a:rPr lang="en-US" altLang="zh-CN" b="1" baseline="30000"/>
              <a:t>3</a:t>
            </a:r>
            <a:r>
              <a:rPr lang="zh-CN" altLang="en-US" b="1"/>
              <a:t>次乘加计算</a:t>
            </a:r>
          </a:p>
          <a:p>
            <a:pPr lvl="1" algn="just"/>
            <a:r>
              <a:rPr lang="zh-CN" altLang="en-US" b="1"/>
              <a:t>由于整个矩阵乘法需要</a:t>
            </a:r>
            <a:r>
              <a:rPr lang="en-US" altLang="zh-CN" b="1" i="1"/>
              <a:t>n</a:t>
            </a:r>
            <a:r>
              <a:rPr lang="en-US" altLang="zh-CN" b="1" baseline="30000"/>
              <a:t>3</a:t>
            </a:r>
            <a:r>
              <a:rPr lang="zh-CN" altLang="en-US" b="1"/>
              <a:t>次乘加计算，则取一对块到缓存的总次数是</a:t>
            </a:r>
            <a:r>
              <a:rPr lang="en-US" altLang="zh-CN" b="1" i="1"/>
              <a:t>n</a:t>
            </a:r>
            <a:r>
              <a:rPr lang="en-US" altLang="zh-CN" b="1" baseline="30000"/>
              <a:t>3</a:t>
            </a:r>
            <a:r>
              <a:rPr lang="en-US" altLang="zh-CN" b="1"/>
              <a:t>/</a:t>
            </a:r>
            <a:r>
              <a:rPr lang="en-US" altLang="zh-CN" b="1" i="1"/>
              <a:t>b</a:t>
            </a:r>
            <a:r>
              <a:rPr lang="en-US" altLang="zh-CN" b="1" baseline="30000"/>
              <a:t>3</a:t>
            </a:r>
            <a:endParaRPr lang="en-US" altLang="zh-CN" b="1"/>
          </a:p>
          <a:p>
            <a:pPr lvl="1" algn="just"/>
            <a:r>
              <a:rPr lang="zh-CN" altLang="en-US" b="1"/>
              <a:t>对于</a:t>
            </a:r>
            <a:r>
              <a:rPr lang="en-US" altLang="zh-CN" b="1"/>
              <a:t>X</a:t>
            </a:r>
            <a:r>
              <a:rPr lang="zh-CN" altLang="en-US" b="1"/>
              <a:t>和</a:t>
            </a:r>
            <a:r>
              <a:rPr lang="en-US" altLang="zh-CN" b="1"/>
              <a:t>Y</a:t>
            </a:r>
            <a:r>
              <a:rPr lang="zh-CN" altLang="en-US" b="1"/>
              <a:t>的一对块会有</a:t>
            </a:r>
            <a:r>
              <a:rPr lang="en-US" altLang="zh-CN" b="1"/>
              <a:t>2</a:t>
            </a:r>
            <a:r>
              <a:rPr lang="en-US" altLang="zh-CN" b="1" i="1"/>
              <a:t>b</a:t>
            </a:r>
            <a:r>
              <a:rPr lang="en-US" altLang="zh-CN" b="1" baseline="30000"/>
              <a:t>2</a:t>
            </a:r>
            <a:r>
              <a:rPr lang="en-US" altLang="zh-CN" b="1"/>
              <a:t>/</a:t>
            </a:r>
            <a:r>
              <a:rPr lang="en-US" altLang="zh-CN" b="1" i="1"/>
              <a:t>c</a:t>
            </a:r>
            <a:r>
              <a:rPr lang="zh-CN" altLang="en-US" b="1"/>
              <a:t>次缓存未命中，因此缓存未命中的总次数是</a:t>
            </a:r>
            <a:r>
              <a:rPr lang="en-US" altLang="zh-CN" b="1"/>
              <a:t>2</a:t>
            </a:r>
            <a:r>
              <a:rPr lang="en-US" altLang="zh-CN" b="1" i="1"/>
              <a:t>n</a:t>
            </a:r>
            <a:r>
              <a:rPr lang="en-US" altLang="zh-CN" b="1" baseline="30000"/>
              <a:t>3</a:t>
            </a:r>
            <a:r>
              <a:rPr lang="en-US" altLang="zh-CN" b="1"/>
              <a:t>/</a:t>
            </a:r>
            <a:r>
              <a:rPr lang="en-US" altLang="zh-CN" b="1" i="1"/>
              <a:t>bc</a:t>
            </a:r>
          </a:p>
          <a:p>
            <a:pPr lvl="1" algn="just"/>
            <a:r>
              <a:rPr lang="zh-CN" altLang="en-US" b="1"/>
              <a:t>和</a:t>
            </a:r>
            <a:r>
              <a:rPr lang="en-US" altLang="zh-CN" b="1"/>
              <a:t>10.6.5</a:t>
            </a:r>
            <a:r>
              <a:rPr lang="zh-CN" altLang="en-US" b="1"/>
              <a:t>节的</a:t>
            </a:r>
            <a:r>
              <a:rPr lang="en-US" altLang="zh-CN" b="1" i="1"/>
              <a:t>O</a:t>
            </a:r>
            <a:r>
              <a:rPr lang="en-US" altLang="zh-CN" b="1"/>
              <a:t>(</a:t>
            </a:r>
            <a:r>
              <a:rPr lang="en-US" altLang="zh-CN" b="1" i="1"/>
              <a:t>n</a:t>
            </a:r>
            <a:r>
              <a:rPr lang="en-US" altLang="zh-CN" b="1" baseline="30000"/>
              <a:t>3</a:t>
            </a:r>
            <a:r>
              <a:rPr lang="en-US" altLang="zh-CN" b="1"/>
              <a:t>/</a:t>
            </a:r>
            <a:r>
              <a:rPr lang="en-US" altLang="zh-CN" b="1" i="1"/>
              <a:t>c</a:t>
            </a:r>
            <a:r>
              <a:rPr lang="en-US" altLang="zh-CN" b="1"/>
              <a:t>)</a:t>
            </a:r>
            <a:r>
              <a:rPr lang="zh-CN" altLang="en-US" b="1"/>
              <a:t>，甚至</a:t>
            </a:r>
            <a:r>
              <a:rPr lang="en-US" altLang="zh-CN" b="1" i="1"/>
              <a:t>O</a:t>
            </a:r>
            <a:r>
              <a:rPr lang="en-US" altLang="zh-CN" b="1"/>
              <a:t>(</a:t>
            </a:r>
            <a:r>
              <a:rPr lang="en-US" altLang="zh-CN" b="1" i="1"/>
              <a:t>n</a:t>
            </a:r>
            <a:r>
              <a:rPr lang="en-US" altLang="zh-CN" b="1" baseline="30000"/>
              <a:t>3</a:t>
            </a:r>
            <a:r>
              <a:rPr lang="en-US" altLang="zh-CN" b="1"/>
              <a:t>)</a:t>
            </a:r>
            <a:r>
              <a:rPr lang="zh-CN" altLang="en-US" b="1"/>
              <a:t>次缓存未命中相比，在</a:t>
            </a:r>
            <a:r>
              <a:rPr lang="en-US" altLang="zh-CN" b="1" i="1"/>
              <a:t>b</a:t>
            </a:r>
            <a:r>
              <a:rPr lang="zh-CN" altLang="en-US" b="1"/>
              <a:t>较大时，</a:t>
            </a:r>
            <a:r>
              <a:rPr lang="en-US" altLang="zh-CN" b="1"/>
              <a:t>2</a:t>
            </a:r>
            <a:r>
              <a:rPr lang="en-US" altLang="zh-CN" b="1" i="1"/>
              <a:t>n</a:t>
            </a:r>
            <a:r>
              <a:rPr lang="en-US" altLang="zh-CN" b="1" baseline="30000"/>
              <a:t>3</a:t>
            </a:r>
            <a:r>
              <a:rPr lang="en-US" altLang="zh-CN" b="1"/>
              <a:t>/</a:t>
            </a:r>
            <a:r>
              <a:rPr lang="en-US" altLang="zh-CN" b="1" i="1"/>
              <a:t>bc</a:t>
            </a:r>
            <a:r>
              <a:rPr lang="zh-CN" altLang="en-US" b="1"/>
              <a:t>能体现出分开方法的好处</a:t>
            </a:r>
            <a:endParaRPr lang="zh-CN" altLang="en-US" b="1" i="1"/>
          </a:p>
        </p:txBody>
      </p:sp>
      <p:sp>
        <p:nvSpPr>
          <p:cNvPr id="2144261" name="Rectangle 5"/>
          <p:cNvSpPr>
            <a:spLocks noChangeArrowheads="1"/>
          </p:cNvSpPr>
          <p:nvPr/>
        </p:nvSpPr>
        <p:spPr bwMode="auto">
          <a:xfrm>
            <a:off x="0" y="2286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tx2"/>
                </a:solidFill>
              </a:rPr>
              <a:t>10.6  </a:t>
            </a:r>
            <a:r>
              <a:rPr lang="zh-CN" altLang="en-US" sz="4400">
                <a:solidFill>
                  <a:schemeClr val="tx2"/>
                </a:solidFill>
              </a:rPr>
              <a:t>并行性和数据局部性优化概述</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a:xfrm>
            <a:off x="228600" y="228600"/>
            <a:ext cx="8610600" cy="1143000"/>
          </a:xfrm>
        </p:spPr>
        <p:txBody>
          <a:bodyPr/>
          <a:lstStyle/>
          <a:p>
            <a:r>
              <a:rPr lang="zh-CN" altLang="en-US" b="1"/>
              <a:t>习        题</a:t>
            </a:r>
            <a:endParaRPr lang="zh-CN" altLang="en-US" b="1">
              <a:latin typeface="宋体" charset="-122"/>
            </a:endParaRPr>
          </a:p>
        </p:txBody>
      </p:sp>
      <p:sp>
        <p:nvSpPr>
          <p:cNvPr id="1067011" name="Rectangle 3"/>
          <p:cNvSpPr>
            <a:spLocks noGrp="1" noChangeArrowheads="1"/>
          </p:cNvSpPr>
          <p:nvPr>
            <p:ph idx="1"/>
          </p:nvPr>
        </p:nvSpPr>
        <p:spPr>
          <a:xfrm>
            <a:off x="287338" y="1438275"/>
            <a:ext cx="8564562" cy="5038725"/>
          </a:xfrm>
          <a:noFill/>
        </p:spPr>
        <p:txBody>
          <a:bodyPr/>
          <a:lstStyle/>
          <a:p>
            <a:r>
              <a:rPr lang="zh-CN" altLang="en-US" b="1"/>
              <a:t>第一次：</a:t>
            </a:r>
            <a:r>
              <a:rPr lang="en-US" altLang="zh-CN" b="1"/>
              <a:t>10.1, 10.3</a:t>
            </a:r>
          </a:p>
          <a:p>
            <a:r>
              <a:rPr lang="zh-CN" altLang="en-US" b="1"/>
              <a:t>第二次：</a:t>
            </a:r>
            <a:r>
              <a:rPr lang="en-US" altLang="zh-CN" b="1"/>
              <a:t>10.5, 10.6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8850"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1998851" name="Rectangle 3"/>
          <p:cNvSpPr>
            <a:spLocks noGrp="1" noChangeArrowheads="1"/>
          </p:cNvSpPr>
          <p:nvPr>
            <p:ph idx="1"/>
          </p:nvPr>
        </p:nvSpPr>
        <p:spPr>
          <a:xfrm>
            <a:off x="287338" y="1438275"/>
            <a:ext cx="8564562" cy="5399088"/>
          </a:xfrm>
          <a:noFill/>
        </p:spPr>
        <p:txBody>
          <a:bodyPr/>
          <a:lstStyle/>
          <a:p>
            <a:pPr algn="just"/>
            <a:r>
              <a:rPr lang="zh-CN" altLang="en-US" b="1"/>
              <a:t>代码调度</a:t>
            </a:r>
          </a:p>
          <a:p>
            <a:pPr lvl="1" algn="just"/>
            <a:r>
              <a:rPr lang="zh-CN" altLang="en-US" b="1"/>
              <a:t>用在代码生成器产生的机器代码上的优化技术</a:t>
            </a:r>
          </a:p>
          <a:p>
            <a:pPr algn="just"/>
            <a:r>
              <a:rPr lang="zh-CN" altLang="en-US" b="1"/>
              <a:t>本节讨论代码调度的约束</a:t>
            </a:r>
          </a:p>
          <a:p>
            <a:pPr lvl="1" algn="just"/>
            <a:r>
              <a:rPr lang="zh-CN" altLang="en-US" b="1"/>
              <a:t>控制相关约束  	在原程序中执行的所有操作都必须在优化代码中执行</a:t>
            </a:r>
          </a:p>
          <a:p>
            <a:pPr lvl="1" algn="just"/>
            <a:r>
              <a:rPr lang="zh-CN" altLang="en-US" b="1"/>
              <a:t>数据相关约束  	优化程序中的操作产生的结果必须同原程序对应操作的结果一样</a:t>
            </a:r>
            <a:endParaRPr lang="zh-CN" altLang="en-US"/>
          </a:p>
          <a:p>
            <a:pPr lvl="1" algn="just"/>
            <a:r>
              <a:rPr lang="zh-CN" altLang="en-US" b="1"/>
              <a:t>资源约束</a:t>
            </a:r>
            <a:r>
              <a:rPr lang="zh-CN" altLang="en-US"/>
              <a:t>  		</a:t>
            </a:r>
            <a:r>
              <a:rPr lang="zh-CN" altLang="en-US" b="1"/>
              <a:t>调度不能过分占用机器的资源</a:t>
            </a:r>
          </a:p>
          <a:p>
            <a:pPr algn="just"/>
            <a:r>
              <a:rPr lang="zh-CN" altLang="en-US" b="1"/>
              <a:t>优化程序很难调试</a:t>
            </a:r>
          </a:p>
          <a:p>
            <a:pPr lvl="1" algn="just"/>
            <a:r>
              <a:rPr lang="zh-CN" altLang="en-US" b="1"/>
              <a:t>内存状态可能和顺序执行的任何内存状态不匹配</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0898" name="Rectangle 2"/>
          <p:cNvSpPr>
            <a:spLocks noGrp="1" noChangeArrowheads="1"/>
          </p:cNvSpPr>
          <p:nvPr>
            <p:ph type="title"/>
          </p:nvPr>
        </p:nvSpPr>
        <p:spPr>
          <a:xfrm>
            <a:off x="381000" y="228600"/>
            <a:ext cx="8229600" cy="1143000"/>
          </a:xfrm>
        </p:spPr>
        <p:txBody>
          <a:bodyPr/>
          <a:lstStyle/>
          <a:p>
            <a:r>
              <a:rPr lang="en-US" altLang="zh-CN" b="1"/>
              <a:t>10.2  </a:t>
            </a:r>
            <a:r>
              <a:rPr lang="zh-CN" altLang="en-US" b="1"/>
              <a:t>代码调度的约束</a:t>
            </a:r>
            <a:r>
              <a:rPr lang="zh-CN" altLang="en-US"/>
              <a:t> </a:t>
            </a:r>
          </a:p>
        </p:txBody>
      </p:sp>
      <p:sp>
        <p:nvSpPr>
          <p:cNvPr id="2000899" name="Rectangle 3"/>
          <p:cNvSpPr>
            <a:spLocks noGrp="1" noChangeArrowheads="1"/>
          </p:cNvSpPr>
          <p:nvPr>
            <p:ph idx="1"/>
          </p:nvPr>
        </p:nvSpPr>
        <p:spPr>
          <a:xfrm>
            <a:off x="287338" y="1438275"/>
            <a:ext cx="8564562" cy="5038725"/>
          </a:xfrm>
          <a:noFill/>
        </p:spPr>
        <p:txBody>
          <a:bodyPr/>
          <a:lstStyle/>
          <a:p>
            <a:pPr algn="just">
              <a:buFontTx/>
              <a:buNone/>
            </a:pPr>
            <a:r>
              <a:rPr lang="en-US" altLang="zh-CN" b="1"/>
              <a:t>10.2.1 </a:t>
            </a:r>
            <a:r>
              <a:rPr lang="zh-CN" altLang="en-US" b="1"/>
              <a:t>数据相关</a:t>
            </a:r>
          </a:p>
          <a:p>
            <a:pPr lvl="1" algn="just"/>
            <a:r>
              <a:rPr lang="zh-CN" altLang="en-US" b="1"/>
              <a:t>真相关  	如果对同一个单元先写后读，那么读依赖于所写的值</a:t>
            </a:r>
            <a:endParaRPr lang="zh-CN" altLang="en-US"/>
          </a:p>
          <a:p>
            <a:pPr lvl="1" algn="just"/>
            <a:r>
              <a:rPr lang="zh-CN" altLang="en-US" b="1"/>
              <a:t>反相关</a:t>
            </a:r>
            <a:r>
              <a:rPr lang="zh-CN" altLang="en-US"/>
              <a:t>  	</a:t>
            </a:r>
            <a:r>
              <a:rPr lang="zh-CN" altLang="en-US" b="1"/>
              <a:t>如果对同一个单元先读后写。可以通过把值存在不同的单元来删除反相关</a:t>
            </a:r>
            <a:endParaRPr lang="zh-CN" altLang="en-US"/>
          </a:p>
          <a:p>
            <a:pPr lvl="1" algn="just"/>
            <a:r>
              <a:rPr lang="zh-CN" altLang="en-US" b="1"/>
              <a:t>输出相关</a:t>
            </a:r>
            <a:r>
              <a:rPr lang="zh-CN" altLang="en-US"/>
              <a:t>  	</a:t>
            </a:r>
            <a:r>
              <a:rPr lang="zh-CN" altLang="en-US" b="1"/>
              <a:t>如果对同一个单元先后写两次。也可删除</a:t>
            </a:r>
          </a:p>
          <a:p>
            <a:pPr algn="just"/>
            <a:r>
              <a:rPr lang="zh-CN" altLang="en-US" b="1"/>
              <a:t>数据相关概念可同时用于内存访问和寄存器访问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21561</TotalTime>
  <Words>4308</Words>
  <Application>Microsoft Office PowerPoint</Application>
  <PresentationFormat>全屏显示(4:3)</PresentationFormat>
  <Paragraphs>1253</Paragraphs>
  <Slides>77</Slides>
  <Notes>77</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第十章  依赖于机器的优化</vt:lpstr>
      <vt:lpstr>第十章  依赖于机器的优化</vt:lpstr>
      <vt:lpstr>10.1  处理器体系结构</vt:lpstr>
      <vt:lpstr>10.1  处理器体系结构</vt:lpstr>
      <vt:lpstr>10.1  处理器体系结构</vt:lpstr>
      <vt:lpstr>10.1  处理器体系结构</vt:lpstr>
      <vt:lpstr>10.1  处理器体系结构</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10.2  代码调度的约束 </vt:lpstr>
      <vt:lpstr>10.3  基  本  块  调  度</vt:lpstr>
      <vt:lpstr>10.3  基  本  块  调  度</vt:lpstr>
      <vt:lpstr>10.3  基  本  块  调  度</vt:lpstr>
      <vt:lpstr>10.3  基  本  块  调  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10.4  全局代码调度</vt:lpstr>
      <vt:lpstr>10.5  软  件  流  水 </vt:lpstr>
      <vt:lpstr>10.5  软  件  流  水 </vt:lpstr>
      <vt:lpstr>10.5  软  件  流  水 </vt:lpstr>
      <vt:lpstr>10.5  软  件  流  水 </vt:lpstr>
      <vt:lpstr>10.5  软  件  流  水 </vt:lpstr>
      <vt:lpstr>10.5  软  件  流  水 </vt:lpstr>
      <vt:lpstr>10.5  软  件  流  水 </vt:lpstr>
      <vt:lpstr>10.5  软  件  流  水 </vt:lpstr>
      <vt:lpstr>10.5  软  件  流  水 </vt:lpstr>
      <vt:lpstr>10.5  软  件  流  水 </vt:lpstr>
      <vt:lpstr>10.5  软  件  流  水 </vt:lpstr>
      <vt:lpstr>10.5  软  件  流  水 </vt:lpstr>
      <vt:lpstr>10.5  软  件  流  水 </vt:lpstr>
      <vt:lpstr>10.6  并行性和数据局部性优化概述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1081</cp:revision>
  <dcterms:created xsi:type="dcterms:W3CDTF">2000-08-08T16:59:41Z</dcterms:created>
  <dcterms:modified xsi:type="dcterms:W3CDTF">2014-02-28T03:25:54Z</dcterms:modified>
</cp:coreProperties>
</file>