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2"/>
  </p:notesMasterIdLst>
  <p:handoutMasterIdLst>
    <p:handoutMasterId r:id="rId73"/>
  </p:handoutMasterIdLst>
  <p:sldIdLst>
    <p:sldId id="366" r:id="rId2"/>
    <p:sldId id="260" r:id="rId3"/>
    <p:sldId id="367" r:id="rId4"/>
    <p:sldId id="368" r:id="rId5"/>
    <p:sldId id="369" r:id="rId6"/>
    <p:sldId id="370" r:id="rId7"/>
    <p:sldId id="410" r:id="rId8"/>
    <p:sldId id="433" r:id="rId9"/>
    <p:sldId id="434" r:id="rId10"/>
    <p:sldId id="435" r:id="rId11"/>
    <p:sldId id="371" r:id="rId12"/>
    <p:sldId id="373" r:id="rId13"/>
    <p:sldId id="436" r:id="rId14"/>
    <p:sldId id="437" r:id="rId15"/>
    <p:sldId id="374" r:id="rId16"/>
    <p:sldId id="372"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402" r:id="rId39"/>
    <p:sldId id="403" r:id="rId40"/>
    <p:sldId id="404" r:id="rId41"/>
    <p:sldId id="405" r:id="rId42"/>
    <p:sldId id="406" r:id="rId43"/>
    <p:sldId id="417" r:id="rId44"/>
    <p:sldId id="432" r:id="rId45"/>
    <p:sldId id="431" r:id="rId46"/>
    <p:sldId id="408" r:id="rId47"/>
    <p:sldId id="409"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397" r:id="rId61"/>
    <p:sldId id="398" r:id="rId62"/>
    <p:sldId id="399" r:id="rId63"/>
    <p:sldId id="400" r:id="rId64"/>
    <p:sldId id="401" r:id="rId65"/>
    <p:sldId id="414" r:id="rId66"/>
    <p:sldId id="411" r:id="rId67"/>
    <p:sldId id="415" r:id="rId68"/>
    <p:sldId id="412" r:id="rId69"/>
    <p:sldId id="416" r:id="rId70"/>
    <p:sldId id="413" r:id="rId71"/>
  </p:sldIdLst>
  <p:sldSz cx="9144000" cy="6858000" type="screen4x3"/>
  <p:notesSz cx="6858000" cy="9144000"/>
  <p:defaultTextStyle>
    <a:defPPr>
      <a:defRPr lang="en-US"/>
    </a:defPPr>
    <a:lvl1pPr algn="just" rtl="0" eaLnBrk="0" fontAlgn="base" hangingPunct="0">
      <a:spcBef>
        <a:spcPct val="5000"/>
      </a:spcBef>
      <a:spcAft>
        <a:spcPct val="0"/>
      </a:spcAft>
      <a:defRPr sz="3200" b="1" kern="1200">
        <a:solidFill>
          <a:schemeClr val="tx1"/>
        </a:solidFill>
        <a:latin typeface="Times New Roman" pitchFamily="18" charset="0"/>
        <a:ea typeface="宋体" pitchFamily="2" charset="-122"/>
        <a:cs typeface="+mn-cs"/>
      </a:defRPr>
    </a:lvl1pPr>
    <a:lvl2pPr marL="457200" algn="just" rtl="0" eaLnBrk="0" fontAlgn="base" hangingPunct="0">
      <a:spcBef>
        <a:spcPct val="5000"/>
      </a:spcBef>
      <a:spcAft>
        <a:spcPct val="0"/>
      </a:spcAft>
      <a:defRPr sz="3200" b="1" kern="1200">
        <a:solidFill>
          <a:schemeClr val="tx1"/>
        </a:solidFill>
        <a:latin typeface="Times New Roman" pitchFamily="18" charset="0"/>
        <a:ea typeface="宋体" pitchFamily="2" charset="-122"/>
        <a:cs typeface="+mn-cs"/>
      </a:defRPr>
    </a:lvl2pPr>
    <a:lvl3pPr marL="914400" algn="just" rtl="0" eaLnBrk="0" fontAlgn="base" hangingPunct="0">
      <a:spcBef>
        <a:spcPct val="5000"/>
      </a:spcBef>
      <a:spcAft>
        <a:spcPct val="0"/>
      </a:spcAft>
      <a:defRPr sz="3200" b="1" kern="1200">
        <a:solidFill>
          <a:schemeClr val="tx1"/>
        </a:solidFill>
        <a:latin typeface="Times New Roman" pitchFamily="18" charset="0"/>
        <a:ea typeface="宋体" pitchFamily="2" charset="-122"/>
        <a:cs typeface="+mn-cs"/>
      </a:defRPr>
    </a:lvl3pPr>
    <a:lvl4pPr marL="1371600" algn="just" rtl="0" eaLnBrk="0" fontAlgn="base" hangingPunct="0">
      <a:spcBef>
        <a:spcPct val="5000"/>
      </a:spcBef>
      <a:spcAft>
        <a:spcPct val="0"/>
      </a:spcAft>
      <a:defRPr sz="3200" b="1" kern="1200">
        <a:solidFill>
          <a:schemeClr val="tx1"/>
        </a:solidFill>
        <a:latin typeface="Times New Roman" pitchFamily="18" charset="0"/>
        <a:ea typeface="宋体" pitchFamily="2" charset="-122"/>
        <a:cs typeface="+mn-cs"/>
      </a:defRPr>
    </a:lvl4pPr>
    <a:lvl5pPr marL="1828800" algn="just" rtl="0" eaLnBrk="0" fontAlgn="base" hangingPunct="0">
      <a:spcBef>
        <a:spcPct val="500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66" autoAdjust="0"/>
  </p:normalViewPr>
  <p:slideViewPr>
    <p:cSldViewPr>
      <p:cViewPr>
        <p:scale>
          <a:sx n="45" d="100"/>
          <a:sy n="45" d="100"/>
        </p:scale>
        <p:origin x="-2520" y="-8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3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20000"/>
              </a:spcBef>
              <a:buFontTx/>
              <a:buChar char="•"/>
              <a:defRPr sz="1200" b="0" i="1" smtClean="0">
                <a:latin typeface="Courier New" pitchFamily="49" charset="0"/>
                <a:ea typeface="宋体"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smtClean="0">
                <a:latin typeface="Courier New" pitchFamily="49" charset="0"/>
                <a:ea typeface="宋体"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20000"/>
              </a:spcBef>
              <a:buFontTx/>
              <a:buChar char="•"/>
              <a:defRPr sz="1200" b="0" i="1" smtClean="0">
                <a:latin typeface="Courier New" pitchFamily="49" charset="0"/>
                <a:ea typeface="宋体"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smtClean="0">
                <a:latin typeface="Courier New" pitchFamily="49" charset="0"/>
                <a:ea typeface="宋体" charset="-122"/>
              </a:defRPr>
            </a:lvl1pPr>
          </a:lstStyle>
          <a:p>
            <a:pPr>
              <a:defRPr/>
            </a:pPr>
            <a:fld id="{32B0066C-DAC9-4BF7-98CB-3C731B0B31AC}" type="slidenum">
              <a:rPr lang="zh-CN" altLang="en-US"/>
              <a:pPr>
                <a:defRPr/>
              </a:pPr>
              <a:t>‹#›</a:t>
            </a:fld>
            <a:endParaRPr lang="en-US" altLang="zh-CN"/>
          </a:p>
        </p:txBody>
      </p:sp>
    </p:spTree>
    <p:extLst>
      <p:ext uri="{BB962C8B-B14F-4D97-AF65-F5344CB8AC3E}">
        <p14:creationId xmlns:p14="http://schemas.microsoft.com/office/powerpoint/2010/main" val="1293213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smtClean="0">
                <a:ea typeface="宋体"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smtClean="0">
                <a:ea typeface="宋体"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smtClean="0">
                <a:ea typeface="宋体"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smtClean="0">
                <a:ea typeface="宋体" charset="-122"/>
              </a:defRPr>
            </a:lvl1pPr>
          </a:lstStyle>
          <a:p>
            <a:pPr>
              <a:defRPr/>
            </a:pPr>
            <a:fld id="{6AC12119-32C6-4B48-8CEC-CA16AFF38EC1}" type="slidenum">
              <a:rPr lang="zh-CN" altLang="en-US"/>
              <a:pPr>
                <a:defRPr/>
              </a:pPr>
              <a:t>‹#›</a:t>
            </a:fld>
            <a:endParaRPr lang="en-US" altLang="zh-CN"/>
          </a:p>
        </p:txBody>
      </p:sp>
    </p:spTree>
    <p:extLst>
      <p:ext uri="{BB962C8B-B14F-4D97-AF65-F5344CB8AC3E}">
        <p14:creationId xmlns:p14="http://schemas.microsoft.com/office/powerpoint/2010/main" val="343270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5FBE1361-08FC-40E4-AFED-58FB75AA7008}" type="slidenum">
              <a:rPr lang="zh-CN" altLang="en-US" sz="1200"/>
              <a:pPr/>
              <a:t>1</a:t>
            </a:fld>
            <a:endParaRPr lang="en-US" altLang="zh-CN"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436D3447-678E-4093-84A4-1254A6C3C233}" type="slidenum">
              <a:rPr lang="zh-CN" altLang="en-US" sz="1200"/>
              <a:pPr/>
              <a:t>10</a:t>
            </a:fld>
            <a:endParaRPr lang="en-US" altLang="zh-CN" sz="1200"/>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BAB4500D-4CF5-4CF9-9F0B-438A62FB0B0D}" type="slidenum">
              <a:rPr lang="zh-CN" altLang="en-US" sz="1200"/>
              <a:pPr/>
              <a:t>11</a:t>
            </a:fld>
            <a:endParaRPr lang="en-US" altLang="zh-CN" sz="1200"/>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985634E3-B4C3-49FF-B39E-30624A54E93C}" type="slidenum">
              <a:rPr lang="zh-CN" altLang="en-US" sz="1200"/>
              <a:pPr/>
              <a:t>12</a:t>
            </a:fld>
            <a:endParaRPr lang="en-US" altLang="zh-CN" sz="1200"/>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1281F82E-1E8E-4CE6-84BF-FF2B74E3DA40}" type="slidenum">
              <a:rPr lang="zh-CN" altLang="en-US" sz="1200"/>
              <a:pPr/>
              <a:t>13</a:t>
            </a:fld>
            <a:endParaRPr lang="en-US" altLang="zh-CN"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078B42DC-95F1-467A-AFC1-9003A5815520}" type="slidenum">
              <a:rPr lang="zh-CN" altLang="en-US" sz="1200"/>
              <a:pPr/>
              <a:t>14</a:t>
            </a:fld>
            <a:endParaRPr lang="en-US" altLang="zh-CN"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9D8FA3A8-020B-4A10-9BC7-FEEFFA9446E0}" type="slidenum">
              <a:rPr lang="zh-CN" altLang="en-US" sz="1200"/>
              <a:pPr/>
              <a:t>15</a:t>
            </a:fld>
            <a:endParaRPr lang="en-US" altLang="zh-CN" sz="1200"/>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D651BC0D-2B8B-4F47-9793-9F38B3E850AF}" type="slidenum">
              <a:rPr lang="zh-CN" altLang="en-US" sz="1200"/>
              <a:pPr/>
              <a:t>16</a:t>
            </a:fld>
            <a:endParaRPr lang="en-US" altLang="zh-CN" sz="1200"/>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6700D759-A123-40B7-85F2-0407FF265C46}" type="slidenum">
              <a:rPr lang="zh-CN" altLang="en-US" sz="1200"/>
              <a:pPr/>
              <a:t>17</a:t>
            </a:fld>
            <a:endParaRPr lang="en-US" altLang="zh-CN" sz="120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01D4C886-2563-4DFD-9FE0-C3E71BE87BE8}" type="slidenum">
              <a:rPr lang="zh-CN" altLang="en-US" sz="1200"/>
              <a:pPr/>
              <a:t>18</a:t>
            </a:fld>
            <a:endParaRPr lang="en-US" altLang="zh-CN" sz="12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4DD7CBE8-DEC6-48EA-B333-3B7369745108}" type="slidenum">
              <a:rPr lang="zh-CN" altLang="en-US" sz="1200"/>
              <a:pPr/>
              <a:t>19</a:t>
            </a:fld>
            <a:endParaRPr lang="en-US" altLang="zh-CN" sz="1200"/>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E49B2C1D-2586-4FB3-90C2-840843F1D2A8}" type="slidenum">
              <a:rPr lang="zh-CN" altLang="en-US" sz="1200"/>
              <a:pPr/>
              <a:t>2</a:t>
            </a:fld>
            <a:endParaRPr lang="en-US" altLang="zh-CN"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AF48C12A-2F88-4D1B-B1EA-37F9EFFAA489}" type="slidenum">
              <a:rPr lang="zh-CN" altLang="en-US" sz="1200"/>
              <a:pPr/>
              <a:t>20</a:t>
            </a:fld>
            <a:endParaRPr lang="en-US" altLang="zh-CN" sz="1200"/>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9151CFFC-6152-4790-8122-FB13747DC57E}" type="slidenum">
              <a:rPr lang="zh-CN" altLang="en-US" sz="1200"/>
              <a:pPr/>
              <a:t>21</a:t>
            </a:fld>
            <a:endParaRPr lang="en-US" altLang="zh-CN" sz="1200"/>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78D9DB3A-6A09-43DF-B038-8C71CBEB2E9F}" type="slidenum">
              <a:rPr lang="zh-CN" altLang="en-US" sz="1200"/>
              <a:pPr/>
              <a:t>22</a:t>
            </a:fld>
            <a:endParaRPr lang="en-US" altLang="zh-CN" sz="1200"/>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13311126-7497-424D-A339-53C2EF71F8B4}" type="slidenum">
              <a:rPr lang="zh-CN" altLang="en-US" sz="1200"/>
              <a:pPr/>
              <a:t>23</a:t>
            </a:fld>
            <a:endParaRPr lang="en-US" altLang="zh-CN" sz="1200"/>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19C2CBA1-0C7A-4152-98B1-532E217CD735}" type="slidenum">
              <a:rPr lang="zh-CN" altLang="en-US" sz="1200"/>
              <a:pPr/>
              <a:t>24</a:t>
            </a:fld>
            <a:endParaRPr lang="en-US" altLang="zh-CN" sz="1200"/>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44F1CE1D-E32D-4A1F-A23E-38452451C39D}" type="slidenum">
              <a:rPr lang="zh-CN" altLang="en-US" sz="1200"/>
              <a:pPr/>
              <a:t>25</a:t>
            </a:fld>
            <a:endParaRPr lang="en-US" altLang="zh-CN" sz="1200"/>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63770E6C-D364-4886-8761-A8C06C9988CC}" type="slidenum">
              <a:rPr lang="zh-CN" altLang="en-US" sz="1200"/>
              <a:pPr/>
              <a:t>26</a:t>
            </a:fld>
            <a:endParaRPr lang="en-US" altLang="zh-CN" sz="12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B3513449-46E6-4832-925C-0697DAEE1B9F}" type="slidenum">
              <a:rPr lang="zh-CN" altLang="en-US" sz="1200"/>
              <a:pPr/>
              <a:t>27</a:t>
            </a:fld>
            <a:endParaRPr lang="en-US" altLang="zh-CN" sz="1200"/>
          </a:p>
        </p:txBody>
      </p:sp>
      <p:sp>
        <p:nvSpPr>
          <p:cNvPr id="101379" name="Rectangle 2"/>
          <p:cNvSpPr>
            <a:spLocks noGrp="1" noRot="1" noChangeAspect="1" noChangeArrowheads="1" noTextEdit="1"/>
          </p:cNvSpPr>
          <p:nvPr>
            <p:ph type="sldImg"/>
          </p:nvPr>
        </p:nvSpPr>
        <p:spPr>
          <a:solidFill>
            <a:srgbClr val="FFFFFF"/>
          </a:solidFill>
          <a:ln/>
        </p:spPr>
      </p:sp>
      <p:sp>
        <p:nvSpPr>
          <p:cNvPr id="10138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E2F8A614-197E-48DE-B9DD-9A2BFCB028C5}" type="slidenum">
              <a:rPr lang="zh-CN" altLang="en-US" sz="1200"/>
              <a:pPr/>
              <a:t>28</a:t>
            </a:fld>
            <a:endParaRPr lang="en-US" altLang="zh-CN" sz="1200"/>
          </a:p>
        </p:txBody>
      </p:sp>
      <p:sp>
        <p:nvSpPr>
          <p:cNvPr id="102403" name="Rectangle 2"/>
          <p:cNvSpPr>
            <a:spLocks noGrp="1" noRot="1" noChangeAspect="1" noChangeArrowheads="1" noTextEdit="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0EA09D50-004A-49AD-A06A-A5BECF25FB34}" type="slidenum">
              <a:rPr lang="zh-CN" altLang="en-US" sz="1200"/>
              <a:pPr/>
              <a:t>29</a:t>
            </a:fld>
            <a:endParaRPr lang="en-US" altLang="zh-CN" sz="1200"/>
          </a:p>
        </p:txBody>
      </p:sp>
      <p:sp>
        <p:nvSpPr>
          <p:cNvPr id="103427" name="Rectangle 2"/>
          <p:cNvSpPr>
            <a:spLocks noGrp="1" noRot="1" noChangeAspect="1" noChangeArrowheads="1" noTextEdit="1"/>
          </p:cNvSpPr>
          <p:nvPr>
            <p:ph type="sldImg"/>
          </p:nvPr>
        </p:nvSpPr>
        <p:spPr>
          <a:solidFill>
            <a:srgbClr val="FFFFFF"/>
          </a:solidFill>
          <a:ln/>
        </p:spPr>
      </p:sp>
      <p:sp>
        <p:nvSpPr>
          <p:cNvPr id="10342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6B00F94E-D340-4796-A66E-79242E896982}" type="slidenum">
              <a:rPr lang="zh-CN" altLang="en-US" sz="1200"/>
              <a:pPr/>
              <a:t>3</a:t>
            </a:fld>
            <a:endParaRPr lang="en-US" altLang="zh-CN"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A527CC89-3AD2-42C7-970B-ECCB7263942F}" type="slidenum">
              <a:rPr lang="zh-CN" altLang="en-US" sz="1200"/>
              <a:pPr/>
              <a:t>30</a:t>
            </a:fld>
            <a:endParaRPr lang="en-US" altLang="zh-CN" sz="1200"/>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3E96955F-C783-4102-96EA-845DA224D232}" type="slidenum">
              <a:rPr lang="zh-CN" altLang="en-US" sz="1200"/>
              <a:pPr/>
              <a:t>31</a:t>
            </a:fld>
            <a:endParaRPr lang="en-US" altLang="zh-CN" sz="120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2DB31805-E3F2-4CA8-9AB4-936D348491D5}" type="slidenum">
              <a:rPr lang="zh-CN" altLang="en-US" sz="1200"/>
              <a:pPr/>
              <a:t>32</a:t>
            </a:fld>
            <a:endParaRPr lang="en-US" altLang="zh-CN" sz="1200"/>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CE00E07E-D9E0-4D91-9DF3-61173A135F7A}" type="slidenum">
              <a:rPr lang="zh-CN" altLang="en-US" sz="1200"/>
              <a:pPr/>
              <a:t>33</a:t>
            </a:fld>
            <a:endParaRPr lang="en-US" altLang="zh-CN" sz="1200"/>
          </a:p>
        </p:txBody>
      </p:sp>
      <p:sp>
        <p:nvSpPr>
          <p:cNvPr id="107523" name="Rectangle 2"/>
          <p:cNvSpPr>
            <a:spLocks noGrp="1" noRot="1" noChangeAspect="1" noChangeArrowheads="1" noTextEdit="1"/>
          </p:cNvSpPr>
          <p:nvPr>
            <p:ph type="sldImg"/>
          </p:nvPr>
        </p:nvSpPr>
        <p:spPr>
          <a:solidFill>
            <a:srgbClr val="FFFFFF"/>
          </a:solidFill>
          <a:ln/>
        </p:spPr>
      </p:sp>
      <p:sp>
        <p:nvSpPr>
          <p:cNvPr id="10752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F53BB203-AF2C-4DDE-8D81-F9E343131E7A}" type="slidenum">
              <a:rPr lang="zh-CN" altLang="en-US" sz="1200"/>
              <a:pPr/>
              <a:t>34</a:t>
            </a:fld>
            <a:endParaRPr lang="en-US" altLang="zh-CN" sz="1200"/>
          </a:p>
        </p:txBody>
      </p:sp>
      <p:sp>
        <p:nvSpPr>
          <p:cNvPr id="108547" name="Rectangle 2"/>
          <p:cNvSpPr>
            <a:spLocks noGrp="1" noRot="1" noChangeAspect="1" noChangeArrowheads="1" noTextEdit="1"/>
          </p:cNvSpPr>
          <p:nvPr>
            <p:ph type="sldImg"/>
          </p:nvPr>
        </p:nvSpPr>
        <p:spPr>
          <a:solidFill>
            <a:srgbClr val="FFFFFF"/>
          </a:solidFill>
          <a:ln/>
        </p:spPr>
      </p:sp>
      <p:sp>
        <p:nvSpPr>
          <p:cNvPr id="10854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2989E260-1854-43EB-B2CC-B57BA6FB4C20}" type="slidenum">
              <a:rPr lang="zh-CN" altLang="en-US" sz="1200"/>
              <a:pPr/>
              <a:t>35</a:t>
            </a:fld>
            <a:endParaRPr lang="en-US" altLang="zh-CN" sz="1200"/>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4EE5D9F4-2361-4EE6-9E8A-88728E1939AD}" type="slidenum">
              <a:rPr lang="zh-CN" altLang="en-US" sz="1200"/>
              <a:pPr/>
              <a:t>36</a:t>
            </a:fld>
            <a:endParaRPr lang="en-US" altLang="zh-CN" sz="1200"/>
          </a:p>
        </p:txBody>
      </p:sp>
      <p:sp>
        <p:nvSpPr>
          <p:cNvPr id="110595" name="Rectangle 2"/>
          <p:cNvSpPr>
            <a:spLocks noGrp="1" noRot="1" noChangeAspect="1" noChangeArrowheads="1" noTextEdit="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DAFE75D4-A353-417B-BCA6-4071293337D5}" type="slidenum">
              <a:rPr lang="zh-CN" altLang="en-US" sz="1200"/>
              <a:pPr/>
              <a:t>37</a:t>
            </a:fld>
            <a:endParaRPr lang="en-US" altLang="zh-CN" sz="1200"/>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AAF8D6D0-1F9C-4FAC-BD47-700C7D711588}" type="slidenum">
              <a:rPr lang="zh-CN" altLang="en-US" sz="1200"/>
              <a:pPr/>
              <a:t>38</a:t>
            </a:fld>
            <a:endParaRPr lang="en-US" altLang="zh-CN" sz="120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066BB0E2-823E-47A5-A393-5CEF2739A7AA}" type="slidenum">
              <a:rPr lang="zh-CN" altLang="en-US" sz="1200"/>
              <a:pPr/>
              <a:t>39</a:t>
            </a:fld>
            <a:endParaRPr lang="en-US" altLang="zh-CN" sz="1200"/>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D1CBE460-F9ED-4550-A7AF-F1C66C022F9E}" type="slidenum">
              <a:rPr lang="zh-CN" altLang="en-US" sz="1200"/>
              <a:pPr/>
              <a:t>4</a:t>
            </a:fld>
            <a:endParaRPr lang="en-US" altLang="zh-CN" sz="1200"/>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4AE60BA6-98EE-4897-898C-6645B55E5158}" type="slidenum">
              <a:rPr lang="zh-CN" altLang="en-US" sz="1200"/>
              <a:pPr/>
              <a:t>40</a:t>
            </a:fld>
            <a:endParaRPr lang="en-US" altLang="zh-CN" sz="1200"/>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32BC50F1-852F-48A9-817B-62ADFA459606}" type="slidenum">
              <a:rPr lang="zh-CN" altLang="en-US" sz="1200"/>
              <a:pPr/>
              <a:t>41</a:t>
            </a:fld>
            <a:endParaRPr lang="en-US" altLang="zh-CN" sz="1200"/>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B888673C-8D3C-45FF-AC93-02584D0A9759}" type="slidenum">
              <a:rPr lang="zh-CN" altLang="en-US" sz="1200"/>
              <a:pPr/>
              <a:t>42</a:t>
            </a:fld>
            <a:endParaRPr lang="en-US" altLang="zh-CN" sz="1200"/>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87E7D4CF-AC35-4DB8-8CEB-C734CC615336}" type="slidenum">
              <a:rPr lang="zh-CN" altLang="en-US" sz="1200"/>
              <a:pPr/>
              <a:t>43</a:t>
            </a:fld>
            <a:endParaRPr lang="en-US" altLang="zh-CN" sz="120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E0B50D0F-763A-4A91-AABC-57898466F6AF}" type="slidenum">
              <a:rPr lang="zh-CN" altLang="en-US" sz="1200"/>
              <a:pPr/>
              <a:t>44</a:t>
            </a:fld>
            <a:endParaRPr lang="en-US" altLang="zh-CN" sz="120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B0ACA616-21EC-44BA-9418-297A25B81A16}" type="slidenum">
              <a:rPr lang="zh-CN" altLang="en-US" sz="1200"/>
              <a:pPr/>
              <a:t>45</a:t>
            </a:fld>
            <a:endParaRPr lang="en-US" altLang="zh-CN" sz="120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95BBB9A5-C015-4DB2-8EDF-F2334BC1C2DA}" type="slidenum">
              <a:rPr lang="zh-CN" altLang="en-US" sz="1200"/>
              <a:pPr/>
              <a:t>46</a:t>
            </a:fld>
            <a:endParaRPr lang="en-US" altLang="zh-CN" sz="120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FEAF761E-2C25-4B03-A9E3-A1F9AD29D05B}" type="slidenum">
              <a:rPr lang="zh-CN" altLang="en-US" sz="1200"/>
              <a:pPr/>
              <a:t>47</a:t>
            </a:fld>
            <a:endParaRPr lang="en-US" altLang="zh-CN" sz="1200"/>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2F33F9DF-198E-4B27-BE17-C22AD027354D}" type="slidenum">
              <a:rPr lang="zh-CN" altLang="en-US" sz="1200"/>
              <a:pPr/>
              <a:t>48</a:t>
            </a:fld>
            <a:endParaRPr lang="en-US" altLang="zh-CN" sz="120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8EED249B-6B95-41A7-A1EB-62E3049ECC66}" type="slidenum">
              <a:rPr lang="zh-CN" altLang="en-US" sz="1200"/>
              <a:pPr/>
              <a:t>49</a:t>
            </a:fld>
            <a:endParaRPr lang="en-US" altLang="zh-CN" sz="120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231C80D5-F058-4670-92B8-077F8713277C}" type="slidenum">
              <a:rPr lang="zh-CN" altLang="en-US" sz="1200"/>
              <a:pPr/>
              <a:t>5</a:t>
            </a:fld>
            <a:endParaRPr lang="en-US" altLang="zh-CN"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537FE629-CFFE-4F29-B330-A1B0B9EAF40F}" type="slidenum">
              <a:rPr lang="zh-CN" altLang="en-US" sz="1200"/>
              <a:pPr/>
              <a:t>50</a:t>
            </a:fld>
            <a:endParaRPr lang="en-US" altLang="zh-CN" sz="1200"/>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A4AAA5ED-AE84-489A-93D7-AC290AF7C30F}" type="slidenum">
              <a:rPr lang="zh-CN" altLang="en-US" sz="1200"/>
              <a:pPr/>
              <a:t>51</a:t>
            </a:fld>
            <a:endParaRPr lang="en-US" altLang="zh-CN" sz="1200"/>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1E2B49C2-74AD-4706-9239-6B6D808B10DB}" type="slidenum">
              <a:rPr lang="zh-CN" altLang="en-US" sz="1200"/>
              <a:pPr/>
              <a:t>52</a:t>
            </a:fld>
            <a:endParaRPr lang="en-US" altLang="zh-CN" sz="1200"/>
          </a:p>
        </p:txBody>
      </p:sp>
      <p:sp>
        <p:nvSpPr>
          <p:cNvPr id="126979" name="Rectangle 2"/>
          <p:cNvSpPr>
            <a:spLocks noGrp="1" noRot="1" noChangeAspect="1" noChangeArrowheads="1" noTextEdit="1"/>
          </p:cNvSpPr>
          <p:nvPr>
            <p:ph type="sldImg"/>
          </p:nvPr>
        </p:nvSpPr>
        <p:spPr>
          <a:solidFill>
            <a:srgbClr val="FFFFFF"/>
          </a:solidFill>
          <a:ln/>
        </p:spPr>
      </p:sp>
      <p:sp>
        <p:nvSpPr>
          <p:cNvPr id="12698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9637D53E-CBEF-4BCA-9C4E-BAC2E7F71B86}" type="slidenum">
              <a:rPr lang="zh-CN" altLang="en-US" sz="1200"/>
              <a:pPr/>
              <a:t>53</a:t>
            </a:fld>
            <a:endParaRPr lang="en-US" altLang="zh-CN" sz="1200"/>
          </a:p>
        </p:txBody>
      </p:sp>
      <p:sp>
        <p:nvSpPr>
          <p:cNvPr id="128003" name="Rectangle 2"/>
          <p:cNvSpPr>
            <a:spLocks noGrp="1" noRot="1" noChangeAspect="1" noChangeArrowheads="1" noTextEdit="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EB046975-491A-4B58-9B2D-662A1C38F396}" type="slidenum">
              <a:rPr lang="zh-CN" altLang="en-US" sz="1200"/>
              <a:pPr/>
              <a:t>54</a:t>
            </a:fld>
            <a:endParaRPr lang="en-US" altLang="zh-CN" sz="1200"/>
          </a:p>
        </p:txBody>
      </p:sp>
      <p:sp>
        <p:nvSpPr>
          <p:cNvPr id="129027" name="Rectangle 2"/>
          <p:cNvSpPr>
            <a:spLocks noGrp="1" noRot="1" noChangeAspect="1" noChangeArrowheads="1" noTextEdit="1"/>
          </p:cNvSpPr>
          <p:nvPr>
            <p:ph type="sldImg"/>
          </p:nvPr>
        </p:nvSpPr>
        <p:spPr>
          <a:solidFill>
            <a:srgbClr val="FFFFFF"/>
          </a:solidFill>
          <a:ln/>
        </p:spPr>
      </p:sp>
      <p:sp>
        <p:nvSpPr>
          <p:cNvPr id="12902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2463029E-4E89-4496-B1BC-07CF457A68B7}" type="slidenum">
              <a:rPr lang="zh-CN" altLang="en-US" sz="1200"/>
              <a:pPr/>
              <a:t>55</a:t>
            </a:fld>
            <a:endParaRPr lang="en-US" altLang="zh-CN" sz="12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C035C17E-265E-4DCD-B5A3-A3C3A993295E}" type="slidenum">
              <a:rPr lang="zh-CN" altLang="en-US" sz="1200"/>
              <a:pPr/>
              <a:t>56</a:t>
            </a:fld>
            <a:endParaRPr lang="en-US" altLang="zh-CN"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65D6B249-6556-4FA9-B866-C8D7E5CFBC18}" type="slidenum">
              <a:rPr lang="zh-CN" altLang="en-US" sz="1200"/>
              <a:pPr/>
              <a:t>57</a:t>
            </a:fld>
            <a:endParaRPr lang="en-US" altLang="zh-CN"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B0EE7FC4-A674-4F12-A27A-C5D57EBE6380}" type="slidenum">
              <a:rPr lang="zh-CN" altLang="en-US" sz="1200"/>
              <a:pPr/>
              <a:t>58</a:t>
            </a:fld>
            <a:endParaRPr lang="en-US" altLang="zh-CN"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D3161AD8-E5DD-4CA2-87A4-0754C585731E}" type="slidenum">
              <a:rPr lang="zh-CN" altLang="en-US" sz="1200"/>
              <a:pPr/>
              <a:t>59</a:t>
            </a:fld>
            <a:endParaRPr lang="en-US" altLang="zh-CN"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0C76D544-4078-42C0-BFB2-AD0E71CD91B9}" type="slidenum">
              <a:rPr lang="zh-CN" altLang="en-US" sz="1200"/>
              <a:pPr/>
              <a:t>6</a:t>
            </a:fld>
            <a:endParaRPr lang="en-US" altLang="zh-CN" sz="120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EB731831-EB0C-425A-B26F-FBD1789C81F2}" type="slidenum">
              <a:rPr lang="zh-CN" altLang="en-US" sz="1200"/>
              <a:pPr/>
              <a:t>60</a:t>
            </a:fld>
            <a:endParaRPr lang="en-US" altLang="zh-CN" sz="1200"/>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95766045-6F8A-4CBC-92B6-F3B98BC3CD88}" type="slidenum">
              <a:rPr lang="zh-CN" altLang="en-US" sz="1200"/>
              <a:pPr/>
              <a:t>61</a:t>
            </a:fld>
            <a:endParaRPr lang="en-US" altLang="zh-CN" sz="1200"/>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05B42122-09BB-49C8-BFBB-2BACB04C00F2}" type="slidenum">
              <a:rPr lang="zh-CN" altLang="en-US" sz="1200"/>
              <a:pPr/>
              <a:t>62</a:t>
            </a:fld>
            <a:endParaRPr lang="en-US" altLang="zh-CN" sz="1200"/>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3596C1C8-CE4C-46BA-B1E2-DC56AD18481F}" type="slidenum">
              <a:rPr lang="zh-CN" altLang="en-US" sz="1200"/>
              <a:pPr/>
              <a:t>63</a:t>
            </a:fld>
            <a:endParaRPr lang="en-US" altLang="zh-CN" sz="1200"/>
          </a:p>
        </p:txBody>
      </p:sp>
      <p:sp>
        <p:nvSpPr>
          <p:cNvPr id="138243" name="Rectangle 2"/>
          <p:cNvSpPr>
            <a:spLocks noGrp="1" noRot="1" noChangeAspect="1" noChangeArrowheads="1" noTextEdit="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E0D56BED-4A42-486B-BF9D-A13D5A8CE455}" type="slidenum">
              <a:rPr lang="zh-CN" altLang="en-US" sz="1200"/>
              <a:pPr/>
              <a:t>64</a:t>
            </a:fld>
            <a:endParaRPr lang="en-US" altLang="zh-CN" sz="1200"/>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D87698E2-A0B0-49DB-B903-419B834845A0}" type="slidenum">
              <a:rPr lang="zh-CN" altLang="en-US" sz="1200"/>
              <a:pPr/>
              <a:t>65</a:t>
            </a:fld>
            <a:endParaRPr lang="en-US" altLang="zh-CN" sz="1200"/>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86995EB0-7E5B-47CD-8B72-FB823AC5252E}" type="slidenum">
              <a:rPr lang="zh-CN" altLang="en-US" sz="1200"/>
              <a:pPr/>
              <a:t>66</a:t>
            </a:fld>
            <a:endParaRPr lang="en-US" altLang="zh-CN" sz="1200"/>
          </a:p>
        </p:txBody>
      </p:sp>
      <p:sp>
        <p:nvSpPr>
          <p:cNvPr id="141315" name="Rectangle 2"/>
          <p:cNvSpPr>
            <a:spLocks noGrp="1" noRot="1" noChangeAspect="1" noChangeArrowheads="1" noTextEdit="1"/>
          </p:cNvSpPr>
          <p:nvPr>
            <p:ph type="sldImg"/>
          </p:nvPr>
        </p:nvSpPr>
        <p:spPr>
          <a:solidFill>
            <a:srgbClr val="FFFFFF"/>
          </a:solidFill>
          <a:ln/>
        </p:spPr>
      </p:sp>
      <p:sp>
        <p:nvSpPr>
          <p:cNvPr id="1413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2E3BF435-313B-48C1-8FA6-17ACC4B18F30}" type="slidenum">
              <a:rPr lang="zh-CN" altLang="en-US" sz="1200"/>
              <a:pPr/>
              <a:t>67</a:t>
            </a:fld>
            <a:endParaRPr lang="en-US" altLang="zh-CN" sz="1200"/>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5EF07FA3-B341-4B7E-A8F9-9F6928EDFC12}" type="slidenum">
              <a:rPr lang="zh-CN" altLang="en-US" sz="1200"/>
              <a:pPr/>
              <a:t>68</a:t>
            </a:fld>
            <a:endParaRPr lang="en-US" altLang="zh-CN" sz="1200"/>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1F8D7820-2548-4C49-BEB2-6366A71C1C2C}" type="slidenum">
              <a:rPr lang="zh-CN" altLang="en-US" sz="1200"/>
              <a:pPr/>
              <a:t>69</a:t>
            </a:fld>
            <a:endParaRPr lang="en-US" altLang="zh-CN" sz="1200"/>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DD2A3227-9B98-4072-9370-EE274FD71B68}" type="slidenum">
              <a:rPr lang="zh-CN" altLang="en-US" sz="1200"/>
              <a:pPr/>
              <a:t>7</a:t>
            </a:fld>
            <a:endParaRPr lang="en-US" altLang="zh-CN" sz="120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CE070A38-E646-43F0-BD6E-436CB1AB3EF4}" type="slidenum">
              <a:rPr lang="zh-CN" altLang="en-US" sz="1200"/>
              <a:pPr/>
              <a:t>70</a:t>
            </a:fld>
            <a:endParaRPr lang="en-US" altLang="zh-CN" sz="12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E54290AD-DB25-404F-8558-AB355D02A27E}" type="slidenum">
              <a:rPr lang="zh-CN" altLang="en-US" sz="1200"/>
              <a:pPr/>
              <a:t>8</a:t>
            </a:fld>
            <a:endParaRPr lang="en-US" altLang="zh-CN" sz="120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fld id="{818E677A-D8DE-4F27-9CB8-6D09C35EAE3A}" type="slidenum">
              <a:rPr lang="zh-CN" altLang="en-US" sz="1200"/>
              <a:pPr/>
              <a:t>9</a:t>
            </a:fld>
            <a:endParaRPr lang="en-US" altLang="zh-CN" sz="120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9093959D-6285-4998-9898-75F6C3A952E0}"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930D5621-D847-473B-AE3E-ECB8174F1896}" type="slidenum">
              <a:rPr lang="zh-CN" altLang="en-US" smtClean="0"/>
              <a:pPr>
                <a:defRPr/>
              </a:pPr>
              <a:t>‹#›</a:t>
            </a:fld>
            <a:endParaRPr lang="en-US" altLang="zh-CN"/>
          </a:p>
        </p:txBody>
      </p:sp>
    </p:spTree>
    <p:extLst>
      <p:ext uri="{BB962C8B-B14F-4D97-AF65-F5344CB8AC3E}">
        <p14:creationId xmlns:p14="http://schemas.microsoft.com/office/powerpoint/2010/main" val="319578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FBD010BB-DE19-4733-9E5A-9D547CA6C716}"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D862439B-176C-4B8E-8240-DAD0E53CA5D0}" type="slidenum">
              <a:rPr lang="zh-CN" altLang="en-US" smtClean="0"/>
              <a:pPr>
                <a:defRPr/>
              </a:pPr>
              <a:t>‹#›</a:t>
            </a:fld>
            <a:endParaRPr lang="en-US" altLang="zh-CN"/>
          </a:p>
        </p:txBody>
      </p:sp>
    </p:spTree>
    <p:extLst>
      <p:ext uri="{BB962C8B-B14F-4D97-AF65-F5344CB8AC3E}">
        <p14:creationId xmlns:p14="http://schemas.microsoft.com/office/powerpoint/2010/main" val="309958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F689CA0B-6383-44C5-9F20-CF8A9E2A278D}"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723DF247-56DA-4720-8CCB-56AB07054948}" type="slidenum">
              <a:rPr lang="zh-CN" altLang="en-US" smtClean="0"/>
              <a:pPr>
                <a:defRPr/>
              </a:pPr>
              <a:t>‹#›</a:t>
            </a:fld>
            <a:endParaRPr lang="en-US" altLang="zh-CN"/>
          </a:p>
        </p:txBody>
      </p:sp>
    </p:spTree>
    <p:extLst>
      <p:ext uri="{BB962C8B-B14F-4D97-AF65-F5344CB8AC3E}">
        <p14:creationId xmlns:p14="http://schemas.microsoft.com/office/powerpoint/2010/main" val="258101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DFAEDA63-32B7-48C1-929A-9EF883632179}"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DC73AB22-33FD-481A-B6FB-D918AE8C4996}" type="slidenum">
              <a:rPr lang="zh-CN" altLang="en-US" smtClean="0"/>
              <a:pPr>
                <a:defRPr/>
              </a:pPr>
              <a:t>‹#›</a:t>
            </a:fld>
            <a:endParaRPr lang="en-US" altLang="zh-CN"/>
          </a:p>
        </p:txBody>
      </p:sp>
    </p:spTree>
    <p:extLst>
      <p:ext uri="{BB962C8B-B14F-4D97-AF65-F5344CB8AC3E}">
        <p14:creationId xmlns:p14="http://schemas.microsoft.com/office/powerpoint/2010/main" val="395228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52F09E49-07FF-469F-999E-A7F384430B9A}"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A7015458-E03D-4DA1-A180-0FFE40B1BE74}" type="slidenum">
              <a:rPr lang="zh-CN" altLang="en-US" smtClean="0"/>
              <a:pPr>
                <a:defRPr/>
              </a:pPr>
              <a:t>‹#›</a:t>
            </a:fld>
            <a:endParaRPr lang="en-US" altLang="zh-CN"/>
          </a:p>
        </p:txBody>
      </p:sp>
    </p:spTree>
    <p:extLst>
      <p:ext uri="{BB962C8B-B14F-4D97-AF65-F5344CB8AC3E}">
        <p14:creationId xmlns:p14="http://schemas.microsoft.com/office/powerpoint/2010/main" val="10047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68C8811A-D1F8-48B7-91C5-C5AB389F6AA2}"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65EDC1D3-90E0-43AA-9A53-FF9B901FC040}" type="slidenum">
              <a:rPr lang="zh-CN" altLang="en-US" smtClean="0"/>
              <a:pPr>
                <a:defRPr/>
              </a:pPr>
              <a:t>‹#›</a:t>
            </a:fld>
            <a:endParaRPr lang="en-US" altLang="zh-CN"/>
          </a:p>
        </p:txBody>
      </p:sp>
    </p:spTree>
    <p:extLst>
      <p:ext uri="{BB962C8B-B14F-4D97-AF65-F5344CB8AC3E}">
        <p14:creationId xmlns:p14="http://schemas.microsoft.com/office/powerpoint/2010/main" val="279874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D7CFFA2F-E23A-4994-AD23-35B8ED1CB2B0}" type="datetime1">
              <a:rPr lang="zh-CN" altLang="en-US" smtClean="0"/>
              <a:pPr>
                <a:defRPr/>
              </a:pPr>
              <a:t>2014/2/28</a:t>
            </a:fld>
            <a:endParaRPr lang="en-US" altLang="zh-CN"/>
          </a:p>
        </p:txBody>
      </p:sp>
      <p:sp>
        <p:nvSpPr>
          <p:cNvPr id="8" name="页脚占位符 7"/>
          <p:cNvSpPr>
            <a:spLocks noGrp="1"/>
          </p:cNvSpPr>
          <p:nvPr>
            <p:ph type="ftr" sz="quarter" idx="11"/>
          </p:nvPr>
        </p:nvSpPr>
        <p:spPr/>
        <p:txBody>
          <a:bodyPr/>
          <a:lstStyle/>
          <a:p>
            <a:pPr>
              <a:defRPr/>
            </a:pPr>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pPr>
              <a:defRPr/>
            </a:pPr>
            <a:fld id="{1615B834-2C4F-4F39-82A7-93F6EE2E1178}" type="slidenum">
              <a:rPr lang="zh-CN" altLang="en-US" smtClean="0"/>
              <a:pPr>
                <a:defRPr/>
              </a:pPr>
              <a:t>‹#›</a:t>
            </a:fld>
            <a:endParaRPr lang="en-US" altLang="zh-CN"/>
          </a:p>
        </p:txBody>
      </p:sp>
    </p:spTree>
    <p:extLst>
      <p:ext uri="{BB962C8B-B14F-4D97-AF65-F5344CB8AC3E}">
        <p14:creationId xmlns:p14="http://schemas.microsoft.com/office/powerpoint/2010/main" val="359291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73CD3E52-7949-4BAC-9478-192401337BF1}" type="datetime1">
              <a:rPr lang="zh-CN" altLang="en-US" smtClean="0"/>
              <a:pPr>
                <a:defRPr/>
              </a:pPr>
              <a:t>2014/2/28</a:t>
            </a:fld>
            <a:endParaRPr lang="en-US" altLang="zh-CN"/>
          </a:p>
        </p:txBody>
      </p:sp>
      <p:sp>
        <p:nvSpPr>
          <p:cNvPr id="4" name="页脚占位符 3"/>
          <p:cNvSpPr>
            <a:spLocks noGrp="1"/>
          </p:cNvSpPr>
          <p:nvPr>
            <p:ph type="ftr" sz="quarter" idx="11"/>
          </p:nvPr>
        </p:nvSpPr>
        <p:spPr/>
        <p:txBody>
          <a:bodyPr/>
          <a:lstStyle/>
          <a:p>
            <a:pPr>
              <a:defRPr/>
            </a:pPr>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pPr>
              <a:defRPr/>
            </a:pPr>
            <a:fld id="{5984F5D9-7E5A-40B3-9465-A9EE60A5A0C8}" type="slidenum">
              <a:rPr lang="zh-CN" altLang="en-US" smtClean="0"/>
              <a:pPr>
                <a:defRPr/>
              </a:pPr>
              <a:t>‹#›</a:t>
            </a:fld>
            <a:endParaRPr lang="en-US" altLang="zh-CN"/>
          </a:p>
        </p:txBody>
      </p:sp>
    </p:spTree>
    <p:extLst>
      <p:ext uri="{BB962C8B-B14F-4D97-AF65-F5344CB8AC3E}">
        <p14:creationId xmlns:p14="http://schemas.microsoft.com/office/powerpoint/2010/main" val="2374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0C4353-2E9B-42A7-967F-3C818165058B}" type="datetime1">
              <a:rPr lang="zh-CN" altLang="en-US" smtClean="0"/>
              <a:pPr>
                <a:defRPr/>
              </a:pPr>
              <a:t>2014/2/28</a:t>
            </a:fld>
            <a:endParaRPr lang="en-US" altLang="zh-CN"/>
          </a:p>
        </p:txBody>
      </p:sp>
      <p:sp>
        <p:nvSpPr>
          <p:cNvPr id="3" name="页脚占位符 2"/>
          <p:cNvSpPr>
            <a:spLocks noGrp="1"/>
          </p:cNvSpPr>
          <p:nvPr>
            <p:ph type="ftr" sz="quarter" idx="11"/>
          </p:nvPr>
        </p:nvSpPr>
        <p:spPr/>
        <p:txBody>
          <a:bodyPr/>
          <a:lstStyle/>
          <a:p>
            <a:pPr>
              <a:defRPr/>
            </a:pPr>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pPr>
              <a:defRPr/>
            </a:pPr>
            <a:fld id="{91315B6F-B816-4215-93BE-6A24BBDCB5A5}" type="slidenum">
              <a:rPr lang="zh-CN" altLang="en-US" smtClean="0"/>
              <a:pPr>
                <a:defRPr/>
              </a:pPr>
              <a:t>‹#›</a:t>
            </a:fld>
            <a:endParaRPr lang="en-US" altLang="zh-CN"/>
          </a:p>
        </p:txBody>
      </p:sp>
    </p:spTree>
    <p:extLst>
      <p:ext uri="{BB962C8B-B14F-4D97-AF65-F5344CB8AC3E}">
        <p14:creationId xmlns:p14="http://schemas.microsoft.com/office/powerpoint/2010/main" val="69176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EBBE4F2B-35D4-4CE6-B95B-066C9C631C3F}"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AA9B8FFC-F565-4A12-8A2D-C002E0A18A61}" type="slidenum">
              <a:rPr lang="zh-CN" altLang="en-US" smtClean="0"/>
              <a:pPr>
                <a:defRPr/>
              </a:pPr>
              <a:t>‹#›</a:t>
            </a:fld>
            <a:endParaRPr lang="en-US" altLang="zh-CN"/>
          </a:p>
        </p:txBody>
      </p:sp>
    </p:spTree>
    <p:extLst>
      <p:ext uri="{BB962C8B-B14F-4D97-AF65-F5344CB8AC3E}">
        <p14:creationId xmlns:p14="http://schemas.microsoft.com/office/powerpoint/2010/main" val="104818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739EEBEA-4822-4162-9CC0-364D0F249664}"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70AE229E-0ADC-492A-A662-BAF9332D4842}" type="slidenum">
              <a:rPr lang="zh-CN" altLang="en-US" smtClean="0"/>
              <a:pPr>
                <a:defRPr/>
              </a:pPr>
              <a:t>‹#›</a:t>
            </a:fld>
            <a:endParaRPr lang="en-US" altLang="zh-CN"/>
          </a:p>
        </p:txBody>
      </p:sp>
    </p:spTree>
    <p:extLst>
      <p:ext uri="{BB962C8B-B14F-4D97-AF65-F5344CB8AC3E}">
        <p14:creationId xmlns:p14="http://schemas.microsoft.com/office/powerpoint/2010/main" val="404305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B53DC66-F16F-4A0F-86F3-B155708DF916}" type="datetime1">
              <a:rPr lang="zh-CN" altLang="en-US" smtClean="0"/>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C9EF0E8-EFF2-40AF-BCD6-9753F8558FFF}" type="slidenum">
              <a:rPr lang="zh-CN" altLang="en-US" smtClean="0"/>
              <a:pPr>
                <a:defRPr/>
              </a:pPr>
              <a:t>‹#›</a:t>
            </a:fld>
            <a:endParaRPr lang="en-US" altLang="zh-CN"/>
          </a:p>
        </p:txBody>
      </p:sp>
    </p:spTree>
    <p:extLst>
      <p:ext uri="{BB962C8B-B14F-4D97-AF65-F5344CB8AC3E}">
        <p14:creationId xmlns:p14="http://schemas.microsoft.com/office/powerpoint/2010/main" val="420298912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第十一章 编译系统和运行系统 </a:t>
            </a:r>
          </a:p>
        </p:txBody>
      </p:sp>
      <p:sp>
        <p:nvSpPr>
          <p:cNvPr id="1228803" name="Rectangle 3"/>
          <p:cNvSpPr>
            <a:spLocks noGrp="1" noChangeArrowheads="1"/>
          </p:cNvSpPr>
          <p:nvPr>
            <p:ph idx="1"/>
          </p:nvPr>
        </p:nvSpPr>
        <p:spPr>
          <a:xfrm>
            <a:off x="287338" y="1438275"/>
            <a:ext cx="8564562" cy="5254625"/>
          </a:xfrm>
          <a:noFill/>
        </p:spPr>
        <p:txBody>
          <a:bodyPr/>
          <a:lstStyle/>
          <a:p>
            <a:pPr>
              <a:buFontTx/>
              <a:buNone/>
            </a:pPr>
            <a:r>
              <a:rPr lang="zh-CN" altLang="en-US" b="1" smtClean="0"/>
              <a:t>本章内容</a:t>
            </a:r>
          </a:p>
          <a:p>
            <a:r>
              <a:rPr lang="en-US" altLang="zh-CN" b="1" smtClean="0">
                <a:ea typeface="黑体" pitchFamily="2" charset="-122"/>
              </a:rPr>
              <a:t>C</a:t>
            </a:r>
            <a:r>
              <a:rPr lang="zh-CN" altLang="en-US" b="1" smtClean="0"/>
              <a:t>语言编译系统</a:t>
            </a:r>
          </a:p>
          <a:p>
            <a:pPr lvl="1"/>
            <a:r>
              <a:rPr lang="zh-CN" altLang="en-US" b="1" smtClean="0">
                <a:latin typeface="宋体" pitchFamily="2" charset="-122"/>
              </a:rPr>
              <a:t>预处理器、编译器、汇编器</a:t>
            </a:r>
            <a:r>
              <a:rPr lang="zh-CN" altLang="en-US" b="1" smtClean="0"/>
              <a:t>、</a:t>
            </a:r>
            <a:r>
              <a:rPr lang="zh-CN" altLang="en-US" b="1" smtClean="0">
                <a:latin typeface="宋体" pitchFamily="2" charset="-122"/>
              </a:rPr>
              <a:t>连接器</a:t>
            </a:r>
            <a:endParaRPr lang="zh-CN" altLang="en-US" b="1" smtClean="0"/>
          </a:p>
          <a:p>
            <a:pPr lvl="1"/>
            <a:r>
              <a:rPr lang="zh-CN" altLang="en-US" b="1" smtClean="0"/>
              <a:t>目标文件的格式、静态库、动态连接</a:t>
            </a:r>
          </a:p>
          <a:p>
            <a:r>
              <a:rPr lang="en-US" altLang="zh-CN" b="1" smtClean="0"/>
              <a:t>Java</a:t>
            </a:r>
            <a:r>
              <a:rPr lang="zh-CN" altLang="en-US" b="1" smtClean="0"/>
              <a:t>运行系统</a:t>
            </a:r>
          </a:p>
          <a:p>
            <a:r>
              <a:rPr lang="zh-CN" altLang="en-US" b="1" smtClean="0">
                <a:latin typeface="宋体" pitchFamily="2" charset="-122"/>
              </a:rPr>
              <a:t>无用单元收集（垃圾收集）</a:t>
            </a:r>
          </a:p>
          <a:p>
            <a:pPr>
              <a:buFontTx/>
              <a:buNone/>
            </a:pPr>
            <a:r>
              <a:rPr lang="zh-CN" altLang="en-US" b="1" smtClean="0">
                <a:latin typeface="宋体" pitchFamily="2" charset="-122"/>
              </a:rPr>
              <a:t>引入本章的目的</a:t>
            </a:r>
          </a:p>
          <a:p>
            <a:pPr lvl="1"/>
            <a:r>
              <a:rPr lang="zh-CN" altLang="en-US" b="1" smtClean="0">
                <a:latin typeface="宋体" pitchFamily="2" charset="-122"/>
              </a:rPr>
              <a:t>掌握从源程序到可执行目标程序的实际处理过程</a:t>
            </a:r>
            <a:endParaRPr lang="zh-CN" altLang="en-US" b="1" smtClean="0"/>
          </a:p>
          <a:p>
            <a:pPr lvl="1"/>
            <a:r>
              <a:rPr lang="zh-CN" altLang="en-US" b="1" smtClean="0"/>
              <a:t>对实际参与软件开发是直接有用的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8803">
                                            <p:txEl>
                                              <p:pRg st="4" end="4"/>
                                            </p:txEl>
                                          </p:spTgt>
                                        </p:tgtEl>
                                        <p:attrNameLst>
                                          <p:attrName>style.visibility</p:attrName>
                                        </p:attrNameLst>
                                      </p:cBhvr>
                                      <p:to>
                                        <p:strVal val="visible"/>
                                      </p:to>
                                    </p:set>
                                    <p:animEffect transition="in" filter="box(in)">
                                      <p:cBhvr>
                                        <p:cTn id="7" dur="500"/>
                                        <p:tgtEl>
                                          <p:spTgt spid="122880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8803">
                                            <p:txEl>
                                              <p:pRg st="5" end="5"/>
                                            </p:txEl>
                                          </p:spTgt>
                                        </p:tgtEl>
                                        <p:attrNameLst>
                                          <p:attrName>style.visibility</p:attrName>
                                        </p:attrNameLst>
                                      </p:cBhvr>
                                      <p:to>
                                        <p:strVal val="visible"/>
                                      </p:to>
                                    </p:set>
                                    <p:animEffect transition="in" filter="box(in)">
                                      <p:cBhvr>
                                        <p:cTn id="12" dur="500"/>
                                        <p:tgtEl>
                                          <p:spTgt spid="122880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8803">
                                            <p:txEl>
                                              <p:pRg st="6" end="6"/>
                                            </p:txEl>
                                          </p:spTgt>
                                        </p:tgtEl>
                                        <p:attrNameLst>
                                          <p:attrName>style.visibility</p:attrName>
                                        </p:attrNameLst>
                                      </p:cBhvr>
                                      <p:to>
                                        <p:strVal val="visible"/>
                                      </p:to>
                                    </p:set>
                                    <p:animEffect transition="in" filter="box(in)">
                                      <p:cBhvr>
                                        <p:cTn id="17" dur="500"/>
                                        <p:tgtEl>
                                          <p:spTgt spid="1228803">
                                            <p:txEl>
                                              <p:pRg st="6" end="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228803">
                                            <p:txEl>
                                              <p:pRg st="7" end="7"/>
                                            </p:txEl>
                                          </p:spTgt>
                                        </p:tgtEl>
                                        <p:attrNameLst>
                                          <p:attrName>style.visibility</p:attrName>
                                        </p:attrNameLst>
                                      </p:cBhvr>
                                      <p:to>
                                        <p:strVal val="visible"/>
                                      </p:to>
                                    </p:set>
                                    <p:animEffect transition="in" filter="box(in)">
                                      <p:cBhvr>
                                        <p:cTn id="20" dur="500"/>
                                        <p:tgtEl>
                                          <p:spTgt spid="1228803">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228803">
                                            <p:txEl>
                                              <p:pRg st="8" end="8"/>
                                            </p:txEl>
                                          </p:spTgt>
                                        </p:tgtEl>
                                        <p:attrNameLst>
                                          <p:attrName>style.visibility</p:attrName>
                                        </p:attrNameLst>
                                      </p:cBhvr>
                                      <p:to>
                                        <p:strVal val="visible"/>
                                      </p:to>
                                    </p:set>
                                    <p:animEffect transition="in" filter="box(in)">
                                      <p:cBhvr>
                                        <p:cTn id="23" dur="500"/>
                                        <p:tgtEl>
                                          <p:spTgt spid="12288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640451" name="Rectangle 3"/>
          <p:cNvSpPr>
            <a:spLocks noGrp="1" noChangeArrowheads="1"/>
          </p:cNvSpPr>
          <p:nvPr>
            <p:ph idx="1"/>
          </p:nvPr>
        </p:nvSpPr>
        <p:spPr>
          <a:xfrm>
            <a:off x="287338" y="1438275"/>
            <a:ext cx="8564562" cy="5181600"/>
          </a:xfrm>
          <a:noFill/>
        </p:spPr>
        <p:txBody>
          <a:bodyPr/>
          <a:lstStyle/>
          <a:p>
            <a:pPr>
              <a:buFontTx/>
              <a:buNone/>
            </a:pPr>
            <a:r>
              <a:rPr lang="zh-CN" altLang="en-US" b="1" smtClean="0"/>
              <a:t>1</a:t>
            </a:r>
            <a:r>
              <a:rPr lang="en-US" altLang="zh-CN" b="1" smtClean="0"/>
              <a:t>1.1.2 </a:t>
            </a:r>
            <a:r>
              <a:rPr lang="zh-CN" altLang="en-US" b="1" smtClean="0"/>
              <a:t>汇编器</a:t>
            </a:r>
          </a:p>
          <a:p>
            <a:r>
              <a:rPr lang="en-US" altLang="zh-CN" b="1" smtClean="0"/>
              <a:t>GCC</a:t>
            </a:r>
            <a:r>
              <a:rPr lang="zh-CN" altLang="en-US" b="1" smtClean="0">
                <a:latin typeface="宋体" pitchFamily="2" charset="-122"/>
              </a:rPr>
              <a:t>系统的编译器</a:t>
            </a:r>
            <a:r>
              <a:rPr lang="en-US" altLang="zh-CN" b="1" smtClean="0"/>
              <a:t>cc1</a:t>
            </a:r>
            <a:r>
              <a:rPr lang="zh-CN" altLang="en-US" b="1" smtClean="0">
                <a:latin typeface="宋体" pitchFamily="2" charset="-122"/>
              </a:rPr>
              <a:t>产生汇编代码</a:t>
            </a:r>
          </a:p>
          <a:p>
            <a:r>
              <a:rPr lang="zh-CN" altLang="en-US" b="1" smtClean="0">
                <a:latin typeface="宋体" pitchFamily="2" charset="-122"/>
              </a:rPr>
              <a:t>最简单的汇编器对输入进行两遍扫描</a:t>
            </a:r>
          </a:p>
          <a:p>
            <a:r>
              <a:rPr lang="zh-CN" altLang="en-US" b="1" smtClean="0">
                <a:latin typeface="宋体" pitchFamily="2" charset="-122"/>
              </a:rPr>
              <a:t>一遍扫描完成汇编代码到可重定位目标代码的翻译也是完全可能的</a:t>
            </a:r>
          </a:p>
          <a:p>
            <a:r>
              <a:rPr lang="zh-CN" altLang="en-US" b="1" smtClean="0"/>
              <a:t>用</a:t>
            </a:r>
            <a:r>
              <a:rPr lang="en-US" altLang="zh-CN" b="1" smtClean="0"/>
              <a:t>	gcc </a:t>
            </a:r>
            <a:r>
              <a:rPr lang="en-US" altLang="zh-CN" b="1" smtClean="0">
                <a:sym typeface="Symbol" pitchFamily="18" charset="2"/>
              </a:rPr>
              <a:t></a:t>
            </a:r>
            <a:r>
              <a:rPr lang="en-US" altLang="zh-CN" b="1" smtClean="0"/>
              <a:t>S main.c</a:t>
            </a:r>
          </a:p>
          <a:p>
            <a:pPr>
              <a:buFontTx/>
              <a:buNone/>
            </a:pPr>
            <a:r>
              <a:rPr lang="zh-CN" altLang="en-US" b="1" smtClean="0">
                <a:latin typeface="宋体" pitchFamily="2" charset="-122"/>
              </a:rPr>
              <a:t>可以得到汇编文件</a:t>
            </a:r>
            <a:r>
              <a:rPr lang="en-US" altLang="zh-CN" b="1" smtClean="0"/>
              <a:t>main.s</a:t>
            </a:r>
          </a:p>
          <a:p>
            <a:pPr algn="just"/>
            <a:r>
              <a:rPr lang="zh-CN" altLang="en-US" b="1" smtClean="0"/>
              <a:t>用</a:t>
            </a:r>
            <a:r>
              <a:rPr lang="en-US" altLang="zh-CN" b="1" smtClean="0"/>
              <a:t>	as </a:t>
            </a:r>
            <a:r>
              <a:rPr lang="en-US" altLang="zh-CN" b="1" smtClean="0">
                <a:sym typeface="Symbol" pitchFamily="18" charset="2"/>
              </a:rPr>
              <a:t></a:t>
            </a:r>
            <a:r>
              <a:rPr lang="en-US" altLang="zh-CN" b="1" smtClean="0"/>
              <a:t>o main.o main.s</a:t>
            </a:r>
          </a:p>
          <a:p>
            <a:pPr>
              <a:buFontTx/>
              <a:buNone/>
            </a:pPr>
            <a:r>
              <a:rPr lang="zh-CN" altLang="en-US" b="1" smtClean="0">
                <a:latin typeface="宋体" pitchFamily="2" charset="-122"/>
              </a:rPr>
              <a:t>可以将</a:t>
            </a:r>
            <a:r>
              <a:rPr lang="en-US" altLang="zh-CN" b="1" smtClean="0"/>
              <a:t>main.s</a:t>
            </a:r>
            <a:r>
              <a:rPr lang="zh-CN" altLang="en-US" b="1" smtClean="0">
                <a:latin typeface="宋体" pitchFamily="2" charset="-122"/>
              </a:rPr>
              <a:t>汇编成可重定位目标文件</a:t>
            </a:r>
            <a:r>
              <a:rPr lang="en-US" altLang="zh-CN" b="1" smtClean="0"/>
              <a:t>main.o </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40451">
                                            <p:txEl>
                                              <p:pRg st="6" end="6"/>
                                            </p:txEl>
                                          </p:spTgt>
                                        </p:tgtEl>
                                        <p:attrNameLst>
                                          <p:attrName>style.visibility</p:attrName>
                                        </p:attrNameLst>
                                      </p:cBhvr>
                                      <p:to>
                                        <p:strVal val="visible"/>
                                      </p:to>
                                    </p:set>
                                    <p:animEffect transition="in" filter="box(in)">
                                      <p:cBhvr>
                                        <p:cTn id="7" dur="500"/>
                                        <p:tgtEl>
                                          <p:spTgt spid="1640451">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40451">
                                            <p:txEl>
                                              <p:pRg st="7" end="7"/>
                                            </p:txEl>
                                          </p:spTgt>
                                        </p:tgtEl>
                                        <p:attrNameLst>
                                          <p:attrName>style.visibility</p:attrName>
                                        </p:attrNameLst>
                                      </p:cBhvr>
                                      <p:to>
                                        <p:strVal val="visible"/>
                                      </p:to>
                                    </p:set>
                                    <p:animEffect transition="in" filter="box(in)">
                                      <p:cBhvr>
                                        <p:cTn id="10" dur="500"/>
                                        <p:tgtEl>
                                          <p:spTgt spid="16404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0323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1.1.3 </a:t>
            </a:r>
            <a:r>
              <a:rPr lang="zh-CN" altLang="en-US" b="1" smtClean="0"/>
              <a:t>连接器</a:t>
            </a:r>
          </a:p>
          <a:p>
            <a:pPr>
              <a:buFontTx/>
              <a:buNone/>
            </a:pPr>
            <a:r>
              <a:rPr lang="zh-CN" altLang="en-US" b="1" smtClean="0">
                <a:latin typeface="宋体" pitchFamily="2" charset="-122"/>
              </a:rPr>
              <a:t>目标模块或目标文件的形式</a:t>
            </a:r>
          </a:p>
          <a:p>
            <a:r>
              <a:rPr lang="zh-CN" altLang="en-US" b="1" smtClean="0"/>
              <a:t>可重定位的目标文件</a:t>
            </a:r>
          </a:p>
          <a:p>
            <a:r>
              <a:rPr lang="zh-CN" altLang="en-US" b="1" smtClean="0"/>
              <a:t>可执行的目标文件</a:t>
            </a:r>
          </a:p>
          <a:p>
            <a:r>
              <a:rPr lang="zh-CN" altLang="en-US" b="1" smtClean="0"/>
              <a:t>共享目标文件</a:t>
            </a:r>
          </a:p>
          <a:p>
            <a:pPr lvl="1"/>
            <a:r>
              <a:rPr lang="zh-CN" altLang="en-US" b="1" smtClean="0"/>
              <a:t>一种特殊的可重定位目标文件</a:t>
            </a:r>
          </a:p>
          <a:p>
            <a:pPr lvl="1"/>
            <a:r>
              <a:rPr lang="zh-CN" altLang="en-US" b="1" smtClean="0"/>
              <a:t>在装入程序或运行程序时，动态地装入到内存并连接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03235">
                                            <p:txEl>
                                              <p:pRg st="3" end="3"/>
                                            </p:txEl>
                                          </p:spTgt>
                                        </p:tgtEl>
                                        <p:attrNameLst>
                                          <p:attrName>style.visibility</p:attrName>
                                        </p:attrNameLst>
                                      </p:cBhvr>
                                      <p:to>
                                        <p:strVal val="visible"/>
                                      </p:to>
                                    </p:set>
                                    <p:animEffect transition="in" filter="box(in)">
                                      <p:cBhvr>
                                        <p:cTn id="7" dur="500"/>
                                        <p:tgtEl>
                                          <p:spTgt spid="15032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03235">
                                            <p:txEl>
                                              <p:pRg st="4" end="4"/>
                                            </p:txEl>
                                          </p:spTgt>
                                        </p:tgtEl>
                                        <p:attrNameLst>
                                          <p:attrName>style.visibility</p:attrName>
                                        </p:attrNameLst>
                                      </p:cBhvr>
                                      <p:to>
                                        <p:strVal val="visible"/>
                                      </p:to>
                                    </p:set>
                                    <p:animEffect transition="in" filter="box(in)">
                                      <p:cBhvr>
                                        <p:cTn id="12" dur="500"/>
                                        <p:tgtEl>
                                          <p:spTgt spid="1503235">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03235">
                                            <p:txEl>
                                              <p:pRg st="5" end="5"/>
                                            </p:txEl>
                                          </p:spTgt>
                                        </p:tgtEl>
                                        <p:attrNameLst>
                                          <p:attrName>style.visibility</p:attrName>
                                        </p:attrNameLst>
                                      </p:cBhvr>
                                      <p:to>
                                        <p:strVal val="visible"/>
                                      </p:to>
                                    </p:set>
                                    <p:animEffect transition="in" filter="box(in)">
                                      <p:cBhvr>
                                        <p:cTn id="15" dur="500"/>
                                        <p:tgtEl>
                                          <p:spTgt spid="1503235">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03235">
                                            <p:txEl>
                                              <p:pRg st="6" end="6"/>
                                            </p:txEl>
                                          </p:spTgt>
                                        </p:tgtEl>
                                        <p:attrNameLst>
                                          <p:attrName>style.visibility</p:attrName>
                                        </p:attrNameLst>
                                      </p:cBhvr>
                                      <p:to>
                                        <p:strVal val="visible"/>
                                      </p:to>
                                    </p:set>
                                    <p:animEffect transition="in" filter="box(in)">
                                      <p:cBhvr>
                                        <p:cTn id="18" dur="500"/>
                                        <p:tgtEl>
                                          <p:spTgt spid="1503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07331" name="Rectangle 3"/>
          <p:cNvSpPr>
            <a:spLocks noGrp="1" noChangeArrowheads="1"/>
          </p:cNvSpPr>
          <p:nvPr>
            <p:ph idx="1"/>
          </p:nvPr>
        </p:nvSpPr>
        <p:spPr>
          <a:xfrm>
            <a:off x="287338" y="1438275"/>
            <a:ext cx="8564562" cy="5014913"/>
          </a:xfrm>
          <a:noFill/>
        </p:spPr>
        <p:txBody>
          <a:bodyPr/>
          <a:lstStyle/>
          <a:p>
            <a:r>
              <a:rPr lang="zh-CN" altLang="en-US" b="1" smtClean="0"/>
              <a:t>连接</a:t>
            </a:r>
            <a:r>
              <a:rPr lang="zh-CN" altLang="en-US" b="1" smtClean="0">
                <a:latin typeface="宋体" pitchFamily="2" charset="-122"/>
              </a:rPr>
              <a:t>是一个收集、组织程序所需的不同代码和数据的过程，以便程序能被装入内存并被执行</a:t>
            </a:r>
          </a:p>
          <a:p>
            <a:r>
              <a:rPr lang="zh-CN" altLang="en-US" b="1" smtClean="0">
                <a:latin typeface="宋体" pitchFamily="2" charset="-122"/>
              </a:rPr>
              <a:t>连接的时机</a:t>
            </a:r>
          </a:p>
          <a:p>
            <a:pPr lvl="1"/>
            <a:r>
              <a:rPr lang="zh-CN" altLang="en-US" b="1" smtClean="0"/>
              <a:t>编译时，装入时，或运行时</a:t>
            </a:r>
          </a:p>
          <a:p>
            <a:r>
              <a:rPr lang="zh-CN" altLang="en-US" b="1" smtClean="0"/>
              <a:t>静态连接器</a:t>
            </a:r>
          </a:p>
          <a:p>
            <a:r>
              <a:rPr lang="zh-CN" altLang="en-US" b="1" smtClean="0"/>
              <a:t>动态连接器</a:t>
            </a:r>
            <a:endParaRPr lang="en-US" altLang="zh-CN" b="1" smtClean="0"/>
          </a:p>
          <a:p>
            <a:r>
              <a:rPr lang="zh-CN" altLang="en-US" b="1" smtClean="0">
                <a:latin typeface="宋体" pitchFamily="2" charset="-122"/>
              </a:rPr>
              <a:t>可重定位目标模块的组成？（回顾例子）</a:t>
            </a:r>
            <a:endParaRPr lang="en-US" altLang="zh-CN" b="1"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07331">
                                            <p:txEl>
                                              <p:pRg st="1" end="1"/>
                                            </p:txEl>
                                          </p:spTgt>
                                        </p:tgtEl>
                                        <p:attrNameLst>
                                          <p:attrName>style.visibility</p:attrName>
                                        </p:attrNameLst>
                                      </p:cBhvr>
                                      <p:to>
                                        <p:strVal val="visible"/>
                                      </p:to>
                                    </p:set>
                                    <p:animEffect transition="in" filter="box(in)">
                                      <p:cBhvr>
                                        <p:cTn id="7" dur="500"/>
                                        <p:tgtEl>
                                          <p:spTgt spid="150733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07331">
                                            <p:txEl>
                                              <p:pRg st="2" end="2"/>
                                            </p:txEl>
                                          </p:spTgt>
                                        </p:tgtEl>
                                        <p:attrNameLst>
                                          <p:attrName>style.visibility</p:attrName>
                                        </p:attrNameLst>
                                      </p:cBhvr>
                                      <p:to>
                                        <p:strVal val="visible"/>
                                      </p:to>
                                    </p:set>
                                    <p:animEffect transition="in" filter="box(in)">
                                      <p:cBhvr>
                                        <p:cTn id="10" dur="500"/>
                                        <p:tgtEl>
                                          <p:spTgt spid="150733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507331">
                                            <p:txEl>
                                              <p:pRg st="3" end="3"/>
                                            </p:txEl>
                                          </p:spTgt>
                                        </p:tgtEl>
                                        <p:attrNameLst>
                                          <p:attrName>style.visibility</p:attrName>
                                        </p:attrNameLst>
                                      </p:cBhvr>
                                      <p:to>
                                        <p:strVal val="visible"/>
                                      </p:to>
                                    </p:set>
                                    <p:animEffect transition="in" filter="box(in)">
                                      <p:cBhvr>
                                        <p:cTn id="15" dur="500"/>
                                        <p:tgtEl>
                                          <p:spTgt spid="1507331">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07331">
                                            <p:txEl>
                                              <p:pRg st="4" end="4"/>
                                            </p:txEl>
                                          </p:spTgt>
                                        </p:tgtEl>
                                        <p:attrNameLst>
                                          <p:attrName>style.visibility</p:attrName>
                                        </p:attrNameLst>
                                      </p:cBhvr>
                                      <p:to>
                                        <p:strVal val="visible"/>
                                      </p:to>
                                    </p:set>
                                    <p:animEffect transition="in" filter="box(in)">
                                      <p:cBhvr>
                                        <p:cTn id="18" dur="500"/>
                                        <p:tgtEl>
                                          <p:spTgt spid="150733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507331">
                                            <p:txEl>
                                              <p:pRg st="5" end="5"/>
                                            </p:txEl>
                                          </p:spTgt>
                                        </p:tgtEl>
                                        <p:attrNameLst>
                                          <p:attrName>style.visibility</p:attrName>
                                        </p:attrNameLst>
                                      </p:cBhvr>
                                      <p:to>
                                        <p:strVal val="visible"/>
                                      </p:to>
                                    </p:set>
                                    <p:animEffect transition="in" filter="box(in)">
                                      <p:cBhvr>
                                        <p:cTn id="23" dur="500"/>
                                        <p:tgtEl>
                                          <p:spTgt spid="1507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228600"/>
            <a:ext cx="8839200" cy="1143000"/>
          </a:xfrm>
        </p:spPr>
        <p:txBody>
          <a:bodyPr/>
          <a:lstStyle/>
          <a:p>
            <a:r>
              <a:rPr lang="zh-CN" altLang="en-US" b="1" smtClean="0"/>
              <a:t>先 前 例 题</a:t>
            </a:r>
          </a:p>
        </p:txBody>
      </p:sp>
      <p:sp>
        <p:nvSpPr>
          <p:cNvPr id="14339" name="Rectangle 3"/>
          <p:cNvSpPr>
            <a:spLocks noGrp="1" noChangeArrowheads="1"/>
          </p:cNvSpPr>
          <p:nvPr>
            <p:ph idx="1"/>
          </p:nvPr>
        </p:nvSpPr>
        <p:spPr>
          <a:xfrm>
            <a:off x="287338" y="1438275"/>
            <a:ext cx="8564562" cy="5399088"/>
          </a:xfrm>
          <a:noFill/>
        </p:spPr>
        <p:txBody>
          <a:bodyPr/>
          <a:lstStyle/>
          <a:p>
            <a:pPr algn="just">
              <a:buFontTx/>
              <a:buNone/>
            </a:pPr>
            <a:r>
              <a:rPr lang="zh-CN" altLang="en-US" sz="2800" b="1" smtClean="0">
                <a:latin typeface="宋体" pitchFamily="2" charset="-122"/>
              </a:rPr>
              <a:t>一个</a:t>
            </a:r>
            <a:r>
              <a:rPr lang="en-US" altLang="zh-CN" sz="2800" b="1" smtClean="0"/>
              <a:t>C</a:t>
            </a:r>
            <a:r>
              <a:rPr lang="zh-CN" altLang="en-US" sz="2800" b="1" smtClean="0">
                <a:latin typeface="宋体" pitchFamily="2" charset="-122"/>
              </a:rPr>
              <a:t>语言程序及其在</a:t>
            </a:r>
            <a:r>
              <a:rPr lang="en-US" altLang="zh-CN" sz="2800" b="1" smtClean="0"/>
              <a:t>X86/Linux</a:t>
            </a:r>
            <a:r>
              <a:rPr lang="zh-CN" altLang="en-US" sz="2800" b="1" smtClean="0">
                <a:latin typeface="宋体" pitchFamily="2" charset="-122"/>
              </a:rPr>
              <a:t>操作系统上的编译结</a:t>
            </a:r>
          </a:p>
          <a:p>
            <a:pPr algn="just">
              <a:buFontTx/>
              <a:buNone/>
            </a:pPr>
            <a:r>
              <a:rPr lang="zh-CN" altLang="en-US" sz="2800" b="1" smtClean="0">
                <a:latin typeface="宋体" pitchFamily="2" charset="-122"/>
              </a:rPr>
              <a:t>果如下。根据所生成的汇编程序来解释程序中四个变</a:t>
            </a:r>
          </a:p>
          <a:p>
            <a:pPr algn="just">
              <a:buFontTx/>
              <a:buNone/>
            </a:pPr>
            <a:r>
              <a:rPr lang="zh-CN" altLang="en-US" sz="2800" b="1" smtClean="0">
                <a:latin typeface="宋体" pitchFamily="2" charset="-122"/>
              </a:rPr>
              <a:t>量的存储分配、生存期、作用域和置初值方式等方面</a:t>
            </a:r>
          </a:p>
          <a:p>
            <a:pPr algn="just">
              <a:buFontTx/>
              <a:buNone/>
            </a:pPr>
            <a:r>
              <a:rPr lang="zh-CN" altLang="en-US" sz="2800" b="1" smtClean="0">
                <a:latin typeface="宋体" pitchFamily="2" charset="-122"/>
              </a:rPr>
              <a:t>的区别</a:t>
            </a:r>
          </a:p>
          <a:p>
            <a:pPr algn="just">
              <a:buFontTx/>
              <a:buNone/>
            </a:pPr>
            <a:r>
              <a:rPr lang="en-US" altLang="zh-CN" sz="2800" b="1" smtClean="0">
                <a:cs typeface="Times New Roman" pitchFamily="18" charset="0"/>
              </a:rPr>
              <a:t>static long aa = 10;</a:t>
            </a:r>
          </a:p>
          <a:p>
            <a:pPr algn="just">
              <a:buFontTx/>
              <a:buNone/>
            </a:pPr>
            <a:r>
              <a:rPr lang="en-US" altLang="zh-CN" sz="2800" b="1" smtClean="0">
                <a:cs typeface="Times New Roman" pitchFamily="18" charset="0"/>
              </a:rPr>
              <a:t>short bb = 20;</a:t>
            </a:r>
          </a:p>
          <a:p>
            <a:pPr algn="just">
              <a:buFontTx/>
              <a:buNone/>
            </a:pPr>
            <a:r>
              <a:rPr lang="en-US" altLang="zh-CN" sz="2800" b="1" smtClean="0">
                <a:cs typeface="Times New Roman" pitchFamily="18" charset="0"/>
              </a:rPr>
              <a:t>func( ) {</a:t>
            </a:r>
          </a:p>
          <a:p>
            <a:pPr algn="just">
              <a:buFontTx/>
              <a:buNone/>
            </a:pPr>
            <a:r>
              <a:rPr lang="en-US" altLang="zh-CN" sz="2800" b="1" smtClean="0">
                <a:cs typeface="Times New Roman" pitchFamily="18" charset="0"/>
              </a:rPr>
              <a:t> 	static long cc = 30;</a:t>
            </a:r>
          </a:p>
          <a:p>
            <a:pPr algn="just">
              <a:buFontTx/>
              <a:buNone/>
            </a:pPr>
            <a:r>
              <a:rPr lang="en-US" altLang="zh-CN" sz="2800" b="1" smtClean="0">
                <a:cs typeface="Times New Roman" pitchFamily="18" charset="0"/>
              </a:rPr>
              <a:t>    short dd = 40;</a:t>
            </a:r>
          </a:p>
          <a:p>
            <a:pPr algn="just">
              <a:buFontTx/>
              <a:buNone/>
            </a:pPr>
            <a:r>
              <a:rPr lang="en-US" altLang="zh-CN" sz="2800" b="1" smtClean="0">
                <a:cs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228600"/>
            <a:ext cx="8839200" cy="1143000"/>
          </a:xfrm>
        </p:spPr>
        <p:txBody>
          <a:bodyPr/>
          <a:lstStyle/>
          <a:p>
            <a:r>
              <a:rPr lang="zh-CN" altLang="en-US" b="1" smtClean="0"/>
              <a:t>先 前 例 题</a:t>
            </a:r>
          </a:p>
        </p:txBody>
      </p:sp>
      <p:sp>
        <p:nvSpPr>
          <p:cNvPr id="15363"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b="1" smtClean="0">
                <a:solidFill>
                  <a:srgbClr val="00FF00"/>
                </a:solidFill>
              </a:rPr>
              <a:t>.data</a:t>
            </a:r>
            <a:r>
              <a:rPr lang="en-US" altLang="zh-CN" b="1" smtClean="0"/>
              <a:t>				|	.align 4</a:t>
            </a:r>
          </a:p>
          <a:p>
            <a:pPr algn="just">
              <a:lnSpc>
                <a:spcPct val="90000"/>
              </a:lnSpc>
              <a:spcBef>
                <a:spcPct val="0"/>
              </a:spcBef>
              <a:buFontTx/>
              <a:buNone/>
            </a:pPr>
            <a:r>
              <a:rPr lang="en-US" altLang="zh-CN" b="1" smtClean="0">
                <a:cs typeface="Times New Roman" pitchFamily="18" charset="0"/>
              </a:rPr>
              <a:t>.align 4			|	</a:t>
            </a:r>
            <a:r>
              <a:rPr lang="en-US" altLang="zh-CN" b="1" smtClean="0"/>
              <a:t>.type	 cc.2,@object</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.type aa,@object	|	</a:t>
            </a:r>
            <a:r>
              <a:rPr lang="en-US" altLang="zh-CN" b="1" smtClean="0"/>
              <a:t>.size	 cc.2,4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.size aa,4		|   </a:t>
            </a:r>
            <a:r>
              <a:rPr lang="en-US" altLang="zh-CN" b="1" smtClean="0">
                <a:solidFill>
                  <a:srgbClr val="00FF00"/>
                </a:solidFill>
              </a:rPr>
              <a:t>cc.2:</a:t>
            </a:r>
            <a:endParaRPr lang="en-US" altLang="zh-CN" b="1" smtClean="0">
              <a:solidFill>
                <a:srgbClr val="00FF00"/>
              </a:solidFill>
              <a:latin typeface="宋体" pitchFamily="2" charset="-122"/>
            </a:endParaRPr>
          </a:p>
          <a:p>
            <a:pPr algn="just">
              <a:lnSpc>
                <a:spcPct val="90000"/>
              </a:lnSpc>
              <a:spcBef>
                <a:spcPct val="0"/>
              </a:spcBef>
              <a:buFontTx/>
              <a:buNone/>
            </a:pPr>
            <a:r>
              <a:rPr lang="en-US" altLang="zh-CN" b="1" smtClean="0">
                <a:solidFill>
                  <a:srgbClr val="00FF00"/>
                </a:solidFill>
                <a:cs typeface="Times New Roman" pitchFamily="18" charset="0"/>
              </a:rPr>
              <a:t>aa:</a:t>
            </a:r>
            <a:r>
              <a:rPr lang="en-US" altLang="zh-CN" b="1" smtClean="0">
                <a:cs typeface="Times New Roman" pitchFamily="18" charset="0"/>
              </a:rPr>
              <a:t>				|	</a:t>
            </a:r>
            <a:r>
              <a:rPr lang="en-US" altLang="zh-CN" b="1" smtClean="0"/>
              <a:t>.long 30</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.long 10</a:t>
            </a:r>
            <a:r>
              <a:rPr lang="en-US" altLang="zh-CN" b="1" smtClean="0">
                <a:solidFill>
                  <a:srgbClr val="FF3399"/>
                </a:solidFill>
                <a:cs typeface="Times New Roman" pitchFamily="18" charset="0"/>
              </a:rPr>
              <a:t>	</a:t>
            </a:r>
            <a:r>
              <a:rPr lang="en-US" altLang="zh-CN" b="1" smtClean="0">
                <a:cs typeface="Times New Roman" pitchFamily="18" charset="0"/>
              </a:rPr>
              <a:t>		|   </a:t>
            </a:r>
            <a:r>
              <a:rPr lang="en-US" altLang="zh-CN" b="1" smtClean="0">
                <a:solidFill>
                  <a:srgbClr val="00FF00"/>
                </a:solidFill>
              </a:rPr>
              <a:t>.text</a:t>
            </a:r>
            <a:endParaRPr lang="en-US" altLang="zh-CN" b="1" smtClean="0">
              <a:solidFill>
                <a:srgbClr val="00FF00"/>
              </a:solidFill>
              <a:cs typeface="Times New Roman" pitchFamily="18" charset="0"/>
            </a:endParaRPr>
          </a:p>
          <a:p>
            <a:pPr algn="just">
              <a:lnSpc>
                <a:spcPct val="90000"/>
              </a:lnSpc>
              <a:spcBef>
                <a:spcPct val="0"/>
              </a:spcBef>
              <a:buFontTx/>
              <a:buNone/>
            </a:pPr>
            <a:r>
              <a:rPr lang="en-US" altLang="zh-CN" b="1" smtClean="0">
                <a:solidFill>
                  <a:srgbClr val="00FF00"/>
                </a:solidFill>
                <a:cs typeface="Times New Roman" pitchFamily="18" charset="0"/>
              </a:rPr>
              <a:t>.globl bb	</a:t>
            </a:r>
            <a:r>
              <a:rPr lang="en-US" altLang="zh-CN" b="1" smtClean="0">
                <a:cs typeface="Times New Roman" pitchFamily="18" charset="0"/>
              </a:rPr>
              <a:t>		|	</a:t>
            </a:r>
            <a:r>
              <a:rPr lang="en-US" altLang="zh-CN" b="1" smtClean="0"/>
              <a:t>.align 4</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.align 2			|   </a:t>
            </a:r>
            <a:r>
              <a:rPr lang="en-US" altLang="zh-CN" b="1" smtClean="0">
                <a:solidFill>
                  <a:srgbClr val="00FF00"/>
                </a:solidFill>
              </a:rPr>
              <a:t>.globl func</a:t>
            </a:r>
            <a:r>
              <a:rPr lang="en-US" altLang="zh-CN" b="1" smtClean="0">
                <a:solidFill>
                  <a:srgbClr val="00FF00"/>
                </a:solidFill>
                <a:cs typeface="Times New Roman" pitchFamily="18" charset="0"/>
              </a:rPr>
              <a:t> </a:t>
            </a:r>
            <a:endParaRPr lang="en-US" altLang="zh-CN" b="1" smtClean="0">
              <a:solidFill>
                <a:srgbClr val="00FF00"/>
              </a:solidFill>
              <a:latin typeface="宋体" pitchFamily="2" charset="-122"/>
            </a:endParaRPr>
          </a:p>
          <a:p>
            <a:pPr algn="just">
              <a:lnSpc>
                <a:spcPct val="90000"/>
              </a:lnSpc>
              <a:spcBef>
                <a:spcPct val="0"/>
              </a:spcBef>
              <a:buFontTx/>
              <a:buNone/>
            </a:pPr>
            <a:r>
              <a:rPr lang="en-US" altLang="zh-CN" b="1" smtClean="0">
                <a:cs typeface="Times New Roman" pitchFamily="18" charset="0"/>
              </a:rPr>
              <a:t>	.type bb,@object	|   </a:t>
            </a:r>
            <a:r>
              <a:rPr lang="en-US" altLang="zh-CN" b="1" smtClean="0">
                <a:solidFill>
                  <a:srgbClr val="00FF00"/>
                </a:solidFill>
              </a:rPr>
              <a:t>func:</a:t>
            </a:r>
            <a:endParaRPr lang="en-US" altLang="zh-CN" b="1" smtClean="0">
              <a:solidFill>
                <a:srgbClr val="00FF00"/>
              </a:solidFill>
              <a:latin typeface="宋体" pitchFamily="2" charset="-122"/>
            </a:endParaRPr>
          </a:p>
          <a:p>
            <a:pPr algn="just">
              <a:lnSpc>
                <a:spcPct val="90000"/>
              </a:lnSpc>
              <a:spcBef>
                <a:spcPct val="0"/>
              </a:spcBef>
              <a:buFontTx/>
              <a:buNone/>
            </a:pPr>
            <a:r>
              <a:rPr lang="en-US" altLang="zh-CN" b="1" smtClean="0">
                <a:cs typeface="Times New Roman" pitchFamily="18" charset="0"/>
              </a:rPr>
              <a:t>	.size bb,2		|	. . .</a:t>
            </a:r>
            <a:endParaRPr lang="en-US" altLang="zh-CN" b="1" smtClean="0"/>
          </a:p>
          <a:p>
            <a:pPr algn="just">
              <a:lnSpc>
                <a:spcPct val="90000"/>
              </a:lnSpc>
              <a:spcBef>
                <a:spcPct val="0"/>
              </a:spcBef>
              <a:buFontTx/>
              <a:buNone/>
            </a:pPr>
            <a:r>
              <a:rPr lang="en-US" altLang="zh-CN" b="1" smtClean="0">
                <a:solidFill>
                  <a:srgbClr val="00FF00"/>
                </a:solidFill>
                <a:cs typeface="Times New Roman" pitchFamily="18" charset="0"/>
              </a:rPr>
              <a:t>bb:</a:t>
            </a:r>
            <a:r>
              <a:rPr lang="en-US" altLang="zh-CN" b="1" smtClean="0">
                <a:cs typeface="Times New Roman" pitchFamily="18" charset="0"/>
              </a:rPr>
              <a:t>				|	</a:t>
            </a:r>
            <a:r>
              <a:rPr lang="en-US" altLang="zh-CN" b="1" smtClean="0"/>
              <a:t>movw $40,-2(%ebp)</a:t>
            </a:r>
            <a:endParaRPr lang="en-US" altLang="zh-CN" b="1" smtClean="0">
              <a:latin typeface="宋体" pitchFamily="2" charset="-122"/>
            </a:endParaRPr>
          </a:p>
          <a:p>
            <a:pPr algn="just">
              <a:lnSpc>
                <a:spcPct val="90000"/>
              </a:lnSpc>
              <a:spcBef>
                <a:spcPct val="0"/>
              </a:spcBef>
              <a:buFontTx/>
              <a:buNone/>
            </a:pPr>
            <a:r>
              <a:rPr lang="en-US" altLang="zh-CN" b="1" smtClean="0">
                <a:cs typeface="Times New Roman" pitchFamily="18" charset="0"/>
              </a:rPr>
              <a:t>	.value 20		|	. . .</a:t>
            </a:r>
          </a:p>
        </p:txBody>
      </p:sp>
      <p:sp>
        <p:nvSpPr>
          <p:cNvPr id="15364" name="Rectangle 4"/>
          <p:cNvSpPr>
            <a:spLocks noChangeArrowheads="1"/>
          </p:cNvSpPr>
          <p:nvPr/>
        </p:nvSpPr>
        <p:spPr bwMode="auto">
          <a:xfrm>
            <a:off x="-19050" y="142875"/>
            <a:ext cx="3598863"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olidFill>
                  <a:srgbClr val="B2B2B2"/>
                </a:solidFill>
              </a:rPr>
              <a:t>static long aa = 10;</a:t>
            </a:r>
          </a:p>
          <a:p>
            <a:pPr marL="342900" indent="-342900"/>
            <a:r>
              <a:rPr lang="en-US" altLang="zh-CN">
                <a:solidFill>
                  <a:srgbClr val="B2B2B2"/>
                </a:solidFill>
              </a:rPr>
              <a:t>short bb = 20;</a:t>
            </a:r>
            <a:endParaRPr lang="zh-CN" altLang="en-US">
              <a:solidFill>
                <a:srgbClr val="B2B2B2"/>
              </a:solidFill>
            </a:endParaRPr>
          </a:p>
        </p:txBody>
      </p:sp>
      <p:sp>
        <p:nvSpPr>
          <p:cNvPr id="15365" name="Rectangle 5"/>
          <p:cNvSpPr>
            <a:spLocks noChangeArrowheads="1"/>
          </p:cNvSpPr>
          <p:nvPr/>
        </p:nvSpPr>
        <p:spPr bwMode="auto">
          <a:xfrm>
            <a:off x="5562600" y="0"/>
            <a:ext cx="40957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a:solidFill>
                  <a:srgbClr val="B2B2B2"/>
                </a:solidFill>
              </a:rPr>
              <a:t>func( ) {</a:t>
            </a:r>
          </a:p>
          <a:p>
            <a:pPr marL="342900" indent="-342900"/>
            <a:r>
              <a:rPr lang="en-US" altLang="zh-CN">
                <a:solidFill>
                  <a:srgbClr val="B2B2B2"/>
                </a:solidFill>
              </a:rPr>
              <a:t>  static long cc = 30;</a:t>
            </a:r>
          </a:p>
          <a:p>
            <a:pPr marL="342900" indent="-342900"/>
            <a:r>
              <a:rPr lang="en-US" altLang="zh-CN">
                <a:solidFill>
                  <a:srgbClr val="B2B2B2"/>
                </a:solidFill>
              </a:rPr>
              <a:t>  short dd = 40; }</a:t>
            </a:r>
            <a:endParaRPr lang="zh-CN" altLang="en-US">
              <a:solidFill>
                <a:srgbClr val="B2B2B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09379" name="Rectangle 3"/>
          <p:cNvSpPr>
            <a:spLocks noGrp="1" noChangeArrowheads="1"/>
          </p:cNvSpPr>
          <p:nvPr>
            <p:ph idx="1"/>
          </p:nvPr>
        </p:nvSpPr>
        <p:spPr>
          <a:xfrm>
            <a:off x="287338" y="1438275"/>
            <a:ext cx="8564562" cy="5038725"/>
          </a:xfrm>
          <a:noFill/>
        </p:spPr>
        <p:txBody>
          <a:bodyPr/>
          <a:lstStyle/>
          <a:p>
            <a:pPr>
              <a:lnSpc>
                <a:spcPct val="90000"/>
              </a:lnSpc>
            </a:pPr>
            <a:r>
              <a:rPr lang="zh-CN" altLang="en-US" b="1" smtClean="0">
                <a:latin typeface="宋体" pitchFamily="2" charset="-122"/>
              </a:rPr>
              <a:t>一个重定位模块</a:t>
            </a:r>
            <a:r>
              <a:rPr lang="en-US" altLang="zh-CN" b="1" smtClean="0"/>
              <a:t>M</a:t>
            </a:r>
            <a:r>
              <a:rPr lang="zh-CN" altLang="en-US" b="1" smtClean="0"/>
              <a:t>可能</a:t>
            </a:r>
            <a:r>
              <a:rPr lang="zh-CN" altLang="en-US" b="1" smtClean="0">
                <a:latin typeface="宋体" pitchFamily="2" charset="-122"/>
              </a:rPr>
              <a:t>定义和引用的符号</a:t>
            </a:r>
          </a:p>
          <a:p>
            <a:pPr lvl="1">
              <a:lnSpc>
                <a:spcPct val="90000"/>
              </a:lnSpc>
            </a:pPr>
            <a:r>
              <a:rPr lang="zh-CN" altLang="en-US" b="1" smtClean="0">
                <a:solidFill>
                  <a:srgbClr val="00FF00"/>
                </a:solidFill>
              </a:rPr>
              <a:t>全局符号</a:t>
            </a:r>
            <a:r>
              <a:rPr lang="zh-CN" altLang="en-US" b="1" smtClean="0"/>
              <a:t> 指那些在模块</a:t>
            </a:r>
            <a:r>
              <a:rPr lang="en-US" altLang="zh-CN" b="1" smtClean="0"/>
              <a:t>M</a:t>
            </a:r>
            <a:r>
              <a:rPr lang="zh-CN" altLang="en-US" b="1" smtClean="0"/>
              <a:t>中定义，可以被其它模块引用的符号</a:t>
            </a:r>
          </a:p>
          <a:p>
            <a:pPr lvl="1">
              <a:lnSpc>
                <a:spcPct val="90000"/>
              </a:lnSpc>
            </a:pPr>
            <a:r>
              <a:rPr lang="zh-CN" altLang="en-US" b="1" smtClean="0">
                <a:solidFill>
                  <a:srgbClr val="00FF00"/>
                </a:solidFill>
              </a:rPr>
              <a:t>局部符号</a:t>
            </a:r>
            <a:r>
              <a:rPr lang="zh-CN" altLang="en-US" b="1" smtClean="0"/>
              <a:t> 指那些在模块</a:t>
            </a:r>
            <a:r>
              <a:rPr lang="en-US" altLang="zh-CN" b="1" smtClean="0"/>
              <a:t>M</a:t>
            </a:r>
            <a:r>
              <a:rPr lang="zh-CN" altLang="en-US" b="1" smtClean="0"/>
              <a:t>中定义，且只能在本模块中引用的符号</a:t>
            </a:r>
          </a:p>
          <a:p>
            <a:pPr lvl="1">
              <a:lnSpc>
                <a:spcPct val="90000"/>
              </a:lnSpc>
            </a:pPr>
            <a:r>
              <a:rPr lang="zh-CN" altLang="en-US" b="1" smtClean="0">
                <a:solidFill>
                  <a:srgbClr val="00FF00"/>
                </a:solidFill>
              </a:rPr>
              <a:t>外部符号</a:t>
            </a:r>
            <a:r>
              <a:rPr lang="zh-CN" altLang="en-US" b="1" smtClean="0"/>
              <a:t> 指那些由模块</a:t>
            </a:r>
            <a:r>
              <a:rPr lang="en-US" altLang="zh-CN" b="1" smtClean="0"/>
              <a:t>M</a:t>
            </a:r>
            <a:r>
              <a:rPr lang="zh-CN" altLang="en-US" b="1" smtClean="0"/>
              <a:t>引用并由其它模块定义符号</a:t>
            </a:r>
          </a:p>
          <a:p>
            <a:pPr>
              <a:lnSpc>
                <a:spcPct val="90000"/>
              </a:lnSpc>
            </a:pPr>
            <a:r>
              <a:rPr lang="zh-CN" altLang="en-US" b="1" smtClean="0"/>
              <a:t>符号解析</a:t>
            </a:r>
          </a:p>
          <a:p>
            <a:pPr lvl="1">
              <a:lnSpc>
                <a:spcPct val="90000"/>
              </a:lnSpc>
            </a:pPr>
            <a:r>
              <a:rPr lang="zh-CN" altLang="en-US" b="1" smtClean="0"/>
              <a:t>识别各个目标模块中定义和引用的符号，为每一个符号引用确定它所关联的一个同名符号的定义</a:t>
            </a:r>
          </a:p>
          <a:p>
            <a:pPr>
              <a:lnSpc>
                <a:spcPct val="90000"/>
              </a:lnSpc>
            </a:pPr>
            <a:r>
              <a:rPr lang="zh-CN" altLang="en-US" b="1" smtClean="0"/>
              <a:t>重定位</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09379">
                                            <p:txEl>
                                              <p:pRg st="2" end="2"/>
                                            </p:txEl>
                                          </p:spTgt>
                                        </p:tgtEl>
                                        <p:attrNameLst>
                                          <p:attrName>style.visibility</p:attrName>
                                        </p:attrNameLst>
                                      </p:cBhvr>
                                      <p:to>
                                        <p:strVal val="visible"/>
                                      </p:to>
                                    </p:set>
                                    <p:animEffect transition="in" filter="box(in)">
                                      <p:cBhvr>
                                        <p:cTn id="7" dur="500"/>
                                        <p:tgtEl>
                                          <p:spTgt spid="15093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09379">
                                            <p:txEl>
                                              <p:pRg st="3" end="3"/>
                                            </p:txEl>
                                          </p:spTgt>
                                        </p:tgtEl>
                                        <p:attrNameLst>
                                          <p:attrName>style.visibility</p:attrName>
                                        </p:attrNameLst>
                                      </p:cBhvr>
                                      <p:to>
                                        <p:strVal val="visible"/>
                                      </p:to>
                                    </p:set>
                                    <p:animEffect transition="in" filter="box(in)">
                                      <p:cBhvr>
                                        <p:cTn id="12" dur="500"/>
                                        <p:tgtEl>
                                          <p:spTgt spid="150937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09379">
                                            <p:txEl>
                                              <p:pRg st="4" end="4"/>
                                            </p:txEl>
                                          </p:spTgt>
                                        </p:tgtEl>
                                        <p:attrNameLst>
                                          <p:attrName>style.visibility</p:attrName>
                                        </p:attrNameLst>
                                      </p:cBhvr>
                                      <p:to>
                                        <p:strVal val="visible"/>
                                      </p:to>
                                    </p:set>
                                    <p:animEffect transition="in" filter="box(in)">
                                      <p:cBhvr>
                                        <p:cTn id="17" dur="500"/>
                                        <p:tgtEl>
                                          <p:spTgt spid="1509379">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509379">
                                            <p:txEl>
                                              <p:pRg st="5" end="5"/>
                                            </p:txEl>
                                          </p:spTgt>
                                        </p:tgtEl>
                                        <p:attrNameLst>
                                          <p:attrName>style.visibility</p:attrName>
                                        </p:attrNameLst>
                                      </p:cBhvr>
                                      <p:to>
                                        <p:strVal val="visible"/>
                                      </p:to>
                                    </p:set>
                                    <p:animEffect transition="in" filter="box(in)">
                                      <p:cBhvr>
                                        <p:cTn id="20" dur="500"/>
                                        <p:tgtEl>
                                          <p:spTgt spid="1509379">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509379">
                                            <p:txEl>
                                              <p:pRg st="6" end="6"/>
                                            </p:txEl>
                                          </p:spTgt>
                                        </p:tgtEl>
                                        <p:attrNameLst>
                                          <p:attrName>style.visibility</p:attrName>
                                        </p:attrNameLst>
                                      </p:cBhvr>
                                      <p:to>
                                        <p:strVal val="visible"/>
                                      </p:to>
                                    </p:set>
                                    <p:animEffect transition="in" filter="box(in)">
                                      <p:cBhvr>
                                        <p:cTn id="25" dur="500"/>
                                        <p:tgtEl>
                                          <p:spTgt spid="15093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741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1.1.4 </a:t>
            </a:r>
            <a:r>
              <a:rPr lang="zh-CN" altLang="en-US" b="1" smtClean="0"/>
              <a:t>目标文件的格式</a:t>
            </a:r>
          </a:p>
          <a:p>
            <a:r>
              <a:rPr lang="zh-CN" altLang="en-US" b="1" smtClean="0">
                <a:latin typeface="宋体" pitchFamily="2" charset="-122"/>
              </a:rPr>
              <a:t>目标文件格式随系统不同而不同</a:t>
            </a:r>
          </a:p>
          <a:p>
            <a:r>
              <a:rPr lang="zh-CN" altLang="en-US" b="1" smtClean="0">
                <a:latin typeface="宋体" pitchFamily="2" charset="-122"/>
              </a:rPr>
              <a:t>介绍</a:t>
            </a:r>
            <a:r>
              <a:rPr lang="en-US" altLang="zh-CN" b="1" smtClean="0"/>
              <a:t>Unix</a:t>
            </a:r>
            <a:r>
              <a:rPr lang="zh-CN" altLang="en-US" b="1" smtClean="0">
                <a:latin typeface="宋体" pitchFamily="2" charset="-122"/>
              </a:rPr>
              <a:t>的</a:t>
            </a:r>
            <a:r>
              <a:rPr lang="en-US" altLang="zh-CN" b="1" smtClean="0"/>
              <a:t>ELF</a:t>
            </a:r>
            <a:r>
              <a:rPr lang="en-US" altLang="zh-CN" b="1" smtClean="0">
                <a:latin typeface="宋体" pitchFamily="2" charset="-122"/>
              </a:rPr>
              <a:t>（</a:t>
            </a:r>
            <a:r>
              <a:rPr lang="en-US" altLang="zh-CN" b="1" i="1" smtClean="0"/>
              <a:t>Executable and Linkable Format</a:t>
            </a:r>
            <a:r>
              <a:rPr lang="en-US" altLang="zh-CN" b="1" smtClean="0">
                <a:latin typeface="宋体" pitchFamily="2" charset="-122"/>
              </a:rPr>
              <a:t>）</a:t>
            </a:r>
            <a:r>
              <a:rPr lang="zh-CN" altLang="en-US" b="1" smtClean="0">
                <a:latin typeface="宋体" pitchFamily="2" charset="-122"/>
              </a:rPr>
              <a:t>格式</a:t>
            </a:r>
            <a:endParaRPr lang="zh-CN" altLang="en-US" b="1" smtClean="0"/>
          </a:p>
          <a:p>
            <a:r>
              <a:rPr lang="en-US" altLang="zh-CN" b="1" smtClean="0"/>
              <a:t>Linux</a:t>
            </a:r>
            <a:r>
              <a:rPr lang="en-US" altLang="zh-CN" b="1" smtClean="0">
                <a:latin typeface="宋体" pitchFamily="2" charset="-122"/>
              </a:rPr>
              <a:t>、</a:t>
            </a:r>
            <a:r>
              <a:rPr lang="en-US" altLang="zh-CN" b="1" smtClean="0"/>
              <a:t>System V Unix</a:t>
            </a:r>
            <a:r>
              <a:rPr lang="zh-CN" altLang="en-US" b="1" smtClean="0">
                <a:latin typeface="宋体" pitchFamily="2" charset="-122"/>
              </a:rPr>
              <a:t>的后期版本、</a:t>
            </a:r>
            <a:r>
              <a:rPr lang="en-US" altLang="zh-CN" b="1" smtClean="0"/>
              <a:t>BSD Unix</a:t>
            </a:r>
            <a:r>
              <a:rPr lang="zh-CN" altLang="en-US" b="1" smtClean="0">
                <a:latin typeface="宋体" pitchFamily="2" charset="-122"/>
              </a:rPr>
              <a:t>变体和</a:t>
            </a:r>
            <a:r>
              <a:rPr lang="en-US" altLang="zh-CN" b="1" smtClean="0"/>
              <a:t>Sun Solaris</a:t>
            </a:r>
            <a:r>
              <a:rPr lang="en-US" altLang="zh-CN" b="1" smtClean="0">
                <a:latin typeface="宋体" pitchFamily="2" charset="-122"/>
              </a:rPr>
              <a:t>，</a:t>
            </a:r>
            <a:r>
              <a:rPr lang="zh-CN" altLang="en-US" b="1" smtClean="0">
                <a:latin typeface="宋体" pitchFamily="2" charset="-122"/>
              </a:rPr>
              <a:t>都使用</a:t>
            </a:r>
            <a:r>
              <a:rPr lang="en-US" altLang="zh-CN" b="1" smtClean="0"/>
              <a:t>Unix</a:t>
            </a:r>
            <a:r>
              <a:rPr lang="zh-CN" altLang="en-US" b="1" smtClean="0">
                <a:latin typeface="宋体" pitchFamily="2" charset="-122"/>
              </a:rPr>
              <a:t>的</a:t>
            </a:r>
            <a:r>
              <a:rPr lang="en-US" altLang="zh-CN" b="1" smtClean="0"/>
              <a:t>ELF</a:t>
            </a:r>
            <a:r>
              <a:rPr lang="zh-CN" altLang="en-US" b="1" smtClean="0"/>
              <a:t>格式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8435" name="Rectangle 3"/>
          <p:cNvSpPr>
            <a:spLocks noGrp="1" noChangeArrowheads="1"/>
          </p:cNvSpPr>
          <p:nvPr>
            <p:ph idx="1"/>
          </p:nvPr>
        </p:nvSpPr>
        <p:spPr>
          <a:xfrm>
            <a:off x="287338" y="1438275"/>
            <a:ext cx="4724400" cy="5038725"/>
          </a:xfrm>
          <a:noFill/>
        </p:spPr>
        <p:txBody>
          <a:bodyPr/>
          <a:lstStyle/>
          <a:p>
            <a:pPr>
              <a:lnSpc>
                <a:spcPct val="90000"/>
              </a:lnSpc>
              <a:buFontTx/>
              <a:buNone/>
            </a:pPr>
            <a:r>
              <a:rPr lang="en-US" altLang="zh-CN" b="1" smtClean="0"/>
              <a:t>ELF</a:t>
            </a:r>
            <a:r>
              <a:rPr lang="zh-CN" altLang="en-US" b="1" smtClean="0"/>
              <a:t>头</a:t>
            </a:r>
          </a:p>
          <a:p>
            <a:pPr>
              <a:lnSpc>
                <a:spcPct val="90000"/>
              </a:lnSpc>
            </a:pPr>
            <a:r>
              <a:rPr lang="zh-CN" altLang="en-US" b="1" smtClean="0">
                <a:latin typeface="宋体" pitchFamily="2" charset="-122"/>
              </a:rPr>
              <a:t>描述了字的大小</a:t>
            </a:r>
          </a:p>
          <a:p>
            <a:pPr>
              <a:lnSpc>
                <a:spcPct val="90000"/>
              </a:lnSpc>
            </a:pPr>
            <a:r>
              <a:rPr lang="zh-CN" altLang="en-US" b="1" smtClean="0">
                <a:latin typeface="宋体" pitchFamily="2" charset="-122"/>
              </a:rPr>
              <a:t>产生此文件的系统的字节次序</a:t>
            </a:r>
          </a:p>
          <a:p>
            <a:pPr>
              <a:lnSpc>
                <a:spcPct val="90000"/>
              </a:lnSpc>
            </a:pPr>
            <a:r>
              <a:rPr lang="zh-CN" altLang="en-US" b="1" smtClean="0">
                <a:latin typeface="宋体" pitchFamily="2" charset="-122"/>
              </a:rPr>
              <a:t>目标文件的类型</a:t>
            </a:r>
          </a:p>
          <a:p>
            <a:pPr>
              <a:lnSpc>
                <a:spcPct val="90000"/>
              </a:lnSpc>
            </a:pPr>
            <a:r>
              <a:rPr lang="zh-CN" altLang="en-US" b="1" smtClean="0">
                <a:latin typeface="宋体" pitchFamily="2" charset="-122"/>
              </a:rPr>
              <a:t>机器类型</a:t>
            </a:r>
          </a:p>
          <a:p>
            <a:pPr>
              <a:lnSpc>
                <a:spcPct val="90000"/>
              </a:lnSpc>
            </a:pPr>
            <a:r>
              <a:rPr lang="zh-CN" altLang="en-US" b="1" smtClean="0">
                <a:latin typeface="宋体" pitchFamily="2" charset="-122"/>
              </a:rPr>
              <a:t>节头表的位置、条目多少</a:t>
            </a:r>
          </a:p>
          <a:p>
            <a:pPr>
              <a:lnSpc>
                <a:spcPct val="90000"/>
              </a:lnSpc>
            </a:pPr>
            <a:r>
              <a:rPr lang="zh-CN" altLang="en-US" b="1" smtClean="0">
                <a:latin typeface="宋体" pitchFamily="2" charset="-122"/>
              </a:rPr>
              <a:t>其它</a:t>
            </a:r>
          </a:p>
        </p:txBody>
      </p:sp>
      <p:grpSp>
        <p:nvGrpSpPr>
          <p:cNvPr id="18436" name="Group 24"/>
          <p:cNvGrpSpPr>
            <a:grpSpLocks/>
          </p:cNvGrpSpPr>
          <p:nvPr/>
        </p:nvGrpSpPr>
        <p:grpSpPr bwMode="auto">
          <a:xfrm>
            <a:off x="4114800" y="1143000"/>
            <a:ext cx="4419600" cy="5715000"/>
            <a:chOff x="2592" y="720"/>
            <a:chExt cx="2784" cy="3600"/>
          </a:xfrm>
        </p:grpSpPr>
        <p:sp>
          <p:nvSpPr>
            <p:cNvPr id="18437"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18438"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18439"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18440"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18441"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18442"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18443"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18444"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18445"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18446"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18447"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18448"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18449"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8450"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8451"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18452"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18453"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9459" name="Rectangle 3"/>
          <p:cNvSpPr>
            <a:spLocks noGrp="1" noChangeArrowheads="1"/>
          </p:cNvSpPr>
          <p:nvPr>
            <p:ph idx="1"/>
          </p:nvPr>
        </p:nvSpPr>
        <p:spPr>
          <a:xfrm>
            <a:off x="287338" y="1438275"/>
            <a:ext cx="4724400" cy="5038725"/>
          </a:xfrm>
          <a:noFill/>
        </p:spPr>
        <p:txBody>
          <a:bodyPr/>
          <a:lstStyle/>
          <a:p>
            <a:pPr>
              <a:buFontTx/>
              <a:buNone/>
            </a:pPr>
            <a:r>
              <a:rPr lang="zh-CN" altLang="en-US" b="1" smtClean="0">
                <a:latin typeface="宋体" pitchFamily="2" charset="-122"/>
              </a:rPr>
              <a:t>节头表</a:t>
            </a:r>
          </a:p>
          <a:p>
            <a:r>
              <a:rPr lang="zh-CN" altLang="en-US" b="1" smtClean="0">
                <a:latin typeface="宋体" pitchFamily="2" charset="-122"/>
              </a:rPr>
              <a:t>描述目标文件中各节的位置和大小</a:t>
            </a:r>
          </a:p>
          <a:p>
            <a:r>
              <a:rPr lang="zh-CN" altLang="en-US" b="1" smtClean="0">
                <a:latin typeface="宋体" pitchFamily="2" charset="-122"/>
              </a:rPr>
              <a:t>处于目标文件的末尾</a:t>
            </a:r>
          </a:p>
        </p:txBody>
      </p:sp>
      <p:grpSp>
        <p:nvGrpSpPr>
          <p:cNvPr id="19460" name="Group 4"/>
          <p:cNvGrpSpPr>
            <a:grpSpLocks/>
          </p:cNvGrpSpPr>
          <p:nvPr/>
        </p:nvGrpSpPr>
        <p:grpSpPr bwMode="auto">
          <a:xfrm>
            <a:off x="4114800" y="1143000"/>
            <a:ext cx="4419600" cy="5715000"/>
            <a:chOff x="2592" y="720"/>
            <a:chExt cx="2784" cy="3600"/>
          </a:xfrm>
        </p:grpSpPr>
        <p:sp>
          <p:nvSpPr>
            <p:cNvPr id="19461"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19462"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19463"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19464"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19465"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19466"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19467"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19468"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19469"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19470"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19471"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19472"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19473"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9474"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19475"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19476"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19477"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20483" name="Rectangle 3"/>
          <p:cNvSpPr>
            <a:spLocks noGrp="1" noChangeArrowheads="1"/>
          </p:cNvSpPr>
          <p:nvPr>
            <p:ph idx="1"/>
          </p:nvPr>
        </p:nvSpPr>
        <p:spPr>
          <a:xfrm>
            <a:off x="287338" y="1438275"/>
            <a:ext cx="4724400" cy="5038725"/>
          </a:xfrm>
          <a:noFill/>
        </p:spPr>
        <p:txBody>
          <a:bodyPr/>
          <a:lstStyle/>
          <a:p>
            <a:pPr>
              <a:buFontTx/>
              <a:buNone/>
            </a:pPr>
            <a:r>
              <a:rPr lang="zh-CN" altLang="en-US" b="1" smtClean="0"/>
              <a:t>.</a:t>
            </a:r>
            <a:r>
              <a:rPr lang="en-US" altLang="zh-CN" b="1" smtClean="0"/>
              <a:t>text</a:t>
            </a:r>
            <a:r>
              <a:rPr lang="zh-CN" altLang="en-US" b="1" smtClean="0"/>
              <a:t>节</a:t>
            </a:r>
          </a:p>
          <a:p>
            <a:pPr>
              <a:buFontTx/>
              <a:buNone/>
            </a:pPr>
            <a:r>
              <a:rPr lang="zh-CN" altLang="en-US" b="1" smtClean="0">
                <a:latin typeface="宋体" pitchFamily="2" charset="-122"/>
              </a:rPr>
              <a:t>  被编译程序的机器代码</a:t>
            </a:r>
          </a:p>
          <a:p>
            <a:pPr>
              <a:buFontTx/>
              <a:buNone/>
            </a:pPr>
            <a:r>
              <a:rPr lang="zh-CN" altLang="en-US" b="1" smtClean="0"/>
              <a:t>.</a:t>
            </a:r>
            <a:r>
              <a:rPr lang="en-US" altLang="zh-CN" b="1" smtClean="0"/>
              <a:t>rodata</a:t>
            </a:r>
            <a:r>
              <a:rPr lang="zh-CN" altLang="en-US" b="1" smtClean="0">
                <a:latin typeface="宋体" pitchFamily="2" charset="-122"/>
              </a:rPr>
              <a:t>节</a:t>
            </a:r>
          </a:p>
          <a:p>
            <a:pPr>
              <a:buFontTx/>
              <a:buNone/>
            </a:pPr>
            <a:r>
              <a:rPr lang="zh-CN" altLang="en-US" b="1" smtClean="0">
                <a:latin typeface="宋体" pitchFamily="2" charset="-122"/>
              </a:rPr>
              <a:t>  诸如</a:t>
            </a:r>
            <a:r>
              <a:rPr lang="en-US" altLang="zh-CN" b="1" smtClean="0"/>
              <a:t>printf</a:t>
            </a:r>
            <a:r>
              <a:rPr lang="zh-CN" altLang="en-US" b="1" smtClean="0"/>
              <a:t>语句中的格式串和</a:t>
            </a:r>
            <a:r>
              <a:rPr lang="en-US" altLang="zh-CN" b="1" smtClean="0"/>
              <a:t>switch</a:t>
            </a:r>
            <a:r>
              <a:rPr lang="zh-CN" altLang="en-US" b="1" smtClean="0"/>
              <a:t>语句的跳转表等只读数据</a:t>
            </a:r>
          </a:p>
          <a:p>
            <a:pPr>
              <a:buFontTx/>
              <a:buNone/>
            </a:pPr>
            <a:r>
              <a:rPr lang="zh-CN" altLang="en-US" b="1" smtClean="0"/>
              <a:t>.</a:t>
            </a:r>
            <a:r>
              <a:rPr lang="en-US" altLang="zh-CN" b="1" smtClean="0"/>
              <a:t>data</a:t>
            </a:r>
            <a:r>
              <a:rPr lang="zh-CN" altLang="en-US" b="1" smtClean="0">
                <a:latin typeface="宋体" pitchFamily="2" charset="-122"/>
              </a:rPr>
              <a:t>节</a:t>
            </a:r>
          </a:p>
          <a:p>
            <a:pPr>
              <a:buFontTx/>
              <a:buNone/>
            </a:pPr>
            <a:r>
              <a:rPr lang="zh-CN" altLang="en-US" b="1" smtClean="0">
                <a:latin typeface="宋体" pitchFamily="2" charset="-122"/>
              </a:rPr>
              <a:t>  已初始化的全局变量 </a:t>
            </a:r>
          </a:p>
        </p:txBody>
      </p:sp>
      <p:grpSp>
        <p:nvGrpSpPr>
          <p:cNvPr id="20484" name="Group 4"/>
          <p:cNvGrpSpPr>
            <a:grpSpLocks/>
          </p:cNvGrpSpPr>
          <p:nvPr/>
        </p:nvGrpSpPr>
        <p:grpSpPr bwMode="auto">
          <a:xfrm>
            <a:off x="4114800" y="1143000"/>
            <a:ext cx="4419600" cy="5715000"/>
            <a:chOff x="2592" y="720"/>
            <a:chExt cx="2784" cy="3600"/>
          </a:xfrm>
        </p:grpSpPr>
        <p:sp>
          <p:nvSpPr>
            <p:cNvPr id="20485"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20486"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20487"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20488"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20489"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20490"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20491"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20492"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20493"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20494"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20495"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20496"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20497"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0498"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0499"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20500"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20501"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grpSp>
        <p:nvGrpSpPr>
          <p:cNvPr id="3075" name="Group 71"/>
          <p:cNvGrpSpPr>
            <a:grpSpLocks/>
          </p:cNvGrpSpPr>
          <p:nvPr/>
        </p:nvGrpSpPr>
        <p:grpSpPr bwMode="auto">
          <a:xfrm>
            <a:off x="3962400" y="1125538"/>
            <a:ext cx="5051425" cy="5616575"/>
            <a:chOff x="2496" y="709"/>
            <a:chExt cx="3182" cy="3538"/>
          </a:xfrm>
        </p:grpSpPr>
        <p:sp>
          <p:nvSpPr>
            <p:cNvPr id="3077" name="Rectangle 43"/>
            <p:cNvSpPr>
              <a:spLocks noChangeArrowheads="1"/>
            </p:cNvSpPr>
            <p:nvPr/>
          </p:nvSpPr>
          <p:spPr bwMode="auto">
            <a:xfrm>
              <a:off x="2701" y="1132"/>
              <a:ext cx="1486" cy="26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80000"/>
                </a:lnSpc>
                <a:spcBef>
                  <a:spcPct val="0"/>
                </a:spcBef>
              </a:pPr>
              <a:r>
                <a:rPr lang="zh-CN" altLang="en-US" sz="2800"/>
                <a:t>预处理器</a:t>
              </a:r>
            </a:p>
          </p:txBody>
        </p:sp>
        <p:sp>
          <p:nvSpPr>
            <p:cNvPr id="3078" name="Rectangle 44"/>
            <p:cNvSpPr>
              <a:spLocks noChangeArrowheads="1"/>
            </p:cNvSpPr>
            <p:nvPr/>
          </p:nvSpPr>
          <p:spPr bwMode="auto">
            <a:xfrm>
              <a:off x="3122" y="709"/>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zh-CN" altLang="en-US" sz="2800">
                  <a:latin typeface="宋体" pitchFamily="2" charset="-122"/>
                </a:rPr>
                <a:t>源程序</a:t>
              </a:r>
              <a:endParaRPr lang="zh-CN" altLang="en-US" sz="2800"/>
            </a:p>
          </p:txBody>
        </p:sp>
        <p:sp>
          <p:nvSpPr>
            <p:cNvPr id="3079" name="Rectangle 45"/>
            <p:cNvSpPr>
              <a:spLocks noChangeArrowheads="1"/>
            </p:cNvSpPr>
            <p:nvPr/>
          </p:nvSpPr>
          <p:spPr bwMode="auto">
            <a:xfrm>
              <a:off x="2660" y="1525"/>
              <a:ext cx="15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zh-CN" altLang="en-US" sz="2800"/>
                <a:t>修改后的源程序</a:t>
              </a:r>
            </a:p>
          </p:txBody>
        </p:sp>
        <p:sp>
          <p:nvSpPr>
            <p:cNvPr id="3080" name="Rectangle 46"/>
            <p:cNvSpPr>
              <a:spLocks noChangeArrowheads="1"/>
            </p:cNvSpPr>
            <p:nvPr/>
          </p:nvSpPr>
          <p:spPr bwMode="auto">
            <a:xfrm>
              <a:off x="2496" y="3113"/>
              <a:ext cx="20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800">
                  <a:latin typeface="宋体" pitchFamily="2" charset="-122"/>
                </a:rPr>
                <a:t>可重定位的目标程序</a:t>
              </a:r>
              <a:endParaRPr lang="zh-CN" altLang="en-US" sz="2800"/>
            </a:p>
          </p:txBody>
        </p:sp>
        <p:sp>
          <p:nvSpPr>
            <p:cNvPr id="3081" name="Rectangle 47"/>
            <p:cNvSpPr>
              <a:spLocks noChangeArrowheads="1"/>
            </p:cNvSpPr>
            <p:nvPr/>
          </p:nvSpPr>
          <p:spPr bwMode="auto">
            <a:xfrm>
              <a:off x="4558" y="3709"/>
              <a:ext cx="112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800">
                  <a:latin typeface="宋体" pitchFamily="2" charset="-122"/>
                </a:rPr>
                <a:t>可重定位的</a:t>
              </a:r>
            </a:p>
            <a:p>
              <a:pPr>
                <a:spcBef>
                  <a:spcPct val="0"/>
                </a:spcBef>
              </a:pPr>
              <a:r>
                <a:rPr lang="zh-CN" altLang="en-US" sz="2800">
                  <a:latin typeface="宋体" pitchFamily="2" charset="-122"/>
                </a:rPr>
                <a:t>目标文件</a:t>
              </a:r>
              <a:endParaRPr lang="zh-CN" altLang="en-US" sz="2800"/>
            </a:p>
          </p:txBody>
        </p:sp>
        <p:sp>
          <p:nvSpPr>
            <p:cNvPr id="3082" name="Rectangle 48"/>
            <p:cNvSpPr>
              <a:spLocks noChangeArrowheads="1"/>
            </p:cNvSpPr>
            <p:nvPr/>
          </p:nvSpPr>
          <p:spPr bwMode="auto">
            <a:xfrm>
              <a:off x="4740" y="3385"/>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800">
                  <a:latin typeface="宋体" pitchFamily="2" charset="-122"/>
                </a:rPr>
                <a:t>库</a:t>
              </a:r>
              <a:endParaRPr lang="zh-CN" altLang="en-US" sz="2800"/>
            </a:p>
          </p:txBody>
        </p:sp>
        <p:sp>
          <p:nvSpPr>
            <p:cNvPr id="3083" name="Rectangle 50"/>
            <p:cNvSpPr>
              <a:spLocks noChangeArrowheads="1"/>
            </p:cNvSpPr>
            <p:nvPr/>
          </p:nvSpPr>
          <p:spPr bwMode="auto">
            <a:xfrm>
              <a:off x="2703" y="1925"/>
              <a:ext cx="1486" cy="27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80000"/>
                </a:lnSpc>
                <a:spcBef>
                  <a:spcPct val="0"/>
                </a:spcBef>
              </a:pPr>
              <a:r>
                <a:rPr lang="zh-CN" altLang="en-US" sz="2800"/>
                <a:t>编译器</a:t>
              </a:r>
            </a:p>
          </p:txBody>
        </p:sp>
        <p:sp>
          <p:nvSpPr>
            <p:cNvPr id="3084" name="Rectangle 51"/>
            <p:cNvSpPr>
              <a:spLocks noChangeArrowheads="1"/>
            </p:cNvSpPr>
            <p:nvPr/>
          </p:nvSpPr>
          <p:spPr bwMode="auto">
            <a:xfrm>
              <a:off x="2703" y="2742"/>
              <a:ext cx="1486" cy="2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80000"/>
                </a:lnSpc>
                <a:spcBef>
                  <a:spcPct val="0"/>
                </a:spcBef>
              </a:pPr>
              <a:r>
                <a:rPr lang="zh-CN" altLang="en-US" sz="2800"/>
                <a:t>汇编器</a:t>
              </a:r>
            </a:p>
          </p:txBody>
        </p:sp>
        <p:sp>
          <p:nvSpPr>
            <p:cNvPr id="3085" name="Rectangle 52"/>
            <p:cNvSpPr>
              <a:spLocks noChangeArrowheads="1"/>
            </p:cNvSpPr>
            <p:nvPr/>
          </p:nvSpPr>
          <p:spPr bwMode="auto">
            <a:xfrm>
              <a:off x="3045" y="2299"/>
              <a:ext cx="89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zh-CN" altLang="en-US" sz="2800"/>
                <a:t>汇编程序</a:t>
              </a:r>
            </a:p>
          </p:txBody>
        </p:sp>
        <p:sp>
          <p:nvSpPr>
            <p:cNvPr id="3086" name="Rectangle 53"/>
            <p:cNvSpPr>
              <a:spLocks noChangeArrowheads="1"/>
            </p:cNvSpPr>
            <p:nvPr/>
          </p:nvSpPr>
          <p:spPr bwMode="auto">
            <a:xfrm>
              <a:off x="2703" y="3542"/>
              <a:ext cx="1486" cy="27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80000"/>
                </a:lnSpc>
                <a:spcBef>
                  <a:spcPct val="0"/>
                </a:spcBef>
              </a:pPr>
              <a:r>
                <a:rPr lang="zh-CN" altLang="en-US" sz="2800"/>
                <a:t>连接器</a:t>
              </a:r>
            </a:p>
          </p:txBody>
        </p:sp>
        <p:sp>
          <p:nvSpPr>
            <p:cNvPr id="3087" name="Line 54"/>
            <p:cNvSpPr>
              <a:spLocks noChangeShapeType="1"/>
            </p:cNvSpPr>
            <p:nvPr/>
          </p:nvSpPr>
          <p:spPr bwMode="auto">
            <a:xfrm>
              <a:off x="3446" y="960"/>
              <a:ext cx="0" cy="17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88" name="Line 55"/>
            <p:cNvSpPr>
              <a:spLocks noChangeShapeType="1"/>
            </p:cNvSpPr>
            <p:nvPr/>
          </p:nvSpPr>
          <p:spPr bwMode="auto">
            <a:xfrm>
              <a:off x="3446" y="1405"/>
              <a:ext cx="0" cy="17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89" name="Line 56"/>
            <p:cNvSpPr>
              <a:spLocks noChangeShapeType="1"/>
            </p:cNvSpPr>
            <p:nvPr/>
          </p:nvSpPr>
          <p:spPr bwMode="auto">
            <a:xfrm>
              <a:off x="3446" y="1745"/>
              <a:ext cx="0" cy="17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90" name="Line 57"/>
            <p:cNvSpPr>
              <a:spLocks noChangeShapeType="1"/>
            </p:cNvSpPr>
            <p:nvPr/>
          </p:nvSpPr>
          <p:spPr bwMode="auto">
            <a:xfrm>
              <a:off x="3446" y="2198"/>
              <a:ext cx="0" cy="169"/>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91" name="Line 58"/>
            <p:cNvSpPr>
              <a:spLocks noChangeShapeType="1"/>
            </p:cNvSpPr>
            <p:nvPr/>
          </p:nvSpPr>
          <p:spPr bwMode="auto">
            <a:xfrm>
              <a:off x="3456" y="2568"/>
              <a:ext cx="0" cy="17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92" name="Line 59"/>
            <p:cNvSpPr>
              <a:spLocks noChangeShapeType="1"/>
            </p:cNvSpPr>
            <p:nvPr/>
          </p:nvSpPr>
          <p:spPr bwMode="auto">
            <a:xfrm>
              <a:off x="3446" y="3012"/>
              <a:ext cx="0" cy="17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93" name="Line 60"/>
            <p:cNvSpPr>
              <a:spLocks noChangeShapeType="1"/>
            </p:cNvSpPr>
            <p:nvPr/>
          </p:nvSpPr>
          <p:spPr bwMode="auto">
            <a:xfrm>
              <a:off x="3446" y="3367"/>
              <a:ext cx="0" cy="17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94" name="Line 61"/>
            <p:cNvSpPr>
              <a:spLocks noChangeShapeType="1"/>
            </p:cNvSpPr>
            <p:nvPr/>
          </p:nvSpPr>
          <p:spPr bwMode="auto">
            <a:xfrm flipH="1">
              <a:off x="4196" y="3736"/>
              <a:ext cx="453"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95" name="Line 62"/>
            <p:cNvSpPr>
              <a:spLocks noChangeShapeType="1"/>
            </p:cNvSpPr>
            <p:nvPr/>
          </p:nvSpPr>
          <p:spPr bwMode="auto">
            <a:xfrm>
              <a:off x="3456" y="3840"/>
              <a:ext cx="0" cy="17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96" name="Rectangle 63"/>
            <p:cNvSpPr>
              <a:spLocks noChangeArrowheads="1"/>
            </p:cNvSpPr>
            <p:nvPr/>
          </p:nvSpPr>
          <p:spPr bwMode="auto">
            <a:xfrm>
              <a:off x="2549" y="3929"/>
              <a:ext cx="179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zh-CN" altLang="en-US" sz="2800">
                  <a:latin typeface="宋体" pitchFamily="2" charset="-122"/>
                </a:rPr>
                <a:t>可执行的目标程序</a:t>
              </a:r>
              <a:endParaRPr lang="zh-CN" altLang="en-US" sz="2800"/>
            </a:p>
          </p:txBody>
        </p:sp>
        <p:sp>
          <p:nvSpPr>
            <p:cNvPr id="3097" name="Line 64"/>
            <p:cNvSpPr>
              <a:spLocks noChangeShapeType="1"/>
            </p:cNvSpPr>
            <p:nvPr/>
          </p:nvSpPr>
          <p:spPr bwMode="auto">
            <a:xfrm flipH="1">
              <a:off x="4196" y="3600"/>
              <a:ext cx="453"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55363" name="Rectangle 67"/>
          <p:cNvSpPr>
            <a:spLocks noChangeArrowheads="1"/>
          </p:cNvSpPr>
          <p:nvPr/>
        </p:nvSpPr>
        <p:spPr bwMode="auto">
          <a:xfrm>
            <a:off x="287338" y="1438275"/>
            <a:ext cx="3810000" cy="532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0"/>
              </a:spcBef>
              <a:buFontTx/>
              <a:buChar char="•"/>
            </a:pPr>
            <a:r>
              <a:rPr lang="en-US" altLang="zh-CN"/>
              <a:t> C</a:t>
            </a:r>
            <a:r>
              <a:rPr lang="zh-CN" altLang="en-US">
                <a:latin typeface="宋体" pitchFamily="2" charset="-122"/>
              </a:rPr>
              <a:t>源程序可以分成若干个模块</a:t>
            </a:r>
            <a:r>
              <a:rPr lang="en-US" altLang="zh-CN">
                <a:latin typeface="宋体" pitchFamily="2" charset="-122"/>
              </a:rPr>
              <a:t>(</a:t>
            </a:r>
            <a:r>
              <a:rPr lang="zh-CN" altLang="en-US">
                <a:latin typeface="宋体" pitchFamily="2" charset="-122"/>
              </a:rPr>
              <a:t>文件</a:t>
            </a:r>
            <a:r>
              <a:rPr lang="en-US" altLang="zh-CN">
                <a:latin typeface="宋体" pitchFamily="2" charset="-122"/>
              </a:rPr>
              <a:t>)</a:t>
            </a:r>
            <a:r>
              <a:rPr lang="en-US" altLang="zh-CN"/>
              <a:t> </a:t>
            </a:r>
          </a:p>
          <a:p>
            <a:pPr algn="l">
              <a:spcBef>
                <a:spcPct val="0"/>
              </a:spcBef>
              <a:buFontTx/>
              <a:buChar char="•"/>
            </a:pPr>
            <a:r>
              <a:rPr lang="zh-CN" altLang="en-US">
                <a:latin typeface="宋体" pitchFamily="2" charset="-122"/>
              </a:rPr>
              <a:t> 分别进行预处理、编译和汇编、形成可重定位的目标文件</a:t>
            </a:r>
            <a:endParaRPr lang="zh-CN" altLang="en-US"/>
          </a:p>
          <a:p>
            <a:pPr algn="l">
              <a:spcBef>
                <a:spcPct val="0"/>
              </a:spcBef>
              <a:buFontTx/>
              <a:buChar char="•"/>
            </a:pPr>
            <a:r>
              <a:rPr lang="zh-CN" altLang="en-US">
                <a:latin typeface="宋体" pitchFamily="2" charset="-122"/>
              </a:rPr>
              <a:t> 目标文件和必要的库文件连接成一个可执行的目标文件</a:t>
            </a:r>
          </a:p>
          <a:p>
            <a:pPr algn="l">
              <a:spcBef>
                <a:spcPct val="0"/>
              </a:spcBef>
              <a:buFontTx/>
              <a:buChar char="•"/>
            </a:pPr>
            <a:r>
              <a:rPr lang="zh-CN" altLang="en-US">
                <a:latin typeface="宋体" pitchFamily="2" charset="-122"/>
              </a:rPr>
              <a:t> </a:t>
            </a:r>
            <a:r>
              <a:rPr lang="en-US" altLang="zh-CN"/>
              <a:t>gcc</a:t>
            </a:r>
            <a:r>
              <a:rPr lang="zh-CN" altLang="en-US"/>
              <a:t>和</a:t>
            </a:r>
            <a:r>
              <a:rPr lang="en-US" altLang="zh-CN"/>
              <a:t>cc</a:t>
            </a:r>
            <a:r>
              <a:rPr lang="zh-CN" altLang="en-US">
                <a:latin typeface="宋体" pitchFamily="2" charset="-122"/>
              </a:rPr>
              <a:t>是编译驱动程序的名字</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363">
                                            <p:txEl>
                                              <p:pRg st="0" end="0"/>
                                            </p:txEl>
                                          </p:spTgt>
                                        </p:tgtEl>
                                        <p:attrNameLst>
                                          <p:attrName>style.visibility</p:attrName>
                                        </p:attrNameLst>
                                      </p:cBhvr>
                                      <p:to>
                                        <p:strVal val="visible"/>
                                      </p:to>
                                    </p:set>
                                    <p:animEffect transition="in" filter="box(in)">
                                      <p:cBhvr>
                                        <p:cTn id="7" dur="500"/>
                                        <p:tgtEl>
                                          <p:spTgt spid="5536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363">
                                            <p:txEl>
                                              <p:pRg st="1" end="1"/>
                                            </p:txEl>
                                          </p:spTgt>
                                        </p:tgtEl>
                                        <p:attrNameLst>
                                          <p:attrName>style.visibility</p:attrName>
                                        </p:attrNameLst>
                                      </p:cBhvr>
                                      <p:to>
                                        <p:strVal val="visible"/>
                                      </p:to>
                                    </p:set>
                                    <p:animEffect transition="in" filter="box(in)">
                                      <p:cBhvr>
                                        <p:cTn id="10" dur="500"/>
                                        <p:tgtEl>
                                          <p:spTgt spid="553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5363">
                                            <p:txEl>
                                              <p:pRg st="2" end="2"/>
                                            </p:txEl>
                                          </p:spTgt>
                                        </p:tgtEl>
                                        <p:attrNameLst>
                                          <p:attrName>style.visibility</p:attrName>
                                        </p:attrNameLst>
                                      </p:cBhvr>
                                      <p:to>
                                        <p:strVal val="visible"/>
                                      </p:to>
                                    </p:set>
                                    <p:animEffect transition="in" filter="box(in)">
                                      <p:cBhvr>
                                        <p:cTn id="15" dur="500"/>
                                        <p:tgtEl>
                                          <p:spTgt spid="553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5363">
                                            <p:txEl>
                                              <p:pRg st="3" end="3"/>
                                            </p:txEl>
                                          </p:spTgt>
                                        </p:tgtEl>
                                        <p:attrNameLst>
                                          <p:attrName>style.visibility</p:attrName>
                                        </p:attrNameLst>
                                      </p:cBhvr>
                                      <p:to>
                                        <p:strVal val="visible"/>
                                      </p:to>
                                    </p:set>
                                    <p:animEffect transition="in" filter="box(in)">
                                      <p:cBhvr>
                                        <p:cTn id="20" dur="500"/>
                                        <p:tgtEl>
                                          <p:spTgt spid="5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21507" name="Rectangle 3"/>
          <p:cNvSpPr>
            <a:spLocks noGrp="1" noChangeArrowheads="1"/>
          </p:cNvSpPr>
          <p:nvPr>
            <p:ph idx="1"/>
          </p:nvPr>
        </p:nvSpPr>
        <p:spPr>
          <a:xfrm>
            <a:off x="287338" y="1438275"/>
            <a:ext cx="4724400" cy="5038725"/>
          </a:xfrm>
          <a:noFill/>
        </p:spPr>
        <p:txBody>
          <a:bodyPr/>
          <a:lstStyle/>
          <a:p>
            <a:pPr>
              <a:buFontTx/>
              <a:buNone/>
            </a:pPr>
            <a:r>
              <a:rPr lang="zh-CN" altLang="en-US" b="1" smtClean="0"/>
              <a:t>.</a:t>
            </a:r>
            <a:r>
              <a:rPr lang="en-US" altLang="zh-CN" b="1" smtClean="0"/>
              <a:t>bss</a:t>
            </a:r>
            <a:r>
              <a:rPr lang="zh-CN" altLang="en-US" b="1" smtClean="0"/>
              <a:t>节（.</a:t>
            </a:r>
            <a:r>
              <a:rPr lang="en-US" altLang="zh-CN" b="1" smtClean="0"/>
              <a:t>comm </a:t>
            </a:r>
            <a:r>
              <a:rPr lang="zh-CN" altLang="en-US" b="1" smtClean="0"/>
              <a:t>节）</a:t>
            </a:r>
          </a:p>
          <a:p>
            <a:pPr>
              <a:buFontTx/>
              <a:buNone/>
            </a:pPr>
            <a:r>
              <a:rPr lang="zh-CN" altLang="en-US" b="1" smtClean="0">
                <a:latin typeface="宋体" pitchFamily="2" charset="-122"/>
              </a:rPr>
              <a:t>  未初始化的全局变量</a:t>
            </a:r>
          </a:p>
          <a:p>
            <a:pPr>
              <a:buFontTx/>
              <a:buNone/>
            </a:pPr>
            <a:r>
              <a:rPr lang="zh-CN" altLang="en-US" b="1" smtClean="0">
                <a:latin typeface="宋体" pitchFamily="2" charset="-122"/>
              </a:rPr>
              <a:t>  在目标文件中不占实际的空间</a:t>
            </a:r>
          </a:p>
          <a:p>
            <a:pPr>
              <a:buFontTx/>
              <a:buNone/>
            </a:pPr>
            <a:r>
              <a:rPr lang="zh-CN" altLang="en-US" b="1" smtClean="0"/>
              <a:t>.</a:t>
            </a:r>
            <a:r>
              <a:rPr lang="en-US" altLang="zh-CN" b="1" smtClean="0"/>
              <a:t>symtab</a:t>
            </a:r>
            <a:r>
              <a:rPr lang="zh-CN" altLang="en-US" b="1" smtClean="0">
                <a:latin typeface="宋体" pitchFamily="2" charset="-122"/>
              </a:rPr>
              <a:t>节</a:t>
            </a:r>
          </a:p>
          <a:p>
            <a:pPr>
              <a:buFontTx/>
              <a:buNone/>
            </a:pPr>
            <a:r>
              <a:rPr lang="zh-CN" altLang="en-US" b="1" smtClean="0">
                <a:latin typeface="宋体" pitchFamily="2" charset="-122"/>
              </a:rPr>
              <a:t>	记录在该模块中定义和引用的函数和全局变量的信息的符号表</a:t>
            </a:r>
          </a:p>
        </p:txBody>
      </p:sp>
      <p:grpSp>
        <p:nvGrpSpPr>
          <p:cNvPr id="21508" name="Group 4"/>
          <p:cNvGrpSpPr>
            <a:grpSpLocks/>
          </p:cNvGrpSpPr>
          <p:nvPr/>
        </p:nvGrpSpPr>
        <p:grpSpPr bwMode="auto">
          <a:xfrm>
            <a:off x="4114800" y="1143000"/>
            <a:ext cx="4419600" cy="5715000"/>
            <a:chOff x="2592" y="720"/>
            <a:chExt cx="2784" cy="3600"/>
          </a:xfrm>
        </p:grpSpPr>
        <p:sp>
          <p:nvSpPr>
            <p:cNvPr id="21509"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21510"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21511"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21512"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21513"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21514"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21515"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21516"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21517"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21518"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21519"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21520"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21521"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1522"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1523"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21524"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21525"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22531" name="Rectangle 3"/>
          <p:cNvSpPr>
            <a:spLocks noGrp="1" noChangeArrowheads="1"/>
          </p:cNvSpPr>
          <p:nvPr>
            <p:ph idx="1"/>
          </p:nvPr>
        </p:nvSpPr>
        <p:spPr>
          <a:xfrm>
            <a:off x="287338" y="1438275"/>
            <a:ext cx="4724400" cy="5038725"/>
          </a:xfrm>
          <a:noFill/>
        </p:spPr>
        <p:txBody>
          <a:bodyPr/>
          <a:lstStyle/>
          <a:p>
            <a:pPr>
              <a:buFontTx/>
              <a:buNone/>
            </a:pPr>
            <a:r>
              <a:rPr lang="zh-CN" altLang="en-US" b="1" smtClean="0"/>
              <a:t>.</a:t>
            </a:r>
            <a:r>
              <a:rPr lang="en-US" altLang="zh-CN" b="1" smtClean="0"/>
              <a:t>symtab</a:t>
            </a:r>
            <a:r>
              <a:rPr lang="zh-CN" altLang="en-US" b="1" smtClean="0">
                <a:latin typeface="宋体" pitchFamily="2" charset="-122"/>
              </a:rPr>
              <a:t>节</a:t>
            </a:r>
          </a:p>
          <a:p>
            <a:r>
              <a:rPr lang="en-US" altLang="zh-CN" b="1" smtClean="0"/>
              <a:t>Type</a:t>
            </a:r>
          </a:p>
          <a:p>
            <a:pPr lvl="1"/>
            <a:r>
              <a:rPr lang="en-US" altLang="zh-CN" b="1" smtClean="0"/>
              <a:t>FUNC</a:t>
            </a:r>
          </a:p>
          <a:p>
            <a:pPr lvl="1"/>
            <a:r>
              <a:rPr lang="en-US" altLang="zh-CN" b="1" smtClean="0"/>
              <a:t>OBJECT</a:t>
            </a:r>
          </a:p>
          <a:p>
            <a:r>
              <a:rPr lang="en-US" altLang="zh-CN" b="1" smtClean="0"/>
              <a:t>Bind</a:t>
            </a:r>
          </a:p>
          <a:p>
            <a:pPr lvl="1"/>
            <a:r>
              <a:rPr lang="en-US" altLang="zh-CN" b="1" smtClean="0"/>
              <a:t>GLOBAL</a:t>
            </a:r>
          </a:p>
          <a:p>
            <a:pPr lvl="1"/>
            <a:r>
              <a:rPr lang="en-US" altLang="zh-CN" b="1" smtClean="0"/>
              <a:t>LOCAL</a:t>
            </a:r>
          </a:p>
          <a:p>
            <a:pPr lvl="1"/>
            <a:r>
              <a:rPr lang="en-US" altLang="zh-CN" b="1" smtClean="0"/>
              <a:t>EXTERN</a:t>
            </a:r>
            <a:endParaRPr lang="zh-CN" altLang="en-US" b="1" smtClean="0"/>
          </a:p>
        </p:txBody>
      </p:sp>
      <p:grpSp>
        <p:nvGrpSpPr>
          <p:cNvPr id="22532" name="Group 4"/>
          <p:cNvGrpSpPr>
            <a:grpSpLocks/>
          </p:cNvGrpSpPr>
          <p:nvPr/>
        </p:nvGrpSpPr>
        <p:grpSpPr bwMode="auto">
          <a:xfrm>
            <a:off x="4114800" y="1143000"/>
            <a:ext cx="4419600" cy="5715000"/>
            <a:chOff x="2592" y="720"/>
            <a:chExt cx="2784" cy="3600"/>
          </a:xfrm>
        </p:grpSpPr>
        <p:sp>
          <p:nvSpPr>
            <p:cNvPr id="22533"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22534"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22535"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22536"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22537"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22538"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22539"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22540"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22541"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22542"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22543"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22544"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22545"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2546"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2547"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22548"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22549"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23555" name="Rectangle 3"/>
          <p:cNvSpPr>
            <a:spLocks noGrp="1" noChangeArrowheads="1"/>
          </p:cNvSpPr>
          <p:nvPr>
            <p:ph idx="1"/>
          </p:nvPr>
        </p:nvSpPr>
        <p:spPr>
          <a:xfrm>
            <a:off x="287338" y="1438275"/>
            <a:ext cx="4724400" cy="5038725"/>
          </a:xfrm>
          <a:noFill/>
        </p:spPr>
        <p:txBody>
          <a:bodyPr/>
          <a:lstStyle/>
          <a:p>
            <a:pPr>
              <a:buFontTx/>
              <a:buNone/>
            </a:pPr>
            <a:r>
              <a:rPr lang="zh-CN" altLang="en-US" b="1" smtClean="0"/>
              <a:t>.</a:t>
            </a:r>
            <a:r>
              <a:rPr lang="en-US" altLang="zh-CN" b="1" smtClean="0"/>
              <a:t>symtab</a:t>
            </a:r>
            <a:r>
              <a:rPr lang="zh-CN" altLang="en-US" b="1" smtClean="0">
                <a:latin typeface="宋体" pitchFamily="2" charset="-122"/>
              </a:rPr>
              <a:t>节</a:t>
            </a:r>
          </a:p>
          <a:p>
            <a:r>
              <a:rPr lang="en-US" altLang="zh-CN" b="1" smtClean="0"/>
              <a:t>Name</a:t>
            </a:r>
            <a:endParaRPr lang="zh-CN" altLang="en-US" b="1" smtClean="0"/>
          </a:p>
          <a:p>
            <a:r>
              <a:rPr lang="en-US" altLang="zh-CN" b="1" smtClean="0"/>
              <a:t>Value</a:t>
            </a:r>
          </a:p>
          <a:p>
            <a:pPr lvl="1"/>
            <a:r>
              <a:rPr lang="zh-CN" altLang="en-US" b="1" smtClean="0"/>
              <a:t>偏移地址，或</a:t>
            </a:r>
            <a:endParaRPr lang="en-US" altLang="zh-CN" b="1" smtClean="0"/>
          </a:p>
          <a:p>
            <a:pPr lvl="1"/>
            <a:r>
              <a:rPr lang="zh-CN" altLang="en-US" b="1" smtClean="0"/>
              <a:t>绝对地址</a:t>
            </a:r>
            <a:endParaRPr lang="en-US" altLang="zh-CN" b="1" smtClean="0"/>
          </a:p>
          <a:p>
            <a:r>
              <a:rPr lang="en-US" altLang="zh-CN" b="1" smtClean="0"/>
              <a:t>Size</a:t>
            </a:r>
          </a:p>
          <a:p>
            <a:pPr lvl="1"/>
            <a:r>
              <a:rPr lang="zh-CN" altLang="en-US" b="1" smtClean="0"/>
              <a:t>字节</a:t>
            </a:r>
            <a:r>
              <a:rPr lang="zh-CN" altLang="en-US" b="1" smtClean="0">
                <a:latin typeface="宋体" pitchFamily="2" charset="-122"/>
              </a:rPr>
              <a:t>数</a:t>
            </a:r>
            <a:endParaRPr lang="zh-CN" altLang="en-US" b="1" smtClean="0"/>
          </a:p>
        </p:txBody>
      </p:sp>
      <p:grpSp>
        <p:nvGrpSpPr>
          <p:cNvPr id="23556" name="Group 4"/>
          <p:cNvGrpSpPr>
            <a:grpSpLocks/>
          </p:cNvGrpSpPr>
          <p:nvPr/>
        </p:nvGrpSpPr>
        <p:grpSpPr bwMode="auto">
          <a:xfrm>
            <a:off x="4114800" y="1143000"/>
            <a:ext cx="4419600" cy="5715000"/>
            <a:chOff x="2592" y="720"/>
            <a:chExt cx="2784" cy="3600"/>
          </a:xfrm>
        </p:grpSpPr>
        <p:sp>
          <p:nvSpPr>
            <p:cNvPr id="23557"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23558"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23559"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23560"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23561"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23562"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23563"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23564"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23565"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23566"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23567"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23568"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23569"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3570"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3571"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23572"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23573"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24579" name="Rectangle 3"/>
          <p:cNvSpPr>
            <a:spLocks noGrp="1" noChangeArrowheads="1"/>
          </p:cNvSpPr>
          <p:nvPr>
            <p:ph idx="1"/>
          </p:nvPr>
        </p:nvSpPr>
        <p:spPr>
          <a:xfrm>
            <a:off x="287338" y="1438275"/>
            <a:ext cx="4724400" cy="5038725"/>
          </a:xfrm>
          <a:noFill/>
        </p:spPr>
        <p:txBody>
          <a:bodyPr/>
          <a:lstStyle/>
          <a:p>
            <a:pPr>
              <a:buFontTx/>
              <a:buNone/>
            </a:pPr>
            <a:r>
              <a:rPr lang="zh-CN" altLang="en-US" b="1" smtClean="0"/>
              <a:t>.</a:t>
            </a:r>
            <a:r>
              <a:rPr lang="en-US" altLang="zh-CN" b="1" smtClean="0"/>
              <a:t>rel.text</a:t>
            </a:r>
            <a:r>
              <a:rPr lang="zh-CN" altLang="en-US" b="1" smtClean="0">
                <a:latin typeface="宋体" pitchFamily="2" charset="-122"/>
              </a:rPr>
              <a:t>节</a:t>
            </a:r>
          </a:p>
          <a:p>
            <a:pPr>
              <a:buFontTx/>
              <a:buNone/>
            </a:pPr>
            <a:r>
              <a:rPr lang="zh-CN" altLang="en-US" b="1" smtClean="0">
                <a:latin typeface="宋体" pitchFamily="2" charset="-122"/>
              </a:rPr>
              <a:t>	 </a:t>
            </a:r>
            <a:r>
              <a:rPr lang="zh-CN" altLang="en-US" b="1" smtClean="0"/>
              <a:t>.</a:t>
            </a:r>
            <a:r>
              <a:rPr lang="en-US" altLang="zh-CN" b="1" smtClean="0"/>
              <a:t>text</a:t>
            </a:r>
            <a:r>
              <a:rPr lang="zh-CN" altLang="en-US" b="1" smtClean="0"/>
              <a:t>节</a:t>
            </a:r>
            <a:r>
              <a:rPr lang="zh-CN" altLang="en-US" b="1" smtClean="0">
                <a:latin typeface="宋体" pitchFamily="2" charset="-122"/>
              </a:rPr>
              <a:t>中需要修改的单元的位置列表</a:t>
            </a:r>
          </a:p>
          <a:p>
            <a:pPr>
              <a:buFontTx/>
              <a:buNone/>
            </a:pPr>
            <a:r>
              <a:rPr lang="zh-CN" altLang="en-US" b="1" smtClean="0"/>
              <a:t>.</a:t>
            </a:r>
            <a:r>
              <a:rPr lang="en-US" altLang="zh-CN" b="1" smtClean="0"/>
              <a:t>rel.data</a:t>
            </a:r>
            <a:r>
              <a:rPr lang="zh-CN" altLang="en-US" b="1" smtClean="0">
                <a:latin typeface="宋体" pitchFamily="2" charset="-122"/>
              </a:rPr>
              <a:t>节</a:t>
            </a:r>
          </a:p>
          <a:p>
            <a:pPr>
              <a:buFontTx/>
              <a:buNone/>
            </a:pPr>
            <a:r>
              <a:rPr lang="zh-CN" altLang="en-US" b="1" smtClean="0">
                <a:latin typeface="宋体" pitchFamily="2" charset="-122"/>
              </a:rPr>
              <a:t>	用于被本模块引用或定义的全局变量的重定位信息</a:t>
            </a:r>
          </a:p>
        </p:txBody>
      </p:sp>
      <p:grpSp>
        <p:nvGrpSpPr>
          <p:cNvPr id="24580" name="Group 4"/>
          <p:cNvGrpSpPr>
            <a:grpSpLocks/>
          </p:cNvGrpSpPr>
          <p:nvPr/>
        </p:nvGrpSpPr>
        <p:grpSpPr bwMode="auto">
          <a:xfrm>
            <a:off x="4114800" y="1143000"/>
            <a:ext cx="4419600" cy="5715000"/>
            <a:chOff x="2592" y="720"/>
            <a:chExt cx="2784" cy="3600"/>
          </a:xfrm>
        </p:grpSpPr>
        <p:sp>
          <p:nvSpPr>
            <p:cNvPr id="24581"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24582"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24583"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24584"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24585"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24586"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24587"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24588"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24589"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24590"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24591"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24592"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24593"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4594"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4595"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24596"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24597"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25603" name="Rectangle 3"/>
          <p:cNvSpPr>
            <a:spLocks noGrp="1" noChangeArrowheads="1"/>
          </p:cNvSpPr>
          <p:nvPr>
            <p:ph idx="1"/>
          </p:nvPr>
        </p:nvSpPr>
        <p:spPr>
          <a:xfrm>
            <a:off x="287338" y="1438275"/>
            <a:ext cx="4724400" cy="5038725"/>
          </a:xfrm>
          <a:noFill/>
        </p:spPr>
        <p:txBody>
          <a:bodyPr/>
          <a:lstStyle/>
          <a:p>
            <a:pPr>
              <a:buFontTx/>
              <a:buNone/>
            </a:pPr>
            <a:r>
              <a:rPr lang="zh-CN" altLang="en-US" b="1" smtClean="0"/>
              <a:t>.</a:t>
            </a:r>
            <a:r>
              <a:rPr lang="en-US" altLang="zh-CN" b="1" smtClean="0"/>
              <a:t>debug</a:t>
            </a:r>
            <a:r>
              <a:rPr lang="zh-CN" altLang="en-US" b="1" smtClean="0">
                <a:latin typeface="宋体" pitchFamily="2" charset="-122"/>
              </a:rPr>
              <a:t>节</a:t>
            </a:r>
          </a:p>
          <a:p>
            <a:pPr>
              <a:buFontTx/>
              <a:buNone/>
            </a:pPr>
            <a:r>
              <a:rPr lang="zh-CN" altLang="en-US" b="1" smtClean="0">
                <a:latin typeface="宋体" pitchFamily="2" charset="-122"/>
              </a:rPr>
              <a:t>	用于调试程序的调试符号表</a:t>
            </a:r>
          </a:p>
          <a:p>
            <a:pPr>
              <a:buFontTx/>
              <a:buNone/>
            </a:pPr>
            <a:r>
              <a:rPr lang="zh-CN" altLang="en-US" b="1" smtClean="0"/>
              <a:t>.</a:t>
            </a:r>
            <a:r>
              <a:rPr lang="en-US" altLang="zh-CN" b="1" smtClean="0"/>
              <a:t>line</a:t>
            </a:r>
            <a:r>
              <a:rPr lang="zh-CN" altLang="en-US" b="1" smtClean="0">
                <a:latin typeface="宋体" pitchFamily="2" charset="-122"/>
              </a:rPr>
              <a:t>节</a:t>
            </a:r>
          </a:p>
          <a:p>
            <a:pPr>
              <a:buFontTx/>
              <a:buNone/>
            </a:pPr>
            <a:r>
              <a:rPr lang="zh-CN" altLang="en-US" b="1" smtClean="0">
                <a:latin typeface="宋体" pitchFamily="2" charset="-122"/>
              </a:rPr>
              <a:t>	源文件和</a:t>
            </a:r>
            <a:r>
              <a:rPr lang="zh-CN" altLang="en-US" b="1" smtClean="0"/>
              <a:t>.</a:t>
            </a:r>
            <a:r>
              <a:rPr lang="en-US" altLang="zh-CN" b="1" smtClean="0"/>
              <a:t>text</a:t>
            </a:r>
            <a:r>
              <a:rPr lang="zh-CN" altLang="en-US" b="1" smtClean="0">
                <a:latin typeface="宋体" pitchFamily="2" charset="-122"/>
              </a:rPr>
              <a:t>节中的机器指令之间的行号映射 </a:t>
            </a:r>
          </a:p>
          <a:p>
            <a:pPr>
              <a:buFontTx/>
              <a:buNone/>
            </a:pPr>
            <a:r>
              <a:rPr lang="zh-CN" altLang="en-US" b="1" smtClean="0"/>
              <a:t>.</a:t>
            </a:r>
            <a:r>
              <a:rPr lang="en-US" altLang="zh-CN" b="1" smtClean="0"/>
              <a:t>strtab</a:t>
            </a:r>
            <a:endParaRPr lang="en-US" altLang="zh-CN" b="1" smtClean="0">
              <a:latin typeface="宋体" pitchFamily="2" charset="-122"/>
            </a:endParaRPr>
          </a:p>
          <a:p>
            <a:pPr>
              <a:buFontTx/>
              <a:buNone/>
            </a:pPr>
            <a:r>
              <a:rPr lang="zh-CN" altLang="en-US" b="1" smtClean="0">
                <a:latin typeface="宋体" pitchFamily="2" charset="-122"/>
              </a:rPr>
              <a:t>	一组有空结束符的串构成的串表</a:t>
            </a:r>
          </a:p>
        </p:txBody>
      </p:sp>
      <p:grpSp>
        <p:nvGrpSpPr>
          <p:cNvPr id="25604" name="Group 4"/>
          <p:cNvGrpSpPr>
            <a:grpSpLocks/>
          </p:cNvGrpSpPr>
          <p:nvPr/>
        </p:nvGrpSpPr>
        <p:grpSpPr bwMode="auto">
          <a:xfrm>
            <a:off x="4114800" y="1143000"/>
            <a:ext cx="4419600" cy="5715000"/>
            <a:chOff x="2592" y="720"/>
            <a:chExt cx="2784" cy="3600"/>
          </a:xfrm>
        </p:grpSpPr>
        <p:sp>
          <p:nvSpPr>
            <p:cNvPr id="25605" name="Text Box 5"/>
            <p:cNvSpPr txBox="1">
              <a:spLocks noChangeArrowheads="1"/>
            </p:cNvSpPr>
            <p:nvPr/>
          </p:nvSpPr>
          <p:spPr bwMode="auto">
            <a:xfrm>
              <a:off x="3864" y="758"/>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ELF</a:t>
              </a:r>
              <a:r>
                <a:rPr lang="zh-CN" altLang="en-US" sz="2800">
                  <a:latin typeface="Arial" charset="0"/>
                </a:rPr>
                <a:t>头</a:t>
              </a:r>
            </a:p>
          </p:txBody>
        </p:sp>
        <p:sp>
          <p:nvSpPr>
            <p:cNvPr id="25606" name="Text Box 6"/>
            <p:cNvSpPr txBox="1">
              <a:spLocks noChangeArrowheads="1"/>
            </p:cNvSpPr>
            <p:nvPr/>
          </p:nvSpPr>
          <p:spPr bwMode="auto">
            <a:xfrm>
              <a:off x="3864" y="104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text</a:t>
              </a:r>
            </a:p>
          </p:txBody>
        </p:sp>
        <p:sp>
          <p:nvSpPr>
            <p:cNvPr id="25607" name="Text Box 7"/>
            <p:cNvSpPr txBox="1">
              <a:spLocks noChangeArrowheads="1"/>
            </p:cNvSpPr>
            <p:nvPr/>
          </p:nvSpPr>
          <p:spPr bwMode="auto">
            <a:xfrm>
              <a:off x="3864" y="1335"/>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rodata</a:t>
              </a:r>
            </a:p>
          </p:txBody>
        </p:sp>
        <p:sp>
          <p:nvSpPr>
            <p:cNvPr id="25608" name="Text Box 8"/>
            <p:cNvSpPr txBox="1">
              <a:spLocks noChangeArrowheads="1"/>
            </p:cNvSpPr>
            <p:nvPr/>
          </p:nvSpPr>
          <p:spPr bwMode="auto">
            <a:xfrm>
              <a:off x="3864" y="1620"/>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data</a:t>
              </a:r>
            </a:p>
          </p:txBody>
        </p:sp>
        <p:sp>
          <p:nvSpPr>
            <p:cNvPr id="25609" name="Text Box 9"/>
            <p:cNvSpPr txBox="1">
              <a:spLocks noChangeArrowheads="1"/>
            </p:cNvSpPr>
            <p:nvPr/>
          </p:nvSpPr>
          <p:spPr bwMode="auto">
            <a:xfrm>
              <a:off x="3864" y="1905"/>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bss</a:t>
              </a:r>
            </a:p>
          </p:txBody>
        </p:sp>
        <p:sp>
          <p:nvSpPr>
            <p:cNvPr id="25610" name="Text Box 10"/>
            <p:cNvSpPr txBox="1">
              <a:spLocks noChangeArrowheads="1"/>
            </p:cNvSpPr>
            <p:nvPr/>
          </p:nvSpPr>
          <p:spPr bwMode="auto">
            <a:xfrm>
              <a:off x="3864" y="2189"/>
              <a:ext cx="117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symtab</a:t>
              </a:r>
            </a:p>
          </p:txBody>
        </p:sp>
        <p:sp>
          <p:nvSpPr>
            <p:cNvPr id="25611" name="Text Box 11"/>
            <p:cNvSpPr txBox="1">
              <a:spLocks noChangeArrowheads="1"/>
            </p:cNvSpPr>
            <p:nvPr/>
          </p:nvSpPr>
          <p:spPr bwMode="auto">
            <a:xfrm>
              <a:off x="3864" y="2482"/>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rel.text</a:t>
              </a:r>
            </a:p>
          </p:txBody>
        </p:sp>
        <p:sp>
          <p:nvSpPr>
            <p:cNvPr id="25612" name="Text Box 12"/>
            <p:cNvSpPr txBox="1">
              <a:spLocks noChangeArrowheads="1"/>
            </p:cNvSpPr>
            <p:nvPr/>
          </p:nvSpPr>
          <p:spPr bwMode="auto">
            <a:xfrm>
              <a:off x="3864" y="2764"/>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rel.data</a:t>
              </a:r>
            </a:p>
          </p:txBody>
        </p:sp>
        <p:sp>
          <p:nvSpPr>
            <p:cNvPr id="25613" name="Text Box 13"/>
            <p:cNvSpPr txBox="1">
              <a:spLocks noChangeArrowheads="1"/>
            </p:cNvSpPr>
            <p:nvPr/>
          </p:nvSpPr>
          <p:spPr bwMode="auto">
            <a:xfrm>
              <a:off x="3864" y="3049"/>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debug</a:t>
              </a:r>
            </a:p>
          </p:txBody>
        </p:sp>
        <p:sp>
          <p:nvSpPr>
            <p:cNvPr id="25614" name="Text Box 14"/>
            <p:cNvSpPr txBox="1">
              <a:spLocks noChangeArrowheads="1"/>
            </p:cNvSpPr>
            <p:nvPr/>
          </p:nvSpPr>
          <p:spPr bwMode="auto">
            <a:xfrm>
              <a:off x="3864" y="3336"/>
              <a:ext cx="1178" cy="28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line</a:t>
              </a:r>
            </a:p>
          </p:txBody>
        </p:sp>
        <p:sp>
          <p:nvSpPr>
            <p:cNvPr id="25615" name="Text Box 15"/>
            <p:cNvSpPr txBox="1">
              <a:spLocks noChangeArrowheads="1"/>
            </p:cNvSpPr>
            <p:nvPr/>
          </p:nvSpPr>
          <p:spPr bwMode="auto">
            <a:xfrm>
              <a:off x="3864" y="3626"/>
              <a:ext cx="1178" cy="2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a:t>
              </a:r>
              <a:r>
                <a:rPr lang="en-US" altLang="zh-CN" sz="2800"/>
                <a:t>strtab</a:t>
              </a:r>
            </a:p>
          </p:txBody>
        </p:sp>
        <p:sp>
          <p:nvSpPr>
            <p:cNvPr id="25616" name="Text Box 16"/>
            <p:cNvSpPr txBox="1">
              <a:spLocks noChangeArrowheads="1"/>
            </p:cNvSpPr>
            <p:nvPr/>
          </p:nvSpPr>
          <p:spPr bwMode="auto">
            <a:xfrm>
              <a:off x="3864" y="3911"/>
              <a:ext cx="1178"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latin typeface="Arial" charset="0"/>
                </a:rPr>
                <a:t>节</a:t>
              </a:r>
              <a:r>
                <a:rPr lang="zh-CN" altLang="en-US" sz="2800"/>
                <a:t>头</a:t>
              </a:r>
              <a:r>
                <a:rPr lang="zh-CN" altLang="en-US" sz="2800">
                  <a:latin typeface="Arial" charset="0"/>
                </a:rPr>
                <a:t>表</a:t>
              </a:r>
            </a:p>
          </p:txBody>
        </p:sp>
        <p:sp>
          <p:nvSpPr>
            <p:cNvPr id="25617" name="AutoShape 17"/>
            <p:cNvSpPr>
              <a:spLocks/>
            </p:cNvSpPr>
            <p:nvPr/>
          </p:nvSpPr>
          <p:spPr bwMode="auto">
            <a:xfrm>
              <a:off x="3699" y="3935"/>
              <a:ext cx="132" cy="233"/>
            </a:xfrm>
            <a:prstGeom prst="leftBrace">
              <a:avLst>
                <a:gd name="adj1" fmla="val 14710"/>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5618" name="AutoShape 18"/>
            <p:cNvSpPr>
              <a:spLocks/>
            </p:cNvSpPr>
            <p:nvPr/>
          </p:nvSpPr>
          <p:spPr bwMode="auto">
            <a:xfrm>
              <a:off x="3729" y="1059"/>
              <a:ext cx="83" cy="2822"/>
            </a:xfrm>
            <a:prstGeom prst="leftBrace">
              <a:avLst>
                <a:gd name="adj1" fmla="val 28333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5619" name="Text Box 19"/>
            <p:cNvSpPr txBox="1">
              <a:spLocks noChangeArrowheads="1"/>
            </p:cNvSpPr>
            <p:nvPr/>
          </p:nvSpPr>
          <p:spPr bwMode="auto">
            <a:xfrm>
              <a:off x="5117" y="720"/>
              <a:ext cx="25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0</a:t>
              </a:r>
            </a:p>
          </p:txBody>
        </p:sp>
        <p:sp>
          <p:nvSpPr>
            <p:cNvPr id="25620" name="Text Box 20"/>
            <p:cNvSpPr txBox="1">
              <a:spLocks noChangeArrowheads="1"/>
            </p:cNvSpPr>
            <p:nvPr/>
          </p:nvSpPr>
          <p:spPr bwMode="auto">
            <a:xfrm>
              <a:off x="2592" y="3762"/>
              <a:ext cx="113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描述目标文件的节</a:t>
              </a:r>
            </a:p>
          </p:txBody>
        </p:sp>
        <p:sp>
          <p:nvSpPr>
            <p:cNvPr id="25621" name="Text Box 21"/>
            <p:cNvSpPr txBox="1">
              <a:spLocks noChangeArrowheads="1"/>
            </p:cNvSpPr>
            <p:nvPr/>
          </p:nvSpPr>
          <p:spPr bwMode="auto">
            <a:xfrm>
              <a:off x="3230" y="2341"/>
              <a:ext cx="41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800"/>
                <a:t>节</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2781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1.1.5 </a:t>
            </a:r>
            <a:r>
              <a:rPr lang="zh-CN" altLang="en-US" b="1" smtClean="0"/>
              <a:t>符号解析</a:t>
            </a:r>
          </a:p>
          <a:p>
            <a:r>
              <a:rPr lang="zh-CN" altLang="en-US" b="1" smtClean="0">
                <a:latin typeface="宋体" pitchFamily="2" charset="-122"/>
              </a:rPr>
              <a:t>将每个符号引用正确地与某可重定位模块的符号表中的一个符号定义相关联，从而确定各个符号引用的位置</a:t>
            </a:r>
          </a:p>
          <a:p>
            <a:r>
              <a:rPr lang="zh-CN" altLang="en-US" b="1" smtClean="0">
                <a:latin typeface="宋体" pitchFamily="2" charset="-122"/>
              </a:rPr>
              <a:t>在所有输入模块中都找不到被引用符号的定义，则打印错误消息并结束连接</a:t>
            </a:r>
          </a:p>
          <a:p>
            <a:r>
              <a:rPr lang="zh-CN" altLang="en-US" b="1" smtClean="0">
                <a:latin typeface="宋体" pitchFamily="2" charset="-122"/>
              </a:rPr>
              <a:t>需要定义解析规则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27811">
                                            <p:txEl>
                                              <p:pRg st="2" end="2"/>
                                            </p:txEl>
                                          </p:spTgt>
                                        </p:tgtEl>
                                        <p:attrNameLst>
                                          <p:attrName>style.visibility</p:attrName>
                                        </p:attrNameLst>
                                      </p:cBhvr>
                                      <p:to>
                                        <p:strVal val="visible"/>
                                      </p:to>
                                    </p:set>
                                    <p:animEffect transition="in" filter="box(in)">
                                      <p:cBhvr>
                                        <p:cTn id="7" dur="500"/>
                                        <p:tgtEl>
                                          <p:spTgt spid="15278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27811">
                                            <p:txEl>
                                              <p:pRg st="3" end="3"/>
                                            </p:txEl>
                                          </p:spTgt>
                                        </p:tgtEl>
                                        <p:attrNameLst>
                                          <p:attrName>style.visibility</p:attrName>
                                        </p:attrNameLst>
                                      </p:cBhvr>
                                      <p:to>
                                        <p:strVal val="visible"/>
                                      </p:to>
                                    </p:set>
                                    <p:animEffect transition="in" filter="box(in)">
                                      <p:cBhvr>
                                        <p:cTn id="12" dur="500"/>
                                        <p:tgtEl>
                                          <p:spTgt spid="1527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29859" name="Rectangle 1027"/>
          <p:cNvSpPr>
            <a:spLocks noGrp="1" noChangeArrowheads="1"/>
          </p:cNvSpPr>
          <p:nvPr>
            <p:ph idx="1"/>
          </p:nvPr>
        </p:nvSpPr>
        <p:spPr>
          <a:xfrm>
            <a:off x="287338" y="1438275"/>
            <a:ext cx="8564562" cy="5038725"/>
          </a:xfrm>
          <a:noFill/>
        </p:spPr>
        <p:txBody>
          <a:bodyPr/>
          <a:lstStyle/>
          <a:p>
            <a:r>
              <a:rPr lang="zh-CN" altLang="en-US" b="1" smtClean="0">
                <a:latin typeface="宋体" pitchFamily="2" charset="-122"/>
              </a:rPr>
              <a:t>解析规则</a:t>
            </a:r>
            <a:endParaRPr lang="zh-CN" altLang="en-US" b="1" smtClean="0"/>
          </a:p>
          <a:p>
            <a:pPr lvl="1"/>
            <a:r>
              <a:rPr lang="zh-CN" altLang="en-US" b="1" smtClean="0"/>
              <a:t>函数和已初始化的全局变量称为强符号；未初始化的全局变量称为弱符号</a:t>
            </a:r>
          </a:p>
          <a:p>
            <a:pPr lvl="1"/>
            <a:endParaRPr lang="zh-CN" altLang="en-US" b="1" smtClean="0"/>
          </a:p>
          <a:p>
            <a:pPr lvl="1"/>
            <a:r>
              <a:rPr lang="zh-CN" altLang="en-US" b="1" smtClean="0"/>
              <a:t>不允许有多重的强符号定义</a:t>
            </a:r>
          </a:p>
          <a:p>
            <a:pPr lvl="1"/>
            <a:r>
              <a:rPr lang="zh-CN" altLang="en-US" b="1" smtClean="0"/>
              <a:t>出现一个强符号定义和多个弱符号定义时，选择强符号的定义</a:t>
            </a:r>
          </a:p>
          <a:p>
            <a:pPr lvl="1"/>
            <a:r>
              <a:rPr lang="zh-CN" altLang="en-US" b="1" smtClean="0"/>
              <a:t>出现多个弱符号定义时，选择任意一个弱符号的定义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29859">
                                            <p:txEl>
                                              <p:pRg st="3" end="3"/>
                                            </p:txEl>
                                          </p:spTgt>
                                        </p:tgtEl>
                                        <p:attrNameLst>
                                          <p:attrName>style.visibility</p:attrName>
                                        </p:attrNameLst>
                                      </p:cBhvr>
                                      <p:to>
                                        <p:strVal val="visible"/>
                                      </p:to>
                                    </p:set>
                                    <p:animEffect transition="in" filter="box(in)">
                                      <p:cBhvr>
                                        <p:cTn id="7" dur="500"/>
                                        <p:tgtEl>
                                          <p:spTgt spid="152985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29859">
                                            <p:txEl>
                                              <p:pRg st="4" end="4"/>
                                            </p:txEl>
                                          </p:spTgt>
                                        </p:tgtEl>
                                        <p:attrNameLst>
                                          <p:attrName>style.visibility</p:attrName>
                                        </p:attrNameLst>
                                      </p:cBhvr>
                                      <p:to>
                                        <p:strVal val="visible"/>
                                      </p:to>
                                    </p:set>
                                    <p:animEffect transition="in" filter="box(in)">
                                      <p:cBhvr>
                                        <p:cTn id="12" dur="500"/>
                                        <p:tgtEl>
                                          <p:spTgt spid="152985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29859">
                                            <p:txEl>
                                              <p:pRg st="5" end="5"/>
                                            </p:txEl>
                                          </p:spTgt>
                                        </p:tgtEl>
                                        <p:attrNameLst>
                                          <p:attrName>style.visibility</p:attrName>
                                        </p:attrNameLst>
                                      </p:cBhvr>
                                      <p:to>
                                        <p:strVal val="visible"/>
                                      </p:to>
                                    </p:set>
                                    <p:animEffect transition="in" filter="box(in)">
                                      <p:cBhvr>
                                        <p:cTn id="17" dur="500"/>
                                        <p:tgtEl>
                                          <p:spTgt spid="1529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3190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1.1.6 </a:t>
            </a:r>
            <a:r>
              <a:rPr lang="zh-CN" altLang="en-US" b="1" smtClean="0"/>
              <a:t>静态库</a:t>
            </a:r>
          </a:p>
          <a:p>
            <a:r>
              <a:rPr lang="zh-CN" altLang="en-US" b="1" smtClean="0">
                <a:latin typeface="宋体" pitchFamily="2" charset="-122"/>
              </a:rPr>
              <a:t>将相关的可重定位目标模块打包成一个文件,作为连接器的输入</a:t>
            </a:r>
          </a:p>
          <a:p>
            <a:r>
              <a:rPr lang="zh-CN" altLang="en-US" b="1" smtClean="0">
                <a:latin typeface="宋体" pitchFamily="2" charset="-122"/>
              </a:rPr>
              <a:t>连接器仅复制库中被应用程序引用的模块</a:t>
            </a:r>
          </a:p>
          <a:p>
            <a:pPr algn="just">
              <a:buFontTx/>
              <a:buNone/>
            </a:pPr>
            <a:r>
              <a:rPr lang="en-US" altLang="zh-CN" b="1" smtClean="0"/>
              <a:t>gcc </a:t>
            </a:r>
            <a:r>
              <a:rPr lang="en-US" altLang="zh-CN" b="1" smtClean="0">
                <a:sym typeface="Symbol" pitchFamily="18" charset="2"/>
              </a:rPr>
              <a:t></a:t>
            </a:r>
            <a:r>
              <a:rPr lang="en-US" altLang="zh-CN" b="1" smtClean="0"/>
              <a:t>c swap.c			</a:t>
            </a:r>
            <a:r>
              <a:rPr lang="en-US" altLang="zh-CN" b="1" smtClean="0">
                <a:sym typeface="Symbol" pitchFamily="18" charset="2"/>
              </a:rPr>
              <a:t></a:t>
            </a:r>
            <a:r>
              <a:rPr lang="zh-CN" altLang="en-US" b="1" smtClean="0"/>
              <a:t>编译</a:t>
            </a:r>
          </a:p>
          <a:p>
            <a:pPr algn="just">
              <a:buFontTx/>
              <a:buNone/>
            </a:pPr>
            <a:r>
              <a:rPr lang="en-US" altLang="zh-CN" b="1" smtClean="0"/>
              <a:t>ar rcs mylib.a swap.o	</a:t>
            </a:r>
            <a:r>
              <a:rPr lang="en-US" altLang="zh-CN" b="1" smtClean="0">
                <a:sym typeface="Symbol" pitchFamily="18" charset="2"/>
              </a:rPr>
              <a:t></a:t>
            </a:r>
            <a:r>
              <a:rPr lang="zh-CN" altLang="en-US" b="1" smtClean="0"/>
              <a:t>建库</a:t>
            </a:r>
          </a:p>
          <a:p>
            <a:pPr algn="just">
              <a:buFontTx/>
              <a:buNone/>
            </a:pPr>
            <a:r>
              <a:rPr lang="en-US" altLang="zh-CN" b="1" smtClean="0"/>
              <a:t>gcc </a:t>
            </a:r>
            <a:r>
              <a:rPr lang="en-US" altLang="zh-CN" b="1" smtClean="0">
                <a:sym typeface="Symbol" pitchFamily="18" charset="2"/>
              </a:rPr>
              <a:t></a:t>
            </a:r>
            <a:r>
              <a:rPr lang="en-US" altLang="zh-CN" b="1" smtClean="0"/>
              <a:t>static </a:t>
            </a:r>
            <a:r>
              <a:rPr lang="en-US" altLang="zh-CN" b="1" smtClean="0">
                <a:sym typeface="Symbol" pitchFamily="18" charset="2"/>
              </a:rPr>
              <a:t></a:t>
            </a:r>
            <a:r>
              <a:rPr lang="en-US" altLang="zh-CN" b="1" smtClean="0"/>
              <a:t>o swap1 main.c /usr/lib/libc.a mylib.a 				 </a:t>
            </a:r>
            <a:r>
              <a:rPr lang="en-US" altLang="zh-CN" b="1" smtClean="0">
                <a:sym typeface="Symbol" pitchFamily="18" charset="2"/>
              </a:rPr>
              <a:t></a:t>
            </a:r>
            <a:r>
              <a:rPr lang="zh-CN" altLang="en-US" b="1" smtClean="0"/>
              <a:t>生成可执行文件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1907">
                                            <p:txEl>
                                              <p:pRg st="2" end="2"/>
                                            </p:txEl>
                                          </p:spTgt>
                                        </p:tgtEl>
                                        <p:attrNameLst>
                                          <p:attrName>style.visibility</p:attrName>
                                        </p:attrNameLst>
                                      </p:cBhvr>
                                      <p:to>
                                        <p:strVal val="visible"/>
                                      </p:to>
                                    </p:set>
                                    <p:animEffect transition="in" filter="box(in)">
                                      <p:cBhvr>
                                        <p:cTn id="7" dur="500"/>
                                        <p:tgtEl>
                                          <p:spTgt spid="15319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1907">
                                            <p:txEl>
                                              <p:pRg st="3" end="3"/>
                                            </p:txEl>
                                          </p:spTgt>
                                        </p:tgtEl>
                                        <p:attrNameLst>
                                          <p:attrName>style.visibility</p:attrName>
                                        </p:attrNameLst>
                                      </p:cBhvr>
                                      <p:to>
                                        <p:strVal val="visible"/>
                                      </p:to>
                                    </p:set>
                                    <p:animEffect transition="in" filter="box(in)">
                                      <p:cBhvr>
                                        <p:cTn id="12" dur="500"/>
                                        <p:tgtEl>
                                          <p:spTgt spid="153190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31907">
                                            <p:txEl>
                                              <p:pRg st="4" end="4"/>
                                            </p:txEl>
                                          </p:spTgt>
                                        </p:tgtEl>
                                        <p:attrNameLst>
                                          <p:attrName>style.visibility</p:attrName>
                                        </p:attrNameLst>
                                      </p:cBhvr>
                                      <p:to>
                                        <p:strVal val="visible"/>
                                      </p:to>
                                    </p:set>
                                    <p:animEffect transition="in" filter="box(in)">
                                      <p:cBhvr>
                                        <p:cTn id="15" dur="500"/>
                                        <p:tgtEl>
                                          <p:spTgt spid="153190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31907">
                                            <p:txEl>
                                              <p:pRg st="5" end="5"/>
                                            </p:txEl>
                                          </p:spTgt>
                                        </p:tgtEl>
                                        <p:attrNameLst>
                                          <p:attrName>style.visibility</p:attrName>
                                        </p:attrNameLst>
                                      </p:cBhvr>
                                      <p:to>
                                        <p:strVal val="visible"/>
                                      </p:to>
                                    </p:set>
                                    <p:animEffect transition="in" filter="box(in)">
                                      <p:cBhvr>
                                        <p:cTn id="18" dur="500"/>
                                        <p:tgtEl>
                                          <p:spTgt spid="1531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grpSp>
        <p:nvGrpSpPr>
          <p:cNvPr id="29699" name="Group 26"/>
          <p:cNvGrpSpPr>
            <a:grpSpLocks/>
          </p:cNvGrpSpPr>
          <p:nvPr/>
        </p:nvGrpSpPr>
        <p:grpSpPr bwMode="auto">
          <a:xfrm>
            <a:off x="457200" y="2514600"/>
            <a:ext cx="8382000" cy="4056063"/>
            <a:chOff x="240" y="1296"/>
            <a:chExt cx="5280" cy="2555"/>
          </a:xfrm>
        </p:grpSpPr>
        <p:sp>
          <p:nvSpPr>
            <p:cNvPr id="29701" name="Text Box 5"/>
            <p:cNvSpPr txBox="1">
              <a:spLocks noChangeArrowheads="1"/>
            </p:cNvSpPr>
            <p:nvPr/>
          </p:nvSpPr>
          <p:spPr bwMode="auto">
            <a:xfrm>
              <a:off x="3624" y="2405"/>
              <a:ext cx="103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800"/>
                <a:t>printf.o</a:t>
              </a:r>
              <a:r>
                <a:rPr lang="zh-CN" altLang="en-US" sz="2800"/>
                <a:t>等</a:t>
              </a:r>
            </a:p>
          </p:txBody>
        </p:sp>
        <p:sp>
          <p:nvSpPr>
            <p:cNvPr id="29702" name="Text Box 6"/>
            <p:cNvSpPr txBox="1">
              <a:spLocks noChangeArrowheads="1"/>
            </p:cNvSpPr>
            <p:nvPr/>
          </p:nvSpPr>
          <p:spPr bwMode="auto">
            <a:xfrm>
              <a:off x="240" y="2611"/>
              <a:ext cx="143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800"/>
                <a:t>可重定位文件</a:t>
              </a:r>
            </a:p>
          </p:txBody>
        </p:sp>
        <p:sp>
          <p:nvSpPr>
            <p:cNvPr id="29703" name="Text Box 7"/>
            <p:cNvSpPr txBox="1">
              <a:spLocks noChangeArrowheads="1"/>
            </p:cNvSpPr>
            <p:nvPr/>
          </p:nvSpPr>
          <p:spPr bwMode="auto">
            <a:xfrm>
              <a:off x="1389" y="1785"/>
              <a:ext cx="1000" cy="56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lnSpc>
                  <a:spcPct val="140000"/>
                </a:lnSpc>
                <a:spcBef>
                  <a:spcPct val="0"/>
                </a:spcBef>
              </a:pPr>
              <a:r>
                <a:rPr lang="zh-CN" altLang="en-US" sz="2800"/>
                <a:t>翻译器</a:t>
              </a:r>
              <a:endParaRPr lang="en-US" altLang="zh-CN" sz="2800"/>
            </a:p>
          </p:txBody>
        </p:sp>
        <p:sp>
          <p:nvSpPr>
            <p:cNvPr id="29704" name="Line 8"/>
            <p:cNvSpPr>
              <a:spLocks noChangeShapeType="1"/>
            </p:cNvSpPr>
            <p:nvPr/>
          </p:nvSpPr>
          <p:spPr bwMode="auto">
            <a:xfrm>
              <a:off x="1895" y="1448"/>
              <a:ext cx="0" cy="34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9705" name="Text Box 9"/>
            <p:cNvSpPr txBox="1">
              <a:spLocks noChangeArrowheads="1"/>
            </p:cNvSpPr>
            <p:nvPr/>
          </p:nvSpPr>
          <p:spPr bwMode="auto">
            <a:xfrm>
              <a:off x="1698" y="1296"/>
              <a:ext cx="65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800"/>
                <a:t>main.c</a:t>
              </a:r>
            </a:p>
          </p:txBody>
        </p:sp>
        <p:sp>
          <p:nvSpPr>
            <p:cNvPr id="29706" name="Text Box 10"/>
            <p:cNvSpPr txBox="1">
              <a:spLocks noChangeArrowheads="1"/>
            </p:cNvSpPr>
            <p:nvPr/>
          </p:nvSpPr>
          <p:spPr bwMode="auto">
            <a:xfrm>
              <a:off x="864" y="1296"/>
              <a:ext cx="8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800"/>
                <a:t>源文件</a:t>
              </a:r>
            </a:p>
          </p:txBody>
        </p:sp>
        <p:sp>
          <p:nvSpPr>
            <p:cNvPr id="29707" name="Text Box 11"/>
            <p:cNvSpPr txBox="1">
              <a:spLocks noChangeArrowheads="1"/>
            </p:cNvSpPr>
            <p:nvPr/>
          </p:nvSpPr>
          <p:spPr bwMode="auto">
            <a:xfrm>
              <a:off x="2325" y="3068"/>
              <a:ext cx="1000" cy="2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lnSpc>
                  <a:spcPct val="90000"/>
                </a:lnSpc>
                <a:spcBef>
                  <a:spcPct val="0"/>
                </a:spcBef>
              </a:pPr>
              <a:r>
                <a:rPr lang="zh-CN" altLang="en-US" sz="2800"/>
                <a:t>连接器</a:t>
              </a:r>
              <a:endParaRPr lang="en-US" altLang="zh-CN" sz="2800"/>
            </a:p>
          </p:txBody>
        </p:sp>
        <p:sp>
          <p:nvSpPr>
            <p:cNvPr id="29708" name="Text Box 12"/>
            <p:cNvSpPr txBox="1">
              <a:spLocks noChangeArrowheads="1"/>
            </p:cNvSpPr>
            <p:nvPr/>
          </p:nvSpPr>
          <p:spPr bwMode="auto">
            <a:xfrm>
              <a:off x="1683" y="2601"/>
              <a:ext cx="66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800"/>
                <a:t>main.o</a:t>
              </a:r>
            </a:p>
          </p:txBody>
        </p:sp>
        <p:sp>
          <p:nvSpPr>
            <p:cNvPr id="29709" name="Line 14"/>
            <p:cNvSpPr>
              <a:spLocks noChangeShapeType="1"/>
            </p:cNvSpPr>
            <p:nvPr/>
          </p:nvSpPr>
          <p:spPr bwMode="auto">
            <a:xfrm>
              <a:off x="1919" y="2804"/>
              <a:ext cx="603" cy="25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9710" name="Text Box 15"/>
            <p:cNvSpPr txBox="1">
              <a:spLocks noChangeArrowheads="1"/>
            </p:cNvSpPr>
            <p:nvPr/>
          </p:nvSpPr>
          <p:spPr bwMode="auto">
            <a:xfrm>
              <a:off x="2448" y="1968"/>
              <a:ext cx="79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800"/>
                <a:t>mylib.a</a:t>
              </a:r>
            </a:p>
          </p:txBody>
        </p:sp>
        <p:sp>
          <p:nvSpPr>
            <p:cNvPr id="29711" name="Line 16"/>
            <p:cNvSpPr>
              <a:spLocks noChangeShapeType="1"/>
            </p:cNvSpPr>
            <p:nvPr/>
          </p:nvSpPr>
          <p:spPr bwMode="auto">
            <a:xfrm>
              <a:off x="2777" y="2244"/>
              <a:ext cx="7" cy="82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9712" name="Text Box 17"/>
            <p:cNvSpPr txBox="1">
              <a:spLocks noChangeArrowheads="1"/>
            </p:cNvSpPr>
            <p:nvPr/>
          </p:nvSpPr>
          <p:spPr bwMode="auto">
            <a:xfrm>
              <a:off x="2688" y="2400"/>
              <a:ext cx="73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800"/>
                <a:t>swap.o</a:t>
              </a:r>
            </a:p>
          </p:txBody>
        </p:sp>
        <p:sp>
          <p:nvSpPr>
            <p:cNvPr id="29713" name="Text Box 18"/>
            <p:cNvSpPr txBox="1">
              <a:spLocks noChangeArrowheads="1"/>
            </p:cNvSpPr>
            <p:nvPr/>
          </p:nvSpPr>
          <p:spPr bwMode="auto">
            <a:xfrm>
              <a:off x="3407" y="1937"/>
              <a:ext cx="1393"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800"/>
                <a:t>libc.a  </a:t>
              </a:r>
              <a:r>
                <a:rPr lang="zh-CN" altLang="en-US" sz="2800"/>
                <a:t>静态库</a:t>
              </a:r>
            </a:p>
          </p:txBody>
        </p:sp>
        <p:sp>
          <p:nvSpPr>
            <p:cNvPr id="29714" name="Line 19"/>
            <p:cNvSpPr>
              <a:spLocks noChangeShapeType="1"/>
            </p:cNvSpPr>
            <p:nvPr/>
          </p:nvSpPr>
          <p:spPr bwMode="auto">
            <a:xfrm flipH="1">
              <a:off x="3137" y="2254"/>
              <a:ext cx="495" cy="805"/>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9715" name="Line 20"/>
            <p:cNvSpPr>
              <a:spLocks noChangeShapeType="1"/>
            </p:cNvSpPr>
            <p:nvPr/>
          </p:nvSpPr>
          <p:spPr bwMode="auto">
            <a:xfrm flipH="1">
              <a:off x="2820" y="3331"/>
              <a:ext cx="3" cy="25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29716" name="Text Box 21"/>
            <p:cNvSpPr txBox="1">
              <a:spLocks noChangeArrowheads="1"/>
            </p:cNvSpPr>
            <p:nvPr/>
          </p:nvSpPr>
          <p:spPr bwMode="auto">
            <a:xfrm>
              <a:off x="2526" y="3579"/>
              <a:ext cx="63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800"/>
                <a:t>swap1</a:t>
              </a:r>
            </a:p>
          </p:txBody>
        </p:sp>
        <p:sp>
          <p:nvSpPr>
            <p:cNvPr id="29717" name="Text Box 22"/>
            <p:cNvSpPr txBox="1">
              <a:spLocks noChangeArrowheads="1"/>
            </p:cNvSpPr>
            <p:nvPr/>
          </p:nvSpPr>
          <p:spPr bwMode="auto">
            <a:xfrm>
              <a:off x="3260" y="3541"/>
              <a:ext cx="226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800"/>
                <a:t>完全连接的可执行文件</a:t>
              </a:r>
            </a:p>
          </p:txBody>
        </p:sp>
        <p:sp>
          <p:nvSpPr>
            <p:cNvPr id="29718" name="Line 25"/>
            <p:cNvSpPr>
              <a:spLocks noChangeShapeType="1"/>
            </p:cNvSpPr>
            <p:nvPr/>
          </p:nvSpPr>
          <p:spPr bwMode="auto">
            <a:xfrm>
              <a:off x="1920" y="2352"/>
              <a:ext cx="0" cy="34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sp>
        <p:nvSpPr>
          <p:cNvPr id="29700" name="Rectangle 27"/>
          <p:cNvSpPr>
            <a:spLocks noChangeArrowheads="1"/>
          </p:cNvSpPr>
          <p:nvPr/>
        </p:nvSpPr>
        <p:spPr bwMode="auto">
          <a:xfrm>
            <a:off x="287338" y="1438275"/>
            <a:ext cx="37338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spcBef>
                <a:spcPct val="0"/>
              </a:spcBef>
            </a:pPr>
            <a:r>
              <a:rPr lang="zh-CN" altLang="en-US">
                <a:latin typeface="宋体" pitchFamily="2" charset="-122"/>
              </a:rPr>
              <a:t>和静态库连接</a:t>
            </a:r>
            <a:r>
              <a:rPr lang="zh-CN" altLang="en-US"/>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3072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1.1.7 </a:t>
            </a:r>
            <a:r>
              <a:rPr lang="zh-CN" altLang="en-US" b="1" smtClean="0"/>
              <a:t>可执行目标文件及装入</a:t>
            </a:r>
            <a:endParaRPr lang="en-US" altLang="zh-CN" b="1" smtClean="0"/>
          </a:p>
          <a:p>
            <a:r>
              <a:rPr lang="zh-CN" altLang="en-US" b="1" smtClean="0"/>
              <a:t>可执行目标文件</a:t>
            </a:r>
            <a:r>
              <a:rPr lang="zh-CN" altLang="en-US" b="1" smtClean="0">
                <a:latin typeface="宋体" pitchFamily="2" charset="-122"/>
              </a:rPr>
              <a:t>与可重定位目标文件格式类似</a:t>
            </a:r>
            <a:endParaRPr lang="zh-CN" altLang="en-US" b="1" smtClean="0"/>
          </a:p>
          <a:p>
            <a:r>
              <a:rPr lang="zh-CN" altLang="en-US" b="1" smtClean="0"/>
              <a:t>可执行目标文件的装入由加载器完成</a:t>
            </a:r>
            <a:endParaRPr lang="en-US" altLang="zh-C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228600"/>
            <a:ext cx="8229600" cy="762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4099" name="Text Box 26"/>
          <p:cNvSpPr txBox="1">
            <a:spLocks noChangeArrowheads="1"/>
          </p:cNvSpPr>
          <p:nvPr/>
        </p:nvSpPr>
        <p:spPr bwMode="auto">
          <a:xfrm>
            <a:off x="152400" y="990600"/>
            <a:ext cx="44958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r>
              <a:rPr lang="en-US" altLang="zh-CN" sz="2400"/>
              <a:t>main.c</a:t>
            </a:r>
          </a:p>
          <a:p>
            <a:r>
              <a:rPr lang="en-US" altLang="zh-CN" sz="2400"/>
              <a:t>(1) </a:t>
            </a:r>
            <a:r>
              <a:rPr lang="en-US" altLang="zh-CN" sz="2400">
                <a:solidFill>
                  <a:srgbClr val="00FF00"/>
                </a:solidFill>
              </a:rPr>
              <a:t>#if 1</a:t>
            </a:r>
          </a:p>
          <a:p>
            <a:r>
              <a:rPr lang="en-US" altLang="zh-CN" sz="2400"/>
              <a:t>(2) int buf[2]; </a:t>
            </a:r>
          </a:p>
          <a:p>
            <a:r>
              <a:rPr lang="en-US" altLang="zh-CN" sz="2400"/>
              <a:t>(3) </a:t>
            </a:r>
            <a:r>
              <a:rPr lang="en-US" altLang="zh-CN" sz="2400">
                <a:solidFill>
                  <a:srgbClr val="00FF00"/>
                </a:solidFill>
              </a:rPr>
              <a:t>#else</a:t>
            </a:r>
          </a:p>
          <a:p>
            <a:r>
              <a:rPr lang="en-US" altLang="zh-CN" sz="2400"/>
              <a:t>(4) int buf[2] = {10,20};</a:t>
            </a:r>
          </a:p>
          <a:p>
            <a:r>
              <a:rPr lang="en-US" altLang="zh-CN" sz="2400"/>
              <a:t>(5) </a:t>
            </a:r>
            <a:r>
              <a:rPr lang="en-US" altLang="zh-CN" sz="2400">
                <a:solidFill>
                  <a:srgbClr val="00FF00"/>
                </a:solidFill>
              </a:rPr>
              <a:t>#endif</a:t>
            </a:r>
          </a:p>
          <a:p>
            <a:r>
              <a:rPr lang="en-US" altLang="zh-CN" sz="2400"/>
              <a:t>(6) void swap();</a:t>
            </a:r>
          </a:p>
          <a:p>
            <a:r>
              <a:rPr lang="en-US" altLang="zh-CN" sz="2400"/>
              <a:t>(7) </a:t>
            </a:r>
            <a:r>
              <a:rPr lang="en-US" altLang="zh-CN" sz="2400">
                <a:solidFill>
                  <a:srgbClr val="00FF00"/>
                </a:solidFill>
              </a:rPr>
              <a:t>#define A buf[0]</a:t>
            </a:r>
            <a:r>
              <a:rPr lang="en-US" altLang="zh-CN" sz="2400"/>
              <a:t> </a:t>
            </a:r>
          </a:p>
          <a:p>
            <a:r>
              <a:rPr lang="en-US" altLang="zh-CN" sz="2400"/>
              <a:t>(8) int main()</a:t>
            </a:r>
          </a:p>
          <a:p>
            <a:r>
              <a:rPr lang="en-US" altLang="zh-CN" sz="2400"/>
              <a:t>(9) {</a:t>
            </a:r>
          </a:p>
          <a:p>
            <a:r>
              <a:rPr lang="en-US" altLang="zh-CN" sz="2400"/>
              <a:t>(10)scanf("%d, %d", buf, buf+1);</a:t>
            </a:r>
          </a:p>
          <a:p>
            <a:r>
              <a:rPr lang="en-US" altLang="zh-CN" sz="2400"/>
              <a:t>(11)swap();</a:t>
            </a:r>
          </a:p>
          <a:p>
            <a:r>
              <a:rPr lang="en-US" altLang="zh-CN" sz="2400"/>
              <a:t>(12)printf("%d, %d",</a:t>
            </a:r>
            <a:r>
              <a:rPr lang="en-US" altLang="zh-CN" sz="2400">
                <a:solidFill>
                  <a:srgbClr val="00FF00"/>
                </a:solidFill>
              </a:rPr>
              <a:t>A</a:t>
            </a:r>
            <a:r>
              <a:rPr lang="en-US" altLang="zh-CN" sz="2400"/>
              <a:t>, buf[1]);</a:t>
            </a:r>
          </a:p>
          <a:p>
            <a:r>
              <a:rPr lang="en-US" altLang="zh-CN" sz="2400"/>
              <a:t>(13)return 0;</a:t>
            </a:r>
          </a:p>
          <a:p>
            <a:r>
              <a:rPr lang="en-US" altLang="zh-CN" sz="2400"/>
              <a:t>(14) }</a:t>
            </a:r>
          </a:p>
        </p:txBody>
      </p:sp>
      <p:sp>
        <p:nvSpPr>
          <p:cNvPr id="4100" name="Text Box 27"/>
          <p:cNvSpPr txBox="1">
            <a:spLocks noChangeArrowheads="1"/>
          </p:cNvSpPr>
          <p:nvPr/>
        </p:nvSpPr>
        <p:spPr bwMode="auto">
          <a:xfrm>
            <a:off x="5257800" y="990600"/>
            <a:ext cx="3276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400"/>
              <a:t>swap.c</a:t>
            </a:r>
          </a:p>
          <a:p>
            <a:pPr>
              <a:spcBef>
                <a:spcPct val="0"/>
              </a:spcBef>
            </a:pPr>
            <a:r>
              <a:rPr lang="en-US" altLang="zh-CN" sz="2400"/>
              <a:t>(1) extern int buf[2];</a:t>
            </a:r>
          </a:p>
          <a:p>
            <a:pPr>
              <a:spcBef>
                <a:spcPct val="0"/>
              </a:spcBef>
            </a:pPr>
            <a:r>
              <a:rPr lang="en-US" altLang="zh-CN" sz="2400"/>
              <a:t>(2) int *bufp0 = buf;</a:t>
            </a:r>
          </a:p>
          <a:p>
            <a:pPr>
              <a:spcBef>
                <a:spcPct val="0"/>
              </a:spcBef>
            </a:pPr>
            <a:r>
              <a:rPr lang="en-US" altLang="zh-CN" sz="2400"/>
              <a:t>(3) int *bufp1;</a:t>
            </a:r>
          </a:p>
          <a:p>
            <a:pPr>
              <a:spcBef>
                <a:spcPct val="0"/>
              </a:spcBef>
            </a:pPr>
            <a:r>
              <a:rPr lang="en-US" altLang="zh-CN" sz="2400"/>
              <a:t>(4) void swap()</a:t>
            </a:r>
          </a:p>
          <a:p>
            <a:pPr>
              <a:spcBef>
                <a:spcPct val="0"/>
              </a:spcBef>
            </a:pPr>
            <a:r>
              <a:rPr lang="en-US" altLang="zh-CN" sz="2400"/>
              <a:t>(5) {</a:t>
            </a:r>
          </a:p>
          <a:p>
            <a:pPr>
              <a:spcBef>
                <a:spcPct val="0"/>
              </a:spcBef>
            </a:pPr>
            <a:r>
              <a:rPr lang="en-US" altLang="zh-CN" sz="2400"/>
              <a:t>(6) int temp;</a:t>
            </a:r>
          </a:p>
          <a:p>
            <a:pPr>
              <a:spcBef>
                <a:spcPct val="0"/>
              </a:spcBef>
            </a:pPr>
            <a:r>
              <a:rPr lang="en-US" altLang="zh-CN" sz="2400"/>
              <a:t>(7)bufp1 = buf+1;</a:t>
            </a:r>
          </a:p>
          <a:p>
            <a:pPr>
              <a:spcBef>
                <a:spcPct val="0"/>
              </a:spcBef>
            </a:pPr>
            <a:r>
              <a:rPr lang="en-US" altLang="zh-CN" sz="2400"/>
              <a:t>(8)temp = *bufp0;</a:t>
            </a:r>
          </a:p>
          <a:p>
            <a:pPr>
              <a:spcBef>
                <a:spcPct val="0"/>
              </a:spcBef>
            </a:pPr>
            <a:r>
              <a:rPr lang="en-US" altLang="zh-CN" sz="2400"/>
              <a:t>(9)*bufp0 = *bufp1;</a:t>
            </a:r>
          </a:p>
          <a:p>
            <a:pPr>
              <a:spcBef>
                <a:spcPct val="0"/>
              </a:spcBef>
            </a:pPr>
            <a:r>
              <a:rPr lang="en-US" altLang="zh-CN" sz="2400"/>
              <a:t>(10)*bufp1 = temp;</a:t>
            </a:r>
          </a:p>
          <a:p>
            <a:pPr>
              <a:spcBef>
                <a:spcPct val="0"/>
              </a:spcBef>
            </a:pPr>
            <a:r>
              <a:rPr lang="en-US" altLang="zh-CN" sz="2400"/>
              <a:t>(11)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grpSp>
        <p:nvGrpSpPr>
          <p:cNvPr id="31747" name="Group 29"/>
          <p:cNvGrpSpPr>
            <a:grpSpLocks/>
          </p:cNvGrpSpPr>
          <p:nvPr/>
        </p:nvGrpSpPr>
        <p:grpSpPr bwMode="auto">
          <a:xfrm>
            <a:off x="762000" y="2133600"/>
            <a:ext cx="8001000" cy="4648200"/>
            <a:chOff x="480" y="1344"/>
            <a:chExt cx="5040" cy="2928"/>
          </a:xfrm>
        </p:grpSpPr>
        <p:sp>
          <p:nvSpPr>
            <p:cNvPr id="31749" name="Text Box 22"/>
            <p:cNvSpPr txBox="1">
              <a:spLocks noChangeArrowheads="1"/>
            </p:cNvSpPr>
            <p:nvPr/>
          </p:nvSpPr>
          <p:spPr bwMode="auto">
            <a:xfrm>
              <a:off x="4028" y="2496"/>
              <a:ext cx="130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读</a:t>
              </a:r>
              <a:r>
                <a:rPr lang="zh-CN" altLang="en-US" sz="2400">
                  <a:latin typeface="宋体" pitchFamily="2" charset="-122"/>
                </a:rPr>
                <a:t>/</a:t>
              </a:r>
              <a:r>
                <a:rPr lang="zh-CN" altLang="en-US" sz="2400"/>
                <a:t>写内存段</a:t>
              </a:r>
            </a:p>
            <a:p>
              <a:pPr>
                <a:spcBef>
                  <a:spcPct val="0"/>
                </a:spcBef>
              </a:pPr>
              <a:endParaRPr lang="zh-CN" altLang="en-US" sz="2400"/>
            </a:p>
          </p:txBody>
        </p:sp>
        <p:sp>
          <p:nvSpPr>
            <p:cNvPr id="31750" name="Text Box 5"/>
            <p:cNvSpPr txBox="1">
              <a:spLocks noChangeArrowheads="1"/>
            </p:cNvSpPr>
            <p:nvPr/>
          </p:nvSpPr>
          <p:spPr bwMode="auto">
            <a:xfrm>
              <a:off x="2352" y="1344"/>
              <a:ext cx="1319" cy="2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ELF</a:t>
              </a:r>
              <a:r>
                <a:rPr lang="zh-CN" altLang="en-US" sz="2400">
                  <a:latin typeface="Arial" charset="0"/>
                </a:rPr>
                <a:t>头</a:t>
              </a:r>
            </a:p>
          </p:txBody>
        </p:sp>
        <p:sp>
          <p:nvSpPr>
            <p:cNvPr id="31751" name="Text Box 6"/>
            <p:cNvSpPr txBox="1">
              <a:spLocks noChangeArrowheads="1"/>
            </p:cNvSpPr>
            <p:nvPr/>
          </p:nvSpPr>
          <p:spPr bwMode="auto">
            <a:xfrm>
              <a:off x="2352" y="1582"/>
              <a:ext cx="1319" cy="2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latin typeface="Arial" charset="0"/>
                </a:rPr>
                <a:t>段头表</a:t>
              </a:r>
            </a:p>
          </p:txBody>
        </p:sp>
        <p:sp>
          <p:nvSpPr>
            <p:cNvPr id="31752" name="Text Box 7"/>
            <p:cNvSpPr txBox="1">
              <a:spLocks noChangeArrowheads="1"/>
            </p:cNvSpPr>
            <p:nvPr/>
          </p:nvSpPr>
          <p:spPr bwMode="auto">
            <a:xfrm>
              <a:off x="2352" y="1825"/>
              <a:ext cx="1319" cy="2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init</a:t>
              </a:r>
            </a:p>
          </p:txBody>
        </p:sp>
        <p:sp>
          <p:nvSpPr>
            <p:cNvPr id="31753" name="Text Box 8"/>
            <p:cNvSpPr txBox="1">
              <a:spLocks noChangeArrowheads="1"/>
            </p:cNvSpPr>
            <p:nvPr/>
          </p:nvSpPr>
          <p:spPr bwMode="auto">
            <a:xfrm>
              <a:off x="2352" y="2062"/>
              <a:ext cx="1319" cy="2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text</a:t>
              </a:r>
            </a:p>
          </p:txBody>
        </p:sp>
        <p:sp>
          <p:nvSpPr>
            <p:cNvPr id="31754" name="Text Box 9"/>
            <p:cNvSpPr txBox="1">
              <a:spLocks noChangeArrowheads="1"/>
            </p:cNvSpPr>
            <p:nvPr/>
          </p:nvSpPr>
          <p:spPr bwMode="auto">
            <a:xfrm>
              <a:off x="2352" y="2298"/>
              <a:ext cx="1319" cy="2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rodata</a:t>
              </a:r>
            </a:p>
          </p:txBody>
        </p:sp>
        <p:sp>
          <p:nvSpPr>
            <p:cNvPr id="31755" name="Text Box 10"/>
            <p:cNvSpPr txBox="1">
              <a:spLocks noChangeArrowheads="1"/>
            </p:cNvSpPr>
            <p:nvPr/>
          </p:nvSpPr>
          <p:spPr bwMode="auto">
            <a:xfrm>
              <a:off x="2352" y="2537"/>
              <a:ext cx="1319" cy="2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data</a:t>
              </a:r>
            </a:p>
          </p:txBody>
        </p:sp>
        <p:sp>
          <p:nvSpPr>
            <p:cNvPr id="31756" name="Text Box 11"/>
            <p:cNvSpPr txBox="1">
              <a:spLocks noChangeArrowheads="1"/>
            </p:cNvSpPr>
            <p:nvPr/>
          </p:nvSpPr>
          <p:spPr bwMode="auto">
            <a:xfrm>
              <a:off x="2352" y="2779"/>
              <a:ext cx="1319" cy="2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bss</a:t>
              </a:r>
            </a:p>
          </p:txBody>
        </p:sp>
        <p:sp>
          <p:nvSpPr>
            <p:cNvPr id="31757" name="Text Box 12"/>
            <p:cNvSpPr txBox="1">
              <a:spLocks noChangeArrowheads="1"/>
            </p:cNvSpPr>
            <p:nvPr/>
          </p:nvSpPr>
          <p:spPr bwMode="auto">
            <a:xfrm>
              <a:off x="2352" y="3015"/>
              <a:ext cx="1319" cy="24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symtab</a:t>
              </a:r>
            </a:p>
          </p:txBody>
        </p:sp>
        <p:sp>
          <p:nvSpPr>
            <p:cNvPr id="31758" name="Text Box 13"/>
            <p:cNvSpPr txBox="1">
              <a:spLocks noChangeArrowheads="1"/>
            </p:cNvSpPr>
            <p:nvPr/>
          </p:nvSpPr>
          <p:spPr bwMode="auto">
            <a:xfrm>
              <a:off x="2352" y="3253"/>
              <a:ext cx="1319" cy="2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debug</a:t>
              </a:r>
            </a:p>
          </p:txBody>
        </p:sp>
        <p:sp>
          <p:nvSpPr>
            <p:cNvPr id="31759" name="Text Box 14"/>
            <p:cNvSpPr txBox="1">
              <a:spLocks noChangeArrowheads="1"/>
            </p:cNvSpPr>
            <p:nvPr/>
          </p:nvSpPr>
          <p:spPr bwMode="auto">
            <a:xfrm>
              <a:off x="2352" y="3491"/>
              <a:ext cx="1319" cy="2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line</a:t>
              </a:r>
            </a:p>
          </p:txBody>
        </p:sp>
        <p:sp>
          <p:nvSpPr>
            <p:cNvPr id="31760" name="Text Box 15"/>
            <p:cNvSpPr txBox="1">
              <a:spLocks noChangeArrowheads="1"/>
            </p:cNvSpPr>
            <p:nvPr/>
          </p:nvSpPr>
          <p:spPr bwMode="auto">
            <a:xfrm>
              <a:off x="2352" y="3733"/>
              <a:ext cx="1319" cy="2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strtab</a:t>
              </a:r>
            </a:p>
          </p:txBody>
        </p:sp>
        <p:sp>
          <p:nvSpPr>
            <p:cNvPr id="31761" name="Text Box 16"/>
            <p:cNvSpPr txBox="1">
              <a:spLocks noChangeArrowheads="1"/>
            </p:cNvSpPr>
            <p:nvPr/>
          </p:nvSpPr>
          <p:spPr bwMode="auto">
            <a:xfrm>
              <a:off x="2352" y="3970"/>
              <a:ext cx="1319" cy="2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latin typeface="Arial" charset="0"/>
                </a:rPr>
                <a:t>节头表</a:t>
              </a:r>
            </a:p>
          </p:txBody>
        </p:sp>
        <p:sp>
          <p:nvSpPr>
            <p:cNvPr id="31762" name="AutoShape 17"/>
            <p:cNvSpPr>
              <a:spLocks/>
            </p:cNvSpPr>
            <p:nvPr/>
          </p:nvSpPr>
          <p:spPr bwMode="auto">
            <a:xfrm>
              <a:off x="2167" y="3990"/>
              <a:ext cx="148" cy="194"/>
            </a:xfrm>
            <a:prstGeom prst="leftBrace">
              <a:avLst>
                <a:gd name="adj1" fmla="val 10923"/>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1763" name="AutoShape 18"/>
            <p:cNvSpPr>
              <a:spLocks/>
            </p:cNvSpPr>
            <p:nvPr/>
          </p:nvSpPr>
          <p:spPr bwMode="auto">
            <a:xfrm>
              <a:off x="2146" y="1593"/>
              <a:ext cx="149" cy="195"/>
            </a:xfrm>
            <a:prstGeom prst="leftBrace">
              <a:avLst>
                <a:gd name="adj1" fmla="val 10906"/>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1764" name="AutoShape 19"/>
            <p:cNvSpPr>
              <a:spLocks/>
            </p:cNvSpPr>
            <p:nvPr/>
          </p:nvSpPr>
          <p:spPr bwMode="auto">
            <a:xfrm>
              <a:off x="3742" y="1355"/>
              <a:ext cx="134" cy="1160"/>
            </a:xfrm>
            <a:prstGeom prst="rightBrace">
              <a:avLst>
                <a:gd name="adj1" fmla="val 72139"/>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1765" name="Text Box 20"/>
            <p:cNvSpPr txBox="1">
              <a:spLocks noChangeArrowheads="1"/>
            </p:cNvSpPr>
            <p:nvPr/>
          </p:nvSpPr>
          <p:spPr bwMode="auto">
            <a:xfrm>
              <a:off x="3996" y="1637"/>
              <a:ext cx="1524"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只读内存段</a:t>
              </a:r>
            </a:p>
          </p:txBody>
        </p:sp>
        <p:sp>
          <p:nvSpPr>
            <p:cNvPr id="31766" name="AutoShape 21"/>
            <p:cNvSpPr>
              <a:spLocks/>
            </p:cNvSpPr>
            <p:nvPr/>
          </p:nvSpPr>
          <p:spPr bwMode="auto">
            <a:xfrm>
              <a:off x="3777" y="2558"/>
              <a:ext cx="71" cy="412"/>
            </a:xfrm>
            <a:prstGeom prst="rightBrace">
              <a:avLst>
                <a:gd name="adj1" fmla="val 48357"/>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1767" name="AutoShape 23"/>
            <p:cNvSpPr>
              <a:spLocks/>
            </p:cNvSpPr>
            <p:nvPr/>
          </p:nvSpPr>
          <p:spPr bwMode="auto">
            <a:xfrm>
              <a:off x="3777" y="3036"/>
              <a:ext cx="57" cy="1148"/>
            </a:xfrm>
            <a:prstGeom prst="rightBrace">
              <a:avLst>
                <a:gd name="adj1" fmla="val 167836"/>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1768" name="Text Box 24"/>
            <p:cNvSpPr txBox="1">
              <a:spLocks noChangeArrowheads="1"/>
            </p:cNvSpPr>
            <p:nvPr/>
          </p:nvSpPr>
          <p:spPr bwMode="auto">
            <a:xfrm>
              <a:off x="3960" y="3306"/>
              <a:ext cx="1497" cy="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符号表和调试信息，不装入内存</a:t>
              </a:r>
            </a:p>
          </p:txBody>
        </p:sp>
        <p:sp>
          <p:nvSpPr>
            <p:cNvPr id="31769" name="Text Box 25"/>
            <p:cNvSpPr txBox="1">
              <a:spLocks noChangeArrowheads="1"/>
            </p:cNvSpPr>
            <p:nvPr/>
          </p:nvSpPr>
          <p:spPr bwMode="auto">
            <a:xfrm>
              <a:off x="890" y="3805"/>
              <a:ext cx="1270"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描述目标文件的节</a:t>
              </a:r>
            </a:p>
          </p:txBody>
        </p:sp>
        <p:sp>
          <p:nvSpPr>
            <p:cNvPr id="31770" name="Text Box 26"/>
            <p:cNvSpPr txBox="1">
              <a:spLocks noChangeArrowheads="1"/>
            </p:cNvSpPr>
            <p:nvPr/>
          </p:nvSpPr>
          <p:spPr bwMode="auto">
            <a:xfrm>
              <a:off x="480" y="1471"/>
              <a:ext cx="1652"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将下面的节映射到运行时的内存段</a:t>
              </a:r>
            </a:p>
          </p:txBody>
        </p:sp>
      </p:grpSp>
      <p:sp>
        <p:nvSpPr>
          <p:cNvPr id="31748" name="Text Box 27"/>
          <p:cNvSpPr txBox="1">
            <a:spLocks noChangeArrowheads="1"/>
          </p:cNvSpPr>
          <p:nvPr/>
        </p:nvSpPr>
        <p:spPr bwMode="auto">
          <a:xfrm>
            <a:off x="287338" y="1438275"/>
            <a:ext cx="5038725"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a:t>典型的</a:t>
            </a:r>
            <a:r>
              <a:rPr lang="en-US" altLang="zh-CN"/>
              <a:t>ELF</a:t>
            </a:r>
            <a:r>
              <a:rPr lang="zh-CN" altLang="en-US"/>
              <a:t>可执行目标文件</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28600"/>
            <a:ext cx="8458200" cy="5334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32771" name="Text Box 51"/>
          <p:cNvSpPr txBox="1">
            <a:spLocks noChangeArrowheads="1"/>
          </p:cNvSpPr>
          <p:nvPr/>
        </p:nvSpPr>
        <p:spPr bwMode="auto">
          <a:xfrm>
            <a:off x="287338" y="762000"/>
            <a:ext cx="5738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l">
              <a:spcBef>
                <a:spcPct val="0"/>
              </a:spcBef>
            </a:pPr>
            <a:r>
              <a:rPr lang="en-US" altLang="zh-CN"/>
              <a:t>Linux</a:t>
            </a:r>
            <a:r>
              <a:rPr lang="zh-CN" altLang="en-US"/>
              <a:t>运行时的内存映像</a:t>
            </a:r>
          </a:p>
        </p:txBody>
      </p:sp>
      <p:grpSp>
        <p:nvGrpSpPr>
          <p:cNvPr id="32772" name="Group 53"/>
          <p:cNvGrpSpPr>
            <a:grpSpLocks/>
          </p:cNvGrpSpPr>
          <p:nvPr/>
        </p:nvGrpSpPr>
        <p:grpSpPr bwMode="auto">
          <a:xfrm>
            <a:off x="762000" y="1371600"/>
            <a:ext cx="7772400" cy="5429250"/>
            <a:chOff x="480" y="576"/>
            <a:chExt cx="4896" cy="3420"/>
          </a:xfrm>
        </p:grpSpPr>
        <p:sp>
          <p:nvSpPr>
            <p:cNvPr id="32773" name="Text Box 28"/>
            <p:cNvSpPr txBox="1">
              <a:spLocks noChangeArrowheads="1"/>
            </p:cNvSpPr>
            <p:nvPr/>
          </p:nvSpPr>
          <p:spPr bwMode="auto">
            <a:xfrm>
              <a:off x="1763" y="581"/>
              <a:ext cx="2181" cy="2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内核</a:t>
              </a:r>
            </a:p>
          </p:txBody>
        </p:sp>
        <p:sp>
          <p:nvSpPr>
            <p:cNvPr id="32774" name="Text Box 29"/>
            <p:cNvSpPr txBox="1">
              <a:spLocks noChangeArrowheads="1"/>
            </p:cNvSpPr>
            <p:nvPr/>
          </p:nvSpPr>
          <p:spPr bwMode="auto">
            <a:xfrm>
              <a:off x="1763" y="818"/>
              <a:ext cx="2181" cy="4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lnSpc>
                  <a:spcPct val="90000"/>
                </a:lnSpc>
                <a:spcBef>
                  <a:spcPct val="0"/>
                </a:spcBef>
              </a:pPr>
              <a:r>
                <a:rPr lang="zh-CN" altLang="en-US" sz="2400"/>
                <a:t>用户栈</a:t>
              </a:r>
            </a:p>
            <a:p>
              <a:pPr algn="ctr">
                <a:lnSpc>
                  <a:spcPct val="90000"/>
                </a:lnSpc>
                <a:spcBef>
                  <a:spcPct val="0"/>
                </a:spcBef>
              </a:pPr>
              <a:r>
                <a:rPr lang="zh-CN" altLang="en-US" sz="2400"/>
                <a:t>（运行时创建）</a:t>
              </a:r>
            </a:p>
          </p:txBody>
        </p:sp>
        <p:sp>
          <p:nvSpPr>
            <p:cNvPr id="32775" name="Text Box 30"/>
            <p:cNvSpPr txBox="1">
              <a:spLocks noChangeArrowheads="1"/>
            </p:cNvSpPr>
            <p:nvPr/>
          </p:nvSpPr>
          <p:spPr bwMode="auto">
            <a:xfrm>
              <a:off x="1760" y="1270"/>
              <a:ext cx="2180" cy="3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endParaRPr lang="zh-CN" altLang="en-US" sz="900" b="0"/>
            </a:p>
          </p:txBody>
        </p:sp>
        <p:sp>
          <p:nvSpPr>
            <p:cNvPr id="32776" name="Text Box 31"/>
            <p:cNvSpPr txBox="1">
              <a:spLocks noChangeArrowheads="1"/>
            </p:cNvSpPr>
            <p:nvPr/>
          </p:nvSpPr>
          <p:spPr bwMode="auto">
            <a:xfrm>
              <a:off x="1760" y="1608"/>
              <a:ext cx="2180" cy="43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lnSpc>
                  <a:spcPct val="90000"/>
                </a:lnSpc>
                <a:spcBef>
                  <a:spcPct val="0"/>
                </a:spcBef>
              </a:pPr>
              <a:r>
                <a:rPr lang="zh-CN" altLang="en-US" sz="2400"/>
                <a:t>共享库的</a:t>
              </a:r>
            </a:p>
            <a:p>
              <a:pPr algn="ctr">
                <a:lnSpc>
                  <a:spcPct val="90000"/>
                </a:lnSpc>
                <a:spcBef>
                  <a:spcPct val="0"/>
                </a:spcBef>
              </a:pPr>
              <a:r>
                <a:rPr lang="zh-CN" altLang="en-US" sz="2400"/>
                <a:t>内存区域</a:t>
              </a:r>
            </a:p>
          </p:txBody>
        </p:sp>
        <p:sp>
          <p:nvSpPr>
            <p:cNvPr id="32777" name="Text Box 32"/>
            <p:cNvSpPr txBox="1">
              <a:spLocks noChangeArrowheads="1"/>
            </p:cNvSpPr>
            <p:nvPr/>
          </p:nvSpPr>
          <p:spPr bwMode="auto">
            <a:xfrm>
              <a:off x="1760" y="2052"/>
              <a:ext cx="2180" cy="2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endParaRPr lang="zh-CN" altLang="en-US" sz="900" b="0"/>
            </a:p>
          </p:txBody>
        </p:sp>
        <p:sp>
          <p:nvSpPr>
            <p:cNvPr id="32778" name="Text Box 33"/>
            <p:cNvSpPr txBox="1">
              <a:spLocks noChangeArrowheads="1"/>
            </p:cNvSpPr>
            <p:nvPr/>
          </p:nvSpPr>
          <p:spPr bwMode="auto">
            <a:xfrm>
              <a:off x="1760" y="2320"/>
              <a:ext cx="2180" cy="4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lnSpc>
                  <a:spcPct val="90000"/>
                </a:lnSpc>
                <a:spcBef>
                  <a:spcPct val="0"/>
                </a:spcBef>
              </a:pPr>
              <a:r>
                <a:rPr lang="zh-CN" altLang="en-US" sz="2400"/>
                <a:t>运行时的堆</a:t>
              </a:r>
            </a:p>
            <a:p>
              <a:pPr algn="ctr">
                <a:lnSpc>
                  <a:spcPct val="90000"/>
                </a:lnSpc>
                <a:spcBef>
                  <a:spcPct val="0"/>
                </a:spcBef>
              </a:pPr>
              <a:r>
                <a:rPr lang="zh-CN" altLang="en-US" sz="2400"/>
                <a:t>（运行时用</a:t>
              </a:r>
              <a:r>
                <a:rPr lang="en-US" altLang="zh-CN" sz="2400"/>
                <a:t>malloc</a:t>
              </a:r>
              <a:r>
                <a:rPr lang="zh-CN" altLang="en-US" sz="2400"/>
                <a:t>创建）</a:t>
              </a:r>
            </a:p>
          </p:txBody>
        </p:sp>
        <p:sp>
          <p:nvSpPr>
            <p:cNvPr id="32779" name="Text Box 34"/>
            <p:cNvSpPr txBox="1">
              <a:spLocks noChangeArrowheads="1"/>
            </p:cNvSpPr>
            <p:nvPr/>
          </p:nvSpPr>
          <p:spPr bwMode="auto">
            <a:xfrm>
              <a:off x="1760" y="2758"/>
              <a:ext cx="2180" cy="4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latin typeface="Arial" charset="0"/>
                </a:rPr>
                <a:t>读/写段</a:t>
              </a:r>
            </a:p>
            <a:p>
              <a:pPr algn="ctr">
                <a:spcBef>
                  <a:spcPct val="0"/>
                </a:spcBef>
              </a:pPr>
              <a:r>
                <a:rPr lang="zh-CN" altLang="en-US" sz="2400">
                  <a:latin typeface="Arial" charset="0"/>
                </a:rPr>
                <a:t>（</a:t>
              </a:r>
              <a:r>
                <a:rPr lang="zh-CN" altLang="en-US" sz="2400"/>
                <a:t>.</a:t>
              </a:r>
              <a:r>
                <a:rPr lang="en-US" altLang="zh-CN" sz="2400"/>
                <a:t>data, .bss</a:t>
              </a:r>
              <a:r>
                <a:rPr lang="en-US" altLang="zh-CN" sz="2400">
                  <a:latin typeface="Arial" charset="0"/>
                </a:rPr>
                <a:t>）</a:t>
              </a:r>
              <a:endParaRPr lang="en-US" altLang="zh-CN" sz="2400"/>
            </a:p>
          </p:txBody>
        </p:sp>
        <p:sp>
          <p:nvSpPr>
            <p:cNvPr id="32780" name="Text Box 35"/>
            <p:cNvSpPr txBox="1">
              <a:spLocks noChangeArrowheads="1"/>
            </p:cNvSpPr>
            <p:nvPr/>
          </p:nvSpPr>
          <p:spPr bwMode="auto">
            <a:xfrm>
              <a:off x="1760" y="3242"/>
              <a:ext cx="2180" cy="5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latin typeface="Arial" charset="0"/>
                </a:rPr>
                <a:t>只读段</a:t>
              </a:r>
            </a:p>
            <a:p>
              <a:pPr algn="ctr">
                <a:spcBef>
                  <a:spcPct val="0"/>
                </a:spcBef>
              </a:pPr>
              <a:r>
                <a:rPr lang="zh-CN" altLang="en-US" sz="2400">
                  <a:latin typeface="Arial Narrow" pitchFamily="34" charset="0"/>
                </a:rPr>
                <a:t>（</a:t>
              </a:r>
              <a:r>
                <a:rPr lang="zh-CN" altLang="en-US" sz="2400"/>
                <a:t>.</a:t>
              </a:r>
              <a:r>
                <a:rPr lang="en-US" altLang="zh-CN" sz="2400"/>
                <a:t>init, .text, .rodata</a:t>
              </a:r>
              <a:r>
                <a:rPr lang="en-US" altLang="zh-CN" sz="2400">
                  <a:latin typeface="Arial Narrow" pitchFamily="34" charset="0"/>
                </a:rPr>
                <a:t>）</a:t>
              </a:r>
            </a:p>
          </p:txBody>
        </p:sp>
        <p:sp>
          <p:nvSpPr>
            <p:cNvPr id="32781" name="Text Box 36"/>
            <p:cNvSpPr txBox="1">
              <a:spLocks noChangeArrowheads="1"/>
            </p:cNvSpPr>
            <p:nvPr/>
          </p:nvSpPr>
          <p:spPr bwMode="auto">
            <a:xfrm>
              <a:off x="1760" y="3745"/>
              <a:ext cx="2180" cy="2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未使用</a:t>
              </a:r>
            </a:p>
          </p:txBody>
        </p:sp>
        <p:sp>
          <p:nvSpPr>
            <p:cNvPr id="32782" name="Line 37"/>
            <p:cNvSpPr>
              <a:spLocks noChangeShapeType="1"/>
            </p:cNvSpPr>
            <p:nvPr/>
          </p:nvSpPr>
          <p:spPr bwMode="auto">
            <a:xfrm flipV="1">
              <a:off x="2857" y="2136"/>
              <a:ext cx="0" cy="164"/>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783" name="Line 38"/>
            <p:cNvSpPr>
              <a:spLocks noChangeShapeType="1"/>
            </p:cNvSpPr>
            <p:nvPr/>
          </p:nvSpPr>
          <p:spPr bwMode="auto">
            <a:xfrm flipV="1">
              <a:off x="2857" y="1474"/>
              <a:ext cx="0" cy="129"/>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784" name="Line 39"/>
            <p:cNvSpPr>
              <a:spLocks noChangeShapeType="1"/>
            </p:cNvSpPr>
            <p:nvPr/>
          </p:nvSpPr>
          <p:spPr bwMode="auto">
            <a:xfrm flipV="1">
              <a:off x="2857" y="1271"/>
              <a:ext cx="0" cy="129"/>
            </a:xfrm>
            <a:prstGeom prst="line">
              <a:avLst/>
            </a:prstGeom>
            <a:noFill/>
            <a:ln w="25400">
              <a:solidFill>
                <a:schemeClr val="tx1"/>
              </a:solidFill>
              <a:round/>
              <a:headEnd type="stealth"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785" name="Line 40"/>
            <p:cNvSpPr>
              <a:spLocks noChangeShapeType="1"/>
            </p:cNvSpPr>
            <p:nvPr/>
          </p:nvSpPr>
          <p:spPr bwMode="auto">
            <a:xfrm flipV="1">
              <a:off x="4019" y="623"/>
              <a:ext cx="0" cy="221"/>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786" name="Text Box 41"/>
            <p:cNvSpPr txBox="1">
              <a:spLocks noChangeArrowheads="1"/>
            </p:cNvSpPr>
            <p:nvPr/>
          </p:nvSpPr>
          <p:spPr bwMode="auto">
            <a:xfrm>
              <a:off x="528" y="672"/>
              <a:ext cx="1193"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0</a:t>
              </a:r>
              <a:r>
                <a:rPr lang="en-US" altLang="zh-CN" sz="2400"/>
                <a:t>xc0000000</a:t>
              </a:r>
            </a:p>
          </p:txBody>
        </p:sp>
        <p:sp>
          <p:nvSpPr>
            <p:cNvPr id="32787" name="Text Box 42"/>
            <p:cNvSpPr txBox="1">
              <a:spLocks noChangeArrowheads="1"/>
            </p:cNvSpPr>
            <p:nvPr/>
          </p:nvSpPr>
          <p:spPr bwMode="auto">
            <a:xfrm>
              <a:off x="480" y="1872"/>
              <a:ext cx="1198"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0</a:t>
              </a:r>
              <a:r>
                <a:rPr lang="en-US" altLang="zh-CN" sz="2400"/>
                <a:t>x40000000</a:t>
              </a:r>
            </a:p>
          </p:txBody>
        </p:sp>
        <p:sp>
          <p:nvSpPr>
            <p:cNvPr id="32788" name="Text Box 43"/>
            <p:cNvSpPr txBox="1">
              <a:spLocks noChangeArrowheads="1"/>
            </p:cNvSpPr>
            <p:nvPr/>
          </p:nvSpPr>
          <p:spPr bwMode="auto">
            <a:xfrm>
              <a:off x="528" y="3552"/>
              <a:ext cx="1203"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0</a:t>
              </a:r>
              <a:r>
                <a:rPr lang="en-US" altLang="zh-CN" sz="2400"/>
                <a:t>x08048000</a:t>
              </a:r>
            </a:p>
          </p:txBody>
        </p:sp>
        <p:sp>
          <p:nvSpPr>
            <p:cNvPr id="32789" name="Text Box 44"/>
            <p:cNvSpPr txBox="1">
              <a:spLocks noChangeArrowheads="1"/>
            </p:cNvSpPr>
            <p:nvPr/>
          </p:nvSpPr>
          <p:spPr bwMode="auto">
            <a:xfrm>
              <a:off x="4135" y="576"/>
              <a:ext cx="1029"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latin typeface="Arial" charset="0"/>
                </a:rPr>
                <a:t>对用户代码不可见</a:t>
              </a:r>
            </a:p>
          </p:txBody>
        </p:sp>
        <p:sp>
          <p:nvSpPr>
            <p:cNvPr id="32790" name="Line 45"/>
            <p:cNvSpPr>
              <a:spLocks noChangeShapeType="1"/>
            </p:cNvSpPr>
            <p:nvPr/>
          </p:nvSpPr>
          <p:spPr bwMode="auto">
            <a:xfrm flipH="1">
              <a:off x="3947" y="1273"/>
              <a:ext cx="343"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791" name="Text Box 46"/>
            <p:cNvSpPr txBox="1">
              <a:spLocks noChangeArrowheads="1"/>
            </p:cNvSpPr>
            <p:nvPr/>
          </p:nvSpPr>
          <p:spPr bwMode="auto">
            <a:xfrm>
              <a:off x="4347" y="1106"/>
              <a:ext cx="1029"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400"/>
                <a:t>  %esp</a:t>
              </a:r>
              <a:endParaRPr lang="en-US" altLang="zh-CN" sz="1000" b="0">
                <a:latin typeface="Arial" charset="0"/>
              </a:endParaRPr>
            </a:p>
            <a:p>
              <a:pPr>
                <a:spcBef>
                  <a:spcPct val="0"/>
                </a:spcBef>
              </a:pPr>
              <a:r>
                <a:rPr lang="zh-CN" altLang="en-US" sz="2400">
                  <a:latin typeface="Arial" charset="0"/>
                </a:rPr>
                <a:t>（栈指针）</a:t>
              </a:r>
            </a:p>
          </p:txBody>
        </p:sp>
        <p:sp>
          <p:nvSpPr>
            <p:cNvPr id="32792" name="Line 47"/>
            <p:cNvSpPr>
              <a:spLocks noChangeShapeType="1"/>
            </p:cNvSpPr>
            <p:nvPr/>
          </p:nvSpPr>
          <p:spPr bwMode="auto">
            <a:xfrm flipH="1">
              <a:off x="3934" y="2323"/>
              <a:ext cx="343"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793" name="Text Box 48"/>
            <p:cNvSpPr txBox="1">
              <a:spLocks noChangeArrowheads="1"/>
            </p:cNvSpPr>
            <p:nvPr/>
          </p:nvSpPr>
          <p:spPr bwMode="auto">
            <a:xfrm>
              <a:off x="4320" y="2160"/>
              <a:ext cx="44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400"/>
                <a:t>brk</a:t>
              </a:r>
            </a:p>
          </p:txBody>
        </p:sp>
        <p:sp>
          <p:nvSpPr>
            <p:cNvPr id="32794" name="AutoShape 49"/>
            <p:cNvSpPr>
              <a:spLocks/>
            </p:cNvSpPr>
            <p:nvPr/>
          </p:nvSpPr>
          <p:spPr bwMode="auto">
            <a:xfrm>
              <a:off x="3971" y="2774"/>
              <a:ext cx="139" cy="954"/>
            </a:xfrm>
            <a:prstGeom prst="rightBrace">
              <a:avLst>
                <a:gd name="adj1" fmla="val 57194"/>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795" name="Text Box 50"/>
            <p:cNvSpPr txBox="1">
              <a:spLocks noChangeArrowheads="1"/>
            </p:cNvSpPr>
            <p:nvPr/>
          </p:nvSpPr>
          <p:spPr bwMode="auto">
            <a:xfrm>
              <a:off x="4176" y="3024"/>
              <a:ext cx="1164"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latin typeface="Arial" charset="0"/>
                </a:rPr>
                <a:t>从可执行文件装入</a:t>
              </a:r>
            </a:p>
          </p:txBody>
        </p:sp>
        <p:sp>
          <p:nvSpPr>
            <p:cNvPr id="32796" name="Text Box 52"/>
            <p:cNvSpPr txBox="1">
              <a:spLocks noChangeArrowheads="1"/>
            </p:cNvSpPr>
            <p:nvPr/>
          </p:nvSpPr>
          <p:spPr bwMode="auto">
            <a:xfrm>
              <a:off x="1392" y="3840"/>
              <a:ext cx="241"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0</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33795" name="Rectangle 3"/>
          <p:cNvSpPr>
            <a:spLocks noGrp="1" noChangeArrowheads="1"/>
          </p:cNvSpPr>
          <p:nvPr>
            <p:ph idx="1"/>
          </p:nvPr>
        </p:nvSpPr>
        <p:spPr>
          <a:xfrm>
            <a:off x="287338" y="1438275"/>
            <a:ext cx="8564562" cy="5038725"/>
          </a:xfrm>
          <a:noFill/>
        </p:spPr>
        <p:txBody>
          <a:bodyPr/>
          <a:lstStyle/>
          <a:p>
            <a:r>
              <a:rPr lang="zh-CN" altLang="en-US" b="1" smtClean="0"/>
              <a:t>这里描述的装入过程从概念上来说是正确的</a:t>
            </a:r>
          </a:p>
          <a:p>
            <a:r>
              <a:rPr lang="zh-CN" altLang="en-US" b="1" smtClean="0"/>
              <a:t>若需要了解装入过程真正是怎样工作的，必须在理解了进程、虚拟内存和内存分页等概念以后</a:t>
            </a:r>
            <a:endParaRPr lang="en-US" altLang="zh-CN" b="1"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48291" name="Rectangle 3"/>
          <p:cNvSpPr>
            <a:spLocks noGrp="1" noChangeArrowheads="1"/>
          </p:cNvSpPr>
          <p:nvPr>
            <p:ph idx="1"/>
          </p:nvPr>
        </p:nvSpPr>
        <p:spPr>
          <a:xfrm>
            <a:off x="287338" y="1438275"/>
            <a:ext cx="8564562" cy="5038725"/>
          </a:xfrm>
          <a:noFill/>
        </p:spPr>
        <p:txBody>
          <a:bodyPr/>
          <a:lstStyle/>
          <a:p>
            <a:pPr>
              <a:buFontTx/>
              <a:buNone/>
            </a:pPr>
            <a:r>
              <a:rPr lang="en-US" altLang="zh-CN" b="1" smtClean="0">
                <a:ea typeface="黑体" pitchFamily="2" charset="-122"/>
              </a:rPr>
              <a:t>11.1.8 </a:t>
            </a:r>
            <a:r>
              <a:rPr lang="zh-CN" altLang="en-US" b="1" smtClean="0"/>
              <a:t>动态连接</a:t>
            </a:r>
          </a:p>
          <a:p>
            <a:r>
              <a:rPr lang="zh-CN" altLang="en-US" b="1" smtClean="0">
                <a:latin typeface="宋体" pitchFamily="2" charset="-122"/>
              </a:rPr>
              <a:t>静态库</a:t>
            </a:r>
          </a:p>
          <a:p>
            <a:pPr lvl="1"/>
            <a:r>
              <a:rPr lang="zh-CN" altLang="en-US" b="1" smtClean="0"/>
              <a:t>周期性地被维护和更新</a:t>
            </a:r>
          </a:p>
          <a:p>
            <a:pPr lvl="1"/>
            <a:r>
              <a:rPr lang="zh-CN" altLang="en-US" b="1" smtClean="0"/>
              <a:t>内存可能有多份</a:t>
            </a:r>
            <a:r>
              <a:rPr lang="en-US" altLang="zh-CN" b="1" smtClean="0"/>
              <a:t>printf</a:t>
            </a:r>
            <a:r>
              <a:rPr lang="zh-CN" altLang="en-US" b="1" smtClean="0"/>
              <a:t>和</a:t>
            </a:r>
            <a:r>
              <a:rPr lang="en-US" altLang="zh-CN" b="1" smtClean="0"/>
              <a:t>scanf</a:t>
            </a:r>
            <a:r>
              <a:rPr lang="zh-CN" altLang="en-US" b="1" smtClean="0"/>
              <a:t>的代码</a:t>
            </a:r>
          </a:p>
          <a:p>
            <a:r>
              <a:rPr lang="zh-CN" altLang="en-US" b="1" smtClean="0"/>
              <a:t>共享库</a:t>
            </a:r>
          </a:p>
          <a:p>
            <a:pPr lvl="1"/>
            <a:r>
              <a:rPr lang="zh-CN" altLang="en-US" b="1" smtClean="0"/>
              <a:t>在运行时可以装到任意的内存位置，被内存中的进程共享</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48291">
                                            <p:txEl>
                                              <p:pRg st="4" end="4"/>
                                            </p:txEl>
                                          </p:spTgt>
                                        </p:tgtEl>
                                        <p:attrNameLst>
                                          <p:attrName>style.visibility</p:attrName>
                                        </p:attrNameLst>
                                      </p:cBhvr>
                                      <p:to>
                                        <p:strVal val="visible"/>
                                      </p:to>
                                    </p:set>
                                    <p:animEffect transition="in" filter="box(in)">
                                      <p:cBhvr>
                                        <p:cTn id="7" dur="500"/>
                                        <p:tgtEl>
                                          <p:spTgt spid="154829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48291">
                                            <p:txEl>
                                              <p:pRg st="5" end="5"/>
                                            </p:txEl>
                                          </p:spTgt>
                                        </p:tgtEl>
                                        <p:attrNameLst>
                                          <p:attrName>style.visibility</p:attrName>
                                        </p:attrNameLst>
                                      </p:cBhvr>
                                      <p:to>
                                        <p:strVal val="visible"/>
                                      </p:to>
                                    </p:set>
                                    <p:animEffect transition="in" filter="box(in)">
                                      <p:cBhvr>
                                        <p:cTn id="10" dur="500"/>
                                        <p:tgtEl>
                                          <p:spTgt spid="1548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3584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pitchFamily="2" charset="-122"/>
              </a:rPr>
              <a:t>共享库以两种不同的方式被共享</a:t>
            </a:r>
            <a:endParaRPr lang="zh-CN" altLang="en-US" b="1" smtClean="0"/>
          </a:p>
          <a:p>
            <a:r>
              <a:rPr lang="zh-CN" altLang="en-US" b="1" smtClean="0">
                <a:latin typeface="宋体" pitchFamily="2" charset="-122"/>
              </a:rPr>
              <a:t>共享库的代码和数据被所有引用该库的可执行目标文件所共享</a:t>
            </a:r>
            <a:endParaRPr lang="zh-CN" altLang="en-US" b="1" smtClean="0"/>
          </a:p>
          <a:p>
            <a:r>
              <a:rPr lang="zh-CN" altLang="en-US" b="1" smtClean="0">
                <a:latin typeface="宋体" pitchFamily="2" charset="-122"/>
              </a:rPr>
              <a:t>共享库的</a:t>
            </a:r>
            <a:r>
              <a:rPr lang="zh-CN" altLang="en-US" b="1" smtClean="0"/>
              <a:t>.</a:t>
            </a:r>
            <a:r>
              <a:rPr lang="en-US" altLang="zh-CN" b="1" smtClean="0"/>
              <a:t>text</a:t>
            </a:r>
            <a:r>
              <a:rPr lang="zh-CN" altLang="en-US" b="1" smtClean="0">
                <a:latin typeface="宋体" pitchFamily="2" charset="-122"/>
              </a:rPr>
              <a:t>节在内存中的一个副本可以被正在运行的不同进程共享</a:t>
            </a:r>
            <a:endParaRPr lang="en-US" altLang="zh-CN" b="1"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28600"/>
            <a:ext cx="8458200" cy="1144588"/>
          </a:xfrm>
          <a:noFill/>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grpSp>
        <p:nvGrpSpPr>
          <p:cNvPr id="36867" name="Group 36"/>
          <p:cNvGrpSpPr>
            <a:grpSpLocks/>
          </p:cNvGrpSpPr>
          <p:nvPr/>
        </p:nvGrpSpPr>
        <p:grpSpPr bwMode="auto">
          <a:xfrm>
            <a:off x="250825" y="1279525"/>
            <a:ext cx="8291513" cy="5183188"/>
            <a:chOff x="158" y="806"/>
            <a:chExt cx="5223" cy="3265"/>
          </a:xfrm>
        </p:grpSpPr>
        <p:sp>
          <p:nvSpPr>
            <p:cNvPr id="36868" name="Text Box 6"/>
            <p:cNvSpPr txBox="1">
              <a:spLocks noChangeArrowheads="1"/>
            </p:cNvSpPr>
            <p:nvPr/>
          </p:nvSpPr>
          <p:spPr bwMode="auto">
            <a:xfrm>
              <a:off x="288" y="1742"/>
              <a:ext cx="156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可重定位文件</a:t>
              </a:r>
            </a:p>
          </p:txBody>
        </p:sp>
        <p:sp>
          <p:nvSpPr>
            <p:cNvPr id="36869" name="Text Box 7"/>
            <p:cNvSpPr txBox="1">
              <a:spLocks noChangeArrowheads="1"/>
            </p:cNvSpPr>
            <p:nvPr/>
          </p:nvSpPr>
          <p:spPr bwMode="auto">
            <a:xfrm>
              <a:off x="1358" y="1158"/>
              <a:ext cx="1546" cy="4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lnSpc>
                  <a:spcPct val="90000"/>
                </a:lnSpc>
                <a:spcBef>
                  <a:spcPct val="0"/>
                </a:spcBef>
              </a:pPr>
              <a:r>
                <a:rPr lang="zh-CN" altLang="en-US" sz="2400"/>
                <a:t>翻译器</a:t>
              </a:r>
            </a:p>
            <a:p>
              <a:pPr algn="ctr">
                <a:lnSpc>
                  <a:spcPct val="90000"/>
                </a:lnSpc>
                <a:spcBef>
                  <a:spcPct val="0"/>
                </a:spcBef>
              </a:pPr>
              <a:r>
                <a:rPr lang="zh-CN" altLang="en-US" sz="2400"/>
                <a:t>（</a:t>
              </a:r>
              <a:r>
                <a:rPr lang="en-US" altLang="zh-CN" sz="2400"/>
                <a:t>cpp,cc1,as）</a:t>
              </a:r>
            </a:p>
          </p:txBody>
        </p:sp>
        <p:sp>
          <p:nvSpPr>
            <p:cNvPr id="36870" name="Text Box 9"/>
            <p:cNvSpPr txBox="1">
              <a:spLocks noChangeArrowheads="1"/>
            </p:cNvSpPr>
            <p:nvPr/>
          </p:nvSpPr>
          <p:spPr bwMode="auto">
            <a:xfrm>
              <a:off x="1885" y="806"/>
              <a:ext cx="8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400"/>
                <a:t>main.c</a:t>
              </a:r>
            </a:p>
          </p:txBody>
        </p:sp>
        <p:sp>
          <p:nvSpPr>
            <p:cNvPr id="36871" name="Text Box 10"/>
            <p:cNvSpPr txBox="1">
              <a:spLocks noChangeArrowheads="1"/>
            </p:cNvSpPr>
            <p:nvPr/>
          </p:nvSpPr>
          <p:spPr bwMode="auto">
            <a:xfrm>
              <a:off x="908" y="806"/>
              <a:ext cx="833"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源文件</a:t>
              </a:r>
            </a:p>
          </p:txBody>
        </p:sp>
        <p:sp>
          <p:nvSpPr>
            <p:cNvPr id="36872" name="Text Box 11"/>
            <p:cNvSpPr txBox="1">
              <a:spLocks noChangeArrowheads="1"/>
            </p:cNvSpPr>
            <p:nvPr/>
          </p:nvSpPr>
          <p:spPr bwMode="auto">
            <a:xfrm>
              <a:off x="2707" y="2103"/>
              <a:ext cx="1360" cy="2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连接器（</a:t>
              </a:r>
              <a:r>
                <a:rPr lang="en-US" altLang="zh-CN" sz="2400"/>
                <a:t>ld）</a:t>
              </a:r>
            </a:p>
          </p:txBody>
        </p:sp>
        <p:sp>
          <p:nvSpPr>
            <p:cNvPr id="36873" name="Text Box 12"/>
            <p:cNvSpPr txBox="1">
              <a:spLocks noChangeArrowheads="1"/>
            </p:cNvSpPr>
            <p:nvPr/>
          </p:nvSpPr>
          <p:spPr bwMode="auto">
            <a:xfrm>
              <a:off x="1872" y="1680"/>
              <a:ext cx="771"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400"/>
                <a:t>main.o</a:t>
              </a:r>
            </a:p>
          </p:txBody>
        </p:sp>
        <p:sp>
          <p:nvSpPr>
            <p:cNvPr id="36874" name="Line 14"/>
            <p:cNvSpPr>
              <a:spLocks noChangeShapeType="1"/>
            </p:cNvSpPr>
            <p:nvPr/>
          </p:nvSpPr>
          <p:spPr bwMode="auto">
            <a:xfrm>
              <a:off x="2160" y="1920"/>
              <a:ext cx="780" cy="172"/>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6875" name="Text Box 15"/>
            <p:cNvSpPr txBox="1">
              <a:spLocks noChangeArrowheads="1"/>
            </p:cNvSpPr>
            <p:nvPr/>
          </p:nvSpPr>
          <p:spPr bwMode="auto">
            <a:xfrm>
              <a:off x="3162" y="1124"/>
              <a:ext cx="755"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nSpc>
                  <a:spcPct val="80000"/>
                </a:lnSpc>
                <a:spcBef>
                  <a:spcPct val="0"/>
                </a:spcBef>
              </a:pPr>
              <a:r>
                <a:rPr lang="en-US" altLang="zh-CN" sz="2400"/>
                <a:t>libc.so</a:t>
              </a:r>
            </a:p>
            <a:p>
              <a:pPr>
                <a:lnSpc>
                  <a:spcPct val="80000"/>
                </a:lnSpc>
                <a:spcBef>
                  <a:spcPct val="0"/>
                </a:spcBef>
              </a:pPr>
              <a:r>
                <a:rPr lang="en-US" altLang="zh-CN" sz="2400"/>
                <a:t>mylib.so</a:t>
              </a:r>
            </a:p>
          </p:txBody>
        </p:sp>
        <p:sp>
          <p:nvSpPr>
            <p:cNvPr id="36876" name="Text Box 17"/>
            <p:cNvSpPr txBox="1">
              <a:spLocks noChangeArrowheads="1"/>
            </p:cNvSpPr>
            <p:nvPr/>
          </p:nvSpPr>
          <p:spPr bwMode="auto">
            <a:xfrm>
              <a:off x="3552" y="1584"/>
              <a:ext cx="111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重定位和符号表信息</a:t>
              </a:r>
            </a:p>
          </p:txBody>
        </p:sp>
        <p:sp>
          <p:nvSpPr>
            <p:cNvPr id="36877" name="Text Box 18"/>
            <p:cNvSpPr txBox="1">
              <a:spLocks noChangeArrowheads="1"/>
            </p:cNvSpPr>
            <p:nvPr/>
          </p:nvSpPr>
          <p:spPr bwMode="auto">
            <a:xfrm>
              <a:off x="1518" y="2516"/>
              <a:ext cx="1453"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部分连接的可执行目标文件</a:t>
              </a:r>
            </a:p>
          </p:txBody>
        </p:sp>
        <p:sp>
          <p:nvSpPr>
            <p:cNvPr id="36878" name="Text Box 20"/>
            <p:cNvSpPr txBox="1">
              <a:spLocks noChangeArrowheads="1"/>
            </p:cNvSpPr>
            <p:nvPr/>
          </p:nvSpPr>
          <p:spPr bwMode="auto">
            <a:xfrm>
              <a:off x="2928" y="2592"/>
              <a:ext cx="85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swap2</a:t>
              </a:r>
            </a:p>
          </p:txBody>
        </p:sp>
        <p:sp>
          <p:nvSpPr>
            <p:cNvPr id="36879" name="Text Box 22"/>
            <p:cNvSpPr txBox="1">
              <a:spLocks noChangeArrowheads="1"/>
            </p:cNvSpPr>
            <p:nvPr/>
          </p:nvSpPr>
          <p:spPr bwMode="auto">
            <a:xfrm>
              <a:off x="2459" y="3068"/>
              <a:ext cx="1809" cy="2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加载器（</a:t>
              </a:r>
              <a:r>
                <a:rPr lang="en-US" altLang="zh-CN" sz="2400"/>
                <a:t>execve）</a:t>
              </a:r>
            </a:p>
          </p:txBody>
        </p:sp>
        <p:sp>
          <p:nvSpPr>
            <p:cNvPr id="36880" name="Text Box 24"/>
            <p:cNvSpPr txBox="1">
              <a:spLocks noChangeArrowheads="1"/>
            </p:cNvSpPr>
            <p:nvPr/>
          </p:nvSpPr>
          <p:spPr bwMode="auto">
            <a:xfrm>
              <a:off x="4356" y="2877"/>
              <a:ext cx="822"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nSpc>
                  <a:spcPct val="80000"/>
                </a:lnSpc>
                <a:spcBef>
                  <a:spcPct val="0"/>
                </a:spcBef>
              </a:pPr>
              <a:r>
                <a:rPr lang="en-US" altLang="zh-CN" sz="2400"/>
                <a:t>libc.so</a:t>
              </a:r>
            </a:p>
            <a:p>
              <a:pPr>
                <a:lnSpc>
                  <a:spcPct val="80000"/>
                </a:lnSpc>
                <a:spcBef>
                  <a:spcPct val="0"/>
                </a:spcBef>
              </a:pPr>
              <a:r>
                <a:rPr lang="en-US" altLang="zh-CN" sz="2400"/>
                <a:t>mylib.so</a:t>
              </a:r>
            </a:p>
          </p:txBody>
        </p:sp>
        <p:sp>
          <p:nvSpPr>
            <p:cNvPr id="36881" name="Line 25"/>
            <p:cNvSpPr>
              <a:spLocks noChangeShapeType="1"/>
            </p:cNvSpPr>
            <p:nvPr/>
          </p:nvSpPr>
          <p:spPr bwMode="auto">
            <a:xfrm flipH="1">
              <a:off x="3408" y="3316"/>
              <a:ext cx="2" cy="38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6882" name="Text Box 26"/>
            <p:cNvSpPr txBox="1">
              <a:spLocks noChangeArrowheads="1"/>
            </p:cNvSpPr>
            <p:nvPr/>
          </p:nvSpPr>
          <p:spPr bwMode="auto">
            <a:xfrm>
              <a:off x="2500" y="3734"/>
              <a:ext cx="2554" cy="2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动态连接器（</a:t>
              </a:r>
              <a:r>
                <a:rPr lang="en-US" altLang="zh-CN" sz="2400"/>
                <a:t>ld-linux.so）</a:t>
              </a:r>
            </a:p>
          </p:txBody>
        </p:sp>
        <p:sp>
          <p:nvSpPr>
            <p:cNvPr id="36883" name="Line 27"/>
            <p:cNvSpPr>
              <a:spLocks noChangeShapeType="1"/>
            </p:cNvSpPr>
            <p:nvPr/>
          </p:nvSpPr>
          <p:spPr bwMode="auto">
            <a:xfrm flipH="1">
              <a:off x="4537" y="3265"/>
              <a:ext cx="5" cy="481"/>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36884" name="Text Box 28"/>
            <p:cNvSpPr txBox="1">
              <a:spLocks noChangeArrowheads="1"/>
            </p:cNvSpPr>
            <p:nvPr/>
          </p:nvSpPr>
          <p:spPr bwMode="auto">
            <a:xfrm>
              <a:off x="4704" y="3264"/>
              <a:ext cx="677"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代码和</a:t>
              </a:r>
            </a:p>
            <a:p>
              <a:pPr>
                <a:spcBef>
                  <a:spcPct val="0"/>
                </a:spcBef>
              </a:pPr>
              <a:r>
                <a:rPr lang="zh-CN" altLang="en-US" sz="2400"/>
                <a:t>数据</a:t>
              </a:r>
            </a:p>
          </p:txBody>
        </p:sp>
        <p:sp>
          <p:nvSpPr>
            <p:cNvPr id="36885" name="Text Box 29"/>
            <p:cNvSpPr txBox="1">
              <a:spLocks noChangeArrowheads="1"/>
            </p:cNvSpPr>
            <p:nvPr/>
          </p:nvSpPr>
          <p:spPr bwMode="auto">
            <a:xfrm>
              <a:off x="158" y="3667"/>
              <a:ext cx="231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l">
                <a:spcBef>
                  <a:spcPct val="0"/>
                </a:spcBef>
              </a:pPr>
              <a:r>
                <a:rPr lang="zh-CN" altLang="en-US" sz="2400"/>
                <a:t>此时，动态连接器是内存中已完全连接的可执行代码</a:t>
              </a:r>
            </a:p>
          </p:txBody>
        </p:sp>
        <p:sp>
          <p:nvSpPr>
            <p:cNvPr id="36886" name="Line 30"/>
            <p:cNvSpPr>
              <a:spLocks noChangeShapeType="1"/>
            </p:cNvSpPr>
            <p:nvPr/>
          </p:nvSpPr>
          <p:spPr bwMode="auto">
            <a:xfrm>
              <a:off x="3360" y="1488"/>
              <a:ext cx="0" cy="624"/>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7" name="Line 31"/>
            <p:cNvSpPr>
              <a:spLocks noChangeShapeType="1"/>
            </p:cNvSpPr>
            <p:nvPr/>
          </p:nvSpPr>
          <p:spPr bwMode="auto">
            <a:xfrm>
              <a:off x="2112" y="1584"/>
              <a:ext cx="0" cy="144"/>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8" name="Line 32"/>
            <p:cNvSpPr>
              <a:spLocks noChangeShapeType="1"/>
            </p:cNvSpPr>
            <p:nvPr/>
          </p:nvSpPr>
          <p:spPr bwMode="auto">
            <a:xfrm>
              <a:off x="2064" y="1008"/>
              <a:ext cx="0" cy="144"/>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9" name="Line 33"/>
            <p:cNvSpPr>
              <a:spLocks noChangeShapeType="1"/>
            </p:cNvSpPr>
            <p:nvPr/>
          </p:nvSpPr>
          <p:spPr bwMode="auto">
            <a:xfrm>
              <a:off x="3360" y="2352"/>
              <a:ext cx="0" cy="288"/>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0" name="Line 34"/>
            <p:cNvSpPr>
              <a:spLocks noChangeShapeType="1"/>
            </p:cNvSpPr>
            <p:nvPr/>
          </p:nvSpPr>
          <p:spPr bwMode="auto">
            <a:xfrm>
              <a:off x="3360" y="2832"/>
              <a:ext cx="0" cy="24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37891"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latin typeface="宋体" pitchFamily="2" charset="-122"/>
              </a:rPr>
              <a:t>加载器通常装入和运行动态连接器</a:t>
            </a:r>
          </a:p>
          <a:p>
            <a:pPr>
              <a:lnSpc>
                <a:spcPct val="90000"/>
              </a:lnSpc>
              <a:buFontTx/>
              <a:buNone/>
            </a:pPr>
            <a:endParaRPr lang="zh-CN" altLang="en-US" b="1" smtClean="0">
              <a:latin typeface="宋体" pitchFamily="2" charset="-122"/>
            </a:endParaRPr>
          </a:p>
          <a:p>
            <a:pPr>
              <a:lnSpc>
                <a:spcPct val="90000"/>
              </a:lnSpc>
              <a:buFontTx/>
              <a:buNone/>
            </a:pPr>
            <a:r>
              <a:rPr lang="zh-CN" altLang="en-US" b="1" smtClean="0">
                <a:latin typeface="宋体" pitchFamily="2" charset="-122"/>
              </a:rPr>
              <a:t>动态连接器接着完成连接任务</a:t>
            </a:r>
            <a:endParaRPr lang="zh-CN" altLang="en-US" b="1" smtClean="0"/>
          </a:p>
          <a:p>
            <a:pPr>
              <a:lnSpc>
                <a:spcPct val="90000"/>
              </a:lnSpc>
            </a:pPr>
            <a:r>
              <a:rPr lang="zh-CN" altLang="en-US" b="1" smtClean="0">
                <a:latin typeface="宋体" pitchFamily="2" charset="-122"/>
              </a:rPr>
              <a:t>把</a:t>
            </a:r>
            <a:r>
              <a:rPr lang="en-US" altLang="zh-CN" b="1" smtClean="0"/>
              <a:t>libc.so</a:t>
            </a:r>
            <a:r>
              <a:rPr lang="zh-CN" altLang="en-US" b="1" smtClean="0">
                <a:latin typeface="宋体" pitchFamily="2" charset="-122"/>
              </a:rPr>
              <a:t>的文本和数据装入内存并进行重定位</a:t>
            </a:r>
            <a:endParaRPr lang="zh-CN" altLang="en-US" b="1" smtClean="0"/>
          </a:p>
          <a:p>
            <a:pPr>
              <a:lnSpc>
                <a:spcPct val="90000"/>
              </a:lnSpc>
            </a:pPr>
            <a:r>
              <a:rPr lang="zh-CN" altLang="en-US" b="1" smtClean="0">
                <a:latin typeface="宋体" pitchFamily="2" charset="-122"/>
              </a:rPr>
              <a:t>把</a:t>
            </a:r>
            <a:r>
              <a:rPr lang="en-US" altLang="zh-CN" b="1" smtClean="0"/>
              <a:t>mylib.so</a:t>
            </a:r>
            <a:r>
              <a:rPr lang="zh-CN" altLang="en-US" b="1" smtClean="0">
                <a:latin typeface="宋体" pitchFamily="2" charset="-122"/>
              </a:rPr>
              <a:t>的文本和数据装入内存并进行重定位</a:t>
            </a:r>
            <a:endParaRPr lang="zh-CN" altLang="en-US" b="1" smtClean="0"/>
          </a:p>
          <a:p>
            <a:pPr>
              <a:lnSpc>
                <a:spcPct val="90000"/>
              </a:lnSpc>
            </a:pPr>
            <a:r>
              <a:rPr lang="zh-CN" altLang="en-US" b="1" smtClean="0">
                <a:latin typeface="宋体" pitchFamily="2" charset="-122"/>
              </a:rPr>
              <a:t>重定位</a:t>
            </a:r>
            <a:r>
              <a:rPr lang="en-US" altLang="zh-CN" b="1" smtClean="0"/>
              <a:t>swap2</a:t>
            </a:r>
            <a:r>
              <a:rPr lang="zh-CN" altLang="en-US" b="1" smtClean="0">
                <a:latin typeface="宋体" pitchFamily="2" charset="-122"/>
              </a:rPr>
              <a:t>中任何对</a:t>
            </a:r>
            <a:r>
              <a:rPr lang="en-US" altLang="zh-CN" b="1" smtClean="0"/>
              <a:t>libc.so</a:t>
            </a:r>
            <a:r>
              <a:rPr lang="zh-CN" altLang="en-US" b="1" smtClean="0">
                <a:latin typeface="宋体" pitchFamily="2" charset="-122"/>
              </a:rPr>
              <a:t>或</a:t>
            </a:r>
            <a:r>
              <a:rPr lang="en-US" altLang="zh-CN" b="1" smtClean="0"/>
              <a:t>mylib.so</a:t>
            </a:r>
            <a:r>
              <a:rPr lang="zh-CN" altLang="en-US" b="1" smtClean="0">
                <a:latin typeface="宋体" pitchFamily="2" charset="-122"/>
              </a:rPr>
              <a:t>定义的符号的引用</a:t>
            </a:r>
            <a:endParaRPr lang="zh-CN" altLang="en-US" b="1" smtClean="0"/>
          </a:p>
          <a:p>
            <a:pPr>
              <a:lnSpc>
                <a:spcPct val="90000"/>
              </a:lnSpc>
            </a:pPr>
            <a:r>
              <a:rPr lang="zh-CN" altLang="en-US" b="1" smtClean="0">
                <a:latin typeface="宋体" pitchFamily="2" charset="-122"/>
              </a:rPr>
              <a:t>将控制传递给应用程序</a:t>
            </a:r>
            <a:endParaRPr lang="en-US" altLang="zh-CN" b="1" smtClean="0">
              <a:latin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38915" name="Rectangle 3"/>
          <p:cNvSpPr>
            <a:spLocks noGrp="1" noChangeArrowheads="1"/>
          </p:cNvSpPr>
          <p:nvPr>
            <p:ph idx="1"/>
          </p:nvPr>
        </p:nvSpPr>
        <p:spPr>
          <a:xfrm>
            <a:off x="287338" y="1438275"/>
            <a:ext cx="8564562" cy="5399088"/>
          </a:xfrm>
          <a:noFill/>
        </p:spPr>
        <p:txBody>
          <a:bodyPr/>
          <a:lstStyle/>
          <a:p>
            <a:pPr>
              <a:spcBef>
                <a:spcPct val="10000"/>
              </a:spcBef>
              <a:buFontTx/>
              <a:buNone/>
            </a:pPr>
            <a:r>
              <a:rPr lang="zh-CN" altLang="en-US" b="1" smtClean="0"/>
              <a:t>1</a:t>
            </a:r>
            <a:r>
              <a:rPr lang="en-US" altLang="zh-CN" b="1" smtClean="0"/>
              <a:t>1.1.9 </a:t>
            </a:r>
            <a:r>
              <a:rPr lang="zh-CN" altLang="en-US" b="1" smtClean="0"/>
              <a:t>处理目标文件的一些工具</a:t>
            </a:r>
          </a:p>
          <a:p>
            <a:pPr>
              <a:spcBef>
                <a:spcPct val="10000"/>
              </a:spcBef>
              <a:buFontTx/>
              <a:buNone/>
            </a:pPr>
            <a:r>
              <a:rPr lang="en-US" altLang="zh-CN" sz="2800" b="1" smtClean="0"/>
              <a:t>ar		</a:t>
            </a:r>
            <a:r>
              <a:rPr lang="zh-CN" altLang="en-US" sz="2800" b="1" smtClean="0"/>
              <a:t>创建静态库，插入、删除、罗列和提取成</a:t>
            </a:r>
          </a:p>
          <a:p>
            <a:pPr>
              <a:spcBef>
                <a:spcPct val="10000"/>
              </a:spcBef>
              <a:buFontTx/>
              <a:buNone/>
            </a:pPr>
            <a:r>
              <a:rPr lang="en-US" altLang="zh-CN" sz="2800" b="1" smtClean="0"/>
              <a:t>strings  </a:t>
            </a:r>
            <a:r>
              <a:rPr lang="zh-CN" altLang="en-US" sz="2800" b="1" smtClean="0"/>
              <a:t>列出包含在目标文件中的所有可打印串</a:t>
            </a:r>
            <a:endParaRPr lang="en-US" altLang="zh-CN" sz="2800" b="1" smtClean="0"/>
          </a:p>
          <a:p>
            <a:pPr>
              <a:spcBef>
                <a:spcPct val="10000"/>
              </a:spcBef>
              <a:buFontTx/>
              <a:buNone/>
            </a:pPr>
            <a:r>
              <a:rPr lang="en-US" altLang="zh-CN" sz="2800" b="1" smtClean="0"/>
              <a:t>strip	   </a:t>
            </a:r>
            <a:r>
              <a:rPr lang="zh-CN" altLang="en-US" sz="2800" b="1" smtClean="0"/>
              <a:t>从一个目标文件中删除符号表信息</a:t>
            </a:r>
          </a:p>
          <a:p>
            <a:pPr>
              <a:spcBef>
                <a:spcPct val="10000"/>
              </a:spcBef>
              <a:buFontTx/>
              <a:buNone/>
            </a:pPr>
            <a:r>
              <a:rPr lang="en-US" altLang="zh-CN" sz="2800" b="1" smtClean="0"/>
              <a:t>nm	   </a:t>
            </a:r>
            <a:r>
              <a:rPr lang="zh-CN" altLang="en-US" sz="2800" b="1" smtClean="0"/>
              <a:t>列出一个目标文件的符号表中定义的符号</a:t>
            </a:r>
          </a:p>
          <a:p>
            <a:pPr>
              <a:spcBef>
                <a:spcPct val="10000"/>
              </a:spcBef>
              <a:buFontTx/>
              <a:buNone/>
            </a:pPr>
            <a:r>
              <a:rPr lang="en-US" altLang="zh-CN" sz="2800" b="1" smtClean="0"/>
              <a:t>size	   </a:t>
            </a:r>
            <a:r>
              <a:rPr lang="zh-CN" altLang="en-US" sz="2800" b="1" smtClean="0"/>
              <a:t>列出目标文件中各段的名字和大小</a:t>
            </a:r>
          </a:p>
          <a:p>
            <a:pPr>
              <a:spcBef>
                <a:spcPct val="10000"/>
              </a:spcBef>
              <a:buFontTx/>
              <a:buNone/>
            </a:pPr>
            <a:r>
              <a:rPr lang="en-US" altLang="zh-CN" sz="2800" b="1" smtClean="0"/>
              <a:t>readelf  </a:t>
            </a:r>
            <a:r>
              <a:rPr lang="zh-CN" altLang="en-US" sz="2800" b="1" smtClean="0"/>
              <a:t>显示目标文件的完整结构，包括编码在</a:t>
            </a:r>
            <a:r>
              <a:rPr lang="en-US" altLang="zh-CN" sz="2800" b="1" smtClean="0"/>
              <a:t>ELF</a:t>
            </a:r>
            <a:r>
              <a:rPr lang="zh-CN" altLang="en-US" sz="2800" b="1" smtClean="0"/>
              <a:t>头中的所有信息。它包括了</a:t>
            </a:r>
            <a:r>
              <a:rPr lang="en-US" altLang="zh-CN" sz="2800" b="1" smtClean="0"/>
              <a:t>size</a:t>
            </a:r>
            <a:r>
              <a:rPr lang="zh-CN" altLang="en-US" sz="2800" b="1" smtClean="0"/>
              <a:t>和</a:t>
            </a:r>
            <a:r>
              <a:rPr lang="en-US" altLang="zh-CN" sz="2800" b="1" smtClean="0"/>
              <a:t>nm</a:t>
            </a:r>
            <a:r>
              <a:rPr lang="zh-CN" altLang="en-US" sz="2800" b="1" smtClean="0"/>
              <a:t>的功能</a:t>
            </a:r>
          </a:p>
          <a:p>
            <a:pPr>
              <a:spcBef>
                <a:spcPct val="10000"/>
              </a:spcBef>
              <a:buFontTx/>
              <a:buNone/>
            </a:pPr>
            <a:r>
              <a:rPr lang="en-US" altLang="zh-CN" sz="2800" b="1" smtClean="0"/>
              <a:t>objdump	</a:t>
            </a:r>
            <a:r>
              <a:rPr lang="zh-CN" altLang="en-US" sz="2800" b="1" smtClean="0"/>
              <a:t>可以显示目标文件中的所有信息。其最有用的功能是反汇编.</a:t>
            </a:r>
            <a:r>
              <a:rPr lang="en-US" altLang="zh-CN" sz="2800" b="1" smtClean="0"/>
              <a:t>text</a:t>
            </a:r>
            <a:r>
              <a:rPr lang="zh-CN" altLang="en-US" sz="2800" b="1" smtClean="0"/>
              <a:t>节中的二进制指令</a:t>
            </a:r>
          </a:p>
          <a:p>
            <a:pPr>
              <a:spcBef>
                <a:spcPct val="10000"/>
              </a:spcBef>
              <a:buFontTx/>
              <a:buNone/>
            </a:pPr>
            <a:r>
              <a:rPr lang="en-US" altLang="zh-CN" sz="2800" b="1" smtClean="0"/>
              <a:t>ldd	</a:t>
            </a:r>
            <a:r>
              <a:rPr lang="zh-CN" altLang="en-US" sz="2800" b="1" smtClean="0">
                <a:latin typeface="宋体" pitchFamily="2" charset="-122"/>
              </a:rPr>
              <a:t>列出可执行目标文件在运行时需要的共享库</a:t>
            </a:r>
            <a:r>
              <a:rPr lang="zh-CN" altLang="en-US" sz="2800" b="1" smtClean="0"/>
              <a:t> </a:t>
            </a:r>
            <a:endParaRPr lang="zh-CN" altLang="en-US" sz="2800" b="1" smtClean="0">
              <a:latin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39939" name="Rectangle 3"/>
          <p:cNvSpPr>
            <a:spLocks noGrp="1" noChangeArrowheads="1"/>
          </p:cNvSpPr>
          <p:nvPr>
            <p:ph idx="1"/>
          </p:nvPr>
        </p:nvSpPr>
        <p:spPr>
          <a:xfrm>
            <a:off x="287338" y="1438275"/>
            <a:ext cx="8564562" cy="5038725"/>
          </a:xfrm>
          <a:noFill/>
        </p:spPr>
        <p:txBody>
          <a:bodyPr/>
          <a:lstStyle/>
          <a:p>
            <a:pPr algn="just">
              <a:spcBef>
                <a:spcPct val="5000"/>
              </a:spcBef>
            </a:pPr>
            <a:r>
              <a:rPr lang="en-US" altLang="zh-CN" b="1" smtClean="0"/>
              <a:t>Java</a:t>
            </a:r>
            <a:r>
              <a:rPr lang="zh-CN" altLang="en-US" b="1" smtClean="0">
                <a:latin typeface="宋体" pitchFamily="2" charset="-122"/>
              </a:rPr>
              <a:t>语言</a:t>
            </a:r>
          </a:p>
          <a:p>
            <a:pPr lvl="1" algn="just">
              <a:spcBef>
                <a:spcPct val="5000"/>
              </a:spcBef>
            </a:pPr>
            <a:r>
              <a:rPr lang="zh-CN" altLang="en-US" b="1" smtClean="0">
                <a:latin typeface="宋体" pitchFamily="2" charset="-122"/>
              </a:rPr>
              <a:t>简单性、分布性、安全性、可移植性等</a:t>
            </a:r>
          </a:p>
          <a:p>
            <a:pPr lvl="1" algn="just">
              <a:spcBef>
                <a:spcPct val="5000"/>
              </a:spcBef>
            </a:pPr>
            <a:r>
              <a:rPr lang="zh-CN" altLang="en-US" b="1" smtClean="0">
                <a:latin typeface="宋体" pitchFamily="2" charset="-122"/>
              </a:rPr>
              <a:t>关心：平台无关性</a:t>
            </a:r>
          </a:p>
          <a:p>
            <a:pPr algn="just">
              <a:spcBef>
                <a:spcPct val="5000"/>
              </a:spcBef>
            </a:pPr>
            <a:r>
              <a:rPr lang="en-US" altLang="zh-CN" b="1" smtClean="0"/>
              <a:t>Java</a:t>
            </a:r>
            <a:r>
              <a:rPr lang="zh-CN" altLang="en-US" b="1" smtClean="0"/>
              <a:t>虚拟机技术是实现</a:t>
            </a:r>
            <a:r>
              <a:rPr lang="en-US" altLang="zh-CN" b="1" smtClean="0"/>
              <a:t>Java</a:t>
            </a:r>
            <a:r>
              <a:rPr lang="zh-CN" altLang="en-US" b="1" smtClean="0">
                <a:latin typeface="宋体" pitchFamily="2" charset="-122"/>
              </a:rPr>
              <a:t>平台无关性特点的关键</a:t>
            </a:r>
          </a:p>
          <a:p>
            <a:pPr algn="just">
              <a:spcBef>
                <a:spcPct val="5000"/>
              </a:spcBef>
            </a:pPr>
            <a:r>
              <a:rPr lang="en-US" altLang="zh-CN" b="1" smtClean="0"/>
              <a:t>Java</a:t>
            </a:r>
            <a:r>
              <a:rPr lang="zh-CN" altLang="en-US" b="1" smtClean="0"/>
              <a:t>运行系统就是</a:t>
            </a:r>
            <a:r>
              <a:rPr lang="en-US" altLang="zh-CN" b="1" smtClean="0"/>
              <a:t>Java</a:t>
            </a:r>
            <a:r>
              <a:rPr lang="zh-CN" altLang="en-US" b="1" smtClean="0">
                <a:latin typeface="宋体" pitchFamily="2" charset="-122"/>
              </a:rPr>
              <a:t>虚拟机的一个实现</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40963" name="Rectangle 3"/>
          <p:cNvSpPr>
            <a:spLocks noGrp="1" noChangeArrowheads="1"/>
          </p:cNvSpPr>
          <p:nvPr>
            <p:ph idx="1"/>
          </p:nvPr>
        </p:nvSpPr>
        <p:spPr>
          <a:xfrm>
            <a:off x="287338" y="1438275"/>
            <a:ext cx="8564562" cy="5038725"/>
          </a:xfrm>
          <a:noFill/>
        </p:spPr>
        <p:txBody>
          <a:bodyPr/>
          <a:lstStyle/>
          <a:p>
            <a:pPr algn="just">
              <a:spcBef>
                <a:spcPct val="5000"/>
              </a:spcBef>
              <a:buFontTx/>
              <a:buNone/>
            </a:pPr>
            <a:r>
              <a:rPr lang="zh-CN" altLang="en-US" b="1" smtClean="0"/>
              <a:t>1</a:t>
            </a:r>
            <a:r>
              <a:rPr lang="en-US" altLang="zh-CN" b="1" smtClean="0"/>
              <a:t>1.2.1 Java</a:t>
            </a:r>
            <a:r>
              <a:rPr lang="zh-CN" altLang="en-US" b="1" smtClean="0"/>
              <a:t>虚拟机语言简介</a:t>
            </a:r>
            <a:endParaRPr lang="zh-CN" altLang="en-US" b="1" smtClean="0">
              <a:latin typeface="宋体" pitchFamily="2" charset="-122"/>
            </a:endParaRPr>
          </a:p>
          <a:p>
            <a:pPr algn="just">
              <a:spcBef>
                <a:spcPct val="5000"/>
              </a:spcBef>
              <a:buFontTx/>
              <a:buNone/>
            </a:pPr>
            <a:endParaRPr lang="en-US" altLang="zh-CN" b="1" smtClean="0"/>
          </a:p>
          <a:p>
            <a:pPr algn="just">
              <a:spcBef>
                <a:spcPct val="5000"/>
              </a:spcBef>
              <a:buFontTx/>
              <a:buNone/>
            </a:pPr>
            <a:r>
              <a:rPr lang="en-US" altLang="zh-CN" b="1" smtClean="0"/>
              <a:t>Java</a:t>
            </a:r>
            <a:r>
              <a:rPr lang="zh-CN" altLang="en-US" b="1" smtClean="0"/>
              <a:t>程序首先由</a:t>
            </a:r>
            <a:r>
              <a:rPr lang="en-US" altLang="zh-CN" b="1" smtClean="0"/>
              <a:t>Java</a:t>
            </a:r>
            <a:r>
              <a:rPr lang="zh-CN" altLang="en-US" b="1" smtClean="0">
                <a:latin typeface="宋体" pitchFamily="2" charset="-122"/>
              </a:rPr>
              <a:t>编译器把它编译成字节码,</a:t>
            </a:r>
          </a:p>
          <a:p>
            <a:pPr algn="just">
              <a:spcBef>
                <a:spcPct val="5000"/>
              </a:spcBef>
              <a:buFontTx/>
              <a:buNone/>
            </a:pPr>
            <a:r>
              <a:rPr lang="zh-CN" altLang="en-US" b="1" smtClean="0">
                <a:latin typeface="宋体" pitchFamily="2" charset="-122"/>
              </a:rPr>
              <a:t>也就是</a:t>
            </a:r>
            <a:r>
              <a:rPr lang="en-US" altLang="zh-CN" b="1" smtClean="0"/>
              <a:t>JVML</a:t>
            </a:r>
            <a:r>
              <a:rPr lang="zh-CN" altLang="en-US" b="1" smtClean="0">
                <a:latin typeface="宋体" pitchFamily="2" charset="-122"/>
              </a:rPr>
              <a:t>程序</a:t>
            </a:r>
          </a:p>
          <a:p>
            <a:pPr algn="just">
              <a:spcBef>
                <a:spcPct val="5000"/>
              </a:spcBef>
            </a:pPr>
            <a:r>
              <a:rPr lang="zh-CN" altLang="en-US" b="1" smtClean="0">
                <a:latin typeface="宋体" pitchFamily="2" charset="-122"/>
              </a:rPr>
              <a:t>常量池：存放各种字符串常量，类似于传统程序设计语言中的符号表</a:t>
            </a:r>
          </a:p>
          <a:p>
            <a:pPr algn="just">
              <a:spcBef>
                <a:spcPct val="5000"/>
              </a:spcBef>
            </a:pPr>
            <a:r>
              <a:rPr lang="zh-CN" altLang="en-US" b="1" smtClean="0">
                <a:latin typeface="宋体" pitchFamily="2" charset="-122"/>
              </a:rPr>
              <a:t>类成员信息：域信息表和方法信息表</a:t>
            </a:r>
          </a:p>
          <a:p>
            <a:pPr algn="just">
              <a:spcBef>
                <a:spcPct val="5000"/>
              </a:spcBef>
            </a:pPr>
            <a:r>
              <a:rPr lang="en-US" altLang="zh-CN" b="1" smtClean="0"/>
              <a:t>JVML</a:t>
            </a:r>
            <a:r>
              <a:rPr lang="zh-CN" altLang="en-US" b="1" smtClean="0">
                <a:latin typeface="宋体" pitchFamily="2" charset="-122"/>
              </a:rPr>
              <a:t>指令序列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49709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1.1.1 </a:t>
            </a:r>
            <a:r>
              <a:rPr lang="zh-CN" altLang="en-US" b="1" smtClean="0"/>
              <a:t>预处理器</a:t>
            </a:r>
          </a:p>
          <a:p>
            <a:r>
              <a:rPr lang="en-US" altLang="zh-CN" b="1" smtClean="0"/>
              <a:t>gcc</a:t>
            </a:r>
            <a:r>
              <a:rPr lang="zh-CN" altLang="en-US" b="1" smtClean="0">
                <a:latin typeface="宋体" pitchFamily="2" charset="-122"/>
              </a:rPr>
              <a:t>首先调用</a:t>
            </a:r>
            <a:r>
              <a:rPr lang="zh-CN" altLang="en-US" b="1" smtClean="0"/>
              <a:t>预处理器</a:t>
            </a:r>
            <a:r>
              <a:rPr lang="en-US" altLang="zh-CN" b="1" smtClean="0"/>
              <a:t>cpp，</a:t>
            </a:r>
            <a:r>
              <a:rPr lang="zh-CN" altLang="en-US" b="1" smtClean="0">
                <a:latin typeface="宋体" pitchFamily="2" charset="-122"/>
              </a:rPr>
              <a:t>将源程序文件翻译成一个</a:t>
            </a:r>
            <a:r>
              <a:rPr lang="en-US" altLang="zh-CN" b="1" smtClean="0"/>
              <a:t>ASCII</a:t>
            </a:r>
            <a:r>
              <a:rPr lang="zh-CN" altLang="en-US" b="1" smtClean="0">
                <a:latin typeface="宋体" pitchFamily="2" charset="-122"/>
              </a:rPr>
              <a:t>中间文件，它是经修改后的源程序</a:t>
            </a:r>
          </a:p>
          <a:p>
            <a:r>
              <a:rPr lang="en-US" altLang="zh-CN" b="1" smtClean="0"/>
              <a:t>cpp</a:t>
            </a:r>
            <a:r>
              <a:rPr lang="zh-CN" altLang="en-US" b="1" smtClean="0">
                <a:latin typeface="宋体" pitchFamily="2" charset="-122"/>
              </a:rPr>
              <a:t>实现以下功能</a:t>
            </a:r>
          </a:p>
          <a:p>
            <a:pPr lvl="1"/>
            <a:r>
              <a:rPr lang="zh-CN" altLang="en-US" b="1" smtClean="0">
                <a:latin typeface="宋体" pitchFamily="2" charset="-122"/>
              </a:rPr>
              <a:t>文件包含</a:t>
            </a:r>
          </a:p>
          <a:p>
            <a:pPr lvl="1"/>
            <a:r>
              <a:rPr lang="zh-CN" altLang="en-US" b="1" smtClean="0">
                <a:latin typeface="宋体" pitchFamily="2" charset="-122"/>
              </a:rPr>
              <a:t>宏展开</a:t>
            </a:r>
          </a:p>
          <a:p>
            <a:pPr lvl="1"/>
            <a:r>
              <a:rPr lang="zh-CN" altLang="en-US" b="1" smtClean="0">
                <a:latin typeface="宋体" pitchFamily="2" charset="-122"/>
              </a:rPr>
              <a:t>条件编译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97091">
                                            <p:txEl>
                                              <p:pRg st="2" end="2"/>
                                            </p:txEl>
                                          </p:spTgt>
                                        </p:tgtEl>
                                        <p:attrNameLst>
                                          <p:attrName>style.visibility</p:attrName>
                                        </p:attrNameLst>
                                      </p:cBhvr>
                                      <p:to>
                                        <p:strVal val="visible"/>
                                      </p:to>
                                    </p:set>
                                    <p:animEffect transition="in" filter="box(in)">
                                      <p:cBhvr>
                                        <p:cTn id="7" dur="500"/>
                                        <p:tgtEl>
                                          <p:spTgt spid="149709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97091">
                                            <p:txEl>
                                              <p:pRg st="3" end="3"/>
                                            </p:txEl>
                                          </p:spTgt>
                                        </p:tgtEl>
                                        <p:attrNameLst>
                                          <p:attrName>style.visibility</p:attrName>
                                        </p:attrNameLst>
                                      </p:cBhvr>
                                      <p:to>
                                        <p:strVal val="visible"/>
                                      </p:to>
                                    </p:set>
                                    <p:animEffect transition="in" filter="box(in)">
                                      <p:cBhvr>
                                        <p:cTn id="10" dur="500"/>
                                        <p:tgtEl>
                                          <p:spTgt spid="1497091">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497091">
                                            <p:txEl>
                                              <p:pRg st="4" end="4"/>
                                            </p:txEl>
                                          </p:spTgt>
                                        </p:tgtEl>
                                        <p:attrNameLst>
                                          <p:attrName>style.visibility</p:attrName>
                                        </p:attrNameLst>
                                      </p:cBhvr>
                                      <p:to>
                                        <p:strVal val="visible"/>
                                      </p:to>
                                    </p:set>
                                    <p:animEffect transition="in" filter="box(in)">
                                      <p:cBhvr>
                                        <p:cTn id="13" dur="500"/>
                                        <p:tgtEl>
                                          <p:spTgt spid="1497091">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497091">
                                            <p:txEl>
                                              <p:pRg st="5" end="5"/>
                                            </p:txEl>
                                          </p:spTgt>
                                        </p:tgtEl>
                                        <p:attrNameLst>
                                          <p:attrName>style.visibility</p:attrName>
                                        </p:attrNameLst>
                                      </p:cBhvr>
                                      <p:to>
                                        <p:strVal val="visible"/>
                                      </p:to>
                                    </p:set>
                                    <p:animEffect transition="in" filter="box(in)">
                                      <p:cBhvr>
                                        <p:cTn id="16" dur="500"/>
                                        <p:tgtEl>
                                          <p:spTgt spid="149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41987" name="Rectangle 1027"/>
          <p:cNvSpPr>
            <a:spLocks noGrp="1" noChangeArrowheads="1"/>
          </p:cNvSpPr>
          <p:nvPr>
            <p:ph idx="1"/>
          </p:nvPr>
        </p:nvSpPr>
        <p:spPr>
          <a:xfrm>
            <a:off x="287338" y="1438275"/>
            <a:ext cx="4267200" cy="5038725"/>
          </a:xfrm>
          <a:noFill/>
        </p:spPr>
        <p:txBody>
          <a:bodyPr/>
          <a:lstStyle/>
          <a:p>
            <a:pPr algn="just">
              <a:buFontTx/>
              <a:buNone/>
            </a:pPr>
            <a:r>
              <a:rPr lang="en-US" altLang="zh-CN" b="1" smtClean="0">
                <a:cs typeface="Times New Roman" pitchFamily="18" charset="0"/>
              </a:rPr>
              <a:t>Java</a:t>
            </a:r>
            <a:r>
              <a:rPr lang="zh-CN" altLang="en-US" b="1" smtClean="0">
                <a:latin typeface="宋体" pitchFamily="2" charset="-122"/>
                <a:cs typeface="Times New Roman" pitchFamily="18" charset="0"/>
              </a:rPr>
              <a:t>源程序中的方法：</a:t>
            </a:r>
          </a:p>
          <a:p>
            <a:pPr algn="just">
              <a:lnSpc>
                <a:spcPct val="90000"/>
              </a:lnSpc>
              <a:spcBef>
                <a:spcPct val="5000"/>
              </a:spcBef>
              <a:buFontTx/>
              <a:buNone/>
            </a:pPr>
            <a:endParaRPr lang="zh-CN" altLang="en-US" b="1" smtClean="0">
              <a:latin typeface="宋体" pitchFamily="2" charset="-122"/>
              <a:cs typeface="Times New Roman" pitchFamily="18" charset="0"/>
            </a:endParaRPr>
          </a:p>
          <a:p>
            <a:pPr algn="just">
              <a:lnSpc>
                <a:spcPct val="90000"/>
              </a:lnSpc>
              <a:spcBef>
                <a:spcPct val="5000"/>
              </a:spcBef>
              <a:buFontTx/>
              <a:buNone/>
            </a:pPr>
            <a:r>
              <a:rPr lang="en-US" altLang="zh-CN" b="1" smtClean="0"/>
              <a:t>int calculate (int i){</a:t>
            </a:r>
          </a:p>
          <a:p>
            <a:pPr algn="just">
              <a:lnSpc>
                <a:spcPct val="90000"/>
              </a:lnSpc>
              <a:spcBef>
                <a:spcPct val="5000"/>
              </a:spcBef>
              <a:buFontTx/>
              <a:buNone/>
            </a:pPr>
            <a:endParaRPr lang="en-US" altLang="zh-CN" b="1" smtClean="0"/>
          </a:p>
          <a:p>
            <a:pPr algn="just">
              <a:lnSpc>
                <a:spcPct val="90000"/>
              </a:lnSpc>
              <a:spcBef>
                <a:spcPct val="5000"/>
              </a:spcBef>
              <a:buFontTx/>
              <a:buNone/>
            </a:pPr>
            <a:r>
              <a:rPr lang="en-US" altLang="zh-CN" b="1" smtClean="0"/>
              <a:t>	int j =2;</a:t>
            </a:r>
          </a:p>
          <a:p>
            <a:pPr algn="just">
              <a:lnSpc>
                <a:spcPct val="90000"/>
              </a:lnSpc>
              <a:spcBef>
                <a:spcPct val="5000"/>
              </a:spcBef>
              <a:buFontTx/>
              <a:buNone/>
            </a:pPr>
            <a:r>
              <a:rPr lang="en-US" altLang="zh-CN" b="1" smtClean="0"/>
              <a:t>	return ((i+j) </a:t>
            </a:r>
            <a:r>
              <a:rPr lang="en-US" altLang="zh-CN" b="1" smtClean="0">
                <a:sym typeface="Symbol" pitchFamily="18" charset="2"/>
              </a:rPr>
              <a:t></a:t>
            </a:r>
            <a:r>
              <a:rPr lang="en-US" altLang="zh-CN" b="1" smtClean="0"/>
              <a:t>(j-1));</a:t>
            </a:r>
          </a:p>
          <a:p>
            <a:pPr algn="just">
              <a:lnSpc>
                <a:spcPct val="90000"/>
              </a:lnSpc>
              <a:spcBef>
                <a:spcPct val="5000"/>
              </a:spcBef>
              <a:buFontTx/>
              <a:buNone/>
            </a:pPr>
            <a:endParaRPr lang="en-US" altLang="zh-CN" b="1" smtClean="0"/>
          </a:p>
          <a:p>
            <a:pPr algn="just">
              <a:lnSpc>
                <a:spcPct val="90000"/>
              </a:lnSpc>
              <a:spcBef>
                <a:spcPct val="5000"/>
              </a:spcBef>
              <a:buFontTx/>
              <a:buNone/>
            </a:pPr>
            <a:r>
              <a:rPr lang="en-US" altLang="zh-CN" b="1" smtClean="0"/>
              <a:t>}</a:t>
            </a:r>
          </a:p>
          <a:p>
            <a:pPr algn="just">
              <a:lnSpc>
                <a:spcPct val="90000"/>
              </a:lnSpc>
              <a:spcBef>
                <a:spcPct val="5000"/>
              </a:spcBef>
              <a:buFontTx/>
              <a:buNone/>
            </a:pPr>
            <a:r>
              <a:rPr lang="en-US" altLang="zh-CN" b="1" smtClean="0">
                <a:latin typeface="宋体" pitchFamily="2" charset="-122"/>
                <a:cs typeface="Times New Roman" pitchFamily="18" charset="0"/>
              </a:rPr>
              <a:t/>
            </a:r>
            <a:br>
              <a:rPr lang="en-US" altLang="zh-CN" b="1" smtClean="0">
                <a:latin typeface="宋体" pitchFamily="2" charset="-122"/>
                <a:cs typeface="Times New Roman" pitchFamily="18" charset="0"/>
              </a:rPr>
            </a:br>
            <a:r>
              <a:rPr lang="zh-CN" altLang="en-US" b="1" smtClean="0">
                <a:latin typeface="宋体" pitchFamily="2" charset="-122"/>
              </a:rPr>
              <a:t> </a:t>
            </a:r>
          </a:p>
        </p:txBody>
      </p:sp>
      <p:sp>
        <p:nvSpPr>
          <p:cNvPr id="41988" name="Rectangle 1028"/>
          <p:cNvSpPr>
            <a:spLocks noChangeArrowheads="1"/>
          </p:cNvSpPr>
          <p:nvPr/>
        </p:nvSpPr>
        <p:spPr bwMode="auto">
          <a:xfrm>
            <a:off x="4500563" y="1412875"/>
            <a:ext cx="4354512"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spcBef>
                <a:spcPct val="0"/>
              </a:spcBef>
            </a:pPr>
            <a:r>
              <a:rPr lang="zh-CN" altLang="en-US" sz="2800">
                <a:latin typeface="宋体" pitchFamily="2" charset="-122"/>
              </a:rPr>
              <a:t>对应的</a:t>
            </a:r>
            <a:r>
              <a:rPr lang="en-US" altLang="zh-CN"/>
              <a:t>JVML</a:t>
            </a:r>
            <a:r>
              <a:rPr lang="zh-CN" altLang="en-US"/>
              <a:t>指令序列</a:t>
            </a:r>
            <a:r>
              <a:rPr lang="zh-CN" altLang="en-US" sz="2800">
                <a:latin typeface="宋体" pitchFamily="2" charset="-122"/>
              </a:rPr>
              <a:t>：</a:t>
            </a:r>
            <a:endParaRPr lang="zh-CN" altLang="en-US" sz="2800"/>
          </a:p>
          <a:p>
            <a:pPr algn="l">
              <a:spcBef>
                <a:spcPct val="0"/>
              </a:spcBef>
            </a:pPr>
            <a:r>
              <a:rPr lang="en-US" altLang="zh-CN" sz="2800"/>
              <a:t>int calculate (int i)</a:t>
            </a:r>
          </a:p>
          <a:p>
            <a:pPr algn="l">
              <a:spcBef>
                <a:spcPct val="0"/>
              </a:spcBef>
            </a:pPr>
            <a:r>
              <a:rPr lang="en-US" altLang="zh-CN" sz="2800"/>
              <a:t>iconst_2</a:t>
            </a:r>
            <a:endParaRPr lang="zh-CN" altLang="en-US" sz="2800"/>
          </a:p>
          <a:p>
            <a:pPr algn="l">
              <a:spcBef>
                <a:spcPct val="0"/>
              </a:spcBef>
            </a:pPr>
            <a:r>
              <a:rPr lang="en-US" altLang="zh-CN" sz="2800"/>
              <a:t>istore_2</a:t>
            </a:r>
            <a:endParaRPr lang="zh-CN" altLang="en-US" sz="2800"/>
          </a:p>
          <a:p>
            <a:pPr algn="l">
              <a:spcBef>
                <a:spcPct val="0"/>
              </a:spcBef>
            </a:pPr>
            <a:r>
              <a:rPr lang="en-US" altLang="zh-CN" sz="2800"/>
              <a:t>iload_1</a:t>
            </a:r>
          </a:p>
          <a:p>
            <a:pPr algn="l">
              <a:spcBef>
                <a:spcPct val="0"/>
              </a:spcBef>
            </a:pPr>
            <a:r>
              <a:rPr lang="en-US" altLang="zh-CN" sz="2800"/>
              <a:t>iload_2</a:t>
            </a:r>
          </a:p>
          <a:p>
            <a:pPr algn="l">
              <a:spcBef>
                <a:spcPct val="0"/>
              </a:spcBef>
            </a:pPr>
            <a:r>
              <a:rPr lang="en-US" altLang="zh-CN" sz="2800"/>
              <a:t>iadd</a:t>
            </a:r>
          </a:p>
          <a:p>
            <a:pPr algn="l">
              <a:spcBef>
                <a:spcPct val="0"/>
              </a:spcBef>
            </a:pPr>
            <a:r>
              <a:rPr lang="en-US" altLang="zh-CN" sz="2800"/>
              <a:t>iload_2</a:t>
            </a:r>
          </a:p>
          <a:p>
            <a:pPr algn="l">
              <a:spcBef>
                <a:spcPct val="0"/>
              </a:spcBef>
            </a:pPr>
            <a:r>
              <a:rPr lang="en-US" altLang="zh-CN" sz="2800"/>
              <a:t>iconst_1</a:t>
            </a:r>
            <a:endParaRPr lang="zh-CN" altLang="en-US" sz="2800"/>
          </a:p>
          <a:p>
            <a:pPr algn="l">
              <a:spcBef>
                <a:spcPct val="0"/>
              </a:spcBef>
            </a:pPr>
            <a:r>
              <a:rPr lang="en-US" altLang="zh-CN" sz="2800"/>
              <a:t>isub		</a:t>
            </a:r>
          </a:p>
          <a:p>
            <a:pPr algn="l">
              <a:spcBef>
                <a:spcPct val="0"/>
              </a:spcBef>
            </a:pPr>
            <a:r>
              <a:rPr lang="en-US" altLang="zh-CN" sz="2800"/>
              <a:t>imul</a:t>
            </a:r>
            <a:endParaRPr lang="zh-CN" altLang="en-US" sz="2800"/>
          </a:p>
          <a:p>
            <a:pPr algn="l">
              <a:spcBef>
                <a:spcPct val="0"/>
              </a:spcBef>
            </a:pPr>
            <a:r>
              <a:rPr lang="en-US" altLang="zh-CN" sz="2800"/>
              <a:t>ireturn</a:t>
            </a:r>
            <a:endParaRPr lang="zh-CN" altLang="en-US" sz="28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43011" name="Rectangle 3"/>
          <p:cNvSpPr>
            <a:spLocks noGrp="1" noChangeArrowheads="1"/>
          </p:cNvSpPr>
          <p:nvPr>
            <p:ph idx="1"/>
          </p:nvPr>
        </p:nvSpPr>
        <p:spPr>
          <a:xfrm>
            <a:off x="287338" y="1438275"/>
            <a:ext cx="8564562" cy="5038725"/>
          </a:xfrm>
          <a:noFill/>
        </p:spPr>
        <p:txBody>
          <a:bodyPr/>
          <a:lstStyle/>
          <a:p>
            <a:pPr algn="just">
              <a:spcBef>
                <a:spcPct val="5000"/>
              </a:spcBef>
              <a:buFontTx/>
              <a:buNone/>
            </a:pPr>
            <a:r>
              <a:rPr lang="zh-CN" altLang="en-US" b="1" smtClean="0"/>
              <a:t>1</a:t>
            </a:r>
            <a:r>
              <a:rPr lang="en-US" altLang="zh-CN" b="1" smtClean="0"/>
              <a:t>1.2.2 Java</a:t>
            </a:r>
            <a:r>
              <a:rPr lang="zh-CN" altLang="en-US" b="1" smtClean="0"/>
              <a:t>虚拟机</a:t>
            </a:r>
            <a:endParaRPr lang="zh-CN" altLang="en-US" b="1" smtClean="0">
              <a:latin typeface="宋体" pitchFamily="2" charset="-122"/>
            </a:endParaRPr>
          </a:p>
          <a:p>
            <a:pPr algn="just">
              <a:spcBef>
                <a:spcPct val="5000"/>
              </a:spcBef>
              <a:buFontTx/>
              <a:buNone/>
            </a:pPr>
            <a:r>
              <a:rPr lang="en-US" altLang="zh-CN" b="1" smtClean="0"/>
              <a:t>Java</a:t>
            </a:r>
            <a:r>
              <a:rPr lang="zh-CN" altLang="en-US" b="1" smtClean="0"/>
              <a:t>虚拟机一般由以下几个部分构成：</a:t>
            </a:r>
          </a:p>
          <a:p>
            <a:pPr algn="just">
              <a:spcBef>
                <a:spcPct val="5000"/>
              </a:spcBef>
            </a:pPr>
            <a:r>
              <a:rPr lang="zh-CN" altLang="en-US" b="1" smtClean="0"/>
              <a:t>类加载器（字节码验证器）</a:t>
            </a:r>
          </a:p>
          <a:p>
            <a:pPr algn="just">
              <a:spcBef>
                <a:spcPct val="5000"/>
              </a:spcBef>
            </a:pPr>
            <a:r>
              <a:rPr lang="zh-CN" altLang="en-US" b="1" smtClean="0"/>
              <a:t>解释器或</a:t>
            </a:r>
            <a:r>
              <a:rPr lang="zh-CN" altLang="en-US" b="1" smtClean="0">
                <a:cs typeface="Times New Roman" pitchFamily="18" charset="0"/>
              </a:rPr>
              <a:t>/</a:t>
            </a:r>
            <a:r>
              <a:rPr lang="zh-CN" altLang="en-US" b="1" smtClean="0"/>
              <a:t>和编译器</a:t>
            </a:r>
          </a:p>
          <a:p>
            <a:pPr algn="just">
              <a:spcBef>
                <a:spcPct val="5000"/>
              </a:spcBef>
            </a:pPr>
            <a:r>
              <a:rPr lang="zh-CN" altLang="en-US" b="1" smtClean="0"/>
              <a:t>包括无用单元收集器和线程控制模块在内的运行支持系统</a:t>
            </a:r>
          </a:p>
          <a:p>
            <a:pPr algn="just">
              <a:spcBef>
                <a:spcPct val="5000"/>
              </a:spcBef>
            </a:pPr>
            <a:r>
              <a:rPr lang="zh-CN" altLang="en-US" b="1" smtClean="0"/>
              <a:t>另外还有一些标准类和应用接口的</a:t>
            </a:r>
            <a:r>
              <a:rPr lang="en-US" altLang="zh-CN" b="1" smtClean="0"/>
              <a:t>class</a:t>
            </a:r>
            <a:r>
              <a:rPr lang="zh-CN" altLang="en-US" b="1" smtClean="0"/>
              <a:t>文件库</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58"/>
          <p:cNvGrpSpPr>
            <a:grpSpLocks/>
          </p:cNvGrpSpPr>
          <p:nvPr/>
        </p:nvGrpSpPr>
        <p:grpSpPr bwMode="auto">
          <a:xfrm>
            <a:off x="381000" y="304800"/>
            <a:ext cx="8415338" cy="5957888"/>
            <a:chOff x="240" y="192"/>
            <a:chExt cx="5301" cy="3753"/>
          </a:xfrm>
        </p:grpSpPr>
        <p:sp>
          <p:nvSpPr>
            <p:cNvPr id="44035" name="Oval 6"/>
            <p:cNvSpPr>
              <a:spLocks noChangeArrowheads="1"/>
            </p:cNvSpPr>
            <p:nvPr/>
          </p:nvSpPr>
          <p:spPr bwMode="auto">
            <a:xfrm>
              <a:off x="240" y="416"/>
              <a:ext cx="931" cy="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6" name="Text Box 7"/>
            <p:cNvSpPr txBox="1">
              <a:spLocks noChangeArrowheads="1"/>
            </p:cNvSpPr>
            <p:nvPr/>
          </p:nvSpPr>
          <p:spPr bwMode="auto">
            <a:xfrm>
              <a:off x="336" y="528"/>
              <a:ext cx="698"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Java</a:t>
              </a:r>
              <a:r>
                <a:rPr lang="zh-CN" altLang="en-US" sz="2400"/>
                <a:t>源程序</a:t>
              </a:r>
              <a:endParaRPr lang="en-US" altLang="zh-CN" sz="2400"/>
            </a:p>
          </p:txBody>
        </p:sp>
        <p:sp>
          <p:nvSpPr>
            <p:cNvPr id="44037" name="Oval 8"/>
            <p:cNvSpPr>
              <a:spLocks noChangeArrowheads="1"/>
            </p:cNvSpPr>
            <p:nvPr/>
          </p:nvSpPr>
          <p:spPr bwMode="auto">
            <a:xfrm>
              <a:off x="263" y="2379"/>
              <a:ext cx="931" cy="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8" name="Text Box 9"/>
            <p:cNvSpPr txBox="1">
              <a:spLocks noChangeArrowheads="1"/>
            </p:cNvSpPr>
            <p:nvPr/>
          </p:nvSpPr>
          <p:spPr bwMode="auto">
            <a:xfrm>
              <a:off x="384" y="2496"/>
              <a:ext cx="698"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Java</a:t>
              </a:r>
              <a:r>
                <a:rPr lang="zh-CN" altLang="en-US" sz="2400"/>
                <a:t>字节码</a:t>
              </a:r>
              <a:endParaRPr lang="en-US" altLang="zh-CN" sz="2400"/>
            </a:p>
          </p:txBody>
        </p:sp>
        <p:sp>
          <p:nvSpPr>
            <p:cNvPr id="44039" name="Rectangle 10"/>
            <p:cNvSpPr>
              <a:spLocks noChangeArrowheads="1"/>
            </p:cNvSpPr>
            <p:nvPr/>
          </p:nvSpPr>
          <p:spPr bwMode="auto">
            <a:xfrm>
              <a:off x="265" y="1465"/>
              <a:ext cx="882" cy="4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0" name="Text Box 11"/>
            <p:cNvSpPr txBox="1">
              <a:spLocks noChangeArrowheads="1"/>
            </p:cNvSpPr>
            <p:nvPr/>
          </p:nvSpPr>
          <p:spPr bwMode="auto">
            <a:xfrm>
              <a:off x="336" y="1488"/>
              <a:ext cx="6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Java</a:t>
              </a:r>
              <a:r>
                <a:rPr lang="zh-CN" altLang="en-US" sz="2400"/>
                <a:t>编译器</a:t>
              </a:r>
            </a:p>
          </p:txBody>
        </p:sp>
        <p:sp>
          <p:nvSpPr>
            <p:cNvPr id="44041" name="Oval 12"/>
            <p:cNvSpPr>
              <a:spLocks noChangeArrowheads="1"/>
            </p:cNvSpPr>
            <p:nvPr/>
          </p:nvSpPr>
          <p:spPr bwMode="auto">
            <a:xfrm>
              <a:off x="1244" y="1145"/>
              <a:ext cx="869" cy="1530"/>
            </a:xfrm>
            <a:prstGeom prst="ellipse">
              <a:avLst/>
            </a:prstGeom>
            <a:noFill/>
            <a:ln w="254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2" name="Text Box 13"/>
            <p:cNvSpPr txBox="1">
              <a:spLocks noChangeArrowheads="1"/>
            </p:cNvSpPr>
            <p:nvPr/>
          </p:nvSpPr>
          <p:spPr bwMode="auto">
            <a:xfrm>
              <a:off x="1312" y="1491"/>
              <a:ext cx="733" cy="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Java</a:t>
              </a:r>
              <a:r>
                <a:rPr lang="zh-CN" altLang="en-US" sz="2400"/>
                <a:t>字节码</a:t>
              </a:r>
            </a:p>
            <a:p>
              <a:pPr algn="ctr">
                <a:spcBef>
                  <a:spcPct val="0"/>
                </a:spcBef>
              </a:pPr>
              <a:r>
                <a:rPr lang="zh-CN" altLang="en-US" sz="2400"/>
                <a:t>在网络</a:t>
              </a:r>
            </a:p>
            <a:p>
              <a:pPr algn="ctr">
                <a:spcBef>
                  <a:spcPct val="0"/>
                </a:spcBef>
              </a:pPr>
              <a:r>
                <a:rPr lang="zh-CN" altLang="en-US" sz="2400"/>
                <a:t>上移动</a:t>
              </a:r>
            </a:p>
          </p:txBody>
        </p:sp>
        <p:sp>
          <p:nvSpPr>
            <p:cNvPr id="44043" name="Rectangle 14"/>
            <p:cNvSpPr>
              <a:spLocks noChangeArrowheads="1"/>
            </p:cNvSpPr>
            <p:nvPr/>
          </p:nvSpPr>
          <p:spPr bwMode="auto">
            <a:xfrm>
              <a:off x="2256" y="192"/>
              <a:ext cx="3285" cy="2598"/>
            </a:xfrm>
            <a:prstGeom prst="rect">
              <a:avLst/>
            </a:prstGeom>
            <a:solidFill>
              <a:srgbClr val="3366FF"/>
            </a:solidFill>
            <a:ln w="25400">
              <a:solidFill>
                <a:schemeClr val="tx1"/>
              </a:solidFill>
              <a:miter lim="800000"/>
              <a:headEnd/>
              <a:tailEnd/>
            </a:ln>
          </p:spPr>
          <p:txBody>
            <a:bodyPr/>
            <a:lstStyle/>
            <a:p>
              <a:endParaRPr lang="zh-CN" altLang="en-US"/>
            </a:p>
          </p:txBody>
        </p:sp>
        <p:sp>
          <p:nvSpPr>
            <p:cNvPr id="44044" name="Text Box 15"/>
            <p:cNvSpPr txBox="1">
              <a:spLocks noChangeArrowheads="1"/>
            </p:cNvSpPr>
            <p:nvPr/>
          </p:nvSpPr>
          <p:spPr bwMode="auto">
            <a:xfrm>
              <a:off x="3036" y="250"/>
              <a:ext cx="184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a:t>
              </a:r>
              <a:r>
                <a:rPr lang="en-US" altLang="zh-CN" sz="2400"/>
                <a:t>Java</a:t>
              </a:r>
              <a:r>
                <a:rPr lang="zh-CN" altLang="en-US" sz="2400"/>
                <a:t>虚拟机――</a:t>
              </a:r>
            </a:p>
          </p:txBody>
        </p:sp>
        <p:sp>
          <p:nvSpPr>
            <p:cNvPr id="44045" name="Rectangle 16"/>
            <p:cNvSpPr>
              <a:spLocks noChangeArrowheads="1"/>
            </p:cNvSpPr>
            <p:nvPr/>
          </p:nvSpPr>
          <p:spPr bwMode="auto">
            <a:xfrm>
              <a:off x="2466" y="624"/>
              <a:ext cx="1602" cy="4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6" name="Text Box 17"/>
            <p:cNvSpPr txBox="1">
              <a:spLocks noChangeArrowheads="1"/>
            </p:cNvSpPr>
            <p:nvPr/>
          </p:nvSpPr>
          <p:spPr bwMode="auto">
            <a:xfrm>
              <a:off x="2544" y="624"/>
              <a:ext cx="147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类加载器（字节码验证）</a:t>
              </a:r>
            </a:p>
          </p:txBody>
        </p:sp>
        <p:sp>
          <p:nvSpPr>
            <p:cNvPr id="44047" name="Rectangle 18"/>
            <p:cNvSpPr>
              <a:spLocks noChangeArrowheads="1"/>
            </p:cNvSpPr>
            <p:nvPr/>
          </p:nvSpPr>
          <p:spPr bwMode="auto">
            <a:xfrm>
              <a:off x="4461" y="712"/>
              <a:ext cx="869"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8" name="Text Box 19"/>
            <p:cNvSpPr txBox="1">
              <a:spLocks noChangeArrowheads="1"/>
            </p:cNvSpPr>
            <p:nvPr/>
          </p:nvSpPr>
          <p:spPr bwMode="auto">
            <a:xfrm>
              <a:off x="4488" y="768"/>
              <a:ext cx="84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Java</a:t>
              </a:r>
              <a:r>
                <a:rPr lang="zh-CN" altLang="en-US" sz="2400"/>
                <a:t>类库</a:t>
              </a:r>
            </a:p>
          </p:txBody>
        </p:sp>
        <p:sp>
          <p:nvSpPr>
            <p:cNvPr id="44049" name="Rectangle 21"/>
            <p:cNvSpPr>
              <a:spLocks noChangeArrowheads="1"/>
            </p:cNvSpPr>
            <p:nvPr/>
          </p:nvSpPr>
          <p:spPr bwMode="auto">
            <a:xfrm>
              <a:off x="2304" y="1296"/>
              <a:ext cx="1296" cy="3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0" name="Text Box 22"/>
            <p:cNvSpPr txBox="1">
              <a:spLocks noChangeArrowheads="1"/>
            </p:cNvSpPr>
            <p:nvPr/>
          </p:nvSpPr>
          <p:spPr bwMode="auto">
            <a:xfrm>
              <a:off x="2304" y="1344"/>
              <a:ext cx="126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字节码解释器</a:t>
              </a:r>
            </a:p>
          </p:txBody>
        </p:sp>
        <p:sp>
          <p:nvSpPr>
            <p:cNvPr id="44051" name="Rectangle 23"/>
            <p:cNvSpPr>
              <a:spLocks noChangeArrowheads="1"/>
            </p:cNvSpPr>
            <p:nvPr/>
          </p:nvSpPr>
          <p:spPr bwMode="auto">
            <a:xfrm>
              <a:off x="3744" y="1296"/>
              <a:ext cx="1200" cy="34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2" name="Rectangle 24"/>
            <p:cNvSpPr>
              <a:spLocks noChangeArrowheads="1"/>
            </p:cNvSpPr>
            <p:nvPr/>
          </p:nvSpPr>
          <p:spPr bwMode="auto">
            <a:xfrm>
              <a:off x="2400" y="1824"/>
              <a:ext cx="2877" cy="866"/>
            </a:xfrm>
            <a:prstGeom prst="rect">
              <a:avLst/>
            </a:prstGeom>
            <a:solidFill>
              <a:srgbClr val="666699"/>
            </a:solidFill>
            <a:ln w="25400">
              <a:solidFill>
                <a:srgbClr val="000000"/>
              </a:solidFill>
              <a:prstDash val="dash"/>
              <a:miter lim="800000"/>
              <a:headEnd/>
              <a:tailEnd/>
            </a:ln>
          </p:spPr>
          <p:txBody>
            <a:bodyPr/>
            <a:lstStyle/>
            <a:p>
              <a:endParaRPr lang="zh-CN" altLang="en-US"/>
            </a:p>
          </p:txBody>
        </p:sp>
        <p:sp>
          <p:nvSpPr>
            <p:cNvPr id="44053" name="Text Box 25"/>
            <p:cNvSpPr txBox="1">
              <a:spLocks noChangeArrowheads="1"/>
            </p:cNvSpPr>
            <p:nvPr/>
          </p:nvSpPr>
          <p:spPr bwMode="auto">
            <a:xfrm>
              <a:off x="3840" y="134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即时编译器</a:t>
              </a:r>
            </a:p>
          </p:txBody>
        </p:sp>
        <p:sp>
          <p:nvSpPr>
            <p:cNvPr id="44054" name="Rectangle 26"/>
            <p:cNvSpPr>
              <a:spLocks noChangeArrowheads="1"/>
            </p:cNvSpPr>
            <p:nvPr/>
          </p:nvSpPr>
          <p:spPr bwMode="auto">
            <a:xfrm>
              <a:off x="2448" y="2208"/>
              <a:ext cx="1392" cy="3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5" name="Text Box 27"/>
            <p:cNvSpPr txBox="1">
              <a:spLocks noChangeArrowheads="1"/>
            </p:cNvSpPr>
            <p:nvPr/>
          </p:nvSpPr>
          <p:spPr bwMode="auto">
            <a:xfrm>
              <a:off x="2400" y="2256"/>
              <a:ext cx="1440" cy="288"/>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3600" rIns="3600" bIns="360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无用单元收集器</a:t>
              </a:r>
            </a:p>
          </p:txBody>
        </p:sp>
        <p:sp>
          <p:nvSpPr>
            <p:cNvPr id="44056" name="Rectangle 28"/>
            <p:cNvSpPr>
              <a:spLocks noChangeArrowheads="1"/>
            </p:cNvSpPr>
            <p:nvPr/>
          </p:nvSpPr>
          <p:spPr bwMode="auto">
            <a:xfrm>
              <a:off x="3936" y="2208"/>
              <a:ext cx="1296" cy="3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7" name="Text Box 29"/>
            <p:cNvSpPr txBox="1">
              <a:spLocks noChangeArrowheads="1"/>
            </p:cNvSpPr>
            <p:nvPr/>
          </p:nvSpPr>
          <p:spPr bwMode="auto">
            <a:xfrm>
              <a:off x="3936" y="2256"/>
              <a:ext cx="1296" cy="308"/>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3600" rIns="3600" bIns="360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线程</a:t>
              </a:r>
              <a:r>
                <a:rPr lang="zh-CN" altLang="en-US" sz="2400">
                  <a:latin typeface="宋体" pitchFamily="2" charset="-122"/>
                </a:rPr>
                <a:t>/</a:t>
              </a:r>
              <a:r>
                <a:rPr lang="zh-CN" altLang="en-US" sz="2400"/>
                <a:t>同步机制</a:t>
              </a:r>
            </a:p>
          </p:txBody>
        </p:sp>
        <p:sp>
          <p:nvSpPr>
            <p:cNvPr id="44058" name="Text Box 30"/>
            <p:cNvSpPr txBox="1">
              <a:spLocks noChangeArrowheads="1"/>
            </p:cNvSpPr>
            <p:nvPr/>
          </p:nvSpPr>
          <p:spPr bwMode="auto">
            <a:xfrm>
              <a:off x="3216" y="1895"/>
              <a:ext cx="1824" cy="265"/>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3600" rIns="3600" bIns="360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――运行时支持――</a:t>
              </a:r>
            </a:p>
          </p:txBody>
        </p:sp>
        <p:sp>
          <p:nvSpPr>
            <p:cNvPr id="44059" name="Rectangle 31" descr="浅色下对角线"/>
            <p:cNvSpPr>
              <a:spLocks noChangeArrowheads="1"/>
            </p:cNvSpPr>
            <p:nvPr/>
          </p:nvSpPr>
          <p:spPr bwMode="auto">
            <a:xfrm>
              <a:off x="2249" y="2906"/>
              <a:ext cx="3271" cy="1039"/>
            </a:xfrm>
            <a:prstGeom prst="rect">
              <a:avLst/>
            </a:prstGeom>
            <a:pattFill prst="ltDnDiag">
              <a:fgClr>
                <a:srgbClr val="000000"/>
              </a:fgClr>
              <a:bgClr>
                <a:srgbClr val="FFFFFF"/>
              </a:bgClr>
            </a:pattFill>
            <a:ln w="9525">
              <a:solidFill>
                <a:srgbClr val="000000"/>
              </a:solidFill>
              <a:miter lim="800000"/>
              <a:headEnd/>
              <a:tailEnd/>
            </a:ln>
          </p:spPr>
          <p:txBody>
            <a:bodyPr/>
            <a:lstStyle/>
            <a:p>
              <a:endParaRPr lang="zh-CN" altLang="en-US"/>
            </a:p>
          </p:txBody>
        </p:sp>
        <p:sp>
          <p:nvSpPr>
            <p:cNvPr id="44060" name="Rectangle 33"/>
            <p:cNvSpPr>
              <a:spLocks noChangeArrowheads="1"/>
            </p:cNvSpPr>
            <p:nvPr/>
          </p:nvSpPr>
          <p:spPr bwMode="auto">
            <a:xfrm>
              <a:off x="2400" y="3024"/>
              <a:ext cx="804" cy="339"/>
            </a:xfrm>
            <a:prstGeom prst="rect">
              <a:avLst/>
            </a:prstGeom>
            <a:solidFill>
              <a:schemeClr val="accent2"/>
            </a:solidFill>
            <a:ln w="25400">
              <a:solidFill>
                <a:schemeClr val="bg2"/>
              </a:solidFill>
              <a:miter lim="800000"/>
              <a:headEnd/>
              <a:tailEnd/>
            </a:ln>
          </p:spPr>
          <p:txBody>
            <a:bodyPr/>
            <a:lstStyle/>
            <a:p>
              <a:endParaRPr lang="zh-CN" altLang="en-US"/>
            </a:p>
          </p:txBody>
        </p:sp>
        <p:sp>
          <p:nvSpPr>
            <p:cNvPr id="44061" name="Text Box 34"/>
            <p:cNvSpPr txBox="1">
              <a:spLocks noChangeArrowheads="1"/>
            </p:cNvSpPr>
            <p:nvPr/>
          </p:nvSpPr>
          <p:spPr bwMode="auto">
            <a:xfrm>
              <a:off x="2448" y="3072"/>
              <a:ext cx="728" cy="282"/>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2"/>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Linux</a:t>
              </a:r>
            </a:p>
          </p:txBody>
        </p:sp>
        <p:sp>
          <p:nvSpPr>
            <p:cNvPr id="44062" name="Rectangle 36"/>
            <p:cNvSpPr>
              <a:spLocks noChangeArrowheads="1"/>
            </p:cNvSpPr>
            <p:nvPr/>
          </p:nvSpPr>
          <p:spPr bwMode="auto">
            <a:xfrm>
              <a:off x="3408" y="3024"/>
              <a:ext cx="1008" cy="336"/>
            </a:xfrm>
            <a:prstGeom prst="rect">
              <a:avLst/>
            </a:prstGeom>
            <a:solidFill>
              <a:schemeClr val="accent2"/>
            </a:solidFill>
            <a:ln w="25400">
              <a:solidFill>
                <a:schemeClr val="bg2"/>
              </a:solidFill>
              <a:miter lim="800000"/>
              <a:headEnd/>
              <a:tailEnd/>
            </a:ln>
          </p:spPr>
          <p:txBody>
            <a:bodyPr/>
            <a:lstStyle/>
            <a:p>
              <a:endParaRPr lang="zh-CN" altLang="en-US"/>
            </a:p>
          </p:txBody>
        </p:sp>
        <p:sp>
          <p:nvSpPr>
            <p:cNvPr id="44063" name="Text Box 37"/>
            <p:cNvSpPr txBox="1">
              <a:spLocks noChangeArrowheads="1"/>
            </p:cNvSpPr>
            <p:nvPr/>
          </p:nvSpPr>
          <p:spPr bwMode="auto">
            <a:xfrm>
              <a:off x="3408" y="3072"/>
              <a:ext cx="954" cy="288"/>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bg2"/>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en-US" altLang="zh-CN" sz="2400"/>
                <a:t>Win32/NT</a:t>
              </a:r>
            </a:p>
          </p:txBody>
        </p:sp>
        <p:sp>
          <p:nvSpPr>
            <p:cNvPr id="44064" name="Rectangle 39"/>
            <p:cNvSpPr>
              <a:spLocks noChangeArrowheads="1"/>
            </p:cNvSpPr>
            <p:nvPr/>
          </p:nvSpPr>
          <p:spPr bwMode="auto">
            <a:xfrm>
              <a:off x="4560" y="3024"/>
              <a:ext cx="864" cy="346"/>
            </a:xfrm>
            <a:prstGeom prst="rect">
              <a:avLst/>
            </a:prstGeom>
            <a:solidFill>
              <a:schemeClr val="accent2"/>
            </a:solidFill>
            <a:ln w="25400">
              <a:solidFill>
                <a:schemeClr val="bg2"/>
              </a:solidFill>
              <a:miter lim="800000"/>
              <a:headEnd/>
              <a:tailEnd/>
            </a:ln>
          </p:spPr>
          <p:txBody>
            <a:bodyPr/>
            <a:lstStyle/>
            <a:p>
              <a:endParaRPr lang="zh-CN" altLang="en-US"/>
            </a:p>
          </p:txBody>
        </p:sp>
        <p:sp>
          <p:nvSpPr>
            <p:cNvPr id="44065" name="Rectangle 42"/>
            <p:cNvSpPr>
              <a:spLocks noChangeArrowheads="1"/>
            </p:cNvSpPr>
            <p:nvPr/>
          </p:nvSpPr>
          <p:spPr bwMode="auto">
            <a:xfrm>
              <a:off x="2832" y="3504"/>
              <a:ext cx="1968" cy="346"/>
            </a:xfrm>
            <a:prstGeom prst="rect">
              <a:avLst/>
            </a:prstGeom>
            <a:solidFill>
              <a:schemeClr val="accent2"/>
            </a:solidFill>
            <a:ln w="25400">
              <a:solidFill>
                <a:schemeClr val="bg2"/>
              </a:solidFill>
              <a:miter lim="800000"/>
              <a:headEnd/>
              <a:tailEnd/>
            </a:ln>
          </p:spPr>
          <p:txBody>
            <a:bodyPr/>
            <a:lstStyle/>
            <a:p>
              <a:endParaRPr lang="zh-CN" altLang="en-US"/>
            </a:p>
          </p:txBody>
        </p:sp>
        <p:sp>
          <p:nvSpPr>
            <p:cNvPr id="44066" name="Text Box 43"/>
            <p:cNvSpPr txBox="1">
              <a:spLocks noChangeArrowheads="1"/>
            </p:cNvSpPr>
            <p:nvPr/>
          </p:nvSpPr>
          <p:spPr bwMode="auto">
            <a:xfrm>
              <a:off x="2928" y="3552"/>
              <a:ext cx="17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ctr">
                <a:spcBef>
                  <a:spcPct val="0"/>
                </a:spcBef>
              </a:pPr>
              <a:r>
                <a:rPr lang="zh-CN" altLang="en-US" sz="2400"/>
                <a:t>硬件设备</a:t>
              </a:r>
            </a:p>
          </p:txBody>
        </p:sp>
        <p:sp>
          <p:nvSpPr>
            <p:cNvPr id="44067" name="Line 44"/>
            <p:cNvSpPr>
              <a:spLocks noChangeShapeType="1"/>
            </p:cNvSpPr>
            <p:nvPr/>
          </p:nvSpPr>
          <p:spPr bwMode="auto">
            <a:xfrm>
              <a:off x="701" y="1116"/>
              <a:ext cx="0" cy="34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68" name="Line 45"/>
            <p:cNvSpPr>
              <a:spLocks noChangeShapeType="1"/>
            </p:cNvSpPr>
            <p:nvPr/>
          </p:nvSpPr>
          <p:spPr bwMode="auto">
            <a:xfrm>
              <a:off x="701" y="1953"/>
              <a:ext cx="0" cy="43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69" name="Freeform 46"/>
            <p:cNvSpPr>
              <a:spLocks/>
            </p:cNvSpPr>
            <p:nvPr/>
          </p:nvSpPr>
          <p:spPr bwMode="auto">
            <a:xfrm>
              <a:off x="720" y="2688"/>
              <a:ext cx="982" cy="741"/>
            </a:xfrm>
            <a:custGeom>
              <a:avLst/>
              <a:gdLst>
                <a:gd name="T0" fmla="*/ 0 w 1519"/>
                <a:gd name="T1" fmla="*/ 404 h 796"/>
                <a:gd name="T2" fmla="*/ 3 w 1519"/>
                <a:gd name="T3" fmla="*/ 741 h 796"/>
                <a:gd name="T4" fmla="*/ 982 w 1519"/>
                <a:gd name="T5" fmla="*/ 741 h 796"/>
                <a:gd name="T6" fmla="*/ 977 w 1519"/>
                <a:gd name="T7" fmla="*/ 0 h 7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19" h="796">
                  <a:moveTo>
                    <a:pt x="0" y="434"/>
                  </a:moveTo>
                  <a:lnTo>
                    <a:pt x="4" y="796"/>
                  </a:lnTo>
                  <a:lnTo>
                    <a:pt x="1519" y="796"/>
                  </a:lnTo>
                  <a:lnTo>
                    <a:pt x="1512" y="0"/>
                  </a:lnTo>
                </a:path>
              </a:pathLst>
            </a:custGeom>
            <a:noFill/>
            <a:ln w="25400">
              <a:solidFill>
                <a:schemeClr val="tx1"/>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0" name="Freeform 47"/>
            <p:cNvSpPr>
              <a:spLocks/>
            </p:cNvSpPr>
            <p:nvPr/>
          </p:nvSpPr>
          <p:spPr bwMode="auto">
            <a:xfrm>
              <a:off x="1632" y="886"/>
              <a:ext cx="848" cy="266"/>
            </a:xfrm>
            <a:custGeom>
              <a:avLst/>
              <a:gdLst>
                <a:gd name="T0" fmla="*/ 3 w 1286"/>
                <a:gd name="T1" fmla="*/ 266 h 279"/>
                <a:gd name="T2" fmla="*/ 0 w 1286"/>
                <a:gd name="T3" fmla="*/ 2 h 279"/>
                <a:gd name="T4" fmla="*/ 848 w 1286"/>
                <a:gd name="T5" fmla="*/ 0 h 279"/>
                <a:gd name="T6" fmla="*/ 0 60000 65536"/>
                <a:gd name="T7" fmla="*/ 0 60000 65536"/>
                <a:gd name="T8" fmla="*/ 0 60000 65536"/>
              </a:gdLst>
              <a:ahLst/>
              <a:cxnLst>
                <a:cxn ang="T6">
                  <a:pos x="T0" y="T1"/>
                </a:cxn>
                <a:cxn ang="T7">
                  <a:pos x="T2" y="T3"/>
                </a:cxn>
                <a:cxn ang="T8">
                  <a:pos x="T4" y="T5"/>
                </a:cxn>
              </a:cxnLst>
              <a:rect l="0" t="0" r="r" b="b"/>
              <a:pathLst>
                <a:path w="1286" h="279">
                  <a:moveTo>
                    <a:pt x="5" y="279"/>
                  </a:moveTo>
                  <a:lnTo>
                    <a:pt x="0" y="2"/>
                  </a:lnTo>
                  <a:lnTo>
                    <a:pt x="1286" y="0"/>
                  </a:lnTo>
                </a:path>
              </a:pathLst>
            </a:custGeom>
            <a:noFill/>
            <a:ln w="25400">
              <a:solidFill>
                <a:schemeClr val="tx1"/>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1" name="Line 49"/>
            <p:cNvSpPr>
              <a:spLocks noChangeShapeType="1"/>
            </p:cNvSpPr>
            <p:nvPr/>
          </p:nvSpPr>
          <p:spPr bwMode="auto">
            <a:xfrm>
              <a:off x="2819" y="1106"/>
              <a:ext cx="0" cy="20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72" name="Line 50"/>
            <p:cNvSpPr>
              <a:spLocks noChangeShapeType="1"/>
            </p:cNvSpPr>
            <p:nvPr/>
          </p:nvSpPr>
          <p:spPr bwMode="auto">
            <a:xfrm>
              <a:off x="3984" y="1104"/>
              <a:ext cx="0" cy="20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73" name="Line 53"/>
            <p:cNvSpPr>
              <a:spLocks noChangeShapeType="1"/>
            </p:cNvSpPr>
            <p:nvPr/>
          </p:nvSpPr>
          <p:spPr bwMode="auto">
            <a:xfrm flipH="1">
              <a:off x="4081" y="875"/>
              <a:ext cx="36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74" name="Line 54"/>
            <p:cNvSpPr>
              <a:spLocks noChangeShapeType="1"/>
            </p:cNvSpPr>
            <p:nvPr/>
          </p:nvSpPr>
          <p:spPr bwMode="auto">
            <a:xfrm>
              <a:off x="3878" y="2693"/>
              <a:ext cx="0" cy="20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75" name="Line 55"/>
            <p:cNvSpPr>
              <a:spLocks noChangeShapeType="1"/>
            </p:cNvSpPr>
            <p:nvPr/>
          </p:nvSpPr>
          <p:spPr bwMode="auto">
            <a:xfrm>
              <a:off x="4272" y="1632"/>
              <a:ext cx="0" cy="20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76" name="Line 56"/>
            <p:cNvSpPr>
              <a:spLocks noChangeShapeType="1"/>
            </p:cNvSpPr>
            <p:nvPr/>
          </p:nvSpPr>
          <p:spPr bwMode="auto">
            <a:xfrm>
              <a:off x="2880" y="1632"/>
              <a:ext cx="0" cy="20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4077" name="Rectangle 57"/>
            <p:cNvSpPr>
              <a:spLocks noChangeArrowheads="1"/>
            </p:cNvSpPr>
            <p:nvPr/>
          </p:nvSpPr>
          <p:spPr bwMode="auto">
            <a:xfrm>
              <a:off x="4656" y="3024"/>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t>Solaris</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1603587" name="Rectangle 3"/>
          <p:cNvSpPr>
            <a:spLocks noGrp="1" noChangeArrowheads="1"/>
          </p:cNvSpPr>
          <p:nvPr>
            <p:ph idx="1"/>
          </p:nvPr>
        </p:nvSpPr>
        <p:spPr>
          <a:xfrm>
            <a:off x="287338" y="1438275"/>
            <a:ext cx="8564562" cy="5399088"/>
          </a:xfrm>
          <a:noFill/>
        </p:spPr>
        <p:txBody>
          <a:bodyPr/>
          <a:lstStyle/>
          <a:p>
            <a:pPr>
              <a:spcBef>
                <a:spcPct val="10000"/>
              </a:spcBef>
            </a:pPr>
            <a:r>
              <a:rPr lang="en-US" altLang="zh-CN" b="1" smtClean="0"/>
              <a:t>C</a:t>
            </a:r>
            <a:r>
              <a:rPr lang="zh-CN" altLang="en-US" b="1" smtClean="0"/>
              <a:t>语言</a:t>
            </a:r>
          </a:p>
          <a:p>
            <a:pPr lvl="1">
              <a:spcBef>
                <a:spcPct val="10000"/>
              </a:spcBef>
            </a:pPr>
            <a:r>
              <a:rPr lang="zh-CN" altLang="en-US" b="1" smtClean="0"/>
              <a:t>数据栈	用来存放生存期和过程一次活动的生存期一致的局部变量</a:t>
            </a:r>
          </a:p>
          <a:p>
            <a:pPr lvl="1">
              <a:spcBef>
                <a:spcPct val="10000"/>
              </a:spcBef>
            </a:pPr>
            <a:r>
              <a:rPr lang="zh-CN" altLang="en-US" b="1" smtClean="0"/>
              <a:t>数据堆	用来存放生存期和过程一次活动的生存期不一定一致的动态变量</a:t>
            </a:r>
          </a:p>
          <a:p>
            <a:pPr lvl="1">
              <a:spcBef>
                <a:spcPct val="10000"/>
              </a:spcBef>
              <a:buFontTx/>
              <a:buNone/>
            </a:pPr>
            <a:r>
              <a:rPr lang="zh-CN" altLang="en-US" b="1" smtClean="0">
                <a:sym typeface="Symbol" pitchFamily="18" charset="2"/>
              </a:rPr>
              <a:t>	  </a:t>
            </a:r>
            <a:r>
              <a:rPr lang="zh-CN" altLang="en-US" b="1" smtClean="0"/>
              <a:t>程序员通过</a:t>
            </a:r>
            <a:r>
              <a:rPr lang="en-US" altLang="zh-CN" b="1" smtClean="0"/>
              <a:t>malloc</a:t>
            </a:r>
            <a:r>
              <a:rPr lang="zh-CN" altLang="en-US" b="1" smtClean="0"/>
              <a:t>和</a:t>
            </a:r>
            <a:r>
              <a:rPr lang="en-US" altLang="zh-CN" b="1" smtClean="0"/>
              <a:t>free</a:t>
            </a:r>
            <a:r>
              <a:rPr lang="zh-CN" altLang="en-US" b="1" smtClean="0"/>
              <a:t>函数参与堆的管理</a:t>
            </a:r>
          </a:p>
          <a:p>
            <a:pPr lvl="1">
              <a:spcBef>
                <a:spcPct val="10000"/>
              </a:spcBef>
              <a:buFontTx/>
              <a:buNone/>
            </a:pPr>
            <a:r>
              <a:rPr lang="zh-CN" altLang="en-US" b="1" smtClean="0"/>
              <a:t>	</a:t>
            </a:r>
            <a:r>
              <a:rPr lang="zh-CN" altLang="en-US" b="1" smtClean="0">
                <a:sym typeface="Symbol" pitchFamily="18" charset="2"/>
              </a:rPr>
              <a:t>  </a:t>
            </a:r>
            <a:r>
              <a:rPr lang="zh-CN" altLang="en-US" b="1" smtClean="0"/>
              <a:t>不安全的一个根源（悬空指针、内存泄漏）</a:t>
            </a:r>
          </a:p>
          <a:p>
            <a:pPr>
              <a:spcBef>
                <a:spcPct val="10000"/>
              </a:spcBef>
            </a:pPr>
            <a:r>
              <a:rPr lang="en-US" altLang="zh-CN" b="1" smtClean="0"/>
              <a:t>Java</a:t>
            </a:r>
            <a:r>
              <a:rPr lang="zh-CN" altLang="en-US" b="1" smtClean="0">
                <a:latin typeface="宋体" pitchFamily="2" charset="-122"/>
              </a:rPr>
              <a:t>语言</a:t>
            </a:r>
            <a:endParaRPr lang="zh-CN" altLang="en-US" b="1" smtClean="0"/>
          </a:p>
          <a:p>
            <a:pPr lvl="1">
              <a:spcBef>
                <a:spcPct val="10000"/>
              </a:spcBef>
            </a:pPr>
            <a:r>
              <a:rPr lang="zh-CN" altLang="en-US" b="1" smtClean="0"/>
              <a:t>数据栈：除对象和数组外，都分配在栈上</a:t>
            </a:r>
          </a:p>
          <a:p>
            <a:pPr lvl="1">
              <a:spcBef>
                <a:spcPct val="10000"/>
              </a:spcBef>
            </a:pPr>
            <a:r>
              <a:rPr lang="zh-CN" altLang="en-US" b="1" smtClean="0"/>
              <a:t>数据堆	：对象和数组分配在堆上</a:t>
            </a:r>
          </a:p>
          <a:p>
            <a:pPr lvl="1">
              <a:spcBef>
                <a:spcPct val="10000"/>
              </a:spcBef>
              <a:buFontTx/>
              <a:buNone/>
            </a:pPr>
            <a:r>
              <a:rPr lang="zh-CN" altLang="en-US" b="1" smtClean="0">
                <a:sym typeface="Symbol" pitchFamily="18" charset="2"/>
              </a:rPr>
              <a:t>	  出于安全的要求，程序员不参与堆管理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03587">
                                            <p:txEl>
                                              <p:pRg st="5" end="5"/>
                                            </p:txEl>
                                          </p:spTgt>
                                        </p:tgtEl>
                                        <p:attrNameLst>
                                          <p:attrName>style.visibility</p:attrName>
                                        </p:attrNameLst>
                                      </p:cBhvr>
                                      <p:to>
                                        <p:strVal val="visible"/>
                                      </p:to>
                                    </p:set>
                                    <p:animEffect transition="in" filter="box(in)">
                                      <p:cBhvr>
                                        <p:cTn id="7" dur="500"/>
                                        <p:tgtEl>
                                          <p:spTgt spid="160358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03587">
                                            <p:txEl>
                                              <p:pRg st="6" end="6"/>
                                            </p:txEl>
                                          </p:spTgt>
                                        </p:tgtEl>
                                        <p:attrNameLst>
                                          <p:attrName>style.visibility</p:attrName>
                                        </p:attrNameLst>
                                      </p:cBhvr>
                                      <p:to>
                                        <p:strVal val="visible"/>
                                      </p:to>
                                    </p:set>
                                    <p:animEffect transition="in" filter="box(in)">
                                      <p:cBhvr>
                                        <p:cTn id="10" dur="500"/>
                                        <p:tgtEl>
                                          <p:spTgt spid="160358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03587">
                                            <p:txEl>
                                              <p:pRg st="7" end="7"/>
                                            </p:txEl>
                                          </p:spTgt>
                                        </p:tgtEl>
                                        <p:attrNameLst>
                                          <p:attrName>style.visibility</p:attrName>
                                        </p:attrNameLst>
                                      </p:cBhvr>
                                      <p:to>
                                        <p:strVal val="visible"/>
                                      </p:to>
                                    </p:set>
                                    <p:animEffect transition="in" filter="box(in)">
                                      <p:cBhvr>
                                        <p:cTn id="13" dur="500"/>
                                        <p:tgtEl>
                                          <p:spTgt spid="1603587">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03587">
                                            <p:txEl>
                                              <p:pRg st="8" end="8"/>
                                            </p:txEl>
                                          </p:spTgt>
                                        </p:tgtEl>
                                        <p:attrNameLst>
                                          <p:attrName>style.visibility</p:attrName>
                                        </p:attrNameLst>
                                      </p:cBhvr>
                                      <p:to>
                                        <p:strVal val="visible"/>
                                      </p:to>
                                    </p:set>
                                    <p:animEffect transition="in" filter="box(in)">
                                      <p:cBhvr>
                                        <p:cTn id="16" dur="500"/>
                                        <p:tgtEl>
                                          <p:spTgt spid="1603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1634307" name="Rectangle 3"/>
          <p:cNvSpPr>
            <a:spLocks noGrp="1" noChangeArrowheads="1"/>
          </p:cNvSpPr>
          <p:nvPr>
            <p:ph idx="1"/>
          </p:nvPr>
        </p:nvSpPr>
        <p:spPr>
          <a:xfrm>
            <a:off x="287338" y="1438275"/>
            <a:ext cx="8564562" cy="5399088"/>
          </a:xfrm>
          <a:noFill/>
        </p:spPr>
        <p:txBody>
          <a:bodyPr/>
          <a:lstStyle/>
          <a:p>
            <a:pPr algn="just">
              <a:spcBef>
                <a:spcPct val="5000"/>
              </a:spcBef>
              <a:buFontTx/>
              <a:buNone/>
            </a:pPr>
            <a:r>
              <a:rPr lang="zh-CN" altLang="en-US" b="1" smtClean="0"/>
              <a:t>无用单元收集（俗称垃圾收集）</a:t>
            </a:r>
          </a:p>
          <a:p>
            <a:pPr algn="just">
              <a:spcBef>
                <a:spcPct val="5000"/>
              </a:spcBef>
            </a:pPr>
            <a:r>
              <a:rPr lang="zh-CN" altLang="en-US" b="1" smtClean="0"/>
              <a:t>无用单元（理论上）</a:t>
            </a:r>
          </a:p>
          <a:p>
            <a:pPr lvl="1" algn="just">
              <a:spcBef>
                <a:spcPct val="5000"/>
              </a:spcBef>
            </a:pPr>
            <a:r>
              <a:rPr lang="zh-CN" altLang="en-US" b="1" smtClean="0"/>
              <a:t>那些在继续运行过程中不会再使用的数据单元</a:t>
            </a:r>
          </a:p>
          <a:p>
            <a:pPr algn="just">
              <a:spcBef>
                <a:spcPct val="5000"/>
              </a:spcBef>
            </a:pPr>
            <a:r>
              <a:rPr lang="zh-CN" altLang="en-US" b="1" smtClean="0"/>
              <a:t>收集器采用稳妥策略</a:t>
            </a:r>
          </a:p>
          <a:p>
            <a:pPr lvl="1" algn="just">
              <a:spcBef>
                <a:spcPct val="5000"/>
              </a:spcBef>
            </a:pPr>
            <a:r>
              <a:rPr lang="zh-CN" altLang="en-US" b="1" smtClean="0"/>
              <a:t>实际上并非总能判断出一个数据记录的值以后是否还需要</a:t>
            </a:r>
          </a:p>
          <a:p>
            <a:pPr lvl="1" algn="just">
              <a:spcBef>
                <a:spcPct val="5000"/>
              </a:spcBef>
            </a:pPr>
            <a:r>
              <a:rPr lang="zh-CN" altLang="en-US" b="1" smtClean="0"/>
              <a:t>通过根集（</a:t>
            </a:r>
            <a:r>
              <a:rPr lang="en-US" altLang="zh-CN" b="1" i="1" smtClean="0"/>
              <a:t>roots</a:t>
            </a:r>
            <a:r>
              <a:rPr lang="en-US" altLang="zh-CN" b="1" smtClean="0"/>
              <a:t> </a:t>
            </a:r>
            <a:r>
              <a:rPr lang="en-US" altLang="zh-CN" b="1" i="1" smtClean="0"/>
              <a:t>set</a:t>
            </a:r>
            <a:r>
              <a:rPr lang="zh-CN" altLang="en-US" b="1" smtClean="0"/>
              <a:t>，在栈上）以及从根集开始的可达性来定义变量的活跃性</a:t>
            </a:r>
          </a:p>
          <a:p>
            <a:pPr algn="just">
              <a:spcBef>
                <a:spcPct val="5000"/>
              </a:spcBef>
            </a:pPr>
            <a:r>
              <a:rPr lang="zh-CN" altLang="en-US" b="1" smtClean="0"/>
              <a:t>无用单元（实现上）</a:t>
            </a:r>
          </a:p>
          <a:p>
            <a:pPr lvl="1" algn="just">
              <a:spcBef>
                <a:spcPct val="5000"/>
              </a:spcBef>
            </a:pPr>
            <a:r>
              <a:rPr lang="zh-CN" altLang="en-US" b="1" smtClean="0"/>
              <a:t>通常指那些不可能从程序变量经指针链到达的堆分配记录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4307">
                                            <p:txEl>
                                              <p:pRg st="3" end="3"/>
                                            </p:txEl>
                                          </p:spTgt>
                                        </p:tgtEl>
                                        <p:attrNameLst>
                                          <p:attrName>style.visibility</p:attrName>
                                        </p:attrNameLst>
                                      </p:cBhvr>
                                      <p:to>
                                        <p:strVal val="visible"/>
                                      </p:to>
                                    </p:set>
                                    <p:animEffect transition="in" filter="box(in)">
                                      <p:cBhvr>
                                        <p:cTn id="7" dur="500"/>
                                        <p:tgtEl>
                                          <p:spTgt spid="16343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4307">
                                            <p:txEl>
                                              <p:pRg st="4" end="4"/>
                                            </p:txEl>
                                          </p:spTgt>
                                        </p:tgtEl>
                                        <p:attrNameLst>
                                          <p:attrName>style.visibility</p:attrName>
                                        </p:attrNameLst>
                                      </p:cBhvr>
                                      <p:to>
                                        <p:strVal val="visible"/>
                                      </p:to>
                                    </p:set>
                                    <p:animEffect transition="in" filter="box(in)">
                                      <p:cBhvr>
                                        <p:cTn id="10" dur="500"/>
                                        <p:tgtEl>
                                          <p:spTgt spid="163430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4307">
                                            <p:txEl>
                                              <p:pRg st="5" end="5"/>
                                            </p:txEl>
                                          </p:spTgt>
                                        </p:tgtEl>
                                        <p:attrNameLst>
                                          <p:attrName>style.visibility</p:attrName>
                                        </p:attrNameLst>
                                      </p:cBhvr>
                                      <p:to>
                                        <p:strVal val="visible"/>
                                      </p:to>
                                    </p:set>
                                    <p:animEffect transition="in" filter="box(in)">
                                      <p:cBhvr>
                                        <p:cTn id="13" dur="500"/>
                                        <p:tgtEl>
                                          <p:spTgt spid="163430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634307">
                                            <p:txEl>
                                              <p:pRg st="6" end="6"/>
                                            </p:txEl>
                                          </p:spTgt>
                                        </p:tgtEl>
                                        <p:attrNameLst>
                                          <p:attrName>style.visibility</p:attrName>
                                        </p:attrNameLst>
                                      </p:cBhvr>
                                      <p:to>
                                        <p:strVal val="visible"/>
                                      </p:to>
                                    </p:set>
                                    <p:animEffect transition="in" filter="box(in)">
                                      <p:cBhvr>
                                        <p:cTn id="18" dur="500"/>
                                        <p:tgtEl>
                                          <p:spTgt spid="1634307">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634307">
                                            <p:txEl>
                                              <p:pRg st="7" end="7"/>
                                            </p:txEl>
                                          </p:spTgt>
                                        </p:tgtEl>
                                        <p:attrNameLst>
                                          <p:attrName>style.visibility</p:attrName>
                                        </p:attrNameLst>
                                      </p:cBhvr>
                                      <p:to>
                                        <p:strVal val="visible"/>
                                      </p:to>
                                    </p:set>
                                    <p:animEffect transition="in" filter="box(in)">
                                      <p:cBhvr>
                                        <p:cTn id="21" dur="500"/>
                                        <p:tgtEl>
                                          <p:spTgt spid="1634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1632259" name="Rectangle 3"/>
          <p:cNvSpPr>
            <a:spLocks noGrp="1" noChangeArrowheads="1"/>
          </p:cNvSpPr>
          <p:nvPr>
            <p:ph idx="1"/>
          </p:nvPr>
        </p:nvSpPr>
        <p:spPr>
          <a:xfrm>
            <a:off x="287338" y="1438275"/>
            <a:ext cx="8564562" cy="5399088"/>
          </a:xfrm>
          <a:noFill/>
        </p:spPr>
        <p:txBody>
          <a:bodyPr/>
          <a:lstStyle/>
          <a:p>
            <a:pPr algn="just">
              <a:spcBef>
                <a:spcPct val="5000"/>
              </a:spcBef>
              <a:buFontTx/>
              <a:buNone/>
            </a:pPr>
            <a:r>
              <a:rPr lang="zh-CN" altLang="en-US" b="1" smtClean="0"/>
              <a:t>1</a:t>
            </a:r>
            <a:r>
              <a:rPr lang="en-US" altLang="zh-CN" b="1" smtClean="0"/>
              <a:t>1.2.3 </a:t>
            </a:r>
            <a:r>
              <a:rPr lang="zh-CN" altLang="en-US" b="1" smtClean="0"/>
              <a:t>即时编译器</a:t>
            </a:r>
          </a:p>
          <a:p>
            <a:pPr algn="just">
              <a:spcBef>
                <a:spcPct val="5000"/>
              </a:spcBef>
            </a:pPr>
            <a:r>
              <a:rPr lang="zh-CN" altLang="en-US" b="1" smtClean="0">
                <a:latin typeface="宋体" pitchFamily="2" charset="-122"/>
              </a:rPr>
              <a:t>当一个类的某个方法第一次被调用时，虚拟机才激活即时编译器将它编译成机器代码</a:t>
            </a:r>
            <a:endParaRPr lang="zh-CN" altLang="en-US" b="1" smtClean="0"/>
          </a:p>
          <a:p>
            <a:pPr algn="just">
              <a:spcBef>
                <a:spcPct val="5000"/>
              </a:spcBef>
            </a:pPr>
            <a:r>
              <a:rPr lang="zh-CN" altLang="en-US" b="1" smtClean="0">
                <a:latin typeface="宋体" pitchFamily="2" charset="-122"/>
              </a:rPr>
              <a:t>生成的代码的执行速度可以达到解释执行的</a:t>
            </a:r>
            <a:r>
              <a:rPr lang="zh-CN" altLang="en-US" b="1" smtClean="0"/>
              <a:t>10</a:t>
            </a:r>
            <a:r>
              <a:rPr lang="zh-CN" altLang="en-US" b="1" smtClean="0">
                <a:latin typeface="宋体" pitchFamily="2" charset="-122"/>
              </a:rPr>
              <a:t>倍</a:t>
            </a:r>
            <a:endParaRPr lang="zh-CN" altLang="en-US" b="1" smtClean="0"/>
          </a:p>
          <a:p>
            <a:pPr algn="just">
              <a:spcBef>
                <a:spcPct val="5000"/>
              </a:spcBef>
            </a:pPr>
            <a:r>
              <a:rPr lang="zh-CN" altLang="en-US" b="1" smtClean="0">
                <a:latin typeface="宋体" pitchFamily="2" charset="-122"/>
              </a:rPr>
              <a:t>但是执行过程不得不等待编译的结束，因而使得执行时间变长</a:t>
            </a:r>
            <a:endParaRPr lang="zh-CN" altLang="en-US" b="1" smtClean="0"/>
          </a:p>
          <a:p>
            <a:pPr algn="just">
              <a:spcBef>
                <a:spcPct val="5000"/>
              </a:spcBef>
            </a:pPr>
            <a:r>
              <a:rPr lang="zh-CN" altLang="en-US" b="1" smtClean="0">
                <a:latin typeface="宋体" pitchFamily="2" charset="-122"/>
              </a:rPr>
              <a:t>很多虚拟机都会使用快速解释器和优化编译器的组合或者是简单编译器和复杂编译器的组合</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2259">
                                            <p:txEl>
                                              <p:pRg st="2" end="2"/>
                                            </p:txEl>
                                          </p:spTgt>
                                        </p:tgtEl>
                                        <p:attrNameLst>
                                          <p:attrName>style.visibility</p:attrName>
                                        </p:attrNameLst>
                                      </p:cBhvr>
                                      <p:to>
                                        <p:strVal val="visible"/>
                                      </p:to>
                                    </p:set>
                                    <p:animEffect transition="in" filter="box(in)">
                                      <p:cBhvr>
                                        <p:cTn id="7" dur="500"/>
                                        <p:tgtEl>
                                          <p:spTgt spid="16322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32259">
                                            <p:txEl>
                                              <p:pRg st="3" end="3"/>
                                            </p:txEl>
                                          </p:spTgt>
                                        </p:tgtEl>
                                        <p:attrNameLst>
                                          <p:attrName>style.visibility</p:attrName>
                                        </p:attrNameLst>
                                      </p:cBhvr>
                                      <p:to>
                                        <p:strVal val="visible"/>
                                      </p:to>
                                    </p:set>
                                    <p:animEffect transition="in" filter="box(in)">
                                      <p:cBhvr>
                                        <p:cTn id="12" dur="500"/>
                                        <p:tgtEl>
                                          <p:spTgt spid="16322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32259">
                                            <p:txEl>
                                              <p:pRg st="4" end="4"/>
                                            </p:txEl>
                                          </p:spTgt>
                                        </p:tgtEl>
                                        <p:attrNameLst>
                                          <p:attrName>style.visibility</p:attrName>
                                        </p:attrNameLst>
                                      </p:cBhvr>
                                      <p:to>
                                        <p:strVal val="visible"/>
                                      </p:to>
                                    </p:set>
                                    <p:animEffect transition="in" filter="box(in)">
                                      <p:cBhvr>
                                        <p:cTn id="17" dur="500"/>
                                        <p:tgtEl>
                                          <p:spTgt spid="1632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48131" name="Text Box 44"/>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smtClean="0">
                <a:latin typeface="宋体" pitchFamily="2" charset="-122"/>
              </a:rPr>
              <a:t>即时编译</a:t>
            </a:r>
            <a:endParaRPr lang="zh-CN" altLang="en-US" sz="2400" b="1" smtClean="0"/>
          </a:p>
        </p:txBody>
      </p:sp>
      <p:grpSp>
        <p:nvGrpSpPr>
          <p:cNvPr id="48132" name="Group 49"/>
          <p:cNvGrpSpPr>
            <a:grpSpLocks/>
          </p:cNvGrpSpPr>
          <p:nvPr/>
        </p:nvGrpSpPr>
        <p:grpSpPr bwMode="auto">
          <a:xfrm>
            <a:off x="533400" y="2590800"/>
            <a:ext cx="8002588" cy="3783013"/>
            <a:chOff x="336" y="1632"/>
            <a:chExt cx="5041" cy="2383"/>
          </a:xfrm>
        </p:grpSpPr>
        <p:sp>
          <p:nvSpPr>
            <p:cNvPr id="48133" name="Rectangle 5"/>
            <p:cNvSpPr>
              <a:spLocks noChangeArrowheads="1"/>
            </p:cNvSpPr>
            <p:nvPr/>
          </p:nvSpPr>
          <p:spPr bwMode="auto">
            <a:xfrm>
              <a:off x="2142" y="1632"/>
              <a:ext cx="1250" cy="9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34" name="Line 6"/>
            <p:cNvSpPr>
              <a:spLocks noChangeShapeType="1"/>
            </p:cNvSpPr>
            <p:nvPr/>
          </p:nvSpPr>
          <p:spPr bwMode="auto">
            <a:xfrm flipV="1">
              <a:off x="2142" y="1968"/>
              <a:ext cx="1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5" name="Text Box 7"/>
            <p:cNvSpPr txBox="1">
              <a:spLocks noChangeArrowheads="1"/>
            </p:cNvSpPr>
            <p:nvPr/>
          </p:nvSpPr>
          <p:spPr bwMode="auto">
            <a:xfrm>
              <a:off x="768" y="1693"/>
              <a:ext cx="88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对象引用</a:t>
              </a:r>
            </a:p>
          </p:txBody>
        </p:sp>
        <p:sp>
          <p:nvSpPr>
            <p:cNvPr id="48136" name="Text Box 8"/>
            <p:cNvSpPr txBox="1">
              <a:spLocks noChangeArrowheads="1"/>
            </p:cNvSpPr>
            <p:nvPr/>
          </p:nvSpPr>
          <p:spPr bwMode="auto">
            <a:xfrm>
              <a:off x="2278" y="1680"/>
              <a:ext cx="9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方法表指针</a:t>
              </a:r>
            </a:p>
          </p:txBody>
        </p:sp>
        <p:sp>
          <p:nvSpPr>
            <p:cNvPr id="48137" name="Line 9"/>
            <p:cNvSpPr>
              <a:spLocks noChangeShapeType="1"/>
            </p:cNvSpPr>
            <p:nvPr/>
          </p:nvSpPr>
          <p:spPr bwMode="auto">
            <a:xfrm flipV="1">
              <a:off x="2142" y="2274"/>
              <a:ext cx="1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8" name="Text Box 10"/>
            <p:cNvSpPr txBox="1">
              <a:spLocks noChangeArrowheads="1"/>
            </p:cNvSpPr>
            <p:nvPr/>
          </p:nvSpPr>
          <p:spPr bwMode="auto">
            <a:xfrm>
              <a:off x="2345" y="1999"/>
              <a:ext cx="92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实例数据</a:t>
              </a:r>
            </a:p>
          </p:txBody>
        </p:sp>
        <p:sp>
          <p:nvSpPr>
            <p:cNvPr id="48139" name="Line 12"/>
            <p:cNvSpPr>
              <a:spLocks noChangeShapeType="1"/>
            </p:cNvSpPr>
            <p:nvPr/>
          </p:nvSpPr>
          <p:spPr bwMode="auto">
            <a:xfrm>
              <a:off x="1771" y="1815"/>
              <a:ext cx="35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8140" name="Line 13"/>
            <p:cNvSpPr>
              <a:spLocks noChangeShapeType="1"/>
            </p:cNvSpPr>
            <p:nvPr/>
          </p:nvSpPr>
          <p:spPr bwMode="auto">
            <a:xfrm>
              <a:off x="3324" y="1815"/>
              <a:ext cx="676" cy="36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1" name="Text Box 14"/>
            <p:cNvSpPr txBox="1">
              <a:spLocks noChangeArrowheads="1"/>
            </p:cNvSpPr>
            <p:nvPr/>
          </p:nvSpPr>
          <p:spPr bwMode="auto">
            <a:xfrm>
              <a:off x="4320" y="1663"/>
              <a:ext cx="62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方法表</a:t>
              </a:r>
            </a:p>
          </p:txBody>
        </p:sp>
        <p:sp>
          <p:nvSpPr>
            <p:cNvPr id="48142" name="Rectangle 15"/>
            <p:cNvSpPr>
              <a:spLocks noChangeArrowheads="1"/>
            </p:cNvSpPr>
            <p:nvPr/>
          </p:nvSpPr>
          <p:spPr bwMode="auto">
            <a:xfrm>
              <a:off x="3983" y="1999"/>
              <a:ext cx="1393" cy="1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3" name="Text Box 17"/>
            <p:cNvSpPr txBox="1">
              <a:spLocks noChangeArrowheads="1"/>
            </p:cNvSpPr>
            <p:nvPr/>
          </p:nvSpPr>
          <p:spPr bwMode="auto">
            <a:xfrm>
              <a:off x="4287" y="2060"/>
              <a:ext cx="70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类指针</a:t>
              </a:r>
            </a:p>
          </p:txBody>
        </p:sp>
        <p:sp>
          <p:nvSpPr>
            <p:cNvPr id="48144" name="Line 18"/>
            <p:cNvSpPr>
              <a:spLocks noChangeShapeType="1"/>
            </p:cNvSpPr>
            <p:nvPr/>
          </p:nvSpPr>
          <p:spPr bwMode="auto">
            <a:xfrm flipV="1">
              <a:off x="3983" y="2640"/>
              <a:ext cx="139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Text Box 19"/>
            <p:cNvSpPr txBox="1">
              <a:spLocks noChangeArrowheads="1"/>
            </p:cNvSpPr>
            <p:nvPr/>
          </p:nvSpPr>
          <p:spPr bwMode="auto">
            <a:xfrm>
              <a:off x="4033" y="2365"/>
              <a:ext cx="134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方法0代码指针</a:t>
              </a:r>
            </a:p>
          </p:txBody>
        </p:sp>
        <p:sp>
          <p:nvSpPr>
            <p:cNvPr id="48146" name="Text Box 21"/>
            <p:cNvSpPr txBox="1">
              <a:spLocks noChangeArrowheads="1"/>
            </p:cNvSpPr>
            <p:nvPr/>
          </p:nvSpPr>
          <p:spPr bwMode="auto">
            <a:xfrm>
              <a:off x="4033" y="2671"/>
              <a:ext cx="134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方法1代码指针</a:t>
              </a:r>
            </a:p>
          </p:txBody>
        </p:sp>
        <p:sp>
          <p:nvSpPr>
            <p:cNvPr id="48147" name="Rectangle 23"/>
            <p:cNvSpPr>
              <a:spLocks noChangeArrowheads="1"/>
            </p:cNvSpPr>
            <p:nvPr/>
          </p:nvSpPr>
          <p:spPr bwMode="auto">
            <a:xfrm>
              <a:off x="1957" y="2823"/>
              <a:ext cx="1553" cy="3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8" name="Text Box 24"/>
            <p:cNvSpPr txBox="1">
              <a:spLocks noChangeArrowheads="1"/>
            </p:cNvSpPr>
            <p:nvPr/>
          </p:nvSpPr>
          <p:spPr bwMode="auto">
            <a:xfrm>
              <a:off x="1968" y="2854"/>
              <a:ext cx="1607"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400"/>
                <a:t>compile-me</a:t>
              </a:r>
              <a:r>
                <a:rPr lang="zh-CN" altLang="en-US" sz="2400"/>
                <a:t>代码段</a:t>
              </a:r>
            </a:p>
          </p:txBody>
        </p:sp>
        <p:sp>
          <p:nvSpPr>
            <p:cNvPr id="48149" name="Text Box 25"/>
            <p:cNvSpPr txBox="1">
              <a:spLocks noChangeArrowheads="1"/>
            </p:cNvSpPr>
            <p:nvPr/>
          </p:nvSpPr>
          <p:spPr bwMode="auto">
            <a:xfrm>
              <a:off x="1968" y="3456"/>
              <a:ext cx="1469"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latin typeface="黑体" pitchFamily="2" charset="-122"/>
                </a:rPr>
                <a:t>编译得到的机器代码(本地代码)</a:t>
              </a:r>
            </a:p>
          </p:txBody>
        </p:sp>
        <p:sp>
          <p:nvSpPr>
            <p:cNvPr id="48150" name="Rectangle 26"/>
            <p:cNvSpPr>
              <a:spLocks noChangeArrowheads="1"/>
            </p:cNvSpPr>
            <p:nvPr/>
          </p:nvSpPr>
          <p:spPr bwMode="auto">
            <a:xfrm>
              <a:off x="1940" y="3404"/>
              <a:ext cx="1553" cy="61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1" name="Line 27"/>
            <p:cNvSpPr>
              <a:spLocks noChangeShapeType="1"/>
            </p:cNvSpPr>
            <p:nvPr/>
          </p:nvSpPr>
          <p:spPr bwMode="auto">
            <a:xfrm flipH="1">
              <a:off x="3510" y="2457"/>
              <a:ext cx="456" cy="366"/>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2" name="Line 28"/>
            <p:cNvSpPr>
              <a:spLocks noChangeShapeType="1"/>
            </p:cNvSpPr>
            <p:nvPr/>
          </p:nvSpPr>
          <p:spPr bwMode="auto">
            <a:xfrm flipH="1">
              <a:off x="3493" y="2579"/>
              <a:ext cx="473" cy="85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3" name="Text Box 29"/>
            <p:cNvSpPr txBox="1">
              <a:spLocks noChangeArrowheads="1"/>
            </p:cNvSpPr>
            <p:nvPr/>
          </p:nvSpPr>
          <p:spPr bwMode="auto">
            <a:xfrm>
              <a:off x="384" y="3168"/>
              <a:ext cx="9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即时编译器</a:t>
              </a:r>
            </a:p>
          </p:txBody>
        </p:sp>
        <p:sp>
          <p:nvSpPr>
            <p:cNvPr id="48154" name="AutoShape 30"/>
            <p:cNvSpPr>
              <a:spLocks noChangeArrowheads="1"/>
            </p:cNvSpPr>
            <p:nvPr/>
          </p:nvSpPr>
          <p:spPr bwMode="auto">
            <a:xfrm>
              <a:off x="336" y="3068"/>
              <a:ext cx="1047" cy="458"/>
            </a:xfrm>
            <a:prstGeom prst="roundRect">
              <a:avLst>
                <a:gd name="adj" fmla="val 1666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5" name="AutoShape 31"/>
            <p:cNvSpPr>
              <a:spLocks noChangeArrowheads="1"/>
            </p:cNvSpPr>
            <p:nvPr/>
          </p:nvSpPr>
          <p:spPr bwMode="auto">
            <a:xfrm rot="20564591" flipH="1">
              <a:off x="1383" y="2976"/>
              <a:ext cx="569" cy="141"/>
            </a:xfrm>
            <a:custGeom>
              <a:avLst/>
              <a:gdLst>
                <a:gd name="T0" fmla="*/ 427 w 21600"/>
                <a:gd name="T1" fmla="*/ 0 h 21600"/>
                <a:gd name="T2" fmla="*/ 0 w 21600"/>
                <a:gd name="T3" fmla="*/ 71 h 21600"/>
                <a:gd name="T4" fmla="*/ 427 w 21600"/>
                <a:gd name="T5" fmla="*/ 141 h 21600"/>
                <a:gd name="T6" fmla="*/ 569 w 21600"/>
                <a:gd name="T7" fmla="*/ 71 h 21600"/>
                <a:gd name="T8" fmla="*/ 17694720 60000 65536"/>
                <a:gd name="T9" fmla="*/ 11796480 60000 65536"/>
                <a:gd name="T10" fmla="*/ 5898240 60000 65536"/>
                <a:gd name="T11" fmla="*/ 0 60000 65536"/>
                <a:gd name="T12" fmla="*/ 3379 w 21600"/>
                <a:gd name="T13" fmla="*/ 5362 h 21600"/>
                <a:gd name="T14" fmla="*/ 18905 w 21600"/>
                <a:gd name="T15" fmla="*/ 16238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6" name="AutoShape 32"/>
            <p:cNvSpPr>
              <a:spLocks noChangeArrowheads="1"/>
            </p:cNvSpPr>
            <p:nvPr/>
          </p:nvSpPr>
          <p:spPr bwMode="auto">
            <a:xfrm rot="1035409">
              <a:off x="1388" y="3538"/>
              <a:ext cx="569" cy="141"/>
            </a:xfrm>
            <a:custGeom>
              <a:avLst/>
              <a:gdLst>
                <a:gd name="T0" fmla="*/ 427 w 21600"/>
                <a:gd name="T1" fmla="*/ 0 h 21600"/>
                <a:gd name="T2" fmla="*/ 0 w 21600"/>
                <a:gd name="T3" fmla="*/ 71 h 21600"/>
                <a:gd name="T4" fmla="*/ 427 w 21600"/>
                <a:gd name="T5" fmla="*/ 141 h 21600"/>
                <a:gd name="T6" fmla="*/ 569 w 21600"/>
                <a:gd name="T7" fmla="*/ 71 h 21600"/>
                <a:gd name="T8" fmla="*/ 17694720 60000 65536"/>
                <a:gd name="T9" fmla="*/ 11796480 60000 65536"/>
                <a:gd name="T10" fmla="*/ 5898240 60000 65536"/>
                <a:gd name="T11" fmla="*/ 0 60000 65536"/>
                <a:gd name="T12" fmla="*/ 3379 w 21600"/>
                <a:gd name="T13" fmla="*/ 5362 h 21600"/>
                <a:gd name="T14" fmla="*/ 18905 w 21600"/>
                <a:gd name="T15" fmla="*/ 16238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7" name="Line 38"/>
            <p:cNvSpPr>
              <a:spLocks noChangeShapeType="1"/>
            </p:cNvSpPr>
            <p:nvPr/>
          </p:nvSpPr>
          <p:spPr bwMode="auto">
            <a:xfrm flipV="1">
              <a:off x="3984" y="2304"/>
              <a:ext cx="139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41"/>
            <p:cNvSpPr>
              <a:spLocks noChangeShapeType="1"/>
            </p:cNvSpPr>
            <p:nvPr/>
          </p:nvSpPr>
          <p:spPr bwMode="auto">
            <a:xfrm flipV="1">
              <a:off x="3984" y="2976"/>
              <a:ext cx="139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Text Box 45"/>
            <p:cNvSpPr txBox="1">
              <a:spLocks noChangeArrowheads="1"/>
            </p:cNvSpPr>
            <p:nvPr/>
          </p:nvSpPr>
          <p:spPr bwMode="auto">
            <a:xfrm>
              <a:off x="2336" y="2251"/>
              <a:ext cx="92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    …  …</a:t>
              </a:r>
            </a:p>
          </p:txBody>
        </p:sp>
        <p:sp>
          <p:nvSpPr>
            <p:cNvPr id="48160" name="Text Box 46"/>
            <p:cNvSpPr txBox="1">
              <a:spLocks noChangeArrowheads="1"/>
            </p:cNvSpPr>
            <p:nvPr/>
          </p:nvSpPr>
          <p:spPr bwMode="auto">
            <a:xfrm>
              <a:off x="4176" y="2976"/>
              <a:ext cx="92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sz="2400"/>
                <a:t>     …  …</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1.2  Java</a:t>
            </a:r>
            <a:r>
              <a:rPr lang="zh-CN" altLang="en-US" b="1" smtClean="0"/>
              <a:t>语言的运行系统</a:t>
            </a:r>
            <a:endParaRPr lang="zh-CN" altLang="en-US" b="1" smtClean="0">
              <a:latin typeface="宋体" pitchFamily="2" charset="-122"/>
            </a:endParaRPr>
          </a:p>
        </p:txBody>
      </p:sp>
      <p:sp>
        <p:nvSpPr>
          <p:cNvPr id="49155"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smtClean="0"/>
              <a:t>重编译机制</a:t>
            </a:r>
          </a:p>
        </p:txBody>
      </p:sp>
      <p:grpSp>
        <p:nvGrpSpPr>
          <p:cNvPr id="49156" name="Group 56"/>
          <p:cNvGrpSpPr>
            <a:grpSpLocks/>
          </p:cNvGrpSpPr>
          <p:nvPr/>
        </p:nvGrpSpPr>
        <p:grpSpPr bwMode="auto">
          <a:xfrm>
            <a:off x="457200" y="2209800"/>
            <a:ext cx="8382000" cy="3640138"/>
            <a:chOff x="288" y="1392"/>
            <a:chExt cx="5280" cy="2293"/>
          </a:xfrm>
        </p:grpSpPr>
        <p:sp>
          <p:nvSpPr>
            <p:cNvPr id="49157" name="Oval 35"/>
            <p:cNvSpPr>
              <a:spLocks noChangeArrowheads="1"/>
            </p:cNvSpPr>
            <p:nvPr/>
          </p:nvSpPr>
          <p:spPr bwMode="auto">
            <a:xfrm>
              <a:off x="2223" y="1392"/>
              <a:ext cx="1269" cy="5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8" name="Text Box 36"/>
            <p:cNvSpPr txBox="1">
              <a:spLocks noChangeArrowheads="1"/>
            </p:cNvSpPr>
            <p:nvPr/>
          </p:nvSpPr>
          <p:spPr bwMode="auto">
            <a:xfrm>
              <a:off x="2385" y="1449"/>
              <a:ext cx="94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a:t>字节码</a:t>
              </a:r>
            </a:p>
          </p:txBody>
        </p:sp>
        <p:sp>
          <p:nvSpPr>
            <p:cNvPr id="49159" name="Oval 37"/>
            <p:cNvSpPr>
              <a:spLocks noChangeArrowheads="1"/>
            </p:cNvSpPr>
            <p:nvPr/>
          </p:nvSpPr>
          <p:spPr bwMode="auto">
            <a:xfrm>
              <a:off x="288" y="2921"/>
              <a:ext cx="1452" cy="7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0" name="Text Box 38"/>
            <p:cNvSpPr txBox="1">
              <a:spLocks noChangeArrowheads="1"/>
            </p:cNvSpPr>
            <p:nvPr/>
          </p:nvSpPr>
          <p:spPr bwMode="auto">
            <a:xfrm>
              <a:off x="480" y="2893"/>
              <a:ext cx="1220"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a:t>未优化</a:t>
              </a:r>
            </a:p>
            <a:p>
              <a:pPr>
                <a:spcBef>
                  <a:spcPct val="0"/>
                </a:spcBef>
              </a:pPr>
              <a:r>
                <a:rPr lang="zh-CN" altLang="en-US"/>
                <a:t>机器代码</a:t>
              </a:r>
            </a:p>
          </p:txBody>
        </p:sp>
        <p:sp>
          <p:nvSpPr>
            <p:cNvPr id="49161" name="Oval 39"/>
            <p:cNvSpPr>
              <a:spLocks noChangeArrowheads="1"/>
            </p:cNvSpPr>
            <p:nvPr/>
          </p:nvSpPr>
          <p:spPr bwMode="auto">
            <a:xfrm>
              <a:off x="4032" y="2864"/>
              <a:ext cx="1536" cy="7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2" name="Text Box 40"/>
            <p:cNvSpPr txBox="1">
              <a:spLocks noChangeArrowheads="1"/>
            </p:cNvSpPr>
            <p:nvPr/>
          </p:nvSpPr>
          <p:spPr bwMode="auto">
            <a:xfrm>
              <a:off x="4320" y="2880"/>
              <a:ext cx="1056"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a:t>优化机</a:t>
              </a:r>
            </a:p>
            <a:p>
              <a:pPr>
                <a:spcBef>
                  <a:spcPct val="0"/>
                </a:spcBef>
              </a:pPr>
              <a:r>
                <a:rPr lang="zh-CN" altLang="en-US"/>
                <a:t>器代码</a:t>
              </a:r>
            </a:p>
          </p:txBody>
        </p:sp>
        <p:sp>
          <p:nvSpPr>
            <p:cNvPr id="49163" name="Rectangle 41"/>
            <p:cNvSpPr>
              <a:spLocks noChangeArrowheads="1"/>
            </p:cNvSpPr>
            <p:nvPr/>
          </p:nvSpPr>
          <p:spPr bwMode="auto">
            <a:xfrm>
              <a:off x="513" y="1958"/>
              <a:ext cx="1551" cy="59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4" name="Text Box 42"/>
            <p:cNvSpPr txBox="1">
              <a:spLocks noChangeArrowheads="1"/>
            </p:cNvSpPr>
            <p:nvPr/>
          </p:nvSpPr>
          <p:spPr bwMode="auto">
            <a:xfrm>
              <a:off x="576" y="1920"/>
              <a:ext cx="1440"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a:latin typeface="黑体" pitchFamily="2" charset="-122"/>
                </a:rPr>
                <a:t>快速代码生成的编译器</a:t>
              </a:r>
            </a:p>
          </p:txBody>
        </p:sp>
        <p:sp>
          <p:nvSpPr>
            <p:cNvPr id="49165" name="Rectangle 43"/>
            <p:cNvSpPr>
              <a:spLocks noChangeArrowheads="1"/>
            </p:cNvSpPr>
            <p:nvPr/>
          </p:nvSpPr>
          <p:spPr bwMode="auto">
            <a:xfrm>
              <a:off x="4032" y="1958"/>
              <a:ext cx="1311" cy="56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6" name="Text Box 44"/>
            <p:cNvSpPr txBox="1">
              <a:spLocks noChangeArrowheads="1"/>
            </p:cNvSpPr>
            <p:nvPr/>
          </p:nvSpPr>
          <p:spPr bwMode="auto">
            <a:xfrm>
              <a:off x="3984" y="2064"/>
              <a:ext cx="144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lgn="l">
                <a:spcBef>
                  <a:spcPct val="0"/>
                </a:spcBef>
              </a:pPr>
              <a:r>
                <a:rPr lang="zh-CN" altLang="en-US">
                  <a:latin typeface="黑体" pitchFamily="2" charset="-122"/>
                </a:rPr>
                <a:t>优化编译器</a:t>
              </a:r>
            </a:p>
          </p:txBody>
        </p:sp>
        <p:sp>
          <p:nvSpPr>
            <p:cNvPr id="49167" name="AutoShape 45"/>
            <p:cNvSpPr>
              <a:spLocks noChangeArrowheads="1"/>
            </p:cNvSpPr>
            <p:nvPr/>
          </p:nvSpPr>
          <p:spPr bwMode="auto">
            <a:xfrm>
              <a:off x="2083" y="2694"/>
              <a:ext cx="1771" cy="878"/>
            </a:xfrm>
            <a:prstGeom prst="roundRect">
              <a:avLst>
                <a:gd name="adj" fmla="val 1666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8" name="Rectangle 46"/>
            <p:cNvSpPr>
              <a:spLocks noChangeArrowheads="1"/>
            </p:cNvSpPr>
            <p:nvPr/>
          </p:nvSpPr>
          <p:spPr bwMode="auto">
            <a:xfrm>
              <a:off x="2485" y="2808"/>
              <a:ext cx="1007" cy="3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9" name="Text Box 47"/>
            <p:cNvSpPr txBox="1">
              <a:spLocks noChangeArrowheads="1"/>
            </p:cNvSpPr>
            <p:nvPr/>
          </p:nvSpPr>
          <p:spPr bwMode="auto">
            <a:xfrm>
              <a:off x="2485" y="2808"/>
              <a:ext cx="946"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a:t>计数器</a:t>
              </a:r>
            </a:p>
          </p:txBody>
        </p:sp>
        <p:sp>
          <p:nvSpPr>
            <p:cNvPr id="49170" name="Text Box 48"/>
            <p:cNvSpPr txBox="1">
              <a:spLocks noChangeArrowheads="1"/>
            </p:cNvSpPr>
            <p:nvPr/>
          </p:nvSpPr>
          <p:spPr bwMode="auto">
            <a:xfrm>
              <a:off x="2405" y="3232"/>
              <a:ext cx="124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zh-CN" altLang="en-US"/>
                <a:t>统计数据</a:t>
              </a:r>
            </a:p>
          </p:txBody>
        </p:sp>
        <p:sp>
          <p:nvSpPr>
            <p:cNvPr id="49171" name="Line 49"/>
            <p:cNvSpPr>
              <a:spLocks noChangeShapeType="1"/>
            </p:cNvSpPr>
            <p:nvPr/>
          </p:nvSpPr>
          <p:spPr bwMode="auto">
            <a:xfrm>
              <a:off x="3532" y="1672"/>
              <a:ext cx="704" cy="25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9172" name="Line 50"/>
            <p:cNvSpPr>
              <a:spLocks noChangeShapeType="1"/>
            </p:cNvSpPr>
            <p:nvPr/>
          </p:nvSpPr>
          <p:spPr bwMode="auto">
            <a:xfrm>
              <a:off x="1076" y="2581"/>
              <a:ext cx="0" cy="3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9173" name="Line 51"/>
            <p:cNvSpPr>
              <a:spLocks noChangeShapeType="1"/>
            </p:cNvSpPr>
            <p:nvPr/>
          </p:nvSpPr>
          <p:spPr bwMode="auto">
            <a:xfrm>
              <a:off x="4800" y="2527"/>
              <a:ext cx="0" cy="3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9174" name="Line 52"/>
            <p:cNvSpPr>
              <a:spLocks noChangeShapeType="1"/>
            </p:cNvSpPr>
            <p:nvPr/>
          </p:nvSpPr>
          <p:spPr bwMode="auto">
            <a:xfrm flipV="1">
              <a:off x="1640" y="2921"/>
              <a:ext cx="845" cy="17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9175" name="Line 53"/>
            <p:cNvSpPr>
              <a:spLocks noChangeShapeType="1"/>
            </p:cNvSpPr>
            <p:nvPr/>
          </p:nvSpPr>
          <p:spPr bwMode="auto">
            <a:xfrm flipV="1">
              <a:off x="3492" y="2527"/>
              <a:ext cx="644" cy="28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9176" name="Line 55"/>
            <p:cNvSpPr>
              <a:spLocks noChangeShapeType="1"/>
            </p:cNvSpPr>
            <p:nvPr/>
          </p:nvSpPr>
          <p:spPr bwMode="auto">
            <a:xfrm flipH="1">
              <a:off x="1479" y="1703"/>
              <a:ext cx="704" cy="25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0179"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1" algn="just"/>
            <a:r>
              <a:rPr lang="zh-CN" altLang="en-US" b="1" smtClean="0"/>
              <a:t>无用单元收集器需要根据数据的活跃性来判断哪些是无用单元</a:t>
            </a:r>
          </a:p>
          <a:p>
            <a:pPr lvl="1" algn="just"/>
            <a:r>
              <a:rPr lang="zh-CN" altLang="en-US" b="1" smtClean="0"/>
              <a:t>活跃性分析采用稳妥策略，是通过根集以及从根集开始的可达性来定义活跃性</a:t>
            </a:r>
          </a:p>
          <a:p>
            <a:pPr lvl="1" algn="just"/>
            <a:r>
              <a:rPr lang="zh-CN" altLang="en-US" b="1" smtClean="0"/>
              <a:t>从实现的角度，无用单元是那些不可能从程序变量经指针链到达的堆分配记录</a:t>
            </a:r>
            <a:r>
              <a:rPr lang="zh-CN" altLang="en-US" smtClean="0"/>
              <a:t> </a:t>
            </a:r>
            <a:endParaRPr lang="en-US" altLang="zh-CN" b="1" smtClean="0"/>
          </a:p>
          <a:p>
            <a:pPr lvl="1" algn="just"/>
            <a:r>
              <a:rPr lang="zh-CN" altLang="en-US" b="1" smtClean="0"/>
              <a:t>无用单元收集可能需要来自编译器、操作系统和硬件方面的支持</a:t>
            </a:r>
            <a:endParaRPr lang="zh-CN" altLang="en-US" smtClean="0"/>
          </a:p>
          <a:p>
            <a:pPr lvl="1" algn="just">
              <a:spcBef>
                <a:spcPct val="80000"/>
              </a:spcBef>
            </a:pPr>
            <a:r>
              <a:rPr lang="zh-CN" altLang="en-US" b="1" smtClean="0"/>
              <a:t>本节简要介绍一些主要的无用单元收集方法，并且描述编译器和收集器之间的一些相互影响</a:t>
            </a:r>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1203" name="Text Box 3"/>
          <p:cNvSpPr>
            <a:spLocks noGrp="1" noChangeArrowheads="1"/>
          </p:cNvSpPr>
          <p:nvPr>
            <p:ph idx="1"/>
          </p:nvPr>
        </p:nvSpPr>
        <p:spPr>
          <a:xfrm>
            <a:off x="287338" y="1438275"/>
            <a:ext cx="8564562" cy="5399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11.3.1 </a:t>
            </a:r>
            <a:r>
              <a:rPr lang="zh-CN" altLang="en-US" b="1" smtClean="0"/>
              <a:t>标记和清扫</a:t>
            </a:r>
          </a:p>
          <a:p>
            <a:pPr algn="just"/>
            <a:r>
              <a:rPr lang="zh-CN" altLang="en-US" b="1" smtClean="0"/>
              <a:t>方法概述：首先标记堆上所有可达记录，然后回收未被标记的记录</a:t>
            </a:r>
            <a:r>
              <a:rPr lang="zh-CN" altLang="en-US" smtClean="0"/>
              <a:t> </a:t>
            </a:r>
            <a:endParaRPr lang="zh-CN" altLang="en-US" b="1" smtClean="0"/>
          </a:p>
          <a:p>
            <a:pPr lvl="1" algn="just"/>
            <a:r>
              <a:rPr lang="zh-CN" altLang="en-US" b="1" smtClean="0"/>
              <a:t>根集包含了全局变量、活动记录栈中的局部变量和被活跃着的过程使用的寄存器</a:t>
            </a:r>
            <a:endParaRPr lang="zh-CN" altLang="en-US" smtClean="0"/>
          </a:p>
          <a:p>
            <a:pPr lvl="1" algn="just"/>
            <a:r>
              <a:rPr lang="zh-CN" altLang="en-US" b="1" smtClean="0"/>
              <a:t>堆上活跃记录的集合是从根集开始的任何一条指针路径上的记录的集合</a:t>
            </a:r>
          </a:p>
          <a:p>
            <a:pPr lvl="1" algn="just"/>
            <a:r>
              <a:rPr lang="zh-CN" altLang="en-US" b="1" smtClean="0"/>
              <a:t>任何图遍历算法，都可用于标记所有的可达记录</a:t>
            </a:r>
          </a:p>
          <a:p>
            <a:pPr lvl="1" algn="just"/>
            <a:r>
              <a:rPr lang="zh-CN" altLang="en-US" b="1" smtClean="0"/>
              <a:t>清扫从堆的首地址开始</a:t>
            </a:r>
            <a:r>
              <a:rPr lang="en-US" altLang="zh-CN" b="1" smtClean="0"/>
              <a:t>, </a:t>
            </a:r>
            <a:r>
              <a:rPr lang="zh-CN" altLang="en-US" b="1" smtClean="0"/>
              <a:t>逐个记录地考察整个堆</a:t>
            </a:r>
            <a:r>
              <a:rPr lang="en-US" altLang="zh-CN" b="1" smtClean="0"/>
              <a:t>, </a:t>
            </a:r>
            <a:r>
              <a:rPr lang="zh-CN" altLang="en-US" b="1" smtClean="0"/>
              <a:t>寻找未被标记的记录</a:t>
            </a:r>
            <a:r>
              <a:rPr lang="en-US" altLang="zh-CN" b="1" smtClean="0"/>
              <a:t>, </a:t>
            </a:r>
            <a:r>
              <a:rPr lang="zh-CN" altLang="en-US" b="1" smtClean="0"/>
              <a:t>把它们链成一个空闲链表</a:t>
            </a:r>
            <a:r>
              <a:rPr lang="zh-CN" altLang="en-US"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8229600" cy="762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6147" name="Text Box 3"/>
          <p:cNvSpPr txBox="1">
            <a:spLocks noChangeArrowheads="1"/>
          </p:cNvSpPr>
          <p:nvPr/>
        </p:nvSpPr>
        <p:spPr bwMode="auto">
          <a:xfrm>
            <a:off x="152400" y="990600"/>
            <a:ext cx="44958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r>
              <a:rPr lang="en-US" altLang="zh-CN" sz="2400"/>
              <a:t>main.c</a:t>
            </a:r>
          </a:p>
          <a:p>
            <a:r>
              <a:rPr lang="en-US" altLang="zh-CN" sz="2400"/>
              <a:t>(1) #if 1</a:t>
            </a:r>
          </a:p>
          <a:p>
            <a:r>
              <a:rPr lang="en-US" altLang="zh-CN" sz="2400"/>
              <a:t>(2) int buf[2]; </a:t>
            </a:r>
          </a:p>
          <a:p>
            <a:r>
              <a:rPr lang="en-US" altLang="zh-CN" sz="2400"/>
              <a:t>(3) #else</a:t>
            </a:r>
          </a:p>
          <a:p>
            <a:r>
              <a:rPr lang="en-US" altLang="zh-CN" sz="2400"/>
              <a:t>(4) </a:t>
            </a:r>
            <a:r>
              <a:rPr lang="en-US" altLang="zh-CN" sz="2400">
                <a:solidFill>
                  <a:srgbClr val="00FF00"/>
                </a:solidFill>
              </a:rPr>
              <a:t>int buf[2] = {10,20};</a:t>
            </a:r>
          </a:p>
          <a:p>
            <a:r>
              <a:rPr lang="en-US" altLang="zh-CN" sz="2400"/>
              <a:t>(5) #endif</a:t>
            </a:r>
          </a:p>
          <a:p>
            <a:r>
              <a:rPr lang="en-US" altLang="zh-CN" sz="2400"/>
              <a:t>(6) void swap();</a:t>
            </a:r>
          </a:p>
          <a:p>
            <a:r>
              <a:rPr lang="en-US" altLang="zh-CN" sz="2400"/>
              <a:t>(7) #define </a:t>
            </a:r>
            <a:r>
              <a:rPr lang="en-US" altLang="zh-CN" sz="2400">
                <a:solidFill>
                  <a:srgbClr val="00FF00"/>
                </a:solidFill>
              </a:rPr>
              <a:t>A</a:t>
            </a:r>
            <a:r>
              <a:rPr lang="en-US" altLang="zh-CN" sz="2400"/>
              <a:t> buf[0] </a:t>
            </a:r>
          </a:p>
          <a:p>
            <a:r>
              <a:rPr lang="en-US" altLang="zh-CN" sz="2400"/>
              <a:t>(8) int main()</a:t>
            </a:r>
          </a:p>
          <a:p>
            <a:r>
              <a:rPr lang="en-US" altLang="zh-CN" sz="2400"/>
              <a:t>(9) {</a:t>
            </a:r>
          </a:p>
          <a:p>
            <a:r>
              <a:rPr lang="en-US" altLang="zh-CN" sz="2400"/>
              <a:t>(10)scanf("%d, %d", buf, buf+1);</a:t>
            </a:r>
          </a:p>
          <a:p>
            <a:r>
              <a:rPr lang="en-US" altLang="zh-CN" sz="2400"/>
              <a:t>(11)swap();</a:t>
            </a:r>
          </a:p>
          <a:p>
            <a:r>
              <a:rPr lang="en-US" altLang="zh-CN" sz="2400"/>
              <a:t>(12)printf("%d, %d",</a:t>
            </a:r>
            <a:r>
              <a:rPr lang="en-US" altLang="zh-CN" sz="2400">
                <a:solidFill>
                  <a:srgbClr val="00FF00"/>
                </a:solidFill>
              </a:rPr>
              <a:t>A</a:t>
            </a:r>
            <a:r>
              <a:rPr lang="en-US" altLang="zh-CN" sz="2400"/>
              <a:t>, buf[1]);</a:t>
            </a:r>
          </a:p>
          <a:p>
            <a:r>
              <a:rPr lang="en-US" altLang="zh-CN" sz="2400"/>
              <a:t>(13)return 0;</a:t>
            </a:r>
          </a:p>
          <a:p>
            <a:r>
              <a:rPr lang="en-US" altLang="zh-CN" sz="2400"/>
              <a:t>(14) }</a:t>
            </a:r>
          </a:p>
        </p:txBody>
      </p:sp>
      <p:sp>
        <p:nvSpPr>
          <p:cNvPr id="6148" name="Text Box 4"/>
          <p:cNvSpPr txBox="1">
            <a:spLocks noChangeArrowheads="1"/>
          </p:cNvSpPr>
          <p:nvPr/>
        </p:nvSpPr>
        <p:spPr bwMode="auto">
          <a:xfrm>
            <a:off x="4572000" y="990600"/>
            <a:ext cx="4572000" cy="586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6pPr>
            <a:lvl7pPr marL="29718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7pPr>
            <a:lvl8pPr marL="34290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8pPr>
            <a:lvl9pPr marL="3886200" indent="-228600" algn="just" eaLnBrk="0" fontAlgn="base" hangingPunct="0">
              <a:spcBef>
                <a:spcPct val="5000"/>
              </a:spcBef>
              <a:spcAft>
                <a:spcPct val="0"/>
              </a:spcAft>
              <a:defRPr sz="3200" b="1">
                <a:solidFill>
                  <a:schemeClr val="tx1"/>
                </a:solidFill>
                <a:latin typeface="Times New Roman" pitchFamily="18" charset="0"/>
                <a:ea typeface="宋体" pitchFamily="2" charset="-122"/>
              </a:defRPr>
            </a:lvl9pPr>
          </a:lstStyle>
          <a:p>
            <a:pPr>
              <a:spcBef>
                <a:spcPct val="0"/>
              </a:spcBef>
            </a:pPr>
            <a:r>
              <a:rPr lang="en-US" altLang="zh-CN" sz="2400"/>
              <a:t>main.i</a:t>
            </a:r>
          </a:p>
          <a:p>
            <a:pPr>
              <a:spcBef>
                <a:spcPct val="0"/>
              </a:spcBef>
            </a:pPr>
            <a:r>
              <a:rPr lang="en-US" altLang="zh-CN" sz="2400"/>
              <a:t>(1) # 1 “main.c”</a:t>
            </a:r>
          </a:p>
          <a:p>
            <a:pPr>
              <a:spcBef>
                <a:spcPct val="0"/>
              </a:spcBef>
            </a:pPr>
            <a:r>
              <a:rPr lang="en-US" altLang="zh-CN" sz="2400"/>
              <a:t>(2) </a:t>
            </a:r>
          </a:p>
          <a:p>
            <a:pPr>
              <a:spcBef>
                <a:spcPct val="0"/>
              </a:spcBef>
            </a:pPr>
            <a:r>
              <a:rPr lang="en-US" altLang="zh-CN" sz="2400"/>
              <a:t>(3) int buf[2];</a:t>
            </a:r>
          </a:p>
          <a:p>
            <a:pPr>
              <a:spcBef>
                <a:spcPct val="0"/>
              </a:spcBef>
            </a:pPr>
            <a:r>
              <a:rPr lang="en-US" altLang="zh-CN" sz="2400"/>
              <a:t>(4) </a:t>
            </a:r>
          </a:p>
          <a:p>
            <a:pPr>
              <a:spcBef>
                <a:spcPct val="0"/>
              </a:spcBef>
            </a:pPr>
            <a:r>
              <a:rPr lang="en-US" altLang="zh-CN" sz="2400"/>
              <a:t>(5) </a:t>
            </a:r>
          </a:p>
          <a:p>
            <a:pPr>
              <a:spcBef>
                <a:spcPct val="0"/>
              </a:spcBef>
            </a:pPr>
            <a:r>
              <a:rPr lang="en-US" altLang="zh-CN" sz="2400"/>
              <a:t>(6) </a:t>
            </a:r>
          </a:p>
          <a:p>
            <a:pPr>
              <a:spcBef>
                <a:spcPct val="0"/>
              </a:spcBef>
            </a:pPr>
            <a:r>
              <a:rPr lang="en-US" altLang="zh-CN" sz="2400"/>
              <a:t>(7) void swap(); </a:t>
            </a:r>
          </a:p>
          <a:p>
            <a:pPr>
              <a:spcBef>
                <a:spcPct val="0"/>
              </a:spcBef>
            </a:pPr>
            <a:r>
              <a:rPr lang="en-US" altLang="zh-CN" sz="2400"/>
              <a:t>(8)</a:t>
            </a:r>
          </a:p>
          <a:p>
            <a:pPr>
              <a:spcBef>
                <a:spcPct val="0"/>
              </a:spcBef>
            </a:pPr>
            <a:r>
              <a:rPr lang="en-US" altLang="zh-CN" sz="2400"/>
              <a:t>(9) int main()</a:t>
            </a:r>
          </a:p>
          <a:p>
            <a:pPr>
              <a:spcBef>
                <a:spcPct val="0"/>
              </a:spcBef>
            </a:pPr>
            <a:r>
              <a:rPr lang="en-US" altLang="zh-CN" sz="2400"/>
              <a:t>(10) {</a:t>
            </a:r>
          </a:p>
          <a:p>
            <a:pPr>
              <a:spcBef>
                <a:spcPct val="0"/>
              </a:spcBef>
            </a:pPr>
            <a:r>
              <a:rPr lang="en-US" altLang="zh-CN" sz="2400"/>
              <a:t>(11) scanf("%d, %d", buf, buf+1);</a:t>
            </a:r>
          </a:p>
          <a:p>
            <a:pPr>
              <a:spcBef>
                <a:spcPct val="0"/>
              </a:spcBef>
            </a:pPr>
            <a:r>
              <a:rPr lang="en-US" altLang="zh-CN" sz="2400"/>
              <a:t>(12) swap();</a:t>
            </a:r>
          </a:p>
          <a:p>
            <a:pPr>
              <a:spcBef>
                <a:spcPct val="0"/>
              </a:spcBef>
            </a:pPr>
            <a:r>
              <a:rPr lang="en-US" altLang="zh-CN" sz="2400"/>
              <a:t>(13) printf("%d,%d",buf[0], …);</a:t>
            </a:r>
          </a:p>
          <a:p>
            <a:pPr>
              <a:spcBef>
                <a:spcPct val="0"/>
              </a:spcBef>
            </a:pPr>
            <a:r>
              <a:rPr lang="en-US" altLang="zh-CN" sz="2400"/>
              <a:t>(14) return 0;</a:t>
            </a:r>
          </a:p>
          <a:p>
            <a:pPr>
              <a:spcBef>
                <a:spcPct val="0"/>
              </a:spcBef>
            </a:pPr>
            <a:r>
              <a:rPr lang="en-US" altLang="zh-CN" sz="2400"/>
              <a:t>(15)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2227"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11.3.1 </a:t>
            </a:r>
            <a:r>
              <a:rPr lang="zh-CN" altLang="en-US" b="1" smtClean="0"/>
              <a:t>标记和清扫</a:t>
            </a:r>
          </a:p>
          <a:p>
            <a:pPr algn="just"/>
            <a:r>
              <a:rPr lang="zh-CN" altLang="en-US" b="1" smtClean="0"/>
              <a:t>传统的标记和清扫方法的问题</a:t>
            </a:r>
            <a:r>
              <a:rPr lang="zh-CN" altLang="en-US" smtClean="0"/>
              <a:t> </a:t>
            </a:r>
            <a:endParaRPr lang="zh-CN" altLang="en-US" b="1" smtClean="0"/>
          </a:p>
          <a:p>
            <a:pPr lvl="1" algn="just"/>
            <a:r>
              <a:rPr lang="zh-CN" altLang="en-US" b="1" smtClean="0"/>
              <a:t>碎片问题：当要分配一个</a:t>
            </a:r>
            <a:r>
              <a:rPr lang="en-US" altLang="zh-CN" b="1" i="1" smtClean="0"/>
              <a:t>n</a:t>
            </a:r>
            <a:r>
              <a:rPr lang="zh-CN" altLang="en-US" b="1" smtClean="0"/>
              <a:t>字节大小的记录时，发现有很多小于</a:t>
            </a:r>
            <a:r>
              <a:rPr lang="en-US" altLang="zh-CN" b="1" i="1" smtClean="0"/>
              <a:t>n</a:t>
            </a:r>
            <a:r>
              <a:rPr lang="zh-CN" altLang="en-US" b="1" smtClean="0"/>
              <a:t>字节的空闲块存在，但就是没有合适的空闲块可分配给这个记录</a:t>
            </a:r>
          </a:p>
          <a:p>
            <a:pPr lvl="1" algn="just"/>
            <a:endParaRPr lang="zh-CN" altLang="en-US" smtClean="0"/>
          </a:p>
          <a:p>
            <a:pPr lvl="1" algn="just"/>
            <a:r>
              <a:rPr lang="zh-CN" altLang="en-US" b="1" smtClean="0"/>
              <a:t>引用局部性问题：使用块和空闲块相互交织，使得当前要使用的各个活跃记录被分散到很多的虚拟内存页中，这些页在内存中可能被频繁地换进换出</a:t>
            </a:r>
            <a:r>
              <a:rPr lang="zh-CN" altLang="en-US"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3251"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11.3.2 </a:t>
            </a:r>
            <a:r>
              <a:rPr lang="zh-CN" altLang="en-US" b="1" smtClean="0"/>
              <a:t>引用计数</a:t>
            </a:r>
          </a:p>
          <a:p>
            <a:pPr algn="just"/>
            <a:r>
              <a:rPr lang="zh-CN" altLang="en-US" b="1" smtClean="0"/>
              <a:t>方法概述：通过记住有多少指针指向每个记录来直接完成标记，引用计数存在各记录中</a:t>
            </a:r>
          </a:p>
          <a:p>
            <a:pPr lvl="1" algn="just"/>
            <a:r>
              <a:rPr lang="zh-CN" altLang="en-US" b="1" smtClean="0"/>
              <a:t>编译器需要在每个出现指针存储的地方生成额外的指令，以调整一些引用计数器的值</a:t>
            </a:r>
          </a:p>
          <a:p>
            <a:pPr lvl="1" algn="just"/>
            <a:r>
              <a:rPr lang="zh-CN" altLang="en-US" b="1" smtClean="0"/>
              <a:t>当一个记录的引用计数值为</a:t>
            </a:r>
            <a:r>
              <a:rPr lang="en-US" altLang="zh-CN" b="1" smtClean="0"/>
              <a:t>0</a:t>
            </a:r>
            <a:r>
              <a:rPr lang="zh-CN" altLang="en-US" b="1" smtClean="0"/>
              <a:t>的时候，就可以把该记录加入空闲链表</a:t>
            </a:r>
          </a:p>
          <a:p>
            <a:pPr lvl="1" algn="just"/>
            <a:r>
              <a:rPr lang="zh-CN" altLang="en-US" b="1" smtClean="0"/>
              <a:t>被回收记录本身的指针域都要一一检查，它们所指向的记录的引用计数值也都要减</a:t>
            </a:r>
            <a:r>
              <a:rPr lang="en-US" altLang="zh-CN" b="1" smtClean="0"/>
              <a:t>1</a:t>
            </a:r>
            <a:r>
              <a:rPr lang="zh-CN" altLang="en-US" b="1"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4275"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11.3.2 </a:t>
            </a:r>
            <a:r>
              <a:rPr lang="zh-CN" altLang="en-US" b="1" smtClean="0"/>
              <a:t>引用计数</a:t>
            </a:r>
          </a:p>
          <a:p>
            <a:pPr algn="just"/>
            <a:r>
              <a:rPr lang="zh-CN" altLang="en-US" b="1" smtClean="0"/>
              <a:t>引用计数方法的问题</a:t>
            </a:r>
          </a:p>
          <a:p>
            <a:pPr lvl="1" algn="just"/>
            <a:r>
              <a:rPr lang="zh-CN" altLang="en-US" b="1" smtClean="0"/>
              <a:t>碎片和引用局部性问题仍然存在</a:t>
            </a:r>
          </a:p>
          <a:p>
            <a:pPr lvl="1" algn="just"/>
            <a:r>
              <a:rPr lang="zh-CN" altLang="en-US" b="1" smtClean="0"/>
              <a:t>并非总有效：对于循环的数据结构会失效，因为这些记录的引用计数也永远不可能减到零</a:t>
            </a:r>
            <a:endParaRPr lang="zh-CN" altLang="en-US" smtClean="0"/>
          </a:p>
          <a:p>
            <a:pPr lvl="1" algn="just"/>
            <a:r>
              <a:rPr lang="zh-CN" altLang="en-US" b="1" smtClean="0"/>
              <a:t>代价高，因为每当执行指针存储的时候，都需要执行额外的指令来调整一些引用计数</a:t>
            </a:r>
          </a:p>
          <a:p>
            <a:pPr lvl="1" algn="just"/>
            <a:endParaRPr lang="zh-CN" altLang="en-US" b="1" smtClean="0"/>
          </a:p>
          <a:p>
            <a:pPr lvl="1" algn="just"/>
            <a:r>
              <a:rPr lang="zh-CN" altLang="en-US" b="1" smtClean="0"/>
              <a:t>引用计数收集已经被跟踪型收集代替</a:t>
            </a:r>
            <a:r>
              <a:rPr lang="zh-CN" altLang="en-US" smtClean="0"/>
              <a:t>，</a:t>
            </a:r>
            <a:r>
              <a:rPr lang="zh-CN" altLang="en-US" b="1" smtClean="0"/>
              <a:t>标记和清扫收集方法就是一种跟踪型收集方法</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5299"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11.3.3 </a:t>
            </a:r>
            <a:r>
              <a:rPr lang="zh-CN" altLang="en-US" b="1" smtClean="0"/>
              <a:t>拷贝收集</a:t>
            </a:r>
          </a:p>
          <a:p>
            <a:pPr algn="just"/>
            <a:r>
              <a:rPr lang="zh-CN" altLang="en-US" b="1" smtClean="0"/>
              <a:t>方法概述</a:t>
            </a:r>
          </a:p>
          <a:p>
            <a:pPr lvl="1" algn="just"/>
            <a:r>
              <a:rPr lang="zh-CN" altLang="en-US" b="1" smtClean="0"/>
              <a:t>这个算法和标记和清除算法一样，也遍历可达记录所组成的有向图，只不过它在遍历的同时进行清扫，并且这种清扫主要是拷贝活跃记录</a:t>
            </a:r>
          </a:p>
          <a:p>
            <a:pPr lvl="1" algn="just"/>
            <a:r>
              <a:rPr lang="zh-CN" altLang="en-US" b="1" smtClean="0"/>
              <a:t>这种方法将堆空间分成大小相等的两块，每块都是连续的区域</a:t>
            </a:r>
            <a:endParaRPr lang="zh-CN"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grpSp>
        <p:nvGrpSpPr>
          <p:cNvPr id="56323" name="Group 85"/>
          <p:cNvGrpSpPr>
            <a:grpSpLocks/>
          </p:cNvGrpSpPr>
          <p:nvPr/>
        </p:nvGrpSpPr>
        <p:grpSpPr bwMode="auto">
          <a:xfrm>
            <a:off x="177800" y="1341438"/>
            <a:ext cx="8893175" cy="5256212"/>
            <a:chOff x="112" y="845"/>
            <a:chExt cx="5602" cy="3311"/>
          </a:xfrm>
        </p:grpSpPr>
        <p:sp>
          <p:nvSpPr>
            <p:cNvPr id="56324" name="Rectangle 7"/>
            <p:cNvSpPr>
              <a:spLocks noChangeArrowheads="1"/>
            </p:cNvSpPr>
            <p:nvPr/>
          </p:nvSpPr>
          <p:spPr bwMode="auto">
            <a:xfrm>
              <a:off x="1700" y="846"/>
              <a:ext cx="77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to</a:t>
              </a:r>
              <a:r>
                <a:rPr lang="en-US" altLang="zh-CN" sz="2400"/>
                <a:t>_</a:t>
              </a:r>
              <a:r>
                <a:rPr lang="en-US" altLang="zh-CN" sz="2400" i="1"/>
                <a:t>space</a:t>
              </a:r>
              <a:endParaRPr lang="en-US" altLang="zh-CN" sz="2400"/>
            </a:p>
          </p:txBody>
        </p:sp>
        <p:sp>
          <p:nvSpPr>
            <p:cNvPr id="56325" name="Rectangle 8"/>
            <p:cNvSpPr>
              <a:spLocks noChangeArrowheads="1"/>
            </p:cNvSpPr>
            <p:nvPr/>
          </p:nvSpPr>
          <p:spPr bwMode="auto">
            <a:xfrm>
              <a:off x="2744" y="846"/>
              <a:ext cx="108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from</a:t>
              </a:r>
              <a:r>
                <a:rPr lang="en-US" altLang="zh-CN" sz="2400"/>
                <a:t>_</a:t>
              </a:r>
              <a:r>
                <a:rPr lang="en-US" altLang="zh-CN" sz="2400" i="1"/>
                <a:t>space</a:t>
              </a:r>
              <a:endParaRPr lang="en-US" altLang="zh-CN" sz="2400"/>
            </a:p>
          </p:txBody>
        </p:sp>
        <p:grpSp>
          <p:nvGrpSpPr>
            <p:cNvPr id="56326" name="Group 84"/>
            <p:cNvGrpSpPr>
              <a:grpSpLocks/>
            </p:cNvGrpSpPr>
            <p:nvPr/>
          </p:nvGrpSpPr>
          <p:grpSpPr bwMode="auto">
            <a:xfrm>
              <a:off x="112" y="845"/>
              <a:ext cx="1498" cy="2807"/>
              <a:chOff x="112" y="845"/>
              <a:chExt cx="1498" cy="2807"/>
            </a:xfrm>
          </p:grpSpPr>
          <p:sp>
            <p:nvSpPr>
              <p:cNvPr id="56365" name="Rectangle 10"/>
              <p:cNvSpPr>
                <a:spLocks noChangeArrowheads="1"/>
              </p:cNvSpPr>
              <p:nvPr/>
            </p:nvSpPr>
            <p:spPr bwMode="auto">
              <a:xfrm>
                <a:off x="250" y="1163"/>
                <a:ext cx="620" cy="2372"/>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66" name="Rectangle 11"/>
              <p:cNvSpPr>
                <a:spLocks noChangeArrowheads="1"/>
              </p:cNvSpPr>
              <p:nvPr/>
            </p:nvSpPr>
            <p:spPr bwMode="auto">
              <a:xfrm>
                <a:off x="112" y="846"/>
                <a:ext cx="113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from</a:t>
                </a:r>
                <a:r>
                  <a:rPr lang="en-US" altLang="zh-CN" sz="2400"/>
                  <a:t>_</a:t>
                </a:r>
                <a:r>
                  <a:rPr lang="en-US" altLang="zh-CN" sz="2400" i="1"/>
                  <a:t>space</a:t>
                </a:r>
                <a:endParaRPr lang="en-US" altLang="zh-CN" sz="2400"/>
              </a:p>
            </p:txBody>
          </p:sp>
          <p:grpSp>
            <p:nvGrpSpPr>
              <p:cNvPr id="56367" name="Group 12"/>
              <p:cNvGrpSpPr>
                <a:grpSpLocks/>
              </p:cNvGrpSpPr>
              <p:nvPr/>
            </p:nvGrpSpPr>
            <p:grpSpPr bwMode="auto">
              <a:xfrm>
                <a:off x="427" y="1400"/>
                <a:ext cx="266" cy="474"/>
                <a:chOff x="5599" y="3360"/>
                <a:chExt cx="393" cy="720"/>
              </a:xfrm>
            </p:grpSpPr>
            <p:sp>
              <p:nvSpPr>
                <p:cNvPr id="56393" name="Rectangle 13"/>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94" name="Line 14"/>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95" name="Line 15"/>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nvGrpSpPr>
              <p:cNvPr id="56368" name="Group 16"/>
              <p:cNvGrpSpPr>
                <a:grpSpLocks/>
              </p:cNvGrpSpPr>
              <p:nvPr/>
            </p:nvGrpSpPr>
            <p:grpSpPr bwMode="auto">
              <a:xfrm>
                <a:off x="427" y="2823"/>
                <a:ext cx="266" cy="475"/>
                <a:chOff x="5599" y="3360"/>
                <a:chExt cx="393" cy="720"/>
              </a:xfrm>
            </p:grpSpPr>
            <p:sp>
              <p:nvSpPr>
                <p:cNvPr id="56390" name="Rectangle 17"/>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91" name="Line 18"/>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92" name="Line 19"/>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nvGrpSpPr>
              <p:cNvPr id="56369" name="Group 20"/>
              <p:cNvGrpSpPr>
                <a:grpSpLocks/>
              </p:cNvGrpSpPr>
              <p:nvPr/>
            </p:nvGrpSpPr>
            <p:grpSpPr bwMode="auto">
              <a:xfrm>
                <a:off x="427" y="2191"/>
                <a:ext cx="266" cy="474"/>
                <a:chOff x="5599" y="3360"/>
                <a:chExt cx="393" cy="720"/>
              </a:xfrm>
            </p:grpSpPr>
            <p:sp>
              <p:nvSpPr>
                <p:cNvPr id="56387" name="Rectangle 21"/>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88" name="Line 22"/>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89" name="Line 23"/>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nvGrpSpPr>
              <p:cNvPr id="56370" name="Group 24"/>
              <p:cNvGrpSpPr>
                <a:grpSpLocks/>
              </p:cNvGrpSpPr>
              <p:nvPr/>
            </p:nvGrpSpPr>
            <p:grpSpPr bwMode="auto">
              <a:xfrm>
                <a:off x="1136" y="1163"/>
                <a:ext cx="266" cy="474"/>
                <a:chOff x="5599" y="3360"/>
                <a:chExt cx="393" cy="720"/>
              </a:xfrm>
            </p:grpSpPr>
            <p:sp>
              <p:nvSpPr>
                <p:cNvPr id="56384" name="Rectangle 25"/>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85" name="Line 26"/>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86" name="Line 27"/>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sp>
            <p:nvSpPr>
              <p:cNvPr id="56371" name="Rectangle 28"/>
              <p:cNvSpPr>
                <a:spLocks noChangeArrowheads="1"/>
              </p:cNvSpPr>
              <p:nvPr/>
            </p:nvSpPr>
            <p:spPr bwMode="auto">
              <a:xfrm>
                <a:off x="1111" y="845"/>
                <a:ext cx="49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roots</a:t>
                </a:r>
                <a:endParaRPr lang="en-US" altLang="zh-CN" sz="2400"/>
              </a:p>
            </p:txBody>
          </p:sp>
          <p:sp>
            <p:nvSpPr>
              <p:cNvPr id="56372" name="Line 29"/>
              <p:cNvSpPr>
                <a:spLocks noChangeShapeType="1"/>
              </p:cNvSpPr>
              <p:nvPr/>
            </p:nvSpPr>
            <p:spPr bwMode="auto">
              <a:xfrm>
                <a:off x="1027" y="1242"/>
                <a:ext cx="2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73" name="Line 30"/>
              <p:cNvSpPr>
                <a:spLocks noChangeShapeType="1"/>
              </p:cNvSpPr>
              <p:nvPr/>
            </p:nvSpPr>
            <p:spPr bwMode="auto">
              <a:xfrm>
                <a:off x="1016" y="1558"/>
                <a:ext cx="2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74" name="Line 31"/>
              <p:cNvSpPr>
                <a:spLocks noChangeShapeType="1"/>
              </p:cNvSpPr>
              <p:nvPr/>
            </p:nvSpPr>
            <p:spPr bwMode="auto">
              <a:xfrm>
                <a:off x="1027" y="1242"/>
                <a:ext cx="0" cy="17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75" name="Line 32"/>
              <p:cNvSpPr>
                <a:spLocks noChangeShapeType="1"/>
              </p:cNvSpPr>
              <p:nvPr/>
            </p:nvSpPr>
            <p:spPr bwMode="auto">
              <a:xfrm flipH="1">
                <a:off x="712" y="1420"/>
                <a:ext cx="304"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76" name="Line 33"/>
              <p:cNvSpPr>
                <a:spLocks noChangeShapeType="1"/>
              </p:cNvSpPr>
              <p:nvPr/>
            </p:nvSpPr>
            <p:spPr bwMode="auto">
              <a:xfrm>
                <a:off x="1016" y="1558"/>
                <a:ext cx="0" cy="12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77" name="Line 34"/>
              <p:cNvSpPr>
                <a:spLocks noChangeShapeType="1"/>
              </p:cNvSpPr>
              <p:nvPr/>
            </p:nvSpPr>
            <p:spPr bwMode="auto">
              <a:xfrm flipH="1">
                <a:off x="702" y="2843"/>
                <a:ext cx="314"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78" name="Line 35"/>
              <p:cNvSpPr>
                <a:spLocks noChangeShapeType="1"/>
              </p:cNvSpPr>
              <p:nvPr/>
            </p:nvSpPr>
            <p:spPr bwMode="auto">
              <a:xfrm>
                <a:off x="296" y="3060"/>
                <a:ext cx="2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79" name="Line 36"/>
              <p:cNvSpPr>
                <a:spLocks noChangeShapeType="1"/>
              </p:cNvSpPr>
              <p:nvPr/>
            </p:nvSpPr>
            <p:spPr bwMode="auto">
              <a:xfrm flipV="1">
                <a:off x="296" y="2201"/>
                <a:ext cx="0" cy="8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80" name="Rectangle 38"/>
              <p:cNvSpPr>
                <a:spLocks noChangeArrowheads="1"/>
              </p:cNvSpPr>
              <p:nvPr/>
            </p:nvSpPr>
            <p:spPr bwMode="auto">
              <a:xfrm>
                <a:off x="1047" y="3167"/>
                <a:ext cx="518"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marL="342900" indent="-342900">
                  <a:spcBef>
                    <a:spcPct val="0"/>
                  </a:spcBef>
                </a:pPr>
                <a:r>
                  <a:rPr lang="en-US" altLang="zh-CN" sz="2400" i="1"/>
                  <a:t>free</a:t>
                </a:r>
                <a:endParaRPr lang="en-US" altLang="zh-CN" sz="2400"/>
              </a:p>
              <a:p>
                <a:pPr marL="342900" indent="-342900">
                  <a:spcBef>
                    <a:spcPct val="0"/>
                  </a:spcBef>
                </a:pPr>
                <a:r>
                  <a:rPr lang="en-US" altLang="zh-CN" sz="2400" i="1"/>
                  <a:t>limit</a:t>
                </a:r>
                <a:endParaRPr lang="en-US" altLang="zh-CN" sz="2400"/>
              </a:p>
            </p:txBody>
          </p:sp>
          <p:sp>
            <p:nvSpPr>
              <p:cNvPr id="56381" name="Line 39"/>
              <p:cNvSpPr>
                <a:spLocks noChangeShapeType="1"/>
              </p:cNvSpPr>
              <p:nvPr/>
            </p:nvSpPr>
            <p:spPr bwMode="auto">
              <a:xfrm flipH="1">
                <a:off x="895" y="3535"/>
                <a:ext cx="203"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82" name="Line 40"/>
              <p:cNvSpPr>
                <a:spLocks noChangeShapeType="1"/>
              </p:cNvSpPr>
              <p:nvPr/>
            </p:nvSpPr>
            <p:spPr bwMode="auto">
              <a:xfrm flipH="1">
                <a:off x="915" y="3357"/>
                <a:ext cx="193" cy="128"/>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83" name="Line 71"/>
              <p:cNvSpPr>
                <a:spLocks noChangeShapeType="1"/>
              </p:cNvSpPr>
              <p:nvPr/>
            </p:nvSpPr>
            <p:spPr bwMode="auto">
              <a:xfrm flipV="1">
                <a:off x="295" y="2205"/>
                <a:ext cx="136"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nvGrpSpPr>
            <p:cNvPr id="56327" name="Group 77"/>
            <p:cNvGrpSpPr>
              <a:grpSpLocks/>
            </p:cNvGrpSpPr>
            <p:nvPr/>
          </p:nvGrpSpPr>
          <p:grpSpPr bwMode="auto">
            <a:xfrm>
              <a:off x="803" y="1153"/>
              <a:ext cx="3737" cy="3003"/>
              <a:chOff x="849" y="910"/>
              <a:chExt cx="3737" cy="2907"/>
            </a:xfrm>
          </p:grpSpPr>
          <p:sp>
            <p:nvSpPr>
              <p:cNvPr id="56361" name="Rectangle 5"/>
              <p:cNvSpPr>
                <a:spLocks noChangeArrowheads="1"/>
              </p:cNvSpPr>
              <p:nvPr/>
            </p:nvSpPr>
            <p:spPr bwMode="auto">
              <a:xfrm>
                <a:off x="1714" y="920"/>
                <a:ext cx="621" cy="24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62" name="Rectangle 6"/>
              <p:cNvSpPr>
                <a:spLocks noChangeArrowheads="1"/>
              </p:cNvSpPr>
              <p:nvPr/>
            </p:nvSpPr>
            <p:spPr bwMode="auto">
              <a:xfrm>
                <a:off x="3039" y="910"/>
                <a:ext cx="621" cy="24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63" name="Rectangle 74"/>
              <p:cNvSpPr>
                <a:spLocks noChangeArrowheads="1"/>
              </p:cNvSpPr>
              <p:nvPr/>
            </p:nvSpPr>
            <p:spPr bwMode="auto">
              <a:xfrm>
                <a:off x="849" y="3538"/>
                <a:ext cx="965"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marL="342900" indent="-342900">
                  <a:spcBef>
                    <a:spcPct val="0"/>
                  </a:spcBef>
                </a:pPr>
                <a:r>
                  <a:rPr lang="en-US" altLang="zh-CN" sz="2400"/>
                  <a:t>(a) </a:t>
                </a:r>
                <a:r>
                  <a:rPr lang="zh-CN" altLang="en-US" sz="2400"/>
                  <a:t>收集前</a:t>
                </a:r>
              </a:p>
            </p:txBody>
          </p:sp>
          <p:sp>
            <p:nvSpPr>
              <p:cNvPr id="56364" name="Rectangle 75"/>
              <p:cNvSpPr>
                <a:spLocks noChangeArrowheads="1"/>
              </p:cNvSpPr>
              <p:nvPr/>
            </p:nvSpPr>
            <p:spPr bwMode="auto">
              <a:xfrm>
                <a:off x="3621" y="3517"/>
                <a:ext cx="965"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marL="342900" indent="-342900">
                  <a:spcBef>
                    <a:spcPct val="0"/>
                  </a:spcBef>
                </a:pPr>
                <a:r>
                  <a:rPr lang="en-US" altLang="zh-CN" sz="2400"/>
                  <a:t>(b)</a:t>
                </a:r>
                <a:r>
                  <a:rPr lang="zh-CN" altLang="en-US" sz="2400"/>
                  <a:t>收集后</a:t>
                </a:r>
              </a:p>
            </p:txBody>
          </p:sp>
        </p:grpSp>
        <p:grpSp>
          <p:nvGrpSpPr>
            <p:cNvPr id="56328" name="Group 83"/>
            <p:cNvGrpSpPr>
              <a:grpSpLocks/>
            </p:cNvGrpSpPr>
            <p:nvPr/>
          </p:nvGrpSpPr>
          <p:grpSpPr bwMode="auto">
            <a:xfrm>
              <a:off x="3832" y="845"/>
              <a:ext cx="1882" cy="2756"/>
              <a:chOff x="3832" y="845"/>
              <a:chExt cx="1882" cy="2756"/>
            </a:xfrm>
          </p:grpSpPr>
          <p:sp>
            <p:nvSpPr>
              <p:cNvPr id="56329" name="Rectangle 42"/>
              <p:cNvSpPr>
                <a:spLocks noChangeArrowheads="1"/>
              </p:cNvSpPr>
              <p:nvPr/>
            </p:nvSpPr>
            <p:spPr bwMode="auto">
              <a:xfrm>
                <a:off x="4448" y="1162"/>
                <a:ext cx="621" cy="237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nvGrpSpPr>
              <p:cNvPr id="56330" name="Group 43"/>
              <p:cNvGrpSpPr>
                <a:grpSpLocks/>
              </p:cNvGrpSpPr>
              <p:nvPr/>
            </p:nvGrpSpPr>
            <p:grpSpPr bwMode="auto">
              <a:xfrm>
                <a:off x="3886" y="1173"/>
                <a:ext cx="266" cy="474"/>
                <a:chOff x="5599" y="3360"/>
                <a:chExt cx="393" cy="720"/>
              </a:xfrm>
            </p:grpSpPr>
            <p:sp>
              <p:nvSpPr>
                <p:cNvPr id="56358" name="Rectangle 44"/>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59" name="Line 45"/>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60" name="Line 46"/>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nvGrpSpPr>
              <p:cNvPr id="56331" name="Group 47"/>
              <p:cNvGrpSpPr>
                <a:grpSpLocks/>
              </p:cNvGrpSpPr>
              <p:nvPr/>
            </p:nvGrpSpPr>
            <p:grpSpPr bwMode="auto">
              <a:xfrm>
                <a:off x="4627" y="2169"/>
                <a:ext cx="267" cy="474"/>
                <a:chOff x="5599" y="3360"/>
                <a:chExt cx="393" cy="720"/>
              </a:xfrm>
            </p:grpSpPr>
            <p:sp>
              <p:nvSpPr>
                <p:cNvPr id="56355" name="Rectangle 48"/>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56" name="Line 49"/>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57" name="Line 50"/>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nvGrpSpPr>
              <p:cNvPr id="56332" name="Group 51"/>
              <p:cNvGrpSpPr>
                <a:grpSpLocks/>
              </p:cNvGrpSpPr>
              <p:nvPr/>
            </p:nvGrpSpPr>
            <p:grpSpPr bwMode="auto">
              <a:xfrm>
                <a:off x="4627" y="1678"/>
                <a:ext cx="267" cy="474"/>
                <a:chOff x="5599" y="3360"/>
                <a:chExt cx="393" cy="720"/>
              </a:xfrm>
            </p:grpSpPr>
            <p:sp>
              <p:nvSpPr>
                <p:cNvPr id="56352" name="Rectangle 52"/>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53" name="Line 53"/>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54" name="Line 54"/>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nvGrpSpPr>
              <p:cNvPr id="56333" name="Group 55"/>
              <p:cNvGrpSpPr>
                <a:grpSpLocks/>
              </p:cNvGrpSpPr>
              <p:nvPr/>
            </p:nvGrpSpPr>
            <p:grpSpPr bwMode="auto">
              <a:xfrm>
                <a:off x="4627" y="1181"/>
                <a:ext cx="267" cy="474"/>
                <a:chOff x="5599" y="3360"/>
                <a:chExt cx="393" cy="720"/>
              </a:xfrm>
            </p:grpSpPr>
            <p:sp>
              <p:nvSpPr>
                <p:cNvPr id="56349" name="Rectangle 56"/>
                <p:cNvSpPr>
                  <a:spLocks noChangeArrowheads="1"/>
                </p:cNvSpPr>
                <p:nvPr/>
              </p:nvSpPr>
              <p:spPr bwMode="auto">
                <a:xfrm>
                  <a:off x="5599" y="3360"/>
                  <a:ext cx="393"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50" name="Line 57"/>
                <p:cNvSpPr>
                  <a:spLocks noChangeShapeType="1"/>
                </p:cNvSpPr>
                <p:nvPr/>
              </p:nvSpPr>
              <p:spPr bwMode="auto">
                <a:xfrm>
                  <a:off x="5599" y="384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51" name="Line 58"/>
                <p:cNvSpPr>
                  <a:spLocks noChangeShapeType="1"/>
                </p:cNvSpPr>
                <p:nvPr/>
              </p:nvSpPr>
              <p:spPr bwMode="auto">
                <a:xfrm>
                  <a:off x="5599" y="3600"/>
                  <a:ext cx="39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sp>
            <p:nvSpPr>
              <p:cNvPr id="56334" name="Rectangle 59"/>
              <p:cNvSpPr>
                <a:spLocks noChangeArrowheads="1"/>
              </p:cNvSpPr>
              <p:nvPr/>
            </p:nvSpPr>
            <p:spPr bwMode="auto">
              <a:xfrm>
                <a:off x="3832" y="854"/>
                <a:ext cx="500"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roots</a:t>
                </a:r>
                <a:endParaRPr lang="en-US" altLang="zh-CN" sz="2400"/>
              </a:p>
            </p:txBody>
          </p:sp>
          <p:sp>
            <p:nvSpPr>
              <p:cNvPr id="56335" name="Rectangle 60"/>
              <p:cNvSpPr>
                <a:spLocks noChangeArrowheads="1"/>
              </p:cNvSpPr>
              <p:nvPr/>
            </p:nvSpPr>
            <p:spPr bwMode="auto">
              <a:xfrm>
                <a:off x="4431" y="845"/>
                <a:ext cx="85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to</a:t>
                </a:r>
                <a:r>
                  <a:rPr lang="en-US" altLang="zh-CN" sz="2400"/>
                  <a:t>_</a:t>
                </a:r>
                <a:r>
                  <a:rPr lang="en-US" altLang="zh-CN" sz="2400" i="1"/>
                  <a:t>space</a:t>
                </a:r>
                <a:endParaRPr lang="en-US" altLang="zh-CN" sz="2400"/>
              </a:p>
            </p:txBody>
          </p:sp>
          <p:sp>
            <p:nvSpPr>
              <p:cNvPr id="56336" name="Rectangle 61"/>
              <p:cNvSpPr>
                <a:spLocks noChangeArrowheads="1"/>
              </p:cNvSpPr>
              <p:nvPr/>
            </p:nvSpPr>
            <p:spPr bwMode="auto">
              <a:xfrm>
                <a:off x="5274" y="2544"/>
                <a:ext cx="44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free</a:t>
                </a:r>
                <a:endParaRPr lang="en-US" altLang="zh-CN" sz="2400"/>
              </a:p>
            </p:txBody>
          </p:sp>
          <p:sp>
            <p:nvSpPr>
              <p:cNvPr id="56337" name="Rectangle 62"/>
              <p:cNvSpPr>
                <a:spLocks noChangeArrowheads="1"/>
              </p:cNvSpPr>
              <p:nvPr/>
            </p:nvSpPr>
            <p:spPr bwMode="auto">
              <a:xfrm>
                <a:off x="5233" y="3364"/>
                <a:ext cx="481"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3200" tIns="3600" rIns="90000" bIns="10800"/>
              <a:lstStyle/>
              <a:p>
                <a:pPr marL="342900" indent="-342900">
                  <a:spcBef>
                    <a:spcPct val="0"/>
                  </a:spcBef>
                </a:pPr>
                <a:r>
                  <a:rPr lang="en-US" altLang="zh-CN" sz="2400" i="1"/>
                  <a:t>limit</a:t>
                </a:r>
                <a:endParaRPr lang="en-US" altLang="zh-CN" sz="2400"/>
              </a:p>
            </p:txBody>
          </p:sp>
          <p:sp>
            <p:nvSpPr>
              <p:cNvPr id="56338" name="Line 63"/>
              <p:cNvSpPr>
                <a:spLocks noChangeShapeType="1"/>
              </p:cNvSpPr>
              <p:nvPr/>
            </p:nvSpPr>
            <p:spPr bwMode="auto">
              <a:xfrm flipH="1">
                <a:off x="5078" y="3514"/>
                <a:ext cx="182"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39" name="Line 64"/>
              <p:cNvSpPr>
                <a:spLocks noChangeShapeType="1"/>
              </p:cNvSpPr>
              <p:nvPr/>
            </p:nvSpPr>
            <p:spPr bwMode="auto">
              <a:xfrm flipH="1">
                <a:off x="5067" y="2684"/>
                <a:ext cx="234"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0" name="Line 65"/>
              <p:cNvSpPr>
                <a:spLocks noChangeShapeType="1"/>
              </p:cNvSpPr>
              <p:nvPr/>
            </p:nvSpPr>
            <p:spPr bwMode="auto">
              <a:xfrm>
                <a:off x="4306" y="1190"/>
                <a:ext cx="335" cy="1"/>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1" name="Line 66"/>
              <p:cNvSpPr>
                <a:spLocks noChangeShapeType="1"/>
              </p:cNvSpPr>
              <p:nvPr/>
            </p:nvSpPr>
            <p:spPr bwMode="auto">
              <a:xfrm flipV="1">
                <a:off x="4032" y="1260"/>
                <a:ext cx="264"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2" name="Line 67"/>
              <p:cNvSpPr>
                <a:spLocks noChangeShapeType="1"/>
              </p:cNvSpPr>
              <p:nvPr/>
            </p:nvSpPr>
            <p:spPr bwMode="auto">
              <a:xfrm>
                <a:off x="4296" y="1191"/>
                <a:ext cx="0" cy="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3" name="Line 68"/>
              <p:cNvSpPr>
                <a:spLocks noChangeShapeType="1"/>
              </p:cNvSpPr>
              <p:nvPr/>
            </p:nvSpPr>
            <p:spPr bwMode="auto">
              <a:xfrm>
                <a:off x="4052" y="1558"/>
                <a:ext cx="2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4" name="Line 69"/>
              <p:cNvSpPr>
                <a:spLocks noChangeShapeType="1"/>
              </p:cNvSpPr>
              <p:nvPr/>
            </p:nvSpPr>
            <p:spPr bwMode="auto">
              <a:xfrm>
                <a:off x="4306" y="1558"/>
                <a:ext cx="0" cy="1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5" name="Line 70"/>
              <p:cNvSpPr>
                <a:spLocks noChangeShapeType="1"/>
              </p:cNvSpPr>
              <p:nvPr/>
            </p:nvSpPr>
            <p:spPr bwMode="auto">
              <a:xfrm>
                <a:off x="4306" y="1698"/>
                <a:ext cx="305"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6" name="Line 72"/>
              <p:cNvSpPr>
                <a:spLocks noChangeShapeType="1"/>
              </p:cNvSpPr>
              <p:nvPr/>
            </p:nvSpPr>
            <p:spPr bwMode="auto">
              <a:xfrm>
                <a:off x="5027" y="1913"/>
                <a:ext cx="0" cy="26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7" name="Line 73"/>
              <p:cNvSpPr>
                <a:spLocks noChangeShapeType="1"/>
              </p:cNvSpPr>
              <p:nvPr/>
            </p:nvSpPr>
            <p:spPr bwMode="auto">
              <a:xfrm>
                <a:off x="4803" y="1913"/>
                <a:ext cx="2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sp>
            <p:nvSpPr>
              <p:cNvPr id="56348" name="Line 82"/>
              <p:cNvSpPr>
                <a:spLocks noChangeShapeType="1"/>
              </p:cNvSpPr>
              <p:nvPr/>
            </p:nvSpPr>
            <p:spPr bwMode="auto">
              <a:xfrm flipH="1" flipV="1">
                <a:off x="4899" y="2176"/>
                <a:ext cx="113" cy="0"/>
              </a:xfrm>
              <a:prstGeom prst="line">
                <a:avLst/>
              </a:prstGeom>
              <a:noFill/>
              <a:ln w="9525">
                <a:solidFill>
                  <a:srgbClr val="0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p>
            </p:txBody>
          </p:sp>
        </p:gr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7347"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11.3.3 </a:t>
            </a:r>
            <a:r>
              <a:rPr lang="zh-CN" altLang="en-US" b="1" smtClean="0"/>
              <a:t>拷贝收集</a:t>
            </a:r>
          </a:p>
          <a:p>
            <a:pPr algn="just"/>
            <a:r>
              <a:rPr lang="zh-CN" altLang="en-US" b="1" smtClean="0"/>
              <a:t>优缺点</a:t>
            </a:r>
          </a:p>
          <a:p>
            <a:pPr lvl="1" algn="just"/>
            <a:r>
              <a:rPr lang="zh-CN" altLang="en-US" b="1" smtClean="0"/>
              <a:t>从理论上来说，只要有足够的内存，可得到很高的效率</a:t>
            </a:r>
          </a:p>
          <a:p>
            <a:pPr lvl="1" algn="just"/>
            <a:r>
              <a:rPr lang="zh-CN" altLang="en-US" b="1" smtClean="0"/>
              <a:t>可以将活跃数据紧缩在一起，碎片情况消失，引用局部性得到改善</a:t>
            </a:r>
          </a:p>
          <a:p>
            <a:pPr lvl="1" algn="just"/>
            <a:r>
              <a:rPr lang="zh-CN" altLang="en-US" b="1" smtClean="0"/>
              <a:t>需要的空间是实际需要空间的两倍</a:t>
            </a:r>
            <a:endParaRPr lang="zh-CN" altLang="en-US" smtClean="0"/>
          </a:p>
          <a:p>
            <a:pPr lvl="1" algn="just"/>
            <a:r>
              <a:rPr lang="zh-CN" altLang="en-US" b="1" smtClean="0"/>
              <a:t>拷贝大记录的代价太大</a:t>
            </a:r>
            <a:endParaRPr lang="zh-CN"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8371"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11.3.4 </a:t>
            </a:r>
            <a:r>
              <a:rPr lang="zh-CN" altLang="en-US" b="1" smtClean="0"/>
              <a:t>分代收集</a:t>
            </a:r>
          </a:p>
          <a:p>
            <a:pPr algn="just"/>
            <a:r>
              <a:rPr lang="zh-CN" altLang="en-US" b="1" smtClean="0"/>
              <a:t>原理</a:t>
            </a:r>
          </a:p>
          <a:p>
            <a:pPr lvl="1" algn="just"/>
            <a:r>
              <a:rPr lang="zh-CN" altLang="en-US" b="1" smtClean="0"/>
              <a:t>很多程序在运行过程中，新建记录很可能很快死去，不会出现对它的拷贝；反过来，一个记录在几次收集后还可到达的话，那么很可能还会活跃到许多次收集后</a:t>
            </a:r>
          </a:p>
          <a:p>
            <a:pPr lvl="1" algn="just"/>
            <a:r>
              <a:rPr lang="zh-CN" altLang="en-US" b="1" smtClean="0"/>
              <a:t>收集器应该将精力集中到</a:t>
            </a:r>
            <a:r>
              <a:rPr lang="zh-CN" altLang="en-US" b="1" smtClean="0">
                <a:latin typeface="宋体" pitchFamily="2" charset="-122"/>
              </a:rPr>
              <a:t>“</a:t>
            </a:r>
            <a:r>
              <a:rPr lang="zh-CN" altLang="en-US" b="1" smtClean="0"/>
              <a:t>年轻</a:t>
            </a:r>
            <a:r>
              <a:rPr lang="zh-CN" altLang="en-US" b="1" smtClean="0">
                <a:latin typeface="宋体" pitchFamily="2" charset="-122"/>
              </a:rPr>
              <a:t>”</a:t>
            </a:r>
            <a:r>
              <a:rPr lang="zh-CN" altLang="en-US" b="1" smtClean="0"/>
              <a:t>的数据上，因为这里有相对高的无用单元比率</a:t>
            </a:r>
            <a:r>
              <a:rPr lang="zh-CN" altLang="en-US"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59395" name="Text Box 3"/>
          <p:cNvSpPr>
            <a:spLocks noGrp="1" noChangeArrowheads="1"/>
          </p:cNvSpPr>
          <p:nvPr>
            <p:ph idx="1"/>
          </p:nvPr>
        </p:nvSpPr>
        <p:spPr>
          <a:xfrm>
            <a:off x="287338" y="1438275"/>
            <a:ext cx="8564562" cy="5399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15000"/>
              </a:spcBef>
              <a:buFontTx/>
              <a:buNone/>
            </a:pPr>
            <a:r>
              <a:rPr lang="en-US" altLang="zh-CN" b="1" smtClean="0"/>
              <a:t>11.3.4 </a:t>
            </a:r>
            <a:r>
              <a:rPr lang="zh-CN" altLang="en-US" b="1" smtClean="0"/>
              <a:t>分代收集</a:t>
            </a:r>
          </a:p>
          <a:p>
            <a:pPr algn="just">
              <a:spcBef>
                <a:spcPct val="15000"/>
              </a:spcBef>
            </a:pPr>
            <a:r>
              <a:rPr lang="zh-CN" altLang="en-US" b="1" smtClean="0"/>
              <a:t>基本做法</a:t>
            </a:r>
          </a:p>
          <a:p>
            <a:pPr lvl="1" algn="just">
              <a:spcBef>
                <a:spcPct val="15000"/>
              </a:spcBef>
            </a:pPr>
            <a:r>
              <a:rPr lang="zh-CN" altLang="en-US" b="1" smtClean="0"/>
              <a:t>堆被分成代，最年轻的记录在</a:t>
            </a:r>
            <a:r>
              <a:rPr lang="en-US" altLang="zh-CN" b="1" i="1" smtClean="0"/>
              <a:t>G</a:t>
            </a:r>
            <a:r>
              <a:rPr lang="en-US" altLang="zh-CN" b="1" baseline="-25000" smtClean="0"/>
              <a:t>0</a:t>
            </a:r>
            <a:r>
              <a:rPr lang="zh-CN" altLang="en-US" b="1" smtClean="0"/>
              <a:t>代，</a:t>
            </a:r>
            <a:r>
              <a:rPr lang="en-US" altLang="zh-CN" b="1" i="1" smtClean="0"/>
              <a:t>G</a:t>
            </a:r>
            <a:r>
              <a:rPr lang="en-US" altLang="zh-CN" b="1" i="1" baseline="-25000" smtClean="0"/>
              <a:t>i </a:t>
            </a:r>
            <a:r>
              <a:rPr lang="en-US" altLang="zh-CN" b="1" smtClean="0"/>
              <a:t>(</a:t>
            </a:r>
            <a:r>
              <a:rPr lang="en-US" altLang="zh-CN" b="1" i="1" smtClean="0"/>
              <a:t>i </a:t>
            </a:r>
            <a:r>
              <a:rPr lang="en-US" altLang="zh-CN" b="1" smtClean="0"/>
              <a:t>&gt; 0)</a:t>
            </a:r>
            <a:r>
              <a:rPr lang="zh-CN" altLang="en-US" b="1" smtClean="0"/>
              <a:t>代中的记录比</a:t>
            </a:r>
            <a:r>
              <a:rPr lang="en-US" altLang="zh-CN" b="1" i="1" smtClean="0"/>
              <a:t>G</a:t>
            </a:r>
            <a:r>
              <a:rPr lang="en-US" altLang="zh-CN" b="1" i="1" baseline="-25000" smtClean="0"/>
              <a:t>i</a:t>
            </a:r>
            <a:r>
              <a:rPr lang="en-US" altLang="zh-CN" b="1" baseline="-25000" smtClean="0">
                <a:sym typeface="Symbol" pitchFamily="18" charset="2"/>
              </a:rPr>
              <a:t></a:t>
            </a:r>
            <a:r>
              <a:rPr lang="en-US" altLang="zh-CN" b="1" baseline="-25000" smtClean="0"/>
              <a:t>1</a:t>
            </a:r>
            <a:r>
              <a:rPr lang="zh-CN" altLang="en-US" b="1" smtClean="0"/>
              <a:t>代中的任何记录都要老。越年轻的代越被频繁地收集</a:t>
            </a:r>
          </a:p>
          <a:p>
            <a:pPr lvl="1" algn="just">
              <a:spcBef>
                <a:spcPct val="15000"/>
              </a:spcBef>
            </a:pPr>
            <a:r>
              <a:rPr lang="zh-CN" altLang="en-US" b="1" smtClean="0"/>
              <a:t>对</a:t>
            </a:r>
            <a:r>
              <a:rPr lang="en-US" altLang="zh-CN" b="1" i="1" smtClean="0"/>
              <a:t>G</a:t>
            </a:r>
            <a:r>
              <a:rPr lang="en-US" altLang="zh-CN" b="1" baseline="-25000" smtClean="0"/>
              <a:t>0</a:t>
            </a:r>
            <a:r>
              <a:rPr lang="zh-CN" altLang="en-US" b="1" smtClean="0"/>
              <a:t>代进行收集时，这时的根集不仅仅是程序变量，它还包括</a:t>
            </a:r>
            <a:r>
              <a:rPr lang="en-US" altLang="zh-CN" b="1" i="1" smtClean="0"/>
              <a:t>G</a:t>
            </a:r>
            <a:r>
              <a:rPr lang="en-US" altLang="zh-CN" b="1" baseline="-25000" smtClean="0"/>
              <a:t>1</a:t>
            </a:r>
            <a:r>
              <a:rPr lang="en-US" altLang="zh-CN" b="1" smtClean="0"/>
              <a:t>,</a:t>
            </a:r>
            <a:r>
              <a:rPr lang="en-US" altLang="zh-CN" b="1" i="1" smtClean="0"/>
              <a:t> G</a:t>
            </a:r>
            <a:r>
              <a:rPr lang="en-US" altLang="zh-CN" b="1" baseline="-25000" smtClean="0"/>
              <a:t>2</a:t>
            </a:r>
            <a:r>
              <a:rPr lang="en-US" altLang="zh-CN" b="1" smtClean="0"/>
              <a:t>,…</a:t>
            </a:r>
            <a:r>
              <a:rPr lang="zh-CN" altLang="en-US" b="1" smtClean="0"/>
              <a:t>中指向</a:t>
            </a:r>
            <a:r>
              <a:rPr lang="en-US" altLang="zh-CN" b="1" i="1" smtClean="0"/>
              <a:t>G</a:t>
            </a:r>
            <a:r>
              <a:rPr lang="en-US" altLang="zh-CN" b="1" baseline="-25000" smtClean="0"/>
              <a:t>0</a:t>
            </a:r>
            <a:r>
              <a:rPr lang="zh-CN" altLang="en-US" b="1" smtClean="0"/>
              <a:t>的指针。幸好，老记录指向年轻得多的记录的情况极少出现，通常是较新的记录指向老记录</a:t>
            </a:r>
          </a:p>
          <a:p>
            <a:pPr lvl="1" algn="just">
              <a:spcBef>
                <a:spcPct val="15000"/>
              </a:spcBef>
            </a:pPr>
            <a:r>
              <a:rPr lang="zh-CN" altLang="en-US" b="1" smtClean="0"/>
              <a:t>为了避免确定</a:t>
            </a:r>
            <a:r>
              <a:rPr lang="en-US" altLang="zh-CN" b="1" i="1" smtClean="0"/>
              <a:t>G</a:t>
            </a:r>
            <a:r>
              <a:rPr lang="en-US" altLang="zh-CN" b="1" baseline="-25000" smtClean="0"/>
              <a:t>0</a:t>
            </a:r>
            <a:r>
              <a:rPr lang="zh-CN" altLang="en-US" b="1" smtClean="0"/>
              <a:t>的根集时在</a:t>
            </a:r>
            <a:r>
              <a:rPr lang="en-US" altLang="zh-CN" b="1" i="1" smtClean="0"/>
              <a:t>G</a:t>
            </a:r>
            <a:r>
              <a:rPr lang="en-US" altLang="zh-CN" b="1" baseline="-25000" smtClean="0"/>
              <a:t>1</a:t>
            </a:r>
            <a:r>
              <a:rPr lang="en-US" altLang="zh-CN" b="1" smtClean="0"/>
              <a:t>,</a:t>
            </a:r>
            <a:r>
              <a:rPr lang="en-US" altLang="zh-CN" b="1" i="1" smtClean="0"/>
              <a:t> G</a:t>
            </a:r>
            <a:r>
              <a:rPr lang="en-US" altLang="zh-CN" b="1" baseline="-25000" smtClean="0"/>
              <a:t>2</a:t>
            </a:r>
            <a:r>
              <a:rPr lang="en-US" altLang="zh-CN" b="1" smtClean="0"/>
              <a:t>,…</a:t>
            </a:r>
            <a:r>
              <a:rPr lang="zh-CN" altLang="en-US" b="1" smtClean="0"/>
              <a:t>中查找，需要编译器提供一些支持，方法有多种</a:t>
            </a:r>
            <a:endParaRPr lang="zh-CN"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60419" name="Text Box 3"/>
          <p:cNvSpPr>
            <a:spLocks noGrp="1" noChangeArrowheads="1"/>
          </p:cNvSpPr>
          <p:nvPr>
            <p:ph idx="1"/>
          </p:nvPr>
        </p:nvSpPr>
        <p:spPr>
          <a:xfrm>
            <a:off x="287338" y="1438275"/>
            <a:ext cx="8564562" cy="5038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11.3.5 </a:t>
            </a:r>
            <a:r>
              <a:rPr lang="zh-CN" altLang="en-US" b="1" smtClean="0"/>
              <a:t>渐增式收集</a:t>
            </a:r>
          </a:p>
          <a:p>
            <a:pPr algn="just"/>
            <a:r>
              <a:rPr lang="zh-CN" altLang="en-US" b="1" smtClean="0"/>
              <a:t>缘由</a:t>
            </a:r>
          </a:p>
          <a:p>
            <a:pPr lvl="1" algn="just"/>
            <a:r>
              <a:rPr lang="zh-CN" altLang="en-US" b="1" smtClean="0"/>
              <a:t>虽然收集时间的总和只占整个程序运行时间很小的百分比，但是收集器仍然有可能偶尔将运行程序中断相对长的时间，对于交互式程序和实时程序来说，这一点是难以接受的</a:t>
            </a:r>
          </a:p>
          <a:p>
            <a:pPr algn="just"/>
            <a:r>
              <a:rPr lang="zh-CN" altLang="en-US" b="1" smtClean="0"/>
              <a:t>改进</a:t>
            </a:r>
          </a:p>
          <a:p>
            <a:pPr lvl="1" algn="just"/>
            <a:r>
              <a:rPr lang="zh-CN" altLang="en-US" b="1" smtClean="0"/>
              <a:t>渐增式收集</a:t>
            </a:r>
            <a:r>
              <a:rPr lang="zh-CN" altLang="en-US" smtClean="0"/>
              <a:t>：</a:t>
            </a:r>
            <a:r>
              <a:rPr lang="zh-CN" altLang="en-US" b="1" smtClean="0"/>
              <a:t>程序运行和无用单元收集交错进行</a:t>
            </a:r>
            <a:endParaRPr lang="zh-CN" altLang="en-US" smtClean="0"/>
          </a:p>
          <a:p>
            <a:pPr lvl="1" algn="just"/>
            <a:r>
              <a:rPr lang="zh-CN" altLang="en-US" b="1" smtClean="0"/>
              <a:t>困难在于，当收集器在做遍历以得到一个可达记录图时，运行程序并没有停止修改可达记录图</a:t>
            </a:r>
            <a:r>
              <a:rPr lang="zh-CN" altLang="en-US"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228600"/>
            <a:ext cx="8458200" cy="1143000"/>
          </a:xfrm>
        </p:spPr>
        <p:txBody>
          <a:bodyPr/>
          <a:lstStyle/>
          <a:p>
            <a:r>
              <a:rPr lang="en-US" altLang="zh-CN" b="1" smtClean="0"/>
              <a:t>11.3 </a:t>
            </a:r>
            <a:r>
              <a:rPr lang="zh-CN" altLang="en-US" b="1" smtClean="0"/>
              <a:t>无用单元收集</a:t>
            </a:r>
            <a:r>
              <a:rPr lang="zh-CN" altLang="en-US" smtClean="0"/>
              <a:t> </a:t>
            </a:r>
          </a:p>
        </p:txBody>
      </p:sp>
      <p:sp>
        <p:nvSpPr>
          <p:cNvPr id="61443" name="Text Box 3"/>
          <p:cNvSpPr>
            <a:spLocks noGrp="1" noChangeArrowheads="1"/>
          </p:cNvSpPr>
          <p:nvPr>
            <p:ph idx="1"/>
          </p:nvPr>
        </p:nvSpPr>
        <p:spPr>
          <a:xfrm>
            <a:off x="287338" y="1438275"/>
            <a:ext cx="8564562" cy="5399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buFontTx/>
              <a:buNone/>
            </a:pPr>
            <a:r>
              <a:rPr lang="en-US" altLang="zh-CN" b="1" smtClean="0"/>
              <a:t>11.3.6 </a:t>
            </a:r>
            <a:r>
              <a:rPr lang="zh-CN" altLang="en-US" b="1" smtClean="0"/>
              <a:t>编译器与收集器之间的相互影响</a:t>
            </a:r>
          </a:p>
          <a:p>
            <a:pPr algn="just"/>
            <a:r>
              <a:rPr lang="zh-CN" altLang="en-US" b="1" smtClean="0"/>
              <a:t>对收集器的底层有下面这些基本要求</a:t>
            </a:r>
            <a:r>
              <a:rPr lang="zh-CN" altLang="en-US" smtClean="0"/>
              <a:t> </a:t>
            </a:r>
            <a:endParaRPr lang="zh-CN" altLang="en-US" b="1" smtClean="0"/>
          </a:p>
          <a:p>
            <a:pPr lvl="1"/>
            <a:r>
              <a:rPr lang="zh-CN" altLang="en-US" b="1" smtClean="0"/>
              <a:t>能确定堆上分配的记录大小</a:t>
            </a:r>
          </a:p>
          <a:p>
            <a:pPr lvl="1"/>
            <a:r>
              <a:rPr lang="zh-CN" altLang="en-US" b="1" smtClean="0"/>
              <a:t>能定位包含在堆记录里的指针</a:t>
            </a:r>
          </a:p>
          <a:p>
            <a:pPr lvl="1"/>
            <a:r>
              <a:rPr lang="zh-CN" altLang="en-US" b="1" smtClean="0"/>
              <a:t>能定位所有在全局变量中的指针</a:t>
            </a:r>
          </a:p>
          <a:p>
            <a:pPr lvl="1"/>
            <a:r>
              <a:rPr lang="zh-CN" altLang="en-US" b="1" smtClean="0"/>
              <a:t>能在程序中任何可进行收集的地方找到所有在活动记录栈中和寄存器中的指针</a:t>
            </a:r>
          </a:p>
          <a:p>
            <a:pPr lvl="1"/>
            <a:r>
              <a:rPr lang="zh-CN" altLang="en-US" b="1" smtClean="0"/>
              <a:t>能找到所有由指针运算所产生的值指向的记录</a:t>
            </a:r>
          </a:p>
          <a:p>
            <a:pPr lvl="1"/>
            <a:r>
              <a:rPr lang="zh-CN" altLang="en-US" b="1" smtClean="0"/>
              <a:t>能在记录被移动时，更新所有涉及到的指针值</a:t>
            </a:r>
          </a:p>
          <a:p>
            <a:r>
              <a:rPr lang="zh-CN" altLang="en-US" b="1" smtClean="0"/>
              <a:t>很多所需信息只有在编译时能够获得</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501187" name="Rectangle 3"/>
          <p:cNvSpPr>
            <a:spLocks noGrp="1" noChangeArrowheads="1"/>
          </p:cNvSpPr>
          <p:nvPr>
            <p:ph idx="1"/>
          </p:nvPr>
        </p:nvSpPr>
        <p:spPr>
          <a:xfrm>
            <a:off x="287338" y="1438275"/>
            <a:ext cx="8564562" cy="5181600"/>
          </a:xfrm>
          <a:noFill/>
        </p:spPr>
        <p:txBody>
          <a:bodyPr/>
          <a:lstStyle/>
          <a:p>
            <a:pPr>
              <a:buFontTx/>
              <a:buNone/>
            </a:pPr>
            <a:r>
              <a:rPr lang="zh-CN" altLang="en-US" b="1" smtClean="0"/>
              <a:t>1</a:t>
            </a:r>
            <a:r>
              <a:rPr lang="en-US" altLang="zh-CN" b="1" smtClean="0"/>
              <a:t>1.1.2 </a:t>
            </a:r>
            <a:r>
              <a:rPr lang="zh-CN" altLang="en-US" b="1" smtClean="0"/>
              <a:t>汇编器</a:t>
            </a:r>
          </a:p>
          <a:p>
            <a:r>
              <a:rPr lang="en-US" altLang="zh-CN" b="1" smtClean="0"/>
              <a:t>GCC</a:t>
            </a:r>
            <a:r>
              <a:rPr lang="zh-CN" altLang="en-US" b="1" smtClean="0">
                <a:latin typeface="宋体" pitchFamily="2" charset="-122"/>
              </a:rPr>
              <a:t>系统的编译器</a:t>
            </a:r>
            <a:r>
              <a:rPr lang="en-US" altLang="zh-CN" b="1" smtClean="0"/>
              <a:t>cc1</a:t>
            </a:r>
            <a:r>
              <a:rPr lang="zh-CN" altLang="en-US" b="1" smtClean="0">
                <a:latin typeface="宋体" pitchFamily="2" charset="-122"/>
              </a:rPr>
              <a:t>产生汇编代码</a:t>
            </a:r>
          </a:p>
          <a:p>
            <a:r>
              <a:rPr lang="zh-CN" altLang="en-US" b="1" smtClean="0">
                <a:latin typeface="宋体" pitchFamily="2" charset="-122"/>
              </a:rPr>
              <a:t>最简单的汇编器对输入进行两遍扫描</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01187">
                                            <p:txEl>
                                              <p:pRg st="2" end="2"/>
                                            </p:txEl>
                                          </p:spTgt>
                                        </p:tgtEl>
                                        <p:attrNameLst>
                                          <p:attrName>style.visibility</p:attrName>
                                        </p:attrNameLst>
                                      </p:cBhvr>
                                      <p:to>
                                        <p:strVal val="visible"/>
                                      </p:to>
                                    </p:set>
                                    <p:animEffect transition="in" filter="box(in)">
                                      <p:cBhvr>
                                        <p:cTn id="7" dur="500"/>
                                        <p:tgtEl>
                                          <p:spTgt spid="1501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zh-CN" altLang="en-US" b="1" smtClean="0"/>
              <a:t>1</a:t>
            </a:r>
          </a:p>
        </p:txBody>
      </p:sp>
      <p:sp>
        <p:nvSpPr>
          <p:cNvPr id="62467" name="Rectangle 3"/>
          <p:cNvSpPr>
            <a:spLocks noGrp="1" noChangeArrowheads="1"/>
          </p:cNvSpPr>
          <p:nvPr>
            <p:ph idx="1"/>
          </p:nvPr>
        </p:nvSpPr>
        <p:spPr>
          <a:xfrm>
            <a:off x="287338" y="1438275"/>
            <a:ext cx="8564562" cy="5254625"/>
          </a:xfrm>
          <a:noFill/>
        </p:spPr>
        <p:txBody>
          <a:bodyPr/>
          <a:lstStyle/>
          <a:p>
            <a:pPr algn="just">
              <a:spcBef>
                <a:spcPct val="5000"/>
              </a:spcBef>
              <a:buFontTx/>
              <a:buNone/>
            </a:pPr>
            <a:r>
              <a:rPr lang="zh-CN" altLang="en-US" b="1" smtClean="0"/>
              <a:t>如果</a:t>
            </a:r>
            <a:r>
              <a:rPr lang="en-US" altLang="zh-CN" b="1" smtClean="0"/>
              <a:t>cfile</a:t>
            </a:r>
            <a:r>
              <a:rPr lang="zh-CN" altLang="en-US" b="1" smtClean="0"/>
              <a:t>是一个</a:t>
            </a:r>
            <a:r>
              <a:rPr lang="en-US" altLang="zh-CN" b="1" smtClean="0"/>
              <a:t>C</a:t>
            </a:r>
            <a:r>
              <a:rPr lang="zh-CN" altLang="en-US" b="1" smtClean="0"/>
              <a:t>语言源程序（注意，该文件名</a:t>
            </a:r>
          </a:p>
          <a:p>
            <a:pPr algn="just">
              <a:spcBef>
                <a:spcPct val="5000"/>
              </a:spcBef>
              <a:buFontTx/>
              <a:buNone/>
            </a:pPr>
            <a:r>
              <a:rPr lang="zh-CN" altLang="en-US" b="1" smtClean="0"/>
              <a:t>没有后缀），在</a:t>
            </a:r>
            <a:r>
              <a:rPr lang="en-US" altLang="zh-CN" b="1" smtClean="0"/>
              <a:t>X86/Linux</a:t>
            </a:r>
            <a:r>
              <a:rPr lang="zh-CN" altLang="en-US" b="1" smtClean="0"/>
              <a:t>机器上，命令</a:t>
            </a:r>
          </a:p>
          <a:p>
            <a:pPr algn="just">
              <a:spcBef>
                <a:spcPct val="5000"/>
              </a:spcBef>
              <a:buFontTx/>
              <a:buNone/>
            </a:pPr>
            <a:r>
              <a:rPr lang="zh-CN" altLang="en-US" b="1" smtClean="0"/>
              <a:t>		</a:t>
            </a:r>
            <a:r>
              <a:rPr lang="en-US" altLang="zh-CN" b="1" smtClean="0"/>
              <a:t>cc cfile</a:t>
            </a:r>
          </a:p>
          <a:p>
            <a:pPr algn="just">
              <a:spcBef>
                <a:spcPct val="5000"/>
              </a:spcBef>
              <a:buFontTx/>
              <a:buNone/>
            </a:pPr>
            <a:r>
              <a:rPr lang="zh-CN" altLang="en-US" b="1" smtClean="0"/>
              <a:t>的结果是错误信息</a:t>
            </a:r>
          </a:p>
          <a:p>
            <a:pPr algn="just">
              <a:spcBef>
                <a:spcPct val="5000"/>
              </a:spcBef>
              <a:buFontTx/>
              <a:buNone/>
            </a:pPr>
            <a:r>
              <a:rPr lang="zh-CN" altLang="en-US" b="1" smtClean="0"/>
              <a:t>/</a:t>
            </a:r>
            <a:r>
              <a:rPr lang="en-US" altLang="zh-CN" b="1" smtClean="0"/>
              <a:t>usr/bin/ld: cfile: file format not recognized: </a:t>
            </a:r>
          </a:p>
          <a:p>
            <a:pPr algn="just">
              <a:spcBef>
                <a:spcPct val="5000"/>
              </a:spcBef>
              <a:buFontTx/>
              <a:buNone/>
            </a:pPr>
            <a:r>
              <a:rPr lang="en-US" altLang="zh-CN" b="1" smtClean="0"/>
              <a:t>					      treating as linker script</a:t>
            </a:r>
          </a:p>
          <a:p>
            <a:pPr algn="just">
              <a:spcBef>
                <a:spcPct val="5000"/>
              </a:spcBef>
              <a:buFontTx/>
              <a:buNone/>
            </a:pPr>
            <a:r>
              <a:rPr lang="en-US" altLang="zh-CN" b="1" smtClean="0"/>
              <a:t>/usr/bin/ld: cfile: 1: parse error</a:t>
            </a:r>
          </a:p>
          <a:p>
            <a:pPr algn="just">
              <a:spcBef>
                <a:spcPct val="5000"/>
              </a:spcBef>
              <a:buFontTx/>
              <a:buNone/>
            </a:pPr>
            <a:r>
              <a:rPr lang="en-US" altLang="zh-CN" b="1" smtClean="0"/>
              <a:t>collect2: ld returned 1 exit status</a:t>
            </a:r>
          </a:p>
          <a:p>
            <a:pPr algn="just">
              <a:spcBef>
                <a:spcPct val="5000"/>
              </a:spcBef>
              <a:buFontTx/>
              <a:buNone/>
            </a:pPr>
            <a:r>
              <a:rPr lang="zh-CN" altLang="en-US" b="1" smtClean="0"/>
              <a:t>请解释为什么会是这样的错误信息</a:t>
            </a:r>
            <a:endParaRPr lang="zh-CN" altLang="en-US" b="1" smtClean="0">
              <a:latin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228600"/>
            <a:ext cx="8458200" cy="1144588"/>
          </a:xfrm>
          <a:noFill/>
        </p:spPr>
        <p:txBody>
          <a:bodyPr/>
          <a:lstStyle/>
          <a:p>
            <a:r>
              <a:rPr lang="zh-CN" altLang="en-US" b="1" smtClean="0">
                <a:latin typeface="宋体" pitchFamily="2" charset="-122"/>
              </a:rPr>
              <a:t>例   题   </a:t>
            </a:r>
            <a:r>
              <a:rPr lang="zh-CN" altLang="en-US" b="1" smtClean="0"/>
              <a:t>2</a:t>
            </a:r>
          </a:p>
        </p:txBody>
      </p:sp>
      <p:sp>
        <p:nvSpPr>
          <p:cNvPr id="63491" name="Rectangle 3"/>
          <p:cNvSpPr>
            <a:spLocks noGrp="1" noChangeArrowheads="1"/>
          </p:cNvSpPr>
          <p:nvPr>
            <p:ph idx="1"/>
          </p:nvPr>
        </p:nvSpPr>
        <p:spPr>
          <a:xfrm>
            <a:off x="287338" y="1438275"/>
            <a:ext cx="8564562" cy="5399088"/>
          </a:xfrm>
          <a:noFill/>
        </p:spPr>
        <p:txBody>
          <a:bodyPr/>
          <a:lstStyle/>
          <a:p>
            <a:pPr algn="just">
              <a:lnSpc>
                <a:spcPct val="90000"/>
              </a:lnSpc>
              <a:spcBef>
                <a:spcPct val="5000"/>
              </a:spcBef>
              <a:buFontTx/>
              <a:buNone/>
            </a:pPr>
            <a:r>
              <a:rPr lang="zh-CN" altLang="en-US" sz="2800" b="1" smtClean="0"/>
              <a:t>下面是</a:t>
            </a:r>
            <a:r>
              <a:rPr lang="en-US" altLang="zh-CN" sz="2800" b="1" smtClean="0"/>
              <a:t>C</a:t>
            </a:r>
            <a:r>
              <a:rPr lang="zh-CN" altLang="en-US" sz="2800" b="1" smtClean="0"/>
              <a:t>语言的一个程序：</a:t>
            </a:r>
          </a:p>
          <a:p>
            <a:pPr algn="just">
              <a:lnSpc>
                <a:spcPct val="90000"/>
              </a:lnSpc>
              <a:spcBef>
                <a:spcPct val="5000"/>
              </a:spcBef>
              <a:buFontTx/>
              <a:buNone/>
            </a:pPr>
            <a:r>
              <a:rPr lang="en-US" altLang="zh-CN" sz="2800" b="1" smtClean="0"/>
              <a:t>long gcd(p,q) long p,q; { </a:t>
            </a:r>
          </a:p>
          <a:p>
            <a:pPr algn="just">
              <a:lnSpc>
                <a:spcPct val="90000"/>
              </a:lnSpc>
              <a:spcBef>
                <a:spcPct val="5000"/>
              </a:spcBef>
              <a:buFontTx/>
              <a:buNone/>
            </a:pPr>
            <a:r>
              <a:rPr lang="en-US" altLang="zh-CN" sz="2800" b="1" smtClean="0"/>
              <a:t>	if (p%q == 0) return q;</a:t>
            </a:r>
          </a:p>
          <a:p>
            <a:pPr algn="just">
              <a:lnSpc>
                <a:spcPct val="90000"/>
              </a:lnSpc>
              <a:spcBef>
                <a:spcPct val="5000"/>
              </a:spcBef>
              <a:buFontTx/>
              <a:buNone/>
            </a:pPr>
            <a:r>
              <a:rPr lang="en-US" altLang="zh-CN" sz="2800" b="1" smtClean="0"/>
              <a:t>	 else return gcd(q, p%q);</a:t>
            </a:r>
          </a:p>
          <a:p>
            <a:pPr algn="just">
              <a:lnSpc>
                <a:spcPct val="90000"/>
              </a:lnSpc>
              <a:spcBef>
                <a:spcPct val="5000"/>
              </a:spcBef>
              <a:buFontTx/>
              <a:buNone/>
            </a:pPr>
            <a:r>
              <a:rPr lang="en-US" altLang="zh-CN" sz="2800" b="1" smtClean="0"/>
              <a:t>}</a:t>
            </a:r>
          </a:p>
          <a:p>
            <a:pPr algn="just">
              <a:lnSpc>
                <a:spcPct val="90000"/>
              </a:lnSpc>
              <a:spcBef>
                <a:spcPct val="5000"/>
              </a:spcBef>
              <a:buFontTx/>
              <a:buNone/>
            </a:pPr>
            <a:r>
              <a:rPr lang="en-US" altLang="zh-CN" sz="2800" b="1" smtClean="0"/>
              <a:t>main() {</a:t>
            </a:r>
          </a:p>
          <a:p>
            <a:pPr algn="just">
              <a:lnSpc>
                <a:spcPct val="90000"/>
              </a:lnSpc>
              <a:spcBef>
                <a:spcPct val="5000"/>
              </a:spcBef>
              <a:buFontTx/>
              <a:buNone/>
            </a:pPr>
            <a:r>
              <a:rPr lang="en-US" altLang="zh-CN" sz="2800" b="1" smtClean="0"/>
              <a:t>	 printf("\n%ld\n",gcdx(4,12));</a:t>
            </a:r>
          </a:p>
          <a:p>
            <a:pPr algn="just">
              <a:lnSpc>
                <a:spcPct val="90000"/>
              </a:lnSpc>
              <a:spcBef>
                <a:spcPct val="5000"/>
              </a:spcBef>
              <a:buFontTx/>
              <a:buNone/>
            </a:pPr>
            <a:r>
              <a:rPr lang="en-US" altLang="zh-CN" sz="2800" b="1" smtClean="0"/>
              <a:t>}</a:t>
            </a:r>
          </a:p>
          <a:p>
            <a:pPr algn="just">
              <a:lnSpc>
                <a:spcPct val="90000"/>
              </a:lnSpc>
              <a:spcBef>
                <a:spcPct val="5000"/>
              </a:spcBef>
              <a:buFontTx/>
              <a:buNone/>
            </a:pPr>
            <a:r>
              <a:rPr lang="zh-CN" altLang="en-US" sz="2800" b="1" smtClean="0"/>
              <a:t>在</a:t>
            </a:r>
            <a:r>
              <a:rPr lang="en-US" altLang="zh-CN" sz="2800" b="1" smtClean="0"/>
              <a:t>X86/Linux</a:t>
            </a:r>
            <a:r>
              <a:rPr lang="zh-CN" altLang="en-US" sz="2800" b="1" smtClean="0"/>
              <a:t>机器上，用</a:t>
            </a:r>
            <a:r>
              <a:rPr lang="en-US" altLang="zh-CN" sz="2800" b="1" smtClean="0"/>
              <a:t>gcc</a:t>
            </a:r>
            <a:r>
              <a:rPr lang="zh-CN" altLang="en-US" sz="2800" b="1" smtClean="0"/>
              <a:t>命令得到的编译结果如下</a:t>
            </a:r>
          </a:p>
          <a:p>
            <a:pPr algn="just">
              <a:lnSpc>
                <a:spcPct val="90000"/>
              </a:lnSpc>
              <a:spcBef>
                <a:spcPct val="5000"/>
              </a:spcBef>
              <a:buFontTx/>
              <a:buNone/>
            </a:pPr>
            <a:r>
              <a:rPr lang="en-US" altLang="zh-CN" sz="2800" b="1" smtClean="0"/>
              <a:t>In function ‘main’:undefined reference to ‘gcdx’</a:t>
            </a:r>
          </a:p>
          <a:p>
            <a:pPr algn="just">
              <a:lnSpc>
                <a:spcPct val="90000"/>
              </a:lnSpc>
              <a:spcBef>
                <a:spcPct val="5000"/>
              </a:spcBef>
              <a:buFontTx/>
              <a:buNone/>
            </a:pPr>
            <a:r>
              <a:rPr lang="en-US" altLang="zh-CN" sz="2800" b="1" smtClean="0"/>
              <a:t>ld returned 1 exit status.</a:t>
            </a:r>
          </a:p>
          <a:p>
            <a:pPr algn="just">
              <a:lnSpc>
                <a:spcPct val="90000"/>
              </a:lnSpc>
              <a:spcBef>
                <a:spcPct val="5000"/>
              </a:spcBef>
              <a:buFontTx/>
              <a:buNone/>
            </a:pPr>
            <a:r>
              <a:rPr lang="zh-CN" altLang="en-US" sz="2800" b="1" smtClean="0"/>
              <a:t>请问，这个</a:t>
            </a:r>
            <a:r>
              <a:rPr lang="en-US" altLang="zh-CN" sz="2800" b="1" smtClean="0"/>
              <a:t>gcdx</a:t>
            </a:r>
            <a:r>
              <a:rPr lang="zh-CN" altLang="en-US" sz="2800" b="1" smtClean="0"/>
              <a:t>没有定义，是在编译时发现的，还是</a:t>
            </a:r>
          </a:p>
          <a:p>
            <a:pPr algn="just">
              <a:lnSpc>
                <a:spcPct val="90000"/>
              </a:lnSpc>
              <a:spcBef>
                <a:spcPct val="5000"/>
              </a:spcBef>
              <a:buFontTx/>
              <a:buNone/>
            </a:pPr>
            <a:r>
              <a:rPr lang="zh-CN" altLang="en-US" sz="2800" b="1" smtClean="0"/>
              <a:t>在连接时发现的？试说明理由</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zh-CN" altLang="en-US" b="1" smtClean="0"/>
              <a:t>3</a:t>
            </a:r>
          </a:p>
        </p:txBody>
      </p:sp>
      <p:sp>
        <p:nvSpPr>
          <p:cNvPr id="64515" name="Rectangle 3"/>
          <p:cNvSpPr>
            <a:spLocks noGrp="1" noChangeArrowheads="1"/>
          </p:cNvSpPr>
          <p:nvPr>
            <p:ph idx="1"/>
          </p:nvPr>
        </p:nvSpPr>
        <p:spPr>
          <a:xfrm>
            <a:off x="287338" y="1438275"/>
            <a:ext cx="8564562" cy="5399088"/>
          </a:xfrm>
          <a:noFill/>
        </p:spPr>
        <p:txBody>
          <a:bodyPr/>
          <a:lstStyle/>
          <a:p>
            <a:pPr algn="just">
              <a:lnSpc>
                <a:spcPct val="90000"/>
              </a:lnSpc>
              <a:spcBef>
                <a:spcPct val="10000"/>
              </a:spcBef>
              <a:buFontTx/>
              <a:buNone/>
            </a:pPr>
            <a:r>
              <a:rPr lang="zh-CN" altLang="en-US" sz="2800" b="1" smtClean="0"/>
              <a:t>一些</a:t>
            </a:r>
            <a:r>
              <a:rPr lang="en-US" altLang="zh-CN" sz="2800" b="1" smtClean="0"/>
              <a:t>C</a:t>
            </a:r>
            <a:r>
              <a:rPr lang="zh-CN" altLang="en-US" sz="2800" b="1" smtClean="0"/>
              <a:t>程序设计的教材上指出“在需要使用标准</a:t>
            </a:r>
            <a:r>
              <a:rPr lang="en-US" altLang="zh-CN" sz="2800" b="1" smtClean="0"/>
              <a:t>I/O</a:t>
            </a:r>
            <a:r>
              <a:rPr lang="zh-CN" altLang="en-US" sz="2800" b="1" smtClean="0"/>
              <a:t>库</a:t>
            </a:r>
          </a:p>
          <a:p>
            <a:pPr algn="just">
              <a:lnSpc>
                <a:spcPct val="90000"/>
              </a:lnSpc>
              <a:spcBef>
                <a:spcPct val="10000"/>
              </a:spcBef>
              <a:buFontTx/>
              <a:buNone/>
            </a:pPr>
            <a:r>
              <a:rPr lang="zh-CN" altLang="en-US" sz="2800" b="1" smtClean="0"/>
              <a:t>中的函数时，应在程序前使用</a:t>
            </a:r>
          </a:p>
          <a:p>
            <a:pPr algn="just">
              <a:lnSpc>
                <a:spcPct val="90000"/>
              </a:lnSpc>
              <a:spcBef>
                <a:spcPct val="10000"/>
              </a:spcBef>
              <a:buFontTx/>
              <a:buNone/>
            </a:pPr>
            <a:r>
              <a:rPr lang="zh-CN" altLang="en-US" sz="2800" b="1" smtClean="0"/>
              <a:t>		#</a:t>
            </a:r>
            <a:r>
              <a:rPr lang="en-US" altLang="zh-CN" sz="2800" b="1" smtClean="0"/>
              <a:t>include &lt;stdio.h&gt;</a:t>
            </a:r>
          </a:p>
          <a:p>
            <a:pPr algn="just">
              <a:lnSpc>
                <a:spcPct val="90000"/>
              </a:lnSpc>
              <a:spcBef>
                <a:spcPct val="10000"/>
              </a:spcBef>
              <a:buFontTx/>
              <a:buNone/>
            </a:pPr>
            <a:r>
              <a:rPr lang="zh-CN" altLang="en-US" sz="2800" b="1" smtClean="0"/>
              <a:t>预编译命令，但在用</a:t>
            </a:r>
            <a:r>
              <a:rPr lang="en-US" altLang="zh-CN" sz="2800" b="1" smtClean="0"/>
              <a:t>printf</a:t>
            </a:r>
            <a:r>
              <a:rPr lang="zh-CN" altLang="en-US" sz="2800" b="1" smtClean="0"/>
              <a:t>和</a:t>
            </a:r>
            <a:r>
              <a:rPr lang="en-US" altLang="zh-CN" sz="2800" b="1" smtClean="0"/>
              <a:t>scanf</a:t>
            </a:r>
            <a:r>
              <a:rPr lang="zh-CN" altLang="en-US" sz="2800" b="1" smtClean="0"/>
              <a:t>函数时，则可以不</a:t>
            </a:r>
          </a:p>
          <a:p>
            <a:pPr algn="just">
              <a:lnSpc>
                <a:spcPct val="90000"/>
              </a:lnSpc>
              <a:spcBef>
                <a:spcPct val="10000"/>
              </a:spcBef>
              <a:buFontTx/>
              <a:buNone/>
            </a:pPr>
            <a:r>
              <a:rPr lang="zh-CN" altLang="en-US" sz="2800" b="1" smtClean="0"/>
              <a:t>要。”但事实上并非仅限于这两个函数，如下面的</a:t>
            </a:r>
            <a:r>
              <a:rPr lang="en-US" altLang="zh-CN" sz="2800" b="1" smtClean="0"/>
              <a:t>C</a:t>
            </a:r>
          </a:p>
          <a:p>
            <a:pPr algn="just">
              <a:lnSpc>
                <a:spcPct val="90000"/>
              </a:lnSpc>
              <a:spcBef>
                <a:spcPct val="10000"/>
              </a:spcBef>
              <a:buFontTx/>
              <a:buNone/>
            </a:pPr>
            <a:r>
              <a:rPr lang="zh-CN" altLang="en-US" sz="2800" b="1" smtClean="0"/>
              <a:t>程序编译后运行时输出字符</a:t>
            </a:r>
            <a:r>
              <a:rPr lang="en-US" altLang="zh-CN" sz="2800" b="1" smtClean="0"/>
              <a:t>A</a:t>
            </a:r>
            <a:r>
              <a:rPr lang="zh-CN" altLang="en-US" sz="2800" b="1" smtClean="0"/>
              <a:t>并换行，它并没有预编</a:t>
            </a:r>
          </a:p>
          <a:p>
            <a:pPr algn="just">
              <a:lnSpc>
                <a:spcPct val="90000"/>
              </a:lnSpc>
              <a:spcBef>
                <a:spcPct val="10000"/>
              </a:spcBef>
              <a:buFontTx/>
              <a:buNone/>
            </a:pPr>
            <a:r>
              <a:rPr lang="zh-CN" altLang="en-US" sz="2800" b="1" smtClean="0"/>
              <a:t>译命令#</a:t>
            </a:r>
            <a:r>
              <a:rPr lang="en-US" altLang="zh-CN" sz="2800" b="1" smtClean="0"/>
              <a:t>include &lt;stdio.h&gt;。</a:t>
            </a:r>
            <a:r>
              <a:rPr lang="zh-CN" altLang="en-US" sz="2800" b="1" smtClean="0"/>
              <a:t>试解释为什么</a:t>
            </a:r>
            <a:endParaRPr lang="en-US" altLang="zh-CN" sz="2800" b="1" smtClean="0"/>
          </a:p>
          <a:p>
            <a:pPr algn="just">
              <a:lnSpc>
                <a:spcPct val="90000"/>
              </a:lnSpc>
              <a:spcBef>
                <a:spcPct val="10000"/>
              </a:spcBef>
              <a:buFontTx/>
              <a:buNone/>
            </a:pPr>
            <a:endParaRPr lang="zh-CN" altLang="en-US" sz="2800" b="1" smtClean="0"/>
          </a:p>
          <a:p>
            <a:pPr algn="just">
              <a:lnSpc>
                <a:spcPct val="90000"/>
              </a:lnSpc>
              <a:spcBef>
                <a:spcPct val="10000"/>
              </a:spcBef>
              <a:buFontTx/>
              <a:buNone/>
            </a:pPr>
            <a:r>
              <a:rPr lang="en-US" altLang="zh-CN" sz="2800" b="1" smtClean="0"/>
              <a:t>main() {</a:t>
            </a:r>
          </a:p>
          <a:p>
            <a:pPr algn="just">
              <a:lnSpc>
                <a:spcPct val="90000"/>
              </a:lnSpc>
              <a:spcBef>
                <a:spcPct val="10000"/>
              </a:spcBef>
              <a:buFontTx/>
              <a:buNone/>
            </a:pPr>
            <a:r>
              <a:rPr lang="en-US" altLang="zh-CN" sz="2800" b="1" smtClean="0"/>
              <a:t>	putchar('A');	putchar('\n');</a:t>
            </a:r>
          </a:p>
          <a:p>
            <a:pPr algn="just">
              <a:lnSpc>
                <a:spcPct val="90000"/>
              </a:lnSpc>
              <a:spcBef>
                <a:spcPct val="10000"/>
              </a:spcBef>
              <a:buFontTx/>
              <a:buNone/>
            </a:pPr>
            <a:r>
              <a:rPr lang="en-US" altLang="zh-CN" sz="2800" b="1" smtClean="0"/>
              <a:t>}</a:t>
            </a:r>
            <a:endParaRPr lang="zh-CN" altLang="en-US" sz="2800" b="1"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zh-CN" altLang="en-US" b="1" smtClean="0"/>
              <a:t>4</a:t>
            </a:r>
          </a:p>
        </p:txBody>
      </p:sp>
      <p:sp>
        <p:nvSpPr>
          <p:cNvPr id="1568771" name="Rectangle 3"/>
          <p:cNvSpPr>
            <a:spLocks noGrp="1" noChangeArrowheads="1"/>
          </p:cNvSpPr>
          <p:nvPr>
            <p:ph idx="1"/>
          </p:nvPr>
        </p:nvSpPr>
        <p:spPr>
          <a:xfrm>
            <a:off x="287338" y="1438275"/>
            <a:ext cx="8564562" cy="5254625"/>
          </a:xfrm>
          <a:noFill/>
        </p:spPr>
        <p:txBody>
          <a:bodyPr/>
          <a:lstStyle/>
          <a:p>
            <a:pPr algn="just">
              <a:spcBef>
                <a:spcPct val="5000"/>
              </a:spcBef>
              <a:buFontTx/>
              <a:buNone/>
            </a:pPr>
            <a:r>
              <a:rPr lang="en-US" altLang="zh-CN" b="1" smtClean="0"/>
              <a:t>    C</a:t>
            </a:r>
            <a:r>
              <a:rPr lang="zh-CN" altLang="en-US" b="1" smtClean="0"/>
              <a:t>的一个源文件可以包含若干个函数，该源</a:t>
            </a:r>
          </a:p>
          <a:p>
            <a:pPr algn="just">
              <a:spcBef>
                <a:spcPct val="5000"/>
              </a:spcBef>
              <a:buFontTx/>
              <a:buNone/>
            </a:pPr>
            <a:r>
              <a:rPr lang="zh-CN" altLang="en-US" b="1" smtClean="0"/>
              <a:t>文件经编译可以生成一个目标文件；若干个目</a:t>
            </a:r>
          </a:p>
          <a:p>
            <a:pPr algn="just">
              <a:spcBef>
                <a:spcPct val="5000"/>
              </a:spcBef>
              <a:buFontTx/>
              <a:buNone/>
            </a:pPr>
            <a:r>
              <a:rPr lang="zh-CN" altLang="en-US" b="1" smtClean="0"/>
              <a:t>标文件可以构成一个函数库</a:t>
            </a:r>
          </a:p>
          <a:p>
            <a:pPr algn="just">
              <a:spcBef>
                <a:spcPct val="5000"/>
              </a:spcBef>
              <a:buFontTx/>
              <a:buNone/>
            </a:pPr>
            <a:r>
              <a:rPr lang="zh-CN" altLang="en-US" b="1" smtClean="0"/>
              <a:t>    如果一个用户程序引用某函数库中某文件的</a:t>
            </a:r>
          </a:p>
          <a:p>
            <a:pPr algn="just">
              <a:spcBef>
                <a:spcPct val="5000"/>
              </a:spcBef>
              <a:buFontTx/>
              <a:buNone/>
            </a:pPr>
            <a:r>
              <a:rPr lang="zh-CN" altLang="en-US" b="1" smtClean="0"/>
              <a:t>某个函数，那么，在连接时的做法是下面三种</a:t>
            </a:r>
          </a:p>
          <a:p>
            <a:pPr algn="just">
              <a:spcBef>
                <a:spcPct val="5000"/>
              </a:spcBef>
              <a:buFontTx/>
              <a:buNone/>
            </a:pPr>
            <a:r>
              <a:rPr lang="zh-CN" altLang="en-US" b="1" smtClean="0"/>
              <a:t>方式的哪一种，说明理由</a:t>
            </a:r>
          </a:p>
          <a:p>
            <a:pPr lvl="1" algn="just">
              <a:spcBef>
                <a:spcPct val="5000"/>
              </a:spcBef>
            </a:pPr>
            <a:r>
              <a:rPr lang="zh-CN" altLang="en-US" b="1" smtClean="0"/>
              <a:t>将该函数的目标代码连到用户程序</a:t>
            </a:r>
          </a:p>
          <a:p>
            <a:pPr lvl="1" algn="just">
              <a:spcBef>
                <a:spcPct val="5000"/>
              </a:spcBef>
            </a:pPr>
            <a:r>
              <a:rPr lang="zh-CN" altLang="en-US" b="1" smtClean="0"/>
              <a:t>将该函数的目标代码所在的目标文件连到用户程序</a:t>
            </a:r>
          </a:p>
          <a:p>
            <a:pPr lvl="1" algn="just">
              <a:spcBef>
                <a:spcPct val="5000"/>
              </a:spcBef>
            </a:pPr>
            <a:r>
              <a:rPr lang="zh-CN" altLang="en-US" b="1" smtClean="0"/>
              <a:t>将该函数库全部连到用户程序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68771">
                                            <p:txEl>
                                              <p:pRg st="3" end="3"/>
                                            </p:txEl>
                                          </p:spTgt>
                                        </p:tgtEl>
                                        <p:attrNameLst>
                                          <p:attrName>style.visibility</p:attrName>
                                        </p:attrNameLst>
                                      </p:cBhvr>
                                      <p:to>
                                        <p:strVal val="visible"/>
                                      </p:to>
                                    </p:set>
                                    <p:animEffect transition="in" filter="box(in)">
                                      <p:cBhvr>
                                        <p:cTn id="7" dur="500"/>
                                        <p:tgtEl>
                                          <p:spTgt spid="1568771">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68771">
                                            <p:txEl>
                                              <p:pRg st="4" end="4"/>
                                            </p:txEl>
                                          </p:spTgt>
                                        </p:tgtEl>
                                        <p:attrNameLst>
                                          <p:attrName>style.visibility</p:attrName>
                                        </p:attrNameLst>
                                      </p:cBhvr>
                                      <p:to>
                                        <p:strVal val="visible"/>
                                      </p:to>
                                    </p:set>
                                    <p:animEffect transition="in" filter="box(in)">
                                      <p:cBhvr>
                                        <p:cTn id="10" dur="500"/>
                                        <p:tgtEl>
                                          <p:spTgt spid="1568771">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68771">
                                            <p:txEl>
                                              <p:pRg st="5" end="5"/>
                                            </p:txEl>
                                          </p:spTgt>
                                        </p:tgtEl>
                                        <p:attrNameLst>
                                          <p:attrName>style.visibility</p:attrName>
                                        </p:attrNameLst>
                                      </p:cBhvr>
                                      <p:to>
                                        <p:strVal val="visible"/>
                                      </p:to>
                                    </p:set>
                                    <p:animEffect transition="in" filter="box(in)">
                                      <p:cBhvr>
                                        <p:cTn id="13" dur="500"/>
                                        <p:tgtEl>
                                          <p:spTgt spid="1568771">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68771">
                                            <p:txEl>
                                              <p:pRg st="6" end="6"/>
                                            </p:txEl>
                                          </p:spTgt>
                                        </p:tgtEl>
                                        <p:attrNameLst>
                                          <p:attrName>style.visibility</p:attrName>
                                        </p:attrNameLst>
                                      </p:cBhvr>
                                      <p:to>
                                        <p:strVal val="visible"/>
                                      </p:to>
                                    </p:set>
                                    <p:animEffect transition="in" filter="box(in)">
                                      <p:cBhvr>
                                        <p:cTn id="16" dur="500"/>
                                        <p:tgtEl>
                                          <p:spTgt spid="1568771">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568771">
                                            <p:txEl>
                                              <p:pRg st="7" end="7"/>
                                            </p:txEl>
                                          </p:spTgt>
                                        </p:tgtEl>
                                        <p:attrNameLst>
                                          <p:attrName>style.visibility</p:attrName>
                                        </p:attrNameLst>
                                      </p:cBhvr>
                                      <p:to>
                                        <p:strVal val="visible"/>
                                      </p:to>
                                    </p:set>
                                    <p:animEffect transition="in" filter="box(in)">
                                      <p:cBhvr>
                                        <p:cTn id="19" dur="500"/>
                                        <p:tgtEl>
                                          <p:spTgt spid="1568771">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568771">
                                            <p:txEl>
                                              <p:pRg st="8" end="8"/>
                                            </p:txEl>
                                          </p:spTgt>
                                        </p:tgtEl>
                                        <p:attrNameLst>
                                          <p:attrName>style.visibility</p:attrName>
                                        </p:attrNameLst>
                                      </p:cBhvr>
                                      <p:to>
                                        <p:strVal val="visible"/>
                                      </p:to>
                                    </p:set>
                                    <p:animEffect transition="in" filter="box(in)">
                                      <p:cBhvr>
                                        <p:cTn id="22" dur="500"/>
                                        <p:tgtEl>
                                          <p:spTgt spid="1568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zh-CN" altLang="en-US" b="1" smtClean="0"/>
              <a:t>5</a:t>
            </a:r>
          </a:p>
        </p:txBody>
      </p:sp>
      <p:sp>
        <p:nvSpPr>
          <p:cNvPr id="66563" name="Rectangle 3"/>
          <p:cNvSpPr>
            <a:spLocks noGrp="1" noChangeArrowheads="1"/>
          </p:cNvSpPr>
          <p:nvPr>
            <p:ph idx="1"/>
          </p:nvPr>
        </p:nvSpPr>
        <p:spPr>
          <a:xfrm>
            <a:off x="287338" y="1438275"/>
            <a:ext cx="8564562" cy="5254625"/>
          </a:xfrm>
          <a:noFill/>
        </p:spPr>
        <p:txBody>
          <a:bodyPr/>
          <a:lstStyle/>
          <a:p>
            <a:pPr algn="just">
              <a:spcBef>
                <a:spcPct val="5000"/>
              </a:spcBef>
              <a:buFontTx/>
              <a:buNone/>
            </a:pPr>
            <a:r>
              <a:rPr lang="en-US" altLang="zh-CN" b="1" smtClean="0"/>
              <a:t>    cc</a:t>
            </a:r>
            <a:r>
              <a:rPr lang="zh-CN" altLang="en-US" b="1" smtClean="0"/>
              <a:t>是</a:t>
            </a:r>
            <a:r>
              <a:rPr lang="en-US" altLang="zh-CN" b="1" smtClean="0"/>
              <a:t>UNIX</a:t>
            </a:r>
            <a:r>
              <a:rPr lang="zh-CN" altLang="en-US" b="1" smtClean="0"/>
              <a:t>系统上</a:t>
            </a:r>
            <a:r>
              <a:rPr lang="en-US" altLang="zh-CN" b="1" smtClean="0"/>
              <a:t>C</a:t>
            </a:r>
            <a:r>
              <a:rPr lang="zh-CN" altLang="en-US" b="1" smtClean="0"/>
              <a:t>语言编译命令， </a:t>
            </a:r>
            <a:r>
              <a:rPr lang="zh-CN" altLang="en-US" b="1" smtClean="0">
                <a:sym typeface="Symbol" pitchFamily="18" charset="2"/>
              </a:rPr>
              <a:t></a:t>
            </a:r>
            <a:r>
              <a:rPr lang="en-US" altLang="zh-CN" b="1" smtClean="0"/>
              <a:t>l</a:t>
            </a:r>
            <a:r>
              <a:rPr lang="zh-CN" altLang="en-US" b="1" smtClean="0"/>
              <a:t>是连接</a:t>
            </a:r>
          </a:p>
          <a:p>
            <a:pPr algn="just">
              <a:spcBef>
                <a:spcPct val="5000"/>
              </a:spcBef>
              <a:buFontTx/>
              <a:buNone/>
            </a:pPr>
            <a:r>
              <a:rPr lang="zh-CN" altLang="en-US" b="1" smtClean="0"/>
              <a:t>库函数的选择项。某程序员自己编写了两个函</a:t>
            </a:r>
          </a:p>
          <a:p>
            <a:pPr algn="just">
              <a:spcBef>
                <a:spcPct val="5000"/>
              </a:spcBef>
              <a:buFontTx/>
              <a:buNone/>
            </a:pPr>
            <a:r>
              <a:rPr lang="zh-CN" altLang="en-US" b="1" smtClean="0"/>
              <a:t>数库</a:t>
            </a:r>
            <a:r>
              <a:rPr lang="en-US" altLang="zh-CN" b="1" smtClean="0"/>
              <a:t>libuser1.a</a:t>
            </a:r>
            <a:r>
              <a:rPr lang="zh-CN" altLang="en-US" b="1" smtClean="0"/>
              <a:t>和</a:t>
            </a:r>
            <a:r>
              <a:rPr lang="en-US" altLang="zh-CN" b="1" smtClean="0"/>
              <a:t>libuser2.a</a:t>
            </a:r>
            <a:r>
              <a:rPr lang="zh-CN" altLang="en-US" b="1" smtClean="0"/>
              <a:t>（库名必须以</a:t>
            </a:r>
            <a:r>
              <a:rPr lang="en-US" altLang="zh-CN" b="1" smtClean="0"/>
              <a:t>lib</a:t>
            </a:r>
            <a:r>
              <a:rPr lang="zh-CN" altLang="en-US" b="1" smtClean="0"/>
              <a:t>为前</a:t>
            </a:r>
          </a:p>
          <a:p>
            <a:pPr algn="just">
              <a:spcBef>
                <a:spcPct val="5000"/>
              </a:spcBef>
              <a:buFontTx/>
              <a:buNone/>
            </a:pPr>
            <a:r>
              <a:rPr lang="zh-CN" altLang="en-US" b="1" smtClean="0"/>
              <a:t>缀），当用命令</a:t>
            </a:r>
          </a:p>
          <a:p>
            <a:pPr algn="just">
              <a:spcBef>
                <a:spcPct val="5000"/>
              </a:spcBef>
              <a:buFontTx/>
              <a:buNone/>
            </a:pPr>
            <a:r>
              <a:rPr lang="zh-CN" altLang="en-US" b="1" smtClean="0"/>
              <a:t>		</a:t>
            </a:r>
            <a:r>
              <a:rPr lang="en-US" altLang="zh-CN" b="1" smtClean="0"/>
              <a:t>cc  test.c  </a:t>
            </a:r>
            <a:r>
              <a:rPr lang="en-US" altLang="zh-CN" b="1" smtClean="0">
                <a:sym typeface="Symbol" pitchFamily="18" charset="2"/>
              </a:rPr>
              <a:t></a:t>
            </a:r>
            <a:r>
              <a:rPr lang="en-US" altLang="zh-CN" b="1" smtClean="0"/>
              <a:t>luser1.a  </a:t>
            </a:r>
            <a:r>
              <a:rPr lang="en-US" altLang="zh-CN" b="1" smtClean="0">
                <a:sym typeface="Symbol" pitchFamily="18" charset="2"/>
              </a:rPr>
              <a:t></a:t>
            </a:r>
            <a:r>
              <a:rPr lang="en-US" altLang="zh-CN" b="1" smtClean="0"/>
              <a:t>luser2.a</a:t>
            </a:r>
          </a:p>
          <a:p>
            <a:pPr algn="just">
              <a:spcBef>
                <a:spcPct val="5000"/>
              </a:spcBef>
              <a:buFontTx/>
              <a:buNone/>
            </a:pPr>
            <a:r>
              <a:rPr lang="zh-CN" altLang="en-US" b="1" smtClean="0"/>
              <a:t>编译时，报告有未定义的符号，而改用命令</a:t>
            </a:r>
          </a:p>
          <a:p>
            <a:pPr algn="just">
              <a:spcBef>
                <a:spcPct val="5000"/>
              </a:spcBef>
              <a:buFontTx/>
              <a:buNone/>
            </a:pPr>
            <a:r>
              <a:rPr lang="zh-CN" altLang="en-US" b="1" smtClean="0"/>
              <a:t>		</a:t>
            </a:r>
            <a:r>
              <a:rPr lang="en-US" altLang="zh-CN" b="1" smtClean="0"/>
              <a:t>cc  test.c  </a:t>
            </a:r>
            <a:r>
              <a:rPr lang="en-US" altLang="zh-CN" b="1" smtClean="0">
                <a:sym typeface="Symbol" pitchFamily="18" charset="2"/>
              </a:rPr>
              <a:t></a:t>
            </a:r>
            <a:r>
              <a:rPr lang="en-US" altLang="zh-CN" b="1" smtClean="0"/>
              <a:t>luser2.a  </a:t>
            </a:r>
            <a:r>
              <a:rPr lang="en-US" altLang="zh-CN" b="1" smtClean="0">
                <a:sym typeface="Symbol" pitchFamily="18" charset="2"/>
              </a:rPr>
              <a:t></a:t>
            </a:r>
            <a:r>
              <a:rPr lang="en-US" altLang="zh-CN" b="1" smtClean="0"/>
              <a:t>luser1.a</a:t>
            </a:r>
          </a:p>
          <a:p>
            <a:pPr algn="just">
              <a:spcBef>
                <a:spcPct val="5000"/>
              </a:spcBef>
              <a:buFontTx/>
              <a:buNone/>
            </a:pPr>
            <a:r>
              <a:rPr lang="zh-CN" altLang="en-US" b="1" smtClean="0"/>
              <a:t>时，能得到可执行程序。试分析原因</a:t>
            </a:r>
          </a:p>
          <a:p>
            <a:pPr>
              <a:spcBef>
                <a:spcPct val="40000"/>
              </a:spcBef>
              <a:buFontTx/>
              <a:buNone/>
            </a:pPr>
            <a:r>
              <a:rPr lang="zh-CN" altLang="en-US" sz="2800" b="1" smtClean="0"/>
              <a:t>（备注：库名中的</a:t>
            </a:r>
            <a:r>
              <a:rPr lang="en-US" altLang="zh-CN" sz="2800" b="1" smtClean="0"/>
              <a:t>lib</a:t>
            </a:r>
            <a:r>
              <a:rPr lang="zh-CN" altLang="en-US" sz="2800" b="1" smtClean="0"/>
              <a:t>在命令中省略。该命令和命令</a:t>
            </a:r>
            <a:r>
              <a:rPr lang="en-US" altLang="zh-CN" sz="2800" b="1" smtClean="0"/>
              <a:t>cc</a:t>
            </a:r>
          </a:p>
          <a:p>
            <a:pPr>
              <a:spcBef>
                <a:spcPct val="0"/>
              </a:spcBef>
              <a:buFontTx/>
              <a:buNone/>
            </a:pPr>
            <a:r>
              <a:rPr lang="en-US" altLang="zh-CN" sz="2800" b="1" smtClean="0"/>
              <a:t> test.c libuser1.a libuser2.a</a:t>
            </a:r>
            <a:r>
              <a:rPr lang="zh-CN" altLang="en-US" sz="2800" b="1" smtClean="0"/>
              <a:t>的效果一致）</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zh-CN" altLang="en-US" b="1" smtClean="0"/>
              <a:t>5</a:t>
            </a:r>
          </a:p>
        </p:txBody>
      </p:sp>
      <p:sp>
        <p:nvSpPr>
          <p:cNvPr id="67587" name="Rectangle 3"/>
          <p:cNvSpPr>
            <a:spLocks noGrp="1" noChangeArrowheads="1"/>
          </p:cNvSpPr>
          <p:nvPr>
            <p:ph idx="1"/>
          </p:nvPr>
        </p:nvSpPr>
        <p:spPr>
          <a:xfrm>
            <a:off x="287338" y="1438275"/>
            <a:ext cx="8564562" cy="5038725"/>
          </a:xfrm>
          <a:noFill/>
        </p:spPr>
        <p:txBody>
          <a:bodyPr/>
          <a:lstStyle/>
          <a:p>
            <a:pPr algn="just">
              <a:spcBef>
                <a:spcPct val="5000"/>
              </a:spcBef>
              <a:buFontTx/>
              <a:buNone/>
            </a:pPr>
            <a:r>
              <a:rPr lang="zh-CN" altLang="en-US" b="1" smtClean="0"/>
              <a:t>		</a:t>
            </a:r>
            <a:r>
              <a:rPr lang="en-US" altLang="zh-CN" b="1" smtClean="0"/>
              <a:t>cc  test.c  </a:t>
            </a:r>
            <a:r>
              <a:rPr lang="en-US" altLang="zh-CN" b="1" smtClean="0">
                <a:sym typeface="Symbol" pitchFamily="18" charset="2"/>
              </a:rPr>
              <a:t></a:t>
            </a:r>
            <a:r>
              <a:rPr lang="en-US" altLang="zh-CN" b="1" smtClean="0"/>
              <a:t>luser1.a  </a:t>
            </a:r>
            <a:r>
              <a:rPr lang="en-US" altLang="zh-CN" b="1" smtClean="0">
                <a:sym typeface="Symbol" pitchFamily="18" charset="2"/>
              </a:rPr>
              <a:t></a:t>
            </a:r>
            <a:r>
              <a:rPr lang="en-US" altLang="zh-CN" b="1" smtClean="0"/>
              <a:t>luser2.a</a:t>
            </a:r>
          </a:p>
          <a:p>
            <a:pPr algn="just">
              <a:spcBef>
                <a:spcPct val="5000"/>
              </a:spcBef>
              <a:buFontTx/>
              <a:buNone/>
            </a:pPr>
            <a:r>
              <a:rPr lang="zh-CN" altLang="en-US" b="1" smtClean="0"/>
              <a:t>解答</a:t>
            </a:r>
          </a:p>
          <a:p>
            <a:pPr algn="just">
              <a:spcBef>
                <a:spcPct val="5000"/>
              </a:spcBef>
              <a:buFontTx/>
              <a:buNone/>
            </a:pPr>
            <a:endParaRPr lang="zh-CN" altLang="en-US" b="1" smtClean="0"/>
          </a:p>
          <a:p>
            <a:pPr algn="just">
              <a:spcBef>
                <a:spcPct val="5000"/>
              </a:spcBef>
              <a:buFontTx/>
              <a:buNone/>
            </a:pPr>
            <a:r>
              <a:rPr lang="zh-CN" altLang="en-US" b="1" smtClean="0"/>
              <a:t>	 </a:t>
            </a:r>
            <a:r>
              <a:rPr lang="en-US" altLang="zh-CN" b="1" smtClean="0"/>
              <a:t>test.c		libuser1.a		libuser2.a</a:t>
            </a:r>
          </a:p>
          <a:p>
            <a:pPr algn="just">
              <a:spcBef>
                <a:spcPct val="5000"/>
              </a:spcBef>
              <a:buFontTx/>
              <a:buNone/>
            </a:pPr>
            <a:r>
              <a:rPr lang="zh-CN" altLang="en-US" b="1" smtClean="0"/>
              <a:t>	引用</a:t>
            </a:r>
            <a:r>
              <a:rPr lang="en-US" altLang="zh-CN" b="1" smtClean="0"/>
              <a:t>a		</a:t>
            </a:r>
            <a:r>
              <a:rPr lang="zh-CN" altLang="en-US" b="1" smtClean="0"/>
              <a:t>定义</a:t>
            </a:r>
            <a:r>
              <a:rPr lang="en-US" altLang="zh-CN" b="1" smtClean="0"/>
              <a:t>b		</a:t>
            </a:r>
            <a:r>
              <a:rPr lang="zh-CN" altLang="en-US" b="1" smtClean="0"/>
              <a:t>定义</a:t>
            </a:r>
            <a:r>
              <a:rPr lang="en-US" altLang="zh-CN" b="1" smtClean="0"/>
              <a:t>a</a:t>
            </a:r>
          </a:p>
          <a:p>
            <a:pPr algn="just">
              <a:spcBef>
                <a:spcPct val="5000"/>
              </a:spcBef>
              <a:buFontTx/>
              <a:buNone/>
            </a:pPr>
            <a:r>
              <a:rPr lang="en-US" altLang="zh-CN" b="1" smtClean="0"/>
              <a:t>							</a:t>
            </a:r>
            <a:r>
              <a:rPr lang="zh-CN" altLang="en-US" b="1" smtClean="0"/>
              <a:t>引用</a:t>
            </a:r>
            <a:r>
              <a:rPr lang="en-US" altLang="zh-CN" b="1" smtClean="0"/>
              <a:t>b</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en-US" altLang="zh-CN" b="1" smtClean="0"/>
              <a:t>6</a:t>
            </a:r>
          </a:p>
        </p:txBody>
      </p:sp>
      <p:sp>
        <p:nvSpPr>
          <p:cNvPr id="68611"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smtClean="0"/>
              <a:t>    cc</a:t>
            </a:r>
            <a:r>
              <a:rPr lang="zh-CN" altLang="en-US" b="1" smtClean="0"/>
              <a:t>是</a:t>
            </a:r>
            <a:r>
              <a:rPr lang="en-US" altLang="zh-CN" b="1" smtClean="0"/>
              <a:t>UNIX</a:t>
            </a:r>
            <a:r>
              <a:rPr lang="zh-CN" altLang="en-US" b="1" smtClean="0"/>
              <a:t>系统上</a:t>
            </a:r>
            <a:r>
              <a:rPr lang="en-US" altLang="zh-CN" b="1" smtClean="0"/>
              <a:t>C</a:t>
            </a:r>
            <a:r>
              <a:rPr lang="zh-CN" altLang="en-US" b="1" smtClean="0"/>
              <a:t>语言编译命令，</a:t>
            </a:r>
            <a:r>
              <a:rPr lang="zh-CN" altLang="en-US" b="1" smtClean="0">
                <a:sym typeface="Symbol" pitchFamily="18" charset="2"/>
              </a:rPr>
              <a:t></a:t>
            </a:r>
            <a:r>
              <a:rPr lang="en-US" altLang="zh-CN" b="1" smtClean="0"/>
              <a:t>l</a:t>
            </a:r>
            <a:r>
              <a:rPr lang="zh-CN" altLang="en-US" b="1" smtClean="0"/>
              <a:t>是连接</a:t>
            </a:r>
          </a:p>
          <a:p>
            <a:pPr>
              <a:spcBef>
                <a:spcPct val="0"/>
              </a:spcBef>
              <a:buFontTx/>
              <a:buNone/>
            </a:pPr>
            <a:r>
              <a:rPr lang="zh-CN" altLang="en-US" b="1" smtClean="0"/>
              <a:t>库函数的选择项。两个程序员分别编写了函数</a:t>
            </a:r>
          </a:p>
          <a:p>
            <a:pPr>
              <a:spcBef>
                <a:spcPct val="0"/>
              </a:spcBef>
              <a:buFontTx/>
              <a:buNone/>
            </a:pPr>
            <a:r>
              <a:rPr lang="zh-CN" altLang="en-US" b="1" smtClean="0"/>
              <a:t>库</a:t>
            </a:r>
            <a:r>
              <a:rPr lang="en-US" altLang="zh-CN" b="1" smtClean="0"/>
              <a:t>libuser1.a</a:t>
            </a:r>
            <a:r>
              <a:rPr lang="zh-CN" altLang="en-US" b="1" smtClean="0"/>
              <a:t>和</a:t>
            </a:r>
            <a:r>
              <a:rPr lang="en-US" altLang="zh-CN" b="1" smtClean="0"/>
              <a:t>libuser2.a</a:t>
            </a:r>
            <a:r>
              <a:rPr lang="zh-CN" altLang="en-US" b="1" smtClean="0"/>
              <a:t>，当用命令</a:t>
            </a:r>
          </a:p>
          <a:p>
            <a:pPr>
              <a:spcBef>
                <a:spcPct val="0"/>
              </a:spcBef>
              <a:buFontTx/>
              <a:buNone/>
            </a:pPr>
            <a:r>
              <a:rPr lang="zh-CN" altLang="en-US" b="1" smtClean="0"/>
              <a:t>		</a:t>
            </a:r>
            <a:r>
              <a:rPr lang="en-US" altLang="zh-CN" b="1" smtClean="0"/>
              <a:t>cc  test.c  </a:t>
            </a:r>
            <a:r>
              <a:rPr lang="en-US" altLang="zh-CN" b="1" smtClean="0">
                <a:sym typeface="Symbol" pitchFamily="18" charset="2"/>
              </a:rPr>
              <a:t></a:t>
            </a:r>
            <a:r>
              <a:rPr lang="en-US" altLang="zh-CN" b="1" smtClean="0"/>
              <a:t>luser1.a  </a:t>
            </a:r>
            <a:r>
              <a:rPr lang="en-US" altLang="zh-CN" b="1" smtClean="0">
                <a:sym typeface="Symbol" pitchFamily="18" charset="2"/>
              </a:rPr>
              <a:t></a:t>
            </a:r>
            <a:r>
              <a:rPr lang="en-US" altLang="zh-CN" b="1" smtClean="0"/>
              <a:t>luser2.a</a:t>
            </a:r>
          </a:p>
          <a:p>
            <a:pPr>
              <a:spcBef>
                <a:spcPct val="0"/>
              </a:spcBef>
              <a:buFontTx/>
              <a:buNone/>
            </a:pPr>
            <a:r>
              <a:rPr lang="zh-CN" altLang="en-US" b="1" smtClean="0"/>
              <a:t>编译时，报告有重复定义的符号。而改用命令</a:t>
            </a:r>
          </a:p>
          <a:p>
            <a:pPr>
              <a:spcBef>
                <a:spcPct val="0"/>
              </a:spcBef>
              <a:buFontTx/>
              <a:buNone/>
            </a:pPr>
            <a:r>
              <a:rPr lang="zh-CN" altLang="en-US" b="1" smtClean="0"/>
              <a:t>		</a:t>
            </a:r>
            <a:r>
              <a:rPr lang="en-US" altLang="zh-CN" b="1" smtClean="0"/>
              <a:t>cc  test.c  </a:t>
            </a:r>
            <a:r>
              <a:rPr lang="en-US" altLang="zh-CN" b="1" smtClean="0">
                <a:sym typeface="Symbol" pitchFamily="18" charset="2"/>
              </a:rPr>
              <a:t></a:t>
            </a:r>
            <a:r>
              <a:rPr lang="en-US" altLang="zh-CN" b="1" smtClean="0"/>
              <a:t>luser2.a  </a:t>
            </a:r>
            <a:r>
              <a:rPr lang="en-US" altLang="zh-CN" b="1" smtClean="0">
                <a:sym typeface="Symbol" pitchFamily="18" charset="2"/>
              </a:rPr>
              <a:t></a:t>
            </a:r>
            <a:r>
              <a:rPr lang="en-US" altLang="zh-CN" b="1" smtClean="0"/>
              <a:t>luser1.a</a:t>
            </a:r>
          </a:p>
          <a:p>
            <a:pPr>
              <a:spcBef>
                <a:spcPct val="0"/>
              </a:spcBef>
              <a:buFontTx/>
              <a:buNone/>
            </a:pPr>
            <a:r>
              <a:rPr lang="zh-CN" altLang="en-US" b="1" smtClean="0"/>
              <a:t>时，能得到可执行程序。试分析原因</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en-US" altLang="zh-CN" b="1" smtClean="0"/>
              <a:t>6</a:t>
            </a:r>
          </a:p>
        </p:txBody>
      </p:sp>
      <p:sp>
        <p:nvSpPr>
          <p:cNvPr id="69635" name="Rectangle 3"/>
          <p:cNvSpPr>
            <a:spLocks noGrp="1" noChangeArrowheads="1"/>
          </p:cNvSpPr>
          <p:nvPr>
            <p:ph idx="1"/>
          </p:nvPr>
        </p:nvSpPr>
        <p:spPr>
          <a:xfrm>
            <a:off x="287338" y="1438275"/>
            <a:ext cx="8564562" cy="5038725"/>
          </a:xfrm>
          <a:noFill/>
        </p:spPr>
        <p:txBody>
          <a:bodyPr/>
          <a:lstStyle/>
          <a:p>
            <a:pPr>
              <a:spcBef>
                <a:spcPct val="0"/>
              </a:spcBef>
              <a:buFontTx/>
              <a:buNone/>
            </a:pPr>
            <a:r>
              <a:rPr lang="zh-CN" altLang="en-US" b="1" smtClean="0"/>
              <a:t>		</a:t>
            </a:r>
            <a:r>
              <a:rPr lang="en-US" altLang="zh-CN" b="1" smtClean="0"/>
              <a:t>cc  test.c  </a:t>
            </a:r>
            <a:r>
              <a:rPr lang="en-US" altLang="zh-CN" b="1" smtClean="0">
                <a:sym typeface="Symbol" pitchFamily="18" charset="2"/>
              </a:rPr>
              <a:t></a:t>
            </a:r>
            <a:r>
              <a:rPr lang="en-US" altLang="zh-CN" b="1" smtClean="0"/>
              <a:t>luser1.a  </a:t>
            </a:r>
            <a:r>
              <a:rPr lang="en-US" altLang="zh-CN" b="1" smtClean="0">
                <a:sym typeface="Symbol" pitchFamily="18" charset="2"/>
              </a:rPr>
              <a:t></a:t>
            </a:r>
            <a:r>
              <a:rPr lang="en-US" altLang="zh-CN" b="1" smtClean="0"/>
              <a:t>luser2.a</a:t>
            </a:r>
          </a:p>
          <a:p>
            <a:pPr>
              <a:spcBef>
                <a:spcPct val="0"/>
              </a:spcBef>
              <a:buFontTx/>
              <a:buNone/>
            </a:pPr>
            <a:r>
              <a:rPr lang="zh-CN" altLang="en-US" b="1" smtClean="0"/>
              <a:t>一种情况</a:t>
            </a:r>
            <a:endParaRPr lang="en-US" altLang="zh-CN" b="1" smtClean="0"/>
          </a:p>
          <a:p>
            <a:pPr>
              <a:spcBef>
                <a:spcPct val="0"/>
              </a:spcBef>
              <a:buFontTx/>
              <a:buNone/>
            </a:pPr>
            <a:endParaRPr lang="zh-CN" altLang="en-US" b="1" smtClean="0"/>
          </a:p>
          <a:p>
            <a:pPr>
              <a:spcBef>
                <a:spcPct val="0"/>
              </a:spcBef>
              <a:buFontTx/>
              <a:buNone/>
            </a:pPr>
            <a:r>
              <a:rPr lang="zh-CN" altLang="en-US" b="1" smtClean="0"/>
              <a:t>	 </a:t>
            </a:r>
            <a:r>
              <a:rPr lang="en-US" altLang="zh-CN" b="1" smtClean="0"/>
              <a:t>test.c		libuser1.a		libuser2.a</a:t>
            </a:r>
          </a:p>
          <a:p>
            <a:pPr>
              <a:spcBef>
                <a:spcPct val="0"/>
              </a:spcBef>
              <a:buFontTx/>
              <a:buNone/>
            </a:pPr>
            <a:r>
              <a:rPr lang="zh-CN" altLang="en-US" b="1" smtClean="0"/>
              <a:t>	引用</a:t>
            </a:r>
            <a:r>
              <a:rPr lang="en-US" altLang="zh-CN" b="1" smtClean="0"/>
              <a:t>a		</a:t>
            </a:r>
            <a:r>
              <a:rPr lang="zh-CN" altLang="en-US" b="1" smtClean="0"/>
              <a:t>定义</a:t>
            </a:r>
            <a:r>
              <a:rPr lang="en-US" altLang="zh-CN" b="1" smtClean="0"/>
              <a:t>a		</a:t>
            </a:r>
            <a:r>
              <a:rPr lang="zh-CN" altLang="en-US" b="1" smtClean="0"/>
              <a:t>定义</a:t>
            </a:r>
            <a:r>
              <a:rPr lang="en-US" altLang="zh-CN" b="1" smtClean="0"/>
              <a:t>b</a:t>
            </a:r>
          </a:p>
          <a:p>
            <a:pPr>
              <a:spcBef>
                <a:spcPct val="0"/>
              </a:spcBef>
              <a:buFontTx/>
              <a:buNone/>
            </a:pPr>
            <a:r>
              <a:rPr lang="en-US" altLang="zh-CN" b="1" smtClean="0"/>
              <a:t>	</a:t>
            </a:r>
            <a:r>
              <a:rPr lang="zh-CN" altLang="en-US" b="1" smtClean="0"/>
              <a:t>引用</a:t>
            </a:r>
            <a:r>
              <a:rPr lang="en-US" altLang="zh-CN" b="1" smtClean="0"/>
              <a:t>b		</a:t>
            </a:r>
            <a:r>
              <a:rPr lang="zh-CN" altLang="en-US" b="1" smtClean="0"/>
              <a:t>			定义</a:t>
            </a:r>
            <a:r>
              <a:rPr lang="en-US" altLang="zh-CN" b="1" smtClean="0"/>
              <a:t>a</a:t>
            </a:r>
          </a:p>
          <a:p>
            <a:pPr>
              <a:spcBef>
                <a:spcPct val="0"/>
              </a:spcBef>
              <a:buFontTx/>
              <a:buNone/>
            </a:pPr>
            <a:r>
              <a:rPr lang="en-US" altLang="zh-CN" b="1" smtClean="0"/>
              <a:t>						</a:t>
            </a:r>
            <a:endParaRPr lang="zh-CN" altLang="en-US" b="1" smtClean="0"/>
          </a:p>
          <a:p>
            <a:pPr>
              <a:spcBef>
                <a:spcPct val="0"/>
              </a:spcBef>
              <a:buFontTx/>
              <a:buNone/>
            </a:pPr>
            <a:r>
              <a:rPr lang="zh-CN" altLang="en-US" b="1" smtClean="0"/>
              <a:t>		若干人一起开发软件时</a:t>
            </a:r>
          </a:p>
          <a:p>
            <a:pPr>
              <a:spcBef>
                <a:spcPct val="0"/>
              </a:spcBef>
              <a:buFontTx/>
              <a:buNone/>
            </a:pPr>
            <a:r>
              <a:rPr lang="zh-CN" altLang="en-US" b="1" smtClean="0"/>
              <a:t>有可能发生</a:t>
            </a:r>
            <a:r>
              <a:rPr lang="zh-CN" altLang="en-US" smtClean="0"/>
              <a:t> </a:t>
            </a:r>
            <a:endParaRPr lang="en-US" altLang="zh-CN" smtClean="0"/>
          </a:p>
        </p:txBody>
      </p:sp>
      <p:sp>
        <p:nvSpPr>
          <p:cNvPr id="69636" name="AutoShape 5"/>
          <p:cNvSpPr>
            <a:spLocks noChangeArrowheads="1"/>
          </p:cNvSpPr>
          <p:nvPr/>
        </p:nvSpPr>
        <p:spPr bwMode="auto">
          <a:xfrm>
            <a:off x="6011863" y="4797425"/>
            <a:ext cx="3024187" cy="1511300"/>
          </a:xfrm>
          <a:prstGeom prst="wedgeRoundRectCallout">
            <a:avLst>
              <a:gd name="adj1" fmla="val -26116"/>
              <a:gd name="adj2" fmla="val -80778"/>
              <a:gd name="adj3" fmla="val 16667"/>
            </a:avLst>
          </a:prstGeom>
          <a:noFill/>
          <a:ln w="25400" algn="ctr">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r>
              <a:rPr lang="zh-CN" altLang="en-US" sz="2800">
                <a:solidFill>
                  <a:srgbClr val="00FF00"/>
                </a:solidFill>
              </a:rPr>
              <a:t>  </a:t>
            </a:r>
            <a:r>
              <a:rPr lang="en-US" altLang="zh-CN" sz="2800">
                <a:solidFill>
                  <a:srgbClr val="00FF00"/>
                </a:solidFill>
              </a:rPr>
              <a:t>a</a:t>
            </a:r>
            <a:r>
              <a:rPr lang="zh-CN" altLang="en-US" sz="2800">
                <a:solidFill>
                  <a:srgbClr val="00FF00"/>
                </a:solidFill>
              </a:rPr>
              <a:t>的使用局部于文件，应加</a:t>
            </a:r>
            <a:r>
              <a:rPr lang="en-US" altLang="zh-CN" sz="2800">
                <a:solidFill>
                  <a:srgbClr val="00FF00"/>
                </a:solidFill>
              </a:rPr>
              <a:t>static</a:t>
            </a:r>
            <a:r>
              <a:rPr lang="zh-CN" altLang="en-US" sz="2800">
                <a:solidFill>
                  <a:srgbClr val="00FF00"/>
                </a:solidFill>
              </a:rPr>
              <a:t>而未加</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en-US" altLang="zh-CN" b="1" smtClean="0"/>
              <a:t>7</a:t>
            </a:r>
          </a:p>
        </p:txBody>
      </p:sp>
      <p:sp>
        <p:nvSpPr>
          <p:cNvPr id="1593347" name="Rectangle 3"/>
          <p:cNvSpPr>
            <a:spLocks noGrp="1" noChangeArrowheads="1"/>
          </p:cNvSpPr>
          <p:nvPr>
            <p:ph idx="1"/>
          </p:nvPr>
        </p:nvSpPr>
        <p:spPr>
          <a:xfrm>
            <a:off x="287338" y="1438275"/>
            <a:ext cx="8637587" cy="5254625"/>
          </a:xfrm>
          <a:noFill/>
        </p:spPr>
        <p:txBody>
          <a:bodyPr/>
          <a:lstStyle/>
          <a:p>
            <a:pPr>
              <a:spcBef>
                <a:spcPct val="0"/>
              </a:spcBef>
              <a:buFontTx/>
              <a:buNone/>
            </a:pPr>
            <a:r>
              <a:rPr lang="zh-CN" altLang="en-US" b="1" smtClean="0"/>
              <a:t>    两个</a:t>
            </a:r>
            <a:r>
              <a:rPr lang="en-US" altLang="zh-CN" b="1" smtClean="0"/>
              <a:t>C</a:t>
            </a:r>
            <a:r>
              <a:rPr lang="zh-CN" altLang="en-US" b="1" smtClean="0"/>
              <a:t>文件</a:t>
            </a:r>
            <a:r>
              <a:rPr lang="en-US" altLang="zh-CN" b="1" smtClean="0"/>
              <a:t>link1.c</a:t>
            </a:r>
            <a:r>
              <a:rPr lang="zh-CN" altLang="en-US" b="1" smtClean="0"/>
              <a:t>和</a:t>
            </a:r>
            <a:r>
              <a:rPr lang="en-US" altLang="zh-CN" b="1" smtClean="0"/>
              <a:t>link2.c</a:t>
            </a:r>
            <a:r>
              <a:rPr lang="zh-CN" altLang="en-US" b="1" smtClean="0"/>
              <a:t>的内容分别如下</a:t>
            </a:r>
          </a:p>
          <a:p>
            <a:pPr>
              <a:spcBef>
                <a:spcPct val="0"/>
              </a:spcBef>
              <a:buFontTx/>
              <a:buNone/>
            </a:pPr>
            <a:r>
              <a:rPr lang="zh-CN" altLang="en-US" sz="2800" b="1" smtClean="0"/>
              <a:t>		</a:t>
            </a:r>
            <a:r>
              <a:rPr lang="en-US" altLang="zh-CN" sz="2800" b="1" smtClean="0"/>
              <a:t>int buf[1] ={100};</a:t>
            </a:r>
          </a:p>
          <a:p>
            <a:pPr>
              <a:spcBef>
                <a:spcPct val="0"/>
              </a:spcBef>
              <a:buFontTx/>
              <a:buNone/>
            </a:pPr>
            <a:r>
              <a:rPr lang="zh-CN" altLang="en-US" b="1" smtClean="0"/>
              <a:t>和</a:t>
            </a:r>
          </a:p>
          <a:p>
            <a:pPr>
              <a:spcBef>
                <a:spcPct val="0"/>
              </a:spcBef>
              <a:buFontTx/>
              <a:buNone/>
            </a:pPr>
            <a:r>
              <a:rPr lang="zh-CN" altLang="en-US" sz="2800" b="1" smtClean="0"/>
              <a:t>		</a:t>
            </a:r>
            <a:r>
              <a:rPr lang="en-US" altLang="zh-CN" sz="2800" b="1" smtClean="0"/>
              <a:t>extern int </a:t>
            </a:r>
            <a:r>
              <a:rPr lang="en-US" altLang="zh-CN" sz="2800" b="1" smtClean="0">
                <a:sym typeface="Symbol" pitchFamily="18" charset="2"/>
              </a:rPr>
              <a:t></a:t>
            </a:r>
            <a:r>
              <a:rPr lang="en-US" altLang="zh-CN" sz="2800" b="1" smtClean="0"/>
              <a:t>buf;</a:t>
            </a:r>
          </a:p>
          <a:p>
            <a:pPr>
              <a:spcBef>
                <a:spcPct val="0"/>
              </a:spcBef>
              <a:buFontTx/>
              <a:buNone/>
            </a:pPr>
            <a:r>
              <a:rPr lang="en-US" altLang="zh-CN" sz="2800" b="1" smtClean="0"/>
              <a:t>		main() { printf(“%d\n”, </a:t>
            </a:r>
            <a:r>
              <a:rPr lang="en-US" altLang="zh-CN" sz="2800" b="1" smtClean="0">
                <a:sym typeface="Symbol" pitchFamily="18" charset="2"/>
              </a:rPr>
              <a:t></a:t>
            </a:r>
            <a:r>
              <a:rPr lang="en-US" altLang="zh-CN" sz="2800" b="1" smtClean="0"/>
              <a:t>buf); }</a:t>
            </a:r>
          </a:p>
          <a:p>
            <a:pPr>
              <a:spcBef>
                <a:spcPct val="0"/>
              </a:spcBef>
              <a:buFontTx/>
              <a:buNone/>
            </a:pPr>
            <a:r>
              <a:rPr lang="zh-CN" altLang="en-US" b="1" smtClean="0"/>
              <a:t>    在</a:t>
            </a:r>
            <a:r>
              <a:rPr lang="en-US" altLang="zh-CN" b="1" smtClean="0"/>
              <a:t>X86/Linux</a:t>
            </a:r>
            <a:r>
              <a:rPr lang="zh-CN" altLang="en-US" b="1" smtClean="0"/>
              <a:t>经命令</a:t>
            </a:r>
            <a:r>
              <a:rPr lang="en-US" altLang="zh-CN" b="1" smtClean="0"/>
              <a:t>cc link1.c link2.c</a:t>
            </a:r>
            <a:r>
              <a:rPr lang="zh-CN" altLang="en-US" b="1" smtClean="0"/>
              <a:t>编译后，</a:t>
            </a:r>
          </a:p>
          <a:p>
            <a:pPr>
              <a:spcBef>
                <a:spcPct val="0"/>
              </a:spcBef>
              <a:buFontTx/>
              <a:buNone/>
            </a:pPr>
            <a:r>
              <a:rPr lang="zh-CN" altLang="en-US" b="1" smtClean="0"/>
              <a:t>运行时产生如下的出错信息</a:t>
            </a:r>
          </a:p>
          <a:p>
            <a:pPr>
              <a:spcBef>
                <a:spcPct val="0"/>
              </a:spcBef>
              <a:buFontTx/>
              <a:buNone/>
            </a:pPr>
            <a:r>
              <a:rPr lang="zh-CN" altLang="en-US" sz="2800" b="1" smtClean="0"/>
              <a:t>		</a:t>
            </a:r>
            <a:r>
              <a:rPr lang="en-US" altLang="zh-CN" sz="2800" b="1" smtClean="0"/>
              <a:t>Segmentation fault (core dumped)</a:t>
            </a:r>
          </a:p>
          <a:p>
            <a:pPr>
              <a:spcBef>
                <a:spcPct val="0"/>
              </a:spcBef>
              <a:buFontTx/>
              <a:buNone/>
            </a:pPr>
            <a:r>
              <a:rPr lang="zh-CN" altLang="en-US" b="1" smtClean="0"/>
              <a:t>请说明原因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3347">
                                            <p:txEl>
                                              <p:pRg st="5" end="5"/>
                                            </p:txEl>
                                          </p:spTgt>
                                        </p:tgtEl>
                                        <p:attrNameLst>
                                          <p:attrName>style.visibility</p:attrName>
                                        </p:attrNameLst>
                                      </p:cBhvr>
                                      <p:to>
                                        <p:strVal val="visible"/>
                                      </p:to>
                                    </p:set>
                                    <p:animEffect transition="in" filter="box(in)">
                                      <p:cBhvr>
                                        <p:cTn id="7" dur="500"/>
                                        <p:tgtEl>
                                          <p:spTgt spid="159334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93347">
                                            <p:txEl>
                                              <p:pRg st="6" end="6"/>
                                            </p:txEl>
                                          </p:spTgt>
                                        </p:tgtEl>
                                        <p:attrNameLst>
                                          <p:attrName>style.visibility</p:attrName>
                                        </p:attrNameLst>
                                      </p:cBhvr>
                                      <p:to>
                                        <p:strVal val="visible"/>
                                      </p:to>
                                    </p:set>
                                    <p:animEffect transition="in" filter="box(in)">
                                      <p:cBhvr>
                                        <p:cTn id="10" dur="500"/>
                                        <p:tgtEl>
                                          <p:spTgt spid="159334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93347">
                                            <p:txEl>
                                              <p:pRg st="7" end="7"/>
                                            </p:txEl>
                                          </p:spTgt>
                                        </p:tgtEl>
                                        <p:attrNameLst>
                                          <p:attrName>style.visibility</p:attrName>
                                        </p:attrNameLst>
                                      </p:cBhvr>
                                      <p:to>
                                        <p:strVal val="visible"/>
                                      </p:to>
                                    </p:set>
                                    <p:animEffect transition="in" filter="box(in)">
                                      <p:cBhvr>
                                        <p:cTn id="13" dur="500"/>
                                        <p:tgtEl>
                                          <p:spTgt spid="1593347">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93347">
                                            <p:txEl>
                                              <p:pRg st="8" end="8"/>
                                            </p:txEl>
                                          </p:spTgt>
                                        </p:tgtEl>
                                        <p:attrNameLst>
                                          <p:attrName>style.visibility</p:attrName>
                                        </p:attrNameLst>
                                      </p:cBhvr>
                                      <p:to>
                                        <p:strVal val="visible"/>
                                      </p:to>
                                    </p:set>
                                    <p:animEffect transition="in" filter="box(in)">
                                      <p:cBhvr>
                                        <p:cTn id="16" dur="500"/>
                                        <p:tgtEl>
                                          <p:spTgt spid="1593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例   题   </a:t>
            </a:r>
            <a:r>
              <a:rPr lang="en-US" altLang="zh-CN" b="1" smtClean="0"/>
              <a:t>7</a:t>
            </a:r>
          </a:p>
        </p:txBody>
      </p:sp>
      <p:sp>
        <p:nvSpPr>
          <p:cNvPr id="1601539" name="Rectangle 3"/>
          <p:cNvSpPr>
            <a:spLocks noGrp="1" noChangeArrowheads="1"/>
          </p:cNvSpPr>
          <p:nvPr>
            <p:ph idx="1"/>
          </p:nvPr>
        </p:nvSpPr>
        <p:spPr>
          <a:xfrm>
            <a:off x="287338" y="1438275"/>
            <a:ext cx="8564562" cy="5326063"/>
          </a:xfrm>
          <a:noFill/>
        </p:spPr>
        <p:txBody>
          <a:bodyPr/>
          <a:lstStyle/>
          <a:p>
            <a:pPr>
              <a:spcBef>
                <a:spcPct val="0"/>
              </a:spcBef>
              <a:buFontTx/>
              <a:buNone/>
            </a:pPr>
            <a:r>
              <a:rPr lang="zh-CN" altLang="en-US" b="1" smtClean="0"/>
              <a:t>		</a:t>
            </a:r>
            <a:r>
              <a:rPr lang="en-US" altLang="zh-CN" sz="2800" b="1" smtClean="0"/>
              <a:t>int buf[1] ={100};</a:t>
            </a:r>
          </a:p>
          <a:p>
            <a:pPr>
              <a:spcBef>
                <a:spcPct val="0"/>
              </a:spcBef>
              <a:buFontTx/>
              <a:buNone/>
            </a:pPr>
            <a:r>
              <a:rPr lang="zh-CN" altLang="en-US" b="1" smtClean="0"/>
              <a:t>和</a:t>
            </a:r>
          </a:p>
          <a:p>
            <a:pPr>
              <a:spcBef>
                <a:spcPct val="0"/>
              </a:spcBef>
              <a:buFontTx/>
              <a:buNone/>
            </a:pPr>
            <a:r>
              <a:rPr lang="zh-CN" altLang="en-US" b="1" smtClean="0"/>
              <a:t>		</a:t>
            </a:r>
            <a:r>
              <a:rPr lang="en-US" altLang="zh-CN" sz="2800" b="1" smtClean="0"/>
              <a:t>extern int  </a:t>
            </a:r>
            <a:r>
              <a:rPr lang="en-US" altLang="zh-CN" sz="2800" b="1" smtClean="0">
                <a:sym typeface="Symbol" pitchFamily="18" charset="2"/>
              </a:rPr>
              <a:t></a:t>
            </a:r>
            <a:r>
              <a:rPr lang="en-US" altLang="zh-CN" sz="2800" b="1" smtClean="0"/>
              <a:t>buf;</a:t>
            </a:r>
          </a:p>
          <a:p>
            <a:pPr>
              <a:spcBef>
                <a:spcPct val="0"/>
              </a:spcBef>
              <a:buFontTx/>
              <a:buNone/>
            </a:pPr>
            <a:r>
              <a:rPr lang="en-US" altLang="zh-CN" sz="2800" b="1" smtClean="0"/>
              <a:t>		main() { printf(“%d\n”, </a:t>
            </a:r>
            <a:r>
              <a:rPr lang="en-US" altLang="zh-CN" sz="2800" b="1" smtClean="0">
                <a:sym typeface="Symbol" pitchFamily="18" charset="2"/>
              </a:rPr>
              <a:t></a:t>
            </a:r>
            <a:r>
              <a:rPr lang="en-US" altLang="zh-CN" sz="2800" b="1" smtClean="0"/>
              <a:t>buf); }</a:t>
            </a:r>
          </a:p>
          <a:p>
            <a:r>
              <a:rPr lang="zh-CN" altLang="en-US" sz="2800" b="1" smtClean="0"/>
              <a:t>连接时不检查名字的类型</a:t>
            </a:r>
          </a:p>
          <a:p>
            <a:pPr>
              <a:spcBef>
                <a:spcPct val="0"/>
              </a:spcBef>
              <a:buFontTx/>
              <a:buNone/>
            </a:pPr>
            <a:r>
              <a:rPr lang="zh-CN" altLang="en-US" sz="2800" b="1" smtClean="0"/>
              <a:t>	</a:t>
            </a:r>
            <a:r>
              <a:rPr lang="en-US" altLang="zh-CN" sz="2800" b="1" smtClean="0"/>
              <a:t>- </a:t>
            </a:r>
            <a:r>
              <a:rPr lang="zh-CN" altLang="en-US" sz="2800" b="1" smtClean="0"/>
              <a:t>虽对</a:t>
            </a:r>
            <a:r>
              <a:rPr lang="en-US" altLang="zh-CN" sz="2800" b="1" smtClean="0"/>
              <a:t>buf</a:t>
            </a:r>
            <a:r>
              <a:rPr lang="zh-CN" altLang="en-US" sz="2800" b="1" smtClean="0"/>
              <a:t>的类型持不同观点，但能连接成目标程序</a:t>
            </a:r>
            <a:endParaRPr lang="zh-CN" altLang="en-US" sz="2800" b="1" smtClean="0">
              <a:sym typeface="Symbol" pitchFamily="18" charset="2"/>
            </a:endParaRPr>
          </a:p>
          <a:p>
            <a:r>
              <a:rPr lang="zh-CN" altLang="en-US" sz="2800" b="1" smtClean="0"/>
              <a:t>连接时让不同文件中同一名字的地址相同</a:t>
            </a:r>
          </a:p>
          <a:p>
            <a:pPr>
              <a:spcBef>
                <a:spcPct val="0"/>
              </a:spcBef>
              <a:buFontTx/>
              <a:buNone/>
            </a:pPr>
            <a:r>
              <a:rPr lang="zh-CN" altLang="en-US" sz="2800" b="1" smtClean="0"/>
              <a:t>	</a:t>
            </a:r>
            <a:r>
              <a:rPr lang="en-US" altLang="zh-CN" sz="2800" b="1" smtClean="0"/>
              <a:t>- </a:t>
            </a:r>
            <a:r>
              <a:rPr lang="zh-CN" altLang="en-US" sz="2800" b="1" smtClean="0"/>
              <a:t>运行时，在</a:t>
            </a:r>
            <a:r>
              <a:rPr lang="en-US" altLang="zh-CN" sz="2800" b="1" smtClean="0"/>
              <a:t>link2.c</a:t>
            </a:r>
            <a:r>
              <a:rPr lang="zh-CN" altLang="en-US" sz="2800" b="1" smtClean="0"/>
              <a:t>中，由于</a:t>
            </a:r>
            <a:r>
              <a:rPr lang="en-US" altLang="zh-CN" sz="2800" b="1" smtClean="0"/>
              <a:t>buf</a:t>
            </a:r>
            <a:r>
              <a:rPr lang="zh-CN" altLang="en-US" sz="2800" b="1" smtClean="0"/>
              <a:t>的内容是</a:t>
            </a:r>
            <a:r>
              <a:rPr lang="en-US" altLang="zh-CN" sz="2800" b="1" smtClean="0"/>
              <a:t>100</a:t>
            </a:r>
            <a:r>
              <a:rPr lang="zh-CN" altLang="en-US" sz="2800" b="1" smtClean="0"/>
              <a:t>，取</a:t>
            </a:r>
            <a:r>
              <a:rPr lang="en-US" altLang="zh-CN" sz="2800" b="1" smtClean="0">
                <a:sym typeface="Symbol" pitchFamily="18" charset="2"/>
              </a:rPr>
              <a:t></a:t>
            </a:r>
            <a:r>
              <a:rPr lang="en-US" altLang="zh-CN" sz="2800" b="1" smtClean="0"/>
              <a:t>buf</a:t>
            </a:r>
            <a:r>
              <a:rPr lang="zh-CN" altLang="en-US" sz="2800" b="1" smtClean="0"/>
              <a:t>的值就是取地址为</a:t>
            </a:r>
            <a:r>
              <a:rPr lang="en-US" altLang="zh-CN" sz="2800" b="1" smtClean="0"/>
              <a:t>100</a:t>
            </a:r>
            <a:r>
              <a:rPr lang="zh-CN" altLang="en-US" sz="2800" b="1" smtClean="0"/>
              <a:t>的单元的内容。该地址不在程序数据区内，报错</a:t>
            </a:r>
            <a:r>
              <a:rPr lang="zh-CN" altLang="en-US" sz="2800" smtClean="0"/>
              <a:t> </a:t>
            </a:r>
          </a:p>
          <a:p>
            <a:r>
              <a:rPr lang="zh-CN" altLang="en-US" sz="2800" b="1" smtClean="0"/>
              <a:t>若把这些代码放在一个文件中，编译时报错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01539">
                                            <p:txEl>
                                              <p:pRg st="4" end="4"/>
                                            </p:txEl>
                                          </p:spTgt>
                                        </p:tgtEl>
                                        <p:attrNameLst>
                                          <p:attrName>style.visibility</p:attrName>
                                        </p:attrNameLst>
                                      </p:cBhvr>
                                      <p:to>
                                        <p:strVal val="visible"/>
                                      </p:to>
                                    </p:set>
                                    <p:animEffect transition="in" filter="box(in)">
                                      <p:cBhvr>
                                        <p:cTn id="7" dur="500"/>
                                        <p:tgtEl>
                                          <p:spTgt spid="16015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01539">
                                            <p:txEl>
                                              <p:pRg st="5" end="5"/>
                                            </p:txEl>
                                          </p:spTgt>
                                        </p:tgtEl>
                                        <p:attrNameLst>
                                          <p:attrName>style.visibility</p:attrName>
                                        </p:attrNameLst>
                                      </p:cBhvr>
                                      <p:to>
                                        <p:strVal val="visible"/>
                                      </p:to>
                                    </p:set>
                                    <p:animEffect transition="in" filter="box(in)">
                                      <p:cBhvr>
                                        <p:cTn id="12" dur="500"/>
                                        <p:tgtEl>
                                          <p:spTgt spid="160153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01539">
                                            <p:txEl>
                                              <p:pRg st="6" end="6"/>
                                            </p:txEl>
                                          </p:spTgt>
                                        </p:tgtEl>
                                        <p:attrNameLst>
                                          <p:attrName>style.visibility</p:attrName>
                                        </p:attrNameLst>
                                      </p:cBhvr>
                                      <p:to>
                                        <p:strVal val="visible"/>
                                      </p:to>
                                    </p:set>
                                    <p:animEffect transition="in" filter="box(in)">
                                      <p:cBhvr>
                                        <p:cTn id="17" dur="500"/>
                                        <p:tgtEl>
                                          <p:spTgt spid="160153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601539">
                                            <p:txEl>
                                              <p:pRg st="7" end="7"/>
                                            </p:txEl>
                                          </p:spTgt>
                                        </p:tgtEl>
                                        <p:attrNameLst>
                                          <p:attrName>style.visibility</p:attrName>
                                        </p:attrNameLst>
                                      </p:cBhvr>
                                      <p:to>
                                        <p:strVal val="visible"/>
                                      </p:to>
                                    </p:set>
                                    <p:animEffect transition="in" filter="box(in)">
                                      <p:cBhvr>
                                        <p:cTn id="22" dur="500"/>
                                        <p:tgtEl>
                                          <p:spTgt spid="160153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601539">
                                            <p:txEl>
                                              <p:pRg st="8" end="8"/>
                                            </p:txEl>
                                          </p:spTgt>
                                        </p:tgtEl>
                                        <p:attrNameLst>
                                          <p:attrName>style.visibility</p:attrName>
                                        </p:attrNameLst>
                                      </p:cBhvr>
                                      <p:to>
                                        <p:strVal val="visible"/>
                                      </p:to>
                                    </p:set>
                                    <p:animEffect transition="in" filter="box(in)">
                                      <p:cBhvr>
                                        <p:cTn id="27" dur="500"/>
                                        <p:tgtEl>
                                          <p:spTgt spid="16015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8195" name="Rectangle 3"/>
          <p:cNvSpPr>
            <a:spLocks noGrp="1" noChangeArrowheads="1"/>
          </p:cNvSpPr>
          <p:nvPr>
            <p:ph idx="1"/>
          </p:nvPr>
        </p:nvSpPr>
        <p:spPr>
          <a:xfrm>
            <a:off x="287338" y="1438275"/>
            <a:ext cx="8564562" cy="5326063"/>
          </a:xfrm>
          <a:noFill/>
        </p:spPr>
        <p:txBody>
          <a:bodyPr/>
          <a:lstStyle/>
          <a:p>
            <a:r>
              <a:rPr lang="zh-CN" altLang="en-US" b="1" smtClean="0"/>
              <a:t>例   一段汇编代码</a:t>
            </a:r>
          </a:p>
          <a:p>
            <a:pPr algn="just">
              <a:lnSpc>
                <a:spcPct val="85000"/>
              </a:lnSpc>
              <a:spcBef>
                <a:spcPct val="5000"/>
              </a:spcBef>
              <a:buFontTx/>
              <a:buNone/>
            </a:pPr>
            <a:r>
              <a:rPr lang="zh-CN" altLang="en-US" sz="2800" b="1" smtClean="0">
                <a:cs typeface="Times New Roman" pitchFamily="18" charset="0"/>
              </a:rPr>
              <a:t>.</a:t>
            </a:r>
            <a:r>
              <a:rPr lang="en-US" altLang="zh-CN" sz="2800" b="1" smtClean="0">
                <a:cs typeface="Times New Roman" pitchFamily="18" charset="0"/>
              </a:rPr>
              <a:t>L2:					</a:t>
            </a:r>
            <a:r>
              <a:rPr lang="zh-CN" altLang="en-US" sz="2800" b="1" smtClean="0">
                <a:cs typeface="Times New Roman" pitchFamily="18" charset="0"/>
              </a:rPr>
              <a:t>第一编扫描建立符号表</a:t>
            </a:r>
            <a:r>
              <a:rPr lang="en-US" altLang="zh-CN" sz="2800" b="1" smtClean="0">
                <a:cs typeface="Times New Roman" pitchFamily="18" charset="0"/>
              </a:rPr>
              <a:t>,</a:t>
            </a:r>
            <a:endParaRPr lang="en-US" altLang="zh-CN" sz="2800" b="1" smtClean="0"/>
          </a:p>
          <a:p>
            <a:pPr algn="just">
              <a:lnSpc>
                <a:spcPct val="85000"/>
              </a:lnSpc>
              <a:spcBef>
                <a:spcPct val="5000"/>
              </a:spcBef>
              <a:buFontTx/>
              <a:buNone/>
            </a:pPr>
            <a:r>
              <a:rPr lang="en-US" altLang="zh-CN" sz="2800" b="1" smtClean="0">
                <a:cs typeface="Times New Roman" pitchFamily="18" charset="0"/>
              </a:rPr>
              <a:t>		cmpl $0,-4(%ebp)		</a:t>
            </a:r>
            <a:r>
              <a:rPr lang="zh-CN" altLang="en-US" sz="2800" b="1" smtClean="0">
                <a:cs typeface="Times New Roman" pitchFamily="18" charset="0"/>
              </a:rPr>
              <a:t>包括代码标号.</a:t>
            </a:r>
            <a:r>
              <a:rPr lang="en-US" altLang="zh-CN" sz="2800" b="1" smtClean="0">
                <a:cs typeface="Times New Roman" pitchFamily="18" charset="0"/>
              </a:rPr>
              <a:t>L2</a:t>
            </a:r>
            <a:r>
              <a:rPr lang="zh-CN" altLang="en-US" sz="2800" b="1" smtClean="0">
                <a:cs typeface="Times New Roman" pitchFamily="18" charset="0"/>
              </a:rPr>
              <a:t>、</a:t>
            </a:r>
            <a:r>
              <a:rPr lang="en-US" altLang="zh-CN" sz="2800" b="1" smtClean="0">
                <a:cs typeface="Times New Roman" pitchFamily="18" charset="0"/>
              </a:rPr>
              <a:t>.L11</a:t>
            </a:r>
            <a:endParaRPr lang="zh-CN" altLang="en-US" sz="2800" b="1" smtClean="0">
              <a:cs typeface="Times New Roman" pitchFamily="18" charset="0"/>
            </a:endParaRPr>
          </a:p>
          <a:p>
            <a:pPr algn="just">
              <a:lnSpc>
                <a:spcPct val="85000"/>
              </a:lnSpc>
              <a:spcBef>
                <a:spcPct val="5000"/>
              </a:spcBef>
              <a:buFontTx/>
              <a:buNone/>
            </a:pPr>
            <a:r>
              <a:rPr lang="zh-CN" altLang="en-US" sz="2800" b="1" smtClean="0">
                <a:cs typeface="Times New Roman" pitchFamily="18" charset="0"/>
              </a:rPr>
              <a:t>		</a:t>
            </a:r>
            <a:r>
              <a:rPr lang="en-US" altLang="zh-CN" sz="2800" b="1" smtClean="0">
                <a:cs typeface="Times New Roman" pitchFamily="18" charset="0"/>
              </a:rPr>
              <a:t>jne .L6			</a:t>
            </a:r>
            <a:r>
              <a:rPr lang="zh-CN" altLang="en-US" sz="2800" b="1" smtClean="0">
                <a:cs typeface="Times New Roman" pitchFamily="18" charset="0"/>
              </a:rPr>
              <a:t>等</a:t>
            </a:r>
          </a:p>
          <a:p>
            <a:pPr algn="just">
              <a:lnSpc>
                <a:spcPct val="85000"/>
              </a:lnSpc>
              <a:spcBef>
                <a:spcPct val="5000"/>
              </a:spcBef>
              <a:buFontTx/>
              <a:buNone/>
            </a:pPr>
            <a:r>
              <a:rPr lang="en-US" altLang="zh-CN" sz="2800" b="1" smtClean="0">
                <a:cs typeface="Times New Roman" pitchFamily="18" charset="0"/>
              </a:rPr>
              <a:t>		jmp .L11			</a:t>
            </a:r>
            <a:r>
              <a:rPr lang="zh-CN" altLang="en-US" sz="2800" b="1" smtClean="0">
                <a:cs typeface="Times New Roman" pitchFamily="18" charset="0"/>
              </a:rPr>
              <a:t>第二遍扫描依据符号表</a:t>
            </a:r>
          </a:p>
          <a:p>
            <a:pPr algn="just">
              <a:lnSpc>
                <a:spcPct val="85000"/>
              </a:lnSpc>
              <a:spcBef>
                <a:spcPct val="5000"/>
              </a:spcBef>
              <a:buFontTx/>
              <a:buNone/>
            </a:pPr>
            <a:r>
              <a:rPr lang="en-US" altLang="zh-CN" sz="2800" b="1" smtClean="0">
                <a:cs typeface="Times New Roman" pitchFamily="18" charset="0"/>
              </a:rPr>
              <a:t>.L11:					</a:t>
            </a:r>
            <a:r>
              <a:rPr lang="zh-CN" altLang="en-US" sz="2800" b="1" smtClean="0">
                <a:cs typeface="Times New Roman" pitchFamily="18" charset="0"/>
              </a:rPr>
              <a:t>中的信息来产生可重定</a:t>
            </a:r>
            <a:endParaRPr lang="zh-CN" altLang="en-US" sz="2800" b="1" smtClean="0"/>
          </a:p>
          <a:p>
            <a:pPr algn="just">
              <a:lnSpc>
                <a:spcPct val="85000"/>
              </a:lnSpc>
              <a:spcBef>
                <a:spcPct val="5000"/>
              </a:spcBef>
              <a:buFontTx/>
              <a:buNone/>
            </a:pPr>
            <a:r>
              <a:rPr lang="en-US" altLang="zh-CN" sz="2800" b="1" smtClean="0">
                <a:cs typeface="Times New Roman" pitchFamily="18" charset="0"/>
              </a:rPr>
              <a:t>		cmpl $0,-8(%ebp)		</a:t>
            </a:r>
            <a:r>
              <a:rPr lang="zh-CN" altLang="en-US" sz="2800" b="1" smtClean="0">
                <a:cs typeface="Times New Roman" pitchFamily="18" charset="0"/>
              </a:rPr>
              <a:t>位代码</a:t>
            </a:r>
          </a:p>
          <a:p>
            <a:pPr algn="just">
              <a:lnSpc>
                <a:spcPct val="85000"/>
              </a:lnSpc>
              <a:spcBef>
                <a:spcPct val="5000"/>
              </a:spcBef>
              <a:buFontTx/>
              <a:buNone/>
            </a:pPr>
            <a:r>
              <a:rPr lang="zh-CN" altLang="en-US" sz="2800" b="1" smtClean="0">
                <a:cs typeface="Times New Roman" pitchFamily="18" charset="0"/>
              </a:rPr>
              <a:t>		</a:t>
            </a:r>
            <a:r>
              <a:rPr lang="en-US" altLang="zh-CN" sz="2800" b="1" smtClean="0">
                <a:cs typeface="Times New Roman" pitchFamily="18" charset="0"/>
              </a:rPr>
              <a:t>jne .L6</a:t>
            </a:r>
            <a:endParaRPr lang="en-US" altLang="zh-CN" sz="2800" b="1" smtClean="0"/>
          </a:p>
          <a:p>
            <a:pPr algn="just">
              <a:lnSpc>
                <a:spcPct val="85000"/>
              </a:lnSpc>
              <a:spcBef>
                <a:spcPct val="5000"/>
              </a:spcBef>
              <a:buFontTx/>
              <a:buNone/>
            </a:pPr>
            <a:r>
              <a:rPr lang="en-US" altLang="zh-CN" sz="2800" b="1" smtClean="0">
                <a:cs typeface="Times New Roman" pitchFamily="18" charset="0"/>
              </a:rPr>
              <a:t>		jmp .L12		</a:t>
            </a:r>
            <a:endParaRPr lang="en-US" altLang="zh-CN" sz="2800" b="1" smtClean="0"/>
          </a:p>
          <a:p>
            <a:pPr algn="just">
              <a:lnSpc>
                <a:spcPct val="85000"/>
              </a:lnSpc>
              <a:spcBef>
                <a:spcPct val="5000"/>
              </a:spcBef>
              <a:buFontTx/>
              <a:buNone/>
            </a:pPr>
            <a:r>
              <a:rPr lang="en-US" altLang="zh-CN" sz="2800" b="1" smtClean="0">
                <a:cs typeface="Times New Roman" pitchFamily="18" charset="0"/>
              </a:rPr>
              <a:t>.L12:</a:t>
            </a:r>
            <a:endParaRPr lang="en-US" altLang="zh-CN" sz="2800" b="1" smtClean="0"/>
          </a:p>
          <a:p>
            <a:pPr algn="just">
              <a:lnSpc>
                <a:spcPct val="85000"/>
              </a:lnSpc>
              <a:spcBef>
                <a:spcPct val="5000"/>
              </a:spcBef>
              <a:buFontTx/>
              <a:buNone/>
            </a:pPr>
            <a:r>
              <a:rPr lang="en-US" altLang="zh-CN" sz="2800" b="1" smtClean="0">
                <a:cs typeface="Times New Roman" pitchFamily="18" charset="0"/>
              </a:rPr>
              <a:t>		jmp .L5		</a:t>
            </a:r>
          </a:p>
          <a:p>
            <a:pPr algn="just">
              <a:lnSpc>
                <a:spcPct val="85000"/>
              </a:lnSpc>
              <a:spcBef>
                <a:spcPct val="5000"/>
              </a:spcBef>
              <a:buFontTx/>
              <a:buNone/>
            </a:pPr>
            <a:r>
              <a:rPr lang="en-US" altLang="zh-CN" sz="2800" b="1" smtClean="0">
                <a:cs typeface="Times New Roman" pitchFamily="18" charset="0"/>
              </a:rPr>
              <a:t>		.p2align 4,,7</a:t>
            </a:r>
            <a:endParaRPr lang="en-US" altLang="zh-CN" sz="2800" b="1" smtClean="0"/>
          </a:p>
          <a:p>
            <a:pPr algn="just">
              <a:lnSpc>
                <a:spcPct val="85000"/>
              </a:lnSpc>
              <a:spcBef>
                <a:spcPct val="5000"/>
              </a:spcBef>
              <a:buFontTx/>
              <a:buNone/>
            </a:pPr>
            <a:r>
              <a:rPr lang="en-US" altLang="zh-CN" sz="2800" b="1" smtClean="0">
                <a:cs typeface="Times New Roman" pitchFamily="18" charset="0"/>
              </a:rPr>
              <a:t>.L6:</a:t>
            </a:r>
            <a:endParaRPr lang="zh-CN" altLang="en-US" sz="2800" b="1" smtClean="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8600" y="228600"/>
            <a:ext cx="8610600" cy="1143000"/>
          </a:xfrm>
        </p:spPr>
        <p:txBody>
          <a:bodyPr/>
          <a:lstStyle/>
          <a:p>
            <a:r>
              <a:rPr lang="zh-CN" altLang="en-US" b="1" smtClean="0"/>
              <a:t>习        题</a:t>
            </a:r>
            <a:endParaRPr lang="zh-CN" altLang="en-US" b="1" smtClean="0">
              <a:latin typeface="宋体" pitchFamily="2" charset="-122"/>
            </a:endParaRPr>
          </a:p>
        </p:txBody>
      </p:sp>
      <p:sp>
        <p:nvSpPr>
          <p:cNvPr id="72707" name="Rectangle 3"/>
          <p:cNvSpPr>
            <a:spLocks noGrp="1" noChangeArrowheads="1"/>
          </p:cNvSpPr>
          <p:nvPr>
            <p:ph idx="1"/>
          </p:nvPr>
        </p:nvSpPr>
        <p:spPr>
          <a:xfrm>
            <a:off x="287338" y="1438275"/>
            <a:ext cx="8564562" cy="5038725"/>
          </a:xfrm>
        </p:spPr>
        <p:txBody>
          <a:bodyPr/>
          <a:lstStyle/>
          <a:p>
            <a:pPr>
              <a:buFontTx/>
              <a:buNone/>
            </a:pPr>
            <a:endParaRPr lang="zh-CN" altLang="en-US" b="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9219" name="Rectangle 3"/>
          <p:cNvSpPr>
            <a:spLocks noGrp="1" noChangeArrowheads="1"/>
          </p:cNvSpPr>
          <p:nvPr>
            <p:ph idx="1"/>
          </p:nvPr>
        </p:nvSpPr>
        <p:spPr>
          <a:xfrm>
            <a:off x="287338" y="1438275"/>
            <a:ext cx="8564562" cy="5181600"/>
          </a:xfrm>
          <a:noFill/>
        </p:spPr>
        <p:txBody>
          <a:bodyPr/>
          <a:lstStyle/>
          <a:p>
            <a:pPr>
              <a:buFontTx/>
              <a:buNone/>
            </a:pPr>
            <a:r>
              <a:rPr lang="zh-CN" altLang="en-US" b="1" smtClean="0"/>
              <a:t>1</a:t>
            </a:r>
            <a:r>
              <a:rPr lang="en-US" altLang="zh-CN" b="1" smtClean="0"/>
              <a:t>1.1.2 </a:t>
            </a:r>
            <a:r>
              <a:rPr lang="zh-CN" altLang="en-US" b="1" smtClean="0"/>
              <a:t>汇编器</a:t>
            </a:r>
          </a:p>
          <a:p>
            <a:r>
              <a:rPr lang="en-US" altLang="zh-CN" b="1" smtClean="0"/>
              <a:t>GCC</a:t>
            </a:r>
            <a:r>
              <a:rPr lang="zh-CN" altLang="en-US" b="1" smtClean="0">
                <a:latin typeface="宋体" pitchFamily="2" charset="-122"/>
              </a:rPr>
              <a:t>系统的编译器</a:t>
            </a:r>
            <a:r>
              <a:rPr lang="en-US" altLang="zh-CN" b="1" smtClean="0"/>
              <a:t>cc1</a:t>
            </a:r>
            <a:r>
              <a:rPr lang="zh-CN" altLang="en-US" b="1" smtClean="0">
                <a:latin typeface="宋体" pitchFamily="2" charset="-122"/>
              </a:rPr>
              <a:t>产生汇编代码</a:t>
            </a:r>
          </a:p>
          <a:p>
            <a:r>
              <a:rPr lang="zh-CN" altLang="en-US" b="1" smtClean="0">
                <a:latin typeface="宋体" pitchFamily="2" charset="-122"/>
              </a:rPr>
              <a:t>最简单的汇编器对输入进行两遍扫描</a:t>
            </a:r>
          </a:p>
          <a:p>
            <a:r>
              <a:rPr lang="zh-CN" altLang="en-US" b="1" smtClean="0">
                <a:latin typeface="宋体" pitchFamily="2" charset="-122"/>
              </a:rPr>
              <a:t>一遍扫描完成汇编代码到可重定位目标代码的翻译也是完全可能的</a:t>
            </a:r>
            <a:endParaRPr lang="zh-CN" altLang="en-US" b="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228600"/>
            <a:ext cx="8458200" cy="1143000"/>
          </a:xfrm>
        </p:spPr>
        <p:txBody>
          <a:bodyPr/>
          <a:lstStyle/>
          <a:p>
            <a:r>
              <a:rPr lang="zh-CN" altLang="en-US" b="1" smtClean="0">
                <a:ea typeface="黑体" pitchFamily="2" charset="-122"/>
              </a:rPr>
              <a:t>1</a:t>
            </a:r>
            <a:r>
              <a:rPr lang="en-US" altLang="zh-CN" b="1" smtClean="0">
                <a:ea typeface="黑体" pitchFamily="2" charset="-122"/>
              </a:rPr>
              <a:t>1.1</a:t>
            </a:r>
            <a:r>
              <a:rPr lang="en-US" altLang="zh-CN" b="1" smtClean="0">
                <a:latin typeface="宋体" pitchFamily="2" charset="-122"/>
                <a:ea typeface="黑体" pitchFamily="2" charset="-122"/>
              </a:rPr>
              <a:t>  </a:t>
            </a:r>
            <a:r>
              <a:rPr lang="en-US" altLang="zh-CN" b="1" smtClean="0">
                <a:ea typeface="黑体" pitchFamily="2" charset="-122"/>
              </a:rPr>
              <a:t>C</a:t>
            </a:r>
            <a:r>
              <a:rPr lang="zh-CN" altLang="en-US" b="1" smtClean="0"/>
              <a:t>语言</a:t>
            </a:r>
            <a:r>
              <a:rPr lang="zh-CN" altLang="en-US" b="1" smtClean="0">
                <a:latin typeface="宋体" pitchFamily="2" charset="-122"/>
              </a:rPr>
              <a:t>编译系统</a:t>
            </a:r>
          </a:p>
        </p:txBody>
      </p:sp>
      <p:sp>
        <p:nvSpPr>
          <p:cNvPr id="10243" name="Rectangle 3"/>
          <p:cNvSpPr>
            <a:spLocks noGrp="1" noChangeArrowheads="1"/>
          </p:cNvSpPr>
          <p:nvPr>
            <p:ph idx="1"/>
          </p:nvPr>
        </p:nvSpPr>
        <p:spPr>
          <a:xfrm>
            <a:off x="287338" y="1438275"/>
            <a:ext cx="8564562" cy="5326063"/>
          </a:xfrm>
          <a:noFill/>
        </p:spPr>
        <p:txBody>
          <a:bodyPr/>
          <a:lstStyle/>
          <a:p>
            <a:pPr>
              <a:lnSpc>
                <a:spcPct val="90000"/>
              </a:lnSpc>
            </a:pPr>
            <a:r>
              <a:rPr lang="zh-CN" altLang="en-US" b="1" smtClean="0"/>
              <a:t>例   一段汇编代码</a:t>
            </a:r>
          </a:p>
          <a:p>
            <a:pPr algn="just">
              <a:lnSpc>
                <a:spcPct val="85000"/>
              </a:lnSpc>
              <a:spcBef>
                <a:spcPct val="5000"/>
              </a:spcBef>
              <a:buFontTx/>
              <a:buNone/>
            </a:pPr>
            <a:r>
              <a:rPr lang="zh-CN" altLang="en-US" sz="2800" b="1" smtClean="0">
                <a:cs typeface="Times New Roman" pitchFamily="18" charset="0"/>
              </a:rPr>
              <a:t>.</a:t>
            </a:r>
            <a:r>
              <a:rPr lang="en-US" altLang="zh-CN" sz="2800" b="1" smtClean="0">
                <a:cs typeface="Times New Roman" pitchFamily="18" charset="0"/>
              </a:rPr>
              <a:t>L2:</a:t>
            </a:r>
            <a:endParaRPr lang="en-US" altLang="zh-CN" sz="2800" b="1" smtClean="0"/>
          </a:p>
          <a:p>
            <a:pPr algn="just">
              <a:lnSpc>
                <a:spcPct val="85000"/>
              </a:lnSpc>
              <a:spcBef>
                <a:spcPct val="5000"/>
              </a:spcBef>
              <a:buFontTx/>
              <a:buNone/>
            </a:pPr>
            <a:r>
              <a:rPr lang="en-US" altLang="zh-CN" sz="2800" b="1" smtClean="0">
                <a:cs typeface="Times New Roman" pitchFamily="18" charset="0"/>
              </a:rPr>
              <a:t>		cmpl $0,-4(%ebp)	</a:t>
            </a:r>
            <a:endParaRPr lang="zh-CN" altLang="en-US" sz="2800" b="1" smtClean="0">
              <a:cs typeface="Times New Roman" pitchFamily="18" charset="0"/>
            </a:endParaRPr>
          </a:p>
          <a:p>
            <a:pPr algn="just">
              <a:lnSpc>
                <a:spcPct val="85000"/>
              </a:lnSpc>
              <a:spcBef>
                <a:spcPct val="5000"/>
              </a:spcBef>
              <a:buFontTx/>
              <a:buNone/>
            </a:pPr>
            <a:r>
              <a:rPr lang="zh-CN" altLang="en-US" sz="2800" b="1" smtClean="0">
                <a:cs typeface="Times New Roman" pitchFamily="18" charset="0"/>
              </a:rPr>
              <a:t>		</a:t>
            </a:r>
            <a:r>
              <a:rPr lang="en-US" altLang="zh-CN" sz="2800" b="1" smtClean="0">
                <a:solidFill>
                  <a:srgbClr val="00FF00"/>
                </a:solidFill>
                <a:cs typeface="Times New Roman" pitchFamily="18" charset="0"/>
              </a:rPr>
              <a:t>jne .L6</a:t>
            </a:r>
            <a:r>
              <a:rPr lang="en-US" altLang="zh-CN" sz="2800" b="1" smtClean="0">
                <a:cs typeface="Times New Roman" pitchFamily="18" charset="0"/>
              </a:rPr>
              <a:t>			</a:t>
            </a:r>
            <a:r>
              <a:rPr lang="zh-CN" altLang="en-US" sz="2800" b="1" smtClean="0">
                <a:cs typeface="Times New Roman" pitchFamily="18" charset="0"/>
              </a:rPr>
              <a:t>建</a:t>
            </a:r>
            <a:r>
              <a:rPr lang="en-US" altLang="zh-CN" sz="2800" b="1" smtClean="0">
                <a:cs typeface="Times New Roman" pitchFamily="18" charset="0"/>
              </a:rPr>
              <a:t>.L6</a:t>
            </a:r>
            <a:r>
              <a:rPr lang="zh-CN" altLang="en-US" sz="2800" b="1" smtClean="0">
                <a:cs typeface="Times New Roman" pitchFamily="18" charset="0"/>
              </a:rPr>
              <a:t>的回填链</a:t>
            </a:r>
          </a:p>
          <a:p>
            <a:pPr algn="just">
              <a:lnSpc>
                <a:spcPct val="85000"/>
              </a:lnSpc>
              <a:spcBef>
                <a:spcPct val="5000"/>
              </a:spcBef>
              <a:buFontTx/>
              <a:buNone/>
            </a:pPr>
            <a:r>
              <a:rPr lang="en-US" altLang="zh-CN" sz="2800" b="1" smtClean="0">
                <a:cs typeface="Times New Roman" pitchFamily="18" charset="0"/>
              </a:rPr>
              <a:t>		jmp .L11</a:t>
            </a:r>
            <a:endParaRPr lang="zh-CN" altLang="en-US" sz="2800" b="1" smtClean="0">
              <a:cs typeface="Times New Roman" pitchFamily="18" charset="0"/>
            </a:endParaRPr>
          </a:p>
          <a:p>
            <a:pPr algn="just">
              <a:lnSpc>
                <a:spcPct val="85000"/>
              </a:lnSpc>
              <a:spcBef>
                <a:spcPct val="5000"/>
              </a:spcBef>
              <a:buFontTx/>
              <a:buNone/>
            </a:pPr>
            <a:r>
              <a:rPr lang="en-US" altLang="zh-CN" sz="2800" b="1" smtClean="0">
                <a:cs typeface="Times New Roman" pitchFamily="18" charset="0"/>
              </a:rPr>
              <a:t>.L11:	</a:t>
            </a:r>
            <a:endParaRPr lang="zh-CN" altLang="en-US" sz="2800" b="1" smtClean="0"/>
          </a:p>
          <a:p>
            <a:pPr algn="just">
              <a:lnSpc>
                <a:spcPct val="85000"/>
              </a:lnSpc>
              <a:spcBef>
                <a:spcPct val="5000"/>
              </a:spcBef>
              <a:buFontTx/>
              <a:buNone/>
            </a:pPr>
            <a:r>
              <a:rPr lang="en-US" altLang="zh-CN" sz="2800" b="1" smtClean="0">
                <a:cs typeface="Times New Roman" pitchFamily="18" charset="0"/>
              </a:rPr>
              <a:t>		cmpl $0,-8(%ebp)	</a:t>
            </a:r>
            <a:endParaRPr lang="zh-CN" altLang="en-US" sz="2800" b="1" smtClean="0">
              <a:cs typeface="Times New Roman" pitchFamily="18" charset="0"/>
            </a:endParaRPr>
          </a:p>
          <a:p>
            <a:pPr algn="just">
              <a:lnSpc>
                <a:spcPct val="85000"/>
              </a:lnSpc>
              <a:spcBef>
                <a:spcPct val="5000"/>
              </a:spcBef>
              <a:buFontTx/>
              <a:buNone/>
            </a:pPr>
            <a:r>
              <a:rPr lang="zh-CN" altLang="en-US" sz="2800" b="1" smtClean="0">
                <a:cs typeface="Times New Roman" pitchFamily="18" charset="0"/>
              </a:rPr>
              <a:t>		</a:t>
            </a:r>
            <a:r>
              <a:rPr lang="en-US" altLang="zh-CN" sz="2800" b="1" smtClean="0">
                <a:solidFill>
                  <a:srgbClr val="00FF00"/>
                </a:solidFill>
                <a:cs typeface="Times New Roman" pitchFamily="18" charset="0"/>
              </a:rPr>
              <a:t>jne .L6			</a:t>
            </a:r>
            <a:r>
              <a:rPr lang="zh-CN" altLang="en-US" sz="2800" b="1" smtClean="0">
                <a:cs typeface="Times New Roman" pitchFamily="18" charset="0"/>
              </a:rPr>
              <a:t>加入</a:t>
            </a:r>
            <a:r>
              <a:rPr lang="en-US" altLang="zh-CN" sz="2800" b="1" smtClean="0">
                <a:cs typeface="Times New Roman" pitchFamily="18" charset="0"/>
              </a:rPr>
              <a:t>.L6</a:t>
            </a:r>
            <a:r>
              <a:rPr lang="zh-CN" altLang="en-US" sz="2800" b="1" smtClean="0">
                <a:cs typeface="Times New Roman" pitchFamily="18" charset="0"/>
              </a:rPr>
              <a:t>的回填链</a:t>
            </a:r>
            <a:endParaRPr lang="en-US" altLang="zh-CN" sz="2800" b="1" smtClean="0">
              <a:solidFill>
                <a:srgbClr val="00FF00"/>
              </a:solidFill>
            </a:endParaRPr>
          </a:p>
          <a:p>
            <a:pPr algn="just">
              <a:lnSpc>
                <a:spcPct val="85000"/>
              </a:lnSpc>
              <a:spcBef>
                <a:spcPct val="5000"/>
              </a:spcBef>
              <a:buFontTx/>
              <a:buNone/>
            </a:pPr>
            <a:r>
              <a:rPr lang="en-US" altLang="zh-CN" sz="2800" b="1" smtClean="0">
                <a:cs typeface="Times New Roman" pitchFamily="18" charset="0"/>
              </a:rPr>
              <a:t>		jmp .L12		</a:t>
            </a:r>
            <a:endParaRPr lang="en-US" altLang="zh-CN" sz="2800" b="1" smtClean="0"/>
          </a:p>
          <a:p>
            <a:pPr algn="just">
              <a:lnSpc>
                <a:spcPct val="85000"/>
              </a:lnSpc>
              <a:spcBef>
                <a:spcPct val="5000"/>
              </a:spcBef>
              <a:buFontTx/>
              <a:buNone/>
            </a:pPr>
            <a:r>
              <a:rPr lang="en-US" altLang="zh-CN" sz="2800" b="1" smtClean="0">
                <a:cs typeface="Times New Roman" pitchFamily="18" charset="0"/>
              </a:rPr>
              <a:t>.L12:</a:t>
            </a:r>
            <a:endParaRPr lang="en-US" altLang="zh-CN" sz="2800" b="1" smtClean="0"/>
          </a:p>
          <a:p>
            <a:pPr algn="just">
              <a:lnSpc>
                <a:spcPct val="85000"/>
              </a:lnSpc>
              <a:spcBef>
                <a:spcPct val="5000"/>
              </a:spcBef>
              <a:buFontTx/>
              <a:buNone/>
            </a:pPr>
            <a:r>
              <a:rPr lang="en-US" altLang="zh-CN" sz="2800" b="1" smtClean="0">
                <a:cs typeface="Times New Roman" pitchFamily="18" charset="0"/>
              </a:rPr>
              <a:t>		jmp .L5		</a:t>
            </a:r>
          </a:p>
          <a:p>
            <a:pPr algn="just">
              <a:lnSpc>
                <a:spcPct val="85000"/>
              </a:lnSpc>
              <a:spcBef>
                <a:spcPct val="5000"/>
              </a:spcBef>
              <a:buFontTx/>
              <a:buNone/>
            </a:pPr>
            <a:r>
              <a:rPr lang="en-US" altLang="zh-CN" sz="2800" b="1" smtClean="0">
                <a:cs typeface="Times New Roman" pitchFamily="18" charset="0"/>
              </a:rPr>
              <a:t>		.p2align 4,,7</a:t>
            </a:r>
            <a:endParaRPr lang="en-US" altLang="zh-CN" sz="2800" b="1" smtClean="0"/>
          </a:p>
          <a:p>
            <a:pPr algn="just">
              <a:lnSpc>
                <a:spcPct val="85000"/>
              </a:lnSpc>
              <a:spcBef>
                <a:spcPct val="5000"/>
              </a:spcBef>
              <a:buFontTx/>
              <a:buNone/>
            </a:pPr>
            <a:r>
              <a:rPr lang="en-US" altLang="zh-CN" sz="2800" b="1" smtClean="0">
                <a:solidFill>
                  <a:schemeClr val="tx2"/>
                </a:solidFill>
                <a:cs typeface="Times New Roman" pitchFamily="18" charset="0"/>
              </a:rPr>
              <a:t>.L6</a:t>
            </a:r>
            <a:r>
              <a:rPr lang="en-US" altLang="zh-CN" sz="2800" b="1" smtClean="0">
                <a:cs typeface="Times New Roman" pitchFamily="18" charset="0"/>
              </a:rPr>
              <a:t>:					</a:t>
            </a:r>
            <a:r>
              <a:rPr lang="zh-CN" altLang="en-US" sz="2800" b="1" smtClean="0">
                <a:cs typeface="Times New Roman" pitchFamily="18" charset="0"/>
              </a:rPr>
              <a:t>顺</a:t>
            </a:r>
            <a:r>
              <a:rPr lang="en-US" altLang="zh-CN" sz="2800" b="1" smtClean="0">
                <a:cs typeface="Times New Roman" pitchFamily="18" charset="0"/>
              </a:rPr>
              <a:t>.L6</a:t>
            </a:r>
            <a:r>
              <a:rPr lang="zh-CN" altLang="en-US" sz="2800" b="1" smtClean="0">
                <a:cs typeface="Times New Roman" pitchFamily="18" charset="0"/>
              </a:rPr>
              <a:t>回填链进行回填</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16450</TotalTime>
  <Words>4158</Words>
  <Application>Microsoft Office PowerPoint</Application>
  <PresentationFormat>全屏显示(4:3)</PresentationFormat>
  <Paragraphs>943</Paragraphs>
  <Slides>70</Slides>
  <Notes>70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第十一章 编译系统和运行系统 </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先 前 例 题</vt:lpstr>
      <vt:lpstr>先 前 例 题</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11.1  C语言编译系统</vt:lpstr>
      <vt:lpstr>11.2  Java语言的运行系统</vt:lpstr>
      <vt:lpstr>11.2  Java语言的运行系统</vt:lpstr>
      <vt:lpstr>11.2  Java语言的运行系统</vt:lpstr>
      <vt:lpstr>11.2  Java语言的运行系统</vt:lpstr>
      <vt:lpstr>PowerPoint 演示文稿</vt:lpstr>
      <vt:lpstr>11.2  Java语言的运行系统</vt:lpstr>
      <vt:lpstr>11.2  Java语言的运行系统</vt:lpstr>
      <vt:lpstr>11.2  Java语言的运行系统</vt:lpstr>
      <vt:lpstr>11.2  Java语言的运行系统</vt:lpstr>
      <vt:lpstr>11.2  Java语言的运行系统</vt:lpstr>
      <vt:lpstr>11.3 无用单元收集 </vt:lpstr>
      <vt:lpstr>11.3 无用单元收集 </vt:lpstr>
      <vt:lpstr>11.3 无用单元收集 </vt:lpstr>
      <vt:lpstr>11.3 无用单元收集 </vt:lpstr>
      <vt:lpstr>11.3 无用单元收集 </vt:lpstr>
      <vt:lpstr>11.3 无用单元收集 </vt:lpstr>
      <vt:lpstr>11.3 无用单元收集 </vt:lpstr>
      <vt:lpstr>11.3 无用单元收集 </vt:lpstr>
      <vt:lpstr>11.3 无用单元收集 </vt:lpstr>
      <vt:lpstr>11.3 无用单元收集 </vt:lpstr>
      <vt:lpstr>11.3 无用单元收集 </vt:lpstr>
      <vt:lpstr>11.3 无用单元收集 </vt:lpstr>
      <vt:lpstr>例   题   1</vt:lpstr>
      <vt:lpstr>例   题   2</vt:lpstr>
      <vt:lpstr>例   题   3</vt:lpstr>
      <vt:lpstr>例   题   4</vt:lpstr>
      <vt:lpstr>例   题   5</vt:lpstr>
      <vt:lpstr>例   题   5</vt:lpstr>
      <vt:lpstr>例   题   6</vt:lpstr>
      <vt:lpstr>例   题   6</vt:lpstr>
      <vt:lpstr>例   题   7</vt:lpstr>
      <vt:lpstr>例   题   7</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814</cp:revision>
  <dcterms:created xsi:type="dcterms:W3CDTF">2000-08-08T16:59:41Z</dcterms:created>
  <dcterms:modified xsi:type="dcterms:W3CDTF">2014-02-28T03:25:17Z</dcterms:modified>
</cp:coreProperties>
</file>