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0"/>
  </p:notesMasterIdLst>
  <p:handoutMasterIdLst>
    <p:handoutMasterId r:id="rId41"/>
  </p:handoutMasterIdLst>
  <p:sldIdLst>
    <p:sldId id="366" r:id="rId2"/>
    <p:sldId id="367" r:id="rId3"/>
    <p:sldId id="368" r:id="rId4"/>
    <p:sldId id="369" r:id="rId5"/>
    <p:sldId id="399" r:id="rId6"/>
    <p:sldId id="380" r:id="rId7"/>
    <p:sldId id="400" r:id="rId8"/>
    <p:sldId id="401" r:id="rId9"/>
    <p:sldId id="370" r:id="rId10"/>
    <p:sldId id="371" r:id="rId11"/>
    <p:sldId id="372" r:id="rId12"/>
    <p:sldId id="374" r:id="rId13"/>
    <p:sldId id="377" r:id="rId14"/>
    <p:sldId id="379" r:id="rId15"/>
    <p:sldId id="375" r:id="rId16"/>
    <p:sldId id="394" r:id="rId17"/>
    <p:sldId id="405" r:id="rId18"/>
    <p:sldId id="406" r:id="rId19"/>
    <p:sldId id="407" r:id="rId20"/>
    <p:sldId id="408" r:id="rId21"/>
    <p:sldId id="409" r:id="rId22"/>
    <p:sldId id="410" r:id="rId23"/>
    <p:sldId id="383" r:id="rId24"/>
    <p:sldId id="384" r:id="rId25"/>
    <p:sldId id="388" r:id="rId26"/>
    <p:sldId id="387" r:id="rId27"/>
    <p:sldId id="385" r:id="rId28"/>
    <p:sldId id="386" r:id="rId29"/>
    <p:sldId id="391" r:id="rId30"/>
    <p:sldId id="389" r:id="rId31"/>
    <p:sldId id="390" r:id="rId32"/>
    <p:sldId id="395" r:id="rId33"/>
    <p:sldId id="392" r:id="rId34"/>
    <p:sldId id="402" r:id="rId35"/>
    <p:sldId id="403" r:id="rId36"/>
    <p:sldId id="404" r:id="rId37"/>
    <p:sldId id="393" r:id="rId38"/>
    <p:sldId id="365" r:id="rId39"/>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sz="32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00CC66"/>
    <a:srgbClr val="CCCC00"/>
    <a:srgbClr val="CCFF66"/>
    <a:srgbClr val="33CC33"/>
    <a:srgbClr val="CC0000"/>
    <a:srgbClr val="FF00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737" autoAdjust="0"/>
  </p:normalViewPr>
  <p:slideViewPr>
    <p:cSldViewPr>
      <p:cViewPr varScale="1">
        <p:scale>
          <a:sx n="82" d="100"/>
          <a:sy n="82" d="100"/>
        </p:scale>
        <p:origin x="-14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20000"/>
              </a:spcBef>
              <a:buFontTx/>
              <a:buChar char="•"/>
              <a:defRPr sz="1200" b="0" i="1" smtClean="0">
                <a:latin typeface="Courier New" pitchFamily="49" charset="0"/>
                <a:ea typeface="宋体" charset="-122"/>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20000"/>
              </a:spcBef>
              <a:buFontTx/>
              <a:buChar char="•"/>
              <a:defRPr sz="1200" b="0" i="1" smtClean="0">
                <a:latin typeface="Courier New" pitchFamily="49" charset="0"/>
                <a:ea typeface="宋体" charset="-122"/>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20000"/>
              </a:spcBef>
              <a:buFontTx/>
              <a:buChar char="•"/>
              <a:defRPr sz="1200" b="0" i="1" smtClean="0">
                <a:latin typeface="Courier New" pitchFamily="49" charset="0"/>
                <a:ea typeface="宋体" charset="-122"/>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20000"/>
              </a:spcBef>
              <a:buFontTx/>
              <a:buChar char="•"/>
              <a:defRPr sz="1200" b="0" i="1" smtClean="0">
                <a:latin typeface="Courier New" pitchFamily="49" charset="0"/>
                <a:ea typeface="宋体" charset="-122"/>
              </a:defRPr>
            </a:lvl1pPr>
          </a:lstStyle>
          <a:p>
            <a:pPr>
              <a:defRPr/>
            </a:pPr>
            <a:fld id="{8F5C21DA-F15C-47CD-9291-641140EDBC80}" type="slidenum">
              <a:rPr lang="zh-CN" altLang="en-US"/>
              <a:pPr>
                <a:defRPr/>
              </a:pPr>
              <a:t>‹#›</a:t>
            </a:fld>
            <a:endParaRPr lang="en-US" altLang="zh-CN"/>
          </a:p>
        </p:txBody>
      </p:sp>
    </p:spTree>
    <p:extLst>
      <p:ext uri="{BB962C8B-B14F-4D97-AF65-F5344CB8AC3E}">
        <p14:creationId xmlns:p14="http://schemas.microsoft.com/office/powerpoint/2010/main" val="3873750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ea typeface="宋体" charset="-122"/>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endParaRPr lang="en-US" altLang="zh-CN"/>
          </a:p>
        </p:txBody>
      </p:sp>
      <p:sp>
        <p:nvSpPr>
          <p:cNvPr id="4096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ea typeface="宋体" charset="-122"/>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ea typeface="宋体" charset="-122"/>
              </a:defRPr>
            </a:lvl1pPr>
          </a:lstStyle>
          <a:p>
            <a:pPr>
              <a:defRPr/>
            </a:pPr>
            <a:fld id="{3E6A6212-C91C-419D-9820-9B84178943FF}" type="slidenum">
              <a:rPr lang="zh-CN" altLang="en-US"/>
              <a:pPr>
                <a:defRPr/>
              </a:pPr>
              <a:t>‹#›</a:t>
            </a:fld>
            <a:endParaRPr lang="en-US" altLang="zh-CN"/>
          </a:p>
        </p:txBody>
      </p:sp>
    </p:spTree>
    <p:extLst>
      <p:ext uri="{BB962C8B-B14F-4D97-AF65-F5344CB8AC3E}">
        <p14:creationId xmlns:p14="http://schemas.microsoft.com/office/powerpoint/2010/main" val="35361886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C39331D-81ED-476B-8400-3339E26583BB}" type="slidenum">
              <a:rPr lang="zh-CN" altLang="en-US" sz="1200"/>
              <a:pPr/>
              <a:t>1</a:t>
            </a:fld>
            <a:endParaRPr lang="en-US" altLang="zh-CN" sz="1200"/>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1197605-259F-46F4-B642-C0C25B59302F}" type="slidenum">
              <a:rPr lang="zh-CN" altLang="en-US" sz="1200"/>
              <a:pPr/>
              <a:t>10</a:t>
            </a:fld>
            <a:endParaRPr lang="en-US" altLang="zh-CN" sz="1200"/>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2F57A48-8727-42C9-A5A5-CA5332E34462}" type="slidenum">
              <a:rPr lang="zh-CN" altLang="en-US" sz="1200"/>
              <a:pPr/>
              <a:t>11</a:t>
            </a:fld>
            <a:endParaRPr lang="en-US" altLang="zh-CN" sz="1200"/>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B2FC9CD-6DE9-42CC-A598-4617CEA8D834}" type="slidenum">
              <a:rPr lang="zh-CN" altLang="en-US" sz="1200"/>
              <a:pPr/>
              <a:t>12</a:t>
            </a:fld>
            <a:endParaRPr lang="en-US" altLang="zh-CN" sz="1200"/>
          </a:p>
        </p:txBody>
      </p:sp>
      <p:sp>
        <p:nvSpPr>
          <p:cNvPr id="53251" name="Rectangle 2"/>
          <p:cNvSpPr>
            <a:spLocks noChangeArrowheads="1" noTextEdit="1"/>
          </p:cNvSpPr>
          <p:nvPr>
            <p:ph type="sldImg"/>
          </p:nvPr>
        </p:nvSpPr>
        <p:spPr>
          <a:solidFill>
            <a:srgbClr val="FFFFFF"/>
          </a:solidFill>
          <a:ln/>
        </p:spPr>
      </p:sp>
      <p:sp>
        <p:nvSpPr>
          <p:cNvPr id="5325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B4E969F-D03A-49DE-A80E-30C2D0909368}" type="slidenum">
              <a:rPr lang="zh-CN" altLang="en-US" sz="1200"/>
              <a:pPr/>
              <a:t>13</a:t>
            </a:fld>
            <a:endParaRPr lang="en-US" altLang="zh-CN" sz="1200"/>
          </a:p>
        </p:txBody>
      </p:sp>
      <p:sp>
        <p:nvSpPr>
          <p:cNvPr id="54275" name="Rectangle 2"/>
          <p:cNvSpPr>
            <a:spLocks noChangeArrowheads="1" noTextEdit="1"/>
          </p:cNvSpPr>
          <p:nvPr>
            <p:ph type="sldImg"/>
          </p:nvPr>
        </p:nvSpPr>
        <p:spPr>
          <a:solidFill>
            <a:srgbClr val="FFFFFF"/>
          </a:solidFill>
          <a:ln/>
        </p:spPr>
      </p:sp>
      <p:sp>
        <p:nvSpPr>
          <p:cNvPr id="5427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F59405A-A24B-4CD0-86D0-95299546BE95}" type="slidenum">
              <a:rPr lang="zh-CN" altLang="en-US" sz="1200"/>
              <a:pPr/>
              <a:t>14</a:t>
            </a:fld>
            <a:endParaRPr lang="en-US" altLang="zh-CN" sz="1200"/>
          </a:p>
        </p:txBody>
      </p:sp>
      <p:sp>
        <p:nvSpPr>
          <p:cNvPr id="55299" name="Rectangle 2"/>
          <p:cNvSpPr>
            <a:spLocks noChangeArrowheads="1" noTextEdit="1"/>
          </p:cNvSpPr>
          <p:nvPr>
            <p:ph type="sldImg"/>
          </p:nvPr>
        </p:nvSpPr>
        <p:spPr>
          <a:solidFill>
            <a:srgbClr val="FFFFFF"/>
          </a:solidFill>
          <a:ln/>
        </p:spPr>
      </p:sp>
      <p:sp>
        <p:nvSpPr>
          <p:cNvPr id="5530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EC43EF0-FCFB-4170-BFFB-72987DB81CD1}" type="slidenum">
              <a:rPr lang="zh-CN" altLang="en-US" sz="1200"/>
              <a:pPr/>
              <a:t>15</a:t>
            </a:fld>
            <a:endParaRPr lang="en-US" altLang="zh-CN" sz="1200"/>
          </a:p>
        </p:txBody>
      </p:sp>
      <p:sp>
        <p:nvSpPr>
          <p:cNvPr id="56323" name="Rectangle 2"/>
          <p:cNvSpPr>
            <a:spLocks noChangeArrowheads="1" noTextEdit="1"/>
          </p:cNvSpPr>
          <p:nvPr>
            <p:ph type="sldImg"/>
          </p:nvPr>
        </p:nvSpPr>
        <p:spPr>
          <a:solidFill>
            <a:srgbClr val="FFFFFF"/>
          </a:solidFill>
          <a:ln/>
        </p:spPr>
      </p:sp>
      <p:sp>
        <p:nvSpPr>
          <p:cNvPr id="5632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A3E8529-9C58-4468-B2B6-6D0CE171EBBF}" type="slidenum">
              <a:rPr lang="zh-CN" altLang="en-US" sz="1200"/>
              <a:pPr/>
              <a:t>16</a:t>
            </a:fld>
            <a:endParaRPr lang="en-US" altLang="zh-CN" sz="1200"/>
          </a:p>
        </p:txBody>
      </p:sp>
      <p:sp>
        <p:nvSpPr>
          <p:cNvPr id="57347" name="Rectangle 2"/>
          <p:cNvSpPr>
            <a:spLocks noChangeArrowheads="1" noTextEdit="1"/>
          </p:cNvSpPr>
          <p:nvPr>
            <p:ph type="sldImg"/>
          </p:nvPr>
        </p:nvSpPr>
        <p:spPr>
          <a:solidFill>
            <a:srgbClr val="FFFFFF"/>
          </a:solidFill>
          <a:ln/>
        </p:spPr>
      </p:sp>
      <p:sp>
        <p:nvSpPr>
          <p:cNvPr id="5734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A707E176-CEEA-4EE0-9C43-1D1A8F453160}" type="slidenum">
              <a:rPr lang="zh-CN" altLang="en-US" sz="1200"/>
              <a:pPr/>
              <a:t>17</a:t>
            </a:fld>
            <a:endParaRPr lang="en-US" altLang="zh-CN" sz="1200"/>
          </a:p>
        </p:txBody>
      </p:sp>
      <p:sp>
        <p:nvSpPr>
          <p:cNvPr id="58371" name="Rectangle 2"/>
          <p:cNvSpPr>
            <a:spLocks noChangeArrowheads="1" noTextEdit="1"/>
          </p:cNvSpPr>
          <p:nvPr>
            <p:ph type="sldImg"/>
          </p:nvPr>
        </p:nvSpPr>
        <p:spPr>
          <a:solidFill>
            <a:srgbClr val="FFFFFF"/>
          </a:solidFill>
          <a:ln/>
        </p:spPr>
      </p:sp>
      <p:sp>
        <p:nvSpPr>
          <p:cNvPr id="5837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B6D25CC-A246-4CF7-ACC5-7D140AA4C524}" type="slidenum">
              <a:rPr lang="zh-CN" altLang="en-US" sz="1200"/>
              <a:pPr/>
              <a:t>18</a:t>
            </a:fld>
            <a:endParaRPr lang="en-US" altLang="zh-CN" sz="1200"/>
          </a:p>
        </p:txBody>
      </p:sp>
      <p:sp>
        <p:nvSpPr>
          <p:cNvPr id="59395" name="Rectangle 2"/>
          <p:cNvSpPr>
            <a:spLocks noChangeArrowheads="1" noTextEdit="1"/>
          </p:cNvSpPr>
          <p:nvPr>
            <p:ph type="sldImg"/>
          </p:nvPr>
        </p:nvSpPr>
        <p:spPr>
          <a:solidFill>
            <a:srgbClr val="FFFFFF"/>
          </a:solidFill>
          <a:ln/>
        </p:spPr>
      </p:sp>
      <p:sp>
        <p:nvSpPr>
          <p:cNvPr id="5939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85C52EA-7542-441B-8D81-65C3D2ADB00E}" type="slidenum">
              <a:rPr lang="zh-CN" altLang="en-US" sz="1200"/>
              <a:pPr/>
              <a:t>19</a:t>
            </a:fld>
            <a:endParaRPr lang="en-US" altLang="zh-CN" sz="1200"/>
          </a:p>
        </p:txBody>
      </p:sp>
      <p:sp>
        <p:nvSpPr>
          <p:cNvPr id="60419" name="Rectangle 2"/>
          <p:cNvSpPr>
            <a:spLocks noChangeArrowheads="1" noTextEdit="1"/>
          </p:cNvSpPr>
          <p:nvPr>
            <p:ph type="sldImg"/>
          </p:nvPr>
        </p:nvSpPr>
        <p:spPr>
          <a:solidFill>
            <a:srgbClr val="FFFFFF"/>
          </a:solidFill>
          <a:ln/>
        </p:spPr>
      </p:sp>
      <p:sp>
        <p:nvSpPr>
          <p:cNvPr id="6042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2FF81F6-3E56-4753-B839-CF6E64906A78}" type="slidenum">
              <a:rPr lang="zh-CN" altLang="en-US" sz="1200"/>
              <a:pPr/>
              <a:t>2</a:t>
            </a:fld>
            <a:endParaRPr lang="en-US" altLang="zh-CN" sz="1200"/>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4D693E20-A2FC-43F5-8508-B7FCB0DFF030}" type="slidenum">
              <a:rPr lang="zh-CN" altLang="en-US" sz="1200"/>
              <a:pPr/>
              <a:t>20</a:t>
            </a:fld>
            <a:endParaRPr lang="en-US" altLang="zh-CN" sz="1200"/>
          </a:p>
        </p:txBody>
      </p:sp>
      <p:sp>
        <p:nvSpPr>
          <p:cNvPr id="61443" name="Rectangle 2"/>
          <p:cNvSpPr>
            <a:spLocks noChangeArrowheads="1" noTextEdit="1"/>
          </p:cNvSpPr>
          <p:nvPr>
            <p:ph type="sldImg"/>
          </p:nvPr>
        </p:nvSpPr>
        <p:spPr>
          <a:solidFill>
            <a:srgbClr val="FFFFFF"/>
          </a:solidFill>
          <a:ln/>
        </p:spPr>
      </p:sp>
      <p:sp>
        <p:nvSpPr>
          <p:cNvPr id="6144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6820419-1AF5-44C4-A98E-016B5B90E39F}" type="slidenum">
              <a:rPr lang="zh-CN" altLang="en-US" sz="1200"/>
              <a:pPr/>
              <a:t>21</a:t>
            </a:fld>
            <a:endParaRPr lang="en-US" altLang="zh-CN" sz="1200"/>
          </a:p>
        </p:txBody>
      </p:sp>
      <p:sp>
        <p:nvSpPr>
          <p:cNvPr id="62467" name="Rectangle 2"/>
          <p:cNvSpPr>
            <a:spLocks noChangeArrowheads="1" noTextEdit="1"/>
          </p:cNvSpPr>
          <p:nvPr>
            <p:ph type="sldImg"/>
          </p:nvPr>
        </p:nvSpPr>
        <p:spPr>
          <a:solidFill>
            <a:srgbClr val="FFFFFF"/>
          </a:solidFill>
          <a:ln/>
        </p:spPr>
      </p:sp>
      <p:sp>
        <p:nvSpPr>
          <p:cNvPr id="6246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081DA8E8-D69C-40A5-8520-2E2D17C8FCF8}" type="slidenum">
              <a:rPr lang="zh-CN" altLang="en-US" sz="1200"/>
              <a:pPr/>
              <a:t>22</a:t>
            </a:fld>
            <a:endParaRPr lang="en-US" altLang="zh-CN" sz="1200"/>
          </a:p>
        </p:txBody>
      </p:sp>
      <p:sp>
        <p:nvSpPr>
          <p:cNvPr id="63491" name="Rectangle 2"/>
          <p:cNvSpPr>
            <a:spLocks noChangeArrowheads="1" noTextEdit="1"/>
          </p:cNvSpPr>
          <p:nvPr>
            <p:ph type="sldImg"/>
          </p:nvPr>
        </p:nvSpPr>
        <p:spPr>
          <a:solidFill>
            <a:srgbClr val="FFFFFF"/>
          </a:solidFill>
          <a:ln/>
        </p:spPr>
      </p:sp>
      <p:sp>
        <p:nvSpPr>
          <p:cNvPr id="6349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DF6FD65-E7B8-4200-9F17-D80A93F4BD3E}" type="slidenum">
              <a:rPr lang="zh-CN" altLang="en-US" sz="1200"/>
              <a:pPr/>
              <a:t>23</a:t>
            </a:fld>
            <a:endParaRPr lang="en-US" altLang="zh-CN" sz="1200"/>
          </a:p>
        </p:txBody>
      </p:sp>
      <p:sp>
        <p:nvSpPr>
          <p:cNvPr id="64515" name="Rectangle 2"/>
          <p:cNvSpPr>
            <a:spLocks noChangeArrowheads="1" noTextEdit="1"/>
          </p:cNvSpPr>
          <p:nvPr>
            <p:ph type="sldImg"/>
          </p:nvPr>
        </p:nvSpPr>
        <p:spPr>
          <a:solidFill>
            <a:srgbClr val="FFFFFF"/>
          </a:solidFill>
          <a:ln/>
        </p:spPr>
      </p:sp>
      <p:sp>
        <p:nvSpPr>
          <p:cNvPr id="6451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E7C68251-7EA5-4A25-A735-20B0B1120902}" type="slidenum">
              <a:rPr lang="zh-CN" altLang="en-US" sz="1200"/>
              <a:pPr/>
              <a:t>24</a:t>
            </a:fld>
            <a:endParaRPr lang="en-US" altLang="zh-CN" sz="1200"/>
          </a:p>
        </p:txBody>
      </p:sp>
      <p:sp>
        <p:nvSpPr>
          <p:cNvPr id="65539" name="Rectangle 2"/>
          <p:cNvSpPr>
            <a:spLocks noChangeArrowheads="1" noTextEdit="1"/>
          </p:cNvSpPr>
          <p:nvPr>
            <p:ph type="sldImg"/>
          </p:nvPr>
        </p:nvSpPr>
        <p:spPr>
          <a:solidFill>
            <a:srgbClr val="FFFFFF"/>
          </a:solidFill>
          <a:ln/>
        </p:spPr>
      </p:sp>
      <p:sp>
        <p:nvSpPr>
          <p:cNvPr id="6554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E962BFB-05B1-4150-B323-74B67CE4C777}" type="slidenum">
              <a:rPr lang="zh-CN" altLang="en-US" sz="1200"/>
              <a:pPr/>
              <a:t>25</a:t>
            </a:fld>
            <a:endParaRPr lang="en-US" altLang="zh-CN" sz="1200"/>
          </a:p>
        </p:txBody>
      </p:sp>
      <p:sp>
        <p:nvSpPr>
          <p:cNvPr id="66563" name="Rectangle 2"/>
          <p:cNvSpPr>
            <a:spLocks noChangeArrowheads="1" noTextEdit="1"/>
          </p:cNvSpPr>
          <p:nvPr>
            <p:ph type="sldImg"/>
          </p:nvPr>
        </p:nvSpPr>
        <p:spPr>
          <a:solidFill>
            <a:srgbClr val="FFFFFF"/>
          </a:solidFill>
          <a:ln/>
        </p:spPr>
      </p:sp>
      <p:sp>
        <p:nvSpPr>
          <p:cNvPr id="6656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214811E-AB4D-4163-A2D8-B5509E43CF79}" type="slidenum">
              <a:rPr lang="zh-CN" altLang="en-US" sz="1200"/>
              <a:pPr/>
              <a:t>26</a:t>
            </a:fld>
            <a:endParaRPr lang="en-US" altLang="zh-CN" sz="1200"/>
          </a:p>
        </p:txBody>
      </p:sp>
      <p:sp>
        <p:nvSpPr>
          <p:cNvPr id="67587" name="Rectangle 2"/>
          <p:cNvSpPr>
            <a:spLocks noChangeArrowheads="1" noTextEdit="1"/>
          </p:cNvSpPr>
          <p:nvPr>
            <p:ph type="sldImg"/>
          </p:nvPr>
        </p:nvSpPr>
        <p:spPr>
          <a:solidFill>
            <a:srgbClr val="FFFFFF"/>
          </a:solidFill>
          <a:ln/>
        </p:spPr>
      </p:sp>
      <p:sp>
        <p:nvSpPr>
          <p:cNvPr id="6758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73539D3-7E16-4DBD-AF1A-9DF0440EDAD3}" type="slidenum">
              <a:rPr lang="zh-CN" altLang="en-US" sz="1200"/>
              <a:pPr/>
              <a:t>27</a:t>
            </a:fld>
            <a:endParaRPr lang="en-US" altLang="zh-CN" sz="1200"/>
          </a:p>
        </p:txBody>
      </p:sp>
      <p:sp>
        <p:nvSpPr>
          <p:cNvPr id="68611" name="Rectangle 2"/>
          <p:cNvSpPr>
            <a:spLocks noChangeArrowheads="1" noTextEdit="1"/>
          </p:cNvSpPr>
          <p:nvPr>
            <p:ph type="sldImg"/>
          </p:nvPr>
        </p:nvSpPr>
        <p:spPr>
          <a:solidFill>
            <a:srgbClr val="FFFFFF"/>
          </a:solidFill>
          <a:ln/>
        </p:spPr>
      </p:sp>
      <p:sp>
        <p:nvSpPr>
          <p:cNvPr id="6861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C1410501-344C-4DCF-8363-085756FF9A66}" type="slidenum">
              <a:rPr lang="zh-CN" altLang="en-US" sz="1200"/>
              <a:pPr/>
              <a:t>28</a:t>
            </a:fld>
            <a:endParaRPr lang="en-US" altLang="zh-CN" sz="1200"/>
          </a:p>
        </p:txBody>
      </p:sp>
      <p:sp>
        <p:nvSpPr>
          <p:cNvPr id="69635" name="Rectangle 2"/>
          <p:cNvSpPr>
            <a:spLocks noChangeArrowheads="1" noTextEdit="1"/>
          </p:cNvSpPr>
          <p:nvPr>
            <p:ph type="sldImg"/>
          </p:nvPr>
        </p:nvSpPr>
        <p:spPr>
          <a:solidFill>
            <a:srgbClr val="FFFFFF"/>
          </a:solidFill>
          <a:ln/>
        </p:spPr>
      </p:sp>
      <p:sp>
        <p:nvSpPr>
          <p:cNvPr id="6963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59DE3EAB-FFE8-4DC6-83FA-24D657B57647}" type="slidenum">
              <a:rPr lang="zh-CN" altLang="en-US" sz="1200"/>
              <a:pPr/>
              <a:t>29</a:t>
            </a:fld>
            <a:endParaRPr lang="en-US" altLang="zh-CN" sz="1200"/>
          </a:p>
        </p:txBody>
      </p:sp>
      <p:sp>
        <p:nvSpPr>
          <p:cNvPr id="70659" name="Rectangle 2"/>
          <p:cNvSpPr>
            <a:spLocks noChangeArrowheads="1" noTextEdit="1"/>
          </p:cNvSpPr>
          <p:nvPr>
            <p:ph type="sldImg"/>
          </p:nvPr>
        </p:nvSpPr>
        <p:spPr>
          <a:solidFill>
            <a:srgbClr val="FFFFFF"/>
          </a:solidFill>
          <a:ln/>
        </p:spPr>
      </p:sp>
      <p:sp>
        <p:nvSpPr>
          <p:cNvPr id="7066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3364037-3B99-4E9E-ADC2-F4A516D036CC}" type="slidenum">
              <a:rPr lang="zh-CN" altLang="en-US" sz="1200"/>
              <a:pPr/>
              <a:t>3</a:t>
            </a:fld>
            <a:endParaRPr lang="en-US" altLang="zh-CN" sz="1200"/>
          </a:p>
        </p:txBody>
      </p:sp>
      <p:sp>
        <p:nvSpPr>
          <p:cNvPr id="44035" name="Rectangle 2"/>
          <p:cNvSpPr>
            <a:spLocks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10B9B6D-5910-404F-B89E-EA53D1466743}" type="slidenum">
              <a:rPr lang="zh-CN" altLang="en-US" sz="1200"/>
              <a:pPr/>
              <a:t>30</a:t>
            </a:fld>
            <a:endParaRPr lang="en-US" altLang="zh-CN" sz="1200"/>
          </a:p>
        </p:txBody>
      </p:sp>
      <p:sp>
        <p:nvSpPr>
          <p:cNvPr id="71683" name="Rectangle 2"/>
          <p:cNvSpPr>
            <a:spLocks noChangeArrowheads="1" noTextEdit="1"/>
          </p:cNvSpPr>
          <p:nvPr>
            <p:ph type="sldImg"/>
          </p:nvPr>
        </p:nvSpPr>
        <p:spPr>
          <a:solidFill>
            <a:srgbClr val="FFFFFF"/>
          </a:solidFill>
          <a:ln/>
        </p:spPr>
      </p:sp>
      <p:sp>
        <p:nvSpPr>
          <p:cNvPr id="7168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1B01BB2-9EC8-4EE9-874C-3BDED27C6805}" type="slidenum">
              <a:rPr lang="zh-CN" altLang="en-US" sz="1200"/>
              <a:pPr/>
              <a:t>31</a:t>
            </a:fld>
            <a:endParaRPr lang="en-US" altLang="zh-CN" sz="1200"/>
          </a:p>
        </p:txBody>
      </p:sp>
      <p:sp>
        <p:nvSpPr>
          <p:cNvPr id="72707" name="Rectangle 2"/>
          <p:cNvSpPr>
            <a:spLocks noChangeArrowheads="1" noTextEdit="1"/>
          </p:cNvSpPr>
          <p:nvPr>
            <p:ph type="sldImg"/>
          </p:nvPr>
        </p:nvSpPr>
        <p:spPr>
          <a:solidFill>
            <a:srgbClr val="FFFFFF"/>
          </a:solidFill>
          <a:ln/>
        </p:spPr>
      </p:sp>
      <p:sp>
        <p:nvSpPr>
          <p:cNvPr id="7270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430AD8D7-1F48-48A1-A251-3BFF20E7F492}" type="slidenum">
              <a:rPr lang="zh-CN" altLang="en-US" sz="1200"/>
              <a:pPr/>
              <a:t>32</a:t>
            </a:fld>
            <a:endParaRPr lang="en-US" altLang="zh-CN" sz="1200"/>
          </a:p>
        </p:txBody>
      </p:sp>
      <p:sp>
        <p:nvSpPr>
          <p:cNvPr id="73731" name="Rectangle 2"/>
          <p:cNvSpPr>
            <a:spLocks noChangeArrowheads="1" noTextEdit="1"/>
          </p:cNvSpPr>
          <p:nvPr>
            <p:ph type="sldImg"/>
          </p:nvPr>
        </p:nvSpPr>
        <p:spPr>
          <a:solidFill>
            <a:srgbClr val="FFFFFF"/>
          </a:solidFill>
          <a:ln/>
        </p:spPr>
      </p:sp>
      <p:sp>
        <p:nvSpPr>
          <p:cNvPr id="7373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DA7083B-F653-4E51-9A11-0A14D17781B6}" type="slidenum">
              <a:rPr lang="zh-CN" altLang="en-US" sz="1200"/>
              <a:pPr/>
              <a:t>33</a:t>
            </a:fld>
            <a:endParaRPr lang="en-US" altLang="zh-CN" sz="1200"/>
          </a:p>
        </p:txBody>
      </p:sp>
      <p:sp>
        <p:nvSpPr>
          <p:cNvPr id="74755" name="Rectangle 2"/>
          <p:cNvSpPr>
            <a:spLocks noChangeArrowheads="1" noTextEdit="1"/>
          </p:cNvSpPr>
          <p:nvPr>
            <p:ph type="sldImg"/>
          </p:nvPr>
        </p:nvSpPr>
        <p:spPr>
          <a:solidFill>
            <a:srgbClr val="FFFFFF"/>
          </a:solidFill>
          <a:ln/>
        </p:spPr>
      </p:sp>
      <p:sp>
        <p:nvSpPr>
          <p:cNvPr id="7475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CF6D068-25AE-4C07-9D9E-B523292F5C0B}" type="slidenum">
              <a:rPr lang="zh-CN" altLang="en-US" sz="1200"/>
              <a:pPr/>
              <a:t>34</a:t>
            </a:fld>
            <a:endParaRPr lang="en-US" altLang="zh-CN" sz="1200"/>
          </a:p>
        </p:txBody>
      </p:sp>
      <p:sp>
        <p:nvSpPr>
          <p:cNvPr id="75779" name="Rectangle 2"/>
          <p:cNvSpPr>
            <a:spLocks noChangeArrowheads="1" noTextEdit="1"/>
          </p:cNvSpPr>
          <p:nvPr>
            <p:ph type="sldImg"/>
          </p:nvPr>
        </p:nvSpPr>
        <p:spPr>
          <a:solidFill>
            <a:srgbClr val="FFFFFF"/>
          </a:solidFill>
          <a:ln/>
        </p:spPr>
      </p:sp>
      <p:sp>
        <p:nvSpPr>
          <p:cNvPr id="7578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0541E6F6-7C76-4D49-B8FD-965D93E90B32}" type="slidenum">
              <a:rPr lang="zh-CN" altLang="en-US" sz="1200"/>
              <a:pPr/>
              <a:t>35</a:t>
            </a:fld>
            <a:endParaRPr lang="en-US" altLang="zh-CN" sz="1200"/>
          </a:p>
        </p:txBody>
      </p:sp>
      <p:sp>
        <p:nvSpPr>
          <p:cNvPr id="76803" name="Rectangle 2"/>
          <p:cNvSpPr>
            <a:spLocks noChangeArrowheads="1" noTextEdit="1"/>
          </p:cNvSpPr>
          <p:nvPr>
            <p:ph type="sldImg"/>
          </p:nvPr>
        </p:nvSpPr>
        <p:spPr>
          <a:solidFill>
            <a:srgbClr val="FFFFFF"/>
          </a:solidFill>
          <a:ln/>
        </p:spPr>
      </p:sp>
      <p:sp>
        <p:nvSpPr>
          <p:cNvPr id="7680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EC8C602-0B25-48B5-8EA3-03CC6FD5ECD6}" type="slidenum">
              <a:rPr lang="zh-CN" altLang="en-US" sz="1200"/>
              <a:pPr/>
              <a:t>36</a:t>
            </a:fld>
            <a:endParaRPr lang="en-US" altLang="zh-CN" sz="1200"/>
          </a:p>
        </p:txBody>
      </p:sp>
      <p:sp>
        <p:nvSpPr>
          <p:cNvPr id="77827" name="Rectangle 2"/>
          <p:cNvSpPr>
            <a:spLocks noChangeArrowheads="1" noTextEdit="1"/>
          </p:cNvSpPr>
          <p:nvPr>
            <p:ph type="sldImg"/>
          </p:nvPr>
        </p:nvSpPr>
        <p:spPr>
          <a:solidFill>
            <a:srgbClr val="FFFFFF"/>
          </a:solidFill>
          <a:ln/>
        </p:spPr>
      </p:sp>
      <p:sp>
        <p:nvSpPr>
          <p:cNvPr id="7782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A75BFD11-04A4-4AEB-BEC3-271728065E56}" type="slidenum">
              <a:rPr lang="zh-CN" altLang="en-US" sz="1200"/>
              <a:pPr/>
              <a:t>37</a:t>
            </a:fld>
            <a:endParaRPr lang="en-US" altLang="zh-CN" sz="1200"/>
          </a:p>
        </p:txBody>
      </p:sp>
      <p:sp>
        <p:nvSpPr>
          <p:cNvPr id="78851" name="Rectangle 2"/>
          <p:cNvSpPr>
            <a:spLocks noChangeArrowheads="1" noTextEdit="1"/>
          </p:cNvSpPr>
          <p:nvPr>
            <p:ph type="sldImg"/>
          </p:nvPr>
        </p:nvSpPr>
        <p:spPr>
          <a:solidFill>
            <a:srgbClr val="FFFFFF"/>
          </a:solidFill>
          <a:ln/>
        </p:spPr>
      </p:sp>
      <p:sp>
        <p:nvSpPr>
          <p:cNvPr id="7885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866A4C5-B3BF-41B0-B659-623A0C5A620A}" type="slidenum">
              <a:rPr lang="zh-CN" altLang="en-US" sz="1200"/>
              <a:pPr/>
              <a:t>38</a:t>
            </a:fld>
            <a:endParaRPr lang="en-US" altLang="zh-CN" sz="1200"/>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E446DD5C-799B-4EF3-B83C-2F0A05104593}" type="slidenum">
              <a:rPr lang="zh-CN" altLang="en-US" sz="1200"/>
              <a:pPr/>
              <a:t>4</a:t>
            </a:fld>
            <a:endParaRPr lang="en-US" altLang="zh-CN" sz="1200"/>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9E766AE-4045-42E0-9C51-3D7446FE9F37}" type="slidenum">
              <a:rPr lang="zh-CN" altLang="en-US" sz="1200"/>
              <a:pPr/>
              <a:t>5</a:t>
            </a:fld>
            <a:endParaRPr lang="en-US" altLang="zh-CN" sz="1200"/>
          </a:p>
        </p:txBody>
      </p:sp>
      <p:sp>
        <p:nvSpPr>
          <p:cNvPr id="46083" name="Rectangle 2"/>
          <p:cNvSpPr>
            <a:spLocks noChangeArrowheads="1" noTextEdit="1"/>
          </p:cNvSpPr>
          <p:nvPr>
            <p:ph type="sldImg"/>
          </p:nvPr>
        </p:nvSpPr>
        <p:spPr>
          <a:solidFill>
            <a:srgbClr val="FFFFFF"/>
          </a:solidFill>
          <a:ln/>
        </p:spPr>
      </p:sp>
      <p:sp>
        <p:nvSpPr>
          <p:cNvPr id="4608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6CCC2FC-D87D-4D31-A263-02663CE18B4D}" type="slidenum">
              <a:rPr lang="zh-CN" altLang="en-US" sz="1200"/>
              <a:pPr/>
              <a:t>6</a:t>
            </a:fld>
            <a:endParaRPr lang="en-US" altLang="zh-CN" sz="1200"/>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5905BE23-497A-4FCF-9320-8F6638A40E1C}" type="slidenum">
              <a:rPr lang="zh-CN" altLang="en-US" sz="1200"/>
              <a:pPr/>
              <a:t>7</a:t>
            </a:fld>
            <a:endParaRPr lang="en-US" altLang="zh-CN" sz="1200"/>
          </a:p>
        </p:txBody>
      </p:sp>
      <p:sp>
        <p:nvSpPr>
          <p:cNvPr id="48131" name="Rectangle 2"/>
          <p:cNvSpPr>
            <a:spLocks noChangeArrowheads="1" noTextEdit="1"/>
          </p:cNvSpPr>
          <p:nvPr>
            <p:ph type="sldImg"/>
          </p:nvPr>
        </p:nvSpPr>
        <p:spPr>
          <a:solidFill>
            <a:srgbClr val="FFFFFF"/>
          </a:solidFill>
          <a:ln/>
        </p:spPr>
      </p:sp>
      <p:sp>
        <p:nvSpPr>
          <p:cNvPr id="4813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2D587C3-F780-4266-B910-392F14074BE4}" type="slidenum">
              <a:rPr lang="zh-CN" altLang="en-US" sz="1200"/>
              <a:pPr/>
              <a:t>8</a:t>
            </a:fld>
            <a:endParaRPr lang="en-US" altLang="zh-CN" sz="1200"/>
          </a:p>
        </p:txBody>
      </p:sp>
      <p:sp>
        <p:nvSpPr>
          <p:cNvPr id="49155" name="Rectangle 2"/>
          <p:cNvSpPr>
            <a:spLocks noChangeArrowheads="1" noTextEdit="1"/>
          </p:cNvSpPr>
          <p:nvPr>
            <p:ph type="sldImg"/>
          </p:nvPr>
        </p:nvSpPr>
        <p:spPr>
          <a:solidFill>
            <a:srgbClr val="FFFFFF"/>
          </a:solidFill>
          <a:ln/>
        </p:spPr>
      </p:sp>
      <p:sp>
        <p:nvSpPr>
          <p:cNvPr id="4915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8E66FD3-001F-4109-9557-610DC477AB1C}" type="slidenum">
              <a:rPr lang="zh-CN" altLang="en-US" sz="1200"/>
              <a:pPr/>
              <a:t>9</a:t>
            </a:fld>
            <a:endParaRPr lang="en-US" altLang="zh-CN" sz="1200"/>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fld id="{D36C4ADD-51DB-4256-8A57-5DEB5386307F}"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E3D19B70-08E7-42AE-BB95-546F5D27E433}" type="slidenum">
              <a:rPr lang="zh-CN" altLang="en-US" smtClean="0"/>
              <a:pPr>
                <a:defRPr/>
              </a:pPr>
              <a:t>‹#›</a:t>
            </a:fld>
            <a:endParaRPr lang="en-US" altLang="zh-CN"/>
          </a:p>
        </p:txBody>
      </p:sp>
    </p:spTree>
    <p:extLst>
      <p:ext uri="{BB962C8B-B14F-4D97-AF65-F5344CB8AC3E}">
        <p14:creationId xmlns:p14="http://schemas.microsoft.com/office/powerpoint/2010/main" val="3424047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D84B1BA8-688B-4DAE-AFCC-B3776B778BF8}"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AC33A073-C1A1-4757-9C17-E91CCF139FAC}" type="slidenum">
              <a:rPr lang="zh-CN" altLang="en-US" smtClean="0"/>
              <a:pPr>
                <a:defRPr/>
              </a:pPr>
              <a:t>‹#›</a:t>
            </a:fld>
            <a:endParaRPr lang="en-US" altLang="zh-CN"/>
          </a:p>
        </p:txBody>
      </p:sp>
    </p:spTree>
    <p:extLst>
      <p:ext uri="{BB962C8B-B14F-4D97-AF65-F5344CB8AC3E}">
        <p14:creationId xmlns:p14="http://schemas.microsoft.com/office/powerpoint/2010/main" val="1940683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C9BCE134-EC4B-4573-A0F2-D72EECDA4538}"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DE63CEF7-3622-490E-A498-90E31BF288E9}" type="slidenum">
              <a:rPr lang="zh-CN" altLang="en-US" smtClean="0"/>
              <a:pPr>
                <a:defRPr/>
              </a:pPr>
              <a:t>‹#›</a:t>
            </a:fld>
            <a:endParaRPr lang="en-US" altLang="zh-CN"/>
          </a:p>
        </p:txBody>
      </p:sp>
    </p:spTree>
    <p:extLst>
      <p:ext uri="{BB962C8B-B14F-4D97-AF65-F5344CB8AC3E}">
        <p14:creationId xmlns:p14="http://schemas.microsoft.com/office/powerpoint/2010/main" val="4191210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FE19519F-7D23-4011-A563-88F188350A2B}"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37752911-58EA-4200-A8AB-0DF90772A403}" type="slidenum">
              <a:rPr lang="zh-CN" altLang="en-US" smtClean="0"/>
              <a:pPr>
                <a:defRPr/>
              </a:pPr>
              <a:t>‹#›</a:t>
            </a:fld>
            <a:endParaRPr lang="en-US" altLang="zh-CN"/>
          </a:p>
        </p:txBody>
      </p:sp>
    </p:spTree>
    <p:extLst>
      <p:ext uri="{BB962C8B-B14F-4D97-AF65-F5344CB8AC3E}">
        <p14:creationId xmlns:p14="http://schemas.microsoft.com/office/powerpoint/2010/main" val="2672814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fld id="{2022C0CD-B912-442D-9778-965F32F1C09A}"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401F67DA-2A57-47B4-8003-DAED5BABA154}" type="slidenum">
              <a:rPr lang="zh-CN" altLang="en-US" smtClean="0"/>
              <a:pPr>
                <a:defRPr/>
              </a:pPr>
              <a:t>‹#›</a:t>
            </a:fld>
            <a:endParaRPr lang="en-US" altLang="zh-CN"/>
          </a:p>
        </p:txBody>
      </p:sp>
    </p:spTree>
    <p:extLst>
      <p:ext uri="{BB962C8B-B14F-4D97-AF65-F5344CB8AC3E}">
        <p14:creationId xmlns:p14="http://schemas.microsoft.com/office/powerpoint/2010/main" val="123296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fld id="{92508E64-CA73-46EB-81DF-72A36325E9D1}" type="datetime1">
              <a:rPr lang="zh-CN" altLang="en-US" smtClean="0"/>
              <a:pPr>
                <a:defRPr/>
              </a:pPr>
              <a:t>2014/2/28</a:t>
            </a:fld>
            <a:endParaRPr lang="en-US" altLang="zh-CN"/>
          </a:p>
        </p:txBody>
      </p:sp>
      <p:sp>
        <p:nvSpPr>
          <p:cNvPr id="6" name="页脚占位符 5"/>
          <p:cNvSpPr>
            <a:spLocks noGrp="1"/>
          </p:cNvSpPr>
          <p:nvPr>
            <p:ph type="ftr" sz="quarter" idx="11"/>
          </p:nvPr>
        </p:nvSpPr>
        <p:spPr/>
        <p:txBody>
          <a:bodyPr/>
          <a:lstStyle/>
          <a:p>
            <a:pPr>
              <a:defRPr/>
            </a:pPr>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pPr>
              <a:defRPr/>
            </a:pPr>
            <a:fld id="{02C10A0D-0D8F-4584-B20D-C91998FA003C}" type="slidenum">
              <a:rPr lang="zh-CN" altLang="en-US" smtClean="0"/>
              <a:pPr>
                <a:defRPr/>
              </a:pPr>
              <a:t>‹#›</a:t>
            </a:fld>
            <a:endParaRPr lang="en-US" altLang="zh-CN"/>
          </a:p>
        </p:txBody>
      </p:sp>
    </p:spTree>
    <p:extLst>
      <p:ext uri="{BB962C8B-B14F-4D97-AF65-F5344CB8AC3E}">
        <p14:creationId xmlns:p14="http://schemas.microsoft.com/office/powerpoint/2010/main" val="2330551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fld id="{CA6E269E-386B-4657-86E2-31BC397007C5}" type="datetime1">
              <a:rPr lang="zh-CN" altLang="en-US" smtClean="0"/>
              <a:pPr>
                <a:defRPr/>
              </a:pPr>
              <a:t>2014/2/28</a:t>
            </a:fld>
            <a:endParaRPr lang="en-US" altLang="zh-CN"/>
          </a:p>
        </p:txBody>
      </p:sp>
      <p:sp>
        <p:nvSpPr>
          <p:cNvPr id="8" name="页脚占位符 7"/>
          <p:cNvSpPr>
            <a:spLocks noGrp="1"/>
          </p:cNvSpPr>
          <p:nvPr>
            <p:ph type="ftr" sz="quarter" idx="11"/>
          </p:nvPr>
        </p:nvSpPr>
        <p:spPr/>
        <p:txBody>
          <a:bodyPr/>
          <a:lstStyle/>
          <a:p>
            <a:pPr>
              <a:defRPr/>
            </a:pPr>
            <a:r>
              <a:rPr lang="zh-CN" altLang="en-US" smtClean="0"/>
              <a:t>中国科大</a:t>
            </a:r>
            <a:endParaRPr lang="en-US" altLang="zh-CN"/>
          </a:p>
        </p:txBody>
      </p:sp>
      <p:sp>
        <p:nvSpPr>
          <p:cNvPr id="9" name="灯片编号占位符 8"/>
          <p:cNvSpPr>
            <a:spLocks noGrp="1"/>
          </p:cNvSpPr>
          <p:nvPr>
            <p:ph type="sldNum" sz="quarter" idx="12"/>
          </p:nvPr>
        </p:nvSpPr>
        <p:spPr/>
        <p:txBody>
          <a:bodyPr/>
          <a:lstStyle/>
          <a:p>
            <a:pPr>
              <a:defRPr/>
            </a:pPr>
            <a:fld id="{9E2872E3-F943-4526-96B4-E9614AFF2FD7}" type="slidenum">
              <a:rPr lang="zh-CN" altLang="en-US" smtClean="0"/>
              <a:pPr>
                <a:defRPr/>
              </a:pPr>
              <a:t>‹#›</a:t>
            </a:fld>
            <a:endParaRPr lang="en-US" altLang="zh-CN"/>
          </a:p>
        </p:txBody>
      </p:sp>
    </p:spTree>
    <p:extLst>
      <p:ext uri="{BB962C8B-B14F-4D97-AF65-F5344CB8AC3E}">
        <p14:creationId xmlns:p14="http://schemas.microsoft.com/office/powerpoint/2010/main" val="1600429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03AE7F54-D9E5-470A-B2E9-883626203D84}" type="datetime1">
              <a:rPr lang="zh-CN" altLang="en-US" smtClean="0"/>
              <a:pPr>
                <a:defRPr/>
              </a:pPr>
              <a:t>2014/2/28</a:t>
            </a:fld>
            <a:endParaRPr lang="en-US" altLang="zh-CN"/>
          </a:p>
        </p:txBody>
      </p:sp>
      <p:sp>
        <p:nvSpPr>
          <p:cNvPr id="4" name="页脚占位符 3"/>
          <p:cNvSpPr>
            <a:spLocks noGrp="1"/>
          </p:cNvSpPr>
          <p:nvPr>
            <p:ph type="ftr" sz="quarter" idx="11"/>
          </p:nvPr>
        </p:nvSpPr>
        <p:spPr/>
        <p:txBody>
          <a:bodyPr/>
          <a:lstStyle/>
          <a:p>
            <a:pPr>
              <a:defRPr/>
            </a:pPr>
            <a:r>
              <a:rPr lang="zh-CN" altLang="en-US" smtClean="0"/>
              <a:t>中国科大</a:t>
            </a:r>
            <a:endParaRPr lang="en-US" altLang="zh-CN"/>
          </a:p>
        </p:txBody>
      </p:sp>
      <p:sp>
        <p:nvSpPr>
          <p:cNvPr id="5" name="灯片编号占位符 4"/>
          <p:cNvSpPr>
            <a:spLocks noGrp="1"/>
          </p:cNvSpPr>
          <p:nvPr>
            <p:ph type="sldNum" sz="quarter" idx="12"/>
          </p:nvPr>
        </p:nvSpPr>
        <p:spPr/>
        <p:txBody>
          <a:bodyPr/>
          <a:lstStyle/>
          <a:p>
            <a:pPr>
              <a:defRPr/>
            </a:pPr>
            <a:fld id="{FFBEE782-5E0F-4F10-9255-6108B377CD52}" type="slidenum">
              <a:rPr lang="zh-CN" altLang="en-US" smtClean="0"/>
              <a:pPr>
                <a:defRPr/>
              </a:pPr>
              <a:t>‹#›</a:t>
            </a:fld>
            <a:endParaRPr lang="en-US" altLang="zh-CN"/>
          </a:p>
        </p:txBody>
      </p:sp>
    </p:spTree>
    <p:extLst>
      <p:ext uri="{BB962C8B-B14F-4D97-AF65-F5344CB8AC3E}">
        <p14:creationId xmlns:p14="http://schemas.microsoft.com/office/powerpoint/2010/main" val="273565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A79AB81-A964-4CEA-B3EF-EB68EE6C93D1}" type="datetime1">
              <a:rPr lang="zh-CN" altLang="en-US" smtClean="0"/>
              <a:pPr>
                <a:defRPr/>
              </a:pPr>
              <a:t>2014/2/28</a:t>
            </a:fld>
            <a:endParaRPr lang="en-US" altLang="zh-CN"/>
          </a:p>
        </p:txBody>
      </p:sp>
      <p:sp>
        <p:nvSpPr>
          <p:cNvPr id="3" name="页脚占位符 2"/>
          <p:cNvSpPr>
            <a:spLocks noGrp="1"/>
          </p:cNvSpPr>
          <p:nvPr>
            <p:ph type="ftr" sz="quarter" idx="11"/>
          </p:nvPr>
        </p:nvSpPr>
        <p:spPr/>
        <p:txBody>
          <a:bodyPr/>
          <a:lstStyle/>
          <a:p>
            <a:pPr>
              <a:defRPr/>
            </a:pPr>
            <a:r>
              <a:rPr lang="zh-CN" altLang="en-US" smtClean="0"/>
              <a:t>中国科大</a:t>
            </a:r>
            <a:endParaRPr lang="en-US" altLang="zh-CN"/>
          </a:p>
        </p:txBody>
      </p:sp>
      <p:sp>
        <p:nvSpPr>
          <p:cNvPr id="4" name="灯片编号占位符 3"/>
          <p:cNvSpPr>
            <a:spLocks noGrp="1"/>
          </p:cNvSpPr>
          <p:nvPr>
            <p:ph type="sldNum" sz="quarter" idx="12"/>
          </p:nvPr>
        </p:nvSpPr>
        <p:spPr/>
        <p:txBody>
          <a:bodyPr/>
          <a:lstStyle/>
          <a:p>
            <a:pPr>
              <a:defRPr/>
            </a:pPr>
            <a:fld id="{A78713DB-8A32-423C-9493-A9CC018173C4}" type="slidenum">
              <a:rPr lang="zh-CN" altLang="en-US" smtClean="0"/>
              <a:pPr>
                <a:defRPr/>
              </a:pPr>
              <a:t>‹#›</a:t>
            </a:fld>
            <a:endParaRPr lang="en-US" altLang="zh-CN"/>
          </a:p>
        </p:txBody>
      </p:sp>
    </p:spTree>
    <p:extLst>
      <p:ext uri="{BB962C8B-B14F-4D97-AF65-F5344CB8AC3E}">
        <p14:creationId xmlns:p14="http://schemas.microsoft.com/office/powerpoint/2010/main" val="28381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118F9A74-C20B-4998-B0B6-C8BEB3076186}" type="datetime1">
              <a:rPr lang="zh-CN" altLang="en-US" smtClean="0"/>
              <a:pPr>
                <a:defRPr/>
              </a:pPr>
              <a:t>2014/2/28</a:t>
            </a:fld>
            <a:endParaRPr lang="en-US" altLang="zh-CN"/>
          </a:p>
        </p:txBody>
      </p:sp>
      <p:sp>
        <p:nvSpPr>
          <p:cNvPr id="6" name="页脚占位符 5"/>
          <p:cNvSpPr>
            <a:spLocks noGrp="1"/>
          </p:cNvSpPr>
          <p:nvPr>
            <p:ph type="ftr" sz="quarter" idx="11"/>
          </p:nvPr>
        </p:nvSpPr>
        <p:spPr/>
        <p:txBody>
          <a:bodyPr/>
          <a:lstStyle/>
          <a:p>
            <a:pPr>
              <a:defRPr/>
            </a:pPr>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pPr>
              <a:defRPr/>
            </a:pPr>
            <a:fld id="{6A4E2BBA-923F-423C-9F3F-2C0C2EEC37D0}" type="slidenum">
              <a:rPr lang="zh-CN" altLang="en-US" smtClean="0"/>
              <a:pPr>
                <a:defRPr/>
              </a:pPr>
              <a:t>‹#›</a:t>
            </a:fld>
            <a:endParaRPr lang="en-US" altLang="zh-CN"/>
          </a:p>
        </p:txBody>
      </p:sp>
    </p:spTree>
    <p:extLst>
      <p:ext uri="{BB962C8B-B14F-4D97-AF65-F5344CB8AC3E}">
        <p14:creationId xmlns:p14="http://schemas.microsoft.com/office/powerpoint/2010/main" val="2978965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7E5BABFB-707F-4507-8737-0906287486C8}" type="datetime1">
              <a:rPr lang="zh-CN" altLang="en-US" smtClean="0"/>
              <a:pPr>
                <a:defRPr/>
              </a:pPr>
              <a:t>2014/2/28</a:t>
            </a:fld>
            <a:endParaRPr lang="en-US" altLang="zh-CN"/>
          </a:p>
        </p:txBody>
      </p:sp>
      <p:sp>
        <p:nvSpPr>
          <p:cNvPr id="6" name="页脚占位符 5"/>
          <p:cNvSpPr>
            <a:spLocks noGrp="1"/>
          </p:cNvSpPr>
          <p:nvPr>
            <p:ph type="ftr" sz="quarter" idx="11"/>
          </p:nvPr>
        </p:nvSpPr>
        <p:spPr/>
        <p:txBody>
          <a:bodyPr/>
          <a:lstStyle/>
          <a:p>
            <a:pPr>
              <a:defRPr/>
            </a:pPr>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pPr>
              <a:defRPr/>
            </a:pPr>
            <a:fld id="{FD7B41EE-AB75-4582-9BD0-D05A97885790}" type="slidenum">
              <a:rPr lang="zh-CN" altLang="en-US" smtClean="0"/>
              <a:pPr>
                <a:defRPr/>
              </a:pPr>
              <a:t>‹#›</a:t>
            </a:fld>
            <a:endParaRPr lang="en-US" altLang="zh-CN"/>
          </a:p>
        </p:txBody>
      </p:sp>
    </p:spTree>
    <p:extLst>
      <p:ext uri="{BB962C8B-B14F-4D97-AF65-F5344CB8AC3E}">
        <p14:creationId xmlns:p14="http://schemas.microsoft.com/office/powerpoint/2010/main" val="425890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75F24830-98A3-4C1F-9892-D91FA368136D}" type="datetime1">
              <a:rPr lang="zh-CN" altLang="en-US" smtClean="0"/>
              <a:pPr>
                <a:defRPr/>
              </a:pPr>
              <a:t>2014/2/28</a:t>
            </a:fld>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zh-CN" altLang="en-US" smtClean="0"/>
              <a:t>中国科大</a:t>
            </a: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A811F99-B634-4318-BEFD-94AE803D90DB}" type="slidenum">
              <a:rPr lang="zh-CN" altLang="en-US" smtClean="0"/>
              <a:pPr>
                <a:defRPr/>
              </a:pPr>
              <a:t>‹#›</a:t>
            </a:fld>
            <a:endParaRPr lang="en-US" altLang="zh-CN"/>
          </a:p>
        </p:txBody>
      </p:sp>
    </p:spTree>
    <p:extLst>
      <p:ext uri="{BB962C8B-B14F-4D97-AF65-F5344CB8AC3E}">
        <p14:creationId xmlns:p14="http://schemas.microsoft.com/office/powerpoint/2010/main" val="22454506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304800" y="228600"/>
            <a:ext cx="8458200" cy="1143000"/>
          </a:xfrm>
        </p:spPr>
        <p:txBody>
          <a:bodyPr/>
          <a:lstStyle/>
          <a:p>
            <a:r>
              <a:rPr lang="zh-CN" altLang="en-US" b="1" smtClean="0">
                <a:latin typeface="宋体" pitchFamily="2" charset="-122"/>
              </a:rPr>
              <a:t>第十二章  面向对象语言的编译</a:t>
            </a:r>
          </a:p>
        </p:txBody>
      </p:sp>
      <p:sp>
        <p:nvSpPr>
          <p:cNvPr id="2051"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本章内容</a:t>
            </a:r>
          </a:p>
          <a:p>
            <a:r>
              <a:rPr lang="zh-CN" altLang="en-US" b="1" smtClean="0">
                <a:latin typeface="宋体" pitchFamily="2" charset="-122"/>
              </a:rPr>
              <a:t>概述面向对象语言的重要概念和实现技术</a:t>
            </a:r>
            <a:endParaRPr lang="zh-CN" altLang="en-US" b="1" smtClean="0"/>
          </a:p>
          <a:p>
            <a:r>
              <a:rPr lang="zh-CN" altLang="en-US" b="1" smtClean="0">
                <a:latin typeface="宋体" pitchFamily="2" charset="-122"/>
              </a:rPr>
              <a:t>以</a:t>
            </a:r>
            <a:r>
              <a:rPr lang="en-US" altLang="zh-CN" b="1" smtClean="0"/>
              <a:t>C++</a:t>
            </a:r>
            <a:r>
              <a:rPr lang="zh-CN" altLang="en-US" b="1" smtClean="0">
                <a:latin typeface="宋体" pitchFamily="2" charset="-122"/>
              </a:rPr>
              <a:t>语言为例，介绍如何将</a:t>
            </a:r>
            <a:r>
              <a:rPr lang="en-US" altLang="zh-CN" b="1" smtClean="0"/>
              <a:t>C++</a:t>
            </a:r>
            <a:r>
              <a:rPr lang="zh-CN" altLang="en-US" b="1" smtClean="0">
                <a:latin typeface="宋体" pitchFamily="2" charset="-122"/>
              </a:rPr>
              <a:t>程序翻译成</a:t>
            </a:r>
            <a:r>
              <a:rPr lang="en-US" altLang="zh-CN" b="1" smtClean="0"/>
              <a:t>C</a:t>
            </a:r>
            <a:r>
              <a:rPr lang="zh-CN" altLang="en-US" b="1" smtClean="0">
                <a:latin typeface="宋体" pitchFamily="2" charset="-122"/>
              </a:rPr>
              <a:t>程序</a:t>
            </a:r>
            <a:endParaRPr lang="zh-CN" altLang="en-US" b="1" smtClean="0"/>
          </a:p>
          <a:p>
            <a:r>
              <a:rPr lang="zh-CN" altLang="en-US" b="1" smtClean="0">
                <a:latin typeface="宋体" pitchFamily="2" charset="-122"/>
              </a:rPr>
              <a:t>实际的编译器大都把</a:t>
            </a:r>
            <a:r>
              <a:rPr lang="en-US" altLang="zh-CN" b="1" smtClean="0"/>
              <a:t>C++</a:t>
            </a:r>
            <a:r>
              <a:rPr lang="zh-CN" altLang="en-US" b="1" smtClean="0">
                <a:latin typeface="宋体" pitchFamily="2" charset="-122"/>
              </a:rPr>
              <a:t>程序直接翻译成低级语言程序</a:t>
            </a:r>
            <a:endParaRPr lang="zh-CN" altLang="en-US" b="1"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2.2</a:t>
            </a:r>
            <a:r>
              <a:rPr lang="en-US" altLang="zh-CN" b="1" smtClean="0">
                <a:latin typeface="宋体" pitchFamily="2" charset="-122"/>
              </a:rPr>
              <a:t>  </a:t>
            </a:r>
            <a:r>
              <a:rPr lang="zh-CN" altLang="en-US" b="1" smtClean="0">
                <a:latin typeface="宋体" pitchFamily="2" charset="-122"/>
              </a:rPr>
              <a:t>方法的编译 </a:t>
            </a:r>
          </a:p>
        </p:txBody>
      </p:sp>
      <p:sp>
        <p:nvSpPr>
          <p:cNvPr id="11267" name="Rectangle 3"/>
          <p:cNvSpPr>
            <a:spLocks noGrp="1" noChangeArrowheads="1"/>
          </p:cNvSpPr>
          <p:nvPr>
            <p:ph idx="1"/>
          </p:nvPr>
        </p:nvSpPr>
        <p:spPr>
          <a:xfrm>
            <a:off x="287338" y="1438275"/>
            <a:ext cx="8564562" cy="5038725"/>
          </a:xfrm>
          <a:noFill/>
        </p:spPr>
        <p:txBody>
          <a:bodyPr/>
          <a:lstStyle/>
          <a:p>
            <a:pPr>
              <a:buFontTx/>
              <a:buNone/>
            </a:pPr>
            <a:r>
              <a:rPr lang="zh-CN" altLang="en-US" b="1" smtClean="0">
                <a:latin typeface="宋体" pitchFamily="2" charset="-122"/>
              </a:rPr>
              <a:t>先定义一般的图形对象类</a:t>
            </a:r>
            <a:r>
              <a:rPr lang="en-US" altLang="zh-CN" b="1" smtClean="0"/>
              <a:t>GraphicalObj</a:t>
            </a:r>
            <a:r>
              <a:rPr lang="zh-CN" altLang="en-US" b="1" smtClean="0">
                <a:latin typeface="宋体" pitchFamily="2" charset="-122"/>
              </a:rPr>
              <a:t>如下</a:t>
            </a:r>
            <a:r>
              <a:rPr lang="zh-CN" altLang="en-US" b="1" smtClean="0"/>
              <a:t>:</a:t>
            </a:r>
          </a:p>
          <a:p>
            <a:pPr>
              <a:buFontTx/>
              <a:buNone/>
            </a:pPr>
            <a:r>
              <a:rPr lang="en-US" altLang="zh-CN" b="1" smtClean="0"/>
              <a:t>class GraphicalObj {</a:t>
            </a:r>
          </a:p>
          <a:p>
            <a:pPr algn="just">
              <a:buFontTx/>
              <a:buNone/>
            </a:pPr>
            <a:r>
              <a:rPr lang="en-US" altLang="zh-CN" b="1" smtClean="0"/>
              <a:t>virtual void translate (double x_offset, double</a:t>
            </a:r>
          </a:p>
          <a:p>
            <a:pPr algn="just">
              <a:buFontTx/>
              <a:buNone/>
            </a:pPr>
            <a:r>
              <a:rPr lang="en-US" altLang="zh-CN" b="1" smtClean="0"/>
              <a:t> 							   y_offset);</a:t>
            </a:r>
          </a:p>
          <a:p>
            <a:pPr algn="just">
              <a:buFontTx/>
              <a:buNone/>
            </a:pPr>
            <a:r>
              <a:rPr lang="en-US" altLang="zh-CN" b="1" smtClean="0"/>
              <a:t>virtual void scale (double factor);</a:t>
            </a:r>
          </a:p>
          <a:p>
            <a:pPr algn="just">
              <a:buFontTx/>
              <a:buNone/>
            </a:pPr>
            <a:r>
              <a:rPr lang="en-US" altLang="zh-CN" b="1" smtClean="0"/>
              <a:t>. . . 		// </a:t>
            </a:r>
            <a:r>
              <a:rPr lang="zh-CN" altLang="en-US" b="1" smtClean="0"/>
              <a:t>可能还有一些其它方法</a:t>
            </a:r>
          </a:p>
          <a:p>
            <a:pPr>
              <a:buFontTx/>
              <a:buNone/>
            </a:pPr>
            <a:r>
              <a:rPr lang="zh-CN" altLang="en-US" b="1"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2.2</a:t>
            </a:r>
            <a:r>
              <a:rPr lang="en-US" altLang="zh-CN" b="1" smtClean="0">
                <a:latin typeface="宋体" pitchFamily="2" charset="-122"/>
              </a:rPr>
              <a:t>  </a:t>
            </a:r>
            <a:r>
              <a:rPr lang="zh-CN" altLang="en-US" b="1" smtClean="0">
                <a:latin typeface="宋体" pitchFamily="2" charset="-122"/>
              </a:rPr>
              <a:t>方法的编译 </a:t>
            </a:r>
          </a:p>
        </p:txBody>
      </p:sp>
      <p:sp>
        <p:nvSpPr>
          <p:cNvPr id="12291" name="Rectangle 3"/>
          <p:cNvSpPr>
            <a:spLocks noGrp="1" noChangeArrowheads="1"/>
          </p:cNvSpPr>
          <p:nvPr>
            <p:ph idx="1"/>
          </p:nvPr>
        </p:nvSpPr>
        <p:spPr>
          <a:xfrm>
            <a:off x="287338" y="1438275"/>
            <a:ext cx="8564562" cy="5399088"/>
          </a:xfrm>
          <a:noFill/>
        </p:spPr>
        <p:txBody>
          <a:bodyPr/>
          <a:lstStyle/>
          <a:p>
            <a:pPr>
              <a:lnSpc>
                <a:spcPct val="85000"/>
              </a:lnSpc>
              <a:spcBef>
                <a:spcPct val="10000"/>
              </a:spcBef>
              <a:buFontTx/>
              <a:buNone/>
            </a:pPr>
            <a:r>
              <a:rPr lang="en-US" altLang="zh-CN" sz="2400" b="1" smtClean="0"/>
              <a:t>class Point : public GraphicalObj {</a:t>
            </a:r>
          </a:p>
          <a:p>
            <a:pPr>
              <a:lnSpc>
                <a:spcPct val="85000"/>
              </a:lnSpc>
              <a:spcBef>
                <a:spcPct val="10000"/>
              </a:spcBef>
              <a:buFontTx/>
              <a:buNone/>
            </a:pPr>
            <a:r>
              <a:rPr lang="en-US" altLang="zh-CN" sz="2400" b="1" smtClean="0"/>
              <a:t>	double xc, yc;</a:t>
            </a:r>
          </a:p>
          <a:p>
            <a:pPr>
              <a:lnSpc>
                <a:spcPct val="85000"/>
              </a:lnSpc>
              <a:spcBef>
                <a:spcPct val="10000"/>
              </a:spcBef>
              <a:buFontTx/>
              <a:buNone/>
            </a:pPr>
            <a:r>
              <a:rPr lang="en-US" altLang="zh-CN" sz="2400" b="1" smtClean="0"/>
              <a:t>  public : </a:t>
            </a:r>
          </a:p>
          <a:p>
            <a:pPr>
              <a:lnSpc>
                <a:spcPct val="85000"/>
              </a:lnSpc>
              <a:spcBef>
                <a:spcPct val="10000"/>
              </a:spcBef>
              <a:buFontTx/>
              <a:buNone/>
            </a:pPr>
            <a:r>
              <a:rPr lang="en-US" altLang="zh-CN" sz="2400" b="1" smtClean="0"/>
              <a:t>	void translate (double x_offset, double y_offset) {</a:t>
            </a:r>
          </a:p>
          <a:p>
            <a:pPr>
              <a:lnSpc>
                <a:spcPct val="85000"/>
              </a:lnSpc>
              <a:spcBef>
                <a:spcPct val="10000"/>
              </a:spcBef>
              <a:buFontTx/>
              <a:buNone/>
            </a:pPr>
            <a:r>
              <a:rPr lang="en-US" altLang="zh-CN" sz="2400" b="1" smtClean="0"/>
              <a:t>		xc += x_offset;  yc += y_offset; </a:t>
            </a:r>
          </a:p>
          <a:p>
            <a:pPr>
              <a:lnSpc>
                <a:spcPct val="85000"/>
              </a:lnSpc>
              <a:spcBef>
                <a:spcPct val="10000"/>
              </a:spcBef>
              <a:buFontTx/>
              <a:buNone/>
            </a:pPr>
            <a:r>
              <a:rPr lang="en-US" altLang="zh-CN" sz="2400" b="1" smtClean="0"/>
              <a:t>	}</a:t>
            </a:r>
          </a:p>
          <a:p>
            <a:pPr>
              <a:lnSpc>
                <a:spcPct val="85000"/>
              </a:lnSpc>
              <a:spcBef>
                <a:spcPct val="10000"/>
              </a:spcBef>
              <a:buFontTx/>
              <a:buNone/>
            </a:pPr>
            <a:r>
              <a:rPr lang="en-US" altLang="zh-CN" sz="2400" b="1" smtClean="0"/>
              <a:t>	void scale (double factor) {</a:t>
            </a:r>
          </a:p>
          <a:p>
            <a:pPr>
              <a:lnSpc>
                <a:spcPct val="85000"/>
              </a:lnSpc>
              <a:spcBef>
                <a:spcPct val="10000"/>
              </a:spcBef>
              <a:buFontTx/>
              <a:buNone/>
            </a:pPr>
            <a:r>
              <a:rPr lang="en-US" altLang="zh-CN" sz="2400" b="1" smtClean="0"/>
              <a:t>		xc </a:t>
            </a:r>
            <a:r>
              <a:rPr lang="en-US" altLang="zh-CN" sz="2400" b="1" smtClean="0">
                <a:latin typeface="宋体" pitchFamily="2" charset="-122"/>
              </a:rPr>
              <a:t>*</a:t>
            </a:r>
            <a:r>
              <a:rPr lang="en-US" altLang="zh-CN" sz="2400" b="1" smtClean="0"/>
              <a:t>= factor;  yc </a:t>
            </a:r>
            <a:r>
              <a:rPr lang="en-US" altLang="zh-CN" sz="2400" b="1" smtClean="0">
                <a:latin typeface="宋体" pitchFamily="2" charset="-122"/>
              </a:rPr>
              <a:t>*</a:t>
            </a:r>
            <a:r>
              <a:rPr lang="en-US" altLang="zh-CN" sz="2400" b="1" smtClean="0"/>
              <a:t>= factor;</a:t>
            </a:r>
          </a:p>
          <a:p>
            <a:pPr>
              <a:lnSpc>
                <a:spcPct val="85000"/>
              </a:lnSpc>
              <a:spcBef>
                <a:spcPct val="10000"/>
              </a:spcBef>
              <a:buFontTx/>
              <a:buNone/>
            </a:pPr>
            <a:r>
              <a:rPr lang="en-US" altLang="zh-CN" sz="2400" b="1" smtClean="0"/>
              <a:t>	}</a:t>
            </a:r>
          </a:p>
          <a:p>
            <a:pPr>
              <a:lnSpc>
                <a:spcPct val="85000"/>
              </a:lnSpc>
              <a:spcBef>
                <a:spcPct val="10000"/>
              </a:spcBef>
              <a:buFontTx/>
              <a:buNone/>
            </a:pPr>
            <a:r>
              <a:rPr lang="en-US" altLang="zh-CN" sz="2400" b="1" smtClean="0"/>
              <a:t>	Point(double x0 = 0, double y0 = 0) {xc = x0; yc = y0; }</a:t>
            </a:r>
          </a:p>
          <a:p>
            <a:pPr>
              <a:lnSpc>
                <a:spcPct val="85000"/>
              </a:lnSpc>
              <a:spcBef>
                <a:spcPct val="10000"/>
              </a:spcBef>
              <a:buFontTx/>
              <a:buNone/>
            </a:pPr>
            <a:r>
              <a:rPr lang="en-US" altLang="zh-CN" sz="2400" b="1" smtClean="0"/>
              <a:t>	void set(double x0, double y0) {xc = x0; yc = y0;}</a:t>
            </a:r>
          </a:p>
          <a:p>
            <a:pPr>
              <a:lnSpc>
                <a:spcPct val="85000"/>
              </a:lnSpc>
              <a:spcBef>
                <a:spcPct val="10000"/>
              </a:spcBef>
              <a:buFontTx/>
              <a:buNone/>
            </a:pPr>
            <a:r>
              <a:rPr lang="en-US" altLang="zh-CN" sz="2400" b="1" smtClean="0"/>
              <a:t>	double x(void) {return xc;}</a:t>
            </a:r>
          </a:p>
          <a:p>
            <a:pPr>
              <a:lnSpc>
                <a:spcPct val="85000"/>
              </a:lnSpc>
              <a:spcBef>
                <a:spcPct val="10000"/>
              </a:spcBef>
              <a:buFontTx/>
              <a:buNone/>
            </a:pPr>
            <a:r>
              <a:rPr lang="en-US" altLang="zh-CN" sz="2400" b="1" smtClean="0"/>
              <a:t>	double y(void) {return yc;}</a:t>
            </a:r>
          </a:p>
          <a:p>
            <a:pPr>
              <a:lnSpc>
                <a:spcPct val="85000"/>
              </a:lnSpc>
              <a:spcBef>
                <a:spcPct val="10000"/>
              </a:spcBef>
              <a:buFontTx/>
              <a:buNone/>
            </a:pPr>
            <a:r>
              <a:rPr lang="en-US" altLang="zh-CN" sz="2400" b="1" smtClean="0"/>
              <a:t>	double dist (Point &amp;);</a:t>
            </a:r>
          </a:p>
          <a:p>
            <a:pPr>
              <a:lnSpc>
                <a:spcPct val="85000"/>
              </a:lnSpc>
              <a:spcBef>
                <a:spcPct val="10000"/>
              </a:spcBef>
              <a:buFontTx/>
              <a:buNone/>
            </a:pPr>
            <a:r>
              <a:rPr lang="en-US" altLang="zh-CN" sz="2400" b="1" smtClean="0"/>
              <a:t>};</a:t>
            </a:r>
            <a:endParaRPr lang="zh-CN" altLang="en-US" sz="2400" b="1"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2.2</a:t>
            </a:r>
            <a:r>
              <a:rPr lang="en-US" altLang="zh-CN" b="1" smtClean="0">
                <a:latin typeface="宋体" pitchFamily="2" charset="-122"/>
              </a:rPr>
              <a:t>  </a:t>
            </a:r>
            <a:r>
              <a:rPr lang="zh-CN" altLang="en-US" b="1" smtClean="0">
                <a:latin typeface="宋体" pitchFamily="2" charset="-122"/>
              </a:rPr>
              <a:t>方法的编译 </a:t>
            </a:r>
          </a:p>
        </p:txBody>
      </p:sp>
      <p:sp>
        <p:nvSpPr>
          <p:cNvPr id="1603587" name="Rectangle 3"/>
          <p:cNvSpPr>
            <a:spLocks noGrp="1" noChangeArrowheads="1"/>
          </p:cNvSpPr>
          <p:nvPr>
            <p:ph idx="1"/>
          </p:nvPr>
        </p:nvSpPr>
        <p:spPr>
          <a:xfrm>
            <a:off x="287338" y="1438275"/>
            <a:ext cx="8780462" cy="5254625"/>
          </a:xfrm>
          <a:noFill/>
        </p:spPr>
        <p:txBody>
          <a:bodyPr/>
          <a:lstStyle/>
          <a:p>
            <a:pPr>
              <a:lnSpc>
                <a:spcPct val="90000"/>
              </a:lnSpc>
              <a:buFontTx/>
              <a:buNone/>
            </a:pPr>
            <a:r>
              <a:rPr lang="zh-CN" altLang="en-US" b="1" smtClean="0">
                <a:latin typeface="宋体" pitchFamily="2" charset="-122"/>
              </a:rPr>
              <a:t>将一个</a:t>
            </a:r>
            <a:r>
              <a:rPr lang="en-US" altLang="zh-CN" b="1" smtClean="0"/>
              <a:t>C++</a:t>
            </a:r>
            <a:r>
              <a:rPr lang="zh-CN" altLang="en-US" b="1" smtClean="0">
                <a:latin typeface="宋体" pitchFamily="2" charset="-122"/>
              </a:rPr>
              <a:t>语言的类翻译成</a:t>
            </a:r>
            <a:r>
              <a:rPr lang="en-US" altLang="zh-CN" b="1" smtClean="0"/>
              <a:t>C</a:t>
            </a:r>
            <a:r>
              <a:rPr lang="zh-CN" altLang="en-US" b="1" smtClean="0">
                <a:latin typeface="宋体" pitchFamily="2" charset="-122"/>
              </a:rPr>
              <a:t>语言的程序段，主</a:t>
            </a:r>
          </a:p>
          <a:p>
            <a:pPr>
              <a:lnSpc>
                <a:spcPct val="90000"/>
              </a:lnSpc>
              <a:buFontTx/>
              <a:buNone/>
            </a:pPr>
            <a:r>
              <a:rPr lang="zh-CN" altLang="en-US" b="1" smtClean="0">
                <a:latin typeface="宋体" pitchFamily="2" charset="-122"/>
              </a:rPr>
              <a:t>要工作有如下几点(由继承引出的问题暂不考虑)</a:t>
            </a:r>
          </a:p>
          <a:p>
            <a:pPr>
              <a:lnSpc>
                <a:spcPct val="90000"/>
              </a:lnSpc>
            </a:pPr>
            <a:r>
              <a:rPr lang="zh-CN" altLang="en-US" b="1" smtClean="0">
                <a:latin typeface="宋体" pitchFamily="2" charset="-122"/>
              </a:rPr>
              <a:t>将</a:t>
            </a:r>
            <a:r>
              <a:rPr lang="en-US" altLang="zh-CN" b="1" smtClean="0"/>
              <a:t>C++</a:t>
            </a:r>
            <a:r>
              <a:rPr lang="zh-CN" altLang="en-US" b="1" smtClean="0">
                <a:latin typeface="宋体" pitchFamily="2" charset="-122"/>
              </a:rPr>
              <a:t>语言中一个类的所有非静态属性构成一个</a:t>
            </a:r>
            <a:r>
              <a:rPr lang="en-US" altLang="zh-CN" b="1" smtClean="0"/>
              <a:t>C</a:t>
            </a:r>
            <a:r>
              <a:rPr lang="zh-CN" altLang="en-US" b="1" smtClean="0">
                <a:latin typeface="宋体" pitchFamily="2" charset="-122"/>
              </a:rPr>
              <a:t>语言的结构体类型，取类的名字作为结构体类型的名字</a:t>
            </a:r>
          </a:p>
          <a:p>
            <a:pPr>
              <a:lnSpc>
                <a:spcPct val="90000"/>
              </a:lnSpc>
            </a:pPr>
            <a:r>
              <a:rPr lang="zh-CN" altLang="en-US" b="1" smtClean="0">
                <a:latin typeface="宋体" pitchFamily="2" charset="-122"/>
              </a:rPr>
              <a:t>类的静态属性是该类的所有对象所共有的,应当翻译成</a:t>
            </a:r>
            <a:r>
              <a:rPr lang="en-US" altLang="zh-CN" b="1" smtClean="0"/>
              <a:t>C</a:t>
            </a:r>
            <a:r>
              <a:rPr lang="zh-CN" altLang="en-US" b="1" smtClean="0">
                <a:latin typeface="宋体" pitchFamily="2" charset="-122"/>
              </a:rPr>
              <a:t>中的全局变量，但是需要改一个名字</a:t>
            </a:r>
            <a:endParaRPr lang="zh-CN" altLang="en-US" b="1" smtClean="0"/>
          </a:p>
          <a:p>
            <a:pPr>
              <a:lnSpc>
                <a:spcPct val="90000"/>
              </a:lnSpc>
            </a:pPr>
            <a:r>
              <a:rPr lang="en-US" altLang="zh-CN" b="1" smtClean="0"/>
              <a:t>C++</a:t>
            </a:r>
            <a:r>
              <a:rPr lang="zh-CN" altLang="en-US" b="1" smtClean="0">
                <a:latin typeface="宋体" pitchFamily="2" charset="-122"/>
              </a:rPr>
              <a:t>语言中类的对象声明不加翻译就成了</a:t>
            </a:r>
            <a:r>
              <a:rPr lang="en-US" altLang="zh-CN" b="1" smtClean="0"/>
              <a:t>C</a:t>
            </a:r>
            <a:r>
              <a:rPr lang="zh-CN" altLang="en-US" b="1" smtClean="0">
                <a:latin typeface="宋体" pitchFamily="2" charset="-122"/>
              </a:rPr>
              <a:t>语言中相应结构体类型的变量声明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03587">
                                            <p:txEl>
                                              <p:pRg st="3" end="3"/>
                                            </p:txEl>
                                          </p:spTgt>
                                        </p:tgtEl>
                                        <p:attrNameLst>
                                          <p:attrName>style.visibility</p:attrName>
                                        </p:attrNameLst>
                                      </p:cBhvr>
                                      <p:to>
                                        <p:strVal val="visible"/>
                                      </p:to>
                                    </p:set>
                                    <p:animEffect transition="in" filter="box(in)">
                                      <p:cBhvr>
                                        <p:cTn id="7" dur="500"/>
                                        <p:tgtEl>
                                          <p:spTgt spid="160358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603587">
                                            <p:txEl>
                                              <p:pRg st="4" end="4"/>
                                            </p:txEl>
                                          </p:spTgt>
                                        </p:tgtEl>
                                        <p:attrNameLst>
                                          <p:attrName>style.visibility</p:attrName>
                                        </p:attrNameLst>
                                      </p:cBhvr>
                                      <p:to>
                                        <p:strVal val="visible"/>
                                      </p:to>
                                    </p:set>
                                    <p:animEffect transition="in" filter="box(in)">
                                      <p:cBhvr>
                                        <p:cTn id="12" dur="500"/>
                                        <p:tgtEl>
                                          <p:spTgt spid="16035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2.2</a:t>
            </a:r>
            <a:r>
              <a:rPr lang="en-US" altLang="zh-CN" b="1" smtClean="0">
                <a:latin typeface="宋体" pitchFamily="2" charset="-122"/>
              </a:rPr>
              <a:t>  </a:t>
            </a:r>
            <a:r>
              <a:rPr lang="zh-CN" altLang="en-US" b="1" smtClean="0">
                <a:latin typeface="宋体" pitchFamily="2" charset="-122"/>
              </a:rPr>
              <a:t>方法的编译 </a:t>
            </a:r>
          </a:p>
        </p:txBody>
      </p:sp>
      <p:sp>
        <p:nvSpPr>
          <p:cNvPr id="1609731" name="Rectangle 3"/>
          <p:cNvSpPr>
            <a:spLocks noGrp="1" noChangeArrowheads="1"/>
          </p:cNvSpPr>
          <p:nvPr>
            <p:ph idx="1"/>
          </p:nvPr>
        </p:nvSpPr>
        <p:spPr>
          <a:xfrm>
            <a:off x="250825" y="1412875"/>
            <a:ext cx="8780463" cy="5254625"/>
          </a:xfrm>
          <a:noFill/>
        </p:spPr>
        <p:txBody>
          <a:bodyPr/>
          <a:lstStyle/>
          <a:p>
            <a:r>
              <a:rPr lang="zh-CN" altLang="en-US" b="1" smtClean="0">
                <a:latin typeface="宋体" pitchFamily="2" charset="-122"/>
              </a:rPr>
              <a:t>将</a:t>
            </a:r>
            <a:r>
              <a:rPr lang="en-US" altLang="zh-CN" b="1" smtClean="0"/>
              <a:t>C</a:t>
            </a:r>
            <a:r>
              <a:rPr lang="en-US" altLang="zh-CN" b="1" smtClean="0">
                <a:latin typeface="宋体" pitchFamily="2" charset="-122"/>
              </a:rPr>
              <a:t>++</a:t>
            </a:r>
            <a:r>
              <a:rPr lang="zh-CN" altLang="en-US" b="1" smtClean="0">
                <a:latin typeface="宋体" pitchFamily="2" charset="-122"/>
              </a:rPr>
              <a:t>语言中类的非静态方法翻译成</a:t>
            </a:r>
            <a:r>
              <a:rPr lang="en-US" altLang="zh-CN" b="1" smtClean="0">
                <a:ea typeface="黑体" pitchFamily="2" charset="-122"/>
              </a:rPr>
              <a:t>C</a:t>
            </a:r>
            <a:r>
              <a:rPr lang="zh-CN" altLang="en-US" b="1" smtClean="0">
                <a:latin typeface="宋体" pitchFamily="2" charset="-122"/>
              </a:rPr>
              <a:t>语言的函数，对应的方法和函数的区别有下面几点：</a:t>
            </a:r>
          </a:p>
          <a:p>
            <a:pPr lvl="1"/>
            <a:r>
              <a:rPr lang="zh-CN" altLang="en-US" b="1" smtClean="0"/>
              <a:t>函数的名字必须在原来方法名的基础上修改</a:t>
            </a:r>
          </a:p>
          <a:p>
            <a:pPr lvl="1"/>
            <a:r>
              <a:rPr lang="zh-CN" altLang="en-US" b="1" smtClean="0"/>
              <a:t>函数声明增加一个形参</a:t>
            </a:r>
            <a:r>
              <a:rPr lang="en-US" altLang="zh-CN" b="1" smtClean="0"/>
              <a:t>this</a:t>
            </a:r>
          </a:p>
          <a:p>
            <a:pPr lvl="1"/>
            <a:r>
              <a:rPr lang="zh-CN" altLang="en-US" b="1" smtClean="0"/>
              <a:t>在函数体中出现的函数调用也要增加一个实参</a:t>
            </a:r>
          </a:p>
          <a:p>
            <a:pPr lvl="1"/>
            <a:r>
              <a:rPr lang="zh-CN" altLang="en-US" b="1" smtClean="0"/>
              <a:t>在方法中对本对象的非静态属性的访问，改成对</a:t>
            </a:r>
            <a:r>
              <a:rPr lang="en-US" altLang="zh-CN" b="1" smtClean="0"/>
              <a:t>this</a:t>
            </a:r>
            <a:r>
              <a:rPr lang="zh-CN" altLang="en-US" b="1" smtClean="0"/>
              <a:t>相应域的访问。在方法中对其它对象的非静态属性的访问不必修改</a:t>
            </a:r>
          </a:p>
          <a:p>
            <a:r>
              <a:rPr lang="zh-CN" altLang="en-US" b="1" smtClean="0">
                <a:latin typeface="宋体" pitchFamily="2" charset="-122"/>
              </a:rPr>
              <a:t>类的静态方法在定义和调用的地方都需要改名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09731">
                                            <p:txEl>
                                              <p:pRg st="2" end="2"/>
                                            </p:txEl>
                                          </p:spTgt>
                                        </p:tgtEl>
                                        <p:attrNameLst>
                                          <p:attrName>style.visibility</p:attrName>
                                        </p:attrNameLst>
                                      </p:cBhvr>
                                      <p:to>
                                        <p:strVal val="visible"/>
                                      </p:to>
                                    </p:set>
                                    <p:animEffect transition="in" filter="box(in)">
                                      <p:cBhvr>
                                        <p:cTn id="7" dur="500"/>
                                        <p:tgtEl>
                                          <p:spTgt spid="160973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609731">
                                            <p:txEl>
                                              <p:pRg st="3" end="3"/>
                                            </p:txEl>
                                          </p:spTgt>
                                        </p:tgtEl>
                                        <p:attrNameLst>
                                          <p:attrName>style.visibility</p:attrName>
                                        </p:attrNameLst>
                                      </p:cBhvr>
                                      <p:to>
                                        <p:strVal val="visible"/>
                                      </p:to>
                                    </p:set>
                                    <p:animEffect transition="in" filter="box(in)">
                                      <p:cBhvr>
                                        <p:cTn id="12" dur="500"/>
                                        <p:tgtEl>
                                          <p:spTgt spid="160973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609731">
                                            <p:txEl>
                                              <p:pRg st="4" end="4"/>
                                            </p:txEl>
                                          </p:spTgt>
                                        </p:tgtEl>
                                        <p:attrNameLst>
                                          <p:attrName>style.visibility</p:attrName>
                                        </p:attrNameLst>
                                      </p:cBhvr>
                                      <p:to>
                                        <p:strVal val="visible"/>
                                      </p:to>
                                    </p:set>
                                    <p:animEffect transition="in" filter="box(in)">
                                      <p:cBhvr>
                                        <p:cTn id="17" dur="500"/>
                                        <p:tgtEl>
                                          <p:spTgt spid="160973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609731">
                                            <p:txEl>
                                              <p:pRg st="5" end="5"/>
                                            </p:txEl>
                                          </p:spTgt>
                                        </p:tgtEl>
                                        <p:attrNameLst>
                                          <p:attrName>style.visibility</p:attrName>
                                        </p:attrNameLst>
                                      </p:cBhvr>
                                      <p:to>
                                        <p:strVal val="visible"/>
                                      </p:to>
                                    </p:set>
                                    <p:animEffect transition="in" filter="box(in)">
                                      <p:cBhvr>
                                        <p:cTn id="22" dur="500"/>
                                        <p:tgtEl>
                                          <p:spTgt spid="16097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2.2</a:t>
            </a:r>
            <a:r>
              <a:rPr lang="en-US" altLang="zh-CN" b="1" smtClean="0">
                <a:latin typeface="宋体" pitchFamily="2" charset="-122"/>
              </a:rPr>
              <a:t>  </a:t>
            </a:r>
            <a:r>
              <a:rPr lang="zh-CN" altLang="en-US" b="1" smtClean="0">
                <a:latin typeface="宋体" pitchFamily="2" charset="-122"/>
              </a:rPr>
              <a:t>方法的编译 </a:t>
            </a:r>
          </a:p>
        </p:txBody>
      </p:sp>
      <p:graphicFrame>
        <p:nvGraphicFramePr>
          <p:cNvPr id="1613880" name="Group 56"/>
          <p:cNvGraphicFramePr>
            <a:graphicFrameLocks noGrp="1"/>
          </p:cNvGraphicFramePr>
          <p:nvPr/>
        </p:nvGraphicFramePr>
        <p:xfrm>
          <a:off x="76200" y="2209800"/>
          <a:ext cx="8991600" cy="3584576"/>
        </p:xfrm>
        <a:graphic>
          <a:graphicData uri="http://schemas.openxmlformats.org/drawingml/2006/table">
            <a:tbl>
              <a:tblPr/>
              <a:tblGrid>
                <a:gridCol w="1747838"/>
                <a:gridCol w="3509962"/>
                <a:gridCol w="3733800"/>
              </a:tblGrid>
              <a:tr h="5334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方</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法</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函</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数</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06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原型</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返回类型 </a:t>
                      </a:r>
                      <a:r>
                        <a:rPr kumimoji="0" lang="en-US" altLang="zh-CN" sz="2800" b="1" i="0" u="none" strike="noStrike" cap="none" normalizeH="0" baseline="0" smtClean="0">
                          <a:ln>
                            <a:noFill/>
                          </a:ln>
                          <a:solidFill>
                            <a:schemeClr val="tx1"/>
                          </a:solidFill>
                          <a:effectLst/>
                          <a:latin typeface="Times New Roman" pitchFamily="18" charset="0"/>
                          <a:ea typeface="宋体" charset="-122"/>
                        </a:rPr>
                        <a:t>m(</a:t>
                      </a:r>
                      <a:r>
                        <a:rPr kumimoji="0" lang="zh-CN" altLang="en-US" sz="2800" b="1" i="0" u="none" strike="noStrike" cap="none" normalizeH="0" baseline="0" smtClean="0">
                          <a:ln>
                            <a:noFill/>
                          </a:ln>
                          <a:solidFill>
                            <a:schemeClr val="tx1"/>
                          </a:solidFill>
                          <a:effectLst/>
                          <a:latin typeface="宋体" charset="-122"/>
                          <a:ea typeface="宋体" charset="-122"/>
                        </a:rPr>
                        <a:t>形参表)</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返回类型</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fm</a:t>
                      </a:r>
                      <a:r>
                        <a:rPr kumimoji="0" lang="en-US" altLang="zh-CN" sz="2800" b="1" i="0" u="none" strike="noStrike" cap="none" normalizeH="0" baseline="0" smtClean="0">
                          <a:ln>
                            <a:noFill/>
                          </a:ln>
                          <a:solidFill>
                            <a:schemeClr val="tx1"/>
                          </a:solidFill>
                          <a:effectLst/>
                          <a:latin typeface="宋体" charset="-122"/>
                          <a:ea typeface="宋体" charset="-12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C &amp;this</a:t>
                      </a:r>
                      <a:r>
                        <a:rPr kumimoji="0" lang="en-US" altLang="zh-CN" sz="2800" b="1" i="0" u="none" strike="noStrike" cap="none" normalizeH="0" baseline="0" smtClean="0">
                          <a:ln>
                            <a:noFill/>
                          </a:ln>
                          <a:solidFill>
                            <a:schemeClr val="tx1"/>
                          </a:solidFill>
                          <a:effectLst/>
                          <a:latin typeface="宋体" charset="-122"/>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形参表)</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26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调用</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m（</a:t>
                      </a:r>
                      <a:r>
                        <a:rPr kumimoji="0" lang="zh-CN" altLang="en-US" sz="2800" b="1" i="0" u="none" strike="noStrike" cap="none" normalizeH="0" baseline="0" smtClean="0">
                          <a:ln>
                            <a:noFill/>
                          </a:ln>
                          <a:solidFill>
                            <a:schemeClr val="tx1"/>
                          </a:solidFill>
                          <a:effectLst/>
                          <a:latin typeface="Times New Roman" pitchFamily="18" charset="0"/>
                          <a:ea typeface="宋体" charset="-122"/>
                        </a:rPr>
                        <a:t>实参表）</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o.n（</a:t>
                      </a:r>
                      <a:r>
                        <a:rPr kumimoji="0" lang="zh-CN" altLang="en-US" sz="2800" b="1" i="0" u="none" strike="noStrike" cap="none" normalizeH="0" baseline="0" smtClean="0">
                          <a:ln>
                            <a:noFill/>
                          </a:ln>
                          <a:solidFill>
                            <a:schemeClr val="tx1"/>
                          </a:solidFill>
                          <a:effectLst/>
                          <a:latin typeface="Times New Roman" pitchFamily="18" charset="0"/>
                          <a:ea typeface="宋体" charset="-122"/>
                        </a:rPr>
                        <a:t>实参表）</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fm</a:t>
                      </a:r>
                      <a:r>
                        <a:rPr kumimoji="0" lang="en-US" altLang="zh-CN" sz="2800" b="1" i="0" u="none" strike="noStrike" cap="none" normalizeH="0" baseline="0" smtClean="0">
                          <a:ln>
                            <a:noFill/>
                          </a:ln>
                          <a:solidFill>
                            <a:schemeClr val="tx1"/>
                          </a:solidFill>
                          <a:effectLst/>
                          <a:latin typeface="宋体" charset="-122"/>
                          <a:ea typeface="宋体" charset="-12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this</a:t>
                      </a:r>
                      <a:r>
                        <a:rPr kumimoji="0" lang="en-US" altLang="zh-CN" sz="2800" b="1" i="0" u="none" strike="noStrike" cap="none" normalizeH="0" baseline="0" smtClean="0">
                          <a:ln>
                            <a:noFill/>
                          </a:ln>
                          <a:solidFill>
                            <a:schemeClr val="tx1"/>
                          </a:solidFill>
                          <a:effectLst/>
                          <a:latin typeface="宋体" charset="-122"/>
                          <a:ea typeface="宋体" charset="-122"/>
                        </a:rPr>
                        <a:t>，</a:t>
                      </a:r>
                      <a:r>
                        <a:rPr kumimoji="0" lang="zh-CN" altLang="en-US" sz="2800" b="1" i="0" u="none" strike="noStrike" cap="none" normalizeH="0" baseline="0" smtClean="0">
                          <a:ln>
                            <a:noFill/>
                          </a:ln>
                          <a:solidFill>
                            <a:schemeClr val="tx1"/>
                          </a:solidFill>
                          <a:effectLst/>
                          <a:latin typeface="宋体" charset="-122"/>
                          <a:ea typeface="宋体" charset="-122"/>
                        </a:rPr>
                        <a:t>实参表）</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fn</a:t>
                      </a:r>
                      <a:r>
                        <a:rPr kumimoji="0" lang="en-US" altLang="zh-CN" sz="2800" b="1" i="0" u="none" strike="noStrike" cap="none" normalizeH="0" baseline="0" smtClean="0">
                          <a:ln>
                            <a:noFill/>
                          </a:ln>
                          <a:solidFill>
                            <a:schemeClr val="tx1"/>
                          </a:solidFill>
                          <a:effectLst/>
                          <a:latin typeface="宋体" charset="-122"/>
                          <a:ea typeface="宋体" charset="-12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o</a:t>
                      </a:r>
                      <a:r>
                        <a:rPr kumimoji="0" lang="en-US" altLang="zh-CN" sz="2800" b="1" i="0" u="none" strike="noStrike" cap="none" normalizeH="0" baseline="0" smtClean="0">
                          <a:ln>
                            <a:noFill/>
                          </a:ln>
                          <a:solidFill>
                            <a:schemeClr val="tx1"/>
                          </a:solidFill>
                          <a:effectLst/>
                          <a:latin typeface="宋体" charset="-122"/>
                          <a:ea typeface="宋体" charset="-122"/>
                        </a:rPr>
                        <a:t>，</a:t>
                      </a:r>
                      <a:r>
                        <a:rPr kumimoji="0" lang="zh-CN" altLang="en-US" sz="2800" b="1" i="0" u="none" strike="noStrike" cap="none" normalizeH="0" baseline="0" smtClean="0">
                          <a:ln>
                            <a:noFill/>
                          </a:ln>
                          <a:solidFill>
                            <a:schemeClr val="tx1"/>
                          </a:solidFill>
                          <a:effectLst/>
                          <a:latin typeface="宋体" charset="-122"/>
                          <a:ea typeface="宋体" charset="-122"/>
                        </a:rPr>
                        <a:t>实参表）</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26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属性访问</a:t>
                      </a: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k</a:t>
                      </a:r>
                      <a:endParaRPr kumimoji="0" lang="en-US" altLang="zh-CN" sz="2800" b="0" i="0" u="none" strike="noStrike" cap="none" normalizeH="0" baseline="0" smtClean="0">
                        <a:ln>
                          <a:noFill/>
                        </a:ln>
                        <a:solidFill>
                          <a:schemeClr val="tx1"/>
                        </a:solidFill>
                        <a:effectLst/>
                        <a:latin typeface="Times New Roman" pitchFamily="18" charset="0"/>
                        <a:ea typeface="宋体" charset="-122"/>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o.k</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this</a:t>
                      </a:r>
                      <a:r>
                        <a:rPr kumimoji="0" lang="en-US" altLang="zh-CN" sz="2800" b="1" i="1" u="none" strike="noStrike" cap="none" normalizeH="0" baseline="0" smtClean="0">
                          <a:ln>
                            <a:noFill/>
                          </a:ln>
                          <a:solidFill>
                            <a:schemeClr val="tx1"/>
                          </a:solidFill>
                          <a:effectLst/>
                          <a:latin typeface="Times New Roman" pitchFamily="18" charset="0"/>
                          <a:ea typeface="宋体" charset="-12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k</a:t>
                      </a:r>
                      <a:endParaRPr kumimoji="0" lang="en-US" altLang="zh-CN" sz="2800" b="0" i="0" u="none" strike="noStrike" cap="none" normalizeH="0" baseline="0" smtClean="0">
                        <a:ln>
                          <a:noFill/>
                        </a:ln>
                        <a:solidFill>
                          <a:schemeClr val="tx1"/>
                        </a:solidFill>
                        <a:effectLst/>
                        <a:latin typeface="Times New Roman" pitchFamily="18" charset="0"/>
                        <a:ea typeface="宋体" charset="-122"/>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o.k</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85" name="Rectangle 48"/>
          <p:cNvSpPr>
            <a:spLocks noChangeArrowheads="1"/>
          </p:cNvSpPr>
          <p:nvPr/>
        </p:nvSpPr>
        <p:spPr bwMode="auto">
          <a:xfrm>
            <a:off x="1828800" y="1600200"/>
            <a:ext cx="5181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类</a:t>
            </a:r>
            <a:r>
              <a:rPr lang="en-US" altLang="zh-CN"/>
              <a:t>C</a:t>
            </a:r>
            <a:r>
              <a:rPr lang="zh-CN" altLang="en-US"/>
              <a:t>的方法</a:t>
            </a:r>
            <a:r>
              <a:rPr lang="en-US" altLang="zh-CN"/>
              <a:t>m</a:t>
            </a:r>
            <a:r>
              <a:rPr lang="zh-CN" altLang="en-US"/>
              <a:t>被翻译成函数</a:t>
            </a:r>
            <a:r>
              <a:rPr lang="en-US" altLang="zh-CN"/>
              <a:t>fm </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2.2</a:t>
            </a:r>
            <a:r>
              <a:rPr lang="en-US" altLang="zh-CN" b="1" smtClean="0">
                <a:latin typeface="宋体" pitchFamily="2" charset="-122"/>
              </a:rPr>
              <a:t>  </a:t>
            </a:r>
            <a:r>
              <a:rPr lang="zh-CN" altLang="en-US" b="1" smtClean="0">
                <a:latin typeface="宋体" pitchFamily="2" charset="-122"/>
              </a:rPr>
              <a:t>方法的编译 </a:t>
            </a:r>
          </a:p>
        </p:txBody>
      </p:sp>
      <p:sp>
        <p:nvSpPr>
          <p:cNvPr id="16387" name="Rectangle 3"/>
          <p:cNvSpPr>
            <a:spLocks noGrp="1" noChangeArrowheads="1"/>
          </p:cNvSpPr>
          <p:nvPr>
            <p:ph idx="1"/>
          </p:nvPr>
        </p:nvSpPr>
        <p:spPr>
          <a:xfrm>
            <a:off x="287338" y="1438275"/>
            <a:ext cx="8564562" cy="5038725"/>
          </a:xfrm>
          <a:noFill/>
        </p:spPr>
        <p:txBody>
          <a:bodyPr/>
          <a:lstStyle/>
          <a:p>
            <a:pPr>
              <a:buFontTx/>
              <a:buNone/>
            </a:pPr>
            <a:r>
              <a:rPr lang="zh-CN" altLang="en-US" b="1" smtClean="0">
                <a:latin typeface="宋体" pitchFamily="2" charset="-122"/>
              </a:rPr>
              <a:t>类</a:t>
            </a:r>
            <a:r>
              <a:rPr lang="en-US" altLang="zh-CN" b="1" smtClean="0"/>
              <a:t>Point</a:t>
            </a:r>
            <a:r>
              <a:rPr lang="zh-CN" altLang="en-US" b="1" smtClean="0">
                <a:latin typeface="宋体" pitchFamily="2" charset="-122"/>
              </a:rPr>
              <a:t>的方法</a:t>
            </a:r>
            <a:r>
              <a:rPr lang="en-US" altLang="zh-CN" b="1" smtClean="0"/>
              <a:t>translate</a:t>
            </a:r>
            <a:r>
              <a:rPr lang="zh-CN" altLang="en-US" b="1" smtClean="0">
                <a:latin typeface="宋体" pitchFamily="2" charset="-122"/>
              </a:rPr>
              <a:t>翻译成函数</a:t>
            </a:r>
          </a:p>
          <a:p>
            <a:pPr>
              <a:buFontTx/>
              <a:buNone/>
            </a:pPr>
            <a:r>
              <a:rPr lang="en-US" altLang="zh-CN" b="1" smtClean="0"/>
              <a:t>translate_ _5Pointdd</a:t>
            </a:r>
            <a:endParaRPr lang="en-US" altLang="zh-CN" b="1" smtClean="0">
              <a:latin typeface="宋体" pitchFamily="2" charset="-122"/>
            </a:endParaRPr>
          </a:p>
          <a:p>
            <a:pPr>
              <a:buFontTx/>
              <a:buNone/>
            </a:pPr>
            <a:endParaRPr lang="en-US" altLang="zh-CN" b="1" smtClean="0"/>
          </a:p>
          <a:p>
            <a:pPr>
              <a:buFontTx/>
              <a:buNone/>
            </a:pPr>
            <a:r>
              <a:rPr lang="en-US" altLang="zh-CN" b="1" smtClean="0"/>
              <a:t>void translate_ _5Pointdd(Point this, </a:t>
            </a:r>
          </a:p>
          <a:p>
            <a:pPr>
              <a:buFontTx/>
              <a:buNone/>
            </a:pPr>
            <a:r>
              <a:rPr lang="en-US" altLang="zh-CN" b="1" smtClean="0"/>
              <a:t>				double x_offset , double y_offset) {</a:t>
            </a:r>
          </a:p>
          <a:p>
            <a:pPr algn="just">
              <a:buFontTx/>
              <a:buNone/>
            </a:pPr>
            <a:r>
              <a:rPr lang="en-US" altLang="zh-CN" b="1" smtClean="0"/>
              <a:t>	this.xc += x_offset;  this.yc += y _offset;</a:t>
            </a:r>
          </a:p>
          <a:p>
            <a:pPr algn="just">
              <a:buFontTx/>
              <a:buNone/>
            </a:pPr>
            <a:r>
              <a:rPr lang="en-US" altLang="zh-CN" b="1" smtClean="0"/>
              <a:t>}</a:t>
            </a:r>
          </a:p>
          <a:p>
            <a:pPr>
              <a:buFontTx/>
              <a:buNone/>
            </a:pPr>
            <a:endParaRPr lang="zh-CN" altLang="en-US" b="1"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2.3</a:t>
            </a:r>
            <a:r>
              <a:rPr lang="en-US" altLang="zh-CN" b="1" smtClean="0">
                <a:latin typeface="宋体" pitchFamily="2" charset="-122"/>
              </a:rPr>
              <a:t>  </a:t>
            </a:r>
            <a:r>
              <a:rPr lang="zh-CN" altLang="en-US" b="1" smtClean="0">
                <a:latin typeface="宋体" pitchFamily="2" charset="-122"/>
              </a:rPr>
              <a:t>继承的编译方案</a:t>
            </a:r>
          </a:p>
        </p:txBody>
      </p:sp>
      <p:sp>
        <p:nvSpPr>
          <p:cNvPr id="17411"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图形对象的继承层次结构</a:t>
            </a:r>
          </a:p>
        </p:txBody>
      </p:sp>
      <p:grpSp>
        <p:nvGrpSpPr>
          <p:cNvPr id="17412" name="Group 24"/>
          <p:cNvGrpSpPr>
            <a:grpSpLocks/>
          </p:cNvGrpSpPr>
          <p:nvPr/>
        </p:nvGrpSpPr>
        <p:grpSpPr bwMode="auto">
          <a:xfrm>
            <a:off x="212725" y="2057400"/>
            <a:ext cx="8437563" cy="4724400"/>
            <a:chOff x="134" y="1296"/>
            <a:chExt cx="5315" cy="2976"/>
          </a:xfrm>
        </p:grpSpPr>
        <p:sp>
          <p:nvSpPr>
            <p:cNvPr id="17415" name="Oval 25"/>
            <p:cNvSpPr>
              <a:spLocks noChangeArrowheads="1"/>
            </p:cNvSpPr>
            <p:nvPr/>
          </p:nvSpPr>
          <p:spPr bwMode="auto">
            <a:xfrm>
              <a:off x="232" y="1296"/>
              <a:ext cx="1673" cy="68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80000"/>
                </a:lnSpc>
              </a:pPr>
              <a:r>
                <a:rPr lang="en-US" altLang="zh-CN" sz="2400"/>
                <a:t>GraphicalObj</a:t>
              </a:r>
            </a:p>
            <a:p>
              <a:pPr>
                <a:lnSpc>
                  <a:spcPct val="80000"/>
                </a:lnSpc>
              </a:pPr>
              <a:r>
                <a:rPr lang="en-US" altLang="zh-CN" sz="2400"/>
                <a:t> translate</a:t>
              </a:r>
            </a:p>
            <a:p>
              <a:pPr>
                <a:lnSpc>
                  <a:spcPct val="80000"/>
                </a:lnSpc>
              </a:pPr>
              <a:r>
                <a:rPr lang="en-US" altLang="zh-CN" sz="2400"/>
                <a:t> scale</a:t>
              </a:r>
            </a:p>
          </p:txBody>
        </p:sp>
        <p:sp>
          <p:nvSpPr>
            <p:cNvPr id="17416" name="Oval 26"/>
            <p:cNvSpPr>
              <a:spLocks noChangeArrowheads="1"/>
            </p:cNvSpPr>
            <p:nvPr/>
          </p:nvSpPr>
          <p:spPr bwMode="auto">
            <a:xfrm>
              <a:off x="3759" y="1764"/>
              <a:ext cx="1507" cy="8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0" tIns="0" rIns="180000" bIns="0" anchor="ctr"/>
            <a:lstStyle/>
            <a:p>
              <a:pPr>
                <a:lnSpc>
                  <a:spcPct val="80000"/>
                </a:lnSpc>
              </a:pPr>
              <a:r>
                <a:rPr lang="en-US" altLang="zh-CN" sz="2400"/>
                <a:t> PolyLine</a:t>
              </a:r>
            </a:p>
            <a:p>
              <a:pPr>
                <a:lnSpc>
                  <a:spcPct val="80000"/>
                </a:lnSpc>
              </a:pPr>
              <a:r>
                <a:rPr lang="en-US" altLang="zh-CN" sz="2400"/>
                <a:t>  translate</a:t>
              </a:r>
            </a:p>
            <a:p>
              <a:pPr>
                <a:lnSpc>
                  <a:spcPct val="80000"/>
                </a:lnSpc>
              </a:pPr>
              <a:r>
                <a:rPr lang="en-US" altLang="zh-CN" sz="2400"/>
                <a:t>  scale</a:t>
              </a:r>
            </a:p>
            <a:p>
              <a:pPr>
                <a:lnSpc>
                  <a:spcPct val="80000"/>
                </a:lnSpc>
              </a:pPr>
              <a:r>
                <a:rPr lang="en-US" altLang="zh-CN" sz="2400"/>
                <a:t>  length</a:t>
              </a:r>
            </a:p>
          </p:txBody>
        </p:sp>
        <p:sp>
          <p:nvSpPr>
            <p:cNvPr id="17417" name="Oval 27"/>
            <p:cNvSpPr>
              <a:spLocks noChangeArrowheads="1"/>
            </p:cNvSpPr>
            <p:nvPr/>
          </p:nvSpPr>
          <p:spPr bwMode="auto">
            <a:xfrm>
              <a:off x="1400" y="2229"/>
              <a:ext cx="1924" cy="55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80000"/>
                </a:lnSpc>
              </a:pPr>
              <a:r>
                <a:rPr lang="en-US" altLang="zh-CN" sz="2400"/>
                <a:t>ClosedGraphics</a:t>
              </a:r>
            </a:p>
            <a:p>
              <a:pPr>
                <a:lnSpc>
                  <a:spcPct val="80000"/>
                </a:lnSpc>
              </a:pPr>
              <a:r>
                <a:rPr lang="en-US" altLang="zh-CN" sz="2400"/>
                <a:t> area</a:t>
              </a:r>
            </a:p>
          </p:txBody>
        </p:sp>
        <p:sp>
          <p:nvSpPr>
            <p:cNvPr id="17418" name="Oval 28"/>
            <p:cNvSpPr>
              <a:spLocks noChangeArrowheads="1"/>
            </p:cNvSpPr>
            <p:nvPr/>
          </p:nvSpPr>
          <p:spPr bwMode="auto">
            <a:xfrm>
              <a:off x="134" y="2949"/>
              <a:ext cx="1493" cy="92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08000" tIns="0" rIns="108000" bIns="0" anchor="ctr"/>
            <a:lstStyle/>
            <a:p>
              <a:pPr algn="just">
                <a:lnSpc>
                  <a:spcPct val="80000"/>
                </a:lnSpc>
              </a:pPr>
              <a:r>
                <a:rPr lang="en-US" altLang="zh-CN" sz="2400"/>
                <a:t>  Ellipse</a:t>
              </a:r>
            </a:p>
            <a:p>
              <a:pPr algn="just">
                <a:lnSpc>
                  <a:spcPct val="80000"/>
                </a:lnSpc>
              </a:pPr>
              <a:r>
                <a:rPr lang="en-US" altLang="zh-CN" sz="2400"/>
                <a:t>  translate</a:t>
              </a:r>
            </a:p>
            <a:p>
              <a:pPr algn="just">
                <a:lnSpc>
                  <a:spcPct val="80000"/>
                </a:lnSpc>
              </a:pPr>
              <a:r>
                <a:rPr lang="en-US" altLang="zh-CN" sz="2400"/>
                <a:t>  scale</a:t>
              </a:r>
            </a:p>
            <a:p>
              <a:pPr algn="just">
                <a:lnSpc>
                  <a:spcPct val="80000"/>
                </a:lnSpc>
              </a:pPr>
              <a:r>
                <a:rPr lang="en-US" altLang="zh-CN" sz="2400"/>
                <a:t>  area</a:t>
              </a:r>
            </a:p>
          </p:txBody>
        </p:sp>
        <p:sp>
          <p:nvSpPr>
            <p:cNvPr id="17419" name="Oval 29"/>
            <p:cNvSpPr>
              <a:spLocks noChangeArrowheads="1"/>
            </p:cNvSpPr>
            <p:nvPr/>
          </p:nvSpPr>
          <p:spPr bwMode="auto">
            <a:xfrm>
              <a:off x="2960" y="3011"/>
              <a:ext cx="1438" cy="49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0" tIns="0" rIns="180000" bIns="0" anchor="ctr"/>
            <a:lstStyle/>
            <a:p>
              <a:pPr algn="just">
                <a:lnSpc>
                  <a:spcPct val="80000"/>
                </a:lnSpc>
              </a:pPr>
              <a:r>
                <a:rPr lang="en-US" altLang="zh-CN" sz="2400"/>
                <a:t>PolyGon</a:t>
              </a:r>
            </a:p>
            <a:p>
              <a:pPr algn="just">
                <a:lnSpc>
                  <a:spcPct val="80000"/>
                </a:lnSpc>
              </a:pPr>
              <a:r>
                <a:rPr lang="en-US" altLang="zh-CN" sz="2400"/>
                <a:t> area</a:t>
              </a:r>
            </a:p>
          </p:txBody>
        </p:sp>
        <p:sp>
          <p:nvSpPr>
            <p:cNvPr id="17420" name="Oval 30"/>
            <p:cNvSpPr>
              <a:spLocks noChangeArrowheads="1"/>
            </p:cNvSpPr>
            <p:nvPr/>
          </p:nvSpPr>
          <p:spPr bwMode="auto">
            <a:xfrm>
              <a:off x="1818" y="3743"/>
              <a:ext cx="1495" cy="52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0" rIns="72000" bIns="0" anchor="ctr"/>
            <a:lstStyle/>
            <a:p>
              <a:pPr algn="just">
                <a:lnSpc>
                  <a:spcPct val="80000"/>
                </a:lnSpc>
              </a:pPr>
              <a:r>
                <a:rPr lang="en-US" altLang="zh-CN" sz="2400"/>
                <a:t>Rectangle</a:t>
              </a:r>
            </a:p>
            <a:p>
              <a:pPr algn="just">
                <a:lnSpc>
                  <a:spcPct val="80000"/>
                </a:lnSpc>
              </a:pPr>
              <a:r>
                <a:rPr lang="en-US" altLang="zh-CN" sz="2400"/>
                <a:t>area</a:t>
              </a:r>
            </a:p>
          </p:txBody>
        </p:sp>
        <p:sp>
          <p:nvSpPr>
            <p:cNvPr id="17421" name="Oval 31"/>
            <p:cNvSpPr>
              <a:spLocks noChangeArrowheads="1"/>
            </p:cNvSpPr>
            <p:nvPr/>
          </p:nvSpPr>
          <p:spPr bwMode="auto">
            <a:xfrm>
              <a:off x="4014" y="3702"/>
              <a:ext cx="1435" cy="4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lnSpc>
                  <a:spcPct val="80000"/>
                </a:lnSpc>
              </a:pPr>
              <a:r>
                <a:rPr lang="en-US" altLang="zh-CN" sz="2400"/>
                <a:t> Triangle</a:t>
              </a:r>
              <a:endParaRPr lang="en-US" altLang="zh-CN" sz="2400" b="0"/>
            </a:p>
          </p:txBody>
        </p:sp>
        <p:sp>
          <p:nvSpPr>
            <p:cNvPr id="17422" name="Line 32"/>
            <p:cNvSpPr>
              <a:spLocks noChangeShapeType="1"/>
            </p:cNvSpPr>
            <p:nvPr/>
          </p:nvSpPr>
          <p:spPr bwMode="auto">
            <a:xfrm>
              <a:off x="1518" y="1942"/>
              <a:ext cx="695" cy="2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7423" name="Line 33"/>
            <p:cNvSpPr>
              <a:spLocks noChangeShapeType="1"/>
            </p:cNvSpPr>
            <p:nvPr/>
          </p:nvSpPr>
          <p:spPr bwMode="auto">
            <a:xfrm flipH="1">
              <a:off x="158" y="1979"/>
              <a:ext cx="589"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7424" name="Line 34"/>
            <p:cNvSpPr>
              <a:spLocks noChangeShapeType="1"/>
            </p:cNvSpPr>
            <p:nvPr/>
          </p:nvSpPr>
          <p:spPr bwMode="auto">
            <a:xfrm>
              <a:off x="1920" y="1680"/>
              <a:ext cx="2088" cy="19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7425" name="Line 35"/>
            <p:cNvSpPr>
              <a:spLocks noChangeShapeType="1"/>
            </p:cNvSpPr>
            <p:nvPr/>
          </p:nvSpPr>
          <p:spPr bwMode="auto">
            <a:xfrm flipH="1">
              <a:off x="1240" y="2750"/>
              <a:ext cx="696"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7426" name="Line 36"/>
            <p:cNvSpPr>
              <a:spLocks noChangeShapeType="1"/>
            </p:cNvSpPr>
            <p:nvPr/>
          </p:nvSpPr>
          <p:spPr bwMode="auto">
            <a:xfrm>
              <a:off x="2826" y="2763"/>
              <a:ext cx="696" cy="234"/>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7427" name="Line 37"/>
            <p:cNvSpPr>
              <a:spLocks noChangeShapeType="1"/>
            </p:cNvSpPr>
            <p:nvPr/>
          </p:nvSpPr>
          <p:spPr bwMode="auto">
            <a:xfrm>
              <a:off x="4093" y="3471"/>
              <a:ext cx="696"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7428" name="Line 38"/>
            <p:cNvSpPr>
              <a:spLocks noChangeShapeType="1"/>
            </p:cNvSpPr>
            <p:nvPr/>
          </p:nvSpPr>
          <p:spPr bwMode="auto">
            <a:xfrm flipH="1">
              <a:off x="2704" y="3483"/>
              <a:ext cx="696" cy="2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7429" name="Rectangle 39"/>
            <p:cNvSpPr>
              <a:spLocks noChangeArrowheads="1"/>
            </p:cNvSpPr>
            <p:nvPr/>
          </p:nvSpPr>
          <p:spPr bwMode="auto">
            <a:xfrm>
              <a:off x="768" y="2064"/>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17430" name="Rectangle 40"/>
            <p:cNvSpPr>
              <a:spLocks noChangeArrowheads="1"/>
            </p:cNvSpPr>
            <p:nvPr/>
          </p:nvSpPr>
          <p:spPr bwMode="auto">
            <a:xfrm>
              <a:off x="2064" y="2880"/>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17431" name="Rectangle 41"/>
            <p:cNvSpPr>
              <a:spLocks noChangeArrowheads="1"/>
            </p:cNvSpPr>
            <p:nvPr/>
          </p:nvSpPr>
          <p:spPr bwMode="auto">
            <a:xfrm>
              <a:off x="3504" y="3600"/>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17432" name="Line 42"/>
            <p:cNvSpPr>
              <a:spLocks noChangeShapeType="1"/>
            </p:cNvSpPr>
            <p:nvPr/>
          </p:nvSpPr>
          <p:spPr bwMode="auto">
            <a:xfrm flipH="1">
              <a:off x="3840" y="2688"/>
              <a:ext cx="576" cy="33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sp>
        <p:nvSpPr>
          <p:cNvPr id="17413" name="Rectangle 43"/>
          <p:cNvSpPr>
            <a:spLocks noChangeArrowheads="1"/>
          </p:cNvSpPr>
          <p:nvPr/>
        </p:nvSpPr>
        <p:spPr bwMode="auto">
          <a:xfrm>
            <a:off x="2195513" y="6021388"/>
            <a:ext cx="79216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en-US" altLang="zh-CN" i="1">
                <a:solidFill>
                  <a:srgbClr val="00FF00"/>
                </a:solidFill>
              </a:rPr>
              <a:t>B</a:t>
            </a:r>
          </a:p>
        </p:txBody>
      </p:sp>
      <p:sp>
        <p:nvSpPr>
          <p:cNvPr id="17414" name="Rectangle 45"/>
          <p:cNvSpPr>
            <a:spLocks noChangeArrowheads="1"/>
          </p:cNvSpPr>
          <p:nvPr/>
        </p:nvSpPr>
        <p:spPr bwMode="auto">
          <a:xfrm>
            <a:off x="3995738" y="4797425"/>
            <a:ext cx="79216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en-US" altLang="zh-CN" i="1">
                <a:solidFill>
                  <a:srgbClr val="00FF00"/>
                </a:solidFill>
              </a:rPr>
              <a:t>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2.3</a:t>
            </a:r>
            <a:r>
              <a:rPr lang="en-US" altLang="zh-CN" b="1" smtClean="0">
                <a:latin typeface="宋体" pitchFamily="2" charset="-122"/>
              </a:rPr>
              <a:t>  </a:t>
            </a:r>
            <a:r>
              <a:rPr lang="zh-CN" altLang="en-US" b="1" smtClean="0">
                <a:latin typeface="宋体" pitchFamily="2" charset="-122"/>
              </a:rPr>
              <a:t>继承的编译方案</a:t>
            </a:r>
          </a:p>
        </p:txBody>
      </p:sp>
      <p:sp>
        <p:nvSpPr>
          <p:cNvPr id="18435"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图形对象的继承层次结构</a:t>
            </a:r>
          </a:p>
        </p:txBody>
      </p:sp>
      <p:grpSp>
        <p:nvGrpSpPr>
          <p:cNvPr id="18436" name="Group 4"/>
          <p:cNvGrpSpPr>
            <a:grpSpLocks/>
          </p:cNvGrpSpPr>
          <p:nvPr/>
        </p:nvGrpSpPr>
        <p:grpSpPr bwMode="auto">
          <a:xfrm>
            <a:off x="212725" y="2057400"/>
            <a:ext cx="8437563" cy="4724400"/>
            <a:chOff x="134" y="1296"/>
            <a:chExt cx="5315" cy="2976"/>
          </a:xfrm>
        </p:grpSpPr>
        <p:sp>
          <p:nvSpPr>
            <p:cNvPr id="18441" name="Oval 5"/>
            <p:cNvSpPr>
              <a:spLocks noChangeArrowheads="1"/>
            </p:cNvSpPr>
            <p:nvPr/>
          </p:nvSpPr>
          <p:spPr bwMode="auto">
            <a:xfrm>
              <a:off x="232" y="1296"/>
              <a:ext cx="1673" cy="68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80000"/>
                </a:lnSpc>
              </a:pPr>
              <a:r>
                <a:rPr lang="en-US" altLang="zh-CN" sz="2400"/>
                <a:t>GraphicalObj</a:t>
              </a:r>
            </a:p>
            <a:p>
              <a:pPr>
                <a:lnSpc>
                  <a:spcPct val="80000"/>
                </a:lnSpc>
              </a:pPr>
              <a:r>
                <a:rPr lang="en-US" altLang="zh-CN" sz="2400"/>
                <a:t> translate</a:t>
              </a:r>
            </a:p>
            <a:p>
              <a:pPr>
                <a:lnSpc>
                  <a:spcPct val="80000"/>
                </a:lnSpc>
              </a:pPr>
              <a:r>
                <a:rPr lang="en-US" altLang="zh-CN" sz="2400"/>
                <a:t> scale</a:t>
              </a:r>
            </a:p>
          </p:txBody>
        </p:sp>
        <p:sp>
          <p:nvSpPr>
            <p:cNvPr id="18442" name="Oval 6"/>
            <p:cNvSpPr>
              <a:spLocks noChangeArrowheads="1"/>
            </p:cNvSpPr>
            <p:nvPr/>
          </p:nvSpPr>
          <p:spPr bwMode="auto">
            <a:xfrm>
              <a:off x="3759" y="1764"/>
              <a:ext cx="1507" cy="8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0" tIns="0" rIns="180000" bIns="0" anchor="ctr"/>
            <a:lstStyle/>
            <a:p>
              <a:pPr>
                <a:lnSpc>
                  <a:spcPct val="80000"/>
                </a:lnSpc>
              </a:pPr>
              <a:r>
                <a:rPr lang="en-US" altLang="zh-CN" sz="2400"/>
                <a:t> PolyLine</a:t>
              </a:r>
            </a:p>
            <a:p>
              <a:pPr>
                <a:lnSpc>
                  <a:spcPct val="80000"/>
                </a:lnSpc>
              </a:pPr>
              <a:r>
                <a:rPr lang="en-US" altLang="zh-CN" sz="2400"/>
                <a:t>  translate</a:t>
              </a:r>
            </a:p>
            <a:p>
              <a:pPr>
                <a:lnSpc>
                  <a:spcPct val="80000"/>
                </a:lnSpc>
              </a:pPr>
              <a:r>
                <a:rPr lang="en-US" altLang="zh-CN" sz="2400"/>
                <a:t>  scale</a:t>
              </a:r>
            </a:p>
            <a:p>
              <a:pPr>
                <a:lnSpc>
                  <a:spcPct val="80000"/>
                </a:lnSpc>
              </a:pPr>
              <a:r>
                <a:rPr lang="en-US" altLang="zh-CN" sz="2400"/>
                <a:t>  length</a:t>
              </a:r>
            </a:p>
          </p:txBody>
        </p:sp>
        <p:sp>
          <p:nvSpPr>
            <p:cNvPr id="18443" name="Oval 7"/>
            <p:cNvSpPr>
              <a:spLocks noChangeArrowheads="1"/>
            </p:cNvSpPr>
            <p:nvPr/>
          </p:nvSpPr>
          <p:spPr bwMode="auto">
            <a:xfrm>
              <a:off x="1400" y="2229"/>
              <a:ext cx="1924" cy="55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80000"/>
                </a:lnSpc>
              </a:pPr>
              <a:r>
                <a:rPr lang="en-US" altLang="zh-CN" sz="2400"/>
                <a:t>ClosedGraphics</a:t>
              </a:r>
            </a:p>
            <a:p>
              <a:pPr>
                <a:lnSpc>
                  <a:spcPct val="80000"/>
                </a:lnSpc>
              </a:pPr>
              <a:r>
                <a:rPr lang="en-US" altLang="zh-CN" sz="2400"/>
                <a:t> area</a:t>
              </a:r>
            </a:p>
          </p:txBody>
        </p:sp>
        <p:sp>
          <p:nvSpPr>
            <p:cNvPr id="18444" name="Oval 8"/>
            <p:cNvSpPr>
              <a:spLocks noChangeArrowheads="1"/>
            </p:cNvSpPr>
            <p:nvPr/>
          </p:nvSpPr>
          <p:spPr bwMode="auto">
            <a:xfrm>
              <a:off x="134" y="2949"/>
              <a:ext cx="1493" cy="92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08000" tIns="0" rIns="108000" bIns="0" anchor="ctr"/>
            <a:lstStyle/>
            <a:p>
              <a:pPr algn="just">
                <a:lnSpc>
                  <a:spcPct val="80000"/>
                </a:lnSpc>
              </a:pPr>
              <a:r>
                <a:rPr lang="en-US" altLang="zh-CN" sz="2400"/>
                <a:t>  Ellipse</a:t>
              </a:r>
            </a:p>
            <a:p>
              <a:pPr algn="just">
                <a:lnSpc>
                  <a:spcPct val="80000"/>
                </a:lnSpc>
              </a:pPr>
              <a:r>
                <a:rPr lang="en-US" altLang="zh-CN" sz="2400"/>
                <a:t>  translate</a:t>
              </a:r>
            </a:p>
            <a:p>
              <a:pPr algn="just">
                <a:lnSpc>
                  <a:spcPct val="80000"/>
                </a:lnSpc>
              </a:pPr>
              <a:r>
                <a:rPr lang="en-US" altLang="zh-CN" sz="2400"/>
                <a:t>  scale</a:t>
              </a:r>
            </a:p>
            <a:p>
              <a:pPr algn="just">
                <a:lnSpc>
                  <a:spcPct val="80000"/>
                </a:lnSpc>
              </a:pPr>
              <a:r>
                <a:rPr lang="en-US" altLang="zh-CN" sz="2400"/>
                <a:t>  area</a:t>
              </a:r>
            </a:p>
          </p:txBody>
        </p:sp>
        <p:sp>
          <p:nvSpPr>
            <p:cNvPr id="18445" name="Oval 9"/>
            <p:cNvSpPr>
              <a:spLocks noChangeArrowheads="1"/>
            </p:cNvSpPr>
            <p:nvPr/>
          </p:nvSpPr>
          <p:spPr bwMode="auto">
            <a:xfrm>
              <a:off x="2960" y="3011"/>
              <a:ext cx="1438" cy="49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0" tIns="0" rIns="180000" bIns="0" anchor="ctr"/>
            <a:lstStyle/>
            <a:p>
              <a:pPr algn="just">
                <a:lnSpc>
                  <a:spcPct val="80000"/>
                </a:lnSpc>
              </a:pPr>
              <a:r>
                <a:rPr lang="en-US" altLang="zh-CN" sz="2400"/>
                <a:t>PolyGon</a:t>
              </a:r>
            </a:p>
            <a:p>
              <a:pPr algn="just">
                <a:lnSpc>
                  <a:spcPct val="80000"/>
                </a:lnSpc>
              </a:pPr>
              <a:r>
                <a:rPr lang="en-US" altLang="zh-CN" sz="2400"/>
                <a:t> area</a:t>
              </a:r>
            </a:p>
          </p:txBody>
        </p:sp>
        <p:sp>
          <p:nvSpPr>
            <p:cNvPr id="18446" name="Oval 10"/>
            <p:cNvSpPr>
              <a:spLocks noChangeArrowheads="1"/>
            </p:cNvSpPr>
            <p:nvPr/>
          </p:nvSpPr>
          <p:spPr bwMode="auto">
            <a:xfrm>
              <a:off x="1818" y="3743"/>
              <a:ext cx="1495" cy="52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0" rIns="72000" bIns="0" anchor="ctr"/>
            <a:lstStyle/>
            <a:p>
              <a:pPr algn="just">
                <a:lnSpc>
                  <a:spcPct val="80000"/>
                </a:lnSpc>
              </a:pPr>
              <a:r>
                <a:rPr lang="en-US" altLang="zh-CN" sz="2400"/>
                <a:t>Rectangle</a:t>
              </a:r>
            </a:p>
            <a:p>
              <a:pPr algn="just">
                <a:lnSpc>
                  <a:spcPct val="80000"/>
                </a:lnSpc>
              </a:pPr>
              <a:r>
                <a:rPr lang="en-US" altLang="zh-CN" sz="2400"/>
                <a:t>area</a:t>
              </a:r>
            </a:p>
          </p:txBody>
        </p:sp>
        <p:sp>
          <p:nvSpPr>
            <p:cNvPr id="18447" name="Oval 11"/>
            <p:cNvSpPr>
              <a:spLocks noChangeArrowheads="1"/>
            </p:cNvSpPr>
            <p:nvPr/>
          </p:nvSpPr>
          <p:spPr bwMode="auto">
            <a:xfrm>
              <a:off x="4014" y="3702"/>
              <a:ext cx="1435" cy="4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lnSpc>
                  <a:spcPct val="80000"/>
                </a:lnSpc>
              </a:pPr>
              <a:r>
                <a:rPr lang="en-US" altLang="zh-CN" sz="2400"/>
                <a:t> Triangle</a:t>
              </a:r>
              <a:endParaRPr lang="en-US" altLang="zh-CN" sz="2400" b="0"/>
            </a:p>
          </p:txBody>
        </p:sp>
        <p:sp>
          <p:nvSpPr>
            <p:cNvPr id="18448" name="Line 12"/>
            <p:cNvSpPr>
              <a:spLocks noChangeShapeType="1"/>
            </p:cNvSpPr>
            <p:nvPr/>
          </p:nvSpPr>
          <p:spPr bwMode="auto">
            <a:xfrm>
              <a:off x="1518" y="1942"/>
              <a:ext cx="695" cy="2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8449" name="Line 13"/>
            <p:cNvSpPr>
              <a:spLocks noChangeShapeType="1"/>
            </p:cNvSpPr>
            <p:nvPr/>
          </p:nvSpPr>
          <p:spPr bwMode="auto">
            <a:xfrm flipH="1">
              <a:off x="158" y="1979"/>
              <a:ext cx="589"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8450" name="Line 14"/>
            <p:cNvSpPr>
              <a:spLocks noChangeShapeType="1"/>
            </p:cNvSpPr>
            <p:nvPr/>
          </p:nvSpPr>
          <p:spPr bwMode="auto">
            <a:xfrm>
              <a:off x="1920" y="1680"/>
              <a:ext cx="2088" cy="19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8451" name="Line 15"/>
            <p:cNvSpPr>
              <a:spLocks noChangeShapeType="1"/>
            </p:cNvSpPr>
            <p:nvPr/>
          </p:nvSpPr>
          <p:spPr bwMode="auto">
            <a:xfrm flipH="1">
              <a:off x="1240" y="2750"/>
              <a:ext cx="696"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8452" name="Line 16"/>
            <p:cNvSpPr>
              <a:spLocks noChangeShapeType="1"/>
            </p:cNvSpPr>
            <p:nvPr/>
          </p:nvSpPr>
          <p:spPr bwMode="auto">
            <a:xfrm>
              <a:off x="2826" y="2763"/>
              <a:ext cx="696" cy="234"/>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8453" name="Line 17"/>
            <p:cNvSpPr>
              <a:spLocks noChangeShapeType="1"/>
            </p:cNvSpPr>
            <p:nvPr/>
          </p:nvSpPr>
          <p:spPr bwMode="auto">
            <a:xfrm>
              <a:off x="4093" y="3471"/>
              <a:ext cx="696"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8454" name="Line 18"/>
            <p:cNvSpPr>
              <a:spLocks noChangeShapeType="1"/>
            </p:cNvSpPr>
            <p:nvPr/>
          </p:nvSpPr>
          <p:spPr bwMode="auto">
            <a:xfrm flipH="1">
              <a:off x="2704" y="3483"/>
              <a:ext cx="696" cy="2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8455" name="Rectangle 19"/>
            <p:cNvSpPr>
              <a:spLocks noChangeArrowheads="1"/>
            </p:cNvSpPr>
            <p:nvPr/>
          </p:nvSpPr>
          <p:spPr bwMode="auto">
            <a:xfrm>
              <a:off x="768" y="2064"/>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18456" name="Rectangle 20"/>
            <p:cNvSpPr>
              <a:spLocks noChangeArrowheads="1"/>
            </p:cNvSpPr>
            <p:nvPr/>
          </p:nvSpPr>
          <p:spPr bwMode="auto">
            <a:xfrm>
              <a:off x="2064" y="2880"/>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18457" name="Rectangle 21"/>
            <p:cNvSpPr>
              <a:spLocks noChangeArrowheads="1"/>
            </p:cNvSpPr>
            <p:nvPr/>
          </p:nvSpPr>
          <p:spPr bwMode="auto">
            <a:xfrm>
              <a:off x="3504" y="3600"/>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18458" name="Line 22"/>
            <p:cNvSpPr>
              <a:spLocks noChangeShapeType="1"/>
            </p:cNvSpPr>
            <p:nvPr/>
          </p:nvSpPr>
          <p:spPr bwMode="auto">
            <a:xfrm flipH="1">
              <a:off x="3840" y="2688"/>
              <a:ext cx="576" cy="33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sp>
        <p:nvSpPr>
          <p:cNvPr id="18437" name="Rectangle 23"/>
          <p:cNvSpPr>
            <a:spLocks noChangeArrowheads="1"/>
          </p:cNvSpPr>
          <p:nvPr/>
        </p:nvSpPr>
        <p:spPr bwMode="auto">
          <a:xfrm>
            <a:off x="2195513" y="6021388"/>
            <a:ext cx="79216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en-US" altLang="zh-CN" i="1">
                <a:solidFill>
                  <a:srgbClr val="00FF00"/>
                </a:solidFill>
              </a:rPr>
              <a:t>B</a:t>
            </a:r>
          </a:p>
        </p:txBody>
      </p:sp>
      <p:sp>
        <p:nvSpPr>
          <p:cNvPr id="18438" name="Rectangle 24"/>
          <p:cNvSpPr>
            <a:spLocks noChangeArrowheads="1"/>
          </p:cNvSpPr>
          <p:nvPr/>
        </p:nvSpPr>
        <p:spPr bwMode="auto">
          <a:xfrm>
            <a:off x="5292725" y="6021388"/>
            <a:ext cx="10795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r>
              <a:rPr lang="zh-CN" altLang="en-US" sz="2800">
                <a:solidFill>
                  <a:schemeClr val="tx2"/>
                </a:solidFill>
              </a:rPr>
              <a:t>矩形</a:t>
            </a:r>
          </a:p>
        </p:txBody>
      </p:sp>
      <p:sp>
        <p:nvSpPr>
          <p:cNvPr id="18439" name="Rectangle 25"/>
          <p:cNvSpPr>
            <a:spLocks noChangeArrowheads="1"/>
          </p:cNvSpPr>
          <p:nvPr/>
        </p:nvSpPr>
        <p:spPr bwMode="auto">
          <a:xfrm>
            <a:off x="3995738" y="4797425"/>
            <a:ext cx="79216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en-US" altLang="zh-CN" i="1">
                <a:solidFill>
                  <a:srgbClr val="00FF00"/>
                </a:solidFill>
              </a:rPr>
              <a:t>A</a:t>
            </a:r>
          </a:p>
        </p:txBody>
      </p:sp>
      <p:sp>
        <p:nvSpPr>
          <p:cNvPr id="18440" name="Rectangle 26"/>
          <p:cNvSpPr>
            <a:spLocks noChangeArrowheads="1"/>
          </p:cNvSpPr>
          <p:nvPr/>
        </p:nvSpPr>
        <p:spPr bwMode="auto">
          <a:xfrm>
            <a:off x="5003800" y="1341438"/>
            <a:ext cx="414020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t>  若类</a:t>
            </a:r>
            <a:r>
              <a:rPr lang="en-US" altLang="zh-CN" sz="2800" i="1"/>
              <a:t>B</a:t>
            </a:r>
            <a:r>
              <a:rPr lang="zh-CN" altLang="en-US" sz="2800"/>
              <a:t>直接或间接继承</a:t>
            </a:r>
          </a:p>
          <a:p>
            <a:pPr marL="342900" indent="-342900"/>
            <a:r>
              <a:rPr lang="zh-CN" altLang="en-US" sz="2800"/>
              <a:t>类</a:t>
            </a:r>
            <a:r>
              <a:rPr lang="en-US" altLang="zh-CN" sz="2800" i="1"/>
              <a:t>A</a:t>
            </a:r>
            <a:r>
              <a:rPr lang="en-US" altLang="zh-CN" sz="2800"/>
              <a:t>，</a:t>
            </a:r>
            <a:r>
              <a:rPr lang="zh-CN" altLang="en-US" sz="2800"/>
              <a:t>类</a:t>
            </a:r>
            <a:r>
              <a:rPr lang="en-US" altLang="zh-CN" sz="2800" i="1"/>
              <a:t>B</a:t>
            </a:r>
            <a:r>
              <a:rPr lang="zh-CN" altLang="en-US" sz="2800"/>
              <a:t>的对象可用在</a:t>
            </a:r>
          </a:p>
          <a:p>
            <a:pPr marL="342900" indent="-342900"/>
            <a:r>
              <a:rPr lang="zh-CN" altLang="en-US" sz="2800"/>
              <a:t>类</a:t>
            </a:r>
            <a:r>
              <a:rPr lang="en-US" altLang="zh-CN" sz="2800" i="1"/>
              <a:t>A</a:t>
            </a:r>
            <a:r>
              <a:rPr lang="zh-CN" altLang="en-US" sz="2800"/>
              <a:t>的对象可用的地方</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2.3</a:t>
            </a:r>
            <a:r>
              <a:rPr lang="en-US" altLang="zh-CN" b="1" smtClean="0">
                <a:latin typeface="宋体" pitchFamily="2" charset="-122"/>
              </a:rPr>
              <a:t>  </a:t>
            </a:r>
            <a:r>
              <a:rPr lang="zh-CN" altLang="en-US" b="1" smtClean="0">
                <a:latin typeface="宋体" pitchFamily="2" charset="-122"/>
              </a:rPr>
              <a:t>继承的编译方案</a:t>
            </a:r>
          </a:p>
        </p:txBody>
      </p:sp>
      <p:sp>
        <p:nvSpPr>
          <p:cNvPr id="19459"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图形对象的继承层次结构</a:t>
            </a:r>
          </a:p>
        </p:txBody>
      </p:sp>
      <p:grpSp>
        <p:nvGrpSpPr>
          <p:cNvPr id="19460" name="Group 4"/>
          <p:cNvGrpSpPr>
            <a:grpSpLocks/>
          </p:cNvGrpSpPr>
          <p:nvPr/>
        </p:nvGrpSpPr>
        <p:grpSpPr bwMode="auto">
          <a:xfrm>
            <a:off x="212725" y="2057400"/>
            <a:ext cx="8437563" cy="4724400"/>
            <a:chOff x="134" y="1296"/>
            <a:chExt cx="5315" cy="2976"/>
          </a:xfrm>
        </p:grpSpPr>
        <p:sp>
          <p:nvSpPr>
            <p:cNvPr id="19466" name="Oval 5"/>
            <p:cNvSpPr>
              <a:spLocks noChangeArrowheads="1"/>
            </p:cNvSpPr>
            <p:nvPr/>
          </p:nvSpPr>
          <p:spPr bwMode="auto">
            <a:xfrm>
              <a:off x="232" y="1296"/>
              <a:ext cx="1673" cy="68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80000"/>
                </a:lnSpc>
              </a:pPr>
              <a:r>
                <a:rPr lang="en-US" altLang="zh-CN" sz="2400"/>
                <a:t>GraphicalObj</a:t>
              </a:r>
            </a:p>
            <a:p>
              <a:pPr>
                <a:lnSpc>
                  <a:spcPct val="80000"/>
                </a:lnSpc>
              </a:pPr>
              <a:r>
                <a:rPr lang="en-US" altLang="zh-CN" sz="2400"/>
                <a:t> translate</a:t>
              </a:r>
            </a:p>
            <a:p>
              <a:pPr>
                <a:lnSpc>
                  <a:spcPct val="80000"/>
                </a:lnSpc>
              </a:pPr>
              <a:r>
                <a:rPr lang="en-US" altLang="zh-CN" sz="2400"/>
                <a:t> scale</a:t>
              </a:r>
            </a:p>
          </p:txBody>
        </p:sp>
        <p:sp>
          <p:nvSpPr>
            <p:cNvPr id="19467" name="Oval 6"/>
            <p:cNvSpPr>
              <a:spLocks noChangeArrowheads="1"/>
            </p:cNvSpPr>
            <p:nvPr/>
          </p:nvSpPr>
          <p:spPr bwMode="auto">
            <a:xfrm>
              <a:off x="3759" y="1764"/>
              <a:ext cx="1507" cy="8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0" tIns="0" rIns="180000" bIns="0" anchor="ctr"/>
            <a:lstStyle/>
            <a:p>
              <a:pPr>
                <a:lnSpc>
                  <a:spcPct val="80000"/>
                </a:lnSpc>
              </a:pPr>
              <a:r>
                <a:rPr lang="en-US" altLang="zh-CN" sz="2400"/>
                <a:t> PolyLine</a:t>
              </a:r>
            </a:p>
            <a:p>
              <a:pPr>
                <a:lnSpc>
                  <a:spcPct val="80000"/>
                </a:lnSpc>
              </a:pPr>
              <a:r>
                <a:rPr lang="en-US" altLang="zh-CN" sz="2400"/>
                <a:t>  translate</a:t>
              </a:r>
            </a:p>
            <a:p>
              <a:pPr>
                <a:lnSpc>
                  <a:spcPct val="80000"/>
                </a:lnSpc>
              </a:pPr>
              <a:r>
                <a:rPr lang="en-US" altLang="zh-CN" sz="2400"/>
                <a:t>  scale</a:t>
              </a:r>
            </a:p>
            <a:p>
              <a:pPr>
                <a:lnSpc>
                  <a:spcPct val="80000"/>
                </a:lnSpc>
              </a:pPr>
              <a:r>
                <a:rPr lang="en-US" altLang="zh-CN" sz="2400"/>
                <a:t>  length</a:t>
              </a:r>
            </a:p>
          </p:txBody>
        </p:sp>
        <p:sp>
          <p:nvSpPr>
            <p:cNvPr id="19468" name="Oval 7"/>
            <p:cNvSpPr>
              <a:spLocks noChangeArrowheads="1"/>
            </p:cNvSpPr>
            <p:nvPr/>
          </p:nvSpPr>
          <p:spPr bwMode="auto">
            <a:xfrm>
              <a:off x="1400" y="2229"/>
              <a:ext cx="1924" cy="55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80000"/>
                </a:lnSpc>
              </a:pPr>
              <a:r>
                <a:rPr lang="en-US" altLang="zh-CN" sz="2400"/>
                <a:t>ClosedGraphics</a:t>
              </a:r>
            </a:p>
            <a:p>
              <a:pPr>
                <a:lnSpc>
                  <a:spcPct val="80000"/>
                </a:lnSpc>
              </a:pPr>
              <a:r>
                <a:rPr lang="en-US" altLang="zh-CN" sz="2400"/>
                <a:t> area</a:t>
              </a:r>
            </a:p>
          </p:txBody>
        </p:sp>
        <p:sp>
          <p:nvSpPr>
            <p:cNvPr id="19469" name="Oval 8"/>
            <p:cNvSpPr>
              <a:spLocks noChangeArrowheads="1"/>
            </p:cNvSpPr>
            <p:nvPr/>
          </p:nvSpPr>
          <p:spPr bwMode="auto">
            <a:xfrm>
              <a:off x="134" y="2949"/>
              <a:ext cx="1493" cy="92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08000" tIns="0" rIns="108000" bIns="0" anchor="ctr"/>
            <a:lstStyle/>
            <a:p>
              <a:pPr algn="just">
                <a:lnSpc>
                  <a:spcPct val="80000"/>
                </a:lnSpc>
              </a:pPr>
              <a:r>
                <a:rPr lang="en-US" altLang="zh-CN" sz="2400"/>
                <a:t>  Ellipse</a:t>
              </a:r>
            </a:p>
            <a:p>
              <a:pPr algn="just">
                <a:lnSpc>
                  <a:spcPct val="80000"/>
                </a:lnSpc>
              </a:pPr>
              <a:r>
                <a:rPr lang="en-US" altLang="zh-CN" sz="2400"/>
                <a:t>  translate</a:t>
              </a:r>
            </a:p>
            <a:p>
              <a:pPr algn="just">
                <a:lnSpc>
                  <a:spcPct val="80000"/>
                </a:lnSpc>
              </a:pPr>
              <a:r>
                <a:rPr lang="en-US" altLang="zh-CN" sz="2400"/>
                <a:t>  scale</a:t>
              </a:r>
            </a:p>
            <a:p>
              <a:pPr algn="just">
                <a:lnSpc>
                  <a:spcPct val="80000"/>
                </a:lnSpc>
              </a:pPr>
              <a:r>
                <a:rPr lang="en-US" altLang="zh-CN" sz="2400"/>
                <a:t>  area</a:t>
              </a:r>
            </a:p>
          </p:txBody>
        </p:sp>
        <p:sp>
          <p:nvSpPr>
            <p:cNvPr id="19470" name="Oval 9"/>
            <p:cNvSpPr>
              <a:spLocks noChangeArrowheads="1"/>
            </p:cNvSpPr>
            <p:nvPr/>
          </p:nvSpPr>
          <p:spPr bwMode="auto">
            <a:xfrm>
              <a:off x="2960" y="3011"/>
              <a:ext cx="1438" cy="49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0" tIns="0" rIns="180000" bIns="0" anchor="ctr"/>
            <a:lstStyle/>
            <a:p>
              <a:pPr algn="just">
                <a:lnSpc>
                  <a:spcPct val="80000"/>
                </a:lnSpc>
              </a:pPr>
              <a:r>
                <a:rPr lang="en-US" altLang="zh-CN" sz="2400"/>
                <a:t>PolyGon</a:t>
              </a:r>
            </a:p>
            <a:p>
              <a:pPr algn="just">
                <a:lnSpc>
                  <a:spcPct val="80000"/>
                </a:lnSpc>
              </a:pPr>
              <a:r>
                <a:rPr lang="en-US" altLang="zh-CN" sz="2400"/>
                <a:t> area</a:t>
              </a:r>
            </a:p>
          </p:txBody>
        </p:sp>
        <p:sp>
          <p:nvSpPr>
            <p:cNvPr id="19471" name="Oval 10"/>
            <p:cNvSpPr>
              <a:spLocks noChangeArrowheads="1"/>
            </p:cNvSpPr>
            <p:nvPr/>
          </p:nvSpPr>
          <p:spPr bwMode="auto">
            <a:xfrm>
              <a:off x="1818" y="3743"/>
              <a:ext cx="1495" cy="52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0" rIns="72000" bIns="0" anchor="ctr"/>
            <a:lstStyle/>
            <a:p>
              <a:pPr algn="just">
                <a:lnSpc>
                  <a:spcPct val="80000"/>
                </a:lnSpc>
              </a:pPr>
              <a:r>
                <a:rPr lang="en-US" altLang="zh-CN" sz="2400"/>
                <a:t>Rectangle</a:t>
              </a:r>
            </a:p>
            <a:p>
              <a:pPr algn="just">
                <a:lnSpc>
                  <a:spcPct val="80000"/>
                </a:lnSpc>
              </a:pPr>
              <a:r>
                <a:rPr lang="en-US" altLang="zh-CN" sz="2400"/>
                <a:t>area</a:t>
              </a:r>
            </a:p>
          </p:txBody>
        </p:sp>
        <p:sp>
          <p:nvSpPr>
            <p:cNvPr id="19472" name="Oval 11"/>
            <p:cNvSpPr>
              <a:spLocks noChangeArrowheads="1"/>
            </p:cNvSpPr>
            <p:nvPr/>
          </p:nvSpPr>
          <p:spPr bwMode="auto">
            <a:xfrm>
              <a:off x="4014" y="3702"/>
              <a:ext cx="1435" cy="4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lnSpc>
                  <a:spcPct val="80000"/>
                </a:lnSpc>
              </a:pPr>
              <a:r>
                <a:rPr lang="en-US" altLang="zh-CN" sz="2400"/>
                <a:t> Triangle</a:t>
              </a:r>
              <a:endParaRPr lang="en-US" altLang="zh-CN" sz="2400" b="0"/>
            </a:p>
          </p:txBody>
        </p:sp>
        <p:sp>
          <p:nvSpPr>
            <p:cNvPr id="19473" name="Line 12"/>
            <p:cNvSpPr>
              <a:spLocks noChangeShapeType="1"/>
            </p:cNvSpPr>
            <p:nvPr/>
          </p:nvSpPr>
          <p:spPr bwMode="auto">
            <a:xfrm>
              <a:off x="1518" y="1942"/>
              <a:ext cx="695" cy="2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9474" name="Line 13"/>
            <p:cNvSpPr>
              <a:spLocks noChangeShapeType="1"/>
            </p:cNvSpPr>
            <p:nvPr/>
          </p:nvSpPr>
          <p:spPr bwMode="auto">
            <a:xfrm flipH="1">
              <a:off x="158" y="1979"/>
              <a:ext cx="589"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9475" name="Line 14"/>
            <p:cNvSpPr>
              <a:spLocks noChangeShapeType="1"/>
            </p:cNvSpPr>
            <p:nvPr/>
          </p:nvSpPr>
          <p:spPr bwMode="auto">
            <a:xfrm>
              <a:off x="1920" y="1680"/>
              <a:ext cx="2088" cy="19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9476" name="Line 15"/>
            <p:cNvSpPr>
              <a:spLocks noChangeShapeType="1"/>
            </p:cNvSpPr>
            <p:nvPr/>
          </p:nvSpPr>
          <p:spPr bwMode="auto">
            <a:xfrm flipH="1">
              <a:off x="1240" y="2750"/>
              <a:ext cx="696"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9477" name="Line 16"/>
            <p:cNvSpPr>
              <a:spLocks noChangeShapeType="1"/>
            </p:cNvSpPr>
            <p:nvPr/>
          </p:nvSpPr>
          <p:spPr bwMode="auto">
            <a:xfrm>
              <a:off x="2826" y="2763"/>
              <a:ext cx="696" cy="234"/>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9478" name="Line 17"/>
            <p:cNvSpPr>
              <a:spLocks noChangeShapeType="1"/>
            </p:cNvSpPr>
            <p:nvPr/>
          </p:nvSpPr>
          <p:spPr bwMode="auto">
            <a:xfrm>
              <a:off x="4093" y="3471"/>
              <a:ext cx="696"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9479" name="Line 18"/>
            <p:cNvSpPr>
              <a:spLocks noChangeShapeType="1"/>
            </p:cNvSpPr>
            <p:nvPr/>
          </p:nvSpPr>
          <p:spPr bwMode="auto">
            <a:xfrm flipH="1">
              <a:off x="2704" y="3483"/>
              <a:ext cx="696" cy="2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9480" name="Rectangle 19"/>
            <p:cNvSpPr>
              <a:spLocks noChangeArrowheads="1"/>
            </p:cNvSpPr>
            <p:nvPr/>
          </p:nvSpPr>
          <p:spPr bwMode="auto">
            <a:xfrm>
              <a:off x="768" y="2064"/>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19481" name="Rectangle 20"/>
            <p:cNvSpPr>
              <a:spLocks noChangeArrowheads="1"/>
            </p:cNvSpPr>
            <p:nvPr/>
          </p:nvSpPr>
          <p:spPr bwMode="auto">
            <a:xfrm>
              <a:off x="2064" y="2880"/>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19482" name="Rectangle 21"/>
            <p:cNvSpPr>
              <a:spLocks noChangeArrowheads="1"/>
            </p:cNvSpPr>
            <p:nvPr/>
          </p:nvSpPr>
          <p:spPr bwMode="auto">
            <a:xfrm>
              <a:off x="3504" y="3600"/>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19483" name="Line 22"/>
            <p:cNvSpPr>
              <a:spLocks noChangeShapeType="1"/>
            </p:cNvSpPr>
            <p:nvPr/>
          </p:nvSpPr>
          <p:spPr bwMode="auto">
            <a:xfrm flipH="1">
              <a:off x="3840" y="2688"/>
              <a:ext cx="576" cy="33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sp>
        <p:nvSpPr>
          <p:cNvPr id="19461" name="Rectangle 23"/>
          <p:cNvSpPr>
            <a:spLocks noChangeArrowheads="1"/>
          </p:cNvSpPr>
          <p:nvPr/>
        </p:nvSpPr>
        <p:spPr bwMode="auto">
          <a:xfrm>
            <a:off x="2195513" y="6021388"/>
            <a:ext cx="79216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en-US" altLang="zh-CN" i="1">
                <a:solidFill>
                  <a:srgbClr val="00FF00"/>
                </a:solidFill>
              </a:rPr>
              <a:t>B</a:t>
            </a:r>
          </a:p>
        </p:txBody>
      </p:sp>
      <p:sp>
        <p:nvSpPr>
          <p:cNvPr id="19462" name="Rectangle 24"/>
          <p:cNvSpPr>
            <a:spLocks noChangeArrowheads="1"/>
          </p:cNvSpPr>
          <p:nvPr/>
        </p:nvSpPr>
        <p:spPr bwMode="auto">
          <a:xfrm>
            <a:off x="5292725" y="6021388"/>
            <a:ext cx="10795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r>
              <a:rPr lang="zh-CN" altLang="en-US" sz="2800">
                <a:solidFill>
                  <a:schemeClr val="tx2"/>
                </a:solidFill>
              </a:rPr>
              <a:t>矩形</a:t>
            </a:r>
          </a:p>
        </p:txBody>
      </p:sp>
      <p:sp>
        <p:nvSpPr>
          <p:cNvPr id="19463" name="Rectangle 25"/>
          <p:cNvSpPr>
            <a:spLocks noChangeArrowheads="1"/>
          </p:cNvSpPr>
          <p:nvPr/>
        </p:nvSpPr>
        <p:spPr bwMode="auto">
          <a:xfrm>
            <a:off x="3995738" y="4797425"/>
            <a:ext cx="79216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en-US" altLang="zh-CN" i="1">
                <a:solidFill>
                  <a:srgbClr val="00FF00"/>
                </a:solidFill>
              </a:rPr>
              <a:t>A</a:t>
            </a:r>
          </a:p>
        </p:txBody>
      </p:sp>
      <p:sp>
        <p:nvSpPr>
          <p:cNvPr id="19464" name="Rectangle 26"/>
          <p:cNvSpPr>
            <a:spLocks noChangeArrowheads="1"/>
          </p:cNvSpPr>
          <p:nvPr/>
        </p:nvSpPr>
        <p:spPr bwMode="auto">
          <a:xfrm>
            <a:off x="5003800" y="1341438"/>
            <a:ext cx="414020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t>  若类</a:t>
            </a:r>
            <a:r>
              <a:rPr lang="en-US" altLang="zh-CN" sz="2800" i="1"/>
              <a:t>B</a:t>
            </a:r>
            <a:r>
              <a:rPr lang="zh-CN" altLang="en-US" sz="2800"/>
              <a:t>直接或间接继承</a:t>
            </a:r>
          </a:p>
          <a:p>
            <a:pPr marL="342900" indent="-342900"/>
            <a:r>
              <a:rPr lang="zh-CN" altLang="en-US" sz="2800"/>
              <a:t>类</a:t>
            </a:r>
            <a:r>
              <a:rPr lang="en-US" altLang="zh-CN" sz="2800" i="1"/>
              <a:t>A</a:t>
            </a:r>
            <a:r>
              <a:rPr lang="en-US" altLang="zh-CN" sz="2800"/>
              <a:t>，</a:t>
            </a:r>
            <a:r>
              <a:rPr lang="zh-CN" altLang="en-US" sz="2800"/>
              <a:t>类</a:t>
            </a:r>
            <a:r>
              <a:rPr lang="en-US" altLang="zh-CN" sz="2800" i="1"/>
              <a:t>B</a:t>
            </a:r>
            <a:r>
              <a:rPr lang="zh-CN" altLang="en-US" sz="2800"/>
              <a:t>的对象可用在</a:t>
            </a:r>
          </a:p>
          <a:p>
            <a:pPr marL="342900" indent="-342900"/>
            <a:r>
              <a:rPr lang="zh-CN" altLang="en-US" sz="2800"/>
              <a:t>类</a:t>
            </a:r>
            <a:r>
              <a:rPr lang="en-US" altLang="zh-CN" sz="2800" i="1"/>
              <a:t>A</a:t>
            </a:r>
            <a:r>
              <a:rPr lang="zh-CN" altLang="en-US" sz="2800"/>
              <a:t>的对象可用的地方</a:t>
            </a:r>
          </a:p>
        </p:txBody>
      </p:sp>
      <p:sp>
        <p:nvSpPr>
          <p:cNvPr id="19465" name="Rectangle 27"/>
          <p:cNvSpPr>
            <a:spLocks noChangeArrowheads="1"/>
          </p:cNvSpPr>
          <p:nvPr/>
        </p:nvSpPr>
        <p:spPr bwMode="auto">
          <a:xfrm>
            <a:off x="6911975" y="4724400"/>
            <a:ext cx="2232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solidFill>
                  <a:schemeClr val="tx2"/>
                </a:solidFill>
              </a:rPr>
              <a:t>矩形</a:t>
            </a:r>
            <a:r>
              <a:rPr lang="en-US" altLang="zh-CN" sz="2800">
                <a:solidFill>
                  <a:schemeClr val="tx2"/>
                </a:solidFill>
              </a:rPr>
              <a:t>: </a:t>
            </a:r>
            <a:r>
              <a:rPr lang="zh-CN" altLang="en-US" sz="2800">
                <a:solidFill>
                  <a:schemeClr val="tx2"/>
                </a:solidFill>
              </a:rPr>
              <a:t>可作为</a:t>
            </a:r>
          </a:p>
          <a:p>
            <a:pPr marL="342900" indent="-342900"/>
            <a:r>
              <a:rPr lang="zh-CN" altLang="en-US" sz="2800">
                <a:solidFill>
                  <a:schemeClr val="tx2"/>
                </a:solidFill>
              </a:rPr>
              <a:t>多边形使用</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2.3</a:t>
            </a:r>
            <a:r>
              <a:rPr lang="en-US" altLang="zh-CN" b="1" smtClean="0">
                <a:latin typeface="宋体" pitchFamily="2" charset="-122"/>
              </a:rPr>
              <a:t>  </a:t>
            </a:r>
            <a:r>
              <a:rPr lang="zh-CN" altLang="en-US" b="1" smtClean="0">
                <a:latin typeface="宋体" pitchFamily="2" charset="-122"/>
              </a:rPr>
              <a:t>继承的编译方案</a:t>
            </a:r>
          </a:p>
        </p:txBody>
      </p:sp>
      <p:sp>
        <p:nvSpPr>
          <p:cNvPr id="20483"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图形对象的继承层次结构</a:t>
            </a:r>
          </a:p>
        </p:txBody>
      </p:sp>
      <p:grpSp>
        <p:nvGrpSpPr>
          <p:cNvPr id="20484" name="Group 4"/>
          <p:cNvGrpSpPr>
            <a:grpSpLocks/>
          </p:cNvGrpSpPr>
          <p:nvPr/>
        </p:nvGrpSpPr>
        <p:grpSpPr bwMode="auto">
          <a:xfrm>
            <a:off x="212725" y="2057400"/>
            <a:ext cx="8437563" cy="4724400"/>
            <a:chOff x="134" y="1296"/>
            <a:chExt cx="5315" cy="2976"/>
          </a:xfrm>
        </p:grpSpPr>
        <p:sp>
          <p:nvSpPr>
            <p:cNvPr id="20490" name="Oval 5"/>
            <p:cNvSpPr>
              <a:spLocks noChangeArrowheads="1"/>
            </p:cNvSpPr>
            <p:nvPr/>
          </p:nvSpPr>
          <p:spPr bwMode="auto">
            <a:xfrm>
              <a:off x="232" y="1296"/>
              <a:ext cx="1673" cy="68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80000"/>
                </a:lnSpc>
              </a:pPr>
              <a:r>
                <a:rPr lang="en-US" altLang="zh-CN" sz="2400"/>
                <a:t>GraphicalObj</a:t>
              </a:r>
            </a:p>
            <a:p>
              <a:pPr>
                <a:lnSpc>
                  <a:spcPct val="80000"/>
                </a:lnSpc>
              </a:pPr>
              <a:r>
                <a:rPr lang="en-US" altLang="zh-CN" sz="2400"/>
                <a:t> translate</a:t>
              </a:r>
            </a:p>
            <a:p>
              <a:pPr>
                <a:lnSpc>
                  <a:spcPct val="80000"/>
                </a:lnSpc>
              </a:pPr>
              <a:r>
                <a:rPr lang="en-US" altLang="zh-CN" sz="2400"/>
                <a:t> scale</a:t>
              </a:r>
            </a:p>
          </p:txBody>
        </p:sp>
        <p:sp>
          <p:nvSpPr>
            <p:cNvPr id="20491" name="Oval 6"/>
            <p:cNvSpPr>
              <a:spLocks noChangeArrowheads="1"/>
            </p:cNvSpPr>
            <p:nvPr/>
          </p:nvSpPr>
          <p:spPr bwMode="auto">
            <a:xfrm>
              <a:off x="3759" y="1764"/>
              <a:ext cx="1507" cy="8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0" tIns="0" rIns="180000" bIns="0" anchor="ctr"/>
            <a:lstStyle/>
            <a:p>
              <a:pPr>
                <a:lnSpc>
                  <a:spcPct val="80000"/>
                </a:lnSpc>
              </a:pPr>
              <a:r>
                <a:rPr lang="en-US" altLang="zh-CN" sz="2400"/>
                <a:t> PolyLine</a:t>
              </a:r>
            </a:p>
            <a:p>
              <a:pPr>
                <a:lnSpc>
                  <a:spcPct val="80000"/>
                </a:lnSpc>
              </a:pPr>
              <a:r>
                <a:rPr lang="en-US" altLang="zh-CN" sz="2400"/>
                <a:t>  translate</a:t>
              </a:r>
            </a:p>
            <a:p>
              <a:pPr>
                <a:lnSpc>
                  <a:spcPct val="80000"/>
                </a:lnSpc>
              </a:pPr>
              <a:r>
                <a:rPr lang="en-US" altLang="zh-CN" sz="2400"/>
                <a:t>  scale</a:t>
              </a:r>
            </a:p>
            <a:p>
              <a:pPr>
                <a:lnSpc>
                  <a:spcPct val="80000"/>
                </a:lnSpc>
              </a:pPr>
              <a:r>
                <a:rPr lang="en-US" altLang="zh-CN" sz="2400"/>
                <a:t>  length</a:t>
              </a:r>
            </a:p>
          </p:txBody>
        </p:sp>
        <p:sp>
          <p:nvSpPr>
            <p:cNvPr id="20492" name="Oval 7"/>
            <p:cNvSpPr>
              <a:spLocks noChangeArrowheads="1"/>
            </p:cNvSpPr>
            <p:nvPr/>
          </p:nvSpPr>
          <p:spPr bwMode="auto">
            <a:xfrm>
              <a:off x="1400" y="2229"/>
              <a:ext cx="1924" cy="55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80000"/>
                </a:lnSpc>
              </a:pPr>
              <a:r>
                <a:rPr lang="en-US" altLang="zh-CN" sz="2400"/>
                <a:t>ClosedGraphics</a:t>
              </a:r>
            </a:p>
            <a:p>
              <a:pPr>
                <a:lnSpc>
                  <a:spcPct val="80000"/>
                </a:lnSpc>
              </a:pPr>
              <a:r>
                <a:rPr lang="en-US" altLang="zh-CN" sz="2400"/>
                <a:t> area</a:t>
              </a:r>
            </a:p>
          </p:txBody>
        </p:sp>
        <p:sp>
          <p:nvSpPr>
            <p:cNvPr id="20493" name="Oval 8"/>
            <p:cNvSpPr>
              <a:spLocks noChangeArrowheads="1"/>
            </p:cNvSpPr>
            <p:nvPr/>
          </p:nvSpPr>
          <p:spPr bwMode="auto">
            <a:xfrm>
              <a:off x="134" y="2949"/>
              <a:ext cx="1493" cy="92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08000" tIns="0" rIns="108000" bIns="0" anchor="ctr"/>
            <a:lstStyle/>
            <a:p>
              <a:pPr algn="just">
                <a:lnSpc>
                  <a:spcPct val="80000"/>
                </a:lnSpc>
              </a:pPr>
              <a:r>
                <a:rPr lang="en-US" altLang="zh-CN" sz="2400"/>
                <a:t>  Ellipse</a:t>
              </a:r>
            </a:p>
            <a:p>
              <a:pPr algn="just">
                <a:lnSpc>
                  <a:spcPct val="80000"/>
                </a:lnSpc>
              </a:pPr>
              <a:r>
                <a:rPr lang="en-US" altLang="zh-CN" sz="2400"/>
                <a:t>  translate</a:t>
              </a:r>
            </a:p>
            <a:p>
              <a:pPr algn="just">
                <a:lnSpc>
                  <a:spcPct val="80000"/>
                </a:lnSpc>
              </a:pPr>
              <a:r>
                <a:rPr lang="en-US" altLang="zh-CN" sz="2400"/>
                <a:t>  scale</a:t>
              </a:r>
            </a:p>
            <a:p>
              <a:pPr algn="just">
                <a:lnSpc>
                  <a:spcPct val="80000"/>
                </a:lnSpc>
              </a:pPr>
              <a:r>
                <a:rPr lang="en-US" altLang="zh-CN" sz="2400"/>
                <a:t>  area</a:t>
              </a:r>
            </a:p>
          </p:txBody>
        </p:sp>
        <p:sp>
          <p:nvSpPr>
            <p:cNvPr id="20494" name="Oval 9"/>
            <p:cNvSpPr>
              <a:spLocks noChangeArrowheads="1"/>
            </p:cNvSpPr>
            <p:nvPr/>
          </p:nvSpPr>
          <p:spPr bwMode="auto">
            <a:xfrm>
              <a:off x="2960" y="3011"/>
              <a:ext cx="1438" cy="49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0" tIns="0" rIns="180000" bIns="0" anchor="ctr"/>
            <a:lstStyle/>
            <a:p>
              <a:pPr algn="just">
                <a:lnSpc>
                  <a:spcPct val="80000"/>
                </a:lnSpc>
              </a:pPr>
              <a:r>
                <a:rPr lang="en-US" altLang="zh-CN" sz="2400"/>
                <a:t>PolyGon</a:t>
              </a:r>
            </a:p>
            <a:p>
              <a:pPr algn="just">
                <a:lnSpc>
                  <a:spcPct val="80000"/>
                </a:lnSpc>
              </a:pPr>
              <a:r>
                <a:rPr lang="en-US" altLang="zh-CN" sz="2400"/>
                <a:t> area</a:t>
              </a:r>
            </a:p>
          </p:txBody>
        </p:sp>
        <p:sp>
          <p:nvSpPr>
            <p:cNvPr id="20495" name="Oval 10"/>
            <p:cNvSpPr>
              <a:spLocks noChangeArrowheads="1"/>
            </p:cNvSpPr>
            <p:nvPr/>
          </p:nvSpPr>
          <p:spPr bwMode="auto">
            <a:xfrm>
              <a:off x="1818" y="3743"/>
              <a:ext cx="1495" cy="52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0" rIns="72000" bIns="0" anchor="ctr"/>
            <a:lstStyle/>
            <a:p>
              <a:pPr algn="just">
                <a:lnSpc>
                  <a:spcPct val="80000"/>
                </a:lnSpc>
              </a:pPr>
              <a:r>
                <a:rPr lang="en-US" altLang="zh-CN" sz="2400"/>
                <a:t>Rectangle</a:t>
              </a:r>
            </a:p>
            <a:p>
              <a:pPr algn="just">
                <a:lnSpc>
                  <a:spcPct val="80000"/>
                </a:lnSpc>
              </a:pPr>
              <a:r>
                <a:rPr lang="en-US" altLang="zh-CN" sz="2400"/>
                <a:t>area</a:t>
              </a:r>
            </a:p>
          </p:txBody>
        </p:sp>
        <p:sp>
          <p:nvSpPr>
            <p:cNvPr id="20496" name="Oval 11"/>
            <p:cNvSpPr>
              <a:spLocks noChangeArrowheads="1"/>
            </p:cNvSpPr>
            <p:nvPr/>
          </p:nvSpPr>
          <p:spPr bwMode="auto">
            <a:xfrm>
              <a:off x="4014" y="3702"/>
              <a:ext cx="1435" cy="4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lnSpc>
                  <a:spcPct val="80000"/>
                </a:lnSpc>
              </a:pPr>
              <a:r>
                <a:rPr lang="en-US" altLang="zh-CN" sz="2400"/>
                <a:t> Triangle</a:t>
              </a:r>
              <a:endParaRPr lang="en-US" altLang="zh-CN" sz="2400" b="0"/>
            </a:p>
          </p:txBody>
        </p:sp>
        <p:sp>
          <p:nvSpPr>
            <p:cNvPr id="20497" name="Line 12"/>
            <p:cNvSpPr>
              <a:spLocks noChangeShapeType="1"/>
            </p:cNvSpPr>
            <p:nvPr/>
          </p:nvSpPr>
          <p:spPr bwMode="auto">
            <a:xfrm>
              <a:off x="1518" y="1942"/>
              <a:ext cx="695" cy="2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0498" name="Line 13"/>
            <p:cNvSpPr>
              <a:spLocks noChangeShapeType="1"/>
            </p:cNvSpPr>
            <p:nvPr/>
          </p:nvSpPr>
          <p:spPr bwMode="auto">
            <a:xfrm flipH="1">
              <a:off x="158" y="1979"/>
              <a:ext cx="589"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0499" name="Line 14"/>
            <p:cNvSpPr>
              <a:spLocks noChangeShapeType="1"/>
            </p:cNvSpPr>
            <p:nvPr/>
          </p:nvSpPr>
          <p:spPr bwMode="auto">
            <a:xfrm>
              <a:off x="1920" y="1680"/>
              <a:ext cx="2088" cy="19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0500" name="Line 15"/>
            <p:cNvSpPr>
              <a:spLocks noChangeShapeType="1"/>
            </p:cNvSpPr>
            <p:nvPr/>
          </p:nvSpPr>
          <p:spPr bwMode="auto">
            <a:xfrm flipH="1">
              <a:off x="1240" y="2750"/>
              <a:ext cx="696"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0501" name="Line 16"/>
            <p:cNvSpPr>
              <a:spLocks noChangeShapeType="1"/>
            </p:cNvSpPr>
            <p:nvPr/>
          </p:nvSpPr>
          <p:spPr bwMode="auto">
            <a:xfrm>
              <a:off x="2826" y="2763"/>
              <a:ext cx="696" cy="234"/>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0502" name="Line 17"/>
            <p:cNvSpPr>
              <a:spLocks noChangeShapeType="1"/>
            </p:cNvSpPr>
            <p:nvPr/>
          </p:nvSpPr>
          <p:spPr bwMode="auto">
            <a:xfrm>
              <a:off x="4093" y="3471"/>
              <a:ext cx="696"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0503" name="Line 18"/>
            <p:cNvSpPr>
              <a:spLocks noChangeShapeType="1"/>
            </p:cNvSpPr>
            <p:nvPr/>
          </p:nvSpPr>
          <p:spPr bwMode="auto">
            <a:xfrm flipH="1">
              <a:off x="2704" y="3483"/>
              <a:ext cx="696" cy="2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0504" name="Rectangle 19"/>
            <p:cNvSpPr>
              <a:spLocks noChangeArrowheads="1"/>
            </p:cNvSpPr>
            <p:nvPr/>
          </p:nvSpPr>
          <p:spPr bwMode="auto">
            <a:xfrm>
              <a:off x="768" y="2064"/>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20505" name="Rectangle 20"/>
            <p:cNvSpPr>
              <a:spLocks noChangeArrowheads="1"/>
            </p:cNvSpPr>
            <p:nvPr/>
          </p:nvSpPr>
          <p:spPr bwMode="auto">
            <a:xfrm>
              <a:off x="2064" y="2880"/>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20506" name="Rectangle 21"/>
            <p:cNvSpPr>
              <a:spLocks noChangeArrowheads="1"/>
            </p:cNvSpPr>
            <p:nvPr/>
          </p:nvSpPr>
          <p:spPr bwMode="auto">
            <a:xfrm>
              <a:off x="3504" y="3600"/>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20507" name="Line 22"/>
            <p:cNvSpPr>
              <a:spLocks noChangeShapeType="1"/>
            </p:cNvSpPr>
            <p:nvPr/>
          </p:nvSpPr>
          <p:spPr bwMode="auto">
            <a:xfrm flipH="1">
              <a:off x="3840" y="2688"/>
              <a:ext cx="576" cy="33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sp>
        <p:nvSpPr>
          <p:cNvPr id="20485" name="Rectangle 23"/>
          <p:cNvSpPr>
            <a:spLocks noChangeArrowheads="1"/>
          </p:cNvSpPr>
          <p:nvPr/>
        </p:nvSpPr>
        <p:spPr bwMode="auto">
          <a:xfrm>
            <a:off x="2195513" y="6021388"/>
            <a:ext cx="79216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en-US" altLang="zh-CN" i="1">
                <a:solidFill>
                  <a:srgbClr val="00FF00"/>
                </a:solidFill>
              </a:rPr>
              <a:t>B</a:t>
            </a:r>
          </a:p>
        </p:txBody>
      </p:sp>
      <p:sp>
        <p:nvSpPr>
          <p:cNvPr id="20486" name="Rectangle 24"/>
          <p:cNvSpPr>
            <a:spLocks noChangeArrowheads="1"/>
          </p:cNvSpPr>
          <p:nvPr/>
        </p:nvSpPr>
        <p:spPr bwMode="auto">
          <a:xfrm>
            <a:off x="5292725" y="6021388"/>
            <a:ext cx="10795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r>
              <a:rPr lang="zh-CN" altLang="en-US" sz="2800">
                <a:solidFill>
                  <a:schemeClr val="tx2"/>
                </a:solidFill>
              </a:rPr>
              <a:t>矩形</a:t>
            </a:r>
          </a:p>
        </p:txBody>
      </p:sp>
      <p:sp>
        <p:nvSpPr>
          <p:cNvPr id="20487" name="Rectangle 25"/>
          <p:cNvSpPr>
            <a:spLocks noChangeArrowheads="1"/>
          </p:cNvSpPr>
          <p:nvPr/>
        </p:nvSpPr>
        <p:spPr bwMode="auto">
          <a:xfrm>
            <a:off x="3995738" y="4797425"/>
            <a:ext cx="79216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en-US" altLang="zh-CN" i="1">
                <a:solidFill>
                  <a:srgbClr val="00FF00"/>
                </a:solidFill>
              </a:rPr>
              <a:t>A</a:t>
            </a:r>
          </a:p>
        </p:txBody>
      </p:sp>
      <p:sp>
        <p:nvSpPr>
          <p:cNvPr id="20488" name="Rectangle 26"/>
          <p:cNvSpPr>
            <a:spLocks noChangeArrowheads="1"/>
          </p:cNvSpPr>
          <p:nvPr/>
        </p:nvSpPr>
        <p:spPr bwMode="auto">
          <a:xfrm>
            <a:off x="5003800" y="1341438"/>
            <a:ext cx="414020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t>    编译器必须能以一种有</a:t>
            </a:r>
          </a:p>
          <a:p>
            <a:pPr marL="342900" indent="-342900"/>
            <a:r>
              <a:rPr lang="zh-CN" altLang="en-US" sz="2800"/>
              <a:t>效的方式产生类</a:t>
            </a:r>
            <a:r>
              <a:rPr lang="en-US" altLang="zh-CN" sz="2800" i="1"/>
              <a:t>B</a:t>
            </a:r>
            <a:r>
              <a:rPr lang="zh-CN" altLang="en-US" sz="2800"/>
              <a:t>对象的</a:t>
            </a:r>
          </a:p>
          <a:p>
            <a:pPr marL="342900" indent="-342900"/>
            <a:r>
              <a:rPr lang="en-US" altLang="zh-CN" sz="2800" i="1"/>
              <a:t>A</a:t>
            </a:r>
            <a:r>
              <a:rPr lang="zh-CN" altLang="en-US" sz="2800"/>
              <a:t>视图</a:t>
            </a:r>
          </a:p>
        </p:txBody>
      </p:sp>
      <p:sp>
        <p:nvSpPr>
          <p:cNvPr id="20489" name="Rectangle 27"/>
          <p:cNvSpPr>
            <a:spLocks noChangeArrowheads="1"/>
          </p:cNvSpPr>
          <p:nvPr/>
        </p:nvSpPr>
        <p:spPr bwMode="auto">
          <a:xfrm>
            <a:off x="6911975" y="4724400"/>
            <a:ext cx="2232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solidFill>
                  <a:schemeClr val="tx2"/>
                </a:solidFill>
              </a:rPr>
              <a:t>矩形</a:t>
            </a:r>
            <a:r>
              <a:rPr lang="en-US" altLang="zh-CN" sz="2800">
                <a:solidFill>
                  <a:schemeClr val="tx2"/>
                </a:solidFill>
              </a:rPr>
              <a:t>: </a:t>
            </a:r>
            <a:r>
              <a:rPr lang="zh-CN" altLang="en-US" sz="2800">
                <a:solidFill>
                  <a:schemeClr val="tx2"/>
                </a:solidFill>
              </a:rPr>
              <a:t>可作为</a:t>
            </a:r>
          </a:p>
          <a:p>
            <a:pPr marL="342900" indent="-342900"/>
            <a:r>
              <a:rPr lang="zh-CN" altLang="en-US" sz="2800">
                <a:solidFill>
                  <a:schemeClr val="tx2"/>
                </a:solidFill>
              </a:rPr>
              <a:t>多边形使用</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2.1</a:t>
            </a:r>
            <a:r>
              <a:rPr lang="en-US" altLang="zh-CN" b="1" smtClean="0">
                <a:latin typeface="宋体" pitchFamily="2" charset="-122"/>
              </a:rPr>
              <a:t> </a:t>
            </a:r>
            <a:r>
              <a:rPr lang="zh-CN" altLang="en-US" b="1" smtClean="0"/>
              <a:t>面向对象语言的概念</a:t>
            </a:r>
            <a:endParaRPr lang="zh-CN" altLang="en-US" b="1" smtClean="0">
              <a:latin typeface="宋体" pitchFamily="2" charset="-122"/>
            </a:endParaRPr>
          </a:p>
        </p:txBody>
      </p:sp>
      <p:sp>
        <p:nvSpPr>
          <p:cNvPr id="1589251" name="Rectangle 3"/>
          <p:cNvSpPr>
            <a:spLocks noGrp="1" noChangeArrowheads="1"/>
          </p:cNvSpPr>
          <p:nvPr>
            <p:ph idx="1"/>
          </p:nvPr>
        </p:nvSpPr>
        <p:spPr>
          <a:xfrm>
            <a:off x="287338" y="1438275"/>
            <a:ext cx="8564562" cy="5399088"/>
          </a:xfrm>
          <a:noFill/>
        </p:spPr>
        <p:txBody>
          <a:bodyPr/>
          <a:lstStyle/>
          <a:p>
            <a:pPr>
              <a:buFontTx/>
              <a:buNone/>
            </a:pPr>
            <a:r>
              <a:rPr lang="zh-CN" altLang="en-US" b="1" smtClean="0"/>
              <a:t>1</a:t>
            </a:r>
            <a:r>
              <a:rPr lang="en-US" altLang="zh-CN" b="1" smtClean="0"/>
              <a:t>2.1.1 </a:t>
            </a:r>
            <a:r>
              <a:rPr lang="zh-CN" altLang="en-US" b="1" smtClean="0"/>
              <a:t>对象和对象类</a:t>
            </a:r>
          </a:p>
          <a:p>
            <a:pPr>
              <a:lnSpc>
                <a:spcPct val="90000"/>
              </a:lnSpc>
            </a:pPr>
            <a:r>
              <a:rPr lang="zh-CN" altLang="en-US" b="1" smtClean="0"/>
              <a:t>对象</a:t>
            </a:r>
          </a:p>
          <a:p>
            <a:pPr lvl="1">
              <a:lnSpc>
                <a:spcPct val="90000"/>
              </a:lnSpc>
            </a:pPr>
            <a:r>
              <a:rPr lang="zh-CN" altLang="en-US" b="1" smtClean="0"/>
              <a:t>由一组属性和操作于这组属性的过程组成</a:t>
            </a:r>
          </a:p>
          <a:p>
            <a:pPr lvl="1">
              <a:lnSpc>
                <a:spcPct val="90000"/>
              </a:lnSpc>
            </a:pPr>
            <a:r>
              <a:rPr lang="zh-CN" altLang="en-US" b="1" smtClean="0"/>
              <a:t>属性到值的映射称为对象的状态，过程称为方法</a:t>
            </a:r>
          </a:p>
          <a:p>
            <a:pPr>
              <a:lnSpc>
                <a:spcPct val="90000"/>
              </a:lnSpc>
            </a:pPr>
            <a:r>
              <a:rPr lang="zh-CN" altLang="en-US" b="1" smtClean="0"/>
              <a:t>对象类</a:t>
            </a:r>
          </a:p>
          <a:p>
            <a:pPr lvl="1">
              <a:lnSpc>
                <a:spcPct val="90000"/>
              </a:lnSpc>
            </a:pPr>
            <a:r>
              <a:rPr lang="zh-CN" altLang="en-US" b="1" smtClean="0"/>
              <a:t>一类对象的总称，规范了该类中对象的属性和方法，包括它们的类型和原型</a:t>
            </a:r>
          </a:p>
          <a:p>
            <a:pPr lvl="1">
              <a:lnSpc>
                <a:spcPct val="90000"/>
              </a:lnSpc>
            </a:pPr>
            <a:r>
              <a:rPr lang="zh-CN" altLang="en-US" b="1" smtClean="0">
                <a:solidFill>
                  <a:srgbClr val="00FF00"/>
                </a:solidFill>
              </a:rPr>
              <a:t>对象有自己存放属性的存储单元；同一个类的对象可以共享方法的代码</a:t>
            </a:r>
          </a:p>
          <a:p>
            <a:pPr lvl="1">
              <a:lnSpc>
                <a:spcPct val="90000"/>
              </a:lnSpc>
            </a:pPr>
            <a:r>
              <a:rPr lang="zh-CN" altLang="en-US" b="1" smtClean="0"/>
              <a:t>对象类形成了面向对象语言的模块单元</a:t>
            </a:r>
          </a:p>
          <a:p>
            <a:pPr lvl="1">
              <a:lnSpc>
                <a:spcPct val="90000"/>
              </a:lnSpc>
            </a:pPr>
            <a:r>
              <a:rPr lang="zh-CN" altLang="en-US" b="1" smtClean="0"/>
              <a:t>下面将把术语“类”和“类型”</a:t>
            </a:r>
            <a:r>
              <a:rPr lang="zh-CN" altLang="en-US" b="1" smtClean="0">
                <a:latin typeface="宋体" pitchFamily="2" charset="-122"/>
              </a:rPr>
              <a:t>看成是同义的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89251">
                                            <p:txEl>
                                              <p:pRg st="4" end="4"/>
                                            </p:txEl>
                                          </p:spTgt>
                                        </p:tgtEl>
                                        <p:attrNameLst>
                                          <p:attrName>style.visibility</p:attrName>
                                        </p:attrNameLst>
                                      </p:cBhvr>
                                      <p:to>
                                        <p:strVal val="visible"/>
                                      </p:to>
                                    </p:set>
                                    <p:animEffect transition="in" filter="box(in)">
                                      <p:cBhvr>
                                        <p:cTn id="7" dur="500"/>
                                        <p:tgtEl>
                                          <p:spTgt spid="1589251">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589251">
                                            <p:txEl>
                                              <p:pRg st="5" end="5"/>
                                            </p:txEl>
                                          </p:spTgt>
                                        </p:tgtEl>
                                        <p:attrNameLst>
                                          <p:attrName>style.visibility</p:attrName>
                                        </p:attrNameLst>
                                      </p:cBhvr>
                                      <p:to>
                                        <p:strVal val="visible"/>
                                      </p:to>
                                    </p:set>
                                    <p:animEffect transition="in" filter="box(in)">
                                      <p:cBhvr>
                                        <p:cTn id="10" dur="500"/>
                                        <p:tgtEl>
                                          <p:spTgt spid="1589251">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589251">
                                            <p:txEl>
                                              <p:pRg st="6" end="6"/>
                                            </p:txEl>
                                          </p:spTgt>
                                        </p:tgtEl>
                                        <p:attrNameLst>
                                          <p:attrName>style.visibility</p:attrName>
                                        </p:attrNameLst>
                                      </p:cBhvr>
                                      <p:to>
                                        <p:strVal val="visible"/>
                                      </p:to>
                                    </p:set>
                                    <p:animEffect transition="in" filter="box(in)">
                                      <p:cBhvr>
                                        <p:cTn id="15" dur="500"/>
                                        <p:tgtEl>
                                          <p:spTgt spid="1589251">
                                            <p:txEl>
                                              <p:pRg st="6" end="6"/>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589251">
                                            <p:txEl>
                                              <p:pRg st="7" end="7"/>
                                            </p:txEl>
                                          </p:spTgt>
                                        </p:tgtEl>
                                        <p:attrNameLst>
                                          <p:attrName>style.visibility</p:attrName>
                                        </p:attrNameLst>
                                      </p:cBhvr>
                                      <p:to>
                                        <p:strVal val="visible"/>
                                      </p:to>
                                    </p:set>
                                    <p:animEffect transition="in" filter="box(in)">
                                      <p:cBhvr>
                                        <p:cTn id="20" dur="500"/>
                                        <p:tgtEl>
                                          <p:spTgt spid="1589251">
                                            <p:txEl>
                                              <p:pRg st="7" end="7"/>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589251">
                                            <p:txEl>
                                              <p:pRg st="8" end="8"/>
                                            </p:txEl>
                                          </p:spTgt>
                                        </p:tgtEl>
                                        <p:attrNameLst>
                                          <p:attrName>style.visibility</p:attrName>
                                        </p:attrNameLst>
                                      </p:cBhvr>
                                      <p:to>
                                        <p:strVal val="visible"/>
                                      </p:to>
                                    </p:set>
                                    <p:animEffect transition="in" filter="box(in)">
                                      <p:cBhvr>
                                        <p:cTn id="23" dur="500"/>
                                        <p:tgtEl>
                                          <p:spTgt spid="15892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2.3</a:t>
            </a:r>
            <a:r>
              <a:rPr lang="en-US" altLang="zh-CN" b="1" smtClean="0">
                <a:latin typeface="宋体" pitchFamily="2" charset="-122"/>
              </a:rPr>
              <a:t>  </a:t>
            </a:r>
            <a:r>
              <a:rPr lang="zh-CN" altLang="en-US" b="1" smtClean="0">
                <a:latin typeface="宋体" pitchFamily="2" charset="-122"/>
              </a:rPr>
              <a:t>继承的编译方案</a:t>
            </a:r>
          </a:p>
        </p:txBody>
      </p:sp>
      <p:sp>
        <p:nvSpPr>
          <p:cNvPr id="21507"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图形对象的继承层次结构</a:t>
            </a:r>
          </a:p>
        </p:txBody>
      </p:sp>
      <p:grpSp>
        <p:nvGrpSpPr>
          <p:cNvPr id="21508" name="Group 4"/>
          <p:cNvGrpSpPr>
            <a:grpSpLocks/>
          </p:cNvGrpSpPr>
          <p:nvPr/>
        </p:nvGrpSpPr>
        <p:grpSpPr bwMode="auto">
          <a:xfrm>
            <a:off x="212725" y="2057400"/>
            <a:ext cx="8437563" cy="4724400"/>
            <a:chOff x="134" y="1296"/>
            <a:chExt cx="5315" cy="2976"/>
          </a:xfrm>
        </p:grpSpPr>
        <p:sp>
          <p:nvSpPr>
            <p:cNvPr id="21514" name="Oval 5"/>
            <p:cNvSpPr>
              <a:spLocks noChangeArrowheads="1"/>
            </p:cNvSpPr>
            <p:nvPr/>
          </p:nvSpPr>
          <p:spPr bwMode="auto">
            <a:xfrm>
              <a:off x="232" y="1296"/>
              <a:ext cx="1673" cy="68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80000"/>
                </a:lnSpc>
              </a:pPr>
              <a:r>
                <a:rPr lang="en-US" altLang="zh-CN" sz="2400"/>
                <a:t>GraphicalObj</a:t>
              </a:r>
            </a:p>
            <a:p>
              <a:pPr>
                <a:lnSpc>
                  <a:spcPct val="80000"/>
                </a:lnSpc>
              </a:pPr>
              <a:r>
                <a:rPr lang="en-US" altLang="zh-CN" sz="2400"/>
                <a:t> translate</a:t>
              </a:r>
            </a:p>
            <a:p>
              <a:pPr>
                <a:lnSpc>
                  <a:spcPct val="80000"/>
                </a:lnSpc>
              </a:pPr>
              <a:r>
                <a:rPr lang="en-US" altLang="zh-CN" sz="2400"/>
                <a:t> scale</a:t>
              </a:r>
            </a:p>
          </p:txBody>
        </p:sp>
        <p:sp>
          <p:nvSpPr>
            <p:cNvPr id="21515" name="Oval 6"/>
            <p:cNvSpPr>
              <a:spLocks noChangeArrowheads="1"/>
            </p:cNvSpPr>
            <p:nvPr/>
          </p:nvSpPr>
          <p:spPr bwMode="auto">
            <a:xfrm>
              <a:off x="3759" y="1764"/>
              <a:ext cx="1507" cy="8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0" tIns="0" rIns="180000" bIns="0" anchor="ctr"/>
            <a:lstStyle/>
            <a:p>
              <a:pPr>
                <a:lnSpc>
                  <a:spcPct val="80000"/>
                </a:lnSpc>
              </a:pPr>
              <a:r>
                <a:rPr lang="en-US" altLang="zh-CN" sz="2400"/>
                <a:t> PolyLine</a:t>
              </a:r>
            </a:p>
            <a:p>
              <a:pPr>
                <a:lnSpc>
                  <a:spcPct val="80000"/>
                </a:lnSpc>
              </a:pPr>
              <a:r>
                <a:rPr lang="en-US" altLang="zh-CN" sz="2400"/>
                <a:t>  translate</a:t>
              </a:r>
            </a:p>
            <a:p>
              <a:pPr>
                <a:lnSpc>
                  <a:spcPct val="80000"/>
                </a:lnSpc>
              </a:pPr>
              <a:r>
                <a:rPr lang="en-US" altLang="zh-CN" sz="2400"/>
                <a:t>  scale</a:t>
              </a:r>
            </a:p>
            <a:p>
              <a:pPr>
                <a:lnSpc>
                  <a:spcPct val="80000"/>
                </a:lnSpc>
              </a:pPr>
              <a:r>
                <a:rPr lang="en-US" altLang="zh-CN" sz="2400"/>
                <a:t>  length</a:t>
              </a:r>
            </a:p>
          </p:txBody>
        </p:sp>
        <p:sp>
          <p:nvSpPr>
            <p:cNvPr id="21516" name="Oval 7"/>
            <p:cNvSpPr>
              <a:spLocks noChangeArrowheads="1"/>
            </p:cNvSpPr>
            <p:nvPr/>
          </p:nvSpPr>
          <p:spPr bwMode="auto">
            <a:xfrm>
              <a:off x="1400" y="2229"/>
              <a:ext cx="1924" cy="55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80000"/>
                </a:lnSpc>
              </a:pPr>
              <a:r>
                <a:rPr lang="en-US" altLang="zh-CN" sz="2400"/>
                <a:t>ClosedGraphics</a:t>
              </a:r>
            </a:p>
            <a:p>
              <a:pPr>
                <a:lnSpc>
                  <a:spcPct val="80000"/>
                </a:lnSpc>
              </a:pPr>
              <a:r>
                <a:rPr lang="en-US" altLang="zh-CN" sz="2400"/>
                <a:t> area</a:t>
              </a:r>
            </a:p>
          </p:txBody>
        </p:sp>
        <p:sp>
          <p:nvSpPr>
            <p:cNvPr id="21517" name="Oval 8"/>
            <p:cNvSpPr>
              <a:spLocks noChangeArrowheads="1"/>
            </p:cNvSpPr>
            <p:nvPr/>
          </p:nvSpPr>
          <p:spPr bwMode="auto">
            <a:xfrm>
              <a:off x="134" y="2949"/>
              <a:ext cx="1493" cy="92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08000" tIns="0" rIns="108000" bIns="0" anchor="ctr"/>
            <a:lstStyle/>
            <a:p>
              <a:pPr algn="just">
                <a:lnSpc>
                  <a:spcPct val="80000"/>
                </a:lnSpc>
              </a:pPr>
              <a:r>
                <a:rPr lang="en-US" altLang="zh-CN" sz="2400"/>
                <a:t>  Ellipse</a:t>
              </a:r>
            </a:p>
            <a:p>
              <a:pPr algn="just">
                <a:lnSpc>
                  <a:spcPct val="80000"/>
                </a:lnSpc>
              </a:pPr>
              <a:r>
                <a:rPr lang="en-US" altLang="zh-CN" sz="2400"/>
                <a:t>  translate</a:t>
              </a:r>
            </a:p>
            <a:p>
              <a:pPr algn="just">
                <a:lnSpc>
                  <a:spcPct val="80000"/>
                </a:lnSpc>
              </a:pPr>
              <a:r>
                <a:rPr lang="en-US" altLang="zh-CN" sz="2400"/>
                <a:t>  scale</a:t>
              </a:r>
            </a:p>
            <a:p>
              <a:pPr algn="just">
                <a:lnSpc>
                  <a:spcPct val="80000"/>
                </a:lnSpc>
              </a:pPr>
              <a:r>
                <a:rPr lang="en-US" altLang="zh-CN" sz="2400"/>
                <a:t>  area</a:t>
              </a:r>
            </a:p>
          </p:txBody>
        </p:sp>
        <p:sp>
          <p:nvSpPr>
            <p:cNvPr id="21518" name="Oval 9"/>
            <p:cNvSpPr>
              <a:spLocks noChangeArrowheads="1"/>
            </p:cNvSpPr>
            <p:nvPr/>
          </p:nvSpPr>
          <p:spPr bwMode="auto">
            <a:xfrm>
              <a:off x="2960" y="3011"/>
              <a:ext cx="1438" cy="49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0" tIns="0" rIns="180000" bIns="0" anchor="ctr"/>
            <a:lstStyle/>
            <a:p>
              <a:pPr algn="just">
                <a:lnSpc>
                  <a:spcPct val="80000"/>
                </a:lnSpc>
              </a:pPr>
              <a:r>
                <a:rPr lang="en-US" altLang="zh-CN" sz="2400"/>
                <a:t>PolyGon</a:t>
              </a:r>
            </a:p>
            <a:p>
              <a:pPr algn="just">
                <a:lnSpc>
                  <a:spcPct val="80000"/>
                </a:lnSpc>
              </a:pPr>
              <a:r>
                <a:rPr lang="en-US" altLang="zh-CN" sz="2400"/>
                <a:t> area</a:t>
              </a:r>
            </a:p>
          </p:txBody>
        </p:sp>
        <p:sp>
          <p:nvSpPr>
            <p:cNvPr id="21519" name="Oval 10"/>
            <p:cNvSpPr>
              <a:spLocks noChangeArrowheads="1"/>
            </p:cNvSpPr>
            <p:nvPr/>
          </p:nvSpPr>
          <p:spPr bwMode="auto">
            <a:xfrm>
              <a:off x="1818" y="3743"/>
              <a:ext cx="1495" cy="52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0" rIns="72000" bIns="0" anchor="ctr"/>
            <a:lstStyle/>
            <a:p>
              <a:pPr algn="just">
                <a:lnSpc>
                  <a:spcPct val="80000"/>
                </a:lnSpc>
              </a:pPr>
              <a:r>
                <a:rPr lang="en-US" altLang="zh-CN" sz="2400"/>
                <a:t>Rectangle</a:t>
              </a:r>
            </a:p>
            <a:p>
              <a:pPr algn="just">
                <a:lnSpc>
                  <a:spcPct val="80000"/>
                </a:lnSpc>
              </a:pPr>
              <a:r>
                <a:rPr lang="en-US" altLang="zh-CN" sz="2400"/>
                <a:t>area</a:t>
              </a:r>
            </a:p>
          </p:txBody>
        </p:sp>
        <p:sp>
          <p:nvSpPr>
            <p:cNvPr id="21520" name="Oval 11"/>
            <p:cNvSpPr>
              <a:spLocks noChangeArrowheads="1"/>
            </p:cNvSpPr>
            <p:nvPr/>
          </p:nvSpPr>
          <p:spPr bwMode="auto">
            <a:xfrm>
              <a:off x="4014" y="3702"/>
              <a:ext cx="1435" cy="4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lnSpc>
                  <a:spcPct val="80000"/>
                </a:lnSpc>
              </a:pPr>
              <a:r>
                <a:rPr lang="en-US" altLang="zh-CN" sz="2400"/>
                <a:t> Triangle</a:t>
              </a:r>
              <a:endParaRPr lang="en-US" altLang="zh-CN" sz="2400" b="0"/>
            </a:p>
          </p:txBody>
        </p:sp>
        <p:sp>
          <p:nvSpPr>
            <p:cNvPr id="21521" name="Line 12"/>
            <p:cNvSpPr>
              <a:spLocks noChangeShapeType="1"/>
            </p:cNvSpPr>
            <p:nvPr/>
          </p:nvSpPr>
          <p:spPr bwMode="auto">
            <a:xfrm>
              <a:off x="1518" y="1942"/>
              <a:ext cx="695" cy="2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1522" name="Line 13"/>
            <p:cNvSpPr>
              <a:spLocks noChangeShapeType="1"/>
            </p:cNvSpPr>
            <p:nvPr/>
          </p:nvSpPr>
          <p:spPr bwMode="auto">
            <a:xfrm flipH="1">
              <a:off x="158" y="1979"/>
              <a:ext cx="589"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1523" name="Line 14"/>
            <p:cNvSpPr>
              <a:spLocks noChangeShapeType="1"/>
            </p:cNvSpPr>
            <p:nvPr/>
          </p:nvSpPr>
          <p:spPr bwMode="auto">
            <a:xfrm>
              <a:off x="1920" y="1680"/>
              <a:ext cx="2088" cy="19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1524" name="Line 15"/>
            <p:cNvSpPr>
              <a:spLocks noChangeShapeType="1"/>
            </p:cNvSpPr>
            <p:nvPr/>
          </p:nvSpPr>
          <p:spPr bwMode="auto">
            <a:xfrm flipH="1">
              <a:off x="1240" y="2750"/>
              <a:ext cx="696"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1525" name="Line 16"/>
            <p:cNvSpPr>
              <a:spLocks noChangeShapeType="1"/>
            </p:cNvSpPr>
            <p:nvPr/>
          </p:nvSpPr>
          <p:spPr bwMode="auto">
            <a:xfrm>
              <a:off x="2826" y="2763"/>
              <a:ext cx="696" cy="234"/>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1526" name="Line 17"/>
            <p:cNvSpPr>
              <a:spLocks noChangeShapeType="1"/>
            </p:cNvSpPr>
            <p:nvPr/>
          </p:nvSpPr>
          <p:spPr bwMode="auto">
            <a:xfrm>
              <a:off x="4093" y="3471"/>
              <a:ext cx="696"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1527" name="Line 18"/>
            <p:cNvSpPr>
              <a:spLocks noChangeShapeType="1"/>
            </p:cNvSpPr>
            <p:nvPr/>
          </p:nvSpPr>
          <p:spPr bwMode="auto">
            <a:xfrm flipH="1">
              <a:off x="2704" y="3483"/>
              <a:ext cx="696" cy="2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1528" name="Rectangle 19"/>
            <p:cNvSpPr>
              <a:spLocks noChangeArrowheads="1"/>
            </p:cNvSpPr>
            <p:nvPr/>
          </p:nvSpPr>
          <p:spPr bwMode="auto">
            <a:xfrm>
              <a:off x="768" y="2064"/>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21529" name="Rectangle 20"/>
            <p:cNvSpPr>
              <a:spLocks noChangeArrowheads="1"/>
            </p:cNvSpPr>
            <p:nvPr/>
          </p:nvSpPr>
          <p:spPr bwMode="auto">
            <a:xfrm>
              <a:off x="2064" y="2880"/>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21530" name="Rectangle 21"/>
            <p:cNvSpPr>
              <a:spLocks noChangeArrowheads="1"/>
            </p:cNvSpPr>
            <p:nvPr/>
          </p:nvSpPr>
          <p:spPr bwMode="auto">
            <a:xfrm>
              <a:off x="3504" y="3600"/>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21531" name="Line 22"/>
            <p:cNvSpPr>
              <a:spLocks noChangeShapeType="1"/>
            </p:cNvSpPr>
            <p:nvPr/>
          </p:nvSpPr>
          <p:spPr bwMode="auto">
            <a:xfrm flipH="1">
              <a:off x="3840" y="2688"/>
              <a:ext cx="576" cy="33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sp>
        <p:nvSpPr>
          <p:cNvPr id="21509" name="Rectangle 23"/>
          <p:cNvSpPr>
            <a:spLocks noChangeArrowheads="1"/>
          </p:cNvSpPr>
          <p:nvPr/>
        </p:nvSpPr>
        <p:spPr bwMode="auto">
          <a:xfrm>
            <a:off x="2195513" y="6021388"/>
            <a:ext cx="79216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en-US" altLang="zh-CN" i="1">
                <a:solidFill>
                  <a:srgbClr val="00FF00"/>
                </a:solidFill>
              </a:rPr>
              <a:t>B</a:t>
            </a:r>
          </a:p>
        </p:txBody>
      </p:sp>
      <p:sp>
        <p:nvSpPr>
          <p:cNvPr id="21510" name="Rectangle 24"/>
          <p:cNvSpPr>
            <a:spLocks noChangeArrowheads="1"/>
          </p:cNvSpPr>
          <p:nvPr/>
        </p:nvSpPr>
        <p:spPr bwMode="auto">
          <a:xfrm>
            <a:off x="5292725" y="6021388"/>
            <a:ext cx="10795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r>
              <a:rPr lang="zh-CN" altLang="en-US" sz="2800">
                <a:solidFill>
                  <a:schemeClr val="tx2"/>
                </a:solidFill>
              </a:rPr>
              <a:t>矩形</a:t>
            </a:r>
          </a:p>
        </p:txBody>
      </p:sp>
      <p:sp>
        <p:nvSpPr>
          <p:cNvPr id="21511" name="Rectangle 25"/>
          <p:cNvSpPr>
            <a:spLocks noChangeArrowheads="1"/>
          </p:cNvSpPr>
          <p:nvPr/>
        </p:nvSpPr>
        <p:spPr bwMode="auto">
          <a:xfrm>
            <a:off x="3995738" y="4797425"/>
            <a:ext cx="79216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en-US" altLang="zh-CN" i="1">
                <a:solidFill>
                  <a:srgbClr val="00FF00"/>
                </a:solidFill>
              </a:rPr>
              <a:t>A</a:t>
            </a:r>
          </a:p>
        </p:txBody>
      </p:sp>
      <p:sp>
        <p:nvSpPr>
          <p:cNvPr id="21512" name="Rectangle 26"/>
          <p:cNvSpPr>
            <a:spLocks noChangeArrowheads="1"/>
          </p:cNvSpPr>
          <p:nvPr/>
        </p:nvSpPr>
        <p:spPr bwMode="auto">
          <a:xfrm>
            <a:off x="5003800" y="1341438"/>
            <a:ext cx="414020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t>    因类</a:t>
            </a:r>
            <a:r>
              <a:rPr lang="en-US" altLang="zh-CN" sz="2800" i="1"/>
              <a:t>A</a:t>
            </a:r>
            <a:r>
              <a:rPr lang="zh-CN" altLang="en-US" sz="2800"/>
              <a:t>的虚方法可在类</a:t>
            </a:r>
          </a:p>
          <a:p>
            <a:pPr marL="342900" indent="-342900"/>
            <a:r>
              <a:rPr lang="en-US" altLang="zh-CN" sz="2800" i="1"/>
              <a:t>B</a:t>
            </a:r>
            <a:r>
              <a:rPr lang="zh-CN" altLang="en-US" sz="2800"/>
              <a:t>中被重写，又需</a:t>
            </a:r>
            <a:r>
              <a:rPr lang="en-US" altLang="zh-CN" sz="2800" i="1"/>
              <a:t>B</a:t>
            </a:r>
            <a:r>
              <a:rPr lang="zh-CN" altLang="en-US" sz="2800"/>
              <a:t>视图</a:t>
            </a:r>
          </a:p>
          <a:p>
            <a:pPr marL="342900" indent="-342900"/>
            <a:r>
              <a:rPr lang="zh-CN" altLang="en-US" sz="2800"/>
              <a:t>能够有效地从</a:t>
            </a:r>
            <a:r>
              <a:rPr lang="en-US" altLang="zh-CN" sz="2800" i="1"/>
              <a:t>A</a:t>
            </a:r>
            <a:r>
              <a:rPr lang="zh-CN" altLang="en-US" sz="2800"/>
              <a:t>视图恢复</a:t>
            </a:r>
          </a:p>
        </p:txBody>
      </p:sp>
      <p:sp>
        <p:nvSpPr>
          <p:cNvPr id="21513" name="Rectangle 27"/>
          <p:cNvSpPr>
            <a:spLocks noChangeArrowheads="1"/>
          </p:cNvSpPr>
          <p:nvPr/>
        </p:nvSpPr>
        <p:spPr bwMode="auto">
          <a:xfrm>
            <a:off x="6911975" y="4724400"/>
            <a:ext cx="2232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solidFill>
                  <a:schemeClr val="tx2"/>
                </a:solidFill>
              </a:rPr>
              <a:t>矩形</a:t>
            </a:r>
            <a:r>
              <a:rPr lang="en-US" altLang="zh-CN" sz="2800">
                <a:solidFill>
                  <a:schemeClr val="tx2"/>
                </a:solidFill>
              </a:rPr>
              <a:t>: </a:t>
            </a:r>
            <a:r>
              <a:rPr lang="zh-CN" altLang="en-US" sz="2800">
                <a:solidFill>
                  <a:schemeClr val="tx2"/>
                </a:solidFill>
              </a:rPr>
              <a:t>可作为</a:t>
            </a:r>
          </a:p>
          <a:p>
            <a:pPr marL="342900" indent="-342900"/>
            <a:r>
              <a:rPr lang="zh-CN" altLang="en-US" sz="2800">
                <a:solidFill>
                  <a:schemeClr val="tx2"/>
                </a:solidFill>
              </a:rPr>
              <a:t>多边形使用</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2.3</a:t>
            </a:r>
            <a:r>
              <a:rPr lang="en-US" altLang="zh-CN" b="1" smtClean="0">
                <a:latin typeface="宋体" pitchFamily="2" charset="-122"/>
              </a:rPr>
              <a:t>  </a:t>
            </a:r>
            <a:r>
              <a:rPr lang="zh-CN" altLang="en-US" b="1" smtClean="0">
                <a:latin typeface="宋体" pitchFamily="2" charset="-122"/>
              </a:rPr>
              <a:t>继承的编译方案</a:t>
            </a:r>
          </a:p>
        </p:txBody>
      </p:sp>
      <p:sp>
        <p:nvSpPr>
          <p:cNvPr id="22531"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图形对象的继承层次结构</a:t>
            </a:r>
          </a:p>
        </p:txBody>
      </p:sp>
      <p:grpSp>
        <p:nvGrpSpPr>
          <p:cNvPr id="22532" name="Group 4"/>
          <p:cNvGrpSpPr>
            <a:grpSpLocks/>
          </p:cNvGrpSpPr>
          <p:nvPr/>
        </p:nvGrpSpPr>
        <p:grpSpPr bwMode="auto">
          <a:xfrm>
            <a:off x="212725" y="2057400"/>
            <a:ext cx="8437563" cy="4724400"/>
            <a:chOff x="134" y="1296"/>
            <a:chExt cx="5315" cy="2976"/>
          </a:xfrm>
        </p:grpSpPr>
        <p:sp>
          <p:nvSpPr>
            <p:cNvPr id="22538" name="Oval 5"/>
            <p:cNvSpPr>
              <a:spLocks noChangeArrowheads="1"/>
            </p:cNvSpPr>
            <p:nvPr/>
          </p:nvSpPr>
          <p:spPr bwMode="auto">
            <a:xfrm>
              <a:off x="232" y="1296"/>
              <a:ext cx="1673" cy="68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80000"/>
                </a:lnSpc>
              </a:pPr>
              <a:r>
                <a:rPr lang="en-US" altLang="zh-CN" sz="2400"/>
                <a:t>GraphicalObj</a:t>
              </a:r>
            </a:p>
            <a:p>
              <a:pPr>
                <a:lnSpc>
                  <a:spcPct val="80000"/>
                </a:lnSpc>
              </a:pPr>
              <a:r>
                <a:rPr lang="en-US" altLang="zh-CN" sz="2400"/>
                <a:t> translate</a:t>
              </a:r>
            </a:p>
            <a:p>
              <a:pPr>
                <a:lnSpc>
                  <a:spcPct val="80000"/>
                </a:lnSpc>
              </a:pPr>
              <a:r>
                <a:rPr lang="en-US" altLang="zh-CN" sz="2400"/>
                <a:t> scale</a:t>
              </a:r>
            </a:p>
          </p:txBody>
        </p:sp>
        <p:sp>
          <p:nvSpPr>
            <p:cNvPr id="22539" name="Oval 6"/>
            <p:cNvSpPr>
              <a:spLocks noChangeArrowheads="1"/>
            </p:cNvSpPr>
            <p:nvPr/>
          </p:nvSpPr>
          <p:spPr bwMode="auto">
            <a:xfrm>
              <a:off x="3759" y="1764"/>
              <a:ext cx="1507" cy="8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0" tIns="0" rIns="180000" bIns="0" anchor="ctr"/>
            <a:lstStyle/>
            <a:p>
              <a:pPr>
                <a:lnSpc>
                  <a:spcPct val="80000"/>
                </a:lnSpc>
              </a:pPr>
              <a:r>
                <a:rPr lang="en-US" altLang="zh-CN" sz="2400"/>
                <a:t> PolyLine</a:t>
              </a:r>
            </a:p>
            <a:p>
              <a:pPr>
                <a:lnSpc>
                  <a:spcPct val="80000"/>
                </a:lnSpc>
              </a:pPr>
              <a:r>
                <a:rPr lang="en-US" altLang="zh-CN" sz="2400"/>
                <a:t>  translate</a:t>
              </a:r>
            </a:p>
            <a:p>
              <a:pPr>
                <a:lnSpc>
                  <a:spcPct val="80000"/>
                </a:lnSpc>
              </a:pPr>
              <a:r>
                <a:rPr lang="en-US" altLang="zh-CN" sz="2400"/>
                <a:t>  scale</a:t>
              </a:r>
            </a:p>
            <a:p>
              <a:pPr>
                <a:lnSpc>
                  <a:spcPct val="80000"/>
                </a:lnSpc>
              </a:pPr>
              <a:r>
                <a:rPr lang="en-US" altLang="zh-CN" sz="2400"/>
                <a:t>  length</a:t>
              </a:r>
            </a:p>
          </p:txBody>
        </p:sp>
        <p:sp>
          <p:nvSpPr>
            <p:cNvPr id="22540" name="Oval 7"/>
            <p:cNvSpPr>
              <a:spLocks noChangeArrowheads="1"/>
            </p:cNvSpPr>
            <p:nvPr/>
          </p:nvSpPr>
          <p:spPr bwMode="auto">
            <a:xfrm>
              <a:off x="1400" y="2229"/>
              <a:ext cx="1924" cy="55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80000"/>
                </a:lnSpc>
              </a:pPr>
              <a:r>
                <a:rPr lang="en-US" altLang="zh-CN" sz="2400"/>
                <a:t>ClosedGraphics</a:t>
              </a:r>
            </a:p>
            <a:p>
              <a:pPr>
                <a:lnSpc>
                  <a:spcPct val="80000"/>
                </a:lnSpc>
              </a:pPr>
              <a:r>
                <a:rPr lang="en-US" altLang="zh-CN" sz="2400"/>
                <a:t> area</a:t>
              </a:r>
            </a:p>
          </p:txBody>
        </p:sp>
        <p:sp>
          <p:nvSpPr>
            <p:cNvPr id="22541" name="Oval 8"/>
            <p:cNvSpPr>
              <a:spLocks noChangeArrowheads="1"/>
            </p:cNvSpPr>
            <p:nvPr/>
          </p:nvSpPr>
          <p:spPr bwMode="auto">
            <a:xfrm>
              <a:off x="134" y="2949"/>
              <a:ext cx="1493" cy="92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08000" tIns="0" rIns="108000" bIns="0" anchor="ctr"/>
            <a:lstStyle/>
            <a:p>
              <a:pPr algn="just">
                <a:lnSpc>
                  <a:spcPct val="80000"/>
                </a:lnSpc>
              </a:pPr>
              <a:r>
                <a:rPr lang="en-US" altLang="zh-CN" sz="2400"/>
                <a:t>  Ellipse</a:t>
              </a:r>
            </a:p>
            <a:p>
              <a:pPr algn="just">
                <a:lnSpc>
                  <a:spcPct val="80000"/>
                </a:lnSpc>
              </a:pPr>
              <a:r>
                <a:rPr lang="en-US" altLang="zh-CN" sz="2400"/>
                <a:t>  translate</a:t>
              </a:r>
            </a:p>
            <a:p>
              <a:pPr algn="just">
                <a:lnSpc>
                  <a:spcPct val="80000"/>
                </a:lnSpc>
              </a:pPr>
              <a:r>
                <a:rPr lang="en-US" altLang="zh-CN" sz="2400"/>
                <a:t>  scale</a:t>
              </a:r>
            </a:p>
            <a:p>
              <a:pPr algn="just">
                <a:lnSpc>
                  <a:spcPct val="80000"/>
                </a:lnSpc>
              </a:pPr>
              <a:r>
                <a:rPr lang="en-US" altLang="zh-CN" sz="2400"/>
                <a:t>  area</a:t>
              </a:r>
            </a:p>
          </p:txBody>
        </p:sp>
        <p:sp>
          <p:nvSpPr>
            <p:cNvPr id="22542" name="Oval 9"/>
            <p:cNvSpPr>
              <a:spLocks noChangeArrowheads="1"/>
            </p:cNvSpPr>
            <p:nvPr/>
          </p:nvSpPr>
          <p:spPr bwMode="auto">
            <a:xfrm>
              <a:off x="2960" y="3011"/>
              <a:ext cx="1438" cy="49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0" tIns="0" rIns="180000" bIns="0" anchor="ctr"/>
            <a:lstStyle/>
            <a:p>
              <a:pPr algn="just">
                <a:lnSpc>
                  <a:spcPct val="80000"/>
                </a:lnSpc>
              </a:pPr>
              <a:r>
                <a:rPr lang="en-US" altLang="zh-CN" sz="2400"/>
                <a:t>PolyGon</a:t>
              </a:r>
            </a:p>
            <a:p>
              <a:pPr algn="just">
                <a:lnSpc>
                  <a:spcPct val="80000"/>
                </a:lnSpc>
              </a:pPr>
              <a:r>
                <a:rPr lang="en-US" altLang="zh-CN" sz="2400"/>
                <a:t> area</a:t>
              </a:r>
            </a:p>
          </p:txBody>
        </p:sp>
        <p:sp>
          <p:nvSpPr>
            <p:cNvPr id="22543" name="Oval 10"/>
            <p:cNvSpPr>
              <a:spLocks noChangeArrowheads="1"/>
            </p:cNvSpPr>
            <p:nvPr/>
          </p:nvSpPr>
          <p:spPr bwMode="auto">
            <a:xfrm>
              <a:off x="1818" y="3743"/>
              <a:ext cx="1495" cy="52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0" rIns="72000" bIns="0" anchor="ctr"/>
            <a:lstStyle/>
            <a:p>
              <a:pPr algn="just">
                <a:lnSpc>
                  <a:spcPct val="80000"/>
                </a:lnSpc>
              </a:pPr>
              <a:r>
                <a:rPr lang="en-US" altLang="zh-CN" sz="2400"/>
                <a:t>Rectangle</a:t>
              </a:r>
            </a:p>
            <a:p>
              <a:pPr algn="just">
                <a:lnSpc>
                  <a:spcPct val="80000"/>
                </a:lnSpc>
              </a:pPr>
              <a:r>
                <a:rPr lang="en-US" altLang="zh-CN" sz="2400"/>
                <a:t>area</a:t>
              </a:r>
            </a:p>
          </p:txBody>
        </p:sp>
        <p:sp>
          <p:nvSpPr>
            <p:cNvPr id="22544" name="Oval 11"/>
            <p:cNvSpPr>
              <a:spLocks noChangeArrowheads="1"/>
            </p:cNvSpPr>
            <p:nvPr/>
          </p:nvSpPr>
          <p:spPr bwMode="auto">
            <a:xfrm>
              <a:off x="4014" y="3702"/>
              <a:ext cx="1435" cy="4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lnSpc>
                  <a:spcPct val="80000"/>
                </a:lnSpc>
              </a:pPr>
              <a:r>
                <a:rPr lang="en-US" altLang="zh-CN" sz="2400"/>
                <a:t> Triangle</a:t>
              </a:r>
              <a:endParaRPr lang="en-US" altLang="zh-CN" sz="2400" b="0"/>
            </a:p>
          </p:txBody>
        </p:sp>
        <p:sp>
          <p:nvSpPr>
            <p:cNvPr id="22545" name="Line 12"/>
            <p:cNvSpPr>
              <a:spLocks noChangeShapeType="1"/>
            </p:cNvSpPr>
            <p:nvPr/>
          </p:nvSpPr>
          <p:spPr bwMode="auto">
            <a:xfrm>
              <a:off x="1518" y="1942"/>
              <a:ext cx="695" cy="2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2546" name="Line 13"/>
            <p:cNvSpPr>
              <a:spLocks noChangeShapeType="1"/>
            </p:cNvSpPr>
            <p:nvPr/>
          </p:nvSpPr>
          <p:spPr bwMode="auto">
            <a:xfrm flipH="1">
              <a:off x="158" y="1979"/>
              <a:ext cx="589"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2547" name="Line 14"/>
            <p:cNvSpPr>
              <a:spLocks noChangeShapeType="1"/>
            </p:cNvSpPr>
            <p:nvPr/>
          </p:nvSpPr>
          <p:spPr bwMode="auto">
            <a:xfrm>
              <a:off x="1920" y="1680"/>
              <a:ext cx="2088" cy="19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2548" name="Line 15"/>
            <p:cNvSpPr>
              <a:spLocks noChangeShapeType="1"/>
            </p:cNvSpPr>
            <p:nvPr/>
          </p:nvSpPr>
          <p:spPr bwMode="auto">
            <a:xfrm flipH="1">
              <a:off x="1240" y="2750"/>
              <a:ext cx="696"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2549" name="Line 16"/>
            <p:cNvSpPr>
              <a:spLocks noChangeShapeType="1"/>
            </p:cNvSpPr>
            <p:nvPr/>
          </p:nvSpPr>
          <p:spPr bwMode="auto">
            <a:xfrm>
              <a:off x="2826" y="2763"/>
              <a:ext cx="696" cy="234"/>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2550" name="Line 17"/>
            <p:cNvSpPr>
              <a:spLocks noChangeShapeType="1"/>
            </p:cNvSpPr>
            <p:nvPr/>
          </p:nvSpPr>
          <p:spPr bwMode="auto">
            <a:xfrm>
              <a:off x="4093" y="3471"/>
              <a:ext cx="696"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2551" name="Line 18"/>
            <p:cNvSpPr>
              <a:spLocks noChangeShapeType="1"/>
            </p:cNvSpPr>
            <p:nvPr/>
          </p:nvSpPr>
          <p:spPr bwMode="auto">
            <a:xfrm flipH="1">
              <a:off x="2704" y="3483"/>
              <a:ext cx="696" cy="2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2552" name="Rectangle 19"/>
            <p:cNvSpPr>
              <a:spLocks noChangeArrowheads="1"/>
            </p:cNvSpPr>
            <p:nvPr/>
          </p:nvSpPr>
          <p:spPr bwMode="auto">
            <a:xfrm>
              <a:off x="768" y="2064"/>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22553" name="Rectangle 20"/>
            <p:cNvSpPr>
              <a:spLocks noChangeArrowheads="1"/>
            </p:cNvSpPr>
            <p:nvPr/>
          </p:nvSpPr>
          <p:spPr bwMode="auto">
            <a:xfrm>
              <a:off x="2064" y="2880"/>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22554" name="Rectangle 21"/>
            <p:cNvSpPr>
              <a:spLocks noChangeArrowheads="1"/>
            </p:cNvSpPr>
            <p:nvPr/>
          </p:nvSpPr>
          <p:spPr bwMode="auto">
            <a:xfrm>
              <a:off x="3504" y="3600"/>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22555" name="Line 22"/>
            <p:cNvSpPr>
              <a:spLocks noChangeShapeType="1"/>
            </p:cNvSpPr>
            <p:nvPr/>
          </p:nvSpPr>
          <p:spPr bwMode="auto">
            <a:xfrm flipH="1">
              <a:off x="3840" y="2688"/>
              <a:ext cx="576" cy="33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sp>
        <p:nvSpPr>
          <p:cNvPr id="22533" name="Rectangle 23"/>
          <p:cNvSpPr>
            <a:spLocks noChangeArrowheads="1"/>
          </p:cNvSpPr>
          <p:nvPr/>
        </p:nvSpPr>
        <p:spPr bwMode="auto">
          <a:xfrm>
            <a:off x="2195513" y="6021388"/>
            <a:ext cx="79216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en-US" altLang="zh-CN" i="1">
                <a:solidFill>
                  <a:srgbClr val="00FF00"/>
                </a:solidFill>
              </a:rPr>
              <a:t>B</a:t>
            </a:r>
          </a:p>
        </p:txBody>
      </p:sp>
      <p:sp>
        <p:nvSpPr>
          <p:cNvPr id="22534" name="Rectangle 24"/>
          <p:cNvSpPr>
            <a:spLocks noChangeArrowheads="1"/>
          </p:cNvSpPr>
          <p:nvPr/>
        </p:nvSpPr>
        <p:spPr bwMode="auto">
          <a:xfrm>
            <a:off x="5292725" y="6021388"/>
            <a:ext cx="10795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r>
              <a:rPr lang="zh-CN" altLang="en-US" sz="2800">
                <a:solidFill>
                  <a:schemeClr val="tx2"/>
                </a:solidFill>
              </a:rPr>
              <a:t>矩形</a:t>
            </a:r>
          </a:p>
        </p:txBody>
      </p:sp>
      <p:sp>
        <p:nvSpPr>
          <p:cNvPr id="22535" name="Rectangle 25"/>
          <p:cNvSpPr>
            <a:spLocks noChangeArrowheads="1"/>
          </p:cNvSpPr>
          <p:nvPr/>
        </p:nvSpPr>
        <p:spPr bwMode="auto">
          <a:xfrm>
            <a:off x="3995738" y="4797425"/>
            <a:ext cx="79216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en-US" altLang="zh-CN" i="1">
                <a:solidFill>
                  <a:srgbClr val="00FF00"/>
                </a:solidFill>
              </a:rPr>
              <a:t>A</a:t>
            </a:r>
          </a:p>
        </p:txBody>
      </p:sp>
      <p:sp>
        <p:nvSpPr>
          <p:cNvPr id="22536" name="Rectangle 26"/>
          <p:cNvSpPr>
            <a:spLocks noChangeArrowheads="1"/>
          </p:cNvSpPr>
          <p:nvPr/>
        </p:nvSpPr>
        <p:spPr bwMode="auto">
          <a:xfrm>
            <a:off x="5003800" y="1341438"/>
            <a:ext cx="414020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t>    因类</a:t>
            </a:r>
            <a:r>
              <a:rPr lang="en-US" altLang="zh-CN" sz="2800" i="1"/>
              <a:t>A</a:t>
            </a:r>
            <a:r>
              <a:rPr lang="zh-CN" altLang="en-US" sz="2800"/>
              <a:t>的虚方法可在类</a:t>
            </a:r>
          </a:p>
          <a:p>
            <a:pPr marL="342900" indent="-342900"/>
            <a:r>
              <a:rPr lang="en-US" altLang="zh-CN" sz="2800" i="1"/>
              <a:t>B</a:t>
            </a:r>
            <a:r>
              <a:rPr lang="zh-CN" altLang="en-US" sz="2800"/>
              <a:t>中被重写，又需</a:t>
            </a:r>
            <a:r>
              <a:rPr lang="en-US" altLang="zh-CN" sz="2800" i="1"/>
              <a:t>B</a:t>
            </a:r>
            <a:r>
              <a:rPr lang="zh-CN" altLang="en-US" sz="2800"/>
              <a:t>视图</a:t>
            </a:r>
          </a:p>
          <a:p>
            <a:pPr marL="342900" indent="-342900"/>
            <a:r>
              <a:rPr lang="zh-CN" altLang="en-US" sz="2800"/>
              <a:t>能够有效地从</a:t>
            </a:r>
            <a:r>
              <a:rPr lang="en-US" altLang="zh-CN" sz="2800" i="1"/>
              <a:t>A</a:t>
            </a:r>
            <a:r>
              <a:rPr lang="zh-CN" altLang="en-US" sz="2800"/>
              <a:t>视图恢复</a:t>
            </a:r>
          </a:p>
        </p:txBody>
      </p:sp>
      <p:sp>
        <p:nvSpPr>
          <p:cNvPr id="22537" name="Rectangle 27"/>
          <p:cNvSpPr>
            <a:spLocks noChangeArrowheads="1"/>
          </p:cNvSpPr>
          <p:nvPr/>
        </p:nvSpPr>
        <p:spPr bwMode="auto">
          <a:xfrm>
            <a:off x="6911975" y="4724400"/>
            <a:ext cx="2232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solidFill>
                  <a:schemeClr val="tx2"/>
                </a:solidFill>
              </a:rPr>
              <a:t>矩形</a:t>
            </a:r>
            <a:r>
              <a:rPr lang="en-US" altLang="zh-CN" sz="2800">
                <a:solidFill>
                  <a:schemeClr val="tx2"/>
                </a:solidFill>
              </a:rPr>
              <a:t>: </a:t>
            </a:r>
            <a:r>
              <a:rPr lang="zh-CN" altLang="en-US" sz="2800">
                <a:solidFill>
                  <a:srgbClr val="00FF00"/>
                </a:solidFill>
              </a:rPr>
              <a:t>要能恢</a:t>
            </a:r>
          </a:p>
          <a:p>
            <a:pPr marL="342900" indent="-342900"/>
            <a:r>
              <a:rPr lang="zh-CN" altLang="en-US" sz="2800">
                <a:solidFill>
                  <a:srgbClr val="00FF00"/>
                </a:solidFill>
              </a:rPr>
              <a:t>复矩形信息</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2.3</a:t>
            </a:r>
            <a:r>
              <a:rPr lang="en-US" altLang="zh-CN" b="1" smtClean="0">
                <a:latin typeface="宋体" pitchFamily="2" charset="-122"/>
              </a:rPr>
              <a:t>  </a:t>
            </a:r>
            <a:r>
              <a:rPr lang="zh-CN" altLang="en-US" b="1" smtClean="0">
                <a:latin typeface="宋体" pitchFamily="2" charset="-122"/>
              </a:rPr>
              <a:t>继承的编译方案</a:t>
            </a:r>
          </a:p>
        </p:txBody>
      </p:sp>
      <p:sp>
        <p:nvSpPr>
          <p:cNvPr id="23555"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图形对象的继承层次结构</a:t>
            </a:r>
          </a:p>
        </p:txBody>
      </p:sp>
      <p:grpSp>
        <p:nvGrpSpPr>
          <p:cNvPr id="23556" name="Group 4"/>
          <p:cNvGrpSpPr>
            <a:grpSpLocks/>
          </p:cNvGrpSpPr>
          <p:nvPr/>
        </p:nvGrpSpPr>
        <p:grpSpPr bwMode="auto">
          <a:xfrm>
            <a:off x="212725" y="2057400"/>
            <a:ext cx="8437563" cy="4724400"/>
            <a:chOff x="134" y="1296"/>
            <a:chExt cx="5315" cy="2976"/>
          </a:xfrm>
        </p:grpSpPr>
        <p:sp>
          <p:nvSpPr>
            <p:cNvPr id="23562" name="Oval 5"/>
            <p:cNvSpPr>
              <a:spLocks noChangeArrowheads="1"/>
            </p:cNvSpPr>
            <p:nvPr/>
          </p:nvSpPr>
          <p:spPr bwMode="auto">
            <a:xfrm>
              <a:off x="232" y="1296"/>
              <a:ext cx="1673" cy="68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80000"/>
                </a:lnSpc>
              </a:pPr>
              <a:r>
                <a:rPr lang="en-US" altLang="zh-CN" sz="2400"/>
                <a:t>GraphicalObj</a:t>
              </a:r>
            </a:p>
            <a:p>
              <a:pPr>
                <a:lnSpc>
                  <a:spcPct val="80000"/>
                </a:lnSpc>
              </a:pPr>
              <a:r>
                <a:rPr lang="en-US" altLang="zh-CN" sz="2400"/>
                <a:t> translate</a:t>
              </a:r>
            </a:p>
            <a:p>
              <a:pPr>
                <a:lnSpc>
                  <a:spcPct val="80000"/>
                </a:lnSpc>
              </a:pPr>
              <a:r>
                <a:rPr lang="en-US" altLang="zh-CN" sz="2400"/>
                <a:t> scale</a:t>
              </a:r>
            </a:p>
          </p:txBody>
        </p:sp>
        <p:sp>
          <p:nvSpPr>
            <p:cNvPr id="23563" name="Oval 6"/>
            <p:cNvSpPr>
              <a:spLocks noChangeArrowheads="1"/>
            </p:cNvSpPr>
            <p:nvPr/>
          </p:nvSpPr>
          <p:spPr bwMode="auto">
            <a:xfrm>
              <a:off x="3759" y="1764"/>
              <a:ext cx="1507" cy="8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0" tIns="0" rIns="180000" bIns="0" anchor="ctr"/>
            <a:lstStyle/>
            <a:p>
              <a:pPr>
                <a:lnSpc>
                  <a:spcPct val="80000"/>
                </a:lnSpc>
              </a:pPr>
              <a:r>
                <a:rPr lang="en-US" altLang="zh-CN" sz="2400"/>
                <a:t> PolyLine</a:t>
              </a:r>
            </a:p>
            <a:p>
              <a:pPr>
                <a:lnSpc>
                  <a:spcPct val="80000"/>
                </a:lnSpc>
              </a:pPr>
              <a:r>
                <a:rPr lang="en-US" altLang="zh-CN" sz="2400"/>
                <a:t>  translate</a:t>
              </a:r>
            </a:p>
            <a:p>
              <a:pPr>
                <a:lnSpc>
                  <a:spcPct val="80000"/>
                </a:lnSpc>
              </a:pPr>
              <a:r>
                <a:rPr lang="en-US" altLang="zh-CN" sz="2400"/>
                <a:t>  scale</a:t>
              </a:r>
            </a:p>
            <a:p>
              <a:pPr>
                <a:lnSpc>
                  <a:spcPct val="80000"/>
                </a:lnSpc>
              </a:pPr>
              <a:r>
                <a:rPr lang="en-US" altLang="zh-CN" sz="2400"/>
                <a:t>  length</a:t>
              </a:r>
            </a:p>
          </p:txBody>
        </p:sp>
        <p:sp>
          <p:nvSpPr>
            <p:cNvPr id="23564" name="Oval 7"/>
            <p:cNvSpPr>
              <a:spLocks noChangeArrowheads="1"/>
            </p:cNvSpPr>
            <p:nvPr/>
          </p:nvSpPr>
          <p:spPr bwMode="auto">
            <a:xfrm>
              <a:off x="1400" y="2229"/>
              <a:ext cx="1924" cy="55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80000"/>
                </a:lnSpc>
              </a:pPr>
              <a:r>
                <a:rPr lang="en-US" altLang="zh-CN" sz="2400"/>
                <a:t>ClosedGraphics</a:t>
              </a:r>
            </a:p>
            <a:p>
              <a:pPr>
                <a:lnSpc>
                  <a:spcPct val="80000"/>
                </a:lnSpc>
              </a:pPr>
              <a:r>
                <a:rPr lang="en-US" altLang="zh-CN" sz="2400"/>
                <a:t> area</a:t>
              </a:r>
            </a:p>
          </p:txBody>
        </p:sp>
        <p:sp>
          <p:nvSpPr>
            <p:cNvPr id="23565" name="Oval 8"/>
            <p:cNvSpPr>
              <a:spLocks noChangeArrowheads="1"/>
            </p:cNvSpPr>
            <p:nvPr/>
          </p:nvSpPr>
          <p:spPr bwMode="auto">
            <a:xfrm>
              <a:off x="134" y="2949"/>
              <a:ext cx="1493" cy="92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08000" tIns="0" rIns="108000" bIns="0" anchor="ctr"/>
            <a:lstStyle/>
            <a:p>
              <a:pPr algn="just">
                <a:lnSpc>
                  <a:spcPct val="80000"/>
                </a:lnSpc>
              </a:pPr>
              <a:r>
                <a:rPr lang="en-US" altLang="zh-CN" sz="2400"/>
                <a:t>  Ellipse</a:t>
              </a:r>
            </a:p>
            <a:p>
              <a:pPr algn="just">
                <a:lnSpc>
                  <a:spcPct val="80000"/>
                </a:lnSpc>
              </a:pPr>
              <a:r>
                <a:rPr lang="en-US" altLang="zh-CN" sz="2400"/>
                <a:t>  translate</a:t>
              </a:r>
            </a:p>
            <a:p>
              <a:pPr algn="just">
                <a:lnSpc>
                  <a:spcPct val="80000"/>
                </a:lnSpc>
              </a:pPr>
              <a:r>
                <a:rPr lang="en-US" altLang="zh-CN" sz="2400"/>
                <a:t>  scale</a:t>
              </a:r>
            </a:p>
            <a:p>
              <a:pPr algn="just">
                <a:lnSpc>
                  <a:spcPct val="80000"/>
                </a:lnSpc>
              </a:pPr>
              <a:r>
                <a:rPr lang="en-US" altLang="zh-CN" sz="2400"/>
                <a:t>  area</a:t>
              </a:r>
            </a:p>
          </p:txBody>
        </p:sp>
        <p:sp>
          <p:nvSpPr>
            <p:cNvPr id="23566" name="Oval 9"/>
            <p:cNvSpPr>
              <a:spLocks noChangeArrowheads="1"/>
            </p:cNvSpPr>
            <p:nvPr/>
          </p:nvSpPr>
          <p:spPr bwMode="auto">
            <a:xfrm>
              <a:off x="2960" y="3011"/>
              <a:ext cx="1438" cy="49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0" tIns="0" rIns="180000" bIns="0" anchor="ctr"/>
            <a:lstStyle/>
            <a:p>
              <a:pPr algn="just">
                <a:lnSpc>
                  <a:spcPct val="80000"/>
                </a:lnSpc>
              </a:pPr>
              <a:r>
                <a:rPr lang="en-US" altLang="zh-CN" sz="2400"/>
                <a:t>PolyGon</a:t>
              </a:r>
            </a:p>
            <a:p>
              <a:pPr algn="just">
                <a:lnSpc>
                  <a:spcPct val="80000"/>
                </a:lnSpc>
              </a:pPr>
              <a:r>
                <a:rPr lang="en-US" altLang="zh-CN" sz="2400"/>
                <a:t> area</a:t>
              </a:r>
            </a:p>
          </p:txBody>
        </p:sp>
        <p:sp>
          <p:nvSpPr>
            <p:cNvPr id="23567" name="Oval 10"/>
            <p:cNvSpPr>
              <a:spLocks noChangeArrowheads="1"/>
            </p:cNvSpPr>
            <p:nvPr/>
          </p:nvSpPr>
          <p:spPr bwMode="auto">
            <a:xfrm>
              <a:off x="1818" y="3743"/>
              <a:ext cx="1495" cy="52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0" rIns="72000" bIns="0" anchor="ctr"/>
            <a:lstStyle/>
            <a:p>
              <a:pPr algn="just">
                <a:lnSpc>
                  <a:spcPct val="80000"/>
                </a:lnSpc>
              </a:pPr>
              <a:r>
                <a:rPr lang="en-US" altLang="zh-CN" sz="2400"/>
                <a:t>Rectangle</a:t>
              </a:r>
            </a:p>
            <a:p>
              <a:pPr algn="just">
                <a:lnSpc>
                  <a:spcPct val="80000"/>
                </a:lnSpc>
              </a:pPr>
              <a:r>
                <a:rPr lang="en-US" altLang="zh-CN" sz="2400"/>
                <a:t>area</a:t>
              </a:r>
            </a:p>
          </p:txBody>
        </p:sp>
        <p:sp>
          <p:nvSpPr>
            <p:cNvPr id="23568" name="Oval 11"/>
            <p:cNvSpPr>
              <a:spLocks noChangeArrowheads="1"/>
            </p:cNvSpPr>
            <p:nvPr/>
          </p:nvSpPr>
          <p:spPr bwMode="auto">
            <a:xfrm>
              <a:off x="4014" y="3702"/>
              <a:ext cx="1435" cy="4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lnSpc>
                  <a:spcPct val="80000"/>
                </a:lnSpc>
              </a:pPr>
              <a:r>
                <a:rPr lang="en-US" altLang="zh-CN" sz="2400"/>
                <a:t> Triangle</a:t>
              </a:r>
              <a:endParaRPr lang="en-US" altLang="zh-CN" sz="2400" b="0"/>
            </a:p>
          </p:txBody>
        </p:sp>
        <p:sp>
          <p:nvSpPr>
            <p:cNvPr id="23569" name="Line 12"/>
            <p:cNvSpPr>
              <a:spLocks noChangeShapeType="1"/>
            </p:cNvSpPr>
            <p:nvPr/>
          </p:nvSpPr>
          <p:spPr bwMode="auto">
            <a:xfrm>
              <a:off x="1518" y="1942"/>
              <a:ext cx="695" cy="2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3570" name="Line 13"/>
            <p:cNvSpPr>
              <a:spLocks noChangeShapeType="1"/>
            </p:cNvSpPr>
            <p:nvPr/>
          </p:nvSpPr>
          <p:spPr bwMode="auto">
            <a:xfrm flipH="1">
              <a:off x="158" y="1979"/>
              <a:ext cx="589"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3571" name="Line 14"/>
            <p:cNvSpPr>
              <a:spLocks noChangeShapeType="1"/>
            </p:cNvSpPr>
            <p:nvPr/>
          </p:nvSpPr>
          <p:spPr bwMode="auto">
            <a:xfrm>
              <a:off x="1920" y="1680"/>
              <a:ext cx="2088" cy="19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3572" name="Line 15"/>
            <p:cNvSpPr>
              <a:spLocks noChangeShapeType="1"/>
            </p:cNvSpPr>
            <p:nvPr/>
          </p:nvSpPr>
          <p:spPr bwMode="auto">
            <a:xfrm flipH="1">
              <a:off x="1240" y="2750"/>
              <a:ext cx="696"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3573" name="Line 16"/>
            <p:cNvSpPr>
              <a:spLocks noChangeShapeType="1"/>
            </p:cNvSpPr>
            <p:nvPr/>
          </p:nvSpPr>
          <p:spPr bwMode="auto">
            <a:xfrm>
              <a:off x="2826" y="2763"/>
              <a:ext cx="696" cy="234"/>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3574" name="Line 17"/>
            <p:cNvSpPr>
              <a:spLocks noChangeShapeType="1"/>
            </p:cNvSpPr>
            <p:nvPr/>
          </p:nvSpPr>
          <p:spPr bwMode="auto">
            <a:xfrm>
              <a:off x="4093" y="3471"/>
              <a:ext cx="696"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3575" name="Line 18"/>
            <p:cNvSpPr>
              <a:spLocks noChangeShapeType="1"/>
            </p:cNvSpPr>
            <p:nvPr/>
          </p:nvSpPr>
          <p:spPr bwMode="auto">
            <a:xfrm flipH="1">
              <a:off x="2704" y="3483"/>
              <a:ext cx="696" cy="2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3576" name="Rectangle 19"/>
            <p:cNvSpPr>
              <a:spLocks noChangeArrowheads="1"/>
            </p:cNvSpPr>
            <p:nvPr/>
          </p:nvSpPr>
          <p:spPr bwMode="auto">
            <a:xfrm>
              <a:off x="768" y="2064"/>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23577" name="Rectangle 20"/>
            <p:cNvSpPr>
              <a:spLocks noChangeArrowheads="1"/>
            </p:cNvSpPr>
            <p:nvPr/>
          </p:nvSpPr>
          <p:spPr bwMode="auto">
            <a:xfrm>
              <a:off x="2064" y="2880"/>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23578" name="Rectangle 21"/>
            <p:cNvSpPr>
              <a:spLocks noChangeArrowheads="1"/>
            </p:cNvSpPr>
            <p:nvPr/>
          </p:nvSpPr>
          <p:spPr bwMode="auto">
            <a:xfrm>
              <a:off x="3504" y="3600"/>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23579" name="Line 22"/>
            <p:cNvSpPr>
              <a:spLocks noChangeShapeType="1"/>
            </p:cNvSpPr>
            <p:nvPr/>
          </p:nvSpPr>
          <p:spPr bwMode="auto">
            <a:xfrm flipH="1">
              <a:off x="3840" y="2688"/>
              <a:ext cx="576" cy="33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sp>
        <p:nvSpPr>
          <p:cNvPr id="23557" name="Rectangle 23"/>
          <p:cNvSpPr>
            <a:spLocks noChangeArrowheads="1"/>
          </p:cNvSpPr>
          <p:nvPr/>
        </p:nvSpPr>
        <p:spPr bwMode="auto">
          <a:xfrm>
            <a:off x="2195513" y="6021388"/>
            <a:ext cx="79216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en-US" altLang="zh-CN" i="1">
                <a:solidFill>
                  <a:srgbClr val="00FF00"/>
                </a:solidFill>
              </a:rPr>
              <a:t>B</a:t>
            </a:r>
          </a:p>
        </p:txBody>
      </p:sp>
      <p:sp>
        <p:nvSpPr>
          <p:cNvPr id="23558" name="Rectangle 24"/>
          <p:cNvSpPr>
            <a:spLocks noChangeArrowheads="1"/>
          </p:cNvSpPr>
          <p:nvPr/>
        </p:nvSpPr>
        <p:spPr bwMode="auto">
          <a:xfrm>
            <a:off x="5292725" y="6021388"/>
            <a:ext cx="10795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r>
              <a:rPr lang="zh-CN" altLang="en-US" sz="2800">
                <a:solidFill>
                  <a:schemeClr val="tx2"/>
                </a:solidFill>
              </a:rPr>
              <a:t>矩形</a:t>
            </a:r>
          </a:p>
        </p:txBody>
      </p:sp>
      <p:sp>
        <p:nvSpPr>
          <p:cNvPr id="23559" name="Rectangle 25"/>
          <p:cNvSpPr>
            <a:spLocks noChangeArrowheads="1"/>
          </p:cNvSpPr>
          <p:nvPr/>
        </p:nvSpPr>
        <p:spPr bwMode="auto">
          <a:xfrm>
            <a:off x="3995738" y="4797425"/>
            <a:ext cx="79216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en-US" altLang="zh-CN" i="1">
                <a:solidFill>
                  <a:srgbClr val="00FF00"/>
                </a:solidFill>
              </a:rPr>
              <a:t>A</a:t>
            </a:r>
          </a:p>
        </p:txBody>
      </p:sp>
      <p:sp>
        <p:nvSpPr>
          <p:cNvPr id="23560" name="Rectangle 26"/>
          <p:cNvSpPr>
            <a:spLocks noChangeArrowheads="1"/>
          </p:cNvSpPr>
          <p:nvPr/>
        </p:nvSpPr>
        <p:spPr bwMode="auto">
          <a:xfrm>
            <a:off x="5003800" y="1341438"/>
            <a:ext cx="414020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t>    需要编译器为类的对象</a:t>
            </a:r>
          </a:p>
          <a:p>
            <a:pPr marL="342900" indent="-342900"/>
            <a:r>
              <a:rPr lang="zh-CN" altLang="en-US" sz="2800"/>
              <a:t>设计具有某种灵活的结构</a:t>
            </a:r>
          </a:p>
        </p:txBody>
      </p:sp>
      <p:sp>
        <p:nvSpPr>
          <p:cNvPr id="23561" name="Rectangle 27"/>
          <p:cNvSpPr>
            <a:spLocks noChangeArrowheads="1"/>
          </p:cNvSpPr>
          <p:nvPr/>
        </p:nvSpPr>
        <p:spPr bwMode="auto">
          <a:xfrm>
            <a:off x="6911975" y="4724400"/>
            <a:ext cx="2232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800">
                <a:solidFill>
                  <a:schemeClr val="tx2"/>
                </a:solidFill>
              </a:rPr>
              <a:t>矩形</a:t>
            </a:r>
            <a:r>
              <a:rPr lang="en-US" altLang="zh-CN" sz="2800">
                <a:solidFill>
                  <a:schemeClr val="tx2"/>
                </a:solidFill>
              </a:rPr>
              <a:t>: </a:t>
            </a:r>
            <a:r>
              <a:rPr lang="zh-CN" altLang="en-US" sz="2800">
                <a:solidFill>
                  <a:srgbClr val="00FF00"/>
                </a:solidFill>
              </a:rPr>
              <a:t>要能恢</a:t>
            </a:r>
          </a:p>
          <a:p>
            <a:pPr marL="342900" indent="-342900"/>
            <a:r>
              <a:rPr lang="zh-CN" altLang="en-US" sz="2800">
                <a:solidFill>
                  <a:srgbClr val="00FF00"/>
                </a:solidFill>
              </a:rPr>
              <a:t>复矩形信息</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2.3</a:t>
            </a:r>
            <a:r>
              <a:rPr lang="en-US" altLang="zh-CN" b="1" smtClean="0">
                <a:latin typeface="宋体" pitchFamily="2" charset="-122"/>
              </a:rPr>
              <a:t>  </a:t>
            </a:r>
            <a:r>
              <a:rPr lang="zh-CN" altLang="en-US" b="1" smtClean="0">
                <a:latin typeface="宋体" pitchFamily="2" charset="-122"/>
              </a:rPr>
              <a:t>继承的编译方案</a:t>
            </a:r>
          </a:p>
        </p:txBody>
      </p:sp>
      <p:sp>
        <p:nvSpPr>
          <p:cNvPr id="24579" name="Rectangle 3"/>
          <p:cNvSpPr>
            <a:spLocks noGrp="1" noChangeArrowheads="1"/>
          </p:cNvSpPr>
          <p:nvPr>
            <p:ph idx="1"/>
          </p:nvPr>
        </p:nvSpPr>
        <p:spPr>
          <a:xfrm>
            <a:off x="152400" y="2014538"/>
            <a:ext cx="4419600" cy="4857750"/>
          </a:xfrm>
          <a:noFill/>
        </p:spPr>
        <p:txBody>
          <a:bodyPr/>
          <a:lstStyle/>
          <a:p>
            <a:pPr>
              <a:spcBef>
                <a:spcPct val="0"/>
              </a:spcBef>
              <a:buFontTx/>
              <a:buNone/>
            </a:pPr>
            <a:r>
              <a:rPr lang="zh-CN" altLang="en-US" sz="2400" b="1" smtClean="0"/>
              <a:t>#</a:t>
            </a:r>
            <a:r>
              <a:rPr lang="en-US" altLang="zh-CN" sz="2400" b="1" smtClean="0"/>
              <a:t>include “graphicalobj.h”</a:t>
            </a:r>
          </a:p>
          <a:p>
            <a:pPr>
              <a:spcBef>
                <a:spcPct val="0"/>
              </a:spcBef>
              <a:buFontTx/>
              <a:buNone/>
            </a:pPr>
            <a:r>
              <a:rPr lang="zh-CN" altLang="en-US" sz="2400" b="1" smtClean="0"/>
              <a:t>#</a:t>
            </a:r>
            <a:r>
              <a:rPr lang="en-US" altLang="zh-CN" sz="2400" b="1" smtClean="0"/>
              <a:t>include “list.h” </a:t>
            </a:r>
          </a:p>
          <a:p>
            <a:pPr>
              <a:spcBef>
                <a:spcPct val="0"/>
              </a:spcBef>
              <a:buFontTx/>
              <a:buNone/>
            </a:pPr>
            <a:r>
              <a:rPr lang="zh-CN" altLang="en-US" sz="2400" b="1" smtClean="0"/>
              <a:t>#</a:t>
            </a:r>
            <a:r>
              <a:rPr lang="en-US" altLang="zh-CN" sz="2400" b="1" smtClean="0"/>
              <a:t>include “point.h”</a:t>
            </a:r>
          </a:p>
          <a:p>
            <a:pPr>
              <a:spcBef>
                <a:spcPct val="0"/>
              </a:spcBef>
              <a:buFontTx/>
              <a:buNone/>
            </a:pPr>
            <a:r>
              <a:rPr lang="en-US" altLang="zh-CN" sz="2400" b="1" smtClean="0">
                <a:solidFill>
                  <a:srgbClr val="00FF00"/>
                </a:solidFill>
              </a:rPr>
              <a:t>class PolyLine</a:t>
            </a:r>
            <a:r>
              <a:rPr lang="en-US" altLang="zh-CN" sz="2400" b="1" smtClean="0"/>
              <a:t> : public</a:t>
            </a:r>
          </a:p>
          <a:p>
            <a:pPr>
              <a:spcBef>
                <a:spcPct val="0"/>
              </a:spcBef>
              <a:buFontTx/>
              <a:buNone/>
            </a:pPr>
            <a:r>
              <a:rPr lang="en-US" altLang="zh-CN" sz="2400" b="1" smtClean="0"/>
              <a:t>			    GraphicalObj {</a:t>
            </a:r>
          </a:p>
          <a:p>
            <a:pPr>
              <a:spcBef>
                <a:spcPct val="0"/>
              </a:spcBef>
              <a:buFontTx/>
              <a:buNone/>
            </a:pPr>
            <a:r>
              <a:rPr lang="en-US" altLang="zh-CN" sz="2400" b="1" smtClean="0"/>
              <a:t>	list &lt;Point&gt; points;</a:t>
            </a:r>
          </a:p>
          <a:p>
            <a:pPr>
              <a:spcBef>
                <a:spcPct val="0"/>
              </a:spcBef>
              <a:buFontTx/>
              <a:buNone/>
            </a:pPr>
            <a:r>
              <a:rPr lang="en-US" altLang="zh-CN" sz="2400" b="1" smtClean="0"/>
              <a:t>  public:</a:t>
            </a:r>
          </a:p>
          <a:p>
            <a:pPr>
              <a:spcBef>
                <a:spcPct val="0"/>
              </a:spcBef>
              <a:buFontTx/>
              <a:buNone/>
            </a:pPr>
            <a:r>
              <a:rPr lang="en-US" altLang="zh-CN" sz="2400" b="1" smtClean="0"/>
              <a:t>	</a:t>
            </a:r>
            <a:r>
              <a:rPr lang="en-US" altLang="zh-CN" sz="2400" b="1" smtClean="0">
                <a:solidFill>
                  <a:srgbClr val="00FF00"/>
                </a:solidFill>
              </a:rPr>
              <a:t>void translate</a:t>
            </a:r>
            <a:r>
              <a:rPr lang="en-US" altLang="zh-CN" sz="2400" b="1" smtClean="0"/>
              <a:t> (double </a:t>
            </a:r>
          </a:p>
          <a:p>
            <a:pPr>
              <a:spcBef>
                <a:spcPct val="0"/>
              </a:spcBef>
              <a:buFontTx/>
              <a:buNone/>
            </a:pPr>
            <a:r>
              <a:rPr lang="en-US" altLang="zh-CN" sz="2400" b="1" smtClean="0"/>
              <a:t>	       x_offset, double y_offset);</a:t>
            </a:r>
          </a:p>
          <a:p>
            <a:pPr>
              <a:spcBef>
                <a:spcPct val="0"/>
              </a:spcBef>
              <a:buFontTx/>
              <a:buNone/>
            </a:pPr>
            <a:r>
              <a:rPr lang="en-US" altLang="zh-CN" sz="2400" b="1" smtClean="0"/>
              <a:t>	</a:t>
            </a:r>
            <a:r>
              <a:rPr lang="en-US" altLang="zh-CN" sz="2400" b="1" smtClean="0">
                <a:solidFill>
                  <a:srgbClr val="00FF00"/>
                </a:solidFill>
              </a:rPr>
              <a:t>virtual void scale</a:t>
            </a:r>
            <a:r>
              <a:rPr lang="en-US" altLang="zh-CN" sz="2400" b="1" smtClean="0"/>
              <a:t> (double </a:t>
            </a:r>
          </a:p>
          <a:p>
            <a:pPr>
              <a:spcBef>
                <a:spcPct val="0"/>
              </a:spcBef>
              <a:buFontTx/>
              <a:buNone/>
            </a:pPr>
            <a:r>
              <a:rPr lang="en-US" altLang="zh-CN" sz="2400" b="1" smtClean="0"/>
              <a:t>				      factor);</a:t>
            </a:r>
          </a:p>
          <a:p>
            <a:pPr>
              <a:spcBef>
                <a:spcPct val="0"/>
              </a:spcBef>
              <a:buFontTx/>
              <a:buNone/>
            </a:pPr>
            <a:r>
              <a:rPr lang="en-US" altLang="zh-CN" sz="2400" b="1" smtClean="0"/>
              <a:t>	</a:t>
            </a:r>
            <a:r>
              <a:rPr lang="en-US" altLang="zh-CN" sz="2400" b="1" smtClean="0">
                <a:solidFill>
                  <a:srgbClr val="00FF00"/>
                </a:solidFill>
              </a:rPr>
              <a:t>virtual double length</a:t>
            </a:r>
            <a:r>
              <a:rPr lang="en-US" altLang="zh-CN" sz="2400" b="1" smtClean="0"/>
              <a:t> (void);</a:t>
            </a:r>
          </a:p>
          <a:p>
            <a:pPr>
              <a:spcBef>
                <a:spcPct val="0"/>
              </a:spcBef>
              <a:buFontTx/>
              <a:buNone/>
            </a:pPr>
            <a:r>
              <a:rPr lang="en-US" altLang="zh-CN" sz="2400" b="1" smtClean="0"/>
              <a:t>};</a:t>
            </a:r>
            <a:endParaRPr lang="zh-CN" altLang="en-US" sz="2400" b="1" smtClean="0">
              <a:latin typeface="宋体" pitchFamily="2" charset="-122"/>
            </a:endParaRPr>
          </a:p>
        </p:txBody>
      </p:sp>
      <p:sp>
        <p:nvSpPr>
          <p:cNvPr id="24580" name="Rectangle 4"/>
          <p:cNvSpPr>
            <a:spLocks noChangeArrowheads="1"/>
          </p:cNvSpPr>
          <p:nvPr/>
        </p:nvSpPr>
        <p:spPr bwMode="auto">
          <a:xfrm>
            <a:off x="4724400" y="2014538"/>
            <a:ext cx="4419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zh-CN" altLang="en-US" sz="2400"/>
              <a:t>#</a:t>
            </a:r>
            <a:r>
              <a:rPr lang="en-US" altLang="zh-CN" sz="2400"/>
              <a:t>include “polyline.h”</a:t>
            </a:r>
          </a:p>
          <a:p>
            <a:pPr marL="342900" indent="-342900" algn="just"/>
            <a:r>
              <a:rPr lang="en-US" altLang="zh-CN" sz="2400">
                <a:solidFill>
                  <a:srgbClr val="00FF00"/>
                </a:solidFill>
              </a:rPr>
              <a:t>class Rectangle</a:t>
            </a:r>
            <a:r>
              <a:rPr lang="en-US" altLang="zh-CN" sz="2400"/>
              <a:t> : public</a:t>
            </a:r>
          </a:p>
          <a:p>
            <a:pPr marL="342900" indent="-342900" algn="just"/>
            <a:r>
              <a:rPr lang="en-US" altLang="zh-CN" sz="2400"/>
              <a:t>				 PolyLine {</a:t>
            </a:r>
          </a:p>
          <a:p>
            <a:pPr marL="342900" indent="-342900" algn="just"/>
            <a:r>
              <a:rPr lang="en-US" altLang="zh-CN" sz="2400"/>
              <a:t>	 double side1_length, </a:t>
            </a:r>
          </a:p>
          <a:p>
            <a:pPr marL="342900" indent="-342900" algn="just"/>
            <a:r>
              <a:rPr lang="en-US" altLang="zh-CN" sz="2400"/>
              <a:t>	 double  side2_length;</a:t>
            </a:r>
          </a:p>
          <a:p>
            <a:pPr marL="342900" indent="-342900" algn="just"/>
            <a:r>
              <a:rPr lang="en-US" altLang="zh-CN" sz="2400"/>
              <a:t>   public :</a:t>
            </a:r>
          </a:p>
          <a:p>
            <a:pPr marL="342900" indent="-342900" algn="just"/>
            <a:r>
              <a:rPr lang="en-US" altLang="zh-CN" sz="2400"/>
              <a:t>	</a:t>
            </a:r>
            <a:r>
              <a:rPr lang="en-US" altLang="zh-CN" sz="2400">
                <a:solidFill>
                  <a:srgbClr val="00FF00"/>
                </a:solidFill>
              </a:rPr>
              <a:t>Rectangle</a:t>
            </a:r>
            <a:r>
              <a:rPr lang="en-US" altLang="zh-CN" sz="2400"/>
              <a:t> (double s1_len, </a:t>
            </a:r>
          </a:p>
          <a:p>
            <a:pPr marL="342900" indent="-342900" algn="just"/>
            <a:r>
              <a:rPr lang="en-US" altLang="zh-CN" sz="2400"/>
              <a:t>			double s2_len, </a:t>
            </a:r>
          </a:p>
          <a:p>
            <a:pPr marL="342900" indent="-342900" algn="just"/>
            <a:r>
              <a:rPr lang="en-US" altLang="zh-CN" sz="2400"/>
              <a:t>		        double x_angle = 0);</a:t>
            </a:r>
          </a:p>
          <a:p>
            <a:pPr marL="342900" indent="-342900" algn="just"/>
            <a:r>
              <a:rPr lang="en-US" altLang="zh-CN" sz="2400"/>
              <a:t>	</a:t>
            </a:r>
            <a:r>
              <a:rPr lang="en-US" altLang="zh-CN" sz="2400">
                <a:solidFill>
                  <a:srgbClr val="00FF00"/>
                </a:solidFill>
              </a:rPr>
              <a:t>void scale</a:t>
            </a:r>
            <a:r>
              <a:rPr lang="en-US" altLang="zh-CN" sz="2400"/>
              <a:t> (double factor);</a:t>
            </a:r>
          </a:p>
          <a:p>
            <a:pPr marL="342900" indent="-342900" algn="just"/>
            <a:r>
              <a:rPr lang="en-US" altLang="zh-CN" sz="2400"/>
              <a:t>	</a:t>
            </a:r>
            <a:r>
              <a:rPr lang="en-US" altLang="zh-CN" sz="2400">
                <a:solidFill>
                  <a:srgbClr val="00FF00"/>
                </a:solidFill>
              </a:rPr>
              <a:t>double length</a:t>
            </a:r>
            <a:r>
              <a:rPr lang="en-US" altLang="zh-CN" sz="2400"/>
              <a:t> (void);</a:t>
            </a:r>
          </a:p>
          <a:p>
            <a:pPr marL="342900" indent="-342900" algn="just"/>
            <a:r>
              <a:rPr lang="en-US" altLang="zh-CN" sz="2400"/>
              <a:t>};</a:t>
            </a:r>
            <a:endParaRPr lang="zh-CN" altLang="en-US" sz="2400"/>
          </a:p>
        </p:txBody>
      </p:sp>
      <p:sp>
        <p:nvSpPr>
          <p:cNvPr id="24581" name="Rectangle 5"/>
          <p:cNvSpPr>
            <a:spLocks noChangeArrowheads="1"/>
          </p:cNvSpPr>
          <p:nvPr/>
        </p:nvSpPr>
        <p:spPr bwMode="auto">
          <a:xfrm>
            <a:off x="287338" y="1438275"/>
            <a:ext cx="7467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ea typeface="黑体" pitchFamily="2" charset="-122"/>
              </a:rPr>
              <a:t>1</a:t>
            </a:r>
            <a:r>
              <a:rPr lang="en-US" altLang="zh-CN">
                <a:ea typeface="黑体" pitchFamily="2" charset="-122"/>
              </a:rPr>
              <a:t>2.3.1</a:t>
            </a:r>
            <a:r>
              <a:rPr lang="en-US" altLang="zh-CN">
                <a:latin typeface="宋体" pitchFamily="2" charset="-122"/>
                <a:ea typeface="黑体" pitchFamily="2" charset="-122"/>
              </a:rPr>
              <a:t> </a:t>
            </a:r>
            <a:r>
              <a:rPr lang="zh-CN" altLang="en-US"/>
              <a:t>单一继承的编译方案</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2.3</a:t>
            </a:r>
            <a:r>
              <a:rPr lang="en-US" altLang="zh-CN" b="1" smtClean="0">
                <a:latin typeface="宋体" pitchFamily="2" charset="-122"/>
              </a:rPr>
              <a:t>  </a:t>
            </a:r>
            <a:r>
              <a:rPr lang="zh-CN" altLang="en-US" b="1" smtClean="0">
                <a:latin typeface="宋体" pitchFamily="2" charset="-122"/>
              </a:rPr>
              <a:t>继承的编译方案</a:t>
            </a:r>
          </a:p>
        </p:txBody>
      </p:sp>
      <p:sp>
        <p:nvSpPr>
          <p:cNvPr id="25603" name="Rectangle 3"/>
          <p:cNvSpPr>
            <a:spLocks noGrp="1" noChangeArrowheads="1"/>
          </p:cNvSpPr>
          <p:nvPr>
            <p:ph idx="1"/>
          </p:nvPr>
        </p:nvSpPr>
        <p:spPr>
          <a:xfrm>
            <a:off x="287338" y="1438275"/>
            <a:ext cx="8637587" cy="5254625"/>
          </a:xfrm>
          <a:noFill/>
          <a:extLst>
            <a:ext uri="{91240B29-F687-4F45-9708-019B960494DF}">
              <a14:hiddenLine xmlns:a14="http://schemas.microsoft.com/office/drawing/2010/main" w="25400">
                <a:solidFill>
                  <a:schemeClr val="tx1"/>
                </a:solidFill>
                <a:miter lim="800000"/>
                <a:headEnd/>
                <a:tailEnd/>
              </a14:hiddenLine>
            </a:ext>
          </a:extLst>
        </p:spPr>
        <p:txBody>
          <a:bodyPr/>
          <a:lstStyle/>
          <a:p>
            <a:pPr>
              <a:buFontTx/>
              <a:buNone/>
            </a:pPr>
            <a:r>
              <a:rPr lang="en-US" altLang="zh-CN" sz="2800" b="1" smtClean="0"/>
              <a:t>void zoom (GraphicalObj &amp;obj, double </a:t>
            </a:r>
          </a:p>
          <a:p>
            <a:pPr>
              <a:buFontTx/>
              <a:buNone/>
            </a:pPr>
            <a:r>
              <a:rPr lang="en-US" altLang="zh-CN" sz="2800" b="1" smtClean="0"/>
              <a:t>				       zoom_factor, Point &amp;center) {</a:t>
            </a:r>
          </a:p>
          <a:p>
            <a:pPr>
              <a:buFontTx/>
              <a:buNone/>
            </a:pPr>
            <a:r>
              <a:rPr lang="en-US" altLang="zh-CN" sz="2800" b="1" smtClean="0"/>
              <a:t>		obj.translate (</a:t>
            </a:r>
            <a:r>
              <a:rPr lang="en-US" altLang="zh-CN" sz="2800" b="1" smtClean="0">
                <a:latin typeface="宋体" pitchFamily="2" charset="-122"/>
                <a:sym typeface="Symbol" pitchFamily="18" charset="2"/>
              </a:rPr>
              <a:t></a:t>
            </a:r>
            <a:r>
              <a:rPr lang="en-US" altLang="zh-CN" sz="2800" b="1" smtClean="0"/>
              <a:t>center.x, </a:t>
            </a:r>
            <a:r>
              <a:rPr lang="en-US" altLang="zh-CN" sz="2800" b="1" smtClean="0">
                <a:latin typeface="宋体" pitchFamily="2" charset="-122"/>
                <a:sym typeface="Symbol" pitchFamily="18" charset="2"/>
              </a:rPr>
              <a:t></a:t>
            </a:r>
            <a:r>
              <a:rPr lang="en-US" altLang="zh-CN" sz="2800" b="1" smtClean="0"/>
              <a:t>center.y); 	</a:t>
            </a:r>
          </a:p>
          <a:p>
            <a:pPr>
              <a:buFontTx/>
              <a:buNone/>
            </a:pPr>
            <a:r>
              <a:rPr lang="en-US" altLang="zh-CN" sz="2800" b="1" smtClean="0"/>
              <a:t>					// </a:t>
            </a:r>
            <a:r>
              <a:rPr lang="zh-CN" altLang="en-US" sz="2800" b="1" smtClean="0"/>
              <a:t>将“中心”移至“点(0, 0)”</a:t>
            </a:r>
          </a:p>
          <a:p>
            <a:pPr algn="just">
              <a:buFontTx/>
              <a:buNone/>
            </a:pPr>
            <a:r>
              <a:rPr lang="en-US" altLang="zh-CN" sz="2800" b="1" smtClean="0"/>
              <a:t>		obj.scale (zoom_factor);     // </a:t>
            </a:r>
            <a:r>
              <a:rPr lang="zh-CN" altLang="en-US" sz="2800" b="1" smtClean="0"/>
              <a:t>缩放</a:t>
            </a:r>
          </a:p>
          <a:p>
            <a:pPr algn="just">
              <a:buFontTx/>
              <a:buNone/>
            </a:pPr>
            <a:r>
              <a:rPr lang="zh-CN" altLang="en-US" sz="2800" b="1" smtClean="0"/>
              <a:t>}</a:t>
            </a:r>
          </a:p>
          <a:p>
            <a:pPr algn="just">
              <a:buFontTx/>
              <a:buNone/>
            </a:pPr>
            <a:r>
              <a:rPr lang="zh-CN" altLang="en-US" sz="2800" b="1" smtClean="0">
                <a:latin typeface="宋体" pitchFamily="2" charset="-122"/>
              </a:rPr>
              <a:t>如果函数</a:t>
            </a:r>
            <a:r>
              <a:rPr lang="en-US" altLang="zh-CN" sz="2800" b="1" smtClean="0"/>
              <a:t>zoom</a:t>
            </a:r>
            <a:r>
              <a:rPr lang="zh-CN" altLang="en-US" sz="2800" b="1" smtClean="0">
                <a:latin typeface="宋体" pitchFamily="2" charset="-122"/>
              </a:rPr>
              <a:t>作用于矩形，那么</a:t>
            </a:r>
            <a:r>
              <a:rPr lang="en-US" altLang="zh-CN" sz="2800" b="1" smtClean="0"/>
              <a:t>zoom</a:t>
            </a:r>
            <a:r>
              <a:rPr lang="zh-CN" altLang="en-US" sz="2800" b="1" smtClean="0">
                <a:latin typeface="宋体" pitchFamily="2" charset="-122"/>
              </a:rPr>
              <a:t>的体必须</a:t>
            </a:r>
          </a:p>
          <a:p>
            <a:pPr algn="just">
              <a:buFontTx/>
              <a:buNone/>
            </a:pPr>
            <a:r>
              <a:rPr lang="zh-CN" altLang="en-US" sz="2800" b="1" smtClean="0">
                <a:latin typeface="宋体" pitchFamily="2" charset="-122"/>
              </a:rPr>
              <a:t>调用</a:t>
            </a:r>
            <a:r>
              <a:rPr lang="en-US" altLang="zh-CN" sz="2800" b="1" smtClean="0"/>
              <a:t>Rectangle</a:t>
            </a:r>
            <a:r>
              <a:rPr lang="zh-CN" altLang="en-US" sz="2800" b="1" smtClean="0">
                <a:latin typeface="宋体" pitchFamily="2" charset="-122"/>
              </a:rPr>
              <a:t>的缩放函数，而不是</a:t>
            </a:r>
            <a:r>
              <a:rPr lang="en-US" altLang="zh-CN" sz="2800" b="1" smtClean="0"/>
              <a:t>PolyLine</a:t>
            </a:r>
            <a:r>
              <a:rPr lang="zh-CN" altLang="en-US" sz="2800" b="1" smtClean="0">
                <a:latin typeface="宋体" pitchFamily="2" charset="-122"/>
              </a:rPr>
              <a:t>甚至</a:t>
            </a:r>
          </a:p>
          <a:p>
            <a:pPr algn="just">
              <a:buFontTx/>
              <a:buNone/>
            </a:pPr>
            <a:r>
              <a:rPr lang="en-US" altLang="zh-CN" sz="2800" b="1" smtClean="0"/>
              <a:t>GraphicalObj</a:t>
            </a:r>
            <a:r>
              <a:rPr lang="zh-CN" altLang="en-US" sz="2800" b="1" smtClean="0">
                <a:latin typeface="宋体" pitchFamily="2" charset="-122"/>
              </a:rPr>
              <a:t>的缩放函数</a:t>
            </a:r>
            <a:r>
              <a:rPr lang="zh-CN" altLang="en-US" sz="2800" b="1"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2.3</a:t>
            </a:r>
            <a:r>
              <a:rPr lang="en-US" altLang="zh-CN" b="1" smtClean="0">
                <a:latin typeface="宋体" pitchFamily="2" charset="-122"/>
              </a:rPr>
              <a:t>  </a:t>
            </a:r>
            <a:r>
              <a:rPr lang="zh-CN" altLang="en-US" b="1" smtClean="0">
                <a:latin typeface="宋体" pitchFamily="2" charset="-122"/>
              </a:rPr>
              <a:t>继承的编译方案</a:t>
            </a:r>
          </a:p>
        </p:txBody>
      </p:sp>
      <p:sp>
        <p:nvSpPr>
          <p:cNvPr id="1634307" name="Rectangle 3"/>
          <p:cNvSpPr>
            <a:spLocks noGrp="1" noChangeArrowheads="1"/>
          </p:cNvSpPr>
          <p:nvPr>
            <p:ph idx="1"/>
          </p:nvPr>
        </p:nvSpPr>
        <p:spPr>
          <a:xfrm>
            <a:off x="287338" y="1438275"/>
            <a:ext cx="8709025" cy="5326063"/>
          </a:xfrm>
          <a:noFill/>
        </p:spPr>
        <p:txBody>
          <a:bodyPr/>
          <a:lstStyle/>
          <a:p>
            <a:pPr>
              <a:buFontTx/>
              <a:buNone/>
            </a:pPr>
            <a:r>
              <a:rPr lang="zh-CN" altLang="en-US" b="1" smtClean="0">
                <a:latin typeface="宋体" pitchFamily="2" charset="-122"/>
              </a:rPr>
              <a:t>编译器怎样有效地实现动态绑定？</a:t>
            </a:r>
          </a:p>
          <a:p>
            <a:r>
              <a:rPr lang="zh-CN" altLang="en-US" b="1" smtClean="0">
                <a:latin typeface="宋体" pitchFamily="2" charset="-122"/>
              </a:rPr>
              <a:t>编译器为每个类建立一个方法表，它们包含该类或它的超类中所有定义为</a:t>
            </a:r>
            <a:r>
              <a:rPr lang="en-US" altLang="zh-CN" b="1" smtClean="0"/>
              <a:t>virtual</a:t>
            </a:r>
            <a:r>
              <a:rPr lang="zh-CN" altLang="en-US" b="1" smtClean="0">
                <a:latin typeface="宋体" pitchFamily="2" charset="-122"/>
              </a:rPr>
              <a:t>的方法的入口</a:t>
            </a:r>
          </a:p>
          <a:p>
            <a:r>
              <a:rPr lang="zh-CN" altLang="en-US" b="1" smtClean="0">
                <a:latin typeface="宋体" pitchFamily="2" charset="-122"/>
              </a:rPr>
              <a:t>每个对象在</a:t>
            </a:r>
            <a:r>
              <a:rPr lang="en-US" altLang="zh-CN" b="1" smtClean="0"/>
              <a:t>C</a:t>
            </a:r>
            <a:r>
              <a:rPr lang="zh-CN" altLang="en-US" b="1" smtClean="0">
                <a:latin typeface="宋体" pitchFamily="2" charset="-122"/>
              </a:rPr>
              <a:t>程序中有对应的结构体，再为这种结构体增加一个域，该域是方法表的指针</a:t>
            </a:r>
          </a:p>
          <a:p>
            <a:r>
              <a:rPr lang="zh-CN" altLang="en-US" b="1" smtClean="0">
                <a:latin typeface="宋体" pitchFamily="2" charset="-122"/>
              </a:rPr>
              <a:t>继承类方法表的产生</a:t>
            </a:r>
          </a:p>
          <a:p>
            <a:pPr lvl="1"/>
            <a:r>
              <a:rPr lang="zh-CN" altLang="en-US" b="1" smtClean="0">
                <a:latin typeface="宋体" pitchFamily="2" charset="-122"/>
              </a:rPr>
              <a:t>首先拷贝基类的方法表，被重新定义的方法由新的定义覆盖</a:t>
            </a:r>
          </a:p>
          <a:p>
            <a:pPr lvl="1"/>
            <a:r>
              <a:rPr lang="zh-CN" altLang="en-US" b="1" smtClean="0">
                <a:latin typeface="宋体" pitchFamily="2" charset="-122"/>
              </a:rPr>
              <a:t>然后把新引入的方法追加到这张表上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34307">
                                            <p:txEl>
                                              <p:pRg st="1" end="1"/>
                                            </p:txEl>
                                          </p:spTgt>
                                        </p:tgtEl>
                                        <p:attrNameLst>
                                          <p:attrName>style.visibility</p:attrName>
                                        </p:attrNameLst>
                                      </p:cBhvr>
                                      <p:to>
                                        <p:strVal val="visible"/>
                                      </p:to>
                                    </p:set>
                                    <p:animEffect transition="in" filter="box(in)">
                                      <p:cBhvr>
                                        <p:cTn id="7" dur="500"/>
                                        <p:tgtEl>
                                          <p:spTgt spid="16343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634307">
                                            <p:txEl>
                                              <p:pRg st="2" end="2"/>
                                            </p:txEl>
                                          </p:spTgt>
                                        </p:tgtEl>
                                        <p:attrNameLst>
                                          <p:attrName>style.visibility</p:attrName>
                                        </p:attrNameLst>
                                      </p:cBhvr>
                                      <p:to>
                                        <p:strVal val="visible"/>
                                      </p:to>
                                    </p:set>
                                    <p:animEffect transition="in" filter="box(in)">
                                      <p:cBhvr>
                                        <p:cTn id="12" dur="500"/>
                                        <p:tgtEl>
                                          <p:spTgt spid="16343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634307">
                                            <p:txEl>
                                              <p:pRg st="3" end="3"/>
                                            </p:txEl>
                                          </p:spTgt>
                                        </p:tgtEl>
                                        <p:attrNameLst>
                                          <p:attrName>style.visibility</p:attrName>
                                        </p:attrNameLst>
                                      </p:cBhvr>
                                      <p:to>
                                        <p:strVal val="visible"/>
                                      </p:to>
                                    </p:set>
                                    <p:animEffect transition="in" filter="box(in)">
                                      <p:cBhvr>
                                        <p:cTn id="17" dur="500"/>
                                        <p:tgtEl>
                                          <p:spTgt spid="1634307">
                                            <p:txEl>
                                              <p:pRg st="3" end="3"/>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634307">
                                            <p:txEl>
                                              <p:pRg st="4" end="4"/>
                                            </p:txEl>
                                          </p:spTgt>
                                        </p:tgtEl>
                                        <p:attrNameLst>
                                          <p:attrName>style.visibility</p:attrName>
                                        </p:attrNameLst>
                                      </p:cBhvr>
                                      <p:to>
                                        <p:strVal val="visible"/>
                                      </p:to>
                                    </p:set>
                                    <p:animEffect transition="in" filter="box(in)">
                                      <p:cBhvr>
                                        <p:cTn id="20" dur="500"/>
                                        <p:tgtEl>
                                          <p:spTgt spid="1634307">
                                            <p:txEl>
                                              <p:pRg st="4" end="4"/>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634307">
                                            <p:txEl>
                                              <p:pRg st="5" end="5"/>
                                            </p:txEl>
                                          </p:spTgt>
                                        </p:tgtEl>
                                        <p:attrNameLst>
                                          <p:attrName>style.visibility</p:attrName>
                                        </p:attrNameLst>
                                      </p:cBhvr>
                                      <p:to>
                                        <p:strVal val="visible"/>
                                      </p:to>
                                    </p:set>
                                    <p:animEffect transition="in" filter="box(in)">
                                      <p:cBhvr>
                                        <p:cTn id="23" dur="500"/>
                                        <p:tgtEl>
                                          <p:spTgt spid="1634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2.3</a:t>
            </a:r>
            <a:r>
              <a:rPr lang="en-US" altLang="zh-CN" b="1" smtClean="0">
                <a:latin typeface="宋体" pitchFamily="2" charset="-122"/>
              </a:rPr>
              <a:t>  </a:t>
            </a:r>
            <a:r>
              <a:rPr lang="zh-CN" altLang="en-US" b="1" smtClean="0">
                <a:latin typeface="宋体" pitchFamily="2" charset="-122"/>
              </a:rPr>
              <a:t>继承的编译方案</a:t>
            </a:r>
          </a:p>
        </p:txBody>
      </p:sp>
      <p:sp>
        <p:nvSpPr>
          <p:cNvPr id="27651" name="Rectangle 3"/>
          <p:cNvSpPr>
            <a:spLocks noGrp="1" noChangeArrowheads="1"/>
          </p:cNvSpPr>
          <p:nvPr>
            <p:ph idx="1"/>
          </p:nvPr>
        </p:nvSpPr>
        <p:spPr>
          <a:xfrm>
            <a:off x="287338" y="1438275"/>
            <a:ext cx="8564562" cy="5038725"/>
          </a:xfrm>
          <a:noFill/>
          <a:extLst>
            <a:ext uri="{91240B29-F687-4F45-9708-019B960494DF}">
              <a14:hiddenLine xmlns:a14="http://schemas.microsoft.com/office/drawing/2010/main" w="25400">
                <a:solidFill>
                  <a:schemeClr val="tx1"/>
                </a:solidFill>
                <a:miter lim="800000"/>
                <a:headEnd/>
                <a:tailEnd/>
              </a14:hiddenLine>
            </a:ext>
          </a:extLst>
        </p:spPr>
        <p:txBody>
          <a:bodyPr/>
          <a:lstStyle/>
          <a:p>
            <a:pPr>
              <a:buFontTx/>
              <a:buNone/>
            </a:pPr>
            <a:r>
              <a:rPr lang="zh-CN" altLang="en-US" b="1" smtClean="0"/>
              <a:t>图形对象的不同子类的方法表</a:t>
            </a:r>
          </a:p>
        </p:txBody>
      </p:sp>
      <p:grpSp>
        <p:nvGrpSpPr>
          <p:cNvPr id="27652" name="Group 4"/>
          <p:cNvGrpSpPr>
            <a:grpSpLocks/>
          </p:cNvGrpSpPr>
          <p:nvPr/>
        </p:nvGrpSpPr>
        <p:grpSpPr bwMode="auto">
          <a:xfrm>
            <a:off x="304800" y="3200400"/>
            <a:ext cx="8458200" cy="2308225"/>
            <a:chOff x="192" y="2016"/>
            <a:chExt cx="5328" cy="1454"/>
          </a:xfrm>
        </p:grpSpPr>
        <p:sp>
          <p:nvSpPr>
            <p:cNvPr id="27653" name="Rectangle 5"/>
            <p:cNvSpPr>
              <a:spLocks noChangeArrowheads="1"/>
            </p:cNvSpPr>
            <p:nvPr/>
          </p:nvSpPr>
          <p:spPr bwMode="auto">
            <a:xfrm>
              <a:off x="192" y="3072"/>
              <a:ext cx="1536"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800"/>
                <a:t>GraphicalObj</a:t>
              </a:r>
            </a:p>
          </p:txBody>
        </p:sp>
        <p:sp>
          <p:nvSpPr>
            <p:cNvPr id="27654" name="Rectangle 6"/>
            <p:cNvSpPr>
              <a:spLocks noChangeArrowheads="1"/>
            </p:cNvSpPr>
            <p:nvPr/>
          </p:nvSpPr>
          <p:spPr bwMode="auto">
            <a:xfrm>
              <a:off x="2256" y="3072"/>
              <a:ext cx="1169"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800"/>
                <a:t>PolyLine</a:t>
              </a:r>
            </a:p>
          </p:txBody>
        </p:sp>
        <p:sp>
          <p:nvSpPr>
            <p:cNvPr id="27655" name="Rectangle 7"/>
            <p:cNvSpPr>
              <a:spLocks noChangeArrowheads="1"/>
            </p:cNvSpPr>
            <p:nvPr/>
          </p:nvSpPr>
          <p:spPr bwMode="auto">
            <a:xfrm>
              <a:off x="4224" y="3072"/>
              <a:ext cx="1169"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800"/>
                <a:t>Rectangle</a:t>
              </a:r>
            </a:p>
          </p:txBody>
        </p:sp>
        <p:grpSp>
          <p:nvGrpSpPr>
            <p:cNvPr id="27656" name="Group 8"/>
            <p:cNvGrpSpPr>
              <a:grpSpLocks/>
            </p:cNvGrpSpPr>
            <p:nvPr/>
          </p:nvGrpSpPr>
          <p:grpSpPr bwMode="auto">
            <a:xfrm>
              <a:off x="4080" y="2018"/>
              <a:ext cx="1440" cy="1036"/>
              <a:chOff x="7063" y="9736"/>
              <a:chExt cx="1458" cy="1216"/>
            </a:xfrm>
          </p:grpSpPr>
          <p:sp>
            <p:nvSpPr>
              <p:cNvPr id="27664" name="Rectangle 9"/>
              <p:cNvSpPr>
                <a:spLocks noChangeArrowheads="1"/>
              </p:cNvSpPr>
              <p:nvPr/>
            </p:nvSpPr>
            <p:spPr bwMode="auto">
              <a:xfrm>
                <a:off x="7065" y="10548"/>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just"/>
                <a:r>
                  <a:rPr lang="zh-CN" altLang="en-US" sz="1000" b="0"/>
                  <a:t> </a:t>
                </a:r>
                <a:r>
                  <a:rPr lang="en-US" altLang="zh-CN" sz="2800"/>
                  <a:t>length_RA</a:t>
                </a:r>
              </a:p>
            </p:txBody>
          </p:sp>
          <p:sp>
            <p:nvSpPr>
              <p:cNvPr id="27665" name="Rectangle 10"/>
              <p:cNvSpPr>
                <a:spLocks noChangeArrowheads="1"/>
              </p:cNvSpPr>
              <p:nvPr/>
            </p:nvSpPr>
            <p:spPr bwMode="auto">
              <a:xfrm>
                <a:off x="7063" y="10142"/>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just"/>
                <a:r>
                  <a:rPr lang="zh-CN" altLang="en-US" sz="2800"/>
                  <a:t> </a:t>
                </a:r>
                <a:r>
                  <a:rPr lang="en-US" altLang="zh-CN" sz="2800"/>
                  <a:t>scale_RA</a:t>
                </a:r>
              </a:p>
            </p:txBody>
          </p:sp>
          <p:sp>
            <p:nvSpPr>
              <p:cNvPr id="27666" name="Rectangle 11"/>
              <p:cNvSpPr>
                <a:spLocks noChangeArrowheads="1"/>
              </p:cNvSpPr>
              <p:nvPr/>
            </p:nvSpPr>
            <p:spPr bwMode="auto">
              <a:xfrm>
                <a:off x="7065" y="9736"/>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just"/>
                <a:r>
                  <a:rPr lang="zh-CN" altLang="en-US" sz="1000" b="0"/>
                  <a:t> </a:t>
                </a:r>
                <a:r>
                  <a:rPr lang="en-US" altLang="zh-CN" sz="2800"/>
                  <a:t>translate_PL</a:t>
                </a:r>
              </a:p>
            </p:txBody>
          </p:sp>
        </p:grpSp>
        <p:grpSp>
          <p:nvGrpSpPr>
            <p:cNvPr id="27657" name="Group 12"/>
            <p:cNvGrpSpPr>
              <a:grpSpLocks/>
            </p:cNvGrpSpPr>
            <p:nvPr/>
          </p:nvGrpSpPr>
          <p:grpSpPr bwMode="auto">
            <a:xfrm>
              <a:off x="2228" y="2018"/>
              <a:ext cx="1468" cy="1036"/>
              <a:chOff x="7063" y="9736"/>
              <a:chExt cx="1458" cy="1216"/>
            </a:xfrm>
          </p:grpSpPr>
          <p:sp>
            <p:nvSpPr>
              <p:cNvPr id="27661" name="Rectangle 13"/>
              <p:cNvSpPr>
                <a:spLocks noChangeArrowheads="1"/>
              </p:cNvSpPr>
              <p:nvPr/>
            </p:nvSpPr>
            <p:spPr bwMode="auto">
              <a:xfrm>
                <a:off x="7065" y="10548"/>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just"/>
                <a:r>
                  <a:rPr lang="zh-CN" altLang="en-US" sz="1000" b="0"/>
                  <a:t> </a:t>
                </a:r>
                <a:r>
                  <a:rPr lang="en-US" altLang="zh-CN" sz="2800"/>
                  <a:t>length_PL</a:t>
                </a:r>
              </a:p>
            </p:txBody>
          </p:sp>
          <p:sp>
            <p:nvSpPr>
              <p:cNvPr id="27662" name="Rectangle 14"/>
              <p:cNvSpPr>
                <a:spLocks noChangeArrowheads="1"/>
              </p:cNvSpPr>
              <p:nvPr/>
            </p:nvSpPr>
            <p:spPr bwMode="auto">
              <a:xfrm>
                <a:off x="7063" y="10142"/>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just"/>
                <a:r>
                  <a:rPr lang="zh-CN" altLang="en-US" sz="2800"/>
                  <a:t> </a:t>
                </a:r>
                <a:r>
                  <a:rPr lang="en-US" altLang="zh-CN" sz="2800"/>
                  <a:t>scale_PL</a:t>
                </a:r>
              </a:p>
            </p:txBody>
          </p:sp>
          <p:sp>
            <p:nvSpPr>
              <p:cNvPr id="27663" name="Rectangle 15"/>
              <p:cNvSpPr>
                <a:spLocks noChangeArrowheads="1"/>
              </p:cNvSpPr>
              <p:nvPr/>
            </p:nvSpPr>
            <p:spPr bwMode="auto">
              <a:xfrm>
                <a:off x="7065" y="9736"/>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just"/>
                <a:r>
                  <a:rPr lang="zh-CN" altLang="en-US" sz="1000" b="0"/>
                  <a:t> </a:t>
                </a:r>
                <a:r>
                  <a:rPr lang="en-US" altLang="zh-CN" sz="2800"/>
                  <a:t>translate_PL</a:t>
                </a:r>
              </a:p>
            </p:txBody>
          </p:sp>
        </p:grpSp>
        <p:grpSp>
          <p:nvGrpSpPr>
            <p:cNvPr id="27658" name="Group 16"/>
            <p:cNvGrpSpPr>
              <a:grpSpLocks/>
            </p:cNvGrpSpPr>
            <p:nvPr/>
          </p:nvGrpSpPr>
          <p:grpSpPr bwMode="auto">
            <a:xfrm>
              <a:off x="286" y="2016"/>
              <a:ext cx="1442" cy="690"/>
              <a:chOff x="2939" y="5594"/>
              <a:chExt cx="1458" cy="810"/>
            </a:xfrm>
          </p:grpSpPr>
          <p:sp>
            <p:nvSpPr>
              <p:cNvPr id="27659" name="Rectangle 17"/>
              <p:cNvSpPr>
                <a:spLocks noChangeArrowheads="1"/>
              </p:cNvSpPr>
              <p:nvPr/>
            </p:nvSpPr>
            <p:spPr bwMode="auto">
              <a:xfrm>
                <a:off x="2939" y="6000"/>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just"/>
                <a:r>
                  <a:rPr lang="zh-CN" altLang="en-US" sz="1000" b="0"/>
                  <a:t> </a:t>
                </a:r>
                <a:r>
                  <a:rPr lang="en-US" altLang="zh-CN" sz="2800"/>
                  <a:t>scale_GO</a:t>
                </a:r>
              </a:p>
            </p:txBody>
          </p:sp>
          <p:sp>
            <p:nvSpPr>
              <p:cNvPr id="27660" name="Rectangle 18"/>
              <p:cNvSpPr>
                <a:spLocks noChangeArrowheads="1"/>
              </p:cNvSpPr>
              <p:nvPr/>
            </p:nvSpPr>
            <p:spPr bwMode="auto">
              <a:xfrm>
                <a:off x="2941" y="5594"/>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just"/>
                <a:r>
                  <a:rPr lang="zh-CN" altLang="en-US" sz="1000" b="0"/>
                  <a:t> </a:t>
                </a:r>
                <a:r>
                  <a:rPr lang="en-US" altLang="zh-CN" sz="2800"/>
                  <a:t>translate_GO</a:t>
                </a:r>
              </a:p>
            </p:txBody>
          </p:sp>
        </p:gr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2.3</a:t>
            </a:r>
            <a:r>
              <a:rPr lang="en-US" altLang="zh-CN" b="1" smtClean="0">
                <a:latin typeface="宋体" pitchFamily="2" charset="-122"/>
              </a:rPr>
              <a:t>  </a:t>
            </a:r>
            <a:r>
              <a:rPr lang="zh-CN" altLang="en-US" b="1" smtClean="0">
                <a:latin typeface="宋体" pitchFamily="2" charset="-122"/>
              </a:rPr>
              <a:t>继承的编译方案</a:t>
            </a:r>
          </a:p>
        </p:txBody>
      </p:sp>
      <p:sp>
        <p:nvSpPr>
          <p:cNvPr id="28675" name="Rectangle 3"/>
          <p:cNvSpPr>
            <a:spLocks noGrp="1" noChangeArrowheads="1"/>
          </p:cNvSpPr>
          <p:nvPr>
            <p:ph idx="1"/>
          </p:nvPr>
        </p:nvSpPr>
        <p:spPr>
          <a:xfrm>
            <a:off x="287338" y="1438275"/>
            <a:ext cx="8564562" cy="5038725"/>
          </a:xfrm>
          <a:noFill/>
          <a:extLst>
            <a:ext uri="{91240B29-F687-4F45-9708-019B960494DF}">
              <a14:hiddenLine xmlns:a14="http://schemas.microsoft.com/office/drawing/2010/main" w="25400">
                <a:solidFill>
                  <a:schemeClr val="tx1"/>
                </a:solidFill>
                <a:miter lim="800000"/>
                <a:headEnd/>
                <a:tailEnd/>
              </a14:hiddenLine>
            </a:ext>
          </a:extLst>
        </p:spPr>
        <p:txBody>
          <a:bodyPr/>
          <a:lstStyle/>
          <a:p>
            <a:pPr algn="just">
              <a:spcBef>
                <a:spcPct val="0"/>
              </a:spcBef>
              <a:buFontTx/>
              <a:buNone/>
            </a:pPr>
            <a:r>
              <a:rPr lang="en-US" altLang="zh-CN" b="1" smtClean="0"/>
              <a:t>Rectangle</a:t>
            </a:r>
            <a:r>
              <a:rPr lang="zh-CN" altLang="en-US" b="1" smtClean="0"/>
              <a:t>的对象表示</a:t>
            </a:r>
          </a:p>
        </p:txBody>
      </p:sp>
      <p:grpSp>
        <p:nvGrpSpPr>
          <p:cNvPr id="28676" name="Group 44"/>
          <p:cNvGrpSpPr>
            <a:grpSpLocks/>
          </p:cNvGrpSpPr>
          <p:nvPr/>
        </p:nvGrpSpPr>
        <p:grpSpPr bwMode="auto">
          <a:xfrm>
            <a:off x="304800" y="3124200"/>
            <a:ext cx="8458200" cy="2895600"/>
            <a:chOff x="192" y="1968"/>
            <a:chExt cx="5328" cy="1824"/>
          </a:xfrm>
        </p:grpSpPr>
        <p:grpSp>
          <p:nvGrpSpPr>
            <p:cNvPr id="28677" name="Group 21"/>
            <p:cNvGrpSpPr>
              <a:grpSpLocks/>
            </p:cNvGrpSpPr>
            <p:nvPr/>
          </p:nvGrpSpPr>
          <p:grpSpPr bwMode="auto">
            <a:xfrm>
              <a:off x="3899" y="1982"/>
              <a:ext cx="1333" cy="1044"/>
              <a:chOff x="7063" y="9736"/>
              <a:chExt cx="1458" cy="1216"/>
            </a:xfrm>
          </p:grpSpPr>
          <p:sp>
            <p:nvSpPr>
              <p:cNvPr id="28695" name="Rectangle 22"/>
              <p:cNvSpPr>
                <a:spLocks noChangeArrowheads="1"/>
              </p:cNvSpPr>
              <p:nvPr/>
            </p:nvSpPr>
            <p:spPr bwMode="auto">
              <a:xfrm>
                <a:off x="7065" y="10548"/>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just"/>
                <a:r>
                  <a:rPr lang="zh-CN" altLang="en-US" sz="2800"/>
                  <a:t> </a:t>
                </a:r>
                <a:r>
                  <a:rPr lang="en-US" altLang="zh-CN" sz="2800"/>
                  <a:t>length_RA</a:t>
                </a:r>
              </a:p>
            </p:txBody>
          </p:sp>
          <p:sp>
            <p:nvSpPr>
              <p:cNvPr id="28696" name="Rectangle 23"/>
              <p:cNvSpPr>
                <a:spLocks noChangeArrowheads="1"/>
              </p:cNvSpPr>
              <p:nvPr/>
            </p:nvSpPr>
            <p:spPr bwMode="auto">
              <a:xfrm>
                <a:off x="7063" y="10142"/>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just"/>
                <a:r>
                  <a:rPr lang="zh-CN" altLang="en-US" sz="2800"/>
                  <a:t> </a:t>
                </a:r>
                <a:r>
                  <a:rPr lang="en-US" altLang="zh-CN" sz="2800"/>
                  <a:t>scale_RA</a:t>
                </a:r>
              </a:p>
            </p:txBody>
          </p:sp>
          <p:sp>
            <p:nvSpPr>
              <p:cNvPr id="28697" name="Rectangle 24"/>
              <p:cNvSpPr>
                <a:spLocks noChangeArrowheads="1"/>
              </p:cNvSpPr>
              <p:nvPr/>
            </p:nvSpPr>
            <p:spPr bwMode="auto">
              <a:xfrm>
                <a:off x="7065" y="9736"/>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just"/>
                <a:r>
                  <a:rPr lang="zh-CN" altLang="en-US" sz="1000" b="0"/>
                  <a:t> </a:t>
                </a:r>
                <a:r>
                  <a:rPr lang="en-US" altLang="zh-CN" sz="2800"/>
                  <a:t>translate_PL</a:t>
                </a:r>
              </a:p>
            </p:txBody>
          </p:sp>
        </p:grpSp>
        <p:grpSp>
          <p:nvGrpSpPr>
            <p:cNvPr id="28678" name="Group 25"/>
            <p:cNvGrpSpPr>
              <a:grpSpLocks/>
            </p:cNvGrpSpPr>
            <p:nvPr/>
          </p:nvGrpSpPr>
          <p:grpSpPr bwMode="auto">
            <a:xfrm>
              <a:off x="480" y="1968"/>
              <a:ext cx="1348" cy="1391"/>
              <a:chOff x="3119" y="9722"/>
              <a:chExt cx="1458" cy="1620"/>
            </a:xfrm>
          </p:grpSpPr>
          <p:sp>
            <p:nvSpPr>
              <p:cNvPr id="28691" name="Rectangle 26"/>
              <p:cNvSpPr>
                <a:spLocks noChangeArrowheads="1"/>
              </p:cNvSpPr>
              <p:nvPr/>
            </p:nvSpPr>
            <p:spPr bwMode="auto">
              <a:xfrm>
                <a:off x="3121" y="10938"/>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just"/>
                <a:r>
                  <a:rPr lang="zh-CN" altLang="en-US" sz="1000" b="0"/>
                  <a:t> </a:t>
                </a:r>
                <a:r>
                  <a:rPr lang="en-US" altLang="zh-CN" sz="2800"/>
                  <a:t>side2_length</a:t>
                </a:r>
              </a:p>
            </p:txBody>
          </p:sp>
          <p:sp>
            <p:nvSpPr>
              <p:cNvPr id="28692" name="Rectangle 27"/>
              <p:cNvSpPr>
                <a:spLocks noChangeArrowheads="1"/>
              </p:cNvSpPr>
              <p:nvPr/>
            </p:nvSpPr>
            <p:spPr bwMode="auto">
              <a:xfrm>
                <a:off x="3121" y="10534"/>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just"/>
                <a:r>
                  <a:rPr lang="zh-CN" altLang="en-US" sz="2800"/>
                  <a:t> </a:t>
                </a:r>
                <a:r>
                  <a:rPr lang="en-US" altLang="zh-CN" sz="2800"/>
                  <a:t>side1_length</a:t>
                </a:r>
              </a:p>
            </p:txBody>
          </p:sp>
          <p:sp>
            <p:nvSpPr>
              <p:cNvPr id="28693" name="Rectangle 28"/>
              <p:cNvSpPr>
                <a:spLocks noChangeArrowheads="1"/>
              </p:cNvSpPr>
              <p:nvPr/>
            </p:nvSpPr>
            <p:spPr bwMode="auto">
              <a:xfrm>
                <a:off x="3119" y="10128"/>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just"/>
                <a:r>
                  <a:rPr lang="zh-CN" altLang="en-US" sz="1000" b="0"/>
                  <a:t> </a:t>
                </a:r>
                <a:r>
                  <a:rPr lang="en-US" altLang="zh-CN" sz="2800"/>
                  <a:t>points</a:t>
                </a:r>
              </a:p>
            </p:txBody>
          </p:sp>
          <p:sp>
            <p:nvSpPr>
              <p:cNvPr id="28694" name="Rectangle 29"/>
              <p:cNvSpPr>
                <a:spLocks noChangeArrowheads="1"/>
              </p:cNvSpPr>
              <p:nvPr/>
            </p:nvSpPr>
            <p:spPr bwMode="auto">
              <a:xfrm>
                <a:off x="3121" y="9722"/>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just"/>
                <a:r>
                  <a:rPr lang="zh-CN" altLang="en-US" sz="1000" b="0"/>
                  <a:t> </a:t>
                </a:r>
              </a:p>
            </p:txBody>
          </p:sp>
        </p:grpSp>
        <p:sp>
          <p:nvSpPr>
            <p:cNvPr id="28679" name="Rectangle 30"/>
            <p:cNvSpPr>
              <a:spLocks noChangeArrowheads="1"/>
            </p:cNvSpPr>
            <p:nvPr/>
          </p:nvSpPr>
          <p:spPr bwMode="auto">
            <a:xfrm>
              <a:off x="3564" y="1992"/>
              <a:ext cx="103" cy="684"/>
            </a:xfrm>
            <a:prstGeom prst="rect">
              <a:avLst/>
            </a:prstGeom>
            <a:solidFill>
              <a:srgbClr val="FFFFFF"/>
            </a:solidFill>
            <a:ln w="9525">
              <a:solidFill>
                <a:srgbClr val="000000"/>
              </a:solidFill>
              <a:miter lim="800000"/>
              <a:headEnd/>
              <a:tailEnd/>
            </a:ln>
          </p:spPr>
          <p:txBody>
            <a:bodyPr/>
            <a:lstStyle/>
            <a:p>
              <a:endParaRPr lang="zh-CN" altLang="en-US"/>
            </a:p>
          </p:txBody>
        </p:sp>
        <p:sp>
          <p:nvSpPr>
            <p:cNvPr id="28680" name="Rectangle 31"/>
            <p:cNvSpPr>
              <a:spLocks noChangeArrowheads="1"/>
            </p:cNvSpPr>
            <p:nvPr/>
          </p:nvSpPr>
          <p:spPr bwMode="auto">
            <a:xfrm>
              <a:off x="2069" y="1982"/>
              <a:ext cx="89" cy="362"/>
            </a:xfrm>
            <a:prstGeom prst="rect">
              <a:avLst/>
            </a:prstGeom>
            <a:solidFill>
              <a:srgbClr val="FFFFFF"/>
            </a:solidFill>
            <a:ln w="9525">
              <a:solidFill>
                <a:srgbClr val="000000"/>
              </a:solidFill>
              <a:miter lim="800000"/>
              <a:headEnd/>
              <a:tailEnd/>
            </a:ln>
          </p:spPr>
          <p:txBody>
            <a:bodyPr/>
            <a:lstStyle/>
            <a:p>
              <a:endParaRPr lang="zh-CN" altLang="en-US"/>
            </a:p>
          </p:txBody>
        </p:sp>
        <p:sp>
          <p:nvSpPr>
            <p:cNvPr id="28681" name="Rectangle 32"/>
            <p:cNvSpPr>
              <a:spLocks noChangeArrowheads="1"/>
            </p:cNvSpPr>
            <p:nvPr/>
          </p:nvSpPr>
          <p:spPr bwMode="auto">
            <a:xfrm>
              <a:off x="2343" y="1980"/>
              <a:ext cx="104" cy="709"/>
            </a:xfrm>
            <a:prstGeom prst="rect">
              <a:avLst/>
            </a:prstGeom>
            <a:solidFill>
              <a:srgbClr val="00FF00"/>
            </a:solidFill>
            <a:ln w="9525">
              <a:solidFill>
                <a:srgbClr val="000000"/>
              </a:solidFill>
              <a:miter lim="800000"/>
              <a:headEnd/>
              <a:tailEnd/>
            </a:ln>
          </p:spPr>
          <p:txBody>
            <a:bodyPr/>
            <a:lstStyle/>
            <a:p>
              <a:endParaRPr lang="zh-CN" altLang="en-US"/>
            </a:p>
          </p:txBody>
        </p:sp>
        <p:sp>
          <p:nvSpPr>
            <p:cNvPr id="28682" name="Rectangle 33"/>
            <p:cNvSpPr>
              <a:spLocks noChangeArrowheads="1"/>
            </p:cNvSpPr>
            <p:nvPr/>
          </p:nvSpPr>
          <p:spPr bwMode="auto">
            <a:xfrm>
              <a:off x="2650" y="1980"/>
              <a:ext cx="103" cy="1393"/>
            </a:xfrm>
            <a:prstGeom prst="rect">
              <a:avLst/>
            </a:prstGeom>
            <a:solidFill>
              <a:srgbClr val="000000"/>
            </a:solidFill>
            <a:ln w="9525">
              <a:solidFill>
                <a:srgbClr val="000000"/>
              </a:solidFill>
              <a:miter lim="800000"/>
              <a:headEnd/>
              <a:tailEnd/>
            </a:ln>
          </p:spPr>
          <p:txBody>
            <a:bodyPr/>
            <a:lstStyle/>
            <a:p>
              <a:endParaRPr lang="zh-CN" altLang="en-US"/>
            </a:p>
          </p:txBody>
        </p:sp>
        <p:sp>
          <p:nvSpPr>
            <p:cNvPr id="28683" name="Rectangle 34"/>
            <p:cNvSpPr>
              <a:spLocks noChangeArrowheads="1"/>
            </p:cNvSpPr>
            <p:nvPr/>
          </p:nvSpPr>
          <p:spPr bwMode="auto">
            <a:xfrm>
              <a:off x="2973" y="1992"/>
              <a:ext cx="103" cy="1044"/>
            </a:xfrm>
            <a:prstGeom prst="rect">
              <a:avLst/>
            </a:prstGeom>
            <a:solidFill>
              <a:srgbClr val="000000"/>
            </a:solidFill>
            <a:ln w="9525">
              <a:solidFill>
                <a:srgbClr val="000000"/>
              </a:solidFill>
              <a:miter lim="800000"/>
              <a:headEnd/>
              <a:tailEnd/>
            </a:ln>
          </p:spPr>
          <p:txBody>
            <a:bodyPr/>
            <a:lstStyle/>
            <a:p>
              <a:endParaRPr lang="zh-CN" altLang="en-US"/>
            </a:p>
          </p:txBody>
        </p:sp>
        <p:sp>
          <p:nvSpPr>
            <p:cNvPr id="28684" name="Rectangle 35"/>
            <p:cNvSpPr>
              <a:spLocks noChangeArrowheads="1"/>
            </p:cNvSpPr>
            <p:nvPr/>
          </p:nvSpPr>
          <p:spPr bwMode="auto">
            <a:xfrm>
              <a:off x="3268" y="1992"/>
              <a:ext cx="103" cy="1044"/>
            </a:xfrm>
            <a:prstGeom prst="rect">
              <a:avLst/>
            </a:prstGeom>
            <a:solidFill>
              <a:srgbClr val="00FF00"/>
            </a:solidFill>
            <a:ln w="9525">
              <a:solidFill>
                <a:srgbClr val="000000"/>
              </a:solidFill>
              <a:miter lim="800000"/>
              <a:headEnd/>
              <a:tailEnd/>
            </a:ln>
          </p:spPr>
          <p:txBody>
            <a:bodyPr/>
            <a:lstStyle/>
            <a:p>
              <a:endParaRPr lang="zh-CN" altLang="en-US"/>
            </a:p>
          </p:txBody>
        </p:sp>
        <p:sp>
          <p:nvSpPr>
            <p:cNvPr id="28685" name="Line 36"/>
            <p:cNvSpPr>
              <a:spLocks noChangeShapeType="1"/>
            </p:cNvSpPr>
            <p:nvPr/>
          </p:nvSpPr>
          <p:spPr bwMode="auto">
            <a:xfrm>
              <a:off x="1207" y="2135"/>
              <a:ext cx="270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8686" name="Rectangle 38"/>
            <p:cNvSpPr>
              <a:spLocks noChangeArrowheads="1"/>
            </p:cNvSpPr>
            <p:nvPr/>
          </p:nvSpPr>
          <p:spPr bwMode="auto">
            <a:xfrm>
              <a:off x="192" y="3456"/>
              <a:ext cx="53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视图：   </a:t>
              </a:r>
              <a:r>
                <a:rPr lang="en-US" altLang="zh-CN" sz="2800"/>
                <a:t>GraphicalObj       PolyLine       Rectangle</a:t>
              </a:r>
            </a:p>
          </p:txBody>
        </p:sp>
        <p:sp>
          <p:nvSpPr>
            <p:cNvPr id="28687" name="Rectangle 39"/>
            <p:cNvSpPr>
              <a:spLocks noChangeArrowheads="1"/>
            </p:cNvSpPr>
            <p:nvPr/>
          </p:nvSpPr>
          <p:spPr bwMode="auto">
            <a:xfrm>
              <a:off x="2544" y="3552"/>
              <a:ext cx="146" cy="146"/>
            </a:xfrm>
            <a:prstGeom prst="rect">
              <a:avLst/>
            </a:prstGeom>
            <a:solidFill>
              <a:srgbClr val="00FF00"/>
            </a:solidFill>
            <a:ln w="9525">
              <a:solidFill>
                <a:srgbClr val="000000"/>
              </a:solidFill>
              <a:miter lim="800000"/>
              <a:headEnd/>
              <a:tailEnd/>
            </a:ln>
          </p:spPr>
          <p:txBody>
            <a:bodyPr/>
            <a:lstStyle/>
            <a:p>
              <a:endParaRPr lang="zh-CN" altLang="en-US"/>
            </a:p>
          </p:txBody>
        </p:sp>
        <p:sp>
          <p:nvSpPr>
            <p:cNvPr id="28688" name="Rectangle 40"/>
            <p:cNvSpPr>
              <a:spLocks noChangeArrowheads="1"/>
            </p:cNvSpPr>
            <p:nvPr/>
          </p:nvSpPr>
          <p:spPr bwMode="auto">
            <a:xfrm>
              <a:off x="816" y="3552"/>
              <a:ext cx="146" cy="146"/>
            </a:xfrm>
            <a:prstGeom prst="rect">
              <a:avLst/>
            </a:prstGeom>
            <a:solidFill>
              <a:srgbClr val="FFFFFF"/>
            </a:solidFill>
            <a:ln w="9525">
              <a:solidFill>
                <a:srgbClr val="000000"/>
              </a:solidFill>
              <a:miter lim="800000"/>
              <a:headEnd/>
              <a:tailEnd/>
            </a:ln>
          </p:spPr>
          <p:txBody>
            <a:bodyPr/>
            <a:lstStyle/>
            <a:p>
              <a:endParaRPr lang="zh-CN" altLang="en-US"/>
            </a:p>
          </p:txBody>
        </p:sp>
        <p:sp>
          <p:nvSpPr>
            <p:cNvPr id="28689" name="Rectangle 41"/>
            <p:cNvSpPr>
              <a:spLocks noChangeArrowheads="1"/>
            </p:cNvSpPr>
            <p:nvPr/>
          </p:nvSpPr>
          <p:spPr bwMode="auto">
            <a:xfrm>
              <a:off x="3792" y="3552"/>
              <a:ext cx="146" cy="146"/>
            </a:xfrm>
            <a:prstGeom prst="rect">
              <a:avLst/>
            </a:prstGeom>
            <a:solidFill>
              <a:srgbClr val="000000"/>
            </a:solidFill>
            <a:ln w="9525">
              <a:solidFill>
                <a:srgbClr val="000000"/>
              </a:solidFill>
              <a:miter lim="800000"/>
              <a:headEnd/>
              <a:tailEnd/>
            </a:ln>
          </p:spPr>
          <p:txBody>
            <a:bodyPr/>
            <a:lstStyle/>
            <a:p>
              <a:endParaRPr lang="zh-CN" altLang="en-US"/>
            </a:p>
          </p:txBody>
        </p:sp>
        <p:sp>
          <p:nvSpPr>
            <p:cNvPr id="28690" name="Rectangle 42"/>
            <p:cNvSpPr>
              <a:spLocks noChangeArrowheads="1"/>
            </p:cNvSpPr>
            <p:nvPr/>
          </p:nvSpPr>
          <p:spPr bwMode="auto">
            <a:xfrm>
              <a:off x="3696" y="3125"/>
              <a:ext cx="182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Rectangle </a:t>
              </a:r>
              <a:r>
                <a:rPr lang="zh-CN" altLang="en-US" sz="2800"/>
                <a:t>方法表</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2.3</a:t>
            </a:r>
            <a:r>
              <a:rPr lang="en-US" altLang="zh-CN" b="1" smtClean="0">
                <a:latin typeface="宋体" pitchFamily="2" charset="-122"/>
              </a:rPr>
              <a:t>  </a:t>
            </a:r>
            <a:r>
              <a:rPr lang="zh-CN" altLang="en-US" b="1" smtClean="0">
                <a:latin typeface="宋体" pitchFamily="2" charset="-122"/>
              </a:rPr>
              <a:t>继承的编译方案</a:t>
            </a:r>
          </a:p>
        </p:txBody>
      </p:sp>
      <p:sp>
        <p:nvSpPr>
          <p:cNvPr id="1628163" name="Rectangle 3"/>
          <p:cNvSpPr>
            <a:spLocks noGrp="1" noChangeArrowheads="1"/>
          </p:cNvSpPr>
          <p:nvPr>
            <p:ph idx="1"/>
          </p:nvPr>
        </p:nvSpPr>
        <p:spPr>
          <a:xfrm>
            <a:off x="287338" y="1438275"/>
            <a:ext cx="8564562" cy="5038725"/>
          </a:xfrm>
          <a:noFill/>
          <a:extLst>
            <a:ext uri="{91240B29-F687-4F45-9708-019B960494DF}">
              <a14:hiddenLine xmlns:a14="http://schemas.microsoft.com/office/drawing/2010/main" w="25400">
                <a:solidFill>
                  <a:schemeClr val="tx1"/>
                </a:solidFill>
                <a:miter lim="800000"/>
                <a:headEnd/>
                <a:tailEnd/>
              </a14:hiddenLine>
            </a:ext>
          </a:extLst>
        </p:spPr>
        <p:txBody>
          <a:bodyPr/>
          <a:lstStyle/>
          <a:p>
            <a:pPr algn="just">
              <a:spcBef>
                <a:spcPct val="0"/>
              </a:spcBef>
              <a:buFontTx/>
              <a:buNone/>
            </a:pPr>
            <a:r>
              <a:rPr lang="zh-CN" altLang="en-US" b="1" smtClean="0"/>
              <a:t>1</a:t>
            </a:r>
            <a:r>
              <a:rPr lang="en-US" altLang="zh-CN" b="1" smtClean="0"/>
              <a:t>2.3.2 </a:t>
            </a:r>
            <a:r>
              <a:rPr lang="zh-CN" altLang="en-US" b="1" smtClean="0"/>
              <a:t>重复继承的编译方案</a:t>
            </a:r>
          </a:p>
          <a:p>
            <a:pPr algn="just">
              <a:spcBef>
                <a:spcPct val="0"/>
              </a:spcBef>
              <a:buFontTx/>
              <a:buNone/>
            </a:pPr>
            <a:r>
              <a:rPr lang="zh-CN" altLang="en-US" b="1" smtClean="0">
                <a:latin typeface="宋体" pitchFamily="2" charset="-122"/>
              </a:rPr>
              <a:t>	重复继承对语言定义和编译器设计来说，都</a:t>
            </a:r>
          </a:p>
          <a:p>
            <a:pPr algn="just">
              <a:spcBef>
                <a:spcPct val="0"/>
              </a:spcBef>
              <a:buFontTx/>
              <a:buNone/>
            </a:pPr>
            <a:r>
              <a:rPr lang="zh-CN" altLang="en-US" b="1" smtClean="0">
                <a:latin typeface="宋体" pitchFamily="2" charset="-122"/>
              </a:rPr>
              <a:t>具有很大的挑战性</a:t>
            </a:r>
            <a:endParaRPr lang="zh-CN" altLang="en-US" b="1" smtClean="0"/>
          </a:p>
          <a:p>
            <a:pPr algn="just">
              <a:spcBef>
                <a:spcPct val="0"/>
              </a:spcBef>
            </a:pPr>
            <a:r>
              <a:rPr lang="en-US" altLang="zh-CN" b="1" smtClean="0"/>
              <a:t>B1</a:t>
            </a:r>
            <a:r>
              <a:rPr lang="zh-CN" altLang="en-US" b="1" smtClean="0">
                <a:latin typeface="宋体" pitchFamily="2" charset="-122"/>
              </a:rPr>
              <a:t>和</a:t>
            </a:r>
            <a:r>
              <a:rPr lang="en-US" altLang="zh-CN" b="1" smtClean="0"/>
              <a:t>B2</a:t>
            </a:r>
            <a:r>
              <a:rPr lang="zh-CN" altLang="en-US" b="1" smtClean="0"/>
              <a:t>之</a:t>
            </a:r>
            <a:r>
              <a:rPr lang="zh-CN" altLang="en-US" b="1" smtClean="0">
                <a:latin typeface="宋体" pitchFamily="2" charset="-122"/>
              </a:rPr>
              <a:t>间的冲突与矛盾</a:t>
            </a:r>
            <a:endParaRPr lang="zh-CN" altLang="en-US" b="1" smtClean="0"/>
          </a:p>
          <a:p>
            <a:pPr algn="just">
              <a:spcBef>
                <a:spcPct val="0"/>
              </a:spcBef>
            </a:pPr>
            <a:r>
              <a:rPr lang="zh-CN" altLang="en-US" b="1" smtClean="0">
                <a:latin typeface="宋体" pitchFamily="2" charset="-122"/>
              </a:rPr>
              <a:t>重复继承</a:t>
            </a:r>
            <a:endParaRPr lang="zh-CN" altLang="en-US" b="1" smtClean="0"/>
          </a:p>
          <a:p>
            <a:pPr lvl="1" algn="just">
              <a:spcBef>
                <a:spcPct val="0"/>
              </a:spcBef>
            </a:pPr>
            <a:r>
              <a:rPr lang="zh-CN" altLang="en-US" b="1" smtClean="0"/>
              <a:t>可以有多个实例</a:t>
            </a:r>
          </a:p>
          <a:p>
            <a:pPr lvl="1" algn="just">
              <a:spcBef>
                <a:spcPct val="0"/>
              </a:spcBef>
            </a:pPr>
            <a:r>
              <a:rPr lang="zh-CN" altLang="en-US" b="1" smtClean="0"/>
              <a:t>只能有一个实例</a:t>
            </a:r>
          </a:p>
        </p:txBody>
      </p:sp>
      <p:grpSp>
        <p:nvGrpSpPr>
          <p:cNvPr id="29700" name="Group 27"/>
          <p:cNvGrpSpPr>
            <a:grpSpLocks/>
          </p:cNvGrpSpPr>
          <p:nvPr/>
        </p:nvGrpSpPr>
        <p:grpSpPr bwMode="auto">
          <a:xfrm>
            <a:off x="5257800" y="3505200"/>
            <a:ext cx="3581400" cy="2916238"/>
            <a:chOff x="4259" y="5504"/>
            <a:chExt cx="3312" cy="1756"/>
          </a:xfrm>
        </p:grpSpPr>
        <p:sp>
          <p:nvSpPr>
            <p:cNvPr id="29701" name="Oval 28"/>
            <p:cNvSpPr>
              <a:spLocks noChangeArrowheads="1"/>
            </p:cNvSpPr>
            <p:nvPr/>
          </p:nvSpPr>
          <p:spPr bwMode="auto">
            <a:xfrm>
              <a:off x="5489" y="5504"/>
              <a:ext cx="900" cy="4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 tIns="0" rIns="18000" bIns="10800" anchor="ctr"/>
            <a:lstStyle/>
            <a:p>
              <a:pPr algn="ctr"/>
              <a:r>
                <a:rPr lang="en-US" altLang="zh-CN"/>
                <a:t>A</a:t>
              </a:r>
            </a:p>
          </p:txBody>
        </p:sp>
        <p:sp>
          <p:nvSpPr>
            <p:cNvPr id="29702" name="Oval 29"/>
            <p:cNvSpPr>
              <a:spLocks noChangeArrowheads="1"/>
            </p:cNvSpPr>
            <p:nvPr/>
          </p:nvSpPr>
          <p:spPr bwMode="auto">
            <a:xfrm>
              <a:off x="4259" y="6120"/>
              <a:ext cx="900" cy="4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 tIns="0" rIns="18000" bIns="10800" anchor="ctr"/>
            <a:lstStyle/>
            <a:p>
              <a:pPr algn="ctr"/>
              <a:r>
                <a:rPr lang="en-US" altLang="zh-CN"/>
                <a:t>B1</a:t>
              </a:r>
            </a:p>
          </p:txBody>
        </p:sp>
        <p:sp>
          <p:nvSpPr>
            <p:cNvPr id="29703" name="Oval 30"/>
            <p:cNvSpPr>
              <a:spLocks noChangeArrowheads="1"/>
            </p:cNvSpPr>
            <p:nvPr/>
          </p:nvSpPr>
          <p:spPr bwMode="auto">
            <a:xfrm>
              <a:off x="6671" y="6164"/>
              <a:ext cx="900" cy="4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 tIns="0" rIns="18000" bIns="10800" anchor="ctr"/>
            <a:lstStyle/>
            <a:p>
              <a:pPr algn="ctr"/>
              <a:r>
                <a:rPr lang="en-US" altLang="zh-CN"/>
                <a:t>B2</a:t>
              </a:r>
            </a:p>
          </p:txBody>
        </p:sp>
        <p:sp>
          <p:nvSpPr>
            <p:cNvPr id="29704" name="Oval 31"/>
            <p:cNvSpPr>
              <a:spLocks noChangeArrowheads="1"/>
            </p:cNvSpPr>
            <p:nvPr/>
          </p:nvSpPr>
          <p:spPr bwMode="auto">
            <a:xfrm>
              <a:off x="5459" y="6764"/>
              <a:ext cx="900" cy="4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 tIns="0" rIns="18000" bIns="10800" anchor="ctr"/>
            <a:lstStyle/>
            <a:p>
              <a:pPr algn="ctr"/>
              <a:r>
                <a:rPr lang="en-US" altLang="zh-CN"/>
                <a:t>C</a:t>
              </a:r>
            </a:p>
          </p:txBody>
        </p:sp>
        <p:sp>
          <p:nvSpPr>
            <p:cNvPr id="29705" name="Line 32"/>
            <p:cNvSpPr>
              <a:spLocks noChangeShapeType="1"/>
            </p:cNvSpPr>
            <p:nvPr/>
          </p:nvSpPr>
          <p:spPr bwMode="auto">
            <a:xfrm flipH="1">
              <a:off x="5039" y="5954"/>
              <a:ext cx="556" cy="24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nchor="ctr"/>
            <a:lstStyle/>
            <a:p>
              <a:endParaRPr lang="zh-CN" altLang="en-US"/>
            </a:p>
          </p:txBody>
        </p:sp>
        <p:sp>
          <p:nvSpPr>
            <p:cNvPr id="29706" name="Line 33"/>
            <p:cNvSpPr>
              <a:spLocks noChangeShapeType="1"/>
            </p:cNvSpPr>
            <p:nvPr/>
          </p:nvSpPr>
          <p:spPr bwMode="auto">
            <a:xfrm>
              <a:off x="5039" y="6568"/>
              <a:ext cx="556" cy="24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nchor="ctr"/>
            <a:lstStyle/>
            <a:p>
              <a:endParaRPr lang="zh-CN" altLang="en-US"/>
            </a:p>
          </p:txBody>
        </p:sp>
        <p:sp>
          <p:nvSpPr>
            <p:cNvPr id="29707" name="Line 34"/>
            <p:cNvSpPr>
              <a:spLocks noChangeShapeType="1"/>
            </p:cNvSpPr>
            <p:nvPr/>
          </p:nvSpPr>
          <p:spPr bwMode="auto">
            <a:xfrm flipH="1">
              <a:off x="6253" y="6598"/>
              <a:ext cx="556" cy="24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nchor="ctr"/>
            <a:lstStyle/>
            <a:p>
              <a:endParaRPr lang="zh-CN" altLang="en-US"/>
            </a:p>
          </p:txBody>
        </p:sp>
        <p:sp>
          <p:nvSpPr>
            <p:cNvPr id="29708" name="Line 35"/>
            <p:cNvSpPr>
              <a:spLocks noChangeShapeType="1"/>
            </p:cNvSpPr>
            <p:nvPr/>
          </p:nvSpPr>
          <p:spPr bwMode="auto">
            <a:xfrm>
              <a:off x="6269" y="5968"/>
              <a:ext cx="556" cy="24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28163">
                                            <p:txEl>
                                              <p:pRg st="4" end="4"/>
                                            </p:txEl>
                                          </p:spTgt>
                                        </p:tgtEl>
                                        <p:attrNameLst>
                                          <p:attrName>style.visibility</p:attrName>
                                        </p:attrNameLst>
                                      </p:cBhvr>
                                      <p:to>
                                        <p:strVal val="visible"/>
                                      </p:to>
                                    </p:set>
                                    <p:animEffect transition="in" filter="box(in)">
                                      <p:cBhvr>
                                        <p:cTn id="7" dur="500"/>
                                        <p:tgtEl>
                                          <p:spTgt spid="1628163">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28163">
                                            <p:txEl>
                                              <p:pRg st="5" end="5"/>
                                            </p:txEl>
                                          </p:spTgt>
                                        </p:tgtEl>
                                        <p:attrNameLst>
                                          <p:attrName>style.visibility</p:attrName>
                                        </p:attrNameLst>
                                      </p:cBhvr>
                                      <p:to>
                                        <p:strVal val="visible"/>
                                      </p:to>
                                    </p:set>
                                    <p:animEffect transition="in" filter="box(in)">
                                      <p:cBhvr>
                                        <p:cTn id="10" dur="500"/>
                                        <p:tgtEl>
                                          <p:spTgt spid="1628163">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628163">
                                            <p:txEl>
                                              <p:pRg st="6" end="6"/>
                                            </p:txEl>
                                          </p:spTgt>
                                        </p:tgtEl>
                                        <p:attrNameLst>
                                          <p:attrName>style.visibility</p:attrName>
                                        </p:attrNameLst>
                                      </p:cBhvr>
                                      <p:to>
                                        <p:strVal val="visible"/>
                                      </p:to>
                                    </p:set>
                                    <p:animEffect transition="in" filter="box(in)">
                                      <p:cBhvr>
                                        <p:cTn id="13" dur="500"/>
                                        <p:tgtEl>
                                          <p:spTgt spid="16281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2.3</a:t>
            </a:r>
            <a:r>
              <a:rPr lang="en-US" altLang="zh-CN" b="1" smtClean="0">
                <a:latin typeface="宋体" pitchFamily="2" charset="-122"/>
              </a:rPr>
              <a:t>  </a:t>
            </a:r>
            <a:r>
              <a:rPr lang="zh-CN" altLang="en-US" b="1" smtClean="0">
                <a:latin typeface="宋体" pitchFamily="2" charset="-122"/>
              </a:rPr>
              <a:t>继承的编译方案</a:t>
            </a:r>
          </a:p>
        </p:txBody>
      </p:sp>
      <p:sp>
        <p:nvSpPr>
          <p:cNvPr id="1640451" name="Rectangle 3"/>
          <p:cNvSpPr>
            <a:spLocks noGrp="1" noChangeArrowheads="1"/>
          </p:cNvSpPr>
          <p:nvPr>
            <p:ph idx="1"/>
          </p:nvPr>
        </p:nvSpPr>
        <p:spPr>
          <a:xfrm>
            <a:off x="287338" y="1438275"/>
            <a:ext cx="8564562" cy="5038725"/>
          </a:xfrm>
          <a:noFill/>
          <a:extLst>
            <a:ext uri="{91240B29-F687-4F45-9708-019B960494DF}">
              <a14:hiddenLine xmlns:a14="http://schemas.microsoft.com/office/drawing/2010/main" w="25400">
                <a:solidFill>
                  <a:schemeClr val="tx1"/>
                </a:solidFill>
                <a:miter lim="800000"/>
                <a:headEnd/>
                <a:tailEnd/>
              </a14:hiddenLine>
            </a:ext>
          </a:extLst>
        </p:spPr>
        <p:txBody>
          <a:bodyPr/>
          <a:lstStyle/>
          <a:p>
            <a:pPr algn="just">
              <a:spcBef>
                <a:spcPct val="0"/>
              </a:spcBef>
              <a:buFontTx/>
              <a:buNone/>
            </a:pPr>
            <a:r>
              <a:rPr lang="en-US" altLang="zh-CN" b="1" smtClean="0"/>
              <a:t>B1</a:t>
            </a:r>
            <a:r>
              <a:rPr lang="zh-CN" altLang="en-US" b="1" smtClean="0">
                <a:latin typeface="宋体" pitchFamily="2" charset="-122"/>
              </a:rPr>
              <a:t>和</a:t>
            </a:r>
            <a:r>
              <a:rPr lang="en-US" altLang="zh-CN" b="1" smtClean="0"/>
              <a:t>B2</a:t>
            </a:r>
            <a:r>
              <a:rPr lang="zh-CN" altLang="en-US" b="1" smtClean="0"/>
              <a:t>之</a:t>
            </a:r>
            <a:r>
              <a:rPr lang="zh-CN" altLang="en-US" b="1" smtClean="0">
                <a:latin typeface="宋体" pitchFamily="2" charset="-122"/>
              </a:rPr>
              <a:t>间的冲突与矛盾</a:t>
            </a:r>
            <a:endParaRPr lang="zh-CN" altLang="en-US" b="1" smtClean="0"/>
          </a:p>
          <a:p>
            <a:pPr algn="just">
              <a:spcBef>
                <a:spcPct val="0"/>
              </a:spcBef>
              <a:buFontTx/>
              <a:buNone/>
            </a:pPr>
            <a:r>
              <a:rPr lang="zh-CN" altLang="en-US" b="1" smtClean="0"/>
              <a:t>这是</a:t>
            </a:r>
            <a:r>
              <a:rPr lang="zh-CN" altLang="en-US" b="1" smtClean="0">
                <a:latin typeface="宋体" pitchFamily="2" charset="-122"/>
              </a:rPr>
              <a:t>语言定义问题</a:t>
            </a:r>
            <a:r>
              <a:rPr lang="zh-CN" altLang="en-US" b="1" smtClean="0"/>
              <a:t>，解决办法：</a:t>
            </a:r>
            <a:endParaRPr lang="en-US" altLang="zh-CN" b="1" smtClean="0"/>
          </a:p>
          <a:p>
            <a:pPr algn="just">
              <a:spcBef>
                <a:spcPct val="0"/>
              </a:spcBef>
            </a:pPr>
            <a:r>
              <a:rPr lang="zh-CN" altLang="en-US" b="1" smtClean="0">
                <a:latin typeface="宋体" pitchFamily="2" charset="-122"/>
              </a:rPr>
              <a:t>将</a:t>
            </a:r>
            <a:r>
              <a:rPr lang="en-US" altLang="zh-CN" b="1" smtClean="0"/>
              <a:t>B1</a:t>
            </a:r>
            <a:r>
              <a:rPr lang="zh-CN" altLang="en-US" b="1" smtClean="0">
                <a:latin typeface="宋体" pitchFamily="2" charset="-122"/>
              </a:rPr>
              <a:t>定义为主要后代，冲突解决优先于</a:t>
            </a:r>
            <a:r>
              <a:rPr lang="en-US" altLang="zh-CN" b="1" smtClean="0"/>
              <a:t>B1</a:t>
            </a:r>
          </a:p>
          <a:p>
            <a:pPr algn="just">
              <a:spcBef>
                <a:spcPct val="0"/>
              </a:spcBef>
            </a:pPr>
            <a:r>
              <a:rPr lang="zh-CN" altLang="en-US" b="1" smtClean="0">
                <a:latin typeface="宋体" pitchFamily="2" charset="-122"/>
              </a:rPr>
              <a:t>语言允许重新命名被继承的特征</a:t>
            </a:r>
            <a:endParaRPr lang="zh-CN" altLang="en-US" b="1" smtClean="0"/>
          </a:p>
          <a:p>
            <a:pPr algn="just">
              <a:spcBef>
                <a:spcPct val="0"/>
              </a:spcBef>
            </a:pPr>
            <a:r>
              <a:rPr lang="zh-CN" altLang="en-US" b="1" smtClean="0">
                <a:latin typeface="宋体" pitchFamily="2" charset="-122"/>
              </a:rPr>
              <a:t>语言提供显式地手段来解决冲突</a:t>
            </a:r>
            <a:endParaRPr lang="zh-CN" altLang="en-US" b="1" smtClean="0"/>
          </a:p>
          <a:p>
            <a:pPr lvl="1" algn="just">
              <a:spcBef>
                <a:spcPct val="0"/>
              </a:spcBef>
            </a:pPr>
            <a:r>
              <a:rPr lang="en-US" altLang="zh-CN" b="1" smtClean="0"/>
              <a:t>B1::n</a:t>
            </a:r>
            <a:r>
              <a:rPr lang="zh-CN" altLang="en-US" b="1" smtClean="0">
                <a:latin typeface="宋体" pitchFamily="2" charset="-122"/>
              </a:rPr>
              <a:t>或</a:t>
            </a:r>
            <a:r>
              <a:rPr lang="en-US" altLang="zh-CN" b="1" smtClean="0"/>
              <a:t>B2::n </a:t>
            </a:r>
          </a:p>
          <a:p>
            <a:pPr algn="just">
              <a:spcBef>
                <a:spcPct val="0"/>
              </a:spcBef>
            </a:pPr>
            <a:endParaRPr lang="zh-CN" altLang="en-US" b="1" smtClean="0"/>
          </a:p>
          <a:p>
            <a:pPr algn="just">
              <a:spcBef>
                <a:spcPct val="0"/>
              </a:spcBef>
            </a:pPr>
            <a:r>
              <a:rPr lang="zh-CN" altLang="en-US" b="1" smtClean="0">
                <a:latin typeface="宋体" pitchFamily="2" charset="-122"/>
              </a:rPr>
              <a:t>实现起来并无什么困难，</a:t>
            </a:r>
          </a:p>
          <a:p>
            <a:pPr algn="just">
              <a:spcBef>
                <a:spcPct val="0"/>
              </a:spcBef>
              <a:buFontTx/>
              <a:buNone/>
            </a:pPr>
            <a:r>
              <a:rPr lang="zh-CN" altLang="en-US" b="1" smtClean="0">
                <a:latin typeface="宋体" pitchFamily="2" charset="-122"/>
              </a:rPr>
              <a:t>	只涉及到编译器符号表的</a:t>
            </a:r>
          </a:p>
          <a:p>
            <a:pPr algn="just">
              <a:spcBef>
                <a:spcPct val="0"/>
              </a:spcBef>
              <a:buFontTx/>
              <a:buNone/>
            </a:pPr>
            <a:r>
              <a:rPr lang="zh-CN" altLang="en-US" b="1" smtClean="0">
                <a:latin typeface="宋体" pitchFamily="2" charset="-122"/>
              </a:rPr>
              <a:t>	组织和管理问题</a:t>
            </a:r>
            <a:endParaRPr lang="zh-CN" altLang="en-US" b="1" smtClean="0"/>
          </a:p>
        </p:txBody>
      </p:sp>
      <p:grpSp>
        <p:nvGrpSpPr>
          <p:cNvPr id="30724" name="Group 4"/>
          <p:cNvGrpSpPr>
            <a:grpSpLocks/>
          </p:cNvGrpSpPr>
          <p:nvPr/>
        </p:nvGrpSpPr>
        <p:grpSpPr bwMode="auto">
          <a:xfrm>
            <a:off x="5257800" y="3505200"/>
            <a:ext cx="3581400" cy="2916238"/>
            <a:chOff x="4259" y="5504"/>
            <a:chExt cx="3312" cy="1756"/>
          </a:xfrm>
        </p:grpSpPr>
        <p:sp>
          <p:nvSpPr>
            <p:cNvPr id="30725" name="Oval 5"/>
            <p:cNvSpPr>
              <a:spLocks noChangeArrowheads="1"/>
            </p:cNvSpPr>
            <p:nvPr/>
          </p:nvSpPr>
          <p:spPr bwMode="auto">
            <a:xfrm>
              <a:off x="5489" y="5504"/>
              <a:ext cx="900" cy="4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 tIns="0" rIns="18000" bIns="10800" anchor="ctr"/>
            <a:lstStyle/>
            <a:p>
              <a:pPr algn="ctr"/>
              <a:r>
                <a:rPr lang="en-US" altLang="zh-CN"/>
                <a:t>A</a:t>
              </a:r>
            </a:p>
          </p:txBody>
        </p:sp>
        <p:sp>
          <p:nvSpPr>
            <p:cNvPr id="30726" name="Oval 6"/>
            <p:cNvSpPr>
              <a:spLocks noChangeArrowheads="1"/>
            </p:cNvSpPr>
            <p:nvPr/>
          </p:nvSpPr>
          <p:spPr bwMode="auto">
            <a:xfrm>
              <a:off x="4259" y="6120"/>
              <a:ext cx="900" cy="4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 tIns="0" rIns="18000" bIns="10800" anchor="ctr"/>
            <a:lstStyle/>
            <a:p>
              <a:pPr algn="ctr"/>
              <a:r>
                <a:rPr lang="en-US" altLang="zh-CN"/>
                <a:t>B1</a:t>
              </a:r>
            </a:p>
          </p:txBody>
        </p:sp>
        <p:sp>
          <p:nvSpPr>
            <p:cNvPr id="30727" name="Oval 7"/>
            <p:cNvSpPr>
              <a:spLocks noChangeArrowheads="1"/>
            </p:cNvSpPr>
            <p:nvPr/>
          </p:nvSpPr>
          <p:spPr bwMode="auto">
            <a:xfrm>
              <a:off x="6671" y="6164"/>
              <a:ext cx="900" cy="4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 tIns="0" rIns="18000" bIns="10800" anchor="ctr"/>
            <a:lstStyle/>
            <a:p>
              <a:pPr algn="ctr"/>
              <a:r>
                <a:rPr lang="en-US" altLang="zh-CN"/>
                <a:t>B2</a:t>
              </a:r>
            </a:p>
          </p:txBody>
        </p:sp>
        <p:sp>
          <p:nvSpPr>
            <p:cNvPr id="30728" name="Oval 8"/>
            <p:cNvSpPr>
              <a:spLocks noChangeArrowheads="1"/>
            </p:cNvSpPr>
            <p:nvPr/>
          </p:nvSpPr>
          <p:spPr bwMode="auto">
            <a:xfrm>
              <a:off x="5459" y="6764"/>
              <a:ext cx="900" cy="4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 tIns="0" rIns="18000" bIns="10800" anchor="ctr"/>
            <a:lstStyle/>
            <a:p>
              <a:pPr algn="ctr"/>
              <a:r>
                <a:rPr lang="en-US" altLang="zh-CN"/>
                <a:t>C</a:t>
              </a:r>
            </a:p>
          </p:txBody>
        </p:sp>
        <p:sp>
          <p:nvSpPr>
            <p:cNvPr id="30729" name="Line 9"/>
            <p:cNvSpPr>
              <a:spLocks noChangeShapeType="1"/>
            </p:cNvSpPr>
            <p:nvPr/>
          </p:nvSpPr>
          <p:spPr bwMode="auto">
            <a:xfrm flipH="1">
              <a:off x="5039" y="5954"/>
              <a:ext cx="556" cy="24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nchor="ctr"/>
            <a:lstStyle/>
            <a:p>
              <a:endParaRPr lang="zh-CN" altLang="en-US"/>
            </a:p>
          </p:txBody>
        </p:sp>
        <p:sp>
          <p:nvSpPr>
            <p:cNvPr id="30730" name="Line 10"/>
            <p:cNvSpPr>
              <a:spLocks noChangeShapeType="1"/>
            </p:cNvSpPr>
            <p:nvPr/>
          </p:nvSpPr>
          <p:spPr bwMode="auto">
            <a:xfrm>
              <a:off x="5039" y="6568"/>
              <a:ext cx="556" cy="24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nchor="ctr"/>
            <a:lstStyle/>
            <a:p>
              <a:endParaRPr lang="zh-CN" altLang="en-US"/>
            </a:p>
          </p:txBody>
        </p:sp>
        <p:sp>
          <p:nvSpPr>
            <p:cNvPr id="30731" name="Line 11"/>
            <p:cNvSpPr>
              <a:spLocks noChangeShapeType="1"/>
            </p:cNvSpPr>
            <p:nvPr/>
          </p:nvSpPr>
          <p:spPr bwMode="auto">
            <a:xfrm flipH="1">
              <a:off x="6253" y="6598"/>
              <a:ext cx="556" cy="24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nchor="ctr"/>
            <a:lstStyle/>
            <a:p>
              <a:endParaRPr lang="zh-CN" altLang="en-US"/>
            </a:p>
          </p:txBody>
        </p:sp>
        <p:sp>
          <p:nvSpPr>
            <p:cNvPr id="30732" name="Line 12"/>
            <p:cNvSpPr>
              <a:spLocks noChangeShapeType="1"/>
            </p:cNvSpPr>
            <p:nvPr/>
          </p:nvSpPr>
          <p:spPr bwMode="auto">
            <a:xfrm>
              <a:off x="6269" y="5968"/>
              <a:ext cx="556" cy="24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40451">
                                            <p:txEl>
                                              <p:pRg st="7" end="7"/>
                                            </p:txEl>
                                          </p:spTgt>
                                        </p:tgtEl>
                                        <p:attrNameLst>
                                          <p:attrName>style.visibility</p:attrName>
                                        </p:attrNameLst>
                                      </p:cBhvr>
                                      <p:to>
                                        <p:strVal val="visible"/>
                                      </p:to>
                                    </p:set>
                                    <p:animEffect transition="in" filter="box(in)">
                                      <p:cBhvr>
                                        <p:cTn id="7" dur="500"/>
                                        <p:tgtEl>
                                          <p:spTgt spid="1640451">
                                            <p:txEl>
                                              <p:pRg st="7" end="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40451">
                                            <p:txEl>
                                              <p:pRg st="8" end="8"/>
                                            </p:txEl>
                                          </p:spTgt>
                                        </p:tgtEl>
                                        <p:attrNameLst>
                                          <p:attrName>style.visibility</p:attrName>
                                        </p:attrNameLst>
                                      </p:cBhvr>
                                      <p:to>
                                        <p:strVal val="visible"/>
                                      </p:to>
                                    </p:set>
                                    <p:animEffect transition="in" filter="box(in)">
                                      <p:cBhvr>
                                        <p:cTn id="10" dur="500"/>
                                        <p:tgtEl>
                                          <p:spTgt spid="1640451">
                                            <p:txEl>
                                              <p:pRg st="8" end="8"/>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640451">
                                            <p:txEl>
                                              <p:pRg st="9" end="9"/>
                                            </p:txEl>
                                          </p:spTgt>
                                        </p:tgtEl>
                                        <p:attrNameLst>
                                          <p:attrName>style.visibility</p:attrName>
                                        </p:attrNameLst>
                                      </p:cBhvr>
                                      <p:to>
                                        <p:strVal val="visible"/>
                                      </p:to>
                                    </p:set>
                                    <p:animEffect transition="in" filter="box(in)">
                                      <p:cBhvr>
                                        <p:cTn id="13" dur="500"/>
                                        <p:tgtEl>
                                          <p:spTgt spid="16404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2.1</a:t>
            </a:r>
            <a:r>
              <a:rPr lang="en-US" altLang="zh-CN" b="1" smtClean="0">
                <a:latin typeface="宋体" pitchFamily="2" charset="-122"/>
              </a:rPr>
              <a:t> </a:t>
            </a:r>
            <a:r>
              <a:rPr lang="zh-CN" altLang="en-US" b="1" smtClean="0"/>
              <a:t>面向对象语言的概念</a:t>
            </a:r>
            <a:endParaRPr lang="zh-CN" altLang="en-US" b="1" smtClean="0">
              <a:latin typeface="宋体" pitchFamily="2" charset="-122"/>
            </a:endParaRPr>
          </a:p>
        </p:txBody>
      </p:sp>
      <p:sp>
        <p:nvSpPr>
          <p:cNvPr id="4099" name="Rectangle 3"/>
          <p:cNvSpPr>
            <a:spLocks noGrp="1" noChangeArrowheads="1"/>
          </p:cNvSpPr>
          <p:nvPr>
            <p:ph idx="1"/>
          </p:nvPr>
        </p:nvSpPr>
        <p:spPr>
          <a:xfrm>
            <a:off x="287338" y="1438275"/>
            <a:ext cx="8564562" cy="5326063"/>
          </a:xfrm>
          <a:noFill/>
        </p:spPr>
        <p:txBody>
          <a:bodyPr/>
          <a:lstStyle/>
          <a:p>
            <a:pPr>
              <a:buFontTx/>
              <a:buNone/>
            </a:pPr>
            <a:r>
              <a:rPr lang="zh-CN" altLang="en-US" b="1" smtClean="0"/>
              <a:t>1</a:t>
            </a:r>
            <a:r>
              <a:rPr lang="en-US" altLang="zh-CN" b="1" smtClean="0"/>
              <a:t>2.1.2 </a:t>
            </a:r>
            <a:r>
              <a:rPr lang="zh-CN" altLang="en-US" b="1" smtClean="0">
                <a:latin typeface="宋体" pitchFamily="2" charset="-122"/>
              </a:rPr>
              <a:t>继承</a:t>
            </a:r>
            <a:endParaRPr lang="zh-CN" altLang="en-US" b="1" smtClean="0"/>
          </a:p>
        </p:txBody>
      </p:sp>
      <p:sp>
        <p:nvSpPr>
          <p:cNvPr id="4100" name="Rectangle 22"/>
          <p:cNvSpPr>
            <a:spLocks noChangeArrowheads="1"/>
          </p:cNvSpPr>
          <p:nvPr/>
        </p:nvSpPr>
        <p:spPr bwMode="auto">
          <a:xfrm>
            <a:off x="3124200" y="1447800"/>
            <a:ext cx="419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zh-CN" altLang="en-US" sz="2800"/>
              <a:t>图形对象的继承层次结构</a:t>
            </a:r>
          </a:p>
        </p:txBody>
      </p:sp>
      <p:grpSp>
        <p:nvGrpSpPr>
          <p:cNvPr id="4101" name="Group 49"/>
          <p:cNvGrpSpPr>
            <a:grpSpLocks/>
          </p:cNvGrpSpPr>
          <p:nvPr/>
        </p:nvGrpSpPr>
        <p:grpSpPr bwMode="auto">
          <a:xfrm>
            <a:off x="212725" y="2057400"/>
            <a:ext cx="8437563" cy="4724400"/>
            <a:chOff x="134" y="1296"/>
            <a:chExt cx="5315" cy="2976"/>
          </a:xfrm>
        </p:grpSpPr>
        <p:sp>
          <p:nvSpPr>
            <p:cNvPr id="4102" name="Oval 30"/>
            <p:cNvSpPr>
              <a:spLocks noChangeArrowheads="1"/>
            </p:cNvSpPr>
            <p:nvPr/>
          </p:nvSpPr>
          <p:spPr bwMode="auto">
            <a:xfrm>
              <a:off x="232" y="1296"/>
              <a:ext cx="1673" cy="68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80000"/>
                </a:lnSpc>
              </a:pPr>
              <a:r>
                <a:rPr lang="en-US" altLang="zh-CN" sz="2400"/>
                <a:t>GraphicalObj</a:t>
              </a:r>
            </a:p>
            <a:p>
              <a:pPr>
                <a:lnSpc>
                  <a:spcPct val="80000"/>
                </a:lnSpc>
              </a:pPr>
              <a:r>
                <a:rPr lang="en-US" altLang="zh-CN" sz="2400"/>
                <a:t> translate</a:t>
              </a:r>
            </a:p>
            <a:p>
              <a:pPr>
                <a:lnSpc>
                  <a:spcPct val="80000"/>
                </a:lnSpc>
              </a:pPr>
              <a:r>
                <a:rPr lang="en-US" altLang="zh-CN" sz="2400"/>
                <a:t> scale</a:t>
              </a:r>
            </a:p>
          </p:txBody>
        </p:sp>
        <p:sp>
          <p:nvSpPr>
            <p:cNvPr id="4103" name="Oval 31"/>
            <p:cNvSpPr>
              <a:spLocks noChangeArrowheads="1"/>
            </p:cNvSpPr>
            <p:nvPr/>
          </p:nvSpPr>
          <p:spPr bwMode="auto">
            <a:xfrm>
              <a:off x="3759" y="1764"/>
              <a:ext cx="1507" cy="8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0" tIns="0" rIns="180000" bIns="0" anchor="ctr"/>
            <a:lstStyle/>
            <a:p>
              <a:pPr>
                <a:lnSpc>
                  <a:spcPct val="80000"/>
                </a:lnSpc>
              </a:pPr>
              <a:r>
                <a:rPr lang="en-US" altLang="zh-CN" sz="2400"/>
                <a:t> PolyLine</a:t>
              </a:r>
            </a:p>
            <a:p>
              <a:pPr>
                <a:lnSpc>
                  <a:spcPct val="80000"/>
                </a:lnSpc>
              </a:pPr>
              <a:r>
                <a:rPr lang="en-US" altLang="zh-CN" sz="2400"/>
                <a:t>  translate</a:t>
              </a:r>
            </a:p>
            <a:p>
              <a:pPr>
                <a:lnSpc>
                  <a:spcPct val="80000"/>
                </a:lnSpc>
              </a:pPr>
              <a:r>
                <a:rPr lang="en-US" altLang="zh-CN" sz="2400"/>
                <a:t>  scale</a:t>
              </a:r>
            </a:p>
            <a:p>
              <a:pPr>
                <a:lnSpc>
                  <a:spcPct val="80000"/>
                </a:lnSpc>
              </a:pPr>
              <a:r>
                <a:rPr lang="en-US" altLang="zh-CN" sz="2400"/>
                <a:t>  length</a:t>
              </a:r>
            </a:p>
          </p:txBody>
        </p:sp>
        <p:sp>
          <p:nvSpPr>
            <p:cNvPr id="4104" name="Oval 32"/>
            <p:cNvSpPr>
              <a:spLocks noChangeArrowheads="1"/>
            </p:cNvSpPr>
            <p:nvPr/>
          </p:nvSpPr>
          <p:spPr bwMode="auto">
            <a:xfrm>
              <a:off x="1400" y="2229"/>
              <a:ext cx="1924" cy="55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80000"/>
                </a:lnSpc>
              </a:pPr>
              <a:r>
                <a:rPr lang="en-US" altLang="zh-CN" sz="2400"/>
                <a:t>ClosedGraphics</a:t>
              </a:r>
            </a:p>
            <a:p>
              <a:pPr>
                <a:lnSpc>
                  <a:spcPct val="80000"/>
                </a:lnSpc>
              </a:pPr>
              <a:r>
                <a:rPr lang="en-US" altLang="zh-CN" sz="2400"/>
                <a:t> area</a:t>
              </a:r>
            </a:p>
          </p:txBody>
        </p:sp>
        <p:sp>
          <p:nvSpPr>
            <p:cNvPr id="4105" name="Oval 33"/>
            <p:cNvSpPr>
              <a:spLocks noChangeArrowheads="1"/>
            </p:cNvSpPr>
            <p:nvPr/>
          </p:nvSpPr>
          <p:spPr bwMode="auto">
            <a:xfrm>
              <a:off x="134" y="2949"/>
              <a:ext cx="1493" cy="92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08000" tIns="0" rIns="108000" bIns="0" anchor="ctr"/>
            <a:lstStyle/>
            <a:p>
              <a:pPr algn="just">
                <a:lnSpc>
                  <a:spcPct val="80000"/>
                </a:lnSpc>
              </a:pPr>
              <a:r>
                <a:rPr lang="en-US" altLang="zh-CN" sz="2400"/>
                <a:t>  Ellipse</a:t>
              </a:r>
            </a:p>
            <a:p>
              <a:pPr algn="just">
                <a:lnSpc>
                  <a:spcPct val="80000"/>
                </a:lnSpc>
              </a:pPr>
              <a:r>
                <a:rPr lang="en-US" altLang="zh-CN" sz="2400"/>
                <a:t>  translate</a:t>
              </a:r>
            </a:p>
            <a:p>
              <a:pPr algn="just">
                <a:lnSpc>
                  <a:spcPct val="80000"/>
                </a:lnSpc>
              </a:pPr>
              <a:r>
                <a:rPr lang="en-US" altLang="zh-CN" sz="2400"/>
                <a:t>  scale</a:t>
              </a:r>
            </a:p>
            <a:p>
              <a:pPr algn="just">
                <a:lnSpc>
                  <a:spcPct val="80000"/>
                </a:lnSpc>
              </a:pPr>
              <a:r>
                <a:rPr lang="en-US" altLang="zh-CN" sz="2400"/>
                <a:t>  area</a:t>
              </a:r>
            </a:p>
          </p:txBody>
        </p:sp>
        <p:sp>
          <p:nvSpPr>
            <p:cNvPr id="4106" name="Oval 34"/>
            <p:cNvSpPr>
              <a:spLocks noChangeArrowheads="1"/>
            </p:cNvSpPr>
            <p:nvPr/>
          </p:nvSpPr>
          <p:spPr bwMode="auto">
            <a:xfrm>
              <a:off x="2960" y="3011"/>
              <a:ext cx="1438" cy="49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0" tIns="0" rIns="180000" bIns="0" anchor="ctr"/>
            <a:lstStyle/>
            <a:p>
              <a:pPr algn="just">
                <a:lnSpc>
                  <a:spcPct val="80000"/>
                </a:lnSpc>
              </a:pPr>
              <a:r>
                <a:rPr lang="en-US" altLang="zh-CN" sz="2400"/>
                <a:t>PolyGon</a:t>
              </a:r>
            </a:p>
            <a:p>
              <a:pPr algn="just">
                <a:lnSpc>
                  <a:spcPct val="80000"/>
                </a:lnSpc>
              </a:pPr>
              <a:r>
                <a:rPr lang="en-US" altLang="zh-CN" sz="2400"/>
                <a:t> area</a:t>
              </a:r>
            </a:p>
          </p:txBody>
        </p:sp>
        <p:sp>
          <p:nvSpPr>
            <p:cNvPr id="4107" name="Oval 35"/>
            <p:cNvSpPr>
              <a:spLocks noChangeArrowheads="1"/>
            </p:cNvSpPr>
            <p:nvPr/>
          </p:nvSpPr>
          <p:spPr bwMode="auto">
            <a:xfrm>
              <a:off x="1818" y="3743"/>
              <a:ext cx="1495" cy="52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0" rIns="72000" bIns="0" anchor="ctr"/>
            <a:lstStyle/>
            <a:p>
              <a:pPr algn="just">
                <a:lnSpc>
                  <a:spcPct val="80000"/>
                </a:lnSpc>
              </a:pPr>
              <a:r>
                <a:rPr lang="en-US" altLang="zh-CN" sz="2400"/>
                <a:t>Rectangle</a:t>
              </a:r>
            </a:p>
            <a:p>
              <a:pPr algn="just">
                <a:lnSpc>
                  <a:spcPct val="80000"/>
                </a:lnSpc>
              </a:pPr>
              <a:r>
                <a:rPr lang="en-US" altLang="zh-CN" sz="2400"/>
                <a:t>area</a:t>
              </a:r>
            </a:p>
          </p:txBody>
        </p:sp>
        <p:sp>
          <p:nvSpPr>
            <p:cNvPr id="4108" name="Oval 36"/>
            <p:cNvSpPr>
              <a:spLocks noChangeArrowheads="1"/>
            </p:cNvSpPr>
            <p:nvPr/>
          </p:nvSpPr>
          <p:spPr bwMode="auto">
            <a:xfrm>
              <a:off x="4014" y="3702"/>
              <a:ext cx="1435" cy="4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lnSpc>
                  <a:spcPct val="80000"/>
                </a:lnSpc>
              </a:pPr>
              <a:r>
                <a:rPr lang="en-US" altLang="zh-CN" sz="2400"/>
                <a:t> Triangle</a:t>
              </a:r>
              <a:endParaRPr lang="en-US" altLang="zh-CN" sz="2400" b="0"/>
            </a:p>
          </p:txBody>
        </p:sp>
        <p:sp>
          <p:nvSpPr>
            <p:cNvPr id="4109" name="Line 37"/>
            <p:cNvSpPr>
              <a:spLocks noChangeShapeType="1"/>
            </p:cNvSpPr>
            <p:nvPr/>
          </p:nvSpPr>
          <p:spPr bwMode="auto">
            <a:xfrm>
              <a:off x="1518" y="1942"/>
              <a:ext cx="695" cy="2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110" name="Line 38"/>
            <p:cNvSpPr>
              <a:spLocks noChangeShapeType="1"/>
            </p:cNvSpPr>
            <p:nvPr/>
          </p:nvSpPr>
          <p:spPr bwMode="auto">
            <a:xfrm flipH="1">
              <a:off x="158" y="1979"/>
              <a:ext cx="589"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111" name="Line 39"/>
            <p:cNvSpPr>
              <a:spLocks noChangeShapeType="1"/>
            </p:cNvSpPr>
            <p:nvPr/>
          </p:nvSpPr>
          <p:spPr bwMode="auto">
            <a:xfrm>
              <a:off x="1920" y="1680"/>
              <a:ext cx="2088" cy="19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112" name="Line 40"/>
            <p:cNvSpPr>
              <a:spLocks noChangeShapeType="1"/>
            </p:cNvSpPr>
            <p:nvPr/>
          </p:nvSpPr>
          <p:spPr bwMode="auto">
            <a:xfrm flipH="1">
              <a:off x="1240" y="2750"/>
              <a:ext cx="696"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113" name="Line 41"/>
            <p:cNvSpPr>
              <a:spLocks noChangeShapeType="1"/>
            </p:cNvSpPr>
            <p:nvPr/>
          </p:nvSpPr>
          <p:spPr bwMode="auto">
            <a:xfrm>
              <a:off x="2826" y="2763"/>
              <a:ext cx="696" cy="234"/>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114" name="Line 42"/>
            <p:cNvSpPr>
              <a:spLocks noChangeShapeType="1"/>
            </p:cNvSpPr>
            <p:nvPr/>
          </p:nvSpPr>
          <p:spPr bwMode="auto">
            <a:xfrm>
              <a:off x="4093" y="3471"/>
              <a:ext cx="696"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115" name="Line 43"/>
            <p:cNvSpPr>
              <a:spLocks noChangeShapeType="1"/>
            </p:cNvSpPr>
            <p:nvPr/>
          </p:nvSpPr>
          <p:spPr bwMode="auto">
            <a:xfrm flipH="1">
              <a:off x="2704" y="3483"/>
              <a:ext cx="696" cy="2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116" name="Rectangle 44"/>
            <p:cNvSpPr>
              <a:spLocks noChangeArrowheads="1"/>
            </p:cNvSpPr>
            <p:nvPr/>
          </p:nvSpPr>
          <p:spPr bwMode="auto">
            <a:xfrm>
              <a:off x="768" y="2064"/>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4117" name="Rectangle 45"/>
            <p:cNvSpPr>
              <a:spLocks noChangeArrowheads="1"/>
            </p:cNvSpPr>
            <p:nvPr/>
          </p:nvSpPr>
          <p:spPr bwMode="auto">
            <a:xfrm>
              <a:off x="2064" y="2880"/>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4118" name="Rectangle 46"/>
            <p:cNvSpPr>
              <a:spLocks noChangeArrowheads="1"/>
            </p:cNvSpPr>
            <p:nvPr/>
          </p:nvSpPr>
          <p:spPr bwMode="auto">
            <a:xfrm>
              <a:off x="3504" y="3600"/>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4119" name="Line 47"/>
            <p:cNvSpPr>
              <a:spLocks noChangeShapeType="1"/>
            </p:cNvSpPr>
            <p:nvPr/>
          </p:nvSpPr>
          <p:spPr bwMode="auto">
            <a:xfrm flipH="1">
              <a:off x="3840" y="2688"/>
              <a:ext cx="576" cy="33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2.3</a:t>
            </a:r>
            <a:r>
              <a:rPr lang="en-US" altLang="zh-CN" b="1" smtClean="0">
                <a:latin typeface="宋体" pitchFamily="2" charset="-122"/>
              </a:rPr>
              <a:t>  </a:t>
            </a:r>
            <a:r>
              <a:rPr lang="zh-CN" altLang="en-US" b="1" smtClean="0">
                <a:latin typeface="宋体" pitchFamily="2" charset="-122"/>
              </a:rPr>
              <a:t>继承的编译方案</a:t>
            </a:r>
          </a:p>
        </p:txBody>
      </p:sp>
      <p:sp>
        <p:nvSpPr>
          <p:cNvPr id="31747" name="Rectangle 14"/>
          <p:cNvSpPr>
            <a:spLocks noChangeArrowheads="1"/>
          </p:cNvSpPr>
          <p:nvPr/>
        </p:nvSpPr>
        <p:spPr bwMode="auto">
          <a:xfrm>
            <a:off x="838200" y="6100763"/>
            <a:ext cx="3478213"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t>重复继承的多个实例</a:t>
            </a:r>
          </a:p>
        </p:txBody>
      </p:sp>
      <p:grpSp>
        <p:nvGrpSpPr>
          <p:cNvPr id="31748" name="Group 33"/>
          <p:cNvGrpSpPr>
            <a:grpSpLocks/>
          </p:cNvGrpSpPr>
          <p:nvPr/>
        </p:nvGrpSpPr>
        <p:grpSpPr bwMode="auto">
          <a:xfrm>
            <a:off x="1295400" y="2133600"/>
            <a:ext cx="6956425" cy="3843338"/>
            <a:chOff x="816" y="1344"/>
            <a:chExt cx="4382" cy="2421"/>
          </a:xfrm>
        </p:grpSpPr>
        <p:grpSp>
          <p:nvGrpSpPr>
            <p:cNvPr id="31751" name="Group 32"/>
            <p:cNvGrpSpPr>
              <a:grpSpLocks/>
            </p:cNvGrpSpPr>
            <p:nvPr/>
          </p:nvGrpSpPr>
          <p:grpSpPr bwMode="auto">
            <a:xfrm>
              <a:off x="816" y="1344"/>
              <a:ext cx="1728" cy="2421"/>
              <a:chOff x="816" y="1344"/>
              <a:chExt cx="1728" cy="2421"/>
            </a:xfrm>
          </p:grpSpPr>
          <p:sp>
            <p:nvSpPr>
              <p:cNvPr id="31757" name="Rectangle 16"/>
              <p:cNvSpPr>
                <a:spLocks noChangeArrowheads="1"/>
              </p:cNvSpPr>
              <p:nvPr/>
            </p:nvSpPr>
            <p:spPr bwMode="auto">
              <a:xfrm>
                <a:off x="816" y="1667"/>
                <a:ext cx="1726" cy="61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zh-CN" altLang="en-US" sz="2800"/>
                  <a:t>附加（</a:t>
                </a:r>
                <a:r>
                  <a:rPr lang="en-US" altLang="zh-CN" sz="2800"/>
                  <a:t>B1）</a:t>
                </a:r>
              </a:p>
            </p:txBody>
          </p:sp>
          <p:sp>
            <p:nvSpPr>
              <p:cNvPr id="31758" name="Rectangle 17"/>
              <p:cNvSpPr>
                <a:spLocks noChangeArrowheads="1"/>
              </p:cNvSpPr>
              <p:nvPr/>
            </p:nvSpPr>
            <p:spPr bwMode="auto">
              <a:xfrm>
                <a:off x="818" y="1344"/>
                <a:ext cx="1726" cy="33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r>
                  <a:rPr lang="en-US" altLang="zh-CN" sz="2800"/>
                  <a:t>A</a:t>
                </a:r>
              </a:p>
            </p:txBody>
          </p:sp>
          <p:sp>
            <p:nvSpPr>
              <p:cNvPr id="31759" name="Rectangle 18"/>
              <p:cNvSpPr>
                <a:spLocks noChangeArrowheads="1"/>
              </p:cNvSpPr>
              <p:nvPr/>
            </p:nvSpPr>
            <p:spPr bwMode="auto">
              <a:xfrm>
                <a:off x="816" y="2296"/>
                <a:ext cx="1726" cy="2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r>
                  <a:rPr lang="en-US" altLang="zh-CN" sz="2800"/>
                  <a:t>A</a:t>
                </a:r>
              </a:p>
            </p:txBody>
          </p:sp>
          <p:sp>
            <p:nvSpPr>
              <p:cNvPr id="31760" name="Rectangle 19"/>
              <p:cNvSpPr>
                <a:spLocks noChangeArrowheads="1"/>
              </p:cNvSpPr>
              <p:nvPr/>
            </p:nvSpPr>
            <p:spPr bwMode="auto">
              <a:xfrm>
                <a:off x="816" y="2568"/>
                <a:ext cx="1726" cy="59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zh-CN" altLang="en-US" sz="2800"/>
                  <a:t>附加（</a:t>
                </a:r>
                <a:r>
                  <a:rPr lang="en-US" altLang="zh-CN" sz="2800"/>
                  <a:t>B2）</a:t>
                </a:r>
              </a:p>
            </p:txBody>
          </p:sp>
          <p:sp>
            <p:nvSpPr>
              <p:cNvPr id="31761" name="Rectangle 20"/>
              <p:cNvSpPr>
                <a:spLocks noChangeArrowheads="1"/>
              </p:cNvSpPr>
              <p:nvPr/>
            </p:nvSpPr>
            <p:spPr bwMode="auto">
              <a:xfrm>
                <a:off x="816" y="3149"/>
                <a:ext cx="1726" cy="61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zh-CN" altLang="en-US" sz="2800"/>
                  <a:t>附加（</a:t>
                </a:r>
                <a:r>
                  <a:rPr lang="en-US" altLang="zh-CN" sz="2800"/>
                  <a:t>C）</a:t>
                </a:r>
              </a:p>
            </p:txBody>
          </p:sp>
        </p:grpSp>
        <p:grpSp>
          <p:nvGrpSpPr>
            <p:cNvPr id="31752" name="Group 21"/>
            <p:cNvGrpSpPr>
              <a:grpSpLocks/>
            </p:cNvGrpSpPr>
            <p:nvPr/>
          </p:nvGrpSpPr>
          <p:grpSpPr bwMode="auto">
            <a:xfrm>
              <a:off x="3600" y="1344"/>
              <a:ext cx="1598" cy="2149"/>
              <a:chOff x="6915" y="4340"/>
              <a:chExt cx="1340" cy="2608"/>
            </a:xfrm>
          </p:grpSpPr>
          <p:sp>
            <p:nvSpPr>
              <p:cNvPr id="31753" name="Rectangle 22"/>
              <p:cNvSpPr>
                <a:spLocks noChangeArrowheads="1"/>
              </p:cNvSpPr>
              <p:nvPr/>
            </p:nvSpPr>
            <p:spPr bwMode="auto">
              <a:xfrm>
                <a:off x="6917" y="4732"/>
                <a:ext cx="1336" cy="7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zh-CN" altLang="en-US" sz="2800"/>
                  <a:t>附加（</a:t>
                </a:r>
                <a:r>
                  <a:rPr lang="en-US" altLang="zh-CN" sz="2800"/>
                  <a:t>B1）</a:t>
                </a:r>
              </a:p>
            </p:txBody>
          </p:sp>
          <p:sp>
            <p:nvSpPr>
              <p:cNvPr id="31754" name="Rectangle 23"/>
              <p:cNvSpPr>
                <a:spLocks noChangeArrowheads="1"/>
              </p:cNvSpPr>
              <p:nvPr/>
            </p:nvSpPr>
            <p:spPr bwMode="auto">
              <a:xfrm>
                <a:off x="6919" y="4340"/>
                <a:ext cx="133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r>
                  <a:rPr lang="en-US" altLang="zh-CN" sz="2800"/>
                  <a:t>A</a:t>
                </a:r>
              </a:p>
            </p:txBody>
          </p:sp>
          <p:sp>
            <p:nvSpPr>
              <p:cNvPr id="31755" name="Rectangle 24"/>
              <p:cNvSpPr>
                <a:spLocks noChangeArrowheads="1"/>
              </p:cNvSpPr>
              <p:nvPr/>
            </p:nvSpPr>
            <p:spPr bwMode="auto">
              <a:xfrm>
                <a:off x="6915" y="5468"/>
                <a:ext cx="1336" cy="7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zh-CN" altLang="en-US" sz="2800"/>
                  <a:t>附加（</a:t>
                </a:r>
                <a:r>
                  <a:rPr lang="en-US" altLang="zh-CN" sz="2800"/>
                  <a:t>B2）</a:t>
                </a:r>
              </a:p>
            </p:txBody>
          </p:sp>
          <p:sp>
            <p:nvSpPr>
              <p:cNvPr id="31756" name="Rectangle 25"/>
              <p:cNvSpPr>
                <a:spLocks noChangeArrowheads="1"/>
              </p:cNvSpPr>
              <p:nvPr/>
            </p:nvSpPr>
            <p:spPr bwMode="auto">
              <a:xfrm>
                <a:off x="6917" y="6200"/>
                <a:ext cx="1336" cy="7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zh-CN" altLang="en-US" sz="2800"/>
                  <a:t>附加（</a:t>
                </a:r>
                <a:r>
                  <a:rPr lang="en-US" altLang="zh-CN" sz="2800"/>
                  <a:t>C）</a:t>
                </a:r>
              </a:p>
            </p:txBody>
          </p:sp>
        </p:grpSp>
      </p:grpSp>
      <p:sp>
        <p:nvSpPr>
          <p:cNvPr id="31749" name="Rectangle 26"/>
          <p:cNvSpPr>
            <a:spLocks noChangeArrowheads="1"/>
          </p:cNvSpPr>
          <p:nvPr/>
        </p:nvSpPr>
        <p:spPr bwMode="auto">
          <a:xfrm>
            <a:off x="5284788" y="6081713"/>
            <a:ext cx="3478212"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t>重复继承的单个实例</a:t>
            </a:r>
          </a:p>
        </p:txBody>
      </p:sp>
      <p:sp>
        <p:nvSpPr>
          <p:cNvPr id="31750" name="Rectangle 30"/>
          <p:cNvSpPr>
            <a:spLocks noChangeArrowheads="1"/>
          </p:cNvSpPr>
          <p:nvPr/>
        </p:nvSpPr>
        <p:spPr bwMode="auto">
          <a:xfrm>
            <a:off x="287338" y="1438275"/>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下面两种方式都有应用，仅讨论前者</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2.3</a:t>
            </a:r>
            <a:r>
              <a:rPr lang="en-US" altLang="zh-CN" b="1" smtClean="0">
                <a:latin typeface="宋体" pitchFamily="2" charset="-122"/>
              </a:rPr>
              <a:t>  </a:t>
            </a:r>
            <a:r>
              <a:rPr lang="zh-CN" altLang="en-US" b="1" smtClean="0">
                <a:latin typeface="宋体" pitchFamily="2" charset="-122"/>
              </a:rPr>
              <a:t>继承的编译方案</a:t>
            </a:r>
          </a:p>
        </p:txBody>
      </p:sp>
      <p:sp>
        <p:nvSpPr>
          <p:cNvPr id="32771" name="Rectangle 3"/>
          <p:cNvSpPr>
            <a:spLocks noGrp="1" noChangeArrowheads="1"/>
          </p:cNvSpPr>
          <p:nvPr>
            <p:ph idx="1"/>
          </p:nvPr>
        </p:nvSpPr>
        <p:spPr>
          <a:xfrm>
            <a:off x="287338" y="1438275"/>
            <a:ext cx="8564562" cy="5038725"/>
          </a:xfrm>
          <a:noFill/>
          <a:extLst>
            <a:ext uri="{91240B29-F687-4F45-9708-019B960494DF}">
              <a14:hiddenLine xmlns:a14="http://schemas.microsoft.com/office/drawing/2010/main" w="25400">
                <a:solidFill>
                  <a:schemeClr val="tx1"/>
                </a:solidFill>
                <a:miter lim="800000"/>
                <a:headEnd/>
                <a:tailEnd/>
              </a14:hiddenLine>
            </a:ext>
          </a:extLst>
        </p:spPr>
        <p:txBody>
          <a:bodyPr/>
          <a:lstStyle/>
          <a:p>
            <a:pPr algn="just">
              <a:spcBef>
                <a:spcPct val="0"/>
              </a:spcBef>
              <a:buFontTx/>
              <a:buNone/>
            </a:pPr>
            <a:r>
              <a:rPr lang="zh-CN" altLang="en-US" b="1" smtClean="0">
                <a:latin typeface="宋体" pitchFamily="2" charset="-122"/>
              </a:rPr>
              <a:t>独立的重复继承的编译方案</a:t>
            </a:r>
          </a:p>
          <a:p>
            <a:pPr algn="just">
              <a:spcBef>
                <a:spcPct val="0"/>
              </a:spcBef>
            </a:pPr>
            <a:r>
              <a:rPr lang="zh-CN" altLang="en-US" b="1" smtClean="0">
                <a:latin typeface="宋体" pitchFamily="2" charset="-122"/>
              </a:rPr>
              <a:t>继承类</a:t>
            </a:r>
            <a:r>
              <a:rPr lang="en-US" altLang="zh-CN" b="1" smtClean="0"/>
              <a:t>C</a:t>
            </a:r>
            <a:r>
              <a:rPr lang="zh-CN" altLang="en-US" b="1" smtClean="0">
                <a:latin typeface="宋体" pitchFamily="2" charset="-122"/>
              </a:rPr>
              <a:t>的对象包含基类</a:t>
            </a:r>
            <a:r>
              <a:rPr lang="en-US" altLang="zh-CN" b="1" smtClean="0"/>
              <a:t>B1</a:t>
            </a:r>
          </a:p>
          <a:p>
            <a:pPr algn="just">
              <a:spcBef>
                <a:spcPct val="0"/>
              </a:spcBef>
              <a:buFontTx/>
              <a:buNone/>
            </a:pPr>
            <a:r>
              <a:rPr lang="zh-CN" altLang="en-US" b="1" smtClean="0">
                <a:latin typeface="宋体" pitchFamily="2" charset="-122"/>
              </a:rPr>
              <a:t>	和</a:t>
            </a:r>
            <a:r>
              <a:rPr lang="en-US" altLang="zh-CN" b="1" smtClean="0"/>
              <a:t>B2</a:t>
            </a:r>
            <a:r>
              <a:rPr lang="zh-CN" altLang="en-US" b="1" smtClean="0">
                <a:latin typeface="宋体" pitchFamily="2" charset="-122"/>
              </a:rPr>
              <a:t>的完整拷贝 </a:t>
            </a:r>
          </a:p>
          <a:p>
            <a:pPr algn="just">
              <a:spcBef>
                <a:spcPct val="0"/>
              </a:spcBef>
            </a:pPr>
            <a:r>
              <a:rPr lang="zh-CN" altLang="en-US" b="1" smtClean="0">
                <a:latin typeface="宋体" pitchFamily="2" charset="-122"/>
              </a:rPr>
              <a:t>来自基类的继承是相互独</a:t>
            </a:r>
          </a:p>
          <a:p>
            <a:pPr algn="just">
              <a:spcBef>
                <a:spcPct val="0"/>
              </a:spcBef>
              <a:buFontTx/>
              <a:buNone/>
            </a:pPr>
            <a:r>
              <a:rPr lang="zh-CN" altLang="en-US" b="1" smtClean="0">
                <a:latin typeface="宋体" pitchFamily="2" charset="-122"/>
              </a:rPr>
              <a:t>	立的</a:t>
            </a:r>
            <a:endParaRPr lang="zh-CN" altLang="en-US" b="1" smtClean="0"/>
          </a:p>
        </p:txBody>
      </p:sp>
      <p:grpSp>
        <p:nvGrpSpPr>
          <p:cNvPr id="32772" name="Group 19"/>
          <p:cNvGrpSpPr>
            <a:grpSpLocks/>
          </p:cNvGrpSpPr>
          <p:nvPr/>
        </p:nvGrpSpPr>
        <p:grpSpPr bwMode="auto">
          <a:xfrm>
            <a:off x="5105400" y="2743200"/>
            <a:ext cx="3657600" cy="3352800"/>
            <a:chOff x="2928" y="1728"/>
            <a:chExt cx="2304" cy="2112"/>
          </a:xfrm>
        </p:grpSpPr>
        <p:grpSp>
          <p:nvGrpSpPr>
            <p:cNvPr id="32773" name="Group 14"/>
            <p:cNvGrpSpPr>
              <a:grpSpLocks/>
            </p:cNvGrpSpPr>
            <p:nvPr/>
          </p:nvGrpSpPr>
          <p:grpSpPr bwMode="auto">
            <a:xfrm>
              <a:off x="3445" y="1728"/>
              <a:ext cx="1172" cy="1481"/>
              <a:chOff x="6915" y="2860"/>
              <a:chExt cx="1338" cy="2216"/>
            </a:xfrm>
          </p:grpSpPr>
          <p:sp>
            <p:nvSpPr>
              <p:cNvPr id="32775" name="Rectangle 15"/>
              <p:cNvSpPr>
                <a:spLocks noChangeArrowheads="1"/>
              </p:cNvSpPr>
              <p:nvPr/>
            </p:nvSpPr>
            <p:spPr bwMode="auto">
              <a:xfrm>
                <a:off x="6917" y="2860"/>
                <a:ext cx="1336" cy="7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en-US" altLang="zh-CN" sz="2800"/>
                  <a:t>B1</a:t>
                </a:r>
              </a:p>
            </p:txBody>
          </p:sp>
          <p:sp>
            <p:nvSpPr>
              <p:cNvPr id="32776" name="Rectangle 16"/>
              <p:cNvSpPr>
                <a:spLocks noChangeArrowheads="1"/>
              </p:cNvSpPr>
              <p:nvPr/>
            </p:nvSpPr>
            <p:spPr bwMode="auto">
              <a:xfrm>
                <a:off x="6915" y="3596"/>
                <a:ext cx="1336" cy="7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en-US" altLang="zh-CN" sz="2800"/>
                  <a:t>B2</a:t>
                </a:r>
              </a:p>
            </p:txBody>
          </p:sp>
          <p:sp>
            <p:nvSpPr>
              <p:cNvPr id="32777" name="Rectangle 17"/>
              <p:cNvSpPr>
                <a:spLocks noChangeArrowheads="1"/>
              </p:cNvSpPr>
              <p:nvPr/>
            </p:nvSpPr>
            <p:spPr bwMode="auto">
              <a:xfrm>
                <a:off x="6917" y="4328"/>
                <a:ext cx="1336" cy="7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zh-CN" altLang="en-US" sz="2800"/>
                  <a:t>附加（</a:t>
                </a:r>
                <a:r>
                  <a:rPr lang="en-US" altLang="zh-CN" sz="2800"/>
                  <a:t>C）</a:t>
                </a:r>
              </a:p>
            </p:txBody>
          </p:sp>
        </p:grpSp>
        <p:sp>
          <p:nvSpPr>
            <p:cNvPr id="32774" name="Rectangle 18"/>
            <p:cNvSpPr>
              <a:spLocks noChangeArrowheads="1"/>
            </p:cNvSpPr>
            <p:nvPr/>
          </p:nvSpPr>
          <p:spPr bwMode="auto">
            <a:xfrm>
              <a:off x="2928" y="3301"/>
              <a:ext cx="2304"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t>独立的重复继承时的</a:t>
              </a:r>
            </a:p>
            <a:p>
              <a:pPr algn="just"/>
              <a:r>
                <a:rPr lang="zh-CN" altLang="en-US" sz="2800"/>
                <a:t>对象结构（程序视图）</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2.3</a:t>
            </a:r>
            <a:r>
              <a:rPr lang="en-US" altLang="zh-CN" b="1" smtClean="0">
                <a:latin typeface="宋体" pitchFamily="2" charset="-122"/>
              </a:rPr>
              <a:t>  </a:t>
            </a:r>
            <a:r>
              <a:rPr lang="zh-CN" altLang="en-US" b="1" smtClean="0">
                <a:latin typeface="宋体" pitchFamily="2" charset="-122"/>
              </a:rPr>
              <a:t>继承的编译方案</a:t>
            </a:r>
          </a:p>
        </p:txBody>
      </p:sp>
      <p:sp>
        <p:nvSpPr>
          <p:cNvPr id="1648643" name="Rectangle 3"/>
          <p:cNvSpPr>
            <a:spLocks noGrp="1" noChangeArrowheads="1"/>
          </p:cNvSpPr>
          <p:nvPr>
            <p:ph idx="1"/>
          </p:nvPr>
        </p:nvSpPr>
        <p:spPr>
          <a:xfrm>
            <a:off x="287338" y="1438275"/>
            <a:ext cx="8564562" cy="5038725"/>
          </a:xfrm>
          <a:noFill/>
          <a:extLst>
            <a:ext uri="{91240B29-F687-4F45-9708-019B960494DF}">
              <a14:hiddenLine xmlns:a14="http://schemas.microsoft.com/office/drawing/2010/main" w="25400">
                <a:solidFill>
                  <a:schemeClr val="tx1"/>
                </a:solidFill>
                <a:miter lim="800000"/>
                <a:headEnd/>
                <a:tailEnd/>
              </a14:hiddenLine>
            </a:ext>
          </a:extLst>
        </p:spPr>
        <p:txBody>
          <a:bodyPr/>
          <a:lstStyle/>
          <a:p>
            <a:pPr algn="just">
              <a:spcBef>
                <a:spcPct val="0"/>
              </a:spcBef>
              <a:buFontTx/>
              <a:buNone/>
            </a:pPr>
            <a:r>
              <a:rPr lang="zh-CN" altLang="en-US" b="1" smtClean="0">
                <a:latin typeface="宋体" pitchFamily="2" charset="-122"/>
              </a:rPr>
              <a:t>重复继承在下述情况导致冲突和二义</a:t>
            </a:r>
          </a:p>
          <a:p>
            <a:pPr algn="just">
              <a:spcBef>
                <a:spcPct val="0"/>
              </a:spcBef>
            </a:pPr>
            <a:r>
              <a:rPr lang="zh-CN" altLang="en-US" b="1" smtClean="0">
                <a:latin typeface="宋体" pitchFamily="2" charset="-122"/>
              </a:rPr>
              <a:t>当多实例的特征被用于访问、</a:t>
            </a:r>
          </a:p>
          <a:p>
            <a:pPr algn="just">
              <a:spcBef>
                <a:spcPct val="0"/>
              </a:spcBef>
              <a:buFontTx/>
              <a:buNone/>
            </a:pPr>
            <a:r>
              <a:rPr lang="zh-CN" altLang="en-US" b="1" smtClean="0">
                <a:latin typeface="宋体" pitchFamily="2" charset="-122"/>
              </a:rPr>
              <a:t>	调用和覆盖的时候</a:t>
            </a:r>
          </a:p>
          <a:p>
            <a:pPr algn="just">
              <a:spcBef>
                <a:spcPct val="0"/>
              </a:spcBef>
            </a:pPr>
            <a:r>
              <a:rPr lang="zh-CN" altLang="en-US" b="1" smtClean="0"/>
              <a:t>当类</a:t>
            </a:r>
            <a:r>
              <a:rPr lang="en-US" altLang="zh-CN" b="1" smtClean="0"/>
              <a:t>C</a:t>
            </a:r>
            <a:r>
              <a:rPr lang="zh-CN" altLang="en-US" b="1" smtClean="0"/>
              <a:t>的对象的</a:t>
            </a:r>
            <a:r>
              <a:rPr lang="en-US" altLang="zh-CN" b="1" smtClean="0"/>
              <a:t>A</a:t>
            </a:r>
            <a:r>
              <a:rPr lang="zh-CN" altLang="en-US" b="1" smtClean="0"/>
              <a:t>视图被建立</a:t>
            </a:r>
          </a:p>
          <a:p>
            <a:pPr algn="just">
              <a:spcBef>
                <a:spcPct val="0"/>
              </a:spcBef>
              <a:buFontTx/>
              <a:buNone/>
            </a:pPr>
            <a:r>
              <a:rPr lang="zh-CN" altLang="en-US" b="1" smtClean="0"/>
              <a:t>	时，因为类</a:t>
            </a:r>
            <a:r>
              <a:rPr lang="en-US" altLang="zh-CN" b="1" smtClean="0"/>
              <a:t>C</a:t>
            </a:r>
            <a:r>
              <a:rPr lang="zh-CN" altLang="en-US" b="1" smtClean="0"/>
              <a:t>的对象包含多个</a:t>
            </a:r>
          </a:p>
          <a:p>
            <a:pPr algn="just">
              <a:spcBef>
                <a:spcPct val="0"/>
              </a:spcBef>
              <a:buFontTx/>
              <a:buNone/>
            </a:pPr>
            <a:r>
              <a:rPr lang="zh-CN" altLang="en-US" b="1" smtClean="0"/>
              <a:t>	类</a:t>
            </a:r>
            <a:r>
              <a:rPr lang="en-US" altLang="zh-CN" b="1" smtClean="0"/>
              <a:t>A</a:t>
            </a:r>
            <a:r>
              <a:rPr lang="zh-CN" altLang="en-US" b="1" smtClean="0"/>
              <a:t>子对象</a:t>
            </a:r>
          </a:p>
          <a:p>
            <a:pPr algn="just">
              <a:spcBef>
                <a:spcPct val="0"/>
              </a:spcBef>
            </a:pPr>
            <a:r>
              <a:rPr lang="zh-CN" altLang="en-US" b="1" smtClean="0">
                <a:latin typeface="宋体" pitchFamily="2" charset="-122"/>
              </a:rPr>
              <a:t>可见性规则可以在某些情</a:t>
            </a:r>
          </a:p>
          <a:p>
            <a:pPr algn="just">
              <a:spcBef>
                <a:spcPct val="0"/>
              </a:spcBef>
              <a:buFontTx/>
              <a:buNone/>
            </a:pPr>
            <a:r>
              <a:rPr lang="zh-CN" altLang="en-US" b="1" smtClean="0">
                <a:latin typeface="宋体" pitchFamily="2" charset="-122"/>
              </a:rPr>
              <a:t>	况下帮助避免这些困难  </a:t>
            </a:r>
          </a:p>
        </p:txBody>
      </p:sp>
      <p:grpSp>
        <p:nvGrpSpPr>
          <p:cNvPr id="33796" name="Group 4"/>
          <p:cNvGrpSpPr>
            <a:grpSpLocks/>
          </p:cNvGrpSpPr>
          <p:nvPr/>
        </p:nvGrpSpPr>
        <p:grpSpPr bwMode="auto">
          <a:xfrm>
            <a:off x="5105400" y="2743200"/>
            <a:ext cx="3657600" cy="3352800"/>
            <a:chOff x="2928" y="1728"/>
            <a:chExt cx="2304" cy="2112"/>
          </a:xfrm>
        </p:grpSpPr>
        <p:grpSp>
          <p:nvGrpSpPr>
            <p:cNvPr id="33797" name="Group 5"/>
            <p:cNvGrpSpPr>
              <a:grpSpLocks/>
            </p:cNvGrpSpPr>
            <p:nvPr/>
          </p:nvGrpSpPr>
          <p:grpSpPr bwMode="auto">
            <a:xfrm>
              <a:off x="3445" y="1728"/>
              <a:ext cx="1172" cy="1481"/>
              <a:chOff x="6915" y="2860"/>
              <a:chExt cx="1338" cy="2216"/>
            </a:xfrm>
          </p:grpSpPr>
          <p:sp>
            <p:nvSpPr>
              <p:cNvPr id="33799" name="Rectangle 6"/>
              <p:cNvSpPr>
                <a:spLocks noChangeArrowheads="1"/>
              </p:cNvSpPr>
              <p:nvPr/>
            </p:nvSpPr>
            <p:spPr bwMode="auto">
              <a:xfrm>
                <a:off x="6917" y="2860"/>
                <a:ext cx="1336" cy="7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en-US" altLang="zh-CN" sz="2800"/>
                  <a:t>B1</a:t>
                </a:r>
              </a:p>
            </p:txBody>
          </p:sp>
          <p:sp>
            <p:nvSpPr>
              <p:cNvPr id="33800" name="Rectangle 7"/>
              <p:cNvSpPr>
                <a:spLocks noChangeArrowheads="1"/>
              </p:cNvSpPr>
              <p:nvPr/>
            </p:nvSpPr>
            <p:spPr bwMode="auto">
              <a:xfrm>
                <a:off x="6915" y="3596"/>
                <a:ext cx="1336" cy="7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en-US" altLang="zh-CN" sz="2800"/>
                  <a:t>B2</a:t>
                </a:r>
              </a:p>
            </p:txBody>
          </p:sp>
          <p:sp>
            <p:nvSpPr>
              <p:cNvPr id="33801" name="Rectangle 8"/>
              <p:cNvSpPr>
                <a:spLocks noChangeArrowheads="1"/>
              </p:cNvSpPr>
              <p:nvPr/>
            </p:nvSpPr>
            <p:spPr bwMode="auto">
              <a:xfrm>
                <a:off x="6917" y="4328"/>
                <a:ext cx="1336" cy="7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zh-CN" altLang="en-US" sz="2800"/>
                  <a:t>附加（</a:t>
                </a:r>
                <a:r>
                  <a:rPr lang="en-US" altLang="zh-CN" sz="2800"/>
                  <a:t>C）</a:t>
                </a:r>
              </a:p>
            </p:txBody>
          </p:sp>
        </p:grpSp>
        <p:sp>
          <p:nvSpPr>
            <p:cNvPr id="33798" name="Rectangle 9"/>
            <p:cNvSpPr>
              <a:spLocks noChangeArrowheads="1"/>
            </p:cNvSpPr>
            <p:nvPr/>
          </p:nvSpPr>
          <p:spPr bwMode="auto">
            <a:xfrm>
              <a:off x="2928" y="3301"/>
              <a:ext cx="2304"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zh-CN" altLang="en-US" sz="2800"/>
                <a:t>独立的重复继承时的</a:t>
              </a:r>
            </a:p>
            <a:p>
              <a:pPr algn="just"/>
              <a:r>
                <a:rPr lang="zh-CN" altLang="en-US" sz="2800"/>
                <a:t>对象结构（程序视图）</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48643">
                                            <p:txEl>
                                              <p:pRg st="3" end="3"/>
                                            </p:txEl>
                                          </p:spTgt>
                                        </p:tgtEl>
                                        <p:attrNameLst>
                                          <p:attrName>style.visibility</p:attrName>
                                        </p:attrNameLst>
                                      </p:cBhvr>
                                      <p:to>
                                        <p:strVal val="visible"/>
                                      </p:to>
                                    </p:set>
                                    <p:animEffect transition="in" filter="box(in)">
                                      <p:cBhvr>
                                        <p:cTn id="7" dur="500"/>
                                        <p:tgtEl>
                                          <p:spTgt spid="164864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48643">
                                            <p:txEl>
                                              <p:pRg st="4" end="4"/>
                                            </p:txEl>
                                          </p:spTgt>
                                        </p:tgtEl>
                                        <p:attrNameLst>
                                          <p:attrName>style.visibility</p:attrName>
                                        </p:attrNameLst>
                                      </p:cBhvr>
                                      <p:to>
                                        <p:strVal val="visible"/>
                                      </p:to>
                                    </p:set>
                                    <p:animEffect transition="in" filter="box(in)">
                                      <p:cBhvr>
                                        <p:cTn id="10" dur="500"/>
                                        <p:tgtEl>
                                          <p:spTgt spid="164864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648643">
                                            <p:txEl>
                                              <p:pRg st="5" end="5"/>
                                            </p:txEl>
                                          </p:spTgt>
                                        </p:tgtEl>
                                        <p:attrNameLst>
                                          <p:attrName>style.visibility</p:attrName>
                                        </p:attrNameLst>
                                      </p:cBhvr>
                                      <p:to>
                                        <p:strVal val="visible"/>
                                      </p:to>
                                    </p:set>
                                    <p:animEffect transition="in" filter="box(in)">
                                      <p:cBhvr>
                                        <p:cTn id="13" dur="500"/>
                                        <p:tgtEl>
                                          <p:spTgt spid="1648643">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648643">
                                            <p:txEl>
                                              <p:pRg st="6" end="6"/>
                                            </p:txEl>
                                          </p:spTgt>
                                        </p:tgtEl>
                                        <p:attrNameLst>
                                          <p:attrName>style.visibility</p:attrName>
                                        </p:attrNameLst>
                                      </p:cBhvr>
                                      <p:to>
                                        <p:strVal val="visible"/>
                                      </p:to>
                                    </p:set>
                                    <p:animEffect transition="in" filter="box(in)">
                                      <p:cBhvr>
                                        <p:cTn id="18" dur="500"/>
                                        <p:tgtEl>
                                          <p:spTgt spid="1648643">
                                            <p:txEl>
                                              <p:pRg st="6" end="6"/>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648643">
                                            <p:txEl>
                                              <p:pRg st="7" end="7"/>
                                            </p:txEl>
                                          </p:spTgt>
                                        </p:tgtEl>
                                        <p:attrNameLst>
                                          <p:attrName>style.visibility</p:attrName>
                                        </p:attrNameLst>
                                      </p:cBhvr>
                                      <p:to>
                                        <p:strVal val="visible"/>
                                      </p:to>
                                    </p:set>
                                    <p:animEffect transition="in" filter="box(in)">
                                      <p:cBhvr>
                                        <p:cTn id="21" dur="500"/>
                                        <p:tgtEl>
                                          <p:spTgt spid="16486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2.3</a:t>
            </a:r>
            <a:r>
              <a:rPr lang="en-US" altLang="zh-CN" b="1" smtClean="0">
                <a:latin typeface="宋体" pitchFamily="2" charset="-122"/>
              </a:rPr>
              <a:t>  </a:t>
            </a:r>
            <a:r>
              <a:rPr lang="zh-CN" altLang="en-US" b="1" smtClean="0">
                <a:latin typeface="宋体" pitchFamily="2" charset="-122"/>
              </a:rPr>
              <a:t>继承的编译方案</a:t>
            </a:r>
          </a:p>
        </p:txBody>
      </p:sp>
      <p:sp>
        <p:nvSpPr>
          <p:cNvPr id="34819" name="Rectangle 3"/>
          <p:cNvSpPr>
            <a:spLocks noGrp="1" noChangeArrowheads="1"/>
          </p:cNvSpPr>
          <p:nvPr>
            <p:ph idx="1"/>
          </p:nvPr>
        </p:nvSpPr>
        <p:spPr>
          <a:xfrm>
            <a:off x="287338" y="1438275"/>
            <a:ext cx="8564562" cy="5038725"/>
          </a:xfrm>
          <a:noFill/>
          <a:extLst>
            <a:ext uri="{91240B29-F687-4F45-9708-019B960494DF}">
              <a14:hiddenLine xmlns:a14="http://schemas.microsoft.com/office/drawing/2010/main" w="25400">
                <a:solidFill>
                  <a:schemeClr val="tx1"/>
                </a:solidFill>
                <a:miter lim="800000"/>
                <a:headEnd/>
                <a:tailEnd/>
              </a14:hiddenLine>
            </a:ext>
          </a:extLst>
        </p:spPr>
        <p:txBody>
          <a:bodyPr/>
          <a:lstStyle/>
          <a:p>
            <a:pPr algn="just">
              <a:spcBef>
                <a:spcPct val="0"/>
              </a:spcBef>
              <a:buFontTx/>
              <a:buNone/>
            </a:pPr>
            <a:r>
              <a:rPr lang="zh-CN" altLang="en-US" b="1" smtClean="0"/>
              <a:t>独立的重复继承的对象结构（实现视图）</a:t>
            </a:r>
          </a:p>
          <a:p>
            <a:pPr algn="just">
              <a:spcBef>
                <a:spcPct val="0"/>
              </a:spcBef>
              <a:buFontTx/>
              <a:buNone/>
            </a:pPr>
            <a:r>
              <a:rPr lang="zh-CN" altLang="en-US" b="1" smtClean="0"/>
              <a:t>（</a:t>
            </a:r>
            <a:r>
              <a:rPr lang="zh-CN" altLang="en-US" b="1" smtClean="0">
                <a:latin typeface="宋体" pitchFamily="2" charset="-122"/>
              </a:rPr>
              <a:t>把单一继承的编译方案加以扩充</a:t>
            </a:r>
            <a:r>
              <a:rPr lang="zh-CN" altLang="en-US" b="1" smtClean="0"/>
              <a:t> ）</a:t>
            </a:r>
            <a:endParaRPr lang="zh-CN" altLang="en-US" b="1" smtClean="0">
              <a:latin typeface="宋体" pitchFamily="2" charset="-122"/>
            </a:endParaRPr>
          </a:p>
          <a:p>
            <a:pPr algn="just">
              <a:spcBef>
                <a:spcPct val="0"/>
              </a:spcBef>
              <a:buFontTx/>
              <a:buNone/>
            </a:pPr>
            <a:endParaRPr lang="zh-CN" altLang="en-US" b="1" smtClean="0"/>
          </a:p>
        </p:txBody>
      </p:sp>
      <p:grpSp>
        <p:nvGrpSpPr>
          <p:cNvPr id="34820" name="Group 31"/>
          <p:cNvGrpSpPr>
            <a:grpSpLocks/>
          </p:cNvGrpSpPr>
          <p:nvPr/>
        </p:nvGrpSpPr>
        <p:grpSpPr bwMode="auto">
          <a:xfrm>
            <a:off x="304800" y="2819400"/>
            <a:ext cx="8839200" cy="3959225"/>
            <a:chOff x="192" y="1776"/>
            <a:chExt cx="5568" cy="2494"/>
          </a:xfrm>
        </p:grpSpPr>
        <p:grpSp>
          <p:nvGrpSpPr>
            <p:cNvPr id="34821" name="Group 30"/>
            <p:cNvGrpSpPr>
              <a:grpSpLocks/>
            </p:cNvGrpSpPr>
            <p:nvPr/>
          </p:nvGrpSpPr>
          <p:grpSpPr bwMode="auto">
            <a:xfrm>
              <a:off x="1978" y="1803"/>
              <a:ext cx="674" cy="2467"/>
              <a:chOff x="1978" y="1803"/>
              <a:chExt cx="674" cy="2467"/>
            </a:xfrm>
          </p:grpSpPr>
          <p:sp>
            <p:nvSpPr>
              <p:cNvPr id="34833" name="Rectangle 13"/>
              <p:cNvSpPr>
                <a:spLocks noChangeArrowheads="1"/>
              </p:cNvSpPr>
              <p:nvPr/>
            </p:nvSpPr>
            <p:spPr bwMode="auto">
              <a:xfrm>
                <a:off x="1978" y="2132"/>
                <a:ext cx="673" cy="6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en-US" altLang="zh-CN" sz="2800"/>
                  <a:t>B1</a:t>
                </a:r>
              </a:p>
            </p:txBody>
          </p:sp>
          <p:sp>
            <p:nvSpPr>
              <p:cNvPr id="34834" name="Rectangle 14"/>
              <p:cNvSpPr>
                <a:spLocks noChangeArrowheads="1"/>
              </p:cNvSpPr>
              <p:nvPr/>
            </p:nvSpPr>
            <p:spPr bwMode="auto">
              <a:xfrm>
                <a:off x="1979" y="1803"/>
                <a:ext cx="673" cy="33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endParaRPr lang="zh-CN" altLang="en-US" sz="1000" b="0"/>
              </a:p>
            </p:txBody>
          </p:sp>
          <p:sp>
            <p:nvSpPr>
              <p:cNvPr id="34835" name="Rectangle 15"/>
              <p:cNvSpPr>
                <a:spLocks noChangeArrowheads="1"/>
              </p:cNvSpPr>
              <p:nvPr/>
            </p:nvSpPr>
            <p:spPr bwMode="auto">
              <a:xfrm>
                <a:off x="1979" y="2750"/>
                <a:ext cx="673" cy="32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endParaRPr lang="zh-CN" altLang="en-US" sz="1000" b="0"/>
              </a:p>
            </p:txBody>
          </p:sp>
          <p:sp>
            <p:nvSpPr>
              <p:cNvPr id="34836" name="Rectangle 16"/>
              <p:cNvSpPr>
                <a:spLocks noChangeArrowheads="1"/>
              </p:cNvSpPr>
              <p:nvPr/>
            </p:nvSpPr>
            <p:spPr bwMode="auto">
              <a:xfrm>
                <a:off x="1979" y="3067"/>
                <a:ext cx="673" cy="58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en-US" altLang="zh-CN" sz="2800"/>
                  <a:t>B2</a:t>
                </a:r>
              </a:p>
            </p:txBody>
          </p:sp>
          <p:sp>
            <p:nvSpPr>
              <p:cNvPr id="34837" name="Rectangle 17"/>
              <p:cNvSpPr>
                <a:spLocks noChangeArrowheads="1"/>
              </p:cNvSpPr>
              <p:nvPr/>
            </p:nvSpPr>
            <p:spPr bwMode="auto">
              <a:xfrm>
                <a:off x="1978" y="3642"/>
                <a:ext cx="673" cy="6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zh-CN" altLang="en-US" sz="2800"/>
                  <a:t>附加（</a:t>
                </a:r>
                <a:r>
                  <a:rPr lang="en-US" altLang="zh-CN" sz="2800"/>
                  <a:t>C）</a:t>
                </a:r>
              </a:p>
            </p:txBody>
          </p:sp>
        </p:grpSp>
        <p:grpSp>
          <p:nvGrpSpPr>
            <p:cNvPr id="34822" name="Group 18"/>
            <p:cNvGrpSpPr>
              <a:grpSpLocks/>
            </p:cNvGrpSpPr>
            <p:nvPr/>
          </p:nvGrpSpPr>
          <p:grpSpPr bwMode="auto">
            <a:xfrm>
              <a:off x="3285" y="1784"/>
              <a:ext cx="939" cy="1021"/>
              <a:chOff x="7063" y="9736"/>
              <a:chExt cx="1458" cy="1216"/>
            </a:xfrm>
          </p:grpSpPr>
          <p:sp>
            <p:nvSpPr>
              <p:cNvPr id="34830" name="Rectangle 19"/>
              <p:cNvSpPr>
                <a:spLocks noChangeArrowheads="1"/>
              </p:cNvSpPr>
              <p:nvPr/>
            </p:nvSpPr>
            <p:spPr bwMode="auto">
              <a:xfrm>
                <a:off x="7065" y="10548"/>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r>
                  <a:rPr lang="en-US" altLang="zh-CN" sz="2800"/>
                  <a:t>C</a:t>
                </a:r>
                <a:r>
                  <a:rPr lang="zh-CN" altLang="en-US" sz="2800"/>
                  <a:t>方法</a:t>
                </a:r>
              </a:p>
            </p:txBody>
          </p:sp>
          <p:sp>
            <p:nvSpPr>
              <p:cNvPr id="34831" name="Rectangle 20"/>
              <p:cNvSpPr>
                <a:spLocks noChangeArrowheads="1"/>
              </p:cNvSpPr>
              <p:nvPr/>
            </p:nvSpPr>
            <p:spPr bwMode="auto">
              <a:xfrm>
                <a:off x="7063" y="10142"/>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r>
                  <a:rPr lang="en-US" altLang="zh-CN" sz="2800"/>
                  <a:t>B2</a:t>
                </a:r>
                <a:r>
                  <a:rPr lang="zh-CN" altLang="en-US" sz="2800"/>
                  <a:t>方法</a:t>
                </a:r>
              </a:p>
            </p:txBody>
          </p:sp>
          <p:sp>
            <p:nvSpPr>
              <p:cNvPr id="34832" name="Rectangle 21"/>
              <p:cNvSpPr>
                <a:spLocks noChangeArrowheads="1"/>
              </p:cNvSpPr>
              <p:nvPr/>
            </p:nvSpPr>
            <p:spPr bwMode="auto">
              <a:xfrm>
                <a:off x="7065" y="9736"/>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r>
                  <a:rPr lang="en-US" altLang="zh-CN" sz="2800"/>
                  <a:t>B1</a:t>
                </a:r>
                <a:r>
                  <a:rPr lang="zh-CN" altLang="en-US" sz="2800"/>
                  <a:t>方法</a:t>
                </a:r>
              </a:p>
            </p:txBody>
          </p:sp>
        </p:grpSp>
        <p:sp>
          <p:nvSpPr>
            <p:cNvPr id="34823" name="Rectangle 22"/>
            <p:cNvSpPr>
              <a:spLocks noChangeArrowheads="1"/>
            </p:cNvSpPr>
            <p:nvPr/>
          </p:nvSpPr>
          <p:spPr bwMode="auto">
            <a:xfrm>
              <a:off x="3294" y="3044"/>
              <a:ext cx="930" cy="3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r>
                <a:rPr lang="en-US" altLang="zh-CN" sz="2800"/>
                <a:t>B2</a:t>
              </a:r>
              <a:r>
                <a:rPr lang="zh-CN" altLang="en-US" sz="2800"/>
                <a:t>方法</a:t>
              </a:r>
            </a:p>
          </p:txBody>
        </p:sp>
        <p:sp>
          <p:nvSpPr>
            <p:cNvPr id="34824" name="Line 23"/>
            <p:cNvSpPr>
              <a:spLocks noChangeShapeType="1"/>
            </p:cNvSpPr>
            <p:nvPr/>
          </p:nvSpPr>
          <p:spPr bwMode="auto">
            <a:xfrm>
              <a:off x="2310" y="1961"/>
              <a:ext cx="97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4825" name="Line 24"/>
            <p:cNvSpPr>
              <a:spLocks noChangeShapeType="1"/>
            </p:cNvSpPr>
            <p:nvPr/>
          </p:nvSpPr>
          <p:spPr bwMode="auto">
            <a:xfrm>
              <a:off x="2446" y="2918"/>
              <a:ext cx="847" cy="25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4826" name="Rectangle 25"/>
            <p:cNvSpPr>
              <a:spLocks noChangeArrowheads="1"/>
            </p:cNvSpPr>
            <p:nvPr/>
          </p:nvSpPr>
          <p:spPr bwMode="auto">
            <a:xfrm>
              <a:off x="4320" y="1776"/>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C</a:t>
              </a:r>
              <a:r>
                <a:rPr lang="zh-CN" altLang="en-US" sz="2800"/>
                <a:t>方法表</a:t>
              </a:r>
            </a:p>
          </p:txBody>
        </p:sp>
        <p:sp>
          <p:nvSpPr>
            <p:cNvPr id="34827" name="Rectangle 26"/>
            <p:cNvSpPr>
              <a:spLocks noChangeArrowheads="1"/>
            </p:cNvSpPr>
            <p:nvPr/>
          </p:nvSpPr>
          <p:spPr bwMode="auto">
            <a:xfrm>
              <a:off x="4320" y="3024"/>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C::B2</a:t>
              </a:r>
              <a:r>
                <a:rPr lang="zh-CN" altLang="en-US" sz="2800"/>
                <a:t>方法表</a:t>
              </a:r>
            </a:p>
          </p:txBody>
        </p:sp>
        <p:sp>
          <p:nvSpPr>
            <p:cNvPr id="34828" name="Rectangle 27"/>
            <p:cNvSpPr>
              <a:spLocks noChangeArrowheads="1"/>
            </p:cNvSpPr>
            <p:nvPr/>
          </p:nvSpPr>
          <p:spPr bwMode="auto">
            <a:xfrm>
              <a:off x="192" y="1803"/>
              <a:ext cx="162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C</a:t>
              </a:r>
              <a:r>
                <a:rPr lang="zh-CN" altLang="en-US" sz="2800"/>
                <a:t>引用，</a:t>
              </a:r>
              <a:r>
                <a:rPr lang="en-US" altLang="zh-CN" sz="2800"/>
                <a:t>B1</a:t>
              </a:r>
              <a:r>
                <a:rPr lang="zh-CN" altLang="en-US" sz="2800"/>
                <a:t>引用</a:t>
              </a:r>
            </a:p>
          </p:txBody>
        </p:sp>
        <p:sp>
          <p:nvSpPr>
            <p:cNvPr id="34829" name="Rectangle 28"/>
            <p:cNvSpPr>
              <a:spLocks noChangeArrowheads="1"/>
            </p:cNvSpPr>
            <p:nvPr/>
          </p:nvSpPr>
          <p:spPr bwMode="auto">
            <a:xfrm>
              <a:off x="1008" y="2721"/>
              <a:ext cx="87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ctr"/>
              <a:r>
                <a:rPr lang="en-US" altLang="zh-CN" sz="2800"/>
                <a:t>B2</a:t>
              </a:r>
              <a:r>
                <a:rPr lang="zh-CN" altLang="en-US" sz="2800"/>
                <a:t>引用</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2.3</a:t>
            </a:r>
            <a:r>
              <a:rPr lang="en-US" altLang="zh-CN" b="1" smtClean="0">
                <a:latin typeface="宋体" pitchFamily="2" charset="-122"/>
              </a:rPr>
              <a:t>  </a:t>
            </a:r>
            <a:r>
              <a:rPr lang="zh-CN" altLang="en-US" b="1" smtClean="0">
                <a:latin typeface="宋体" pitchFamily="2" charset="-122"/>
              </a:rPr>
              <a:t>继承的编译方案</a:t>
            </a:r>
          </a:p>
        </p:txBody>
      </p:sp>
      <p:sp>
        <p:nvSpPr>
          <p:cNvPr id="35843" name="Rectangle 3"/>
          <p:cNvSpPr>
            <a:spLocks noGrp="1" noChangeArrowheads="1"/>
          </p:cNvSpPr>
          <p:nvPr>
            <p:ph idx="1"/>
          </p:nvPr>
        </p:nvSpPr>
        <p:spPr>
          <a:xfrm>
            <a:off x="287338" y="1438275"/>
            <a:ext cx="8564562" cy="5038725"/>
          </a:xfrm>
          <a:noFill/>
          <a:extLst>
            <a:ext uri="{91240B29-F687-4F45-9708-019B960494DF}">
              <a14:hiddenLine xmlns:a14="http://schemas.microsoft.com/office/drawing/2010/main" w="25400">
                <a:solidFill>
                  <a:schemeClr val="tx1"/>
                </a:solidFill>
                <a:miter lim="800000"/>
                <a:headEnd/>
                <a:tailEnd/>
              </a14:hiddenLine>
            </a:ext>
          </a:extLst>
        </p:spPr>
        <p:txBody>
          <a:bodyPr/>
          <a:lstStyle/>
          <a:p>
            <a:pPr algn="just">
              <a:spcBef>
                <a:spcPct val="0"/>
              </a:spcBef>
              <a:buFontTx/>
              <a:buNone/>
            </a:pPr>
            <a:r>
              <a:rPr lang="en-US" altLang="zh-CN" b="1" smtClean="0"/>
              <a:t>C</a:t>
            </a:r>
            <a:r>
              <a:rPr lang="zh-CN" altLang="en-US" b="1" smtClean="0"/>
              <a:t>对象的</a:t>
            </a:r>
            <a:r>
              <a:rPr lang="en-US" altLang="zh-CN" b="1" smtClean="0"/>
              <a:t>B1</a:t>
            </a:r>
            <a:r>
              <a:rPr lang="zh-CN" altLang="en-US" b="1" smtClean="0"/>
              <a:t>视图是</a:t>
            </a:r>
            <a:r>
              <a:rPr lang="en-US" altLang="zh-CN" b="1" smtClean="0"/>
              <a:t>C</a:t>
            </a:r>
            <a:r>
              <a:rPr lang="zh-CN" altLang="en-US" b="1" smtClean="0"/>
              <a:t>视图的开头部分</a:t>
            </a:r>
          </a:p>
          <a:p>
            <a:pPr algn="just">
              <a:spcBef>
                <a:spcPct val="0"/>
              </a:spcBef>
              <a:buFontTx/>
              <a:buNone/>
            </a:pPr>
            <a:r>
              <a:rPr lang="en-US" altLang="zh-CN" b="1" smtClean="0"/>
              <a:t>C</a:t>
            </a:r>
            <a:r>
              <a:rPr lang="zh-CN" altLang="en-US" b="1" smtClean="0"/>
              <a:t>视图的开头部分不能作为</a:t>
            </a:r>
            <a:r>
              <a:rPr lang="en-US" altLang="zh-CN" b="1" smtClean="0"/>
              <a:t>B2</a:t>
            </a:r>
            <a:r>
              <a:rPr lang="zh-CN" altLang="en-US" b="1" smtClean="0"/>
              <a:t>视图</a:t>
            </a:r>
            <a:endParaRPr lang="zh-CN" altLang="en-US" b="1" smtClean="0">
              <a:latin typeface="宋体" pitchFamily="2" charset="-122"/>
            </a:endParaRPr>
          </a:p>
          <a:p>
            <a:pPr algn="just">
              <a:spcBef>
                <a:spcPct val="0"/>
              </a:spcBef>
              <a:buFontTx/>
              <a:buNone/>
            </a:pPr>
            <a:endParaRPr lang="zh-CN" altLang="en-US" b="1" smtClean="0"/>
          </a:p>
        </p:txBody>
      </p:sp>
      <p:grpSp>
        <p:nvGrpSpPr>
          <p:cNvPr id="35844" name="Group 4"/>
          <p:cNvGrpSpPr>
            <a:grpSpLocks/>
          </p:cNvGrpSpPr>
          <p:nvPr/>
        </p:nvGrpSpPr>
        <p:grpSpPr bwMode="auto">
          <a:xfrm>
            <a:off x="304800" y="2819400"/>
            <a:ext cx="8839200" cy="3959225"/>
            <a:chOff x="192" y="1776"/>
            <a:chExt cx="5568" cy="2494"/>
          </a:xfrm>
        </p:grpSpPr>
        <p:grpSp>
          <p:nvGrpSpPr>
            <p:cNvPr id="35845" name="Group 5"/>
            <p:cNvGrpSpPr>
              <a:grpSpLocks/>
            </p:cNvGrpSpPr>
            <p:nvPr/>
          </p:nvGrpSpPr>
          <p:grpSpPr bwMode="auto">
            <a:xfrm>
              <a:off x="1978" y="1803"/>
              <a:ext cx="674" cy="2467"/>
              <a:chOff x="1978" y="1803"/>
              <a:chExt cx="674" cy="2467"/>
            </a:xfrm>
          </p:grpSpPr>
          <p:sp>
            <p:nvSpPr>
              <p:cNvPr id="35857" name="Rectangle 6"/>
              <p:cNvSpPr>
                <a:spLocks noChangeArrowheads="1"/>
              </p:cNvSpPr>
              <p:nvPr/>
            </p:nvSpPr>
            <p:spPr bwMode="auto">
              <a:xfrm>
                <a:off x="1978" y="2132"/>
                <a:ext cx="673" cy="6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en-US" altLang="zh-CN" sz="2800"/>
                  <a:t>B1</a:t>
                </a:r>
              </a:p>
            </p:txBody>
          </p:sp>
          <p:sp>
            <p:nvSpPr>
              <p:cNvPr id="35858" name="Rectangle 7"/>
              <p:cNvSpPr>
                <a:spLocks noChangeArrowheads="1"/>
              </p:cNvSpPr>
              <p:nvPr/>
            </p:nvSpPr>
            <p:spPr bwMode="auto">
              <a:xfrm>
                <a:off x="1979" y="1803"/>
                <a:ext cx="673" cy="33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endParaRPr lang="zh-CN" altLang="en-US" sz="1000" b="0"/>
              </a:p>
            </p:txBody>
          </p:sp>
          <p:sp>
            <p:nvSpPr>
              <p:cNvPr id="35859" name="Rectangle 8"/>
              <p:cNvSpPr>
                <a:spLocks noChangeArrowheads="1"/>
              </p:cNvSpPr>
              <p:nvPr/>
            </p:nvSpPr>
            <p:spPr bwMode="auto">
              <a:xfrm>
                <a:off x="1979" y="2750"/>
                <a:ext cx="673" cy="32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endParaRPr lang="zh-CN" altLang="en-US" sz="1000" b="0"/>
              </a:p>
            </p:txBody>
          </p:sp>
          <p:sp>
            <p:nvSpPr>
              <p:cNvPr id="35860" name="Rectangle 9"/>
              <p:cNvSpPr>
                <a:spLocks noChangeArrowheads="1"/>
              </p:cNvSpPr>
              <p:nvPr/>
            </p:nvSpPr>
            <p:spPr bwMode="auto">
              <a:xfrm>
                <a:off x="1979" y="3067"/>
                <a:ext cx="673" cy="58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en-US" altLang="zh-CN" sz="2800"/>
                  <a:t>B2</a:t>
                </a:r>
              </a:p>
            </p:txBody>
          </p:sp>
          <p:sp>
            <p:nvSpPr>
              <p:cNvPr id="35861" name="Rectangle 10"/>
              <p:cNvSpPr>
                <a:spLocks noChangeArrowheads="1"/>
              </p:cNvSpPr>
              <p:nvPr/>
            </p:nvSpPr>
            <p:spPr bwMode="auto">
              <a:xfrm>
                <a:off x="1978" y="3642"/>
                <a:ext cx="673" cy="6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zh-CN" altLang="en-US" sz="2800"/>
                  <a:t>附加（</a:t>
                </a:r>
                <a:r>
                  <a:rPr lang="en-US" altLang="zh-CN" sz="2800"/>
                  <a:t>C）</a:t>
                </a:r>
              </a:p>
            </p:txBody>
          </p:sp>
        </p:grpSp>
        <p:grpSp>
          <p:nvGrpSpPr>
            <p:cNvPr id="35846" name="Group 11"/>
            <p:cNvGrpSpPr>
              <a:grpSpLocks/>
            </p:cNvGrpSpPr>
            <p:nvPr/>
          </p:nvGrpSpPr>
          <p:grpSpPr bwMode="auto">
            <a:xfrm>
              <a:off x="3285" y="1784"/>
              <a:ext cx="939" cy="1021"/>
              <a:chOff x="7063" y="9736"/>
              <a:chExt cx="1458" cy="1216"/>
            </a:xfrm>
          </p:grpSpPr>
          <p:sp>
            <p:nvSpPr>
              <p:cNvPr id="35854" name="Rectangle 12"/>
              <p:cNvSpPr>
                <a:spLocks noChangeArrowheads="1"/>
              </p:cNvSpPr>
              <p:nvPr/>
            </p:nvSpPr>
            <p:spPr bwMode="auto">
              <a:xfrm>
                <a:off x="7065" y="10548"/>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r>
                  <a:rPr lang="en-US" altLang="zh-CN" sz="2800"/>
                  <a:t>C</a:t>
                </a:r>
                <a:r>
                  <a:rPr lang="zh-CN" altLang="en-US" sz="2800"/>
                  <a:t>方法</a:t>
                </a:r>
              </a:p>
            </p:txBody>
          </p:sp>
          <p:sp>
            <p:nvSpPr>
              <p:cNvPr id="35855" name="Rectangle 13"/>
              <p:cNvSpPr>
                <a:spLocks noChangeArrowheads="1"/>
              </p:cNvSpPr>
              <p:nvPr/>
            </p:nvSpPr>
            <p:spPr bwMode="auto">
              <a:xfrm>
                <a:off x="7063" y="10142"/>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r>
                  <a:rPr lang="en-US" altLang="zh-CN" sz="2800"/>
                  <a:t>B2</a:t>
                </a:r>
                <a:r>
                  <a:rPr lang="zh-CN" altLang="en-US" sz="2800"/>
                  <a:t>方法</a:t>
                </a:r>
              </a:p>
            </p:txBody>
          </p:sp>
          <p:sp>
            <p:nvSpPr>
              <p:cNvPr id="35856" name="Rectangle 14"/>
              <p:cNvSpPr>
                <a:spLocks noChangeArrowheads="1"/>
              </p:cNvSpPr>
              <p:nvPr/>
            </p:nvSpPr>
            <p:spPr bwMode="auto">
              <a:xfrm>
                <a:off x="7065" y="9736"/>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r>
                  <a:rPr lang="en-US" altLang="zh-CN" sz="2800"/>
                  <a:t>B1</a:t>
                </a:r>
                <a:r>
                  <a:rPr lang="zh-CN" altLang="en-US" sz="2800"/>
                  <a:t>方法</a:t>
                </a:r>
              </a:p>
            </p:txBody>
          </p:sp>
        </p:grpSp>
        <p:sp>
          <p:nvSpPr>
            <p:cNvPr id="35847" name="Rectangle 15"/>
            <p:cNvSpPr>
              <a:spLocks noChangeArrowheads="1"/>
            </p:cNvSpPr>
            <p:nvPr/>
          </p:nvSpPr>
          <p:spPr bwMode="auto">
            <a:xfrm>
              <a:off x="3294" y="3044"/>
              <a:ext cx="930" cy="3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r>
                <a:rPr lang="en-US" altLang="zh-CN" sz="2800"/>
                <a:t>B2</a:t>
              </a:r>
              <a:r>
                <a:rPr lang="zh-CN" altLang="en-US" sz="2800"/>
                <a:t>方法</a:t>
              </a:r>
            </a:p>
          </p:txBody>
        </p:sp>
        <p:sp>
          <p:nvSpPr>
            <p:cNvPr id="35848" name="Line 16"/>
            <p:cNvSpPr>
              <a:spLocks noChangeShapeType="1"/>
            </p:cNvSpPr>
            <p:nvPr/>
          </p:nvSpPr>
          <p:spPr bwMode="auto">
            <a:xfrm>
              <a:off x="2310" y="1961"/>
              <a:ext cx="97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5849" name="Line 17"/>
            <p:cNvSpPr>
              <a:spLocks noChangeShapeType="1"/>
            </p:cNvSpPr>
            <p:nvPr/>
          </p:nvSpPr>
          <p:spPr bwMode="auto">
            <a:xfrm>
              <a:off x="2446" y="2918"/>
              <a:ext cx="847" cy="25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5850" name="Rectangle 18"/>
            <p:cNvSpPr>
              <a:spLocks noChangeArrowheads="1"/>
            </p:cNvSpPr>
            <p:nvPr/>
          </p:nvSpPr>
          <p:spPr bwMode="auto">
            <a:xfrm>
              <a:off x="4320" y="1776"/>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C</a:t>
              </a:r>
              <a:r>
                <a:rPr lang="zh-CN" altLang="en-US" sz="2800"/>
                <a:t>方法表</a:t>
              </a:r>
            </a:p>
          </p:txBody>
        </p:sp>
        <p:sp>
          <p:nvSpPr>
            <p:cNvPr id="35851" name="Rectangle 19"/>
            <p:cNvSpPr>
              <a:spLocks noChangeArrowheads="1"/>
            </p:cNvSpPr>
            <p:nvPr/>
          </p:nvSpPr>
          <p:spPr bwMode="auto">
            <a:xfrm>
              <a:off x="4320" y="3024"/>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C::B2</a:t>
              </a:r>
              <a:r>
                <a:rPr lang="zh-CN" altLang="en-US" sz="2800"/>
                <a:t>方法表</a:t>
              </a:r>
            </a:p>
          </p:txBody>
        </p:sp>
        <p:sp>
          <p:nvSpPr>
            <p:cNvPr id="35852" name="Rectangle 20"/>
            <p:cNvSpPr>
              <a:spLocks noChangeArrowheads="1"/>
            </p:cNvSpPr>
            <p:nvPr/>
          </p:nvSpPr>
          <p:spPr bwMode="auto">
            <a:xfrm>
              <a:off x="192" y="1803"/>
              <a:ext cx="162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C</a:t>
              </a:r>
              <a:r>
                <a:rPr lang="zh-CN" altLang="en-US" sz="2800"/>
                <a:t>引用，</a:t>
              </a:r>
              <a:r>
                <a:rPr lang="en-US" altLang="zh-CN" sz="2800"/>
                <a:t>B1</a:t>
              </a:r>
              <a:r>
                <a:rPr lang="zh-CN" altLang="en-US" sz="2800"/>
                <a:t>引用</a:t>
              </a:r>
            </a:p>
          </p:txBody>
        </p:sp>
        <p:sp>
          <p:nvSpPr>
            <p:cNvPr id="35853" name="Rectangle 21"/>
            <p:cNvSpPr>
              <a:spLocks noChangeArrowheads="1"/>
            </p:cNvSpPr>
            <p:nvPr/>
          </p:nvSpPr>
          <p:spPr bwMode="auto">
            <a:xfrm>
              <a:off x="1008" y="2721"/>
              <a:ext cx="87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ctr"/>
              <a:r>
                <a:rPr lang="en-US" altLang="zh-CN" sz="2800"/>
                <a:t>B2</a:t>
              </a:r>
              <a:r>
                <a:rPr lang="zh-CN" altLang="en-US" sz="2800"/>
                <a:t>引用</a:t>
              </a: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2.3</a:t>
            </a:r>
            <a:r>
              <a:rPr lang="en-US" altLang="zh-CN" b="1" smtClean="0">
                <a:latin typeface="宋体" pitchFamily="2" charset="-122"/>
              </a:rPr>
              <a:t>  </a:t>
            </a:r>
            <a:r>
              <a:rPr lang="zh-CN" altLang="en-US" b="1" smtClean="0">
                <a:latin typeface="宋体" pitchFamily="2" charset="-122"/>
              </a:rPr>
              <a:t>继承的编译方案</a:t>
            </a:r>
          </a:p>
        </p:txBody>
      </p:sp>
      <p:sp>
        <p:nvSpPr>
          <p:cNvPr id="36867" name="Rectangle 3"/>
          <p:cNvSpPr>
            <a:spLocks noGrp="1" noChangeArrowheads="1"/>
          </p:cNvSpPr>
          <p:nvPr>
            <p:ph idx="1"/>
          </p:nvPr>
        </p:nvSpPr>
        <p:spPr>
          <a:xfrm>
            <a:off x="287338" y="1438275"/>
            <a:ext cx="8564562" cy="5038725"/>
          </a:xfrm>
          <a:noFill/>
          <a:extLst>
            <a:ext uri="{91240B29-F687-4F45-9708-019B960494DF}">
              <a14:hiddenLine xmlns:a14="http://schemas.microsoft.com/office/drawing/2010/main" w="25400">
                <a:solidFill>
                  <a:schemeClr val="tx1"/>
                </a:solidFill>
                <a:miter lim="800000"/>
                <a:headEnd/>
                <a:tailEnd/>
              </a14:hiddenLine>
            </a:ext>
          </a:extLst>
        </p:spPr>
        <p:txBody>
          <a:bodyPr/>
          <a:lstStyle/>
          <a:p>
            <a:pPr>
              <a:spcBef>
                <a:spcPct val="0"/>
              </a:spcBef>
              <a:buFontTx/>
              <a:buNone/>
            </a:pPr>
            <a:r>
              <a:rPr lang="zh-CN" altLang="en-US" b="1" smtClean="0"/>
              <a:t>困难的事情是，从</a:t>
            </a:r>
            <a:r>
              <a:rPr lang="en-US" altLang="zh-CN" b="1" smtClean="0"/>
              <a:t>B2</a:t>
            </a:r>
            <a:r>
              <a:rPr lang="zh-CN" altLang="en-US" b="1" smtClean="0"/>
              <a:t>的视图来恢复</a:t>
            </a:r>
            <a:r>
              <a:rPr lang="en-US" altLang="zh-CN" b="1" smtClean="0"/>
              <a:t>C</a:t>
            </a:r>
            <a:r>
              <a:rPr lang="zh-CN" altLang="en-US" b="1" smtClean="0"/>
              <a:t>的视图，</a:t>
            </a:r>
            <a:endParaRPr lang="zh-CN" altLang="en-US" b="1" smtClean="0">
              <a:latin typeface="宋体" pitchFamily="2" charset="-122"/>
            </a:endParaRPr>
          </a:p>
          <a:p>
            <a:pPr algn="just">
              <a:spcBef>
                <a:spcPct val="0"/>
              </a:spcBef>
              <a:buFontTx/>
              <a:buNone/>
            </a:pPr>
            <a:r>
              <a:rPr lang="zh-CN" altLang="en-US" b="1" smtClean="0"/>
              <a:t>因为不知</a:t>
            </a:r>
            <a:r>
              <a:rPr lang="en-US" altLang="zh-CN" b="1" smtClean="0"/>
              <a:t>B2</a:t>
            </a:r>
            <a:r>
              <a:rPr lang="zh-CN" altLang="en-US" b="1" smtClean="0"/>
              <a:t>引用和</a:t>
            </a:r>
            <a:r>
              <a:rPr lang="en-US" altLang="zh-CN" b="1" smtClean="0"/>
              <a:t>C</a:t>
            </a:r>
            <a:r>
              <a:rPr lang="zh-CN" altLang="en-US" b="1" smtClean="0"/>
              <a:t>引用的距离</a:t>
            </a:r>
          </a:p>
        </p:txBody>
      </p:sp>
      <p:grpSp>
        <p:nvGrpSpPr>
          <p:cNvPr id="36868" name="Group 4"/>
          <p:cNvGrpSpPr>
            <a:grpSpLocks/>
          </p:cNvGrpSpPr>
          <p:nvPr/>
        </p:nvGrpSpPr>
        <p:grpSpPr bwMode="auto">
          <a:xfrm>
            <a:off x="304800" y="2819400"/>
            <a:ext cx="8839200" cy="3959225"/>
            <a:chOff x="192" y="1776"/>
            <a:chExt cx="5568" cy="2494"/>
          </a:xfrm>
        </p:grpSpPr>
        <p:grpSp>
          <p:nvGrpSpPr>
            <p:cNvPr id="36869" name="Group 5"/>
            <p:cNvGrpSpPr>
              <a:grpSpLocks/>
            </p:cNvGrpSpPr>
            <p:nvPr/>
          </p:nvGrpSpPr>
          <p:grpSpPr bwMode="auto">
            <a:xfrm>
              <a:off x="1978" y="1803"/>
              <a:ext cx="674" cy="2467"/>
              <a:chOff x="1978" y="1803"/>
              <a:chExt cx="674" cy="2467"/>
            </a:xfrm>
          </p:grpSpPr>
          <p:sp>
            <p:nvSpPr>
              <p:cNvPr id="36881" name="Rectangle 6"/>
              <p:cNvSpPr>
                <a:spLocks noChangeArrowheads="1"/>
              </p:cNvSpPr>
              <p:nvPr/>
            </p:nvSpPr>
            <p:spPr bwMode="auto">
              <a:xfrm>
                <a:off x="1978" y="2132"/>
                <a:ext cx="673" cy="6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en-US" altLang="zh-CN" sz="2800"/>
                  <a:t>B1</a:t>
                </a:r>
              </a:p>
            </p:txBody>
          </p:sp>
          <p:sp>
            <p:nvSpPr>
              <p:cNvPr id="36882" name="Rectangle 7"/>
              <p:cNvSpPr>
                <a:spLocks noChangeArrowheads="1"/>
              </p:cNvSpPr>
              <p:nvPr/>
            </p:nvSpPr>
            <p:spPr bwMode="auto">
              <a:xfrm>
                <a:off x="1979" y="1803"/>
                <a:ext cx="673" cy="33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endParaRPr lang="zh-CN" altLang="en-US" sz="1000" b="0"/>
              </a:p>
            </p:txBody>
          </p:sp>
          <p:sp>
            <p:nvSpPr>
              <p:cNvPr id="36883" name="Rectangle 8"/>
              <p:cNvSpPr>
                <a:spLocks noChangeArrowheads="1"/>
              </p:cNvSpPr>
              <p:nvPr/>
            </p:nvSpPr>
            <p:spPr bwMode="auto">
              <a:xfrm>
                <a:off x="1979" y="2750"/>
                <a:ext cx="673" cy="32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endParaRPr lang="zh-CN" altLang="en-US" sz="1000" b="0"/>
              </a:p>
            </p:txBody>
          </p:sp>
          <p:sp>
            <p:nvSpPr>
              <p:cNvPr id="36884" name="Rectangle 9"/>
              <p:cNvSpPr>
                <a:spLocks noChangeArrowheads="1"/>
              </p:cNvSpPr>
              <p:nvPr/>
            </p:nvSpPr>
            <p:spPr bwMode="auto">
              <a:xfrm>
                <a:off x="1979" y="3067"/>
                <a:ext cx="673" cy="58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en-US" altLang="zh-CN" sz="2800"/>
                  <a:t>B2</a:t>
                </a:r>
              </a:p>
            </p:txBody>
          </p:sp>
          <p:sp>
            <p:nvSpPr>
              <p:cNvPr id="36885" name="Rectangle 10"/>
              <p:cNvSpPr>
                <a:spLocks noChangeArrowheads="1"/>
              </p:cNvSpPr>
              <p:nvPr/>
            </p:nvSpPr>
            <p:spPr bwMode="auto">
              <a:xfrm>
                <a:off x="1978" y="3642"/>
                <a:ext cx="673" cy="6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zh-CN" altLang="en-US" sz="2800"/>
                  <a:t>附加（</a:t>
                </a:r>
                <a:r>
                  <a:rPr lang="en-US" altLang="zh-CN" sz="2800"/>
                  <a:t>C）</a:t>
                </a:r>
              </a:p>
            </p:txBody>
          </p:sp>
        </p:grpSp>
        <p:grpSp>
          <p:nvGrpSpPr>
            <p:cNvPr id="36870" name="Group 11"/>
            <p:cNvGrpSpPr>
              <a:grpSpLocks/>
            </p:cNvGrpSpPr>
            <p:nvPr/>
          </p:nvGrpSpPr>
          <p:grpSpPr bwMode="auto">
            <a:xfrm>
              <a:off x="3285" y="1784"/>
              <a:ext cx="939" cy="1021"/>
              <a:chOff x="7063" y="9736"/>
              <a:chExt cx="1458" cy="1216"/>
            </a:xfrm>
          </p:grpSpPr>
          <p:sp>
            <p:nvSpPr>
              <p:cNvPr id="36878" name="Rectangle 12"/>
              <p:cNvSpPr>
                <a:spLocks noChangeArrowheads="1"/>
              </p:cNvSpPr>
              <p:nvPr/>
            </p:nvSpPr>
            <p:spPr bwMode="auto">
              <a:xfrm>
                <a:off x="7065" y="10548"/>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r>
                  <a:rPr lang="en-US" altLang="zh-CN" sz="2800"/>
                  <a:t>C</a:t>
                </a:r>
                <a:r>
                  <a:rPr lang="zh-CN" altLang="en-US" sz="2800"/>
                  <a:t>方法</a:t>
                </a:r>
              </a:p>
            </p:txBody>
          </p:sp>
          <p:sp>
            <p:nvSpPr>
              <p:cNvPr id="36879" name="Rectangle 13"/>
              <p:cNvSpPr>
                <a:spLocks noChangeArrowheads="1"/>
              </p:cNvSpPr>
              <p:nvPr/>
            </p:nvSpPr>
            <p:spPr bwMode="auto">
              <a:xfrm>
                <a:off x="7063" y="10142"/>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r>
                  <a:rPr lang="en-US" altLang="zh-CN" sz="2800"/>
                  <a:t>B2</a:t>
                </a:r>
                <a:r>
                  <a:rPr lang="zh-CN" altLang="en-US" sz="2800"/>
                  <a:t>方法</a:t>
                </a:r>
              </a:p>
            </p:txBody>
          </p:sp>
          <p:sp>
            <p:nvSpPr>
              <p:cNvPr id="36880" name="Rectangle 14"/>
              <p:cNvSpPr>
                <a:spLocks noChangeArrowheads="1"/>
              </p:cNvSpPr>
              <p:nvPr/>
            </p:nvSpPr>
            <p:spPr bwMode="auto">
              <a:xfrm>
                <a:off x="7065" y="9736"/>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r>
                  <a:rPr lang="en-US" altLang="zh-CN" sz="2800"/>
                  <a:t>B1</a:t>
                </a:r>
                <a:r>
                  <a:rPr lang="zh-CN" altLang="en-US" sz="2800"/>
                  <a:t>方法</a:t>
                </a:r>
              </a:p>
            </p:txBody>
          </p:sp>
        </p:grpSp>
        <p:sp>
          <p:nvSpPr>
            <p:cNvPr id="36871" name="Rectangle 15"/>
            <p:cNvSpPr>
              <a:spLocks noChangeArrowheads="1"/>
            </p:cNvSpPr>
            <p:nvPr/>
          </p:nvSpPr>
          <p:spPr bwMode="auto">
            <a:xfrm>
              <a:off x="3294" y="3044"/>
              <a:ext cx="930" cy="3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r>
                <a:rPr lang="en-US" altLang="zh-CN" sz="2800"/>
                <a:t>B2</a:t>
              </a:r>
              <a:r>
                <a:rPr lang="zh-CN" altLang="en-US" sz="2800"/>
                <a:t>方法</a:t>
              </a:r>
            </a:p>
          </p:txBody>
        </p:sp>
        <p:sp>
          <p:nvSpPr>
            <p:cNvPr id="36872" name="Line 16"/>
            <p:cNvSpPr>
              <a:spLocks noChangeShapeType="1"/>
            </p:cNvSpPr>
            <p:nvPr/>
          </p:nvSpPr>
          <p:spPr bwMode="auto">
            <a:xfrm>
              <a:off x="2310" y="1961"/>
              <a:ext cx="97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6873" name="Line 17"/>
            <p:cNvSpPr>
              <a:spLocks noChangeShapeType="1"/>
            </p:cNvSpPr>
            <p:nvPr/>
          </p:nvSpPr>
          <p:spPr bwMode="auto">
            <a:xfrm>
              <a:off x="2446" y="2918"/>
              <a:ext cx="847" cy="25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6874" name="Rectangle 18"/>
            <p:cNvSpPr>
              <a:spLocks noChangeArrowheads="1"/>
            </p:cNvSpPr>
            <p:nvPr/>
          </p:nvSpPr>
          <p:spPr bwMode="auto">
            <a:xfrm>
              <a:off x="4320" y="1776"/>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C</a:t>
              </a:r>
              <a:r>
                <a:rPr lang="zh-CN" altLang="en-US" sz="2800"/>
                <a:t>方法表</a:t>
              </a:r>
            </a:p>
          </p:txBody>
        </p:sp>
        <p:sp>
          <p:nvSpPr>
            <p:cNvPr id="36875" name="Rectangle 19"/>
            <p:cNvSpPr>
              <a:spLocks noChangeArrowheads="1"/>
            </p:cNvSpPr>
            <p:nvPr/>
          </p:nvSpPr>
          <p:spPr bwMode="auto">
            <a:xfrm>
              <a:off x="4320" y="3024"/>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C::B2</a:t>
              </a:r>
              <a:r>
                <a:rPr lang="zh-CN" altLang="en-US" sz="2800"/>
                <a:t>方法表</a:t>
              </a:r>
            </a:p>
          </p:txBody>
        </p:sp>
        <p:sp>
          <p:nvSpPr>
            <p:cNvPr id="36876" name="Rectangle 20"/>
            <p:cNvSpPr>
              <a:spLocks noChangeArrowheads="1"/>
            </p:cNvSpPr>
            <p:nvPr/>
          </p:nvSpPr>
          <p:spPr bwMode="auto">
            <a:xfrm>
              <a:off x="192" y="1803"/>
              <a:ext cx="162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C</a:t>
              </a:r>
              <a:r>
                <a:rPr lang="zh-CN" altLang="en-US" sz="2800"/>
                <a:t>引用，</a:t>
              </a:r>
              <a:r>
                <a:rPr lang="en-US" altLang="zh-CN" sz="2800"/>
                <a:t>B1</a:t>
              </a:r>
              <a:r>
                <a:rPr lang="zh-CN" altLang="en-US" sz="2800"/>
                <a:t>引用</a:t>
              </a:r>
            </a:p>
          </p:txBody>
        </p:sp>
        <p:sp>
          <p:nvSpPr>
            <p:cNvPr id="36877" name="Rectangle 21"/>
            <p:cNvSpPr>
              <a:spLocks noChangeArrowheads="1"/>
            </p:cNvSpPr>
            <p:nvPr/>
          </p:nvSpPr>
          <p:spPr bwMode="auto">
            <a:xfrm>
              <a:off x="1008" y="2721"/>
              <a:ext cx="87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ctr"/>
              <a:r>
                <a:rPr lang="en-US" altLang="zh-CN" sz="2800"/>
                <a:t>B2</a:t>
              </a:r>
              <a:r>
                <a:rPr lang="zh-CN" altLang="en-US" sz="2800"/>
                <a:t>引用</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2.3</a:t>
            </a:r>
            <a:r>
              <a:rPr lang="en-US" altLang="zh-CN" b="1" smtClean="0">
                <a:latin typeface="宋体" pitchFamily="2" charset="-122"/>
              </a:rPr>
              <a:t>  </a:t>
            </a:r>
            <a:r>
              <a:rPr lang="zh-CN" altLang="en-US" b="1" smtClean="0">
                <a:latin typeface="宋体" pitchFamily="2" charset="-122"/>
              </a:rPr>
              <a:t>继承的编译方案</a:t>
            </a:r>
          </a:p>
        </p:txBody>
      </p:sp>
      <p:sp>
        <p:nvSpPr>
          <p:cNvPr id="37891" name="Rectangle 3"/>
          <p:cNvSpPr>
            <a:spLocks noGrp="1" noChangeArrowheads="1"/>
          </p:cNvSpPr>
          <p:nvPr>
            <p:ph idx="1"/>
          </p:nvPr>
        </p:nvSpPr>
        <p:spPr>
          <a:xfrm>
            <a:off x="287338" y="1438275"/>
            <a:ext cx="8564562" cy="5038725"/>
          </a:xfrm>
          <a:noFill/>
          <a:extLst>
            <a:ext uri="{91240B29-F687-4F45-9708-019B960494DF}">
              <a14:hiddenLine xmlns:a14="http://schemas.microsoft.com/office/drawing/2010/main" w="25400">
                <a:solidFill>
                  <a:schemeClr val="tx1"/>
                </a:solidFill>
                <a:miter lim="800000"/>
                <a:headEnd/>
                <a:tailEnd/>
              </a14:hiddenLine>
            </a:ext>
          </a:extLst>
        </p:spPr>
        <p:txBody>
          <a:bodyPr/>
          <a:lstStyle/>
          <a:p>
            <a:pPr algn="just">
              <a:spcBef>
                <a:spcPct val="0"/>
              </a:spcBef>
              <a:buFontTx/>
              <a:buNone/>
            </a:pPr>
            <a:r>
              <a:rPr lang="zh-CN" altLang="en-US" b="1" smtClean="0">
                <a:latin typeface="宋体" pitchFamily="2" charset="-122"/>
              </a:rPr>
              <a:t>	编译器把用于确定所需视图的偏移存放在方</a:t>
            </a:r>
          </a:p>
          <a:p>
            <a:pPr algn="just">
              <a:spcBef>
                <a:spcPct val="0"/>
              </a:spcBef>
              <a:buFontTx/>
              <a:buNone/>
            </a:pPr>
            <a:r>
              <a:rPr lang="zh-CN" altLang="en-US" b="1" smtClean="0">
                <a:latin typeface="宋体" pitchFamily="2" charset="-122"/>
              </a:rPr>
              <a:t>法表中下邻该方法指针的地方</a:t>
            </a:r>
            <a:endParaRPr lang="zh-CN" altLang="en-US" b="1" smtClean="0"/>
          </a:p>
        </p:txBody>
      </p:sp>
      <p:grpSp>
        <p:nvGrpSpPr>
          <p:cNvPr id="37892" name="Group 4"/>
          <p:cNvGrpSpPr>
            <a:grpSpLocks/>
          </p:cNvGrpSpPr>
          <p:nvPr/>
        </p:nvGrpSpPr>
        <p:grpSpPr bwMode="auto">
          <a:xfrm>
            <a:off x="304800" y="2819400"/>
            <a:ext cx="8839200" cy="3959225"/>
            <a:chOff x="192" y="1776"/>
            <a:chExt cx="5568" cy="2494"/>
          </a:xfrm>
        </p:grpSpPr>
        <p:grpSp>
          <p:nvGrpSpPr>
            <p:cNvPr id="37893" name="Group 5"/>
            <p:cNvGrpSpPr>
              <a:grpSpLocks/>
            </p:cNvGrpSpPr>
            <p:nvPr/>
          </p:nvGrpSpPr>
          <p:grpSpPr bwMode="auto">
            <a:xfrm>
              <a:off x="1978" y="1803"/>
              <a:ext cx="674" cy="2467"/>
              <a:chOff x="1978" y="1803"/>
              <a:chExt cx="674" cy="2467"/>
            </a:xfrm>
          </p:grpSpPr>
          <p:sp>
            <p:nvSpPr>
              <p:cNvPr id="37905" name="Rectangle 6"/>
              <p:cNvSpPr>
                <a:spLocks noChangeArrowheads="1"/>
              </p:cNvSpPr>
              <p:nvPr/>
            </p:nvSpPr>
            <p:spPr bwMode="auto">
              <a:xfrm>
                <a:off x="1978" y="2132"/>
                <a:ext cx="673" cy="6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en-US" altLang="zh-CN" sz="2800"/>
                  <a:t>B1</a:t>
                </a:r>
              </a:p>
            </p:txBody>
          </p:sp>
          <p:sp>
            <p:nvSpPr>
              <p:cNvPr id="37906" name="Rectangle 7"/>
              <p:cNvSpPr>
                <a:spLocks noChangeArrowheads="1"/>
              </p:cNvSpPr>
              <p:nvPr/>
            </p:nvSpPr>
            <p:spPr bwMode="auto">
              <a:xfrm>
                <a:off x="1979" y="1803"/>
                <a:ext cx="673" cy="33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endParaRPr lang="zh-CN" altLang="en-US" sz="1000" b="0"/>
              </a:p>
            </p:txBody>
          </p:sp>
          <p:sp>
            <p:nvSpPr>
              <p:cNvPr id="37907" name="Rectangle 8"/>
              <p:cNvSpPr>
                <a:spLocks noChangeArrowheads="1"/>
              </p:cNvSpPr>
              <p:nvPr/>
            </p:nvSpPr>
            <p:spPr bwMode="auto">
              <a:xfrm>
                <a:off x="1979" y="2750"/>
                <a:ext cx="673" cy="32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endParaRPr lang="zh-CN" altLang="en-US" sz="1000" b="0"/>
              </a:p>
            </p:txBody>
          </p:sp>
          <p:sp>
            <p:nvSpPr>
              <p:cNvPr id="37908" name="Rectangle 9"/>
              <p:cNvSpPr>
                <a:spLocks noChangeArrowheads="1"/>
              </p:cNvSpPr>
              <p:nvPr/>
            </p:nvSpPr>
            <p:spPr bwMode="auto">
              <a:xfrm>
                <a:off x="1979" y="3067"/>
                <a:ext cx="673" cy="58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en-US" altLang="zh-CN" sz="2800"/>
                  <a:t>B2</a:t>
                </a:r>
              </a:p>
            </p:txBody>
          </p:sp>
          <p:sp>
            <p:nvSpPr>
              <p:cNvPr id="37909" name="Rectangle 10"/>
              <p:cNvSpPr>
                <a:spLocks noChangeArrowheads="1"/>
              </p:cNvSpPr>
              <p:nvPr/>
            </p:nvSpPr>
            <p:spPr bwMode="auto">
              <a:xfrm>
                <a:off x="1978" y="3642"/>
                <a:ext cx="673" cy="6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zh-CN" altLang="en-US" sz="2800"/>
                  <a:t>附加（</a:t>
                </a:r>
                <a:r>
                  <a:rPr lang="en-US" altLang="zh-CN" sz="2800"/>
                  <a:t>C）</a:t>
                </a:r>
              </a:p>
            </p:txBody>
          </p:sp>
        </p:grpSp>
        <p:grpSp>
          <p:nvGrpSpPr>
            <p:cNvPr id="37894" name="Group 11"/>
            <p:cNvGrpSpPr>
              <a:grpSpLocks/>
            </p:cNvGrpSpPr>
            <p:nvPr/>
          </p:nvGrpSpPr>
          <p:grpSpPr bwMode="auto">
            <a:xfrm>
              <a:off x="3285" y="1784"/>
              <a:ext cx="939" cy="1021"/>
              <a:chOff x="7063" y="9736"/>
              <a:chExt cx="1458" cy="1216"/>
            </a:xfrm>
          </p:grpSpPr>
          <p:sp>
            <p:nvSpPr>
              <p:cNvPr id="37902" name="Rectangle 12"/>
              <p:cNvSpPr>
                <a:spLocks noChangeArrowheads="1"/>
              </p:cNvSpPr>
              <p:nvPr/>
            </p:nvSpPr>
            <p:spPr bwMode="auto">
              <a:xfrm>
                <a:off x="7065" y="10548"/>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r>
                  <a:rPr lang="en-US" altLang="zh-CN" sz="2800"/>
                  <a:t>C</a:t>
                </a:r>
                <a:r>
                  <a:rPr lang="zh-CN" altLang="en-US" sz="2800"/>
                  <a:t>方法</a:t>
                </a:r>
              </a:p>
            </p:txBody>
          </p:sp>
          <p:sp>
            <p:nvSpPr>
              <p:cNvPr id="37903" name="Rectangle 13"/>
              <p:cNvSpPr>
                <a:spLocks noChangeArrowheads="1"/>
              </p:cNvSpPr>
              <p:nvPr/>
            </p:nvSpPr>
            <p:spPr bwMode="auto">
              <a:xfrm>
                <a:off x="7063" y="10142"/>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r>
                  <a:rPr lang="en-US" altLang="zh-CN" sz="2800"/>
                  <a:t>B2</a:t>
                </a:r>
                <a:r>
                  <a:rPr lang="zh-CN" altLang="en-US" sz="2800"/>
                  <a:t>方法</a:t>
                </a:r>
              </a:p>
            </p:txBody>
          </p:sp>
          <p:sp>
            <p:nvSpPr>
              <p:cNvPr id="37904" name="Rectangle 14"/>
              <p:cNvSpPr>
                <a:spLocks noChangeArrowheads="1"/>
              </p:cNvSpPr>
              <p:nvPr/>
            </p:nvSpPr>
            <p:spPr bwMode="auto">
              <a:xfrm>
                <a:off x="7065" y="9736"/>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r>
                  <a:rPr lang="en-US" altLang="zh-CN" sz="2800"/>
                  <a:t>B1</a:t>
                </a:r>
                <a:r>
                  <a:rPr lang="zh-CN" altLang="en-US" sz="2800"/>
                  <a:t>方法</a:t>
                </a:r>
              </a:p>
            </p:txBody>
          </p:sp>
        </p:grpSp>
        <p:sp>
          <p:nvSpPr>
            <p:cNvPr id="37895" name="Rectangle 15"/>
            <p:cNvSpPr>
              <a:spLocks noChangeArrowheads="1"/>
            </p:cNvSpPr>
            <p:nvPr/>
          </p:nvSpPr>
          <p:spPr bwMode="auto">
            <a:xfrm>
              <a:off x="3294" y="3044"/>
              <a:ext cx="930" cy="3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r>
                <a:rPr lang="en-US" altLang="zh-CN" sz="2800"/>
                <a:t>B2</a:t>
              </a:r>
              <a:r>
                <a:rPr lang="zh-CN" altLang="en-US" sz="2800"/>
                <a:t>方法</a:t>
              </a:r>
            </a:p>
          </p:txBody>
        </p:sp>
        <p:sp>
          <p:nvSpPr>
            <p:cNvPr id="37896" name="Line 16"/>
            <p:cNvSpPr>
              <a:spLocks noChangeShapeType="1"/>
            </p:cNvSpPr>
            <p:nvPr/>
          </p:nvSpPr>
          <p:spPr bwMode="auto">
            <a:xfrm>
              <a:off x="2310" y="1961"/>
              <a:ext cx="97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7897" name="Line 17"/>
            <p:cNvSpPr>
              <a:spLocks noChangeShapeType="1"/>
            </p:cNvSpPr>
            <p:nvPr/>
          </p:nvSpPr>
          <p:spPr bwMode="auto">
            <a:xfrm>
              <a:off x="2446" y="2918"/>
              <a:ext cx="847" cy="25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7898" name="Rectangle 18"/>
            <p:cNvSpPr>
              <a:spLocks noChangeArrowheads="1"/>
            </p:cNvSpPr>
            <p:nvPr/>
          </p:nvSpPr>
          <p:spPr bwMode="auto">
            <a:xfrm>
              <a:off x="4320" y="1776"/>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C</a:t>
              </a:r>
              <a:r>
                <a:rPr lang="zh-CN" altLang="en-US" sz="2800"/>
                <a:t>方法表</a:t>
              </a:r>
            </a:p>
          </p:txBody>
        </p:sp>
        <p:sp>
          <p:nvSpPr>
            <p:cNvPr id="37899" name="Rectangle 19"/>
            <p:cNvSpPr>
              <a:spLocks noChangeArrowheads="1"/>
            </p:cNvSpPr>
            <p:nvPr/>
          </p:nvSpPr>
          <p:spPr bwMode="auto">
            <a:xfrm>
              <a:off x="4320" y="3024"/>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C::B2</a:t>
              </a:r>
              <a:r>
                <a:rPr lang="zh-CN" altLang="en-US" sz="2800"/>
                <a:t>方法表</a:t>
              </a:r>
            </a:p>
          </p:txBody>
        </p:sp>
        <p:sp>
          <p:nvSpPr>
            <p:cNvPr id="37900" name="Rectangle 20"/>
            <p:cNvSpPr>
              <a:spLocks noChangeArrowheads="1"/>
            </p:cNvSpPr>
            <p:nvPr/>
          </p:nvSpPr>
          <p:spPr bwMode="auto">
            <a:xfrm>
              <a:off x="192" y="1803"/>
              <a:ext cx="162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C</a:t>
              </a:r>
              <a:r>
                <a:rPr lang="zh-CN" altLang="en-US" sz="2800"/>
                <a:t>引用，</a:t>
              </a:r>
              <a:r>
                <a:rPr lang="en-US" altLang="zh-CN" sz="2800"/>
                <a:t>B1</a:t>
              </a:r>
              <a:r>
                <a:rPr lang="zh-CN" altLang="en-US" sz="2800"/>
                <a:t>引用</a:t>
              </a:r>
            </a:p>
          </p:txBody>
        </p:sp>
        <p:sp>
          <p:nvSpPr>
            <p:cNvPr id="37901" name="Rectangle 21"/>
            <p:cNvSpPr>
              <a:spLocks noChangeArrowheads="1"/>
            </p:cNvSpPr>
            <p:nvPr/>
          </p:nvSpPr>
          <p:spPr bwMode="auto">
            <a:xfrm>
              <a:off x="1008" y="2721"/>
              <a:ext cx="87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ctr"/>
              <a:r>
                <a:rPr lang="en-US" altLang="zh-CN" sz="2800"/>
                <a:t>B2</a:t>
              </a:r>
              <a:r>
                <a:rPr lang="zh-CN" altLang="en-US" sz="2800"/>
                <a:t>引用</a:t>
              </a: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2.3</a:t>
            </a:r>
            <a:r>
              <a:rPr lang="en-US" altLang="zh-CN" b="1" smtClean="0">
                <a:latin typeface="宋体" pitchFamily="2" charset="-122"/>
              </a:rPr>
              <a:t>  </a:t>
            </a:r>
            <a:r>
              <a:rPr lang="zh-CN" altLang="en-US" b="1" smtClean="0">
                <a:latin typeface="宋体" pitchFamily="2" charset="-122"/>
              </a:rPr>
              <a:t>继承的编译方案</a:t>
            </a:r>
          </a:p>
        </p:txBody>
      </p:sp>
      <p:sp>
        <p:nvSpPr>
          <p:cNvPr id="38915" name="Rectangle 3"/>
          <p:cNvSpPr>
            <a:spLocks noGrp="1" noChangeArrowheads="1"/>
          </p:cNvSpPr>
          <p:nvPr>
            <p:ph idx="1"/>
          </p:nvPr>
        </p:nvSpPr>
        <p:spPr>
          <a:xfrm>
            <a:off x="287338" y="1438275"/>
            <a:ext cx="8564562" cy="5038725"/>
          </a:xfrm>
          <a:noFill/>
          <a:extLst>
            <a:ext uri="{91240B29-F687-4F45-9708-019B960494DF}">
              <a14:hiddenLine xmlns:a14="http://schemas.microsoft.com/office/drawing/2010/main" w="25400">
                <a:solidFill>
                  <a:schemeClr val="tx1"/>
                </a:solidFill>
                <a:miter lim="800000"/>
                <a:headEnd/>
                <a:tailEnd/>
              </a14:hiddenLine>
            </a:ext>
          </a:extLst>
        </p:spPr>
        <p:txBody>
          <a:bodyPr/>
          <a:lstStyle/>
          <a:p>
            <a:pPr algn="just">
              <a:spcBef>
                <a:spcPct val="0"/>
              </a:spcBef>
              <a:buFontTx/>
              <a:buNone/>
            </a:pPr>
            <a:r>
              <a:rPr lang="zh-CN" altLang="en-US" b="1" smtClean="0"/>
              <a:t>独立的重复继承的对象结构（实际视图）</a:t>
            </a:r>
            <a:endParaRPr lang="zh-CN" altLang="en-US" b="1" smtClean="0">
              <a:latin typeface="宋体" pitchFamily="2" charset="-122"/>
            </a:endParaRPr>
          </a:p>
          <a:p>
            <a:pPr algn="just">
              <a:spcBef>
                <a:spcPct val="0"/>
              </a:spcBef>
              <a:buFontTx/>
              <a:buNone/>
            </a:pPr>
            <a:endParaRPr lang="zh-CN" altLang="en-US" b="1" smtClean="0"/>
          </a:p>
        </p:txBody>
      </p:sp>
      <p:grpSp>
        <p:nvGrpSpPr>
          <p:cNvPr id="38916" name="Group 27"/>
          <p:cNvGrpSpPr>
            <a:grpSpLocks/>
          </p:cNvGrpSpPr>
          <p:nvPr/>
        </p:nvGrpSpPr>
        <p:grpSpPr bwMode="auto">
          <a:xfrm>
            <a:off x="304800" y="2451100"/>
            <a:ext cx="8839200" cy="3946525"/>
            <a:chOff x="192" y="1544"/>
            <a:chExt cx="5568" cy="2486"/>
          </a:xfrm>
        </p:grpSpPr>
        <p:grpSp>
          <p:nvGrpSpPr>
            <p:cNvPr id="38917" name="Group 26"/>
            <p:cNvGrpSpPr>
              <a:grpSpLocks/>
            </p:cNvGrpSpPr>
            <p:nvPr/>
          </p:nvGrpSpPr>
          <p:grpSpPr bwMode="auto">
            <a:xfrm>
              <a:off x="1978" y="1563"/>
              <a:ext cx="674" cy="2467"/>
              <a:chOff x="1978" y="1563"/>
              <a:chExt cx="674" cy="2467"/>
            </a:xfrm>
          </p:grpSpPr>
          <p:sp>
            <p:nvSpPr>
              <p:cNvPr id="38929" name="Rectangle 6"/>
              <p:cNvSpPr>
                <a:spLocks noChangeArrowheads="1"/>
              </p:cNvSpPr>
              <p:nvPr/>
            </p:nvSpPr>
            <p:spPr bwMode="auto">
              <a:xfrm>
                <a:off x="1978" y="1892"/>
                <a:ext cx="673" cy="6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en-US" altLang="zh-CN" sz="2800"/>
                  <a:t>B1</a:t>
                </a:r>
              </a:p>
            </p:txBody>
          </p:sp>
          <p:sp>
            <p:nvSpPr>
              <p:cNvPr id="38930" name="Rectangle 7"/>
              <p:cNvSpPr>
                <a:spLocks noChangeArrowheads="1"/>
              </p:cNvSpPr>
              <p:nvPr/>
            </p:nvSpPr>
            <p:spPr bwMode="auto">
              <a:xfrm>
                <a:off x="1979" y="1563"/>
                <a:ext cx="673" cy="33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endParaRPr lang="zh-CN" altLang="en-US" sz="1000" b="0"/>
              </a:p>
            </p:txBody>
          </p:sp>
          <p:sp>
            <p:nvSpPr>
              <p:cNvPr id="38931" name="Rectangle 8"/>
              <p:cNvSpPr>
                <a:spLocks noChangeArrowheads="1"/>
              </p:cNvSpPr>
              <p:nvPr/>
            </p:nvSpPr>
            <p:spPr bwMode="auto">
              <a:xfrm>
                <a:off x="1979" y="2523"/>
                <a:ext cx="673" cy="2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endParaRPr lang="zh-CN" altLang="en-US" sz="1000" b="0"/>
              </a:p>
            </p:txBody>
          </p:sp>
          <p:sp>
            <p:nvSpPr>
              <p:cNvPr id="38932" name="Rectangle 9"/>
              <p:cNvSpPr>
                <a:spLocks noChangeArrowheads="1"/>
              </p:cNvSpPr>
              <p:nvPr/>
            </p:nvSpPr>
            <p:spPr bwMode="auto">
              <a:xfrm>
                <a:off x="1978" y="2799"/>
                <a:ext cx="673" cy="62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en-US" altLang="zh-CN" sz="2800"/>
                  <a:t>B2</a:t>
                </a:r>
              </a:p>
            </p:txBody>
          </p:sp>
          <p:sp>
            <p:nvSpPr>
              <p:cNvPr id="38933" name="Rectangle 10"/>
              <p:cNvSpPr>
                <a:spLocks noChangeArrowheads="1"/>
              </p:cNvSpPr>
              <p:nvPr/>
            </p:nvSpPr>
            <p:spPr bwMode="auto">
              <a:xfrm>
                <a:off x="1978" y="3430"/>
                <a:ext cx="673" cy="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18800" rIns="18000" bIns="82800"/>
              <a:lstStyle/>
              <a:p>
                <a:pPr algn="ctr"/>
                <a:r>
                  <a:rPr lang="zh-CN" altLang="en-US" sz="2800"/>
                  <a:t>附加（</a:t>
                </a:r>
                <a:r>
                  <a:rPr lang="en-US" altLang="zh-CN" sz="2800"/>
                  <a:t>C）</a:t>
                </a:r>
              </a:p>
            </p:txBody>
          </p:sp>
        </p:grpSp>
        <p:grpSp>
          <p:nvGrpSpPr>
            <p:cNvPr id="38918" name="Group 22"/>
            <p:cNvGrpSpPr>
              <a:grpSpLocks/>
            </p:cNvGrpSpPr>
            <p:nvPr/>
          </p:nvGrpSpPr>
          <p:grpSpPr bwMode="auto">
            <a:xfrm>
              <a:off x="3285" y="1544"/>
              <a:ext cx="939" cy="680"/>
              <a:chOff x="3285" y="1544"/>
              <a:chExt cx="939" cy="680"/>
            </a:xfrm>
          </p:grpSpPr>
          <p:sp>
            <p:nvSpPr>
              <p:cNvPr id="38927" name="Rectangle 13"/>
              <p:cNvSpPr>
                <a:spLocks noChangeArrowheads="1"/>
              </p:cNvSpPr>
              <p:nvPr/>
            </p:nvSpPr>
            <p:spPr bwMode="auto">
              <a:xfrm>
                <a:off x="3285" y="1885"/>
                <a:ext cx="938" cy="33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r>
                  <a:rPr lang="en-US" altLang="zh-CN" sz="2800"/>
                  <a:t>C</a:t>
                </a:r>
                <a:r>
                  <a:rPr lang="zh-CN" altLang="en-US" sz="2800"/>
                  <a:t>方法</a:t>
                </a:r>
              </a:p>
            </p:txBody>
          </p:sp>
          <p:sp>
            <p:nvSpPr>
              <p:cNvPr id="38928" name="Rectangle 14"/>
              <p:cNvSpPr>
                <a:spLocks noChangeArrowheads="1"/>
              </p:cNvSpPr>
              <p:nvPr/>
            </p:nvSpPr>
            <p:spPr bwMode="auto">
              <a:xfrm>
                <a:off x="3286" y="1544"/>
                <a:ext cx="938" cy="33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r>
                  <a:rPr lang="en-US" altLang="zh-CN" sz="2800"/>
                  <a:t>B1</a:t>
                </a:r>
                <a:r>
                  <a:rPr lang="zh-CN" altLang="en-US" sz="2800"/>
                  <a:t>方法</a:t>
                </a:r>
              </a:p>
            </p:txBody>
          </p:sp>
        </p:grpSp>
        <p:sp>
          <p:nvSpPr>
            <p:cNvPr id="38919" name="Rectangle 15"/>
            <p:cNvSpPr>
              <a:spLocks noChangeArrowheads="1"/>
            </p:cNvSpPr>
            <p:nvPr/>
          </p:nvSpPr>
          <p:spPr bwMode="auto">
            <a:xfrm>
              <a:off x="3294" y="2804"/>
              <a:ext cx="930" cy="3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bIns="10800"/>
            <a:lstStyle/>
            <a:p>
              <a:pPr algn="ctr"/>
              <a:r>
                <a:rPr lang="en-US" altLang="zh-CN" sz="2800"/>
                <a:t>B2</a:t>
              </a:r>
              <a:r>
                <a:rPr lang="zh-CN" altLang="en-US" sz="2800"/>
                <a:t>方法</a:t>
              </a:r>
            </a:p>
          </p:txBody>
        </p:sp>
        <p:sp>
          <p:nvSpPr>
            <p:cNvPr id="38920" name="Line 16"/>
            <p:cNvSpPr>
              <a:spLocks noChangeShapeType="1"/>
            </p:cNvSpPr>
            <p:nvPr/>
          </p:nvSpPr>
          <p:spPr bwMode="auto">
            <a:xfrm>
              <a:off x="2310" y="1721"/>
              <a:ext cx="97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8921" name="Line 17"/>
            <p:cNvSpPr>
              <a:spLocks noChangeShapeType="1"/>
            </p:cNvSpPr>
            <p:nvPr/>
          </p:nvSpPr>
          <p:spPr bwMode="auto">
            <a:xfrm>
              <a:off x="2446" y="2678"/>
              <a:ext cx="847" cy="25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8922" name="Rectangle 18"/>
            <p:cNvSpPr>
              <a:spLocks noChangeArrowheads="1"/>
            </p:cNvSpPr>
            <p:nvPr/>
          </p:nvSpPr>
          <p:spPr bwMode="auto">
            <a:xfrm>
              <a:off x="4800" y="2256"/>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C</a:t>
              </a:r>
              <a:r>
                <a:rPr lang="zh-CN" altLang="en-US" sz="2800"/>
                <a:t>方法表</a:t>
              </a:r>
            </a:p>
          </p:txBody>
        </p:sp>
        <p:sp>
          <p:nvSpPr>
            <p:cNvPr id="38923" name="Rectangle 20"/>
            <p:cNvSpPr>
              <a:spLocks noChangeArrowheads="1"/>
            </p:cNvSpPr>
            <p:nvPr/>
          </p:nvSpPr>
          <p:spPr bwMode="auto">
            <a:xfrm>
              <a:off x="192" y="1563"/>
              <a:ext cx="162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just"/>
              <a:r>
                <a:rPr lang="en-US" altLang="zh-CN" sz="2800"/>
                <a:t>C</a:t>
              </a:r>
              <a:r>
                <a:rPr lang="zh-CN" altLang="en-US" sz="2800"/>
                <a:t>引用，</a:t>
              </a:r>
              <a:r>
                <a:rPr lang="en-US" altLang="zh-CN" sz="2800"/>
                <a:t>B1</a:t>
              </a:r>
              <a:r>
                <a:rPr lang="zh-CN" altLang="en-US" sz="2800"/>
                <a:t>引用</a:t>
              </a:r>
            </a:p>
          </p:txBody>
        </p:sp>
        <p:sp>
          <p:nvSpPr>
            <p:cNvPr id="38924" name="Rectangle 21"/>
            <p:cNvSpPr>
              <a:spLocks noChangeArrowheads="1"/>
            </p:cNvSpPr>
            <p:nvPr/>
          </p:nvSpPr>
          <p:spPr bwMode="auto">
            <a:xfrm>
              <a:off x="1008" y="2481"/>
              <a:ext cx="87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rIns="18000" bIns="10800"/>
            <a:lstStyle/>
            <a:p>
              <a:pPr algn="ctr"/>
              <a:r>
                <a:rPr lang="en-US" altLang="zh-CN" sz="2800"/>
                <a:t>B2</a:t>
              </a:r>
              <a:r>
                <a:rPr lang="zh-CN" altLang="en-US" sz="2800"/>
                <a:t>引用</a:t>
              </a:r>
            </a:p>
          </p:txBody>
        </p:sp>
        <p:sp>
          <p:nvSpPr>
            <p:cNvPr id="38925" name="Line 23"/>
            <p:cNvSpPr>
              <a:spLocks noChangeShapeType="1"/>
            </p:cNvSpPr>
            <p:nvPr/>
          </p:nvSpPr>
          <p:spPr bwMode="auto">
            <a:xfrm flipH="1">
              <a:off x="4272" y="2496"/>
              <a:ext cx="528" cy="336"/>
            </a:xfrm>
            <a:prstGeom prst="line">
              <a:avLst/>
            </a:prstGeom>
            <a:noFill/>
            <a:ln w="25400">
              <a:solidFill>
                <a:schemeClr val="tx1"/>
              </a:solidFill>
              <a:prstDash val="lgDash"/>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6" name="Line 24"/>
            <p:cNvSpPr>
              <a:spLocks noChangeShapeType="1"/>
            </p:cNvSpPr>
            <p:nvPr/>
          </p:nvSpPr>
          <p:spPr bwMode="auto">
            <a:xfrm flipH="1" flipV="1">
              <a:off x="4272" y="1920"/>
              <a:ext cx="528" cy="336"/>
            </a:xfrm>
            <a:prstGeom prst="line">
              <a:avLst/>
            </a:prstGeom>
            <a:noFill/>
            <a:ln w="25400">
              <a:solidFill>
                <a:schemeClr val="tx1"/>
              </a:solidFill>
              <a:prstDash val="lgDash"/>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8600" y="228600"/>
            <a:ext cx="8610600" cy="1143000"/>
          </a:xfrm>
        </p:spPr>
        <p:txBody>
          <a:bodyPr/>
          <a:lstStyle/>
          <a:p>
            <a:r>
              <a:rPr lang="zh-CN" altLang="en-US" b="1" smtClean="0"/>
              <a:t>习        题</a:t>
            </a:r>
            <a:endParaRPr lang="zh-CN" altLang="en-US" b="1" smtClean="0">
              <a:latin typeface="宋体" pitchFamily="2" charset="-122"/>
            </a:endParaRPr>
          </a:p>
        </p:txBody>
      </p:sp>
      <p:sp>
        <p:nvSpPr>
          <p:cNvPr id="39939" name="Rectangle 3"/>
          <p:cNvSpPr>
            <a:spLocks noGrp="1" noChangeArrowheads="1"/>
          </p:cNvSpPr>
          <p:nvPr>
            <p:ph idx="1"/>
          </p:nvPr>
        </p:nvSpPr>
        <p:spPr>
          <a:xfrm>
            <a:off x="287338" y="1438275"/>
            <a:ext cx="8564562" cy="5038725"/>
          </a:xfrm>
        </p:spPr>
        <p:txBody>
          <a:bodyPr/>
          <a:lstStyle/>
          <a:p>
            <a:pPr>
              <a:buFontTx/>
              <a:buNone/>
            </a:pPr>
            <a:endParaRPr lang="zh-CN" altLang="en-US" b="1"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2.1</a:t>
            </a:r>
            <a:r>
              <a:rPr lang="en-US" altLang="zh-CN" b="1" smtClean="0">
                <a:latin typeface="宋体" pitchFamily="2" charset="-122"/>
              </a:rPr>
              <a:t> </a:t>
            </a:r>
            <a:r>
              <a:rPr lang="zh-CN" altLang="en-US" b="1" smtClean="0"/>
              <a:t>面向对象语言的概念</a:t>
            </a:r>
            <a:endParaRPr lang="zh-CN" altLang="en-US" b="1" smtClean="0">
              <a:latin typeface="宋体" pitchFamily="2" charset="-122"/>
            </a:endParaRPr>
          </a:p>
        </p:txBody>
      </p:sp>
      <p:sp>
        <p:nvSpPr>
          <p:cNvPr id="1593347" name="Rectangle 1027"/>
          <p:cNvSpPr>
            <a:spLocks noGrp="1" noChangeArrowheads="1"/>
          </p:cNvSpPr>
          <p:nvPr>
            <p:ph idx="1"/>
          </p:nvPr>
        </p:nvSpPr>
        <p:spPr>
          <a:xfrm>
            <a:off x="287338" y="1438275"/>
            <a:ext cx="8564562" cy="5038725"/>
          </a:xfrm>
          <a:noFill/>
        </p:spPr>
        <p:txBody>
          <a:bodyPr/>
          <a:lstStyle/>
          <a:p>
            <a:pPr>
              <a:buFontTx/>
              <a:buNone/>
            </a:pPr>
            <a:r>
              <a:rPr lang="zh-CN" altLang="en-US" b="1" smtClean="0">
                <a:latin typeface="宋体" pitchFamily="2" charset="-122"/>
              </a:rPr>
              <a:t>继承</a:t>
            </a:r>
          </a:p>
          <a:p>
            <a:r>
              <a:rPr lang="zh-CN" altLang="en-US" b="1" smtClean="0"/>
              <a:t>基类、派生类、子类、抽象类</a:t>
            </a:r>
          </a:p>
          <a:p>
            <a:r>
              <a:rPr lang="zh-CN" altLang="en-US" b="1" smtClean="0"/>
              <a:t>子类型规则</a:t>
            </a:r>
            <a:endParaRPr lang="zh-CN" altLang="en-US" b="1" smtClean="0">
              <a:ea typeface="楷体_GB2312" pitchFamily="49" charset="-122"/>
            </a:endParaRPr>
          </a:p>
          <a:p>
            <a:pPr algn="just">
              <a:buFontTx/>
              <a:buNone/>
            </a:pPr>
            <a:r>
              <a:rPr lang="zh-CN" altLang="en-US" sz="2800" b="1" smtClean="0"/>
              <a:t>	当某个类型的一个对象在某个输入位置被需要或作为函数的返回值时，其任何子类型的对象允许出现在这些地方</a:t>
            </a:r>
          </a:p>
          <a:p>
            <a:r>
              <a:rPr lang="zh-CN" altLang="en-US" b="1" smtClean="0">
                <a:latin typeface="宋体" pitchFamily="2" charset="-122"/>
              </a:rPr>
              <a:t>类</a:t>
            </a:r>
            <a:r>
              <a:rPr lang="en-US" altLang="zh-CN" b="1" i="1" smtClean="0"/>
              <a:t>B</a:t>
            </a:r>
            <a:r>
              <a:rPr lang="zh-CN" altLang="en-US" b="1" smtClean="0">
                <a:latin typeface="宋体" pitchFamily="2" charset="-122"/>
              </a:rPr>
              <a:t>的一个对象，若它不同时是</a:t>
            </a:r>
            <a:r>
              <a:rPr lang="en-US" altLang="zh-CN" b="1" i="1" smtClean="0"/>
              <a:t>B</a:t>
            </a:r>
            <a:r>
              <a:rPr lang="zh-CN" altLang="en-US" b="1" smtClean="0">
                <a:latin typeface="宋体" pitchFamily="2" charset="-122"/>
              </a:rPr>
              <a:t>的某个真子类的对象，那么称该对象是</a:t>
            </a:r>
            <a:r>
              <a:rPr lang="en-US" altLang="zh-CN" b="1" i="1" smtClean="0"/>
              <a:t>B</a:t>
            </a:r>
            <a:r>
              <a:rPr lang="zh-CN" altLang="en-US" b="1" smtClean="0">
                <a:latin typeface="宋体" pitchFamily="2" charset="-122"/>
              </a:rPr>
              <a:t>的</a:t>
            </a:r>
            <a:r>
              <a:rPr lang="zh-CN" altLang="en-US" b="1" smtClean="0">
                <a:solidFill>
                  <a:srgbClr val="00FF00"/>
                </a:solidFill>
              </a:rPr>
              <a:t>真对象</a:t>
            </a:r>
            <a:r>
              <a:rPr lang="zh-CN" altLang="en-US" b="1" smtClean="0">
                <a:latin typeface="宋体" pitchFamily="2" charset="-122"/>
              </a:rPr>
              <a:t>，称</a:t>
            </a:r>
            <a:r>
              <a:rPr lang="en-US" altLang="zh-CN" b="1" i="1" smtClean="0"/>
              <a:t>B</a:t>
            </a:r>
            <a:r>
              <a:rPr lang="zh-CN" altLang="en-US" b="1" smtClean="0">
                <a:latin typeface="宋体" pitchFamily="2" charset="-122"/>
              </a:rPr>
              <a:t>是该对象的</a:t>
            </a:r>
            <a:r>
              <a:rPr lang="zh-CN" altLang="en-US" b="1" smtClean="0">
                <a:solidFill>
                  <a:srgbClr val="00FF00"/>
                </a:solidFill>
              </a:rPr>
              <a:t>运行时类型</a:t>
            </a:r>
            <a:endParaRPr lang="zh-CN" altLang="en-US" sz="2800" b="1" smtClean="0">
              <a:solidFill>
                <a:srgbClr val="00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93347">
                                            <p:txEl>
                                              <p:pRg st="2" end="2"/>
                                            </p:txEl>
                                          </p:spTgt>
                                        </p:tgtEl>
                                        <p:attrNameLst>
                                          <p:attrName>style.visibility</p:attrName>
                                        </p:attrNameLst>
                                      </p:cBhvr>
                                      <p:to>
                                        <p:strVal val="visible"/>
                                      </p:to>
                                    </p:set>
                                    <p:animEffect transition="in" filter="box(in)">
                                      <p:cBhvr>
                                        <p:cTn id="7" dur="500"/>
                                        <p:tgtEl>
                                          <p:spTgt spid="1593347">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593347">
                                            <p:txEl>
                                              <p:pRg st="3" end="3"/>
                                            </p:txEl>
                                          </p:spTgt>
                                        </p:tgtEl>
                                        <p:attrNameLst>
                                          <p:attrName>style.visibility</p:attrName>
                                        </p:attrNameLst>
                                      </p:cBhvr>
                                      <p:to>
                                        <p:strVal val="visible"/>
                                      </p:to>
                                    </p:set>
                                    <p:animEffect transition="in" filter="box(in)">
                                      <p:cBhvr>
                                        <p:cTn id="10" dur="500"/>
                                        <p:tgtEl>
                                          <p:spTgt spid="1593347">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593347">
                                            <p:txEl>
                                              <p:pRg st="4" end="4"/>
                                            </p:txEl>
                                          </p:spTgt>
                                        </p:tgtEl>
                                        <p:attrNameLst>
                                          <p:attrName>style.visibility</p:attrName>
                                        </p:attrNameLst>
                                      </p:cBhvr>
                                      <p:to>
                                        <p:strVal val="visible"/>
                                      </p:to>
                                    </p:set>
                                    <p:animEffect transition="in" filter="box(in)">
                                      <p:cBhvr>
                                        <p:cTn id="15" dur="500"/>
                                        <p:tgtEl>
                                          <p:spTgt spid="1593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2.1</a:t>
            </a:r>
            <a:r>
              <a:rPr lang="en-US" altLang="zh-CN" b="1" smtClean="0">
                <a:latin typeface="宋体" pitchFamily="2" charset="-122"/>
              </a:rPr>
              <a:t> </a:t>
            </a:r>
            <a:r>
              <a:rPr lang="zh-CN" altLang="en-US" b="1" smtClean="0"/>
              <a:t>面向对象语言的概念</a:t>
            </a:r>
            <a:endParaRPr lang="zh-CN" altLang="en-US" b="1" smtClean="0">
              <a:latin typeface="宋体" pitchFamily="2" charset="-122"/>
            </a:endParaRPr>
          </a:p>
        </p:txBody>
      </p:sp>
      <p:sp>
        <p:nvSpPr>
          <p:cNvPr id="6147"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1</a:t>
            </a:r>
            <a:r>
              <a:rPr lang="en-US" altLang="zh-CN" b="1" smtClean="0"/>
              <a:t>2.1.2 </a:t>
            </a:r>
            <a:r>
              <a:rPr lang="zh-CN" altLang="en-US" b="1" smtClean="0">
                <a:latin typeface="宋体" pitchFamily="2" charset="-122"/>
              </a:rPr>
              <a:t>继承</a:t>
            </a:r>
            <a:endParaRPr lang="zh-CN" altLang="en-US" b="1" smtClean="0"/>
          </a:p>
        </p:txBody>
      </p:sp>
      <p:sp>
        <p:nvSpPr>
          <p:cNvPr id="6148" name="Rectangle 4"/>
          <p:cNvSpPr>
            <a:spLocks noChangeArrowheads="1"/>
          </p:cNvSpPr>
          <p:nvPr/>
        </p:nvSpPr>
        <p:spPr bwMode="auto">
          <a:xfrm>
            <a:off x="3124200" y="1447800"/>
            <a:ext cx="419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zh-CN" altLang="en-US" sz="2800"/>
              <a:t>图形对象的继承层次结构</a:t>
            </a:r>
          </a:p>
        </p:txBody>
      </p:sp>
      <p:grpSp>
        <p:nvGrpSpPr>
          <p:cNvPr id="6149" name="Group 28"/>
          <p:cNvGrpSpPr>
            <a:grpSpLocks/>
          </p:cNvGrpSpPr>
          <p:nvPr/>
        </p:nvGrpSpPr>
        <p:grpSpPr bwMode="auto">
          <a:xfrm>
            <a:off x="212725" y="2057400"/>
            <a:ext cx="8437563" cy="4724400"/>
            <a:chOff x="134" y="1296"/>
            <a:chExt cx="5315" cy="2976"/>
          </a:xfrm>
        </p:grpSpPr>
        <p:sp>
          <p:nvSpPr>
            <p:cNvPr id="6150" name="Oval 6"/>
            <p:cNvSpPr>
              <a:spLocks noChangeArrowheads="1"/>
            </p:cNvSpPr>
            <p:nvPr/>
          </p:nvSpPr>
          <p:spPr bwMode="auto">
            <a:xfrm>
              <a:off x="232" y="1296"/>
              <a:ext cx="1673" cy="68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80000"/>
                </a:lnSpc>
              </a:pPr>
              <a:r>
                <a:rPr lang="en-US" altLang="zh-CN" sz="2400"/>
                <a:t>GraphicalObj</a:t>
              </a:r>
            </a:p>
            <a:p>
              <a:pPr>
                <a:lnSpc>
                  <a:spcPct val="80000"/>
                </a:lnSpc>
              </a:pPr>
              <a:r>
                <a:rPr lang="en-US" altLang="zh-CN" sz="2400"/>
                <a:t> translate</a:t>
              </a:r>
            </a:p>
            <a:p>
              <a:pPr>
                <a:lnSpc>
                  <a:spcPct val="80000"/>
                </a:lnSpc>
              </a:pPr>
              <a:r>
                <a:rPr lang="en-US" altLang="zh-CN" sz="2400"/>
                <a:t> scale</a:t>
              </a:r>
            </a:p>
          </p:txBody>
        </p:sp>
        <p:sp>
          <p:nvSpPr>
            <p:cNvPr id="6151" name="Oval 7"/>
            <p:cNvSpPr>
              <a:spLocks noChangeArrowheads="1"/>
            </p:cNvSpPr>
            <p:nvPr/>
          </p:nvSpPr>
          <p:spPr bwMode="auto">
            <a:xfrm>
              <a:off x="3759" y="1764"/>
              <a:ext cx="1507" cy="8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0" tIns="0" rIns="180000" bIns="0" anchor="ctr"/>
            <a:lstStyle/>
            <a:p>
              <a:pPr>
                <a:lnSpc>
                  <a:spcPct val="80000"/>
                </a:lnSpc>
              </a:pPr>
              <a:r>
                <a:rPr lang="en-US" altLang="zh-CN" sz="2400"/>
                <a:t> PolyLine</a:t>
              </a:r>
            </a:p>
            <a:p>
              <a:pPr>
                <a:lnSpc>
                  <a:spcPct val="80000"/>
                </a:lnSpc>
              </a:pPr>
              <a:r>
                <a:rPr lang="en-US" altLang="zh-CN" sz="2400"/>
                <a:t>  translate</a:t>
              </a:r>
            </a:p>
            <a:p>
              <a:pPr>
                <a:lnSpc>
                  <a:spcPct val="80000"/>
                </a:lnSpc>
              </a:pPr>
              <a:r>
                <a:rPr lang="en-US" altLang="zh-CN" sz="2400"/>
                <a:t>  scale</a:t>
              </a:r>
            </a:p>
            <a:p>
              <a:pPr>
                <a:lnSpc>
                  <a:spcPct val="80000"/>
                </a:lnSpc>
              </a:pPr>
              <a:r>
                <a:rPr lang="en-US" altLang="zh-CN" sz="2400"/>
                <a:t>  length</a:t>
              </a:r>
            </a:p>
          </p:txBody>
        </p:sp>
        <p:sp>
          <p:nvSpPr>
            <p:cNvPr id="6152" name="Oval 8"/>
            <p:cNvSpPr>
              <a:spLocks noChangeArrowheads="1"/>
            </p:cNvSpPr>
            <p:nvPr/>
          </p:nvSpPr>
          <p:spPr bwMode="auto">
            <a:xfrm>
              <a:off x="1400" y="2229"/>
              <a:ext cx="1924" cy="55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80000"/>
                </a:lnSpc>
              </a:pPr>
              <a:r>
                <a:rPr lang="en-US" altLang="zh-CN" sz="2400"/>
                <a:t>ClosedGraphics</a:t>
              </a:r>
            </a:p>
            <a:p>
              <a:pPr>
                <a:lnSpc>
                  <a:spcPct val="80000"/>
                </a:lnSpc>
              </a:pPr>
              <a:r>
                <a:rPr lang="en-US" altLang="zh-CN" sz="2400"/>
                <a:t> area</a:t>
              </a:r>
            </a:p>
          </p:txBody>
        </p:sp>
        <p:sp>
          <p:nvSpPr>
            <p:cNvPr id="6153" name="Oval 9"/>
            <p:cNvSpPr>
              <a:spLocks noChangeArrowheads="1"/>
            </p:cNvSpPr>
            <p:nvPr/>
          </p:nvSpPr>
          <p:spPr bwMode="auto">
            <a:xfrm>
              <a:off x="134" y="2949"/>
              <a:ext cx="1493" cy="92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08000" tIns="0" rIns="108000" bIns="0" anchor="ctr"/>
            <a:lstStyle/>
            <a:p>
              <a:pPr algn="just">
                <a:lnSpc>
                  <a:spcPct val="80000"/>
                </a:lnSpc>
              </a:pPr>
              <a:r>
                <a:rPr lang="en-US" altLang="zh-CN" sz="2400"/>
                <a:t>  Ellipse</a:t>
              </a:r>
            </a:p>
            <a:p>
              <a:pPr algn="just">
                <a:lnSpc>
                  <a:spcPct val="80000"/>
                </a:lnSpc>
              </a:pPr>
              <a:r>
                <a:rPr lang="en-US" altLang="zh-CN" sz="2400"/>
                <a:t>  translate</a:t>
              </a:r>
            </a:p>
            <a:p>
              <a:pPr algn="just">
                <a:lnSpc>
                  <a:spcPct val="80000"/>
                </a:lnSpc>
              </a:pPr>
              <a:r>
                <a:rPr lang="en-US" altLang="zh-CN" sz="2400"/>
                <a:t>  scale</a:t>
              </a:r>
            </a:p>
            <a:p>
              <a:pPr algn="just">
                <a:lnSpc>
                  <a:spcPct val="80000"/>
                </a:lnSpc>
              </a:pPr>
              <a:r>
                <a:rPr lang="en-US" altLang="zh-CN" sz="2400"/>
                <a:t>  area</a:t>
              </a:r>
            </a:p>
          </p:txBody>
        </p:sp>
        <p:sp>
          <p:nvSpPr>
            <p:cNvPr id="6154" name="Oval 10"/>
            <p:cNvSpPr>
              <a:spLocks noChangeArrowheads="1"/>
            </p:cNvSpPr>
            <p:nvPr/>
          </p:nvSpPr>
          <p:spPr bwMode="auto">
            <a:xfrm>
              <a:off x="2960" y="3011"/>
              <a:ext cx="1438" cy="49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0" tIns="0" rIns="180000" bIns="0" anchor="ctr"/>
            <a:lstStyle/>
            <a:p>
              <a:pPr algn="just">
                <a:lnSpc>
                  <a:spcPct val="80000"/>
                </a:lnSpc>
              </a:pPr>
              <a:r>
                <a:rPr lang="en-US" altLang="zh-CN" sz="2400"/>
                <a:t>PolyGon</a:t>
              </a:r>
            </a:p>
            <a:p>
              <a:pPr algn="just">
                <a:lnSpc>
                  <a:spcPct val="80000"/>
                </a:lnSpc>
              </a:pPr>
              <a:r>
                <a:rPr lang="en-US" altLang="zh-CN" sz="2400"/>
                <a:t> area</a:t>
              </a:r>
            </a:p>
          </p:txBody>
        </p:sp>
        <p:sp>
          <p:nvSpPr>
            <p:cNvPr id="6155" name="Oval 11"/>
            <p:cNvSpPr>
              <a:spLocks noChangeArrowheads="1"/>
            </p:cNvSpPr>
            <p:nvPr/>
          </p:nvSpPr>
          <p:spPr bwMode="auto">
            <a:xfrm>
              <a:off x="1818" y="3743"/>
              <a:ext cx="1495" cy="52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0" rIns="72000" bIns="0" anchor="ctr"/>
            <a:lstStyle/>
            <a:p>
              <a:pPr algn="just">
                <a:lnSpc>
                  <a:spcPct val="80000"/>
                </a:lnSpc>
              </a:pPr>
              <a:r>
                <a:rPr lang="en-US" altLang="zh-CN" sz="2400"/>
                <a:t>Rectangle</a:t>
              </a:r>
            </a:p>
            <a:p>
              <a:pPr algn="just">
                <a:lnSpc>
                  <a:spcPct val="80000"/>
                </a:lnSpc>
              </a:pPr>
              <a:r>
                <a:rPr lang="en-US" altLang="zh-CN" sz="2400"/>
                <a:t>area</a:t>
              </a:r>
            </a:p>
          </p:txBody>
        </p:sp>
        <p:sp>
          <p:nvSpPr>
            <p:cNvPr id="6156" name="Oval 12"/>
            <p:cNvSpPr>
              <a:spLocks noChangeArrowheads="1"/>
            </p:cNvSpPr>
            <p:nvPr/>
          </p:nvSpPr>
          <p:spPr bwMode="auto">
            <a:xfrm>
              <a:off x="4014" y="3702"/>
              <a:ext cx="1435" cy="4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lnSpc>
                  <a:spcPct val="80000"/>
                </a:lnSpc>
              </a:pPr>
              <a:r>
                <a:rPr lang="en-US" altLang="zh-CN" sz="2400"/>
                <a:t> Triangle</a:t>
              </a:r>
              <a:endParaRPr lang="en-US" altLang="zh-CN" sz="2400" b="0"/>
            </a:p>
          </p:txBody>
        </p:sp>
        <p:sp>
          <p:nvSpPr>
            <p:cNvPr id="6157" name="Line 13"/>
            <p:cNvSpPr>
              <a:spLocks noChangeShapeType="1"/>
            </p:cNvSpPr>
            <p:nvPr/>
          </p:nvSpPr>
          <p:spPr bwMode="auto">
            <a:xfrm>
              <a:off x="1518" y="1942"/>
              <a:ext cx="695" cy="2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58" name="Line 14"/>
            <p:cNvSpPr>
              <a:spLocks noChangeShapeType="1"/>
            </p:cNvSpPr>
            <p:nvPr/>
          </p:nvSpPr>
          <p:spPr bwMode="auto">
            <a:xfrm flipH="1">
              <a:off x="158" y="1979"/>
              <a:ext cx="589"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59" name="Line 15"/>
            <p:cNvSpPr>
              <a:spLocks noChangeShapeType="1"/>
            </p:cNvSpPr>
            <p:nvPr/>
          </p:nvSpPr>
          <p:spPr bwMode="auto">
            <a:xfrm>
              <a:off x="1920" y="1680"/>
              <a:ext cx="2088" cy="19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60" name="Line 16"/>
            <p:cNvSpPr>
              <a:spLocks noChangeShapeType="1"/>
            </p:cNvSpPr>
            <p:nvPr/>
          </p:nvSpPr>
          <p:spPr bwMode="auto">
            <a:xfrm flipH="1">
              <a:off x="1240" y="2750"/>
              <a:ext cx="696"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61" name="Line 17"/>
            <p:cNvSpPr>
              <a:spLocks noChangeShapeType="1"/>
            </p:cNvSpPr>
            <p:nvPr/>
          </p:nvSpPr>
          <p:spPr bwMode="auto">
            <a:xfrm>
              <a:off x="2826" y="2763"/>
              <a:ext cx="696" cy="234"/>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62" name="Line 18"/>
            <p:cNvSpPr>
              <a:spLocks noChangeShapeType="1"/>
            </p:cNvSpPr>
            <p:nvPr/>
          </p:nvSpPr>
          <p:spPr bwMode="auto">
            <a:xfrm>
              <a:off x="4093" y="3471"/>
              <a:ext cx="696"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63" name="Line 19"/>
            <p:cNvSpPr>
              <a:spLocks noChangeShapeType="1"/>
            </p:cNvSpPr>
            <p:nvPr/>
          </p:nvSpPr>
          <p:spPr bwMode="auto">
            <a:xfrm flipH="1">
              <a:off x="2704" y="3483"/>
              <a:ext cx="696" cy="2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64" name="Rectangle 20"/>
            <p:cNvSpPr>
              <a:spLocks noChangeArrowheads="1"/>
            </p:cNvSpPr>
            <p:nvPr/>
          </p:nvSpPr>
          <p:spPr bwMode="auto">
            <a:xfrm>
              <a:off x="768" y="2064"/>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6165" name="Rectangle 21"/>
            <p:cNvSpPr>
              <a:spLocks noChangeArrowheads="1"/>
            </p:cNvSpPr>
            <p:nvPr/>
          </p:nvSpPr>
          <p:spPr bwMode="auto">
            <a:xfrm>
              <a:off x="2064" y="2880"/>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6166" name="Rectangle 22"/>
            <p:cNvSpPr>
              <a:spLocks noChangeArrowheads="1"/>
            </p:cNvSpPr>
            <p:nvPr/>
          </p:nvSpPr>
          <p:spPr bwMode="auto">
            <a:xfrm>
              <a:off x="3504" y="3600"/>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6167" name="Line 23"/>
            <p:cNvSpPr>
              <a:spLocks noChangeShapeType="1"/>
            </p:cNvSpPr>
            <p:nvPr/>
          </p:nvSpPr>
          <p:spPr bwMode="auto">
            <a:xfrm flipH="1">
              <a:off x="3840" y="2688"/>
              <a:ext cx="576" cy="33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68" name="Rectangle 25"/>
            <p:cNvSpPr>
              <a:spLocks noChangeArrowheads="1"/>
            </p:cNvSpPr>
            <p:nvPr/>
          </p:nvSpPr>
          <p:spPr bwMode="auto">
            <a:xfrm>
              <a:off x="2640" y="312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solidFill>
                    <a:srgbClr val="00FF00"/>
                  </a:solidFill>
                </a:rPr>
                <a:t>B</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2.1</a:t>
            </a:r>
            <a:r>
              <a:rPr lang="en-US" altLang="zh-CN" b="1" smtClean="0">
                <a:latin typeface="宋体" pitchFamily="2" charset="-122"/>
              </a:rPr>
              <a:t> </a:t>
            </a:r>
            <a:r>
              <a:rPr lang="zh-CN" altLang="en-US" b="1" smtClean="0"/>
              <a:t>面向对象语言的概念</a:t>
            </a:r>
            <a:endParaRPr lang="zh-CN" altLang="en-US" b="1" smtClean="0">
              <a:latin typeface="宋体" pitchFamily="2" charset="-122"/>
            </a:endParaRPr>
          </a:p>
        </p:txBody>
      </p:sp>
      <p:sp>
        <p:nvSpPr>
          <p:cNvPr id="7171" name="Rectangle 3"/>
          <p:cNvSpPr>
            <a:spLocks noGrp="1" noChangeArrowheads="1"/>
          </p:cNvSpPr>
          <p:nvPr>
            <p:ph idx="1"/>
          </p:nvPr>
        </p:nvSpPr>
        <p:spPr>
          <a:xfrm>
            <a:off x="287338" y="1438275"/>
            <a:ext cx="8564562" cy="5038725"/>
          </a:xfrm>
          <a:noFill/>
        </p:spPr>
        <p:txBody>
          <a:bodyPr/>
          <a:lstStyle/>
          <a:p>
            <a:r>
              <a:rPr lang="zh-CN" altLang="en-US" b="1" smtClean="0"/>
              <a:t>方法选择规则</a:t>
            </a:r>
          </a:p>
          <a:p>
            <a:pPr>
              <a:buFontTx/>
              <a:buNone/>
            </a:pPr>
            <a:r>
              <a:rPr lang="zh-CN" altLang="en-US" b="1" smtClean="0"/>
              <a:t>	如果类</a:t>
            </a:r>
            <a:r>
              <a:rPr lang="en-US" altLang="zh-CN" b="1" i="1" smtClean="0"/>
              <a:t>B</a:t>
            </a:r>
            <a:r>
              <a:rPr lang="zh-CN" altLang="en-US" b="1" smtClean="0"/>
              <a:t>继承类</a:t>
            </a:r>
            <a:r>
              <a:rPr lang="en-US" altLang="zh-CN" b="1" i="1" smtClean="0"/>
              <a:t>A</a:t>
            </a:r>
            <a:r>
              <a:rPr lang="zh-CN" altLang="en-US" b="1" smtClean="0"/>
              <a:t>并且重写了方法</a:t>
            </a:r>
            <a:r>
              <a:rPr lang="en-US" altLang="zh-CN" b="1" smtClean="0"/>
              <a:t>m，</a:t>
            </a:r>
            <a:r>
              <a:rPr lang="zh-CN" altLang="en-US" b="1" smtClean="0"/>
              <a:t>那么对类</a:t>
            </a:r>
            <a:r>
              <a:rPr lang="en-US" altLang="zh-CN" b="1" i="1" smtClean="0"/>
              <a:t>B</a:t>
            </a:r>
            <a:r>
              <a:rPr lang="zh-CN" altLang="en-US" b="1" smtClean="0"/>
              <a:t>的对象</a:t>
            </a:r>
            <a:r>
              <a:rPr lang="en-US" altLang="zh-CN" b="1" smtClean="0"/>
              <a:t>b</a:t>
            </a:r>
            <a:r>
              <a:rPr lang="zh-CN" altLang="en-US" b="1" smtClean="0"/>
              <a:t>来说, 即使它作为类</a:t>
            </a:r>
            <a:r>
              <a:rPr lang="en-US" altLang="zh-CN" b="1" i="1" smtClean="0"/>
              <a:t>A</a:t>
            </a:r>
            <a:r>
              <a:rPr lang="zh-CN" altLang="en-US" b="1" smtClean="0"/>
              <a:t>的对象使用, 也必须使用在类</a:t>
            </a:r>
            <a:r>
              <a:rPr lang="en-US" altLang="zh-CN" b="1" i="1" smtClean="0"/>
              <a:t>B</a:t>
            </a:r>
            <a:r>
              <a:rPr lang="zh-CN" altLang="en-US" b="1" smtClean="0"/>
              <a:t>中定义的方法</a:t>
            </a:r>
            <a:r>
              <a:rPr lang="en-US" altLang="zh-CN" b="1" smtClean="0"/>
              <a:t>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2.1</a:t>
            </a:r>
            <a:r>
              <a:rPr lang="en-US" altLang="zh-CN" b="1" smtClean="0">
                <a:latin typeface="宋体" pitchFamily="2" charset="-122"/>
              </a:rPr>
              <a:t> </a:t>
            </a:r>
            <a:r>
              <a:rPr lang="zh-CN" altLang="en-US" b="1" smtClean="0"/>
              <a:t>面向对象语言的概念</a:t>
            </a:r>
            <a:endParaRPr lang="zh-CN" altLang="en-US" b="1" smtClean="0">
              <a:latin typeface="宋体" pitchFamily="2" charset="-122"/>
            </a:endParaRPr>
          </a:p>
        </p:txBody>
      </p:sp>
      <p:sp>
        <p:nvSpPr>
          <p:cNvPr id="8195"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1</a:t>
            </a:r>
            <a:r>
              <a:rPr lang="en-US" altLang="zh-CN" b="1" smtClean="0"/>
              <a:t>2.1.2 </a:t>
            </a:r>
            <a:r>
              <a:rPr lang="zh-CN" altLang="en-US" b="1" smtClean="0">
                <a:latin typeface="宋体" pitchFamily="2" charset="-122"/>
              </a:rPr>
              <a:t>继承</a:t>
            </a:r>
            <a:endParaRPr lang="zh-CN" altLang="en-US" b="1" smtClean="0"/>
          </a:p>
        </p:txBody>
      </p:sp>
      <p:sp>
        <p:nvSpPr>
          <p:cNvPr id="8196" name="Rectangle 4"/>
          <p:cNvSpPr>
            <a:spLocks noChangeArrowheads="1"/>
          </p:cNvSpPr>
          <p:nvPr/>
        </p:nvSpPr>
        <p:spPr bwMode="auto">
          <a:xfrm>
            <a:off x="3124200" y="1447800"/>
            <a:ext cx="419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zh-CN" altLang="en-US" sz="2800"/>
              <a:t>图形对象的继承层次结构</a:t>
            </a:r>
          </a:p>
        </p:txBody>
      </p:sp>
      <p:grpSp>
        <p:nvGrpSpPr>
          <p:cNvPr id="8197" name="Group 48"/>
          <p:cNvGrpSpPr>
            <a:grpSpLocks/>
          </p:cNvGrpSpPr>
          <p:nvPr/>
        </p:nvGrpSpPr>
        <p:grpSpPr bwMode="auto">
          <a:xfrm>
            <a:off x="212725" y="2057400"/>
            <a:ext cx="8437563" cy="4724400"/>
            <a:chOff x="134" y="1296"/>
            <a:chExt cx="5315" cy="2976"/>
          </a:xfrm>
        </p:grpSpPr>
        <p:sp>
          <p:nvSpPr>
            <p:cNvPr id="8198" name="Oval 28"/>
            <p:cNvSpPr>
              <a:spLocks noChangeArrowheads="1"/>
            </p:cNvSpPr>
            <p:nvPr/>
          </p:nvSpPr>
          <p:spPr bwMode="auto">
            <a:xfrm>
              <a:off x="232" y="1296"/>
              <a:ext cx="1673" cy="68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80000"/>
                </a:lnSpc>
              </a:pPr>
              <a:r>
                <a:rPr lang="en-US" altLang="zh-CN" sz="2400"/>
                <a:t>GraphicalObj</a:t>
              </a:r>
            </a:p>
            <a:p>
              <a:pPr>
                <a:lnSpc>
                  <a:spcPct val="80000"/>
                </a:lnSpc>
              </a:pPr>
              <a:r>
                <a:rPr lang="en-US" altLang="zh-CN" sz="2400"/>
                <a:t> translate</a:t>
              </a:r>
            </a:p>
            <a:p>
              <a:pPr>
                <a:lnSpc>
                  <a:spcPct val="80000"/>
                </a:lnSpc>
              </a:pPr>
              <a:r>
                <a:rPr lang="en-US" altLang="zh-CN" sz="2400"/>
                <a:t> scale</a:t>
              </a:r>
            </a:p>
          </p:txBody>
        </p:sp>
        <p:sp>
          <p:nvSpPr>
            <p:cNvPr id="8199" name="Oval 29"/>
            <p:cNvSpPr>
              <a:spLocks noChangeArrowheads="1"/>
            </p:cNvSpPr>
            <p:nvPr/>
          </p:nvSpPr>
          <p:spPr bwMode="auto">
            <a:xfrm>
              <a:off x="3759" y="1764"/>
              <a:ext cx="1507" cy="8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0" tIns="0" rIns="180000" bIns="0" anchor="ctr"/>
            <a:lstStyle/>
            <a:p>
              <a:pPr>
                <a:lnSpc>
                  <a:spcPct val="80000"/>
                </a:lnSpc>
              </a:pPr>
              <a:r>
                <a:rPr lang="en-US" altLang="zh-CN" sz="2400"/>
                <a:t> PolyLine</a:t>
              </a:r>
            </a:p>
            <a:p>
              <a:pPr>
                <a:lnSpc>
                  <a:spcPct val="80000"/>
                </a:lnSpc>
              </a:pPr>
              <a:r>
                <a:rPr lang="en-US" altLang="zh-CN" sz="2400"/>
                <a:t>  translate</a:t>
              </a:r>
            </a:p>
            <a:p>
              <a:pPr>
                <a:lnSpc>
                  <a:spcPct val="80000"/>
                </a:lnSpc>
              </a:pPr>
              <a:r>
                <a:rPr lang="en-US" altLang="zh-CN" sz="2400"/>
                <a:t>  scale</a:t>
              </a:r>
            </a:p>
            <a:p>
              <a:pPr>
                <a:lnSpc>
                  <a:spcPct val="80000"/>
                </a:lnSpc>
              </a:pPr>
              <a:r>
                <a:rPr lang="en-US" altLang="zh-CN" sz="2400"/>
                <a:t>  length</a:t>
              </a:r>
            </a:p>
          </p:txBody>
        </p:sp>
        <p:sp>
          <p:nvSpPr>
            <p:cNvPr id="8200" name="Oval 30"/>
            <p:cNvSpPr>
              <a:spLocks noChangeArrowheads="1"/>
            </p:cNvSpPr>
            <p:nvPr/>
          </p:nvSpPr>
          <p:spPr bwMode="auto">
            <a:xfrm>
              <a:off x="1400" y="2229"/>
              <a:ext cx="1924" cy="55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nSpc>
                  <a:spcPct val="80000"/>
                </a:lnSpc>
              </a:pPr>
              <a:r>
                <a:rPr lang="en-US" altLang="zh-CN" sz="2400"/>
                <a:t>ClosedGraphics</a:t>
              </a:r>
            </a:p>
            <a:p>
              <a:pPr>
                <a:lnSpc>
                  <a:spcPct val="80000"/>
                </a:lnSpc>
              </a:pPr>
              <a:r>
                <a:rPr lang="en-US" altLang="zh-CN" sz="2400"/>
                <a:t> area</a:t>
              </a:r>
            </a:p>
          </p:txBody>
        </p:sp>
        <p:sp>
          <p:nvSpPr>
            <p:cNvPr id="8201" name="Oval 31"/>
            <p:cNvSpPr>
              <a:spLocks noChangeArrowheads="1"/>
            </p:cNvSpPr>
            <p:nvPr/>
          </p:nvSpPr>
          <p:spPr bwMode="auto">
            <a:xfrm>
              <a:off x="134" y="2949"/>
              <a:ext cx="1493" cy="92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08000" tIns="0" rIns="108000" bIns="0" anchor="ctr"/>
            <a:lstStyle/>
            <a:p>
              <a:pPr algn="just">
                <a:lnSpc>
                  <a:spcPct val="80000"/>
                </a:lnSpc>
              </a:pPr>
              <a:r>
                <a:rPr lang="en-US" altLang="zh-CN" sz="2400"/>
                <a:t>  Ellipse</a:t>
              </a:r>
            </a:p>
            <a:p>
              <a:pPr algn="just">
                <a:lnSpc>
                  <a:spcPct val="80000"/>
                </a:lnSpc>
              </a:pPr>
              <a:r>
                <a:rPr lang="en-US" altLang="zh-CN" sz="2400"/>
                <a:t>  translate</a:t>
              </a:r>
            </a:p>
            <a:p>
              <a:pPr algn="just">
                <a:lnSpc>
                  <a:spcPct val="80000"/>
                </a:lnSpc>
              </a:pPr>
              <a:r>
                <a:rPr lang="en-US" altLang="zh-CN" sz="2400"/>
                <a:t>  scale</a:t>
              </a:r>
            </a:p>
            <a:p>
              <a:pPr algn="just">
                <a:lnSpc>
                  <a:spcPct val="80000"/>
                </a:lnSpc>
              </a:pPr>
              <a:r>
                <a:rPr lang="en-US" altLang="zh-CN" sz="2400"/>
                <a:t>  area</a:t>
              </a:r>
            </a:p>
          </p:txBody>
        </p:sp>
        <p:sp>
          <p:nvSpPr>
            <p:cNvPr id="8202" name="Oval 32"/>
            <p:cNvSpPr>
              <a:spLocks noChangeArrowheads="1"/>
            </p:cNvSpPr>
            <p:nvPr/>
          </p:nvSpPr>
          <p:spPr bwMode="auto">
            <a:xfrm>
              <a:off x="2960" y="3011"/>
              <a:ext cx="1438" cy="49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80000" tIns="0" rIns="180000" bIns="0" anchor="ctr"/>
            <a:lstStyle/>
            <a:p>
              <a:pPr algn="just">
                <a:lnSpc>
                  <a:spcPct val="80000"/>
                </a:lnSpc>
              </a:pPr>
              <a:r>
                <a:rPr lang="en-US" altLang="zh-CN" sz="2400"/>
                <a:t>PolyGon</a:t>
              </a:r>
            </a:p>
            <a:p>
              <a:pPr algn="just">
                <a:lnSpc>
                  <a:spcPct val="80000"/>
                </a:lnSpc>
              </a:pPr>
              <a:r>
                <a:rPr lang="en-US" altLang="zh-CN" sz="2400"/>
                <a:t> area</a:t>
              </a:r>
            </a:p>
          </p:txBody>
        </p:sp>
        <p:sp>
          <p:nvSpPr>
            <p:cNvPr id="8203" name="Oval 33"/>
            <p:cNvSpPr>
              <a:spLocks noChangeArrowheads="1"/>
            </p:cNvSpPr>
            <p:nvPr/>
          </p:nvSpPr>
          <p:spPr bwMode="auto">
            <a:xfrm>
              <a:off x="1818" y="3743"/>
              <a:ext cx="1495" cy="52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0" rIns="72000" bIns="0" anchor="ctr"/>
            <a:lstStyle/>
            <a:p>
              <a:pPr algn="just">
                <a:lnSpc>
                  <a:spcPct val="80000"/>
                </a:lnSpc>
              </a:pPr>
              <a:r>
                <a:rPr lang="en-US" altLang="zh-CN" sz="2400"/>
                <a:t>Rectangle</a:t>
              </a:r>
            </a:p>
            <a:p>
              <a:pPr algn="just">
                <a:lnSpc>
                  <a:spcPct val="80000"/>
                </a:lnSpc>
              </a:pPr>
              <a:r>
                <a:rPr lang="en-US" altLang="zh-CN" sz="2400"/>
                <a:t>area</a:t>
              </a:r>
            </a:p>
          </p:txBody>
        </p:sp>
        <p:sp>
          <p:nvSpPr>
            <p:cNvPr id="8204" name="Oval 34"/>
            <p:cNvSpPr>
              <a:spLocks noChangeArrowheads="1"/>
            </p:cNvSpPr>
            <p:nvPr/>
          </p:nvSpPr>
          <p:spPr bwMode="auto">
            <a:xfrm>
              <a:off x="4014" y="3702"/>
              <a:ext cx="1435" cy="42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lnSpc>
                  <a:spcPct val="80000"/>
                </a:lnSpc>
              </a:pPr>
              <a:r>
                <a:rPr lang="en-US" altLang="zh-CN" sz="2400"/>
                <a:t> Triangle</a:t>
              </a:r>
              <a:endParaRPr lang="en-US" altLang="zh-CN" sz="2400" b="0"/>
            </a:p>
          </p:txBody>
        </p:sp>
        <p:sp>
          <p:nvSpPr>
            <p:cNvPr id="8205" name="Line 35"/>
            <p:cNvSpPr>
              <a:spLocks noChangeShapeType="1"/>
            </p:cNvSpPr>
            <p:nvPr/>
          </p:nvSpPr>
          <p:spPr bwMode="auto">
            <a:xfrm>
              <a:off x="1518" y="1942"/>
              <a:ext cx="695" cy="2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206" name="Line 36"/>
            <p:cNvSpPr>
              <a:spLocks noChangeShapeType="1"/>
            </p:cNvSpPr>
            <p:nvPr/>
          </p:nvSpPr>
          <p:spPr bwMode="auto">
            <a:xfrm flipH="1">
              <a:off x="158" y="1979"/>
              <a:ext cx="589"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207" name="Line 37"/>
            <p:cNvSpPr>
              <a:spLocks noChangeShapeType="1"/>
            </p:cNvSpPr>
            <p:nvPr/>
          </p:nvSpPr>
          <p:spPr bwMode="auto">
            <a:xfrm>
              <a:off x="1920" y="1680"/>
              <a:ext cx="2088" cy="19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208" name="Line 38"/>
            <p:cNvSpPr>
              <a:spLocks noChangeShapeType="1"/>
            </p:cNvSpPr>
            <p:nvPr/>
          </p:nvSpPr>
          <p:spPr bwMode="auto">
            <a:xfrm flipH="1">
              <a:off x="1240" y="2750"/>
              <a:ext cx="696"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209" name="Line 39"/>
            <p:cNvSpPr>
              <a:spLocks noChangeShapeType="1"/>
            </p:cNvSpPr>
            <p:nvPr/>
          </p:nvSpPr>
          <p:spPr bwMode="auto">
            <a:xfrm>
              <a:off x="2826" y="2763"/>
              <a:ext cx="696" cy="234"/>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210" name="Line 40"/>
            <p:cNvSpPr>
              <a:spLocks noChangeShapeType="1"/>
            </p:cNvSpPr>
            <p:nvPr/>
          </p:nvSpPr>
          <p:spPr bwMode="auto">
            <a:xfrm>
              <a:off x="4093" y="3471"/>
              <a:ext cx="696" cy="2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211" name="Line 41"/>
            <p:cNvSpPr>
              <a:spLocks noChangeShapeType="1"/>
            </p:cNvSpPr>
            <p:nvPr/>
          </p:nvSpPr>
          <p:spPr bwMode="auto">
            <a:xfrm flipH="1">
              <a:off x="2704" y="3483"/>
              <a:ext cx="696" cy="2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212" name="Rectangle 42"/>
            <p:cNvSpPr>
              <a:spLocks noChangeArrowheads="1"/>
            </p:cNvSpPr>
            <p:nvPr/>
          </p:nvSpPr>
          <p:spPr bwMode="auto">
            <a:xfrm>
              <a:off x="768" y="2064"/>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8213" name="Rectangle 43"/>
            <p:cNvSpPr>
              <a:spLocks noChangeArrowheads="1"/>
            </p:cNvSpPr>
            <p:nvPr/>
          </p:nvSpPr>
          <p:spPr bwMode="auto">
            <a:xfrm>
              <a:off x="2064" y="2880"/>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8214" name="Rectangle 44"/>
            <p:cNvSpPr>
              <a:spLocks noChangeArrowheads="1"/>
            </p:cNvSpPr>
            <p:nvPr/>
          </p:nvSpPr>
          <p:spPr bwMode="auto">
            <a:xfrm>
              <a:off x="3504" y="3600"/>
              <a:ext cx="71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lnSpc>
                  <a:spcPct val="40000"/>
                </a:lnSpc>
              </a:pPr>
              <a:r>
                <a:rPr lang="zh-CN" altLang="en-US" sz="2800"/>
                <a:t>… …</a:t>
              </a:r>
              <a:endParaRPr lang="en-US" altLang="zh-CN" sz="2800"/>
            </a:p>
          </p:txBody>
        </p:sp>
        <p:sp>
          <p:nvSpPr>
            <p:cNvPr id="8215" name="Line 45"/>
            <p:cNvSpPr>
              <a:spLocks noChangeShapeType="1"/>
            </p:cNvSpPr>
            <p:nvPr/>
          </p:nvSpPr>
          <p:spPr bwMode="auto">
            <a:xfrm flipH="1">
              <a:off x="3840" y="2688"/>
              <a:ext cx="576" cy="33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216" name="Rectangle 46"/>
            <p:cNvSpPr>
              <a:spLocks noChangeArrowheads="1"/>
            </p:cNvSpPr>
            <p:nvPr/>
          </p:nvSpPr>
          <p:spPr bwMode="auto">
            <a:xfrm>
              <a:off x="2640" y="312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solidFill>
                    <a:srgbClr val="00FF00"/>
                  </a:solidFill>
                </a:rPr>
                <a:t>B</a:t>
              </a:r>
            </a:p>
          </p:txBody>
        </p:sp>
        <p:sp>
          <p:nvSpPr>
            <p:cNvPr id="8217" name="Rectangle 47"/>
            <p:cNvSpPr>
              <a:spLocks noChangeArrowheads="1"/>
            </p:cNvSpPr>
            <p:nvPr/>
          </p:nvSpPr>
          <p:spPr bwMode="auto">
            <a:xfrm>
              <a:off x="1020" y="2341"/>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solidFill>
                    <a:srgbClr val="00FF00"/>
                  </a:solidFill>
                </a:rPr>
                <a:t>A</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2.1</a:t>
            </a:r>
            <a:r>
              <a:rPr lang="en-US" altLang="zh-CN" b="1" smtClean="0">
                <a:latin typeface="宋体" pitchFamily="2" charset="-122"/>
              </a:rPr>
              <a:t> </a:t>
            </a:r>
            <a:r>
              <a:rPr lang="zh-CN" altLang="en-US" b="1" smtClean="0"/>
              <a:t>面向对象语言的概念</a:t>
            </a:r>
            <a:endParaRPr lang="zh-CN" altLang="en-US" b="1" smtClean="0">
              <a:latin typeface="宋体" pitchFamily="2" charset="-122"/>
            </a:endParaRPr>
          </a:p>
        </p:txBody>
      </p:sp>
      <p:sp>
        <p:nvSpPr>
          <p:cNvPr id="9219" name="Rectangle 3"/>
          <p:cNvSpPr>
            <a:spLocks noGrp="1" noChangeArrowheads="1"/>
          </p:cNvSpPr>
          <p:nvPr>
            <p:ph idx="1"/>
          </p:nvPr>
        </p:nvSpPr>
        <p:spPr>
          <a:xfrm>
            <a:off x="287338" y="1438275"/>
            <a:ext cx="8564562" cy="5399088"/>
          </a:xfrm>
          <a:noFill/>
        </p:spPr>
        <p:txBody>
          <a:bodyPr/>
          <a:lstStyle/>
          <a:p>
            <a:r>
              <a:rPr lang="zh-CN" altLang="en-US" b="1" smtClean="0"/>
              <a:t>动态绑定规则</a:t>
            </a:r>
          </a:p>
          <a:p>
            <a:pPr>
              <a:buFontTx/>
              <a:buNone/>
            </a:pPr>
            <a:r>
              <a:rPr lang="zh-CN" altLang="en-US" b="1" smtClean="0">
                <a:latin typeface="宋体" pitchFamily="2" charset="-122"/>
              </a:rPr>
              <a:t>	当对象</a:t>
            </a:r>
            <a:r>
              <a:rPr lang="en-US" altLang="zh-CN" b="1" smtClean="0"/>
              <a:t>o</a:t>
            </a:r>
            <a:r>
              <a:rPr lang="zh-CN" altLang="en-US" b="1" smtClean="0">
                <a:latin typeface="宋体" pitchFamily="2" charset="-122"/>
              </a:rPr>
              <a:t>的一个方法可能被子类重新定义时，如果编译器不能确定</a:t>
            </a:r>
            <a:r>
              <a:rPr lang="en-US" altLang="zh-CN" b="1" smtClean="0"/>
              <a:t>o</a:t>
            </a:r>
            <a:r>
              <a:rPr lang="zh-CN" altLang="en-US" b="1" smtClean="0">
                <a:latin typeface="宋体" pitchFamily="2" charset="-122"/>
              </a:rPr>
              <a:t>的运行时类型，那么必须对该方法进行动态绑定</a:t>
            </a:r>
          </a:p>
          <a:p>
            <a:pPr>
              <a:buFontTx/>
              <a:buNone/>
            </a:pPr>
            <a:r>
              <a:rPr lang="en-US" altLang="zh-CN" sz="2800" b="1" smtClean="0"/>
              <a:t>void zoom (GraphicalObj &amp;obj, double </a:t>
            </a:r>
          </a:p>
          <a:p>
            <a:pPr>
              <a:buFontTx/>
              <a:buNone/>
            </a:pPr>
            <a:r>
              <a:rPr lang="en-US" altLang="zh-CN" sz="2800" b="1" smtClean="0"/>
              <a:t>				       zoom_factor, Point &amp;center) {</a:t>
            </a:r>
          </a:p>
          <a:p>
            <a:pPr>
              <a:buFontTx/>
              <a:buNone/>
            </a:pPr>
            <a:r>
              <a:rPr lang="en-US" altLang="zh-CN" sz="2800" b="1" smtClean="0"/>
              <a:t>		obj.translate (</a:t>
            </a:r>
            <a:r>
              <a:rPr lang="en-US" altLang="zh-CN" sz="2800" b="1" smtClean="0">
                <a:latin typeface="宋体" pitchFamily="2" charset="-122"/>
                <a:sym typeface="Symbol" pitchFamily="18" charset="2"/>
              </a:rPr>
              <a:t></a:t>
            </a:r>
            <a:r>
              <a:rPr lang="en-US" altLang="zh-CN" sz="2800" b="1" smtClean="0"/>
              <a:t>center.x, </a:t>
            </a:r>
            <a:r>
              <a:rPr lang="en-US" altLang="zh-CN" sz="2800" b="1" smtClean="0">
                <a:latin typeface="宋体" pitchFamily="2" charset="-122"/>
                <a:sym typeface="Symbol" pitchFamily="18" charset="2"/>
              </a:rPr>
              <a:t></a:t>
            </a:r>
            <a:r>
              <a:rPr lang="en-US" altLang="zh-CN" sz="2800" b="1" smtClean="0"/>
              <a:t>center.y); 	</a:t>
            </a:r>
          </a:p>
          <a:p>
            <a:pPr>
              <a:buFontTx/>
              <a:buNone/>
            </a:pPr>
            <a:r>
              <a:rPr lang="en-US" altLang="zh-CN" sz="2800" b="1" smtClean="0"/>
              <a:t>					// </a:t>
            </a:r>
            <a:r>
              <a:rPr lang="zh-CN" altLang="en-US" sz="2800" b="1" smtClean="0"/>
              <a:t>将“中心”移至“点(0, 0)”</a:t>
            </a:r>
          </a:p>
          <a:p>
            <a:pPr algn="just">
              <a:buFontTx/>
              <a:buNone/>
            </a:pPr>
            <a:r>
              <a:rPr lang="en-US" altLang="zh-CN" sz="2800" b="1" smtClean="0"/>
              <a:t>		obj.scale (zoom_factor);     // </a:t>
            </a:r>
            <a:r>
              <a:rPr lang="zh-CN" altLang="en-US" sz="2800" b="1" smtClean="0"/>
              <a:t>缩放</a:t>
            </a:r>
          </a:p>
          <a:p>
            <a:pPr algn="just">
              <a:buFontTx/>
              <a:buNone/>
            </a:pPr>
            <a:r>
              <a:rPr lang="zh-CN" altLang="en-US" sz="2800" b="1"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a:xfrm>
            <a:off x="304800" y="228600"/>
            <a:ext cx="8458200" cy="1143000"/>
          </a:xfrm>
        </p:spPr>
        <p:txBody>
          <a:bodyPr/>
          <a:lstStyle/>
          <a:p>
            <a:r>
              <a:rPr lang="zh-CN" altLang="en-US" b="1" smtClean="0"/>
              <a:t>1</a:t>
            </a:r>
            <a:r>
              <a:rPr lang="en-US" altLang="zh-CN" b="1" smtClean="0"/>
              <a:t>2.1</a:t>
            </a:r>
            <a:r>
              <a:rPr lang="en-US" altLang="zh-CN" b="1" smtClean="0">
                <a:latin typeface="宋体" pitchFamily="2" charset="-122"/>
              </a:rPr>
              <a:t> </a:t>
            </a:r>
            <a:r>
              <a:rPr lang="zh-CN" altLang="en-US" b="1" smtClean="0"/>
              <a:t>面向对象语言的概念</a:t>
            </a:r>
            <a:endParaRPr lang="zh-CN" altLang="en-US" b="1" smtClean="0">
              <a:latin typeface="宋体" pitchFamily="2" charset="-122"/>
            </a:endParaRPr>
          </a:p>
        </p:txBody>
      </p:sp>
      <p:sp>
        <p:nvSpPr>
          <p:cNvPr id="10243" name="Rectangle 1027"/>
          <p:cNvSpPr>
            <a:spLocks noGrp="1" noChangeArrowheads="1"/>
          </p:cNvSpPr>
          <p:nvPr>
            <p:ph idx="1"/>
          </p:nvPr>
        </p:nvSpPr>
        <p:spPr>
          <a:xfrm>
            <a:off x="287338" y="1438275"/>
            <a:ext cx="8564562" cy="5038725"/>
          </a:xfrm>
          <a:noFill/>
        </p:spPr>
        <p:txBody>
          <a:bodyPr/>
          <a:lstStyle/>
          <a:p>
            <a:pPr>
              <a:buFontTx/>
              <a:buNone/>
            </a:pPr>
            <a:r>
              <a:rPr lang="zh-CN" altLang="en-US" b="1" smtClean="0"/>
              <a:t>1</a:t>
            </a:r>
            <a:r>
              <a:rPr lang="en-US" altLang="zh-CN" b="1" smtClean="0"/>
              <a:t>2.1.3 </a:t>
            </a:r>
            <a:r>
              <a:rPr lang="zh-CN" altLang="en-US" b="1" smtClean="0"/>
              <a:t>信息封装</a:t>
            </a:r>
            <a:endParaRPr lang="zh-CN" altLang="en-US" b="1" smtClean="0">
              <a:latin typeface="宋体" pitchFamily="2" charset="-122"/>
            </a:endParaRPr>
          </a:p>
          <a:p>
            <a:r>
              <a:rPr lang="zh-CN" altLang="en-US" b="1" smtClean="0">
                <a:latin typeface="宋体" pitchFamily="2" charset="-122"/>
              </a:rPr>
              <a:t>大多数面向对象语言提供了一种机制，它可用来将类的特征分成私有的和公共的</a:t>
            </a:r>
          </a:p>
          <a:p>
            <a:r>
              <a:rPr lang="zh-CN" altLang="en-US" b="1" smtClean="0">
                <a:latin typeface="宋体" pitchFamily="2" charset="-122"/>
              </a:rPr>
              <a:t>某些面向对象语言用不同的上下文区分作用域，如</a:t>
            </a:r>
            <a:r>
              <a:rPr lang="zh-CN" altLang="en-US" b="1" smtClean="0"/>
              <a:t>“</a:t>
            </a:r>
            <a:r>
              <a:rPr lang="zh-CN" altLang="en-US" b="1" smtClean="0">
                <a:latin typeface="宋体" pitchFamily="2" charset="-122"/>
              </a:rPr>
              <a:t>在一个类中</a:t>
            </a:r>
            <a:r>
              <a:rPr lang="zh-CN" altLang="en-US" b="1" smtClean="0"/>
              <a:t>”</a:t>
            </a:r>
            <a:r>
              <a:rPr lang="zh-CN" altLang="en-US" b="1" smtClean="0">
                <a:latin typeface="宋体" pitchFamily="2" charset="-122"/>
              </a:rPr>
              <a:t>、</a:t>
            </a:r>
            <a:r>
              <a:rPr lang="zh-CN" altLang="en-US" b="1" smtClean="0"/>
              <a:t>“</a:t>
            </a:r>
            <a:r>
              <a:rPr lang="zh-CN" altLang="en-US" b="1" smtClean="0">
                <a:latin typeface="宋体" pitchFamily="2" charset="-122"/>
              </a:rPr>
              <a:t>在派生类中</a:t>
            </a:r>
            <a:r>
              <a:rPr lang="zh-CN" altLang="en-US" b="1" smtClean="0"/>
              <a:t>”</a:t>
            </a:r>
            <a:r>
              <a:rPr lang="zh-CN" altLang="en-US" b="1" smtClean="0">
                <a:latin typeface="宋体" pitchFamily="2" charset="-122"/>
              </a:rPr>
              <a:t>、</a:t>
            </a:r>
            <a:r>
              <a:rPr lang="zh-CN" altLang="en-US" b="1" smtClean="0"/>
              <a:t>“</a:t>
            </a:r>
            <a:r>
              <a:rPr lang="zh-CN" altLang="en-US" b="1" smtClean="0">
                <a:latin typeface="宋体" pitchFamily="2" charset="-122"/>
              </a:rPr>
              <a:t>在友元类中</a:t>
            </a:r>
            <a:r>
              <a:rPr lang="zh-CN" altLang="en-US" b="1" smtClean="0"/>
              <a:t>”</a:t>
            </a:r>
            <a:r>
              <a:rPr lang="zh-CN" altLang="en-US" b="1" smtClean="0">
                <a:latin typeface="宋体" pitchFamily="2" charset="-122"/>
              </a:rPr>
              <a:t>等等</a:t>
            </a:r>
          </a:p>
          <a:p>
            <a:r>
              <a:rPr lang="zh-CN" altLang="en-US" b="1" smtClean="0">
                <a:latin typeface="宋体" pitchFamily="2" charset="-122"/>
              </a:rPr>
              <a:t>由编译器来实现这些作用域规则是简单而又明显</a:t>
            </a:r>
            <a:r>
              <a:rPr lang="zh-CN" altLang="en-US" sz="2800" b="1" smtClean="0">
                <a:latin typeface="宋体" pitchFamily="2" charset="-122"/>
              </a:rPr>
              <a:t>的</a:t>
            </a:r>
            <a:r>
              <a:rPr lang="en-US" altLang="zh-CN" sz="2800" b="1" smtClean="0"/>
              <a:t> </a:t>
            </a:r>
            <a:endParaRPr lang="zh-CN" altLang="en-US" sz="2800" b="1"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16327</TotalTime>
  <Words>2056</Words>
  <Application>Microsoft Office PowerPoint</Application>
  <PresentationFormat>全屏显示(4:3)</PresentationFormat>
  <Paragraphs>660</Paragraphs>
  <Slides>38</Slides>
  <Notes>38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Times New Roman</vt:lpstr>
      <vt:lpstr>宋体</vt:lpstr>
      <vt:lpstr>Arial</vt:lpstr>
      <vt:lpstr>Courier New</vt:lpstr>
      <vt:lpstr>楷体_GB2312</vt:lpstr>
      <vt:lpstr>Symbol</vt:lpstr>
      <vt:lpstr>黑体</vt:lpstr>
      <vt:lpstr>Office 主题​​</vt:lpstr>
      <vt:lpstr>第十二章  面向对象语言的编译</vt:lpstr>
      <vt:lpstr>12.1 面向对象语言的概念</vt:lpstr>
      <vt:lpstr>12.1 面向对象语言的概念</vt:lpstr>
      <vt:lpstr>12.1 面向对象语言的概念</vt:lpstr>
      <vt:lpstr>12.1 面向对象语言的概念</vt:lpstr>
      <vt:lpstr>12.1 面向对象语言的概念</vt:lpstr>
      <vt:lpstr>12.1 面向对象语言的概念</vt:lpstr>
      <vt:lpstr>12.1 面向对象语言的概念</vt:lpstr>
      <vt:lpstr>12.1 面向对象语言的概念</vt:lpstr>
      <vt:lpstr>12.2  方法的编译 </vt:lpstr>
      <vt:lpstr>12.2  方法的编译 </vt:lpstr>
      <vt:lpstr>12.2  方法的编译 </vt:lpstr>
      <vt:lpstr>12.2  方法的编译 </vt:lpstr>
      <vt:lpstr>12.2  方法的编译 </vt:lpstr>
      <vt:lpstr>12.2  方法的编译 </vt:lpstr>
      <vt:lpstr>12.3  继承的编译方案</vt:lpstr>
      <vt:lpstr>12.3  继承的编译方案</vt:lpstr>
      <vt:lpstr>12.3  继承的编译方案</vt:lpstr>
      <vt:lpstr>12.3  继承的编译方案</vt:lpstr>
      <vt:lpstr>12.3  继承的编译方案</vt:lpstr>
      <vt:lpstr>12.3  继承的编译方案</vt:lpstr>
      <vt:lpstr>12.3  继承的编译方案</vt:lpstr>
      <vt:lpstr>12.3  继承的编译方案</vt:lpstr>
      <vt:lpstr>12.3  继承的编译方案</vt:lpstr>
      <vt:lpstr>12.3  继承的编译方案</vt:lpstr>
      <vt:lpstr>12.3  继承的编译方案</vt:lpstr>
      <vt:lpstr>12.3  继承的编译方案</vt:lpstr>
      <vt:lpstr>12.3  继承的编译方案</vt:lpstr>
      <vt:lpstr>12.3  继承的编译方案</vt:lpstr>
      <vt:lpstr>12.3  继承的编译方案</vt:lpstr>
      <vt:lpstr>12.3  继承的编译方案</vt:lpstr>
      <vt:lpstr>12.3  继承的编译方案</vt:lpstr>
      <vt:lpstr>12.3  继承的编译方案</vt:lpstr>
      <vt:lpstr>12.3  继承的编译方案</vt:lpstr>
      <vt:lpstr>12.3  继承的编译方案</vt:lpstr>
      <vt:lpstr>12.3  继承的编译方案</vt:lpstr>
      <vt:lpstr>12.3  继承的编译方案</vt:lpstr>
      <vt:lpstr>习        题</vt:lpstr>
    </vt:vector>
  </TitlesOfParts>
  <Company>中国科大</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陈意云</dc:creator>
  <cp:lastModifiedBy>Zhang Ying 张营</cp:lastModifiedBy>
  <cp:revision>811</cp:revision>
  <dcterms:created xsi:type="dcterms:W3CDTF">2000-08-08T16:59:41Z</dcterms:created>
  <dcterms:modified xsi:type="dcterms:W3CDTF">2014-02-28T03:18:38Z</dcterms:modified>
</cp:coreProperties>
</file>