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handoutMasterIdLst>
    <p:handoutMasterId r:id="rId51"/>
  </p:handoutMasterIdLst>
  <p:sldIdLst>
    <p:sldId id="366" r:id="rId2"/>
    <p:sldId id="367" r:id="rId3"/>
    <p:sldId id="405" r:id="rId4"/>
    <p:sldId id="406" r:id="rId5"/>
    <p:sldId id="407" r:id="rId6"/>
    <p:sldId id="408" r:id="rId7"/>
    <p:sldId id="410" r:id="rId8"/>
    <p:sldId id="411" r:id="rId9"/>
    <p:sldId id="412" r:id="rId10"/>
    <p:sldId id="413" r:id="rId11"/>
    <p:sldId id="414" r:id="rId12"/>
    <p:sldId id="415" r:id="rId13"/>
    <p:sldId id="416" r:id="rId14"/>
    <p:sldId id="418" r:id="rId15"/>
    <p:sldId id="419" r:id="rId16"/>
    <p:sldId id="420" r:id="rId17"/>
    <p:sldId id="421" r:id="rId18"/>
    <p:sldId id="423" r:id="rId19"/>
    <p:sldId id="422"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365" r:id="rId4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82" autoAdjust="0"/>
    <p:restoredTop sz="99229" autoAdjust="0"/>
  </p:normalViewPr>
  <p:slideViewPr>
    <p:cSldViewPr>
      <p:cViewPr>
        <p:scale>
          <a:sx n="45" d="100"/>
          <a:sy n="45" d="100"/>
        </p:scale>
        <p:origin x="-2366" y="-9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988"/>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a:latin typeface="Courier New" pitchFamily="49" charset="0"/>
              </a:defRPr>
            </a:lvl1pPr>
          </a:lstStyle>
          <a:p>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a:latin typeface="Courier New" pitchFamily="49" charset="0"/>
              </a:defRPr>
            </a:lvl1pPr>
          </a:lstStyle>
          <a:p>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a:latin typeface="Courier New" pitchFamily="49" charset="0"/>
              </a:defRPr>
            </a:lvl1pPr>
          </a:lstStyle>
          <a:p>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a:latin typeface="Courier New" pitchFamily="49" charset="0"/>
              </a:defRPr>
            </a:lvl1pPr>
          </a:lstStyle>
          <a:p>
            <a:fld id="{8755D4D4-5012-43D4-8109-6F69DE83D9A9}" type="slidenum">
              <a:rPr lang="zh-CN" altLang="en-US"/>
              <a:pPr/>
              <a:t>‹#›</a:t>
            </a:fld>
            <a:endParaRPr lang="en-US" altLang="zh-CN"/>
          </a:p>
        </p:txBody>
      </p:sp>
    </p:spTree>
    <p:extLst>
      <p:ext uri="{BB962C8B-B14F-4D97-AF65-F5344CB8AC3E}">
        <p14:creationId xmlns:p14="http://schemas.microsoft.com/office/powerpoint/2010/main" val="1390708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222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779A0BB-48F0-4318-9554-13C61942D103}" type="slidenum">
              <a:rPr lang="zh-CN" altLang="en-US"/>
              <a:pPr/>
              <a:t>‹#›</a:t>
            </a:fld>
            <a:endParaRPr lang="en-US" altLang="zh-CN"/>
          </a:p>
        </p:txBody>
      </p:sp>
    </p:spTree>
    <p:extLst>
      <p:ext uri="{BB962C8B-B14F-4D97-AF65-F5344CB8AC3E}">
        <p14:creationId xmlns:p14="http://schemas.microsoft.com/office/powerpoint/2010/main" val="2654541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BC453B-0371-4305-9563-7A4D2C6CCEE4}" type="slidenum">
              <a:rPr lang="zh-CN" altLang="en-US"/>
              <a:pPr/>
              <a:t>1</a:t>
            </a:fld>
            <a:endParaRPr lang="en-US" altLang="zh-CN"/>
          </a:p>
        </p:txBody>
      </p:sp>
      <p:sp>
        <p:nvSpPr>
          <p:cNvPr id="1229826" name="Rectangle 2"/>
          <p:cNvSpPr>
            <a:spLocks noChangeArrowheads="1" noTextEdit="1"/>
          </p:cNvSpPr>
          <p:nvPr>
            <p:ph type="sldImg"/>
          </p:nvPr>
        </p:nvSpPr>
        <p:spPr>
          <a:ln/>
        </p:spPr>
      </p:sp>
      <p:sp>
        <p:nvSpPr>
          <p:cNvPr id="12298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DD4FC-8AF1-418E-A78B-FFD0A82A099D}" type="slidenum">
              <a:rPr lang="zh-CN" altLang="en-US"/>
              <a:pPr/>
              <a:t>10</a:t>
            </a:fld>
            <a:endParaRPr lang="en-US" altLang="zh-CN"/>
          </a:p>
        </p:txBody>
      </p:sp>
      <p:sp>
        <p:nvSpPr>
          <p:cNvPr id="1686530" name="Rectangle 2"/>
          <p:cNvSpPr>
            <a:spLocks noChangeArrowheads="1" noTextEdit="1"/>
          </p:cNvSpPr>
          <p:nvPr>
            <p:ph type="sldImg"/>
          </p:nvPr>
        </p:nvSpPr>
        <p:spPr>
          <a:ln/>
        </p:spPr>
      </p:sp>
      <p:sp>
        <p:nvSpPr>
          <p:cNvPr id="16865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C390FC-90DC-4F27-B2DE-F43672BBE1B7}" type="slidenum">
              <a:rPr lang="zh-CN" altLang="en-US"/>
              <a:pPr/>
              <a:t>11</a:t>
            </a:fld>
            <a:endParaRPr lang="en-US" altLang="zh-CN"/>
          </a:p>
        </p:txBody>
      </p:sp>
      <p:sp>
        <p:nvSpPr>
          <p:cNvPr id="1688578" name="Rectangle 2"/>
          <p:cNvSpPr>
            <a:spLocks noChangeArrowheads="1" noTextEdit="1"/>
          </p:cNvSpPr>
          <p:nvPr>
            <p:ph type="sldImg"/>
          </p:nvPr>
        </p:nvSpPr>
        <p:spPr>
          <a:ln/>
        </p:spPr>
      </p:sp>
      <p:sp>
        <p:nvSpPr>
          <p:cNvPr id="16885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8DD34-5659-42CD-9E00-D218755A5122}" type="slidenum">
              <a:rPr lang="zh-CN" altLang="en-US"/>
              <a:pPr/>
              <a:t>12</a:t>
            </a:fld>
            <a:endParaRPr lang="en-US" altLang="zh-CN"/>
          </a:p>
        </p:txBody>
      </p:sp>
      <p:sp>
        <p:nvSpPr>
          <p:cNvPr id="1690626" name="Rectangle 2"/>
          <p:cNvSpPr>
            <a:spLocks noChangeArrowheads="1" noTextEdit="1"/>
          </p:cNvSpPr>
          <p:nvPr>
            <p:ph type="sldImg"/>
          </p:nvPr>
        </p:nvSpPr>
        <p:spPr>
          <a:ln/>
        </p:spPr>
      </p:sp>
      <p:sp>
        <p:nvSpPr>
          <p:cNvPr id="16906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548AF-F6EB-4668-BBBB-0594491A92AB}" type="slidenum">
              <a:rPr lang="zh-CN" altLang="en-US"/>
              <a:pPr/>
              <a:t>13</a:t>
            </a:fld>
            <a:endParaRPr lang="en-US" altLang="zh-CN"/>
          </a:p>
        </p:txBody>
      </p:sp>
      <p:sp>
        <p:nvSpPr>
          <p:cNvPr id="1692674" name="Rectangle 2"/>
          <p:cNvSpPr>
            <a:spLocks noChangeArrowheads="1" noTextEdit="1"/>
          </p:cNvSpPr>
          <p:nvPr>
            <p:ph type="sldImg"/>
          </p:nvPr>
        </p:nvSpPr>
        <p:spPr>
          <a:ln/>
        </p:spPr>
      </p:sp>
      <p:sp>
        <p:nvSpPr>
          <p:cNvPr id="16926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3BC98-051E-4C74-8B20-FEF3C12F788D}" type="slidenum">
              <a:rPr lang="zh-CN" altLang="en-US"/>
              <a:pPr/>
              <a:t>14</a:t>
            </a:fld>
            <a:endParaRPr lang="en-US" altLang="zh-CN"/>
          </a:p>
        </p:txBody>
      </p:sp>
      <p:sp>
        <p:nvSpPr>
          <p:cNvPr id="1696770" name="Rectangle 2"/>
          <p:cNvSpPr>
            <a:spLocks noChangeArrowheads="1" noTextEdit="1"/>
          </p:cNvSpPr>
          <p:nvPr>
            <p:ph type="sldImg"/>
          </p:nvPr>
        </p:nvSpPr>
        <p:spPr>
          <a:ln/>
        </p:spPr>
      </p:sp>
      <p:sp>
        <p:nvSpPr>
          <p:cNvPr id="16967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661DC-1D81-4BF6-89D4-EB09E280243F}" type="slidenum">
              <a:rPr lang="zh-CN" altLang="en-US"/>
              <a:pPr/>
              <a:t>15</a:t>
            </a:fld>
            <a:endParaRPr lang="en-US" altLang="zh-CN"/>
          </a:p>
        </p:txBody>
      </p:sp>
      <p:sp>
        <p:nvSpPr>
          <p:cNvPr id="1698818" name="Rectangle 2"/>
          <p:cNvSpPr>
            <a:spLocks noChangeArrowheads="1" noTextEdit="1"/>
          </p:cNvSpPr>
          <p:nvPr>
            <p:ph type="sldImg"/>
          </p:nvPr>
        </p:nvSpPr>
        <p:spPr>
          <a:ln/>
        </p:spPr>
      </p:sp>
      <p:sp>
        <p:nvSpPr>
          <p:cNvPr id="16988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C1F48-0A83-43AB-8B24-D66CC2A35F13}" type="slidenum">
              <a:rPr lang="zh-CN" altLang="en-US"/>
              <a:pPr/>
              <a:t>16</a:t>
            </a:fld>
            <a:endParaRPr lang="en-US" altLang="zh-CN"/>
          </a:p>
        </p:txBody>
      </p:sp>
      <p:sp>
        <p:nvSpPr>
          <p:cNvPr id="1700866" name="Rectangle 2"/>
          <p:cNvSpPr>
            <a:spLocks noChangeArrowheads="1" noTextEdit="1"/>
          </p:cNvSpPr>
          <p:nvPr>
            <p:ph type="sldImg"/>
          </p:nvPr>
        </p:nvSpPr>
        <p:spPr>
          <a:ln/>
        </p:spPr>
      </p:sp>
      <p:sp>
        <p:nvSpPr>
          <p:cNvPr id="17008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87303-F8EA-42F4-B168-E2D50C19DE60}" type="slidenum">
              <a:rPr lang="zh-CN" altLang="en-US"/>
              <a:pPr/>
              <a:t>17</a:t>
            </a:fld>
            <a:endParaRPr lang="en-US" altLang="zh-CN"/>
          </a:p>
        </p:txBody>
      </p:sp>
      <p:sp>
        <p:nvSpPr>
          <p:cNvPr id="1702914" name="Rectangle 2"/>
          <p:cNvSpPr>
            <a:spLocks noChangeArrowheads="1" noTextEdit="1"/>
          </p:cNvSpPr>
          <p:nvPr>
            <p:ph type="sldImg"/>
          </p:nvPr>
        </p:nvSpPr>
        <p:spPr>
          <a:ln/>
        </p:spPr>
      </p:sp>
      <p:sp>
        <p:nvSpPr>
          <p:cNvPr id="17029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CFED8-A57C-4BF9-9F5D-D38D9BA67A20}" type="slidenum">
              <a:rPr lang="zh-CN" altLang="en-US"/>
              <a:pPr/>
              <a:t>18</a:t>
            </a:fld>
            <a:endParaRPr lang="en-US" altLang="zh-CN"/>
          </a:p>
        </p:txBody>
      </p:sp>
      <p:sp>
        <p:nvSpPr>
          <p:cNvPr id="1707010" name="Rectangle 2"/>
          <p:cNvSpPr>
            <a:spLocks noChangeArrowheads="1" noTextEdit="1"/>
          </p:cNvSpPr>
          <p:nvPr>
            <p:ph type="sldImg"/>
          </p:nvPr>
        </p:nvSpPr>
        <p:spPr>
          <a:ln/>
        </p:spPr>
      </p:sp>
      <p:sp>
        <p:nvSpPr>
          <p:cNvPr id="170701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2F184-3CFD-4466-A0DE-E996A9F55932}" type="slidenum">
              <a:rPr lang="zh-CN" altLang="en-US"/>
              <a:pPr/>
              <a:t>19</a:t>
            </a:fld>
            <a:endParaRPr lang="en-US" altLang="zh-CN"/>
          </a:p>
        </p:txBody>
      </p:sp>
      <p:sp>
        <p:nvSpPr>
          <p:cNvPr id="1704962" name="Rectangle 2"/>
          <p:cNvSpPr>
            <a:spLocks noChangeArrowheads="1" noTextEdit="1"/>
          </p:cNvSpPr>
          <p:nvPr>
            <p:ph type="sldImg"/>
          </p:nvPr>
        </p:nvSpPr>
        <p:spPr>
          <a:ln/>
        </p:spPr>
      </p:sp>
      <p:sp>
        <p:nvSpPr>
          <p:cNvPr id="170496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F1585-3FB7-417A-963A-4739C06B5777}" type="slidenum">
              <a:rPr lang="zh-CN" altLang="en-US"/>
              <a:pPr/>
              <a:t>2</a:t>
            </a:fld>
            <a:endParaRPr lang="en-US" altLang="zh-CN"/>
          </a:p>
        </p:txBody>
      </p:sp>
      <p:sp>
        <p:nvSpPr>
          <p:cNvPr id="1590274" name="Rectangle 2"/>
          <p:cNvSpPr>
            <a:spLocks noChangeArrowheads="1" noTextEdit="1"/>
          </p:cNvSpPr>
          <p:nvPr>
            <p:ph type="sldImg"/>
          </p:nvPr>
        </p:nvSpPr>
        <p:spPr>
          <a:ln/>
        </p:spPr>
      </p:sp>
      <p:sp>
        <p:nvSpPr>
          <p:cNvPr id="15902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2B4095-A090-43B4-B4A9-99685F495FCE}" type="slidenum">
              <a:rPr lang="zh-CN" altLang="en-US"/>
              <a:pPr/>
              <a:t>20</a:t>
            </a:fld>
            <a:endParaRPr lang="en-US" altLang="zh-CN"/>
          </a:p>
        </p:txBody>
      </p:sp>
      <p:sp>
        <p:nvSpPr>
          <p:cNvPr id="1709058" name="Rectangle 2"/>
          <p:cNvSpPr>
            <a:spLocks noChangeArrowheads="1" noTextEdit="1"/>
          </p:cNvSpPr>
          <p:nvPr>
            <p:ph type="sldImg"/>
          </p:nvPr>
        </p:nvSpPr>
        <p:spPr>
          <a:ln/>
        </p:spPr>
      </p:sp>
      <p:sp>
        <p:nvSpPr>
          <p:cNvPr id="170905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56430-4B41-4780-9D9E-0070560AF815}" type="slidenum">
              <a:rPr lang="zh-CN" altLang="en-US"/>
              <a:pPr/>
              <a:t>21</a:t>
            </a:fld>
            <a:endParaRPr lang="en-US" altLang="zh-CN"/>
          </a:p>
        </p:txBody>
      </p:sp>
      <p:sp>
        <p:nvSpPr>
          <p:cNvPr id="1711106" name="Rectangle 2"/>
          <p:cNvSpPr>
            <a:spLocks noChangeArrowheads="1" noTextEdit="1"/>
          </p:cNvSpPr>
          <p:nvPr>
            <p:ph type="sldImg"/>
          </p:nvPr>
        </p:nvSpPr>
        <p:spPr>
          <a:ln/>
        </p:spPr>
      </p:sp>
      <p:sp>
        <p:nvSpPr>
          <p:cNvPr id="171110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E1444-72C2-432E-91A9-4DEB9B66CA23}" type="slidenum">
              <a:rPr lang="zh-CN" altLang="en-US"/>
              <a:pPr/>
              <a:t>22</a:t>
            </a:fld>
            <a:endParaRPr lang="en-US" altLang="zh-CN"/>
          </a:p>
        </p:txBody>
      </p:sp>
      <p:sp>
        <p:nvSpPr>
          <p:cNvPr id="1713154" name="Rectangle 2"/>
          <p:cNvSpPr>
            <a:spLocks noChangeArrowheads="1" noTextEdit="1"/>
          </p:cNvSpPr>
          <p:nvPr>
            <p:ph type="sldImg"/>
          </p:nvPr>
        </p:nvSpPr>
        <p:spPr>
          <a:ln/>
        </p:spPr>
      </p:sp>
      <p:sp>
        <p:nvSpPr>
          <p:cNvPr id="17131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953D4-BA6C-4E86-97BB-6337EFA07D5D}" type="slidenum">
              <a:rPr lang="zh-CN" altLang="en-US"/>
              <a:pPr/>
              <a:t>23</a:t>
            </a:fld>
            <a:endParaRPr lang="en-US" altLang="zh-CN"/>
          </a:p>
        </p:txBody>
      </p:sp>
      <p:sp>
        <p:nvSpPr>
          <p:cNvPr id="1715202" name="Rectangle 2"/>
          <p:cNvSpPr>
            <a:spLocks noChangeArrowheads="1" noTextEdit="1"/>
          </p:cNvSpPr>
          <p:nvPr>
            <p:ph type="sldImg"/>
          </p:nvPr>
        </p:nvSpPr>
        <p:spPr>
          <a:ln/>
        </p:spPr>
      </p:sp>
      <p:sp>
        <p:nvSpPr>
          <p:cNvPr id="171520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BC888A-1A6D-4016-90FC-645748A815C6}" type="slidenum">
              <a:rPr lang="zh-CN" altLang="en-US"/>
              <a:pPr/>
              <a:t>24</a:t>
            </a:fld>
            <a:endParaRPr lang="en-US" altLang="zh-CN"/>
          </a:p>
        </p:txBody>
      </p:sp>
      <p:sp>
        <p:nvSpPr>
          <p:cNvPr id="1717250" name="Rectangle 2"/>
          <p:cNvSpPr>
            <a:spLocks noChangeArrowheads="1" noTextEdit="1"/>
          </p:cNvSpPr>
          <p:nvPr>
            <p:ph type="sldImg"/>
          </p:nvPr>
        </p:nvSpPr>
        <p:spPr>
          <a:ln/>
        </p:spPr>
      </p:sp>
      <p:sp>
        <p:nvSpPr>
          <p:cNvPr id="171725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C1DEE-F0AF-4198-9793-A5E26B85CF97}" type="slidenum">
              <a:rPr lang="zh-CN" altLang="en-US"/>
              <a:pPr/>
              <a:t>25</a:t>
            </a:fld>
            <a:endParaRPr lang="en-US" altLang="zh-CN"/>
          </a:p>
        </p:txBody>
      </p:sp>
      <p:sp>
        <p:nvSpPr>
          <p:cNvPr id="1719298" name="Rectangle 2"/>
          <p:cNvSpPr>
            <a:spLocks noChangeArrowheads="1" noTextEdit="1"/>
          </p:cNvSpPr>
          <p:nvPr>
            <p:ph type="sldImg"/>
          </p:nvPr>
        </p:nvSpPr>
        <p:spPr>
          <a:ln/>
        </p:spPr>
      </p:sp>
      <p:sp>
        <p:nvSpPr>
          <p:cNvPr id="171929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4845F-2A7C-4B9B-B419-18EE4D5A5E2A}" type="slidenum">
              <a:rPr lang="zh-CN" altLang="en-US"/>
              <a:pPr/>
              <a:t>26</a:t>
            </a:fld>
            <a:endParaRPr lang="en-US" altLang="zh-CN"/>
          </a:p>
        </p:txBody>
      </p:sp>
      <p:sp>
        <p:nvSpPr>
          <p:cNvPr id="1721346" name="Rectangle 2"/>
          <p:cNvSpPr>
            <a:spLocks noChangeArrowheads="1" noTextEdit="1"/>
          </p:cNvSpPr>
          <p:nvPr>
            <p:ph type="sldImg"/>
          </p:nvPr>
        </p:nvSpPr>
        <p:spPr>
          <a:ln/>
        </p:spPr>
      </p:sp>
      <p:sp>
        <p:nvSpPr>
          <p:cNvPr id="172134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FAF2A-B82B-4A60-9338-E5270F5F8518}" type="slidenum">
              <a:rPr lang="zh-CN" altLang="en-US"/>
              <a:pPr/>
              <a:t>27</a:t>
            </a:fld>
            <a:endParaRPr lang="en-US" altLang="zh-CN"/>
          </a:p>
        </p:txBody>
      </p:sp>
      <p:sp>
        <p:nvSpPr>
          <p:cNvPr id="1723394" name="Rectangle 2"/>
          <p:cNvSpPr>
            <a:spLocks noChangeArrowheads="1" noTextEdit="1"/>
          </p:cNvSpPr>
          <p:nvPr>
            <p:ph type="sldImg"/>
          </p:nvPr>
        </p:nvSpPr>
        <p:spPr>
          <a:ln/>
        </p:spPr>
      </p:sp>
      <p:sp>
        <p:nvSpPr>
          <p:cNvPr id="172339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0A873-69DB-4389-B86A-3B578F905F60}" type="slidenum">
              <a:rPr lang="zh-CN" altLang="en-US"/>
              <a:pPr/>
              <a:t>28</a:t>
            </a:fld>
            <a:endParaRPr lang="en-US" altLang="zh-CN"/>
          </a:p>
        </p:txBody>
      </p:sp>
      <p:sp>
        <p:nvSpPr>
          <p:cNvPr id="1727490" name="Rectangle 2"/>
          <p:cNvSpPr>
            <a:spLocks noChangeArrowheads="1" noTextEdit="1"/>
          </p:cNvSpPr>
          <p:nvPr>
            <p:ph type="sldImg"/>
          </p:nvPr>
        </p:nvSpPr>
        <p:spPr>
          <a:ln/>
        </p:spPr>
      </p:sp>
      <p:sp>
        <p:nvSpPr>
          <p:cNvPr id="172749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94B7F-0AA5-437D-832F-83733ED86715}" type="slidenum">
              <a:rPr lang="zh-CN" altLang="en-US"/>
              <a:pPr/>
              <a:t>29</a:t>
            </a:fld>
            <a:endParaRPr lang="en-US" altLang="zh-CN"/>
          </a:p>
        </p:txBody>
      </p:sp>
      <p:sp>
        <p:nvSpPr>
          <p:cNvPr id="1729538" name="Rectangle 2"/>
          <p:cNvSpPr>
            <a:spLocks noChangeArrowheads="1" noTextEdit="1"/>
          </p:cNvSpPr>
          <p:nvPr>
            <p:ph type="sldImg"/>
          </p:nvPr>
        </p:nvSpPr>
        <p:spPr>
          <a:ln/>
        </p:spPr>
      </p:sp>
      <p:sp>
        <p:nvSpPr>
          <p:cNvPr id="172953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8527F-81F4-40FE-AD4D-DC53A18FB399}" type="slidenum">
              <a:rPr lang="zh-CN" altLang="en-US"/>
              <a:pPr/>
              <a:t>3</a:t>
            </a:fld>
            <a:endParaRPr lang="en-US" altLang="zh-CN"/>
          </a:p>
        </p:txBody>
      </p:sp>
      <p:sp>
        <p:nvSpPr>
          <p:cNvPr id="1670146" name="Rectangle 2"/>
          <p:cNvSpPr>
            <a:spLocks noChangeArrowheads="1" noTextEdit="1"/>
          </p:cNvSpPr>
          <p:nvPr>
            <p:ph type="sldImg"/>
          </p:nvPr>
        </p:nvSpPr>
        <p:spPr>
          <a:ln/>
        </p:spPr>
      </p:sp>
      <p:sp>
        <p:nvSpPr>
          <p:cNvPr id="167014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B7969-F5BB-4E0F-B774-F5B614160AA6}" type="slidenum">
              <a:rPr lang="zh-CN" altLang="en-US"/>
              <a:pPr/>
              <a:t>30</a:t>
            </a:fld>
            <a:endParaRPr lang="en-US" altLang="zh-CN"/>
          </a:p>
        </p:txBody>
      </p:sp>
      <p:sp>
        <p:nvSpPr>
          <p:cNvPr id="1731586" name="Rectangle 2"/>
          <p:cNvSpPr>
            <a:spLocks noChangeArrowheads="1" noTextEdit="1"/>
          </p:cNvSpPr>
          <p:nvPr>
            <p:ph type="sldImg"/>
          </p:nvPr>
        </p:nvSpPr>
        <p:spPr>
          <a:ln/>
        </p:spPr>
      </p:sp>
      <p:sp>
        <p:nvSpPr>
          <p:cNvPr id="17315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6E92B-342A-4803-815D-E65E8D274604}" type="slidenum">
              <a:rPr lang="zh-CN" altLang="en-US"/>
              <a:pPr/>
              <a:t>31</a:t>
            </a:fld>
            <a:endParaRPr lang="en-US" altLang="zh-CN"/>
          </a:p>
        </p:txBody>
      </p:sp>
      <p:sp>
        <p:nvSpPr>
          <p:cNvPr id="1733634" name="Rectangle 2"/>
          <p:cNvSpPr>
            <a:spLocks noChangeArrowheads="1" noTextEdit="1"/>
          </p:cNvSpPr>
          <p:nvPr>
            <p:ph type="sldImg"/>
          </p:nvPr>
        </p:nvSpPr>
        <p:spPr>
          <a:ln/>
        </p:spPr>
      </p:sp>
      <p:sp>
        <p:nvSpPr>
          <p:cNvPr id="17336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8F6E9-631A-4C9D-A580-A319A76A5D87}" type="slidenum">
              <a:rPr lang="zh-CN" altLang="en-US"/>
              <a:pPr/>
              <a:t>32</a:t>
            </a:fld>
            <a:endParaRPr lang="en-US" altLang="zh-CN"/>
          </a:p>
        </p:txBody>
      </p:sp>
      <p:sp>
        <p:nvSpPr>
          <p:cNvPr id="1735682" name="Rectangle 2"/>
          <p:cNvSpPr>
            <a:spLocks noChangeArrowheads="1" noTextEdit="1"/>
          </p:cNvSpPr>
          <p:nvPr>
            <p:ph type="sldImg"/>
          </p:nvPr>
        </p:nvSpPr>
        <p:spPr>
          <a:ln/>
        </p:spPr>
      </p:sp>
      <p:sp>
        <p:nvSpPr>
          <p:cNvPr id="17356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54207-35C1-4BFC-B598-A89C24BB6B66}" type="slidenum">
              <a:rPr lang="zh-CN" altLang="en-US"/>
              <a:pPr/>
              <a:t>33</a:t>
            </a:fld>
            <a:endParaRPr lang="en-US" altLang="zh-CN"/>
          </a:p>
        </p:txBody>
      </p:sp>
      <p:sp>
        <p:nvSpPr>
          <p:cNvPr id="1737730" name="Rectangle 2"/>
          <p:cNvSpPr>
            <a:spLocks noChangeArrowheads="1" noTextEdit="1"/>
          </p:cNvSpPr>
          <p:nvPr>
            <p:ph type="sldImg"/>
          </p:nvPr>
        </p:nvSpPr>
        <p:spPr>
          <a:ln/>
        </p:spPr>
      </p:sp>
      <p:sp>
        <p:nvSpPr>
          <p:cNvPr id="17377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D55FF-3C18-4B9E-9547-6C2722FB0141}" type="slidenum">
              <a:rPr lang="zh-CN" altLang="en-US"/>
              <a:pPr/>
              <a:t>34</a:t>
            </a:fld>
            <a:endParaRPr lang="en-US" altLang="zh-CN"/>
          </a:p>
        </p:txBody>
      </p:sp>
      <p:sp>
        <p:nvSpPr>
          <p:cNvPr id="1739778" name="Rectangle 2"/>
          <p:cNvSpPr>
            <a:spLocks noChangeArrowheads="1" noTextEdit="1"/>
          </p:cNvSpPr>
          <p:nvPr>
            <p:ph type="sldImg"/>
          </p:nvPr>
        </p:nvSpPr>
        <p:spPr>
          <a:ln/>
        </p:spPr>
      </p:sp>
      <p:sp>
        <p:nvSpPr>
          <p:cNvPr id="17397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B6AD7C-EF02-40BE-A5BB-0B6A4402D2DA}" type="slidenum">
              <a:rPr lang="zh-CN" altLang="en-US"/>
              <a:pPr/>
              <a:t>35</a:t>
            </a:fld>
            <a:endParaRPr lang="en-US" altLang="zh-CN"/>
          </a:p>
        </p:txBody>
      </p:sp>
      <p:sp>
        <p:nvSpPr>
          <p:cNvPr id="1741826" name="Rectangle 2"/>
          <p:cNvSpPr>
            <a:spLocks noChangeArrowheads="1" noTextEdit="1"/>
          </p:cNvSpPr>
          <p:nvPr>
            <p:ph type="sldImg"/>
          </p:nvPr>
        </p:nvSpPr>
        <p:spPr>
          <a:ln/>
        </p:spPr>
      </p:sp>
      <p:sp>
        <p:nvSpPr>
          <p:cNvPr id="17418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0A52D-0525-43B1-A83A-EE3BB67548E6}" type="slidenum">
              <a:rPr lang="zh-CN" altLang="en-US"/>
              <a:pPr/>
              <a:t>36</a:t>
            </a:fld>
            <a:endParaRPr lang="en-US" altLang="zh-CN"/>
          </a:p>
        </p:txBody>
      </p:sp>
      <p:sp>
        <p:nvSpPr>
          <p:cNvPr id="1743874" name="Rectangle 2"/>
          <p:cNvSpPr>
            <a:spLocks noChangeArrowheads="1" noTextEdit="1"/>
          </p:cNvSpPr>
          <p:nvPr>
            <p:ph type="sldImg"/>
          </p:nvPr>
        </p:nvSpPr>
        <p:spPr>
          <a:ln/>
        </p:spPr>
      </p:sp>
      <p:sp>
        <p:nvSpPr>
          <p:cNvPr id="17438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188B5-1725-488D-A1E8-60E3E1C47504}" type="slidenum">
              <a:rPr lang="zh-CN" altLang="en-US"/>
              <a:pPr/>
              <a:t>37</a:t>
            </a:fld>
            <a:endParaRPr lang="en-US" altLang="zh-CN"/>
          </a:p>
        </p:txBody>
      </p:sp>
      <p:sp>
        <p:nvSpPr>
          <p:cNvPr id="1745922" name="Rectangle 2"/>
          <p:cNvSpPr>
            <a:spLocks noChangeArrowheads="1" noTextEdit="1"/>
          </p:cNvSpPr>
          <p:nvPr>
            <p:ph type="sldImg"/>
          </p:nvPr>
        </p:nvSpPr>
        <p:spPr>
          <a:ln/>
        </p:spPr>
      </p:sp>
      <p:sp>
        <p:nvSpPr>
          <p:cNvPr id="17459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67F79-ADB3-45BC-81C5-8195DBDD567A}" type="slidenum">
              <a:rPr lang="zh-CN" altLang="en-US"/>
              <a:pPr/>
              <a:t>38</a:t>
            </a:fld>
            <a:endParaRPr lang="en-US" altLang="zh-CN"/>
          </a:p>
        </p:txBody>
      </p:sp>
      <p:sp>
        <p:nvSpPr>
          <p:cNvPr id="1747970" name="Rectangle 2"/>
          <p:cNvSpPr>
            <a:spLocks noChangeArrowheads="1" noTextEdit="1"/>
          </p:cNvSpPr>
          <p:nvPr>
            <p:ph type="sldImg"/>
          </p:nvPr>
        </p:nvSpPr>
        <p:spPr>
          <a:ln/>
        </p:spPr>
      </p:sp>
      <p:sp>
        <p:nvSpPr>
          <p:cNvPr id="17479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DFA94-4FC7-485E-B098-667F6811A489}" type="slidenum">
              <a:rPr lang="zh-CN" altLang="en-US"/>
              <a:pPr/>
              <a:t>39</a:t>
            </a:fld>
            <a:endParaRPr lang="en-US" altLang="zh-CN"/>
          </a:p>
        </p:txBody>
      </p:sp>
      <p:sp>
        <p:nvSpPr>
          <p:cNvPr id="1750018" name="Rectangle 2"/>
          <p:cNvSpPr>
            <a:spLocks noChangeArrowheads="1" noTextEdit="1"/>
          </p:cNvSpPr>
          <p:nvPr>
            <p:ph type="sldImg"/>
          </p:nvPr>
        </p:nvSpPr>
        <p:spPr>
          <a:ln/>
        </p:spPr>
      </p:sp>
      <p:sp>
        <p:nvSpPr>
          <p:cNvPr id="17500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1713A-E594-4498-85C9-35718B7B71CF}" type="slidenum">
              <a:rPr lang="zh-CN" altLang="en-US"/>
              <a:pPr/>
              <a:t>4</a:t>
            </a:fld>
            <a:endParaRPr lang="en-US" altLang="zh-CN"/>
          </a:p>
        </p:txBody>
      </p:sp>
      <p:sp>
        <p:nvSpPr>
          <p:cNvPr id="1672194" name="Rectangle 2"/>
          <p:cNvSpPr>
            <a:spLocks noChangeArrowheads="1" noTextEdit="1"/>
          </p:cNvSpPr>
          <p:nvPr>
            <p:ph type="sldImg"/>
          </p:nvPr>
        </p:nvSpPr>
        <p:spPr>
          <a:ln/>
        </p:spPr>
      </p:sp>
      <p:sp>
        <p:nvSpPr>
          <p:cNvPr id="167219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0735D-AAC2-4278-A57A-C37B128D9F45}" type="slidenum">
              <a:rPr lang="zh-CN" altLang="en-US"/>
              <a:pPr/>
              <a:t>40</a:t>
            </a:fld>
            <a:endParaRPr lang="en-US" altLang="zh-CN"/>
          </a:p>
        </p:txBody>
      </p:sp>
      <p:sp>
        <p:nvSpPr>
          <p:cNvPr id="1752066" name="Rectangle 2"/>
          <p:cNvSpPr>
            <a:spLocks noChangeArrowheads="1" noTextEdit="1"/>
          </p:cNvSpPr>
          <p:nvPr>
            <p:ph type="sldImg"/>
          </p:nvPr>
        </p:nvSpPr>
        <p:spPr>
          <a:ln/>
        </p:spPr>
      </p:sp>
      <p:sp>
        <p:nvSpPr>
          <p:cNvPr id="17520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D5357-4151-4F9D-B3ED-6CB3362CFD02}" type="slidenum">
              <a:rPr lang="zh-CN" altLang="en-US"/>
              <a:pPr/>
              <a:t>41</a:t>
            </a:fld>
            <a:endParaRPr lang="en-US" altLang="zh-CN"/>
          </a:p>
        </p:txBody>
      </p:sp>
      <p:sp>
        <p:nvSpPr>
          <p:cNvPr id="1754114" name="Rectangle 2"/>
          <p:cNvSpPr>
            <a:spLocks noChangeArrowheads="1" noTextEdit="1"/>
          </p:cNvSpPr>
          <p:nvPr>
            <p:ph type="sldImg"/>
          </p:nvPr>
        </p:nvSpPr>
        <p:spPr>
          <a:ln/>
        </p:spPr>
      </p:sp>
      <p:sp>
        <p:nvSpPr>
          <p:cNvPr id="17541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E4DDF-711E-4195-B299-1CCAA8E09D15}" type="slidenum">
              <a:rPr lang="zh-CN" altLang="en-US"/>
              <a:pPr/>
              <a:t>42</a:t>
            </a:fld>
            <a:endParaRPr lang="en-US" altLang="zh-CN"/>
          </a:p>
        </p:txBody>
      </p:sp>
      <p:sp>
        <p:nvSpPr>
          <p:cNvPr id="1756162" name="Rectangle 2"/>
          <p:cNvSpPr>
            <a:spLocks noChangeArrowheads="1" noTextEdit="1"/>
          </p:cNvSpPr>
          <p:nvPr>
            <p:ph type="sldImg"/>
          </p:nvPr>
        </p:nvSpPr>
        <p:spPr>
          <a:ln/>
        </p:spPr>
      </p:sp>
      <p:sp>
        <p:nvSpPr>
          <p:cNvPr id="175616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8D86A-AF73-4527-895E-462109ABB6CE}" type="slidenum">
              <a:rPr lang="zh-CN" altLang="en-US"/>
              <a:pPr/>
              <a:t>43</a:t>
            </a:fld>
            <a:endParaRPr lang="en-US" altLang="zh-CN"/>
          </a:p>
        </p:txBody>
      </p:sp>
      <p:sp>
        <p:nvSpPr>
          <p:cNvPr id="1758210" name="Rectangle 2"/>
          <p:cNvSpPr>
            <a:spLocks noChangeArrowheads="1" noTextEdit="1"/>
          </p:cNvSpPr>
          <p:nvPr>
            <p:ph type="sldImg"/>
          </p:nvPr>
        </p:nvSpPr>
        <p:spPr>
          <a:ln/>
        </p:spPr>
      </p:sp>
      <p:sp>
        <p:nvSpPr>
          <p:cNvPr id="175821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55263-293E-4080-9589-C7D6D4A2E4BF}" type="slidenum">
              <a:rPr lang="zh-CN" altLang="en-US"/>
              <a:pPr/>
              <a:t>44</a:t>
            </a:fld>
            <a:endParaRPr lang="en-US" altLang="zh-CN"/>
          </a:p>
        </p:txBody>
      </p:sp>
      <p:sp>
        <p:nvSpPr>
          <p:cNvPr id="1762306" name="Rectangle 2"/>
          <p:cNvSpPr>
            <a:spLocks noChangeArrowheads="1" noTextEdit="1"/>
          </p:cNvSpPr>
          <p:nvPr>
            <p:ph type="sldImg"/>
          </p:nvPr>
        </p:nvSpPr>
        <p:spPr>
          <a:ln/>
        </p:spPr>
      </p:sp>
      <p:sp>
        <p:nvSpPr>
          <p:cNvPr id="176230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125D7-65A0-43F0-B7AF-A447D9371438}" type="slidenum">
              <a:rPr lang="zh-CN" altLang="en-US"/>
              <a:pPr/>
              <a:t>45</a:t>
            </a:fld>
            <a:endParaRPr lang="en-US" altLang="zh-CN"/>
          </a:p>
        </p:txBody>
      </p:sp>
      <p:sp>
        <p:nvSpPr>
          <p:cNvPr id="1764354" name="Rectangle 2"/>
          <p:cNvSpPr>
            <a:spLocks noChangeArrowheads="1" noTextEdit="1"/>
          </p:cNvSpPr>
          <p:nvPr>
            <p:ph type="sldImg"/>
          </p:nvPr>
        </p:nvSpPr>
        <p:spPr>
          <a:ln/>
        </p:spPr>
      </p:sp>
      <p:sp>
        <p:nvSpPr>
          <p:cNvPr id="176435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60A6D-B189-4029-98D2-C247E08261FC}" type="slidenum">
              <a:rPr lang="zh-CN" altLang="en-US"/>
              <a:pPr/>
              <a:t>46</a:t>
            </a:fld>
            <a:endParaRPr lang="en-US" altLang="zh-CN"/>
          </a:p>
        </p:txBody>
      </p:sp>
      <p:sp>
        <p:nvSpPr>
          <p:cNvPr id="1766402" name="Rectangle 2"/>
          <p:cNvSpPr>
            <a:spLocks noChangeArrowheads="1" noTextEdit="1"/>
          </p:cNvSpPr>
          <p:nvPr>
            <p:ph type="sldImg"/>
          </p:nvPr>
        </p:nvSpPr>
        <p:spPr>
          <a:ln/>
        </p:spPr>
      </p:sp>
      <p:sp>
        <p:nvSpPr>
          <p:cNvPr id="176640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B21B88-4AF6-4650-BB8B-A39C59EF965B}" type="slidenum">
              <a:rPr lang="zh-CN" altLang="en-US"/>
              <a:pPr/>
              <a:t>47</a:t>
            </a:fld>
            <a:endParaRPr lang="en-US" altLang="zh-CN"/>
          </a:p>
        </p:txBody>
      </p:sp>
      <p:sp>
        <p:nvSpPr>
          <p:cNvPr id="1768450" name="Rectangle 2"/>
          <p:cNvSpPr>
            <a:spLocks noChangeArrowheads="1" noTextEdit="1"/>
          </p:cNvSpPr>
          <p:nvPr>
            <p:ph type="sldImg"/>
          </p:nvPr>
        </p:nvSpPr>
        <p:spPr>
          <a:ln/>
        </p:spPr>
      </p:sp>
      <p:sp>
        <p:nvSpPr>
          <p:cNvPr id="176845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6B7E-FA01-439D-A36C-F8A9693072B3}" type="slidenum">
              <a:rPr lang="zh-CN" altLang="en-US"/>
              <a:pPr/>
              <a:t>48</a:t>
            </a:fld>
            <a:endParaRPr lang="en-US" altLang="zh-CN"/>
          </a:p>
        </p:txBody>
      </p:sp>
      <p:sp>
        <p:nvSpPr>
          <p:cNvPr id="1068034" name="Rectangle 2"/>
          <p:cNvSpPr>
            <a:spLocks noChangeArrowheads="1" noTextEdit="1"/>
          </p:cNvSpPr>
          <p:nvPr>
            <p:ph type="sldImg"/>
          </p:nvPr>
        </p:nvSpPr>
        <p:spPr>
          <a:ln/>
        </p:spPr>
      </p:sp>
      <p:sp>
        <p:nvSpPr>
          <p:cNvPr id="10680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F8612-9DB6-4AF4-B49A-57DB2577B54E}" type="slidenum">
              <a:rPr lang="zh-CN" altLang="en-US"/>
              <a:pPr/>
              <a:t>5</a:t>
            </a:fld>
            <a:endParaRPr lang="en-US" altLang="zh-CN"/>
          </a:p>
        </p:txBody>
      </p:sp>
      <p:sp>
        <p:nvSpPr>
          <p:cNvPr id="1674242" name="Rectangle 2"/>
          <p:cNvSpPr>
            <a:spLocks noChangeArrowheads="1" noTextEdit="1"/>
          </p:cNvSpPr>
          <p:nvPr>
            <p:ph type="sldImg"/>
          </p:nvPr>
        </p:nvSpPr>
        <p:spPr>
          <a:ln/>
        </p:spPr>
      </p:sp>
      <p:sp>
        <p:nvSpPr>
          <p:cNvPr id="167424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0256D-7B5C-4BBC-A75A-F8B7A8F75E08}" type="slidenum">
              <a:rPr lang="zh-CN" altLang="en-US"/>
              <a:pPr/>
              <a:t>6</a:t>
            </a:fld>
            <a:endParaRPr lang="en-US" altLang="zh-CN"/>
          </a:p>
        </p:txBody>
      </p:sp>
      <p:sp>
        <p:nvSpPr>
          <p:cNvPr id="1676290" name="Rectangle 2"/>
          <p:cNvSpPr>
            <a:spLocks noChangeArrowheads="1" noTextEdit="1"/>
          </p:cNvSpPr>
          <p:nvPr>
            <p:ph type="sldImg"/>
          </p:nvPr>
        </p:nvSpPr>
        <p:spPr>
          <a:ln/>
        </p:spPr>
      </p:sp>
      <p:sp>
        <p:nvSpPr>
          <p:cNvPr id="167629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7AF38-6E33-4728-B058-3A8D3F72A6E7}" type="slidenum">
              <a:rPr lang="zh-CN" altLang="en-US"/>
              <a:pPr/>
              <a:t>7</a:t>
            </a:fld>
            <a:endParaRPr lang="en-US" altLang="zh-CN"/>
          </a:p>
        </p:txBody>
      </p:sp>
      <p:sp>
        <p:nvSpPr>
          <p:cNvPr id="1680386" name="Rectangle 2"/>
          <p:cNvSpPr>
            <a:spLocks noChangeArrowheads="1" noTextEdit="1"/>
          </p:cNvSpPr>
          <p:nvPr>
            <p:ph type="sldImg"/>
          </p:nvPr>
        </p:nvSpPr>
        <p:spPr>
          <a:ln/>
        </p:spPr>
      </p:sp>
      <p:sp>
        <p:nvSpPr>
          <p:cNvPr id="16803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8956C-83DC-497B-8636-B86530F2A6C2}" type="slidenum">
              <a:rPr lang="zh-CN" altLang="en-US"/>
              <a:pPr/>
              <a:t>8</a:t>
            </a:fld>
            <a:endParaRPr lang="en-US" altLang="zh-CN"/>
          </a:p>
        </p:txBody>
      </p:sp>
      <p:sp>
        <p:nvSpPr>
          <p:cNvPr id="1682434" name="Rectangle 2"/>
          <p:cNvSpPr>
            <a:spLocks noChangeArrowheads="1" noTextEdit="1"/>
          </p:cNvSpPr>
          <p:nvPr>
            <p:ph type="sldImg"/>
          </p:nvPr>
        </p:nvSpPr>
        <p:spPr>
          <a:ln/>
        </p:spPr>
      </p:sp>
      <p:sp>
        <p:nvSpPr>
          <p:cNvPr id="16824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62C86-8A24-423C-BB02-D7AF4E5E99A1}" type="slidenum">
              <a:rPr lang="zh-CN" altLang="en-US"/>
              <a:pPr/>
              <a:t>9</a:t>
            </a:fld>
            <a:endParaRPr lang="en-US" altLang="zh-CN"/>
          </a:p>
        </p:txBody>
      </p:sp>
      <p:sp>
        <p:nvSpPr>
          <p:cNvPr id="1684482" name="Rectangle 2"/>
          <p:cNvSpPr>
            <a:spLocks noChangeArrowheads="1" noTextEdit="1"/>
          </p:cNvSpPr>
          <p:nvPr>
            <p:ph type="sldImg"/>
          </p:nvPr>
        </p:nvSpPr>
        <p:spPr>
          <a:ln/>
        </p:spPr>
      </p:sp>
      <p:sp>
        <p:nvSpPr>
          <p:cNvPr id="16844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5A8DB1-96AE-45DF-80E2-7894495B564F}"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713C341A-F882-488D-9CEC-0453AB21C085}" type="slidenum">
              <a:rPr lang="zh-CN" altLang="en-US" smtClean="0"/>
              <a:pPr/>
              <a:t>‹#›</a:t>
            </a:fld>
            <a:endParaRPr lang="en-US" altLang="zh-CN"/>
          </a:p>
        </p:txBody>
      </p:sp>
    </p:spTree>
    <p:extLst>
      <p:ext uri="{BB962C8B-B14F-4D97-AF65-F5344CB8AC3E}">
        <p14:creationId xmlns:p14="http://schemas.microsoft.com/office/powerpoint/2010/main" val="373752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107E4F-82EC-4C88-9E5A-82C4A1EE0C3A}"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86DCE515-CCF2-4F6F-9664-B160D234E7A5}" type="slidenum">
              <a:rPr lang="zh-CN" altLang="en-US" smtClean="0"/>
              <a:pPr/>
              <a:t>‹#›</a:t>
            </a:fld>
            <a:endParaRPr lang="en-US" altLang="zh-CN"/>
          </a:p>
        </p:txBody>
      </p:sp>
    </p:spTree>
    <p:extLst>
      <p:ext uri="{BB962C8B-B14F-4D97-AF65-F5344CB8AC3E}">
        <p14:creationId xmlns:p14="http://schemas.microsoft.com/office/powerpoint/2010/main" val="183808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362CB1-7CDB-48CE-A9BB-E984A1876B5D}"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7BE7D503-3953-4F4E-9E39-02C2BBC2D92E}" type="slidenum">
              <a:rPr lang="zh-CN" altLang="en-US" smtClean="0"/>
              <a:pPr/>
              <a:t>‹#›</a:t>
            </a:fld>
            <a:endParaRPr lang="en-US" altLang="zh-CN"/>
          </a:p>
        </p:txBody>
      </p:sp>
    </p:spTree>
    <p:extLst>
      <p:ext uri="{BB962C8B-B14F-4D97-AF65-F5344CB8AC3E}">
        <p14:creationId xmlns:p14="http://schemas.microsoft.com/office/powerpoint/2010/main" val="1257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5C9259-5441-40A0-8B57-24DC12FEB67D}"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A108A5DD-3052-4DEE-948E-A28DF83536B4}" type="slidenum">
              <a:rPr lang="zh-CN" altLang="en-US" smtClean="0"/>
              <a:pPr/>
              <a:t>‹#›</a:t>
            </a:fld>
            <a:endParaRPr lang="en-US" altLang="zh-CN"/>
          </a:p>
        </p:txBody>
      </p:sp>
    </p:spTree>
    <p:extLst>
      <p:ext uri="{BB962C8B-B14F-4D97-AF65-F5344CB8AC3E}">
        <p14:creationId xmlns:p14="http://schemas.microsoft.com/office/powerpoint/2010/main" val="338139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AE8948-B15B-4D23-9606-7A404F309CA7}" type="datetime1">
              <a:rPr lang="zh-CN" altLang="en-US" smtClean="0"/>
              <a:pPr/>
              <a:t>2014/2/28</a:t>
            </a:fld>
            <a:endParaRPr lang="en-US" altLang="zh-CN"/>
          </a:p>
        </p:txBody>
      </p:sp>
      <p:sp>
        <p:nvSpPr>
          <p:cNvPr id="5" name="页脚占位符 4"/>
          <p:cNvSpPr>
            <a:spLocks noGrp="1"/>
          </p:cNvSpPr>
          <p:nvPr>
            <p:ph type="ftr" sz="quarter" idx="11"/>
          </p:nvPr>
        </p:nvSpPr>
        <p:spPr/>
        <p:txBody>
          <a:bodyPr/>
          <a:lstStyle/>
          <a:p>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fld id="{22C5487B-7BBC-4DF6-B74D-7340E935E2A1}" type="slidenum">
              <a:rPr lang="zh-CN" altLang="en-US" smtClean="0"/>
              <a:pPr/>
              <a:t>‹#›</a:t>
            </a:fld>
            <a:endParaRPr lang="en-US" altLang="zh-CN"/>
          </a:p>
        </p:txBody>
      </p:sp>
    </p:spTree>
    <p:extLst>
      <p:ext uri="{BB962C8B-B14F-4D97-AF65-F5344CB8AC3E}">
        <p14:creationId xmlns:p14="http://schemas.microsoft.com/office/powerpoint/2010/main" val="278857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ED65EC-E71C-4DCD-9EA6-EA3A26F6AF43}"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022A1D58-30B2-4A9E-939E-4BC8AE35AD25}" type="slidenum">
              <a:rPr lang="zh-CN" altLang="en-US" smtClean="0"/>
              <a:pPr/>
              <a:t>‹#›</a:t>
            </a:fld>
            <a:endParaRPr lang="en-US" altLang="zh-CN"/>
          </a:p>
        </p:txBody>
      </p:sp>
    </p:spTree>
    <p:extLst>
      <p:ext uri="{BB962C8B-B14F-4D97-AF65-F5344CB8AC3E}">
        <p14:creationId xmlns:p14="http://schemas.microsoft.com/office/powerpoint/2010/main" val="27662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41BD2D-8921-4E5B-AB14-E658DF1717B2}" type="datetime1">
              <a:rPr lang="zh-CN" altLang="en-US" smtClean="0"/>
              <a:pPr/>
              <a:t>2014/2/28</a:t>
            </a:fld>
            <a:endParaRPr lang="en-US" altLang="zh-CN"/>
          </a:p>
        </p:txBody>
      </p:sp>
      <p:sp>
        <p:nvSpPr>
          <p:cNvPr id="8" name="页脚占位符 7"/>
          <p:cNvSpPr>
            <a:spLocks noGrp="1"/>
          </p:cNvSpPr>
          <p:nvPr>
            <p:ph type="ftr" sz="quarter" idx="11"/>
          </p:nvPr>
        </p:nvSpPr>
        <p:spPr/>
        <p:txBody>
          <a:bodyPr/>
          <a:lstStyle/>
          <a:p>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fld id="{ECC7B390-4357-4ED5-A533-F02AE03F5E37}" type="slidenum">
              <a:rPr lang="zh-CN" altLang="en-US" smtClean="0"/>
              <a:pPr/>
              <a:t>‹#›</a:t>
            </a:fld>
            <a:endParaRPr lang="en-US" altLang="zh-CN"/>
          </a:p>
        </p:txBody>
      </p:sp>
    </p:spTree>
    <p:extLst>
      <p:ext uri="{BB962C8B-B14F-4D97-AF65-F5344CB8AC3E}">
        <p14:creationId xmlns:p14="http://schemas.microsoft.com/office/powerpoint/2010/main" val="359605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C1842F-8437-4D80-BAC5-7DB72CB230D5}" type="datetime1">
              <a:rPr lang="zh-CN" altLang="en-US" smtClean="0"/>
              <a:pPr/>
              <a:t>2014/2/28</a:t>
            </a:fld>
            <a:endParaRPr lang="en-US" altLang="zh-CN"/>
          </a:p>
        </p:txBody>
      </p:sp>
      <p:sp>
        <p:nvSpPr>
          <p:cNvPr id="4" name="页脚占位符 3"/>
          <p:cNvSpPr>
            <a:spLocks noGrp="1"/>
          </p:cNvSpPr>
          <p:nvPr>
            <p:ph type="ftr" sz="quarter" idx="11"/>
          </p:nvPr>
        </p:nvSpPr>
        <p:spPr/>
        <p:txBody>
          <a:bodyPr/>
          <a:lstStyle/>
          <a:p>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fld id="{AFACB8B5-D499-44BC-9B5D-B19D8522B274}" type="slidenum">
              <a:rPr lang="zh-CN" altLang="en-US" smtClean="0"/>
              <a:pPr/>
              <a:t>‹#›</a:t>
            </a:fld>
            <a:endParaRPr lang="en-US" altLang="zh-CN"/>
          </a:p>
        </p:txBody>
      </p:sp>
    </p:spTree>
    <p:extLst>
      <p:ext uri="{BB962C8B-B14F-4D97-AF65-F5344CB8AC3E}">
        <p14:creationId xmlns:p14="http://schemas.microsoft.com/office/powerpoint/2010/main" val="273684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8D7487-7D76-44AE-9351-006E2E8CF158}" type="datetime1">
              <a:rPr lang="zh-CN" altLang="en-US" smtClean="0"/>
              <a:pPr/>
              <a:t>2014/2/28</a:t>
            </a:fld>
            <a:endParaRPr lang="en-US" altLang="zh-CN"/>
          </a:p>
        </p:txBody>
      </p:sp>
      <p:sp>
        <p:nvSpPr>
          <p:cNvPr id="3" name="页脚占位符 2"/>
          <p:cNvSpPr>
            <a:spLocks noGrp="1"/>
          </p:cNvSpPr>
          <p:nvPr>
            <p:ph type="ftr" sz="quarter" idx="11"/>
          </p:nvPr>
        </p:nvSpPr>
        <p:spPr/>
        <p:txBody>
          <a:bodyPr/>
          <a:lstStyle/>
          <a:p>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fld id="{9E660EC1-C5AA-4C4A-AFE5-8886B5E5E5A4}" type="slidenum">
              <a:rPr lang="zh-CN" altLang="en-US" smtClean="0"/>
              <a:pPr/>
              <a:t>‹#›</a:t>
            </a:fld>
            <a:endParaRPr lang="en-US" altLang="zh-CN"/>
          </a:p>
        </p:txBody>
      </p:sp>
    </p:spTree>
    <p:extLst>
      <p:ext uri="{BB962C8B-B14F-4D97-AF65-F5344CB8AC3E}">
        <p14:creationId xmlns:p14="http://schemas.microsoft.com/office/powerpoint/2010/main" val="50996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55DFEB-288A-47E0-BB92-8927740F2188}"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24EA0F6A-F5E4-40FD-8D4E-70161A93162F}" type="slidenum">
              <a:rPr lang="zh-CN" altLang="en-US" smtClean="0"/>
              <a:pPr/>
              <a:t>‹#›</a:t>
            </a:fld>
            <a:endParaRPr lang="en-US" altLang="zh-CN"/>
          </a:p>
        </p:txBody>
      </p:sp>
    </p:spTree>
    <p:extLst>
      <p:ext uri="{BB962C8B-B14F-4D97-AF65-F5344CB8AC3E}">
        <p14:creationId xmlns:p14="http://schemas.microsoft.com/office/powerpoint/2010/main" val="182312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62BD749-129D-4EA1-A201-19AFD23E07A2}" type="datetime1">
              <a:rPr lang="zh-CN" altLang="en-US" smtClean="0"/>
              <a:pPr/>
              <a:t>2014/2/28</a:t>
            </a:fld>
            <a:endParaRPr lang="en-US" altLang="zh-CN"/>
          </a:p>
        </p:txBody>
      </p:sp>
      <p:sp>
        <p:nvSpPr>
          <p:cNvPr id="6" name="页脚占位符 5"/>
          <p:cNvSpPr>
            <a:spLocks noGrp="1"/>
          </p:cNvSpPr>
          <p:nvPr>
            <p:ph type="ftr" sz="quarter" idx="11"/>
          </p:nvPr>
        </p:nvSpPr>
        <p:spPr/>
        <p:txBody>
          <a:bodyPr/>
          <a:lstStyle/>
          <a:p>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fld id="{95B3C9EE-1BD8-4158-816D-FA1A808C7DE7}" type="slidenum">
              <a:rPr lang="zh-CN" altLang="en-US" smtClean="0"/>
              <a:pPr/>
              <a:t>‹#›</a:t>
            </a:fld>
            <a:endParaRPr lang="en-US" altLang="zh-CN"/>
          </a:p>
        </p:txBody>
      </p:sp>
    </p:spTree>
    <p:extLst>
      <p:ext uri="{BB962C8B-B14F-4D97-AF65-F5344CB8AC3E}">
        <p14:creationId xmlns:p14="http://schemas.microsoft.com/office/powerpoint/2010/main" val="9565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9BF1-E1D7-469A-B430-58A2A59FC71D}" type="datetime1">
              <a:rPr lang="zh-CN" altLang="en-US" smtClean="0"/>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41FCD-B326-41CE-885C-B98F16BC54D1}" type="slidenum">
              <a:rPr lang="zh-CN" altLang="en-US" smtClean="0"/>
              <a:pPr/>
              <a:t>‹#›</a:t>
            </a:fld>
            <a:endParaRPr lang="en-US" altLang="zh-CN"/>
          </a:p>
        </p:txBody>
      </p:sp>
    </p:spTree>
    <p:extLst>
      <p:ext uri="{BB962C8B-B14F-4D97-AF65-F5344CB8AC3E}">
        <p14:creationId xmlns:p14="http://schemas.microsoft.com/office/powerpoint/2010/main" val="34194388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title"/>
          </p:nvPr>
        </p:nvSpPr>
        <p:spPr>
          <a:xfrm>
            <a:off x="304800" y="228600"/>
            <a:ext cx="8458200" cy="1143000"/>
          </a:xfrm>
        </p:spPr>
        <p:txBody>
          <a:bodyPr/>
          <a:lstStyle/>
          <a:p>
            <a:r>
              <a:rPr lang="zh-CN" altLang="en-US" b="1">
                <a:latin typeface="宋体" pitchFamily="2" charset="-122"/>
              </a:rPr>
              <a:t>第十三章  函数式语言的编译</a:t>
            </a:r>
          </a:p>
        </p:txBody>
      </p:sp>
      <p:sp>
        <p:nvSpPr>
          <p:cNvPr id="1228803" name="Rectangle 3"/>
          <p:cNvSpPr>
            <a:spLocks noGrp="1" noChangeArrowheads="1"/>
          </p:cNvSpPr>
          <p:nvPr>
            <p:ph idx="1"/>
          </p:nvPr>
        </p:nvSpPr>
        <p:spPr>
          <a:xfrm>
            <a:off x="287338" y="1438275"/>
            <a:ext cx="8610600" cy="5257800"/>
          </a:xfrm>
          <a:noFill/>
        </p:spPr>
        <p:txBody>
          <a:bodyPr/>
          <a:lstStyle/>
          <a:p>
            <a:pPr>
              <a:buFontTx/>
              <a:buNone/>
            </a:pPr>
            <a:r>
              <a:rPr lang="zh-CN" altLang="en-US" b="1"/>
              <a:t>本章内容</a:t>
            </a:r>
          </a:p>
          <a:p>
            <a:r>
              <a:rPr lang="zh-CN" altLang="en-US" b="1"/>
              <a:t>介绍一种简单的函数式编程语言</a:t>
            </a:r>
            <a:r>
              <a:rPr lang="en-US" altLang="zh-CN" b="1"/>
              <a:t>SFP</a:t>
            </a:r>
            <a:endParaRPr lang="zh-CN" altLang="en-US" b="1"/>
          </a:p>
          <a:p>
            <a:r>
              <a:rPr lang="zh-CN" altLang="en-US" b="1"/>
              <a:t>介绍一种抽象机</a:t>
            </a:r>
            <a:r>
              <a:rPr lang="en-US" altLang="zh-CN" b="1"/>
              <a:t>FAM</a:t>
            </a:r>
            <a:r>
              <a:rPr lang="zh-CN" altLang="en-US" b="1"/>
              <a:t>，它的机器语言是</a:t>
            </a:r>
            <a:r>
              <a:rPr lang="en-US" altLang="zh-CN" b="1"/>
              <a:t>SFP</a:t>
            </a:r>
            <a:r>
              <a:rPr lang="zh-CN" altLang="en-US" b="1"/>
              <a:t>语言的目标语言</a:t>
            </a:r>
            <a:endParaRPr lang="zh-CN" altLang="en-US"/>
          </a:p>
          <a:p>
            <a:r>
              <a:rPr lang="zh-CN" altLang="en-US" b="1"/>
              <a:t>介绍</a:t>
            </a:r>
            <a:r>
              <a:rPr lang="en-US" altLang="zh-CN" b="1"/>
              <a:t>SFP</a:t>
            </a:r>
            <a:r>
              <a:rPr lang="zh-CN" altLang="en-US" b="1"/>
              <a:t>各种语言构造到</a:t>
            </a:r>
            <a:r>
              <a:rPr lang="en-US" altLang="zh-CN" b="1"/>
              <a:t>FAM</a:t>
            </a:r>
            <a:r>
              <a:rPr lang="zh-CN" altLang="en-US" b="1"/>
              <a:t>的编译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85507" name="Rectangle 3"/>
          <p:cNvSpPr>
            <a:spLocks noGrp="1" noChangeArrowheads="1"/>
          </p:cNvSpPr>
          <p:nvPr>
            <p:ph idx="1"/>
          </p:nvPr>
        </p:nvSpPr>
        <p:spPr>
          <a:xfrm>
            <a:off x="287338" y="1438275"/>
            <a:ext cx="8564562" cy="5038725"/>
          </a:xfrm>
          <a:noFill/>
        </p:spPr>
        <p:txBody>
          <a:bodyPr/>
          <a:lstStyle/>
          <a:p>
            <a:pPr>
              <a:buFontTx/>
              <a:buNone/>
            </a:pPr>
            <a:r>
              <a:rPr lang="en-US" altLang="zh-CN" b="1"/>
              <a:t>13.2.1 </a:t>
            </a:r>
            <a:r>
              <a:rPr lang="zh-CN" altLang="en-US" b="1"/>
              <a:t>几个受启发的例子</a:t>
            </a:r>
            <a:endParaRPr lang="en-US" altLang="zh-CN"/>
          </a:p>
          <a:p>
            <a:pPr>
              <a:spcBef>
                <a:spcPct val="0"/>
              </a:spcBef>
              <a:buFontTx/>
              <a:buNone/>
            </a:pPr>
            <a:r>
              <a:rPr lang="en-US" altLang="zh-CN" b="1" i="1">
                <a:solidFill>
                  <a:srgbClr val="00FF00"/>
                </a:solidFill>
              </a:rPr>
              <a:t>	</a:t>
            </a:r>
            <a:r>
              <a:rPr lang="zh-CN" altLang="en-US" b="1"/>
              <a:t>例</a:t>
            </a:r>
            <a:r>
              <a:rPr lang="en-US" altLang="zh-CN" b="1"/>
              <a:t>1	1 + 2</a:t>
            </a:r>
            <a:endParaRPr lang="en-US" altLang="zh-CN"/>
          </a:p>
          <a:p>
            <a:pPr lvl="1">
              <a:spcBef>
                <a:spcPct val="0"/>
              </a:spcBef>
            </a:pPr>
            <a:r>
              <a:rPr lang="zh-CN" altLang="en-US" b="1"/>
              <a:t>本表达式的结果是基值类型，可以放在栈上</a:t>
            </a:r>
          </a:p>
          <a:p>
            <a:pPr lvl="1">
              <a:spcBef>
                <a:spcPct val="0"/>
              </a:spcBef>
            </a:pPr>
            <a:r>
              <a:rPr lang="zh-CN" altLang="en-US" b="1"/>
              <a:t>但是表达式结果也可能是函数，它不能放在栈上</a:t>
            </a:r>
          </a:p>
          <a:p>
            <a:pPr lvl="1">
              <a:spcBef>
                <a:spcPct val="0"/>
              </a:spcBef>
            </a:pPr>
            <a:endParaRPr lang="zh-CN" altLang="en-US" b="1"/>
          </a:p>
          <a:p>
            <a:pPr lvl="1">
              <a:spcBef>
                <a:spcPct val="0"/>
              </a:spcBef>
            </a:pPr>
            <a:r>
              <a:rPr lang="zh-CN" altLang="en-US" b="1"/>
              <a:t>统一做法：</a:t>
            </a:r>
          </a:p>
          <a:p>
            <a:pPr lvl="1">
              <a:spcBef>
                <a:spcPct val="0"/>
              </a:spcBef>
              <a:buFontTx/>
              <a:buNone/>
            </a:pPr>
            <a:r>
              <a:rPr lang="zh-CN" altLang="en-US" b="1"/>
              <a:t>	把程序表达式的结果统一存放在堆中，在栈顶用一个指针指向堆中的结果</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87555" name="Rectangle 3"/>
          <p:cNvSpPr>
            <a:spLocks noGrp="1" noChangeArrowheads="1"/>
          </p:cNvSpPr>
          <p:nvPr>
            <p:ph idx="1"/>
          </p:nvPr>
        </p:nvSpPr>
        <p:spPr>
          <a:xfrm>
            <a:off x="287338" y="1438275"/>
            <a:ext cx="8564562" cy="5038725"/>
          </a:xfrm>
          <a:noFill/>
        </p:spPr>
        <p:txBody>
          <a:bodyPr/>
          <a:lstStyle/>
          <a:p>
            <a:pPr>
              <a:buFontTx/>
              <a:buNone/>
            </a:pPr>
            <a:r>
              <a:rPr lang="en-US" altLang="zh-CN" b="1"/>
              <a:t>13.2.1 </a:t>
            </a:r>
            <a:r>
              <a:rPr lang="zh-CN" altLang="en-US" b="1"/>
              <a:t>几个受启发的例子</a:t>
            </a:r>
            <a:endParaRPr lang="en-US" altLang="zh-CN"/>
          </a:p>
          <a:p>
            <a:pPr>
              <a:spcBef>
                <a:spcPct val="0"/>
              </a:spcBef>
              <a:buFontTx/>
              <a:buNone/>
            </a:pPr>
            <a:r>
              <a:rPr lang="en-US" altLang="zh-CN" b="1" i="1">
                <a:solidFill>
                  <a:srgbClr val="00FF00"/>
                </a:solidFill>
              </a:rPr>
              <a:t>	</a:t>
            </a:r>
            <a:r>
              <a:rPr lang="zh-CN" altLang="en-US" b="1"/>
              <a:t>例</a:t>
            </a:r>
            <a:r>
              <a:rPr lang="en-US" altLang="zh-CN" b="1"/>
              <a:t>2    letrec </a:t>
            </a:r>
            <a:r>
              <a:rPr lang="en-US" altLang="zh-CN" b="1" i="1"/>
              <a:t>x</a:t>
            </a:r>
            <a:r>
              <a:rPr lang="en-US" altLang="zh-CN" b="1"/>
              <a:t> == 1/</a:t>
            </a:r>
            <a:r>
              <a:rPr lang="en-US" altLang="zh-CN" b="1" i="1"/>
              <a:t>y</a:t>
            </a:r>
            <a:r>
              <a:rPr lang="en-US" altLang="zh-CN" b="1"/>
              <a:t>; </a:t>
            </a:r>
            <a:r>
              <a:rPr lang="en-US" altLang="zh-CN" b="1" i="1"/>
              <a:t>y</a:t>
            </a:r>
            <a:r>
              <a:rPr lang="en-US" altLang="zh-CN" b="1"/>
              <a:t> == 0; </a:t>
            </a:r>
            <a:r>
              <a:rPr lang="en-US" altLang="zh-CN" b="1" i="1"/>
              <a:t>z </a:t>
            </a:r>
            <a:r>
              <a:rPr lang="en-US" altLang="zh-CN" b="1"/>
              <a:t>== </a:t>
            </a:r>
            <a:r>
              <a:rPr lang="en-US" altLang="zh-CN" b="1" i="1"/>
              <a:t>x</a:t>
            </a:r>
            <a:r>
              <a:rPr lang="en-US" altLang="zh-CN" b="1"/>
              <a:t> in 1 + 2</a:t>
            </a:r>
            <a:endParaRPr lang="en-US" altLang="zh-CN"/>
          </a:p>
          <a:p>
            <a:pPr lvl="1">
              <a:spcBef>
                <a:spcPct val="0"/>
              </a:spcBef>
            </a:pPr>
            <a:r>
              <a:rPr lang="zh-CN" altLang="en-US" b="1"/>
              <a:t>由</a:t>
            </a:r>
            <a:r>
              <a:rPr lang="en-US" altLang="zh-CN" b="1"/>
              <a:t>letrec</a:t>
            </a:r>
            <a:r>
              <a:rPr lang="zh-CN" altLang="en-US" b="1"/>
              <a:t>或函数抽象引入的变量在</a:t>
            </a:r>
            <a:r>
              <a:rPr lang="en-US" altLang="zh-CN" b="1"/>
              <a:t>FAM</a:t>
            </a:r>
            <a:r>
              <a:rPr lang="zh-CN" altLang="en-US" b="1"/>
              <a:t>的栈上分配单元</a:t>
            </a:r>
          </a:p>
          <a:p>
            <a:pPr lvl="1">
              <a:spcBef>
                <a:spcPct val="0"/>
              </a:spcBef>
            </a:pPr>
            <a:r>
              <a:rPr lang="zh-CN" altLang="en-US"/>
              <a:t> </a:t>
            </a:r>
            <a:r>
              <a:rPr lang="en-US" altLang="zh-CN" b="1" i="1"/>
              <a:t>x</a:t>
            </a:r>
            <a:r>
              <a:rPr lang="zh-CN" altLang="en-US" b="1"/>
              <a:t>、</a:t>
            </a:r>
            <a:r>
              <a:rPr lang="en-US" altLang="zh-CN" b="1" i="1"/>
              <a:t>y</a:t>
            </a:r>
            <a:r>
              <a:rPr lang="zh-CN" altLang="en-US" b="1"/>
              <a:t>和</a:t>
            </a:r>
            <a:r>
              <a:rPr lang="en-US" altLang="zh-CN" b="1" i="1"/>
              <a:t>z </a:t>
            </a:r>
            <a:r>
              <a:rPr lang="zh-CN" altLang="en-US" b="1"/>
              <a:t>的等式的编译：产生的指令序列不直接计算它们的右部，将来需要这些值时再计算</a:t>
            </a:r>
          </a:p>
          <a:p>
            <a:pPr lvl="1">
              <a:spcBef>
                <a:spcPct val="0"/>
              </a:spcBef>
            </a:pPr>
            <a:r>
              <a:rPr lang="zh-CN" altLang="en-US" b="1"/>
              <a:t>于是，生成的指令序列构造</a:t>
            </a:r>
            <a:r>
              <a:rPr lang="en-US" altLang="zh-CN" b="1" i="1"/>
              <a:t>x</a:t>
            </a:r>
            <a:r>
              <a:rPr lang="zh-CN" altLang="en-US" b="1"/>
              <a:t>、</a:t>
            </a:r>
            <a:r>
              <a:rPr lang="en-US" altLang="zh-CN" b="1" i="1"/>
              <a:t>y</a:t>
            </a:r>
            <a:r>
              <a:rPr lang="zh-CN" altLang="en-US" b="1"/>
              <a:t>和</a:t>
            </a:r>
            <a:r>
              <a:rPr lang="en-US" altLang="zh-CN" b="1" i="1"/>
              <a:t>z</a:t>
            </a:r>
            <a:r>
              <a:rPr lang="zh-CN" altLang="en-US" b="1"/>
              <a:t>的闭包，并将它们的指针存放在栈中</a:t>
            </a:r>
          </a:p>
          <a:p>
            <a:pPr lvl="1">
              <a:spcBef>
                <a:spcPct val="0"/>
              </a:spcBef>
            </a:pPr>
            <a:r>
              <a:rPr lang="en-US" altLang="zh-CN" b="1" i="1"/>
              <a:t> y</a:t>
            </a:r>
            <a:r>
              <a:rPr lang="zh-CN" altLang="en-US" b="1"/>
              <a:t>的等式无须构造闭包，因其右部不含自由变量</a:t>
            </a:r>
          </a:p>
          <a:p>
            <a:pPr lvl="1">
              <a:spcBef>
                <a:spcPct val="0"/>
              </a:spcBef>
            </a:pPr>
            <a:r>
              <a:rPr lang="zh-CN" altLang="en-US" b="1"/>
              <a:t>让</a:t>
            </a:r>
            <a:r>
              <a:rPr lang="en-US" altLang="zh-CN" b="1" i="1"/>
              <a:t>z </a:t>
            </a:r>
            <a:r>
              <a:rPr lang="zh-CN" altLang="en-US" b="1"/>
              <a:t>和</a:t>
            </a:r>
            <a:r>
              <a:rPr lang="en-US" altLang="zh-CN" b="1" i="1"/>
              <a:t>x </a:t>
            </a:r>
            <a:r>
              <a:rPr lang="zh-CN" altLang="en-US" b="1"/>
              <a:t>约束到同一个闭包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2"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89603" name="Rectangle 3"/>
          <p:cNvSpPr>
            <a:spLocks noGrp="1" noChangeArrowheads="1"/>
          </p:cNvSpPr>
          <p:nvPr>
            <p:ph idx="1"/>
          </p:nvPr>
        </p:nvSpPr>
        <p:spPr>
          <a:xfrm>
            <a:off x="287338" y="1438275"/>
            <a:ext cx="8564562" cy="5038725"/>
          </a:xfrm>
          <a:noFill/>
        </p:spPr>
        <p:txBody>
          <a:bodyPr/>
          <a:lstStyle/>
          <a:p>
            <a:pPr>
              <a:buFontTx/>
              <a:buNone/>
            </a:pPr>
            <a:r>
              <a:rPr lang="en-US" altLang="zh-CN" b="1"/>
              <a:t>13.2.1 </a:t>
            </a:r>
            <a:r>
              <a:rPr lang="zh-CN" altLang="en-US" b="1"/>
              <a:t>几个受启发的例子</a:t>
            </a:r>
            <a:endParaRPr lang="en-US" altLang="zh-CN"/>
          </a:p>
          <a:p>
            <a:pPr>
              <a:spcBef>
                <a:spcPct val="0"/>
              </a:spcBef>
              <a:buFontTx/>
              <a:buNone/>
            </a:pPr>
            <a:r>
              <a:rPr lang="en-US" altLang="zh-CN" b="1" i="1">
                <a:solidFill>
                  <a:srgbClr val="00FF00"/>
                </a:solidFill>
              </a:rPr>
              <a:t>	</a:t>
            </a:r>
            <a:r>
              <a:rPr lang="zh-CN" altLang="en-US" b="1"/>
              <a:t>例</a:t>
            </a:r>
            <a:r>
              <a:rPr lang="en-US" altLang="zh-CN" b="1"/>
              <a:t>3  if (if 1</a:t>
            </a:r>
            <a:r>
              <a:rPr lang="en-US" altLang="zh-CN" b="1">
                <a:sym typeface="Symbol" pitchFamily="18" charset="2"/>
              </a:rPr>
              <a:t></a:t>
            </a:r>
            <a:r>
              <a:rPr lang="en-US" altLang="zh-CN" b="1"/>
              <a:t>2 then true else false) then 3 else 4</a:t>
            </a:r>
            <a:endParaRPr lang="en-US" altLang="zh-CN"/>
          </a:p>
          <a:p>
            <a:pPr lvl="1">
              <a:spcBef>
                <a:spcPct val="0"/>
              </a:spcBef>
            </a:pPr>
            <a:r>
              <a:rPr lang="en-US" altLang="zh-CN" b="1"/>
              <a:t>if 1 </a:t>
            </a:r>
            <a:r>
              <a:rPr lang="en-US" altLang="zh-CN" b="1">
                <a:sym typeface="Symbol" pitchFamily="18" charset="2"/>
              </a:rPr>
              <a:t></a:t>
            </a:r>
            <a:r>
              <a:rPr lang="en-US" altLang="zh-CN" b="1"/>
              <a:t> 2 then true else false</a:t>
            </a:r>
            <a:r>
              <a:rPr lang="zh-CN" altLang="en-US" b="1"/>
              <a:t>的结果在栈上更好，因为假转指令</a:t>
            </a:r>
            <a:r>
              <a:rPr lang="en-US" altLang="zh-CN" b="1"/>
              <a:t>jfalse</a:t>
            </a:r>
            <a:r>
              <a:rPr lang="zh-CN" altLang="en-US" b="1"/>
              <a:t>希望在栈顶测试它的值</a:t>
            </a:r>
          </a:p>
          <a:p>
            <a:pPr lvl="1">
              <a:spcBef>
                <a:spcPct val="0"/>
              </a:spcBef>
            </a:pPr>
            <a:r>
              <a:rPr lang="zh-CN" altLang="en-US" b="1"/>
              <a:t>由此，表达式的编译方式还依赖于上下文</a:t>
            </a:r>
          </a:p>
          <a:p>
            <a:pPr lvl="1">
              <a:spcBef>
                <a:spcPct val="0"/>
              </a:spcBef>
            </a:pPr>
            <a:r>
              <a:rPr lang="zh-CN" altLang="en-US" b="1"/>
              <a:t>由上下文可知，表达式</a:t>
            </a:r>
            <a:r>
              <a:rPr lang="en-US" altLang="zh-CN" b="1"/>
              <a:t>true</a:t>
            </a:r>
            <a:r>
              <a:rPr lang="zh-CN" altLang="en-US" b="1"/>
              <a:t>和</a:t>
            </a:r>
            <a:r>
              <a:rPr lang="en-US" altLang="zh-CN" b="1"/>
              <a:t>false</a:t>
            </a:r>
            <a:r>
              <a:rPr lang="zh-CN" altLang="en-US" b="1"/>
              <a:t>也应该按照结果在栈上的方式来编译</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91651" name="Rectangle 3"/>
          <p:cNvSpPr>
            <a:spLocks noGrp="1" noChangeArrowheads="1"/>
          </p:cNvSpPr>
          <p:nvPr>
            <p:ph idx="1"/>
          </p:nvPr>
        </p:nvSpPr>
        <p:spPr>
          <a:xfrm>
            <a:off x="287338" y="1438275"/>
            <a:ext cx="8564562" cy="5254625"/>
          </a:xfrm>
          <a:noFill/>
        </p:spPr>
        <p:txBody>
          <a:bodyPr/>
          <a:lstStyle/>
          <a:p>
            <a:pPr>
              <a:buFontTx/>
              <a:buNone/>
            </a:pPr>
            <a:r>
              <a:rPr lang="en-US" altLang="zh-CN" b="1"/>
              <a:t>13.2.1 </a:t>
            </a:r>
            <a:r>
              <a:rPr lang="zh-CN" altLang="en-US" b="1"/>
              <a:t>几个受启发的例子</a:t>
            </a:r>
            <a:endParaRPr lang="en-US" altLang="zh-CN"/>
          </a:p>
          <a:p>
            <a:pPr>
              <a:buFontTx/>
              <a:buNone/>
            </a:pPr>
            <a:r>
              <a:rPr lang="en-US" altLang="zh-CN" b="1" i="1">
                <a:solidFill>
                  <a:srgbClr val="00FF00"/>
                </a:solidFill>
              </a:rPr>
              <a:t>	</a:t>
            </a:r>
            <a:r>
              <a:rPr lang="zh-CN" altLang="en-US" sz="2800" b="1"/>
              <a:t>例</a:t>
            </a:r>
            <a:r>
              <a:rPr lang="en-US" altLang="zh-CN" sz="2800" b="1"/>
              <a:t>4    letrec</a:t>
            </a:r>
            <a:r>
              <a:rPr lang="en-US" altLang="zh-CN" sz="2800" b="1" i="1"/>
              <a:t> f</a:t>
            </a:r>
            <a:r>
              <a:rPr lang="en-US" altLang="zh-CN" sz="2800" b="1"/>
              <a:t> == </a:t>
            </a:r>
            <a:r>
              <a:rPr lang="en-US" altLang="zh-CN" sz="2800" b="1">
                <a:sym typeface="Symbol" pitchFamily="18" charset="2"/>
              </a:rPr>
              <a:t></a:t>
            </a:r>
            <a:r>
              <a:rPr lang="en-US" altLang="zh-CN" sz="2800" b="1" i="1"/>
              <a:t>y</a:t>
            </a:r>
            <a:r>
              <a:rPr lang="en-US" altLang="zh-CN" sz="2800" b="1"/>
              <a:t> </a:t>
            </a:r>
            <a:r>
              <a:rPr lang="en-US" altLang="zh-CN" sz="2800" b="1" i="1"/>
              <a:t>z</a:t>
            </a:r>
            <a:r>
              <a:rPr lang="en-US" altLang="zh-CN" sz="2800" b="1"/>
              <a:t>. if z = 0 then 1 else 1/</a:t>
            </a:r>
            <a:r>
              <a:rPr lang="en-US" altLang="zh-CN" sz="2800" b="1" i="1"/>
              <a:t>y</a:t>
            </a:r>
            <a:r>
              <a:rPr lang="en-US" altLang="zh-CN" sz="2800" b="1"/>
              <a:t>;</a:t>
            </a:r>
            <a:endParaRPr lang="en-US" altLang="zh-CN" sz="2800" b="1" i="1"/>
          </a:p>
          <a:p>
            <a:pPr>
              <a:buFontTx/>
              <a:buNone/>
            </a:pPr>
            <a:r>
              <a:rPr lang="en-US" altLang="zh-CN" sz="2800" b="1" i="1"/>
              <a:t>			    x</a:t>
            </a:r>
            <a:r>
              <a:rPr lang="en-US" altLang="zh-CN" sz="2800" b="1"/>
              <a:t> == 5</a:t>
            </a:r>
          </a:p>
          <a:p>
            <a:pPr>
              <a:buFontTx/>
              <a:buNone/>
            </a:pPr>
            <a:r>
              <a:rPr lang="en-US" altLang="zh-CN" sz="2800" b="1"/>
              <a:t>		   in</a:t>
            </a:r>
            <a:r>
              <a:rPr lang="en-US" altLang="zh-CN" sz="2800" b="1" i="1"/>
              <a:t> f</a:t>
            </a:r>
            <a:r>
              <a:rPr lang="en-US" altLang="zh-CN" sz="2800" b="1"/>
              <a:t> 1 (</a:t>
            </a:r>
            <a:r>
              <a:rPr lang="en-US" altLang="zh-CN" sz="2800" b="1" i="1"/>
              <a:t>x</a:t>
            </a:r>
            <a:r>
              <a:rPr lang="en-US" altLang="zh-CN" sz="2800" b="1"/>
              <a:t> + 1)</a:t>
            </a:r>
          </a:p>
          <a:p>
            <a:pPr lvl="1"/>
            <a:r>
              <a:rPr lang="zh-CN" altLang="en-US" b="1"/>
              <a:t>由于</a:t>
            </a:r>
            <a:r>
              <a:rPr lang="zh-CN" altLang="en-US" b="1">
                <a:sym typeface="Symbol" pitchFamily="18" charset="2"/>
              </a:rPr>
              <a:t></a:t>
            </a:r>
            <a:r>
              <a:rPr lang="en-US" altLang="zh-CN" b="1" i="1"/>
              <a:t>y</a:t>
            </a:r>
            <a:r>
              <a:rPr lang="en-US" altLang="zh-CN" b="1"/>
              <a:t> </a:t>
            </a:r>
            <a:r>
              <a:rPr lang="en-US" altLang="zh-CN" b="1" i="1"/>
              <a:t>z</a:t>
            </a:r>
            <a:r>
              <a:rPr lang="en-US" altLang="zh-CN" b="1"/>
              <a:t>. if</a:t>
            </a:r>
            <a:r>
              <a:rPr lang="en-US" altLang="zh-CN" b="1" i="1"/>
              <a:t> z</a:t>
            </a:r>
            <a:r>
              <a:rPr lang="en-US" altLang="zh-CN" b="1"/>
              <a:t> = 0 then 1 else 1/</a:t>
            </a:r>
            <a:r>
              <a:rPr lang="en-US" altLang="zh-CN" b="1" i="1"/>
              <a:t>y</a:t>
            </a:r>
            <a:r>
              <a:rPr lang="zh-CN" altLang="en-US" b="1"/>
              <a:t>是函数表达式，需把它的闭包进一步做成</a:t>
            </a:r>
            <a:r>
              <a:rPr lang="en-US" altLang="zh-CN" b="1"/>
              <a:t>FUNVAL</a:t>
            </a:r>
            <a:r>
              <a:rPr lang="zh-CN" altLang="en-US" b="1"/>
              <a:t>对象</a:t>
            </a:r>
          </a:p>
          <a:p>
            <a:pPr lvl="1"/>
            <a:r>
              <a:rPr lang="en-US" altLang="zh-CN" b="1"/>
              <a:t>FUNVAL</a:t>
            </a:r>
            <a:r>
              <a:rPr lang="zh-CN" altLang="en-US" b="1"/>
              <a:t>对象和一般闭包的区别仅在于前者还包含存放变元指针的存储空间</a:t>
            </a:r>
          </a:p>
          <a:p>
            <a:pPr lvl="1"/>
            <a:r>
              <a:rPr lang="zh-CN" altLang="en-US" b="1"/>
              <a:t>为保证</a:t>
            </a:r>
            <a:r>
              <a:rPr lang="en-US" altLang="zh-CN" b="1"/>
              <a:t>1</a:t>
            </a:r>
            <a:r>
              <a:rPr lang="zh-CN" altLang="en-US" b="1"/>
              <a:t>和</a:t>
            </a:r>
            <a:r>
              <a:rPr lang="en-US" altLang="zh-CN" b="1" i="1"/>
              <a:t>x</a:t>
            </a:r>
            <a:r>
              <a:rPr lang="en-US" altLang="zh-CN" b="1"/>
              <a:t> + 1</a:t>
            </a:r>
            <a:r>
              <a:rPr lang="zh-CN" altLang="en-US" b="1"/>
              <a:t>仅在需要时计算，将它们以闭包   </a:t>
            </a:r>
            <a:r>
              <a:rPr lang="en-US" altLang="zh-CN" b="1"/>
              <a:t>(</a:t>
            </a:r>
            <a:r>
              <a:rPr lang="zh-CN" altLang="en-US" b="1"/>
              <a:t>包含一个指令序列和一个约束向量</a:t>
            </a:r>
            <a:r>
              <a:rPr lang="en-US" altLang="zh-CN" b="1"/>
              <a:t>)</a:t>
            </a:r>
            <a:r>
              <a:rPr lang="zh-CN" altLang="en-US" b="1"/>
              <a:t>的形式传递</a:t>
            </a:r>
            <a:r>
              <a:rPr lang="zh-CN" altLang="en-US"/>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95747" name="Rectangle 3"/>
          <p:cNvSpPr>
            <a:spLocks noGrp="1" noChangeArrowheads="1"/>
          </p:cNvSpPr>
          <p:nvPr>
            <p:ph idx="1"/>
          </p:nvPr>
        </p:nvSpPr>
        <p:spPr>
          <a:xfrm>
            <a:off x="287338" y="1438275"/>
            <a:ext cx="8564562" cy="5254625"/>
          </a:xfrm>
          <a:noFill/>
        </p:spPr>
        <p:txBody>
          <a:bodyPr/>
          <a:lstStyle/>
          <a:p>
            <a:pPr>
              <a:buFontTx/>
              <a:buNone/>
            </a:pPr>
            <a:r>
              <a:rPr lang="en-US" altLang="zh-CN" b="1"/>
              <a:t>13.2.1 </a:t>
            </a:r>
            <a:r>
              <a:rPr lang="zh-CN" altLang="en-US" b="1"/>
              <a:t>几个受启发的例子</a:t>
            </a:r>
            <a:endParaRPr lang="en-US" altLang="zh-CN"/>
          </a:p>
          <a:p>
            <a:pPr>
              <a:lnSpc>
                <a:spcPct val="90000"/>
              </a:lnSpc>
              <a:spcBef>
                <a:spcPct val="0"/>
              </a:spcBef>
              <a:buFontTx/>
              <a:buNone/>
            </a:pPr>
            <a:r>
              <a:rPr lang="en-US" altLang="zh-CN" b="1" i="1">
                <a:solidFill>
                  <a:srgbClr val="00FF00"/>
                </a:solidFill>
              </a:rPr>
              <a:t>	</a:t>
            </a:r>
            <a:r>
              <a:rPr lang="zh-CN" altLang="en-US" sz="2800" b="1"/>
              <a:t>例</a:t>
            </a:r>
            <a:r>
              <a:rPr lang="en-US" altLang="zh-CN" sz="2800" b="1"/>
              <a:t>5    letrec </a:t>
            </a:r>
            <a:r>
              <a:rPr lang="en-US" altLang="zh-CN" sz="2800" b="1" i="1"/>
              <a:t>x</a:t>
            </a:r>
            <a:r>
              <a:rPr lang="en-US" altLang="zh-CN" sz="2800" b="1"/>
              <a:t> == 2 + 1;</a:t>
            </a:r>
          </a:p>
          <a:p>
            <a:pPr>
              <a:lnSpc>
                <a:spcPct val="90000"/>
              </a:lnSpc>
              <a:spcBef>
                <a:spcPct val="0"/>
              </a:spcBef>
              <a:buFontTx/>
              <a:buNone/>
            </a:pPr>
            <a:r>
              <a:rPr lang="en-US" altLang="zh-CN" sz="2800" b="1"/>
              <a:t>			   </a:t>
            </a:r>
            <a:r>
              <a:rPr lang="en-US" altLang="zh-CN" sz="2800" b="1" i="1"/>
              <a:t>f </a:t>
            </a:r>
            <a:r>
              <a:rPr lang="en-US" altLang="zh-CN" sz="2800" b="1"/>
              <a:t>== </a:t>
            </a:r>
            <a:r>
              <a:rPr lang="en-US" altLang="zh-CN" sz="2800" b="1">
                <a:sym typeface="Symbol" pitchFamily="18" charset="2"/>
              </a:rPr>
              <a:t></a:t>
            </a:r>
            <a:r>
              <a:rPr lang="en-US" altLang="zh-CN" sz="2800" b="1"/>
              <a:t> </a:t>
            </a:r>
            <a:r>
              <a:rPr lang="en-US" altLang="zh-CN" sz="2800" b="1" i="1"/>
              <a:t>a b</a:t>
            </a:r>
            <a:r>
              <a:rPr lang="en-US" altLang="zh-CN" sz="2800" b="1"/>
              <a:t>. </a:t>
            </a:r>
            <a:r>
              <a:rPr lang="en-US" altLang="zh-CN" sz="2800" b="1" i="1"/>
              <a:t>g a</a:t>
            </a:r>
            <a:r>
              <a:rPr lang="en-US" altLang="zh-CN" sz="2800" b="1"/>
              <a:t> + </a:t>
            </a:r>
            <a:r>
              <a:rPr lang="en-US" altLang="zh-CN" sz="2800" b="1" i="1"/>
              <a:t>h b</a:t>
            </a:r>
            <a:r>
              <a:rPr lang="en-US" altLang="zh-CN" sz="2800" b="1"/>
              <a:t>;       </a:t>
            </a:r>
          </a:p>
          <a:p>
            <a:pPr>
              <a:lnSpc>
                <a:spcPct val="90000"/>
              </a:lnSpc>
              <a:spcBef>
                <a:spcPct val="0"/>
              </a:spcBef>
              <a:buFontTx/>
              <a:buNone/>
            </a:pPr>
            <a:r>
              <a:rPr lang="en-US" altLang="zh-CN" sz="2800" b="1"/>
              <a:t>			  </a:t>
            </a:r>
            <a:r>
              <a:rPr lang="en-US" altLang="zh-CN" sz="2800" b="1" i="1"/>
              <a:t>g</a:t>
            </a:r>
            <a:r>
              <a:rPr lang="en-US" altLang="zh-CN" sz="2800" b="1"/>
              <a:t> == </a:t>
            </a:r>
            <a:r>
              <a:rPr lang="en-US" altLang="zh-CN" sz="2800" b="1">
                <a:sym typeface="Symbol" pitchFamily="18" charset="2"/>
              </a:rPr>
              <a:t></a:t>
            </a:r>
            <a:r>
              <a:rPr lang="en-US" altLang="zh-CN" sz="2800" b="1" i="1"/>
              <a:t>x</a:t>
            </a:r>
            <a:r>
              <a:rPr lang="en-US" altLang="zh-CN" sz="2800" b="1"/>
              <a:t>. . . .</a:t>
            </a:r>
          </a:p>
          <a:p>
            <a:pPr>
              <a:lnSpc>
                <a:spcPct val="90000"/>
              </a:lnSpc>
              <a:spcBef>
                <a:spcPct val="0"/>
              </a:spcBef>
              <a:buFontTx/>
              <a:buNone/>
            </a:pPr>
            <a:r>
              <a:rPr lang="en-US" altLang="zh-CN" sz="2800" b="1"/>
              <a:t>			  </a:t>
            </a:r>
            <a:r>
              <a:rPr lang="en-US" altLang="zh-CN" sz="2800" b="1" i="1"/>
              <a:t>h</a:t>
            </a:r>
            <a:r>
              <a:rPr lang="en-US" altLang="zh-CN" sz="2800" b="1"/>
              <a:t> == </a:t>
            </a:r>
            <a:r>
              <a:rPr lang="en-US" altLang="zh-CN" sz="2800" b="1">
                <a:sym typeface="Symbol" pitchFamily="18" charset="2"/>
              </a:rPr>
              <a:t></a:t>
            </a:r>
            <a:r>
              <a:rPr lang="en-US" altLang="zh-CN" sz="2800" b="1" i="1"/>
              <a:t>y</a:t>
            </a:r>
            <a:r>
              <a:rPr lang="en-US" altLang="zh-CN" sz="2800" b="1"/>
              <a:t>. . . .</a:t>
            </a:r>
          </a:p>
          <a:p>
            <a:pPr>
              <a:lnSpc>
                <a:spcPct val="90000"/>
              </a:lnSpc>
              <a:spcBef>
                <a:spcPct val="0"/>
              </a:spcBef>
              <a:buFontTx/>
              <a:buNone/>
            </a:pPr>
            <a:r>
              <a:rPr lang="en-US" altLang="zh-CN" sz="2800" b="1" i="1"/>
              <a:t>		    </a:t>
            </a:r>
            <a:r>
              <a:rPr lang="en-US" altLang="zh-CN" sz="2800" b="1"/>
              <a:t>in</a:t>
            </a:r>
            <a:r>
              <a:rPr lang="en-US" altLang="zh-CN" sz="2800" b="1" i="1"/>
              <a:t> f x x</a:t>
            </a:r>
          </a:p>
          <a:p>
            <a:pPr lvl="1">
              <a:lnSpc>
                <a:spcPct val="90000"/>
              </a:lnSpc>
            </a:pPr>
            <a:r>
              <a:rPr lang="zh-CN" altLang="en-US" b="1"/>
              <a:t>以闭包或值形式的表达式的指针可以拷贝多份</a:t>
            </a:r>
          </a:p>
          <a:p>
            <a:pPr lvl="1">
              <a:lnSpc>
                <a:spcPct val="90000"/>
              </a:lnSpc>
            </a:pPr>
            <a:r>
              <a:rPr lang="zh-CN" altLang="en-US" b="1"/>
              <a:t>总是值的指针和闭包的指针而不是它们本身在传递，将它们存于约束向量和栈帧中</a:t>
            </a:r>
            <a:endParaRPr lang="zh-CN" altLang="en-US"/>
          </a:p>
          <a:p>
            <a:pPr lvl="1">
              <a:lnSpc>
                <a:spcPct val="90000"/>
              </a:lnSpc>
            </a:pPr>
            <a:r>
              <a:rPr lang="zh-CN" altLang="en-US" b="1"/>
              <a:t>每个表达式只有一个实例存在</a:t>
            </a:r>
            <a:endParaRPr lang="zh-CN" altLang="en-US"/>
          </a:p>
          <a:p>
            <a:pPr lvl="1">
              <a:lnSpc>
                <a:spcPct val="90000"/>
              </a:lnSpc>
            </a:pPr>
            <a:r>
              <a:rPr lang="zh-CN" altLang="en-US" b="1"/>
              <a:t>表达式对应变量的首次使用引起该表达式闭包的计算</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794"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97795" name="Rectangle 3"/>
          <p:cNvSpPr>
            <a:spLocks noGrp="1" noChangeArrowheads="1"/>
          </p:cNvSpPr>
          <p:nvPr>
            <p:ph idx="1"/>
          </p:nvPr>
        </p:nvSpPr>
        <p:spPr>
          <a:xfrm>
            <a:off x="287338" y="1438275"/>
            <a:ext cx="8564562" cy="5038725"/>
          </a:xfrm>
          <a:noFill/>
        </p:spPr>
        <p:txBody>
          <a:bodyPr/>
          <a:lstStyle/>
          <a:p>
            <a:pPr>
              <a:buFontTx/>
              <a:buNone/>
            </a:pPr>
            <a:r>
              <a:rPr lang="en-US" altLang="zh-CN" b="1"/>
              <a:t>13.2.1 </a:t>
            </a:r>
            <a:r>
              <a:rPr lang="zh-CN" altLang="en-US" b="1"/>
              <a:t>几个受启发的例子</a:t>
            </a:r>
            <a:endParaRPr lang="en-US" altLang="zh-CN"/>
          </a:p>
          <a:p>
            <a:pPr>
              <a:spcBef>
                <a:spcPct val="0"/>
              </a:spcBef>
              <a:buFontTx/>
              <a:buNone/>
            </a:pPr>
            <a:r>
              <a:rPr lang="en-US" altLang="zh-CN" b="1" i="1">
                <a:solidFill>
                  <a:srgbClr val="00FF00"/>
                </a:solidFill>
              </a:rPr>
              <a:t>	</a:t>
            </a:r>
            <a:r>
              <a:rPr lang="zh-CN" altLang="en-US" sz="2800" b="1"/>
              <a:t>例</a:t>
            </a:r>
            <a:r>
              <a:rPr lang="en-US" altLang="zh-CN" sz="2800" b="1"/>
              <a:t>6    letrec </a:t>
            </a:r>
            <a:r>
              <a:rPr lang="en-US" altLang="zh-CN" sz="2800" b="1" i="1"/>
              <a:t>f </a:t>
            </a:r>
            <a:r>
              <a:rPr lang="en-US" altLang="zh-CN" sz="2800" b="1"/>
              <a:t>== letrec </a:t>
            </a:r>
            <a:r>
              <a:rPr lang="en-US" altLang="zh-CN" sz="2800" b="1" i="1"/>
              <a:t>x </a:t>
            </a:r>
            <a:r>
              <a:rPr lang="en-US" altLang="zh-CN" sz="2800" b="1"/>
              <a:t>== 2</a:t>
            </a:r>
          </a:p>
          <a:p>
            <a:pPr>
              <a:spcBef>
                <a:spcPct val="0"/>
              </a:spcBef>
              <a:buFontTx/>
              <a:buNone/>
            </a:pPr>
            <a:r>
              <a:rPr lang="en-US" altLang="zh-CN" sz="2800" b="1"/>
              <a:t>				  in </a:t>
            </a:r>
            <a:r>
              <a:rPr lang="en-US" altLang="zh-CN" sz="2800" b="1">
                <a:sym typeface="Symbol" pitchFamily="18" charset="2"/>
              </a:rPr>
              <a:t></a:t>
            </a:r>
            <a:r>
              <a:rPr lang="en-US" altLang="zh-CN" sz="2800" b="1" i="1"/>
              <a:t>y</a:t>
            </a:r>
            <a:r>
              <a:rPr lang="en-US" altLang="zh-CN" sz="2800" b="1"/>
              <a:t>. </a:t>
            </a:r>
            <a:r>
              <a:rPr lang="en-US" altLang="zh-CN" sz="2800" b="1" i="1"/>
              <a:t>x </a:t>
            </a:r>
            <a:r>
              <a:rPr lang="en-US" altLang="zh-CN" sz="2800" b="1"/>
              <a:t>+ </a:t>
            </a:r>
            <a:r>
              <a:rPr lang="en-US" altLang="zh-CN" sz="2800" b="1" i="1"/>
              <a:t>y</a:t>
            </a:r>
            <a:r>
              <a:rPr lang="en-US" altLang="zh-CN" sz="2800" b="1"/>
              <a:t>       </a:t>
            </a:r>
          </a:p>
          <a:p>
            <a:pPr>
              <a:spcBef>
                <a:spcPct val="0"/>
              </a:spcBef>
              <a:buFontTx/>
              <a:buNone/>
            </a:pPr>
            <a:r>
              <a:rPr lang="en-US" altLang="zh-CN" sz="2800" b="1"/>
              <a:t>		    in </a:t>
            </a:r>
            <a:r>
              <a:rPr lang="en-US" altLang="zh-CN" sz="2800" b="1" i="1"/>
              <a:t>f </a:t>
            </a:r>
            <a:r>
              <a:rPr lang="en-US" altLang="zh-CN" sz="2800" b="1"/>
              <a:t>5</a:t>
            </a:r>
          </a:p>
          <a:p>
            <a:pPr lvl="1">
              <a:spcBef>
                <a:spcPct val="0"/>
              </a:spcBef>
            </a:pPr>
            <a:r>
              <a:rPr lang="zh-CN" altLang="en-US" b="1"/>
              <a:t>该例可用来说明命令式语言和函数式语言在局部变量生存期上的区别</a:t>
            </a:r>
          </a:p>
          <a:p>
            <a:pPr lvl="1">
              <a:spcBef>
                <a:spcPct val="0"/>
              </a:spcBef>
            </a:pPr>
            <a:r>
              <a:rPr lang="zh-CN" altLang="en-US" b="1"/>
              <a:t>为了把</a:t>
            </a:r>
            <a:r>
              <a:rPr lang="en-US" altLang="zh-CN" b="1" i="1"/>
              <a:t>f </a:t>
            </a:r>
            <a:r>
              <a:rPr lang="zh-CN" altLang="en-US" b="1"/>
              <a:t>作用于</a:t>
            </a:r>
            <a:r>
              <a:rPr lang="en-US" altLang="zh-CN" b="1"/>
              <a:t>5</a:t>
            </a:r>
            <a:r>
              <a:rPr lang="zh-CN" altLang="en-US" b="1"/>
              <a:t>，需要计算由较内</a:t>
            </a:r>
            <a:r>
              <a:rPr lang="en-US" altLang="zh-CN" b="1"/>
              <a:t>letrec</a:t>
            </a:r>
            <a:r>
              <a:rPr lang="zh-CN" altLang="en-US" b="1"/>
              <a:t>构造的函数。若该</a:t>
            </a:r>
            <a:r>
              <a:rPr lang="en-US" altLang="zh-CN" b="1"/>
              <a:t>letrec</a:t>
            </a:r>
            <a:r>
              <a:rPr lang="zh-CN" altLang="en-US" b="1"/>
              <a:t>已经计算，栈式管理会忘掉属于这个</a:t>
            </a:r>
            <a:r>
              <a:rPr lang="en-US" altLang="zh-CN" b="1"/>
              <a:t>letrec</a:t>
            </a:r>
            <a:r>
              <a:rPr lang="zh-CN" altLang="en-US" b="1"/>
              <a:t>的一切东西，包括局部变量</a:t>
            </a:r>
            <a:r>
              <a:rPr lang="en-US" altLang="zh-CN" b="1" i="1"/>
              <a:t>x</a:t>
            </a:r>
            <a:endParaRPr lang="en-US" altLang="zh-CN" b="1"/>
          </a:p>
          <a:p>
            <a:pPr lvl="1">
              <a:spcBef>
                <a:spcPct val="0"/>
              </a:spcBef>
            </a:pPr>
            <a:r>
              <a:rPr lang="zh-CN" altLang="en-US" b="1"/>
              <a:t>高阶函数的出现需要延长局部变量的生存期</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99843" name="Rectangle 3"/>
          <p:cNvSpPr>
            <a:spLocks noGrp="1" noChangeArrowheads="1"/>
          </p:cNvSpPr>
          <p:nvPr>
            <p:ph idx="1"/>
          </p:nvPr>
        </p:nvSpPr>
        <p:spPr>
          <a:xfrm>
            <a:off x="287338" y="1438275"/>
            <a:ext cx="8564562" cy="5038725"/>
          </a:xfrm>
          <a:noFill/>
        </p:spPr>
        <p:txBody>
          <a:bodyPr/>
          <a:lstStyle/>
          <a:p>
            <a:pPr>
              <a:buFontTx/>
              <a:buNone/>
            </a:pPr>
            <a:r>
              <a:rPr lang="en-US" altLang="zh-CN" b="1"/>
              <a:t>13.2.2 </a:t>
            </a:r>
            <a:r>
              <a:rPr lang="zh-CN" altLang="en-US" b="1"/>
              <a:t>编译函数</a:t>
            </a:r>
            <a:endParaRPr lang="en-US" altLang="zh-CN"/>
          </a:p>
          <a:p>
            <a:pPr lvl="1">
              <a:spcBef>
                <a:spcPct val="0"/>
              </a:spcBef>
              <a:buFontTx/>
              <a:buNone/>
            </a:pPr>
            <a:r>
              <a:rPr lang="zh-CN" altLang="en-US" b="1"/>
              <a:t>表达式在不同的上下文中会编译成不同的指令序列</a:t>
            </a:r>
          </a:p>
          <a:p>
            <a:pPr lvl="1">
              <a:spcBef>
                <a:spcPct val="0"/>
              </a:spcBef>
            </a:pPr>
            <a:r>
              <a:rPr lang="en-US" altLang="zh-CN" b="1"/>
              <a:t>P</a:t>
            </a:r>
            <a:r>
              <a:rPr lang="zh-CN" altLang="en-US" b="1"/>
              <a:t>：编译完整的程序表达式。结果在堆中，栈顶有一指针指向它</a:t>
            </a:r>
          </a:p>
          <a:p>
            <a:pPr lvl="1">
              <a:spcBef>
                <a:spcPct val="0"/>
              </a:spcBef>
            </a:pPr>
            <a:r>
              <a:rPr lang="en-US" altLang="zh-CN" b="1"/>
              <a:t>B</a:t>
            </a:r>
            <a:r>
              <a:rPr lang="zh-CN" altLang="en-US" b="1"/>
              <a:t>：结果必须是基值并且存在栈上</a:t>
            </a:r>
          </a:p>
          <a:p>
            <a:pPr lvl="1">
              <a:spcBef>
                <a:spcPct val="0"/>
              </a:spcBef>
            </a:pPr>
            <a:r>
              <a:rPr lang="en-US" altLang="zh-CN" b="1"/>
              <a:t>V</a:t>
            </a:r>
            <a:r>
              <a:rPr lang="zh-CN" altLang="en-US" b="1"/>
              <a:t>：结果在堆中，栈顶有一指针指向它。这是计算的正常情况</a:t>
            </a:r>
          </a:p>
          <a:p>
            <a:pPr lvl="1">
              <a:spcBef>
                <a:spcPct val="0"/>
              </a:spcBef>
            </a:pPr>
            <a:r>
              <a:rPr lang="en-US" altLang="zh-CN" b="1"/>
              <a:t>C</a:t>
            </a:r>
            <a:r>
              <a:rPr lang="zh-CN" altLang="en-US" b="1"/>
              <a:t>：结果必须是被编译表达式的闭包。函数的变元和递归等式的右部总是这种情况</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890"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701891" name="Rectangle 3"/>
          <p:cNvSpPr>
            <a:spLocks noGrp="1" noChangeArrowheads="1"/>
          </p:cNvSpPr>
          <p:nvPr>
            <p:ph idx="1"/>
          </p:nvPr>
        </p:nvSpPr>
        <p:spPr>
          <a:xfrm>
            <a:off x="287338" y="1438275"/>
            <a:ext cx="8564562" cy="5326063"/>
          </a:xfrm>
          <a:noFill/>
        </p:spPr>
        <p:txBody>
          <a:bodyPr/>
          <a:lstStyle/>
          <a:p>
            <a:pPr>
              <a:buFontTx/>
              <a:buNone/>
            </a:pPr>
            <a:r>
              <a:rPr lang="en-US" altLang="zh-CN" b="1"/>
              <a:t>13.2.3 </a:t>
            </a:r>
            <a:r>
              <a:rPr lang="zh-CN" altLang="en-US" b="1"/>
              <a:t>环境与约束</a:t>
            </a:r>
            <a:endParaRPr lang="en-US" altLang="zh-CN"/>
          </a:p>
          <a:p>
            <a:pPr lvl="1">
              <a:spcBef>
                <a:spcPct val="0"/>
              </a:spcBef>
            </a:pPr>
            <a:r>
              <a:rPr lang="zh-CN" altLang="en-US" b="1"/>
              <a:t>名字的定义性出现总是关联到一个闭包</a:t>
            </a:r>
          </a:p>
          <a:p>
            <a:pPr lvl="1">
              <a:spcBef>
                <a:spcPct val="0"/>
              </a:spcBef>
              <a:buFontTx/>
              <a:buNone/>
            </a:pPr>
            <a:r>
              <a:rPr lang="zh-CN" altLang="en-US" b="1"/>
              <a:t>	</a:t>
            </a:r>
            <a:r>
              <a:rPr lang="en-US" altLang="zh-CN" b="1"/>
              <a:t>1</a:t>
            </a:r>
            <a:r>
              <a:rPr lang="zh-CN" altLang="en-US" b="1"/>
              <a:t>、一个等式被编译时，其左部的名字总是关联到</a:t>
            </a:r>
          </a:p>
          <a:p>
            <a:pPr lvl="1">
              <a:spcBef>
                <a:spcPct val="0"/>
              </a:spcBef>
              <a:buFontTx/>
              <a:buNone/>
            </a:pPr>
            <a:r>
              <a:rPr lang="zh-CN" altLang="en-US" b="1"/>
              <a:t>其右部的闭包</a:t>
            </a:r>
          </a:p>
          <a:p>
            <a:pPr lvl="1">
              <a:spcBef>
                <a:spcPct val="0"/>
              </a:spcBef>
              <a:buFontTx/>
              <a:buNone/>
            </a:pPr>
            <a:r>
              <a:rPr lang="zh-CN" altLang="en-US" b="1"/>
              <a:t>	</a:t>
            </a:r>
            <a:r>
              <a:rPr lang="en-US" altLang="zh-CN" b="1"/>
              <a:t>2</a:t>
            </a:r>
            <a:r>
              <a:rPr lang="zh-CN" altLang="en-US" b="1"/>
              <a:t>、</a:t>
            </a:r>
            <a:r>
              <a:rPr lang="zh-CN" altLang="en-US" b="1">
                <a:sym typeface="Symbol" pitchFamily="18" charset="2"/>
              </a:rPr>
              <a:t></a:t>
            </a:r>
            <a:r>
              <a:rPr lang="zh-CN" altLang="en-US" b="1"/>
              <a:t>抽象中的约束名字是在函数应用时关联到该</a:t>
            </a:r>
          </a:p>
          <a:p>
            <a:pPr lvl="1">
              <a:spcBef>
                <a:spcPct val="0"/>
              </a:spcBef>
              <a:buFontTx/>
              <a:buNone/>
            </a:pPr>
            <a:r>
              <a:rPr lang="zh-CN" altLang="en-US" b="1"/>
              <a:t>次应用的变元的闭包</a:t>
            </a:r>
          </a:p>
          <a:p>
            <a:pPr lvl="1">
              <a:spcBef>
                <a:spcPct val="0"/>
              </a:spcBef>
            </a:pPr>
            <a:r>
              <a:rPr lang="zh-CN" altLang="en-US" b="1"/>
              <a:t>名字引用性出现的编译：获得相关联的定义性出现的值</a:t>
            </a:r>
          </a:p>
          <a:p>
            <a:pPr lvl="1">
              <a:spcBef>
                <a:spcPct val="0"/>
              </a:spcBef>
            </a:pPr>
            <a:r>
              <a:rPr lang="zh-CN" altLang="en-US" b="1"/>
              <a:t>符号表在此称为编译环境</a:t>
            </a:r>
          </a:p>
          <a:p>
            <a:pPr lvl="1">
              <a:spcBef>
                <a:spcPct val="0"/>
              </a:spcBef>
            </a:pPr>
            <a:r>
              <a:rPr lang="zh-CN" altLang="en-US" b="1"/>
              <a:t>当函数抽象的体或</a:t>
            </a:r>
            <a:r>
              <a:rPr lang="en-US" altLang="zh-CN" b="1"/>
              <a:t>letrec</a:t>
            </a:r>
            <a:r>
              <a:rPr lang="zh-CN" altLang="en-US" b="1"/>
              <a:t>中的表达式开始编译时，新引入的局部变量必须被加入编译环境</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705987" name="Rectangle 3"/>
          <p:cNvSpPr>
            <a:spLocks noGrp="1" noChangeArrowheads="1"/>
          </p:cNvSpPr>
          <p:nvPr>
            <p:ph idx="1"/>
          </p:nvPr>
        </p:nvSpPr>
        <p:spPr>
          <a:xfrm>
            <a:off x="287338" y="1438275"/>
            <a:ext cx="8637587" cy="5038725"/>
          </a:xfrm>
          <a:noFill/>
        </p:spPr>
        <p:txBody>
          <a:bodyPr/>
          <a:lstStyle/>
          <a:p>
            <a:pPr>
              <a:buFontTx/>
              <a:buNone/>
            </a:pPr>
            <a:r>
              <a:rPr lang="en-US" altLang="zh-CN" b="1"/>
              <a:t>13.2.3 </a:t>
            </a:r>
            <a:r>
              <a:rPr lang="zh-CN" altLang="en-US" b="1"/>
              <a:t>环境与约束</a:t>
            </a:r>
            <a:endParaRPr lang="en-US" altLang="zh-CN"/>
          </a:p>
          <a:p>
            <a:pPr lvl="1">
              <a:spcBef>
                <a:spcPct val="0"/>
              </a:spcBef>
            </a:pPr>
            <a:r>
              <a:rPr lang="zh-CN" altLang="en-US" b="1"/>
              <a:t>编译环境包含</a:t>
            </a:r>
          </a:p>
          <a:p>
            <a:pPr lvl="1">
              <a:spcBef>
                <a:spcPct val="0"/>
              </a:spcBef>
              <a:buFontTx/>
              <a:buNone/>
            </a:pPr>
            <a:r>
              <a:rPr lang="zh-CN" altLang="en-US" b="1"/>
              <a:t>	</a:t>
            </a:r>
            <a:r>
              <a:rPr lang="en-US" altLang="zh-CN" b="1"/>
              <a:t>1</a:t>
            </a:r>
            <a:r>
              <a:rPr lang="zh-CN" altLang="en-US" b="1"/>
              <a:t>、变量的性质：自由</a:t>
            </a:r>
            <a:r>
              <a:rPr lang="en-US" altLang="zh-CN" b="1"/>
              <a:t>(GLOB)</a:t>
            </a:r>
            <a:r>
              <a:rPr lang="zh-CN" altLang="en-US" b="1"/>
              <a:t>还是约束</a:t>
            </a:r>
            <a:r>
              <a:rPr lang="en-US" altLang="zh-CN" b="1"/>
              <a:t>(LOC)</a:t>
            </a:r>
          </a:p>
          <a:p>
            <a:pPr lvl="1">
              <a:spcBef>
                <a:spcPct val="0"/>
              </a:spcBef>
              <a:buFontTx/>
              <a:buNone/>
            </a:pPr>
            <a:r>
              <a:rPr lang="zh-CN" altLang="en-US" b="1"/>
              <a:t>	</a:t>
            </a:r>
            <a:r>
              <a:rPr lang="en-US" altLang="zh-CN" b="1"/>
              <a:t>2</a:t>
            </a:r>
            <a:r>
              <a:rPr lang="zh-CN" altLang="en-US" b="1"/>
              <a:t>、变量的位置：相对地址或下标</a:t>
            </a:r>
          </a:p>
          <a:p>
            <a:pPr lvl="1">
              <a:spcBef>
                <a:spcPct val="0"/>
              </a:spcBef>
            </a:pPr>
            <a:r>
              <a:rPr lang="zh-CN" altLang="en-US" b="1"/>
              <a:t>存储分配</a:t>
            </a:r>
            <a:endParaRPr lang="zh-CN" altLang="en-US"/>
          </a:p>
          <a:p>
            <a:pPr lvl="1">
              <a:spcBef>
                <a:spcPct val="0"/>
              </a:spcBef>
              <a:buFontTx/>
              <a:buNone/>
            </a:pPr>
            <a:r>
              <a:rPr lang="zh-CN" altLang="en-US" b="1"/>
              <a:t>	</a:t>
            </a:r>
            <a:r>
              <a:rPr lang="en-US" altLang="zh-CN" b="1"/>
              <a:t>1</a:t>
            </a:r>
            <a:r>
              <a:rPr lang="zh-CN" altLang="en-US" b="1"/>
              <a:t>、表达式中的局部变量在栈上分配存储单元</a:t>
            </a:r>
            <a:r>
              <a:rPr lang="en-US" altLang="zh-CN" b="1"/>
              <a:t>,</a:t>
            </a:r>
          </a:p>
          <a:p>
            <a:pPr lvl="1">
              <a:spcBef>
                <a:spcPct val="0"/>
              </a:spcBef>
              <a:buFontTx/>
              <a:buNone/>
            </a:pPr>
            <a:r>
              <a:rPr lang="zh-CN" altLang="en-US" b="1"/>
              <a:t>使用栈帧的相对地址</a:t>
            </a:r>
            <a:r>
              <a:rPr lang="zh-CN" altLang="en-US"/>
              <a:t> </a:t>
            </a:r>
            <a:endParaRPr lang="en-US" altLang="zh-CN" b="1"/>
          </a:p>
          <a:p>
            <a:pPr lvl="1">
              <a:spcBef>
                <a:spcPct val="0"/>
              </a:spcBef>
              <a:buFontTx/>
              <a:buNone/>
            </a:pPr>
            <a:r>
              <a:rPr lang="en-US" altLang="zh-CN" b="1"/>
              <a:t>	2</a:t>
            </a:r>
            <a:r>
              <a:rPr lang="zh-CN" altLang="en-US" b="1"/>
              <a:t>、全局变量存储单元的指针分配在约束向量中，</a:t>
            </a:r>
          </a:p>
          <a:p>
            <a:pPr lvl="1">
              <a:spcBef>
                <a:spcPct val="0"/>
              </a:spcBef>
              <a:buFontTx/>
              <a:buNone/>
            </a:pPr>
            <a:r>
              <a:rPr lang="zh-CN" altLang="en-US" b="1"/>
              <a:t>依据约束向量中下标可以找到这些指针</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938"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03939" name="Rectangle 3"/>
          <p:cNvSpPr>
            <a:spLocks noGrp="1" noChangeArrowheads="1"/>
          </p:cNvSpPr>
          <p:nvPr>
            <p:ph idx="1"/>
          </p:nvPr>
        </p:nvSpPr>
        <p:spPr>
          <a:xfrm>
            <a:off x="287338" y="1438275"/>
            <a:ext cx="8564562" cy="5038725"/>
          </a:xfrm>
          <a:noFill/>
        </p:spPr>
        <p:txBody>
          <a:bodyPr/>
          <a:lstStyle/>
          <a:p>
            <a:pPr lvl="1"/>
            <a:r>
              <a:rPr lang="zh-CN" altLang="en-US" b="1"/>
              <a:t>从本节开始</a:t>
            </a:r>
            <a:r>
              <a:rPr lang="en-US" altLang="zh-CN" b="1"/>
              <a:t>, </a:t>
            </a:r>
            <a:r>
              <a:rPr lang="zh-CN" altLang="en-US" b="1"/>
              <a:t>逐步描述</a:t>
            </a:r>
            <a:r>
              <a:rPr lang="en-US" altLang="zh-CN" b="1"/>
              <a:t>FAM </a:t>
            </a:r>
            <a:r>
              <a:rPr lang="zh-CN" altLang="en-US" b="1"/>
              <a:t>的体系结构和指令集</a:t>
            </a:r>
            <a:r>
              <a:rPr lang="en-US" altLang="zh-CN" b="1"/>
              <a:t>, </a:t>
            </a:r>
            <a:r>
              <a:rPr lang="zh-CN" altLang="en-US" b="1"/>
              <a:t>以及把</a:t>
            </a:r>
            <a:r>
              <a:rPr lang="en-US" altLang="zh-CN" b="1"/>
              <a:t>SFP</a:t>
            </a:r>
            <a:r>
              <a:rPr lang="zh-CN" altLang="en-US" b="1"/>
              <a:t>编译到</a:t>
            </a:r>
            <a:r>
              <a:rPr lang="en-US" altLang="zh-CN" b="1"/>
              <a:t>FAM</a:t>
            </a:r>
            <a:r>
              <a:rPr lang="zh-CN" altLang="en-US" b="1"/>
              <a:t>的编译方案</a:t>
            </a:r>
          </a:p>
          <a:p>
            <a:pPr lvl="1"/>
            <a:r>
              <a:rPr lang="en-US" altLang="zh-CN" b="1"/>
              <a:t>FAM</a:t>
            </a:r>
            <a:r>
              <a:rPr lang="zh-CN" altLang="en-US" b="1"/>
              <a:t>的存储器包含：</a:t>
            </a:r>
          </a:p>
          <a:p>
            <a:pPr lvl="1">
              <a:buFontTx/>
              <a:buNone/>
            </a:pPr>
            <a:r>
              <a:rPr lang="zh-CN" altLang="en-US" b="1"/>
              <a:t>	程序存储区</a:t>
            </a:r>
            <a:r>
              <a:rPr lang="en-US" altLang="zh-CN" b="1"/>
              <a:t>PS</a:t>
            </a:r>
            <a:r>
              <a:rPr lang="zh-CN" altLang="en-US" b="1"/>
              <a:t>、栈</a:t>
            </a:r>
            <a:r>
              <a:rPr lang="en-US" altLang="zh-CN" b="1"/>
              <a:t>ST</a:t>
            </a:r>
            <a:r>
              <a:rPr lang="zh-CN" altLang="en-US" b="1"/>
              <a:t>、堆</a:t>
            </a:r>
            <a:r>
              <a:rPr lang="en-US" altLang="zh-CN" b="1"/>
              <a:t>HP</a:t>
            </a:r>
          </a:p>
          <a:p>
            <a:pPr lvl="1"/>
            <a:r>
              <a:rPr lang="en-US" altLang="zh-CN" b="1"/>
              <a:t>FAM</a:t>
            </a:r>
            <a:r>
              <a:rPr lang="zh-CN" altLang="en-US" b="1"/>
              <a:t>的程序</a:t>
            </a:r>
            <a:endParaRPr lang="en-US" altLang="zh-CN" b="1"/>
          </a:p>
          <a:p>
            <a:pPr lvl="1">
              <a:buFontTx/>
              <a:buNone/>
            </a:pPr>
            <a:r>
              <a:rPr lang="zh-CN" altLang="en-US" b="1"/>
              <a:t>	</a:t>
            </a:r>
            <a:r>
              <a:rPr lang="en-US" altLang="zh-CN" b="1"/>
              <a:t>1</a:t>
            </a:r>
            <a:r>
              <a:rPr lang="zh-CN" altLang="en-US" b="1"/>
              <a:t>、每条指令占一个单元</a:t>
            </a:r>
          </a:p>
          <a:p>
            <a:pPr lvl="1">
              <a:buFontTx/>
              <a:buNone/>
            </a:pPr>
            <a:r>
              <a:rPr lang="zh-CN" altLang="en-US" b="1"/>
              <a:t>	</a:t>
            </a:r>
            <a:r>
              <a:rPr lang="en-US" altLang="zh-CN" b="1"/>
              <a:t>2</a:t>
            </a:r>
            <a:r>
              <a:rPr lang="zh-CN" altLang="en-US" b="1"/>
              <a:t>、某些指令含一个运算对象</a:t>
            </a:r>
          </a:p>
          <a:p>
            <a:pPr lvl="1">
              <a:buFontTx/>
              <a:buNone/>
            </a:pPr>
            <a:r>
              <a:rPr lang="zh-CN" altLang="en-US" b="1"/>
              <a:t>	</a:t>
            </a:r>
            <a:r>
              <a:rPr lang="en-US" altLang="zh-CN" b="1"/>
              <a:t>3</a:t>
            </a:r>
            <a:r>
              <a:rPr lang="zh-CN" altLang="en-US" b="1"/>
              <a:t>、程序计数器</a:t>
            </a:r>
            <a:r>
              <a:rPr lang="en-US" altLang="zh-CN" b="1"/>
              <a:t>PC</a:t>
            </a:r>
            <a:r>
              <a:rPr lang="zh-CN" altLang="en-US" b="1"/>
              <a:t>总是保留当前指令的地址</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589251" name="Rectangle 3"/>
          <p:cNvSpPr>
            <a:spLocks noGrp="1" noChangeArrowheads="1"/>
          </p:cNvSpPr>
          <p:nvPr>
            <p:ph idx="1"/>
          </p:nvPr>
        </p:nvSpPr>
        <p:spPr>
          <a:xfrm>
            <a:off x="287338" y="1438275"/>
            <a:ext cx="8564562" cy="5038725"/>
          </a:xfrm>
          <a:noFill/>
        </p:spPr>
        <p:txBody>
          <a:bodyPr/>
          <a:lstStyle/>
          <a:p>
            <a:pPr>
              <a:buFontTx/>
              <a:buNone/>
            </a:pPr>
            <a:r>
              <a:rPr lang="zh-CN" altLang="en-US" b="1"/>
              <a:t>1</a:t>
            </a:r>
            <a:r>
              <a:rPr lang="en-US" altLang="zh-CN" b="1"/>
              <a:t>3.1.1 </a:t>
            </a:r>
            <a:r>
              <a:rPr lang="zh-CN" altLang="en-US" b="1"/>
              <a:t>语言构造</a:t>
            </a:r>
          </a:p>
          <a:p>
            <a:r>
              <a:rPr lang="zh-CN" altLang="en-US" b="1"/>
              <a:t>函数是构建程序的基本成分</a:t>
            </a:r>
          </a:p>
          <a:p>
            <a:pPr lvl="1"/>
            <a:r>
              <a:rPr lang="zh-CN" altLang="en-US" b="1"/>
              <a:t>还提供一些机制用于构造更为复杂的函数</a:t>
            </a:r>
          </a:p>
          <a:p>
            <a:pPr lvl="1"/>
            <a:r>
              <a:rPr lang="zh-CN" altLang="en-US" b="1"/>
              <a:t>纯函数式语言禁止使用赋值语句，从而不会产生副作用，其优点是具有引用透明性，有助于程序的等式变换和推理</a:t>
            </a:r>
          </a:p>
          <a:p>
            <a:r>
              <a:rPr lang="zh-CN" altLang="en-US" b="1"/>
              <a:t>程序设计的任务就是定义函数</a:t>
            </a:r>
          </a:p>
          <a:p>
            <a:pPr lvl="1"/>
            <a:r>
              <a:rPr lang="zh-CN" altLang="en-US" b="1"/>
              <a:t>计算机按照所定义函数的相应表达式，根据计算规则逐步计算，最后得到所需的结果</a:t>
            </a:r>
            <a:r>
              <a:rPr lang="zh-CN" alt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034"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08035" name="Rectangle 3"/>
          <p:cNvSpPr>
            <a:spLocks noGrp="1" noChangeArrowheads="1"/>
          </p:cNvSpPr>
          <p:nvPr>
            <p:ph idx="1"/>
          </p:nvPr>
        </p:nvSpPr>
        <p:spPr>
          <a:xfrm>
            <a:off x="287338" y="1438275"/>
            <a:ext cx="8564562" cy="5326063"/>
          </a:xfrm>
          <a:noFill/>
        </p:spPr>
        <p:txBody>
          <a:bodyPr/>
          <a:lstStyle/>
          <a:p>
            <a:pPr>
              <a:buFontTx/>
              <a:buNone/>
            </a:pPr>
            <a:r>
              <a:rPr lang="en-US" altLang="zh-CN" b="1"/>
              <a:t>13.3.1 </a:t>
            </a:r>
            <a:r>
              <a:rPr lang="zh-CN" altLang="en-US" b="1"/>
              <a:t>抽象机的栈</a:t>
            </a:r>
          </a:p>
          <a:p>
            <a:pPr lvl="1"/>
            <a:r>
              <a:rPr lang="zh-CN" altLang="en-US" b="1"/>
              <a:t>和第</a:t>
            </a:r>
            <a:r>
              <a:rPr lang="en-US" altLang="zh-CN" b="1"/>
              <a:t>6</a:t>
            </a:r>
            <a:r>
              <a:rPr lang="zh-CN" altLang="en-US" b="1"/>
              <a:t>章的活动记录栈类似，但这里栈向下增长</a:t>
            </a:r>
          </a:p>
          <a:p>
            <a:pPr lvl="1"/>
            <a:r>
              <a:rPr lang="zh-CN" altLang="en-US" b="1"/>
              <a:t>基值、各种地址都只占一个单元</a:t>
            </a:r>
          </a:p>
          <a:p>
            <a:pPr lvl="1"/>
            <a:r>
              <a:rPr lang="zh-CN" altLang="en-US" b="1"/>
              <a:t>函数应用的栈帧如图</a:t>
            </a:r>
          </a:p>
          <a:p>
            <a:pPr lvl="1"/>
            <a:r>
              <a:rPr lang="en-US" altLang="zh-CN" b="1"/>
              <a:t>SP</a:t>
            </a:r>
            <a:r>
              <a:rPr lang="zh-CN" altLang="en-US" b="1"/>
              <a:t>是栈顶指针</a:t>
            </a:r>
          </a:p>
          <a:p>
            <a:pPr lvl="1"/>
            <a:r>
              <a:rPr lang="en-US" altLang="zh-CN" b="1"/>
              <a:t>FP</a:t>
            </a:r>
            <a:r>
              <a:rPr lang="zh-CN" altLang="en-US" b="1"/>
              <a:t>是当前栈帧指针</a:t>
            </a:r>
          </a:p>
          <a:p>
            <a:pPr lvl="1"/>
            <a:r>
              <a:rPr lang="zh-CN" altLang="en-US" b="1"/>
              <a:t>继续地址就是返回地址</a:t>
            </a:r>
          </a:p>
          <a:p>
            <a:pPr lvl="1"/>
            <a:r>
              <a:rPr lang="en-US" altLang="zh-CN" b="1"/>
              <a:t>FP</a:t>
            </a:r>
            <a:r>
              <a:rPr lang="en-US" altLang="zh-CN" b="1" i="1" baseline="-25000"/>
              <a:t>old</a:t>
            </a:r>
            <a:r>
              <a:rPr lang="zh-CN" altLang="en-US" b="1"/>
              <a:t>是老</a:t>
            </a:r>
            <a:r>
              <a:rPr lang="en-US" altLang="zh-CN" b="1"/>
              <a:t>FP</a:t>
            </a:r>
            <a:r>
              <a:rPr lang="zh-CN" altLang="en-US" b="1"/>
              <a:t>的值</a:t>
            </a:r>
          </a:p>
          <a:p>
            <a:pPr lvl="1"/>
            <a:r>
              <a:rPr lang="en-US" altLang="zh-CN" b="1"/>
              <a:t>GP</a:t>
            </a:r>
            <a:r>
              <a:rPr lang="en-US" altLang="zh-CN" b="1" i="1" baseline="-25000"/>
              <a:t>old</a:t>
            </a:r>
            <a:r>
              <a:rPr lang="zh-CN" altLang="en-US" b="1"/>
              <a:t>是老的全局变量构成的</a:t>
            </a:r>
          </a:p>
          <a:p>
            <a:pPr lvl="1">
              <a:buFontTx/>
              <a:buNone/>
            </a:pPr>
            <a:r>
              <a:rPr lang="zh-CN" altLang="en-US" b="1"/>
              <a:t>	向量的指针</a:t>
            </a:r>
          </a:p>
        </p:txBody>
      </p:sp>
      <p:grpSp>
        <p:nvGrpSpPr>
          <p:cNvPr id="1708054" name="Group 22"/>
          <p:cNvGrpSpPr>
            <a:grpSpLocks/>
          </p:cNvGrpSpPr>
          <p:nvPr/>
        </p:nvGrpSpPr>
        <p:grpSpPr bwMode="auto">
          <a:xfrm>
            <a:off x="6227763" y="3113088"/>
            <a:ext cx="2647950" cy="3744912"/>
            <a:chOff x="3606" y="1797"/>
            <a:chExt cx="1668" cy="2359"/>
          </a:xfrm>
        </p:grpSpPr>
        <p:sp>
          <p:nvSpPr>
            <p:cNvPr id="1708037" name="Line 5"/>
            <p:cNvSpPr>
              <a:spLocks noChangeShapeType="1"/>
            </p:cNvSpPr>
            <p:nvPr/>
          </p:nvSpPr>
          <p:spPr bwMode="auto">
            <a:xfrm flipH="1">
              <a:off x="4115" y="1797"/>
              <a:ext cx="0" cy="22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38" name="Line 6"/>
            <p:cNvSpPr>
              <a:spLocks noChangeShapeType="1"/>
            </p:cNvSpPr>
            <p:nvPr/>
          </p:nvSpPr>
          <p:spPr bwMode="auto">
            <a:xfrm>
              <a:off x="5262" y="1823"/>
              <a:ext cx="0" cy="2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39" name="Line 7"/>
            <p:cNvSpPr>
              <a:spLocks noChangeShapeType="1"/>
            </p:cNvSpPr>
            <p:nvPr/>
          </p:nvSpPr>
          <p:spPr bwMode="auto">
            <a:xfrm>
              <a:off x="4127" y="3286"/>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0" name="Line 8"/>
            <p:cNvSpPr>
              <a:spLocks noChangeShapeType="1"/>
            </p:cNvSpPr>
            <p:nvPr/>
          </p:nvSpPr>
          <p:spPr bwMode="auto">
            <a:xfrm>
              <a:off x="4115" y="188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1" name="Line 9"/>
            <p:cNvSpPr>
              <a:spLocks noChangeShapeType="1"/>
            </p:cNvSpPr>
            <p:nvPr/>
          </p:nvSpPr>
          <p:spPr bwMode="auto">
            <a:xfrm>
              <a:off x="4115" y="2178"/>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2" name="Line 10"/>
            <p:cNvSpPr>
              <a:spLocks noChangeShapeType="1"/>
            </p:cNvSpPr>
            <p:nvPr/>
          </p:nvSpPr>
          <p:spPr bwMode="auto">
            <a:xfrm>
              <a:off x="4101" y="247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3" name="Line 11"/>
            <p:cNvSpPr>
              <a:spLocks noChangeShapeType="1"/>
            </p:cNvSpPr>
            <p:nvPr/>
          </p:nvSpPr>
          <p:spPr bwMode="auto">
            <a:xfrm>
              <a:off x="4115" y="2782"/>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4" name="Rectangle 12"/>
            <p:cNvSpPr>
              <a:spLocks noChangeArrowheads="1"/>
            </p:cNvSpPr>
            <p:nvPr/>
          </p:nvSpPr>
          <p:spPr bwMode="auto">
            <a:xfrm>
              <a:off x="4150" y="1888"/>
              <a:ext cx="10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zh-CN" altLang="en-US" sz="2800"/>
                <a:t>继续地址</a:t>
              </a:r>
            </a:p>
          </p:txBody>
        </p:sp>
        <p:sp>
          <p:nvSpPr>
            <p:cNvPr id="1708045" name="Rectangle 13"/>
            <p:cNvSpPr>
              <a:spLocks noChangeArrowheads="1"/>
            </p:cNvSpPr>
            <p:nvPr/>
          </p:nvSpPr>
          <p:spPr bwMode="auto">
            <a:xfrm>
              <a:off x="4377" y="2160"/>
              <a:ext cx="7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r>
                <a:rPr lang="en-US" altLang="zh-CN" sz="2800" i="1" baseline="-25000"/>
                <a:t>old</a:t>
              </a:r>
              <a:endParaRPr lang="en-US" altLang="zh-CN" sz="2800"/>
            </a:p>
          </p:txBody>
        </p:sp>
        <p:sp>
          <p:nvSpPr>
            <p:cNvPr id="1708046" name="Rectangle 14"/>
            <p:cNvSpPr>
              <a:spLocks noChangeArrowheads="1"/>
            </p:cNvSpPr>
            <p:nvPr/>
          </p:nvSpPr>
          <p:spPr bwMode="auto">
            <a:xfrm>
              <a:off x="4377" y="2432"/>
              <a:ext cx="7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GP</a:t>
              </a:r>
              <a:r>
                <a:rPr lang="en-US" altLang="zh-CN" sz="2800" i="1" baseline="-25000"/>
                <a:t>old</a:t>
              </a:r>
              <a:endParaRPr lang="en-US" altLang="zh-CN" sz="2800"/>
            </a:p>
          </p:txBody>
        </p:sp>
        <p:sp>
          <p:nvSpPr>
            <p:cNvPr id="1708047" name="Rectangle 15"/>
            <p:cNvSpPr>
              <a:spLocks noChangeArrowheads="1"/>
            </p:cNvSpPr>
            <p:nvPr/>
          </p:nvSpPr>
          <p:spPr bwMode="auto">
            <a:xfrm>
              <a:off x="4150" y="2840"/>
              <a:ext cx="103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zh-CN" altLang="en-US" sz="2800"/>
                <a:t>实在参数</a:t>
              </a:r>
            </a:p>
          </p:txBody>
        </p:sp>
        <p:sp>
          <p:nvSpPr>
            <p:cNvPr id="1708048" name="Line 16"/>
            <p:cNvSpPr>
              <a:spLocks noChangeShapeType="1"/>
            </p:cNvSpPr>
            <p:nvPr/>
          </p:nvSpPr>
          <p:spPr bwMode="auto">
            <a:xfrm>
              <a:off x="4126" y="4052"/>
              <a:ext cx="1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8049" name="Rectangle 17"/>
            <p:cNvSpPr>
              <a:spLocks noChangeArrowheads="1"/>
            </p:cNvSpPr>
            <p:nvPr/>
          </p:nvSpPr>
          <p:spPr bwMode="auto">
            <a:xfrm>
              <a:off x="4150" y="3294"/>
              <a:ext cx="1031"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lnSpc>
                  <a:spcPct val="90000"/>
                </a:lnSpc>
              </a:pPr>
              <a:r>
                <a:rPr lang="zh-CN" altLang="en-US" sz="2800"/>
                <a:t>局部变量</a:t>
              </a:r>
            </a:p>
            <a:p>
              <a:pPr marL="342900" indent="-342900" algn="ctr">
                <a:lnSpc>
                  <a:spcPct val="90000"/>
                </a:lnSpc>
              </a:pPr>
              <a:r>
                <a:rPr lang="zh-CN" altLang="en-US" sz="2800"/>
                <a:t>和</a:t>
              </a:r>
            </a:p>
            <a:p>
              <a:pPr marL="342900" indent="-342900" algn="ctr">
                <a:lnSpc>
                  <a:spcPct val="90000"/>
                </a:lnSpc>
              </a:pPr>
              <a:r>
                <a:rPr lang="zh-CN" altLang="en-US" sz="2800"/>
                <a:t>中间结果</a:t>
              </a:r>
            </a:p>
          </p:txBody>
        </p:sp>
        <p:sp>
          <p:nvSpPr>
            <p:cNvPr id="1708050" name="Rectangle 18"/>
            <p:cNvSpPr>
              <a:spLocks noChangeArrowheads="1"/>
            </p:cNvSpPr>
            <p:nvPr/>
          </p:nvSpPr>
          <p:spPr bwMode="auto">
            <a:xfrm>
              <a:off x="3606" y="2394"/>
              <a:ext cx="6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08051" name="Line 19"/>
            <p:cNvSpPr>
              <a:spLocks noChangeShapeType="1"/>
            </p:cNvSpPr>
            <p:nvPr/>
          </p:nvSpPr>
          <p:spPr bwMode="auto">
            <a:xfrm>
              <a:off x="3919" y="2625"/>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08052" name="Rectangle 20"/>
            <p:cNvSpPr>
              <a:spLocks noChangeArrowheads="1"/>
            </p:cNvSpPr>
            <p:nvPr/>
          </p:nvSpPr>
          <p:spPr bwMode="auto">
            <a:xfrm>
              <a:off x="3630" y="3768"/>
              <a:ext cx="6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08053" name="Line 21"/>
            <p:cNvSpPr>
              <a:spLocks noChangeShapeType="1"/>
            </p:cNvSpPr>
            <p:nvPr/>
          </p:nvSpPr>
          <p:spPr bwMode="auto">
            <a:xfrm>
              <a:off x="3919" y="4026"/>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82"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10083" name="Rectangle 3"/>
          <p:cNvSpPr>
            <a:spLocks noGrp="1" noChangeArrowheads="1"/>
          </p:cNvSpPr>
          <p:nvPr>
            <p:ph idx="1"/>
          </p:nvPr>
        </p:nvSpPr>
        <p:spPr>
          <a:xfrm>
            <a:off x="287338" y="1438275"/>
            <a:ext cx="8564562" cy="5038725"/>
          </a:xfrm>
          <a:noFill/>
        </p:spPr>
        <p:txBody>
          <a:bodyPr/>
          <a:lstStyle/>
          <a:p>
            <a:pPr>
              <a:buFontTx/>
              <a:buNone/>
            </a:pPr>
            <a:r>
              <a:rPr lang="en-US" altLang="zh-CN" b="1"/>
              <a:t>13.3.1 </a:t>
            </a:r>
            <a:r>
              <a:rPr lang="zh-CN" altLang="en-US" b="1"/>
              <a:t>抽象机的栈</a:t>
            </a:r>
          </a:p>
          <a:p>
            <a:pPr lvl="1"/>
            <a:r>
              <a:rPr lang="zh-CN" altLang="en-US" b="1"/>
              <a:t>和第</a:t>
            </a:r>
            <a:r>
              <a:rPr lang="en-US" altLang="zh-CN" b="1"/>
              <a:t>6</a:t>
            </a:r>
            <a:r>
              <a:rPr lang="zh-CN" altLang="en-US" b="1"/>
              <a:t>章的活动记录栈类似，但这里栈向下增长</a:t>
            </a:r>
          </a:p>
          <a:p>
            <a:pPr lvl="1"/>
            <a:r>
              <a:rPr lang="zh-CN" altLang="en-US" b="1"/>
              <a:t>基值、各种地址都只占一个单元</a:t>
            </a:r>
          </a:p>
          <a:p>
            <a:pPr lvl="1"/>
            <a:r>
              <a:rPr lang="zh-CN" altLang="en-US" b="1"/>
              <a:t>闭包计算的栈帧如图，</a:t>
            </a:r>
          </a:p>
          <a:p>
            <a:pPr lvl="1">
              <a:buFontTx/>
              <a:buNone/>
            </a:pPr>
            <a:r>
              <a:rPr lang="zh-CN" altLang="en-US" b="1"/>
              <a:t>	无需实在参数域</a:t>
            </a:r>
          </a:p>
          <a:p>
            <a:pPr lvl="1">
              <a:buFontTx/>
              <a:buNone/>
            </a:pPr>
            <a:endParaRPr lang="zh-CN" altLang="en-US" b="1"/>
          </a:p>
          <a:p>
            <a:pPr lvl="1"/>
            <a:r>
              <a:rPr lang="zh-CN" altLang="en-US" b="1"/>
              <a:t>建立和释放栈帧可以用</a:t>
            </a:r>
          </a:p>
          <a:p>
            <a:pPr lvl="1">
              <a:buFontTx/>
              <a:buNone/>
            </a:pPr>
            <a:r>
              <a:rPr lang="zh-CN" altLang="en-US" b="1"/>
              <a:t>	一组固定的指令</a:t>
            </a:r>
          </a:p>
        </p:txBody>
      </p:sp>
      <p:grpSp>
        <p:nvGrpSpPr>
          <p:cNvPr id="1710102" name="Group 22"/>
          <p:cNvGrpSpPr>
            <a:grpSpLocks/>
          </p:cNvGrpSpPr>
          <p:nvPr/>
        </p:nvGrpSpPr>
        <p:grpSpPr bwMode="auto">
          <a:xfrm>
            <a:off x="6227763" y="3113088"/>
            <a:ext cx="2628900" cy="3744912"/>
            <a:chOff x="3923" y="1961"/>
            <a:chExt cx="1656" cy="2359"/>
          </a:xfrm>
        </p:grpSpPr>
        <p:sp>
          <p:nvSpPr>
            <p:cNvPr id="1710085" name="Line 5"/>
            <p:cNvSpPr>
              <a:spLocks noChangeShapeType="1"/>
            </p:cNvSpPr>
            <p:nvPr/>
          </p:nvSpPr>
          <p:spPr bwMode="auto">
            <a:xfrm flipH="1">
              <a:off x="4432" y="1961"/>
              <a:ext cx="0" cy="22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86" name="Line 6"/>
            <p:cNvSpPr>
              <a:spLocks noChangeShapeType="1"/>
            </p:cNvSpPr>
            <p:nvPr/>
          </p:nvSpPr>
          <p:spPr bwMode="auto">
            <a:xfrm>
              <a:off x="5579" y="1987"/>
              <a:ext cx="0" cy="2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88" name="Line 8"/>
            <p:cNvSpPr>
              <a:spLocks noChangeShapeType="1"/>
            </p:cNvSpPr>
            <p:nvPr/>
          </p:nvSpPr>
          <p:spPr bwMode="auto">
            <a:xfrm>
              <a:off x="4432" y="2053"/>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89" name="Line 9"/>
            <p:cNvSpPr>
              <a:spLocks noChangeShapeType="1"/>
            </p:cNvSpPr>
            <p:nvPr/>
          </p:nvSpPr>
          <p:spPr bwMode="auto">
            <a:xfrm>
              <a:off x="4432" y="2342"/>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90" name="Line 10"/>
            <p:cNvSpPr>
              <a:spLocks noChangeShapeType="1"/>
            </p:cNvSpPr>
            <p:nvPr/>
          </p:nvSpPr>
          <p:spPr bwMode="auto">
            <a:xfrm>
              <a:off x="4418" y="2643"/>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91" name="Line 11"/>
            <p:cNvSpPr>
              <a:spLocks noChangeShapeType="1"/>
            </p:cNvSpPr>
            <p:nvPr/>
          </p:nvSpPr>
          <p:spPr bwMode="auto">
            <a:xfrm>
              <a:off x="4432" y="2946"/>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92" name="Rectangle 12"/>
            <p:cNvSpPr>
              <a:spLocks noChangeArrowheads="1"/>
            </p:cNvSpPr>
            <p:nvPr/>
          </p:nvSpPr>
          <p:spPr bwMode="auto">
            <a:xfrm>
              <a:off x="4467" y="2052"/>
              <a:ext cx="10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zh-CN" altLang="en-US" sz="2800"/>
                <a:t>继续地址</a:t>
              </a:r>
            </a:p>
          </p:txBody>
        </p:sp>
        <p:sp>
          <p:nvSpPr>
            <p:cNvPr id="1710093" name="Rectangle 13"/>
            <p:cNvSpPr>
              <a:spLocks noChangeArrowheads="1"/>
            </p:cNvSpPr>
            <p:nvPr/>
          </p:nvSpPr>
          <p:spPr bwMode="auto">
            <a:xfrm>
              <a:off x="4694" y="2324"/>
              <a:ext cx="7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r>
                <a:rPr lang="en-US" altLang="zh-CN" sz="2800" i="1" baseline="-25000"/>
                <a:t>old</a:t>
              </a:r>
              <a:endParaRPr lang="en-US" altLang="zh-CN" sz="2800"/>
            </a:p>
          </p:txBody>
        </p:sp>
        <p:sp>
          <p:nvSpPr>
            <p:cNvPr id="1710094" name="Rectangle 14"/>
            <p:cNvSpPr>
              <a:spLocks noChangeArrowheads="1"/>
            </p:cNvSpPr>
            <p:nvPr/>
          </p:nvSpPr>
          <p:spPr bwMode="auto">
            <a:xfrm>
              <a:off x="4694" y="2596"/>
              <a:ext cx="7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GP</a:t>
              </a:r>
              <a:r>
                <a:rPr lang="en-US" altLang="zh-CN" sz="2800" i="1" baseline="-25000"/>
                <a:t>old</a:t>
              </a:r>
              <a:endParaRPr lang="en-US" altLang="zh-CN" sz="2800"/>
            </a:p>
          </p:txBody>
        </p:sp>
        <p:sp>
          <p:nvSpPr>
            <p:cNvPr id="1710096" name="Line 16"/>
            <p:cNvSpPr>
              <a:spLocks noChangeShapeType="1"/>
            </p:cNvSpPr>
            <p:nvPr/>
          </p:nvSpPr>
          <p:spPr bwMode="auto">
            <a:xfrm>
              <a:off x="4443" y="4216"/>
              <a:ext cx="1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097" name="Rectangle 17"/>
            <p:cNvSpPr>
              <a:spLocks noChangeArrowheads="1"/>
            </p:cNvSpPr>
            <p:nvPr/>
          </p:nvSpPr>
          <p:spPr bwMode="auto">
            <a:xfrm>
              <a:off x="4468" y="3203"/>
              <a:ext cx="1031"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lnSpc>
                  <a:spcPct val="90000"/>
                </a:lnSpc>
              </a:pPr>
              <a:r>
                <a:rPr lang="zh-CN" altLang="en-US" sz="2800"/>
                <a:t>局部变量</a:t>
              </a:r>
            </a:p>
            <a:p>
              <a:pPr marL="342900" indent="-342900" algn="ctr">
                <a:lnSpc>
                  <a:spcPct val="90000"/>
                </a:lnSpc>
              </a:pPr>
              <a:r>
                <a:rPr lang="zh-CN" altLang="en-US" sz="2800"/>
                <a:t>和</a:t>
              </a:r>
            </a:p>
            <a:p>
              <a:pPr marL="342900" indent="-342900" algn="ctr">
                <a:lnSpc>
                  <a:spcPct val="90000"/>
                </a:lnSpc>
              </a:pPr>
              <a:r>
                <a:rPr lang="zh-CN" altLang="en-US" sz="2800"/>
                <a:t>中间结果</a:t>
              </a:r>
            </a:p>
          </p:txBody>
        </p:sp>
        <p:sp>
          <p:nvSpPr>
            <p:cNvPr id="1710098" name="Rectangle 18"/>
            <p:cNvSpPr>
              <a:spLocks noChangeArrowheads="1"/>
            </p:cNvSpPr>
            <p:nvPr/>
          </p:nvSpPr>
          <p:spPr bwMode="auto">
            <a:xfrm>
              <a:off x="3923" y="2558"/>
              <a:ext cx="6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10099" name="Line 19"/>
            <p:cNvSpPr>
              <a:spLocks noChangeShapeType="1"/>
            </p:cNvSpPr>
            <p:nvPr/>
          </p:nvSpPr>
          <p:spPr bwMode="auto">
            <a:xfrm>
              <a:off x="4236" y="2789"/>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100" name="Rectangle 20"/>
            <p:cNvSpPr>
              <a:spLocks noChangeArrowheads="1"/>
            </p:cNvSpPr>
            <p:nvPr/>
          </p:nvSpPr>
          <p:spPr bwMode="auto">
            <a:xfrm>
              <a:off x="3947" y="3932"/>
              <a:ext cx="6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10101" name="Line 21"/>
            <p:cNvSpPr>
              <a:spLocks noChangeShapeType="1"/>
            </p:cNvSpPr>
            <p:nvPr/>
          </p:nvSpPr>
          <p:spPr bwMode="auto">
            <a:xfrm>
              <a:off x="4236" y="4190"/>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12131" name="Rectangle 3"/>
          <p:cNvSpPr>
            <a:spLocks noGrp="1" noChangeArrowheads="1"/>
          </p:cNvSpPr>
          <p:nvPr>
            <p:ph idx="1"/>
          </p:nvPr>
        </p:nvSpPr>
        <p:spPr>
          <a:xfrm>
            <a:off x="287338" y="1438275"/>
            <a:ext cx="8564562" cy="5038725"/>
          </a:xfrm>
          <a:noFill/>
        </p:spPr>
        <p:txBody>
          <a:bodyPr/>
          <a:lstStyle/>
          <a:p>
            <a:pPr>
              <a:buFontTx/>
              <a:buNone/>
            </a:pPr>
            <a:r>
              <a:rPr lang="en-US" altLang="zh-CN" b="1"/>
              <a:t>13.3.2 </a:t>
            </a:r>
            <a:r>
              <a:rPr lang="zh-CN" altLang="en-US" b="1"/>
              <a:t>抽象机的堆</a:t>
            </a:r>
          </a:p>
          <a:p>
            <a:pPr lvl="1">
              <a:buFontTx/>
              <a:buNone/>
            </a:pPr>
            <a:r>
              <a:rPr lang="zh-CN" altLang="en-US" b="1"/>
              <a:t>堆对象有四类</a:t>
            </a:r>
          </a:p>
          <a:p>
            <a:pPr lvl="1"/>
            <a:r>
              <a:rPr lang="en-US" altLang="zh-CN" b="1"/>
              <a:t>BASIC</a:t>
            </a:r>
            <a:r>
              <a:rPr lang="zh-CN" altLang="en-US" b="1"/>
              <a:t>：存放基值的单元</a:t>
            </a:r>
            <a:r>
              <a:rPr lang="en-US" altLang="zh-CN" b="1" i="1"/>
              <a:t>b</a:t>
            </a:r>
            <a:endParaRPr lang="en-US" altLang="zh-CN"/>
          </a:p>
          <a:p>
            <a:pPr lvl="1"/>
            <a:r>
              <a:rPr lang="en-US" altLang="zh-CN" b="1"/>
              <a:t>FUNVAL</a:t>
            </a:r>
            <a:r>
              <a:rPr lang="zh-CN" altLang="en-US" b="1"/>
              <a:t>：对象表示一个函数值。它有三个成分</a:t>
            </a:r>
          </a:p>
          <a:p>
            <a:pPr lvl="1">
              <a:buFontTx/>
              <a:buNone/>
            </a:pPr>
            <a:r>
              <a:rPr lang="en-US" altLang="zh-CN" b="1" i="1"/>
              <a:t>	</a:t>
            </a:r>
            <a:r>
              <a:rPr lang="en-US" altLang="zh-CN" b="1"/>
              <a:t>1</a:t>
            </a:r>
            <a:r>
              <a:rPr lang="zh-CN" altLang="en-US" b="1"/>
              <a:t>、</a:t>
            </a:r>
            <a:r>
              <a:rPr lang="en-US" altLang="zh-CN" b="1" i="1"/>
              <a:t>cf</a:t>
            </a:r>
            <a:r>
              <a:rPr lang="zh-CN" altLang="en-US" b="1"/>
              <a:t>：指向程序区中函数体开始的地方</a:t>
            </a:r>
          </a:p>
          <a:p>
            <a:pPr lvl="1">
              <a:buFontTx/>
              <a:buNone/>
            </a:pPr>
            <a:r>
              <a:rPr lang="en-US" altLang="zh-CN" b="1"/>
              <a:t>	2</a:t>
            </a:r>
            <a:r>
              <a:rPr lang="zh-CN" altLang="en-US" b="1"/>
              <a:t>、</a:t>
            </a:r>
            <a:r>
              <a:rPr lang="en-US" altLang="zh-CN" b="1" i="1"/>
              <a:t>fap</a:t>
            </a:r>
            <a:r>
              <a:rPr lang="zh-CN" altLang="en-US" b="1"/>
              <a:t>：指向函数变元向量</a:t>
            </a:r>
          </a:p>
          <a:p>
            <a:pPr lvl="1">
              <a:buFontTx/>
              <a:buNone/>
            </a:pPr>
            <a:r>
              <a:rPr lang="en-US" altLang="zh-CN" b="1"/>
              <a:t>	3</a:t>
            </a:r>
            <a:r>
              <a:rPr lang="zh-CN" altLang="en-US" b="1"/>
              <a:t>、</a:t>
            </a:r>
            <a:r>
              <a:rPr lang="en-US" altLang="zh-CN" b="1" i="1"/>
              <a:t>fgp</a:t>
            </a:r>
            <a:r>
              <a:rPr lang="zh-CN" altLang="en-US" b="1"/>
              <a:t>：函数各全局变量值的指针所组成的向量的指针</a:t>
            </a:r>
          </a:p>
          <a:p>
            <a:pPr lvl="1">
              <a:buFontTx/>
              <a:buNone/>
            </a:pPr>
            <a:r>
              <a:rPr lang="zh-CN" altLang="en-US" b="1"/>
              <a:t>	后两个向量也存在堆中</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14179" name="Rectangle 3"/>
          <p:cNvSpPr>
            <a:spLocks noGrp="1" noChangeArrowheads="1"/>
          </p:cNvSpPr>
          <p:nvPr>
            <p:ph idx="1"/>
          </p:nvPr>
        </p:nvSpPr>
        <p:spPr>
          <a:xfrm>
            <a:off x="287338" y="1438275"/>
            <a:ext cx="8564562" cy="5038725"/>
          </a:xfrm>
          <a:noFill/>
        </p:spPr>
        <p:txBody>
          <a:bodyPr/>
          <a:lstStyle/>
          <a:p>
            <a:pPr>
              <a:buFontTx/>
              <a:buNone/>
            </a:pPr>
            <a:r>
              <a:rPr lang="en-US" altLang="zh-CN" b="1"/>
              <a:t>13.3.2 </a:t>
            </a:r>
            <a:r>
              <a:rPr lang="zh-CN" altLang="en-US" b="1"/>
              <a:t>抽象机的堆</a:t>
            </a:r>
          </a:p>
          <a:p>
            <a:pPr lvl="1">
              <a:buFontTx/>
              <a:buNone/>
            </a:pPr>
            <a:r>
              <a:rPr lang="zh-CN" altLang="en-US" b="1"/>
              <a:t>堆对象有四类</a:t>
            </a:r>
          </a:p>
          <a:p>
            <a:pPr lvl="1"/>
            <a:r>
              <a:rPr lang="en-US" altLang="zh-CN" b="1"/>
              <a:t>BASIC</a:t>
            </a:r>
            <a:r>
              <a:rPr lang="zh-CN" altLang="en-US" b="1"/>
              <a:t>：存放基值的单元</a:t>
            </a:r>
            <a:r>
              <a:rPr lang="en-US" altLang="zh-CN" b="1" i="1"/>
              <a:t>b</a:t>
            </a:r>
            <a:endParaRPr lang="en-US" altLang="zh-CN"/>
          </a:p>
          <a:p>
            <a:pPr lvl="1"/>
            <a:r>
              <a:rPr lang="en-US" altLang="zh-CN" b="1"/>
              <a:t>FUNVAL</a:t>
            </a:r>
            <a:r>
              <a:rPr lang="zh-CN" altLang="en-US" b="1"/>
              <a:t>：对象表示一个函数值</a:t>
            </a:r>
          </a:p>
          <a:p>
            <a:pPr lvl="1"/>
            <a:r>
              <a:rPr lang="en-US" altLang="zh-CN" b="1"/>
              <a:t>CLOSURE</a:t>
            </a:r>
            <a:r>
              <a:rPr lang="zh-CN" altLang="en-US" b="1"/>
              <a:t>：对象是一个闭包，有两个成分</a:t>
            </a:r>
          </a:p>
          <a:p>
            <a:pPr lvl="1">
              <a:buFontTx/>
              <a:buNone/>
            </a:pPr>
            <a:r>
              <a:rPr lang="en-US" altLang="zh-CN" b="1" i="1"/>
              <a:t>	</a:t>
            </a:r>
            <a:r>
              <a:rPr lang="en-US" altLang="zh-CN" b="1"/>
              <a:t>1</a:t>
            </a:r>
            <a:r>
              <a:rPr lang="zh-CN" altLang="en-US" b="1"/>
              <a:t>、</a:t>
            </a:r>
            <a:r>
              <a:rPr lang="en-US" altLang="zh-CN" b="1" i="1"/>
              <a:t>cp</a:t>
            </a:r>
            <a:r>
              <a:rPr lang="zh-CN" altLang="en-US" b="1"/>
              <a:t>：代码指针</a:t>
            </a:r>
          </a:p>
          <a:p>
            <a:pPr lvl="1">
              <a:buFontTx/>
              <a:buNone/>
            </a:pPr>
            <a:r>
              <a:rPr lang="en-US" altLang="zh-CN" b="1"/>
              <a:t>	2</a:t>
            </a:r>
            <a:r>
              <a:rPr lang="zh-CN" altLang="en-US" b="1"/>
              <a:t>、</a:t>
            </a:r>
            <a:r>
              <a:rPr lang="en-US" altLang="zh-CN" b="1" i="1"/>
              <a:t>gp</a:t>
            </a:r>
            <a:r>
              <a:rPr lang="zh-CN" altLang="en-US" b="1"/>
              <a:t>：全局变量值的指针向量的指针</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16227" name="Rectangle 3"/>
          <p:cNvSpPr>
            <a:spLocks noGrp="1" noChangeArrowheads="1"/>
          </p:cNvSpPr>
          <p:nvPr>
            <p:ph idx="1"/>
          </p:nvPr>
        </p:nvSpPr>
        <p:spPr>
          <a:xfrm>
            <a:off x="287338" y="1438275"/>
            <a:ext cx="8564562" cy="5038725"/>
          </a:xfrm>
          <a:noFill/>
        </p:spPr>
        <p:txBody>
          <a:bodyPr/>
          <a:lstStyle/>
          <a:p>
            <a:pPr>
              <a:buFontTx/>
              <a:buNone/>
            </a:pPr>
            <a:r>
              <a:rPr lang="en-US" altLang="zh-CN" b="1"/>
              <a:t>13.3.2 </a:t>
            </a:r>
            <a:r>
              <a:rPr lang="zh-CN" altLang="en-US" b="1"/>
              <a:t>抽象机的堆</a:t>
            </a:r>
          </a:p>
          <a:p>
            <a:pPr lvl="1">
              <a:buFontTx/>
              <a:buNone/>
            </a:pPr>
            <a:r>
              <a:rPr lang="zh-CN" altLang="en-US" b="1"/>
              <a:t>堆对象有四类</a:t>
            </a:r>
          </a:p>
          <a:p>
            <a:pPr lvl="1"/>
            <a:r>
              <a:rPr lang="en-US" altLang="zh-CN" b="1"/>
              <a:t>BASIC</a:t>
            </a:r>
            <a:r>
              <a:rPr lang="zh-CN" altLang="en-US" b="1"/>
              <a:t>：存放基值的单元</a:t>
            </a:r>
            <a:r>
              <a:rPr lang="en-US" altLang="zh-CN" b="1" i="1"/>
              <a:t>b</a:t>
            </a:r>
            <a:endParaRPr lang="en-US" altLang="zh-CN"/>
          </a:p>
          <a:p>
            <a:pPr lvl="1"/>
            <a:r>
              <a:rPr lang="en-US" altLang="zh-CN" b="1"/>
              <a:t>FUNVAL</a:t>
            </a:r>
            <a:r>
              <a:rPr lang="zh-CN" altLang="en-US" b="1"/>
              <a:t>：对象表示一个函数值</a:t>
            </a:r>
          </a:p>
          <a:p>
            <a:pPr lvl="1"/>
            <a:r>
              <a:rPr lang="en-US" altLang="zh-CN" b="1"/>
              <a:t>CLOSURE</a:t>
            </a:r>
            <a:r>
              <a:rPr lang="zh-CN" altLang="en-US" b="1"/>
              <a:t>：对象是一个闭包</a:t>
            </a:r>
          </a:p>
          <a:p>
            <a:pPr lvl="1"/>
            <a:r>
              <a:rPr lang="en-US" altLang="zh-CN" b="1"/>
              <a:t>VECTOR</a:t>
            </a:r>
            <a:r>
              <a:rPr lang="zh-CN" altLang="en-US" b="1"/>
              <a:t>：对象是堆对象指针的向量</a:t>
            </a:r>
          </a:p>
          <a:p>
            <a:pPr lvl="1">
              <a:buFontTx/>
              <a:buNone/>
            </a:pPr>
            <a:r>
              <a:rPr lang="zh-CN" altLang="en-US" b="1"/>
              <a:t>	</a:t>
            </a:r>
            <a:r>
              <a:rPr lang="en-US" altLang="zh-CN" b="1"/>
              <a:t>1</a:t>
            </a:r>
            <a:r>
              <a:rPr lang="zh-CN" altLang="en-US" b="1"/>
              <a:t>、存放函数变元的指针，或</a:t>
            </a:r>
          </a:p>
          <a:p>
            <a:pPr lvl="1">
              <a:buFontTx/>
              <a:buNone/>
            </a:pPr>
            <a:r>
              <a:rPr lang="zh-CN" altLang="en-US" b="1"/>
              <a:t>	</a:t>
            </a:r>
            <a:r>
              <a:rPr lang="en-US" altLang="zh-CN" b="1"/>
              <a:t>2</a:t>
            </a:r>
            <a:r>
              <a:rPr lang="zh-CN" altLang="en-US" b="1"/>
              <a:t>、存放</a:t>
            </a:r>
            <a:r>
              <a:rPr lang="en-US" altLang="zh-CN" b="1"/>
              <a:t>FUNVAL</a:t>
            </a:r>
            <a:r>
              <a:rPr lang="zh-CN" altLang="en-US" b="1"/>
              <a:t>对象的全局变量的指针，或</a:t>
            </a:r>
          </a:p>
          <a:p>
            <a:pPr lvl="1">
              <a:buFontTx/>
              <a:buNone/>
            </a:pPr>
            <a:r>
              <a:rPr lang="zh-CN" altLang="en-US" b="1"/>
              <a:t>	</a:t>
            </a:r>
            <a:r>
              <a:rPr lang="en-US" altLang="zh-CN" b="1"/>
              <a:t>3</a:t>
            </a:r>
            <a:r>
              <a:rPr lang="zh-CN" altLang="en-US" b="1"/>
              <a:t>、存放</a:t>
            </a:r>
            <a:r>
              <a:rPr lang="en-US" altLang="zh-CN" b="1"/>
              <a:t>CLOSURE</a:t>
            </a:r>
            <a:r>
              <a:rPr lang="zh-CN" altLang="en-US" b="1"/>
              <a:t>对象的全局变量的指针</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18275" name="Rectangle 3"/>
          <p:cNvSpPr>
            <a:spLocks noGrp="1" noChangeArrowheads="1"/>
          </p:cNvSpPr>
          <p:nvPr>
            <p:ph idx="1"/>
          </p:nvPr>
        </p:nvSpPr>
        <p:spPr>
          <a:xfrm>
            <a:off x="287338" y="1438275"/>
            <a:ext cx="8564562" cy="5038725"/>
          </a:xfrm>
          <a:noFill/>
        </p:spPr>
        <p:txBody>
          <a:bodyPr/>
          <a:lstStyle/>
          <a:p>
            <a:pPr>
              <a:buFontTx/>
              <a:buNone/>
            </a:pPr>
            <a:r>
              <a:rPr lang="en-US" altLang="zh-CN" b="1"/>
              <a:t>13.3.2 </a:t>
            </a:r>
            <a:r>
              <a:rPr lang="zh-CN" altLang="en-US" b="1"/>
              <a:t>抽象机的堆</a:t>
            </a:r>
          </a:p>
          <a:p>
            <a:pPr lvl="1">
              <a:buFontTx/>
              <a:buNone/>
            </a:pPr>
            <a:r>
              <a:rPr lang="zh-CN" altLang="en-US" b="1"/>
              <a:t>建立堆对象的指令如下</a:t>
            </a:r>
          </a:p>
          <a:p>
            <a:pPr lvl="1"/>
            <a:r>
              <a:rPr lang="en-US" altLang="zh-CN" b="1"/>
              <a:t>mkbasic</a:t>
            </a:r>
            <a:r>
              <a:rPr lang="zh-CN" altLang="en-US" b="1"/>
              <a:t>：建立基值</a:t>
            </a:r>
            <a:endParaRPr lang="en-US" altLang="zh-CN"/>
          </a:p>
          <a:p>
            <a:pPr lvl="1"/>
            <a:r>
              <a:rPr lang="en-US" altLang="zh-CN" b="1"/>
              <a:t>mkfunval</a:t>
            </a:r>
            <a:r>
              <a:rPr lang="zh-CN" altLang="en-US" b="1"/>
              <a:t>：建立函数值</a:t>
            </a:r>
          </a:p>
          <a:p>
            <a:pPr lvl="1"/>
            <a:r>
              <a:rPr lang="en-US" altLang="zh-CN" b="1"/>
              <a:t>mkclos</a:t>
            </a:r>
            <a:r>
              <a:rPr lang="zh-CN" altLang="en-US" b="1"/>
              <a:t>：建立闭包</a:t>
            </a:r>
          </a:p>
          <a:p>
            <a:pPr lvl="1"/>
            <a:r>
              <a:rPr lang="en-US" altLang="zh-CN" b="1"/>
              <a:t>mkvec </a:t>
            </a:r>
            <a:r>
              <a:rPr lang="en-US" altLang="zh-CN" b="1" i="1"/>
              <a:t>n</a:t>
            </a:r>
            <a:r>
              <a:rPr lang="zh-CN" altLang="en-US" b="1"/>
              <a:t>：建立有</a:t>
            </a:r>
            <a:r>
              <a:rPr lang="en-US" altLang="zh-CN" b="1" i="1"/>
              <a:t>n</a:t>
            </a:r>
            <a:r>
              <a:rPr lang="zh-CN" altLang="en-US" b="1"/>
              <a:t>分量的向量</a:t>
            </a:r>
          </a:p>
          <a:p>
            <a:pPr lvl="1"/>
            <a:r>
              <a:rPr lang="en-US" altLang="zh-CN" b="1"/>
              <a:t>alloc</a:t>
            </a:r>
            <a:r>
              <a:rPr lang="zh-CN" altLang="en-US" b="1"/>
              <a:t>：建立空闭包</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22"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20323" name="Rectangle 3"/>
          <p:cNvSpPr>
            <a:spLocks noGrp="1" noChangeArrowheads="1"/>
          </p:cNvSpPr>
          <p:nvPr>
            <p:ph idx="1"/>
          </p:nvPr>
        </p:nvSpPr>
        <p:spPr>
          <a:xfrm>
            <a:off x="287338" y="1438275"/>
            <a:ext cx="8564562" cy="5038725"/>
          </a:xfrm>
          <a:noFill/>
        </p:spPr>
        <p:txBody>
          <a:bodyPr/>
          <a:lstStyle/>
          <a:p>
            <a:pPr>
              <a:buFontTx/>
              <a:buNone/>
            </a:pPr>
            <a:r>
              <a:rPr lang="en-US" altLang="zh-CN" b="1"/>
              <a:t>13.3.3 </a:t>
            </a:r>
            <a:r>
              <a:rPr lang="zh-CN" altLang="en-US" b="1"/>
              <a:t>名字的寻址</a:t>
            </a:r>
          </a:p>
          <a:p>
            <a:pPr lvl="1">
              <a:buFontTx/>
              <a:buNone/>
            </a:pPr>
            <a:r>
              <a:rPr lang="zh-CN" altLang="en-US" b="1"/>
              <a:t>问题</a:t>
            </a:r>
          </a:p>
          <a:p>
            <a:pPr lvl="1"/>
            <a:r>
              <a:rPr lang="zh-CN" altLang="en-US" b="1"/>
              <a:t>函数定义的编译必须考虑函数应用允许变元不足和变元过剩的情况</a:t>
            </a:r>
            <a:endParaRPr lang="zh-CN" altLang="en-US"/>
          </a:p>
          <a:p>
            <a:pPr lvl="1"/>
            <a:r>
              <a:rPr lang="zh-CN" altLang="en-US" b="1"/>
              <a:t>编译函数应用</a:t>
            </a:r>
            <a:r>
              <a:rPr lang="en-US" altLang="zh-CN" b="1" i="1"/>
              <a:t>e</a:t>
            </a:r>
            <a:r>
              <a:rPr lang="en-US" altLang="zh-CN" b="1"/>
              <a:t> </a:t>
            </a:r>
            <a:r>
              <a:rPr lang="en-US" altLang="zh-CN" b="1" i="1"/>
              <a:t>e</a:t>
            </a:r>
            <a:r>
              <a:rPr lang="en-US" altLang="zh-CN" b="1" baseline="-25000"/>
              <a:t>1</a:t>
            </a:r>
            <a:r>
              <a:rPr lang="en-US" altLang="zh-CN" b="1"/>
              <a:t> ... </a:t>
            </a:r>
            <a:r>
              <a:rPr lang="en-US" altLang="zh-CN" b="1" i="1"/>
              <a:t>e</a:t>
            </a:r>
            <a:r>
              <a:rPr lang="en-US" altLang="zh-CN" b="1" i="1" baseline="-25000"/>
              <a:t>m</a:t>
            </a:r>
            <a:r>
              <a:rPr lang="zh-CN" altLang="en-US" b="1"/>
              <a:t>时，编译器并非总能知道被应用函数的变元个数</a:t>
            </a:r>
          </a:p>
          <a:p>
            <a:pPr lvl="1"/>
            <a:r>
              <a:rPr lang="zh-CN" altLang="en-US" b="1"/>
              <a:t>这给编译时确定栈帧中变元和局部变量的地址带来困难</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70"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22371" name="Rectangle 3"/>
          <p:cNvSpPr>
            <a:spLocks noGrp="1" noChangeArrowheads="1"/>
          </p:cNvSpPr>
          <p:nvPr>
            <p:ph idx="1"/>
          </p:nvPr>
        </p:nvSpPr>
        <p:spPr>
          <a:xfrm>
            <a:off x="287338" y="1438275"/>
            <a:ext cx="8564562" cy="5038725"/>
          </a:xfrm>
          <a:noFill/>
        </p:spPr>
        <p:txBody>
          <a:bodyPr/>
          <a:lstStyle/>
          <a:p>
            <a:pPr>
              <a:buFontTx/>
              <a:buNone/>
            </a:pPr>
            <a:r>
              <a:rPr lang="en-US" altLang="zh-CN" b="1"/>
              <a:t>13.3.3 </a:t>
            </a:r>
            <a:r>
              <a:rPr lang="zh-CN" altLang="en-US" b="1"/>
              <a:t>名字的寻址</a:t>
            </a:r>
          </a:p>
          <a:p>
            <a:pPr lvl="1">
              <a:spcBef>
                <a:spcPct val="0"/>
              </a:spcBef>
              <a:buFontTx/>
              <a:buNone/>
            </a:pPr>
            <a:r>
              <a:rPr lang="zh-CN" altLang="en-US" b="1"/>
              <a:t>考虑执行函数应用</a:t>
            </a:r>
            <a:r>
              <a:rPr lang="en-US" altLang="zh-CN" b="1" i="1"/>
              <a:t>e</a:t>
            </a:r>
            <a:r>
              <a:rPr lang="en-US" altLang="zh-CN" b="1"/>
              <a:t> </a:t>
            </a:r>
            <a:r>
              <a:rPr lang="en-US" altLang="zh-CN" b="1" i="1"/>
              <a:t>e</a:t>
            </a:r>
            <a:r>
              <a:rPr lang="en-US" altLang="zh-CN" b="1" baseline="-25000"/>
              <a:t>1</a:t>
            </a:r>
            <a:r>
              <a:rPr lang="en-US" altLang="zh-CN" b="1"/>
              <a:t> ... </a:t>
            </a:r>
            <a:r>
              <a:rPr lang="en-US" altLang="zh-CN" b="1" i="1"/>
              <a:t>e</a:t>
            </a:r>
            <a:r>
              <a:rPr lang="en-US" altLang="zh-CN" b="1" i="1" baseline="-25000"/>
              <a:t>m</a:t>
            </a:r>
            <a:r>
              <a:rPr lang="zh-CN" altLang="en-US" b="1"/>
              <a:t>时名字的寻址</a:t>
            </a:r>
          </a:p>
          <a:p>
            <a:pPr lvl="1">
              <a:spcBef>
                <a:spcPct val="0"/>
              </a:spcBef>
            </a:pPr>
            <a:r>
              <a:rPr lang="zh-CN" altLang="en-US" b="1"/>
              <a:t>若基于</a:t>
            </a:r>
            <a:r>
              <a:rPr lang="en-US" altLang="zh-CN" b="1"/>
              <a:t>FP</a:t>
            </a:r>
            <a:r>
              <a:rPr lang="zh-CN" altLang="en-US" b="1"/>
              <a:t>访问，编译函数定义时，由于不知</a:t>
            </a:r>
          </a:p>
          <a:p>
            <a:pPr lvl="1">
              <a:spcBef>
                <a:spcPct val="0"/>
              </a:spcBef>
              <a:buFontTx/>
              <a:buNone/>
            </a:pPr>
            <a:r>
              <a:rPr lang="zh-CN" altLang="en-US" b="1"/>
              <a:t>实参个数，</a:t>
            </a:r>
          </a:p>
          <a:p>
            <a:pPr lvl="1">
              <a:spcBef>
                <a:spcPct val="0"/>
              </a:spcBef>
              <a:buFontTx/>
              <a:buNone/>
            </a:pPr>
            <a:r>
              <a:rPr lang="zh-CN" altLang="en-US" b="1"/>
              <a:t>局部变量</a:t>
            </a:r>
          </a:p>
          <a:p>
            <a:pPr lvl="1">
              <a:spcBef>
                <a:spcPct val="0"/>
              </a:spcBef>
              <a:buFontTx/>
              <a:buNone/>
            </a:pPr>
            <a:r>
              <a:rPr lang="zh-CN" altLang="en-US" b="1"/>
              <a:t>的寻址困</a:t>
            </a:r>
          </a:p>
          <a:p>
            <a:pPr lvl="1">
              <a:spcBef>
                <a:spcPct val="0"/>
              </a:spcBef>
              <a:buFontTx/>
              <a:buNone/>
            </a:pPr>
            <a:r>
              <a:rPr lang="zh-CN" altLang="en-US" b="1"/>
              <a:t>难</a:t>
            </a:r>
          </a:p>
        </p:txBody>
      </p:sp>
      <p:grpSp>
        <p:nvGrpSpPr>
          <p:cNvPr id="1722372" name="Group 4"/>
          <p:cNvGrpSpPr>
            <a:grpSpLocks/>
          </p:cNvGrpSpPr>
          <p:nvPr/>
        </p:nvGrpSpPr>
        <p:grpSpPr bwMode="auto">
          <a:xfrm>
            <a:off x="6227763" y="3113088"/>
            <a:ext cx="2647950" cy="3744912"/>
            <a:chOff x="3606" y="1797"/>
            <a:chExt cx="1668" cy="2359"/>
          </a:xfrm>
        </p:grpSpPr>
        <p:sp>
          <p:nvSpPr>
            <p:cNvPr id="1722373" name="Line 5"/>
            <p:cNvSpPr>
              <a:spLocks noChangeShapeType="1"/>
            </p:cNvSpPr>
            <p:nvPr/>
          </p:nvSpPr>
          <p:spPr bwMode="auto">
            <a:xfrm flipH="1">
              <a:off x="4115" y="1797"/>
              <a:ext cx="0" cy="22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4" name="Line 6"/>
            <p:cNvSpPr>
              <a:spLocks noChangeShapeType="1"/>
            </p:cNvSpPr>
            <p:nvPr/>
          </p:nvSpPr>
          <p:spPr bwMode="auto">
            <a:xfrm>
              <a:off x="5262" y="1823"/>
              <a:ext cx="0" cy="2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5" name="Line 7"/>
            <p:cNvSpPr>
              <a:spLocks noChangeShapeType="1"/>
            </p:cNvSpPr>
            <p:nvPr/>
          </p:nvSpPr>
          <p:spPr bwMode="auto">
            <a:xfrm>
              <a:off x="4127" y="3286"/>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6" name="Line 8"/>
            <p:cNvSpPr>
              <a:spLocks noChangeShapeType="1"/>
            </p:cNvSpPr>
            <p:nvPr/>
          </p:nvSpPr>
          <p:spPr bwMode="auto">
            <a:xfrm>
              <a:off x="4115" y="188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7" name="Line 9"/>
            <p:cNvSpPr>
              <a:spLocks noChangeShapeType="1"/>
            </p:cNvSpPr>
            <p:nvPr/>
          </p:nvSpPr>
          <p:spPr bwMode="auto">
            <a:xfrm>
              <a:off x="4115" y="2178"/>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8" name="Line 10"/>
            <p:cNvSpPr>
              <a:spLocks noChangeShapeType="1"/>
            </p:cNvSpPr>
            <p:nvPr/>
          </p:nvSpPr>
          <p:spPr bwMode="auto">
            <a:xfrm>
              <a:off x="4101" y="247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79" name="Line 11"/>
            <p:cNvSpPr>
              <a:spLocks noChangeShapeType="1"/>
            </p:cNvSpPr>
            <p:nvPr/>
          </p:nvSpPr>
          <p:spPr bwMode="auto">
            <a:xfrm>
              <a:off x="4115" y="2782"/>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80" name="Rectangle 12"/>
            <p:cNvSpPr>
              <a:spLocks noChangeArrowheads="1"/>
            </p:cNvSpPr>
            <p:nvPr/>
          </p:nvSpPr>
          <p:spPr bwMode="auto">
            <a:xfrm>
              <a:off x="4150" y="1888"/>
              <a:ext cx="10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zh-CN" altLang="en-US" sz="2800"/>
                <a:t>继续地址</a:t>
              </a:r>
            </a:p>
          </p:txBody>
        </p:sp>
        <p:sp>
          <p:nvSpPr>
            <p:cNvPr id="1722381" name="Rectangle 13"/>
            <p:cNvSpPr>
              <a:spLocks noChangeArrowheads="1"/>
            </p:cNvSpPr>
            <p:nvPr/>
          </p:nvSpPr>
          <p:spPr bwMode="auto">
            <a:xfrm>
              <a:off x="4377" y="2160"/>
              <a:ext cx="7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r>
                <a:rPr lang="en-US" altLang="zh-CN" sz="2800" i="1" baseline="-25000"/>
                <a:t>old</a:t>
              </a:r>
              <a:endParaRPr lang="en-US" altLang="zh-CN" sz="2800"/>
            </a:p>
          </p:txBody>
        </p:sp>
        <p:sp>
          <p:nvSpPr>
            <p:cNvPr id="1722382" name="Rectangle 14"/>
            <p:cNvSpPr>
              <a:spLocks noChangeArrowheads="1"/>
            </p:cNvSpPr>
            <p:nvPr/>
          </p:nvSpPr>
          <p:spPr bwMode="auto">
            <a:xfrm>
              <a:off x="4377" y="2432"/>
              <a:ext cx="7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GP</a:t>
              </a:r>
              <a:r>
                <a:rPr lang="en-US" altLang="zh-CN" sz="2800" i="1" baseline="-25000"/>
                <a:t>old</a:t>
              </a:r>
              <a:endParaRPr lang="en-US" altLang="zh-CN" sz="2800"/>
            </a:p>
          </p:txBody>
        </p:sp>
        <p:sp>
          <p:nvSpPr>
            <p:cNvPr id="1722383" name="Rectangle 15"/>
            <p:cNvSpPr>
              <a:spLocks noChangeArrowheads="1"/>
            </p:cNvSpPr>
            <p:nvPr/>
          </p:nvSpPr>
          <p:spPr bwMode="auto">
            <a:xfrm>
              <a:off x="4150" y="2840"/>
              <a:ext cx="103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zh-CN" altLang="en-US" sz="2800"/>
                <a:t>实在参数</a:t>
              </a:r>
            </a:p>
          </p:txBody>
        </p:sp>
        <p:sp>
          <p:nvSpPr>
            <p:cNvPr id="1722384" name="Line 16"/>
            <p:cNvSpPr>
              <a:spLocks noChangeShapeType="1"/>
            </p:cNvSpPr>
            <p:nvPr/>
          </p:nvSpPr>
          <p:spPr bwMode="auto">
            <a:xfrm>
              <a:off x="4126" y="4052"/>
              <a:ext cx="1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85" name="Rectangle 17"/>
            <p:cNvSpPr>
              <a:spLocks noChangeArrowheads="1"/>
            </p:cNvSpPr>
            <p:nvPr/>
          </p:nvSpPr>
          <p:spPr bwMode="auto">
            <a:xfrm>
              <a:off x="4150" y="3294"/>
              <a:ext cx="1031"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lnSpc>
                  <a:spcPct val="90000"/>
                </a:lnSpc>
              </a:pPr>
              <a:r>
                <a:rPr lang="zh-CN" altLang="en-US" sz="2800"/>
                <a:t>局部变量</a:t>
              </a:r>
            </a:p>
            <a:p>
              <a:pPr marL="342900" indent="-342900" algn="ctr">
                <a:lnSpc>
                  <a:spcPct val="90000"/>
                </a:lnSpc>
              </a:pPr>
              <a:r>
                <a:rPr lang="zh-CN" altLang="en-US" sz="2800"/>
                <a:t>和</a:t>
              </a:r>
            </a:p>
            <a:p>
              <a:pPr marL="342900" indent="-342900" algn="ctr">
                <a:lnSpc>
                  <a:spcPct val="90000"/>
                </a:lnSpc>
              </a:pPr>
              <a:r>
                <a:rPr lang="zh-CN" altLang="en-US" sz="2800"/>
                <a:t>中间结果</a:t>
              </a:r>
            </a:p>
          </p:txBody>
        </p:sp>
        <p:sp>
          <p:nvSpPr>
            <p:cNvPr id="1722386" name="Rectangle 18"/>
            <p:cNvSpPr>
              <a:spLocks noChangeArrowheads="1"/>
            </p:cNvSpPr>
            <p:nvPr/>
          </p:nvSpPr>
          <p:spPr bwMode="auto">
            <a:xfrm>
              <a:off x="3606" y="2394"/>
              <a:ext cx="6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22387" name="Line 19"/>
            <p:cNvSpPr>
              <a:spLocks noChangeShapeType="1"/>
            </p:cNvSpPr>
            <p:nvPr/>
          </p:nvSpPr>
          <p:spPr bwMode="auto">
            <a:xfrm>
              <a:off x="3919" y="2625"/>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2388" name="Rectangle 20"/>
            <p:cNvSpPr>
              <a:spLocks noChangeArrowheads="1"/>
            </p:cNvSpPr>
            <p:nvPr/>
          </p:nvSpPr>
          <p:spPr bwMode="auto">
            <a:xfrm>
              <a:off x="3630" y="3768"/>
              <a:ext cx="6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22389" name="Line 21"/>
            <p:cNvSpPr>
              <a:spLocks noChangeShapeType="1"/>
            </p:cNvSpPr>
            <p:nvPr/>
          </p:nvSpPr>
          <p:spPr bwMode="auto">
            <a:xfrm>
              <a:off x="3919" y="4026"/>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22409" name="Group 41"/>
          <p:cNvGrpSpPr>
            <a:grpSpLocks/>
          </p:cNvGrpSpPr>
          <p:nvPr/>
        </p:nvGrpSpPr>
        <p:grpSpPr bwMode="auto">
          <a:xfrm>
            <a:off x="2268538" y="3068638"/>
            <a:ext cx="3619500" cy="3673475"/>
            <a:chOff x="827" y="1706"/>
            <a:chExt cx="2280" cy="2314"/>
          </a:xfrm>
        </p:grpSpPr>
        <p:sp>
          <p:nvSpPr>
            <p:cNvPr id="1722392" name="Line 24"/>
            <p:cNvSpPr>
              <a:spLocks noChangeShapeType="1"/>
            </p:cNvSpPr>
            <p:nvPr/>
          </p:nvSpPr>
          <p:spPr bwMode="auto">
            <a:xfrm flipH="1">
              <a:off x="1275" y="1706"/>
              <a:ext cx="0" cy="22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93" name="Line 25"/>
            <p:cNvSpPr>
              <a:spLocks noChangeShapeType="1"/>
            </p:cNvSpPr>
            <p:nvPr/>
          </p:nvSpPr>
          <p:spPr bwMode="auto">
            <a:xfrm>
              <a:off x="3043" y="1715"/>
              <a:ext cx="0" cy="2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94" name="Rectangle 26"/>
            <p:cNvSpPr>
              <a:spLocks noChangeArrowheads="1"/>
            </p:cNvSpPr>
            <p:nvPr/>
          </p:nvSpPr>
          <p:spPr bwMode="auto">
            <a:xfrm>
              <a:off x="1293" y="3710"/>
              <a:ext cx="18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en-US" altLang="zh-CN" sz="2800" i="1"/>
                <a:t>e</a:t>
              </a:r>
              <a:r>
                <a:rPr lang="zh-CN" altLang="en-US" sz="2800"/>
                <a:t>的</a:t>
              </a:r>
              <a:r>
                <a:rPr lang="en-US" altLang="zh-CN" sz="2800"/>
                <a:t>FUNVAL</a:t>
              </a:r>
              <a:r>
                <a:rPr lang="zh-CN" altLang="en-US" sz="2800"/>
                <a:t>指针</a:t>
              </a:r>
            </a:p>
          </p:txBody>
        </p:sp>
        <p:sp>
          <p:nvSpPr>
            <p:cNvPr id="1722395" name="Rectangle 27"/>
            <p:cNvSpPr>
              <a:spLocks noChangeArrowheads="1"/>
            </p:cNvSpPr>
            <p:nvPr/>
          </p:nvSpPr>
          <p:spPr bwMode="auto">
            <a:xfrm>
              <a:off x="1473" y="3385"/>
              <a:ext cx="15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i="1" baseline="-25000"/>
                <a:t>m</a:t>
              </a:r>
              <a:r>
                <a:rPr lang="zh-CN" altLang="en-US" sz="2800"/>
                <a:t>闭包的指针</a:t>
              </a:r>
            </a:p>
          </p:txBody>
        </p:sp>
        <p:sp>
          <p:nvSpPr>
            <p:cNvPr id="1722396" name="Line 28"/>
            <p:cNvSpPr>
              <a:spLocks noChangeShapeType="1"/>
            </p:cNvSpPr>
            <p:nvPr/>
          </p:nvSpPr>
          <p:spPr bwMode="auto">
            <a:xfrm flipV="1">
              <a:off x="1283" y="3974"/>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397" name="Rectangle 29"/>
            <p:cNvSpPr>
              <a:spLocks noChangeArrowheads="1"/>
            </p:cNvSpPr>
            <p:nvPr/>
          </p:nvSpPr>
          <p:spPr bwMode="auto">
            <a:xfrm>
              <a:off x="840" y="2055"/>
              <a:ext cx="49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22398" name="Line 30"/>
            <p:cNvSpPr>
              <a:spLocks noChangeShapeType="1"/>
            </p:cNvSpPr>
            <p:nvPr/>
          </p:nvSpPr>
          <p:spPr bwMode="auto">
            <a:xfrm>
              <a:off x="1115" y="2300"/>
              <a:ext cx="16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2399" name="Rectangle 31"/>
            <p:cNvSpPr>
              <a:spLocks noChangeArrowheads="1"/>
            </p:cNvSpPr>
            <p:nvPr/>
          </p:nvSpPr>
          <p:spPr bwMode="auto">
            <a:xfrm>
              <a:off x="827" y="3584"/>
              <a:ext cx="49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22400" name="Line 32"/>
            <p:cNvSpPr>
              <a:spLocks noChangeShapeType="1"/>
            </p:cNvSpPr>
            <p:nvPr/>
          </p:nvSpPr>
          <p:spPr bwMode="auto">
            <a:xfrm>
              <a:off x="1104" y="3816"/>
              <a:ext cx="16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2401" name="Line 33"/>
            <p:cNvSpPr>
              <a:spLocks noChangeShapeType="1"/>
            </p:cNvSpPr>
            <p:nvPr/>
          </p:nvSpPr>
          <p:spPr bwMode="auto">
            <a:xfrm flipV="1">
              <a:off x="1283" y="3694"/>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2" name="Line 34"/>
            <p:cNvSpPr>
              <a:spLocks noChangeShapeType="1"/>
            </p:cNvSpPr>
            <p:nvPr/>
          </p:nvSpPr>
          <p:spPr bwMode="auto">
            <a:xfrm flipV="1">
              <a:off x="1283" y="3403"/>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3" name="Line 35"/>
            <p:cNvSpPr>
              <a:spLocks noChangeShapeType="1"/>
            </p:cNvSpPr>
            <p:nvPr/>
          </p:nvSpPr>
          <p:spPr bwMode="auto">
            <a:xfrm flipV="1">
              <a:off x="1282" y="2724"/>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4" name="Line 36"/>
            <p:cNvSpPr>
              <a:spLocks noChangeShapeType="1"/>
            </p:cNvSpPr>
            <p:nvPr/>
          </p:nvSpPr>
          <p:spPr bwMode="auto">
            <a:xfrm flipV="1">
              <a:off x="1295" y="2419"/>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5" name="Line 37"/>
            <p:cNvSpPr>
              <a:spLocks noChangeShapeType="1"/>
            </p:cNvSpPr>
            <p:nvPr/>
          </p:nvSpPr>
          <p:spPr bwMode="auto">
            <a:xfrm flipV="1">
              <a:off x="1282" y="2114"/>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6" name="Line 38"/>
            <p:cNvSpPr>
              <a:spLocks noChangeShapeType="1"/>
            </p:cNvSpPr>
            <p:nvPr/>
          </p:nvSpPr>
          <p:spPr bwMode="auto">
            <a:xfrm flipV="1">
              <a:off x="1283" y="1793"/>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2407" name="Rectangle 39"/>
            <p:cNvSpPr>
              <a:spLocks noChangeArrowheads="1"/>
            </p:cNvSpPr>
            <p:nvPr/>
          </p:nvSpPr>
          <p:spPr bwMode="auto">
            <a:xfrm>
              <a:off x="1474" y="2431"/>
              <a:ext cx="149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baseline="-25000"/>
                <a:t>1</a:t>
              </a:r>
              <a:r>
                <a:rPr lang="zh-CN" altLang="en-US" sz="2800"/>
                <a:t>闭包的指针</a:t>
              </a:r>
            </a:p>
          </p:txBody>
        </p:sp>
        <p:sp>
          <p:nvSpPr>
            <p:cNvPr id="1722408" name="Rectangle 40"/>
            <p:cNvSpPr>
              <a:spLocks noChangeArrowheads="1"/>
            </p:cNvSpPr>
            <p:nvPr/>
          </p:nvSpPr>
          <p:spPr bwMode="auto">
            <a:xfrm>
              <a:off x="1571" y="2871"/>
              <a:ext cx="110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r>
                <a:rPr lang="zh-CN" altLang="en-US" sz="2800">
                  <a:latin typeface="宋体" pitchFamily="2" charset="-122"/>
                </a:rPr>
                <a:t>┇</a:t>
              </a:r>
              <a:endParaRPr lang="zh-CN" altLang="en-US" sz="280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6"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26467" name="Rectangle 3"/>
          <p:cNvSpPr>
            <a:spLocks noGrp="1" noChangeArrowheads="1"/>
          </p:cNvSpPr>
          <p:nvPr>
            <p:ph idx="1"/>
          </p:nvPr>
        </p:nvSpPr>
        <p:spPr>
          <a:xfrm>
            <a:off x="287338" y="1438275"/>
            <a:ext cx="8564562" cy="5038725"/>
          </a:xfrm>
          <a:noFill/>
        </p:spPr>
        <p:txBody>
          <a:bodyPr/>
          <a:lstStyle/>
          <a:p>
            <a:pPr>
              <a:buFontTx/>
              <a:buNone/>
            </a:pPr>
            <a:r>
              <a:rPr lang="en-US" altLang="zh-CN" b="1"/>
              <a:t>13.3.3 </a:t>
            </a:r>
            <a:r>
              <a:rPr lang="zh-CN" altLang="en-US" b="1"/>
              <a:t>名字的寻址</a:t>
            </a:r>
          </a:p>
          <a:p>
            <a:pPr lvl="1">
              <a:spcBef>
                <a:spcPct val="0"/>
              </a:spcBef>
              <a:buFontTx/>
              <a:buNone/>
            </a:pPr>
            <a:r>
              <a:rPr lang="zh-CN" altLang="en-US" b="1"/>
              <a:t>考虑执行函数应用</a:t>
            </a:r>
            <a:r>
              <a:rPr lang="en-US" altLang="zh-CN" b="1" i="1"/>
              <a:t>e</a:t>
            </a:r>
            <a:r>
              <a:rPr lang="en-US" altLang="zh-CN" b="1"/>
              <a:t> </a:t>
            </a:r>
            <a:r>
              <a:rPr lang="en-US" altLang="zh-CN" b="1" i="1"/>
              <a:t>e</a:t>
            </a:r>
            <a:r>
              <a:rPr lang="en-US" altLang="zh-CN" b="1" baseline="-25000"/>
              <a:t>1</a:t>
            </a:r>
            <a:r>
              <a:rPr lang="en-US" altLang="zh-CN" b="1"/>
              <a:t> ... </a:t>
            </a:r>
            <a:r>
              <a:rPr lang="en-US" altLang="zh-CN" b="1" i="1"/>
              <a:t>e</a:t>
            </a:r>
            <a:r>
              <a:rPr lang="en-US" altLang="zh-CN" b="1" i="1" baseline="-25000"/>
              <a:t>m</a:t>
            </a:r>
            <a:r>
              <a:rPr lang="zh-CN" altLang="en-US" b="1"/>
              <a:t>时名字的寻址</a:t>
            </a:r>
          </a:p>
          <a:p>
            <a:pPr lvl="1">
              <a:spcBef>
                <a:spcPct val="0"/>
              </a:spcBef>
            </a:pPr>
            <a:r>
              <a:rPr lang="zh-CN" altLang="en-US" b="1"/>
              <a:t>以左图中目前</a:t>
            </a:r>
            <a:r>
              <a:rPr lang="en-US" altLang="zh-CN" b="1"/>
              <a:t>SP</a:t>
            </a:r>
            <a:r>
              <a:rPr lang="zh-CN" altLang="en-US" b="1"/>
              <a:t>的位置为基准较好，但需要克服</a:t>
            </a:r>
          </a:p>
          <a:p>
            <a:pPr lvl="1">
              <a:spcBef>
                <a:spcPct val="0"/>
              </a:spcBef>
              <a:buFontTx/>
              <a:buNone/>
            </a:pPr>
            <a:r>
              <a:rPr lang="en-US" altLang="zh-CN" b="1"/>
              <a:t>SP</a:t>
            </a:r>
            <a:r>
              <a:rPr lang="zh-CN" altLang="en-US" b="1"/>
              <a:t>动态变</a:t>
            </a:r>
          </a:p>
          <a:p>
            <a:pPr lvl="1">
              <a:spcBef>
                <a:spcPct val="0"/>
              </a:spcBef>
              <a:buFontTx/>
              <a:buNone/>
            </a:pPr>
            <a:r>
              <a:rPr lang="zh-CN" altLang="en-US" b="1"/>
              <a:t>化带来</a:t>
            </a:r>
          </a:p>
          <a:p>
            <a:pPr lvl="1">
              <a:spcBef>
                <a:spcPct val="0"/>
              </a:spcBef>
              <a:buFontTx/>
              <a:buNone/>
            </a:pPr>
            <a:r>
              <a:rPr lang="zh-CN" altLang="en-US" b="1"/>
              <a:t>的困难</a:t>
            </a:r>
          </a:p>
        </p:txBody>
      </p:sp>
      <p:grpSp>
        <p:nvGrpSpPr>
          <p:cNvPr id="1726468" name="Group 4"/>
          <p:cNvGrpSpPr>
            <a:grpSpLocks/>
          </p:cNvGrpSpPr>
          <p:nvPr/>
        </p:nvGrpSpPr>
        <p:grpSpPr bwMode="auto">
          <a:xfrm>
            <a:off x="6227763" y="3113088"/>
            <a:ext cx="2647950" cy="3744912"/>
            <a:chOff x="3606" y="1797"/>
            <a:chExt cx="1668" cy="2359"/>
          </a:xfrm>
        </p:grpSpPr>
        <p:sp>
          <p:nvSpPr>
            <p:cNvPr id="1726469" name="Line 5"/>
            <p:cNvSpPr>
              <a:spLocks noChangeShapeType="1"/>
            </p:cNvSpPr>
            <p:nvPr/>
          </p:nvSpPr>
          <p:spPr bwMode="auto">
            <a:xfrm flipH="1">
              <a:off x="4115" y="1797"/>
              <a:ext cx="0" cy="22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0" name="Line 6"/>
            <p:cNvSpPr>
              <a:spLocks noChangeShapeType="1"/>
            </p:cNvSpPr>
            <p:nvPr/>
          </p:nvSpPr>
          <p:spPr bwMode="auto">
            <a:xfrm>
              <a:off x="5262" y="1823"/>
              <a:ext cx="0" cy="2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1" name="Line 7"/>
            <p:cNvSpPr>
              <a:spLocks noChangeShapeType="1"/>
            </p:cNvSpPr>
            <p:nvPr/>
          </p:nvSpPr>
          <p:spPr bwMode="auto">
            <a:xfrm>
              <a:off x="4127" y="3286"/>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2" name="Line 8"/>
            <p:cNvSpPr>
              <a:spLocks noChangeShapeType="1"/>
            </p:cNvSpPr>
            <p:nvPr/>
          </p:nvSpPr>
          <p:spPr bwMode="auto">
            <a:xfrm>
              <a:off x="4115" y="188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3" name="Line 9"/>
            <p:cNvSpPr>
              <a:spLocks noChangeShapeType="1"/>
            </p:cNvSpPr>
            <p:nvPr/>
          </p:nvSpPr>
          <p:spPr bwMode="auto">
            <a:xfrm>
              <a:off x="4115" y="2178"/>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4" name="Line 10"/>
            <p:cNvSpPr>
              <a:spLocks noChangeShapeType="1"/>
            </p:cNvSpPr>
            <p:nvPr/>
          </p:nvSpPr>
          <p:spPr bwMode="auto">
            <a:xfrm>
              <a:off x="4101" y="2479"/>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5" name="Line 11"/>
            <p:cNvSpPr>
              <a:spLocks noChangeShapeType="1"/>
            </p:cNvSpPr>
            <p:nvPr/>
          </p:nvSpPr>
          <p:spPr bwMode="auto">
            <a:xfrm>
              <a:off x="4115" y="2782"/>
              <a:ext cx="11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76" name="Rectangle 12"/>
            <p:cNvSpPr>
              <a:spLocks noChangeArrowheads="1"/>
            </p:cNvSpPr>
            <p:nvPr/>
          </p:nvSpPr>
          <p:spPr bwMode="auto">
            <a:xfrm>
              <a:off x="4150" y="1888"/>
              <a:ext cx="10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zh-CN" altLang="en-US" sz="2800"/>
                <a:t>继续地址</a:t>
              </a:r>
            </a:p>
          </p:txBody>
        </p:sp>
        <p:sp>
          <p:nvSpPr>
            <p:cNvPr id="1726477" name="Rectangle 13"/>
            <p:cNvSpPr>
              <a:spLocks noChangeArrowheads="1"/>
            </p:cNvSpPr>
            <p:nvPr/>
          </p:nvSpPr>
          <p:spPr bwMode="auto">
            <a:xfrm>
              <a:off x="4377" y="2160"/>
              <a:ext cx="74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r>
                <a:rPr lang="en-US" altLang="zh-CN" sz="2800" i="1" baseline="-25000"/>
                <a:t>old</a:t>
              </a:r>
              <a:endParaRPr lang="en-US" altLang="zh-CN" sz="2800"/>
            </a:p>
          </p:txBody>
        </p:sp>
        <p:sp>
          <p:nvSpPr>
            <p:cNvPr id="1726478" name="Rectangle 14"/>
            <p:cNvSpPr>
              <a:spLocks noChangeArrowheads="1"/>
            </p:cNvSpPr>
            <p:nvPr/>
          </p:nvSpPr>
          <p:spPr bwMode="auto">
            <a:xfrm>
              <a:off x="4377" y="2432"/>
              <a:ext cx="7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GP</a:t>
              </a:r>
              <a:r>
                <a:rPr lang="en-US" altLang="zh-CN" sz="2800" i="1" baseline="-25000"/>
                <a:t>old</a:t>
              </a:r>
              <a:endParaRPr lang="en-US" altLang="zh-CN" sz="2800"/>
            </a:p>
          </p:txBody>
        </p:sp>
        <p:sp>
          <p:nvSpPr>
            <p:cNvPr id="1726479" name="Rectangle 15"/>
            <p:cNvSpPr>
              <a:spLocks noChangeArrowheads="1"/>
            </p:cNvSpPr>
            <p:nvPr/>
          </p:nvSpPr>
          <p:spPr bwMode="auto">
            <a:xfrm>
              <a:off x="4150" y="2840"/>
              <a:ext cx="103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zh-CN" altLang="en-US" sz="2800"/>
                <a:t>实在参数</a:t>
              </a:r>
            </a:p>
          </p:txBody>
        </p:sp>
        <p:sp>
          <p:nvSpPr>
            <p:cNvPr id="1726480" name="Line 16"/>
            <p:cNvSpPr>
              <a:spLocks noChangeShapeType="1"/>
            </p:cNvSpPr>
            <p:nvPr/>
          </p:nvSpPr>
          <p:spPr bwMode="auto">
            <a:xfrm>
              <a:off x="4126" y="4052"/>
              <a:ext cx="1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81" name="Rectangle 17"/>
            <p:cNvSpPr>
              <a:spLocks noChangeArrowheads="1"/>
            </p:cNvSpPr>
            <p:nvPr/>
          </p:nvSpPr>
          <p:spPr bwMode="auto">
            <a:xfrm>
              <a:off x="4150" y="3294"/>
              <a:ext cx="1031"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lnSpc>
                  <a:spcPct val="90000"/>
                </a:lnSpc>
              </a:pPr>
              <a:r>
                <a:rPr lang="zh-CN" altLang="en-US" sz="2800"/>
                <a:t>局部变量</a:t>
              </a:r>
            </a:p>
            <a:p>
              <a:pPr marL="342900" indent="-342900" algn="ctr">
                <a:lnSpc>
                  <a:spcPct val="90000"/>
                </a:lnSpc>
              </a:pPr>
              <a:r>
                <a:rPr lang="zh-CN" altLang="en-US" sz="2800"/>
                <a:t>和</a:t>
              </a:r>
            </a:p>
            <a:p>
              <a:pPr marL="342900" indent="-342900" algn="ctr">
                <a:lnSpc>
                  <a:spcPct val="90000"/>
                </a:lnSpc>
              </a:pPr>
              <a:r>
                <a:rPr lang="zh-CN" altLang="en-US" sz="2800"/>
                <a:t>中间结果</a:t>
              </a:r>
            </a:p>
          </p:txBody>
        </p:sp>
        <p:sp>
          <p:nvSpPr>
            <p:cNvPr id="1726482" name="Rectangle 18"/>
            <p:cNvSpPr>
              <a:spLocks noChangeArrowheads="1"/>
            </p:cNvSpPr>
            <p:nvPr/>
          </p:nvSpPr>
          <p:spPr bwMode="auto">
            <a:xfrm>
              <a:off x="3606" y="2394"/>
              <a:ext cx="6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26483" name="Line 19"/>
            <p:cNvSpPr>
              <a:spLocks noChangeShapeType="1"/>
            </p:cNvSpPr>
            <p:nvPr/>
          </p:nvSpPr>
          <p:spPr bwMode="auto">
            <a:xfrm>
              <a:off x="3919" y="2625"/>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6484" name="Rectangle 20"/>
            <p:cNvSpPr>
              <a:spLocks noChangeArrowheads="1"/>
            </p:cNvSpPr>
            <p:nvPr/>
          </p:nvSpPr>
          <p:spPr bwMode="auto">
            <a:xfrm>
              <a:off x="3630" y="3768"/>
              <a:ext cx="6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26485" name="Line 21"/>
            <p:cNvSpPr>
              <a:spLocks noChangeShapeType="1"/>
            </p:cNvSpPr>
            <p:nvPr/>
          </p:nvSpPr>
          <p:spPr bwMode="auto">
            <a:xfrm>
              <a:off x="3919" y="4026"/>
              <a:ext cx="19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26486" name="Group 22"/>
          <p:cNvGrpSpPr>
            <a:grpSpLocks/>
          </p:cNvGrpSpPr>
          <p:nvPr/>
        </p:nvGrpSpPr>
        <p:grpSpPr bwMode="auto">
          <a:xfrm>
            <a:off x="2268538" y="3068638"/>
            <a:ext cx="3619500" cy="3673475"/>
            <a:chOff x="827" y="1706"/>
            <a:chExt cx="2280" cy="2314"/>
          </a:xfrm>
        </p:grpSpPr>
        <p:sp>
          <p:nvSpPr>
            <p:cNvPr id="1726487" name="Line 23"/>
            <p:cNvSpPr>
              <a:spLocks noChangeShapeType="1"/>
            </p:cNvSpPr>
            <p:nvPr/>
          </p:nvSpPr>
          <p:spPr bwMode="auto">
            <a:xfrm flipH="1">
              <a:off x="1275" y="1706"/>
              <a:ext cx="0" cy="22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88" name="Line 24"/>
            <p:cNvSpPr>
              <a:spLocks noChangeShapeType="1"/>
            </p:cNvSpPr>
            <p:nvPr/>
          </p:nvSpPr>
          <p:spPr bwMode="auto">
            <a:xfrm>
              <a:off x="3043" y="1715"/>
              <a:ext cx="0" cy="2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89" name="Rectangle 25"/>
            <p:cNvSpPr>
              <a:spLocks noChangeArrowheads="1"/>
            </p:cNvSpPr>
            <p:nvPr/>
          </p:nvSpPr>
          <p:spPr bwMode="auto">
            <a:xfrm>
              <a:off x="1293" y="3710"/>
              <a:ext cx="181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just"/>
              <a:r>
                <a:rPr lang="en-US" altLang="zh-CN" sz="2800" i="1"/>
                <a:t>e</a:t>
              </a:r>
              <a:r>
                <a:rPr lang="zh-CN" altLang="en-US" sz="2800"/>
                <a:t>的</a:t>
              </a:r>
              <a:r>
                <a:rPr lang="en-US" altLang="zh-CN" sz="2800"/>
                <a:t>FUNVAL</a:t>
              </a:r>
              <a:r>
                <a:rPr lang="zh-CN" altLang="en-US" sz="2800"/>
                <a:t>指针</a:t>
              </a:r>
            </a:p>
          </p:txBody>
        </p:sp>
        <p:sp>
          <p:nvSpPr>
            <p:cNvPr id="1726490" name="Rectangle 26"/>
            <p:cNvSpPr>
              <a:spLocks noChangeArrowheads="1"/>
            </p:cNvSpPr>
            <p:nvPr/>
          </p:nvSpPr>
          <p:spPr bwMode="auto">
            <a:xfrm>
              <a:off x="1473" y="3385"/>
              <a:ext cx="15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baseline="-25000"/>
                <a:t>1</a:t>
              </a:r>
              <a:r>
                <a:rPr lang="zh-CN" altLang="en-US" sz="2800"/>
                <a:t>闭包的指针</a:t>
              </a:r>
            </a:p>
          </p:txBody>
        </p:sp>
        <p:sp>
          <p:nvSpPr>
            <p:cNvPr id="1726491" name="Line 27"/>
            <p:cNvSpPr>
              <a:spLocks noChangeShapeType="1"/>
            </p:cNvSpPr>
            <p:nvPr/>
          </p:nvSpPr>
          <p:spPr bwMode="auto">
            <a:xfrm flipV="1">
              <a:off x="1283" y="3974"/>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92" name="Rectangle 28"/>
            <p:cNvSpPr>
              <a:spLocks noChangeArrowheads="1"/>
            </p:cNvSpPr>
            <p:nvPr/>
          </p:nvSpPr>
          <p:spPr bwMode="auto">
            <a:xfrm>
              <a:off x="840" y="2055"/>
              <a:ext cx="49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26493" name="Line 29"/>
            <p:cNvSpPr>
              <a:spLocks noChangeShapeType="1"/>
            </p:cNvSpPr>
            <p:nvPr/>
          </p:nvSpPr>
          <p:spPr bwMode="auto">
            <a:xfrm>
              <a:off x="1115" y="2300"/>
              <a:ext cx="16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6494" name="Rectangle 30"/>
            <p:cNvSpPr>
              <a:spLocks noChangeArrowheads="1"/>
            </p:cNvSpPr>
            <p:nvPr/>
          </p:nvSpPr>
          <p:spPr bwMode="auto">
            <a:xfrm>
              <a:off x="827" y="3584"/>
              <a:ext cx="49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26495" name="Line 31"/>
            <p:cNvSpPr>
              <a:spLocks noChangeShapeType="1"/>
            </p:cNvSpPr>
            <p:nvPr/>
          </p:nvSpPr>
          <p:spPr bwMode="auto">
            <a:xfrm>
              <a:off x="1104" y="3816"/>
              <a:ext cx="16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6496" name="Line 32"/>
            <p:cNvSpPr>
              <a:spLocks noChangeShapeType="1"/>
            </p:cNvSpPr>
            <p:nvPr/>
          </p:nvSpPr>
          <p:spPr bwMode="auto">
            <a:xfrm flipV="1">
              <a:off x="1283" y="3694"/>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97" name="Line 33"/>
            <p:cNvSpPr>
              <a:spLocks noChangeShapeType="1"/>
            </p:cNvSpPr>
            <p:nvPr/>
          </p:nvSpPr>
          <p:spPr bwMode="auto">
            <a:xfrm flipV="1">
              <a:off x="1283" y="3403"/>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98" name="Line 34"/>
            <p:cNvSpPr>
              <a:spLocks noChangeShapeType="1"/>
            </p:cNvSpPr>
            <p:nvPr/>
          </p:nvSpPr>
          <p:spPr bwMode="auto">
            <a:xfrm flipV="1">
              <a:off x="1282" y="2724"/>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499" name="Line 35"/>
            <p:cNvSpPr>
              <a:spLocks noChangeShapeType="1"/>
            </p:cNvSpPr>
            <p:nvPr/>
          </p:nvSpPr>
          <p:spPr bwMode="auto">
            <a:xfrm flipV="1">
              <a:off x="1295" y="2419"/>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500" name="Line 36"/>
            <p:cNvSpPr>
              <a:spLocks noChangeShapeType="1"/>
            </p:cNvSpPr>
            <p:nvPr/>
          </p:nvSpPr>
          <p:spPr bwMode="auto">
            <a:xfrm flipV="1">
              <a:off x="1282" y="2114"/>
              <a:ext cx="174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501" name="Line 37"/>
            <p:cNvSpPr>
              <a:spLocks noChangeShapeType="1"/>
            </p:cNvSpPr>
            <p:nvPr/>
          </p:nvSpPr>
          <p:spPr bwMode="auto">
            <a:xfrm flipV="1">
              <a:off x="1283" y="1793"/>
              <a:ext cx="1748"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6502" name="Rectangle 38"/>
            <p:cNvSpPr>
              <a:spLocks noChangeArrowheads="1"/>
            </p:cNvSpPr>
            <p:nvPr/>
          </p:nvSpPr>
          <p:spPr bwMode="auto">
            <a:xfrm>
              <a:off x="1474" y="2431"/>
              <a:ext cx="149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i="1" baseline="-25000"/>
                <a:t>m</a:t>
              </a:r>
              <a:r>
                <a:rPr lang="zh-CN" altLang="en-US" sz="2800"/>
                <a:t>闭包的指针</a:t>
              </a:r>
            </a:p>
          </p:txBody>
        </p:sp>
        <p:sp>
          <p:nvSpPr>
            <p:cNvPr id="1726503" name="Rectangle 39"/>
            <p:cNvSpPr>
              <a:spLocks noChangeArrowheads="1"/>
            </p:cNvSpPr>
            <p:nvPr/>
          </p:nvSpPr>
          <p:spPr bwMode="auto">
            <a:xfrm>
              <a:off x="1571" y="2871"/>
              <a:ext cx="110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r>
                <a:rPr lang="zh-CN" altLang="en-US" sz="2800">
                  <a:latin typeface="宋体" pitchFamily="2" charset="-122"/>
                </a:rPr>
                <a:t>┇</a:t>
              </a:r>
              <a:endParaRPr lang="zh-CN" altLang="en-US" sz="280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28515" name="Rectangle 3"/>
          <p:cNvSpPr>
            <a:spLocks noGrp="1" noChangeArrowheads="1"/>
          </p:cNvSpPr>
          <p:nvPr>
            <p:ph idx="1"/>
          </p:nvPr>
        </p:nvSpPr>
        <p:spPr>
          <a:xfrm>
            <a:off x="287338" y="1438275"/>
            <a:ext cx="8564562" cy="5038725"/>
          </a:xfrm>
          <a:noFill/>
        </p:spPr>
        <p:txBody>
          <a:bodyPr/>
          <a:lstStyle/>
          <a:p>
            <a:pPr>
              <a:buFontTx/>
              <a:buNone/>
            </a:pPr>
            <a:r>
              <a:rPr lang="en-US" altLang="zh-CN" b="1"/>
              <a:t>13.3.3 </a:t>
            </a:r>
            <a:r>
              <a:rPr lang="zh-CN" altLang="en-US" b="1"/>
              <a:t>名字的寻址</a:t>
            </a:r>
          </a:p>
          <a:p>
            <a:pPr lvl="1">
              <a:spcBef>
                <a:spcPct val="0"/>
              </a:spcBef>
              <a:buFontTx/>
              <a:buNone/>
            </a:pPr>
            <a:r>
              <a:rPr lang="zh-CN" altLang="en-US" b="1"/>
              <a:t>考虑执行函数应用</a:t>
            </a:r>
            <a:r>
              <a:rPr lang="en-US" altLang="zh-CN" b="1" i="1"/>
              <a:t>e</a:t>
            </a:r>
            <a:r>
              <a:rPr lang="en-US" altLang="zh-CN" b="1"/>
              <a:t> </a:t>
            </a:r>
            <a:r>
              <a:rPr lang="en-US" altLang="zh-CN" b="1" i="1"/>
              <a:t>e</a:t>
            </a:r>
            <a:r>
              <a:rPr lang="en-US" altLang="zh-CN" b="1" baseline="-25000"/>
              <a:t>1</a:t>
            </a:r>
            <a:r>
              <a:rPr lang="en-US" altLang="zh-CN" b="1"/>
              <a:t> ... </a:t>
            </a:r>
            <a:r>
              <a:rPr lang="en-US" altLang="zh-CN" b="1" i="1"/>
              <a:t>e</a:t>
            </a:r>
            <a:r>
              <a:rPr lang="en-US" altLang="zh-CN" b="1" i="1" baseline="-25000"/>
              <a:t>m</a:t>
            </a:r>
            <a:r>
              <a:rPr lang="zh-CN" altLang="en-US" b="1"/>
              <a:t>时名字的寻址</a:t>
            </a:r>
          </a:p>
          <a:p>
            <a:pPr lvl="1">
              <a:spcBef>
                <a:spcPct val="0"/>
              </a:spcBef>
            </a:pPr>
            <a:r>
              <a:rPr lang="zh-CN" altLang="en-US" b="1"/>
              <a:t>选择动态地址</a:t>
            </a:r>
            <a:r>
              <a:rPr lang="en-US" altLang="zh-CN" b="1" i="1"/>
              <a:t>sp</a:t>
            </a:r>
            <a:r>
              <a:rPr lang="en-US" altLang="zh-CN" b="1" baseline="-25000"/>
              <a:t>0</a:t>
            </a:r>
            <a:r>
              <a:rPr lang="zh-CN" altLang="en-US" b="1"/>
              <a:t>作为寻址的基地址</a:t>
            </a:r>
            <a:endParaRPr lang="zh-CN" altLang="en-US"/>
          </a:p>
          <a:p>
            <a:pPr lvl="1">
              <a:spcBef>
                <a:spcPct val="0"/>
              </a:spcBef>
            </a:pPr>
            <a:r>
              <a:rPr lang="en-US" altLang="zh-CN" b="1"/>
              <a:t>SP</a:t>
            </a:r>
            <a:r>
              <a:rPr lang="zh-CN" altLang="en-US" b="1"/>
              <a:t>的当前值</a:t>
            </a:r>
            <a:r>
              <a:rPr lang="en-US" altLang="zh-CN" b="1" i="1"/>
              <a:t>sp</a:t>
            </a:r>
            <a:r>
              <a:rPr lang="en-US" altLang="zh-CN" b="1" i="1" baseline="-25000"/>
              <a:t>a</a:t>
            </a:r>
            <a:r>
              <a:rPr lang="zh-CN" altLang="en-US" b="1"/>
              <a:t>和</a:t>
            </a:r>
            <a:r>
              <a:rPr lang="en-US" altLang="zh-CN" b="1" i="1"/>
              <a:t>sp</a:t>
            </a:r>
            <a:r>
              <a:rPr lang="en-US" altLang="zh-CN" b="1" baseline="-25000"/>
              <a:t>0</a:t>
            </a:r>
            <a:r>
              <a:rPr lang="zh-CN" altLang="en-US" b="1"/>
              <a:t>的值之间的差，</a:t>
            </a:r>
          </a:p>
          <a:p>
            <a:pPr lvl="1">
              <a:spcBef>
                <a:spcPct val="0"/>
              </a:spcBef>
              <a:buFontTx/>
              <a:buNone/>
            </a:pPr>
            <a:r>
              <a:rPr lang="zh-CN" altLang="en-US" b="1"/>
              <a:t>对函数体的每点来说是静态可</a:t>
            </a:r>
          </a:p>
          <a:p>
            <a:pPr lvl="1">
              <a:spcBef>
                <a:spcPct val="0"/>
              </a:spcBef>
              <a:buFontTx/>
              <a:buNone/>
            </a:pPr>
            <a:r>
              <a:rPr lang="zh-CN" altLang="en-US" b="1"/>
              <a:t>确定的，因为已出现的新局部</a:t>
            </a:r>
          </a:p>
          <a:p>
            <a:pPr lvl="1">
              <a:spcBef>
                <a:spcPct val="0"/>
              </a:spcBef>
              <a:buFontTx/>
              <a:buNone/>
            </a:pPr>
            <a:r>
              <a:rPr lang="zh-CN" altLang="en-US" b="1"/>
              <a:t>变量和中间结果数目是已知的</a:t>
            </a:r>
          </a:p>
          <a:p>
            <a:pPr lvl="1">
              <a:spcBef>
                <a:spcPct val="0"/>
              </a:spcBef>
            </a:pPr>
            <a:r>
              <a:rPr lang="zh-CN" altLang="en-US" b="1"/>
              <a:t>这个差值在编译时保存在</a:t>
            </a:r>
          </a:p>
          <a:p>
            <a:pPr lvl="1">
              <a:spcBef>
                <a:spcPct val="0"/>
              </a:spcBef>
              <a:buFontTx/>
              <a:buNone/>
            </a:pPr>
            <a:r>
              <a:rPr lang="zh-CN" altLang="en-US" b="1"/>
              <a:t>编译参数</a:t>
            </a:r>
            <a:r>
              <a:rPr lang="en-US" altLang="zh-CN" b="1" i="1"/>
              <a:t>sl</a:t>
            </a:r>
            <a:r>
              <a:rPr lang="zh-CN" altLang="en-US" b="1"/>
              <a:t>中，在程序点的值用</a:t>
            </a:r>
          </a:p>
          <a:p>
            <a:pPr lvl="1">
              <a:spcBef>
                <a:spcPct val="0"/>
              </a:spcBef>
              <a:buFontTx/>
              <a:buNone/>
            </a:pPr>
            <a:r>
              <a:rPr lang="en-US" altLang="zh-CN" b="1" i="1"/>
              <a:t>sl</a:t>
            </a:r>
            <a:r>
              <a:rPr lang="en-US" altLang="zh-CN" b="1" i="1" baseline="-25000"/>
              <a:t>a</a:t>
            </a:r>
            <a:r>
              <a:rPr lang="zh-CN" altLang="en-US" b="1"/>
              <a:t>表示，则有关系式 </a:t>
            </a:r>
          </a:p>
          <a:p>
            <a:pPr lvl="1">
              <a:spcBef>
                <a:spcPct val="0"/>
              </a:spcBef>
              <a:buFontTx/>
              <a:buNone/>
            </a:pPr>
            <a:r>
              <a:rPr lang="zh-CN" altLang="en-US" b="1"/>
              <a:t>	 </a:t>
            </a:r>
            <a:r>
              <a:rPr lang="en-US" altLang="zh-CN" b="1" i="1"/>
              <a:t>sp</a:t>
            </a:r>
            <a:r>
              <a:rPr lang="en-US" altLang="zh-CN" b="1" i="1" baseline="-25000"/>
              <a:t>a</a:t>
            </a:r>
            <a:r>
              <a:rPr lang="zh-CN" altLang="en-US" b="1"/>
              <a:t> </a:t>
            </a:r>
            <a:r>
              <a:rPr lang="en-US" altLang="zh-CN" b="1"/>
              <a:t>= </a:t>
            </a:r>
            <a:r>
              <a:rPr lang="en-US" altLang="zh-CN" b="1" i="1"/>
              <a:t>sp</a:t>
            </a:r>
            <a:r>
              <a:rPr lang="en-US" altLang="zh-CN" b="1" baseline="-25000"/>
              <a:t>0</a:t>
            </a:r>
            <a:r>
              <a:rPr lang="en-US" altLang="zh-CN" b="1"/>
              <a:t> + </a:t>
            </a:r>
            <a:r>
              <a:rPr lang="en-US" altLang="zh-CN" b="1" i="1"/>
              <a:t>sl</a:t>
            </a:r>
            <a:r>
              <a:rPr lang="en-US" altLang="zh-CN" b="1" i="1" baseline="-25000"/>
              <a:t>a</a:t>
            </a:r>
            <a:r>
              <a:rPr lang="en-US" altLang="zh-CN" b="1"/>
              <a:t> </a:t>
            </a:r>
            <a:r>
              <a:rPr lang="en-US" altLang="zh-CN" b="1">
                <a:sym typeface="Symbol" pitchFamily="18" charset="2"/>
              </a:rPr>
              <a:t> 1</a:t>
            </a:r>
          </a:p>
        </p:txBody>
      </p:sp>
      <p:grpSp>
        <p:nvGrpSpPr>
          <p:cNvPr id="1728578" name="Group 66"/>
          <p:cNvGrpSpPr>
            <a:grpSpLocks/>
          </p:cNvGrpSpPr>
          <p:nvPr/>
        </p:nvGrpSpPr>
        <p:grpSpPr bwMode="auto">
          <a:xfrm>
            <a:off x="5638800" y="2924175"/>
            <a:ext cx="3397250" cy="3744913"/>
            <a:chOff x="3288" y="1842"/>
            <a:chExt cx="2140" cy="2359"/>
          </a:xfrm>
        </p:grpSpPr>
        <p:sp>
          <p:nvSpPr>
            <p:cNvPr id="1728556" name="Rectangle 44"/>
            <p:cNvSpPr>
              <a:spLocks noChangeArrowheads="1"/>
            </p:cNvSpPr>
            <p:nvPr/>
          </p:nvSpPr>
          <p:spPr bwMode="auto">
            <a:xfrm>
              <a:off x="3969" y="1933"/>
              <a:ext cx="127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zh-CN" altLang="en-US" sz="2800"/>
                <a:t>继续地址</a:t>
              </a:r>
            </a:p>
          </p:txBody>
        </p:sp>
        <p:sp>
          <p:nvSpPr>
            <p:cNvPr id="1728557" name="Rectangle 45"/>
            <p:cNvSpPr>
              <a:spLocks noChangeArrowheads="1"/>
            </p:cNvSpPr>
            <p:nvPr/>
          </p:nvSpPr>
          <p:spPr bwMode="auto">
            <a:xfrm>
              <a:off x="3923" y="3563"/>
              <a:ext cx="139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baseline="-25000"/>
                <a:t>1</a:t>
              </a:r>
              <a:r>
                <a:rPr lang="zh-CN" altLang="en-US" sz="2800"/>
                <a:t>闭包的指针</a:t>
              </a:r>
            </a:p>
          </p:txBody>
        </p:sp>
        <p:sp>
          <p:nvSpPr>
            <p:cNvPr id="1728569" name="Rectangle 57"/>
            <p:cNvSpPr>
              <a:spLocks noChangeArrowheads="1"/>
            </p:cNvSpPr>
            <p:nvPr/>
          </p:nvSpPr>
          <p:spPr bwMode="auto">
            <a:xfrm>
              <a:off x="3923" y="2886"/>
              <a:ext cx="149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i="1" baseline="-25000"/>
                <a:t>m</a:t>
              </a:r>
              <a:r>
                <a:rPr lang="zh-CN" altLang="en-US" sz="2800"/>
                <a:t>闭包的指针</a:t>
              </a:r>
            </a:p>
          </p:txBody>
        </p:sp>
        <p:sp>
          <p:nvSpPr>
            <p:cNvPr id="1728570" name="Rectangle 58"/>
            <p:cNvSpPr>
              <a:spLocks noChangeArrowheads="1"/>
            </p:cNvSpPr>
            <p:nvPr/>
          </p:nvSpPr>
          <p:spPr bwMode="auto">
            <a:xfrm>
              <a:off x="3923" y="3203"/>
              <a:ext cx="139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r>
                <a:rPr lang="zh-CN" altLang="en-US" sz="2800">
                  <a:latin typeface="宋体" pitchFamily="2" charset="-122"/>
                </a:rPr>
                <a:t>┇</a:t>
              </a:r>
              <a:endParaRPr lang="zh-CN" altLang="en-US" sz="2800"/>
            </a:p>
          </p:txBody>
        </p:sp>
        <p:sp>
          <p:nvSpPr>
            <p:cNvPr id="1728554" name="Line 42"/>
            <p:cNvSpPr>
              <a:spLocks noChangeShapeType="1"/>
            </p:cNvSpPr>
            <p:nvPr/>
          </p:nvSpPr>
          <p:spPr bwMode="auto">
            <a:xfrm flipH="1">
              <a:off x="3823" y="1842"/>
              <a:ext cx="0" cy="2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55" name="Line 43"/>
            <p:cNvSpPr>
              <a:spLocks noChangeShapeType="1"/>
            </p:cNvSpPr>
            <p:nvPr/>
          </p:nvSpPr>
          <p:spPr bwMode="auto">
            <a:xfrm>
              <a:off x="5428" y="1851"/>
              <a:ext cx="0" cy="2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58" name="Line 46"/>
            <p:cNvSpPr>
              <a:spLocks noChangeShapeType="1"/>
            </p:cNvSpPr>
            <p:nvPr/>
          </p:nvSpPr>
          <p:spPr bwMode="auto">
            <a:xfrm flipV="1">
              <a:off x="3830" y="4129"/>
              <a:ext cx="158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59" name="Rectangle 47"/>
            <p:cNvSpPr>
              <a:spLocks noChangeArrowheads="1"/>
            </p:cNvSpPr>
            <p:nvPr/>
          </p:nvSpPr>
          <p:spPr bwMode="auto">
            <a:xfrm>
              <a:off x="3288" y="2475"/>
              <a:ext cx="45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28560" name="Line 48"/>
            <p:cNvSpPr>
              <a:spLocks noChangeShapeType="1"/>
            </p:cNvSpPr>
            <p:nvPr/>
          </p:nvSpPr>
          <p:spPr bwMode="auto">
            <a:xfrm>
              <a:off x="3656" y="2707"/>
              <a:ext cx="14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8561" name="Rectangle 49"/>
            <p:cNvSpPr>
              <a:spLocks noChangeArrowheads="1"/>
            </p:cNvSpPr>
            <p:nvPr/>
          </p:nvSpPr>
          <p:spPr bwMode="auto">
            <a:xfrm>
              <a:off x="3334" y="3465"/>
              <a:ext cx="45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28562" name="Line 50"/>
            <p:cNvSpPr>
              <a:spLocks noChangeShapeType="1"/>
            </p:cNvSpPr>
            <p:nvPr/>
          </p:nvSpPr>
          <p:spPr bwMode="auto">
            <a:xfrm>
              <a:off x="3656" y="3690"/>
              <a:ext cx="14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28563" name="Line 51"/>
            <p:cNvSpPr>
              <a:spLocks noChangeShapeType="1"/>
            </p:cNvSpPr>
            <p:nvPr/>
          </p:nvSpPr>
          <p:spPr bwMode="auto">
            <a:xfrm flipV="1">
              <a:off x="3830" y="3846"/>
              <a:ext cx="158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64" name="Line 52"/>
            <p:cNvSpPr>
              <a:spLocks noChangeShapeType="1"/>
            </p:cNvSpPr>
            <p:nvPr/>
          </p:nvSpPr>
          <p:spPr bwMode="auto">
            <a:xfrm flipV="1">
              <a:off x="3830" y="3553"/>
              <a:ext cx="158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65" name="Line 53"/>
            <p:cNvSpPr>
              <a:spLocks noChangeShapeType="1"/>
            </p:cNvSpPr>
            <p:nvPr/>
          </p:nvSpPr>
          <p:spPr bwMode="auto">
            <a:xfrm flipV="1">
              <a:off x="3829" y="2868"/>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66" name="Line 54"/>
            <p:cNvSpPr>
              <a:spLocks noChangeShapeType="1"/>
            </p:cNvSpPr>
            <p:nvPr/>
          </p:nvSpPr>
          <p:spPr bwMode="auto">
            <a:xfrm flipV="1">
              <a:off x="3841" y="2561"/>
              <a:ext cx="158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67" name="Line 55"/>
            <p:cNvSpPr>
              <a:spLocks noChangeShapeType="1"/>
            </p:cNvSpPr>
            <p:nvPr/>
          </p:nvSpPr>
          <p:spPr bwMode="auto">
            <a:xfrm flipV="1">
              <a:off x="3829" y="2253"/>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68" name="Line 56"/>
            <p:cNvSpPr>
              <a:spLocks noChangeShapeType="1"/>
            </p:cNvSpPr>
            <p:nvPr/>
          </p:nvSpPr>
          <p:spPr bwMode="auto">
            <a:xfrm flipV="1">
              <a:off x="3830" y="1930"/>
              <a:ext cx="158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71" name="Line 59"/>
            <p:cNvSpPr>
              <a:spLocks noChangeShapeType="1"/>
            </p:cNvSpPr>
            <p:nvPr/>
          </p:nvSpPr>
          <p:spPr bwMode="auto">
            <a:xfrm flipV="1">
              <a:off x="3829" y="3217"/>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8572" name="Rectangle 60"/>
            <p:cNvSpPr>
              <a:spLocks noChangeArrowheads="1"/>
            </p:cNvSpPr>
            <p:nvPr/>
          </p:nvSpPr>
          <p:spPr bwMode="auto">
            <a:xfrm>
              <a:off x="3424" y="3807"/>
              <a:ext cx="45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sp</a:t>
              </a:r>
              <a:r>
                <a:rPr lang="en-US" altLang="zh-CN" sz="2800" baseline="-25000"/>
                <a:t>0</a:t>
              </a:r>
              <a:endParaRPr lang="en-US" altLang="zh-CN" sz="2800"/>
            </a:p>
          </p:txBody>
        </p:sp>
        <p:sp>
          <p:nvSpPr>
            <p:cNvPr id="1728573" name="Rectangle 61"/>
            <p:cNvSpPr>
              <a:spLocks noChangeArrowheads="1"/>
            </p:cNvSpPr>
            <p:nvPr/>
          </p:nvSpPr>
          <p:spPr bwMode="auto">
            <a:xfrm>
              <a:off x="3969" y="2251"/>
              <a:ext cx="127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en-US" altLang="zh-CN" sz="2800"/>
                <a:t>FP</a:t>
              </a:r>
              <a:r>
                <a:rPr lang="en-US" altLang="zh-CN" sz="2800" i="1" baseline="-25000"/>
                <a:t>old</a:t>
              </a:r>
              <a:endParaRPr lang="en-US" altLang="zh-CN" sz="2800"/>
            </a:p>
          </p:txBody>
        </p:sp>
        <p:sp>
          <p:nvSpPr>
            <p:cNvPr id="1728574" name="Rectangle 62"/>
            <p:cNvSpPr>
              <a:spLocks noChangeArrowheads="1"/>
            </p:cNvSpPr>
            <p:nvPr/>
          </p:nvSpPr>
          <p:spPr bwMode="auto">
            <a:xfrm>
              <a:off x="3969" y="2568"/>
              <a:ext cx="127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en-US" altLang="zh-CN" sz="2800"/>
                <a:t>GP</a:t>
              </a:r>
              <a:r>
                <a:rPr lang="en-US" altLang="zh-CN" sz="2800" i="1" baseline="-25000"/>
                <a:t>old</a:t>
              </a:r>
              <a:endParaRPr lang="en-US" altLang="zh-CN" sz="280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69123" name="Rectangle 3"/>
          <p:cNvSpPr>
            <a:spLocks noGrp="1" noChangeArrowheads="1"/>
          </p:cNvSpPr>
          <p:nvPr>
            <p:ph idx="1"/>
          </p:nvPr>
        </p:nvSpPr>
        <p:spPr>
          <a:xfrm>
            <a:off x="287338" y="1438275"/>
            <a:ext cx="8564562" cy="5326063"/>
          </a:xfrm>
          <a:noFill/>
        </p:spPr>
        <p:txBody>
          <a:bodyPr>
            <a:normAutofit lnSpcReduction="10000"/>
          </a:bodyPr>
          <a:lstStyle/>
          <a:p>
            <a:r>
              <a:rPr lang="zh-CN" altLang="en-US" b="1"/>
              <a:t>语法论域和语法产生式</a:t>
            </a:r>
            <a:endParaRPr lang="en-US" altLang="zh-CN"/>
          </a:p>
          <a:p>
            <a:pPr lvl="1">
              <a:lnSpc>
                <a:spcPct val="95000"/>
              </a:lnSpc>
              <a:spcBef>
                <a:spcPct val="5000"/>
              </a:spcBef>
            </a:pPr>
            <a:r>
              <a:rPr lang="en-US" altLang="zh-CN" b="1" i="1"/>
              <a:t>B</a:t>
            </a:r>
            <a:r>
              <a:rPr lang="zh-CN" altLang="en-US" b="1"/>
              <a:t>：基值集，如布尔值、整数、</a:t>
            </a:r>
            <a:r>
              <a:rPr lang="en-US" altLang="zh-CN" b="1"/>
              <a:t>. . .</a:t>
            </a:r>
            <a:r>
              <a:rPr lang="zh-CN" altLang="en-US" b="1"/>
              <a:t>，用</a:t>
            </a:r>
            <a:r>
              <a:rPr lang="en-US" altLang="zh-CN" b="1" i="1"/>
              <a:t>b</a:t>
            </a:r>
            <a:r>
              <a:rPr lang="zh-CN" altLang="en-US" b="1"/>
              <a:t>示例</a:t>
            </a:r>
          </a:p>
          <a:p>
            <a:pPr lvl="1">
              <a:lnSpc>
                <a:spcPct val="95000"/>
              </a:lnSpc>
              <a:spcBef>
                <a:spcPct val="5000"/>
              </a:spcBef>
            </a:pPr>
            <a:r>
              <a:rPr lang="en-US" altLang="zh-CN" b="1" i="1"/>
              <a:t>Op</a:t>
            </a:r>
            <a:r>
              <a:rPr lang="en-US" altLang="zh-CN" b="1" i="1" baseline="-25000"/>
              <a:t>bin</a:t>
            </a:r>
            <a:r>
              <a:rPr lang="zh-CN" altLang="en-US" b="1"/>
              <a:t>：二元算符集，如</a:t>
            </a:r>
            <a:r>
              <a:rPr lang="en-US" altLang="zh-CN" b="1"/>
              <a:t>+, =, and, . . . , </a:t>
            </a:r>
            <a:r>
              <a:rPr lang="zh-CN" altLang="en-US" b="1"/>
              <a:t>用</a:t>
            </a:r>
            <a:r>
              <a:rPr lang="en-US" altLang="zh-CN" b="1" i="1"/>
              <a:t>op</a:t>
            </a:r>
            <a:r>
              <a:rPr lang="en-US" altLang="zh-CN" b="1" i="1" baseline="-25000"/>
              <a:t>bin</a:t>
            </a:r>
            <a:r>
              <a:rPr lang="zh-CN" altLang="en-US" b="1"/>
              <a:t>示例</a:t>
            </a:r>
          </a:p>
          <a:p>
            <a:pPr lvl="1">
              <a:lnSpc>
                <a:spcPct val="95000"/>
              </a:lnSpc>
              <a:spcBef>
                <a:spcPct val="5000"/>
              </a:spcBef>
            </a:pPr>
            <a:r>
              <a:rPr lang="en-US" altLang="zh-CN" b="1" i="1"/>
              <a:t>Op</a:t>
            </a:r>
            <a:r>
              <a:rPr lang="en-US" altLang="zh-CN" b="1" i="1" baseline="-25000"/>
              <a:t>un</a:t>
            </a:r>
            <a:r>
              <a:rPr lang="en-US" altLang="zh-CN" b="1"/>
              <a:t>: </a:t>
            </a:r>
            <a:r>
              <a:rPr lang="zh-CN" altLang="en-US" b="1"/>
              <a:t>一元算符集，如</a:t>
            </a:r>
            <a:r>
              <a:rPr lang="zh-CN" altLang="en-US" b="1">
                <a:sym typeface="Symbol" pitchFamily="18" charset="2"/>
              </a:rPr>
              <a:t></a:t>
            </a:r>
            <a:r>
              <a:rPr lang="en-US" altLang="zh-CN" b="1"/>
              <a:t>, not, . . .</a:t>
            </a:r>
            <a:r>
              <a:rPr lang="zh-CN" altLang="en-US" b="1"/>
              <a:t>，用</a:t>
            </a:r>
            <a:r>
              <a:rPr lang="en-US" altLang="zh-CN" b="1" i="1"/>
              <a:t>op</a:t>
            </a:r>
            <a:r>
              <a:rPr lang="en-US" altLang="zh-CN" b="1" i="1" baseline="-25000"/>
              <a:t>un</a:t>
            </a:r>
            <a:r>
              <a:rPr lang="zh-CN" altLang="en-US" b="1"/>
              <a:t>示例</a:t>
            </a:r>
          </a:p>
          <a:p>
            <a:pPr lvl="1">
              <a:lnSpc>
                <a:spcPct val="95000"/>
              </a:lnSpc>
              <a:spcBef>
                <a:spcPct val="5000"/>
              </a:spcBef>
            </a:pPr>
            <a:r>
              <a:rPr lang="en-US" altLang="zh-CN" b="1" i="1"/>
              <a:t>V </a:t>
            </a:r>
            <a:r>
              <a:rPr lang="zh-CN" altLang="en-US" b="1"/>
              <a:t>：变量集，用</a:t>
            </a:r>
            <a:r>
              <a:rPr lang="en-US" altLang="zh-CN" b="1" i="1"/>
              <a:t>v </a:t>
            </a:r>
            <a:r>
              <a:rPr lang="zh-CN" altLang="en-US" b="1"/>
              <a:t>示例</a:t>
            </a:r>
          </a:p>
          <a:p>
            <a:pPr lvl="1">
              <a:lnSpc>
                <a:spcPct val="95000"/>
              </a:lnSpc>
              <a:spcBef>
                <a:spcPct val="5000"/>
              </a:spcBef>
            </a:pPr>
            <a:r>
              <a:rPr lang="en-US" altLang="zh-CN" b="1" i="1"/>
              <a:t>E </a:t>
            </a:r>
            <a:r>
              <a:rPr lang="zh-CN" altLang="en-US" b="1"/>
              <a:t>：表达式集，用</a:t>
            </a:r>
            <a:r>
              <a:rPr lang="en-US" altLang="zh-CN" b="1" i="1"/>
              <a:t>e </a:t>
            </a:r>
            <a:r>
              <a:rPr lang="zh-CN" altLang="en-US" b="1"/>
              <a:t>示例</a:t>
            </a:r>
          </a:p>
          <a:p>
            <a:pPr lvl="1">
              <a:lnSpc>
                <a:spcPct val="95000"/>
              </a:lnSpc>
              <a:spcBef>
                <a:spcPct val="5000"/>
              </a:spcBef>
              <a:buFontTx/>
              <a:buNone/>
            </a:pPr>
            <a:r>
              <a:rPr lang="en-US" altLang="zh-CN" b="1" i="1"/>
              <a:t>  e </a:t>
            </a:r>
            <a:r>
              <a:rPr lang="en-US" altLang="zh-CN" b="1">
                <a:sym typeface="Symbol" pitchFamily="18" charset="2"/>
              </a:rPr>
              <a:t></a:t>
            </a:r>
            <a:r>
              <a:rPr lang="en-US" altLang="zh-CN" b="1"/>
              <a:t> </a:t>
            </a:r>
            <a:r>
              <a:rPr lang="en-US" altLang="zh-CN" b="1" i="1"/>
              <a:t>b</a:t>
            </a:r>
            <a:r>
              <a:rPr lang="en-US" altLang="zh-CN" b="1"/>
              <a:t> | </a:t>
            </a:r>
            <a:r>
              <a:rPr lang="en-US" altLang="zh-CN" b="1" i="1"/>
              <a:t>v</a:t>
            </a:r>
            <a:r>
              <a:rPr lang="en-US" altLang="zh-CN" b="1"/>
              <a:t> | (</a:t>
            </a:r>
            <a:r>
              <a:rPr lang="en-US" altLang="zh-CN" b="1" i="1"/>
              <a:t>op</a:t>
            </a:r>
            <a:r>
              <a:rPr lang="en-US" altLang="zh-CN" b="1" i="1" baseline="-25000"/>
              <a:t>un</a:t>
            </a:r>
            <a:r>
              <a:rPr lang="en-US" altLang="zh-CN" b="1"/>
              <a:t> </a:t>
            </a:r>
            <a:r>
              <a:rPr lang="en-US" altLang="zh-CN" b="1" i="1"/>
              <a:t>e</a:t>
            </a:r>
            <a:r>
              <a:rPr lang="en-US" altLang="zh-CN" b="1"/>
              <a:t>) | (</a:t>
            </a:r>
            <a:r>
              <a:rPr lang="en-US" altLang="zh-CN" b="1" i="1"/>
              <a:t>e</a:t>
            </a:r>
            <a:r>
              <a:rPr lang="en-US" altLang="zh-CN" b="1" baseline="-25000"/>
              <a:t>1</a:t>
            </a:r>
            <a:r>
              <a:rPr lang="en-US" altLang="zh-CN" b="1"/>
              <a:t> </a:t>
            </a:r>
            <a:r>
              <a:rPr lang="en-US" altLang="zh-CN" b="1" i="1"/>
              <a:t>op</a:t>
            </a:r>
            <a:r>
              <a:rPr lang="en-US" altLang="zh-CN" b="1" i="1" baseline="-25000"/>
              <a:t>bin</a:t>
            </a:r>
            <a:r>
              <a:rPr lang="en-US" altLang="zh-CN" b="1"/>
              <a:t> </a:t>
            </a:r>
            <a:r>
              <a:rPr lang="en-US" altLang="zh-CN" b="1" i="1"/>
              <a:t>e</a:t>
            </a:r>
            <a:r>
              <a:rPr lang="en-US" altLang="zh-CN" b="1" baseline="-25000"/>
              <a:t>2</a:t>
            </a:r>
            <a:r>
              <a:rPr lang="en-US" altLang="zh-CN" b="1"/>
              <a:t>) | (if </a:t>
            </a:r>
            <a:r>
              <a:rPr lang="en-US" altLang="zh-CN" b="1" i="1"/>
              <a:t>e</a:t>
            </a:r>
            <a:r>
              <a:rPr lang="en-US" altLang="zh-CN" b="1" baseline="-25000"/>
              <a:t>1</a:t>
            </a:r>
            <a:r>
              <a:rPr lang="en-US" altLang="zh-CN" b="1"/>
              <a:t> then </a:t>
            </a:r>
            <a:r>
              <a:rPr lang="en-US" altLang="zh-CN" b="1" i="1"/>
              <a:t>e</a:t>
            </a:r>
            <a:r>
              <a:rPr lang="en-US" altLang="zh-CN" b="1" baseline="-25000"/>
              <a:t>2</a:t>
            </a:r>
            <a:r>
              <a:rPr lang="en-US" altLang="zh-CN" b="1"/>
              <a:t> else </a:t>
            </a:r>
            <a:r>
              <a:rPr lang="en-US" altLang="zh-CN" b="1" i="1"/>
              <a:t>e</a:t>
            </a:r>
            <a:r>
              <a:rPr lang="en-US" altLang="zh-CN" b="1" baseline="-25000"/>
              <a:t>3</a:t>
            </a:r>
            <a:r>
              <a:rPr lang="en-US" altLang="zh-CN" b="1"/>
              <a:t>)</a:t>
            </a:r>
          </a:p>
          <a:p>
            <a:pPr lvl="1">
              <a:lnSpc>
                <a:spcPct val="95000"/>
              </a:lnSpc>
              <a:spcBef>
                <a:spcPct val="5000"/>
              </a:spcBef>
              <a:buFontTx/>
              <a:buNone/>
            </a:pPr>
            <a:r>
              <a:rPr lang="en-US" altLang="zh-CN" b="1"/>
              <a:t>		  | (</a:t>
            </a:r>
            <a:r>
              <a:rPr lang="en-US" altLang="zh-CN" b="1" i="1"/>
              <a:t>e</a:t>
            </a:r>
            <a:r>
              <a:rPr lang="en-US" altLang="zh-CN" b="1" baseline="-25000"/>
              <a:t>1</a:t>
            </a:r>
            <a:r>
              <a:rPr lang="en-US" altLang="zh-CN" b="1"/>
              <a:t> </a:t>
            </a:r>
            <a:r>
              <a:rPr lang="en-US" altLang="zh-CN" b="1" i="1"/>
              <a:t>e</a:t>
            </a:r>
            <a:r>
              <a:rPr lang="en-US" altLang="zh-CN" b="1" baseline="-25000"/>
              <a:t>2</a:t>
            </a:r>
            <a:r>
              <a:rPr lang="en-US" altLang="zh-CN" b="1"/>
              <a:t>)	// </a:t>
            </a:r>
            <a:r>
              <a:rPr lang="zh-CN" altLang="en-US" b="1"/>
              <a:t>函数应用</a:t>
            </a:r>
          </a:p>
          <a:p>
            <a:pPr lvl="1">
              <a:lnSpc>
                <a:spcPct val="95000"/>
              </a:lnSpc>
              <a:spcBef>
                <a:spcPct val="5000"/>
              </a:spcBef>
              <a:buFontTx/>
              <a:buNone/>
            </a:pPr>
            <a:r>
              <a:rPr lang="en-US" altLang="zh-CN" b="1"/>
              <a:t>		  | (</a:t>
            </a:r>
            <a:r>
              <a:rPr lang="en-US" altLang="zh-CN" b="1">
                <a:sym typeface="Symbol" pitchFamily="18" charset="2"/>
              </a:rPr>
              <a:t></a:t>
            </a:r>
            <a:r>
              <a:rPr lang="en-US" altLang="zh-CN" b="1" i="1"/>
              <a:t>v</a:t>
            </a:r>
            <a:r>
              <a:rPr lang="en-US" altLang="zh-CN" b="1"/>
              <a:t>.</a:t>
            </a:r>
            <a:r>
              <a:rPr lang="en-US" altLang="zh-CN" b="1" i="1"/>
              <a:t>e</a:t>
            </a:r>
            <a:r>
              <a:rPr lang="en-US" altLang="zh-CN" b="1"/>
              <a:t>)	// </a:t>
            </a:r>
            <a:r>
              <a:rPr lang="zh-CN" altLang="en-US" b="1"/>
              <a:t>函数抽象</a:t>
            </a:r>
            <a:r>
              <a:rPr lang="en-US" altLang="zh-CN" b="1"/>
              <a:t>,  </a:t>
            </a:r>
            <a:r>
              <a:rPr lang="zh-CN" altLang="en-US" b="1"/>
              <a:t>如</a:t>
            </a:r>
            <a:r>
              <a:rPr lang="en-US" altLang="zh-CN" b="1">
                <a:sym typeface="Symbol" pitchFamily="18" charset="2"/>
              </a:rPr>
              <a:t></a:t>
            </a:r>
            <a:r>
              <a:rPr lang="en-US" altLang="zh-CN" b="1" i="1"/>
              <a:t>x</a:t>
            </a:r>
            <a:r>
              <a:rPr lang="en-US" altLang="zh-CN" b="1"/>
              <a:t>.x+1,  </a:t>
            </a:r>
            <a:r>
              <a:rPr lang="zh-CN" altLang="en-US" b="1"/>
              <a:t>即</a:t>
            </a:r>
            <a:r>
              <a:rPr lang="en-US" altLang="zh-CN" b="1" i="1"/>
              <a:t>f</a:t>
            </a:r>
            <a:r>
              <a:rPr lang="en-US" altLang="zh-CN" b="1"/>
              <a:t> (</a:t>
            </a:r>
            <a:r>
              <a:rPr lang="en-US" altLang="zh-CN" b="1" i="1"/>
              <a:t>x</a:t>
            </a:r>
            <a:r>
              <a:rPr lang="en-US" altLang="zh-CN" b="1"/>
              <a:t>) = x+1</a:t>
            </a:r>
          </a:p>
          <a:p>
            <a:pPr lvl="1">
              <a:lnSpc>
                <a:spcPct val="95000"/>
              </a:lnSpc>
              <a:spcBef>
                <a:spcPct val="5000"/>
              </a:spcBef>
              <a:buFontTx/>
              <a:buNone/>
            </a:pPr>
            <a:r>
              <a:rPr lang="en-US" altLang="zh-CN" b="1"/>
              <a:t>		  | (letrec  </a:t>
            </a:r>
            <a:r>
              <a:rPr lang="en-US" altLang="zh-CN" b="1" i="1"/>
              <a:t>v</a:t>
            </a:r>
            <a:r>
              <a:rPr lang="en-US" altLang="zh-CN" b="1" baseline="-25000"/>
              <a:t>1</a:t>
            </a:r>
            <a:r>
              <a:rPr lang="en-US" altLang="zh-CN" b="1"/>
              <a:t>== </a:t>
            </a:r>
            <a:r>
              <a:rPr lang="en-US" altLang="zh-CN" b="1" i="1"/>
              <a:t>e</a:t>
            </a:r>
            <a:r>
              <a:rPr lang="en-US" altLang="zh-CN" b="1" baseline="-25000"/>
              <a:t>1</a:t>
            </a:r>
            <a:r>
              <a:rPr lang="en-US" altLang="zh-CN" b="1"/>
              <a:t>; </a:t>
            </a:r>
            <a:r>
              <a:rPr lang="en-US" altLang="zh-CN" b="1" i="1"/>
              <a:t>v</a:t>
            </a:r>
            <a:r>
              <a:rPr lang="en-US" altLang="zh-CN" b="1" baseline="-25000"/>
              <a:t>2</a:t>
            </a:r>
            <a:r>
              <a:rPr lang="en-US" altLang="zh-CN" b="1"/>
              <a:t>== </a:t>
            </a:r>
            <a:r>
              <a:rPr lang="en-US" altLang="zh-CN" b="1" i="1"/>
              <a:t>e</a:t>
            </a:r>
            <a:r>
              <a:rPr lang="en-US" altLang="zh-CN" b="1" baseline="-25000"/>
              <a:t>2</a:t>
            </a:r>
            <a:r>
              <a:rPr lang="en-US" altLang="zh-CN" b="1"/>
              <a:t>; . . . </a:t>
            </a:r>
            <a:r>
              <a:rPr lang="en-US" altLang="zh-CN" b="1" i="1"/>
              <a:t>v</a:t>
            </a:r>
            <a:r>
              <a:rPr lang="en-US" altLang="zh-CN" b="1" i="1" baseline="-25000"/>
              <a:t>n</a:t>
            </a:r>
            <a:r>
              <a:rPr lang="en-US" altLang="zh-CN" b="1"/>
              <a:t>== </a:t>
            </a:r>
            <a:r>
              <a:rPr lang="en-US" altLang="zh-CN" b="1" i="1"/>
              <a:t>e</a:t>
            </a:r>
            <a:r>
              <a:rPr lang="en-US" altLang="zh-CN" b="1" i="1" baseline="-25000"/>
              <a:t>n</a:t>
            </a:r>
            <a:r>
              <a:rPr lang="en-US" altLang="zh-CN" b="1" i="1"/>
              <a:t> </a:t>
            </a:r>
            <a:r>
              <a:rPr lang="en-US" altLang="zh-CN" b="1"/>
              <a:t>in </a:t>
            </a:r>
            <a:r>
              <a:rPr lang="en-US" altLang="zh-CN" b="1" i="1"/>
              <a:t>e</a:t>
            </a:r>
            <a:r>
              <a:rPr lang="en-US" altLang="zh-CN" b="1" baseline="-25000"/>
              <a:t>0</a:t>
            </a:r>
            <a:r>
              <a:rPr lang="en-US" altLang="zh-CN" b="1"/>
              <a:t>)</a:t>
            </a:r>
          </a:p>
          <a:p>
            <a:pPr lvl="1">
              <a:lnSpc>
                <a:spcPct val="95000"/>
              </a:lnSpc>
              <a:spcBef>
                <a:spcPct val="5000"/>
              </a:spcBef>
              <a:buFontTx/>
              <a:buNone/>
            </a:pPr>
            <a:r>
              <a:rPr lang="en-US" altLang="zh-CN" b="1"/>
              <a:t>							     // </a:t>
            </a:r>
            <a:r>
              <a:rPr lang="zh-CN" altLang="en-US" b="1"/>
              <a:t>联立递归定义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62"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30563" name="Rectangle 3"/>
          <p:cNvSpPr>
            <a:spLocks noGrp="1" noChangeArrowheads="1"/>
          </p:cNvSpPr>
          <p:nvPr>
            <p:ph idx="1"/>
          </p:nvPr>
        </p:nvSpPr>
        <p:spPr>
          <a:xfrm>
            <a:off x="287338" y="1438275"/>
            <a:ext cx="8564562" cy="5038725"/>
          </a:xfrm>
          <a:noFill/>
        </p:spPr>
        <p:txBody>
          <a:bodyPr/>
          <a:lstStyle/>
          <a:p>
            <a:pPr>
              <a:buFontTx/>
              <a:buNone/>
            </a:pPr>
            <a:r>
              <a:rPr lang="en-US" altLang="zh-CN" b="1"/>
              <a:t>13.3.3 </a:t>
            </a:r>
            <a:r>
              <a:rPr lang="zh-CN" altLang="en-US" b="1"/>
              <a:t>名字的寻址</a:t>
            </a:r>
          </a:p>
          <a:p>
            <a:pPr lvl="1">
              <a:spcBef>
                <a:spcPct val="0"/>
              </a:spcBef>
              <a:buFontTx/>
              <a:buNone/>
            </a:pPr>
            <a:r>
              <a:rPr lang="zh-CN" altLang="en-US" b="1"/>
              <a:t>考虑执行函数应用</a:t>
            </a:r>
            <a:r>
              <a:rPr lang="en-US" altLang="zh-CN" b="1" i="1"/>
              <a:t>e</a:t>
            </a:r>
            <a:r>
              <a:rPr lang="en-US" altLang="zh-CN" b="1"/>
              <a:t> </a:t>
            </a:r>
            <a:r>
              <a:rPr lang="en-US" altLang="zh-CN" b="1" i="1"/>
              <a:t>e</a:t>
            </a:r>
            <a:r>
              <a:rPr lang="en-US" altLang="zh-CN" b="1" baseline="-25000"/>
              <a:t>1</a:t>
            </a:r>
            <a:r>
              <a:rPr lang="en-US" altLang="zh-CN" b="1"/>
              <a:t> ... </a:t>
            </a:r>
            <a:r>
              <a:rPr lang="en-US" altLang="zh-CN" b="1" i="1"/>
              <a:t>e</a:t>
            </a:r>
            <a:r>
              <a:rPr lang="en-US" altLang="zh-CN" b="1" i="1" baseline="-25000"/>
              <a:t>m</a:t>
            </a:r>
            <a:r>
              <a:rPr lang="zh-CN" altLang="en-US" b="1"/>
              <a:t>时名字的寻址</a:t>
            </a:r>
          </a:p>
          <a:p>
            <a:pPr lvl="1">
              <a:spcBef>
                <a:spcPct val="0"/>
              </a:spcBef>
            </a:pPr>
            <a:r>
              <a:rPr lang="zh-CN" altLang="en-US" b="1"/>
              <a:t>选择动态地址</a:t>
            </a:r>
            <a:r>
              <a:rPr lang="en-US" altLang="zh-CN" b="1" i="1"/>
              <a:t>sp</a:t>
            </a:r>
            <a:r>
              <a:rPr lang="en-US" altLang="zh-CN" b="1" baseline="-25000"/>
              <a:t>0</a:t>
            </a:r>
            <a:r>
              <a:rPr lang="zh-CN" altLang="en-US" b="1"/>
              <a:t>作为寻址的基地址</a:t>
            </a:r>
            <a:endParaRPr lang="zh-CN" altLang="en-US"/>
          </a:p>
          <a:p>
            <a:pPr lvl="1">
              <a:spcBef>
                <a:spcPct val="0"/>
              </a:spcBef>
            </a:pPr>
            <a:r>
              <a:rPr lang="en-US" altLang="zh-CN" b="1" i="1"/>
              <a:t>sp</a:t>
            </a:r>
            <a:r>
              <a:rPr lang="en-US" altLang="zh-CN" b="1" i="1" baseline="-25000"/>
              <a:t>a</a:t>
            </a:r>
            <a:r>
              <a:rPr lang="zh-CN" altLang="en-US" b="1"/>
              <a:t>和</a:t>
            </a:r>
            <a:r>
              <a:rPr lang="en-US" altLang="zh-CN" b="1" i="1"/>
              <a:t>sp</a:t>
            </a:r>
            <a:r>
              <a:rPr lang="en-US" altLang="zh-CN" b="1" baseline="-25000"/>
              <a:t>0</a:t>
            </a:r>
            <a:r>
              <a:rPr lang="zh-CN" altLang="en-US" b="1"/>
              <a:t>的值之间的关系</a:t>
            </a:r>
          </a:p>
          <a:p>
            <a:pPr lvl="1">
              <a:spcBef>
                <a:spcPct val="0"/>
              </a:spcBef>
              <a:buFontTx/>
              <a:buNone/>
            </a:pPr>
            <a:r>
              <a:rPr lang="zh-CN" altLang="en-US" b="1"/>
              <a:t>	 </a:t>
            </a:r>
            <a:r>
              <a:rPr lang="en-US" altLang="zh-CN" b="1" i="1"/>
              <a:t>sp</a:t>
            </a:r>
            <a:r>
              <a:rPr lang="en-US" altLang="zh-CN" b="1" i="1" baseline="-25000"/>
              <a:t>a</a:t>
            </a:r>
            <a:r>
              <a:rPr lang="zh-CN" altLang="en-US" b="1"/>
              <a:t> </a:t>
            </a:r>
            <a:r>
              <a:rPr lang="en-US" altLang="zh-CN" b="1"/>
              <a:t>= </a:t>
            </a:r>
            <a:r>
              <a:rPr lang="en-US" altLang="zh-CN" b="1" i="1"/>
              <a:t>sp</a:t>
            </a:r>
            <a:r>
              <a:rPr lang="en-US" altLang="zh-CN" b="1" baseline="-25000"/>
              <a:t>0</a:t>
            </a:r>
            <a:r>
              <a:rPr lang="en-US" altLang="zh-CN" b="1"/>
              <a:t> + </a:t>
            </a:r>
            <a:r>
              <a:rPr lang="en-US" altLang="zh-CN" b="1" i="1"/>
              <a:t>sl</a:t>
            </a:r>
            <a:r>
              <a:rPr lang="en-US" altLang="zh-CN" b="1" i="1" baseline="-25000"/>
              <a:t>a</a:t>
            </a:r>
            <a:r>
              <a:rPr lang="en-US" altLang="zh-CN" b="1"/>
              <a:t> </a:t>
            </a:r>
            <a:r>
              <a:rPr lang="en-US" altLang="zh-CN" b="1">
                <a:sym typeface="Symbol" pitchFamily="18" charset="2"/>
              </a:rPr>
              <a:t> 1</a:t>
            </a:r>
          </a:p>
          <a:p>
            <a:pPr lvl="1">
              <a:spcBef>
                <a:spcPct val="0"/>
              </a:spcBef>
            </a:pPr>
            <a:r>
              <a:rPr lang="zh-CN" altLang="en-US" b="1">
                <a:sym typeface="Symbol" pitchFamily="18" charset="2"/>
              </a:rPr>
              <a:t>生成的指令可以使用编译时</a:t>
            </a:r>
          </a:p>
          <a:p>
            <a:pPr lvl="1">
              <a:spcBef>
                <a:spcPct val="0"/>
              </a:spcBef>
              <a:buFontTx/>
              <a:buNone/>
            </a:pPr>
            <a:r>
              <a:rPr lang="zh-CN" altLang="en-US" b="1">
                <a:sym typeface="Symbol" pitchFamily="18" charset="2"/>
              </a:rPr>
              <a:t>确定的值</a:t>
            </a:r>
            <a:r>
              <a:rPr lang="en-US" altLang="zh-CN" b="1" i="1">
                <a:sym typeface="Symbol" pitchFamily="18" charset="2"/>
              </a:rPr>
              <a:t>sl</a:t>
            </a:r>
            <a:r>
              <a:rPr lang="en-US" altLang="zh-CN" b="1" i="1" baseline="-25000">
                <a:sym typeface="Symbol" pitchFamily="18" charset="2"/>
              </a:rPr>
              <a:t>a</a:t>
            </a:r>
            <a:r>
              <a:rPr lang="zh-CN" altLang="en-US" b="1">
                <a:sym typeface="Symbol" pitchFamily="18" charset="2"/>
              </a:rPr>
              <a:t>和运行时</a:t>
            </a:r>
            <a:r>
              <a:rPr lang="en-US" altLang="zh-CN" b="1" i="1">
                <a:sym typeface="Symbol" pitchFamily="18" charset="2"/>
              </a:rPr>
              <a:t>sp</a:t>
            </a:r>
            <a:r>
              <a:rPr lang="en-US" altLang="zh-CN" b="1" i="1" baseline="-25000">
                <a:sym typeface="Symbol" pitchFamily="18" charset="2"/>
              </a:rPr>
              <a:t>a</a:t>
            </a:r>
            <a:r>
              <a:rPr lang="zh-CN" altLang="en-US" b="1">
                <a:sym typeface="Symbol" pitchFamily="18" charset="2"/>
              </a:rPr>
              <a:t>来计算</a:t>
            </a:r>
          </a:p>
          <a:p>
            <a:pPr lvl="1">
              <a:spcBef>
                <a:spcPct val="0"/>
              </a:spcBef>
              <a:buFontTx/>
              <a:buNone/>
            </a:pPr>
            <a:r>
              <a:rPr lang="zh-CN" altLang="en-US" b="1">
                <a:sym typeface="Symbol" pitchFamily="18" charset="2"/>
              </a:rPr>
              <a:t>运行时的值</a:t>
            </a:r>
            <a:r>
              <a:rPr lang="en-US" altLang="zh-CN" b="1" i="1">
                <a:sym typeface="Symbol" pitchFamily="18" charset="2"/>
              </a:rPr>
              <a:t>sp</a:t>
            </a:r>
            <a:r>
              <a:rPr lang="en-US" altLang="zh-CN" b="1" baseline="-25000">
                <a:sym typeface="Symbol" pitchFamily="18" charset="2"/>
              </a:rPr>
              <a:t>0</a:t>
            </a:r>
            <a:endParaRPr lang="en-US" altLang="zh-CN">
              <a:sym typeface="Symbol" pitchFamily="18" charset="2"/>
            </a:endParaRPr>
          </a:p>
        </p:txBody>
      </p:sp>
      <p:grpSp>
        <p:nvGrpSpPr>
          <p:cNvPr id="1730564" name="Group 4"/>
          <p:cNvGrpSpPr>
            <a:grpSpLocks/>
          </p:cNvGrpSpPr>
          <p:nvPr/>
        </p:nvGrpSpPr>
        <p:grpSpPr bwMode="auto">
          <a:xfrm>
            <a:off x="5638800" y="2924175"/>
            <a:ext cx="3397250" cy="3744913"/>
            <a:chOff x="3288" y="1842"/>
            <a:chExt cx="2140" cy="2359"/>
          </a:xfrm>
        </p:grpSpPr>
        <p:sp>
          <p:nvSpPr>
            <p:cNvPr id="1730565" name="Rectangle 5"/>
            <p:cNvSpPr>
              <a:spLocks noChangeArrowheads="1"/>
            </p:cNvSpPr>
            <p:nvPr/>
          </p:nvSpPr>
          <p:spPr bwMode="auto">
            <a:xfrm>
              <a:off x="3969" y="1933"/>
              <a:ext cx="127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zh-CN" altLang="en-US" sz="2800"/>
                <a:t>继续地址</a:t>
              </a:r>
            </a:p>
          </p:txBody>
        </p:sp>
        <p:sp>
          <p:nvSpPr>
            <p:cNvPr id="1730566" name="Rectangle 6"/>
            <p:cNvSpPr>
              <a:spLocks noChangeArrowheads="1"/>
            </p:cNvSpPr>
            <p:nvPr/>
          </p:nvSpPr>
          <p:spPr bwMode="auto">
            <a:xfrm>
              <a:off x="3923" y="3563"/>
              <a:ext cx="139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baseline="-25000"/>
                <a:t>1</a:t>
              </a:r>
              <a:r>
                <a:rPr lang="zh-CN" altLang="en-US" sz="2800"/>
                <a:t>闭包的指针</a:t>
              </a:r>
            </a:p>
          </p:txBody>
        </p:sp>
        <p:sp>
          <p:nvSpPr>
            <p:cNvPr id="1730567" name="Rectangle 7"/>
            <p:cNvSpPr>
              <a:spLocks noChangeArrowheads="1"/>
            </p:cNvSpPr>
            <p:nvPr/>
          </p:nvSpPr>
          <p:spPr bwMode="auto">
            <a:xfrm>
              <a:off x="3923" y="2886"/>
              <a:ext cx="149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e</a:t>
              </a:r>
              <a:r>
                <a:rPr lang="en-US" altLang="zh-CN" sz="2800" i="1" baseline="-25000"/>
                <a:t>m</a:t>
              </a:r>
              <a:r>
                <a:rPr lang="zh-CN" altLang="en-US" sz="2800"/>
                <a:t>闭包的指针</a:t>
              </a:r>
            </a:p>
          </p:txBody>
        </p:sp>
        <p:sp>
          <p:nvSpPr>
            <p:cNvPr id="1730568" name="Rectangle 8"/>
            <p:cNvSpPr>
              <a:spLocks noChangeArrowheads="1"/>
            </p:cNvSpPr>
            <p:nvPr/>
          </p:nvSpPr>
          <p:spPr bwMode="auto">
            <a:xfrm>
              <a:off x="3923" y="3203"/>
              <a:ext cx="1399"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ctr"/>
              <a:r>
                <a:rPr lang="zh-CN" altLang="en-US" sz="2800">
                  <a:latin typeface="宋体" pitchFamily="2" charset="-122"/>
                </a:rPr>
                <a:t>┇</a:t>
              </a:r>
              <a:endParaRPr lang="zh-CN" altLang="en-US" sz="2800"/>
            </a:p>
          </p:txBody>
        </p:sp>
        <p:sp>
          <p:nvSpPr>
            <p:cNvPr id="1730569" name="Line 9"/>
            <p:cNvSpPr>
              <a:spLocks noChangeShapeType="1"/>
            </p:cNvSpPr>
            <p:nvPr/>
          </p:nvSpPr>
          <p:spPr bwMode="auto">
            <a:xfrm flipH="1">
              <a:off x="3823" y="1842"/>
              <a:ext cx="0" cy="2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0" name="Line 10"/>
            <p:cNvSpPr>
              <a:spLocks noChangeShapeType="1"/>
            </p:cNvSpPr>
            <p:nvPr/>
          </p:nvSpPr>
          <p:spPr bwMode="auto">
            <a:xfrm>
              <a:off x="5428" y="1851"/>
              <a:ext cx="0" cy="2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1" name="Line 11"/>
            <p:cNvSpPr>
              <a:spLocks noChangeShapeType="1"/>
            </p:cNvSpPr>
            <p:nvPr/>
          </p:nvSpPr>
          <p:spPr bwMode="auto">
            <a:xfrm flipV="1">
              <a:off x="3830" y="4129"/>
              <a:ext cx="158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2" name="Rectangle 12"/>
            <p:cNvSpPr>
              <a:spLocks noChangeArrowheads="1"/>
            </p:cNvSpPr>
            <p:nvPr/>
          </p:nvSpPr>
          <p:spPr bwMode="auto">
            <a:xfrm>
              <a:off x="3288" y="2475"/>
              <a:ext cx="45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FP</a:t>
              </a:r>
            </a:p>
          </p:txBody>
        </p:sp>
        <p:sp>
          <p:nvSpPr>
            <p:cNvPr id="1730573" name="Line 13"/>
            <p:cNvSpPr>
              <a:spLocks noChangeShapeType="1"/>
            </p:cNvSpPr>
            <p:nvPr/>
          </p:nvSpPr>
          <p:spPr bwMode="auto">
            <a:xfrm>
              <a:off x="3656" y="2707"/>
              <a:ext cx="14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30574" name="Rectangle 14"/>
            <p:cNvSpPr>
              <a:spLocks noChangeArrowheads="1"/>
            </p:cNvSpPr>
            <p:nvPr/>
          </p:nvSpPr>
          <p:spPr bwMode="auto">
            <a:xfrm>
              <a:off x="3334" y="3465"/>
              <a:ext cx="45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a:t>SP</a:t>
              </a:r>
            </a:p>
          </p:txBody>
        </p:sp>
        <p:sp>
          <p:nvSpPr>
            <p:cNvPr id="1730575" name="Line 15"/>
            <p:cNvSpPr>
              <a:spLocks noChangeShapeType="1"/>
            </p:cNvSpPr>
            <p:nvPr/>
          </p:nvSpPr>
          <p:spPr bwMode="auto">
            <a:xfrm>
              <a:off x="3656" y="3690"/>
              <a:ext cx="14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30576" name="Line 16"/>
            <p:cNvSpPr>
              <a:spLocks noChangeShapeType="1"/>
            </p:cNvSpPr>
            <p:nvPr/>
          </p:nvSpPr>
          <p:spPr bwMode="auto">
            <a:xfrm flipV="1">
              <a:off x="3830" y="3846"/>
              <a:ext cx="158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7" name="Line 17"/>
            <p:cNvSpPr>
              <a:spLocks noChangeShapeType="1"/>
            </p:cNvSpPr>
            <p:nvPr/>
          </p:nvSpPr>
          <p:spPr bwMode="auto">
            <a:xfrm flipV="1">
              <a:off x="3830" y="3553"/>
              <a:ext cx="1587"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8" name="Line 18"/>
            <p:cNvSpPr>
              <a:spLocks noChangeShapeType="1"/>
            </p:cNvSpPr>
            <p:nvPr/>
          </p:nvSpPr>
          <p:spPr bwMode="auto">
            <a:xfrm flipV="1">
              <a:off x="3829" y="2868"/>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79" name="Line 19"/>
            <p:cNvSpPr>
              <a:spLocks noChangeShapeType="1"/>
            </p:cNvSpPr>
            <p:nvPr/>
          </p:nvSpPr>
          <p:spPr bwMode="auto">
            <a:xfrm flipV="1">
              <a:off x="3841" y="2561"/>
              <a:ext cx="158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80" name="Line 20"/>
            <p:cNvSpPr>
              <a:spLocks noChangeShapeType="1"/>
            </p:cNvSpPr>
            <p:nvPr/>
          </p:nvSpPr>
          <p:spPr bwMode="auto">
            <a:xfrm flipV="1">
              <a:off x="3829" y="2253"/>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81" name="Line 21"/>
            <p:cNvSpPr>
              <a:spLocks noChangeShapeType="1"/>
            </p:cNvSpPr>
            <p:nvPr/>
          </p:nvSpPr>
          <p:spPr bwMode="auto">
            <a:xfrm flipV="1">
              <a:off x="3830" y="1930"/>
              <a:ext cx="158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82" name="Line 22"/>
            <p:cNvSpPr>
              <a:spLocks noChangeShapeType="1"/>
            </p:cNvSpPr>
            <p:nvPr/>
          </p:nvSpPr>
          <p:spPr bwMode="auto">
            <a:xfrm flipV="1">
              <a:off x="3829" y="3217"/>
              <a:ext cx="15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583" name="Rectangle 23"/>
            <p:cNvSpPr>
              <a:spLocks noChangeArrowheads="1"/>
            </p:cNvSpPr>
            <p:nvPr/>
          </p:nvSpPr>
          <p:spPr bwMode="auto">
            <a:xfrm>
              <a:off x="3424" y="3807"/>
              <a:ext cx="45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46800"/>
            <a:lstStyle/>
            <a:p>
              <a:pPr marL="342900" indent="-342900" algn="just"/>
              <a:r>
                <a:rPr lang="en-US" altLang="zh-CN" sz="2800" i="1"/>
                <a:t>sp</a:t>
              </a:r>
              <a:r>
                <a:rPr lang="en-US" altLang="zh-CN" sz="2800" baseline="-25000"/>
                <a:t>0</a:t>
              </a:r>
              <a:endParaRPr lang="en-US" altLang="zh-CN" sz="2800"/>
            </a:p>
          </p:txBody>
        </p:sp>
        <p:sp>
          <p:nvSpPr>
            <p:cNvPr id="1730584" name="Rectangle 24"/>
            <p:cNvSpPr>
              <a:spLocks noChangeArrowheads="1"/>
            </p:cNvSpPr>
            <p:nvPr/>
          </p:nvSpPr>
          <p:spPr bwMode="auto">
            <a:xfrm>
              <a:off x="3969" y="2251"/>
              <a:ext cx="127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en-US" altLang="zh-CN" sz="2800"/>
                <a:t>FP</a:t>
              </a:r>
              <a:r>
                <a:rPr lang="en-US" altLang="zh-CN" sz="2800" i="1" baseline="-25000"/>
                <a:t>old</a:t>
              </a:r>
              <a:endParaRPr lang="en-US" altLang="zh-CN" sz="2800"/>
            </a:p>
          </p:txBody>
        </p:sp>
        <p:sp>
          <p:nvSpPr>
            <p:cNvPr id="1730585" name="Rectangle 25"/>
            <p:cNvSpPr>
              <a:spLocks noChangeArrowheads="1"/>
            </p:cNvSpPr>
            <p:nvPr/>
          </p:nvSpPr>
          <p:spPr bwMode="auto">
            <a:xfrm>
              <a:off x="3969" y="2568"/>
              <a:ext cx="127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p>
              <a:pPr marL="342900" indent="-342900" algn="ctr"/>
              <a:r>
                <a:rPr lang="en-US" altLang="zh-CN" sz="2800"/>
                <a:t>GP</a:t>
              </a:r>
              <a:r>
                <a:rPr lang="en-US" altLang="zh-CN" sz="2800" i="1" baseline="-25000"/>
                <a:t>old</a:t>
              </a:r>
              <a:endParaRPr lang="en-US" altLang="zh-CN" sz="280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ChangeArrowheads="1"/>
          </p:cNvSpPr>
          <p:nvPr>
            <p:ph type="title"/>
          </p:nvPr>
        </p:nvSpPr>
        <p:spPr>
          <a:xfrm>
            <a:off x="304800" y="228600"/>
            <a:ext cx="8458200" cy="1143000"/>
          </a:xfrm>
        </p:spPr>
        <p:txBody>
          <a:bodyPr/>
          <a:lstStyle/>
          <a:p>
            <a:r>
              <a:rPr lang="en-US" altLang="zh-CN" b="1"/>
              <a:t>13.3 </a:t>
            </a:r>
            <a:r>
              <a:rPr lang="zh-CN" altLang="en-US" b="1"/>
              <a:t>抽象机的体系结构</a:t>
            </a:r>
          </a:p>
        </p:txBody>
      </p:sp>
      <p:sp>
        <p:nvSpPr>
          <p:cNvPr id="1732611" name="Rectangle 3"/>
          <p:cNvSpPr>
            <a:spLocks noGrp="1" noChangeArrowheads="1"/>
          </p:cNvSpPr>
          <p:nvPr>
            <p:ph idx="1"/>
          </p:nvPr>
        </p:nvSpPr>
        <p:spPr>
          <a:xfrm>
            <a:off x="287338" y="1438275"/>
            <a:ext cx="8564562" cy="5038725"/>
          </a:xfrm>
          <a:noFill/>
        </p:spPr>
        <p:txBody>
          <a:bodyPr/>
          <a:lstStyle/>
          <a:p>
            <a:pPr>
              <a:buFontTx/>
              <a:buNone/>
            </a:pPr>
            <a:r>
              <a:rPr lang="en-US" altLang="zh-CN" b="1"/>
              <a:t>13.3.4 </a:t>
            </a:r>
            <a:r>
              <a:rPr lang="zh-CN" altLang="en-US" b="1"/>
              <a:t>约束的建立</a:t>
            </a:r>
          </a:p>
          <a:p>
            <a:pPr lvl="1">
              <a:spcBef>
                <a:spcPct val="0"/>
              </a:spcBef>
            </a:pPr>
            <a:r>
              <a:rPr lang="zh-CN" altLang="en-US" b="1"/>
              <a:t>对每个函数定义及表达式，自由变量集静态可知</a:t>
            </a:r>
          </a:p>
          <a:p>
            <a:pPr lvl="1">
              <a:spcBef>
                <a:spcPct val="0"/>
              </a:spcBef>
            </a:pPr>
            <a:r>
              <a:rPr lang="zh-CN" altLang="en-US" b="1"/>
              <a:t>这些变量的地址存在一个向量中</a:t>
            </a:r>
          </a:p>
          <a:p>
            <a:pPr lvl="1">
              <a:spcBef>
                <a:spcPct val="0"/>
              </a:spcBef>
            </a:pPr>
            <a:r>
              <a:rPr lang="zh-CN" altLang="en-US" b="1"/>
              <a:t>该向量的指针存放在堆中作为</a:t>
            </a:r>
            <a:r>
              <a:rPr lang="en-US" altLang="zh-CN" b="1"/>
              <a:t>FUNVAL</a:t>
            </a:r>
            <a:r>
              <a:rPr lang="zh-CN" altLang="en-US" b="1"/>
              <a:t>或</a:t>
            </a:r>
            <a:r>
              <a:rPr lang="en-US" altLang="zh-CN" b="1"/>
              <a:t>CLOSURE</a:t>
            </a:r>
            <a:r>
              <a:rPr lang="zh-CN" altLang="en-US" b="1"/>
              <a:t>对象的一部分</a:t>
            </a:r>
          </a:p>
          <a:p>
            <a:pPr lvl="1">
              <a:spcBef>
                <a:spcPct val="0"/>
              </a:spcBef>
            </a:pPr>
            <a:r>
              <a:rPr lang="zh-CN" altLang="en-US" b="1"/>
              <a:t>在计算闭包或函数应用时，该指针复写到</a:t>
            </a:r>
            <a:r>
              <a:rPr lang="en-US" altLang="zh-CN" b="1"/>
              <a:t>GP</a:t>
            </a:r>
            <a:r>
              <a:rPr lang="zh-CN" altLang="en-US" b="1"/>
              <a:t>，即运算时可以通过</a:t>
            </a:r>
            <a:r>
              <a:rPr lang="en-US" altLang="zh-CN" b="1"/>
              <a:t>GP</a:t>
            </a:r>
            <a:r>
              <a:rPr lang="zh-CN" altLang="en-US" b="1"/>
              <a:t>去寻找该向量的元素</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658"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34659" name="Rectangle 3"/>
          <p:cNvSpPr>
            <a:spLocks noGrp="1" noChangeArrowheads="1"/>
          </p:cNvSpPr>
          <p:nvPr>
            <p:ph idx="1"/>
          </p:nvPr>
        </p:nvSpPr>
        <p:spPr>
          <a:xfrm>
            <a:off x="287338" y="1438275"/>
            <a:ext cx="8564562" cy="5254625"/>
          </a:xfrm>
          <a:noFill/>
        </p:spPr>
        <p:txBody>
          <a:bodyPr/>
          <a:lstStyle/>
          <a:p>
            <a:pPr>
              <a:buFontTx/>
              <a:buNone/>
            </a:pPr>
            <a:r>
              <a:rPr lang="zh-CN" altLang="en-US" b="1"/>
              <a:t>本节一步步地描述编译和所需要的</a:t>
            </a:r>
            <a:r>
              <a:rPr lang="en-US" altLang="zh-CN" b="1"/>
              <a:t>FAM</a:t>
            </a:r>
            <a:r>
              <a:rPr lang="zh-CN" altLang="en-US" b="1"/>
              <a:t>指令</a:t>
            </a:r>
          </a:p>
          <a:p>
            <a:pPr lvl="1"/>
            <a:r>
              <a:rPr lang="zh-CN" altLang="en-US" b="1"/>
              <a:t>使用</a:t>
            </a:r>
            <a:r>
              <a:rPr lang="en-US" altLang="zh-CN" b="1"/>
              <a:t>4</a:t>
            </a:r>
            <a:r>
              <a:rPr lang="zh-CN" altLang="en-US" b="1"/>
              <a:t>个编译函数</a:t>
            </a:r>
            <a:r>
              <a:rPr lang="en-US" altLang="zh-CN" b="1"/>
              <a:t>P_code</a:t>
            </a:r>
            <a:r>
              <a:rPr lang="zh-CN" altLang="en-US" b="1"/>
              <a:t>、</a:t>
            </a:r>
            <a:r>
              <a:rPr lang="en-US" altLang="zh-CN" b="1"/>
              <a:t>B_code</a:t>
            </a:r>
            <a:r>
              <a:rPr lang="zh-CN" altLang="en-US" b="1"/>
              <a:t>、</a:t>
            </a:r>
            <a:r>
              <a:rPr lang="en-US" altLang="zh-CN" b="1"/>
              <a:t>V_code</a:t>
            </a:r>
            <a:r>
              <a:rPr lang="zh-CN" altLang="en-US" b="1"/>
              <a:t>和</a:t>
            </a:r>
            <a:r>
              <a:rPr lang="en-US" altLang="zh-CN" b="1"/>
              <a:t>C_code</a:t>
            </a:r>
          </a:p>
          <a:p>
            <a:pPr lvl="1"/>
            <a:r>
              <a:rPr lang="zh-CN" altLang="en-US" b="1"/>
              <a:t>对代码执行结果的不同期望决定使用不同的编译函数</a:t>
            </a:r>
          </a:p>
          <a:p>
            <a:pPr lvl="1"/>
            <a:r>
              <a:rPr lang="zh-CN" altLang="en-US" b="1"/>
              <a:t>这些函数有三个参数：被编译的表达式</a:t>
            </a:r>
            <a:r>
              <a:rPr lang="en-US" altLang="zh-CN" b="1" i="1"/>
              <a:t>e</a:t>
            </a:r>
            <a:r>
              <a:rPr lang="zh-CN" altLang="en-US" b="1"/>
              <a:t>，变量环境</a:t>
            </a:r>
            <a:r>
              <a:rPr lang="zh-CN" altLang="en-US" b="1" i="1">
                <a:sym typeface="Symbol" pitchFamily="18" charset="2"/>
              </a:rPr>
              <a:t> </a:t>
            </a:r>
            <a:r>
              <a:rPr lang="zh-CN" altLang="en-US" b="1"/>
              <a:t>和栈标高</a:t>
            </a:r>
            <a:r>
              <a:rPr lang="en-US" altLang="zh-CN" b="1" i="1"/>
              <a:t>sl</a:t>
            </a:r>
            <a:r>
              <a:rPr lang="zh-CN" altLang="en-US" b="1"/>
              <a:t>（</a:t>
            </a:r>
            <a:r>
              <a:rPr lang="en-US" altLang="zh-CN" b="1" i="1"/>
              <a:t>sl</a:t>
            </a:r>
            <a:r>
              <a:rPr lang="zh-CN" altLang="en-US" b="1"/>
              <a:t>定义了被生成的代码执行前</a:t>
            </a:r>
            <a:r>
              <a:rPr lang="en-US" altLang="zh-CN" b="1"/>
              <a:t>SP</a:t>
            </a:r>
            <a:r>
              <a:rPr lang="zh-CN" altLang="en-US" b="1"/>
              <a:t>寄存器的值和地址</a:t>
            </a:r>
            <a:r>
              <a:rPr lang="en-US" altLang="zh-CN" b="1" i="1"/>
              <a:t>sp</a:t>
            </a:r>
            <a:r>
              <a:rPr lang="en-US" altLang="zh-CN" b="1" baseline="-25000"/>
              <a:t>0</a:t>
            </a:r>
            <a:r>
              <a:rPr lang="zh-CN" altLang="en-US" b="1"/>
              <a:t>的差）</a:t>
            </a:r>
          </a:p>
          <a:p>
            <a:pPr>
              <a:buFontTx/>
              <a:buNone/>
            </a:pPr>
            <a:r>
              <a:rPr lang="zh-CN" altLang="en-US" b="1">
                <a:solidFill>
                  <a:schemeClr val="tx2"/>
                </a:solidFill>
              </a:rPr>
              <a:t>	课堂上的介绍比较宏观，需课后了解抽象机</a:t>
            </a:r>
          </a:p>
          <a:p>
            <a:pPr>
              <a:buFontTx/>
              <a:buNone/>
            </a:pPr>
            <a:r>
              <a:rPr lang="zh-CN" altLang="en-US" b="1">
                <a:solidFill>
                  <a:schemeClr val="tx2"/>
                </a:solidFill>
              </a:rPr>
              <a:t>各指令后才能完全明白</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706"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36707" name="Rectangle 3"/>
          <p:cNvSpPr>
            <a:spLocks noGrp="1" noChangeArrowheads="1"/>
          </p:cNvSpPr>
          <p:nvPr>
            <p:ph idx="1"/>
          </p:nvPr>
        </p:nvSpPr>
        <p:spPr>
          <a:xfrm>
            <a:off x="287338" y="1438275"/>
            <a:ext cx="8564562" cy="5038725"/>
          </a:xfrm>
          <a:noFill/>
        </p:spPr>
        <p:txBody>
          <a:bodyPr/>
          <a:lstStyle/>
          <a:p>
            <a:pPr>
              <a:buFontTx/>
              <a:buNone/>
            </a:pPr>
            <a:r>
              <a:rPr lang="en-US" altLang="zh-CN" b="1"/>
              <a:t>13.4.1 </a:t>
            </a:r>
            <a:r>
              <a:rPr lang="zh-CN" altLang="en-US" b="1"/>
              <a:t>表达式</a:t>
            </a:r>
          </a:p>
          <a:p>
            <a:pPr lvl="1">
              <a:buFontTx/>
              <a:buNone/>
            </a:pPr>
            <a:r>
              <a:rPr lang="en-US" altLang="zh-CN" b="1"/>
              <a:t>1</a:t>
            </a:r>
            <a:r>
              <a:rPr lang="zh-CN" altLang="en-US" b="1"/>
              <a:t>、程序表达式</a:t>
            </a:r>
          </a:p>
          <a:p>
            <a:pPr lvl="1">
              <a:buFontTx/>
              <a:buNone/>
            </a:pPr>
            <a:r>
              <a:rPr lang="en-US" altLang="zh-CN" b="1"/>
              <a:t>	P_code </a:t>
            </a:r>
            <a:r>
              <a:rPr lang="en-US" altLang="zh-CN" b="1" i="1"/>
              <a:t>e</a:t>
            </a:r>
            <a:r>
              <a:rPr lang="en-US" altLang="zh-CN" b="1"/>
              <a:t> = V_code </a:t>
            </a:r>
            <a:r>
              <a:rPr lang="en-US" altLang="zh-CN" b="1" i="1"/>
              <a:t>e</a:t>
            </a:r>
            <a:r>
              <a:rPr lang="en-US" altLang="zh-CN" b="1"/>
              <a:t> [ ] 0</a:t>
            </a:r>
            <a:r>
              <a:rPr lang="zh-CN" altLang="en-US" b="1"/>
              <a:t>；</a:t>
            </a:r>
          </a:p>
          <a:p>
            <a:pPr lvl="1">
              <a:buFontTx/>
              <a:buNone/>
            </a:pPr>
            <a:r>
              <a:rPr lang="zh-CN" altLang="en-US" b="1"/>
              <a:t>			        </a:t>
            </a:r>
            <a:r>
              <a:rPr lang="en-US" altLang="zh-CN" b="1"/>
              <a:t>stop</a:t>
            </a:r>
          </a:p>
          <a:p>
            <a:pPr lvl="1"/>
            <a:r>
              <a:rPr lang="zh-CN" altLang="en-US" b="1"/>
              <a:t>环境为空</a:t>
            </a:r>
            <a:r>
              <a:rPr lang="zh-CN" altLang="en-US"/>
              <a:t> </a:t>
            </a:r>
            <a:r>
              <a:rPr lang="en-US" altLang="zh-CN" b="1"/>
              <a:t>[ ]</a:t>
            </a:r>
            <a:endParaRPr lang="zh-CN" altLang="en-US" b="1"/>
          </a:p>
          <a:p>
            <a:pPr lvl="1"/>
            <a:r>
              <a:rPr lang="zh-CN" altLang="en-US" b="1"/>
              <a:t>栈标高</a:t>
            </a:r>
            <a:r>
              <a:rPr lang="en-US" altLang="zh-CN" b="1" i="1"/>
              <a:t>sl</a:t>
            </a:r>
            <a:r>
              <a:rPr lang="zh-CN" altLang="en-US" b="1"/>
              <a:t>是</a:t>
            </a:r>
            <a:r>
              <a:rPr lang="en-US" altLang="zh-CN" b="1"/>
              <a:t>0</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754"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38755" name="Rectangle 3"/>
          <p:cNvSpPr>
            <a:spLocks noGrp="1" noChangeArrowheads="1"/>
          </p:cNvSpPr>
          <p:nvPr>
            <p:ph idx="1"/>
          </p:nvPr>
        </p:nvSpPr>
        <p:spPr>
          <a:xfrm>
            <a:off x="287338" y="1438275"/>
            <a:ext cx="8564562" cy="5254625"/>
          </a:xfrm>
          <a:noFill/>
        </p:spPr>
        <p:txBody>
          <a:bodyPr/>
          <a:lstStyle/>
          <a:p>
            <a:pPr>
              <a:buFontTx/>
              <a:buNone/>
            </a:pPr>
            <a:r>
              <a:rPr lang="en-US" altLang="zh-CN" b="1"/>
              <a:t>13.4.1 </a:t>
            </a:r>
            <a:r>
              <a:rPr lang="zh-CN" altLang="en-US" b="1"/>
              <a:t>表达式</a:t>
            </a:r>
          </a:p>
          <a:p>
            <a:pPr lvl="1">
              <a:buFontTx/>
              <a:buNone/>
            </a:pPr>
            <a:r>
              <a:rPr lang="en-US" altLang="zh-CN" b="1"/>
              <a:t>2</a:t>
            </a:r>
            <a:r>
              <a:rPr lang="zh-CN" altLang="en-US" b="1"/>
              <a:t>、简单表达式（结果是基值并在栈上，例举）</a:t>
            </a:r>
          </a:p>
          <a:p>
            <a:pPr lvl="1">
              <a:buFontTx/>
              <a:buNone/>
            </a:pPr>
            <a:r>
              <a:rPr lang="en-US" altLang="zh-CN" b="1"/>
              <a:t>	B_code</a:t>
            </a:r>
            <a:r>
              <a:rPr lang="en-US" altLang="zh-CN" b="1" i="1"/>
              <a:t> b </a:t>
            </a:r>
            <a:r>
              <a:rPr lang="en-US" altLang="zh-CN" b="1" i="1">
                <a:sym typeface="Symbol" pitchFamily="18" charset="2"/>
              </a:rPr>
              <a:t></a:t>
            </a:r>
            <a:r>
              <a:rPr lang="en-US" altLang="zh-CN" b="1" i="1"/>
              <a:t> sl </a:t>
            </a:r>
            <a:r>
              <a:rPr lang="en-US" altLang="zh-CN" b="1"/>
              <a:t>= ldb </a:t>
            </a:r>
            <a:r>
              <a:rPr lang="en-US" altLang="zh-CN" b="1" i="1"/>
              <a:t>b</a:t>
            </a:r>
            <a:endParaRPr lang="en-US" altLang="zh-CN" b="1"/>
          </a:p>
          <a:p>
            <a:pPr lvl="1">
              <a:buFontTx/>
              <a:buNone/>
            </a:pPr>
            <a:r>
              <a:rPr lang="en-US" altLang="zh-CN" b="1"/>
              <a:t>	B_code</a:t>
            </a:r>
            <a:r>
              <a:rPr lang="en-US" altLang="zh-CN" b="1" i="1"/>
              <a:t> </a:t>
            </a:r>
            <a:r>
              <a:rPr lang="en-US" altLang="zh-CN" b="1"/>
              <a:t>(</a:t>
            </a:r>
            <a:r>
              <a:rPr lang="en-US" altLang="zh-CN" b="1" i="1"/>
              <a:t>e</a:t>
            </a:r>
            <a:r>
              <a:rPr lang="en-US" altLang="zh-CN" b="1" baseline="-25000"/>
              <a:t>1</a:t>
            </a:r>
            <a:r>
              <a:rPr lang="en-US" altLang="zh-CN" b="1"/>
              <a:t> </a:t>
            </a:r>
            <a:r>
              <a:rPr lang="en-US" altLang="zh-CN" b="1" i="1"/>
              <a:t>op</a:t>
            </a:r>
            <a:r>
              <a:rPr lang="en-US" altLang="zh-CN" b="1" i="1" baseline="-25000"/>
              <a:t>bin</a:t>
            </a:r>
            <a:r>
              <a:rPr lang="en-US" altLang="zh-CN" b="1"/>
              <a:t> </a:t>
            </a:r>
            <a:r>
              <a:rPr lang="en-US" altLang="zh-CN" b="1" i="1"/>
              <a:t>e</a:t>
            </a:r>
            <a:r>
              <a:rPr lang="en-US" altLang="zh-CN" b="1" baseline="-25000"/>
              <a:t>2</a:t>
            </a:r>
            <a:r>
              <a:rPr lang="en-US" altLang="zh-CN" b="1"/>
              <a:t>) </a:t>
            </a:r>
            <a:r>
              <a:rPr lang="en-US" altLang="zh-CN" b="1" i="1">
                <a:sym typeface="Symbol" pitchFamily="18" charset="2"/>
              </a:rPr>
              <a:t></a:t>
            </a:r>
            <a:r>
              <a:rPr lang="en-US" altLang="zh-CN" b="1" i="1"/>
              <a:t> sl  </a:t>
            </a:r>
            <a:r>
              <a:rPr lang="en-US" altLang="zh-CN" b="1"/>
              <a:t>= </a:t>
            </a:r>
          </a:p>
          <a:p>
            <a:pPr lvl="1">
              <a:buFontTx/>
              <a:buNone/>
            </a:pPr>
            <a:r>
              <a:rPr lang="en-US" altLang="zh-CN" b="1"/>
              <a:t>			B_code </a:t>
            </a:r>
            <a:r>
              <a:rPr lang="en-US" altLang="zh-CN" b="1" i="1"/>
              <a:t>e</a:t>
            </a:r>
            <a:r>
              <a:rPr lang="en-US" altLang="zh-CN" b="1" baseline="-25000"/>
              <a:t>1</a:t>
            </a:r>
            <a:r>
              <a:rPr lang="en-US" altLang="zh-CN" b="1"/>
              <a:t> </a:t>
            </a:r>
            <a:r>
              <a:rPr lang="en-US" altLang="zh-CN" b="1" i="1">
                <a:sym typeface="Symbol" pitchFamily="18" charset="2"/>
              </a:rPr>
              <a:t></a:t>
            </a:r>
            <a:r>
              <a:rPr lang="en-US" altLang="zh-CN" b="1" i="1"/>
              <a:t> sl</a:t>
            </a:r>
            <a:r>
              <a:rPr lang="en-US" altLang="zh-CN" b="1"/>
              <a:t>;</a:t>
            </a:r>
          </a:p>
          <a:p>
            <a:pPr lvl="1">
              <a:buFontTx/>
              <a:buNone/>
            </a:pPr>
            <a:r>
              <a:rPr lang="en-US" altLang="zh-CN" b="1"/>
              <a:t>			B_code</a:t>
            </a:r>
            <a:r>
              <a:rPr lang="en-US" altLang="zh-CN" b="1" i="1"/>
              <a:t> e</a:t>
            </a:r>
            <a:r>
              <a:rPr lang="en-US" altLang="zh-CN" b="1" baseline="-25000"/>
              <a:t>2</a:t>
            </a:r>
            <a:r>
              <a:rPr lang="en-US" altLang="zh-CN" b="1"/>
              <a:t> </a:t>
            </a:r>
            <a:r>
              <a:rPr lang="en-US" altLang="zh-CN" b="1" i="1">
                <a:sym typeface="Symbol" pitchFamily="18" charset="2"/>
              </a:rPr>
              <a:t></a:t>
            </a:r>
            <a:r>
              <a:rPr lang="en-US" altLang="zh-CN" b="1" i="1"/>
              <a:t> sl</a:t>
            </a:r>
            <a:r>
              <a:rPr lang="en-US" altLang="zh-CN" b="1"/>
              <a:t>+1;</a:t>
            </a:r>
          </a:p>
          <a:p>
            <a:pPr lvl="1">
              <a:buFontTx/>
              <a:buNone/>
            </a:pPr>
            <a:r>
              <a:rPr lang="en-US" altLang="zh-CN" b="1"/>
              <a:t>			op</a:t>
            </a:r>
            <a:r>
              <a:rPr lang="en-US" altLang="zh-CN" b="1" i="1" baseline="-25000"/>
              <a:t>bin</a:t>
            </a:r>
          </a:p>
          <a:p>
            <a:pPr lvl="1">
              <a:buFontTx/>
              <a:buNone/>
            </a:pPr>
            <a:r>
              <a:rPr lang="en-US" altLang="zh-CN" b="1" i="1"/>
              <a:t>	</a:t>
            </a:r>
            <a:r>
              <a:rPr lang="en-US" altLang="zh-CN" b="1"/>
              <a:t>B_code</a:t>
            </a:r>
            <a:r>
              <a:rPr lang="en-US" altLang="zh-CN" b="1" i="1"/>
              <a:t> e </a:t>
            </a:r>
            <a:r>
              <a:rPr lang="en-US" altLang="zh-CN" b="1" i="1">
                <a:sym typeface="Symbol" pitchFamily="18" charset="2"/>
              </a:rPr>
              <a:t></a:t>
            </a:r>
            <a:r>
              <a:rPr lang="en-US" altLang="zh-CN" b="1" i="1"/>
              <a:t> sl	 =	// e</a:t>
            </a:r>
            <a:r>
              <a:rPr lang="zh-CN" altLang="en-US" b="1"/>
              <a:t>不是基值、算符和</a:t>
            </a:r>
            <a:r>
              <a:rPr lang="en-US" altLang="zh-CN" b="1"/>
              <a:t>if</a:t>
            </a:r>
            <a:r>
              <a:rPr lang="zh-CN" altLang="en-US" b="1"/>
              <a:t>表达式</a:t>
            </a:r>
            <a:r>
              <a:rPr lang="zh-CN" altLang="en-US"/>
              <a:t> </a:t>
            </a:r>
          </a:p>
          <a:p>
            <a:pPr lvl="1">
              <a:buFontTx/>
              <a:buNone/>
            </a:pPr>
            <a:r>
              <a:rPr lang="en-US" altLang="zh-CN" b="1" i="1"/>
              <a:t>			</a:t>
            </a:r>
            <a:r>
              <a:rPr lang="en-US" altLang="zh-CN" b="1"/>
              <a:t>V_code</a:t>
            </a:r>
            <a:r>
              <a:rPr lang="en-US" altLang="zh-CN" b="1" i="1"/>
              <a:t> e </a:t>
            </a:r>
            <a:r>
              <a:rPr lang="en-US" altLang="zh-CN" b="1" i="1">
                <a:sym typeface="Symbol" pitchFamily="18" charset="2"/>
              </a:rPr>
              <a:t></a:t>
            </a:r>
            <a:r>
              <a:rPr lang="en-US" altLang="zh-CN" b="1" i="1"/>
              <a:t> sl ;</a:t>
            </a:r>
          </a:p>
          <a:p>
            <a:pPr lvl="1">
              <a:buFontTx/>
              <a:buNone/>
            </a:pPr>
            <a:r>
              <a:rPr lang="en-US" altLang="zh-CN" b="1" i="1"/>
              <a:t>			</a:t>
            </a:r>
            <a:r>
              <a:rPr lang="en-US" altLang="zh-CN" b="1"/>
              <a:t>getbasic</a:t>
            </a:r>
            <a:endParaRPr lang="zh-CN" alt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02"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40803" name="Rectangle 3"/>
          <p:cNvSpPr>
            <a:spLocks noGrp="1" noChangeArrowheads="1"/>
          </p:cNvSpPr>
          <p:nvPr>
            <p:ph idx="1"/>
          </p:nvPr>
        </p:nvSpPr>
        <p:spPr>
          <a:xfrm>
            <a:off x="287338" y="1438275"/>
            <a:ext cx="8564562" cy="5254625"/>
          </a:xfrm>
          <a:noFill/>
        </p:spPr>
        <p:txBody>
          <a:bodyPr/>
          <a:lstStyle/>
          <a:p>
            <a:pPr>
              <a:buFontTx/>
              <a:buNone/>
            </a:pPr>
            <a:r>
              <a:rPr lang="en-US" altLang="zh-CN" b="1"/>
              <a:t>13.4.1 </a:t>
            </a:r>
            <a:r>
              <a:rPr lang="zh-CN" altLang="en-US" b="1"/>
              <a:t>表达式</a:t>
            </a:r>
          </a:p>
          <a:p>
            <a:pPr lvl="1">
              <a:lnSpc>
                <a:spcPct val="90000"/>
              </a:lnSpc>
              <a:buFontTx/>
              <a:buNone/>
            </a:pPr>
            <a:r>
              <a:rPr lang="en-US" altLang="zh-CN" b="1"/>
              <a:t>2</a:t>
            </a:r>
            <a:r>
              <a:rPr lang="zh-CN" altLang="en-US" b="1"/>
              <a:t>、简单表达式（结果是基值并在堆上，例举）</a:t>
            </a:r>
          </a:p>
          <a:p>
            <a:pPr lvl="1">
              <a:lnSpc>
                <a:spcPct val="90000"/>
              </a:lnSpc>
              <a:spcBef>
                <a:spcPct val="15000"/>
              </a:spcBef>
              <a:buFontTx/>
              <a:buNone/>
            </a:pPr>
            <a:r>
              <a:rPr lang="en-US" altLang="zh-CN" b="1"/>
              <a:t>		V_code</a:t>
            </a:r>
            <a:r>
              <a:rPr lang="en-US" altLang="zh-CN" b="1" i="1"/>
              <a:t> b </a:t>
            </a:r>
            <a:r>
              <a:rPr lang="en-US" altLang="zh-CN" b="1" i="1">
                <a:sym typeface="Symbol" pitchFamily="18" charset="2"/>
              </a:rPr>
              <a:t></a:t>
            </a:r>
            <a:r>
              <a:rPr lang="en-US" altLang="zh-CN" b="1" i="1"/>
              <a:t> sl  </a:t>
            </a:r>
            <a:r>
              <a:rPr lang="en-US" altLang="zh-CN" b="1"/>
              <a:t>= B_code </a:t>
            </a:r>
            <a:r>
              <a:rPr lang="en-US" altLang="zh-CN" b="1" i="1"/>
              <a:t>e</a:t>
            </a:r>
            <a:r>
              <a:rPr lang="en-US" altLang="zh-CN" b="1"/>
              <a:t> </a:t>
            </a:r>
            <a:r>
              <a:rPr lang="en-US" altLang="zh-CN" b="1" i="1">
                <a:sym typeface="Symbol" pitchFamily="18" charset="2"/>
              </a:rPr>
              <a:t></a:t>
            </a:r>
            <a:r>
              <a:rPr lang="en-US" altLang="zh-CN" b="1" i="1"/>
              <a:t> sl</a:t>
            </a:r>
            <a:r>
              <a:rPr lang="en-US" altLang="zh-CN" b="1"/>
              <a:t>; </a:t>
            </a:r>
          </a:p>
          <a:p>
            <a:pPr lvl="1">
              <a:lnSpc>
                <a:spcPct val="90000"/>
              </a:lnSpc>
              <a:spcBef>
                <a:spcPct val="15000"/>
              </a:spcBef>
              <a:buFontTx/>
              <a:buNone/>
            </a:pPr>
            <a:r>
              <a:rPr lang="en-US" altLang="zh-CN" b="1"/>
              <a:t>				       mkbasic</a:t>
            </a:r>
          </a:p>
          <a:p>
            <a:pPr lvl="1">
              <a:lnSpc>
                <a:spcPct val="90000"/>
              </a:lnSpc>
              <a:spcBef>
                <a:spcPct val="15000"/>
              </a:spcBef>
              <a:buFontTx/>
              <a:buNone/>
            </a:pPr>
            <a:r>
              <a:rPr lang="en-US" altLang="zh-CN" b="1"/>
              <a:t>		V_code</a:t>
            </a:r>
            <a:r>
              <a:rPr lang="en-US" altLang="zh-CN" b="1" i="1"/>
              <a:t> </a:t>
            </a:r>
            <a:r>
              <a:rPr lang="en-US" altLang="zh-CN" b="1"/>
              <a:t>(if </a:t>
            </a:r>
            <a:r>
              <a:rPr lang="en-US" altLang="zh-CN" b="1" i="1"/>
              <a:t>e</a:t>
            </a:r>
            <a:r>
              <a:rPr lang="en-US" altLang="zh-CN" b="1" baseline="-25000"/>
              <a:t>1</a:t>
            </a:r>
            <a:r>
              <a:rPr lang="en-US" altLang="zh-CN" b="1"/>
              <a:t> then </a:t>
            </a:r>
            <a:r>
              <a:rPr lang="en-US" altLang="zh-CN" b="1" i="1"/>
              <a:t>e</a:t>
            </a:r>
            <a:r>
              <a:rPr lang="en-US" altLang="zh-CN" b="1" baseline="-25000"/>
              <a:t>2</a:t>
            </a:r>
            <a:r>
              <a:rPr lang="en-US" altLang="zh-CN" b="1"/>
              <a:t> else </a:t>
            </a:r>
            <a:r>
              <a:rPr lang="en-US" altLang="zh-CN" b="1" i="1"/>
              <a:t>e</a:t>
            </a:r>
            <a:r>
              <a:rPr lang="en-US" altLang="zh-CN" b="1" baseline="-25000"/>
              <a:t>3</a:t>
            </a:r>
            <a:r>
              <a:rPr lang="en-US" altLang="zh-CN" b="1"/>
              <a:t>) </a:t>
            </a:r>
            <a:r>
              <a:rPr lang="en-US" altLang="zh-CN" b="1" i="1">
                <a:sym typeface="Symbol" pitchFamily="18" charset="2"/>
              </a:rPr>
              <a:t></a:t>
            </a:r>
            <a:r>
              <a:rPr lang="en-US" altLang="zh-CN" b="1" i="1"/>
              <a:t> sl  </a:t>
            </a:r>
            <a:r>
              <a:rPr lang="en-US" altLang="zh-CN" b="1"/>
              <a:t>=</a:t>
            </a:r>
          </a:p>
          <a:p>
            <a:pPr lvl="1">
              <a:lnSpc>
                <a:spcPct val="90000"/>
              </a:lnSpc>
              <a:spcBef>
                <a:spcPct val="15000"/>
              </a:spcBef>
              <a:buFontTx/>
              <a:buNone/>
            </a:pPr>
            <a:r>
              <a:rPr lang="en-US" altLang="zh-CN" b="1"/>
              <a:t>			B_code </a:t>
            </a:r>
            <a:r>
              <a:rPr lang="en-US" altLang="zh-CN" b="1" i="1"/>
              <a:t>e</a:t>
            </a:r>
            <a:r>
              <a:rPr lang="en-US" altLang="zh-CN" b="1" baseline="-25000"/>
              <a:t>1</a:t>
            </a:r>
            <a:r>
              <a:rPr lang="en-US" altLang="zh-CN" b="1"/>
              <a:t> </a:t>
            </a:r>
            <a:r>
              <a:rPr lang="en-US" altLang="zh-CN" b="1" i="1">
                <a:sym typeface="Symbol" pitchFamily="18" charset="2"/>
              </a:rPr>
              <a:t></a:t>
            </a:r>
            <a:r>
              <a:rPr lang="en-US" altLang="zh-CN" b="1" i="1"/>
              <a:t> sl</a:t>
            </a:r>
            <a:r>
              <a:rPr lang="en-US" altLang="zh-CN" b="1"/>
              <a:t>;</a:t>
            </a:r>
          </a:p>
          <a:p>
            <a:pPr lvl="1">
              <a:lnSpc>
                <a:spcPct val="90000"/>
              </a:lnSpc>
              <a:spcBef>
                <a:spcPct val="15000"/>
              </a:spcBef>
              <a:buFontTx/>
              <a:buNone/>
            </a:pPr>
            <a:r>
              <a:rPr lang="en-US" altLang="zh-CN" b="1"/>
              <a:t>			false </a:t>
            </a:r>
            <a:r>
              <a:rPr lang="en-US" altLang="zh-CN" b="1" i="1"/>
              <a:t>l</a:t>
            </a:r>
            <a:r>
              <a:rPr lang="en-US" altLang="zh-CN" b="1" baseline="-25000"/>
              <a:t>1</a:t>
            </a:r>
            <a:r>
              <a:rPr lang="en-US" altLang="zh-CN" b="1"/>
              <a:t>;</a:t>
            </a:r>
          </a:p>
          <a:p>
            <a:pPr lvl="1">
              <a:lnSpc>
                <a:spcPct val="90000"/>
              </a:lnSpc>
              <a:spcBef>
                <a:spcPct val="15000"/>
              </a:spcBef>
              <a:buFontTx/>
              <a:buNone/>
            </a:pPr>
            <a:r>
              <a:rPr lang="en-US" altLang="zh-CN" b="1"/>
              <a:t>			V_code </a:t>
            </a:r>
            <a:r>
              <a:rPr lang="en-US" altLang="zh-CN" b="1" i="1"/>
              <a:t>e</a:t>
            </a:r>
            <a:r>
              <a:rPr lang="en-US" altLang="zh-CN" b="1" baseline="-25000"/>
              <a:t>2</a:t>
            </a:r>
            <a:r>
              <a:rPr lang="en-US" altLang="zh-CN" b="1"/>
              <a:t> </a:t>
            </a:r>
            <a:r>
              <a:rPr lang="en-US" altLang="zh-CN" b="1" i="1">
                <a:sym typeface="Symbol" pitchFamily="18" charset="2"/>
              </a:rPr>
              <a:t></a:t>
            </a:r>
            <a:r>
              <a:rPr lang="en-US" altLang="zh-CN" b="1" i="1"/>
              <a:t> sl</a:t>
            </a:r>
            <a:r>
              <a:rPr lang="en-US" altLang="zh-CN" b="1"/>
              <a:t>;</a:t>
            </a:r>
          </a:p>
          <a:p>
            <a:pPr lvl="1">
              <a:lnSpc>
                <a:spcPct val="90000"/>
              </a:lnSpc>
              <a:spcBef>
                <a:spcPct val="15000"/>
              </a:spcBef>
              <a:buFontTx/>
              <a:buNone/>
            </a:pPr>
            <a:r>
              <a:rPr lang="en-US" altLang="zh-CN" b="1"/>
              <a:t>			ujmp </a:t>
            </a:r>
            <a:r>
              <a:rPr lang="en-US" altLang="zh-CN" b="1" i="1"/>
              <a:t>l</a:t>
            </a:r>
            <a:r>
              <a:rPr lang="en-US" altLang="zh-CN" b="1" baseline="-25000"/>
              <a:t>2</a:t>
            </a:r>
            <a:r>
              <a:rPr lang="en-US" altLang="zh-CN" b="1"/>
              <a:t>;</a:t>
            </a:r>
            <a:endParaRPr lang="en-US" altLang="zh-CN" b="1" i="1"/>
          </a:p>
          <a:p>
            <a:pPr lvl="1">
              <a:lnSpc>
                <a:spcPct val="90000"/>
              </a:lnSpc>
              <a:spcBef>
                <a:spcPct val="15000"/>
              </a:spcBef>
              <a:buFontTx/>
              <a:buNone/>
            </a:pPr>
            <a:r>
              <a:rPr lang="en-US" altLang="zh-CN" b="1" i="1"/>
              <a:t>		   l</a:t>
            </a:r>
            <a:r>
              <a:rPr lang="en-US" altLang="zh-CN" b="1" baseline="-25000"/>
              <a:t>1</a:t>
            </a:r>
            <a:r>
              <a:rPr lang="en-US" altLang="zh-CN" b="1"/>
              <a:t> : 	V_code </a:t>
            </a:r>
            <a:r>
              <a:rPr lang="en-US" altLang="zh-CN" b="1" i="1"/>
              <a:t>e</a:t>
            </a:r>
            <a:r>
              <a:rPr lang="en-US" altLang="zh-CN" b="1" baseline="-25000"/>
              <a:t>3</a:t>
            </a:r>
            <a:r>
              <a:rPr lang="en-US" altLang="zh-CN" b="1"/>
              <a:t> </a:t>
            </a:r>
            <a:r>
              <a:rPr lang="en-US" altLang="zh-CN" b="1" i="1">
                <a:sym typeface="Symbol" pitchFamily="18" charset="2"/>
              </a:rPr>
              <a:t></a:t>
            </a:r>
            <a:r>
              <a:rPr lang="en-US" altLang="zh-CN" b="1" i="1"/>
              <a:t> sl</a:t>
            </a:r>
            <a:r>
              <a:rPr lang="en-US" altLang="zh-CN" b="1"/>
              <a:t>;</a:t>
            </a:r>
            <a:endParaRPr lang="en-US" altLang="zh-CN" b="1" i="1"/>
          </a:p>
          <a:p>
            <a:pPr lvl="1">
              <a:lnSpc>
                <a:spcPct val="90000"/>
              </a:lnSpc>
              <a:spcBef>
                <a:spcPct val="15000"/>
              </a:spcBef>
              <a:buFontTx/>
              <a:buNone/>
            </a:pPr>
            <a:r>
              <a:rPr lang="en-US" altLang="zh-CN" b="1" i="1"/>
              <a:t>	     l</a:t>
            </a:r>
            <a:r>
              <a:rPr lang="en-US" altLang="zh-CN" b="1" baseline="-25000"/>
              <a:t>2</a:t>
            </a:r>
            <a:r>
              <a:rPr lang="en-US" altLang="zh-CN" b="1"/>
              <a:t> :</a:t>
            </a:r>
            <a:endParaRPr lang="zh-CN" altLang="en-US"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850"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42851" name="Rectangle 3"/>
          <p:cNvSpPr>
            <a:spLocks noGrp="1" noChangeArrowheads="1"/>
          </p:cNvSpPr>
          <p:nvPr>
            <p:ph idx="1"/>
          </p:nvPr>
        </p:nvSpPr>
        <p:spPr>
          <a:xfrm>
            <a:off x="287338" y="1438275"/>
            <a:ext cx="8601075" cy="5254625"/>
          </a:xfrm>
          <a:noFill/>
        </p:spPr>
        <p:txBody>
          <a:bodyPr/>
          <a:lstStyle/>
          <a:p>
            <a:pPr>
              <a:buFontTx/>
              <a:buNone/>
            </a:pPr>
            <a:r>
              <a:rPr lang="en-US" altLang="zh-CN" b="1"/>
              <a:t>13.4.2 </a:t>
            </a:r>
            <a:r>
              <a:rPr lang="zh-CN" altLang="en-US" b="1"/>
              <a:t>变量的引用性出现</a:t>
            </a:r>
          </a:p>
          <a:p>
            <a:pPr lvl="1">
              <a:lnSpc>
                <a:spcPct val="90000"/>
              </a:lnSpc>
              <a:spcBef>
                <a:spcPct val="15000"/>
              </a:spcBef>
              <a:buFontTx/>
              <a:buNone/>
            </a:pPr>
            <a:r>
              <a:rPr lang="en-US" altLang="zh-CN" b="1"/>
              <a:t>		V_code</a:t>
            </a:r>
            <a:r>
              <a:rPr lang="en-US" altLang="zh-CN" b="1" i="1"/>
              <a:t> v </a:t>
            </a:r>
            <a:r>
              <a:rPr lang="en-US" altLang="zh-CN" b="1" i="1">
                <a:sym typeface="Symbol" pitchFamily="18" charset="2"/>
              </a:rPr>
              <a:t></a:t>
            </a:r>
            <a:r>
              <a:rPr lang="en-US" altLang="zh-CN" b="1" i="1"/>
              <a:t> sl  </a:t>
            </a:r>
            <a:r>
              <a:rPr lang="en-US" altLang="zh-CN" b="1"/>
              <a:t>= getvar </a:t>
            </a:r>
            <a:r>
              <a:rPr lang="en-US" altLang="zh-CN" b="1" i="1"/>
              <a:t>v</a:t>
            </a:r>
            <a:r>
              <a:rPr lang="en-US" altLang="zh-CN" b="1"/>
              <a:t> </a:t>
            </a:r>
            <a:r>
              <a:rPr lang="en-US" altLang="zh-CN" b="1" i="1">
                <a:sym typeface="Symbol" pitchFamily="18" charset="2"/>
              </a:rPr>
              <a:t></a:t>
            </a:r>
            <a:r>
              <a:rPr lang="en-US" altLang="zh-CN" b="1" i="1"/>
              <a:t> sl</a:t>
            </a:r>
            <a:r>
              <a:rPr lang="en-US" altLang="zh-CN" b="1"/>
              <a:t>;</a:t>
            </a:r>
          </a:p>
          <a:p>
            <a:pPr lvl="1">
              <a:lnSpc>
                <a:spcPct val="90000"/>
              </a:lnSpc>
              <a:spcBef>
                <a:spcPct val="15000"/>
              </a:spcBef>
              <a:buFontTx/>
              <a:buNone/>
            </a:pPr>
            <a:r>
              <a:rPr lang="en-US" altLang="zh-CN" b="1"/>
              <a:t>				       eval</a:t>
            </a:r>
          </a:p>
          <a:p>
            <a:pPr lvl="1">
              <a:lnSpc>
                <a:spcPct val="90000"/>
              </a:lnSpc>
              <a:spcBef>
                <a:spcPct val="15000"/>
              </a:spcBef>
              <a:buFontTx/>
              <a:buNone/>
            </a:pPr>
            <a:r>
              <a:rPr lang="en-US" altLang="zh-CN" b="1"/>
              <a:t>		C_code</a:t>
            </a:r>
            <a:r>
              <a:rPr lang="en-US" altLang="zh-CN" b="1" i="1"/>
              <a:t> v </a:t>
            </a:r>
            <a:r>
              <a:rPr lang="en-US" altLang="zh-CN" b="1" i="1">
                <a:sym typeface="Symbol" pitchFamily="18" charset="2"/>
              </a:rPr>
              <a:t></a:t>
            </a:r>
            <a:r>
              <a:rPr lang="en-US" altLang="zh-CN" b="1" i="1"/>
              <a:t> sl  </a:t>
            </a:r>
            <a:r>
              <a:rPr lang="en-US" altLang="zh-CN" b="1"/>
              <a:t>= getvar </a:t>
            </a:r>
            <a:r>
              <a:rPr lang="en-US" altLang="zh-CN" b="1" i="1"/>
              <a:t>v</a:t>
            </a:r>
            <a:r>
              <a:rPr lang="en-US" altLang="zh-CN" b="1"/>
              <a:t> </a:t>
            </a:r>
            <a:r>
              <a:rPr lang="en-US" altLang="zh-CN" b="1" i="1">
                <a:sym typeface="Symbol" pitchFamily="18" charset="2"/>
              </a:rPr>
              <a:t></a:t>
            </a:r>
            <a:r>
              <a:rPr lang="en-US" altLang="zh-CN" b="1" i="1"/>
              <a:t> sl</a:t>
            </a:r>
            <a:endParaRPr lang="en-US" altLang="zh-CN" b="1"/>
          </a:p>
          <a:p>
            <a:pPr lvl="1">
              <a:lnSpc>
                <a:spcPct val="90000"/>
              </a:lnSpc>
              <a:spcBef>
                <a:spcPct val="15000"/>
              </a:spcBef>
              <a:buFontTx/>
              <a:buNone/>
            </a:pPr>
            <a:endParaRPr lang="zh-CN" altLang="en-US" b="1"/>
          </a:p>
          <a:p>
            <a:pPr lvl="1">
              <a:lnSpc>
                <a:spcPct val="90000"/>
              </a:lnSpc>
              <a:spcBef>
                <a:spcPct val="15000"/>
              </a:spcBef>
              <a:buFontTx/>
              <a:buNone/>
            </a:pPr>
            <a:r>
              <a:rPr lang="en-US" altLang="zh-CN" b="1"/>
              <a:t>		getvar </a:t>
            </a:r>
            <a:r>
              <a:rPr lang="en-US" altLang="zh-CN" b="1" i="1"/>
              <a:t>v</a:t>
            </a:r>
            <a:r>
              <a:rPr lang="en-US" altLang="zh-CN" b="1"/>
              <a:t> </a:t>
            </a:r>
            <a:r>
              <a:rPr lang="en-US" altLang="zh-CN" b="1" i="1">
                <a:sym typeface="Symbol" pitchFamily="18" charset="2"/>
              </a:rPr>
              <a:t></a:t>
            </a:r>
            <a:r>
              <a:rPr lang="en-US" altLang="zh-CN" b="1" i="1"/>
              <a:t> sl </a:t>
            </a:r>
            <a:r>
              <a:rPr lang="en-US" altLang="zh-CN" b="1"/>
              <a:t>= let (</a:t>
            </a:r>
            <a:r>
              <a:rPr lang="en-US" altLang="zh-CN" b="1" i="1"/>
              <a:t>p</a:t>
            </a:r>
            <a:r>
              <a:rPr lang="en-US" altLang="zh-CN" b="1"/>
              <a:t>,</a:t>
            </a:r>
            <a:r>
              <a:rPr lang="en-US" altLang="zh-CN" b="1" i="1"/>
              <a:t> i</a:t>
            </a:r>
            <a:r>
              <a:rPr lang="en-US" altLang="zh-CN" b="1"/>
              <a:t>) = </a:t>
            </a:r>
            <a:r>
              <a:rPr lang="en-US" altLang="zh-CN" b="1" i="1">
                <a:sym typeface="Symbol" pitchFamily="18" charset="2"/>
              </a:rPr>
              <a:t></a:t>
            </a:r>
            <a:r>
              <a:rPr lang="en-US" altLang="zh-CN" b="1"/>
              <a:t> (</a:t>
            </a:r>
            <a:r>
              <a:rPr lang="en-US" altLang="zh-CN" b="1" i="1"/>
              <a:t>v</a:t>
            </a:r>
            <a:r>
              <a:rPr lang="en-US" altLang="zh-CN" b="1"/>
              <a:t>)</a:t>
            </a:r>
          </a:p>
          <a:p>
            <a:pPr lvl="1">
              <a:lnSpc>
                <a:spcPct val="90000"/>
              </a:lnSpc>
              <a:spcBef>
                <a:spcPct val="15000"/>
              </a:spcBef>
              <a:buFontTx/>
              <a:buNone/>
            </a:pPr>
            <a:r>
              <a:rPr lang="en-US" altLang="zh-CN" b="1"/>
              <a:t>				  in if </a:t>
            </a:r>
            <a:r>
              <a:rPr lang="en-US" altLang="zh-CN" b="1" i="1"/>
              <a:t>p</a:t>
            </a:r>
            <a:r>
              <a:rPr lang="en-US" altLang="zh-CN" b="1"/>
              <a:t> = LOC then pushloc </a:t>
            </a:r>
            <a:r>
              <a:rPr lang="en-US" altLang="zh-CN" b="1" i="1"/>
              <a:t>sl</a:t>
            </a:r>
            <a:r>
              <a:rPr lang="en-US" altLang="zh-CN" b="1"/>
              <a:t> - </a:t>
            </a:r>
            <a:r>
              <a:rPr lang="en-US" altLang="zh-CN" b="1" i="1"/>
              <a:t>i</a:t>
            </a:r>
            <a:endParaRPr lang="en-US" altLang="zh-CN" b="1"/>
          </a:p>
          <a:p>
            <a:pPr lvl="1">
              <a:lnSpc>
                <a:spcPct val="90000"/>
              </a:lnSpc>
              <a:spcBef>
                <a:spcPct val="15000"/>
              </a:spcBef>
              <a:buFontTx/>
              <a:buNone/>
            </a:pPr>
            <a:r>
              <a:rPr lang="en-US" altLang="zh-CN" b="1"/>
              <a:t>						     else pushglob</a:t>
            </a:r>
            <a:r>
              <a:rPr lang="en-US" altLang="zh-CN" b="1" i="1"/>
              <a:t> i</a:t>
            </a:r>
            <a:endParaRPr lang="en-US" altLang="zh-CN" b="1"/>
          </a:p>
          <a:p>
            <a:pPr lvl="1">
              <a:lnSpc>
                <a:spcPct val="90000"/>
              </a:lnSpc>
              <a:spcBef>
                <a:spcPct val="15000"/>
              </a:spcBef>
              <a:buFontTx/>
              <a:buNone/>
            </a:pPr>
            <a:r>
              <a:rPr lang="en-US" altLang="zh-CN" b="1"/>
              <a:t>				      fi</a:t>
            </a:r>
          </a:p>
          <a:p>
            <a:pPr lvl="1">
              <a:lnSpc>
                <a:spcPct val="90000"/>
              </a:lnSpc>
              <a:spcBef>
                <a:spcPct val="15000"/>
              </a:spcBef>
              <a:buFontTx/>
              <a:buNone/>
            </a:pPr>
            <a:r>
              <a:rPr lang="en-US" altLang="zh-CN" b="1"/>
              <a:t>		getvar</a:t>
            </a:r>
            <a:r>
              <a:rPr lang="zh-CN" altLang="en-US" b="1"/>
              <a:t>为局部变量和形式参数产生</a:t>
            </a:r>
            <a:r>
              <a:rPr lang="en-US" altLang="zh-CN" b="1"/>
              <a:t>pushloc</a:t>
            </a:r>
            <a:r>
              <a:rPr lang="zh-CN" altLang="en-US" b="1"/>
              <a:t>指令，</a:t>
            </a:r>
          </a:p>
          <a:p>
            <a:pPr lvl="1">
              <a:lnSpc>
                <a:spcPct val="90000"/>
              </a:lnSpc>
              <a:spcBef>
                <a:spcPct val="15000"/>
              </a:spcBef>
              <a:buFontTx/>
              <a:buNone/>
            </a:pPr>
            <a:r>
              <a:rPr lang="zh-CN" altLang="en-US" b="1"/>
              <a:t>为全局变量产生</a:t>
            </a:r>
            <a:r>
              <a:rPr lang="en-US" altLang="zh-CN" b="1"/>
              <a:t>pushglob</a:t>
            </a:r>
            <a:r>
              <a:rPr lang="zh-CN" altLang="en-US" b="1"/>
              <a:t>指令</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44899" name="Rectangle 3"/>
          <p:cNvSpPr>
            <a:spLocks noGrp="1" noChangeArrowheads="1"/>
          </p:cNvSpPr>
          <p:nvPr>
            <p:ph idx="1"/>
          </p:nvPr>
        </p:nvSpPr>
        <p:spPr>
          <a:xfrm>
            <a:off x="287338" y="1438275"/>
            <a:ext cx="8564562" cy="5254625"/>
          </a:xfrm>
          <a:noFill/>
        </p:spPr>
        <p:txBody>
          <a:bodyPr/>
          <a:lstStyle/>
          <a:p>
            <a:pPr>
              <a:buFontTx/>
              <a:buNone/>
            </a:pPr>
            <a:r>
              <a:rPr lang="en-US" altLang="zh-CN" b="1"/>
              <a:t>13.4.3 </a:t>
            </a:r>
            <a:r>
              <a:rPr lang="zh-CN" altLang="en-US" b="1"/>
              <a:t>函数定义</a:t>
            </a:r>
          </a:p>
          <a:p>
            <a:pPr>
              <a:lnSpc>
                <a:spcPct val="80000"/>
              </a:lnSpc>
              <a:spcBef>
                <a:spcPct val="0"/>
              </a:spcBef>
              <a:buFontTx/>
              <a:buNone/>
            </a:pPr>
            <a:r>
              <a:rPr lang="en-US" altLang="zh-CN" sz="2800" b="1"/>
              <a:t>	  V_code (</a:t>
            </a:r>
            <a:r>
              <a:rPr lang="en-US" altLang="zh-CN" sz="2800" b="1">
                <a:sym typeface="Symbol" pitchFamily="18" charset="2"/>
              </a:rPr>
              <a:t></a:t>
            </a:r>
            <a:r>
              <a:rPr lang="en-US" altLang="zh-CN" sz="2800" b="1" i="1"/>
              <a:t>v</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a:t>)</a:t>
            </a:r>
            <a:r>
              <a:rPr lang="en-US" altLang="zh-CN" sz="2800" b="1" i="1"/>
              <a:t> </a:t>
            </a:r>
            <a:r>
              <a:rPr lang="en-US" altLang="zh-CN" sz="2800" b="1" i="1">
                <a:sym typeface="Symbol" pitchFamily="18" charset="2"/>
              </a:rPr>
              <a:t></a:t>
            </a:r>
            <a:r>
              <a:rPr lang="en-US" altLang="zh-CN" sz="2800" b="1" i="1"/>
              <a:t> sl </a:t>
            </a:r>
            <a:r>
              <a:rPr lang="en-US" altLang="zh-CN" sz="2800" b="1"/>
              <a:t>= C_code (</a:t>
            </a:r>
            <a:r>
              <a:rPr lang="en-US" altLang="zh-CN" sz="2800" b="1">
                <a:sym typeface="Symbol" pitchFamily="18" charset="2"/>
              </a:rPr>
              <a:t></a:t>
            </a:r>
            <a:r>
              <a:rPr lang="en-US" altLang="zh-CN" sz="2800" b="1" i="1"/>
              <a:t> v</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a:t> )</a:t>
            </a:r>
            <a:r>
              <a:rPr lang="en-US" altLang="zh-CN" sz="2800" b="1" i="1"/>
              <a:t> </a:t>
            </a:r>
            <a:r>
              <a:rPr lang="en-US" altLang="zh-CN" sz="2800" b="1" i="1">
                <a:sym typeface="Symbol" pitchFamily="18" charset="2"/>
              </a:rPr>
              <a:t></a:t>
            </a:r>
            <a:r>
              <a:rPr lang="en-US" altLang="zh-CN" sz="2800" b="1" i="1"/>
              <a:t> sl</a:t>
            </a:r>
          </a:p>
          <a:p>
            <a:pPr>
              <a:lnSpc>
                <a:spcPct val="80000"/>
              </a:lnSpc>
              <a:spcBef>
                <a:spcPct val="0"/>
              </a:spcBef>
              <a:buFontTx/>
              <a:buNone/>
            </a:pPr>
            <a:r>
              <a:rPr lang="en-US" altLang="zh-CN" sz="2800" b="1"/>
              <a:t>	  C_code (</a:t>
            </a:r>
            <a:r>
              <a:rPr lang="en-US" altLang="zh-CN" sz="2800" b="1">
                <a:sym typeface="Symbol" pitchFamily="18" charset="2"/>
              </a:rPr>
              <a:t></a:t>
            </a:r>
            <a:r>
              <a:rPr lang="en-US" altLang="zh-CN" sz="2800" b="1"/>
              <a:t> </a:t>
            </a:r>
            <a:r>
              <a:rPr lang="en-US" altLang="zh-CN" sz="2800" b="1" i="1"/>
              <a:t>v</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a:t>)</a:t>
            </a:r>
            <a:r>
              <a:rPr lang="en-US" altLang="zh-CN" sz="2800" b="1" i="1"/>
              <a:t> </a:t>
            </a:r>
            <a:r>
              <a:rPr lang="en-US" altLang="zh-CN" sz="2800" b="1" i="1">
                <a:sym typeface="Symbol" pitchFamily="18" charset="2"/>
              </a:rPr>
              <a:t></a:t>
            </a:r>
            <a:r>
              <a:rPr lang="en-US" altLang="zh-CN" sz="2800" b="1" i="1"/>
              <a:t> sl </a:t>
            </a:r>
            <a:r>
              <a:rPr lang="en-US" altLang="zh-CN" sz="2800" b="1"/>
              <a:t>=	</a:t>
            </a:r>
          </a:p>
          <a:p>
            <a:pPr>
              <a:lnSpc>
                <a:spcPct val="80000"/>
              </a:lnSpc>
              <a:spcBef>
                <a:spcPct val="0"/>
              </a:spcBef>
              <a:buFontTx/>
              <a:buNone/>
            </a:pPr>
            <a:r>
              <a:rPr lang="en-US" altLang="zh-CN" sz="2800" b="1"/>
              <a:t>		      pushfree </a:t>
            </a:r>
            <a:r>
              <a:rPr lang="en-US" altLang="zh-CN" sz="2800" b="1" i="1">
                <a:solidFill>
                  <a:schemeClr val="tx2"/>
                </a:solidFill>
              </a:rPr>
              <a:t>fr</a:t>
            </a:r>
            <a:r>
              <a:rPr lang="en-US" altLang="zh-CN" sz="2800" b="1"/>
              <a:t> </a:t>
            </a:r>
            <a:r>
              <a:rPr lang="en-US" altLang="zh-CN" sz="2800" b="1" i="1">
                <a:sym typeface="Symbol" pitchFamily="18" charset="2"/>
              </a:rPr>
              <a:t></a:t>
            </a:r>
            <a:r>
              <a:rPr lang="en-US" altLang="zh-CN" sz="2800" b="1" i="1"/>
              <a:t> sl</a:t>
            </a:r>
            <a:r>
              <a:rPr lang="en-US" altLang="zh-CN" sz="2800" b="1"/>
              <a:t>;    // </a:t>
            </a:r>
            <a:r>
              <a:rPr lang="zh-CN" altLang="en-US" sz="2800" b="1"/>
              <a:t>拷贝全局变量的值的指针</a:t>
            </a:r>
          </a:p>
          <a:p>
            <a:pPr>
              <a:lnSpc>
                <a:spcPct val="80000"/>
              </a:lnSpc>
              <a:spcBef>
                <a:spcPct val="0"/>
              </a:spcBef>
              <a:buFontTx/>
              <a:buNone/>
            </a:pPr>
            <a:r>
              <a:rPr lang="en-US" altLang="zh-CN" sz="2800" b="1"/>
              <a:t>		      mkvec </a:t>
            </a:r>
            <a:r>
              <a:rPr lang="en-US" altLang="zh-CN" sz="2800" b="1" i="1"/>
              <a:t>g</a:t>
            </a:r>
            <a:r>
              <a:rPr lang="en-US" altLang="zh-CN" sz="2800" b="1"/>
              <a:t>; </a:t>
            </a:r>
          </a:p>
          <a:p>
            <a:pPr>
              <a:lnSpc>
                <a:spcPct val="80000"/>
              </a:lnSpc>
              <a:spcBef>
                <a:spcPct val="0"/>
              </a:spcBef>
              <a:buFontTx/>
              <a:buNone/>
            </a:pPr>
            <a:r>
              <a:rPr lang="en-US" altLang="zh-CN" sz="2800" b="1"/>
              <a:t>		      mkvec 0;      	      // </a:t>
            </a:r>
            <a:r>
              <a:rPr lang="zh-CN" altLang="en-US" sz="2800" b="1"/>
              <a:t>空的变元向量</a:t>
            </a:r>
          </a:p>
          <a:p>
            <a:pPr>
              <a:lnSpc>
                <a:spcPct val="80000"/>
              </a:lnSpc>
              <a:spcBef>
                <a:spcPct val="0"/>
              </a:spcBef>
              <a:buFontTx/>
              <a:buNone/>
            </a:pPr>
            <a:r>
              <a:rPr lang="en-US" altLang="zh-CN" sz="2800" b="1"/>
              <a:t>		      ldl </a:t>
            </a:r>
            <a:r>
              <a:rPr lang="en-US" altLang="zh-CN" sz="2800" b="1" i="1"/>
              <a:t>l</a:t>
            </a:r>
            <a:r>
              <a:rPr lang="en-US" altLang="zh-CN" sz="2800" b="1" baseline="-25000"/>
              <a:t>1</a:t>
            </a:r>
            <a:r>
              <a:rPr lang="en-US" altLang="zh-CN" sz="2800" b="1"/>
              <a:t>;		      // </a:t>
            </a:r>
            <a:r>
              <a:rPr lang="zh-CN" altLang="en-US" sz="2800" b="1"/>
              <a:t>函数代码的地址</a:t>
            </a:r>
          </a:p>
          <a:p>
            <a:pPr>
              <a:lnSpc>
                <a:spcPct val="80000"/>
              </a:lnSpc>
              <a:spcBef>
                <a:spcPct val="0"/>
              </a:spcBef>
              <a:buFontTx/>
              <a:buNone/>
            </a:pPr>
            <a:r>
              <a:rPr lang="en-US" altLang="zh-CN" sz="2800" b="1"/>
              <a:t>		      mkfunval;</a:t>
            </a:r>
          </a:p>
          <a:p>
            <a:pPr>
              <a:lnSpc>
                <a:spcPct val="80000"/>
              </a:lnSpc>
              <a:spcBef>
                <a:spcPct val="0"/>
              </a:spcBef>
              <a:buFontTx/>
              <a:buNone/>
            </a:pPr>
            <a:r>
              <a:rPr lang="en-US" altLang="zh-CN" sz="2800" b="1"/>
              <a:t>		      ujmp </a:t>
            </a:r>
            <a:r>
              <a:rPr lang="en-US" altLang="zh-CN" sz="2800" b="1" i="1"/>
              <a:t>l</a:t>
            </a:r>
            <a:r>
              <a:rPr lang="en-US" altLang="zh-CN" sz="2800" b="1" baseline="-25000"/>
              <a:t>2</a:t>
            </a:r>
            <a:r>
              <a:rPr lang="en-US" altLang="zh-CN" sz="2800" b="1"/>
              <a:t>; </a:t>
            </a:r>
            <a:endParaRPr lang="en-US" altLang="zh-CN" sz="2800" b="1" i="1"/>
          </a:p>
          <a:p>
            <a:pPr>
              <a:lnSpc>
                <a:spcPct val="80000"/>
              </a:lnSpc>
              <a:spcBef>
                <a:spcPct val="0"/>
              </a:spcBef>
              <a:buFontTx/>
              <a:buNone/>
            </a:pPr>
            <a:r>
              <a:rPr lang="en-US" altLang="zh-CN" sz="2800" b="1" i="1"/>
              <a:t>		l</a:t>
            </a:r>
            <a:r>
              <a:rPr lang="en-US" altLang="zh-CN" sz="2800" b="1" baseline="-25000"/>
              <a:t>1</a:t>
            </a:r>
            <a:r>
              <a:rPr lang="en-US" altLang="zh-CN" sz="2800" b="1"/>
              <a:t> : targ </a:t>
            </a:r>
            <a:r>
              <a:rPr lang="en-US" altLang="zh-CN" sz="2800" b="1" i="1"/>
              <a:t>n</a:t>
            </a:r>
            <a:r>
              <a:rPr lang="en-US" altLang="zh-CN" sz="2800" b="1"/>
              <a:t>;		      // </a:t>
            </a:r>
            <a:r>
              <a:rPr lang="zh-CN" altLang="en-US" sz="2800" b="1"/>
              <a:t>测试变元个数</a:t>
            </a:r>
          </a:p>
          <a:p>
            <a:pPr>
              <a:lnSpc>
                <a:spcPct val="80000"/>
              </a:lnSpc>
              <a:spcBef>
                <a:spcPct val="0"/>
              </a:spcBef>
              <a:buFontTx/>
              <a:buNone/>
            </a:pPr>
            <a:r>
              <a:rPr lang="en-US" altLang="zh-CN" sz="2800" b="1"/>
              <a:t>		     V_code </a:t>
            </a:r>
            <a:r>
              <a:rPr lang="en-US" altLang="zh-CN" sz="2800" b="1" i="1"/>
              <a:t>e</a:t>
            </a:r>
            <a:r>
              <a:rPr lang="en-US" altLang="zh-CN" sz="2800" b="1"/>
              <a:t> ([</a:t>
            </a:r>
            <a:r>
              <a:rPr lang="en-US" altLang="zh-CN" sz="2800" b="1" i="1"/>
              <a:t>v</a:t>
            </a:r>
            <a:r>
              <a:rPr lang="en-US" altLang="zh-CN" sz="2800" b="1" i="1" baseline="-25000"/>
              <a:t>i</a:t>
            </a:r>
            <a:r>
              <a:rPr lang="en-US" altLang="zh-CN" sz="2800" b="1">
                <a:sym typeface="Euclid Extra" pitchFamily="18" charset="2"/>
              </a:rPr>
              <a:t></a:t>
            </a:r>
            <a:r>
              <a:rPr lang="en-US" altLang="zh-CN" sz="2800" b="1"/>
              <a:t>(LOC, </a:t>
            </a:r>
            <a:r>
              <a:rPr lang="en-US" altLang="zh-CN" sz="2800" b="1">
                <a:sym typeface="Symbol" pitchFamily="18" charset="2"/>
              </a:rPr>
              <a:t></a:t>
            </a:r>
            <a:r>
              <a:rPr lang="en-US" altLang="zh-CN" sz="2800" b="1" i="1"/>
              <a:t>i</a:t>
            </a:r>
            <a:r>
              <a:rPr lang="en-US" altLang="zh-CN" sz="2800" b="1"/>
              <a:t>)][</a:t>
            </a:r>
            <a:r>
              <a:rPr lang="en-US" altLang="zh-CN" sz="2800" b="1" i="1"/>
              <a:t>v</a:t>
            </a:r>
            <a:r>
              <a:rPr lang="en-US" altLang="zh-CN" sz="2800" b="1" i="1" baseline="-25000"/>
              <a:t>j</a:t>
            </a:r>
            <a:r>
              <a:rPr lang="en-US" altLang="zh-CN" sz="2800" b="1">
                <a:sym typeface="Symbol" pitchFamily="18" charset="2"/>
              </a:rPr>
              <a:t> </a:t>
            </a:r>
            <a:r>
              <a:rPr lang="en-US" altLang="zh-CN" sz="2800" b="1">
                <a:sym typeface="Euclid Extra" pitchFamily="18" charset="2"/>
              </a:rPr>
              <a:t></a:t>
            </a:r>
            <a:r>
              <a:rPr lang="en-US" altLang="zh-CN" sz="2800" b="1"/>
              <a:t>(GLOB, </a:t>
            </a:r>
            <a:r>
              <a:rPr lang="en-US" altLang="zh-CN" sz="2800" b="1" i="1"/>
              <a:t>j</a:t>
            </a:r>
            <a:r>
              <a:rPr lang="en-US" altLang="zh-CN" sz="2800" b="1"/>
              <a:t>)]) 0;</a:t>
            </a:r>
          </a:p>
          <a:p>
            <a:pPr>
              <a:lnSpc>
                <a:spcPct val="80000"/>
              </a:lnSpc>
              <a:spcBef>
                <a:spcPct val="0"/>
              </a:spcBef>
              <a:buFontTx/>
              <a:buNone/>
            </a:pPr>
            <a:r>
              <a:rPr lang="en-US" altLang="zh-CN" sz="2800" b="1"/>
              <a:t>		      return </a:t>
            </a:r>
            <a:r>
              <a:rPr lang="en-US" altLang="zh-CN" sz="2800" b="1" i="1"/>
              <a:t>n</a:t>
            </a:r>
            <a:r>
              <a:rPr lang="en-US" altLang="zh-CN" sz="2800" b="1"/>
              <a:t>;     </a:t>
            </a:r>
            <a:r>
              <a:rPr lang="en-US" altLang="zh-CN" sz="2800" b="1">
                <a:solidFill>
                  <a:schemeClr val="tx2"/>
                </a:solidFill>
              </a:rPr>
              <a:t>(</a:t>
            </a:r>
            <a:r>
              <a:rPr lang="en-US" altLang="zh-CN" sz="2800" b="1" i="1">
                <a:solidFill>
                  <a:schemeClr val="tx2"/>
                </a:solidFill>
              </a:rPr>
              <a:t>i</a:t>
            </a:r>
            <a:r>
              <a:rPr lang="en-US" altLang="zh-CN" sz="2800" b="1">
                <a:solidFill>
                  <a:schemeClr val="tx2"/>
                </a:solidFill>
              </a:rPr>
              <a:t> = 1, …, </a:t>
            </a:r>
            <a:r>
              <a:rPr lang="en-US" altLang="zh-CN" sz="2800" b="1" i="1">
                <a:solidFill>
                  <a:schemeClr val="tx2"/>
                </a:solidFill>
              </a:rPr>
              <a:t>n</a:t>
            </a:r>
            <a:r>
              <a:rPr lang="en-US" altLang="zh-CN" sz="2800" b="1">
                <a:solidFill>
                  <a:schemeClr val="tx2"/>
                </a:solidFill>
              </a:rPr>
              <a:t>)	 ( </a:t>
            </a:r>
            <a:r>
              <a:rPr lang="en-US" altLang="zh-CN" sz="2800" b="1" i="1">
                <a:solidFill>
                  <a:schemeClr val="tx2"/>
                </a:solidFill>
              </a:rPr>
              <a:t>j</a:t>
            </a:r>
            <a:r>
              <a:rPr lang="en-US" altLang="zh-CN" sz="2800" b="1">
                <a:solidFill>
                  <a:schemeClr val="tx2"/>
                </a:solidFill>
              </a:rPr>
              <a:t> = 1, …, </a:t>
            </a:r>
            <a:r>
              <a:rPr lang="en-US" altLang="zh-CN" sz="2800" b="1" i="1">
                <a:solidFill>
                  <a:schemeClr val="tx2"/>
                </a:solidFill>
              </a:rPr>
              <a:t>g</a:t>
            </a:r>
            <a:r>
              <a:rPr lang="en-US" altLang="zh-CN" sz="2800" b="1">
                <a:solidFill>
                  <a:schemeClr val="tx2"/>
                </a:solidFill>
              </a:rPr>
              <a:t>)</a:t>
            </a:r>
          </a:p>
          <a:p>
            <a:pPr>
              <a:lnSpc>
                <a:spcPct val="80000"/>
              </a:lnSpc>
              <a:spcBef>
                <a:spcPct val="0"/>
              </a:spcBef>
              <a:buFontTx/>
              <a:buNone/>
            </a:pPr>
            <a:r>
              <a:rPr lang="en-US" altLang="zh-CN" sz="2800" b="1" i="1"/>
              <a:t>	      l</a:t>
            </a:r>
            <a:r>
              <a:rPr lang="en-US" altLang="zh-CN" sz="2800" b="1" baseline="-25000"/>
              <a:t>2</a:t>
            </a:r>
            <a:r>
              <a:rPr lang="en-US" altLang="zh-CN" sz="2800" b="1"/>
              <a:t> :</a:t>
            </a:r>
            <a:r>
              <a:rPr lang="en-US" altLang="zh-CN" sz="2800"/>
              <a:t> </a:t>
            </a:r>
            <a:endParaRPr lang="zh-CN" altLang="en-US" sz="2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46947" name="Rectangle 3"/>
          <p:cNvSpPr>
            <a:spLocks noGrp="1" noChangeArrowheads="1"/>
          </p:cNvSpPr>
          <p:nvPr>
            <p:ph idx="1"/>
          </p:nvPr>
        </p:nvSpPr>
        <p:spPr>
          <a:xfrm>
            <a:off x="287338" y="1438275"/>
            <a:ext cx="8601075" cy="5254625"/>
          </a:xfrm>
          <a:noFill/>
        </p:spPr>
        <p:txBody>
          <a:bodyPr/>
          <a:lstStyle/>
          <a:p>
            <a:pPr>
              <a:buFontTx/>
              <a:buNone/>
            </a:pPr>
            <a:r>
              <a:rPr lang="en-US" altLang="zh-CN" b="1"/>
              <a:t>13.4.3 </a:t>
            </a:r>
            <a:r>
              <a:rPr lang="zh-CN" altLang="en-US" b="1"/>
              <a:t>函数定义</a:t>
            </a:r>
          </a:p>
          <a:p>
            <a:pPr>
              <a:buFontTx/>
              <a:buNone/>
            </a:pPr>
            <a:r>
              <a:rPr lang="en-US" altLang="zh-CN" sz="2800" b="1"/>
              <a:t>		</a:t>
            </a:r>
            <a:r>
              <a:rPr lang="en-US" altLang="zh-CN" sz="2800" b="1" i="1"/>
              <a:t>fr</a:t>
            </a:r>
            <a:r>
              <a:rPr lang="en-US" altLang="zh-CN" sz="2800" b="1"/>
              <a:t> = [</a:t>
            </a:r>
            <a:r>
              <a:rPr lang="en-US" altLang="zh-CN" sz="2800" b="1" i="1"/>
              <a:t>v</a:t>
            </a:r>
            <a:r>
              <a:rPr lang="en-US" altLang="zh-CN" sz="2800" b="1" baseline="-25000"/>
              <a:t>1</a:t>
            </a:r>
            <a:r>
              <a:rPr lang="en-US" altLang="zh-CN" sz="2800" b="1">
                <a:sym typeface="Symbol" pitchFamily="18" charset="2"/>
              </a:rPr>
              <a:t></a:t>
            </a:r>
            <a:r>
              <a:rPr lang="en-US" altLang="zh-CN" sz="2800" b="1"/>
              <a:t>, …, </a:t>
            </a:r>
            <a:r>
              <a:rPr lang="en-US" altLang="zh-CN" sz="2800" b="1" i="1"/>
              <a:t>v</a:t>
            </a:r>
            <a:r>
              <a:rPr lang="en-US" altLang="zh-CN" sz="2800" b="1" i="1" baseline="-25000"/>
              <a:t>g</a:t>
            </a:r>
            <a:r>
              <a:rPr lang="en-US" altLang="zh-CN" sz="2800" b="1">
                <a:sym typeface="Symbol" pitchFamily="18" charset="2"/>
              </a:rPr>
              <a:t></a:t>
            </a:r>
            <a:r>
              <a:rPr lang="en-US" altLang="zh-CN" sz="2800" b="1"/>
              <a:t>] = list (freevar (</a:t>
            </a:r>
            <a:r>
              <a:rPr lang="en-US" altLang="zh-CN" sz="2800" b="1">
                <a:sym typeface="Symbol" pitchFamily="18" charset="2"/>
              </a:rPr>
              <a:t></a:t>
            </a:r>
            <a:r>
              <a:rPr lang="en-US" altLang="zh-CN" sz="2800" b="1"/>
              <a:t> </a:t>
            </a:r>
            <a:r>
              <a:rPr lang="en-US" altLang="zh-CN" sz="2800" b="1" i="1"/>
              <a:t>v</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a:t>) )</a:t>
            </a:r>
          </a:p>
          <a:p>
            <a:pPr>
              <a:buFontTx/>
              <a:buNone/>
            </a:pPr>
            <a:r>
              <a:rPr lang="en-US" altLang="zh-CN" sz="2800" b="1"/>
              <a:t>		pushfree [v</a:t>
            </a:r>
            <a:r>
              <a:rPr lang="en-US" altLang="zh-CN" sz="2800" b="1" baseline="-25000"/>
              <a:t>1</a:t>
            </a:r>
            <a:r>
              <a:rPr lang="en-US" altLang="zh-CN" sz="2800" b="1"/>
              <a:t>, …, v</a:t>
            </a:r>
            <a:r>
              <a:rPr lang="en-US" altLang="zh-CN" sz="2800" b="1" i="1" baseline="-25000"/>
              <a:t>g</a:t>
            </a:r>
            <a:r>
              <a:rPr lang="en-US" altLang="zh-CN" sz="2800" b="1"/>
              <a:t>] </a:t>
            </a:r>
            <a:r>
              <a:rPr lang="en-US" altLang="zh-CN" sz="2800" b="1" i="1">
                <a:sym typeface="Symbol" pitchFamily="18" charset="2"/>
              </a:rPr>
              <a:t></a:t>
            </a:r>
            <a:r>
              <a:rPr lang="en-US" altLang="zh-CN" sz="2800" b="1"/>
              <a:t> </a:t>
            </a:r>
            <a:r>
              <a:rPr lang="en-US" altLang="zh-CN" sz="2800" b="1" i="1"/>
              <a:t>sl</a:t>
            </a:r>
            <a:r>
              <a:rPr lang="en-US" altLang="zh-CN" sz="2800" b="1"/>
              <a:t>  =</a:t>
            </a:r>
          </a:p>
          <a:p>
            <a:pPr>
              <a:buFontTx/>
              <a:buNone/>
            </a:pPr>
            <a:r>
              <a:rPr lang="en-US" altLang="zh-CN" sz="2800" b="1"/>
              <a:t>				getvar v</a:t>
            </a:r>
            <a:r>
              <a:rPr lang="en-US" altLang="zh-CN" sz="2800" b="1" baseline="-25000"/>
              <a:t>1</a:t>
            </a:r>
            <a:r>
              <a:rPr lang="en-US" altLang="zh-CN" sz="2800" b="1"/>
              <a:t> </a:t>
            </a:r>
            <a:r>
              <a:rPr lang="en-US" altLang="zh-CN" sz="2800" b="1" i="1">
                <a:sym typeface="Symbol" pitchFamily="18" charset="2"/>
              </a:rPr>
              <a:t></a:t>
            </a:r>
            <a:r>
              <a:rPr lang="en-US" altLang="zh-CN" sz="2800" b="1"/>
              <a:t> </a:t>
            </a:r>
            <a:r>
              <a:rPr lang="en-US" altLang="zh-CN" sz="2800" b="1" i="1"/>
              <a:t>sl</a:t>
            </a:r>
            <a:r>
              <a:rPr lang="en-US" altLang="zh-CN" sz="2800" b="1"/>
              <a:t>;</a:t>
            </a:r>
          </a:p>
          <a:p>
            <a:pPr>
              <a:buFontTx/>
              <a:buNone/>
            </a:pPr>
            <a:r>
              <a:rPr lang="en-US" altLang="zh-CN" sz="2800" b="1"/>
              <a:t>				getvar v</a:t>
            </a:r>
            <a:r>
              <a:rPr lang="en-US" altLang="zh-CN" sz="2800" b="1" baseline="-25000"/>
              <a:t>2</a:t>
            </a:r>
            <a:r>
              <a:rPr lang="en-US" altLang="zh-CN" sz="2800" b="1"/>
              <a:t> </a:t>
            </a:r>
            <a:r>
              <a:rPr lang="en-US" altLang="zh-CN" sz="2800" b="1" i="1">
                <a:sym typeface="Symbol" pitchFamily="18" charset="2"/>
              </a:rPr>
              <a:t></a:t>
            </a:r>
            <a:r>
              <a:rPr lang="en-US" altLang="zh-CN" sz="2800" b="1"/>
              <a:t> (</a:t>
            </a:r>
            <a:r>
              <a:rPr lang="en-US" altLang="zh-CN" sz="2800" b="1" i="1"/>
              <a:t>sl</a:t>
            </a:r>
            <a:r>
              <a:rPr lang="en-US" altLang="zh-CN" sz="2800" b="1"/>
              <a:t> +1);</a:t>
            </a:r>
          </a:p>
          <a:p>
            <a:pPr>
              <a:buFontTx/>
              <a:buNone/>
            </a:pPr>
            <a:r>
              <a:rPr lang="en-US" altLang="zh-CN" sz="2800" b="1"/>
              <a:t>				. . .</a:t>
            </a:r>
          </a:p>
          <a:p>
            <a:pPr>
              <a:buFontTx/>
              <a:buNone/>
            </a:pPr>
            <a:r>
              <a:rPr lang="en-US" altLang="zh-CN" sz="2800" b="1"/>
              <a:t>				getvar </a:t>
            </a:r>
            <a:r>
              <a:rPr lang="en-US" altLang="zh-CN" sz="2800" b="1" i="1"/>
              <a:t>v</a:t>
            </a:r>
            <a:r>
              <a:rPr lang="en-US" altLang="zh-CN" sz="2800" b="1" i="1" baseline="-25000"/>
              <a:t>g</a:t>
            </a:r>
            <a:r>
              <a:rPr lang="en-US" altLang="zh-CN" sz="2800" b="1"/>
              <a:t> </a:t>
            </a:r>
            <a:r>
              <a:rPr lang="en-US" altLang="zh-CN" sz="2800" b="1" i="1">
                <a:sym typeface="Symbol" pitchFamily="18" charset="2"/>
              </a:rPr>
              <a:t></a:t>
            </a:r>
            <a:r>
              <a:rPr lang="en-US" altLang="zh-CN" sz="2800" b="1"/>
              <a:t> (</a:t>
            </a:r>
            <a:r>
              <a:rPr lang="en-US" altLang="zh-CN" sz="2800" b="1" i="1"/>
              <a:t>sl</a:t>
            </a:r>
            <a:r>
              <a:rPr lang="en-US" altLang="zh-CN" sz="2800" b="1"/>
              <a:t> + </a:t>
            </a:r>
            <a:r>
              <a:rPr lang="en-US" altLang="zh-CN" sz="2800" b="1" i="1"/>
              <a:t>g</a:t>
            </a:r>
            <a:r>
              <a:rPr lang="en-US" altLang="zh-CN" sz="2800" b="1"/>
              <a:t> </a:t>
            </a:r>
            <a:r>
              <a:rPr lang="en-US" altLang="zh-CN" sz="2800" b="1">
                <a:sym typeface="Symbol" pitchFamily="18" charset="2"/>
              </a:rPr>
              <a:t></a:t>
            </a:r>
            <a:r>
              <a:rPr lang="en-US" altLang="zh-CN" sz="2800" b="1"/>
              <a:t>1)</a:t>
            </a:r>
          </a:p>
          <a:p>
            <a:pPr>
              <a:buFontTx/>
              <a:buNone/>
            </a:pPr>
            <a:r>
              <a:rPr lang="zh-CN" altLang="en-US" sz="2800" b="1"/>
              <a:t>		</a:t>
            </a:r>
            <a:r>
              <a:rPr lang="en-US" altLang="zh-CN" sz="2800" b="1"/>
              <a:t>1</a:t>
            </a:r>
            <a:r>
              <a:rPr lang="zh-CN" altLang="en-US" sz="2800" b="1"/>
              <a:t>、</a:t>
            </a:r>
            <a:r>
              <a:rPr lang="en-US" altLang="zh-CN" sz="2800" b="1" i="1"/>
              <a:t>fr</a:t>
            </a:r>
            <a:r>
              <a:rPr lang="zh-CN" altLang="en-US" sz="2800" b="1"/>
              <a:t>表示</a:t>
            </a:r>
            <a:r>
              <a:rPr lang="en-US" altLang="zh-CN" sz="2800" b="1">
                <a:sym typeface="Symbol" pitchFamily="18" charset="2"/>
              </a:rPr>
              <a:t></a:t>
            </a:r>
            <a:r>
              <a:rPr lang="en-US" altLang="zh-CN" sz="2800" b="1"/>
              <a:t> </a:t>
            </a:r>
            <a:r>
              <a:rPr lang="en-US" altLang="zh-CN" sz="2800" b="1" i="1"/>
              <a:t>v</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zh-CN" altLang="en-US" sz="2800" b="1"/>
              <a:t>中的自由变量表</a:t>
            </a:r>
          </a:p>
          <a:p>
            <a:pPr>
              <a:buFontTx/>
              <a:buNone/>
            </a:pPr>
            <a:r>
              <a:rPr lang="en-US" altLang="zh-CN" sz="2800" b="1"/>
              <a:t>		2</a:t>
            </a:r>
            <a:r>
              <a:rPr lang="zh-CN" altLang="en-US" sz="2800" b="1"/>
              <a:t>、</a:t>
            </a:r>
            <a:r>
              <a:rPr lang="en-US" altLang="zh-CN" sz="2800" b="1"/>
              <a:t>pushfree</a:t>
            </a:r>
            <a:r>
              <a:rPr lang="zh-CN" altLang="en-US" sz="2800" b="1"/>
              <a:t>生成将这些变量的指针压栈的指令序列</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48995" name="Rectangle 3"/>
          <p:cNvSpPr>
            <a:spLocks noGrp="1" noChangeArrowheads="1"/>
          </p:cNvSpPr>
          <p:nvPr>
            <p:ph idx="1"/>
          </p:nvPr>
        </p:nvSpPr>
        <p:spPr>
          <a:xfrm>
            <a:off x="287338" y="1438275"/>
            <a:ext cx="8564562" cy="5038725"/>
          </a:xfrm>
          <a:noFill/>
        </p:spPr>
        <p:txBody>
          <a:bodyPr/>
          <a:lstStyle/>
          <a:p>
            <a:pPr>
              <a:buFontTx/>
              <a:buNone/>
            </a:pPr>
            <a:r>
              <a:rPr lang="en-US" altLang="zh-CN" b="1"/>
              <a:t>13.4.4 </a:t>
            </a:r>
            <a:r>
              <a:rPr lang="zh-CN" altLang="en-US" b="1"/>
              <a:t>函数应用</a:t>
            </a:r>
          </a:p>
          <a:p>
            <a:pPr>
              <a:buFontTx/>
              <a:buNone/>
            </a:pPr>
            <a:r>
              <a:rPr lang="en-US" altLang="zh-CN" sz="2800" b="1"/>
              <a:t>	V_code (</a:t>
            </a:r>
            <a:r>
              <a:rPr lang="en-US" altLang="zh-CN" sz="2800" b="1" i="1"/>
              <a:t>e e</a:t>
            </a:r>
            <a:r>
              <a:rPr lang="en-US" altLang="zh-CN" sz="2800" b="1" baseline="-25000"/>
              <a:t>1</a:t>
            </a:r>
            <a:r>
              <a:rPr lang="en-US" altLang="zh-CN" sz="2800" b="1"/>
              <a:t> ... </a:t>
            </a:r>
            <a:r>
              <a:rPr lang="en-US" altLang="zh-CN" sz="2800" b="1" i="1"/>
              <a:t>e</a:t>
            </a:r>
            <a:r>
              <a:rPr lang="en-US" altLang="zh-CN" sz="2800" b="1" i="1" baseline="-25000"/>
              <a:t>m</a:t>
            </a:r>
            <a:r>
              <a:rPr lang="en-US" altLang="zh-CN" sz="2800" b="1"/>
              <a:t> )</a:t>
            </a:r>
            <a:r>
              <a:rPr lang="en-US" altLang="zh-CN" sz="2800" b="1" i="1"/>
              <a:t> </a:t>
            </a:r>
            <a:r>
              <a:rPr lang="en-US" altLang="zh-CN" sz="2800" b="1" i="1">
                <a:sym typeface="Symbol" pitchFamily="18" charset="2"/>
              </a:rPr>
              <a:t></a:t>
            </a:r>
            <a:r>
              <a:rPr lang="en-US" altLang="zh-CN" sz="2800" b="1" i="1"/>
              <a:t> sl </a:t>
            </a:r>
            <a:r>
              <a:rPr lang="en-US" altLang="zh-CN" sz="2800" b="1"/>
              <a:t>=	// </a:t>
            </a:r>
            <a:r>
              <a:rPr lang="en-US" altLang="zh-CN" sz="2800" b="1" i="1"/>
              <a:t>e </a:t>
            </a:r>
            <a:r>
              <a:rPr lang="en-US" altLang="zh-CN" sz="2800" b="1">
                <a:sym typeface="Symbol" pitchFamily="18" charset="2"/>
              </a:rPr>
              <a:t></a:t>
            </a:r>
            <a:r>
              <a:rPr lang="en-US" altLang="zh-CN" sz="2800" b="1"/>
              <a:t> </a:t>
            </a:r>
            <a:r>
              <a:rPr lang="en-US" altLang="zh-CN" sz="2800" b="1" i="1"/>
              <a:t>e</a:t>
            </a:r>
            <a:r>
              <a:rPr lang="en-US" altLang="zh-CN" sz="2800" b="1">
                <a:sym typeface="Symbol" pitchFamily="18" charset="2"/>
              </a:rPr>
              <a:t></a:t>
            </a:r>
            <a:r>
              <a:rPr lang="en-US" altLang="zh-CN" sz="2800" b="1" i="1"/>
              <a:t>e</a:t>
            </a:r>
            <a:r>
              <a:rPr lang="en-US" altLang="zh-CN" sz="2800" b="1">
                <a:sym typeface="Symbol" pitchFamily="18" charset="2"/>
              </a:rPr>
              <a:t></a:t>
            </a:r>
            <a:endParaRPr lang="zh-CN" altLang="en-US" sz="2800" b="1"/>
          </a:p>
          <a:p>
            <a:pPr>
              <a:buFontTx/>
              <a:buNone/>
            </a:pPr>
            <a:r>
              <a:rPr lang="en-US" altLang="zh-CN" sz="2800" b="1"/>
              <a:t>		mark </a:t>
            </a:r>
            <a:r>
              <a:rPr lang="en-US" altLang="zh-CN" sz="2800" b="1" i="1"/>
              <a:t>l</a:t>
            </a:r>
            <a:r>
              <a:rPr lang="en-US" altLang="zh-CN" sz="2800" b="1"/>
              <a:t>;  //</a:t>
            </a:r>
            <a:r>
              <a:rPr lang="zh-CN" altLang="en-US" sz="2800" b="1"/>
              <a:t>建新栈帧</a:t>
            </a:r>
            <a:r>
              <a:rPr lang="en-US" altLang="zh-CN" sz="2800" b="1"/>
              <a:t>, </a:t>
            </a:r>
            <a:r>
              <a:rPr lang="zh-CN" altLang="en-US" sz="2800" b="1"/>
              <a:t>保留当前继续地址</a:t>
            </a:r>
            <a:r>
              <a:rPr lang="en-US" altLang="zh-CN" sz="2800" b="1" i="1"/>
              <a:t>l</a:t>
            </a:r>
            <a:r>
              <a:rPr lang="en-US" altLang="zh-CN" sz="2800" b="1"/>
              <a:t>, FP, GP</a:t>
            </a:r>
            <a:r>
              <a:rPr lang="en-US" altLang="zh-CN"/>
              <a:t> </a:t>
            </a:r>
            <a:endParaRPr lang="en-US" altLang="zh-CN" sz="2800" b="1" i="1"/>
          </a:p>
          <a:p>
            <a:pPr>
              <a:buFontTx/>
              <a:buNone/>
            </a:pPr>
            <a:r>
              <a:rPr lang="en-US" altLang="zh-CN" sz="2800" b="1"/>
              <a:t>		C_code </a:t>
            </a:r>
            <a:r>
              <a:rPr lang="en-US" altLang="zh-CN" sz="2800" b="1" i="1"/>
              <a:t>e</a:t>
            </a:r>
            <a:r>
              <a:rPr lang="en-US" altLang="zh-CN" sz="2800" b="1" i="1" baseline="-25000"/>
              <a:t>m</a:t>
            </a:r>
            <a:r>
              <a:rPr lang="en-US" altLang="zh-CN" sz="2800" b="1"/>
              <a:t> </a:t>
            </a:r>
            <a:r>
              <a:rPr lang="en-US" altLang="zh-CN" sz="2800" b="1" i="1">
                <a:sym typeface="Symbol" pitchFamily="18" charset="2"/>
              </a:rPr>
              <a:t></a:t>
            </a:r>
            <a:r>
              <a:rPr lang="en-US" altLang="zh-CN" sz="2800" b="1" i="1"/>
              <a:t> </a:t>
            </a:r>
            <a:r>
              <a:rPr lang="en-US" altLang="zh-CN" sz="2800" b="1"/>
              <a:t>(</a:t>
            </a:r>
            <a:r>
              <a:rPr lang="en-US" altLang="zh-CN" sz="2800" b="1" i="1"/>
              <a:t>sl</a:t>
            </a:r>
            <a:r>
              <a:rPr lang="en-US" altLang="zh-CN" sz="2800" b="1"/>
              <a:t> + 3);  //</a:t>
            </a:r>
            <a:r>
              <a:rPr lang="zh-CN" altLang="en-US" sz="2800" b="1"/>
              <a:t>为变元在堆上建立闭包</a:t>
            </a:r>
            <a:r>
              <a:rPr lang="en-US" altLang="zh-CN" sz="2800" b="1"/>
              <a:t>,</a:t>
            </a:r>
            <a:r>
              <a:rPr lang="en-US" altLang="zh-CN" sz="2800"/>
              <a:t> </a:t>
            </a:r>
            <a:endParaRPr lang="en-US" altLang="zh-CN" sz="2800" b="1"/>
          </a:p>
          <a:p>
            <a:pPr>
              <a:buFontTx/>
              <a:buNone/>
            </a:pPr>
            <a:r>
              <a:rPr lang="en-US" altLang="zh-CN" sz="2800" b="1"/>
              <a:t>		. . .			     //</a:t>
            </a:r>
            <a:r>
              <a:rPr lang="zh-CN" altLang="en-US" sz="2800" b="1"/>
              <a:t>并把闭包的指针压栈</a:t>
            </a:r>
            <a:r>
              <a:rPr lang="zh-CN" altLang="en-US"/>
              <a:t> </a:t>
            </a:r>
            <a:endParaRPr lang="en-US" altLang="zh-CN" sz="2800" b="1"/>
          </a:p>
          <a:p>
            <a:pPr>
              <a:buFontTx/>
              <a:buNone/>
            </a:pPr>
            <a:r>
              <a:rPr lang="en-US" altLang="zh-CN" sz="2800" b="1"/>
              <a:t>		C_code </a:t>
            </a:r>
            <a:r>
              <a:rPr lang="en-US" altLang="zh-CN" sz="2800" b="1" i="1"/>
              <a:t>e</a:t>
            </a:r>
            <a:r>
              <a:rPr lang="en-US" altLang="zh-CN" sz="2800" b="1" baseline="-25000"/>
              <a:t>1</a:t>
            </a:r>
            <a:r>
              <a:rPr lang="en-US" altLang="zh-CN" sz="2800" b="1"/>
              <a:t> </a:t>
            </a:r>
            <a:r>
              <a:rPr lang="en-US" altLang="zh-CN" sz="2800" b="1" i="1">
                <a:sym typeface="Symbol" pitchFamily="18" charset="2"/>
              </a:rPr>
              <a:t></a:t>
            </a:r>
            <a:r>
              <a:rPr lang="en-US" altLang="zh-CN" sz="2800" b="1" i="1"/>
              <a:t> </a:t>
            </a:r>
            <a:r>
              <a:rPr lang="en-US" altLang="zh-CN" sz="2800" b="1"/>
              <a:t>(</a:t>
            </a:r>
            <a:r>
              <a:rPr lang="en-US" altLang="zh-CN" sz="2800" b="1" i="1"/>
              <a:t>sl</a:t>
            </a:r>
            <a:r>
              <a:rPr lang="en-US" altLang="zh-CN" sz="2800" b="1"/>
              <a:t> + </a:t>
            </a:r>
            <a:r>
              <a:rPr lang="en-US" altLang="zh-CN" sz="2800" b="1" i="1"/>
              <a:t>m</a:t>
            </a:r>
            <a:r>
              <a:rPr lang="en-US" altLang="zh-CN" sz="2800" b="1"/>
              <a:t> + 2);</a:t>
            </a:r>
          </a:p>
          <a:p>
            <a:pPr>
              <a:buFontTx/>
              <a:buNone/>
            </a:pPr>
            <a:r>
              <a:rPr lang="en-US" altLang="zh-CN" sz="2800" b="1"/>
              <a:t>		V_code </a:t>
            </a:r>
            <a:r>
              <a:rPr lang="en-US" altLang="zh-CN" sz="2800" b="1" i="1"/>
              <a:t>e</a:t>
            </a:r>
            <a:r>
              <a:rPr lang="en-US" altLang="zh-CN" sz="2800" b="1"/>
              <a:t> </a:t>
            </a:r>
            <a:r>
              <a:rPr lang="en-US" altLang="zh-CN" sz="2800" b="1" i="1">
                <a:sym typeface="Symbol" pitchFamily="18" charset="2"/>
              </a:rPr>
              <a:t></a:t>
            </a:r>
            <a:r>
              <a:rPr lang="en-US" altLang="zh-CN" sz="2800" b="1" i="1"/>
              <a:t> </a:t>
            </a:r>
            <a:r>
              <a:rPr lang="en-US" altLang="zh-CN" sz="2800" b="1"/>
              <a:t>(</a:t>
            </a:r>
            <a:r>
              <a:rPr lang="en-US" altLang="zh-CN" sz="2800" b="1" i="1"/>
              <a:t>sl</a:t>
            </a:r>
            <a:r>
              <a:rPr lang="en-US" altLang="zh-CN" sz="2800" b="1"/>
              <a:t> + </a:t>
            </a:r>
            <a:r>
              <a:rPr lang="en-US" altLang="zh-CN" sz="2800" b="1" i="1"/>
              <a:t>m</a:t>
            </a:r>
            <a:r>
              <a:rPr lang="en-US" altLang="zh-CN" sz="2800" b="1"/>
              <a:t> + 3);  // </a:t>
            </a:r>
            <a:r>
              <a:rPr lang="zh-CN" altLang="en-US" sz="2800" b="1"/>
              <a:t>计算</a:t>
            </a:r>
            <a:r>
              <a:rPr lang="en-US" altLang="zh-CN" sz="2800" b="1" i="1"/>
              <a:t>e</a:t>
            </a:r>
            <a:r>
              <a:rPr lang="en-US" altLang="zh-CN" sz="2800" b="1"/>
              <a:t>, </a:t>
            </a:r>
            <a:r>
              <a:rPr lang="zh-CN" altLang="en-US" sz="2800" b="1"/>
              <a:t>结果指针压栈</a:t>
            </a:r>
          </a:p>
          <a:p>
            <a:pPr>
              <a:buFontTx/>
              <a:buNone/>
            </a:pPr>
            <a:r>
              <a:rPr lang="en-US" altLang="zh-CN" sz="2800" b="1"/>
              <a:t>		apply;</a:t>
            </a:r>
            <a:endParaRPr lang="en-US" altLang="zh-CN" sz="2800" b="1" i="1"/>
          </a:p>
          <a:p>
            <a:pPr>
              <a:buFontTx/>
              <a:buNone/>
            </a:pPr>
            <a:r>
              <a:rPr lang="en-US" altLang="zh-CN" sz="2800" b="1" i="1"/>
              <a:t>	l </a:t>
            </a:r>
            <a:r>
              <a:rPr lang="en-US" altLang="zh-CN" sz="2800" b="1"/>
              <a:t>:</a:t>
            </a:r>
            <a:endParaRPr lang="zh-CN" altLang="en-US" sz="28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71171" name="Rectangle 3"/>
          <p:cNvSpPr>
            <a:spLocks noGrp="1" noChangeArrowheads="1"/>
          </p:cNvSpPr>
          <p:nvPr>
            <p:ph idx="1"/>
          </p:nvPr>
        </p:nvSpPr>
        <p:spPr>
          <a:xfrm>
            <a:off x="287338" y="1438275"/>
            <a:ext cx="8564562" cy="5038725"/>
          </a:xfrm>
          <a:noFill/>
        </p:spPr>
        <p:txBody>
          <a:bodyPr/>
          <a:lstStyle/>
          <a:p>
            <a:r>
              <a:rPr lang="zh-CN" altLang="en-US" b="1"/>
              <a:t>约定</a:t>
            </a:r>
            <a:endParaRPr lang="zh-CN" altLang="en-US"/>
          </a:p>
          <a:p>
            <a:pPr lvl="1">
              <a:buFontTx/>
              <a:buNone/>
            </a:pPr>
            <a:r>
              <a:rPr lang="en-US" altLang="zh-CN" b="1" i="1"/>
              <a:t>e </a:t>
            </a:r>
            <a:r>
              <a:rPr lang="en-US" altLang="zh-CN" b="1">
                <a:sym typeface="Symbol" pitchFamily="18" charset="2"/>
              </a:rPr>
              <a:t></a:t>
            </a:r>
            <a:r>
              <a:rPr lang="en-US" altLang="zh-CN" b="1"/>
              <a:t> </a:t>
            </a:r>
            <a:r>
              <a:rPr lang="en-US" altLang="zh-CN" b="1" i="1"/>
              <a:t>b</a:t>
            </a:r>
            <a:r>
              <a:rPr lang="en-US" altLang="zh-CN" b="1"/>
              <a:t> | </a:t>
            </a:r>
            <a:r>
              <a:rPr lang="en-US" altLang="zh-CN" b="1" i="1"/>
              <a:t>v</a:t>
            </a:r>
            <a:r>
              <a:rPr lang="en-US" altLang="zh-CN" b="1"/>
              <a:t> | (</a:t>
            </a:r>
            <a:r>
              <a:rPr lang="en-US" altLang="zh-CN" b="1" i="1"/>
              <a:t>op</a:t>
            </a:r>
            <a:r>
              <a:rPr lang="en-US" altLang="zh-CN" b="1" i="1" baseline="-25000"/>
              <a:t>un</a:t>
            </a:r>
            <a:r>
              <a:rPr lang="en-US" altLang="zh-CN" b="1"/>
              <a:t> </a:t>
            </a:r>
            <a:r>
              <a:rPr lang="en-US" altLang="zh-CN" b="1" i="1"/>
              <a:t>e</a:t>
            </a:r>
            <a:r>
              <a:rPr lang="en-US" altLang="zh-CN" b="1"/>
              <a:t>) | … | (</a:t>
            </a:r>
            <a:r>
              <a:rPr lang="en-US" altLang="zh-CN" b="1" i="1"/>
              <a:t>e</a:t>
            </a:r>
            <a:r>
              <a:rPr lang="en-US" altLang="zh-CN" b="1" baseline="-25000"/>
              <a:t>1</a:t>
            </a:r>
            <a:r>
              <a:rPr lang="en-US" altLang="zh-CN" b="1"/>
              <a:t> </a:t>
            </a:r>
            <a:r>
              <a:rPr lang="en-US" altLang="zh-CN" b="1" i="1"/>
              <a:t>e</a:t>
            </a:r>
            <a:r>
              <a:rPr lang="en-US" altLang="zh-CN" b="1" baseline="-25000"/>
              <a:t>2</a:t>
            </a:r>
            <a:r>
              <a:rPr lang="en-US" altLang="zh-CN" b="1"/>
              <a:t>)  | (</a:t>
            </a:r>
            <a:r>
              <a:rPr lang="en-US" altLang="zh-CN" b="1">
                <a:sym typeface="Symbol" pitchFamily="18" charset="2"/>
              </a:rPr>
              <a:t></a:t>
            </a:r>
            <a:r>
              <a:rPr lang="en-US" altLang="zh-CN" b="1" i="1"/>
              <a:t>v</a:t>
            </a:r>
            <a:r>
              <a:rPr lang="en-US" altLang="zh-CN" b="1"/>
              <a:t>.</a:t>
            </a:r>
            <a:r>
              <a:rPr lang="en-US" altLang="zh-CN" b="1" i="1"/>
              <a:t>e</a:t>
            </a:r>
            <a:r>
              <a:rPr lang="en-US" altLang="zh-CN" b="1"/>
              <a:t>)</a:t>
            </a:r>
          </a:p>
          <a:p>
            <a:pPr lvl="1">
              <a:buFontTx/>
              <a:buNone/>
            </a:pPr>
            <a:r>
              <a:rPr lang="en-US" altLang="zh-CN" b="1"/>
              <a:t>		  | (letrec  </a:t>
            </a:r>
            <a:r>
              <a:rPr lang="en-US" altLang="zh-CN" b="1" i="1"/>
              <a:t>v</a:t>
            </a:r>
            <a:r>
              <a:rPr lang="en-US" altLang="zh-CN" b="1" baseline="-25000"/>
              <a:t>1</a:t>
            </a:r>
            <a:r>
              <a:rPr lang="en-US" altLang="zh-CN" b="1"/>
              <a:t>== </a:t>
            </a:r>
            <a:r>
              <a:rPr lang="en-US" altLang="zh-CN" b="1" i="1"/>
              <a:t>e</a:t>
            </a:r>
            <a:r>
              <a:rPr lang="en-US" altLang="zh-CN" b="1" baseline="-25000"/>
              <a:t>1</a:t>
            </a:r>
            <a:r>
              <a:rPr lang="en-US" altLang="zh-CN" b="1"/>
              <a:t>; </a:t>
            </a:r>
            <a:r>
              <a:rPr lang="en-US" altLang="zh-CN" b="1" i="1"/>
              <a:t>v</a:t>
            </a:r>
            <a:r>
              <a:rPr lang="en-US" altLang="zh-CN" b="1" baseline="-25000"/>
              <a:t>2</a:t>
            </a:r>
            <a:r>
              <a:rPr lang="en-US" altLang="zh-CN" b="1"/>
              <a:t>== </a:t>
            </a:r>
            <a:r>
              <a:rPr lang="en-US" altLang="zh-CN" b="1" i="1"/>
              <a:t>e</a:t>
            </a:r>
            <a:r>
              <a:rPr lang="en-US" altLang="zh-CN" b="1" baseline="-25000"/>
              <a:t>2</a:t>
            </a:r>
            <a:r>
              <a:rPr lang="en-US" altLang="zh-CN" b="1"/>
              <a:t>; . . . </a:t>
            </a:r>
            <a:r>
              <a:rPr lang="en-US" altLang="zh-CN" b="1" i="1"/>
              <a:t>v</a:t>
            </a:r>
            <a:r>
              <a:rPr lang="en-US" altLang="zh-CN" b="1" i="1" baseline="-25000"/>
              <a:t>n</a:t>
            </a:r>
            <a:r>
              <a:rPr lang="en-US" altLang="zh-CN" b="1"/>
              <a:t>== </a:t>
            </a:r>
            <a:r>
              <a:rPr lang="en-US" altLang="zh-CN" b="1" i="1"/>
              <a:t>e</a:t>
            </a:r>
            <a:r>
              <a:rPr lang="en-US" altLang="zh-CN" b="1" i="1" baseline="-25000"/>
              <a:t>n</a:t>
            </a:r>
            <a:r>
              <a:rPr lang="en-US" altLang="zh-CN" b="1" i="1"/>
              <a:t> </a:t>
            </a:r>
            <a:r>
              <a:rPr lang="en-US" altLang="zh-CN" b="1"/>
              <a:t>in </a:t>
            </a:r>
            <a:r>
              <a:rPr lang="en-US" altLang="zh-CN" b="1" i="1"/>
              <a:t>e</a:t>
            </a:r>
            <a:r>
              <a:rPr lang="en-US" altLang="zh-CN" b="1" baseline="-25000"/>
              <a:t>0</a:t>
            </a:r>
            <a:r>
              <a:rPr lang="en-US" altLang="zh-CN" b="1"/>
              <a:t>)</a:t>
            </a:r>
          </a:p>
          <a:p>
            <a:pPr lvl="1"/>
            <a:r>
              <a:rPr lang="zh-CN" altLang="en-US" b="1"/>
              <a:t>函数应用有最高优先级并且左结合</a:t>
            </a:r>
          </a:p>
          <a:p>
            <a:pPr lvl="1"/>
            <a:r>
              <a:rPr lang="zh-CN" altLang="en-US" b="1"/>
              <a:t>算术和逻辑算符有通常的优先级</a:t>
            </a:r>
          </a:p>
          <a:p>
            <a:pPr lvl="1"/>
            <a:r>
              <a:rPr lang="zh-CN" altLang="en-US" b="1">
                <a:sym typeface="Symbol" pitchFamily="18" charset="2"/>
              </a:rPr>
              <a:t></a:t>
            </a:r>
            <a:r>
              <a:rPr lang="zh-CN" altLang="en-US" b="1"/>
              <a:t>抽象选择最大可能的语法表达式作为</a:t>
            </a:r>
            <a:r>
              <a:rPr lang="zh-CN" altLang="en-US" b="1">
                <a:sym typeface="Symbol" pitchFamily="18" charset="2"/>
              </a:rPr>
              <a:t></a:t>
            </a:r>
            <a:r>
              <a:rPr lang="en-US" altLang="zh-CN" b="1" i="1"/>
              <a:t>v</a:t>
            </a:r>
            <a:r>
              <a:rPr lang="en-US" altLang="zh-CN" b="1"/>
              <a:t>. </a:t>
            </a:r>
            <a:r>
              <a:rPr lang="en-US" altLang="zh-CN" b="1" i="1"/>
              <a:t>e</a:t>
            </a:r>
            <a:r>
              <a:rPr lang="zh-CN" altLang="en-US" b="1"/>
              <a:t>的体</a:t>
            </a:r>
            <a:r>
              <a:rPr lang="en-US" altLang="zh-CN" b="1" i="1"/>
              <a:t>e</a:t>
            </a:r>
            <a:r>
              <a:rPr lang="en-US" altLang="zh-CN" b="1"/>
              <a:t>,</a:t>
            </a:r>
            <a:r>
              <a:rPr lang="zh-CN" altLang="en-US" b="1"/>
              <a:t>即</a:t>
            </a:r>
            <a:r>
              <a:rPr lang="en-US" altLang="zh-CN" b="1" i="1"/>
              <a:t>e</a:t>
            </a:r>
            <a:r>
              <a:rPr lang="zh-CN" altLang="en-US" b="1"/>
              <a:t>延伸到表达式的结尾或碰到第一个不能配对的右括号为止</a:t>
            </a:r>
          </a:p>
          <a:p>
            <a:pPr lvl="1"/>
            <a:r>
              <a:rPr lang="en-US" altLang="zh-CN" b="1" i="1"/>
              <a:t>n</a:t>
            </a:r>
            <a:r>
              <a:rPr lang="zh-CN" altLang="en-US" b="1"/>
              <a:t>元函数写成</a:t>
            </a:r>
            <a:r>
              <a:rPr lang="zh-CN" altLang="en-US" b="1">
                <a:sym typeface="Symbol" pitchFamily="18" charset="2"/>
              </a:rPr>
              <a:t></a:t>
            </a:r>
            <a:r>
              <a:rPr lang="en-US" altLang="zh-CN" b="1" i="1"/>
              <a:t>v</a:t>
            </a:r>
            <a:r>
              <a:rPr lang="en-US" altLang="zh-CN" b="1" baseline="-25000"/>
              <a:t>1</a:t>
            </a:r>
            <a:r>
              <a:rPr lang="en-US" altLang="zh-CN" b="1"/>
              <a:t> … </a:t>
            </a:r>
            <a:r>
              <a:rPr lang="en-US" altLang="zh-CN" b="1" i="1"/>
              <a:t>v</a:t>
            </a:r>
            <a:r>
              <a:rPr lang="en-US" altLang="zh-CN" b="1" i="1" baseline="-25000"/>
              <a:t>n</a:t>
            </a:r>
            <a:r>
              <a:rPr lang="en-US" altLang="zh-CN" b="1"/>
              <a:t>.</a:t>
            </a:r>
            <a:r>
              <a:rPr lang="en-US" altLang="zh-CN" b="1" i="1"/>
              <a:t>e</a:t>
            </a:r>
            <a:r>
              <a:rPr lang="zh-CN" altLang="en-US" b="1"/>
              <a:t>的形式</a:t>
            </a:r>
          </a:p>
          <a:p>
            <a:pPr lvl="1"/>
            <a:r>
              <a:rPr lang="zh-CN" altLang="en-US" b="1"/>
              <a:t>把</a:t>
            </a:r>
            <a:r>
              <a:rPr lang="en-US" altLang="zh-CN" b="1" i="1"/>
              <a:t>fe</a:t>
            </a:r>
            <a:r>
              <a:rPr lang="en-US" altLang="zh-CN" b="1" baseline="-25000"/>
              <a:t>1</a:t>
            </a:r>
            <a:r>
              <a:rPr lang="en-US" altLang="zh-CN" b="1"/>
              <a:t> … </a:t>
            </a:r>
            <a:r>
              <a:rPr lang="en-US" altLang="zh-CN" b="1" i="1"/>
              <a:t>e</a:t>
            </a:r>
            <a:r>
              <a:rPr lang="en-US" altLang="zh-CN" b="1" i="1" baseline="-25000"/>
              <a:t>m</a:t>
            </a:r>
            <a:r>
              <a:rPr lang="zh-CN" altLang="en-US" b="1"/>
              <a:t>实现为一次函数应用，而不是</a:t>
            </a:r>
            <a:r>
              <a:rPr lang="en-US" altLang="zh-CN" b="1" i="1"/>
              <a:t>m</a:t>
            </a:r>
            <a:r>
              <a:rPr lang="zh-CN" altLang="en-US" b="1"/>
              <a:t>次应用</a:t>
            </a:r>
            <a:r>
              <a:rPr lang="zh-CN" altLang="en-US"/>
              <a:t> </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51043" name="Rectangle 3"/>
          <p:cNvSpPr>
            <a:spLocks noGrp="1" noChangeArrowheads="1"/>
          </p:cNvSpPr>
          <p:nvPr>
            <p:ph idx="1"/>
          </p:nvPr>
        </p:nvSpPr>
        <p:spPr>
          <a:xfrm>
            <a:off x="287338" y="1438275"/>
            <a:ext cx="8564562" cy="5038725"/>
          </a:xfrm>
          <a:noFill/>
        </p:spPr>
        <p:txBody>
          <a:bodyPr/>
          <a:lstStyle/>
          <a:p>
            <a:pPr>
              <a:buFontTx/>
              <a:buNone/>
            </a:pPr>
            <a:r>
              <a:rPr lang="en-US" altLang="zh-CN" sz="2800" b="1"/>
              <a:t>apply</a:t>
            </a:r>
            <a:r>
              <a:rPr lang="zh-CN" altLang="en-US" sz="2800" b="1"/>
              <a:t>指令执行前后情况</a:t>
            </a:r>
            <a:endParaRPr lang="en-US" altLang="zh-CN" sz="2800" b="1"/>
          </a:p>
          <a:p>
            <a:pPr>
              <a:buFontTx/>
              <a:buNone/>
            </a:pPr>
            <a:r>
              <a:rPr lang="zh-CN" altLang="en-US" sz="2800"/>
              <a:t>	</a:t>
            </a:r>
            <a:r>
              <a:rPr lang="zh-CN" altLang="en-US" sz="2800">
                <a:sym typeface="Symbol" pitchFamily="18" charset="2"/>
              </a:rPr>
              <a:t> </a:t>
            </a:r>
            <a:r>
              <a:rPr lang="en-US" altLang="zh-CN" sz="2800" b="1"/>
              <a:t>FUNVAL</a:t>
            </a:r>
            <a:r>
              <a:rPr lang="zh-CN" altLang="en-US" sz="2800" b="1"/>
              <a:t>中已有变元</a:t>
            </a:r>
            <a:r>
              <a:rPr lang="en-US" altLang="zh-CN" b="1" i="1"/>
              <a:t>a</a:t>
            </a:r>
            <a:r>
              <a:rPr lang="en-US" altLang="zh-CN" b="1" baseline="-25000"/>
              <a:t>1</a:t>
            </a:r>
            <a:r>
              <a:rPr lang="en-US" altLang="zh-CN" b="1"/>
              <a:t>, …, </a:t>
            </a:r>
            <a:r>
              <a:rPr lang="en-US" altLang="zh-CN" b="1" i="1"/>
              <a:t>a</a:t>
            </a:r>
            <a:r>
              <a:rPr lang="en-US" altLang="zh-CN" b="1" i="1" baseline="-25000"/>
              <a:t>n</a:t>
            </a:r>
            <a:r>
              <a:rPr lang="zh-CN" altLang="en-US" sz="2800" b="1"/>
              <a:t>，本次调用还有变元已先行进栈</a:t>
            </a:r>
          </a:p>
          <a:p>
            <a:pPr>
              <a:buFontTx/>
              <a:buNone/>
            </a:pPr>
            <a:r>
              <a:rPr lang="en-US" altLang="zh-CN" sz="2800" b="1"/>
              <a:t>	</a:t>
            </a:r>
            <a:r>
              <a:rPr lang="zh-CN" altLang="en-US" sz="2800">
                <a:sym typeface="Symbol" pitchFamily="18" charset="2"/>
              </a:rPr>
              <a:t> </a:t>
            </a:r>
            <a:r>
              <a:rPr lang="en-US" altLang="zh-CN" sz="2800" b="1">
                <a:sym typeface="Symbol" pitchFamily="18" charset="2"/>
              </a:rPr>
              <a:t>PC</a:t>
            </a:r>
            <a:r>
              <a:rPr lang="zh-CN" altLang="en-US" sz="2800" b="1">
                <a:sym typeface="Symbol" pitchFamily="18" charset="2"/>
              </a:rPr>
              <a:t>修改成函数代码起始地址</a:t>
            </a:r>
          </a:p>
        </p:txBody>
      </p:sp>
      <p:grpSp>
        <p:nvGrpSpPr>
          <p:cNvPr id="1751075" name="Group 35"/>
          <p:cNvGrpSpPr>
            <a:grpSpLocks/>
          </p:cNvGrpSpPr>
          <p:nvPr/>
        </p:nvGrpSpPr>
        <p:grpSpPr bwMode="auto">
          <a:xfrm>
            <a:off x="6443663" y="3644900"/>
            <a:ext cx="2232025" cy="2871788"/>
            <a:chOff x="3787" y="2160"/>
            <a:chExt cx="1406" cy="1809"/>
          </a:xfrm>
        </p:grpSpPr>
        <p:sp>
          <p:nvSpPr>
            <p:cNvPr id="1751047" name="Line 7"/>
            <p:cNvSpPr>
              <a:spLocks noChangeShapeType="1"/>
            </p:cNvSpPr>
            <p:nvPr/>
          </p:nvSpPr>
          <p:spPr bwMode="auto">
            <a:xfrm>
              <a:off x="4401" y="2453"/>
              <a:ext cx="4" cy="9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48" name="Line 8"/>
            <p:cNvSpPr>
              <a:spLocks noChangeShapeType="1"/>
            </p:cNvSpPr>
            <p:nvPr/>
          </p:nvSpPr>
          <p:spPr bwMode="auto">
            <a:xfrm>
              <a:off x="5148" y="2467"/>
              <a:ext cx="0" cy="9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49" name="Line 9"/>
            <p:cNvSpPr>
              <a:spLocks noChangeShapeType="1"/>
            </p:cNvSpPr>
            <p:nvPr/>
          </p:nvSpPr>
          <p:spPr bwMode="auto">
            <a:xfrm flipV="1">
              <a:off x="4405" y="3444"/>
              <a:ext cx="7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50" name="Line 10"/>
            <p:cNvSpPr>
              <a:spLocks noChangeShapeType="1"/>
            </p:cNvSpPr>
            <p:nvPr/>
          </p:nvSpPr>
          <p:spPr bwMode="auto">
            <a:xfrm>
              <a:off x="4417" y="3258"/>
              <a:ext cx="7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51" name="Rectangle 11"/>
            <p:cNvSpPr>
              <a:spLocks noChangeArrowheads="1"/>
            </p:cNvSpPr>
            <p:nvPr/>
          </p:nvSpPr>
          <p:spPr bwMode="auto">
            <a:xfrm>
              <a:off x="4599" y="3137"/>
              <a:ext cx="59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1</a:t>
              </a:r>
              <a:endParaRPr lang="en-US" altLang="zh-CN" sz="2800"/>
            </a:p>
          </p:txBody>
        </p:sp>
        <p:sp>
          <p:nvSpPr>
            <p:cNvPr id="1751052" name="Line 12"/>
            <p:cNvSpPr>
              <a:spLocks noChangeShapeType="1"/>
            </p:cNvSpPr>
            <p:nvPr/>
          </p:nvSpPr>
          <p:spPr bwMode="auto">
            <a:xfrm>
              <a:off x="4417" y="3051"/>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53" name="Rectangle 13"/>
            <p:cNvSpPr>
              <a:spLocks noChangeArrowheads="1"/>
            </p:cNvSpPr>
            <p:nvPr/>
          </p:nvSpPr>
          <p:spPr bwMode="auto">
            <a:xfrm>
              <a:off x="4611" y="2931"/>
              <a:ext cx="44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2</a:t>
              </a:r>
              <a:endParaRPr lang="en-US" altLang="zh-CN" sz="2800"/>
            </a:p>
          </p:txBody>
        </p:sp>
        <p:sp>
          <p:nvSpPr>
            <p:cNvPr id="1751054" name="Line 14"/>
            <p:cNvSpPr>
              <a:spLocks noChangeShapeType="1"/>
            </p:cNvSpPr>
            <p:nvPr/>
          </p:nvSpPr>
          <p:spPr bwMode="auto">
            <a:xfrm>
              <a:off x="4417" y="2833"/>
              <a:ext cx="7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55" name="Rectangle 15"/>
            <p:cNvSpPr>
              <a:spLocks noChangeArrowheads="1"/>
            </p:cNvSpPr>
            <p:nvPr/>
          </p:nvSpPr>
          <p:spPr bwMode="auto">
            <a:xfrm>
              <a:off x="4563" y="2750"/>
              <a:ext cx="54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sp>
          <p:nvSpPr>
            <p:cNvPr id="1751056" name="Line 16"/>
            <p:cNvSpPr>
              <a:spLocks noChangeShapeType="1"/>
            </p:cNvSpPr>
            <p:nvPr/>
          </p:nvSpPr>
          <p:spPr bwMode="auto">
            <a:xfrm>
              <a:off x="4417" y="2629"/>
              <a:ext cx="7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57" name="Rectangle 17"/>
            <p:cNvSpPr>
              <a:spLocks noChangeArrowheads="1"/>
            </p:cNvSpPr>
            <p:nvPr/>
          </p:nvSpPr>
          <p:spPr bwMode="auto">
            <a:xfrm>
              <a:off x="4377" y="2160"/>
              <a:ext cx="8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执行后</a:t>
              </a:r>
            </a:p>
          </p:txBody>
        </p:sp>
        <p:sp>
          <p:nvSpPr>
            <p:cNvPr id="1751058" name="Rectangle 18"/>
            <p:cNvSpPr>
              <a:spLocks noChangeArrowheads="1"/>
            </p:cNvSpPr>
            <p:nvPr/>
          </p:nvSpPr>
          <p:spPr bwMode="auto">
            <a:xfrm>
              <a:off x="3787" y="3113"/>
              <a:ext cx="52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1059" name="Line 19"/>
            <p:cNvSpPr>
              <a:spLocks noChangeShapeType="1"/>
            </p:cNvSpPr>
            <p:nvPr/>
          </p:nvSpPr>
          <p:spPr bwMode="auto">
            <a:xfrm>
              <a:off x="4149" y="3328"/>
              <a:ext cx="243"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1060" name="Rectangle 20"/>
            <p:cNvSpPr>
              <a:spLocks noChangeArrowheads="1"/>
            </p:cNvSpPr>
            <p:nvPr/>
          </p:nvSpPr>
          <p:spPr bwMode="auto">
            <a:xfrm>
              <a:off x="4604" y="2523"/>
              <a:ext cx="58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n</a:t>
              </a:r>
              <a:endParaRPr lang="en-US" altLang="zh-CN" sz="2800"/>
            </a:p>
          </p:txBody>
        </p:sp>
        <p:sp>
          <p:nvSpPr>
            <p:cNvPr id="1751061" name="Rectangle 21"/>
            <p:cNvSpPr>
              <a:spLocks noChangeArrowheads="1"/>
            </p:cNvSpPr>
            <p:nvPr/>
          </p:nvSpPr>
          <p:spPr bwMode="auto">
            <a:xfrm>
              <a:off x="4150" y="3521"/>
              <a:ext cx="99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pPr>
              <a:r>
                <a:rPr lang="en-US" altLang="zh-CN" sz="2800"/>
                <a:t>PC = </a:t>
              </a:r>
              <a:r>
                <a:rPr lang="en-US" altLang="zh-CN" sz="2800" i="1"/>
                <a:t>cf</a:t>
              </a:r>
            </a:p>
            <a:p>
              <a:pPr marL="342900" indent="-342900" algn="just">
                <a:lnSpc>
                  <a:spcPct val="80000"/>
                </a:lnSpc>
              </a:pPr>
              <a:r>
                <a:rPr lang="en-US" altLang="zh-CN" sz="2800"/>
                <a:t>GP = </a:t>
              </a:r>
              <a:r>
                <a:rPr lang="en-US" altLang="zh-CN" sz="2800" i="1"/>
                <a:t>fgp</a:t>
              </a:r>
              <a:endParaRPr lang="en-US" altLang="zh-CN" sz="2800"/>
            </a:p>
          </p:txBody>
        </p:sp>
      </p:grpSp>
      <p:grpSp>
        <p:nvGrpSpPr>
          <p:cNvPr id="1751076" name="Group 36"/>
          <p:cNvGrpSpPr>
            <a:grpSpLocks/>
          </p:cNvGrpSpPr>
          <p:nvPr/>
        </p:nvGrpSpPr>
        <p:grpSpPr bwMode="auto">
          <a:xfrm>
            <a:off x="827088" y="3789363"/>
            <a:ext cx="5068887" cy="2736850"/>
            <a:chOff x="249" y="2160"/>
            <a:chExt cx="3193" cy="1724"/>
          </a:xfrm>
        </p:grpSpPr>
        <p:sp>
          <p:nvSpPr>
            <p:cNvPr id="1751063" name="Rectangle 23"/>
            <p:cNvSpPr>
              <a:spLocks noChangeArrowheads="1"/>
            </p:cNvSpPr>
            <p:nvPr/>
          </p:nvSpPr>
          <p:spPr bwMode="auto">
            <a:xfrm>
              <a:off x="249" y="2478"/>
              <a:ext cx="53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1064" name="Line 24"/>
            <p:cNvSpPr>
              <a:spLocks noChangeShapeType="1"/>
            </p:cNvSpPr>
            <p:nvPr/>
          </p:nvSpPr>
          <p:spPr bwMode="auto">
            <a:xfrm flipH="1">
              <a:off x="958" y="2465"/>
              <a:ext cx="1" cy="3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65" name="Line 25"/>
            <p:cNvSpPr>
              <a:spLocks noChangeShapeType="1"/>
            </p:cNvSpPr>
            <p:nvPr/>
          </p:nvSpPr>
          <p:spPr bwMode="auto">
            <a:xfrm flipH="1">
              <a:off x="1730" y="2446"/>
              <a:ext cx="0" cy="3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66" name="Line 26"/>
            <p:cNvSpPr>
              <a:spLocks noChangeShapeType="1"/>
            </p:cNvSpPr>
            <p:nvPr/>
          </p:nvSpPr>
          <p:spPr bwMode="auto">
            <a:xfrm>
              <a:off x="961" y="2814"/>
              <a:ext cx="7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67" name="Line 27"/>
            <p:cNvSpPr>
              <a:spLocks noChangeShapeType="1"/>
            </p:cNvSpPr>
            <p:nvPr/>
          </p:nvSpPr>
          <p:spPr bwMode="auto">
            <a:xfrm flipV="1">
              <a:off x="986" y="2598"/>
              <a:ext cx="74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68" name="Rectangle 28"/>
            <p:cNvSpPr>
              <a:spLocks noChangeArrowheads="1"/>
            </p:cNvSpPr>
            <p:nvPr/>
          </p:nvSpPr>
          <p:spPr bwMode="auto">
            <a:xfrm>
              <a:off x="930" y="2160"/>
              <a:ext cx="89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执行前</a:t>
              </a:r>
            </a:p>
          </p:txBody>
        </p:sp>
        <p:sp>
          <p:nvSpPr>
            <p:cNvPr id="1751069" name="Line 29"/>
            <p:cNvSpPr>
              <a:spLocks noChangeShapeType="1"/>
            </p:cNvSpPr>
            <p:nvPr/>
          </p:nvSpPr>
          <p:spPr bwMode="auto">
            <a:xfrm>
              <a:off x="705" y="2685"/>
              <a:ext cx="244"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1070" name="Rectangle 30"/>
            <p:cNvSpPr>
              <a:spLocks noChangeArrowheads="1"/>
            </p:cNvSpPr>
            <p:nvPr/>
          </p:nvSpPr>
          <p:spPr bwMode="auto">
            <a:xfrm>
              <a:off x="1026" y="3009"/>
              <a:ext cx="2175" cy="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FUNVAL: </a:t>
              </a:r>
              <a:r>
                <a:rPr lang="en-US" altLang="zh-CN" sz="2800" i="1"/>
                <a:t>cf</a:t>
              </a:r>
              <a:r>
                <a:rPr lang="en-US" altLang="zh-CN" sz="2800"/>
                <a:t>, </a:t>
              </a:r>
              <a:r>
                <a:rPr lang="en-US" altLang="zh-CN" sz="2800" i="1"/>
                <a:t>fap</a:t>
              </a:r>
              <a:r>
                <a:rPr lang="en-US" altLang="zh-CN" sz="2800"/>
                <a:t>, </a:t>
              </a:r>
              <a:r>
                <a:rPr lang="en-US" altLang="zh-CN" sz="2800" i="1"/>
                <a:t>fgp</a:t>
              </a:r>
              <a:endParaRPr lang="en-US" altLang="zh-CN" sz="2800"/>
            </a:p>
          </p:txBody>
        </p:sp>
        <p:sp>
          <p:nvSpPr>
            <p:cNvPr id="1751071" name="Line 31"/>
            <p:cNvSpPr>
              <a:spLocks noChangeShapeType="1"/>
            </p:cNvSpPr>
            <p:nvPr/>
          </p:nvSpPr>
          <p:spPr bwMode="auto">
            <a:xfrm>
              <a:off x="1744" y="2706"/>
              <a:ext cx="2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72" name="Line 32"/>
            <p:cNvSpPr>
              <a:spLocks noChangeShapeType="1"/>
            </p:cNvSpPr>
            <p:nvPr/>
          </p:nvSpPr>
          <p:spPr bwMode="auto">
            <a:xfrm>
              <a:off x="1986" y="2708"/>
              <a:ext cx="0" cy="31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1073" name="Rectangle 33"/>
            <p:cNvSpPr>
              <a:spLocks noChangeArrowheads="1"/>
            </p:cNvSpPr>
            <p:nvPr/>
          </p:nvSpPr>
          <p:spPr bwMode="auto">
            <a:xfrm>
              <a:off x="1229" y="3550"/>
              <a:ext cx="2213" cy="3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VECTOR: [</a:t>
              </a:r>
              <a:r>
                <a:rPr lang="en-US" altLang="zh-CN" sz="2800" i="1"/>
                <a:t>a</a:t>
              </a:r>
              <a:r>
                <a:rPr lang="en-US" altLang="zh-CN" sz="2800" i="1" baseline="-25000"/>
                <a:t>n</a:t>
              </a:r>
              <a:r>
                <a:rPr lang="en-US" altLang="zh-CN" sz="2800"/>
                <a:t>, …, </a:t>
              </a:r>
              <a:r>
                <a:rPr lang="en-US" altLang="zh-CN" sz="2800" i="1"/>
                <a:t>a</a:t>
              </a:r>
              <a:r>
                <a:rPr lang="en-US" altLang="zh-CN" sz="2800" baseline="-25000"/>
                <a:t>1</a:t>
              </a:r>
              <a:r>
                <a:rPr lang="en-US" altLang="zh-CN" sz="2800"/>
                <a:t>]</a:t>
              </a:r>
            </a:p>
          </p:txBody>
        </p:sp>
        <p:sp>
          <p:nvSpPr>
            <p:cNvPr id="1751074" name="Line 34"/>
            <p:cNvSpPr>
              <a:spLocks noChangeShapeType="1"/>
            </p:cNvSpPr>
            <p:nvPr/>
          </p:nvSpPr>
          <p:spPr bwMode="auto">
            <a:xfrm>
              <a:off x="2472" y="3339"/>
              <a:ext cx="0" cy="23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53091" name="Rectangle 3"/>
          <p:cNvSpPr>
            <a:spLocks noGrp="1" noChangeArrowheads="1"/>
          </p:cNvSpPr>
          <p:nvPr>
            <p:ph idx="1"/>
          </p:nvPr>
        </p:nvSpPr>
        <p:spPr>
          <a:xfrm>
            <a:off x="287338" y="1438275"/>
            <a:ext cx="8564562" cy="5038725"/>
          </a:xfrm>
          <a:noFill/>
        </p:spPr>
        <p:txBody>
          <a:bodyPr/>
          <a:lstStyle/>
          <a:p>
            <a:pPr>
              <a:buFontTx/>
              <a:buNone/>
            </a:pPr>
            <a:r>
              <a:rPr lang="en-US" altLang="zh-CN"/>
              <a:t> </a:t>
            </a:r>
            <a:r>
              <a:rPr lang="en-US" altLang="zh-CN" sz="2800" b="1"/>
              <a:t>targ </a:t>
            </a:r>
            <a:r>
              <a:rPr lang="en-US" altLang="zh-CN" sz="2800" b="1" i="1"/>
              <a:t>n </a:t>
            </a:r>
            <a:r>
              <a:rPr lang="zh-CN" altLang="en-US" sz="2800" b="1"/>
              <a:t>指令发现变元不足</a:t>
            </a:r>
            <a:r>
              <a:rPr lang="en-US" altLang="zh-CN" sz="2800" b="1"/>
              <a:t>(</a:t>
            </a:r>
            <a:r>
              <a:rPr lang="en-US" altLang="zh-CN" sz="2800" b="1" i="1"/>
              <a:t>n </a:t>
            </a:r>
            <a:r>
              <a:rPr lang="en-US" altLang="zh-CN" sz="2800" b="1"/>
              <a:t>&gt; </a:t>
            </a:r>
            <a:r>
              <a:rPr lang="en-US" altLang="zh-CN" sz="2800" b="1" i="1"/>
              <a:t>m</a:t>
            </a:r>
            <a:r>
              <a:rPr lang="en-US" altLang="zh-CN" sz="2800"/>
              <a:t>)</a:t>
            </a:r>
            <a:endParaRPr lang="en-US" altLang="zh-CN" sz="2800" b="1"/>
          </a:p>
          <a:p>
            <a:pPr>
              <a:spcBef>
                <a:spcPct val="10000"/>
              </a:spcBef>
              <a:buFontTx/>
              <a:buNone/>
            </a:pPr>
            <a:r>
              <a:rPr lang="zh-CN" altLang="en-US" sz="2800"/>
              <a:t>	</a:t>
            </a:r>
            <a:r>
              <a:rPr lang="zh-CN" altLang="en-US" sz="2800">
                <a:sym typeface="Symbol" pitchFamily="18" charset="2"/>
              </a:rPr>
              <a:t> </a:t>
            </a:r>
            <a:r>
              <a:rPr lang="zh-CN" altLang="en-US" sz="2800" b="1"/>
              <a:t>将栈中已有的</a:t>
            </a:r>
            <a:r>
              <a:rPr lang="en-US" altLang="zh-CN" sz="2800" b="1" i="1"/>
              <a:t>m</a:t>
            </a:r>
            <a:r>
              <a:rPr lang="zh-CN" altLang="en-US" sz="2800" b="1"/>
              <a:t>个变元打包成向量</a:t>
            </a:r>
          </a:p>
          <a:p>
            <a:pPr>
              <a:spcBef>
                <a:spcPct val="10000"/>
              </a:spcBef>
              <a:buFontTx/>
              <a:buNone/>
            </a:pPr>
            <a:r>
              <a:rPr lang="zh-CN" altLang="en-US" sz="2800" b="1"/>
              <a:t>	</a:t>
            </a:r>
            <a:r>
              <a:rPr lang="zh-CN" altLang="en-US" sz="2800" b="1">
                <a:sym typeface="Symbol" pitchFamily="18" charset="2"/>
              </a:rPr>
              <a:t> 重新做成</a:t>
            </a:r>
            <a:r>
              <a:rPr lang="en-US" altLang="zh-CN" sz="2800" b="1">
                <a:sym typeface="Symbol" pitchFamily="18" charset="2"/>
              </a:rPr>
              <a:t>FUNVAL</a:t>
            </a:r>
            <a:r>
              <a:rPr lang="zh-CN" altLang="en-US" sz="2800" b="1">
                <a:sym typeface="Symbol" pitchFamily="18" charset="2"/>
              </a:rPr>
              <a:t>，和原先相比，变元多了</a:t>
            </a:r>
          </a:p>
          <a:p>
            <a:pPr>
              <a:spcBef>
                <a:spcPct val="10000"/>
              </a:spcBef>
              <a:buFontTx/>
              <a:buNone/>
            </a:pPr>
            <a:r>
              <a:rPr lang="en-US" altLang="zh-CN" sz="2800" b="1">
                <a:sym typeface="Symbol" pitchFamily="18" charset="2"/>
              </a:rPr>
              <a:t>	</a:t>
            </a:r>
            <a:r>
              <a:rPr lang="zh-CN" altLang="en-US" sz="2800" b="1">
                <a:sym typeface="Symbol" pitchFamily="18" charset="2"/>
              </a:rPr>
              <a:t> 本次函数应用到此为止，返回</a:t>
            </a:r>
          </a:p>
        </p:txBody>
      </p:sp>
      <p:grpSp>
        <p:nvGrpSpPr>
          <p:cNvPr id="1753163" name="Group 75"/>
          <p:cNvGrpSpPr>
            <a:grpSpLocks/>
          </p:cNvGrpSpPr>
          <p:nvPr/>
        </p:nvGrpSpPr>
        <p:grpSpPr bwMode="auto">
          <a:xfrm>
            <a:off x="4181475" y="4221163"/>
            <a:ext cx="4962525" cy="2305050"/>
            <a:chOff x="2634" y="2659"/>
            <a:chExt cx="3126" cy="1452"/>
          </a:xfrm>
        </p:grpSpPr>
        <p:sp>
          <p:nvSpPr>
            <p:cNvPr id="1753124" name="Rectangle 36"/>
            <p:cNvSpPr>
              <a:spLocks noChangeArrowheads="1"/>
            </p:cNvSpPr>
            <p:nvPr/>
          </p:nvSpPr>
          <p:spPr bwMode="auto">
            <a:xfrm>
              <a:off x="4539" y="2659"/>
              <a:ext cx="1221"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70000"/>
                </a:lnSpc>
              </a:pPr>
              <a:r>
                <a:rPr lang="en-US" altLang="zh-CN" sz="2800"/>
                <a:t>PC = PC</a:t>
              </a:r>
              <a:r>
                <a:rPr lang="en-US" altLang="zh-CN" sz="2800" i="1" baseline="-25000"/>
                <a:t>old</a:t>
              </a:r>
            </a:p>
            <a:p>
              <a:pPr marL="342900" indent="-342900" algn="just">
                <a:lnSpc>
                  <a:spcPct val="70000"/>
                </a:lnSpc>
              </a:pPr>
              <a:r>
                <a:rPr lang="en-US" altLang="zh-CN" sz="2800"/>
                <a:t>GP = GP</a:t>
              </a:r>
              <a:r>
                <a:rPr lang="en-US" altLang="zh-CN" sz="2800" i="1" baseline="-25000"/>
                <a:t>old</a:t>
              </a:r>
              <a:endParaRPr lang="en-US" altLang="zh-CN" sz="2800"/>
            </a:p>
            <a:p>
              <a:pPr marL="342900" indent="-342900" algn="just">
                <a:lnSpc>
                  <a:spcPct val="70000"/>
                </a:lnSpc>
              </a:pPr>
              <a:r>
                <a:rPr lang="en-US" altLang="zh-CN" sz="2800"/>
                <a:t>FP = FP</a:t>
              </a:r>
              <a:r>
                <a:rPr lang="en-US" altLang="zh-CN" sz="2800" i="1" baseline="-25000"/>
                <a:t>old</a:t>
              </a:r>
              <a:endParaRPr lang="en-US" altLang="zh-CN" sz="2800"/>
            </a:p>
          </p:txBody>
        </p:sp>
        <p:sp>
          <p:nvSpPr>
            <p:cNvPr id="1753125" name="Rectangle 37"/>
            <p:cNvSpPr>
              <a:spLocks noChangeArrowheads="1"/>
            </p:cNvSpPr>
            <p:nvPr/>
          </p:nvSpPr>
          <p:spPr bwMode="auto">
            <a:xfrm>
              <a:off x="2634" y="2952"/>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3126" name="Line 38"/>
            <p:cNvSpPr>
              <a:spLocks noChangeShapeType="1"/>
            </p:cNvSpPr>
            <p:nvPr/>
          </p:nvSpPr>
          <p:spPr bwMode="auto">
            <a:xfrm flipH="1">
              <a:off x="3315" y="2950"/>
              <a:ext cx="2" cy="2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27" name="Line 39"/>
            <p:cNvSpPr>
              <a:spLocks noChangeShapeType="1"/>
            </p:cNvSpPr>
            <p:nvPr/>
          </p:nvSpPr>
          <p:spPr bwMode="auto">
            <a:xfrm flipH="1">
              <a:off x="4109" y="2935"/>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28" name="Line 40"/>
            <p:cNvSpPr>
              <a:spLocks noChangeShapeType="1"/>
            </p:cNvSpPr>
            <p:nvPr/>
          </p:nvSpPr>
          <p:spPr bwMode="auto">
            <a:xfrm>
              <a:off x="3319" y="3228"/>
              <a:ext cx="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29" name="Line 41"/>
            <p:cNvSpPr>
              <a:spLocks noChangeShapeType="1"/>
            </p:cNvSpPr>
            <p:nvPr/>
          </p:nvSpPr>
          <p:spPr bwMode="auto">
            <a:xfrm>
              <a:off x="3344" y="3062"/>
              <a:ext cx="7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30" name="Rectangle 42"/>
            <p:cNvSpPr>
              <a:spLocks noChangeArrowheads="1"/>
            </p:cNvSpPr>
            <p:nvPr/>
          </p:nvSpPr>
          <p:spPr bwMode="auto">
            <a:xfrm>
              <a:off x="3314" y="2659"/>
              <a:ext cx="91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执行后</a:t>
              </a:r>
            </a:p>
          </p:txBody>
        </p:sp>
        <p:sp>
          <p:nvSpPr>
            <p:cNvPr id="1753131" name="Line 43"/>
            <p:cNvSpPr>
              <a:spLocks noChangeShapeType="1"/>
            </p:cNvSpPr>
            <p:nvPr/>
          </p:nvSpPr>
          <p:spPr bwMode="auto">
            <a:xfrm>
              <a:off x="3056" y="3125"/>
              <a:ext cx="25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3132" name="Rectangle 44"/>
            <p:cNvSpPr>
              <a:spLocks noChangeArrowheads="1"/>
            </p:cNvSpPr>
            <p:nvPr/>
          </p:nvSpPr>
          <p:spPr bwMode="auto">
            <a:xfrm>
              <a:off x="3386" y="3382"/>
              <a:ext cx="1969" cy="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FUNVAL: PC,  ,GP</a:t>
              </a:r>
            </a:p>
          </p:txBody>
        </p:sp>
        <p:sp>
          <p:nvSpPr>
            <p:cNvPr id="1753133" name="Line 45"/>
            <p:cNvSpPr>
              <a:spLocks noChangeShapeType="1"/>
            </p:cNvSpPr>
            <p:nvPr/>
          </p:nvSpPr>
          <p:spPr bwMode="auto">
            <a:xfrm>
              <a:off x="4124" y="3142"/>
              <a:ext cx="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34" name="Line 46"/>
            <p:cNvSpPr>
              <a:spLocks noChangeShapeType="1"/>
            </p:cNvSpPr>
            <p:nvPr/>
          </p:nvSpPr>
          <p:spPr bwMode="auto">
            <a:xfrm>
              <a:off x="4372" y="3143"/>
              <a:ext cx="0" cy="252"/>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3135" name="Rectangle 47"/>
            <p:cNvSpPr>
              <a:spLocks noChangeArrowheads="1"/>
            </p:cNvSpPr>
            <p:nvPr/>
          </p:nvSpPr>
          <p:spPr bwMode="auto">
            <a:xfrm>
              <a:off x="3405" y="3793"/>
              <a:ext cx="2184" cy="3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VECTOR: [</a:t>
              </a:r>
              <a:r>
                <a:rPr lang="en-US" altLang="zh-CN" sz="2800" i="1"/>
                <a:t>a</a:t>
              </a:r>
              <a:r>
                <a:rPr lang="en-US" altLang="zh-CN" sz="2800" i="1" baseline="-25000"/>
                <a:t>m</a:t>
              </a:r>
              <a:r>
                <a:rPr lang="en-US" altLang="zh-CN" sz="2800"/>
                <a:t>, …, </a:t>
              </a:r>
              <a:r>
                <a:rPr lang="en-US" altLang="zh-CN" sz="2800" i="1"/>
                <a:t>a</a:t>
              </a:r>
              <a:r>
                <a:rPr lang="en-US" altLang="zh-CN" sz="2800" baseline="-25000"/>
                <a:t>1</a:t>
              </a:r>
              <a:r>
                <a:rPr lang="en-US" altLang="zh-CN" sz="2800"/>
                <a:t>]</a:t>
              </a:r>
            </a:p>
          </p:txBody>
        </p:sp>
        <p:sp>
          <p:nvSpPr>
            <p:cNvPr id="1753136" name="Line 48"/>
            <p:cNvSpPr>
              <a:spLocks noChangeShapeType="1"/>
            </p:cNvSpPr>
            <p:nvPr/>
          </p:nvSpPr>
          <p:spPr bwMode="auto">
            <a:xfrm>
              <a:off x="4876" y="3536"/>
              <a:ext cx="0" cy="25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53162" name="Group 74"/>
          <p:cNvGrpSpPr>
            <a:grpSpLocks/>
          </p:cNvGrpSpPr>
          <p:nvPr/>
        </p:nvGrpSpPr>
        <p:grpSpPr bwMode="auto">
          <a:xfrm>
            <a:off x="827088" y="3522663"/>
            <a:ext cx="2719387" cy="3219450"/>
            <a:chOff x="521" y="2160"/>
            <a:chExt cx="1713" cy="2028"/>
          </a:xfrm>
        </p:grpSpPr>
        <p:sp>
          <p:nvSpPr>
            <p:cNvPr id="1753142" name="Rectangle 54"/>
            <p:cNvSpPr>
              <a:spLocks noChangeArrowheads="1"/>
            </p:cNvSpPr>
            <p:nvPr/>
          </p:nvSpPr>
          <p:spPr bwMode="auto">
            <a:xfrm>
              <a:off x="1429" y="3158"/>
              <a:ext cx="40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m</a:t>
              </a:r>
              <a:endParaRPr lang="en-US" altLang="zh-CN" sz="2800"/>
            </a:p>
          </p:txBody>
        </p:sp>
        <p:sp>
          <p:nvSpPr>
            <p:cNvPr id="1753144" name="Rectangle 56"/>
            <p:cNvSpPr>
              <a:spLocks noChangeArrowheads="1"/>
            </p:cNvSpPr>
            <p:nvPr/>
          </p:nvSpPr>
          <p:spPr bwMode="auto">
            <a:xfrm>
              <a:off x="1338" y="2931"/>
              <a:ext cx="84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GP</a:t>
              </a:r>
              <a:r>
                <a:rPr lang="en-US" altLang="zh-CN" sz="2800" i="1" baseline="-25000"/>
                <a:t>old</a:t>
              </a:r>
              <a:endParaRPr lang="en-US" altLang="zh-CN" sz="2800"/>
            </a:p>
          </p:txBody>
        </p:sp>
        <p:sp>
          <p:nvSpPr>
            <p:cNvPr id="1753146" name="Rectangle 58"/>
            <p:cNvSpPr>
              <a:spLocks noChangeArrowheads="1"/>
            </p:cNvSpPr>
            <p:nvPr/>
          </p:nvSpPr>
          <p:spPr bwMode="auto">
            <a:xfrm>
              <a:off x="1383" y="2704"/>
              <a:ext cx="74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r>
                <a:rPr lang="en-US" altLang="zh-CN" sz="2800" i="1" baseline="-25000"/>
                <a:t>old</a:t>
              </a:r>
              <a:endParaRPr lang="en-US" altLang="zh-CN" sz="2800"/>
            </a:p>
          </p:txBody>
        </p:sp>
        <p:sp>
          <p:nvSpPr>
            <p:cNvPr id="1753148" name="Rectangle 60"/>
            <p:cNvSpPr>
              <a:spLocks noChangeArrowheads="1"/>
            </p:cNvSpPr>
            <p:nvPr/>
          </p:nvSpPr>
          <p:spPr bwMode="auto">
            <a:xfrm>
              <a:off x="1202" y="2160"/>
              <a:ext cx="10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执行前</a:t>
              </a:r>
            </a:p>
          </p:txBody>
        </p:sp>
        <p:sp>
          <p:nvSpPr>
            <p:cNvPr id="1753149" name="Rectangle 61"/>
            <p:cNvSpPr>
              <a:spLocks noChangeArrowheads="1"/>
            </p:cNvSpPr>
            <p:nvPr/>
          </p:nvSpPr>
          <p:spPr bwMode="auto">
            <a:xfrm>
              <a:off x="521" y="2976"/>
              <a:ext cx="59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p>
          </p:txBody>
        </p:sp>
        <p:sp>
          <p:nvSpPr>
            <p:cNvPr id="1753151" name="Rectangle 63"/>
            <p:cNvSpPr>
              <a:spLocks noChangeArrowheads="1"/>
            </p:cNvSpPr>
            <p:nvPr/>
          </p:nvSpPr>
          <p:spPr bwMode="auto">
            <a:xfrm>
              <a:off x="1383" y="2478"/>
              <a:ext cx="76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PC</a:t>
              </a:r>
              <a:r>
                <a:rPr lang="en-US" altLang="zh-CN" sz="2800" i="1" baseline="-25000"/>
                <a:t>old</a:t>
              </a:r>
              <a:endParaRPr lang="en-US" altLang="zh-CN" sz="2800"/>
            </a:p>
          </p:txBody>
        </p:sp>
        <p:sp>
          <p:nvSpPr>
            <p:cNvPr id="1753155" name="Rectangle 67"/>
            <p:cNvSpPr>
              <a:spLocks noChangeArrowheads="1"/>
            </p:cNvSpPr>
            <p:nvPr/>
          </p:nvSpPr>
          <p:spPr bwMode="auto">
            <a:xfrm>
              <a:off x="1383" y="3385"/>
              <a:ext cx="54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sp>
          <p:nvSpPr>
            <p:cNvPr id="1753156" name="Rectangle 68"/>
            <p:cNvSpPr>
              <a:spLocks noChangeArrowheads="1"/>
            </p:cNvSpPr>
            <p:nvPr/>
          </p:nvSpPr>
          <p:spPr bwMode="auto">
            <a:xfrm>
              <a:off x="1429" y="3793"/>
              <a:ext cx="36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1</a:t>
              </a:r>
              <a:endParaRPr lang="en-US" altLang="zh-CN" sz="2800"/>
            </a:p>
          </p:txBody>
        </p:sp>
        <p:sp>
          <p:nvSpPr>
            <p:cNvPr id="1753157" name="Rectangle 69"/>
            <p:cNvSpPr>
              <a:spLocks noChangeArrowheads="1"/>
            </p:cNvSpPr>
            <p:nvPr/>
          </p:nvSpPr>
          <p:spPr bwMode="auto">
            <a:xfrm>
              <a:off x="1429" y="3614"/>
              <a:ext cx="4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2</a:t>
              </a:r>
              <a:endParaRPr lang="en-US" altLang="zh-CN" sz="2800"/>
            </a:p>
          </p:txBody>
        </p:sp>
        <p:sp>
          <p:nvSpPr>
            <p:cNvPr id="1753138" name="Line 50"/>
            <p:cNvSpPr>
              <a:spLocks noChangeShapeType="1"/>
            </p:cNvSpPr>
            <p:nvPr/>
          </p:nvSpPr>
          <p:spPr bwMode="auto">
            <a:xfrm>
              <a:off x="1184" y="2341"/>
              <a:ext cx="4" cy="1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39" name="Line 51"/>
            <p:cNvSpPr>
              <a:spLocks noChangeShapeType="1"/>
            </p:cNvSpPr>
            <p:nvPr/>
          </p:nvSpPr>
          <p:spPr bwMode="auto">
            <a:xfrm>
              <a:off x="2048" y="2369"/>
              <a:ext cx="0" cy="1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40" name="Line 52"/>
            <p:cNvSpPr>
              <a:spLocks noChangeShapeType="1"/>
            </p:cNvSpPr>
            <p:nvPr/>
          </p:nvSpPr>
          <p:spPr bwMode="auto">
            <a:xfrm flipV="1">
              <a:off x="1188" y="3491"/>
              <a:ext cx="8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41" name="Line 53"/>
            <p:cNvSpPr>
              <a:spLocks noChangeShapeType="1"/>
            </p:cNvSpPr>
            <p:nvPr/>
          </p:nvSpPr>
          <p:spPr bwMode="auto">
            <a:xfrm>
              <a:off x="1203" y="3264"/>
              <a:ext cx="8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43" name="Line 55"/>
            <p:cNvSpPr>
              <a:spLocks noChangeShapeType="1"/>
            </p:cNvSpPr>
            <p:nvPr/>
          </p:nvSpPr>
          <p:spPr bwMode="auto">
            <a:xfrm>
              <a:off x="1203" y="3025"/>
              <a:ext cx="8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45" name="Line 57"/>
            <p:cNvSpPr>
              <a:spLocks noChangeShapeType="1"/>
            </p:cNvSpPr>
            <p:nvPr/>
          </p:nvSpPr>
          <p:spPr bwMode="auto">
            <a:xfrm>
              <a:off x="1203" y="2775"/>
              <a:ext cx="8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47" name="Line 59"/>
            <p:cNvSpPr>
              <a:spLocks noChangeShapeType="1"/>
            </p:cNvSpPr>
            <p:nvPr/>
          </p:nvSpPr>
          <p:spPr bwMode="auto">
            <a:xfrm>
              <a:off x="1203" y="2543"/>
              <a:ext cx="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50" name="Line 62"/>
            <p:cNvSpPr>
              <a:spLocks noChangeShapeType="1"/>
            </p:cNvSpPr>
            <p:nvPr/>
          </p:nvSpPr>
          <p:spPr bwMode="auto">
            <a:xfrm>
              <a:off x="910" y="3152"/>
              <a:ext cx="28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3152" name="Line 64"/>
            <p:cNvSpPr>
              <a:spLocks noChangeShapeType="1"/>
            </p:cNvSpPr>
            <p:nvPr/>
          </p:nvSpPr>
          <p:spPr bwMode="auto">
            <a:xfrm flipV="1">
              <a:off x="1203" y="3701"/>
              <a:ext cx="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53" name="Line 65"/>
            <p:cNvSpPr>
              <a:spLocks noChangeShapeType="1"/>
            </p:cNvSpPr>
            <p:nvPr/>
          </p:nvSpPr>
          <p:spPr bwMode="auto">
            <a:xfrm flipV="1">
              <a:off x="1205" y="3914"/>
              <a:ext cx="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54" name="Line 66"/>
            <p:cNvSpPr>
              <a:spLocks noChangeShapeType="1"/>
            </p:cNvSpPr>
            <p:nvPr/>
          </p:nvSpPr>
          <p:spPr bwMode="auto">
            <a:xfrm flipV="1">
              <a:off x="1205" y="4128"/>
              <a:ext cx="8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158" name="Line 70"/>
            <p:cNvSpPr>
              <a:spLocks noChangeShapeType="1"/>
            </p:cNvSpPr>
            <p:nvPr/>
          </p:nvSpPr>
          <p:spPr bwMode="auto">
            <a:xfrm>
              <a:off x="876" y="3990"/>
              <a:ext cx="28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3159" name="Rectangle 71"/>
            <p:cNvSpPr>
              <a:spLocks noChangeArrowheads="1"/>
            </p:cNvSpPr>
            <p:nvPr/>
          </p:nvSpPr>
          <p:spPr bwMode="auto">
            <a:xfrm>
              <a:off x="521" y="3793"/>
              <a:ext cx="59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55139" name="Rectangle 3"/>
          <p:cNvSpPr>
            <a:spLocks noGrp="1" noChangeArrowheads="1"/>
          </p:cNvSpPr>
          <p:nvPr>
            <p:ph idx="1"/>
          </p:nvPr>
        </p:nvSpPr>
        <p:spPr>
          <a:xfrm>
            <a:off x="287338" y="1438275"/>
            <a:ext cx="8564562" cy="5038725"/>
          </a:xfrm>
          <a:noFill/>
        </p:spPr>
        <p:txBody>
          <a:bodyPr/>
          <a:lstStyle/>
          <a:p>
            <a:pPr>
              <a:buFontTx/>
              <a:buNone/>
            </a:pPr>
            <a:r>
              <a:rPr lang="en-US" altLang="zh-CN"/>
              <a:t> </a:t>
            </a:r>
            <a:r>
              <a:rPr lang="en-US" altLang="zh-CN" sz="2800" b="1"/>
              <a:t>return </a:t>
            </a:r>
            <a:r>
              <a:rPr lang="en-US" altLang="zh-CN" sz="2800" b="1" i="1"/>
              <a:t>n</a:t>
            </a:r>
            <a:r>
              <a:rPr lang="zh-CN" altLang="en-US" sz="2800" b="1"/>
              <a:t>指令</a:t>
            </a:r>
            <a:r>
              <a:rPr lang="en-US" altLang="zh-CN" sz="2800" b="1"/>
              <a:t>(SP = FP +1 + </a:t>
            </a:r>
            <a:r>
              <a:rPr lang="en-US" altLang="zh-CN" sz="2800" b="1" i="1"/>
              <a:t>n</a:t>
            </a:r>
            <a:r>
              <a:rPr lang="zh-CN" altLang="en-US" sz="2800" b="1"/>
              <a:t>，没有多余参数</a:t>
            </a:r>
            <a:r>
              <a:rPr lang="en-US" altLang="zh-CN" sz="2800" b="1"/>
              <a:t>)</a:t>
            </a:r>
          </a:p>
          <a:p>
            <a:pPr>
              <a:buFontTx/>
              <a:buNone/>
            </a:pPr>
            <a:r>
              <a:rPr lang="zh-CN" altLang="en-US" sz="2800"/>
              <a:t>	</a:t>
            </a:r>
            <a:r>
              <a:rPr lang="zh-CN" altLang="en-US" sz="2800">
                <a:sym typeface="Symbol" pitchFamily="18" charset="2"/>
              </a:rPr>
              <a:t> </a:t>
            </a:r>
            <a:r>
              <a:rPr lang="zh-CN" altLang="en-US" sz="2800" b="1"/>
              <a:t>函数值拷贝到适当的地方，并释放当前栈帧</a:t>
            </a:r>
            <a:endParaRPr lang="zh-CN" altLang="en-US" sz="2800" b="1">
              <a:sym typeface="Symbol" pitchFamily="18" charset="2"/>
            </a:endParaRPr>
          </a:p>
        </p:txBody>
      </p:sp>
      <p:grpSp>
        <p:nvGrpSpPr>
          <p:cNvPr id="1755264" name="Group 128"/>
          <p:cNvGrpSpPr>
            <a:grpSpLocks/>
          </p:cNvGrpSpPr>
          <p:nvPr/>
        </p:nvGrpSpPr>
        <p:grpSpPr bwMode="auto">
          <a:xfrm>
            <a:off x="3756025" y="3484563"/>
            <a:ext cx="5387975" cy="3373437"/>
            <a:chOff x="1383" y="2024"/>
            <a:chExt cx="3394" cy="2125"/>
          </a:xfrm>
        </p:grpSpPr>
        <p:grpSp>
          <p:nvGrpSpPr>
            <p:cNvPr id="1755262" name="Group 126"/>
            <p:cNvGrpSpPr>
              <a:grpSpLocks/>
            </p:cNvGrpSpPr>
            <p:nvPr/>
          </p:nvGrpSpPr>
          <p:grpSpPr bwMode="auto">
            <a:xfrm>
              <a:off x="1383" y="2024"/>
              <a:ext cx="1588" cy="2125"/>
              <a:chOff x="1383" y="2024"/>
              <a:chExt cx="1588" cy="2125"/>
            </a:xfrm>
          </p:grpSpPr>
          <p:sp>
            <p:nvSpPr>
              <p:cNvPr id="1755180" name="Line 44"/>
              <p:cNvSpPr>
                <a:spLocks noChangeShapeType="1"/>
              </p:cNvSpPr>
              <p:nvPr/>
            </p:nvSpPr>
            <p:spPr bwMode="auto">
              <a:xfrm flipH="1">
                <a:off x="2090" y="2242"/>
                <a:ext cx="10" cy="1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1" name="Line 45"/>
              <p:cNvSpPr>
                <a:spLocks noChangeShapeType="1"/>
              </p:cNvSpPr>
              <p:nvPr/>
            </p:nvSpPr>
            <p:spPr bwMode="auto">
              <a:xfrm>
                <a:off x="2891" y="2259"/>
                <a:ext cx="0" cy="1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2" name="Line 46"/>
              <p:cNvSpPr>
                <a:spLocks noChangeShapeType="1"/>
              </p:cNvSpPr>
              <p:nvPr/>
            </p:nvSpPr>
            <p:spPr bwMode="auto">
              <a:xfrm flipV="1">
                <a:off x="2088" y="3420"/>
                <a:ext cx="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3" name="Line 47"/>
              <p:cNvSpPr>
                <a:spLocks noChangeShapeType="1"/>
              </p:cNvSpPr>
              <p:nvPr/>
            </p:nvSpPr>
            <p:spPr bwMode="auto">
              <a:xfrm>
                <a:off x="2102" y="3185"/>
                <a:ext cx="7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4" name="Rectangle 48"/>
              <p:cNvSpPr>
                <a:spLocks noChangeArrowheads="1"/>
              </p:cNvSpPr>
              <p:nvPr/>
            </p:nvSpPr>
            <p:spPr bwMode="auto">
              <a:xfrm>
                <a:off x="2336" y="3113"/>
                <a:ext cx="49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n</a:t>
                </a:r>
                <a:endParaRPr lang="en-US" altLang="zh-CN" sz="2800"/>
              </a:p>
            </p:txBody>
          </p:sp>
          <p:sp>
            <p:nvSpPr>
              <p:cNvPr id="1755185" name="Line 49"/>
              <p:cNvSpPr>
                <a:spLocks noChangeShapeType="1"/>
              </p:cNvSpPr>
              <p:nvPr/>
            </p:nvSpPr>
            <p:spPr bwMode="auto">
              <a:xfrm>
                <a:off x="2102" y="2939"/>
                <a:ext cx="7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6" name="Rectangle 50"/>
              <p:cNvSpPr>
                <a:spLocks noChangeArrowheads="1"/>
              </p:cNvSpPr>
              <p:nvPr/>
            </p:nvSpPr>
            <p:spPr bwMode="auto">
              <a:xfrm>
                <a:off x="2154" y="2840"/>
                <a:ext cx="80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GP</a:t>
                </a:r>
                <a:r>
                  <a:rPr lang="en-US" altLang="zh-CN" sz="2800" i="1" baseline="-25000"/>
                  <a:t>old</a:t>
                </a:r>
                <a:endParaRPr lang="en-US" altLang="zh-CN" sz="2800"/>
              </a:p>
            </p:txBody>
          </p:sp>
          <p:sp>
            <p:nvSpPr>
              <p:cNvPr id="1755187" name="Line 51"/>
              <p:cNvSpPr>
                <a:spLocks noChangeShapeType="1"/>
              </p:cNvSpPr>
              <p:nvPr/>
            </p:nvSpPr>
            <p:spPr bwMode="auto">
              <a:xfrm>
                <a:off x="2102" y="2680"/>
                <a:ext cx="7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88" name="Rectangle 52"/>
              <p:cNvSpPr>
                <a:spLocks noChangeArrowheads="1"/>
              </p:cNvSpPr>
              <p:nvPr/>
            </p:nvSpPr>
            <p:spPr bwMode="auto">
              <a:xfrm>
                <a:off x="2200" y="2614"/>
                <a:ext cx="70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r>
                  <a:rPr lang="en-US" altLang="zh-CN" sz="2800" i="1" baseline="-25000"/>
                  <a:t>old</a:t>
                </a:r>
                <a:endParaRPr lang="en-US" altLang="zh-CN" sz="2800"/>
              </a:p>
            </p:txBody>
          </p:sp>
          <p:sp>
            <p:nvSpPr>
              <p:cNvPr id="1755189" name="Line 53"/>
              <p:cNvSpPr>
                <a:spLocks noChangeShapeType="1"/>
              </p:cNvSpPr>
              <p:nvPr/>
            </p:nvSpPr>
            <p:spPr bwMode="auto">
              <a:xfrm>
                <a:off x="2102" y="2439"/>
                <a:ext cx="7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90" name="Rectangle 54"/>
              <p:cNvSpPr>
                <a:spLocks noChangeArrowheads="1"/>
              </p:cNvSpPr>
              <p:nvPr/>
            </p:nvSpPr>
            <p:spPr bwMode="auto">
              <a:xfrm>
                <a:off x="2064" y="2024"/>
                <a:ext cx="90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执行前</a:t>
                </a:r>
              </a:p>
            </p:txBody>
          </p:sp>
          <p:sp>
            <p:nvSpPr>
              <p:cNvPr id="1755191" name="Rectangle 55"/>
              <p:cNvSpPr>
                <a:spLocks noChangeArrowheads="1"/>
              </p:cNvSpPr>
              <p:nvPr/>
            </p:nvSpPr>
            <p:spPr bwMode="auto">
              <a:xfrm>
                <a:off x="1383" y="2886"/>
                <a:ext cx="55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p>
            </p:txBody>
          </p:sp>
          <p:sp>
            <p:nvSpPr>
              <p:cNvPr id="1755192" name="Line 56"/>
              <p:cNvSpPr>
                <a:spLocks noChangeShapeType="1"/>
              </p:cNvSpPr>
              <p:nvPr/>
            </p:nvSpPr>
            <p:spPr bwMode="auto">
              <a:xfrm>
                <a:off x="1833" y="3070"/>
                <a:ext cx="257"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5193" name="Rectangle 57"/>
              <p:cNvSpPr>
                <a:spLocks noChangeArrowheads="1"/>
              </p:cNvSpPr>
              <p:nvPr/>
            </p:nvSpPr>
            <p:spPr bwMode="auto">
              <a:xfrm>
                <a:off x="2208" y="2387"/>
                <a:ext cx="71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PC</a:t>
                </a:r>
                <a:r>
                  <a:rPr lang="en-US" altLang="zh-CN" sz="2800" i="1" baseline="-25000"/>
                  <a:t>old</a:t>
                </a:r>
                <a:endParaRPr lang="en-US" altLang="zh-CN" sz="2800"/>
              </a:p>
            </p:txBody>
          </p:sp>
          <p:sp>
            <p:nvSpPr>
              <p:cNvPr id="1755194" name="Line 58"/>
              <p:cNvSpPr>
                <a:spLocks noChangeShapeType="1"/>
              </p:cNvSpPr>
              <p:nvPr/>
            </p:nvSpPr>
            <p:spPr bwMode="auto">
              <a:xfrm flipV="1">
                <a:off x="2102" y="3637"/>
                <a:ext cx="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95" name="Line 59"/>
              <p:cNvSpPr>
                <a:spLocks noChangeShapeType="1"/>
              </p:cNvSpPr>
              <p:nvPr/>
            </p:nvSpPr>
            <p:spPr bwMode="auto">
              <a:xfrm flipV="1">
                <a:off x="2104" y="3858"/>
                <a:ext cx="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96" name="Line 60"/>
              <p:cNvSpPr>
                <a:spLocks noChangeShapeType="1"/>
              </p:cNvSpPr>
              <p:nvPr/>
            </p:nvSpPr>
            <p:spPr bwMode="auto">
              <a:xfrm flipV="1">
                <a:off x="2104" y="4079"/>
                <a:ext cx="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197" name="Rectangle 61"/>
              <p:cNvSpPr>
                <a:spLocks noChangeArrowheads="1"/>
              </p:cNvSpPr>
              <p:nvPr/>
            </p:nvSpPr>
            <p:spPr bwMode="auto">
              <a:xfrm>
                <a:off x="2245" y="3294"/>
                <a:ext cx="62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sp>
            <p:nvSpPr>
              <p:cNvPr id="1755198" name="Rectangle 62"/>
              <p:cNvSpPr>
                <a:spLocks noChangeArrowheads="1"/>
              </p:cNvSpPr>
              <p:nvPr/>
            </p:nvSpPr>
            <p:spPr bwMode="auto">
              <a:xfrm>
                <a:off x="2336" y="3748"/>
                <a:ext cx="36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x</a:t>
                </a:r>
                <a:endParaRPr lang="en-US" altLang="zh-CN" sz="2800"/>
              </a:p>
            </p:txBody>
          </p:sp>
          <p:sp>
            <p:nvSpPr>
              <p:cNvPr id="1755199" name="Rectangle 63"/>
              <p:cNvSpPr>
                <a:spLocks noChangeArrowheads="1"/>
              </p:cNvSpPr>
              <p:nvPr/>
            </p:nvSpPr>
            <p:spPr bwMode="auto">
              <a:xfrm>
                <a:off x="2336" y="3521"/>
                <a:ext cx="4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1</a:t>
                </a:r>
                <a:endParaRPr lang="en-US" altLang="zh-CN" sz="2800"/>
              </a:p>
            </p:txBody>
          </p:sp>
          <p:sp>
            <p:nvSpPr>
              <p:cNvPr id="1755200" name="Line 64"/>
              <p:cNvSpPr>
                <a:spLocks noChangeShapeType="1"/>
              </p:cNvSpPr>
              <p:nvPr/>
            </p:nvSpPr>
            <p:spPr bwMode="auto">
              <a:xfrm>
                <a:off x="1801" y="3936"/>
                <a:ext cx="258"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5201" name="Rectangle 65"/>
              <p:cNvSpPr>
                <a:spLocks noChangeArrowheads="1"/>
              </p:cNvSpPr>
              <p:nvPr/>
            </p:nvSpPr>
            <p:spPr bwMode="auto">
              <a:xfrm>
                <a:off x="1383" y="3748"/>
                <a:ext cx="559"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grpSp>
        <p:grpSp>
          <p:nvGrpSpPr>
            <p:cNvPr id="1755263" name="Group 127"/>
            <p:cNvGrpSpPr>
              <a:grpSpLocks/>
            </p:cNvGrpSpPr>
            <p:nvPr/>
          </p:nvGrpSpPr>
          <p:grpSpPr bwMode="auto">
            <a:xfrm>
              <a:off x="3152" y="2024"/>
              <a:ext cx="1625" cy="712"/>
              <a:chOff x="3152" y="2024"/>
              <a:chExt cx="1625" cy="712"/>
            </a:xfrm>
          </p:grpSpPr>
          <p:sp>
            <p:nvSpPr>
              <p:cNvPr id="1755203" name="Rectangle 67"/>
              <p:cNvSpPr>
                <a:spLocks noChangeArrowheads="1"/>
              </p:cNvSpPr>
              <p:nvPr/>
            </p:nvSpPr>
            <p:spPr bwMode="auto">
              <a:xfrm>
                <a:off x="3152" y="2296"/>
                <a:ext cx="57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5204" name="Line 68"/>
              <p:cNvSpPr>
                <a:spLocks noChangeShapeType="1"/>
              </p:cNvSpPr>
              <p:nvPr/>
            </p:nvSpPr>
            <p:spPr bwMode="auto">
              <a:xfrm flipH="1">
                <a:off x="3809" y="2238"/>
                <a:ext cx="2"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05" name="Line 69"/>
              <p:cNvSpPr>
                <a:spLocks noChangeShapeType="1"/>
              </p:cNvSpPr>
              <p:nvPr/>
            </p:nvSpPr>
            <p:spPr bwMode="auto">
              <a:xfrm flipH="1">
                <a:off x="4627" y="2211"/>
                <a:ext cx="0" cy="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06" name="Line 70"/>
              <p:cNvSpPr>
                <a:spLocks noChangeShapeType="1"/>
              </p:cNvSpPr>
              <p:nvPr/>
            </p:nvSpPr>
            <p:spPr bwMode="auto">
              <a:xfrm>
                <a:off x="3813" y="2653"/>
                <a:ext cx="8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07" name="Line 71"/>
              <p:cNvSpPr>
                <a:spLocks noChangeShapeType="1"/>
              </p:cNvSpPr>
              <p:nvPr/>
            </p:nvSpPr>
            <p:spPr bwMode="auto">
              <a:xfrm flipH="1">
                <a:off x="3824" y="2418"/>
                <a:ext cx="786"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08" name="Rectangle 72"/>
              <p:cNvSpPr>
                <a:spLocks noChangeArrowheads="1"/>
              </p:cNvSpPr>
              <p:nvPr/>
            </p:nvSpPr>
            <p:spPr bwMode="auto">
              <a:xfrm>
                <a:off x="3833" y="2024"/>
                <a:ext cx="94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执行后</a:t>
                </a:r>
              </a:p>
            </p:txBody>
          </p:sp>
          <p:sp>
            <p:nvSpPr>
              <p:cNvPr id="1755209" name="Line 73"/>
              <p:cNvSpPr>
                <a:spLocks noChangeShapeType="1"/>
              </p:cNvSpPr>
              <p:nvPr/>
            </p:nvSpPr>
            <p:spPr bwMode="auto">
              <a:xfrm>
                <a:off x="3542" y="2499"/>
                <a:ext cx="257"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5210" name="Rectangle 74"/>
              <p:cNvSpPr>
                <a:spLocks noChangeArrowheads="1"/>
              </p:cNvSpPr>
              <p:nvPr/>
            </p:nvSpPr>
            <p:spPr bwMode="auto">
              <a:xfrm>
                <a:off x="4059" y="2341"/>
                <a:ext cx="40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a:lstStyle/>
              <a:p>
                <a:pPr marL="342900" indent="-342900" algn="just"/>
                <a:r>
                  <a:rPr lang="en-US" altLang="zh-CN" sz="2800" i="1"/>
                  <a:t>x</a:t>
                </a:r>
                <a:endParaRPr lang="en-US" altLang="zh-CN" sz="2800"/>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57187" name="Rectangle 3"/>
          <p:cNvSpPr>
            <a:spLocks noGrp="1" noChangeArrowheads="1"/>
          </p:cNvSpPr>
          <p:nvPr>
            <p:ph idx="1"/>
          </p:nvPr>
        </p:nvSpPr>
        <p:spPr>
          <a:xfrm>
            <a:off x="287338" y="1438275"/>
            <a:ext cx="8564562" cy="5038725"/>
          </a:xfrm>
          <a:noFill/>
        </p:spPr>
        <p:txBody>
          <a:bodyPr/>
          <a:lstStyle/>
          <a:p>
            <a:pPr>
              <a:buFontTx/>
              <a:buNone/>
            </a:pPr>
            <a:r>
              <a:rPr lang="en-US" altLang="zh-CN"/>
              <a:t> </a:t>
            </a:r>
            <a:r>
              <a:rPr lang="en-US" altLang="zh-CN" b="1"/>
              <a:t>return</a:t>
            </a:r>
            <a:r>
              <a:rPr lang="zh-CN" altLang="en-US" b="1"/>
              <a:t>指令</a:t>
            </a:r>
            <a:r>
              <a:rPr lang="en-US" altLang="zh-CN" sz="2800" b="1"/>
              <a:t>(</a:t>
            </a:r>
            <a:r>
              <a:rPr lang="zh-CN" altLang="en-US" sz="2800" b="1"/>
              <a:t>有多余参数</a:t>
            </a:r>
            <a:r>
              <a:rPr lang="en-US" altLang="zh-CN" sz="2800" b="1"/>
              <a:t>)</a:t>
            </a:r>
            <a:endParaRPr lang="zh-CN" altLang="en-US" b="1"/>
          </a:p>
          <a:p>
            <a:pPr>
              <a:lnSpc>
                <a:spcPct val="90000"/>
              </a:lnSpc>
              <a:spcBef>
                <a:spcPct val="0"/>
              </a:spcBef>
              <a:buFontTx/>
              <a:buNone/>
            </a:pPr>
            <a:r>
              <a:rPr lang="zh-CN" altLang="en-US" sz="2800"/>
              <a:t>	</a:t>
            </a:r>
            <a:r>
              <a:rPr lang="zh-CN" altLang="en-US" sz="2800">
                <a:sym typeface="Symbol" pitchFamily="18" charset="2"/>
              </a:rPr>
              <a:t></a:t>
            </a:r>
            <a:r>
              <a:rPr lang="zh-CN" altLang="en-US" sz="2800" b="1"/>
              <a:t>函数应用消费适当个数的变元，其结果是一个函数</a:t>
            </a:r>
          </a:p>
          <a:p>
            <a:pPr>
              <a:lnSpc>
                <a:spcPct val="90000"/>
              </a:lnSpc>
              <a:spcBef>
                <a:spcPct val="0"/>
              </a:spcBef>
              <a:buFontTx/>
              <a:buNone/>
            </a:pPr>
            <a:r>
              <a:rPr lang="zh-CN" altLang="en-US" sz="2800" b="1"/>
              <a:t>	</a:t>
            </a:r>
            <a:r>
              <a:rPr lang="zh-CN" altLang="en-US" sz="2800" b="1">
                <a:sym typeface="Symbol" pitchFamily="18" charset="2"/>
              </a:rPr>
              <a:t></a:t>
            </a:r>
            <a:r>
              <a:rPr lang="zh-CN" altLang="en-US" sz="2800" b="1"/>
              <a:t>再应用到剩余变元，它们的指针仍在栈上</a:t>
            </a:r>
            <a:endParaRPr lang="zh-CN" altLang="en-US" sz="2800"/>
          </a:p>
          <a:p>
            <a:pPr>
              <a:lnSpc>
                <a:spcPct val="90000"/>
              </a:lnSpc>
              <a:spcBef>
                <a:spcPct val="0"/>
              </a:spcBef>
              <a:buFontTx/>
              <a:buNone/>
            </a:pPr>
            <a:r>
              <a:rPr lang="zh-CN" altLang="en-US" sz="2800"/>
              <a:t>	</a:t>
            </a:r>
            <a:r>
              <a:rPr lang="zh-CN" altLang="en-US" sz="2800" b="1">
                <a:sym typeface="Symbol" pitchFamily="18" charset="2"/>
              </a:rPr>
              <a:t> </a:t>
            </a:r>
            <a:r>
              <a:rPr lang="en-US" altLang="zh-CN" sz="2800" b="1">
                <a:sym typeface="Symbol" pitchFamily="18" charset="2"/>
              </a:rPr>
              <a:t>(</a:t>
            </a:r>
            <a:r>
              <a:rPr lang="en-US" altLang="zh-CN" sz="2800" b="1" i="1">
                <a:sym typeface="Symbol" pitchFamily="18" charset="2"/>
              </a:rPr>
              <a:t>x</a:t>
            </a:r>
            <a:r>
              <a:rPr lang="en-US" altLang="zh-CN" sz="2800" b="1">
                <a:sym typeface="Symbol" pitchFamily="18" charset="2"/>
              </a:rPr>
              <a:t>.(</a:t>
            </a:r>
            <a:r>
              <a:rPr lang="en-US" altLang="zh-CN" sz="2800" b="1" i="1">
                <a:sym typeface="Symbol" pitchFamily="18" charset="2"/>
              </a:rPr>
              <a:t>yz</a:t>
            </a:r>
            <a:r>
              <a:rPr lang="en-US" altLang="zh-CN" sz="2800" b="1">
                <a:sym typeface="Symbol" pitchFamily="18" charset="2"/>
              </a:rPr>
              <a:t>.</a:t>
            </a:r>
            <a:r>
              <a:rPr lang="en-US" altLang="zh-CN" sz="2800" b="1" i="1">
                <a:sym typeface="Symbol" pitchFamily="18" charset="2"/>
              </a:rPr>
              <a:t>x </a:t>
            </a:r>
            <a:r>
              <a:rPr lang="en-US" altLang="zh-CN" sz="2800" b="1">
                <a:sym typeface="Symbol" pitchFamily="18" charset="2"/>
              </a:rPr>
              <a:t>+ </a:t>
            </a:r>
            <a:r>
              <a:rPr lang="en-US" altLang="zh-CN" sz="2800" b="1" i="1">
                <a:sym typeface="Symbol" pitchFamily="18" charset="2"/>
              </a:rPr>
              <a:t>y </a:t>
            </a:r>
            <a:r>
              <a:rPr lang="en-US" altLang="zh-CN" sz="2800" b="1">
                <a:sym typeface="Symbol" pitchFamily="18" charset="2"/>
              </a:rPr>
              <a:t>+ </a:t>
            </a:r>
            <a:r>
              <a:rPr lang="en-US" altLang="zh-CN" sz="2800" b="1" i="1">
                <a:sym typeface="Symbol" pitchFamily="18" charset="2"/>
              </a:rPr>
              <a:t>z</a:t>
            </a:r>
            <a:r>
              <a:rPr lang="en-US" altLang="zh-CN" sz="2800" b="1">
                <a:sym typeface="Symbol" pitchFamily="18" charset="2"/>
              </a:rPr>
              <a:t>)3)4 5 </a:t>
            </a:r>
            <a:r>
              <a:rPr lang="zh-CN" altLang="en-US" sz="2800" b="1">
                <a:sym typeface="Symbol" pitchFamily="18" charset="2"/>
              </a:rPr>
              <a:t>的执行会出现这种情况</a:t>
            </a:r>
            <a:r>
              <a:rPr lang="zh-CN" altLang="en-US" sz="2800">
                <a:sym typeface="Symbol" pitchFamily="18" charset="2"/>
              </a:rPr>
              <a:t> </a:t>
            </a:r>
          </a:p>
        </p:txBody>
      </p:sp>
      <p:grpSp>
        <p:nvGrpSpPr>
          <p:cNvPr id="1757271" name="Group 87"/>
          <p:cNvGrpSpPr>
            <a:grpSpLocks/>
          </p:cNvGrpSpPr>
          <p:nvPr/>
        </p:nvGrpSpPr>
        <p:grpSpPr bwMode="auto">
          <a:xfrm>
            <a:off x="1763713" y="3214688"/>
            <a:ext cx="4032250" cy="3527425"/>
            <a:chOff x="1111" y="2025"/>
            <a:chExt cx="2540" cy="2222"/>
          </a:xfrm>
        </p:grpSpPr>
        <p:sp>
          <p:nvSpPr>
            <p:cNvPr id="1757231" name="Rectangle 47"/>
            <p:cNvSpPr>
              <a:spLocks noChangeArrowheads="1"/>
            </p:cNvSpPr>
            <p:nvPr/>
          </p:nvSpPr>
          <p:spPr bwMode="auto">
            <a:xfrm>
              <a:off x="2092" y="2387"/>
              <a:ext cx="6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m</a:t>
              </a:r>
              <a:endParaRPr lang="en-US" altLang="zh-CN" sz="2800"/>
            </a:p>
          </p:txBody>
        </p:sp>
        <p:sp>
          <p:nvSpPr>
            <p:cNvPr id="1757233" name="Rectangle 49"/>
            <p:cNvSpPr>
              <a:spLocks noChangeArrowheads="1"/>
            </p:cNvSpPr>
            <p:nvPr/>
          </p:nvSpPr>
          <p:spPr bwMode="auto">
            <a:xfrm>
              <a:off x="1882" y="2025"/>
              <a:ext cx="93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执行前</a:t>
              </a:r>
            </a:p>
          </p:txBody>
        </p:sp>
        <p:sp>
          <p:nvSpPr>
            <p:cNvPr id="1757234" name="Rectangle 50"/>
            <p:cNvSpPr>
              <a:spLocks noChangeArrowheads="1"/>
            </p:cNvSpPr>
            <p:nvPr/>
          </p:nvSpPr>
          <p:spPr bwMode="auto">
            <a:xfrm>
              <a:off x="1202" y="2251"/>
              <a:ext cx="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p>
          </p:txBody>
        </p:sp>
        <p:sp>
          <p:nvSpPr>
            <p:cNvPr id="1757239" name="Rectangle 55"/>
            <p:cNvSpPr>
              <a:spLocks noChangeArrowheads="1"/>
            </p:cNvSpPr>
            <p:nvPr/>
          </p:nvSpPr>
          <p:spPr bwMode="auto">
            <a:xfrm>
              <a:off x="2018" y="2568"/>
              <a:ext cx="60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sp>
          <p:nvSpPr>
            <p:cNvPr id="1757240" name="Rectangle 56"/>
            <p:cNvSpPr>
              <a:spLocks noChangeArrowheads="1"/>
            </p:cNvSpPr>
            <p:nvPr/>
          </p:nvSpPr>
          <p:spPr bwMode="auto">
            <a:xfrm>
              <a:off x="2064" y="2750"/>
              <a:ext cx="60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baseline="-25000"/>
                <a:t>1</a:t>
              </a:r>
              <a:endParaRPr lang="en-US" altLang="zh-CN" sz="2800"/>
            </a:p>
          </p:txBody>
        </p:sp>
        <p:sp>
          <p:nvSpPr>
            <p:cNvPr id="1757242" name="Rectangle 58"/>
            <p:cNvSpPr>
              <a:spLocks noChangeArrowheads="1"/>
            </p:cNvSpPr>
            <p:nvPr/>
          </p:nvSpPr>
          <p:spPr bwMode="auto">
            <a:xfrm>
              <a:off x="1202" y="2931"/>
              <a:ext cx="53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7222" name="Line 38"/>
            <p:cNvSpPr>
              <a:spLocks noChangeShapeType="1"/>
            </p:cNvSpPr>
            <p:nvPr/>
          </p:nvSpPr>
          <p:spPr bwMode="auto">
            <a:xfrm>
              <a:off x="2851" y="3135"/>
              <a:ext cx="0" cy="29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24" name="Rectangle 40"/>
            <p:cNvSpPr>
              <a:spLocks noChangeArrowheads="1"/>
            </p:cNvSpPr>
            <p:nvPr/>
          </p:nvSpPr>
          <p:spPr bwMode="auto">
            <a:xfrm>
              <a:off x="1111" y="3436"/>
              <a:ext cx="2224" cy="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FUNVAL: </a:t>
              </a:r>
              <a:r>
                <a:rPr lang="en-US" altLang="zh-CN" sz="2800" i="1"/>
                <a:t>cf</a:t>
              </a:r>
              <a:r>
                <a:rPr lang="en-US" altLang="zh-CN" sz="2800"/>
                <a:t>, </a:t>
              </a:r>
              <a:r>
                <a:rPr lang="en-US" altLang="zh-CN" sz="2800" i="1"/>
                <a:t>fap</a:t>
              </a:r>
              <a:r>
                <a:rPr lang="en-US" altLang="zh-CN" sz="2800"/>
                <a:t>, </a:t>
              </a:r>
              <a:r>
                <a:rPr lang="en-US" altLang="zh-CN" sz="2800" i="1"/>
                <a:t>fgp</a:t>
              </a:r>
              <a:endParaRPr lang="en-US" altLang="zh-CN" sz="2800"/>
            </a:p>
          </p:txBody>
        </p:sp>
        <p:sp>
          <p:nvSpPr>
            <p:cNvPr id="1757225" name="Rectangle 41"/>
            <p:cNvSpPr>
              <a:spLocks noChangeArrowheads="1"/>
            </p:cNvSpPr>
            <p:nvPr/>
          </p:nvSpPr>
          <p:spPr bwMode="auto">
            <a:xfrm>
              <a:off x="1485" y="3975"/>
              <a:ext cx="2166"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p>
              <a:pPr marL="342900" indent="-342900" algn="just"/>
              <a:r>
                <a:rPr lang="en-US" altLang="zh-CN" sz="2800"/>
                <a:t>VECTOR: [</a:t>
              </a:r>
              <a:r>
                <a:rPr lang="en-US" altLang="zh-CN" sz="2800" i="1"/>
                <a:t>x</a:t>
              </a:r>
              <a:r>
                <a:rPr lang="en-US" altLang="zh-CN" sz="2800" i="1" baseline="-25000"/>
                <a:t>k</a:t>
              </a:r>
              <a:r>
                <a:rPr lang="en-US" altLang="zh-CN" sz="2800"/>
                <a:t>, …, </a:t>
              </a:r>
              <a:r>
                <a:rPr lang="en-US" altLang="zh-CN" sz="2800" i="1"/>
                <a:t>x</a:t>
              </a:r>
              <a:r>
                <a:rPr lang="en-US" altLang="zh-CN" sz="2800" baseline="-25000"/>
                <a:t>1</a:t>
              </a:r>
              <a:r>
                <a:rPr lang="en-US" altLang="zh-CN" sz="2800"/>
                <a:t>]</a:t>
              </a:r>
            </a:p>
          </p:txBody>
        </p:sp>
        <p:sp>
          <p:nvSpPr>
            <p:cNvPr id="1757226" name="Line 42"/>
            <p:cNvSpPr>
              <a:spLocks noChangeShapeType="1"/>
            </p:cNvSpPr>
            <p:nvPr/>
          </p:nvSpPr>
          <p:spPr bwMode="auto">
            <a:xfrm flipH="1">
              <a:off x="2653" y="3748"/>
              <a:ext cx="0" cy="22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27" name="Line 43"/>
            <p:cNvSpPr>
              <a:spLocks noChangeShapeType="1"/>
            </p:cNvSpPr>
            <p:nvPr/>
          </p:nvSpPr>
          <p:spPr bwMode="auto">
            <a:xfrm>
              <a:off x="1877" y="2187"/>
              <a:ext cx="2" cy="10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28" name="Line 44"/>
            <p:cNvSpPr>
              <a:spLocks noChangeShapeType="1"/>
            </p:cNvSpPr>
            <p:nvPr/>
          </p:nvSpPr>
          <p:spPr bwMode="auto">
            <a:xfrm>
              <a:off x="2666" y="2189"/>
              <a:ext cx="0" cy="1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29" name="Line 45"/>
            <p:cNvSpPr>
              <a:spLocks noChangeShapeType="1"/>
            </p:cNvSpPr>
            <p:nvPr/>
          </p:nvSpPr>
          <p:spPr bwMode="auto">
            <a:xfrm flipV="1">
              <a:off x="1879" y="2704"/>
              <a:ext cx="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30" name="Line 46"/>
            <p:cNvSpPr>
              <a:spLocks noChangeShapeType="1"/>
            </p:cNvSpPr>
            <p:nvPr/>
          </p:nvSpPr>
          <p:spPr bwMode="auto">
            <a:xfrm>
              <a:off x="1891" y="2520"/>
              <a:ext cx="7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32" name="Line 48"/>
            <p:cNvSpPr>
              <a:spLocks noChangeShapeType="1"/>
            </p:cNvSpPr>
            <p:nvPr/>
          </p:nvSpPr>
          <p:spPr bwMode="auto">
            <a:xfrm>
              <a:off x="1891" y="2326"/>
              <a:ext cx="7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35" name="Line 51"/>
            <p:cNvSpPr>
              <a:spLocks noChangeShapeType="1"/>
            </p:cNvSpPr>
            <p:nvPr/>
          </p:nvSpPr>
          <p:spPr bwMode="auto">
            <a:xfrm>
              <a:off x="1632" y="2429"/>
              <a:ext cx="248"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36" name="Line 52"/>
            <p:cNvSpPr>
              <a:spLocks noChangeShapeType="1"/>
            </p:cNvSpPr>
            <p:nvPr/>
          </p:nvSpPr>
          <p:spPr bwMode="auto">
            <a:xfrm flipV="1">
              <a:off x="1891" y="2875"/>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37" name="Line 53"/>
            <p:cNvSpPr>
              <a:spLocks noChangeShapeType="1"/>
            </p:cNvSpPr>
            <p:nvPr/>
          </p:nvSpPr>
          <p:spPr bwMode="auto">
            <a:xfrm flipV="1">
              <a:off x="1893" y="3049"/>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38" name="Line 54"/>
            <p:cNvSpPr>
              <a:spLocks noChangeShapeType="1"/>
            </p:cNvSpPr>
            <p:nvPr/>
          </p:nvSpPr>
          <p:spPr bwMode="auto">
            <a:xfrm flipV="1">
              <a:off x="1893" y="3222"/>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41" name="Line 57"/>
            <p:cNvSpPr>
              <a:spLocks noChangeShapeType="1"/>
            </p:cNvSpPr>
            <p:nvPr/>
          </p:nvSpPr>
          <p:spPr bwMode="auto">
            <a:xfrm>
              <a:off x="1604" y="3110"/>
              <a:ext cx="249"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43" name="Line 59"/>
            <p:cNvSpPr>
              <a:spLocks noChangeShapeType="1"/>
            </p:cNvSpPr>
            <p:nvPr/>
          </p:nvSpPr>
          <p:spPr bwMode="auto">
            <a:xfrm flipV="1">
              <a:off x="2674" y="3133"/>
              <a:ext cx="1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57272" name="Group 88"/>
          <p:cNvGrpSpPr>
            <a:grpSpLocks/>
          </p:cNvGrpSpPr>
          <p:nvPr/>
        </p:nvGrpSpPr>
        <p:grpSpPr bwMode="auto">
          <a:xfrm>
            <a:off x="5810250" y="3213100"/>
            <a:ext cx="2578100" cy="3265488"/>
            <a:chOff x="3660" y="2024"/>
            <a:chExt cx="1624" cy="2057"/>
          </a:xfrm>
        </p:grpSpPr>
        <p:sp>
          <p:nvSpPr>
            <p:cNvPr id="1757245" name="Rectangle 61"/>
            <p:cNvSpPr>
              <a:spLocks noChangeArrowheads="1"/>
            </p:cNvSpPr>
            <p:nvPr/>
          </p:nvSpPr>
          <p:spPr bwMode="auto">
            <a:xfrm>
              <a:off x="4295" y="3643"/>
              <a:ext cx="98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pPr>
              <a:r>
                <a:rPr lang="en-US" altLang="zh-CN" sz="2800"/>
                <a:t>PC = </a:t>
              </a:r>
              <a:r>
                <a:rPr lang="en-US" altLang="zh-CN" sz="2800" i="1"/>
                <a:t>cf</a:t>
              </a:r>
              <a:endParaRPr lang="en-US" altLang="zh-CN" sz="2800" i="1" baseline="-25000"/>
            </a:p>
            <a:p>
              <a:pPr marL="342900" indent="-342900" algn="just">
                <a:lnSpc>
                  <a:spcPct val="80000"/>
                </a:lnSpc>
              </a:pPr>
              <a:r>
                <a:rPr lang="en-US" altLang="zh-CN" sz="2800"/>
                <a:t>GP = </a:t>
              </a:r>
              <a:r>
                <a:rPr lang="en-US" altLang="zh-CN" sz="2800" i="1"/>
                <a:t>fgp</a:t>
              </a:r>
              <a:endParaRPr lang="en-US" altLang="zh-CN" sz="2800"/>
            </a:p>
          </p:txBody>
        </p:sp>
        <p:sp>
          <p:nvSpPr>
            <p:cNvPr id="1757246" name="Line 62"/>
            <p:cNvSpPr>
              <a:spLocks noChangeShapeType="1"/>
            </p:cNvSpPr>
            <p:nvPr/>
          </p:nvSpPr>
          <p:spPr bwMode="auto">
            <a:xfrm flipH="1">
              <a:off x="4341" y="2165"/>
              <a:ext cx="10" cy="14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47" name="Line 63"/>
            <p:cNvSpPr>
              <a:spLocks noChangeShapeType="1"/>
            </p:cNvSpPr>
            <p:nvPr/>
          </p:nvSpPr>
          <p:spPr bwMode="auto">
            <a:xfrm>
              <a:off x="5117" y="2188"/>
              <a:ext cx="0" cy="14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48" name="Line 64"/>
            <p:cNvSpPr>
              <a:spLocks noChangeShapeType="1"/>
            </p:cNvSpPr>
            <p:nvPr/>
          </p:nvSpPr>
          <p:spPr bwMode="auto">
            <a:xfrm flipV="1">
              <a:off x="4341" y="3100"/>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49" name="Line 65"/>
            <p:cNvSpPr>
              <a:spLocks noChangeShapeType="1"/>
            </p:cNvSpPr>
            <p:nvPr/>
          </p:nvSpPr>
          <p:spPr bwMode="auto">
            <a:xfrm>
              <a:off x="4354" y="2916"/>
              <a:ext cx="7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0" name="Rectangle 66"/>
            <p:cNvSpPr>
              <a:spLocks noChangeArrowheads="1"/>
            </p:cNvSpPr>
            <p:nvPr/>
          </p:nvSpPr>
          <p:spPr bwMode="auto">
            <a:xfrm>
              <a:off x="4496" y="2795"/>
              <a:ext cx="60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n</a:t>
              </a:r>
              <a:r>
                <a:rPr lang="en-US" altLang="zh-CN" sz="2800" baseline="-25000"/>
                <a:t>+1</a:t>
              </a:r>
              <a:endParaRPr lang="en-US" altLang="zh-CN" sz="2800"/>
            </a:p>
          </p:txBody>
        </p:sp>
        <p:sp>
          <p:nvSpPr>
            <p:cNvPr id="1757251" name="Line 67"/>
            <p:cNvSpPr>
              <a:spLocks noChangeShapeType="1"/>
            </p:cNvSpPr>
            <p:nvPr/>
          </p:nvSpPr>
          <p:spPr bwMode="auto">
            <a:xfrm>
              <a:off x="4354" y="2722"/>
              <a:ext cx="7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2" name="Line 68"/>
            <p:cNvSpPr>
              <a:spLocks noChangeShapeType="1"/>
            </p:cNvSpPr>
            <p:nvPr/>
          </p:nvSpPr>
          <p:spPr bwMode="auto">
            <a:xfrm>
              <a:off x="4354" y="2518"/>
              <a:ext cx="7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3" name="Line 69"/>
            <p:cNvSpPr>
              <a:spLocks noChangeShapeType="1"/>
            </p:cNvSpPr>
            <p:nvPr/>
          </p:nvSpPr>
          <p:spPr bwMode="auto">
            <a:xfrm>
              <a:off x="4354" y="2329"/>
              <a:ext cx="7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4" name="Rectangle 70"/>
            <p:cNvSpPr>
              <a:spLocks noChangeArrowheads="1"/>
            </p:cNvSpPr>
            <p:nvPr/>
          </p:nvSpPr>
          <p:spPr bwMode="auto">
            <a:xfrm>
              <a:off x="4299" y="2024"/>
              <a:ext cx="94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执行后</a:t>
              </a:r>
            </a:p>
          </p:txBody>
        </p:sp>
        <p:sp>
          <p:nvSpPr>
            <p:cNvPr id="1757255" name="Rectangle 71"/>
            <p:cNvSpPr>
              <a:spLocks noChangeArrowheads="1"/>
            </p:cNvSpPr>
            <p:nvPr/>
          </p:nvSpPr>
          <p:spPr bwMode="auto">
            <a:xfrm>
              <a:off x="3686" y="2208"/>
              <a:ext cx="53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p>
          </p:txBody>
        </p:sp>
        <p:sp>
          <p:nvSpPr>
            <p:cNvPr id="1757256" name="Line 72"/>
            <p:cNvSpPr>
              <a:spLocks noChangeShapeType="1"/>
            </p:cNvSpPr>
            <p:nvPr/>
          </p:nvSpPr>
          <p:spPr bwMode="auto">
            <a:xfrm>
              <a:off x="4085" y="2409"/>
              <a:ext cx="248"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57" name="Line 73"/>
            <p:cNvSpPr>
              <a:spLocks noChangeShapeType="1"/>
            </p:cNvSpPr>
            <p:nvPr/>
          </p:nvSpPr>
          <p:spPr bwMode="auto">
            <a:xfrm flipV="1">
              <a:off x="4354" y="3271"/>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8" name="Line 74"/>
            <p:cNvSpPr>
              <a:spLocks noChangeShapeType="1"/>
            </p:cNvSpPr>
            <p:nvPr/>
          </p:nvSpPr>
          <p:spPr bwMode="auto">
            <a:xfrm flipV="1">
              <a:off x="4356" y="3444"/>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59" name="Line 75"/>
            <p:cNvSpPr>
              <a:spLocks noChangeShapeType="1"/>
            </p:cNvSpPr>
            <p:nvPr/>
          </p:nvSpPr>
          <p:spPr bwMode="auto">
            <a:xfrm flipV="1">
              <a:off x="4356" y="3618"/>
              <a:ext cx="76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60" name="Rectangle 76"/>
            <p:cNvSpPr>
              <a:spLocks noChangeArrowheads="1"/>
            </p:cNvSpPr>
            <p:nvPr/>
          </p:nvSpPr>
          <p:spPr bwMode="auto">
            <a:xfrm>
              <a:off x="4495" y="3158"/>
              <a:ext cx="60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sp>
          <p:nvSpPr>
            <p:cNvPr id="1757261" name="Rectangle 77"/>
            <p:cNvSpPr>
              <a:spLocks noChangeArrowheads="1"/>
            </p:cNvSpPr>
            <p:nvPr/>
          </p:nvSpPr>
          <p:spPr bwMode="auto">
            <a:xfrm>
              <a:off x="4558" y="3339"/>
              <a:ext cx="60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x</a:t>
              </a:r>
              <a:r>
                <a:rPr lang="en-US" altLang="zh-CN" sz="2800" baseline="-25000"/>
                <a:t>1</a:t>
              </a:r>
              <a:endParaRPr lang="en-US" altLang="zh-CN" sz="2800"/>
            </a:p>
          </p:txBody>
        </p:sp>
        <p:sp>
          <p:nvSpPr>
            <p:cNvPr id="1757262" name="Rectangle 78"/>
            <p:cNvSpPr>
              <a:spLocks noChangeArrowheads="1"/>
            </p:cNvSpPr>
            <p:nvPr/>
          </p:nvSpPr>
          <p:spPr bwMode="auto">
            <a:xfrm>
              <a:off x="4540" y="2387"/>
              <a:ext cx="60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a</a:t>
              </a:r>
              <a:r>
                <a:rPr lang="en-US" altLang="zh-CN" sz="2800" i="1" baseline="-25000"/>
                <a:t>m</a:t>
              </a:r>
              <a:endParaRPr lang="en-US" altLang="zh-CN" sz="2800"/>
            </a:p>
          </p:txBody>
        </p:sp>
        <p:sp>
          <p:nvSpPr>
            <p:cNvPr id="1757263" name="Line 79"/>
            <p:cNvSpPr>
              <a:spLocks noChangeShapeType="1"/>
            </p:cNvSpPr>
            <p:nvPr/>
          </p:nvSpPr>
          <p:spPr bwMode="auto">
            <a:xfrm>
              <a:off x="4067" y="3505"/>
              <a:ext cx="249"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7264" name="Rectangle 80"/>
            <p:cNvSpPr>
              <a:spLocks noChangeArrowheads="1"/>
            </p:cNvSpPr>
            <p:nvPr/>
          </p:nvSpPr>
          <p:spPr bwMode="auto">
            <a:xfrm>
              <a:off x="3660" y="3296"/>
              <a:ext cx="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57265" name="Rectangle 81"/>
            <p:cNvSpPr>
              <a:spLocks noChangeArrowheads="1"/>
            </p:cNvSpPr>
            <p:nvPr/>
          </p:nvSpPr>
          <p:spPr bwMode="auto">
            <a:xfrm>
              <a:off x="4558" y="2979"/>
              <a:ext cx="60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i="1"/>
                <a:t>x</a:t>
              </a:r>
              <a:r>
                <a:rPr lang="en-US" altLang="zh-CN" sz="2800" i="1" baseline="-25000"/>
                <a:t>k</a:t>
              </a:r>
              <a:endParaRPr lang="en-US" altLang="zh-CN" sz="2800"/>
            </a:p>
          </p:txBody>
        </p:sp>
        <p:sp>
          <p:nvSpPr>
            <p:cNvPr id="1757266" name="Rectangle 82"/>
            <p:cNvSpPr>
              <a:spLocks noChangeArrowheads="1"/>
            </p:cNvSpPr>
            <p:nvPr/>
          </p:nvSpPr>
          <p:spPr bwMode="auto">
            <a:xfrm>
              <a:off x="4495" y="2614"/>
              <a:ext cx="60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 . .</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82"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61283" name="Rectangle 3"/>
          <p:cNvSpPr>
            <a:spLocks noGrp="1" noChangeArrowheads="1"/>
          </p:cNvSpPr>
          <p:nvPr>
            <p:ph idx="1"/>
          </p:nvPr>
        </p:nvSpPr>
        <p:spPr>
          <a:xfrm>
            <a:off x="287338" y="1438275"/>
            <a:ext cx="8564562" cy="5254625"/>
          </a:xfrm>
          <a:noFill/>
        </p:spPr>
        <p:txBody>
          <a:bodyPr/>
          <a:lstStyle/>
          <a:p>
            <a:pPr>
              <a:buFontTx/>
              <a:buNone/>
            </a:pPr>
            <a:r>
              <a:rPr lang="en-US" altLang="zh-CN" b="1"/>
              <a:t>13.4.5 </a:t>
            </a:r>
            <a:r>
              <a:rPr lang="zh-CN" altLang="en-US" b="1"/>
              <a:t>构造和计算闭包</a:t>
            </a:r>
          </a:p>
          <a:p>
            <a:pPr>
              <a:buFontTx/>
              <a:buNone/>
            </a:pPr>
            <a:r>
              <a:rPr lang="en-US" altLang="zh-CN" sz="2400" b="1"/>
              <a:t>	</a:t>
            </a:r>
            <a:r>
              <a:rPr lang="en-US" altLang="zh-CN" sz="2800" b="1"/>
              <a:t>C_code </a:t>
            </a:r>
            <a:r>
              <a:rPr lang="en-US" altLang="zh-CN" sz="2800" b="1" i="1"/>
              <a:t>e</a:t>
            </a:r>
            <a:r>
              <a:rPr lang="en-US" altLang="zh-CN" sz="2800" b="1"/>
              <a:t> </a:t>
            </a:r>
            <a:r>
              <a:rPr lang="en-US" altLang="zh-CN" sz="2800" b="1" i="1">
                <a:sym typeface="Symbol" pitchFamily="18" charset="2"/>
              </a:rPr>
              <a:t></a:t>
            </a:r>
            <a:r>
              <a:rPr lang="en-US" altLang="zh-CN" sz="2800" b="1" i="1"/>
              <a:t> sl  </a:t>
            </a:r>
            <a:r>
              <a:rPr lang="en-US" altLang="zh-CN" sz="2800" b="1"/>
              <a:t>=	       // </a:t>
            </a:r>
            <a:r>
              <a:rPr lang="zh-CN" altLang="en-US" sz="2800" b="1"/>
              <a:t>同编译函数类似，无变元部分</a:t>
            </a:r>
          </a:p>
          <a:p>
            <a:pPr>
              <a:buFontTx/>
              <a:buNone/>
            </a:pPr>
            <a:r>
              <a:rPr lang="en-US" altLang="zh-CN" sz="2800" b="1"/>
              <a:t>			pushfree </a:t>
            </a:r>
            <a:r>
              <a:rPr lang="en-US" altLang="zh-CN" sz="2800" b="1" i="1"/>
              <a:t>fr</a:t>
            </a:r>
            <a:r>
              <a:rPr lang="en-US" altLang="zh-CN" sz="2800" b="1"/>
              <a:t> </a:t>
            </a:r>
            <a:r>
              <a:rPr lang="en-US" altLang="zh-CN" sz="2800" b="1" i="1">
                <a:sym typeface="Symbol" pitchFamily="18" charset="2"/>
              </a:rPr>
              <a:t></a:t>
            </a:r>
            <a:r>
              <a:rPr lang="en-US" altLang="zh-CN" sz="2800" b="1" i="1"/>
              <a:t> sl</a:t>
            </a:r>
            <a:r>
              <a:rPr lang="en-US" altLang="zh-CN" sz="2800" b="1"/>
              <a:t>;	// </a:t>
            </a:r>
            <a:r>
              <a:rPr lang="zh-CN" altLang="en-US" sz="2800" b="1"/>
              <a:t>将全局变量的值压栈</a:t>
            </a:r>
          </a:p>
          <a:p>
            <a:pPr>
              <a:buFontTx/>
              <a:buNone/>
            </a:pPr>
            <a:r>
              <a:rPr lang="en-US" altLang="zh-CN" sz="2800" b="1"/>
              <a:t>			mkver </a:t>
            </a:r>
            <a:r>
              <a:rPr lang="en-US" altLang="zh-CN" sz="2800" b="1" i="1"/>
              <a:t>g</a:t>
            </a:r>
            <a:r>
              <a:rPr lang="en-US" altLang="zh-CN" sz="2800" b="1"/>
              <a:t>;		// </a:t>
            </a:r>
            <a:r>
              <a:rPr lang="zh-CN" altLang="en-US" sz="2800" b="1"/>
              <a:t>把它们做成一个向量</a:t>
            </a:r>
          </a:p>
          <a:p>
            <a:pPr>
              <a:buFontTx/>
              <a:buNone/>
            </a:pPr>
            <a:r>
              <a:rPr lang="en-US" altLang="zh-CN" sz="2800" b="1"/>
              <a:t>			ldl </a:t>
            </a:r>
            <a:r>
              <a:rPr lang="en-US" altLang="zh-CN" sz="2800" b="1" i="1"/>
              <a:t>l</a:t>
            </a:r>
            <a:r>
              <a:rPr lang="en-US" altLang="zh-CN" sz="2800" b="1" baseline="-25000"/>
              <a:t>1</a:t>
            </a:r>
            <a:r>
              <a:rPr lang="en-US" altLang="zh-CN" sz="2800" b="1"/>
              <a:t>; 			// </a:t>
            </a:r>
            <a:r>
              <a:rPr lang="zh-CN" altLang="en-US" sz="2800" b="1"/>
              <a:t>闭包代码的地址</a:t>
            </a:r>
            <a:endParaRPr lang="en-US" altLang="zh-CN" sz="2800" b="1"/>
          </a:p>
          <a:p>
            <a:pPr>
              <a:buFontTx/>
              <a:buNone/>
            </a:pPr>
            <a:r>
              <a:rPr lang="en-US" altLang="zh-CN" sz="2800" b="1"/>
              <a:t>			mkclos;</a:t>
            </a:r>
          </a:p>
          <a:p>
            <a:pPr>
              <a:buFontTx/>
              <a:buNone/>
            </a:pPr>
            <a:r>
              <a:rPr lang="en-US" altLang="zh-CN" sz="2800" b="1"/>
              <a:t>			ujmp </a:t>
            </a:r>
            <a:r>
              <a:rPr lang="en-US" altLang="zh-CN" sz="2800" b="1" i="1"/>
              <a:t>l</a:t>
            </a:r>
            <a:r>
              <a:rPr lang="en-US" altLang="zh-CN" sz="2800" b="1" baseline="-25000"/>
              <a:t>2</a:t>
            </a:r>
            <a:r>
              <a:rPr lang="en-US" altLang="zh-CN" sz="2800" b="1"/>
              <a:t>;</a:t>
            </a:r>
            <a:endParaRPr lang="en-US" altLang="zh-CN" sz="2800" b="1" i="1"/>
          </a:p>
          <a:p>
            <a:pPr>
              <a:buFontTx/>
              <a:buNone/>
            </a:pPr>
            <a:r>
              <a:rPr lang="en-US" altLang="zh-CN" sz="2800" b="1" i="1"/>
              <a:t>		  l</a:t>
            </a:r>
            <a:r>
              <a:rPr lang="en-US" altLang="zh-CN" sz="2800" b="1" baseline="-25000"/>
              <a:t>1</a:t>
            </a:r>
            <a:r>
              <a:rPr lang="en-US" altLang="zh-CN" sz="2800" b="1"/>
              <a:t> :	V_code </a:t>
            </a:r>
            <a:r>
              <a:rPr lang="en-US" altLang="zh-CN" sz="2800" b="1" i="1"/>
              <a:t>e</a:t>
            </a:r>
            <a:r>
              <a:rPr lang="en-US" altLang="zh-CN" sz="2800" b="1"/>
              <a:t> [</a:t>
            </a:r>
            <a:r>
              <a:rPr lang="en-US" altLang="zh-CN" sz="2800" b="1" i="1"/>
              <a:t>v</a:t>
            </a:r>
            <a:r>
              <a:rPr lang="en-US" altLang="zh-CN" sz="2800" b="1" i="1" baseline="-25000"/>
              <a:t>i </a:t>
            </a:r>
            <a:r>
              <a:rPr lang="en-US" altLang="zh-CN" sz="2800" b="1">
                <a:sym typeface="Euclid Extra" pitchFamily="18" charset="2"/>
              </a:rPr>
              <a:t></a:t>
            </a:r>
            <a:r>
              <a:rPr lang="en-US" altLang="zh-CN" sz="2800" b="1"/>
              <a:t> (GLOB, </a:t>
            </a:r>
            <a:r>
              <a:rPr lang="en-US" altLang="zh-CN" sz="2800" b="1" i="1"/>
              <a:t>i</a:t>
            </a:r>
            <a:r>
              <a:rPr lang="en-US" altLang="zh-CN" sz="2800" b="1"/>
              <a:t> )] 0; </a:t>
            </a:r>
            <a:r>
              <a:rPr lang="en-US" altLang="zh-CN" sz="2800" b="1">
                <a:solidFill>
                  <a:schemeClr val="tx2"/>
                </a:solidFill>
              </a:rPr>
              <a:t>(</a:t>
            </a:r>
            <a:r>
              <a:rPr lang="en-US" altLang="zh-CN" sz="2800" b="1" i="1">
                <a:solidFill>
                  <a:schemeClr val="tx2"/>
                </a:solidFill>
              </a:rPr>
              <a:t>i</a:t>
            </a:r>
            <a:r>
              <a:rPr lang="en-US" altLang="zh-CN" sz="2800" b="1">
                <a:solidFill>
                  <a:schemeClr val="tx2"/>
                </a:solidFill>
              </a:rPr>
              <a:t> = 1, …, </a:t>
            </a:r>
            <a:r>
              <a:rPr lang="en-US" altLang="zh-CN" sz="2800" b="1" i="1">
                <a:solidFill>
                  <a:schemeClr val="tx2"/>
                </a:solidFill>
              </a:rPr>
              <a:t>n</a:t>
            </a:r>
            <a:r>
              <a:rPr lang="en-US" altLang="zh-CN" sz="2800" b="1">
                <a:solidFill>
                  <a:schemeClr val="tx2"/>
                </a:solidFill>
              </a:rPr>
              <a:t>)</a:t>
            </a:r>
            <a:endParaRPr lang="en-US" altLang="zh-CN" sz="2800" b="1"/>
          </a:p>
          <a:p>
            <a:pPr>
              <a:buFontTx/>
              <a:buNone/>
            </a:pPr>
            <a:r>
              <a:rPr lang="en-US" altLang="zh-CN" sz="2800" b="1"/>
              <a:t>			update; </a:t>
            </a:r>
            <a:endParaRPr lang="en-US" altLang="zh-CN" sz="2800" b="1" i="1"/>
          </a:p>
          <a:p>
            <a:pPr>
              <a:buFontTx/>
              <a:buNone/>
            </a:pPr>
            <a:r>
              <a:rPr lang="en-US" altLang="zh-CN" sz="2800" b="1" i="1"/>
              <a:t>		  l</a:t>
            </a:r>
            <a:r>
              <a:rPr lang="en-US" altLang="zh-CN" sz="2800" b="1" baseline="-25000"/>
              <a:t>2</a:t>
            </a:r>
            <a:r>
              <a:rPr lang="en-US" altLang="zh-CN" sz="2800" b="1"/>
              <a:t> :</a:t>
            </a:r>
            <a:endParaRPr lang="zh-CN" altLang="en-US" sz="2800" b="1"/>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63331" name="Rectangle 3"/>
          <p:cNvSpPr>
            <a:spLocks noGrp="1" noChangeArrowheads="1"/>
          </p:cNvSpPr>
          <p:nvPr>
            <p:ph idx="1"/>
          </p:nvPr>
        </p:nvSpPr>
        <p:spPr>
          <a:xfrm>
            <a:off x="287338" y="1438275"/>
            <a:ext cx="8564562" cy="5038725"/>
          </a:xfrm>
          <a:noFill/>
        </p:spPr>
        <p:txBody>
          <a:bodyPr/>
          <a:lstStyle/>
          <a:p>
            <a:pPr>
              <a:buFontTx/>
              <a:buNone/>
            </a:pPr>
            <a:r>
              <a:rPr lang="en-US" altLang="zh-CN" sz="2800" b="1"/>
              <a:t>update</a:t>
            </a:r>
            <a:r>
              <a:rPr lang="zh-CN" altLang="en-US" sz="2800" b="1"/>
              <a:t>指令的效果</a:t>
            </a:r>
          </a:p>
          <a:p>
            <a:pPr>
              <a:buFontTx/>
              <a:buNone/>
            </a:pPr>
            <a:r>
              <a:rPr lang="zh-CN" altLang="en-US" sz="2800" b="1"/>
              <a:t>	</a:t>
            </a:r>
            <a:r>
              <a:rPr lang="zh-CN" altLang="en-US" sz="2800" b="1">
                <a:sym typeface="Symbol" pitchFamily="18" charset="2"/>
              </a:rPr>
              <a:t> 用闭包的计算</a:t>
            </a:r>
            <a:r>
              <a:rPr lang="zh-CN" altLang="en-US" sz="2800" b="1"/>
              <a:t>结果去覆盖该闭包对象</a:t>
            </a:r>
          </a:p>
          <a:p>
            <a:pPr>
              <a:buFontTx/>
              <a:buNone/>
            </a:pPr>
            <a:r>
              <a:rPr lang="zh-CN" altLang="en-US" sz="2800" b="1"/>
              <a:t>	</a:t>
            </a:r>
            <a:r>
              <a:rPr lang="zh-CN" altLang="en-US" sz="2800" b="1">
                <a:sym typeface="Symbol" pitchFamily="18" charset="2"/>
              </a:rPr>
              <a:t> 以后</a:t>
            </a:r>
            <a:r>
              <a:rPr lang="en-US" altLang="zh-CN" sz="2800" b="1">
                <a:sym typeface="Symbol" pitchFamily="18" charset="2"/>
              </a:rPr>
              <a:t>eval</a:t>
            </a:r>
            <a:r>
              <a:rPr lang="zh-CN" altLang="en-US" sz="2800" b="1">
                <a:sym typeface="Symbol" pitchFamily="18" charset="2"/>
              </a:rPr>
              <a:t>指令发现已经不是闭包，则不再计算</a:t>
            </a:r>
            <a:endParaRPr lang="zh-CN" altLang="en-US" sz="2800"/>
          </a:p>
        </p:txBody>
      </p:sp>
      <p:grpSp>
        <p:nvGrpSpPr>
          <p:cNvPr id="1763374" name="Group 46"/>
          <p:cNvGrpSpPr>
            <a:grpSpLocks/>
          </p:cNvGrpSpPr>
          <p:nvPr/>
        </p:nvGrpSpPr>
        <p:grpSpPr bwMode="auto">
          <a:xfrm>
            <a:off x="1403350" y="3429000"/>
            <a:ext cx="6697663" cy="2562225"/>
            <a:chOff x="884" y="2160"/>
            <a:chExt cx="4219" cy="1614"/>
          </a:xfrm>
        </p:grpSpPr>
        <p:grpSp>
          <p:nvGrpSpPr>
            <p:cNvPr id="1763372" name="Group 44"/>
            <p:cNvGrpSpPr>
              <a:grpSpLocks/>
            </p:cNvGrpSpPr>
            <p:nvPr/>
          </p:nvGrpSpPr>
          <p:grpSpPr bwMode="auto">
            <a:xfrm>
              <a:off x="884" y="2160"/>
              <a:ext cx="1895" cy="1614"/>
              <a:chOff x="884" y="2160"/>
              <a:chExt cx="1895" cy="1614"/>
            </a:xfrm>
          </p:grpSpPr>
          <p:sp>
            <p:nvSpPr>
              <p:cNvPr id="1763340" name="Rectangle 12"/>
              <p:cNvSpPr>
                <a:spLocks noChangeArrowheads="1"/>
              </p:cNvSpPr>
              <p:nvPr/>
            </p:nvSpPr>
            <p:spPr bwMode="auto">
              <a:xfrm>
                <a:off x="1429" y="3244"/>
                <a:ext cx="63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GP</a:t>
                </a:r>
                <a:r>
                  <a:rPr lang="en-US" altLang="zh-CN" sz="2800" i="1" baseline="-25000"/>
                  <a:t>old</a:t>
                </a:r>
                <a:endParaRPr lang="en-US" altLang="zh-CN" sz="2800"/>
              </a:p>
            </p:txBody>
          </p:sp>
          <p:sp>
            <p:nvSpPr>
              <p:cNvPr id="1763342" name="Rectangle 14"/>
              <p:cNvSpPr>
                <a:spLocks noChangeArrowheads="1"/>
              </p:cNvSpPr>
              <p:nvPr/>
            </p:nvSpPr>
            <p:spPr bwMode="auto">
              <a:xfrm>
                <a:off x="1474" y="3029"/>
                <a:ext cx="59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r>
                  <a:rPr lang="en-US" altLang="zh-CN" sz="2800" i="1" baseline="-25000"/>
                  <a:t>old</a:t>
                </a:r>
                <a:endParaRPr lang="en-US" altLang="zh-CN" sz="2800"/>
              </a:p>
            </p:txBody>
          </p:sp>
          <p:sp>
            <p:nvSpPr>
              <p:cNvPr id="1763344" name="Rectangle 16"/>
              <p:cNvSpPr>
                <a:spLocks noChangeArrowheads="1"/>
              </p:cNvSpPr>
              <p:nvPr/>
            </p:nvSpPr>
            <p:spPr bwMode="auto">
              <a:xfrm>
                <a:off x="1338" y="2160"/>
                <a:ext cx="81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执行前</a:t>
                </a:r>
              </a:p>
            </p:txBody>
          </p:sp>
          <p:sp>
            <p:nvSpPr>
              <p:cNvPr id="1763345" name="Rectangle 17"/>
              <p:cNvSpPr>
                <a:spLocks noChangeArrowheads="1"/>
              </p:cNvSpPr>
              <p:nvPr/>
            </p:nvSpPr>
            <p:spPr bwMode="auto">
              <a:xfrm>
                <a:off x="886" y="3161"/>
                <a:ext cx="44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FP</a:t>
                </a:r>
              </a:p>
            </p:txBody>
          </p:sp>
          <p:sp>
            <p:nvSpPr>
              <p:cNvPr id="1763347" name="Rectangle 19"/>
              <p:cNvSpPr>
                <a:spLocks noChangeArrowheads="1"/>
              </p:cNvSpPr>
              <p:nvPr/>
            </p:nvSpPr>
            <p:spPr bwMode="auto">
              <a:xfrm>
                <a:off x="1474" y="2802"/>
                <a:ext cx="635"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PC</a:t>
                </a:r>
                <a:r>
                  <a:rPr lang="en-US" altLang="zh-CN" sz="2800" i="1" baseline="-25000"/>
                  <a:t>old</a:t>
                </a:r>
                <a:endParaRPr lang="en-US" altLang="zh-CN" sz="2800"/>
              </a:p>
            </p:txBody>
          </p:sp>
          <p:sp>
            <p:nvSpPr>
              <p:cNvPr id="1763350" name="Rectangle 22"/>
              <p:cNvSpPr>
                <a:spLocks noChangeArrowheads="1"/>
              </p:cNvSpPr>
              <p:nvPr/>
            </p:nvSpPr>
            <p:spPr bwMode="auto">
              <a:xfrm>
                <a:off x="884" y="3366"/>
                <a:ext cx="44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63335" name="Line 7"/>
              <p:cNvSpPr>
                <a:spLocks noChangeShapeType="1"/>
              </p:cNvSpPr>
              <p:nvPr/>
            </p:nvSpPr>
            <p:spPr bwMode="auto">
              <a:xfrm>
                <a:off x="1433" y="2488"/>
                <a:ext cx="4" cy="12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36" name="Line 8"/>
              <p:cNvSpPr>
                <a:spLocks noChangeShapeType="1"/>
              </p:cNvSpPr>
              <p:nvPr/>
            </p:nvSpPr>
            <p:spPr bwMode="auto">
              <a:xfrm>
                <a:off x="2075" y="2493"/>
                <a:ext cx="0" cy="12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37" name="Line 9"/>
              <p:cNvSpPr>
                <a:spLocks noChangeShapeType="1"/>
              </p:cNvSpPr>
              <p:nvPr/>
            </p:nvSpPr>
            <p:spPr bwMode="auto">
              <a:xfrm flipV="1">
                <a:off x="1436" y="3522"/>
                <a:ext cx="6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38" name="Line 10"/>
              <p:cNvSpPr>
                <a:spLocks noChangeShapeType="1"/>
              </p:cNvSpPr>
              <p:nvPr/>
            </p:nvSpPr>
            <p:spPr bwMode="auto">
              <a:xfrm>
                <a:off x="1446" y="3314"/>
                <a:ext cx="6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39" name="Line 11"/>
              <p:cNvSpPr>
                <a:spLocks noChangeShapeType="1"/>
              </p:cNvSpPr>
              <p:nvPr/>
            </p:nvSpPr>
            <p:spPr bwMode="auto">
              <a:xfrm>
                <a:off x="1446" y="3095"/>
                <a:ext cx="6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41" name="Line 13"/>
              <p:cNvSpPr>
                <a:spLocks noChangeShapeType="1"/>
              </p:cNvSpPr>
              <p:nvPr/>
            </p:nvSpPr>
            <p:spPr bwMode="auto">
              <a:xfrm>
                <a:off x="1446" y="2866"/>
                <a:ext cx="6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43" name="Line 15"/>
              <p:cNvSpPr>
                <a:spLocks noChangeShapeType="1"/>
              </p:cNvSpPr>
              <p:nvPr/>
            </p:nvSpPr>
            <p:spPr bwMode="auto">
              <a:xfrm>
                <a:off x="1446" y="2652"/>
                <a:ext cx="5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46" name="Line 18"/>
              <p:cNvSpPr>
                <a:spLocks noChangeShapeType="1"/>
              </p:cNvSpPr>
              <p:nvPr/>
            </p:nvSpPr>
            <p:spPr bwMode="auto">
              <a:xfrm>
                <a:off x="1232" y="3418"/>
                <a:ext cx="205"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48" name="Line 20"/>
              <p:cNvSpPr>
                <a:spLocks noChangeShapeType="1"/>
              </p:cNvSpPr>
              <p:nvPr/>
            </p:nvSpPr>
            <p:spPr bwMode="auto">
              <a:xfrm flipV="1">
                <a:off x="1446" y="3715"/>
                <a:ext cx="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49" name="Line 21"/>
              <p:cNvSpPr>
                <a:spLocks noChangeShapeType="1"/>
              </p:cNvSpPr>
              <p:nvPr/>
            </p:nvSpPr>
            <p:spPr bwMode="auto">
              <a:xfrm>
                <a:off x="1220" y="3600"/>
                <a:ext cx="205"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51" name="Oval 23"/>
              <p:cNvSpPr>
                <a:spLocks noChangeArrowheads="1"/>
              </p:cNvSpPr>
              <p:nvPr/>
            </p:nvSpPr>
            <p:spPr bwMode="auto">
              <a:xfrm>
                <a:off x="2428" y="3470"/>
                <a:ext cx="302" cy="30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18000" bIns="46800" anchor="b"/>
              <a:lstStyle/>
              <a:p>
                <a:pPr marL="342900" indent="-342900" algn="just"/>
                <a:r>
                  <a:rPr lang="en-US" altLang="zh-CN" sz="2800" i="1"/>
                  <a:t>y</a:t>
                </a:r>
                <a:endParaRPr lang="en-US" altLang="zh-CN" sz="2800"/>
              </a:p>
            </p:txBody>
          </p:sp>
          <p:sp>
            <p:nvSpPr>
              <p:cNvPr id="1763352" name="Oval 24"/>
              <p:cNvSpPr>
                <a:spLocks noChangeArrowheads="1"/>
              </p:cNvSpPr>
              <p:nvPr/>
            </p:nvSpPr>
            <p:spPr bwMode="auto">
              <a:xfrm>
                <a:off x="2428" y="2612"/>
                <a:ext cx="302" cy="30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18000" bIns="46800" anchor="b"/>
              <a:lstStyle/>
              <a:p>
                <a:pPr marL="342900" indent="-342900" algn="just"/>
                <a:r>
                  <a:rPr lang="en-US" altLang="zh-CN" sz="2800" i="1"/>
                  <a:t>x</a:t>
                </a:r>
                <a:endParaRPr lang="en-US" altLang="zh-CN" sz="2400"/>
              </a:p>
            </p:txBody>
          </p:sp>
          <p:sp>
            <p:nvSpPr>
              <p:cNvPr id="1763353" name="Line 25"/>
              <p:cNvSpPr>
                <a:spLocks noChangeShapeType="1"/>
              </p:cNvSpPr>
              <p:nvPr/>
            </p:nvSpPr>
            <p:spPr bwMode="auto">
              <a:xfrm>
                <a:off x="1744" y="3608"/>
                <a:ext cx="661"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54" name="Line 26"/>
              <p:cNvSpPr>
                <a:spLocks noChangeShapeType="1"/>
              </p:cNvSpPr>
              <p:nvPr/>
            </p:nvSpPr>
            <p:spPr bwMode="auto">
              <a:xfrm>
                <a:off x="1767" y="2759"/>
                <a:ext cx="661"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55" name="Line 27"/>
              <p:cNvSpPr>
                <a:spLocks noChangeShapeType="1"/>
              </p:cNvSpPr>
              <p:nvPr/>
            </p:nvSpPr>
            <p:spPr bwMode="auto">
              <a:xfrm>
                <a:off x="2360" y="2438"/>
                <a:ext cx="103" cy="20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56" name="Line 28"/>
              <p:cNvSpPr>
                <a:spLocks noChangeShapeType="1"/>
              </p:cNvSpPr>
              <p:nvPr/>
            </p:nvSpPr>
            <p:spPr bwMode="auto">
              <a:xfrm flipH="1">
                <a:off x="2676" y="2448"/>
                <a:ext cx="103" cy="20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63373" name="Group 45"/>
            <p:cNvGrpSpPr>
              <a:grpSpLocks/>
            </p:cNvGrpSpPr>
            <p:nvPr/>
          </p:nvGrpSpPr>
          <p:grpSpPr bwMode="auto">
            <a:xfrm>
              <a:off x="3237" y="2160"/>
              <a:ext cx="1866" cy="1508"/>
              <a:chOff x="3237" y="2160"/>
              <a:chExt cx="1866" cy="1508"/>
            </a:xfrm>
          </p:grpSpPr>
          <p:sp>
            <p:nvSpPr>
              <p:cNvPr id="1763358" name="Rectangle 30"/>
              <p:cNvSpPr>
                <a:spLocks noChangeArrowheads="1"/>
              </p:cNvSpPr>
              <p:nvPr/>
            </p:nvSpPr>
            <p:spPr bwMode="auto">
              <a:xfrm>
                <a:off x="3470" y="3001"/>
                <a:ext cx="1233"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pPr>
                <a:r>
                  <a:rPr lang="en-US" altLang="zh-CN" sz="2800"/>
                  <a:t>PC = PC</a:t>
                </a:r>
                <a:r>
                  <a:rPr lang="en-US" altLang="zh-CN" sz="2800" i="1" baseline="-25000"/>
                  <a:t>old</a:t>
                </a:r>
              </a:p>
              <a:p>
                <a:pPr marL="342900" indent="-342900" algn="just">
                  <a:lnSpc>
                    <a:spcPct val="80000"/>
                  </a:lnSpc>
                </a:pPr>
                <a:r>
                  <a:rPr lang="en-US" altLang="zh-CN" sz="2800"/>
                  <a:t>FP = FP</a:t>
                </a:r>
                <a:r>
                  <a:rPr lang="en-US" altLang="zh-CN" sz="2800" i="1" baseline="-25000"/>
                  <a:t>old</a:t>
                </a:r>
                <a:endParaRPr lang="en-US" altLang="zh-CN" sz="2800"/>
              </a:p>
              <a:p>
                <a:pPr marL="342900" indent="-342900" algn="just">
                  <a:lnSpc>
                    <a:spcPct val="80000"/>
                  </a:lnSpc>
                </a:pPr>
                <a:r>
                  <a:rPr lang="en-US" altLang="zh-CN" sz="2800"/>
                  <a:t>GP = GP</a:t>
                </a:r>
                <a:r>
                  <a:rPr lang="en-US" altLang="zh-CN" sz="2800" i="1" baseline="-25000"/>
                  <a:t>old</a:t>
                </a:r>
                <a:endParaRPr lang="en-US" altLang="zh-CN" sz="2800"/>
              </a:p>
            </p:txBody>
          </p:sp>
          <p:sp>
            <p:nvSpPr>
              <p:cNvPr id="1763359" name="Rectangle 31"/>
              <p:cNvSpPr>
                <a:spLocks noChangeArrowheads="1"/>
              </p:cNvSpPr>
              <p:nvPr/>
            </p:nvSpPr>
            <p:spPr bwMode="auto">
              <a:xfrm>
                <a:off x="3237" y="2540"/>
                <a:ext cx="454"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en-US" altLang="zh-CN" sz="2800"/>
                  <a:t>SP</a:t>
                </a:r>
              </a:p>
            </p:txBody>
          </p:sp>
          <p:sp>
            <p:nvSpPr>
              <p:cNvPr id="1763360" name="Line 32"/>
              <p:cNvSpPr>
                <a:spLocks noChangeShapeType="1"/>
              </p:cNvSpPr>
              <p:nvPr/>
            </p:nvSpPr>
            <p:spPr bwMode="auto">
              <a:xfrm flipH="1">
                <a:off x="3796" y="2537"/>
                <a:ext cx="2" cy="3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61" name="Line 33"/>
              <p:cNvSpPr>
                <a:spLocks noChangeShapeType="1"/>
              </p:cNvSpPr>
              <p:nvPr/>
            </p:nvSpPr>
            <p:spPr bwMode="auto">
              <a:xfrm flipH="1">
                <a:off x="4448" y="2517"/>
                <a:ext cx="0" cy="3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62" name="Line 34"/>
              <p:cNvSpPr>
                <a:spLocks noChangeShapeType="1"/>
              </p:cNvSpPr>
              <p:nvPr/>
            </p:nvSpPr>
            <p:spPr bwMode="auto">
              <a:xfrm>
                <a:off x="3799" y="2904"/>
                <a:ext cx="6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63" name="Line 35"/>
              <p:cNvSpPr>
                <a:spLocks noChangeShapeType="1"/>
              </p:cNvSpPr>
              <p:nvPr/>
            </p:nvSpPr>
            <p:spPr bwMode="auto">
              <a:xfrm flipV="1">
                <a:off x="3821" y="2687"/>
                <a:ext cx="6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3364" name="Rectangle 36"/>
              <p:cNvSpPr>
                <a:spLocks noChangeArrowheads="1"/>
              </p:cNvSpPr>
              <p:nvPr/>
            </p:nvSpPr>
            <p:spPr bwMode="auto">
              <a:xfrm>
                <a:off x="3696" y="2160"/>
                <a:ext cx="89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r>
                  <a:rPr lang="zh-CN" altLang="en-US" sz="2800"/>
                  <a:t>执行后</a:t>
                </a:r>
              </a:p>
            </p:txBody>
          </p:sp>
          <p:sp>
            <p:nvSpPr>
              <p:cNvPr id="1763365" name="Line 37"/>
              <p:cNvSpPr>
                <a:spLocks noChangeShapeType="1"/>
              </p:cNvSpPr>
              <p:nvPr/>
            </p:nvSpPr>
            <p:spPr bwMode="auto">
              <a:xfrm>
                <a:off x="3583" y="2768"/>
                <a:ext cx="20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66" name="Oval 38"/>
              <p:cNvSpPr>
                <a:spLocks noChangeArrowheads="1"/>
              </p:cNvSpPr>
              <p:nvPr/>
            </p:nvSpPr>
            <p:spPr bwMode="auto">
              <a:xfrm>
                <a:off x="4775" y="3310"/>
                <a:ext cx="301" cy="30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18000" bIns="46800" anchor="b"/>
              <a:lstStyle/>
              <a:p>
                <a:pPr marL="342900" indent="-342900" algn="just"/>
                <a:r>
                  <a:rPr lang="en-US" altLang="zh-CN" sz="2800" i="1"/>
                  <a:t>y</a:t>
                </a:r>
                <a:endParaRPr lang="en-US" altLang="zh-CN" sz="2800"/>
              </a:p>
            </p:txBody>
          </p:sp>
          <p:sp>
            <p:nvSpPr>
              <p:cNvPr id="1763367" name="Oval 39"/>
              <p:cNvSpPr>
                <a:spLocks noChangeArrowheads="1"/>
              </p:cNvSpPr>
              <p:nvPr/>
            </p:nvSpPr>
            <p:spPr bwMode="auto">
              <a:xfrm>
                <a:off x="4754" y="2644"/>
                <a:ext cx="301" cy="30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18000" bIns="46800" anchor="b"/>
              <a:lstStyle/>
              <a:p>
                <a:pPr marL="342900" indent="-342900" algn="just"/>
                <a:r>
                  <a:rPr lang="en-US" altLang="zh-CN" sz="2800" i="1"/>
                  <a:t>y</a:t>
                </a:r>
                <a:endParaRPr lang="en-US" altLang="zh-CN" sz="2800"/>
              </a:p>
            </p:txBody>
          </p:sp>
          <p:sp>
            <p:nvSpPr>
              <p:cNvPr id="1763368" name="Line 40"/>
              <p:cNvSpPr>
                <a:spLocks noChangeShapeType="1"/>
              </p:cNvSpPr>
              <p:nvPr/>
            </p:nvSpPr>
            <p:spPr bwMode="auto">
              <a:xfrm>
                <a:off x="4080" y="2794"/>
                <a:ext cx="661"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69" name="Line 41"/>
              <p:cNvSpPr>
                <a:spLocks noChangeShapeType="1"/>
              </p:cNvSpPr>
              <p:nvPr/>
            </p:nvSpPr>
            <p:spPr bwMode="auto">
              <a:xfrm>
                <a:off x="4696" y="2472"/>
                <a:ext cx="103" cy="20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63370" name="Line 42"/>
              <p:cNvSpPr>
                <a:spLocks noChangeShapeType="1"/>
              </p:cNvSpPr>
              <p:nvPr/>
            </p:nvSpPr>
            <p:spPr bwMode="auto">
              <a:xfrm flipH="1">
                <a:off x="5000" y="2472"/>
                <a:ext cx="103" cy="207"/>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65379" name="Rectangle 3"/>
          <p:cNvSpPr>
            <a:spLocks noGrp="1" noChangeArrowheads="1"/>
          </p:cNvSpPr>
          <p:nvPr>
            <p:ph idx="1"/>
          </p:nvPr>
        </p:nvSpPr>
        <p:spPr>
          <a:xfrm>
            <a:off x="287338" y="1438275"/>
            <a:ext cx="8564562" cy="5254625"/>
          </a:xfrm>
          <a:noFill/>
        </p:spPr>
        <p:txBody>
          <a:bodyPr/>
          <a:lstStyle/>
          <a:p>
            <a:pPr>
              <a:lnSpc>
                <a:spcPct val="80000"/>
              </a:lnSpc>
              <a:buFontTx/>
              <a:buNone/>
            </a:pPr>
            <a:r>
              <a:rPr lang="en-US" altLang="zh-CN" b="1"/>
              <a:t>13.4.6 letrec</a:t>
            </a:r>
            <a:r>
              <a:rPr lang="zh-CN" altLang="en-US" b="1"/>
              <a:t>表达式和局部变量</a:t>
            </a:r>
          </a:p>
          <a:p>
            <a:pPr>
              <a:lnSpc>
                <a:spcPct val="80000"/>
              </a:lnSpc>
              <a:buFontTx/>
              <a:buNone/>
            </a:pPr>
            <a:r>
              <a:rPr lang="en-US" altLang="zh-CN" sz="2800" b="1"/>
              <a:t>V_code (letrec </a:t>
            </a:r>
            <a:r>
              <a:rPr lang="en-US" altLang="zh-CN" sz="2800" b="1" i="1"/>
              <a:t>v</a:t>
            </a:r>
            <a:r>
              <a:rPr lang="en-US" altLang="zh-CN" sz="2800" b="1" baseline="-25000"/>
              <a:t>1</a:t>
            </a:r>
            <a:r>
              <a:rPr lang="en-US" altLang="zh-CN" sz="2800" b="1"/>
              <a:t> == </a:t>
            </a:r>
            <a:r>
              <a:rPr lang="en-US" altLang="zh-CN" sz="2800" b="1" i="1"/>
              <a:t>e</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i="1" baseline="-25000"/>
              <a:t>n</a:t>
            </a:r>
            <a:r>
              <a:rPr lang="en-US" altLang="zh-CN" sz="2800" b="1"/>
              <a:t> in </a:t>
            </a:r>
            <a:r>
              <a:rPr lang="en-US" altLang="zh-CN" sz="2800" b="1" i="1"/>
              <a:t>e</a:t>
            </a:r>
            <a:r>
              <a:rPr lang="en-US" altLang="zh-CN" sz="2800" b="1" baseline="-25000"/>
              <a:t>0</a:t>
            </a:r>
            <a:r>
              <a:rPr lang="en-US" altLang="zh-CN" sz="2800" b="1"/>
              <a:t>) </a:t>
            </a:r>
            <a:r>
              <a:rPr lang="en-US" altLang="zh-CN" sz="2800" b="1" i="1">
                <a:sym typeface="Symbol" pitchFamily="18" charset="2"/>
              </a:rPr>
              <a:t></a:t>
            </a:r>
            <a:r>
              <a:rPr lang="en-US" altLang="zh-CN" sz="2800" b="1" i="1"/>
              <a:t> sl </a:t>
            </a:r>
            <a:r>
              <a:rPr lang="en-US" altLang="zh-CN" sz="2800" b="1"/>
              <a:t>=	</a:t>
            </a:r>
          </a:p>
          <a:p>
            <a:pPr>
              <a:lnSpc>
                <a:spcPct val="80000"/>
              </a:lnSpc>
              <a:buFontTx/>
              <a:buNone/>
            </a:pPr>
            <a:r>
              <a:rPr lang="en-US" altLang="zh-CN" sz="2800" b="1"/>
              <a:t>	repeat </a:t>
            </a:r>
            <a:r>
              <a:rPr lang="en-US" altLang="zh-CN" sz="2800" b="1" i="1"/>
              <a:t>n</a:t>
            </a:r>
            <a:r>
              <a:rPr lang="en-US" altLang="zh-CN" sz="2800" b="1"/>
              <a:t> alloc;  // </a:t>
            </a:r>
            <a:r>
              <a:rPr lang="zh-CN" altLang="en-US" sz="2800" b="1"/>
              <a:t>在堆上建立</a:t>
            </a:r>
            <a:r>
              <a:rPr lang="en-US" altLang="zh-CN" sz="2800" b="1" i="1"/>
              <a:t>n</a:t>
            </a:r>
            <a:r>
              <a:rPr lang="zh-CN" altLang="en-US" sz="2800" b="1"/>
              <a:t>个空对象</a:t>
            </a:r>
            <a:r>
              <a:rPr lang="en-US" altLang="zh-CN" sz="2800" b="1"/>
              <a:t>, </a:t>
            </a:r>
            <a:r>
              <a:rPr lang="zh-CN" altLang="en-US" sz="2800" b="1"/>
              <a:t>将指针压栈</a:t>
            </a:r>
            <a:r>
              <a:rPr lang="zh-CN" altLang="en-US" sz="2800"/>
              <a:t> </a:t>
            </a:r>
            <a:endParaRPr lang="en-US" altLang="zh-CN" sz="2800" b="1"/>
          </a:p>
          <a:p>
            <a:pPr>
              <a:lnSpc>
                <a:spcPct val="80000"/>
              </a:lnSpc>
              <a:buFontTx/>
              <a:buNone/>
            </a:pPr>
            <a:r>
              <a:rPr lang="en-US" altLang="zh-CN" sz="2800" b="1"/>
              <a:t>	C_code</a:t>
            </a:r>
            <a:r>
              <a:rPr lang="en-US" altLang="zh-CN" sz="2800" b="1" i="1"/>
              <a:t> e</a:t>
            </a:r>
            <a:r>
              <a:rPr lang="en-US" altLang="zh-CN" sz="2800" b="1" baseline="-25000"/>
              <a:t>1</a:t>
            </a:r>
            <a:r>
              <a:rPr lang="en-US" altLang="zh-CN" sz="2800" b="1"/>
              <a:t> </a:t>
            </a:r>
            <a:r>
              <a:rPr lang="en-US" altLang="zh-CN" sz="2800" b="1" i="1">
                <a:sym typeface="Symbol" pitchFamily="18" charset="2"/>
              </a:rPr>
              <a:t></a:t>
            </a:r>
            <a:r>
              <a:rPr lang="en-US" altLang="zh-CN" sz="2800" b="1">
                <a:sym typeface="Symbol" pitchFamily="18" charset="2"/>
              </a:rPr>
              <a:t></a:t>
            </a:r>
            <a:r>
              <a:rPr lang="en-US" altLang="zh-CN" sz="2800" b="1" i="1"/>
              <a:t> sl</a:t>
            </a:r>
            <a:r>
              <a:rPr lang="en-US" altLang="zh-CN" sz="2800" b="1">
                <a:sym typeface="Symbol" pitchFamily="18" charset="2"/>
              </a:rPr>
              <a:t></a:t>
            </a:r>
            <a:r>
              <a:rPr lang="en-US" altLang="zh-CN" sz="2800" b="1"/>
              <a:t>;  // </a:t>
            </a:r>
            <a:r>
              <a:rPr lang="zh-CN" altLang="en-US" sz="2800" b="1"/>
              <a:t>为</a:t>
            </a:r>
            <a:r>
              <a:rPr lang="en-US" altLang="zh-CN" sz="2800" b="1" i="1"/>
              <a:t>e</a:t>
            </a:r>
            <a:r>
              <a:rPr lang="en-US" altLang="zh-CN" sz="2800" b="1" i="1" baseline="-25000"/>
              <a:t>j</a:t>
            </a:r>
            <a:r>
              <a:rPr lang="en-US" altLang="zh-CN" sz="2800" b="1"/>
              <a:t> </a:t>
            </a:r>
            <a:r>
              <a:rPr lang="zh-CN" altLang="en-US" sz="2800" b="1"/>
              <a:t>建立闭包</a:t>
            </a:r>
            <a:endParaRPr lang="en-US" altLang="zh-CN" sz="2800" b="1"/>
          </a:p>
          <a:p>
            <a:pPr>
              <a:lnSpc>
                <a:spcPct val="80000"/>
              </a:lnSpc>
              <a:buFontTx/>
              <a:buNone/>
            </a:pPr>
            <a:r>
              <a:rPr lang="en-US" altLang="zh-CN" sz="2800" b="1"/>
              <a:t>	rewrite </a:t>
            </a:r>
            <a:r>
              <a:rPr lang="en-US" altLang="zh-CN" sz="2800" b="1" i="1"/>
              <a:t>n</a:t>
            </a:r>
            <a:r>
              <a:rPr lang="en-US" altLang="zh-CN" sz="2800" b="1"/>
              <a:t>;	  // </a:t>
            </a:r>
            <a:r>
              <a:rPr lang="zh-CN" altLang="en-US" sz="2800" b="1"/>
              <a:t>覆盖对应的空闭包对象</a:t>
            </a:r>
          </a:p>
          <a:p>
            <a:pPr>
              <a:lnSpc>
                <a:spcPct val="80000"/>
              </a:lnSpc>
              <a:buFontTx/>
              <a:buNone/>
            </a:pPr>
            <a:r>
              <a:rPr lang="en-US" altLang="zh-CN" sz="2800" b="1"/>
              <a:t>	C_code</a:t>
            </a:r>
            <a:r>
              <a:rPr lang="en-US" altLang="zh-CN" sz="2800" b="1" i="1"/>
              <a:t> e</a:t>
            </a:r>
            <a:r>
              <a:rPr lang="en-US" altLang="zh-CN" sz="2800" b="1" baseline="-25000"/>
              <a:t>2</a:t>
            </a:r>
            <a:r>
              <a:rPr lang="en-US" altLang="zh-CN" sz="2800" b="1"/>
              <a:t> </a:t>
            </a:r>
            <a:r>
              <a:rPr lang="en-US" altLang="zh-CN" sz="2800" b="1" i="1">
                <a:sym typeface="Symbol" pitchFamily="18" charset="2"/>
              </a:rPr>
              <a:t></a:t>
            </a:r>
            <a:r>
              <a:rPr lang="en-US" altLang="zh-CN" sz="2800" b="1">
                <a:sym typeface="Symbol" pitchFamily="18" charset="2"/>
              </a:rPr>
              <a:t></a:t>
            </a:r>
            <a:r>
              <a:rPr lang="en-US" altLang="zh-CN" sz="2800" b="1" i="1"/>
              <a:t> sl</a:t>
            </a:r>
            <a:r>
              <a:rPr lang="en-US" altLang="zh-CN" sz="2800" b="1">
                <a:sym typeface="Symbol" pitchFamily="18" charset="2"/>
              </a:rPr>
              <a:t></a:t>
            </a:r>
            <a:r>
              <a:rPr lang="en-US" altLang="zh-CN" sz="2800" b="1"/>
              <a:t>;</a:t>
            </a:r>
          </a:p>
          <a:p>
            <a:pPr>
              <a:lnSpc>
                <a:spcPct val="80000"/>
              </a:lnSpc>
              <a:buFontTx/>
              <a:buNone/>
            </a:pPr>
            <a:r>
              <a:rPr lang="en-US" altLang="zh-CN" sz="2800" b="1"/>
              <a:t>	rewrite </a:t>
            </a:r>
            <a:r>
              <a:rPr lang="en-US" altLang="zh-CN" sz="2800" b="1" i="1"/>
              <a:t>n </a:t>
            </a:r>
            <a:r>
              <a:rPr lang="en-US" altLang="zh-CN" sz="2800" b="1">
                <a:sym typeface="Symbol" pitchFamily="18" charset="2"/>
              </a:rPr>
              <a:t></a:t>
            </a:r>
            <a:r>
              <a:rPr lang="en-US" altLang="zh-CN" sz="2800" b="1"/>
              <a:t>1;</a:t>
            </a:r>
          </a:p>
          <a:p>
            <a:pPr>
              <a:lnSpc>
                <a:spcPct val="80000"/>
              </a:lnSpc>
              <a:buFontTx/>
              <a:buNone/>
            </a:pPr>
            <a:r>
              <a:rPr lang="en-US" altLang="zh-CN" sz="2800" b="1"/>
              <a:t>	. . . 	</a:t>
            </a:r>
          </a:p>
          <a:p>
            <a:pPr>
              <a:lnSpc>
                <a:spcPct val="80000"/>
              </a:lnSpc>
              <a:buFontTx/>
              <a:buNone/>
            </a:pPr>
            <a:r>
              <a:rPr lang="en-US" altLang="zh-CN" sz="2800" b="1"/>
              <a:t>	C_code</a:t>
            </a:r>
            <a:r>
              <a:rPr lang="en-US" altLang="zh-CN" sz="2800" b="1" i="1"/>
              <a:t> e</a:t>
            </a:r>
            <a:r>
              <a:rPr lang="en-US" altLang="zh-CN" sz="2800" b="1" i="1" baseline="-25000"/>
              <a:t>n</a:t>
            </a:r>
            <a:r>
              <a:rPr lang="en-US" altLang="zh-CN" sz="2800" b="1"/>
              <a:t> </a:t>
            </a:r>
            <a:r>
              <a:rPr lang="en-US" altLang="zh-CN" sz="2800" b="1" i="1">
                <a:sym typeface="Symbol" pitchFamily="18" charset="2"/>
              </a:rPr>
              <a:t></a:t>
            </a:r>
            <a:r>
              <a:rPr lang="en-US" altLang="zh-CN" sz="2800" b="1">
                <a:sym typeface="Symbol" pitchFamily="18" charset="2"/>
              </a:rPr>
              <a:t></a:t>
            </a:r>
            <a:r>
              <a:rPr lang="en-US" altLang="zh-CN" sz="2800" b="1" i="1"/>
              <a:t> sl</a:t>
            </a:r>
            <a:r>
              <a:rPr lang="en-US" altLang="zh-CN" sz="2800" b="1">
                <a:sym typeface="Symbol" pitchFamily="18" charset="2"/>
              </a:rPr>
              <a:t></a:t>
            </a:r>
            <a:r>
              <a:rPr lang="en-US" altLang="zh-CN" sz="2800" b="1"/>
              <a:t>;</a:t>
            </a:r>
          </a:p>
          <a:p>
            <a:pPr>
              <a:lnSpc>
                <a:spcPct val="80000"/>
              </a:lnSpc>
              <a:buFontTx/>
              <a:buNone/>
            </a:pPr>
            <a:r>
              <a:rPr lang="en-US" altLang="zh-CN" sz="2800" b="1"/>
              <a:t>	rewrite 1;</a:t>
            </a:r>
          </a:p>
          <a:p>
            <a:pPr>
              <a:lnSpc>
                <a:spcPct val="80000"/>
              </a:lnSpc>
              <a:buFontTx/>
              <a:buNone/>
            </a:pPr>
            <a:r>
              <a:rPr lang="en-US" altLang="zh-CN" sz="2800" b="1"/>
              <a:t>	V_code</a:t>
            </a:r>
            <a:r>
              <a:rPr lang="en-US" altLang="zh-CN" sz="2800" b="1" i="1"/>
              <a:t> e</a:t>
            </a:r>
            <a:r>
              <a:rPr lang="en-US" altLang="zh-CN" sz="2800" b="1" baseline="-25000"/>
              <a:t>0</a:t>
            </a:r>
            <a:r>
              <a:rPr lang="en-US" altLang="zh-CN" sz="2800" b="1"/>
              <a:t> </a:t>
            </a:r>
            <a:r>
              <a:rPr lang="en-US" altLang="zh-CN" sz="2800" b="1" i="1">
                <a:sym typeface="Symbol" pitchFamily="18" charset="2"/>
              </a:rPr>
              <a:t></a:t>
            </a:r>
            <a:r>
              <a:rPr lang="en-US" altLang="zh-CN" sz="2800" b="1">
                <a:sym typeface="Symbol" pitchFamily="18" charset="2"/>
              </a:rPr>
              <a:t></a:t>
            </a:r>
            <a:r>
              <a:rPr lang="en-US" altLang="zh-CN" sz="2800" b="1" i="1"/>
              <a:t> sl</a:t>
            </a:r>
            <a:r>
              <a:rPr lang="en-US" altLang="zh-CN" sz="2800" b="1">
                <a:sym typeface="Symbol" pitchFamily="18" charset="2"/>
              </a:rPr>
              <a:t></a:t>
            </a:r>
            <a:r>
              <a:rPr lang="en-US" altLang="zh-CN" sz="2800" b="1"/>
              <a:t>;  // </a:t>
            </a:r>
            <a:r>
              <a:rPr lang="zh-CN" altLang="en-US" sz="2800" b="1"/>
              <a:t>生成计算</a:t>
            </a:r>
            <a:r>
              <a:rPr lang="en-US" altLang="zh-CN" sz="2800" b="1" i="1"/>
              <a:t>e</a:t>
            </a:r>
            <a:r>
              <a:rPr lang="en-US" altLang="zh-CN" sz="2800" b="1" baseline="-25000"/>
              <a:t>0</a:t>
            </a:r>
            <a:r>
              <a:rPr lang="zh-CN" altLang="en-US" sz="2800" b="1"/>
              <a:t>的指令序列</a:t>
            </a:r>
          </a:p>
          <a:p>
            <a:pPr>
              <a:lnSpc>
                <a:spcPct val="80000"/>
              </a:lnSpc>
              <a:buFontTx/>
              <a:buNone/>
            </a:pPr>
            <a:r>
              <a:rPr lang="en-US" altLang="zh-CN" sz="2800" b="1"/>
              <a:t>	slide </a:t>
            </a:r>
            <a:r>
              <a:rPr lang="en-US" altLang="zh-CN" sz="2800" b="1" i="1"/>
              <a:t>n	</a:t>
            </a:r>
            <a:r>
              <a:rPr lang="en-US" altLang="zh-CN" sz="2800" b="1"/>
              <a:t>// </a:t>
            </a:r>
            <a:r>
              <a:rPr lang="zh-CN" altLang="en-US" sz="2800" b="1"/>
              <a:t>放弃</a:t>
            </a:r>
            <a:r>
              <a:rPr lang="en-US" altLang="zh-CN" sz="2800" b="1" i="1"/>
              <a:t>e</a:t>
            </a:r>
            <a:r>
              <a:rPr lang="en-US" altLang="zh-CN" sz="2800" b="1" baseline="-25000"/>
              <a:t>1</a:t>
            </a:r>
            <a:r>
              <a:rPr lang="en-US" altLang="zh-CN" sz="2800" b="1"/>
              <a:t>, ..., </a:t>
            </a:r>
            <a:r>
              <a:rPr lang="en-US" altLang="zh-CN" sz="2800" b="1" i="1"/>
              <a:t>e</a:t>
            </a:r>
            <a:r>
              <a:rPr lang="en-US" altLang="zh-CN" sz="2800" b="1" i="1" baseline="-25000"/>
              <a:t>n</a:t>
            </a:r>
            <a:r>
              <a:rPr lang="zh-CN" altLang="en-US" sz="2800" b="1"/>
              <a:t>在栈顶指针，剩下</a:t>
            </a:r>
            <a:r>
              <a:rPr lang="en-US" altLang="zh-CN" sz="2800" b="1" i="1"/>
              <a:t>e</a:t>
            </a:r>
            <a:r>
              <a:rPr lang="en-US" altLang="zh-CN" sz="2800" b="1" baseline="-25000"/>
              <a:t>0</a:t>
            </a:r>
            <a:r>
              <a:rPr lang="zh-CN" altLang="en-US" sz="2800" b="1"/>
              <a:t>指针</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p:cNvSpPr>
            <a:spLocks noGrp="1" noChangeArrowheads="1"/>
          </p:cNvSpPr>
          <p:nvPr>
            <p:ph type="title"/>
          </p:nvPr>
        </p:nvSpPr>
        <p:spPr>
          <a:xfrm>
            <a:off x="304800" y="228600"/>
            <a:ext cx="8458200" cy="1143000"/>
          </a:xfrm>
        </p:spPr>
        <p:txBody>
          <a:bodyPr/>
          <a:lstStyle/>
          <a:p>
            <a:r>
              <a:rPr lang="en-US" altLang="zh-CN" b="1"/>
              <a:t>13.4 </a:t>
            </a:r>
            <a:r>
              <a:rPr lang="zh-CN" altLang="en-US" b="1"/>
              <a:t>指令集和编译</a:t>
            </a:r>
          </a:p>
        </p:txBody>
      </p:sp>
      <p:sp>
        <p:nvSpPr>
          <p:cNvPr id="1767427" name="Rectangle 3"/>
          <p:cNvSpPr>
            <a:spLocks noGrp="1" noChangeArrowheads="1"/>
          </p:cNvSpPr>
          <p:nvPr>
            <p:ph idx="1"/>
          </p:nvPr>
        </p:nvSpPr>
        <p:spPr>
          <a:xfrm>
            <a:off x="287338" y="1438275"/>
            <a:ext cx="8564562" cy="5038725"/>
          </a:xfrm>
          <a:noFill/>
        </p:spPr>
        <p:txBody>
          <a:bodyPr/>
          <a:lstStyle/>
          <a:p>
            <a:pPr>
              <a:lnSpc>
                <a:spcPct val="80000"/>
              </a:lnSpc>
              <a:buFontTx/>
              <a:buNone/>
            </a:pPr>
            <a:r>
              <a:rPr lang="en-US" altLang="zh-CN" b="1"/>
              <a:t>13.4.6 letrec</a:t>
            </a:r>
            <a:r>
              <a:rPr lang="zh-CN" altLang="en-US" b="1"/>
              <a:t>表达式和局部变量</a:t>
            </a:r>
          </a:p>
          <a:p>
            <a:pPr>
              <a:lnSpc>
                <a:spcPct val="80000"/>
              </a:lnSpc>
              <a:buFontTx/>
              <a:buNone/>
            </a:pPr>
            <a:r>
              <a:rPr lang="en-US" altLang="zh-CN" sz="2800" b="1"/>
              <a:t>V_code (letrec </a:t>
            </a:r>
            <a:r>
              <a:rPr lang="en-US" altLang="zh-CN" sz="2800" b="1" i="1"/>
              <a:t>v</a:t>
            </a:r>
            <a:r>
              <a:rPr lang="en-US" altLang="zh-CN" sz="2800" b="1" baseline="-25000"/>
              <a:t>1</a:t>
            </a:r>
            <a:r>
              <a:rPr lang="en-US" altLang="zh-CN" sz="2800" b="1"/>
              <a:t> == </a:t>
            </a:r>
            <a:r>
              <a:rPr lang="en-US" altLang="zh-CN" sz="2800" b="1" i="1"/>
              <a:t>e</a:t>
            </a:r>
            <a:r>
              <a:rPr lang="en-US" altLang="zh-CN" sz="2800" b="1" baseline="-25000"/>
              <a:t>1</a:t>
            </a:r>
            <a:r>
              <a:rPr lang="en-US" altLang="zh-CN" sz="2800" b="1"/>
              <a:t>; ...; </a:t>
            </a:r>
            <a:r>
              <a:rPr lang="en-US" altLang="zh-CN" sz="2800" b="1" i="1"/>
              <a:t>v</a:t>
            </a:r>
            <a:r>
              <a:rPr lang="en-US" altLang="zh-CN" sz="2800" b="1" i="1" baseline="-25000"/>
              <a:t>n</a:t>
            </a:r>
            <a:r>
              <a:rPr lang="en-US" altLang="zh-CN" sz="2800" b="1"/>
              <a:t>== </a:t>
            </a:r>
            <a:r>
              <a:rPr lang="en-US" altLang="zh-CN" sz="2800" b="1" i="1"/>
              <a:t>e</a:t>
            </a:r>
            <a:r>
              <a:rPr lang="en-US" altLang="zh-CN" sz="2800" b="1" i="1" baseline="-25000"/>
              <a:t>n</a:t>
            </a:r>
            <a:r>
              <a:rPr lang="en-US" altLang="zh-CN" sz="2800" b="1"/>
              <a:t> in </a:t>
            </a:r>
            <a:r>
              <a:rPr lang="en-US" altLang="zh-CN" sz="2800" b="1" i="1"/>
              <a:t>e</a:t>
            </a:r>
            <a:r>
              <a:rPr lang="en-US" altLang="zh-CN" sz="2800" b="1" baseline="-25000"/>
              <a:t>0</a:t>
            </a:r>
            <a:r>
              <a:rPr lang="en-US" altLang="zh-CN" sz="2800" b="1"/>
              <a:t>) </a:t>
            </a:r>
            <a:r>
              <a:rPr lang="en-US" altLang="zh-CN" sz="2800" b="1" i="1">
                <a:sym typeface="Symbol" pitchFamily="18" charset="2"/>
              </a:rPr>
              <a:t></a:t>
            </a:r>
            <a:r>
              <a:rPr lang="en-US" altLang="zh-CN" sz="2800" b="1" i="1"/>
              <a:t> sl </a:t>
            </a:r>
            <a:r>
              <a:rPr lang="en-US" altLang="zh-CN" sz="2800" b="1"/>
              <a:t>=	</a:t>
            </a:r>
          </a:p>
          <a:p>
            <a:pPr>
              <a:lnSpc>
                <a:spcPct val="80000"/>
              </a:lnSpc>
              <a:buFontTx/>
              <a:buNone/>
            </a:pPr>
            <a:r>
              <a:rPr lang="en-US" altLang="zh-CN" sz="2800" b="1"/>
              <a:t>	repeat </a:t>
            </a:r>
            <a:r>
              <a:rPr lang="en-US" altLang="zh-CN" sz="2800" b="1" i="1"/>
              <a:t>n</a:t>
            </a:r>
            <a:r>
              <a:rPr lang="en-US" altLang="zh-CN" sz="2800" b="1"/>
              <a:t> alloc;  // </a:t>
            </a:r>
            <a:r>
              <a:rPr lang="zh-CN" altLang="en-US" sz="2800" b="1"/>
              <a:t>在堆上建立</a:t>
            </a:r>
            <a:r>
              <a:rPr lang="en-US" altLang="zh-CN" sz="2800" b="1" i="1"/>
              <a:t>n</a:t>
            </a:r>
            <a:r>
              <a:rPr lang="zh-CN" altLang="en-US" sz="2800" b="1"/>
              <a:t>个空对象</a:t>
            </a:r>
            <a:r>
              <a:rPr lang="en-US" altLang="zh-CN" sz="2800" b="1"/>
              <a:t>, </a:t>
            </a:r>
            <a:r>
              <a:rPr lang="zh-CN" altLang="en-US" sz="2800" b="1"/>
              <a:t>将指针压栈</a:t>
            </a:r>
            <a:r>
              <a:rPr lang="zh-CN" altLang="en-US" sz="2800"/>
              <a:t> </a:t>
            </a:r>
            <a:endParaRPr lang="en-US" altLang="zh-CN" sz="2800" b="1"/>
          </a:p>
          <a:p>
            <a:pPr>
              <a:lnSpc>
                <a:spcPct val="80000"/>
              </a:lnSpc>
              <a:buFontTx/>
              <a:buNone/>
            </a:pPr>
            <a:r>
              <a:rPr lang="en-US" altLang="zh-CN" sz="2800" b="1"/>
              <a:t>	C_code</a:t>
            </a:r>
            <a:r>
              <a:rPr lang="en-US" altLang="zh-CN" sz="2800" b="1" i="1"/>
              <a:t> e</a:t>
            </a:r>
            <a:r>
              <a:rPr lang="en-US" altLang="zh-CN" sz="2800" b="1" baseline="-25000"/>
              <a:t>1</a:t>
            </a:r>
            <a:r>
              <a:rPr lang="en-US" altLang="zh-CN" sz="2800" b="1"/>
              <a:t> </a:t>
            </a:r>
            <a:r>
              <a:rPr lang="en-US" altLang="zh-CN" sz="2800" b="1" i="1">
                <a:sym typeface="Symbol" pitchFamily="18" charset="2"/>
              </a:rPr>
              <a:t></a:t>
            </a:r>
            <a:r>
              <a:rPr lang="en-US" altLang="zh-CN" sz="2800" b="1">
                <a:sym typeface="Symbol" pitchFamily="18" charset="2"/>
              </a:rPr>
              <a:t></a:t>
            </a:r>
            <a:r>
              <a:rPr lang="en-US" altLang="zh-CN" sz="2800" b="1" i="1"/>
              <a:t> sl</a:t>
            </a:r>
            <a:r>
              <a:rPr lang="en-US" altLang="zh-CN" sz="2800" b="1">
                <a:sym typeface="Symbol" pitchFamily="18" charset="2"/>
              </a:rPr>
              <a:t></a:t>
            </a:r>
            <a:r>
              <a:rPr lang="en-US" altLang="zh-CN" sz="2800" b="1"/>
              <a:t>;  // </a:t>
            </a:r>
            <a:r>
              <a:rPr lang="zh-CN" altLang="en-US" sz="2800" b="1"/>
              <a:t>为</a:t>
            </a:r>
            <a:r>
              <a:rPr lang="en-US" altLang="zh-CN" sz="2800" b="1" i="1"/>
              <a:t>e</a:t>
            </a:r>
            <a:r>
              <a:rPr lang="en-US" altLang="zh-CN" sz="2800" b="1" i="1" baseline="-25000"/>
              <a:t>j</a:t>
            </a:r>
            <a:r>
              <a:rPr lang="en-US" altLang="zh-CN" sz="2800" b="1"/>
              <a:t> </a:t>
            </a:r>
            <a:r>
              <a:rPr lang="zh-CN" altLang="en-US" sz="2800" b="1"/>
              <a:t>建立闭包</a:t>
            </a:r>
            <a:endParaRPr lang="en-US" altLang="zh-CN" sz="2800" b="1"/>
          </a:p>
          <a:p>
            <a:pPr>
              <a:lnSpc>
                <a:spcPct val="80000"/>
              </a:lnSpc>
              <a:buFontTx/>
              <a:buNone/>
            </a:pPr>
            <a:r>
              <a:rPr lang="en-US" altLang="zh-CN" sz="2800" b="1"/>
              <a:t>	rewrite </a:t>
            </a:r>
            <a:r>
              <a:rPr lang="en-US" altLang="zh-CN" sz="2800" b="1" i="1"/>
              <a:t>n</a:t>
            </a:r>
            <a:r>
              <a:rPr lang="en-US" altLang="zh-CN" sz="2800" b="1"/>
              <a:t>;	  // </a:t>
            </a:r>
            <a:r>
              <a:rPr lang="zh-CN" altLang="en-US" sz="2800" b="1"/>
              <a:t>覆盖对应的空闭包对象</a:t>
            </a:r>
          </a:p>
          <a:p>
            <a:pPr>
              <a:spcBef>
                <a:spcPct val="0"/>
              </a:spcBef>
              <a:buFontTx/>
              <a:buNone/>
            </a:pPr>
            <a:r>
              <a:rPr lang="en-US" altLang="zh-CN" sz="2800" b="1"/>
              <a:t>	. . . </a:t>
            </a:r>
          </a:p>
          <a:p>
            <a:pPr>
              <a:spcBef>
                <a:spcPct val="0"/>
              </a:spcBef>
              <a:buFontTx/>
              <a:buNone/>
            </a:pPr>
            <a:r>
              <a:rPr lang="en-US" altLang="zh-CN" sz="2800" b="1"/>
              <a:t>	</a:t>
            </a:r>
            <a:r>
              <a:rPr lang="en-US" altLang="zh-CN" sz="2800" b="1">
                <a:sym typeface="Symbol" pitchFamily="18" charset="2"/>
              </a:rPr>
              <a:t> </a:t>
            </a:r>
            <a:r>
              <a:rPr lang="en-US" altLang="zh-CN" sz="2800" b="1" i="1">
                <a:sym typeface="Symbol" pitchFamily="18" charset="2"/>
              </a:rPr>
              <a:t></a:t>
            </a:r>
            <a:r>
              <a:rPr lang="en-US" altLang="zh-CN" sz="2800" b="1">
                <a:sym typeface="Symbol" pitchFamily="18" charset="2"/>
              </a:rPr>
              <a:t></a:t>
            </a:r>
            <a:r>
              <a:rPr lang="en-US" altLang="zh-CN" sz="2800" b="1"/>
              <a:t>= </a:t>
            </a:r>
            <a:r>
              <a:rPr lang="en-US" altLang="zh-CN" sz="2800" b="1" i="1">
                <a:sym typeface="Symbol" pitchFamily="18" charset="2"/>
              </a:rPr>
              <a:t></a:t>
            </a:r>
            <a:r>
              <a:rPr lang="en-US" altLang="zh-CN" sz="2800" b="1"/>
              <a:t> [</a:t>
            </a:r>
            <a:r>
              <a:rPr lang="en-US" altLang="zh-CN" sz="2800" b="1" i="1"/>
              <a:t>v</a:t>
            </a:r>
            <a:r>
              <a:rPr lang="en-US" altLang="zh-CN" sz="2800" b="1" i="1" baseline="-25000"/>
              <a:t>i</a:t>
            </a:r>
            <a:r>
              <a:rPr lang="en-US" altLang="zh-CN" sz="2800" b="1" i="1"/>
              <a:t> </a:t>
            </a:r>
            <a:r>
              <a:rPr lang="en-US" altLang="zh-CN" sz="2800" b="1">
                <a:sym typeface="Euclid Extra" pitchFamily="18" charset="2"/>
              </a:rPr>
              <a:t></a:t>
            </a:r>
            <a:r>
              <a:rPr lang="en-US" altLang="zh-CN" sz="2800" b="1"/>
              <a:t>(LOC, </a:t>
            </a:r>
            <a:r>
              <a:rPr lang="en-US" altLang="zh-CN" sz="2800" b="1" i="1"/>
              <a:t>sl</a:t>
            </a:r>
            <a:r>
              <a:rPr lang="en-US" altLang="zh-CN" sz="2800" b="1"/>
              <a:t> + </a:t>
            </a:r>
            <a:r>
              <a:rPr lang="en-US" altLang="zh-CN" sz="2800" b="1" i="1"/>
              <a:t>i </a:t>
            </a:r>
            <a:r>
              <a:rPr lang="en-US" altLang="zh-CN" sz="2800" b="1">
                <a:sym typeface="Symbol" pitchFamily="18" charset="2"/>
              </a:rPr>
              <a:t></a:t>
            </a:r>
            <a:r>
              <a:rPr lang="en-US" altLang="zh-CN" sz="2800" b="1"/>
              <a:t>1)] </a:t>
            </a:r>
            <a:r>
              <a:rPr lang="en-US" altLang="zh-CN" sz="2800" b="1">
                <a:solidFill>
                  <a:schemeClr val="tx2"/>
                </a:solidFill>
              </a:rPr>
              <a:t>(</a:t>
            </a:r>
            <a:r>
              <a:rPr lang="en-US" altLang="zh-CN" sz="2800" b="1" i="1">
                <a:solidFill>
                  <a:schemeClr val="tx2"/>
                </a:solidFill>
              </a:rPr>
              <a:t>i</a:t>
            </a:r>
            <a:r>
              <a:rPr lang="en-US" altLang="zh-CN" sz="2800" b="1">
                <a:solidFill>
                  <a:schemeClr val="tx2"/>
                </a:solidFill>
              </a:rPr>
              <a:t> = 1, …, </a:t>
            </a:r>
            <a:r>
              <a:rPr lang="en-US" altLang="zh-CN" sz="2800" b="1" i="1">
                <a:solidFill>
                  <a:schemeClr val="tx2"/>
                </a:solidFill>
              </a:rPr>
              <a:t>n</a:t>
            </a:r>
            <a:r>
              <a:rPr lang="en-US" altLang="zh-CN" sz="2800" b="1">
                <a:solidFill>
                  <a:schemeClr val="tx2"/>
                </a:solidFill>
              </a:rPr>
              <a:t>)</a:t>
            </a:r>
            <a:r>
              <a:rPr lang="en-US" altLang="zh-CN" sz="2800" b="1"/>
              <a:t>	</a:t>
            </a:r>
          </a:p>
          <a:p>
            <a:pPr>
              <a:spcBef>
                <a:spcPct val="0"/>
              </a:spcBef>
              <a:buFontTx/>
              <a:buNone/>
            </a:pPr>
            <a:r>
              <a:rPr lang="zh-CN" altLang="en-US" sz="2800" b="1"/>
              <a:t>	</a:t>
            </a:r>
            <a:r>
              <a:rPr lang="zh-CN" altLang="en-US" sz="2800" b="1">
                <a:sym typeface="Symbol" pitchFamily="18" charset="2"/>
              </a:rPr>
              <a:t> </a:t>
            </a:r>
            <a:r>
              <a:rPr lang="en-US" altLang="zh-CN" sz="2800" b="1" i="1">
                <a:sym typeface="Symbol" pitchFamily="18" charset="2"/>
              </a:rPr>
              <a:t></a:t>
            </a:r>
            <a:r>
              <a:rPr lang="en-US" altLang="zh-CN" sz="2800" b="1">
                <a:sym typeface="Symbol" pitchFamily="18" charset="2"/>
              </a:rPr>
              <a:t></a:t>
            </a:r>
            <a:r>
              <a:rPr lang="zh-CN" altLang="en-US" sz="2800" b="1">
                <a:sym typeface="Symbol" pitchFamily="18" charset="2"/>
              </a:rPr>
              <a:t>依据全局变量和</a:t>
            </a:r>
            <a:r>
              <a:rPr lang="en-US" altLang="zh-CN" sz="2800" b="1" i="1">
                <a:sym typeface="Symbol" pitchFamily="18" charset="2"/>
              </a:rPr>
              <a:t>v</a:t>
            </a:r>
            <a:r>
              <a:rPr lang="en-US" altLang="zh-CN" sz="2800" b="1" baseline="-25000">
                <a:sym typeface="Symbol" pitchFamily="18" charset="2"/>
              </a:rPr>
              <a:t>1</a:t>
            </a:r>
            <a:r>
              <a:rPr lang="en-US" altLang="zh-CN" sz="2800" b="1">
                <a:sym typeface="Symbol" pitchFamily="18" charset="2"/>
              </a:rPr>
              <a:t>, ..., </a:t>
            </a:r>
            <a:r>
              <a:rPr lang="en-US" altLang="zh-CN" sz="2800" b="1" i="1">
                <a:sym typeface="Symbol" pitchFamily="18" charset="2"/>
              </a:rPr>
              <a:t>v</a:t>
            </a:r>
            <a:r>
              <a:rPr lang="en-US" altLang="zh-CN" sz="2800" b="1" i="1" baseline="-25000">
                <a:sym typeface="Symbol" pitchFamily="18" charset="2"/>
              </a:rPr>
              <a:t>n</a:t>
            </a:r>
            <a:r>
              <a:rPr lang="zh-CN" altLang="en-US" sz="2800" b="1">
                <a:sym typeface="Symbol" pitchFamily="18" charset="2"/>
              </a:rPr>
              <a:t>，为</a:t>
            </a:r>
            <a:r>
              <a:rPr lang="en-US" altLang="zh-CN" sz="2800" b="1" i="1"/>
              <a:t>e</a:t>
            </a:r>
            <a:r>
              <a:rPr lang="en-US" altLang="zh-CN" sz="2800" b="1" baseline="-25000"/>
              <a:t>0</a:t>
            </a:r>
            <a:r>
              <a:rPr lang="en-US" altLang="zh-CN" sz="2800" b="1">
                <a:sym typeface="Symbol" pitchFamily="18" charset="2"/>
              </a:rPr>
              <a:t>, </a:t>
            </a:r>
            <a:r>
              <a:rPr lang="en-US" altLang="zh-CN" sz="2800" b="1" i="1">
                <a:sym typeface="Symbol" pitchFamily="18" charset="2"/>
              </a:rPr>
              <a:t>e</a:t>
            </a:r>
            <a:r>
              <a:rPr lang="en-US" altLang="zh-CN" sz="2800" b="1" baseline="-25000">
                <a:sym typeface="Symbol" pitchFamily="18" charset="2"/>
              </a:rPr>
              <a:t>1</a:t>
            </a:r>
            <a:r>
              <a:rPr lang="en-US" altLang="zh-CN" sz="2800" b="1">
                <a:sym typeface="Symbol" pitchFamily="18" charset="2"/>
              </a:rPr>
              <a:t>, ..., </a:t>
            </a:r>
            <a:r>
              <a:rPr lang="en-US" altLang="zh-CN" sz="2800" b="1" i="1">
                <a:sym typeface="Symbol" pitchFamily="18" charset="2"/>
              </a:rPr>
              <a:t>e</a:t>
            </a:r>
            <a:r>
              <a:rPr lang="en-US" altLang="zh-CN" sz="2800" b="1" i="1" baseline="-25000">
                <a:sym typeface="Symbol" pitchFamily="18" charset="2"/>
              </a:rPr>
              <a:t>n</a:t>
            </a:r>
            <a:r>
              <a:rPr lang="zh-CN" altLang="en-US" sz="2800" b="1">
                <a:sym typeface="Symbol" pitchFamily="18" charset="2"/>
              </a:rPr>
              <a:t>建立同样的环境</a:t>
            </a:r>
          </a:p>
          <a:p>
            <a:pPr>
              <a:spcBef>
                <a:spcPct val="0"/>
              </a:spcBef>
              <a:buFontTx/>
              <a:buNone/>
            </a:pPr>
            <a:r>
              <a:rPr lang="en-US" altLang="zh-CN" sz="2800" b="1">
                <a:sym typeface="Symbol" pitchFamily="18" charset="2"/>
              </a:rPr>
              <a:t>	</a:t>
            </a:r>
            <a:r>
              <a:rPr lang="zh-CN" altLang="en-US" sz="2800" b="1">
                <a:sym typeface="Symbol" pitchFamily="18" charset="2"/>
              </a:rPr>
              <a:t> </a:t>
            </a:r>
            <a:r>
              <a:rPr lang="en-US" altLang="zh-CN" sz="2800" b="1" i="1"/>
              <a:t>sl</a:t>
            </a:r>
            <a:r>
              <a:rPr lang="en-US" altLang="zh-CN" sz="2800" b="1">
                <a:sym typeface="Symbol" pitchFamily="18" charset="2"/>
              </a:rPr>
              <a:t></a:t>
            </a:r>
            <a:r>
              <a:rPr lang="en-US" altLang="zh-CN" sz="2800" b="1"/>
              <a:t>= </a:t>
            </a:r>
            <a:r>
              <a:rPr lang="en-US" altLang="zh-CN" sz="2800" b="1" i="1"/>
              <a:t>sl</a:t>
            </a:r>
            <a:r>
              <a:rPr lang="en-US" altLang="zh-CN" sz="2800" b="1"/>
              <a:t> + </a:t>
            </a:r>
            <a:r>
              <a:rPr lang="en-US" altLang="zh-CN" sz="2800" b="1" i="1"/>
              <a:t>n</a:t>
            </a:r>
          </a:p>
          <a:p>
            <a:pPr>
              <a:spcBef>
                <a:spcPct val="0"/>
              </a:spcBef>
              <a:buFontTx/>
              <a:buNone/>
            </a:pPr>
            <a:r>
              <a:rPr lang="en-US" altLang="zh-CN" sz="2800" b="1" i="1"/>
              <a:t>	 </a:t>
            </a:r>
            <a:r>
              <a:rPr lang="zh-CN" altLang="en-US" sz="2800" b="1">
                <a:sym typeface="Symbol" pitchFamily="18" charset="2"/>
              </a:rPr>
              <a:t></a:t>
            </a:r>
            <a:r>
              <a:rPr lang="en-US" altLang="zh-CN" sz="2800" b="1" i="1"/>
              <a:t> n</a:t>
            </a:r>
            <a:r>
              <a:rPr lang="zh-CN" altLang="en-US" sz="2800" b="1"/>
              <a:t>次</a:t>
            </a:r>
            <a:r>
              <a:rPr lang="en-US" altLang="zh-CN" sz="2800" b="1"/>
              <a:t>alloc</a:t>
            </a:r>
            <a:r>
              <a:rPr lang="zh-CN" altLang="en-US" sz="2800" b="1"/>
              <a:t>使</a:t>
            </a:r>
            <a:r>
              <a:rPr lang="en-US" altLang="zh-CN" sz="2800" b="1"/>
              <a:t>SP</a:t>
            </a:r>
            <a:r>
              <a:rPr lang="zh-CN" altLang="en-US" sz="2800" b="1"/>
              <a:t>的值增加</a:t>
            </a:r>
            <a:r>
              <a:rPr lang="en-US" altLang="zh-CN" sz="2800" b="1" i="1"/>
              <a:t>n</a:t>
            </a:r>
            <a:r>
              <a:rPr lang="en-US" altLang="zh-CN"/>
              <a:t> </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a:xfrm>
            <a:off x="228600" y="228600"/>
            <a:ext cx="8610600" cy="1143000"/>
          </a:xfrm>
        </p:spPr>
        <p:txBody>
          <a:bodyPr/>
          <a:lstStyle/>
          <a:p>
            <a:r>
              <a:rPr lang="zh-CN" altLang="en-US" b="1"/>
              <a:t>习        题</a:t>
            </a:r>
            <a:endParaRPr lang="zh-CN" altLang="en-US" b="1">
              <a:latin typeface="宋体" pitchFamily="2" charset="-122"/>
            </a:endParaRPr>
          </a:p>
        </p:txBody>
      </p:sp>
      <p:sp>
        <p:nvSpPr>
          <p:cNvPr id="1067011" name="Rectangle 3"/>
          <p:cNvSpPr>
            <a:spLocks noGrp="1" noChangeArrowheads="1"/>
          </p:cNvSpPr>
          <p:nvPr>
            <p:ph idx="1"/>
          </p:nvPr>
        </p:nvSpPr>
        <p:spPr>
          <a:xfrm>
            <a:off x="287338" y="1438275"/>
            <a:ext cx="8564562" cy="5038725"/>
          </a:xfrm>
        </p:spPr>
        <p:txBody>
          <a:bodyPr/>
          <a:lstStyle/>
          <a:p>
            <a:endParaRPr lang="en-US" altLang="zh-CN"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73219" name="Rectangle 3"/>
          <p:cNvSpPr>
            <a:spLocks noGrp="1" noChangeArrowheads="1"/>
          </p:cNvSpPr>
          <p:nvPr>
            <p:ph idx="1"/>
          </p:nvPr>
        </p:nvSpPr>
        <p:spPr>
          <a:xfrm>
            <a:off x="287338" y="1438275"/>
            <a:ext cx="8564562" cy="5038725"/>
          </a:xfrm>
          <a:noFill/>
        </p:spPr>
        <p:txBody>
          <a:bodyPr/>
          <a:lstStyle/>
          <a:p>
            <a:pPr>
              <a:buFontTx/>
              <a:buNone/>
            </a:pPr>
            <a:r>
              <a:rPr lang="en-US" altLang="zh-CN" b="1"/>
              <a:t>13.1.2 </a:t>
            </a:r>
            <a:r>
              <a:rPr lang="zh-CN" altLang="en-US" b="1"/>
              <a:t>参数传递机制</a:t>
            </a:r>
            <a:endParaRPr lang="zh-CN" altLang="en-US"/>
          </a:p>
          <a:p>
            <a:pPr lvl="1">
              <a:buFontTx/>
              <a:buNone/>
            </a:pPr>
            <a:r>
              <a:rPr lang="zh-CN" altLang="en-US" b="1"/>
              <a:t>对于表达式</a:t>
            </a:r>
            <a:r>
              <a:rPr lang="en-US" altLang="zh-CN" b="1" i="1"/>
              <a:t>e</a:t>
            </a:r>
            <a:r>
              <a:rPr lang="en-US" altLang="zh-CN" b="1" baseline="-25000"/>
              <a:t>1</a:t>
            </a:r>
            <a:r>
              <a:rPr lang="en-US" altLang="zh-CN" b="1" i="1"/>
              <a:t>e</a:t>
            </a:r>
            <a:r>
              <a:rPr lang="en-US" altLang="zh-CN" b="1" baseline="-25000"/>
              <a:t>2</a:t>
            </a:r>
            <a:r>
              <a:rPr lang="zh-CN" altLang="en-US" b="1"/>
              <a:t>，用按需调用的方式传递参数</a:t>
            </a:r>
            <a:endParaRPr lang="zh-CN" altLang="en-US"/>
          </a:p>
          <a:p>
            <a:pPr lvl="1"/>
            <a:r>
              <a:rPr lang="zh-CN" altLang="en-US" b="1"/>
              <a:t>值调用</a:t>
            </a:r>
            <a:endParaRPr lang="zh-CN" altLang="en-US"/>
          </a:p>
          <a:p>
            <a:pPr lvl="1"/>
            <a:r>
              <a:rPr lang="zh-CN" altLang="en-US" b="1"/>
              <a:t>换名调用</a:t>
            </a:r>
            <a:endParaRPr lang="zh-CN" altLang="en-US"/>
          </a:p>
          <a:p>
            <a:pPr lvl="1"/>
            <a:r>
              <a:rPr lang="zh-CN" altLang="en-US" b="1"/>
              <a:t>按需调用</a:t>
            </a:r>
            <a:endParaRPr lang="zh-CN" altLang="en-US"/>
          </a:p>
          <a:p>
            <a:pPr lvl="1">
              <a:buFontTx/>
              <a:buNone/>
            </a:pPr>
            <a:r>
              <a:rPr lang="zh-CN" altLang="en-US" b="1"/>
              <a:t>	又称惰性计算。从</a:t>
            </a:r>
            <a:r>
              <a:rPr lang="en-US" altLang="zh-CN" b="1" i="1"/>
              <a:t>e</a:t>
            </a:r>
            <a:r>
              <a:rPr lang="en-US" altLang="zh-CN" b="1" baseline="-25000"/>
              <a:t>1</a:t>
            </a:r>
            <a:r>
              <a:rPr lang="zh-CN" altLang="en-US" b="1"/>
              <a:t>的计算开始，当第一次需要</a:t>
            </a:r>
            <a:r>
              <a:rPr lang="en-US" altLang="zh-CN" b="1" i="1"/>
              <a:t>e</a:t>
            </a:r>
            <a:r>
              <a:rPr lang="en-US" altLang="zh-CN" b="1" baseline="-25000"/>
              <a:t>2</a:t>
            </a:r>
            <a:r>
              <a:rPr lang="zh-CN" altLang="en-US" b="1"/>
              <a:t>时，计算它的值，也就计算这一次。其它访问用第一次访问时计算的值。这种方式结合了前两种方式的优点 </a:t>
            </a:r>
            <a:endParaRPr lang="en-US" altLang="zh-CN"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75267" name="Rectangle 3"/>
          <p:cNvSpPr>
            <a:spLocks noGrp="1" noChangeArrowheads="1"/>
          </p:cNvSpPr>
          <p:nvPr>
            <p:ph idx="1"/>
          </p:nvPr>
        </p:nvSpPr>
        <p:spPr>
          <a:xfrm>
            <a:off x="287338" y="1438275"/>
            <a:ext cx="8564562" cy="5254625"/>
          </a:xfrm>
          <a:noFill/>
        </p:spPr>
        <p:txBody>
          <a:bodyPr/>
          <a:lstStyle/>
          <a:p>
            <a:r>
              <a:rPr lang="zh-CN" altLang="en-US" b="1"/>
              <a:t>例</a:t>
            </a:r>
            <a:r>
              <a:rPr lang="en-US" altLang="zh-CN" b="1"/>
              <a:t>1</a:t>
            </a:r>
            <a:endParaRPr lang="en-US" altLang="zh-CN"/>
          </a:p>
          <a:p>
            <a:pPr lvl="1">
              <a:buFontTx/>
              <a:buNone/>
            </a:pPr>
            <a:r>
              <a:rPr lang="en-US" altLang="zh-CN" b="1"/>
              <a:t>letrec </a:t>
            </a:r>
            <a:r>
              <a:rPr lang="en-US" altLang="zh-CN" b="1" i="1"/>
              <a:t>x</a:t>
            </a:r>
            <a:r>
              <a:rPr lang="en-US" altLang="zh-CN" b="1"/>
              <a:t> == 2;</a:t>
            </a:r>
            <a:endParaRPr lang="en-US" altLang="zh-CN" b="1" i="1"/>
          </a:p>
          <a:p>
            <a:pPr lvl="1">
              <a:spcBef>
                <a:spcPct val="0"/>
              </a:spcBef>
              <a:buFontTx/>
              <a:buNone/>
            </a:pPr>
            <a:r>
              <a:rPr lang="en-US" altLang="zh-CN" b="1" i="1"/>
              <a:t>		f</a:t>
            </a:r>
            <a:r>
              <a:rPr lang="en-US" altLang="zh-CN" b="1"/>
              <a:t> == </a:t>
            </a:r>
            <a:r>
              <a:rPr lang="en-US" altLang="zh-CN" b="1">
                <a:sym typeface="Symbol" pitchFamily="18" charset="2"/>
              </a:rPr>
              <a:t></a:t>
            </a:r>
            <a:r>
              <a:rPr lang="en-US" altLang="zh-CN" b="1" i="1"/>
              <a:t> y</a:t>
            </a:r>
            <a:r>
              <a:rPr lang="en-US" altLang="zh-CN" b="1"/>
              <a:t>. </a:t>
            </a:r>
            <a:r>
              <a:rPr lang="en-US" altLang="zh-CN" b="1" i="1"/>
              <a:t>x</a:t>
            </a:r>
            <a:r>
              <a:rPr lang="en-US" altLang="zh-CN" b="1"/>
              <a:t> + </a:t>
            </a:r>
            <a:r>
              <a:rPr lang="en-US" altLang="zh-CN" b="1" i="1"/>
              <a:t>y</a:t>
            </a:r>
            <a:r>
              <a:rPr lang="en-US" altLang="zh-CN" b="1"/>
              <a:t>;</a:t>
            </a:r>
            <a:endParaRPr lang="en-US" altLang="zh-CN" b="1" i="1"/>
          </a:p>
          <a:p>
            <a:pPr lvl="1">
              <a:spcBef>
                <a:spcPct val="0"/>
              </a:spcBef>
              <a:buFontTx/>
              <a:buNone/>
            </a:pPr>
            <a:r>
              <a:rPr lang="en-US" altLang="zh-CN" b="1" i="1"/>
              <a:t>		F </a:t>
            </a:r>
            <a:r>
              <a:rPr lang="en-US" altLang="zh-CN" b="1"/>
              <a:t>== </a:t>
            </a:r>
            <a:r>
              <a:rPr lang="en-US" altLang="zh-CN" b="1">
                <a:sym typeface="Symbol" pitchFamily="18" charset="2"/>
              </a:rPr>
              <a:t></a:t>
            </a:r>
            <a:r>
              <a:rPr lang="en-US" altLang="zh-CN" b="1" i="1"/>
              <a:t>g</a:t>
            </a:r>
            <a:r>
              <a:rPr lang="en-US" altLang="zh-CN" b="1"/>
              <a:t> </a:t>
            </a:r>
            <a:r>
              <a:rPr lang="en-US" altLang="zh-CN" b="1" i="1"/>
              <a:t>x</a:t>
            </a:r>
            <a:r>
              <a:rPr lang="en-US" altLang="zh-CN" b="1"/>
              <a:t>. </a:t>
            </a:r>
            <a:r>
              <a:rPr lang="en-US" altLang="zh-CN" b="1" i="1"/>
              <a:t>g</a:t>
            </a:r>
            <a:r>
              <a:rPr lang="en-US" altLang="zh-CN" b="1"/>
              <a:t>2</a:t>
            </a:r>
          </a:p>
          <a:p>
            <a:pPr lvl="1">
              <a:spcBef>
                <a:spcPct val="0"/>
              </a:spcBef>
              <a:buFontTx/>
              <a:buNone/>
            </a:pPr>
            <a:r>
              <a:rPr lang="en-US" altLang="zh-CN" b="1"/>
              <a:t>in </a:t>
            </a:r>
            <a:r>
              <a:rPr lang="en-US" altLang="zh-CN" b="1" i="1"/>
              <a:t>F</a:t>
            </a:r>
            <a:r>
              <a:rPr lang="en-US" altLang="zh-CN" b="1"/>
              <a:t> </a:t>
            </a:r>
            <a:r>
              <a:rPr lang="en-US" altLang="zh-CN" b="1" i="1"/>
              <a:t>f </a:t>
            </a:r>
            <a:r>
              <a:rPr lang="en-US" altLang="zh-CN" b="1"/>
              <a:t>1</a:t>
            </a:r>
          </a:p>
          <a:p>
            <a:pPr lvl="1"/>
            <a:r>
              <a:rPr lang="zh-CN" altLang="en-US" b="1"/>
              <a:t>静态作用域，结果等于</a:t>
            </a:r>
            <a:r>
              <a:rPr lang="en-US" altLang="zh-CN" b="1"/>
              <a:t>4</a:t>
            </a:r>
          </a:p>
          <a:p>
            <a:pPr lvl="1"/>
            <a:r>
              <a:rPr lang="en-US" altLang="zh-CN" b="1"/>
              <a:t>{</a:t>
            </a:r>
            <a:r>
              <a:rPr lang="en-US" altLang="zh-CN" b="1" i="1"/>
              <a:t>x </a:t>
            </a:r>
            <a:r>
              <a:rPr lang="en-US" altLang="zh-CN" b="1"/>
              <a:t>:2, </a:t>
            </a:r>
            <a:r>
              <a:rPr lang="en-US" altLang="zh-CN" b="1" i="1"/>
              <a:t>f</a:t>
            </a:r>
            <a:r>
              <a:rPr lang="en-US" altLang="zh-CN" b="1"/>
              <a:t> : </a:t>
            </a:r>
            <a:r>
              <a:rPr lang="en-US" altLang="zh-CN" b="1">
                <a:sym typeface="Symbol" pitchFamily="18" charset="2"/>
              </a:rPr>
              <a:t></a:t>
            </a:r>
            <a:r>
              <a:rPr lang="en-US" altLang="zh-CN" b="1" i="1"/>
              <a:t> y</a:t>
            </a:r>
            <a:r>
              <a:rPr lang="en-US" altLang="zh-CN" b="1"/>
              <a:t>. </a:t>
            </a:r>
            <a:r>
              <a:rPr lang="en-US" altLang="zh-CN" b="1" i="1"/>
              <a:t>x</a:t>
            </a:r>
            <a:r>
              <a:rPr lang="en-US" altLang="zh-CN" b="1"/>
              <a:t> + </a:t>
            </a:r>
            <a:r>
              <a:rPr lang="en-US" altLang="zh-CN" b="1" i="1"/>
              <a:t>y</a:t>
            </a:r>
            <a:r>
              <a:rPr lang="en-US" altLang="zh-CN" b="1"/>
              <a:t>, </a:t>
            </a:r>
            <a:r>
              <a:rPr lang="en-US" altLang="zh-CN" b="1" i="1"/>
              <a:t>F </a:t>
            </a:r>
            <a:r>
              <a:rPr lang="en-US" altLang="zh-CN" b="1"/>
              <a:t>: </a:t>
            </a:r>
            <a:r>
              <a:rPr lang="en-US" altLang="zh-CN" b="1">
                <a:sym typeface="Symbol" pitchFamily="18" charset="2"/>
              </a:rPr>
              <a:t></a:t>
            </a:r>
            <a:r>
              <a:rPr lang="en-US" altLang="zh-CN" b="1" i="1"/>
              <a:t>g</a:t>
            </a:r>
            <a:r>
              <a:rPr lang="en-US" altLang="zh-CN" b="1"/>
              <a:t> </a:t>
            </a:r>
            <a:r>
              <a:rPr lang="en-US" altLang="zh-CN" b="1" i="1"/>
              <a:t>x</a:t>
            </a:r>
            <a:r>
              <a:rPr lang="en-US" altLang="zh-CN" b="1"/>
              <a:t>. </a:t>
            </a:r>
            <a:r>
              <a:rPr lang="en-US" altLang="zh-CN" b="1" i="1"/>
              <a:t>g</a:t>
            </a:r>
            <a:r>
              <a:rPr lang="en-US" altLang="zh-CN" b="1"/>
              <a:t>2}</a:t>
            </a:r>
            <a:r>
              <a:rPr lang="zh-CN" altLang="en-US" b="1"/>
              <a:t>是表达式</a:t>
            </a:r>
            <a:r>
              <a:rPr lang="en-US" altLang="zh-CN" b="1"/>
              <a:t>2, </a:t>
            </a:r>
            <a:r>
              <a:rPr lang="en-US" altLang="zh-CN" b="1">
                <a:sym typeface="Symbol" pitchFamily="18" charset="2"/>
              </a:rPr>
              <a:t></a:t>
            </a:r>
            <a:r>
              <a:rPr lang="en-US" altLang="zh-CN" b="1" i="1"/>
              <a:t> y</a:t>
            </a:r>
            <a:r>
              <a:rPr lang="en-US" altLang="zh-CN" b="1"/>
              <a:t>.</a:t>
            </a:r>
            <a:r>
              <a:rPr lang="en-US" altLang="zh-CN" b="1" i="1"/>
              <a:t>x</a:t>
            </a:r>
            <a:r>
              <a:rPr lang="en-US" altLang="zh-CN" b="1"/>
              <a:t>+</a:t>
            </a:r>
            <a:r>
              <a:rPr lang="en-US" altLang="zh-CN" b="1" i="1"/>
              <a:t>y,</a:t>
            </a:r>
            <a:r>
              <a:rPr lang="en-US" altLang="zh-CN" b="1"/>
              <a:t> </a:t>
            </a:r>
            <a:r>
              <a:rPr lang="en-US" altLang="zh-CN" b="1">
                <a:sym typeface="Symbol" pitchFamily="18" charset="2"/>
              </a:rPr>
              <a:t></a:t>
            </a:r>
            <a:r>
              <a:rPr lang="en-US" altLang="zh-CN" b="1" i="1"/>
              <a:t>g</a:t>
            </a:r>
            <a:r>
              <a:rPr lang="en-US" altLang="zh-CN" b="1"/>
              <a:t> </a:t>
            </a:r>
            <a:r>
              <a:rPr lang="en-US" altLang="zh-CN" b="1" i="1"/>
              <a:t>x</a:t>
            </a:r>
            <a:r>
              <a:rPr lang="en-US" altLang="zh-CN" b="1"/>
              <a:t>. </a:t>
            </a:r>
            <a:r>
              <a:rPr lang="en-US" altLang="zh-CN" b="1" i="1"/>
              <a:t>g</a:t>
            </a:r>
            <a:r>
              <a:rPr lang="en-US" altLang="zh-CN" b="1"/>
              <a:t>2</a:t>
            </a:r>
            <a:r>
              <a:rPr lang="zh-CN" altLang="en-US" b="1"/>
              <a:t>和</a:t>
            </a:r>
            <a:r>
              <a:rPr lang="en-US" altLang="zh-CN" b="1" i="1"/>
              <a:t>F</a:t>
            </a:r>
            <a:r>
              <a:rPr lang="en-US" altLang="zh-CN" b="1"/>
              <a:t> </a:t>
            </a:r>
            <a:r>
              <a:rPr lang="en-US" altLang="zh-CN" b="1" i="1"/>
              <a:t>f </a:t>
            </a:r>
            <a:r>
              <a:rPr lang="en-US" altLang="zh-CN" b="1"/>
              <a:t>1</a:t>
            </a:r>
            <a:r>
              <a:rPr lang="zh-CN" altLang="en-US" b="1"/>
              <a:t>的计算环境</a:t>
            </a:r>
          </a:p>
          <a:p>
            <a:pPr lvl="1"/>
            <a:r>
              <a:rPr lang="zh-CN" altLang="en-US" b="1"/>
              <a:t>表达式</a:t>
            </a:r>
            <a:r>
              <a:rPr lang="en-US" altLang="zh-CN" b="1" i="1"/>
              <a:t>e</a:t>
            </a:r>
            <a:r>
              <a:rPr lang="zh-CN" altLang="en-US" b="1"/>
              <a:t>和它的计算环境</a:t>
            </a:r>
            <a:r>
              <a:rPr lang="en-US" altLang="zh-CN" b="1" i="1"/>
              <a:t>u</a:t>
            </a:r>
            <a:r>
              <a:rPr lang="zh-CN" altLang="en-US" b="1"/>
              <a:t>形成二元组</a:t>
            </a:r>
            <a:r>
              <a:rPr lang="en-US" altLang="zh-CN" b="1"/>
              <a:t>(</a:t>
            </a:r>
            <a:r>
              <a:rPr lang="en-US" altLang="zh-CN" b="1" i="1"/>
              <a:t>e</a:t>
            </a:r>
            <a:r>
              <a:rPr lang="en-US" altLang="zh-CN" b="1"/>
              <a:t>, </a:t>
            </a:r>
            <a:r>
              <a:rPr lang="en-US" altLang="zh-CN" b="1" i="1"/>
              <a:t>u</a:t>
            </a:r>
            <a:r>
              <a:rPr lang="en-US" altLang="zh-CN" b="1"/>
              <a:t>)</a:t>
            </a:r>
            <a:r>
              <a:rPr lang="zh-CN" altLang="en-US" b="1"/>
              <a:t>，叫做闭包。环境</a:t>
            </a:r>
            <a:r>
              <a:rPr lang="en-US" altLang="zh-CN" b="1" i="1"/>
              <a:t>u</a:t>
            </a:r>
            <a:r>
              <a:rPr lang="zh-CN" altLang="en-US" b="1"/>
              <a:t>用来保证</a:t>
            </a:r>
            <a:r>
              <a:rPr lang="en-US" altLang="zh-CN" b="1" i="1"/>
              <a:t>e</a:t>
            </a:r>
            <a:r>
              <a:rPr lang="zh-CN" altLang="en-US" b="1"/>
              <a:t>中的自由变量会被正确地解释，因此环境</a:t>
            </a:r>
            <a:r>
              <a:rPr lang="en-US" altLang="zh-CN" b="1" i="1"/>
              <a:t>u</a:t>
            </a:r>
            <a:r>
              <a:rPr lang="zh-CN" altLang="en-US" b="1"/>
              <a:t>和变元</a:t>
            </a:r>
            <a:r>
              <a:rPr lang="en-US" altLang="zh-CN" b="1" i="1"/>
              <a:t>e</a:t>
            </a:r>
            <a:r>
              <a:rPr lang="zh-CN" altLang="en-US" b="1"/>
              <a:t>需要一起传递</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79363" name="Rectangle 3"/>
          <p:cNvSpPr>
            <a:spLocks noGrp="1" noChangeArrowheads="1"/>
          </p:cNvSpPr>
          <p:nvPr>
            <p:ph idx="1"/>
          </p:nvPr>
        </p:nvSpPr>
        <p:spPr>
          <a:xfrm>
            <a:off x="287338" y="1438275"/>
            <a:ext cx="8564562" cy="5254625"/>
          </a:xfrm>
          <a:noFill/>
        </p:spPr>
        <p:txBody>
          <a:bodyPr/>
          <a:lstStyle/>
          <a:p>
            <a:r>
              <a:rPr lang="zh-CN" altLang="en-US" b="1"/>
              <a:t>例</a:t>
            </a:r>
            <a:r>
              <a:rPr lang="en-US" altLang="zh-CN" b="1"/>
              <a:t>2</a:t>
            </a:r>
            <a:endParaRPr lang="en-US" altLang="zh-CN"/>
          </a:p>
          <a:p>
            <a:pPr lvl="1">
              <a:buFontTx/>
              <a:buNone/>
            </a:pPr>
            <a:r>
              <a:rPr lang="en-US" altLang="zh-CN" b="1"/>
              <a:t>letrec </a:t>
            </a:r>
            <a:r>
              <a:rPr lang="en-US" altLang="zh-CN" b="1" i="1"/>
              <a:t>comp</a:t>
            </a:r>
            <a:r>
              <a:rPr lang="en-US" altLang="zh-CN" b="1"/>
              <a:t> == </a:t>
            </a:r>
            <a:r>
              <a:rPr lang="en-US" altLang="zh-CN" b="1">
                <a:sym typeface="Symbol" pitchFamily="18" charset="2"/>
              </a:rPr>
              <a:t></a:t>
            </a:r>
            <a:r>
              <a:rPr lang="en-US" altLang="zh-CN" b="1" i="1"/>
              <a:t>f .</a:t>
            </a:r>
            <a:r>
              <a:rPr lang="en-US" altLang="zh-CN" b="1">
                <a:sym typeface="Symbol" pitchFamily="18" charset="2"/>
              </a:rPr>
              <a:t></a:t>
            </a:r>
            <a:r>
              <a:rPr lang="en-US" altLang="zh-CN" b="1" i="1"/>
              <a:t>g</a:t>
            </a:r>
            <a:r>
              <a:rPr lang="en-US" altLang="zh-CN" b="1"/>
              <a:t>. </a:t>
            </a:r>
            <a:r>
              <a:rPr lang="en-US" altLang="zh-CN" b="1">
                <a:sym typeface="Symbol" pitchFamily="18" charset="2"/>
              </a:rPr>
              <a:t></a:t>
            </a:r>
            <a:r>
              <a:rPr lang="en-US" altLang="zh-CN" b="1" i="1"/>
              <a:t>x</a:t>
            </a:r>
            <a:r>
              <a:rPr lang="en-US" altLang="zh-CN" b="1"/>
              <a:t>. </a:t>
            </a:r>
            <a:r>
              <a:rPr lang="en-US" altLang="zh-CN" b="1" i="1"/>
              <a:t>f </a:t>
            </a:r>
            <a:r>
              <a:rPr lang="en-US" altLang="zh-CN" b="1"/>
              <a:t>(</a:t>
            </a:r>
            <a:r>
              <a:rPr lang="en-US" altLang="zh-CN" b="1" i="1"/>
              <a:t>gx</a:t>
            </a:r>
            <a:r>
              <a:rPr lang="en-US" altLang="zh-CN" b="1"/>
              <a:t>);			</a:t>
            </a:r>
            <a:endParaRPr lang="zh-CN" altLang="en-US" b="1" i="1"/>
          </a:p>
          <a:p>
            <a:pPr lvl="1">
              <a:buFontTx/>
              <a:buNone/>
            </a:pPr>
            <a:r>
              <a:rPr lang="en-US" altLang="zh-CN" b="1" i="1"/>
              <a:t>		F</a:t>
            </a:r>
            <a:r>
              <a:rPr lang="en-US" altLang="zh-CN" b="1"/>
              <a:t> == </a:t>
            </a:r>
            <a:r>
              <a:rPr lang="en-US" altLang="zh-CN" b="1">
                <a:sym typeface="Symbol" pitchFamily="18" charset="2"/>
              </a:rPr>
              <a:t></a:t>
            </a:r>
            <a:r>
              <a:rPr lang="en-US" altLang="zh-CN" b="1" i="1"/>
              <a:t>x</a:t>
            </a:r>
            <a:r>
              <a:rPr lang="en-US" altLang="zh-CN" b="1"/>
              <a:t>. …;</a:t>
            </a:r>
            <a:endParaRPr lang="en-US" altLang="zh-CN" b="1" i="1"/>
          </a:p>
          <a:p>
            <a:pPr lvl="1">
              <a:buFontTx/>
              <a:buNone/>
            </a:pPr>
            <a:r>
              <a:rPr lang="en-US" altLang="zh-CN" b="1" i="1"/>
              <a:t>		G</a:t>
            </a:r>
            <a:r>
              <a:rPr lang="en-US" altLang="zh-CN" b="1"/>
              <a:t> == </a:t>
            </a:r>
            <a:r>
              <a:rPr lang="en-US" altLang="zh-CN" b="1">
                <a:sym typeface="Symbol" pitchFamily="18" charset="2"/>
              </a:rPr>
              <a:t></a:t>
            </a:r>
            <a:r>
              <a:rPr lang="en-US" altLang="zh-CN" b="1" i="1"/>
              <a:t>z</a:t>
            </a:r>
            <a:r>
              <a:rPr lang="en-US" altLang="zh-CN" b="1"/>
              <a:t>. …;</a:t>
            </a:r>
            <a:endParaRPr lang="en-US" altLang="zh-CN" b="1" i="1"/>
          </a:p>
          <a:p>
            <a:pPr lvl="1">
              <a:buFontTx/>
              <a:buNone/>
            </a:pPr>
            <a:r>
              <a:rPr lang="en-US" altLang="zh-CN" b="1" i="1"/>
              <a:t>		h</a:t>
            </a:r>
            <a:r>
              <a:rPr lang="en-US" altLang="zh-CN" b="1"/>
              <a:t> == </a:t>
            </a:r>
            <a:r>
              <a:rPr lang="en-US" altLang="zh-CN" b="1" i="1"/>
              <a:t>comp F G</a:t>
            </a:r>
            <a:endParaRPr lang="en-US" altLang="zh-CN" b="1"/>
          </a:p>
          <a:p>
            <a:pPr lvl="1">
              <a:buFontTx/>
              <a:buNone/>
            </a:pPr>
            <a:r>
              <a:rPr lang="en-US" altLang="zh-CN" b="1"/>
              <a:t>in </a:t>
            </a:r>
            <a:r>
              <a:rPr lang="en-US" altLang="zh-CN" b="1" i="1"/>
              <a:t>h</a:t>
            </a:r>
            <a:r>
              <a:rPr lang="en-US" altLang="zh-CN" b="1"/>
              <a:t>( ... ) + </a:t>
            </a:r>
            <a:r>
              <a:rPr lang="en-US" altLang="zh-CN" b="1" i="1"/>
              <a:t>F</a:t>
            </a:r>
            <a:r>
              <a:rPr lang="en-US" altLang="zh-CN" b="1"/>
              <a:t>( ... ) + </a:t>
            </a:r>
            <a:r>
              <a:rPr lang="en-US" altLang="zh-CN" b="1" i="1"/>
              <a:t>G</a:t>
            </a:r>
            <a:r>
              <a:rPr lang="en-US" altLang="zh-CN" b="1"/>
              <a:t>( ... ) 	</a:t>
            </a:r>
          </a:p>
          <a:p>
            <a:pPr lvl="1"/>
            <a:r>
              <a:rPr lang="zh-CN" altLang="en-US" b="1"/>
              <a:t>函数可以作为函数的变元</a:t>
            </a:r>
          </a:p>
          <a:p>
            <a:pPr lvl="1"/>
            <a:r>
              <a:rPr lang="zh-CN" altLang="en-US" b="1"/>
              <a:t>函数也可以作为函数的结果</a:t>
            </a:r>
          </a:p>
          <a:p>
            <a:pPr lvl="1"/>
            <a:r>
              <a:rPr lang="en-US" altLang="zh-CN" b="1" i="1"/>
              <a:t>n</a:t>
            </a:r>
            <a:r>
              <a:rPr lang="zh-CN" altLang="en-US" b="1"/>
              <a:t>元函数可作为高阶函数使用</a:t>
            </a:r>
            <a:r>
              <a:rPr lang="en-US" altLang="zh-CN" b="1"/>
              <a:t>, </a:t>
            </a:r>
            <a:r>
              <a:rPr lang="zh-CN" altLang="en-US" b="1"/>
              <a:t>当作用于</a:t>
            </a:r>
            <a:r>
              <a:rPr lang="en-US" altLang="zh-CN" b="1" i="1"/>
              <a:t>m</a:t>
            </a:r>
            <a:r>
              <a:rPr lang="en-US" altLang="zh-CN" b="1"/>
              <a:t> (</a:t>
            </a:r>
            <a:r>
              <a:rPr lang="en-US" altLang="zh-CN" b="1" i="1"/>
              <a:t>m </a:t>
            </a:r>
            <a:r>
              <a:rPr lang="en-US" altLang="zh-CN" b="1"/>
              <a:t>&lt; </a:t>
            </a:r>
            <a:r>
              <a:rPr lang="en-US" altLang="zh-CN" b="1" i="1"/>
              <a:t>n</a:t>
            </a:r>
            <a:r>
              <a:rPr lang="en-US" altLang="zh-CN" b="1"/>
              <a:t>)</a:t>
            </a:r>
            <a:r>
              <a:rPr lang="zh-CN" altLang="en-US" b="1"/>
              <a:t>个变元时，结果是一个</a:t>
            </a:r>
            <a:r>
              <a:rPr lang="en-US" altLang="zh-CN" b="1"/>
              <a:t>( </a:t>
            </a:r>
            <a:r>
              <a:rPr lang="en-US" altLang="zh-CN" b="1" i="1"/>
              <a:t>n </a:t>
            </a:r>
            <a:r>
              <a:rPr lang="en-US" altLang="zh-CN" b="1">
                <a:sym typeface="Symbol" pitchFamily="18" charset="2"/>
              </a:rPr>
              <a:t></a:t>
            </a:r>
            <a:r>
              <a:rPr lang="en-US" altLang="zh-CN" b="1"/>
              <a:t> </a:t>
            </a:r>
            <a:r>
              <a:rPr lang="en-US" altLang="zh-CN" b="1" i="1"/>
              <a:t>m </a:t>
            </a:r>
            <a:r>
              <a:rPr lang="en-US" altLang="zh-CN" b="1"/>
              <a:t>)</a:t>
            </a:r>
            <a:r>
              <a:rPr lang="zh-CN" altLang="en-US" b="1"/>
              <a:t>元的函数</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3.1 </a:t>
            </a:r>
            <a:r>
              <a:rPr lang="zh-CN" altLang="en-US" b="1"/>
              <a:t>函数式编程语言简介</a:t>
            </a:r>
            <a:endParaRPr lang="zh-CN" altLang="en-US"/>
          </a:p>
        </p:txBody>
      </p:sp>
      <p:sp>
        <p:nvSpPr>
          <p:cNvPr id="1681411" name="Rectangle 3"/>
          <p:cNvSpPr>
            <a:spLocks noGrp="1" noChangeArrowheads="1"/>
          </p:cNvSpPr>
          <p:nvPr>
            <p:ph idx="1"/>
          </p:nvPr>
        </p:nvSpPr>
        <p:spPr>
          <a:xfrm>
            <a:off x="287338" y="1438275"/>
            <a:ext cx="8564562" cy="5038725"/>
          </a:xfrm>
          <a:noFill/>
        </p:spPr>
        <p:txBody>
          <a:bodyPr/>
          <a:lstStyle/>
          <a:p>
            <a:pPr>
              <a:buFontTx/>
              <a:buNone/>
            </a:pPr>
            <a:r>
              <a:rPr lang="en-US" altLang="zh-CN" b="1"/>
              <a:t>13.1.3 </a:t>
            </a:r>
            <a:r>
              <a:rPr lang="zh-CN" altLang="en-US" b="1"/>
              <a:t>变量的自由出现和约束出现</a:t>
            </a:r>
            <a:endParaRPr lang="en-US" altLang="zh-CN"/>
          </a:p>
          <a:p>
            <a:pPr lvl="1">
              <a:spcBef>
                <a:spcPct val="5000"/>
              </a:spcBef>
            </a:pPr>
            <a:r>
              <a:rPr lang="zh-CN" altLang="en-US" b="1"/>
              <a:t>在</a:t>
            </a:r>
            <a:r>
              <a:rPr lang="en-US" altLang="zh-CN" b="1"/>
              <a:t>letrec  </a:t>
            </a:r>
            <a:r>
              <a:rPr lang="en-US" altLang="zh-CN" b="1" i="1"/>
              <a:t>v</a:t>
            </a:r>
            <a:r>
              <a:rPr lang="en-US" altLang="zh-CN" b="1" baseline="-25000"/>
              <a:t>1</a:t>
            </a:r>
            <a:r>
              <a:rPr lang="en-US" altLang="zh-CN" b="1"/>
              <a:t>== </a:t>
            </a:r>
            <a:r>
              <a:rPr lang="en-US" altLang="zh-CN" b="1" i="1"/>
              <a:t>e</a:t>
            </a:r>
            <a:r>
              <a:rPr lang="en-US" altLang="zh-CN" b="1" baseline="-25000"/>
              <a:t>1</a:t>
            </a:r>
            <a:r>
              <a:rPr lang="en-US" altLang="zh-CN" b="1"/>
              <a:t>; </a:t>
            </a:r>
            <a:r>
              <a:rPr lang="en-US" altLang="zh-CN" b="1" i="1"/>
              <a:t>v</a:t>
            </a:r>
            <a:r>
              <a:rPr lang="en-US" altLang="zh-CN" b="1" baseline="-25000"/>
              <a:t>2</a:t>
            </a:r>
            <a:r>
              <a:rPr lang="en-US" altLang="zh-CN" b="1"/>
              <a:t>== </a:t>
            </a:r>
            <a:r>
              <a:rPr lang="en-US" altLang="zh-CN" b="1" i="1"/>
              <a:t>e</a:t>
            </a:r>
            <a:r>
              <a:rPr lang="en-US" altLang="zh-CN" b="1" baseline="-25000"/>
              <a:t>2</a:t>
            </a:r>
            <a:r>
              <a:rPr lang="en-US" altLang="zh-CN" b="1"/>
              <a:t>; . . . </a:t>
            </a:r>
            <a:r>
              <a:rPr lang="en-US" altLang="zh-CN" b="1" i="1"/>
              <a:t>v</a:t>
            </a:r>
            <a:r>
              <a:rPr lang="en-US" altLang="zh-CN" b="1" i="1" baseline="-25000"/>
              <a:t>n</a:t>
            </a:r>
            <a:r>
              <a:rPr lang="en-US" altLang="zh-CN" b="1"/>
              <a:t>== </a:t>
            </a:r>
            <a:r>
              <a:rPr lang="en-US" altLang="zh-CN" b="1" i="1"/>
              <a:t>e</a:t>
            </a:r>
            <a:r>
              <a:rPr lang="en-US" altLang="zh-CN" b="1" i="1" baseline="-25000"/>
              <a:t>n</a:t>
            </a:r>
            <a:r>
              <a:rPr lang="en-US" altLang="zh-CN" b="1" i="1"/>
              <a:t> </a:t>
            </a:r>
            <a:r>
              <a:rPr lang="en-US" altLang="zh-CN" b="1"/>
              <a:t>in </a:t>
            </a:r>
            <a:r>
              <a:rPr lang="en-US" altLang="zh-CN" b="1" i="1"/>
              <a:t>e</a:t>
            </a:r>
            <a:r>
              <a:rPr lang="en-US" altLang="zh-CN" b="1" baseline="-25000"/>
              <a:t>0</a:t>
            </a:r>
            <a:r>
              <a:rPr lang="zh-CN" altLang="en-US" b="1"/>
              <a:t>中，等号左边的</a:t>
            </a:r>
            <a:r>
              <a:rPr lang="en-US" altLang="zh-CN" b="1" i="1"/>
              <a:t>v</a:t>
            </a:r>
            <a:r>
              <a:rPr lang="en-US" altLang="zh-CN" b="1" baseline="-25000"/>
              <a:t>1</a:t>
            </a:r>
            <a:r>
              <a:rPr lang="en-US" altLang="zh-CN" b="1"/>
              <a:t>, …, </a:t>
            </a:r>
            <a:r>
              <a:rPr lang="en-US" altLang="zh-CN" b="1" i="1"/>
              <a:t>v</a:t>
            </a:r>
            <a:r>
              <a:rPr lang="en-US" altLang="zh-CN" b="1" i="1" baseline="-25000"/>
              <a:t>n</a:t>
            </a:r>
            <a:r>
              <a:rPr lang="zh-CN" altLang="en-US" b="1"/>
              <a:t>是这些变量的定义性出现</a:t>
            </a:r>
          </a:p>
          <a:p>
            <a:pPr lvl="1">
              <a:spcBef>
                <a:spcPct val="5000"/>
              </a:spcBef>
            </a:pPr>
            <a:r>
              <a:rPr lang="zh-CN" altLang="en-US" b="1">
                <a:sym typeface="Symbol" pitchFamily="18" charset="2"/>
              </a:rPr>
              <a:t>在</a:t>
            </a:r>
            <a:r>
              <a:rPr lang="en-US" altLang="zh-CN" b="1" i="1"/>
              <a:t>v</a:t>
            </a:r>
            <a:r>
              <a:rPr lang="en-US" altLang="zh-CN" b="1" baseline="-25000"/>
              <a:t>1</a:t>
            </a:r>
            <a:r>
              <a:rPr lang="en-US" altLang="zh-CN" b="1"/>
              <a:t> … </a:t>
            </a:r>
            <a:r>
              <a:rPr lang="en-US" altLang="zh-CN" b="1" i="1"/>
              <a:t>v</a:t>
            </a:r>
            <a:r>
              <a:rPr lang="en-US" altLang="zh-CN" b="1" i="1" baseline="-25000"/>
              <a:t>n</a:t>
            </a:r>
            <a:r>
              <a:rPr lang="en-US" altLang="zh-CN" b="1"/>
              <a:t>.</a:t>
            </a:r>
            <a:r>
              <a:rPr lang="en-US" altLang="zh-CN" b="1" i="1"/>
              <a:t>e</a:t>
            </a:r>
            <a:r>
              <a:rPr lang="zh-CN" altLang="en-US" b="1"/>
              <a:t>的</a:t>
            </a:r>
            <a:r>
              <a:rPr lang="zh-CN" altLang="en-US" b="1">
                <a:sym typeface="Symbol" pitchFamily="18" charset="2"/>
              </a:rPr>
              <a:t></a:t>
            </a:r>
            <a:r>
              <a:rPr lang="en-US" altLang="zh-CN" b="1" i="1"/>
              <a:t>v</a:t>
            </a:r>
            <a:r>
              <a:rPr lang="en-US" altLang="zh-CN" b="1" baseline="-25000"/>
              <a:t>1</a:t>
            </a:r>
            <a:r>
              <a:rPr lang="en-US" altLang="zh-CN" b="1"/>
              <a:t> … </a:t>
            </a:r>
            <a:r>
              <a:rPr lang="en-US" altLang="zh-CN" b="1" i="1"/>
              <a:t>v</a:t>
            </a:r>
            <a:r>
              <a:rPr lang="en-US" altLang="zh-CN" b="1" i="1" baseline="-25000"/>
              <a:t>n</a:t>
            </a:r>
            <a:r>
              <a:rPr lang="zh-CN" altLang="en-US" b="1"/>
              <a:t>中的</a:t>
            </a:r>
            <a:r>
              <a:rPr lang="en-US" altLang="zh-CN" b="1" i="1"/>
              <a:t>v</a:t>
            </a:r>
            <a:r>
              <a:rPr lang="en-US" altLang="zh-CN" b="1" baseline="-25000"/>
              <a:t>1</a:t>
            </a:r>
            <a:r>
              <a:rPr lang="en-US" altLang="zh-CN" b="1"/>
              <a:t>, …, </a:t>
            </a:r>
            <a:r>
              <a:rPr lang="en-US" altLang="zh-CN" b="1" i="1"/>
              <a:t>v</a:t>
            </a:r>
            <a:r>
              <a:rPr lang="en-US" altLang="zh-CN" b="1" i="1" baseline="-25000"/>
              <a:t>n</a:t>
            </a:r>
            <a:r>
              <a:rPr lang="zh-CN" altLang="en-US" b="1"/>
              <a:t>是这些变量的定义性出现</a:t>
            </a:r>
          </a:p>
          <a:p>
            <a:pPr lvl="1">
              <a:spcBef>
                <a:spcPct val="5000"/>
              </a:spcBef>
            </a:pPr>
            <a:r>
              <a:rPr lang="zh-CN" altLang="en-US" b="1"/>
              <a:t>变量出现在其它地方都是引用性出现</a:t>
            </a:r>
          </a:p>
          <a:p>
            <a:pPr lvl="1">
              <a:spcBef>
                <a:spcPct val="5000"/>
              </a:spcBef>
            </a:pPr>
            <a:endParaRPr lang="zh-CN" altLang="en-US" b="1"/>
          </a:p>
          <a:p>
            <a:pPr lvl="1">
              <a:spcBef>
                <a:spcPct val="5000"/>
              </a:spcBef>
            </a:pPr>
            <a:r>
              <a:rPr lang="zh-CN" altLang="en-US" b="1"/>
              <a:t>引用性出现分成自由出现和约束出现</a:t>
            </a:r>
          </a:p>
          <a:p>
            <a:pPr lvl="1">
              <a:spcBef>
                <a:spcPct val="5000"/>
              </a:spcBef>
              <a:buFontTx/>
              <a:buNone/>
            </a:pPr>
            <a:r>
              <a:rPr lang="en-US" altLang="zh-CN" b="1" i="1"/>
              <a:t>	</a:t>
            </a:r>
            <a:r>
              <a:rPr lang="zh-CN" altLang="en-US" b="1"/>
              <a:t>在</a:t>
            </a:r>
            <a:r>
              <a:rPr lang="en-US" altLang="zh-CN" b="1"/>
              <a:t> (</a:t>
            </a:r>
            <a:r>
              <a:rPr lang="en-US" altLang="zh-CN" b="1">
                <a:sym typeface="Symbol" pitchFamily="18" charset="2"/>
              </a:rPr>
              <a:t></a:t>
            </a:r>
            <a:r>
              <a:rPr lang="en-US" altLang="zh-CN" b="1" i="1"/>
              <a:t>x</a:t>
            </a:r>
            <a:r>
              <a:rPr lang="en-US" altLang="zh-CN" b="1"/>
              <a:t> </a:t>
            </a:r>
            <a:r>
              <a:rPr lang="en-US" altLang="zh-CN" b="1" i="1"/>
              <a:t>y</a:t>
            </a:r>
            <a:r>
              <a:rPr lang="en-US" altLang="zh-CN" b="1"/>
              <a:t>. (</a:t>
            </a:r>
            <a:r>
              <a:rPr lang="en-US" altLang="zh-CN" b="1">
                <a:sym typeface="Symbol" pitchFamily="18" charset="2"/>
              </a:rPr>
              <a:t></a:t>
            </a:r>
            <a:r>
              <a:rPr lang="en-US" altLang="zh-CN" b="1" i="1"/>
              <a:t>z</a:t>
            </a:r>
            <a:r>
              <a:rPr lang="en-US" altLang="zh-CN" b="1"/>
              <a:t>. </a:t>
            </a:r>
            <a:r>
              <a:rPr lang="en-US" altLang="zh-CN" b="1" i="1">
                <a:solidFill>
                  <a:srgbClr val="00FF00"/>
                </a:solidFill>
              </a:rPr>
              <a:t>x</a:t>
            </a:r>
            <a:r>
              <a:rPr lang="en-US" altLang="zh-CN" b="1" i="1"/>
              <a:t> </a:t>
            </a:r>
            <a:r>
              <a:rPr lang="en-US" altLang="zh-CN" b="1"/>
              <a:t>+ </a:t>
            </a:r>
            <a:r>
              <a:rPr lang="en-US" altLang="zh-CN" b="1" i="1">
                <a:solidFill>
                  <a:srgbClr val="00FF00"/>
                </a:solidFill>
              </a:rPr>
              <a:t>z</a:t>
            </a:r>
            <a:r>
              <a:rPr lang="en-US" altLang="zh-CN" b="1"/>
              <a:t>) (</a:t>
            </a:r>
            <a:r>
              <a:rPr lang="en-US" altLang="zh-CN" b="1" i="1">
                <a:solidFill>
                  <a:srgbClr val="00FF00"/>
                </a:solidFill>
              </a:rPr>
              <a:t>y</a:t>
            </a:r>
            <a:r>
              <a:rPr lang="en-US" altLang="zh-CN" b="1"/>
              <a:t> + </a:t>
            </a:r>
            <a:r>
              <a:rPr lang="en-US" altLang="zh-CN" b="1" i="1">
                <a:solidFill>
                  <a:schemeClr val="tx2"/>
                </a:solidFill>
              </a:rPr>
              <a:t>z</a:t>
            </a:r>
            <a:r>
              <a:rPr lang="en-US" altLang="zh-CN" b="1"/>
              <a:t> ) ) </a:t>
            </a:r>
            <a:r>
              <a:rPr lang="en-US" altLang="zh-CN" b="1" i="1">
                <a:solidFill>
                  <a:schemeClr val="tx2"/>
                </a:solidFill>
              </a:rPr>
              <a:t>x</a:t>
            </a:r>
            <a:r>
              <a:rPr lang="zh-CN" altLang="en-US" b="1"/>
              <a:t>中，</a:t>
            </a:r>
          </a:p>
          <a:p>
            <a:pPr lvl="1">
              <a:spcBef>
                <a:spcPct val="5000"/>
              </a:spcBef>
              <a:buFontTx/>
              <a:buNone/>
            </a:pPr>
            <a:r>
              <a:rPr lang="zh-CN" altLang="en-US" b="1"/>
              <a:t>	自由出现的变量：</a:t>
            </a:r>
            <a:r>
              <a:rPr lang="en-US" altLang="zh-CN" b="1" i="1">
                <a:solidFill>
                  <a:schemeClr val="tx2"/>
                </a:solidFill>
              </a:rPr>
              <a:t>x</a:t>
            </a:r>
            <a:r>
              <a:rPr lang="en-US" altLang="zh-CN" b="1"/>
              <a:t>, </a:t>
            </a:r>
            <a:r>
              <a:rPr lang="en-US" altLang="zh-CN" b="1" i="1">
                <a:solidFill>
                  <a:schemeClr val="tx2"/>
                </a:solidFill>
              </a:rPr>
              <a:t>z</a:t>
            </a:r>
          </a:p>
          <a:p>
            <a:pPr lvl="1">
              <a:spcBef>
                <a:spcPct val="5000"/>
              </a:spcBef>
              <a:buFontTx/>
              <a:buNone/>
            </a:pPr>
            <a:r>
              <a:rPr lang="en-US" altLang="zh-CN" b="1"/>
              <a:t>	</a:t>
            </a:r>
            <a:r>
              <a:rPr lang="zh-CN" altLang="en-US" b="1"/>
              <a:t>约束出现的变量：</a:t>
            </a:r>
            <a:r>
              <a:rPr lang="en-US" altLang="zh-CN" b="1" i="1">
                <a:solidFill>
                  <a:srgbClr val="00FF00"/>
                </a:solidFill>
              </a:rPr>
              <a:t>x</a:t>
            </a:r>
            <a:r>
              <a:rPr lang="en-US" altLang="zh-CN" b="1"/>
              <a:t>, </a:t>
            </a:r>
            <a:r>
              <a:rPr lang="en-US" altLang="zh-CN" b="1" i="1">
                <a:solidFill>
                  <a:srgbClr val="00FF00"/>
                </a:solidFill>
              </a:rPr>
              <a:t>y</a:t>
            </a:r>
            <a:r>
              <a:rPr lang="en-US" altLang="zh-CN" b="1"/>
              <a:t>, </a:t>
            </a:r>
            <a:r>
              <a:rPr lang="en-US" altLang="zh-CN" b="1" i="1">
                <a:solidFill>
                  <a:srgbClr val="00FF00"/>
                </a:solidFill>
              </a:rPr>
              <a:t>z</a:t>
            </a:r>
            <a:endParaRPr lang="en-US" altLang="zh-CN">
              <a:solidFill>
                <a:srgbClr val="00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a:xfrm>
            <a:off x="304800" y="228600"/>
            <a:ext cx="8458200" cy="1143000"/>
          </a:xfrm>
        </p:spPr>
        <p:txBody>
          <a:bodyPr/>
          <a:lstStyle/>
          <a:p>
            <a:r>
              <a:rPr lang="zh-CN" altLang="en-US" b="1"/>
              <a:t>1</a:t>
            </a:r>
            <a:r>
              <a:rPr lang="en-US" altLang="zh-CN" b="1"/>
              <a:t>3.2</a:t>
            </a:r>
            <a:r>
              <a:rPr lang="zh-CN" altLang="en-US" b="1"/>
              <a:t>函数式语言的编译简介</a:t>
            </a:r>
            <a:endParaRPr lang="zh-CN" altLang="en-US"/>
          </a:p>
        </p:txBody>
      </p:sp>
      <p:sp>
        <p:nvSpPr>
          <p:cNvPr id="1683459" name="Rectangle 3"/>
          <p:cNvSpPr>
            <a:spLocks noGrp="1" noChangeArrowheads="1"/>
          </p:cNvSpPr>
          <p:nvPr>
            <p:ph idx="1"/>
          </p:nvPr>
        </p:nvSpPr>
        <p:spPr>
          <a:xfrm>
            <a:off x="287338" y="1438275"/>
            <a:ext cx="8564562" cy="5038725"/>
          </a:xfrm>
          <a:noFill/>
        </p:spPr>
        <p:txBody>
          <a:bodyPr/>
          <a:lstStyle/>
          <a:p>
            <a:r>
              <a:rPr lang="zh-CN" altLang="en-US" b="1"/>
              <a:t>概述	</a:t>
            </a:r>
          </a:p>
          <a:p>
            <a:pPr lvl="1"/>
            <a:r>
              <a:rPr lang="zh-CN" altLang="en-US" b="1"/>
              <a:t>将按需调用语义和静态约束的函数式语言</a:t>
            </a:r>
            <a:r>
              <a:rPr lang="en-US" altLang="zh-CN" b="1"/>
              <a:t>SFP</a:t>
            </a:r>
            <a:r>
              <a:rPr lang="zh-CN" altLang="en-US" b="1"/>
              <a:t>的程序编译成</a:t>
            </a:r>
            <a:r>
              <a:rPr lang="en-US" altLang="zh-CN" b="1"/>
              <a:t>FAM</a:t>
            </a:r>
            <a:r>
              <a:rPr lang="zh-CN" altLang="en-US" b="1"/>
              <a:t>的机器语言</a:t>
            </a:r>
          </a:p>
          <a:p>
            <a:pPr lvl="1"/>
            <a:r>
              <a:rPr lang="en-US" altLang="zh-CN" b="1"/>
              <a:t>FAM</a:t>
            </a:r>
            <a:r>
              <a:rPr lang="zh-CN" altLang="en-US" b="1"/>
              <a:t>是一种抽象机，它有一个栈，生存期符合栈式管理的所有变量都分配在栈中；它还有一个堆</a:t>
            </a:r>
            <a:r>
              <a:rPr lang="en-US" altLang="zh-CN" b="1"/>
              <a:t>,</a:t>
            </a:r>
            <a:r>
              <a:rPr lang="zh-CN" altLang="en-US" b="1"/>
              <a:t>所有其它的变量都存在堆中</a:t>
            </a:r>
            <a:endParaRPr lang="en-US" altLang="zh-CN"/>
          </a:p>
          <a:p>
            <a:pPr lvl="1">
              <a:spcBef>
                <a:spcPct val="0"/>
              </a:spcBef>
            </a:pPr>
            <a:r>
              <a:rPr lang="zh-CN" altLang="en-US" b="1"/>
              <a:t>先用一连串的例子来启发后面从</a:t>
            </a:r>
            <a:r>
              <a:rPr lang="en-US" altLang="zh-CN" b="1"/>
              <a:t>SFP</a:t>
            </a:r>
            <a:r>
              <a:rPr lang="zh-CN" altLang="en-US" b="1"/>
              <a:t>程序到</a:t>
            </a:r>
            <a:r>
              <a:rPr lang="en-US" altLang="zh-CN" b="1"/>
              <a:t>FAM</a:t>
            </a:r>
            <a:r>
              <a:rPr lang="zh-CN" altLang="en-US" b="1"/>
              <a:t>程序的编译描述</a:t>
            </a:r>
            <a:endParaRPr lang="en-US" altLang="zh-CN"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17551</TotalTime>
  <Words>1915</Words>
  <Application>Microsoft Office PowerPoint</Application>
  <PresentationFormat>全屏显示(4:3)</PresentationFormat>
  <Paragraphs>638</Paragraphs>
  <Slides>48</Slides>
  <Notes>48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Times New Roman</vt:lpstr>
      <vt:lpstr>宋体</vt:lpstr>
      <vt:lpstr>Courier New</vt:lpstr>
      <vt:lpstr>Symbol</vt:lpstr>
      <vt:lpstr>Arial</vt:lpstr>
      <vt:lpstr>Euclid Extra</vt:lpstr>
      <vt:lpstr>Office 主题​​</vt:lpstr>
      <vt:lpstr>第十三章  函数式语言的编译</vt:lpstr>
      <vt:lpstr>13.1 函数式编程语言简介</vt:lpstr>
      <vt:lpstr>13.1 函数式编程语言简介</vt:lpstr>
      <vt:lpstr>13.1 函数式编程语言简介</vt:lpstr>
      <vt:lpstr>13.1 函数式编程语言简介</vt:lpstr>
      <vt:lpstr>13.1 函数式编程语言简介</vt:lpstr>
      <vt:lpstr>13.1 函数式编程语言简介</vt:lpstr>
      <vt:lpstr>13.1 函数式编程语言简介</vt:lpstr>
      <vt:lpstr>13.2函数式语言的编译简介</vt:lpstr>
      <vt:lpstr>13.2函数式语言的编译简介</vt:lpstr>
      <vt:lpstr>13.2函数式语言的编译简介</vt:lpstr>
      <vt:lpstr>13.2函数式语言的编译简介</vt:lpstr>
      <vt:lpstr>13.2函数式语言的编译简介</vt:lpstr>
      <vt:lpstr>13.2函数式语言的编译简介</vt:lpstr>
      <vt:lpstr>13.2函数式语言的编译简介</vt:lpstr>
      <vt:lpstr>13.2函数式语言的编译简介</vt:lpstr>
      <vt:lpstr>13.2函数式语言的编译简介</vt:lpstr>
      <vt:lpstr>13.2函数式语言的编译简介</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13.3 抽象机的体系结构</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13.4 指令集和编译</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864</cp:revision>
  <dcterms:created xsi:type="dcterms:W3CDTF">2000-08-08T16:59:41Z</dcterms:created>
  <dcterms:modified xsi:type="dcterms:W3CDTF">2014-02-28T03:24:31Z</dcterms:modified>
</cp:coreProperties>
</file>