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74"/>
  </p:notesMasterIdLst>
  <p:handoutMasterIdLst>
    <p:handoutMasterId r:id="rId75"/>
  </p:handoutMasterIdLst>
  <p:sldIdLst>
    <p:sldId id="483" r:id="rId2"/>
    <p:sldId id="486" r:id="rId3"/>
    <p:sldId id="441" r:id="rId4"/>
    <p:sldId id="345" r:id="rId5"/>
    <p:sldId id="443" r:id="rId6"/>
    <p:sldId id="450" r:id="rId7"/>
    <p:sldId id="451" r:id="rId8"/>
    <p:sldId id="457" r:id="rId9"/>
    <p:sldId id="460" r:id="rId10"/>
    <p:sldId id="466" r:id="rId11"/>
    <p:sldId id="375" r:id="rId12"/>
    <p:sldId id="469" r:id="rId13"/>
    <p:sldId id="475" r:id="rId14"/>
    <p:sldId id="356" r:id="rId15"/>
    <p:sldId id="355" r:id="rId16"/>
    <p:sldId id="357" r:id="rId17"/>
    <p:sldId id="419" r:id="rId18"/>
    <p:sldId id="478" r:id="rId19"/>
    <p:sldId id="373" r:id="rId20"/>
    <p:sldId id="359" r:id="rId21"/>
    <p:sldId id="360" r:id="rId22"/>
    <p:sldId id="490" r:id="rId23"/>
    <p:sldId id="372" r:id="rId24"/>
    <p:sldId id="376" r:id="rId25"/>
    <p:sldId id="434" r:id="rId26"/>
    <p:sldId id="378" r:id="rId27"/>
    <p:sldId id="496" r:id="rId28"/>
    <p:sldId id="385" r:id="rId29"/>
    <p:sldId id="384" r:id="rId30"/>
    <p:sldId id="386" r:id="rId31"/>
    <p:sldId id="383" r:id="rId32"/>
    <p:sldId id="387" r:id="rId33"/>
    <p:sldId id="382" r:id="rId34"/>
    <p:sldId id="381" r:id="rId35"/>
    <p:sldId id="388" r:id="rId36"/>
    <p:sldId id="379" r:id="rId37"/>
    <p:sldId id="380" r:id="rId38"/>
    <p:sldId id="497" r:id="rId39"/>
    <p:sldId id="498" r:id="rId40"/>
    <p:sldId id="499" r:id="rId41"/>
    <p:sldId id="393" r:id="rId42"/>
    <p:sldId id="394" r:id="rId43"/>
    <p:sldId id="420" r:id="rId44"/>
    <p:sldId id="500" r:id="rId45"/>
    <p:sldId id="397" r:id="rId46"/>
    <p:sldId id="398" r:id="rId47"/>
    <p:sldId id="399" r:id="rId48"/>
    <p:sldId id="400" r:id="rId49"/>
    <p:sldId id="401" r:id="rId50"/>
    <p:sldId id="502" r:id="rId51"/>
    <p:sldId id="503" r:id="rId52"/>
    <p:sldId id="403" r:id="rId53"/>
    <p:sldId id="427" r:id="rId54"/>
    <p:sldId id="405" r:id="rId55"/>
    <p:sldId id="406" r:id="rId56"/>
    <p:sldId id="407" r:id="rId57"/>
    <p:sldId id="408" r:id="rId58"/>
    <p:sldId id="409" r:id="rId59"/>
    <p:sldId id="417" r:id="rId60"/>
    <p:sldId id="421" r:id="rId61"/>
    <p:sldId id="412" r:id="rId62"/>
    <p:sldId id="504" r:id="rId63"/>
    <p:sldId id="414" r:id="rId64"/>
    <p:sldId id="416" r:id="rId65"/>
    <p:sldId id="415" r:id="rId66"/>
    <p:sldId id="505" r:id="rId67"/>
    <p:sldId id="436" r:id="rId68"/>
    <p:sldId id="438" r:id="rId69"/>
    <p:sldId id="508" r:id="rId70"/>
    <p:sldId id="429" r:id="rId71"/>
    <p:sldId id="430" r:id="rId72"/>
    <p:sldId id="418" r:id="rId7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00CC66"/>
    <a:srgbClr val="CCCC00"/>
    <a:srgbClr val="CCFF66"/>
    <a:srgbClr val="33CC33"/>
    <a:srgbClr val="CC0000"/>
    <a:srgbClr val="FF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8220" autoAdjust="0"/>
  </p:normalViewPr>
  <p:slideViewPr>
    <p:cSldViewPr>
      <p:cViewPr>
        <p:scale>
          <a:sx n="66" d="100"/>
          <a:sy n="66" d="100"/>
        </p:scale>
        <p:origin x="-1920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308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endParaRPr lang="zh-CN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endParaRPr lang="en-US" altLang="zh-CN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endParaRPr lang="en-US" altLang="zh-CN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fld id="{4DBCBBDE-DB17-4136-9C36-0B87E56F8A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505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/>
            </a:lvl1pPr>
          </a:lstStyle>
          <a:p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 altLang="zh-CN"/>
          </a:p>
        </p:txBody>
      </p:sp>
      <p:sp>
        <p:nvSpPr>
          <p:cNvPr id="522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/>
            </a:lvl1pPr>
          </a:lstStyle>
          <a:p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32A35810-9B3A-4F13-8350-E2D43889D3C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808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812A2-41FE-474E-830A-86D3CC6672DB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23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48EED-0C3B-4A30-9B43-B6EFABB787F7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588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700F4-CCB6-4C1E-B29D-2773F447E72E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375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2A258-9899-4B5B-B216-A5520CFAB1AF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594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E76A-EBCC-4B6A-A871-12BB2CB737EB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607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8D175-8694-4DB1-849D-9F85987EBDF3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346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224DD-94DA-4576-B017-B796D2AB7D29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344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4820E-BAB6-4C51-BF4E-5CD659C7CFFB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348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C5355-7C11-4081-BD91-E6483E755CC4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60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EED45-8B80-4001-90B0-2E64AA58A995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61337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33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722E3-3C93-41B4-923E-5A97D3A4CAA5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37273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A33514-02DE-45F2-B50D-C9A793A5BC28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629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5930F-AF1C-4E5F-A56A-743E80075250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35430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43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450AB-7EDB-474E-ACDA-5E28EC0936E3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35635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63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344CC-FF39-4BCC-971E-89EE1CFB769A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637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《编译原理习题精选》1.5题。</a:t>
            </a:r>
            <a:endParaRPr lang="en-US" altLang="zh-CN" sz="28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59F51-06A3-4737-BCD3-264C4BAD5747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405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C86B66-BF1E-4958-86B0-54544016451E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407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87577-BA07-401E-A699-949B304F4AF3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462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FA341-D011-493C-AF6E-7FF06611632A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653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1B9762-B9B2-4D62-A8E0-55D4450C3149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413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3232A-A747-48CB-B126-231747815F6F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415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E8F21-099E-41AE-B7DD-2A7D71F0B772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417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2E6645-8450-4BD2-8C03-A25A1DCD660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521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152E6E-50A8-4A35-8DBA-E46132086B39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419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5D0705-9E4A-437E-9641-B0C36C44DB5D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421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4C19E9-DEB0-4032-9181-653C957DD0F5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659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91329-762E-40EE-9513-F776484B6EBE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661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77FF3-2733-46D8-A90F-5EAD92424885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425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B5BCF5-380E-4822-84C2-8227A429E9C4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490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DD90D-4F99-44F0-B2F7-60367D3159DD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430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6C753-1DA2-4D86-AF50-EC6C45B8E567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432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9FF5E-5C48-4D71-B339-04DF0215E438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434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6A85C-150A-4332-A3A8-C0FA87A4F769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436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CD509-8C50-4DB5-95BC-64CFD03BC62B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292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F8299-A76A-4AD5-AA96-0E55A3CA97F3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438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5278AD-5E00-4ED9-B79F-C4C2BEE818E0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454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比较手工构造的</a:t>
            </a:r>
            <a:r>
              <a:rPr lang="en-US" altLang="zh-CN" sz="2800"/>
              <a:t>NFA</a:t>
            </a:r>
            <a:r>
              <a:rPr lang="zh-CN" altLang="en-US" sz="2800"/>
              <a:t>和用教材上语法制导的算法构造的</a:t>
            </a:r>
            <a:r>
              <a:rPr lang="en-US" altLang="zh-CN" sz="2800"/>
              <a:t>NFA。</a:t>
            </a:r>
            <a:r>
              <a:rPr lang="zh-CN" altLang="en-US" sz="2800"/>
              <a:t>鼓励学生写出引入尽可能少的</a:t>
            </a:r>
            <a:r>
              <a:rPr lang="zh-CN" altLang="en-US" sz="2800">
                <a:sym typeface="Symbol" pitchFamily="18" charset="2"/>
              </a:rPr>
              <a:t> 转换的</a:t>
            </a:r>
            <a:r>
              <a:rPr lang="zh-CN" altLang="en-US" sz="2800"/>
              <a:t>语法制导的算法，在将来的解题中使用这个算法。</a:t>
            </a:r>
            <a:endParaRPr lang="en-US" altLang="zh-CN" sz="28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756992-10E6-419D-9583-52696F8B5201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46489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48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ACA4D-38BE-4B54-A832-16A3C41AF3B8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4444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44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8545B-B8CF-49C0-9A70-193533E087C8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6635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35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7917EF-21E8-4C5B-8BF0-0A17C1672E84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4485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85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70E39-F4A4-4151-A248-398D8E5CFD8A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4526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17C968-07F1-45A1-BA45-A318610325AA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4505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BE3FCC-10EB-4F76-BA92-90124D95F7A1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66560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39E9C-78EC-4056-85F6-0F4B367C73FC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50688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68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CD920F-EEE1-4F86-9660-475C4AFB49F7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525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CE6E5-1B3A-493B-A2B1-8F0BDB00D835}" type="slidenum">
              <a:rPr lang="zh-CN" altLang="en-US"/>
              <a:pPr/>
              <a:t>68</a:t>
            </a:fld>
            <a:endParaRPr lang="en-US" altLang="zh-CN"/>
          </a:p>
        </p:txBody>
      </p:sp>
      <p:sp>
        <p:nvSpPr>
          <p:cNvPr id="51097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09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4E1041-1F9A-4A2F-BCDF-9C52226021DA}" type="slidenum">
              <a:rPr lang="zh-CN" altLang="en-US"/>
              <a:pPr/>
              <a:t>69</a:t>
            </a:fld>
            <a:endParaRPr lang="en-US" altLang="zh-CN"/>
          </a:p>
        </p:txBody>
      </p:sp>
      <p:sp>
        <p:nvSpPr>
          <p:cNvPr id="67174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17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/>
              <a:t>《编译原理习题精选》1.3。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71739-8CCB-4EB9-9255-8846AC2DCC7A}" type="slidenum">
              <a:rPr lang="zh-CN" altLang="en-US"/>
              <a:pPr/>
              <a:t>70</a:t>
            </a:fld>
            <a:endParaRPr lang="en-US" altLang="zh-CN"/>
          </a:p>
        </p:txBody>
      </p:sp>
      <p:sp>
        <p:nvSpPr>
          <p:cNvPr id="4945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45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/>
              <a:t>《编译原理习题精选》1.3。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31611-112C-4512-9F6B-1A6271E07C54}" type="slidenum">
              <a:rPr lang="zh-CN" altLang="en-US"/>
              <a:pPr/>
              <a:t>71</a:t>
            </a:fld>
            <a:endParaRPr lang="en-US" altLang="zh-CN"/>
          </a:p>
        </p:txBody>
      </p:sp>
      <p:sp>
        <p:nvSpPr>
          <p:cNvPr id="49869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86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/>
              <a:t>《编译原理习题精选》1.3。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B4A64F-10E8-4F06-A386-9919F127DD8B}" type="slidenum">
              <a:rPr lang="zh-CN" altLang="en-US"/>
              <a:pPr/>
              <a:t>72</a:t>
            </a:fld>
            <a:endParaRPr lang="en-US" altLang="zh-CN"/>
          </a:p>
        </p:txBody>
      </p:sp>
      <p:sp>
        <p:nvSpPr>
          <p:cNvPr id="4587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87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92CFD-CD20-49A3-B502-4F962679399A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539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34CC4-7A08-4FAD-84E8-A14A5D7AC0E3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553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D12B3-D91F-4D80-94DC-87E084C4C700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566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577D4-53DD-498C-A4FE-7EAC548AC647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576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C07C-289E-4862-A38E-FC818128129F}" type="datetime1">
              <a:rPr lang="zh-CN" altLang="en-US" smtClean="0"/>
              <a:pPr/>
              <a:t>2014/2/28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7D18-3205-46B4-8BE1-4BA088624EF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76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67-3428-46A9-BDA4-79C1706C4379}" type="datetime1">
              <a:rPr lang="zh-CN" altLang="en-US" smtClean="0"/>
              <a:pPr/>
              <a:t>2014/2/28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95F3-AD99-4694-A9A2-8A88E4259A3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45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E277-3869-427D-ACD3-36CEBF3B84DA}" type="datetime1">
              <a:rPr lang="zh-CN" altLang="en-US" smtClean="0"/>
              <a:pPr/>
              <a:t>2014/2/28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2477-F50F-4289-934B-6DC7C29F5D7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1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0FF4-6B60-47D4-A6F8-5D50EE7A22E3}" type="datetime1">
              <a:rPr lang="zh-CN" altLang="en-US" smtClean="0"/>
              <a:pPr/>
              <a:t>2014/2/28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B638-0ECF-4E1B-B8BE-F7BF8FDCDA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89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EEC-1F9B-4C0E-8051-DA69C715D438}" type="datetime1">
              <a:rPr lang="zh-CN" altLang="en-US" smtClean="0"/>
              <a:pPr/>
              <a:t>2014/2/28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C005-760B-4097-B68A-55FB3980146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71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D295-5882-4464-A79B-7E3848354247}" type="datetime1">
              <a:rPr lang="zh-CN" altLang="en-US" smtClean="0"/>
              <a:pPr/>
              <a:t>2014/2/28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5DB4-B6D8-43B8-BB99-6DBFD389CE2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58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E5D5-C4E5-49FF-84B7-4A0F79EBABCE}" type="datetime1">
              <a:rPr lang="zh-CN" altLang="en-US" smtClean="0"/>
              <a:pPr/>
              <a:t>2014/2/28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26C2-A6C9-4D7C-A274-E9AA285A120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29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AD92-1FE1-4A0F-83B7-7A0E1873BAF6}" type="datetime1">
              <a:rPr lang="zh-CN" altLang="en-US" smtClean="0"/>
              <a:pPr/>
              <a:t>2014/2/28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51F1-C9F4-49C8-B4FA-9C362C3D9A4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30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1D90-F82F-40A1-B8D0-FE78F6D4D685}" type="datetime1">
              <a:rPr lang="zh-CN" altLang="en-US" smtClean="0"/>
              <a:pPr/>
              <a:t>2014/2/28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70C1-C521-45DC-A843-86EB91BB9BA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68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EF3D-02C5-464C-8B85-48D6D08B1BB9}" type="datetime1">
              <a:rPr lang="zh-CN" altLang="en-US" smtClean="0"/>
              <a:pPr/>
              <a:t>2014/2/28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73B2-E38C-4049-9B79-174C2A3FF70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28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A7B0-202C-4954-AB84-0F9A1100CAE3}" type="datetime1">
              <a:rPr lang="zh-CN" altLang="en-US" smtClean="0"/>
              <a:pPr/>
              <a:t>2014/2/28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2C38-2C9C-4AA3-9472-FA07AEA61DA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82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A6411-3D7D-47D6-8481-80D4DE010F77}" type="datetime1">
              <a:rPr lang="zh-CN" altLang="en-US" smtClean="0"/>
              <a:pPr/>
              <a:t>2014/2/28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中国科大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301CD-3F20-4FDB-B0EA-7E1099ECB37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35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CN" altLang="en-US" b="1"/>
              <a:t>第二章  词法分析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733800"/>
            <a:ext cx="7772400" cy="2590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/>
              <a:t>本章内容</a:t>
            </a:r>
          </a:p>
          <a:p>
            <a:pPr lvl="1"/>
            <a:r>
              <a:rPr lang="zh-CN" altLang="en-US" b="1"/>
              <a:t>词法分析器：把构成源程序的字符流翻译成记号流，</a:t>
            </a:r>
            <a:r>
              <a:rPr lang="zh-CN" altLang="en-US" b="1">
                <a:latin typeface="宋体" pitchFamily="2" charset="-122"/>
              </a:rPr>
              <a:t>还完成和用户接口的一些任务</a:t>
            </a:r>
            <a:endParaRPr lang="zh-CN" altLang="en-US" b="1"/>
          </a:p>
          <a:p>
            <a:pPr lvl="1"/>
            <a:r>
              <a:rPr lang="zh-CN" altLang="en-US" b="1"/>
              <a:t>围绕词法分析器的自动生成展开</a:t>
            </a:r>
          </a:p>
          <a:p>
            <a:pPr lvl="1"/>
            <a:r>
              <a:rPr lang="zh-CN" altLang="en-US" b="1"/>
              <a:t>介绍正规式、状态转换图和有限自动机概念</a:t>
            </a:r>
          </a:p>
          <a:p>
            <a:pPr>
              <a:lnSpc>
                <a:spcPct val="0"/>
              </a:lnSpc>
            </a:pPr>
            <a:endParaRPr lang="zh-CN" altLang="en-US" sz="2800"/>
          </a:p>
        </p:txBody>
      </p:sp>
      <p:grpSp>
        <p:nvGrpSpPr>
          <p:cNvPr id="622612" name="Group 20"/>
          <p:cNvGrpSpPr>
            <a:grpSpLocks/>
          </p:cNvGrpSpPr>
          <p:nvPr/>
        </p:nvGrpSpPr>
        <p:grpSpPr bwMode="auto">
          <a:xfrm>
            <a:off x="228600" y="1295400"/>
            <a:ext cx="8612188" cy="2819400"/>
            <a:chOff x="144" y="816"/>
            <a:chExt cx="5425" cy="1776"/>
          </a:xfrm>
        </p:grpSpPr>
        <p:sp>
          <p:nvSpPr>
            <p:cNvPr id="622597" name="Rectangle 5"/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2600" b="1">
                  <a:latin typeface="Times New Roman"/>
                </a:rPr>
                <a:t> </a:t>
              </a:r>
              <a:endParaRPr lang="zh-CN" altLang="en-US" sz="2600" b="1">
                <a:latin typeface="宋体" pitchFamily="2" charset="-122"/>
              </a:endParaRPr>
            </a:p>
            <a:p>
              <a:pPr algn="just"/>
              <a:endParaRPr lang="zh-CN" altLang="en-US"/>
            </a:p>
          </p:txBody>
        </p:sp>
        <p:sp>
          <p:nvSpPr>
            <p:cNvPr id="622598" name="Rectangle 6"/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2600" b="1">
                  <a:latin typeface="Times New Roman"/>
                </a:rPr>
                <a:t> </a:t>
              </a:r>
              <a:endParaRPr lang="zh-CN" altLang="en-US" sz="2600" b="1">
                <a:latin typeface="宋体" pitchFamily="2" charset="-122"/>
              </a:endParaRPr>
            </a:p>
            <a:p>
              <a:pPr algn="just"/>
              <a:endParaRPr lang="zh-CN" altLang="en-US"/>
            </a:p>
          </p:txBody>
        </p:sp>
        <p:sp>
          <p:nvSpPr>
            <p:cNvPr id="622599" name="Rectangle 7"/>
            <p:cNvSpPr>
              <a:spLocks noChangeArrowheads="1"/>
            </p:cNvSpPr>
            <p:nvPr/>
          </p:nvSpPr>
          <p:spPr bwMode="auto">
            <a:xfrm>
              <a:off x="480" y="816"/>
              <a:ext cx="4896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742950" lvl="1" indent="-285750" algn="l">
                <a:spcBef>
                  <a:spcPct val="20000"/>
                </a:spcBef>
                <a:buFontTx/>
                <a:buChar char="–"/>
              </a:pPr>
              <a:endParaRPr lang="zh-CN" altLang="en-US" sz="2800"/>
            </a:p>
            <a:p>
              <a:pPr marL="342900" indent="-342900" algn="l">
                <a:lnSpc>
                  <a:spcPct val="0"/>
                </a:lnSpc>
                <a:spcBef>
                  <a:spcPct val="20000"/>
                </a:spcBef>
                <a:buFontTx/>
                <a:buChar char="•"/>
              </a:pPr>
              <a:endParaRPr lang="zh-CN" altLang="en-US" sz="3200"/>
            </a:p>
          </p:txBody>
        </p:sp>
        <p:sp>
          <p:nvSpPr>
            <p:cNvPr id="622600" name="Rectangle 8"/>
            <p:cNvSpPr>
              <a:spLocks noChangeArrowheads="1"/>
            </p:cNvSpPr>
            <p:nvPr/>
          </p:nvSpPr>
          <p:spPr bwMode="auto">
            <a:xfrm>
              <a:off x="1200" y="1152"/>
              <a:ext cx="1192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r>
                <a:rPr lang="zh-CN" altLang="en-US" b="1"/>
                <a:t>词法分析器</a:t>
              </a:r>
            </a:p>
          </p:txBody>
        </p:sp>
        <p:sp>
          <p:nvSpPr>
            <p:cNvPr id="622601" name="Rectangle 9"/>
            <p:cNvSpPr>
              <a:spLocks noChangeArrowheads="1"/>
            </p:cNvSpPr>
            <p:nvPr/>
          </p:nvSpPr>
          <p:spPr bwMode="auto">
            <a:xfrm>
              <a:off x="3740" y="1172"/>
              <a:ext cx="1156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r>
                <a:rPr lang="zh-CN" altLang="en-US" b="1"/>
                <a:t>语法分析器</a:t>
              </a:r>
            </a:p>
          </p:txBody>
        </p:sp>
        <p:sp>
          <p:nvSpPr>
            <p:cNvPr id="622602" name="Rectangle 10"/>
            <p:cNvSpPr>
              <a:spLocks noChangeArrowheads="1"/>
            </p:cNvSpPr>
            <p:nvPr/>
          </p:nvSpPr>
          <p:spPr bwMode="auto">
            <a:xfrm>
              <a:off x="2649" y="1956"/>
              <a:ext cx="884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r>
                <a:rPr lang="zh-CN" altLang="en-US" b="1"/>
                <a:t>符号表</a:t>
              </a:r>
            </a:p>
          </p:txBody>
        </p:sp>
        <p:sp>
          <p:nvSpPr>
            <p:cNvPr id="622603" name="Line 11"/>
            <p:cNvSpPr>
              <a:spLocks noChangeShapeType="1"/>
            </p:cNvSpPr>
            <p:nvPr/>
          </p:nvSpPr>
          <p:spPr bwMode="auto">
            <a:xfrm>
              <a:off x="2168" y="1593"/>
              <a:ext cx="481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604" name="Line 12"/>
            <p:cNvSpPr>
              <a:spLocks noChangeShapeType="1"/>
            </p:cNvSpPr>
            <p:nvPr/>
          </p:nvSpPr>
          <p:spPr bwMode="auto">
            <a:xfrm flipH="1">
              <a:off x="3544" y="1593"/>
              <a:ext cx="480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605" name="Line 13"/>
            <p:cNvSpPr>
              <a:spLocks noChangeShapeType="1"/>
            </p:cNvSpPr>
            <p:nvPr/>
          </p:nvSpPr>
          <p:spPr bwMode="auto">
            <a:xfrm>
              <a:off x="2463" y="1257"/>
              <a:ext cx="1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606" name="Line 14"/>
            <p:cNvSpPr>
              <a:spLocks noChangeShapeType="1"/>
            </p:cNvSpPr>
            <p:nvPr/>
          </p:nvSpPr>
          <p:spPr bwMode="auto">
            <a:xfrm flipH="1">
              <a:off x="2400" y="1440"/>
              <a:ext cx="1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607" name="Line 15"/>
            <p:cNvSpPr>
              <a:spLocks noChangeShapeType="1"/>
            </p:cNvSpPr>
            <p:nvPr/>
          </p:nvSpPr>
          <p:spPr bwMode="auto">
            <a:xfrm>
              <a:off x="960" y="1344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608" name="Line 16"/>
            <p:cNvSpPr>
              <a:spLocks noChangeShapeType="1"/>
            </p:cNvSpPr>
            <p:nvPr/>
          </p:nvSpPr>
          <p:spPr bwMode="auto">
            <a:xfrm>
              <a:off x="4944" y="1344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609" name="Rectangle 17"/>
            <p:cNvSpPr>
              <a:spLocks noChangeArrowheads="1"/>
            </p:cNvSpPr>
            <p:nvPr/>
          </p:nvSpPr>
          <p:spPr bwMode="auto">
            <a:xfrm>
              <a:off x="2517" y="935"/>
              <a:ext cx="11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/>
                <a:t>记号</a:t>
              </a:r>
              <a:r>
                <a:rPr lang="en-US" altLang="zh-CN" b="1"/>
                <a:t>(token)</a:t>
              </a:r>
            </a:p>
          </p:txBody>
        </p:sp>
        <p:sp>
          <p:nvSpPr>
            <p:cNvPr id="622610" name="Rectangle 18"/>
            <p:cNvSpPr>
              <a:spLocks noChangeArrowheads="1"/>
            </p:cNvSpPr>
            <p:nvPr/>
          </p:nvSpPr>
          <p:spPr bwMode="auto">
            <a:xfrm>
              <a:off x="2448" y="1457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/>
                <a:t>取下一个记号</a:t>
              </a:r>
            </a:p>
          </p:txBody>
        </p:sp>
        <p:sp>
          <p:nvSpPr>
            <p:cNvPr id="622611" name="Rectangle 19"/>
            <p:cNvSpPr>
              <a:spLocks noChangeArrowheads="1"/>
            </p:cNvSpPr>
            <p:nvPr/>
          </p:nvSpPr>
          <p:spPr bwMode="auto">
            <a:xfrm>
              <a:off x="144" y="1200"/>
              <a:ext cx="768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/>
                <a:t>源程序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2.2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b="1"/>
              <a:t>2.2.3 正规定义</a:t>
            </a:r>
          </a:p>
          <a:p>
            <a:pPr lvl="1">
              <a:lnSpc>
                <a:spcPct val="90000"/>
              </a:lnSpc>
            </a:pPr>
            <a:r>
              <a:rPr lang="en-US" altLang="zh-CN" b="1"/>
              <a:t>	</a:t>
            </a:r>
            <a:r>
              <a:rPr lang="zh-CN" altLang="en-US" b="1"/>
              <a:t>对正规式命名，使表示简洁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i="1">
                <a:cs typeface="Times New Roman" pitchFamily="18" charset="0"/>
              </a:rPr>
              <a:t> 		d</a:t>
            </a:r>
            <a:r>
              <a:rPr lang="en-US" altLang="zh-CN" sz="2800" b="1" baseline="-30000">
                <a:cs typeface="Times New Roman" pitchFamily="18" charset="0"/>
              </a:rPr>
              <a:t>1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en-US" altLang="zh-CN" sz="2800" b="1" i="1">
                <a:cs typeface="Times New Roman" pitchFamily="18" charset="0"/>
              </a:rPr>
              <a:t>r</a:t>
            </a:r>
            <a:r>
              <a:rPr lang="en-US" altLang="zh-CN" sz="2800" b="1" baseline="-30000">
                <a:cs typeface="Times New Roman" pitchFamily="18" charset="0"/>
              </a:rPr>
              <a:t>1</a:t>
            </a:r>
            <a:endParaRPr lang="en-US" altLang="zh-CN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i="1">
                <a:cs typeface="Times New Roman" pitchFamily="18" charset="0"/>
              </a:rPr>
              <a:t> 		d</a:t>
            </a:r>
            <a:r>
              <a:rPr lang="en-US" altLang="zh-CN" sz="2800" b="1" baseline="-30000">
                <a:cs typeface="Times New Roman" pitchFamily="18" charset="0"/>
              </a:rPr>
              <a:t>2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en-US" altLang="zh-CN" sz="2800" b="1" i="1">
                <a:cs typeface="Times New Roman" pitchFamily="18" charset="0"/>
              </a:rPr>
              <a:t>r</a:t>
            </a:r>
            <a:r>
              <a:rPr lang="en-US" altLang="zh-CN" sz="2800" b="1" baseline="-30000">
                <a:cs typeface="Times New Roman" pitchFamily="18" charset="0"/>
              </a:rPr>
              <a:t>2</a:t>
            </a:r>
            <a:endParaRPr lang="en-US" altLang="zh-CN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 		. . .</a:t>
            </a:r>
            <a:endParaRPr lang="en-US" altLang="zh-CN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i="1">
                <a:cs typeface="Times New Roman" pitchFamily="18" charset="0"/>
              </a:rPr>
              <a:t>		 d</a:t>
            </a:r>
            <a:r>
              <a:rPr lang="en-US" altLang="zh-CN" sz="2800" b="1" i="1" baseline="-30000">
                <a:cs typeface="Times New Roman" pitchFamily="18" charset="0"/>
              </a:rPr>
              <a:t>n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en-US" altLang="zh-CN" sz="2800" b="1" i="1">
                <a:cs typeface="Times New Roman" pitchFamily="18" charset="0"/>
              </a:rPr>
              <a:t>r</a:t>
            </a:r>
            <a:r>
              <a:rPr lang="en-US" altLang="zh-CN" sz="2800" b="1" i="1" baseline="-30000">
                <a:cs typeface="Times New Roman" pitchFamily="18" charset="0"/>
              </a:rPr>
              <a:t>n</a:t>
            </a:r>
            <a:endParaRPr lang="en-US" altLang="zh-CN" sz="2800" b="1">
              <a:latin typeface="宋体" pitchFamily="2" charset="-122"/>
            </a:endParaRPr>
          </a:p>
          <a:p>
            <a:pPr algn="just">
              <a:buFontTx/>
              <a:buNone/>
            </a:pPr>
            <a:endParaRPr lang="zh-CN" altLang="en-US" sz="2800" b="1">
              <a:latin typeface="宋体" pitchFamily="2" charset="-122"/>
            </a:endParaRPr>
          </a:p>
          <a:p>
            <a:pPr lvl="1" algn="just"/>
            <a:r>
              <a:rPr lang="zh-CN" altLang="en-US" b="1">
                <a:latin typeface="宋体" pitchFamily="2" charset="-122"/>
              </a:rPr>
              <a:t>各个</a:t>
            </a:r>
            <a:r>
              <a:rPr lang="en-US" altLang="zh-CN" b="1" i="1"/>
              <a:t>d</a:t>
            </a:r>
            <a:r>
              <a:rPr lang="en-US" altLang="zh-CN" b="1" i="1" baseline="-25000"/>
              <a:t>i</a:t>
            </a:r>
            <a:r>
              <a:rPr lang="zh-CN" altLang="en-US" b="1">
                <a:latin typeface="宋体" pitchFamily="2" charset="-122"/>
              </a:rPr>
              <a:t>的名字都不同</a:t>
            </a:r>
          </a:p>
          <a:p>
            <a:pPr lvl="1" algn="just"/>
            <a:r>
              <a:rPr lang="zh-CN" altLang="en-US" b="1">
                <a:latin typeface="宋体" pitchFamily="2" charset="-122"/>
              </a:rPr>
              <a:t>每个</a:t>
            </a:r>
            <a:r>
              <a:rPr lang="en-US" altLang="zh-CN" b="1" i="1"/>
              <a:t>r</a:t>
            </a:r>
            <a:r>
              <a:rPr lang="en-US" altLang="zh-CN" b="1" i="1" baseline="-25000"/>
              <a:t>i</a:t>
            </a:r>
            <a:r>
              <a:rPr lang="zh-CN" altLang="en-US" b="1">
                <a:latin typeface="宋体" pitchFamily="2" charset="-122"/>
              </a:rPr>
              <a:t>都是</a:t>
            </a:r>
            <a:r>
              <a:rPr lang="zh-CN" altLang="en-US" b="1">
                <a:sym typeface="Symbol" pitchFamily="18" charset="2"/>
              </a:rPr>
              <a:t> </a:t>
            </a:r>
            <a:r>
              <a:rPr lang="zh-CN" altLang="en-US" b="1"/>
              <a:t>{</a:t>
            </a:r>
            <a:r>
              <a:rPr lang="en-US" altLang="zh-CN" b="1" i="1"/>
              <a:t>d</a:t>
            </a:r>
            <a:r>
              <a:rPr lang="en-US" altLang="zh-CN" b="1" baseline="-25000"/>
              <a:t>1</a:t>
            </a:r>
            <a:r>
              <a:rPr lang="en-US" altLang="zh-CN" b="1"/>
              <a:t>, </a:t>
            </a:r>
            <a:r>
              <a:rPr lang="en-US" altLang="zh-CN" b="1" i="1"/>
              <a:t>d</a:t>
            </a:r>
            <a:r>
              <a:rPr lang="en-US" altLang="zh-CN" b="1" baseline="-25000"/>
              <a:t>2</a:t>
            </a:r>
            <a:r>
              <a:rPr lang="en-US" altLang="zh-CN" b="1"/>
              <a:t>, …, </a:t>
            </a:r>
            <a:r>
              <a:rPr lang="en-US" altLang="zh-CN" b="1" i="1"/>
              <a:t>d</a:t>
            </a:r>
            <a:r>
              <a:rPr lang="en-US" altLang="zh-CN" b="1" i="1" baseline="-25000"/>
              <a:t>i</a:t>
            </a:r>
            <a:r>
              <a:rPr lang="en-US" altLang="zh-CN" b="1" baseline="-25000"/>
              <a:t>-1</a:t>
            </a:r>
            <a:r>
              <a:rPr lang="en-US" altLang="zh-CN" b="1"/>
              <a:t> }</a:t>
            </a:r>
            <a:r>
              <a:rPr lang="zh-CN" altLang="en-US" b="1">
                <a:latin typeface="宋体" pitchFamily="2" charset="-122"/>
              </a:rPr>
              <a:t>上的正规式</a:t>
            </a:r>
            <a:endParaRPr lang="en-US" altLang="zh-CN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7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2.2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374787" name="Rectangle 1027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</p:spPr>
        <p:txBody>
          <a:bodyPr/>
          <a:lstStyle/>
          <a:p>
            <a:r>
              <a:rPr lang="zh-CN" altLang="en-US" b="1"/>
              <a:t>正规定义的例子</a:t>
            </a:r>
          </a:p>
          <a:p>
            <a:pPr lvl="1"/>
            <a:r>
              <a:rPr lang="en-US" altLang="zh-CN" b="1"/>
              <a:t>C</a:t>
            </a:r>
            <a:r>
              <a:rPr lang="zh-CN" altLang="en-US" b="1"/>
              <a:t>语言的标识符是字母、数字和下划线组成的串</a:t>
            </a:r>
            <a:r>
              <a:rPr lang="zh-CN" altLang="en-US" sz="2400"/>
              <a:t> </a:t>
            </a:r>
            <a:endParaRPr lang="en-US" altLang="zh-CN" sz="2400" b="1"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	     letter</a:t>
            </a:r>
            <a:r>
              <a:rPr lang="en-US" altLang="zh-CN" sz="2800" b="1" i="1"/>
              <a:t>_ </a:t>
            </a:r>
            <a:r>
              <a:rPr lang="en-US" altLang="zh-CN" sz="2800" b="1">
                <a:sym typeface="Symbol" pitchFamily="18" charset="2"/>
              </a:rPr>
              <a:t> 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en-US" altLang="zh-CN" sz="2800" b="1" i="1">
                <a:cs typeface="Times New Roman" pitchFamily="18" charset="0"/>
              </a:rPr>
              <a:t>A </a:t>
            </a:r>
            <a:r>
              <a:rPr lang="en-US" altLang="zh-CN" sz="2800" b="1">
                <a:cs typeface="Times New Roman" pitchFamily="18" charset="0"/>
              </a:rPr>
              <a:t>| </a:t>
            </a:r>
            <a:r>
              <a:rPr lang="en-US" altLang="zh-CN" sz="2800" b="1" i="1">
                <a:cs typeface="Times New Roman" pitchFamily="18" charset="0"/>
              </a:rPr>
              <a:t>B</a:t>
            </a:r>
            <a:r>
              <a:rPr lang="en-US" altLang="zh-CN" sz="2800" b="1">
                <a:cs typeface="Times New Roman" pitchFamily="18" charset="0"/>
              </a:rPr>
              <a:t> | … | </a:t>
            </a:r>
            <a:r>
              <a:rPr lang="en-US" altLang="zh-CN" sz="2800" b="1" i="1">
                <a:cs typeface="Times New Roman" pitchFamily="18" charset="0"/>
              </a:rPr>
              <a:t>Z </a:t>
            </a:r>
            <a:r>
              <a:rPr lang="en-US" altLang="zh-CN" sz="2800" b="1">
                <a:cs typeface="Times New Roman" pitchFamily="18" charset="0"/>
              </a:rPr>
              <a:t>| </a:t>
            </a:r>
            <a:r>
              <a:rPr lang="en-US" altLang="zh-CN" sz="2800" b="1" i="1">
                <a:cs typeface="Times New Roman" pitchFamily="18" charset="0"/>
              </a:rPr>
              <a:t>a </a:t>
            </a:r>
            <a:r>
              <a:rPr lang="en-US" altLang="zh-CN" sz="2800" b="1">
                <a:cs typeface="Times New Roman" pitchFamily="18" charset="0"/>
              </a:rPr>
              <a:t>| </a:t>
            </a:r>
            <a:r>
              <a:rPr lang="en-US" altLang="zh-CN" sz="2800" b="1" i="1">
                <a:cs typeface="Times New Roman" pitchFamily="18" charset="0"/>
              </a:rPr>
              <a:t>b | </a:t>
            </a:r>
            <a:r>
              <a:rPr lang="en-US" altLang="zh-CN" sz="2800" b="1">
                <a:cs typeface="Times New Roman" pitchFamily="18" charset="0"/>
              </a:rPr>
              <a:t>…</a:t>
            </a:r>
            <a:r>
              <a:rPr lang="en-US" altLang="zh-CN" sz="2800" b="1" i="1">
                <a:cs typeface="Times New Roman" pitchFamily="18" charset="0"/>
              </a:rPr>
              <a:t> </a:t>
            </a:r>
            <a:r>
              <a:rPr lang="en-US" altLang="zh-CN" sz="2800" b="1">
                <a:cs typeface="Times New Roman" pitchFamily="18" charset="0"/>
              </a:rPr>
              <a:t>| </a:t>
            </a:r>
            <a:r>
              <a:rPr lang="en-US" altLang="zh-CN" sz="2800" b="1" i="1">
                <a:cs typeface="Times New Roman" pitchFamily="18" charset="0"/>
              </a:rPr>
              <a:t>z | </a:t>
            </a:r>
            <a:r>
              <a:rPr lang="en-US" altLang="zh-CN" sz="2800" b="1" i="1"/>
              <a:t>_</a:t>
            </a:r>
            <a:r>
              <a:rPr lang="en-US" altLang="zh-CN"/>
              <a:t> </a:t>
            </a:r>
            <a:endParaRPr lang="en-US" altLang="zh-CN" sz="2800" b="1">
              <a:latin typeface="宋体" pitchFamily="2" charset="-122"/>
            </a:endParaRPr>
          </a:p>
          <a:p>
            <a:pPr algn="just">
              <a:buFontTx/>
              <a:buNone/>
            </a:pPr>
            <a:r>
              <a:rPr lang="en-US" altLang="zh-CN" sz="2800" b="1">
                <a:latin typeface="宋体" pitchFamily="2" charset="-122"/>
                <a:ea typeface="黑体" pitchFamily="2" charset="-122"/>
              </a:rPr>
              <a:t>	  </a:t>
            </a:r>
            <a:r>
              <a:rPr lang="en-US" altLang="zh-CN" sz="2800" b="1">
                <a:ea typeface="黑体" pitchFamily="2" charset="-122"/>
              </a:rPr>
              <a:t>digit</a:t>
            </a:r>
            <a:r>
              <a:rPr lang="en-US" altLang="zh-CN" sz="2800" b="1">
                <a:latin typeface="宋体" pitchFamily="2" charset="-122"/>
              </a:rPr>
              <a:t>  	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>
                <a:cs typeface="Times New Roman" pitchFamily="18" charset="0"/>
              </a:rPr>
              <a:t>  0</a:t>
            </a:r>
            <a:r>
              <a:rPr lang="en-US" altLang="zh-CN" sz="2800" b="1" i="1">
                <a:cs typeface="Times New Roman" pitchFamily="18" charset="0"/>
              </a:rPr>
              <a:t> </a:t>
            </a:r>
            <a:r>
              <a:rPr lang="en-US" altLang="zh-CN" sz="2800" b="1">
                <a:cs typeface="Times New Roman" pitchFamily="18" charset="0"/>
              </a:rPr>
              <a:t>| 1 | … | 9</a:t>
            </a:r>
            <a:endParaRPr lang="en-US" altLang="zh-CN" sz="2800" b="1">
              <a:latin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800" b="1">
                <a:ea typeface="黑体" pitchFamily="2" charset="-122"/>
              </a:rPr>
              <a:t>	     id</a:t>
            </a:r>
            <a:r>
              <a:rPr lang="en-US" altLang="zh-CN" sz="2800" b="1">
                <a:latin typeface="宋体" pitchFamily="2" charset="-122"/>
              </a:rPr>
              <a:t>   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>
                <a:latin typeface="宋体" pitchFamily="2" charset="-122"/>
              </a:rPr>
              <a:t> </a:t>
            </a:r>
            <a:r>
              <a:rPr lang="en-US" altLang="zh-CN" sz="2800" b="1">
                <a:ea typeface="黑体" pitchFamily="2" charset="-122"/>
              </a:rPr>
              <a:t>letter</a:t>
            </a:r>
            <a:r>
              <a:rPr lang="en-US" altLang="zh-CN" sz="2800" b="1" i="1"/>
              <a:t>_</a:t>
            </a:r>
            <a:r>
              <a:rPr lang="en-US" altLang="zh-CN" sz="2800" b="1">
                <a:latin typeface="宋体" pitchFamily="2" charset="-122"/>
              </a:rPr>
              <a:t>(</a:t>
            </a:r>
            <a:r>
              <a:rPr lang="en-US" altLang="zh-CN" sz="2800" b="1">
                <a:ea typeface="黑体" pitchFamily="2" charset="-122"/>
              </a:rPr>
              <a:t>letter</a:t>
            </a:r>
            <a:r>
              <a:rPr lang="en-US" altLang="zh-CN" sz="2800" b="1" i="1"/>
              <a:t>_</a:t>
            </a:r>
            <a:r>
              <a:rPr lang="en-US" altLang="zh-CN" sz="2800" b="1">
                <a:ea typeface="黑体" pitchFamily="2" charset="-122"/>
              </a:rPr>
              <a:t> </a:t>
            </a:r>
            <a:r>
              <a:rPr lang="en-US" altLang="zh-CN" sz="2800" b="1">
                <a:latin typeface="宋体" pitchFamily="2" charset="-122"/>
              </a:rPr>
              <a:t>|</a:t>
            </a:r>
            <a:r>
              <a:rPr lang="en-US" altLang="zh-CN" sz="2800" b="1">
                <a:ea typeface="黑体" pitchFamily="2" charset="-122"/>
              </a:rPr>
              <a:t>digit</a:t>
            </a:r>
            <a:r>
              <a:rPr lang="en-US" altLang="zh-CN" sz="2800" b="1">
                <a:latin typeface="宋体" pitchFamily="2" charset="-122"/>
              </a:rPr>
              <a:t>)</a:t>
            </a:r>
            <a:r>
              <a:rPr lang="en-US" altLang="zh-CN" sz="2800" b="1" baseline="30000"/>
              <a:t>*</a:t>
            </a:r>
            <a:r>
              <a:rPr lang="en-US" altLang="zh-CN" sz="2800"/>
              <a:t> 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2.2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</p:spPr>
        <p:txBody>
          <a:bodyPr/>
          <a:lstStyle/>
          <a:p>
            <a:r>
              <a:rPr lang="zh-CN" altLang="en-US" b="1"/>
              <a:t>正规定义的例子</a:t>
            </a:r>
          </a:p>
          <a:p>
            <a:pPr>
              <a:buFontTx/>
              <a:buNone/>
            </a:pPr>
            <a:r>
              <a:rPr lang="zh-CN" altLang="en-US" sz="2800" b="1">
                <a:latin typeface="宋体" pitchFamily="2" charset="-122"/>
                <a:sym typeface="Symbol" pitchFamily="18" charset="2"/>
              </a:rPr>
              <a:t> </a:t>
            </a:r>
            <a:r>
              <a:rPr lang="zh-CN" altLang="en-US" sz="2800" b="1">
                <a:latin typeface="宋体" pitchFamily="2" charset="-122"/>
              </a:rPr>
              <a:t>无符号数集合，例</a:t>
            </a:r>
            <a:r>
              <a:rPr lang="zh-CN" altLang="en-US" sz="2800" b="1"/>
              <a:t>1946</a:t>
            </a:r>
            <a:r>
              <a:rPr lang="zh-CN" altLang="en-US" sz="2800" b="1">
                <a:latin typeface="宋体" pitchFamily="2" charset="-122"/>
              </a:rPr>
              <a:t>,</a:t>
            </a:r>
            <a:r>
              <a:rPr lang="zh-CN" altLang="en-US" sz="2800" b="1"/>
              <a:t>11.28</a:t>
            </a:r>
            <a:r>
              <a:rPr lang="zh-CN" altLang="en-US" sz="2800" b="1">
                <a:latin typeface="宋体" pitchFamily="2" charset="-122"/>
              </a:rPr>
              <a:t>,</a:t>
            </a:r>
            <a:r>
              <a:rPr lang="zh-CN" altLang="en-US" sz="2800" b="1"/>
              <a:t>63</a:t>
            </a:r>
            <a:r>
              <a:rPr lang="en-US" altLang="zh-CN" sz="2800" b="1"/>
              <a:t>E8</a:t>
            </a:r>
            <a:r>
              <a:rPr lang="en-US" altLang="zh-CN" sz="2800" b="1">
                <a:latin typeface="宋体" pitchFamily="2" charset="-122"/>
              </a:rPr>
              <a:t>,</a:t>
            </a:r>
            <a:r>
              <a:rPr lang="zh-CN" altLang="en-US" sz="2800" b="1"/>
              <a:t>1.99</a:t>
            </a:r>
            <a:r>
              <a:rPr lang="en-US" altLang="zh-CN" sz="2800" b="1"/>
              <a:t>E</a:t>
            </a:r>
            <a:r>
              <a:rPr lang="en-US" altLang="zh-CN" sz="2800" b="1">
                <a:sym typeface="Symbol" pitchFamily="18" charset="2"/>
              </a:rPr>
              <a:t></a:t>
            </a:r>
            <a:r>
              <a:rPr lang="en-US" altLang="zh-CN" sz="2800" b="1"/>
              <a:t>6</a:t>
            </a:r>
            <a:endParaRPr lang="zh-CN" altLang="en-US" b="1"/>
          </a:p>
          <a:p>
            <a:pPr algn="just"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	</a:t>
            </a:r>
            <a:r>
              <a:rPr lang="en-US" altLang="zh-CN" sz="2800" b="1">
                <a:ea typeface="黑体" pitchFamily="2" charset="-122"/>
              </a:rPr>
              <a:t>digit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>
                <a:cs typeface="Times New Roman" pitchFamily="18" charset="0"/>
              </a:rPr>
              <a:t>0</a:t>
            </a:r>
            <a:r>
              <a:rPr lang="en-US" altLang="zh-CN" sz="2800" b="1" i="1">
                <a:cs typeface="Times New Roman" pitchFamily="18" charset="0"/>
              </a:rPr>
              <a:t> </a:t>
            </a:r>
            <a:r>
              <a:rPr lang="en-US" altLang="zh-CN" sz="2800" b="1">
                <a:cs typeface="Times New Roman" pitchFamily="18" charset="0"/>
              </a:rPr>
              <a:t>| 1 | … | 9</a:t>
            </a:r>
            <a:endParaRPr lang="en-US" altLang="zh-CN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800" b="1">
                <a:latin typeface="宋体" pitchFamily="2" charset="-122"/>
                <a:ea typeface="黑体" pitchFamily="2" charset="-122"/>
              </a:rPr>
              <a:t>	</a:t>
            </a:r>
            <a:r>
              <a:rPr lang="en-US" altLang="zh-CN" sz="2800" b="1">
                <a:ea typeface="黑体" pitchFamily="2" charset="-122"/>
              </a:rPr>
              <a:t>digits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en-US" altLang="zh-CN" sz="2800" b="1">
                <a:ea typeface="黑体" pitchFamily="2" charset="-122"/>
              </a:rPr>
              <a:t>digit</a:t>
            </a:r>
            <a:r>
              <a:rPr lang="en-US" altLang="zh-CN" sz="2800" b="1">
                <a:latin typeface="宋体" pitchFamily="2" charset="-122"/>
                <a:ea typeface="黑体" pitchFamily="2" charset="-122"/>
              </a:rPr>
              <a:t> </a:t>
            </a:r>
            <a:r>
              <a:rPr lang="en-US" altLang="zh-CN" sz="2800" b="1">
                <a:ea typeface="黑体" pitchFamily="2" charset="-122"/>
              </a:rPr>
              <a:t>digit</a:t>
            </a:r>
            <a:r>
              <a:rPr lang="en-US" altLang="zh-CN" sz="2800" b="1" baseline="30000">
                <a:cs typeface="Times New Roman" pitchFamily="18" charset="0"/>
              </a:rPr>
              <a:t>*</a:t>
            </a:r>
            <a:endParaRPr lang="en-US" altLang="zh-CN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800" b="1">
                <a:latin typeface="宋体" pitchFamily="2" charset="-122"/>
                <a:ea typeface="黑体" pitchFamily="2" charset="-122"/>
              </a:rPr>
              <a:t>	</a:t>
            </a:r>
            <a:r>
              <a:rPr lang="en-US" altLang="zh-CN" sz="2800" b="1">
                <a:ea typeface="黑体" pitchFamily="2" charset="-122"/>
              </a:rPr>
              <a:t>optional_fraction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>
                <a:ea typeface="黑体" pitchFamily="2" charset="-122"/>
              </a:rPr>
              <a:t>digits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|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</a:t>
            </a:r>
            <a:endParaRPr lang="en-US" altLang="zh-CN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800" b="1">
                <a:latin typeface="宋体" pitchFamily="2" charset="-122"/>
                <a:ea typeface="黑体" pitchFamily="2" charset="-122"/>
              </a:rPr>
              <a:t>	</a:t>
            </a:r>
            <a:r>
              <a:rPr lang="en-US" altLang="zh-CN" sz="2800" b="1">
                <a:ea typeface="黑体" pitchFamily="2" charset="-122"/>
              </a:rPr>
              <a:t>optional_exponent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800" b="1">
                <a:cs typeface="Times New Roman" pitchFamily="18" charset="0"/>
              </a:rPr>
              <a:t>( E ( + | 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>
                <a:cs typeface="Times New Roman" pitchFamily="18" charset="0"/>
              </a:rPr>
              <a:t> | 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sz="2800" b="1">
                <a:cs typeface="Times New Roman" pitchFamily="18" charset="0"/>
              </a:rPr>
              <a:t> ) digits ) | 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</a:t>
            </a:r>
            <a:endParaRPr lang="en-US" altLang="zh-CN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800" b="1">
                <a:latin typeface="宋体" pitchFamily="2" charset="-122"/>
                <a:ea typeface="黑体" pitchFamily="2" charset="-122"/>
              </a:rPr>
              <a:t>	</a:t>
            </a:r>
            <a:r>
              <a:rPr lang="en-US" altLang="zh-CN" sz="2800" b="1">
                <a:ea typeface="黑体" pitchFamily="2" charset="-122"/>
              </a:rPr>
              <a:t>number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>
                <a:ea typeface="黑体" pitchFamily="2" charset="-122"/>
              </a:rPr>
              <a:t>digits optional_fraction optional_exponent</a:t>
            </a:r>
          </a:p>
          <a:p>
            <a:pPr algn="just">
              <a:buFontTx/>
              <a:buNone/>
            </a:pPr>
            <a:r>
              <a:rPr lang="zh-CN" altLang="en-US" sz="2800" b="1">
                <a:latin typeface="宋体" pitchFamily="2" charset="-122"/>
                <a:sym typeface="Symbol" pitchFamily="18" charset="2"/>
              </a:rPr>
              <a:t> </a:t>
            </a:r>
            <a:r>
              <a:rPr lang="zh-CN" altLang="en-US" sz="2800" b="1">
                <a:latin typeface="宋体" pitchFamily="2" charset="-122"/>
              </a:rPr>
              <a:t>简化表示</a:t>
            </a:r>
          </a:p>
          <a:p>
            <a:pPr algn="just">
              <a:buFontTx/>
              <a:buNone/>
            </a:pPr>
            <a:r>
              <a:rPr lang="en-US" altLang="zh-CN" sz="2800" b="1">
                <a:ea typeface="黑体" pitchFamily="2" charset="-122"/>
              </a:rPr>
              <a:t>	number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en-US" altLang="zh-CN" sz="2800" b="1"/>
              <a:t>digit</a:t>
            </a:r>
            <a:r>
              <a:rPr lang="en-US" altLang="zh-CN" sz="2800" b="1" baseline="30000"/>
              <a:t>+ </a:t>
            </a:r>
            <a:r>
              <a:rPr lang="en-US" altLang="zh-CN" sz="2800" b="1"/>
              <a:t>(</a:t>
            </a:r>
            <a:r>
              <a:rPr lang="en-US" altLang="zh-CN" sz="2800" b="1">
                <a:cs typeface="Times New Roman" pitchFamily="18" charset="0"/>
              </a:rPr>
              <a:t>.</a:t>
            </a:r>
            <a:r>
              <a:rPr lang="en-US" altLang="zh-CN" sz="2800" b="1"/>
              <a:t>digit</a:t>
            </a:r>
            <a:r>
              <a:rPr lang="en-US" altLang="zh-CN" sz="2800" b="1" baseline="30000"/>
              <a:t>+</a:t>
            </a:r>
            <a:r>
              <a:rPr lang="en-US" altLang="zh-CN" sz="2800" b="1"/>
              <a:t>)? (E(+|</a:t>
            </a:r>
            <a:r>
              <a:rPr lang="en-US" altLang="zh-CN" sz="2800" b="1">
                <a:sym typeface="Symbol" pitchFamily="18" charset="2"/>
              </a:rPr>
              <a:t></a:t>
            </a:r>
            <a:r>
              <a:rPr lang="en-US" altLang="zh-CN" sz="2800" b="1"/>
              <a:t>)? digit</a:t>
            </a:r>
            <a:r>
              <a:rPr lang="en-US" altLang="zh-CN" sz="2800" b="1" baseline="30000"/>
              <a:t>+</a:t>
            </a:r>
            <a:r>
              <a:rPr lang="en-US" altLang="zh-CN" sz="2800" b="1"/>
              <a:t>)?</a:t>
            </a:r>
            <a:endParaRPr lang="zh-CN" altLang="en-US" sz="2800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93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93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2.2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</p:spPr>
        <p:txBody>
          <a:bodyPr/>
          <a:lstStyle/>
          <a:p>
            <a:r>
              <a:rPr lang="zh-CN" altLang="en-US" b="1"/>
              <a:t>正规定义的例子（进行下一步讨论的例子）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</a:t>
            </a:r>
            <a:r>
              <a:rPr lang="en-US" altLang="zh-CN" sz="2800" b="1"/>
              <a:t>while</a:t>
            </a:r>
            <a:r>
              <a:rPr lang="en-US" altLang="zh-CN" sz="2800"/>
              <a:t>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while</a:t>
            </a:r>
            <a:endParaRPr lang="en-US" altLang="zh-CN" sz="28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	do</a:t>
            </a:r>
            <a:r>
              <a:rPr lang="en-US" altLang="zh-CN" sz="2800"/>
              <a:t>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do</a:t>
            </a:r>
            <a:endParaRPr lang="en-US" altLang="zh-CN" sz="28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	relop</a:t>
            </a:r>
            <a:r>
              <a:rPr lang="en-US" altLang="zh-CN" sz="2800"/>
              <a:t>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b="1"/>
              <a:t>&lt; | &lt; = | = | &lt; &gt; | &gt; | &gt; =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/>
              <a:t>	</a:t>
            </a:r>
            <a:r>
              <a:rPr lang="en-US" altLang="zh-CN" sz="2800" b="1">
                <a:cs typeface="Times New Roman" pitchFamily="18" charset="0"/>
              </a:rPr>
              <a:t>letter</a:t>
            </a:r>
            <a:r>
              <a:rPr lang="en-US" altLang="zh-CN" sz="2800" b="1">
                <a:latin typeface="宋体" pitchFamily="2" charset="-122"/>
              </a:rPr>
              <a:t>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en-US" altLang="zh-CN" sz="2800" b="1" i="1">
                <a:cs typeface="Times New Roman" pitchFamily="18" charset="0"/>
              </a:rPr>
              <a:t>A </a:t>
            </a:r>
            <a:r>
              <a:rPr lang="en-US" altLang="zh-CN" sz="2800" b="1">
                <a:cs typeface="Times New Roman" pitchFamily="18" charset="0"/>
              </a:rPr>
              <a:t>| </a:t>
            </a:r>
            <a:r>
              <a:rPr lang="en-US" altLang="zh-CN" sz="2800" b="1" i="1">
                <a:cs typeface="Times New Roman" pitchFamily="18" charset="0"/>
              </a:rPr>
              <a:t>B</a:t>
            </a:r>
            <a:r>
              <a:rPr lang="en-US" altLang="zh-CN" sz="2800" b="1">
                <a:cs typeface="Times New Roman" pitchFamily="18" charset="0"/>
              </a:rPr>
              <a:t> | … | </a:t>
            </a:r>
            <a:r>
              <a:rPr lang="en-US" altLang="zh-CN" sz="2800" b="1" i="1">
                <a:cs typeface="Times New Roman" pitchFamily="18" charset="0"/>
              </a:rPr>
              <a:t>Z </a:t>
            </a:r>
            <a:r>
              <a:rPr lang="en-US" altLang="zh-CN" sz="2800" b="1">
                <a:cs typeface="Times New Roman" pitchFamily="18" charset="0"/>
              </a:rPr>
              <a:t>| </a:t>
            </a:r>
            <a:r>
              <a:rPr lang="en-US" altLang="zh-CN" sz="2800" b="1" i="1">
                <a:cs typeface="Times New Roman" pitchFamily="18" charset="0"/>
              </a:rPr>
              <a:t>a </a:t>
            </a:r>
            <a:r>
              <a:rPr lang="en-US" altLang="zh-CN" sz="2800" b="1">
                <a:cs typeface="Times New Roman" pitchFamily="18" charset="0"/>
              </a:rPr>
              <a:t>| </a:t>
            </a:r>
            <a:r>
              <a:rPr lang="en-US" altLang="zh-CN" sz="2800" b="1" i="1">
                <a:cs typeface="Times New Roman" pitchFamily="18" charset="0"/>
              </a:rPr>
              <a:t>b | </a:t>
            </a:r>
            <a:r>
              <a:rPr lang="en-US" altLang="zh-CN" sz="2800" b="1">
                <a:cs typeface="Times New Roman" pitchFamily="18" charset="0"/>
              </a:rPr>
              <a:t>…</a:t>
            </a:r>
            <a:r>
              <a:rPr lang="en-US" altLang="zh-CN" sz="2800" b="1" i="1">
                <a:cs typeface="Times New Roman" pitchFamily="18" charset="0"/>
              </a:rPr>
              <a:t> </a:t>
            </a:r>
            <a:r>
              <a:rPr lang="en-US" altLang="zh-CN" sz="2800" b="1">
                <a:cs typeface="Times New Roman" pitchFamily="18" charset="0"/>
              </a:rPr>
              <a:t>| </a:t>
            </a:r>
            <a:r>
              <a:rPr lang="en-US" altLang="zh-CN" sz="2800" b="1" i="1">
                <a:cs typeface="Times New Roman" pitchFamily="18" charset="0"/>
              </a:rPr>
              <a:t>z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/>
              <a:t>	id</a:t>
            </a:r>
            <a:r>
              <a:rPr lang="en-US" altLang="zh-CN" sz="2800"/>
              <a:t>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/>
              <a:t> letter (letter | digit )</a:t>
            </a:r>
            <a:r>
              <a:rPr lang="en-US" altLang="zh-CN" sz="2800" b="1" baseline="30000"/>
              <a:t>*</a:t>
            </a:r>
            <a:endParaRPr lang="en-US" altLang="zh-CN" sz="2800" b="1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/>
              <a:t>	number</a:t>
            </a:r>
            <a:r>
              <a:rPr lang="en-US" altLang="zh-CN" sz="2800"/>
              <a:t>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b="1"/>
              <a:t>digit</a:t>
            </a:r>
            <a:r>
              <a:rPr lang="en-US" altLang="zh-CN" sz="2800" b="1" baseline="30000"/>
              <a:t>+ </a:t>
            </a:r>
            <a:r>
              <a:rPr lang="en-US" altLang="zh-CN" sz="2800" b="1"/>
              <a:t>(.digit</a:t>
            </a:r>
            <a:r>
              <a:rPr lang="en-US" altLang="zh-CN" sz="2800" b="1" baseline="30000"/>
              <a:t>+</a:t>
            </a:r>
            <a:r>
              <a:rPr lang="en-US" altLang="zh-CN" sz="2800" b="1"/>
              <a:t>)? (E</a:t>
            </a:r>
            <a:r>
              <a:rPr lang="en-US" altLang="zh-CN" sz="2800"/>
              <a:t> </a:t>
            </a:r>
            <a:r>
              <a:rPr lang="en-US" altLang="zh-CN" sz="2800" b="1"/>
              <a:t>(+ | </a:t>
            </a:r>
            <a:r>
              <a:rPr lang="en-US" altLang="zh-CN" sz="2800" b="1">
                <a:sym typeface="Symbol" pitchFamily="18" charset="2"/>
              </a:rPr>
              <a:t></a:t>
            </a:r>
            <a:r>
              <a:rPr lang="en-US" altLang="zh-CN" sz="2800" b="1"/>
              <a:t>)?</a:t>
            </a:r>
            <a:r>
              <a:rPr lang="en-US" altLang="zh-CN" sz="2800"/>
              <a:t> </a:t>
            </a:r>
            <a:r>
              <a:rPr lang="en-US" altLang="zh-CN" sz="2800" b="1"/>
              <a:t>digit</a:t>
            </a:r>
            <a:r>
              <a:rPr lang="en-US" altLang="zh-CN" sz="2800" b="1" baseline="30000"/>
              <a:t>+</a:t>
            </a:r>
            <a:r>
              <a:rPr lang="en-US" altLang="zh-CN" sz="2800" b="1"/>
              <a:t>)?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zh-CN" sz="2800" b="1">
              <a:latin typeface="宋体" pitchFamily="2" charset="-122"/>
              <a:ea typeface="黑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>
                <a:ea typeface="黑体" pitchFamily="2" charset="-122"/>
              </a:rPr>
              <a:t>   delim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en-US" altLang="zh-CN" sz="2800" b="1">
                <a:ea typeface="黑体" pitchFamily="2" charset="-122"/>
              </a:rPr>
              <a:t>blank</a:t>
            </a:r>
            <a:r>
              <a:rPr lang="en-US" altLang="zh-CN" sz="2800" b="1">
                <a:cs typeface="Times New Roman" pitchFamily="18" charset="0"/>
              </a:rPr>
              <a:t> | </a:t>
            </a:r>
            <a:r>
              <a:rPr lang="en-US" altLang="zh-CN" sz="2800" b="1">
                <a:ea typeface="黑体" pitchFamily="2" charset="-122"/>
              </a:rPr>
              <a:t>tab</a:t>
            </a:r>
            <a:r>
              <a:rPr lang="en-US" altLang="zh-CN" sz="2800" b="1">
                <a:cs typeface="Times New Roman" pitchFamily="18" charset="0"/>
              </a:rPr>
              <a:t> | </a:t>
            </a:r>
            <a:r>
              <a:rPr lang="en-US" altLang="zh-CN" sz="2800" b="1">
                <a:ea typeface="黑体" pitchFamily="2" charset="-122"/>
              </a:rPr>
              <a:t>newline</a:t>
            </a:r>
            <a:r>
              <a:rPr lang="en-US" altLang="zh-CN" sz="2800" b="1"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>
                <a:ea typeface="黑体" pitchFamily="2" charset="-122"/>
              </a:rPr>
              <a:t>   ws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en-US" altLang="zh-CN" sz="2800" b="1">
                <a:ea typeface="黑体" pitchFamily="2" charset="-122"/>
              </a:rPr>
              <a:t>delim</a:t>
            </a:r>
            <a:r>
              <a:rPr lang="en-US" altLang="zh-CN" sz="2800" b="1" baseline="30000">
                <a:cs typeface="Times New Roman" pitchFamily="18" charset="0"/>
              </a:rPr>
              <a:t>+</a:t>
            </a:r>
            <a:endParaRPr lang="zh-CN" altLang="en-US" sz="2800" b="1" baseline="300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0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06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2.2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118110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/>
              <a:t>2.2.4 转换图</a:t>
            </a:r>
          </a:p>
          <a:p>
            <a:pPr>
              <a:lnSpc>
                <a:spcPct val="90000"/>
              </a:lnSpc>
            </a:pPr>
            <a:r>
              <a:rPr lang="zh-CN" altLang="en-US" b="1"/>
              <a:t>关系算符的转换图</a:t>
            </a:r>
          </a:p>
        </p:txBody>
      </p:sp>
      <p:grpSp>
        <p:nvGrpSpPr>
          <p:cNvPr id="345092" name="Group 4"/>
          <p:cNvGrpSpPr>
            <a:grpSpLocks/>
          </p:cNvGrpSpPr>
          <p:nvPr/>
        </p:nvGrpSpPr>
        <p:grpSpPr bwMode="auto">
          <a:xfrm>
            <a:off x="381000" y="2438400"/>
            <a:ext cx="8382000" cy="4329113"/>
            <a:chOff x="240" y="1290"/>
            <a:chExt cx="5280" cy="2727"/>
          </a:xfrm>
        </p:grpSpPr>
        <p:sp>
          <p:nvSpPr>
            <p:cNvPr id="345093" name="Rectangle 5" descr="Green marble"/>
            <p:cNvSpPr>
              <a:spLocks noChangeArrowheads="1"/>
            </p:cNvSpPr>
            <p:nvPr/>
          </p:nvSpPr>
          <p:spPr bwMode="auto">
            <a:xfrm>
              <a:off x="1541" y="1490"/>
              <a:ext cx="2775" cy="1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5094" name="Rectangle 6" descr="Green marble"/>
            <p:cNvSpPr>
              <a:spLocks noChangeArrowheads="1"/>
            </p:cNvSpPr>
            <p:nvPr/>
          </p:nvSpPr>
          <p:spPr bwMode="auto">
            <a:xfrm>
              <a:off x="1469" y="1490"/>
              <a:ext cx="2919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">
              <a:spAutoFit/>
            </a:bodyPr>
            <a:lstStyle/>
            <a:p>
              <a:pPr algn="just"/>
              <a:r>
                <a:rPr lang="zh-CN" altLang="en-US" sz="1000">
                  <a:latin typeface="Times New Roman"/>
                </a:rPr>
                <a:t> </a:t>
              </a:r>
              <a:endParaRPr lang="zh-CN" altLang="en-US" sz="2600" b="1">
                <a:latin typeface="宋体" pitchFamily="2" charset="-122"/>
              </a:endParaRPr>
            </a:p>
            <a:p>
              <a:pPr algn="l"/>
              <a:endParaRPr lang="zh-CN" altLang="en-US"/>
            </a:p>
          </p:txBody>
        </p:sp>
        <p:sp>
          <p:nvSpPr>
            <p:cNvPr id="345095" name="Oval 7"/>
            <p:cNvSpPr>
              <a:spLocks noChangeArrowheads="1"/>
            </p:cNvSpPr>
            <p:nvPr/>
          </p:nvSpPr>
          <p:spPr bwMode="auto">
            <a:xfrm>
              <a:off x="911" y="2621"/>
              <a:ext cx="354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79200" tIns="3600" rIns="90000" bIns="46800"/>
            <a:lstStyle/>
            <a:p>
              <a:pPr algn="just"/>
              <a:r>
                <a:rPr lang="zh-CN" altLang="en-US" b="1"/>
                <a:t>0</a:t>
              </a:r>
            </a:p>
          </p:txBody>
        </p:sp>
        <p:grpSp>
          <p:nvGrpSpPr>
            <p:cNvPr id="345096" name="Group 8"/>
            <p:cNvGrpSpPr>
              <a:grpSpLocks/>
            </p:cNvGrpSpPr>
            <p:nvPr/>
          </p:nvGrpSpPr>
          <p:grpSpPr bwMode="auto">
            <a:xfrm>
              <a:off x="2074" y="2702"/>
              <a:ext cx="354" cy="322"/>
              <a:chOff x="7120" y="12162"/>
              <a:chExt cx="425" cy="425"/>
            </a:xfrm>
          </p:grpSpPr>
          <p:sp>
            <p:nvSpPr>
              <p:cNvPr id="345097" name="Oval 9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9200" tIns="3600" rIns="90000" bIns="4680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345098" name="Oval 10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/>
              <a:p>
                <a:pPr algn="just"/>
                <a:r>
                  <a:rPr lang="zh-CN" altLang="en-US" b="1"/>
                  <a:t>5</a:t>
                </a:r>
              </a:p>
            </p:txBody>
          </p:sp>
        </p:grpSp>
        <p:sp>
          <p:nvSpPr>
            <p:cNvPr id="345099" name="Oval 11"/>
            <p:cNvSpPr>
              <a:spLocks noChangeArrowheads="1"/>
            </p:cNvSpPr>
            <p:nvPr/>
          </p:nvSpPr>
          <p:spPr bwMode="auto">
            <a:xfrm>
              <a:off x="2086" y="1825"/>
              <a:ext cx="354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79200" tIns="3600" rIns="90000" bIns="46800"/>
            <a:lstStyle/>
            <a:p>
              <a:pPr algn="just"/>
              <a:r>
                <a:rPr lang="zh-CN" altLang="en-US" b="1"/>
                <a:t>1</a:t>
              </a:r>
            </a:p>
          </p:txBody>
        </p:sp>
        <p:sp>
          <p:nvSpPr>
            <p:cNvPr id="345100" name="Oval 12"/>
            <p:cNvSpPr>
              <a:spLocks noChangeArrowheads="1"/>
            </p:cNvSpPr>
            <p:nvPr/>
          </p:nvSpPr>
          <p:spPr bwMode="auto">
            <a:xfrm>
              <a:off x="2086" y="3378"/>
              <a:ext cx="354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79200" tIns="3600" rIns="90000" bIns="46800"/>
            <a:lstStyle/>
            <a:p>
              <a:pPr algn="just"/>
              <a:r>
                <a:rPr lang="zh-CN" altLang="en-US" b="1"/>
                <a:t>6</a:t>
              </a:r>
            </a:p>
          </p:txBody>
        </p:sp>
        <p:grpSp>
          <p:nvGrpSpPr>
            <p:cNvPr id="345101" name="Group 13"/>
            <p:cNvGrpSpPr>
              <a:grpSpLocks/>
            </p:cNvGrpSpPr>
            <p:nvPr/>
          </p:nvGrpSpPr>
          <p:grpSpPr bwMode="auto">
            <a:xfrm>
              <a:off x="3424" y="1334"/>
              <a:ext cx="354" cy="323"/>
              <a:chOff x="7120" y="12162"/>
              <a:chExt cx="425" cy="425"/>
            </a:xfrm>
          </p:grpSpPr>
          <p:sp>
            <p:nvSpPr>
              <p:cNvPr id="345102" name="Oval 1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9200" tIns="3600" rIns="90000" bIns="4680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345103" name="Oval 1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/>
              <a:p>
                <a:pPr algn="just"/>
                <a:r>
                  <a:rPr lang="zh-CN" altLang="en-US" b="1"/>
                  <a:t>2</a:t>
                </a:r>
              </a:p>
            </p:txBody>
          </p:sp>
        </p:grpSp>
        <p:grpSp>
          <p:nvGrpSpPr>
            <p:cNvPr id="345104" name="Group 16"/>
            <p:cNvGrpSpPr>
              <a:grpSpLocks/>
            </p:cNvGrpSpPr>
            <p:nvPr/>
          </p:nvGrpSpPr>
          <p:grpSpPr bwMode="auto">
            <a:xfrm>
              <a:off x="3436" y="2270"/>
              <a:ext cx="354" cy="323"/>
              <a:chOff x="7120" y="12162"/>
              <a:chExt cx="425" cy="425"/>
            </a:xfrm>
          </p:grpSpPr>
          <p:sp>
            <p:nvSpPr>
              <p:cNvPr id="345105" name="Oval 1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9200" tIns="3600" rIns="90000" bIns="4680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345106" name="Oval 1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/>
              <a:p>
                <a:pPr algn="just"/>
                <a:r>
                  <a:rPr lang="zh-CN" altLang="en-US" b="1"/>
                  <a:t>4</a:t>
                </a:r>
              </a:p>
            </p:txBody>
          </p:sp>
        </p:grpSp>
        <p:grpSp>
          <p:nvGrpSpPr>
            <p:cNvPr id="345107" name="Group 19"/>
            <p:cNvGrpSpPr>
              <a:grpSpLocks/>
            </p:cNvGrpSpPr>
            <p:nvPr/>
          </p:nvGrpSpPr>
          <p:grpSpPr bwMode="auto">
            <a:xfrm>
              <a:off x="3461" y="3694"/>
              <a:ext cx="354" cy="323"/>
              <a:chOff x="7120" y="12162"/>
              <a:chExt cx="425" cy="425"/>
            </a:xfrm>
          </p:grpSpPr>
          <p:sp>
            <p:nvSpPr>
              <p:cNvPr id="345108" name="Oval 2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9200" tIns="3600" rIns="90000" bIns="4680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345109" name="Oval 2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/>
              <a:p>
                <a:pPr algn="just"/>
                <a:r>
                  <a:rPr lang="zh-CN" altLang="en-US" b="1"/>
                  <a:t>8</a:t>
                </a:r>
              </a:p>
            </p:txBody>
          </p:sp>
        </p:grpSp>
        <p:grpSp>
          <p:nvGrpSpPr>
            <p:cNvPr id="345110" name="Group 22"/>
            <p:cNvGrpSpPr>
              <a:grpSpLocks/>
            </p:cNvGrpSpPr>
            <p:nvPr/>
          </p:nvGrpSpPr>
          <p:grpSpPr bwMode="auto">
            <a:xfrm>
              <a:off x="3424" y="1802"/>
              <a:ext cx="354" cy="323"/>
              <a:chOff x="7120" y="12162"/>
              <a:chExt cx="425" cy="425"/>
            </a:xfrm>
          </p:grpSpPr>
          <p:sp>
            <p:nvSpPr>
              <p:cNvPr id="345111" name="Oval 23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9200" tIns="3600" rIns="90000" bIns="4680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345112" name="Oval 24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/>
              <a:p>
                <a:pPr algn="just"/>
                <a:r>
                  <a:rPr lang="zh-CN" altLang="en-US" b="1"/>
                  <a:t>3</a:t>
                </a:r>
              </a:p>
            </p:txBody>
          </p:sp>
        </p:grpSp>
        <p:grpSp>
          <p:nvGrpSpPr>
            <p:cNvPr id="345113" name="Group 25"/>
            <p:cNvGrpSpPr>
              <a:grpSpLocks/>
            </p:cNvGrpSpPr>
            <p:nvPr/>
          </p:nvGrpSpPr>
          <p:grpSpPr bwMode="auto">
            <a:xfrm>
              <a:off x="3436" y="3181"/>
              <a:ext cx="354" cy="322"/>
              <a:chOff x="7120" y="12162"/>
              <a:chExt cx="425" cy="425"/>
            </a:xfrm>
          </p:grpSpPr>
          <p:sp>
            <p:nvSpPr>
              <p:cNvPr id="345114" name="Oval 26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9200" tIns="3600" rIns="90000" bIns="4680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345115" name="Oval 27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/>
              <a:p>
                <a:pPr algn="just"/>
                <a:r>
                  <a:rPr lang="zh-CN" altLang="en-US" b="1"/>
                  <a:t>7</a:t>
                </a:r>
              </a:p>
            </p:txBody>
          </p:sp>
        </p:grpSp>
        <p:sp>
          <p:nvSpPr>
            <p:cNvPr id="345116" name="Line 28"/>
            <p:cNvSpPr>
              <a:spLocks noChangeShapeType="1"/>
            </p:cNvSpPr>
            <p:nvPr/>
          </p:nvSpPr>
          <p:spPr bwMode="auto">
            <a:xfrm>
              <a:off x="240" y="2781"/>
              <a:ext cx="6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45117" name="Line 29"/>
            <p:cNvSpPr>
              <a:spLocks noChangeShapeType="1"/>
            </p:cNvSpPr>
            <p:nvPr/>
          </p:nvSpPr>
          <p:spPr bwMode="auto">
            <a:xfrm flipV="1">
              <a:off x="1190" y="2066"/>
              <a:ext cx="913" cy="5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45118" name="Line 30"/>
            <p:cNvSpPr>
              <a:spLocks noChangeShapeType="1"/>
            </p:cNvSpPr>
            <p:nvPr/>
          </p:nvSpPr>
          <p:spPr bwMode="auto">
            <a:xfrm flipV="1">
              <a:off x="2390" y="1508"/>
              <a:ext cx="1038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45119" name="Line 31"/>
            <p:cNvSpPr>
              <a:spLocks noChangeShapeType="1"/>
            </p:cNvSpPr>
            <p:nvPr/>
          </p:nvSpPr>
          <p:spPr bwMode="auto">
            <a:xfrm>
              <a:off x="2453" y="1986"/>
              <a:ext cx="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45120" name="Line 32"/>
            <p:cNvSpPr>
              <a:spLocks noChangeShapeType="1"/>
            </p:cNvSpPr>
            <p:nvPr/>
          </p:nvSpPr>
          <p:spPr bwMode="auto">
            <a:xfrm>
              <a:off x="2428" y="2078"/>
              <a:ext cx="1012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45121" name="Line 33"/>
            <p:cNvSpPr>
              <a:spLocks noChangeShapeType="1"/>
            </p:cNvSpPr>
            <p:nvPr/>
          </p:nvSpPr>
          <p:spPr bwMode="auto">
            <a:xfrm>
              <a:off x="1265" y="2807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45122" name="Line 34"/>
            <p:cNvSpPr>
              <a:spLocks noChangeShapeType="1"/>
            </p:cNvSpPr>
            <p:nvPr/>
          </p:nvSpPr>
          <p:spPr bwMode="auto">
            <a:xfrm>
              <a:off x="1240" y="2874"/>
              <a:ext cx="875" cy="5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45123" name="Line 35"/>
            <p:cNvSpPr>
              <a:spLocks noChangeShapeType="1"/>
            </p:cNvSpPr>
            <p:nvPr/>
          </p:nvSpPr>
          <p:spPr bwMode="auto">
            <a:xfrm>
              <a:off x="2440" y="3593"/>
              <a:ext cx="1025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45124" name="Line 36"/>
            <p:cNvSpPr>
              <a:spLocks noChangeShapeType="1"/>
            </p:cNvSpPr>
            <p:nvPr/>
          </p:nvSpPr>
          <p:spPr bwMode="auto">
            <a:xfrm flipV="1">
              <a:off x="2453" y="3308"/>
              <a:ext cx="1000" cy="2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45125" name="Rectangle 37"/>
            <p:cNvSpPr>
              <a:spLocks noChangeArrowheads="1"/>
            </p:cNvSpPr>
            <p:nvPr/>
          </p:nvSpPr>
          <p:spPr bwMode="auto">
            <a:xfrm>
              <a:off x="3828" y="1290"/>
              <a:ext cx="1692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en-US" altLang="zh-CN" b="1"/>
                <a:t>return(relop, LE)</a:t>
              </a:r>
            </a:p>
          </p:txBody>
        </p:sp>
        <p:sp>
          <p:nvSpPr>
            <p:cNvPr id="345126" name="Rectangle 38"/>
            <p:cNvSpPr>
              <a:spLocks noChangeArrowheads="1"/>
            </p:cNvSpPr>
            <p:nvPr/>
          </p:nvSpPr>
          <p:spPr bwMode="auto">
            <a:xfrm>
              <a:off x="3853" y="1758"/>
              <a:ext cx="1619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en-US" altLang="zh-CN" b="1"/>
                <a:t>return(relop, NE)</a:t>
              </a:r>
              <a:endParaRPr lang="en-US" altLang="zh-CN" sz="1000" b="1"/>
            </a:p>
          </p:txBody>
        </p:sp>
        <p:sp>
          <p:nvSpPr>
            <p:cNvPr id="345127" name="Rectangle 39"/>
            <p:cNvSpPr>
              <a:spLocks noChangeArrowheads="1"/>
            </p:cNvSpPr>
            <p:nvPr/>
          </p:nvSpPr>
          <p:spPr bwMode="auto">
            <a:xfrm>
              <a:off x="3840" y="2194"/>
              <a:ext cx="1584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en-US" altLang="zh-CN" b="1"/>
                <a:t>return(relop, LT)</a:t>
              </a:r>
            </a:p>
          </p:txBody>
        </p:sp>
        <p:sp>
          <p:nvSpPr>
            <p:cNvPr id="345128" name="Rectangle 40"/>
            <p:cNvSpPr>
              <a:spLocks noChangeArrowheads="1"/>
            </p:cNvSpPr>
            <p:nvPr/>
          </p:nvSpPr>
          <p:spPr bwMode="auto">
            <a:xfrm>
              <a:off x="3865" y="3136"/>
              <a:ext cx="1607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en-US" altLang="zh-CN" b="1"/>
                <a:t>return(relop, GE)</a:t>
              </a:r>
            </a:p>
          </p:txBody>
        </p:sp>
        <p:sp>
          <p:nvSpPr>
            <p:cNvPr id="345129" name="Rectangle 41"/>
            <p:cNvSpPr>
              <a:spLocks noChangeArrowheads="1"/>
            </p:cNvSpPr>
            <p:nvPr/>
          </p:nvSpPr>
          <p:spPr bwMode="auto">
            <a:xfrm>
              <a:off x="3865" y="3660"/>
              <a:ext cx="1607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en-US" altLang="zh-CN" b="1"/>
                <a:t>return(relop, GT)</a:t>
              </a:r>
            </a:p>
          </p:txBody>
        </p:sp>
        <p:sp>
          <p:nvSpPr>
            <p:cNvPr id="345130" name="Rectangle 42"/>
            <p:cNvSpPr>
              <a:spLocks noChangeArrowheads="1"/>
            </p:cNvSpPr>
            <p:nvPr/>
          </p:nvSpPr>
          <p:spPr bwMode="auto">
            <a:xfrm>
              <a:off x="2448" y="2692"/>
              <a:ext cx="163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en-US" altLang="zh-CN" b="1"/>
                <a:t>return(relop, EQ)</a:t>
              </a:r>
            </a:p>
          </p:txBody>
        </p:sp>
        <p:sp>
          <p:nvSpPr>
            <p:cNvPr id="345131" name="Rectangle 43"/>
            <p:cNvSpPr>
              <a:spLocks noChangeArrowheads="1"/>
            </p:cNvSpPr>
            <p:nvPr/>
          </p:nvSpPr>
          <p:spPr bwMode="auto">
            <a:xfrm>
              <a:off x="288" y="2466"/>
              <a:ext cx="575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45132" name="Rectangle 44"/>
            <p:cNvSpPr>
              <a:spLocks noChangeArrowheads="1"/>
            </p:cNvSpPr>
            <p:nvPr/>
          </p:nvSpPr>
          <p:spPr bwMode="auto">
            <a:xfrm>
              <a:off x="1488" y="2104"/>
              <a:ext cx="19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zh-CN" altLang="en-US" b="1"/>
                <a:t>&lt;</a:t>
              </a:r>
            </a:p>
          </p:txBody>
        </p:sp>
        <p:sp>
          <p:nvSpPr>
            <p:cNvPr id="345133" name="Rectangle 45"/>
            <p:cNvSpPr>
              <a:spLocks noChangeArrowheads="1"/>
            </p:cNvSpPr>
            <p:nvPr/>
          </p:nvSpPr>
          <p:spPr bwMode="auto">
            <a:xfrm>
              <a:off x="2690" y="1457"/>
              <a:ext cx="23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zh-CN" altLang="en-US" b="1"/>
                <a:t>=</a:t>
              </a:r>
            </a:p>
          </p:txBody>
        </p:sp>
        <p:sp>
          <p:nvSpPr>
            <p:cNvPr id="345134" name="Rectangle 46"/>
            <p:cNvSpPr>
              <a:spLocks noChangeArrowheads="1"/>
            </p:cNvSpPr>
            <p:nvPr/>
          </p:nvSpPr>
          <p:spPr bwMode="auto">
            <a:xfrm>
              <a:off x="2880" y="1742"/>
              <a:ext cx="19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zh-CN" altLang="en-US" b="1"/>
                <a:t>&gt;</a:t>
              </a:r>
            </a:p>
          </p:txBody>
        </p:sp>
        <p:sp>
          <p:nvSpPr>
            <p:cNvPr id="345135" name="Rectangle 47"/>
            <p:cNvSpPr>
              <a:spLocks noChangeArrowheads="1"/>
            </p:cNvSpPr>
            <p:nvPr/>
          </p:nvSpPr>
          <p:spPr bwMode="auto">
            <a:xfrm>
              <a:off x="1584" y="2556"/>
              <a:ext cx="35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zh-CN" altLang="en-US" b="1"/>
                <a:t>=</a:t>
              </a:r>
            </a:p>
          </p:txBody>
        </p:sp>
        <p:sp>
          <p:nvSpPr>
            <p:cNvPr id="345136" name="Rectangle 48"/>
            <p:cNvSpPr>
              <a:spLocks noChangeArrowheads="1"/>
            </p:cNvSpPr>
            <p:nvPr/>
          </p:nvSpPr>
          <p:spPr bwMode="auto">
            <a:xfrm>
              <a:off x="1632" y="2918"/>
              <a:ext cx="29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zh-CN" altLang="en-US" b="1"/>
                <a:t>&gt;</a:t>
              </a:r>
            </a:p>
          </p:txBody>
        </p:sp>
        <p:sp>
          <p:nvSpPr>
            <p:cNvPr id="345137" name="Rectangle 49"/>
            <p:cNvSpPr>
              <a:spLocks noChangeArrowheads="1"/>
            </p:cNvSpPr>
            <p:nvPr/>
          </p:nvSpPr>
          <p:spPr bwMode="auto">
            <a:xfrm>
              <a:off x="2765" y="3169"/>
              <a:ext cx="259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zh-CN" altLang="en-US" b="1"/>
                <a:t>=</a:t>
              </a:r>
            </a:p>
          </p:txBody>
        </p:sp>
        <p:sp>
          <p:nvSpPr>
            <p:cNvPr id="345138" name="Rectangle 50"/>
            <p:cNvSpPr>
              <a:spLocks noChangeArrowheads="1"/>
            </p:cNvSpPr>
            <p:nvPr/>
          </p:nvSpPr>
          <p:spPr bwMode="auto">
            <a:xfrm>
              <a:off x="3703" y="3543"/>
              <a:ext cx="13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zh-CN" altLang="en-US" b="1"/>
                <a:t>*</a:t>
              </a:r>
            </a:p>
          </p:txBody>
        </p:sp>
        <p:sp>
          <p:nvSpPr>
            <p:cNvPr id="345139" name="Rectangle 51"/>
            <p:cNvSpPr>
              <a:spLocks noChangeArrowheads="1"/>
            </p:cNvSpPr>
            <p:nvPr/>
          </p:nvSpPr>
          <p:spPr bwMode="auto">
            <a:xfrm>
              <a:off x="3696" y="2149"/>
              <a:ext cx="144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zh-CN" altLang="en-US" b="1"/>
                <a:t>*</a:t>
              </a:r>
            </a:p>
          </p:txBody>
        </p:sp>
        <p:sp>
          <p:nvSpPr>
            <p:cNvPr id="345140" name="Rectangle 52"/>
            <p:cNvSpPr>
              <a:spLocks noChangeArrowheads="1"/>
            </p:cNvSpPr>
            <p:nvPr/>
          </p:nvSpPr>
          <p:spPr bwMode="auto">
            <a:xfrm>
              <a:off x="2832" y="3460"/>
              <a:ext cx="63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en-US" altLang="zh-CN" b="1"/>
                <a:t>other</a:t>
              </a:r>
            </a:p>
          </p:txBody>
        </p:sp>
        <p:sp>
          <p:nvSpPr>
            <p:cNvPr id="345141" name="Rectangle 53"/>
            <p:cNvSpPr>
              <a:spLocks noChangeArrowheads="1"/>
            </p:cNvSpPr>
            <p:nvPr/>
          </p:nvSpPr>
          <p:spPr bwMode="auto">
            <a:xfrm>
              <a:off x="2400" y="2256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en-US" altLang="zh-CN" b="1"/>
                <a:t>other</a:t>
              </a:r>
            </a:p>
          </p:txBody>
        </p:sp>
      </p:grpSp>
      <p:sp>
        <p:nvSpPr>
          <p:cNvPr id="345142" name="Rectangle 54"/>
          <p:cNvSpPr>
            <a:spLocks noChangeArrowheads="1"/>
          </p:cNvSpPr>
          <p:nvPr/>
        </p:nvSpPr>
        <p:spPr bwMode="auto">
          <a:xfrm>
            <a:off x="457200" y="2478088"/>
            <a:ext cx="8229600" cy="437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zh-CN" altLang="en-US" sz="320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2.2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749300"/>
          </a:xfrm>
          <a:noFill/>
        </p:spPr>
        <p:txBody>
          <a:bodyPr/>
          <a:lstStyle/>
          <a:p>
            <a:r>
              <a:rPr lang="zh-CN" altLang="en-US" b="1"/>
              <a:t>标识符和关键字的转换图</a:t>
            </a:r>
            <a:endParaRPr lang="zh-CN" altLang="en-US" sz="2800" b="1"/>
          </a:p>
        </p:txBody>
      </p:sp>
      <p:sp>
        <p:nvSpPr>
          <p:cNvPr id="343178" name="Rectangle 138"/>
          <p:cNvSpPr>
            <a:spLocks noChangeArrowheads="1"/>
          </p:cNvSpPr>
          <p:nvPr/>
        </p:nvSpPr>
        <p:spPr bwMode="auto">
          <a:xfrm>
            <a:off x="457200" y="2478088"/>
            <a:ext cx="8229600" cy="437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zh-CN" altLang="en-US" sz="320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zh-CN" altLang="en-US" sz="2800" b="1"/>
          </a:p>
        </p:txBody>
      </p:sp>
      <p:grpSp>
        <p:nvGrpSpPr>
          <p:cNvPr id="343202" name="Group 162"/>
          <p:cNvGrpSpPr>
            <a:grpSpLocks/>
          </p:cNvGrpSpPr>
          <p:nvPr/>
        </p:nvGrpSpPr>
        <p:grpSpPr bwMode="auto">
          <a:xfrm>
            <a:off x="457200" y="2667000"/>
            <a:ext cx="8382000" cy="1606550"/>
            <a:chOff x="288" y="1680"/>
            <a:chExt cx="5280" cy="1012"/>
          </a:xfrm>
        </p:grpSpPr>
        <p:sp>
          <p:nvSpPr>
            <p:cNvPr id="343184" name="Oval 144"/>
            <p:cNvSpPr>
              <a:spLocks noChangeArrowheads="1"/>
            </p:cNvSpPr>
            <p:nvPr/>
          </p:nvSpPr>
          <p:spPr bwMode="auto">
            <a:xfrm>
              <a:off x="922" y="2301"/>
              <a:ext cx="374" cy="3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zh-CN" altLang="en-US" b="1"/>
                <a:t>9</a:t>
              </a:r>
            </a:p>
          </p:txBody>
        </p:sp>
        <p:sp>
          <p:nvSpPr>
            <p:cNvPr id="343185" name="Oval 145"/>
            <p:cNvSpPr>
              <a:spLocks noChangeArrowheads="1"/>
            </p:cNvSpPr>
            <p:nvPr/>
          </p:nvSpPr>
          <p:spPr bwMode="auto">
            <a:xfrm>
              <a:off x="2056" y="2301"/>
              <a:ext cx="374" cy="3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algn="l"/>
              <a:r>
                <a:rPr lang="zh-CN" altLang="en-US" b="1"/>
                <a:t>10</a:t>
              </a:r>
            </a:p>
          </p:txBody>
        </p:sp>
        <p:grpSp>
          <p:nvGrpSpPr>
            <p:cNvPr id="343186" name="Group 146"/>
            <p:cNvGrpSpPr>
              <a:grpSpLocks/>
            </p:cNvGrpSpPr>
            <p:nvPr/>
          </p:nvGrpSpPr>
          <p:grpSpPr bwMode="auto">
            <a:xfrm>
              <a:off x="3203" y="2301"/>
              <a:ext cx="374" cy="391"/>
              <a:chOff x="7120" y="12162"/>
              <a:chExt cx="425" cy="425"/>
            </a:xfrm>
          </p:grpSpPr>
          <p:sp>
            <p:nvSpPr>
              <p:cNvPr id="343187" name="Oval 14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200" tIns="0" rIns="7200" bIns="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343188" name="Oval 14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200" tIns="0" rIns="7200" bIns="0"/>
              <a:lstStyle/>
              <a:p>
                <a:pPr algn="just"/>
                <a:r>
                  <a:rPr lang="zh-CN" altLang="en-US" sz="2000" b="1"/>
                  <a:t>11</a:t>
                </a:r>
              </a:p>
            </p:txBody>
          </p:sp>
        </p:grpSp>
        <p:sp>
          <p:nvSpPr>
            <p:cNvPr id="343190" name="Line 150"/>
            <p:cNvSpPr>
              <a:spLocks noChangeShapeType="1"/>
            </p:cNvSpPr>
            <p:nvPr/>
          </p:nvSpPr>
          <p:spPr bwMode="auto">
            <a:xfrm flipV="1">
              <a:off x="1296" y="2496"/>
              <a:ext cx="7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3191" name="Rectangle 151"/>
            <p:cNvSpPr>
              <a:spLocks noChangeArrowheads="1"/>
            </p:cNvSpPr>
            <p:nvPr/>
          </p:nvSpPr>
          <p:spPr bwMode="auto">
            <a:xfrm>
              <a:off x="288" y="2160"/>
              <a:ext cx="606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343192" name="Rectangle 152"/>
            <p:cNvSpPr>
              <a:spLocks noChangeArrowheads="1"/>
            </p:cNvSpPr>
            <p:nvPr/>
          </p:nvSpPr>
          <p:spPr bwMode="auto">
            <a:xfrm>
              <a:off x="1344" y="2208"/>
              <a:ext cx="62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/>
                <a:t>letter</a:t>
              </a:r>
            </a:p>
          </p:txBody>
        </p:sp>
        <p:sp>
          <p:nvSpPr>
            <p:cNvPr id="343193" name="Line 153"/>
            <p:cNvSpPr>
              <a:spLocks noChangeShapeType="1"/>
            </p:cNvSpPr>
            <p:nvPr/>
          </p:nvSpPr>
          <p:spPr bwMode="auto">
            <a:xfrm flipV="1">
              <a:off x="2443" y="2496"/>
              <a:ext cx="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3194" name="Rectangle 154"/>
            <p:cNvSpPr>
              <a:spLocks noChangeArrowheads="1"/>
            </p:cNvSpPr>
            <p:nvPr/>
          </p:nvSpPr>
          <p:spPr bwMode="auto">
            <a:xfrm>
              <a:off x="2544" y="2208"/>
              <a:ext cx="62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/>
                <a:t>other</a:t>
              </a:r>
            </a:p>
          </p:txBody>
        </p:sp>
        <p:sp>
          <p:nvSpPr>
            <p:cNvPr id="343195" name="Rectangle 155"/>
            <p:cNvSpPr>
              <a:spLocks noChangeArrowheads="1"/>
            </p:cNvSpPr>
            <p:nvPr/>
          </p:nvSpPr>
          <p:spPr bwMode="auto">
            <a:xfrm>
              <a:off x="3408" y="2112"/>
              <a:ext cx="19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/>
                <a:t>*</a:t>
              </a:r>
            </a:p>
          </p:txBody>
        </p:sp>
        <p:sp>
          <p:nvSpPr>
            <p:cNvPr id="343196" name="Rectangle 156"/>
            <p:cNvSpPr>
              <a:spLocks noChangeArrowheads="1"/>
            </p:cNvSpPr>
            <p:nvPr/>
          </p:nvSpPr>
          <p:spPr bwMode="auto">
            <a:xfrm>
              <a:off x="1507" y="1680"/>
              <a:ext cx="152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/>
                <a:t>letter</a:t>
              </a:r>
              <a:r>
                <a:rPr lang="zh-CN" altLang="en-US" sz="2800" b="1"/>
                <a:t>或</a:t>
              </a:r>
              <a:r>
                <a:rPr lang="en-US" altLang="zh-CN" sz="2800" b="1"/>
                <a:t>digit</a:t>
              </a:r>
            </a:p>
          </p:txBody>
        </p:sp>
        <p:sp>
          <p:nvSpPr>
            <p:cNvPr id="343197" name="Rectangle 157"/>
            <p:cNvSpPr>
              <a:spLocks noChangeArrowheads="1"/>
            </p:cNvSpPr>
            <p:nvPr/>
          </p:nvSpPr>
          <p:spPr bwMode="auto">
            <a:xfrm>
              <a:off x="3648" y="2304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/>
                <a:t>return(</a:t>
              </a:r>
              <a:r>
                <a:rPr lang="en-US" altLang="zh-CN" sz="2800" b="1" i="1"/>
                <a:t>installId</a:t>
              </a:r>
              <a:r>
                <a:rPr lang="en-US" altLang="zh-CN" sz="2800" b="1"/>
                <a:t>( ))</a:t>
              </a:r>
            </a:p>
          </p:txBody>
        </p:sp>
        <p:sp>
          <p:nvSpPr>
            <p:cNvPr id="343198" name="Freeform 158"/>
            <p:cNvSpPr>
              <a:spLocks/>
            </p:cNvSpPr>
            <p:nvPr/>
          </p:nvSpPr>
          <p:spPr bwMode="auto">
            <a:xfrm>
              <a:off x="2100" y="2005"/>
              <a:ext cx="288" cy="306"/>
            </a:xfrm>
            <a:custGeom>
              <a:avLst/>
              <a:gdLst>
                <a:gd name="T0" fmla="*/ 240 w 327"/>
                <a:gd name="T1" fmla="*/ 332 h 333"/>
                <a:gd name="T2" fmla="*/ 315 w 327"/>
                <a:gd name="T3" fmla="*/ 123 h 333"/>
                <a:gd name="T4" fmla="*/ 165 w 327"/>
                <a:gd name="T5" fmla="*/ 3 h 333"/>
                <a:gd name="T6" fmla="*/ 15 w 327"/>
                <a:gd name="T7" fmla="*/ 138 h 333"/>
                <a:gd name="T8" fmla="*/ 75 w 32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3200" name="Line 160"/>
            <p:cNvSpPr>
              <a:spLocks noChangeShapeType="1"/>
            </p:cNvSpPr>
            <p:nvPr/>
          </p:nvSpPr>
          <p:spPr bwMode="auto">
            <a:xfrm flipV="1">
              <a:off x="384" y="2496"/>
              <a:ext cx="5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2.2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1252538"/>
          </a:xfrm>
          <a:noFill/>
        </p:spPr>
        <p:txBody>
          <a:bodyPr/>
          <a:lstStyle/>
          <a:p>
            <a:r>
              <a:rPr lang="zh-CN" altLang="en-US" b="1"/>
              <a:t>无符号数的转换图</a:t>
            </a:r>
          </a:p>
          <a:p>
            <a:pPr>
              <a:buFontTx/>
              <a:buNone/>
            </a:pPr>
            <a:r>
              <a:rPr lang="en-US" altLang="zh-CN" sz="2800" b="1"/>
              <a:t>	 number</a:t>
            </a:r>
            <a:r>
              <a:rPr lang="en-US" altLang="zh-CN" sz="2800"/>
              <a:t>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b="1"/>
              <a:t>digit+ (.digit+)? (E</a:t>
            </a:r>
            <a:r>
              <a:rPr lang="en-US" altLang="zh-CN" sz="2800"/>
              <a:t> </a:t>
            </a:r>
            <a:r>
              <a:rPr lang="en-US" altLang="zh-CN" sz="2800" b="1"/>
              <a:t>(+ | </a:t>
            </a:r>
            <a:r>
              <a:rPr lang="en-US" altLang="zh-CN" sz="2800" b="1">
                <a:sym typeface="Symbol" pitchFamily="18" charset="2"/>
              </a:rPr>
              <a:t></a:t>
            </a:r>
            <a:r>
              <a:rPr lang="en-US" altLang="zh-CN" sz="2800" b="1"/>
              <a:t>)?</a:t>
            </a:r>
            <a:r>
              <a:rPr lang="en-US" altLang="zh-CN" sz="2800"/>
              <a:t> </a:t>
            </a:r>
            <a:r>
              <a:rPr lang="en-US" altLang="zh-CN" sz="2800" b="1"/>
              <a:t>digit+)?</a:t>
            </a:r>
            <a:endParaRPr lang="zh-CN" altLang="en-US" sz="2800" b="1"/>
          </a:p>
        </p:txBody>
      </p:sp>
      <p:grpSp>
        <p:nvGrpSpPr>
          <p:cNvPr id="347206" name="Group 70"/>
          <p:cNvGrpSpPr>
            <a:grpSpLocks/>
          </p:cNvGrpSpPr>
          <p:nvPr/>
        </p:nvGrpSpPr>
        <p:grpSpPr bwMode="auto">
          <a:xfrm>
            <a:off x="76200" y="2727325"/>
            <a:ext cx="8904288" cy="3581400"/>
            <a:chOff x="48" y="1632"/>
            <a:chExt cx="5609" cy="2256"/>
          </a:xfrm>
        </p:grpSpPr>
        <p:sp>
          <p:nvSpPr>
            <p:cNvPr id="347178" name="Rectangle 42"/>
            <p:cNvSpPr>
              <a:spLocks noChangeArrowheads="1"/>
            </p:cNvSpPr>
            <p:nvPr/>
          </p:nvSpPr>
          <p:spPr bwMode="auto">
            <a:xfrm>
              <a:off x="48" y="2352"/>
              <a:ext cx="4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47158" name="Line 22"/>
            <p:cNvSpPr>
              <a:spLocks noChangeShapeType="1"/>
            </p:cNvSpPr>
            <p:nvPr/>
          </p:nvSpPr>
          <p:spPr bwMode="auto">
            <a:xfrm flipV="1">
              <a:off x="1519" y="2659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grpSp>
          <p:nvGrpSpPr>
            <p:cNvPr id="347159" name="Group 23"/>
            <p:cNvGrpSpPr>
              <a:grpSpLocks/>
            </p:cNvGrpSpPr>
            <p:nvPr/>
          </p:nvGrpSpPr>
          <p:grpSpPr bwMode="auto">
            <a:xfrm>
              <a:off x="5203" y="3282"/>
              <a:ext cx="310" cy="323"/>
              <a:chOff x="7120" y="12162"/>
              <a:chExt cx="425" cy="425"/>
            </a:xfrm>
          </p:grpSpPr>
          <p:sp>
            <p:nvSpPr>
              <p:cNvPr id="347160" name="Oval 2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200" tIns="0" rIns="7200" bIns="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347161" name="Oval 2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just"/>
                <a:r>
                  <a:rPr lang="zh-CN" altLang="en-US" sz="1800" b="1"/>
                  <a:t>19</a:t>
                </a:r>
              </a:p>
            </p:txBody>
          </p:sp>
        </p:grpSp>
        <p:sp>
          <p:nvSpPr>
            <p:cNvPr id="347162" name="Oval 26"/>
            <p:cNvSpPr>
              <a:spLocks noChangeArrowheads="1"/>
            </p:cNvSpPr>
            <p:nvPr/>
          </p:nvSpPr>
          <p:spPr bwMode="auto">
            <a:xfrm>
              <a:off x="438" y="2472"/>
              <a:ext cx="291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algn="l"/>
              <a:r>
                <a:rPr lang="zh-CN" altLang="en-US" sz="2000" b="1"/>
                <a:t>12</a:t>
              </a:r>
            </a:p>
          </p:txBody>
        </p:sp>
        <p:sp>
          <p:nvSpPr>
            <p:cNvPr id="347163" name="Oval 27"/>
            <p:cNvSpPr>
              <a:spLocks noChangeArrowheads="1"/>
            </p:cNvSpPr>
            <p:nvPr/>
          </p:nvSpPr>
          <p:spPr bwMode="auto">
            <a:xfrm>
              <a:off x="1241" y="2496"/>
              <a:ext cx="291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algn="l"/>
              <a:r>
                <a:rPr lang="zh-CN" altLang="en-US" sz="2000" b="1"/>
                <a:t>13</a:t>
              </a:r>
            </a:p>
          </p:txBody>
        </p:sp>
        <p:sp>
          <p:nvSpPr>
            <p:cNvPr id="347164" name="Oval 28"/>
            <p:cNvSpPr>
              <a:spLocks noChangeArrowheads="1"/>
            </p:cNvSpPr>
            <p:nvPr/>
          </p:nvSpPr>
          <p:spPr bwMode="auto">
            <a:xfrm>
              <a:off x="1956" y="2483"/>
              <a:ext cx="291" cy="3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algn="l"/>
              <a:r>
                <a:rPr lang="zh-CN" altLang="en-US" sz="2000" b="1"/>
                <a:t>14</a:t>
              </a:r>
            </a:p>
          </p:txBody>
        </p:sp>
        <p:sp>
          <p:nvSpPr>
            <p:cNvPr id="347165" name="Oval 29"/>
            <p:cNvSpPr>
              <a:spLocks noChangeArrowheads="1"/>
            </p:cNvSpPr>
            <p:nvPr/>
          </p:nvSpPr>
          <p:spPr bwMode="auto">
            <a:xfrm>
              <a:off x="2729" y="2496"/>
              <a:ext cx="291" cy="3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algn="l"/>
              <a:r>
                <a:rPr lang="zh-CN" altLang="en-US" sz="2000" b="1"/>
                <a:t>15</a:t>
              </a:r>
            </a:p>
          </p:txBody>
        </p:sp>
        <p:sp>
          <p:nvSpPr>
            <p:cNvPr id="347166" name="Oval 30"/>
            <p:cNvSpPr>
              <a:spLocks noChangeArrowheads="1"/>
            </p:cNvSpPr>
            <p:nvPr/>
          </p:nvSpPr>
          <p:spPr bwMode="auto">
            <a:xfrm>
              <a:off x="3545" y="2496"/>
              <a:ext cx="291" cy="3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algn="l"/>
              <a:r>
                <a:rPr lang="zh-CN" altLang="en-US" sz="2000" b="1"/>
                <a:t>16</a:t>
              </a:r>
            </a:p>
          </p:txBody>
        </p:sp>
        <p:sp>
          <p:nvSpPr>
            <p:cNvPr id="347167" name="Oval 31"/>
            <p:cNvSpPr>
              <a:spLocks noChangeArrowheads="1"/>
            </p:cNvSpPr>
            <p:nvPr/>
          </p:nvSpPr>
          <p:spPr bwMode="auto">
            <a:xfrm>
              <a:off x="4372" y="2485"/>
              <a:ext cx="291" cy="3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algn="l"/>
              <a:r>
                <a:rPr lang="zh-CN" altLang="en-US" sz="2000" b="1"/>
                <a:t>17</a:t>
              </a:r>
            </a:p>
          </p:txBody>
        </p:sp>
        <p:sp>
          <p:nvSpPr>
            <p:cNvPr id="347168" name="Oval 32"/>
            <p:cNvSpPr>
              <a:spLocks noChangeArrowheads="1"/>
            </p:cNvSpPr>
            <p:nvPr/>
          </p:nvSpPr>
          <p:spPr bwMode="auto">
            <a:xfrm>
              <a:off x="5173" y="2485"/>
              <a:ext cx="291" cy="3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algn="l"/>
              <a:r>
                <a:rPr lang="zh-CN" altLang="en-US" sz="2000" b="1"/>
                <a:t>18</a:t>
              </a:r>
            </a:p>
          </p:txBody>
        </p:sp>
        <p:sp>
          <p:nvSpPr>
            <p:cNvPr id="347169" name="Rectangle 33"/>
            <p:cNvSpPr>
              <a:spLocks noChangeArrowheads="1"/>
            </p:cNvSpPr>
            <p:nvPr/>
          </p:nvSpPr>
          <p:spPr bwMode="auto">
            <a:xfrm>
              <a:off x="761" y="2400"/>
              <a:ext cx="48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347170" name="Rectangle 34"/>
            <p:cNvSpPr>
              <a:spLocks noChangeArrowheads="1"/>
            </p:cNvSpPr>
            <p:nvPr/>
          </p:nvSpPr>
          <p:spPr bwMode="auto">
            <a:xfrm>
              <a:off x="1124" y="1993"/>
              <a:ext cx="501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347171" name="Rectangle 35"/>
            <p:cNvSpPr>
              <a:spLocks noChangeArrowheads="1"/>
            </p:cNvSpPr>
            <p:nvPr/>
          </p:nvSpPr>
          <p:spPr bwMode="auto">
            <a:xfrm>
              <a:off x="2268" y="2381"/>
              <a:ext cx="50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347172" name="Rectangle 36"/>
            <p:cNvSpPr>
              <a:spLocks noChangeArrowheads="1"/>
            </p:cNvSpPr>
            <p:nvPr/>
          </p:nvSpPr>
          <p:spPr bwMode="auto">
            <a:xfrm>
              <a:off x="2681" y="2016"/>
              <a:ext cx="50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347173" name="Rectangle 37"/>
            <p:cNvSpPr>
              <a:spLocks noChangeArrowheads="1"/>
            </p:cNvSpPr>
            <p:nvPr/>
          </p:nvSpPr>
          <p:spPr bwMode="auto">
            <a:xfrm>
              <a:off x="4671" y="2368"/>
              <a:ext cx="50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347174" name="Rectangle 38"/>
            <p:cNvSpPr>
              <a:spLocks noChangeArrowheads="1"/>
            </p:cNvSpPr>
            <p:nvPr/>
          </p:nvSpPr>
          <p:spPr bwMode="auto">
            <a:xfrm>
              <a:off x="5099" y="1993"/>
              <a:ext cx="50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347175" name="Freeform 39"/>
            <p:cNvSpPr>
              <a:spLocks/>
            </p:cNvSpPr>
            <p:nvPr/>
          </p:nvSpPr>
          <p:spPr bwMode="auto">
            <a:xfrm>
              <a:off x="1241" y="2256"/>
              <a:ext cx="224" cy="253"/>
            </a:xfrm>
            <a:custGeom>
              <a:avLst/>
              <a:gdLst>
                <a:gd name="T0" fmla="*/ 240 w 327"/>
                <a:gd name="T1" fmla="*/ 332 h 333"/>
                <a:gd name="T2" fmla="*/ 315 w 327"/>
                <a:gd name="T3" fmla="*/ 123 h 333"/>
                <a:gd name="T4" fmla="*/ 165 w 327"/>
                <a:gd name="T5" fmla="*/ 3 h 333"/>
                <a:gd name="T6" fmla="*/ 15 w 327"/>
                <a:gd name="T7" fmla="*/ 138 h 333"/>
                <a:gd name="T8" fmla="*/ 75 w 32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76" name="Freeform 40"/>
            <p:cNvSpPr>
              <a:spLocks/>
            </p:cNvSpPr>
            <p:nvPr/>
          </p:nvSpPr>
          <p:spPr bwMode="auto">
            <a:xfrm>
              <a:off x="2804" y="2240"/>
              <a:ext cx="224" cy="253"/>
            </a:xfrm>
            <a:custGeom>
              <a:avLst/>
              <a:gdLst>
                <a:gd name="T0" fmla="*/ 240 w 327"/>
                <a:gd name="T1" fmla="*/ 332 h 333"/>
                <a:gd name="T2" fmla="*/ 315 w 327"/>
                <a:gd name="T3" fmla="*/ 123 h 333"/>
                <a:gd name="T4" fmla="*/ 165 w 327"/>
                <a:gd name="T5" fmla="*/ 3 h 333"/>
                <a:gd name="T6" fmla="*/ 15 w 327"/>
                <a:gd name="T7" fmla="*/ 138 h 333"/>
                <a:gd name="T8" fmla="*/ 75 w 32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77" name="Freeform 41"/>
            <p:cNvSpPr>
              <a:spLocks/>
            </p:cNvSpPr>
            <p:nvPr/>
          </p:nvSpPr>
          <p:spPr bwMode="auto">
            <a:xfrm>
              <a:off x="5197" y="2250"/>
              <a:ext cx="224" cy="254"/>
            </a:xfrm>
            <a:custGeom>
              <a:avLst/>
              <a:gdLst>
                <a:gd name="T0" fmla="*/ 240 w 327"/>
                <a:gd name="T1" fmla="*/ 332 h 333"/>
                <a:gd name="T2" fmla="*/ 315 w 327"/>
                <a:gd name="T3" fmla="*/ 123 h 333"/>
                <a:gd name="T4" fmla="*/ 165 w 327"/>
                <a:gd name="T5" fmla="*/ 3 h 333"/>
                <a:gd name="T6" fmla="*/ 15 w 327"/>
                <a:gd name="T7" fmla="*/ 138 h 333"/>
                <a:gd name="T8" fmla="*/ 75 w 32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79" name="Line 43"/>
            <p:cNvSpPr>
              <a:spLocks noChangeShapeType="1"/>
            </p:cNvSpPr>
            <p:nvPr/>
          </p:nvSpPr>
          <p:spPr bwMode="auto">
            <a:xfrm>
              <a:off x="144" y="2628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80" name="Rectangle 44"/>
            <p:cNvSpPr>
              <a:spLocks noChangeArrowheads="1"/>
            </p:cNvSpPr>
            <p:nvPr/>
          </p:nvSpPr>
          <p:spPr bwMode="auto">
            <a:xfrm>
              <a:off x="4841" y="2832"/>
              <a:ext cx="6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other</a:t>
              </a:r>
            </a:p>
          </p:txBody>
        </p:sp>
        <p:sp>
          <p:nvSpPr>
            <p:cNvPr id="347181" name="Rectangle 45"/>
            <p:cNvSpPr>
              <a:spLocks noChangeArrowheads="1"/>
            </p:cNvSpPr>
            <p:nvPr/>
          </p:nvSpPr>
          <p:spPr bwMode="auto">
            <a:xfrm>
              <a:off x="1655" y="2387"/>
              <a:ext cx="267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.</a:t>
              </a:r>
            </a:p>
          </p:txBody>
        </p:sp>
        <p:sp>
          <p:nvSpPr>
            <p:cNvPr id="347182" name="Rectangle 46"/>
            <p:cNvSpPr>
              <a:spLocks noChangeArrowheads="1"/>
            </p:cNvSpPr>
            <p:nvPr/>
          </p:nvSpPr>
          <p:spPr bwMode="auto">
            <a:xfrm>
              <a:off x="3160" y="2371"/>
              <a:ext cx="472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E</a:t>
              </a:r>
            </a:p>
          </p:txBody>
        </p:sp>
        <p:sp>
          <p:nvSpPr>
            <p:cNvPr id="347183" name="Rectangle 47"/>
            <p:cNvSpPr>
              <a:spLocks noChangeArrowheads="1"/>
            </p:cNvSpPr>
            <p:nvPr/>
          </p:nvSpPr>
          <p:spPr bwMode="auto">
            <a:xfrm>
              <a:off x="3920" y="2371"/>
              <a:ext cx="472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+/</a:t>
              </a:r>
              <a:r>
                <a:rPr lang="zh-CN" altLang="en-US" b="1">
                  <a:sym typeface="Symbol" pitchFamily="18" charset="2"/>
                </a:rPr>
                <a:t></a:t>
              </a:r>
              <a:endParaRPr lang="zh-CN" altLang="en-US" b="1"/>
            </a:p>
          </p:txBody>
        </p:sp>
        <p:sp>
          <p:nvSpPr>
            <p:cNvPr id="347184" name="Line 48"/>
            <p:cNvSpPr>
              <a:spLocks noChangeShapeType="1"/>
            </p:cNvSpPr>
            <p:nvPr/>
          </p:nvSpPr>
          <p:spPr bwMode="auto">
            <a:xfrm>
              <a:off x="5337" y="2822"/>
              <a:ext cx="0" cy="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85" name="Line 49"/>
            <p:cNvSpPr>
              <a:spLocks noChangeShapeType="1"/>
            </p:cNvSpPr>
            <p:nvPr/>
          </p:nvSpPr>
          <p:spPr bwMode="auto">
            <a:xfrm>
              <a:off x="739" y="2656"/>
              <a:ext cx="4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86" name="Line 50"/>
            <p:cNvSpPr>
              <a:spLocks noChangeShapeType="1"/>
            </p:cNvSpPr>
            <p:nvPr/>
          </p:nvSpPr>
          <p:spPr bwMode="auto">
            <a:xfrm>
              <a:off x="2270" y="2643"/>
              <a:ext cx="48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87" name="Line 51"/>
            <p:cNvSpPr>
              <a:spLocks noChangeShapeType="1"/>
            </p:cNvSpPr>
            <p:nvPr/>
          </p:nvSpPr>
          <p:spPr bwMode="auto">
            <a:xfrm>
              <a:off x="3060" y="2645"/>
              <a:ext cx="48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88" name="Line 52"/>
            <p:cNvSpPr>
              <a:spLocks noChangeShapeType="1"/>
            </p:cNvSpPr>
            <p:nvPr/>
          </p:nvSpPr>
          <p:spPr bwMode="auto">
            <a:xfrm>
              <a:off x="3872" y="2643"/>
              <a:ext cx="48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89" name="Line 53"/>
            <p:cNvSpPr>
              <a:spLocks noChangeShapeType="1"/>
            </p:cNvSpPr>
            <p:nvPr/>
          </p:nvSpPr>
          <p:spPr bwMode="auto">
            <a:xfrm>
              <a:off x="4683" y="2643"/>
              <a:ext cx="48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90" name="Freeform 54"/>
            <p:cNvSpPr>
              <a:spLocks/>
            </p:cNvSpPr>
            <p:nvPr/>
          </p:nvSpPr>
          <p:spPr bwMode="auto">
            <a:xfrm>
              <a:off x="1439" y="1892"/>
              <a:ext cx="2198" cy="647"/>
            </a:xfrm>
            <a:custGeom>
              <a:avLst/>
              <a:gdLst>
                <a:gd name="T0" fmla="*/ 0 w 3210"/>
                <a:gd name="T1" fmla="*/ 849 h 849"/>
                <a:gd name="T2" fmla="*/ 750 w 3210"/>
                <a:gd name="T3" fmla="*/ 295 h 849"/>
                <a:gd name="T4" fmla="*/ 1545 w 3210"/>
                <a:gd name="T5" fmla="*/ 10 h 849"/>
                <a:gd name="T6" fmla="*/ 2385 w 3210"/>
                <a:gd name="T7" fmla="*/ 235 h 849"/>
                <a:gd name="T8" fmla="*/ 3210 w 3210"/>
                <a:gd name="T9" fmla="*/ 775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0" h="849">
                  <a:moveTo>
                    <a:pt x="0" y="849"/>
                  </a:moveTo>
                  <a:cubicBezTo>
                    <a:pt x="125" y="757"/>
                    <a:pt x="493" y="435"/>
                    <a:pt x="750" y="295"/>
                  </a:cubicBezTo>
                  <a:cubicBezTo>
                    <a:pt x="1007" y="155"/>
                    <a:pt x="1273" y="20"/>
                    <a:pt x="1545" y="10"/>
                  </a:cubicBezTo>
                  <a:cubicBezTo>
                    <a:pt x="1817" y="0"/>
                    <a:pt x="2108" y="108"/>
                    <a:pt x="2385" y="235"/>
                  </a:cubicBezTo>
                  <a:cubicBezTo>
                    <a:pt x="2662" y="362"/>
                    <a:pt x="3038" y="663"/>
                    <a:pt x="3210" y="77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91" name="Rectangle 55"/>
            <p:cNvSpPr>
              <a:spLocks noChangeArrowheads="1"/>
            </p:cNvSpPr>
            <p:nvPr/>
          </p:nvSpPr>
          <p:spPr bwMode="auto">
            <a:xfrm>
              <a:off x="2441" y="1632"/>
              <a:ext cx="33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E</a:t>
              </a:r>
            </a:p>
          </p:txBody>
        </p:sp>
        <p:sp>
          <p:nvSpPr>
            <p:cNvPr id="347192" name="Freeform 56"/>
            <p:cNvSpPr>
              <a:spLocks/>
            </p:cNvSpPr>
            <p:nvPr/>
          </p:nvSpPr>
          <p:spPr bwMode="auto">
            <a:xfrm>
              <a:off x="3790" y="2126"/>
              <a:ext cx="1407" cy="401"/>
            </a:xfrm>
            <a:custGeom>
              <a:avLst/>
              <a:gdLst>
                <a:gd name="T0" fmla="*/ 0 w 2055"/>
                <a:gd name="T1" fmla="*/ 483 h 528"/>
                <a:gd name="T2" fmla="*/ 450 w 2055"/>
                <a:gd name="T3" fmla="*/ 168 h 528"/>
                <a:gd name="T4" fmla="*/ 1035 w 2055"/>
                <a:gd name="T5" fmla="*/ 2 h 528"/>
                <a:gd name="T6" fmla="*/ 1590 w 2055"/>
                <a:gd name="T7" fmla="*/ 183 h 528"/>
                <a:gd name="T8" fmla="*/ 2055 w 2055"/>
                <a:gd name="T9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5" h="528">
                  <a:moveTo>
                    <a:pt x="0" y="483"/>
                  </a:moveTo>
                  <a:cubicBezTo>
                    <a:pt x="75" y="430"/>
                    <a:pt x="278" y="248"/>
                    <a:pt x="450" y="168"/>
                  </a:cubicBezTo>
                  <a:cubicBezTo>
                    <a:pt x="622" y="88"/>
                    <a:pt x="845" y="0"/>
                    <a:pt x="1035" y="2"/>
                  </a:cubicBezTo>
                  <a:cubicBezTo>
                    <a:pt x="1225" y="4"/>
                    <a:pt x="1420" y="95"/>
                    <a:pt x="1590" y="183"/>
                  </a:cubicBezTo>
                  <a:cubicBezTo>
                    <a:pt x="1760" y="271"/>
                    <a:pt x="1958" y="456"/>
                    <a:pt x="2055" y="52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93" name="Rectangle 57"/>
            <p:cNvSpPr>
              <a:spLocks noChangeArrowheads="1"/>
            </p:cNvSpPr>
            <p:nvPr/>
          </p:nvSpPr>
          <p:spPr bwMode="auto">
            <a:xfrm>
              <a:off x="4291" y="1854"/>
              <a:ext cx="50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347194" name="Line 58"/>
            <p:cNvSpPr>
              <a:spLocks noChangeShapeType="1"/>
            </p:cNvSpPr>
            <p:nvPr/>
          </p:nvSpPr>
          <p:spPr bwMode="auto">
            <a:xfrm>
              <a:off x="3009" y="2755"/>
              <a:ext cx="2198" cy="6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95" name="Line 59"/>
            <p:cNvSpPr>
              <a:spLocks noChangeShapeType="1"/>
            </p:cNvSpPr>
            <p:nvPr/>
          </p:nvSpPr>
          <p:spPr bwMode="auto">
            <a:xfrm>
              <a:off x="1407" y="2788"/>
              <a:ext cx="3810" cy="7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96" name="Rectangle 60"/>
            <p:cNvSpPr>
              <a:spLocks noChangeArrowheads="1"/>
            </p:cNvSpPr>
            <p:nvPr/>
          </p:nvSpPr>
          <p:spPr bwMode="auto">
            <a:xfrm>
              <a:off x="4147" y="2848"/>
              <a:ext cx="617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other</a:t>
              </a:r>
            </a:p>
          </p:txBody>
        </p:sp>
        <p:sp>
          <p:nvSpPr>
            <p:cNvPr id="347197" name="Rectangle 61"/>
            <p:cNvSpPr>
              <a:spLocks noChangeArrowheads="1"/>
            </p:cNvSpPr>
            <p:nvPr/>
          </p:nvSpPr>
          <p:spPr bwMode="auto">
            <a:xfrm>
              <a:off x="3161" y="2880"/>
              <a:ext cx="61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other</a:t>
              </a:r>
            </a:p>
          </p:txBody>
        </p:sp>
        <p:sp>
          <p:nvSpPr>
            <p:cNvPr id="347199" name="Rectangle 63"/>
            <p:cNvSpPr>
              <a:spLocks noChangeArrowheads="1"/>
            </p:cNvSpPr>
            <p:nvPr/>
          </p:nvSpPr>
          <p:spPr bwMode="auto">
            <a:xfrm>
              <a:off x="3497" y="3582"/>
              <a:ext cx="199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return( </a:t>
              </a:r>
              <a:r>
                <a:rPr lang="en-US" altLang="zh-CN" b="1" i="1"/>
                <a:t>installNum</a:t>
              </a:r>
              <a:r>
                <a:rPr lang="en-US" altLang="zh-CN" b="1"/>
                <a:t>( ) )</a:t>
              </a:r>
            </a:p>
          </p:txBody>
        </p:sp>
        <p:sp>
          <p:nvSpPr>
            <p:cNvPr id="347200" name="Rectangle 64"/>
            <p:cNvSpPr>
              <a:spLocks noChangeArrowheads="1"/>
            </p:cNvSpPr>
            <p:nvPr/>
          </p:nvSpPr>
          <p:spPr bwMode="auto">
            <a:xfrm>
              <a:off x="5400" y="3116"/>
              <a:ext cx="257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2.2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610600" cy="1800225"/>
          </a:xfrm>
          <a:noFill/>
        </p:spPr>
        <p:txBody>
          <a:bodyPr/>
          <a:lstStyle/>
          <a:p>
            <a:r>
              <a:rPr lang="zh-CN" altLang="en-US" b="1">
                <a:latin typeface="宋体" pitchFamily="2" charset="-122"/>
              </a:rPr>
              <a:t>空白</a:t>
            </a:r>
            <a:r>
              <a:rPr lang="zh-CN" altLang="en-US" b="1"/>
              <a:t>的转换图</a:t>
            </a:r>
          </a:p>
          <a:p>
            <a:pPr lvl="1">
              <a:buFontTx/>
              <a:buNone/>
            </a:pPr>
            <a:r>
              <a:rPr lang="en-US" altLang="zh-CN" b="1"/>
              <a:t>delim </a:t>
            </a:r>
            <a:r>
              <a:rPr lang="en-US" altLang="zh-CN" b="1">
                <a:sym typeface="Symbol" pitchFamily="18" charset="2"/>
              </a:rPr>
              <a:t></a:t>
            </a:r>
            <a:r>
              <a:rPr lang="en-US" altLang="zh-CN" b="1"/>
              <a:t> blank | tab | newline </a:t>
            </a:r>
          </a:p>
          <a:p>
            <a:pPr lvl="1">
              <a:buFontTx/>
              <a:buNone/>
            </a:pPr>
            <a:r>
              <a:rPr lang="en-US" altLang="zh-CN" b="1"/>
              <a:t>ws </a:t>
            </a:r>
            <a:r>
              <a:rPr lang="en-US" altLang="zh-CN" b="1">
                <a:sym typeface="Symbol" pitchFamily="18" charset="2"/>
              </a:rPr>
              <a:t></a:t>
            </a:r>
            <a:r>
              <a:rPr lang="en-US" altLang="zh-CN" b="1"/>
              <a:t> delim+</a:t>
            </a:r>
            <a:endParaRPr lang="zh-CN" altLang="en-US" sz="2400" b="1"/>
          </a:p>
        </p:txBody>
      </p:sp>
      <p:grpSp>
        <p:nvGrpSpPr>
          <p:cNvPr id="459859" name="Group 83"/>
          <p:cNvGrpSpPr>
            <a:grpSpLocks/>
          </p:cNvGrpSpPr>
          <p:nvPr/>
        </p:nvGrpSpPr>
        <p:grpSpPr bwMode="auto">
          <a:xfrm>
            <a:off x="533400" y="3657600"/>
            <a:ext cx="7620000" cy="1905000"/>
            <a:chOff x="288" y="2304"/>
            <a:chExt cx="4800" cy="1200"/>
          </a:xfrm>
        </p:grpSpPr>
        <p:sp>
          <p:nvSpPr>
            <p:cNvPr id="459842" name="Oval 66"/>
            <p:cNvSpPr>
              <a:spLocks noChangeArrowheads="1"/>
            </p:cNvSpPr>
            <p:nvPr/>
          </p:nvSpPr>
          <p:spPr bwMode="auto">
            <a:xfrm>
              <a:off x="2905" y="2996"/>
              <a:ext cx="486" cy="5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43200" rIns="21600" bIns="46800" anchor="ctr"/>
            <a:lstStyle/>
            <a:p>
              <a:pPr algn="l"/>
              <a:r>
                <a:rPr lang="zh-CN" altLang="en-US" sz="2800" b="1"/>
                <a:t>21</a:t>
              </a:r>
            </a:p>
          </p:txBody>
        </p:sp>
        <p:grpSp>
          <p:nvGrpSpPr>
            <p:cNvPr id="459843" name="Group 67"/>
            <p:cNvGrpSpPr>
              <a:grpSpLocks/>
            </p:cNvGrpSpPr>
            <p:nvPr/>
          </p:nvGrpSpPr>
          <p:grpSpPr bwMode="auto">
            <a:xfrm>
              <a:off x="4397" y="2996"/>
              <a:ext cx="487" cy="508"/>
              <a:chOff x="7120" y="12162"/>
              <a:chExt cx="425" cy="425"/>
            </a:xfrm>
          </p:grpSpPr>
          <p:sp>
            <p:nvSpPr>
              <p:cNvPr id="459844" name="Oval 68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459845" name="Oval 69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/>
              <a:p>
                <a:pPr algn="just"/>
                <a:r>
                  <a:rPr lang="zh-CN" altLang="en-US" sz="2800" b="1"/>
                  <a:t>22</a:t>
                </a:r>
              </a:p>
            </p:txBody>
          </p:sp>
        </p:grpSp>
        <p:sp>
          <p:nvSpPr>
            <p:cNvPr id="459846" name="Line 70"/>
            <p:cNvSpPr>
              <a:spLocks noChangeShapeType="1"/>
            </p:cNvSpPr>
            <p:nvPr/>
          </p:nvSpPr>
          <p:spPr bwMode="auto">
            <a:xfrm>
              <a:off x="288" y="3214"/>
              <a:ext cx="108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459847" name="Line 71"/>
            <p:cNvSpPr>
              <a:spLocks noChangeShapeType="1"/>
            </p:cNvSpPr>
            <p:nvPr/>
          </p:nvSpPr>
          <p:spPr bwMode="auto">
            <a:xfrm flipV="1">
              <a:off x="1914" y="3249"/>
              <a:ext cx="9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9848" name="Rectangle 72"/>
            <p:cNvSpPr>
              <a:spLocks noChangeArrowheads="1"/>
            </p:cNvSpPr>
            <p:nvPr/>
          </p:nvSpPr>
          <p:spPr bwMode="auto">
            <a:xfrm>
              <a:off x="528" y="2880"/>
              <a:ext cx="788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459849" name="Rectangle 73"/>
            <p:cNvSpPr>
              <a:spLocks noChangeArrowheads="1"/>
            </p:cNvSpPr>
            <p:nvPr/>
          </p:nvSpPr>
          <p:spPr bwMode="auto">
            <a:xfrm>
              <a:off x="2016" y="2880"/>
              <a:ext cx="1030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/>
                <a:t>delim</a:t>
              </a:r>
            </a:p>
          </p:txBody>
        </p:sp>
        <p:sp>
          <p:nvSpPr>
            <p:cNvPr id="459850" name="Line 74"/>
            <p:cNvSpPr>
              <a:spLocks noChangeShapeType="1"/>
            </p:cNvSpPr>
            <p:nvPr/>
          </p:nvSpPr>
          <p:spPr bwMode="auto">
            <a:xfrm flipV="1">
              <a:off x="3408" y="3249"/>
              <a:ext cx="9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9851" name="Rectangle 75"/>
            <p:cNvSpPr>
              <a:spLocks noChangeArrowheads="1"/>
            </p:cNvSpPr>
            <p:nvPr/>
          </p:nvSpPr>
          <p:spPr bwMode="auto">
            <a:xfrm>
              <a:off x="3552" y="2880"/>
              <a:ext cx="1030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/>
                <a:t>other</a:t>
              </a:r>
            </a:p>
          </p:txBody>
        </p:sp>
        <p:sp>
          <p:nvSpPr>
            <p:cNvPr id="459852" name="Rectangle 76"/>
            <p:cNvSpPr>
              <a:spLocks noChangeArrowheads="1"/>
            </p:cNvSpPr>
            <p:nvPr/>
          </p:nvSpPr>
          <p:spPr bwMode="auto">
            <a:xfrm>
              <a:off x="4730" y="2742"/>
              <a:ext cx="358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/>
                <a:t>*</a:t>
              </a:r>
            </a:p>
          </p:txBody>
        </p:sp>
        <p:sp>
          <p:nvSpPr>
            <p:cNvPr id="459853" name="Rectangle 77"/>
            <p:cNvSpPr>
              <a:spLocks noChangeArrowheads="1"/>
            </p:cNvSpPr>
            <p:nvPr/>
          </p:nvSpPr>
          <p:spPr bwMode="auto">
            <a:xfrm>
              <a:off x="2832" y="2304"/>
              <a:ext cx="87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3600"/>
            <a:lstStyle/>
            <a:p>
              <a:pPr algn="just"/>
              <a:r>
                <a:rPr lang="en-US" altLang="zh-CN" sz="2800" b="1"/>
                <a:t>delim</a:t>
              </a:r>
            </a:p>
          </p:txBody>
        </p:sp>
        <p:sp>
          <p:nvSpPr>
            <p:cNvPr id="459854" name="Freeform 78"/>
            <p:cNvSpPr>
              <a:spLocks/>
            </p:cNvSpPr>
            <p:nvPr/>
          </p:nvSpPr>
          <p:spPr bwMode="auto">
            <a:xfrm>
              <a:off x="2962" y="2609"/>
              <a:ext cx="374" cy="399"/>
            </a:xfrm>
            <a:custGeom>
              <a:avLst/>
              <a:gdLst>
                <a:gd name="T0" fmla="*/ 240 w 327"/>
                <a:gd name="T1" fmla="*/ 332 h 333"/>
                <a:gd name="T2" fmla="*/ 315 w 327"/>
                <a:gd name="T3" fmla="*/ 123 h 333"/>
                <a:gd name="T4" fmla="*/ 165 w 327"/>
                <a:gd name="T5" fmla="*/ 3 h 333"/>
                <a:gd name="T6" fmla="*/ 15 w 327"/>
                <a:gd name="T7" fmla="*/ 138 h 333"/>
                <a:gd name="T8" fmla="*/ 75 w 32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9856" name="Oval 80"/>
            <p:cNvSpPr>
              <a:spLocks noChangeArrowheads="1"/>
            </p:cNvSpPr>
            <p:nvPr/>
          </p:nvSpPr>
          <p:spPr bwMode="auto">
            <a:xfrm>
              <a:off x="1409" y="2977"/>
              <a:ext cx="487" cy="5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43200" rIns="21600" bIns="46800" anchor="ctr"/>
            <a:lstStyle/>
            <a:p>
              <a:pPr algn="l"/>
              <a:r>
                <a:rPr lang="zh-CN" altLang="en-US" sz="2800" b="1"/>
                <a:t>20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2.3  </a:t>
            </a:r>
            <a:r>
              <a:rPr lang="zh-CN" altLang="en-US" b="1"/>
              <a:t>有 限 自 动 机</a:t>
            </a:r>
            <a:r>
              <a:rPr lang="zh-CN" altLang="en-US"/>
              <a:t> 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33528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b="1">
                <a:ea typeface="黑体" pitchFamily="2" charset="-122"/>
              </a:rPr>
              <a:t>2.3.1 </a:t>
            </a:r>
            <a:r>
              <a:rPr lang="zh-CN" altLang="en-US" b="1">
                <a:latin typeface="宋体" pitchFamily="2" charset="-122"/>
              </a:rPr>
              <a:t>不确定的有限自动机（简称</a:t>
            </a:r>
            <a:r>
              <a:rPr lang="en-US" altLang="zh-CN" b="1">
                <a:cs typeface="Times New Roman" pitchFamily="18" charset="0"/>
              </a:rPr>
              <a:t>NFA</a:t>
            </a:r>
            <a:r>
              <a:rPr lang="en-US" altLang="zh-CN" b="1">
                <a:latin typeface="宋体" pitchFamily="2" charset="-122"/>
              </a:rPr>
              <a:t>）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	一个数学模型，它包括：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	</a:t>
            </a:r>
            <a:r>
              <a:rPr lang="en-US" altLang="zh-CN" sz="2800" b="1"/>
              <a:t>1</a:t>
            </a:r>
            <a:r>
              <a:rPr lang="zh-CN" altLang="en-US" sz="2800" b="1">
                <a:latin typeface="宋体" pitchFamily="2" charset="-122"/>
              </a:rPr>
              <a:t>、有限的状态集合</a:t>
            </a:r>
            <a:r>
              <a:rPr lang="en-US" altLang="zh-CN" sz="2800" b="1" i="1">
                <a:cs typeface="Times New Roman" pitchFamily="18" charset="0"/>
              </a:rPr>
              <a:t>S</a:t>
            </a:r>
            <a:endParaRPr lang="en-US" altLang="zh-CN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	</a:t>
            </a:r>
            <a:r>
              <a:rPr lang="en-US" altLang="zh-CN" sz="2800" b="1"/>
              <a:t>2</a:t>
            </a:r>
            <a:r>
              <a:rPr lang="zh-CN" altLang="en-US" sz="2800" b="1">
                <a:latin typeface="宋体" pitchFamily="2" charset="-122"/>
              </a:rPr>
              <a:t>、输入符号集合</a:t>
            </a:r>
            <a:r>
              <a:rPr lang="zh-CN" altLang="en-US" sz="2800" b="1">
                <a:sym typeface="Symbol" pitchFamily="18" charset="2"/>
              </a:rPr>
              <a:t></a:t>
            </a:r>
            <a:endParaRPr lang="zh-CN" altLang="en-US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	</a:t>
            </a:r>
            <a:r>
              <a:rPr lang="en-US" altLang="zh-CN" sz="2800" b="1"/>
              <a:t>3</a:t>
            </a:r>
            <a:r>
              <a:rPr lang="zh-CN" altLang="en-US" sz="2800" b="1">
                <a:latin typeface="宋体" pitchFamily="2" charset="-122"/>
              </a:rPr>
              <a:t>、转换函数</a:t>
            </a:r>
            <a:r>
              <a:rPr lang="en-US" altLang="zh-CN" sz="2800" b="1" i="1">
                <a:cs typeface="Times New Roman" pitchFamily="18" charset="0"/>
              </a:rPr>
              <a:t>move</a:t>
            </a:r>
            <a:r>
              <a:rPr lang="en-US" altLang="zh-CN" sz="2800" b="1">
                <a:cs typeface="Times New Roman" pitchFamily="18" charset="0"/>
              </a:rPr>
              <a:t> : </a:t>
            </a:r>
            <a:r>
              <a:rPr lang="en-US" altLang="zh-CN" sz="2800" b="1" i="1">
                <a:cs typeface="Times New Roman" pitchFamily="18" charset="0"/>
              </a:rPr>
              <a:t>S </a:t>
            </a:r>
            <a:r>
              <a:rPr lang="en-US" altLang="zh-CN" sz="2800" b="1">
                <a:sym typeface="Symbol" pitchFamily="18" charset="2"/>
              </a:rPr>
              <a:t></a:t>
            </a:r>
            <a:r>
              <a:rPr lang="en-US" altLang="zh-CN" sz="2800" b="1">
                <a:cs typeface="Times New Roman" pitchFamily="18" charset="0"/>
              </a:rPr>
              <a:t> ( </a:t>
            </a:r>
            <a:r>
              <a:rPr lang="en-US" altLang="zh-CN" sz="2800" b="1">
                <a:sym typeface="Symbol" pitchFamily="18" charset="2"/>
              </a:rPr>
              <a:t></a:t>
            </a:r>
            <a:r>
              <a:rPr lang="en-US" altLang="zh-CN" sz="2800" b="1">
                <a:cs typeface="Times New Roman" pitchFamily="18" charset="0"/>
              </a:rPr>
              <a:t>{</a:t>
            </a:r>
            <a:r>
              <a:rPr lang="en-US" altLang="zh-CN" sz="2800" b="1">
                <a:sym typeface="Symbol" pitchFamily="18" charset="2"/>
              </a:rPr>
              <a:t></a:t>
            </a:r>
            <a:r>
              <a:rPr lang="en-US" altLang="zh-CN" sz="2800" b="1">
                <a:cs typeface="Times New Roman" pitchFamily="18" charset="0"/>
              </a:rPr>
              <a:t>} )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en-US" altLang="zh-CN" sz="2800" b="1" i="1">
                <a:cs typeface="Times New Roman" pitchFamily="18" charset="0"/>
              </a:rPr>
              <a:t>P</a:t>
            </a:r>
            <a:r>
              <a:rPr lang="en-US" altLang="zh-CN" sz="2800" b="1">
                <a:cs typeface="Times New Roman" pitchFamily="18" charset="0"/>
              </a:rPr>
              <a:t>(</a:t>
            </a:r>
            <a:r>
              <a:rPr lang="en-US" altLang="zh-CN" sz="2800" b="1" i="1">
                <a:cs typeface="Times New Roman" pitchFamily="18" charset="0"/>
              </a:rPr>
              <a:t>S</a:t>
            </a:r>
            <a:r>
              <a:rPr lang="en-US" altLang="zh-CN" sz="2800" b="1">
                <a:cs typeface="Times New Roman" pitchFamily="18" charset="0"/>
              </a:rPr>
              <a:t>)</a:t>
            </a:r>
            <a:endParaRPr lang="zh-CN" altLang="en-US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	</a:t>
            </a:r>
            <a:r>
              <a:rPr lang="en-US" altLang="zh-CN" sz="2800" b="1"/>
              <a:t>4</a:t>
            </a:r>
            <a:r>
              <a:rPr lang="zh-CN" altLang="en-US" sz="2800" b="1">
                <a:latin typeface="宋体" pitchFamily="2" charset="-122"/>
              </a:rPr>
              <a:t>、状态</a:t>
            </a:r>
            <a:r>
              <a:rPr lang="en-US" altLang="zh-CN" sz="2800" b="1" i="1">
                <a:cs typeface="Times New Roman" pitchFamily="18" charset="0"/>
              </a:rPr>
              <a:t>s</a:t>
            </a:r>
            <a:r>
              <a:rPr lang="en-US" altLang="zh-CN" sz="2800" b="1" baseline="-30000">
                <a:cs typeface="Times New Roman" pitchFamily="18" charset="0"/>
              </a:rPr>
              <a:t>0</a:t>
            </a:r>
            <a:r>
              <a:rPr lang="zh-CN" altLang="en-US" sz="2800" b="1">
                <a:latin typeface="宋体" pitchFamily="2" charset="-122"/>
              </a:rPr>
              <a:t>是唯一的开始状态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i="1">
                <a:cs typeface="Times New Roman" pitchFamily="18" charset="0"/>
              </a:rPr>
              <a:t>	</a:t>
            </a:r>
            <a:r>
              <a:rPr lang="en-US" altLang="zh-CN" sz="2800" b="1">
                <a:cs typeface="Times New Roman" pitchFamily="18" charset="0"/>
              </a:rPr>
              <a:t>5</a:t>
            </a:r>
            <a:r>
              <a:rPr lang="zh-CN" altLang="en-US" sz="2800" b="1" i="1">
                <a:cs typeface="Times New Roman" pitchFamily="18" charset="0"/>
              </a:rPr>
              <a:t>、</a:t>
            </a:r>
            <a:r>
              <a:rPr lang="en-US" altLang="zh-CN" sz="2800" b="1" i="1">
                <a:cs typeface="Times New Roman" pitchFamily="18" charset="0"/>
              </a:rPr>
              <a:t>F </a:t>
            </a:r>
            <a:r>
              <a:rPr lang="en-US" altLang="zh-CN" sz="2800" b="1">
                <a:sym typeface="Symbol" pitchFamily="18" charset="2"/>
              </a:rPr>
              <a:t>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en-US" altLang="zh-CN" sz="2800" b="1" i="1">
                <a:cs typeface="Times New Roman" pitchFamily="18" charset="0"/>
              </a:rPr>
              <a:t>S</a:t>
            </a:r>
            <a:r>
              <a:rPr lang="zh-CN" altLang="en-US" sz="2800" b="1">
                <a:latin typeface="宋体" pitchFamily="2" charset="-122"/>
              </a:rPr>
              <a:t>是接受状态集合</a:t>
            </a:r>
            <a:endParaRPr lang="zh-CN" altLang="en-US" sz="2800" b="1"/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539750" y="4992688"/>
            <a:ext cx="2362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>
                <a:latin typeface="宋体" pitchFamily="2" charset="-122"/>
              </a:rPr>
              <a:t>识别语言</a:t>
            </a:r>
          </a:p>
          <a:p>
            <a:r>
              <a:rPr lang="zh-CN" altLang="en-US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|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en-US" altLang="zh-CN" sz="2800" b="1" baseline="30000"/>
              <a:t>*</a:t>
            </a:r>
            <a:r>
              <a:rPr lang="en-US" altLang="zh-CN" sz="2800" b="1" i="1"/>
              <a:t>ab</a:t>
            </a:r>
            <a:r>
              <a:rPr lang="en-US" altLang="zh-CN" sz="2800" b="1"/>
              <a:t> </a:t>
            </a:r>
          </a:p>
          <a:p>
            <a:r>
              <a:rPr lang="zh-CN" altLang="en-US" sz="2800" b="1">
                <a:latin typeface="宋体" pitchFamily="2" charset="-122"/>
              </a:rPr>
              <a:t>的</a:t>
            </a:r>
            <a:r>
              <a:rPr lang="en-US" altLang="zh-CN" sz="2800" b="1"/>
              <a:t>NFA</a:t>
            </a:r>
            <a:endParaRPr lang="zh-CN" altLang="en-US" sz="2800" b="1"/>
          </a:p>
        </p:txBody>
      </p:sp>
      <p:grpSp>
        <p:nvGrpSpPr>
          <p:cNvPr id="612373" name="Group 21"/>
          <p:cNvGrpSpPr>
            <a:grpSpLocks/>
          </p:cNvGrpSpPr>
          <p:nvPr/>
        </p:nvGrpSpPr>
        <p:grpSpPr bwMode="auto">
          <a:xfrm>
            <a:off x="3325813" y="4648200"/>
            <a:ext cx="5638800" cy="2209800"/>
            <a:chOff x="1776" y="2832"/>
            <a:chExt cx="3552" cy="1392"/>
          </a:xfrm>
        </p:grpSpPr>
        <p:sp>
          <p:nvSpPr>
            <p:cNvPr id="612374" name="Oval 22"/>
            <p:cNvSpPr>
              <a:spLocks noChangeArrowheads="1"/>
            </p:cNvSpPr>
            <p:nvPr/>
          </p:nvSpPr>
          <p:spPr bwMode="auto">
            <a:xfrm>
              <a:off x="3807" y="3352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/>
            <a:p>
              <a:pPr algn="l"/>
              <a:r>
                <a:rPr lang="zh-CN" altLang="en-US" sz="2800" b="1"/>
                <a:t>1</a:t>
              </a:r>
            </a:p>
          </p:txBody>
        </p:sp>
        <p:grpSp>
          <p:nvGrpSpPr>
            <p:cNvPr id="612375" name="Group 23"/>
            <p:cNvGrpSpPr>
              <a:grpSpLocks/>
            </p:cNvGrpSpPr>
            <p:nvPr/>
          </p:nvGrpSpPr>
          <p:grpSpPr bwMode="auto">
            <a:xfrm>
              <a:off x="4951" y="3350"/>
              <a:ext cx="377" cy="349"/>
              <a:chOff x="7120" y="12162"/>
              <a:chExt cx="425" cy="425"/>
            </a:xfrm>
          </p:grpSpPr>
          <p:sp>
            <p:nvSpPr>
              <p:cNvPr id="612376" name="Oval 2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612377" name="Oval 2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800" b="1"/>
                  <a:t>2</a:t>
                </a:r>
              </a:p>
            </p:txBody>
          </p:sp>
        </p:grpSp>
        <p:sp>
          <p:nvSpPr>
            <p:cNvPr id="612378" name="Line 26"/>
            <p:cNvSpPr>
              <a:spLocks noChangeShapeType="1"/>
            </p:cNvSpPr>
            <p:nvPr/>
          </p:nvSpPr>
          <p:spPr bwMode="auto">
            <a:xfrm>
              <a:off x="1776" y="3549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612379" name="Line 27"/>
            <p:cNvSpPr>
              <a:spLocks noChangeShapeType="1"/>
            </p:cNvSpPr>
            <p:nvPr/>
          </p:nvSpPr>
          <p:spPr bwMode="auto">
            <a:xfrm flipV="1">
              <a:off x="3027" y="3537"/>
              <a:ext cx="7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12380" name="Rectangle 28"/>
            <p:cNvSpPr>
              <a:spLocks noChangeArrowheads="1"/>
            </p:cNvSpPr>
            <p:nvPr/>
          </p:nvSpPr>
          <p:spPr bwMode="auto">
            <a:xfrm>
              <a:off x="1882" y="3266"/>
              <a:ext cx="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612381" name="Rectangle 29"/>
            <p:cNvSpPr>
              <a:spLocks noChangeArrowheads="1"/>
            </p:cNvSpPr>
            <p:nvPr/>
          </p:nvSpPr>
          <p:spPr bwMode="auto">
            <a:xfrm>
              <a:off x="3213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a</a:t>
              </a:r>
            </a:p>
          </p:txBody>
        </p:sp>
        <p:sp>
          <p:nvSpPr>
            <p:cNvPr id="612382" name="Line 30"/>
            <p:cNvSpPr>
              <a:spLocks noChangeShapeType="1"/>
            </p:cNvSpPr>
            <p:nvPr/>
          </p:nvSpPr>
          <p:spPr bwMode="auto">
            <a:xfrm flipV="1">
              <a:off x="4197" y="3537"/>
              <a:ext cx="7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12383" name="Freeform 31"/>
            <p:cNvSpPr>
              <a:spLocks/>
            </p:cNvSpPr>
            <p:nvPr/>
          </p:nvSpPr>
          <p:spPr bwMode="auto">
            <a:xfrm>
              <a:off x="2721" y="3083"/>
              <a:ext cx="263" cy="27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12384" name="Oval 32"/>
            <p:cNvSpPr>
              <a:spLocks noChangeArrowheads="1"/>
            </p:cNvSpPr>
            <p:nvPr/>
          </p:nvSpPr>
          <p:spPr bwMode="auto">
            <a:xfrm>
              <a:off x="2636" y="3362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/>
            <a:p>
              <a:pPr algn="l"/>
              <a:r>
                <a:rPr lang="zh-CN" altLang="en-US" sz="2800" b="1"/>
                <a:t>0</a:t>
              </a:r>
            </a:p>
          </p:txBody>
        </p:sp>
        <p:sp>
          <p:nvSpPr>
            <p:cNvPr id="612385" name="Freeform 33"/>
            <p:cNvSpPr>
              <a:spLocks/>
            </p:cNvSpPr>
            <p:nvPr/>
          </p:nvSpPr>
          <p:spPr bwMode="auto">
            <a:xfrm flipV="1">
              <a:off x="2694" y="3689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12386" name="Rectangle 34"/>
            <p:cNvSpPr>
              <a:spLocks noChangeArrowheads="1"/>
            </p:cNvSpPr>
            <p:nvPr/>
          </p:nvSpPr>
          <p:spPr bwMode="auto">
            <a:xfrm>
              <a:off x="2736" y="283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a</a:t>
              </a:r>
            </a:p>
          </p:txBody>
        </p:sp>
        <p:sp>
          <p:nvSpPr>
            <p:cNvPr id="612387" name="Rectangle 35"/>
            <p:cNvSpPr>
              <a:spLocks noChangeArrowheads="1"/>
            </p:cNvSpPr>
            <p:nvPr/>
          </p:nvSpPr>
          <p:spPr bwMode="auto">
            <a:xfrm>
              <a:off x="2688" y="394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b</a:t>
              </a:r>
            </a:p>
          </p:txBody>
        </p:sp>
        <p:sp>
          <p:nvSpPr>
            <p:cNvPr id="612388" name="Rectangle 36"/>
            <p:cNvSpPr>
              <a:spLocks noChangeArrowheads="1"/>
            </p:cNvSpPr>
            <p:nvPr/>
          </p:nvSpPr>
          <p:spPr bwMode="auto">
            <a:xfrm>
              <a:off x="4410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797" name="Group 85"/>
          <p:cNvGraphicFramePr>
            <a:graphicFrameLocks noGrp="1"/>
          </p:cNvGraphicFramePr>
          <p:nvPr/>
        </p:nvGraphicFramePr>
        <p:xfrm>
          <a:off x="4211638" y="1916113"/>
          <a:ext cx="4254500" cy="2724151"/>
        </p:xfrm>
        <a:graphic>
          <a:graphicData uri="http://schemas.openxmlformats.org/drawingml/2006/table">
            <a:tbl>
              <a:tblPr/>
              <a:tblGrid>
                <a:gridCol w="1458912"/>
                <a:gridCol w="1397000"/>
                <a:gridCol w="1398588"/>
              </a:tblGrid>
              <a:tr h="601663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  入  符  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1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{0, 1}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{0}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{2}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1790" name="Rectangle 78"/>
          <p:cNvSpPr>
            <a:spLocks noChangeArrowheads="1"/>
          </p:cNvSpPr>
          <p:nvPr/>
        </p:nvSpPr>
        <p:spPr bwMode="auto">
          <a:xfrm>
            <a:off x="4356100" y="2205038"/>
            <a:ext cx="114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  态</a:t>
            </a:r>
          </a:p>
        </p:txBody>
      </p:sp>
      <p:sp>
        <p:nvSpPr>
          <p:cNvPr id="371796" name="Rectangle 84"/>
          <p:cNvSpPr>
            <a:spLocks noChangeArrowheads="1"/>
          </p:cNvSpPr>
          <p:nvPr/>
        </p:nvSpPr>
        <p:spPr bwMode="auto">
          <a:xfrm>
            <a:off x="323850" y="1600200"/>
            <a:ext cx="85693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pPr algn="l">
              <a:buFontTx/>
              <a:buChar char="•"/>
            </a:pPr>
            <a:r>
              <a:rPr lang="en-US" altLang="zh-CN" sz="3200"/>
              <a:t> </a:t>
            </a:r>
            <a:r>
              <a:rPr lang="en-US" altLang="zh-CN" sz="3200" b="1"/>
              <a:t>NFA</a:t>
            </a:r>
            <a:r>
              <a:rPr lang="zh-CN" altLang="en-US" sz="3200" b="1"/>
              <a:t>的转换表</a:t>
            </a:r>
          </a:p>
        </p:txBody>
      </p:sp>
      <p:sp>
        <p:nvSpPr>
          <p:cNvPr id="371799" name="Rectangle 87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b="1"/>
              <a:t>2.3  有 限 自 动 机</a:t>
            </a:r>
            <a:r>
              <a:rPr lang="zh-CN" altLang="en-US"/>
              <a:t> </a:t>
            </a:r>
          </a:p>
        </p:txBody>
      </p:sp>
      <p:sp>
        <p:nvSpPr>
          <p:cNvPr id="371816" name="Rectangle 104"/>
          <p:cNvSpPr>
            <a:spLocks noChangeArrowheads="1"/>
          </p:cNvSpPr>
          <p:nvPr/>
        </p:nvSpPr>
        <p:spPr bwMode="auto">
          <a:xfrm>
            <a:off x="539750" y="4992688"/>
            <a:ext cx="2362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>
                <a:latin typeface="宋体" pitchFamily="2" charset="-122"/>
              </a:rPr>
              <a:t>识别语言</a:t>
            </a:r>
          </a:p>
          <a:p>
            <a:r>
              <a:rPr lang="zh-CN" altLang="en-US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|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en-US" altLang="zh-CN" sz="2800" b="1" baseline="30000"/>
              <a:t>*</a:t>
            </a:r>
            <a:r>
              <a:rPr lang="en-US" altLang="zh-CN" sz="2800" b="1" i="1"/>
              <a:t>ab</a:t>
            </a:r>
            <a:r>
              <a:rPr lang="en-US" altLang="zh-CN" sz="2800" b="1"/>
              <a:t> </a:t>
            </a:r>
          </a:p>
          <a:p>
            <a:r>
              <a:rPr lang="zh-CN" altLang="en-US" sz="2800" b="1">
                <a:latin typeface="宋体" pitchFamily="2" charset="-122"/>
              </a:rPr>
              <a:t>的</a:t>
            </a:r>
            <a:r>
              <a:rPr lang="en-US" altLang="zh-CN" sz="2800" b="1"/>
              <a:t>NFA</a:t>
            </a:r>
            <a:endParaRPr lang="zh-CN" altLang="en-US" sz="2800" b="1"/>
          </a:p>
        </p:txBody>
      </p:sp>
      <p:grpSp>
        <p:nvGrpSpPr>
          <p:cNvPr id="371817" name="Group 105"/>
          <p:cNvGrpSpPr>
            <a:grpSpLocks/>
          </p:cNvGrpSpPr>
          <p:nvPr/>
        </p:nvGrpSpPr>
        <p:grpSpPr bwMode="auto">
          <a:xfrm>
            <a:off x="3325813" y="4648200"/>
            <a:ext cx="5638800" cy="2209800"/>
            <a:chOff x="1776" y="2832"/>
            <a:chExt cx="3552" cy="1392"/>
          </a:xfrm>
        </p:grpSpPr>
        <p:sp>
          <p:nvSpPr>
            <p:cNvPr id="371818" name="Oval 106"/>
            <p:cNvSpPr>
              <a:spLocks noChangeArrowheads="1"/>
            </p:cNvSpPr>
            <p:nvPr/>
          </p:nvSpPr>
          <p:spPr bwMode="auto">
            <a:xfrm>
              <a:off x="3807" y="3352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/>
            <a:p>
              <a:pPr algn="l"/>
              <a:r>
                <a:rPr lang="zh-CN" altLang="en-US" sz="2800" b="1"/>
                <a:t>1</a:t>
              </a:r>
            </a:p>
          </p:txBody>
        </p:sp>
        <p:grpSp>
          <p:nvGrpSpPr>
            <p:cNvPr id="371819" name="Group 107"/>
            <p:cNvGrpSpPr>
              <a:grpSpLocks/>
            </p:cNvGrpSpPr>
            <p:nvPr/>
          </p:nvGrpSpPr>
          <p:grpSpPr bwMode="auto">
            <a:xfrm>
              <a:off x="4951" y="3350"/>
              <a:ext cx="377" cy="349"/>
              <a:chOff x="7120" y="12162"/>
              <a:chExt cx="425" cy="425"/>
            </a:xfrm>
          </p:grpSpPr>
          <p:sp>
            <p:nvSpPr>
              <p:cNvPr id="371820" name="Oval 108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371821" name="Oval 109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800" b="1"/>
                  <a:t>2</a:t>
                </a:r>
              </a:p>
            </p:txBody>
          </p:sp>
        </p:grpSp>
        <p:sp>
          <p:nvSpPr>
            <p:cNvPr id="371822" name="Line 110"/>
            <p:cNvSpPr>
              <a:spLocks noChangeShapeType="1"/>
            </p:cNvSpPr>
            <p:nvPr/>
          </p:nvSpPr>
          <p:spPr bwMode="auto">
            <a:xfrm>
              <a:off x="1776" y="3549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371823" name="Line 111"/>
            <p:cNvSpPr>
              <a:spLocks noChangeShapeType="1"/>
            </p:cNvSpPr>
            <p:nvPr/>
          </p:nvSpPr>
          <p:spPr bwMode="auto">
            <a:xfrm flipV="1">
              <a:off x="3027" y="3537"/>
              <a:ext cx="7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1824" name="Rectangle 112"/>
            <p:cNvSpPr>
              <a:spLocks noChangeArrowheads="1"/>
            </p:cNvSpPr>
            <p:nvPr/>
          </p:nvSpPr>
          <p:spPr bwMode="auto">
            <a:xfrm>
              <a:off x="1882" y="3266"/>
              <a:ext cx="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371825" name="Rectangle 113"/>
            <p:cNvSpPr>
              <a:spLocks noChangeArrowheads="1"/>
            </p:cNvSpPr>
            <p:nvPr/>
          </p:nvSpPr>
          <p:spPr bwMode="auto">
            <a:xfrm>
              <a:off x="3213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a</a:t>
              </a:r>
            </a:p>
          </p:txBody>
        </p:sp>
        <p:sp>
          <p:nvSpPr>
            <p:cNvPr id="371826" name="Line 114"/>
            <p:cNvSpPr>
              <a:spLocks noChangeShapeType="1"/>
            </p:cNvSpPr>
            <p:nvPr/>
          </p:nvSpPr>
          <p:spPr bwMode="auto">
            <a:xfrm flipV="1">
              <a:off x="4197" y="3537"/>
              <a:ext cx="7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1827" name="Freeform 115"/>
            <p:cNvSpPr>
              <a:spLocks/>
            </p:cNvSpPr>
            <p:nvPr/>
          </p:nvSpPr>
          <p:spPr bwMode="auto">
            <a:xfrm>
              <a:off x="2721" y="3083"/>
              <a:ext cx="263" cy="27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1828" name="Oval 116"/>
            <p:cNvSpPr>
              <a:spLocks noChangeArrowheads="1"/>
            </p:cNvSpPr>
            <p:nvPr/>
          </p:nvSpPr>
          <p:spPr bwMode="auto">
            <a:xfrm>
              <a:off x="2636" y="3362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/>
            <a:p>
              <a:pPr algn="l"/>
              <a:r>
                <a:rPr lang="zh-CN" altLang="en-US" sz="2800" b="1"/>
                <a:t>0</a:t>
              </a:r>
            </a:p>
          </p:txBody>
        </p:sp>
        <p:sp>
          <p:nvSpPr>
            <p:cNvPr id="371829" name="Freeform 117"/>
            <p:cNvSpPr>
              <a:spLocks/>
            </p:cNvSpPr>
            <p:nvPr/>
          </p:nvSpPr>
          <p:spPr bwMode="auto">
            <a:xfrm flipV="1">
              <a:off x="2694" y="3689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1830" name="Rectangle 118"/>
            <p:cNvSpPr>
              <a:spLocks noChangeArrowheads="1"/>
            </p:cNvSpPr>
            <p:nvPr/>
          </p:nvSpPr>
          <p:spPr bwMode="auto">
            <a:xfrm>
              <a:off x="2736" y="283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a</a:t>
              </a:r>
            </a:p>
          </p:txBody>
        </p:sp>
        <p:sp>
          <p:nvSpPr>
            <p:cNvPr id="371831" name="Rectangle 119"/>
            <p:cNvSpPr>
              <a:spLocks noChangeArrowheads="1"/>
            </p:cNvSpPr>
            <p:nvPr/>
          </p:nvSpPr>
          <p:spPr bwMode="auto">
            <a:xfrm>
              <a:off x="2688" y="394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b</a:t>
              </a:r>
            </a:p>
          </p:txBody>
        </p:sp>
        <p:sp>
          <p:nvSpPr>
            <p:cNvPr id="371832" name="Rectangle 120"/>
            <p:cNvSpPr>
              <a:spLocks noChangeArrowheads="1"/>
            </p:cNvSpPr>
            <p:nvPr/>
          </p:nvSpPr>
          <p:spPr bwMode="auto">
            <a:xfrm>
              <a:off x="4410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2.1 </a:t>
            </a:r>
            <a:r>
              <a:rPr lang="zh-CN" altLang="en-US" b="1"/>
              <a:t>词法记号及属性</a:t>
            </a:r>
            <a:r>
              <a:rPr lang="zh-CN" altLang="en-US"/>
              <a:t> 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600200"/>
            <a:ext cx="8820150" cy="48529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/>
              <a:t>2.1.1 词法记号、模式、词法单元</a:t>
            </a:r>
            <a:r>
              <a:rPr lang="zh-CN" altLang="en-US" sz="24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400"/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>
                <a:cs typeface="Times New Roman" pitchFamily="18" charset="0"/>
              </a:rPr>
              <a:t> </a:t>
            </a:r>
            <a:r>
              <a:rPr lang="zh-CN" altLang="en-US" sz="2800" b="1"/>
              <a:t>记号名</a:t>
            </a:r>
            <a:r>
              <a:rPr lang="zh-CN" altLang="en-US" sz="2800" b="1">
                <a:cs typeface="Times New Roman" pitchFamily="18" charset="0"/>
              </a:rPr>
              <a:t>	</a:t>
            </a:r>
            <a:r>
              <a:rPr lang="zh-CN" altLang="en-US" sz="2800" b="1"/>
              <a:t>词法单元例举</a:t>
            </a:r>
            <a:r>
              <a:rPr lang="zh-CN" altLang="en-US" sz="2800" b="1">
                <a:latin typeface="宋体" pitchFamily="2" charset="-122"/>
              </a:rPr>
              <a:t>	</a:t>
            </a:r>
            <a:r>
              <a:rPr lang="zh-CN" altLang="en-US" sz="2800" b="1"/>
              <a:t>模式的非形式描述</a:t>
            </a:r>
            <a:endParaRPr lang="zh-CN" altLang="en-US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>
                <a:cs typeface="Times New Roman" pitchFamily="18" charset="0"/>
              </a:rPr>
              <a:t>  </a:t>
            </a:r>
            <a:r>
              <a:rPr lang="en-US" altLang="zh-CN" sz="2800" b="1">
                <a:cs typeface="Times New Roman" pitchFamily="18" charset="0"/>
              </a:rPr>
              <a:t>if		 if 			</a:t>
            </a:r>
            <a:r>
              <a:rPr lang="zh-CN" altLang="en-US" sz="2800" b="1"/>
              <a:t>字符</a:t>
            </a:r>
            <a:r>
              <a:rPr lang="en-US" altLang="zh-CN" sz="2800" b="1"/>
              <a:t>i, f</a:t>
            </a:r>
            <a:r>
              <a:rPr lang="en-US" altLang="zh-CN" sz="2800"/>
              <a:t> </a:t>
            </a:r>
            <a:endParaRPr lang="en-US" altLang="zh-CN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  for		 for			</a:t>
            </a:r>
            <a:r>
              <a:rPr lang="zh-CN" altLang="en-US" sz="2800" b="1"/>
              <a:t>字符</a:t>
            </a:r>
            <a:r>
              <a:rPr lang="en-US" altLang="zh-CN" sz="2800" b="1">
                <a:cs typeface="Times New Roman" pitchFamily="18" charset="0"/>
              </a:rPr>
              <a:t>f, o, r</a:t>
            </a:r>
            <a:endParaRPr lang="en-US" altLang="zh-CN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  relation 	&lt; , &lt;= , = , </a:t>
            </a:r>
            <a:r>
              <a:rPr lang="en-US" altLang="zh-CN" sz="2800" b="1"/>
              <a:t>…	 </a:t>
            </a:r>
            <a:r>
              <a:rPr lang="en-US" altLang="zh-CN" sz="2800" b="1">
                <a:cs typeface="Times New Roman" pitchFamily="18" charset="0"/>
              </a:rPr>
              <a:t>&lt; </a:t>
            </a:r>
            <a:r>
              <a:rPr lang="zh-CN" altLang="en-US" sz="2800" b="1"/>
              <a:t>或</a:t>
            </a:r>
            <a:r>
              <a:rPr lang="zh-CN" altLang="en-US" sz="2800" b="1">
                <a:cs typeface="Times New Roman" pitchFamily="18" charset="0"/>
              </a:rPr>
              <a:t> &lt;= </a:t>
            </a:r>
            <a:r>
              <a:rPr lang="zh-CN" altLang="en-US" sz="2800" b="1"/>
              <a:t>或</a:t>
            </a:r>
            <a:r>
              <a:rPr lang="zh-CN" altLang="en-US" sz="2800" b="1">
                <a:cs typeface="Times New Roman" pitchFamily="18" charset="0"/>
              </a:rPr>
              <a:t> = </a:t>
            </a:r>
            <a:r>
              <a:rPr lang="zh-CN" altLang="en-US" sz="2800" b="1"/>
              <a:t>或 …</a:t>
            </a:r>
            <a:endParaRPr lang="en-US" altLang="zh-CN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  id		 sum, count, D5	</a:t>
            </a:r>
            <a:r>
              <a:rPr lang="zh-CN" altLang="en-US" sz="2800" b="1"/>
              <a:t>由字母开头的字母数字串</a:t>
            </a:r>
            <a:endParaRPr lang="en-US" altLang="zh-CN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  number	 3.1, 10, 2.8 E12	</a:t>
            </a:r>
            <a:r>
              <a:rPr lang="zh-CN" altLang="en-US" sz="2800" b="1"/>
              <a:t>任何数值常数</a:t>
            </a:r>
            <a:endParaRPr lang="en-US" altLang="zh-CN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  literal	 “seg. error”	</a:t>
            </a:r>
            <a:r>
              <a:rPr lang="zh-CN" altLang="en-US" sz="2800" b="1"/>
              <a:t>引号“和”之间任意不含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/>
              <a:t>					      引号本身的字符串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2.3  </a:t>
            </a:r>
            <a:r>
              <a:rPr lang="zh-CN" altLang="en-US" b="1"/>
              <a:t>有 限 自 动 机</a:t>
            </a:r>
            <a:r>
              <a:rPr lang="zh-CN" altLang="en-US"/>
              <a:t> 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</p:spPr>
        <p:txBody>
          <a:bodyPr/>
          <a:lstStyle/>
          <a:p>
            <a:pPr algn="just"/>
            <a:r>
              <a:rPr lang="zh-CN" altLang="en-US" b="1">
                <a:latin typeface="宋体" pitchFamily="2" charset="-122"/>
              </a:rPr>
              <a:t>例</a:t>
            </a:r>
            <a:r>
              <a:rPr lang="zh-CN" altLang="en-US" b="1">
                <a:latin typeface="宋体" pitchFamily="2" charset="-122"/>
                <a:ea typeface="黑体" pitchFamily="2" charset="-122"/>
              </a:rPr>
              <a:t> 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识别</a:t>
            </a:r>
            <a:r>
              <a:rPr lang="en-US" altLang="zh-CN" b="1" i="1"/>
              <a:t>aa</a:t>
            </a:r>
            <a:r>
              <a:rPr lang="en-US" altLang="zh-CN" b="1" baseline="30000">
                <a:latin typeface="宋体" pitchFamily="2" charset="-122"/>
              </a:rPr>
              <a:t>*</a:t>
            </a:r>
            <a:r>
              <a:rPr lang="en-US" altLang="zh-CN" b="1">
                <a:latin typeface="宋体" pitchFamily="2" charset="-122"/>
              </a:rPr>
              <a:t>|</a:t>
            </a:r>
            <a:r>
              <a:rPr lang="en-US" altLang="zh-CN" b="1" i="1"/>
              <a:t>bb</a:t>
            </a:r>
            <a:r>
              <a:rPr lang="en-US" altLang="zh-CN" b="1" baseline="30000">
                <a:latin typeface="宋体" pitchFamily="2" charset="-122"/>
              </a:rPr>
              <a:t>*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的</a:t>
            </a:r>
            <a:r>
              <a:rPr lang="en-US" altLang="zh-CN" b="1"/>
              <a:t>NFA</a:t>
            </a:r>
            <a:endParaRPr lang="zh-CN" altLang="en-US" b="1"/>
          </a:p>
        </p:txBody>
      </p:sp>
      <p:grpSp>
        <p:nvGrpSpPr>
          <p:cNvPr id="353327" name="Group 47"/>
          <p:cNvGrpSpPr>
            <a:grpSpLocks/>
          </p:cNvGrpSpPr>
          <p:nvPr/>
        </p:nvGrpSpPr>
        <p:grpSpPr bwMode="auto">
          <a:xfrm>
            <a:off x="1676400" y="2438400"/>
            <a:ext cx="5715000" cy="2971800"/>
            <a:chOff x="1056" y="1536"/>
            <a:chExt cx="3600" cy="1872"/>
          </a:xfrm>
        </p:grpSpPr>
        <p:sp>
          <p:nvSpPr>
            <p:cNvPr id="353302" name="Oval 22"/>
            <p:cNvSpPr>
              <a:spLocks noChangeArrowheads="1"/>
            </p:cNvSpPr>
            <p:nvPr/>
          </p:nvSpPr>
          <p:spPr bwMode="auto">
            <a:xfrm>
              <a:off x="2796" y="2071"/>
              <a:ext cx="390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353303" name="Group 23"/>
            <p:cNvGrpSpPr>
              <a:grpSpLocks/>
            </p:cNvGrpSpPr>
            <p:nvPr/>
          </p:nvGrpSpPr>
          <p:grpSpPr bwMode="auto">
            <a:xfrm>
              <a:off x="4019" y="2056"/>
              <a:ext cx="390" cy="367"/>
              <a:chOff x="7120" y="12162"/>
              <a:chExt cx="425" cy="425"/>
            </a:xfrm>
          </p:grpSpPr>
          <p:sp>
            <p:nvSpPr>
              <p:cNvPr id="353304" name="Oval 2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353305" name="Oval 2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0" rIns="7200" bIns="0" anchor="ctr"/>
              <a:lstStyle/>
              <a:p>
                <a:pPr algn="just"/>
                <a:r>
                  <a:rPr lang="zh-CN" altLang="en-US" b="1"/>
                  <a:t>2</a:t>
                </a:r>
              </a:p>
            </p:txBody>
          </p:sp>
        </p:grpSp>
        <p:sp>
          <p:nvSpPr>
            <p:cNvPr id="353306" name="Line 26"/>
            <p:cNvSpPr>
              <a:spLocks noChangeShapeType="1"/>
            </p:cNvSpPr>
            <p:nvPr/>
          </p:nvSpPr>
          <p:spPr bwMode="auto">
            <a:xfrm>
              <a:off x="1056" y="2743"/>
              <a:ext cx="8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353307" name="Line 27"/>
            <p:cNvSpPr>
              <a:spLocks noChangeShapeType="1"/>
            </p:cNvSpPr>
            <p:nvPr/>
          </p:nvSpPr>
          <p:spPr bwMode="auto">
            <a:xfrm flipV="1">
              <a:off x="3227" y="3222"/>
              <a:ext cx="7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53308" name="Rectangle 28"/>
            <p:cNvSpPr>
              <a:spLocks noChangeArrowheads="1"/>
            </p:cNvSpPr>
            <p:nvPr/>
          </p:nvSpPr>
          <p:spPr bwMode="auto">
            <a:xfrm>
              <a:off x="1180" y="2443"/>
              <a:ext cx="632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53309" name="Rectangle 29"/>
            <p:cNvSpPr>
              <a:spLocks noChangeArrowheads="1"/>
            </p:cNvSpPr>
            <p:nvPr/>
          </p:nvSpPr>
          <p:spPr bwMode="auto">
            <a:xfrm>
              <a:off x="3406" y="1953"/>
              <a:ext cx="31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53310" name="Line 30"/>
            <p:cNvSpPr>
              <a:spLocks noChangeShapeType="1"/>
            </p:cNvSpPr>
            <p:nvPr/>
          </p:nvSpPr>
          <p:spPr bwMode="auto">
            <a:xfrm flipV="1">
              <a:off x="3213" y="2240"/>
              <a:ext cx="7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53311" name="Freeform 31"/>
            <p:cNvSpPr>
              <a:spLocks/>
            </p:cNvSpPr>
            <p:nvPr/>
          </p:nvSpPr>
          <p:spPr bwMode="auto">
            <a:xfrm>
              <a:off x="4120" y="1748"/>
              <a:ext cx="273" cy="289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53313" name="Oval 33"/>
            <p:cNvSpPr>
              <a:spLocks noChangeArrowheads="1"/>
            </p:cNvSpPr>
            <p:nvPr/>
          </p:nvSpPr>
          <p:spPr bwMode="auto">
            <a:xfrm>
              <a:off x="1931" y="2559"/>
              <a:ext cx="389" cy="3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353314" name="Rectangle 34"/>
            <p:cNvSpPr>
              <a:spLocks noChangeArrowheads="1"/>
            </p:cNvSpPr>
            <p:nvPr/>
          </p:nvSpPr>
          <p:spPr bwMode="auto">
            <a:xfrm>
              <a:off x="4340" y="1536"/>
              <a:ext cx="31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53315" name="Rectangle 35"/>
            <p:cNvSpPr>
              <a:spLocks noChangeArrowheads="1"/>
            </p:cNvSpPr>
            <p:nvPr/>
          </p:nvSpPr>
          <p:spPr bwMode="auto">
            <a:xfrm>
              <a:off x="4285" y="2521"/>
              <a:ext cx="31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53316" name="Rectangle 36"/>
            <p:cNvSpPr>
              <a:spLocks noChangeArrowheads="1"/>
            </p:cNvSpPr>
            <p:nvPr/>
          </p:nvSpPr>
          <p:spPr bwMode="auto">
            <a:xfrm>
              <a:off x="3461" y="2937"/>
              <a:ext cx="31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53317" name="Line 37"/>
            <p:cNvSpPr>
              <a:spLocks noChangeShapeType="1"/>
            </p:cNvSpPr>
            <p:nvPr/>
          </p:nvSpPr>
          <p:spPr bwMode="auto">
            <a:xfrm flipV="1">
              <a:off x="2320" y="2322"/>
              <a:ext cx="495" cy="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53318" name="Line 38"/>
            <p:cNvSpPr>
              <a:spLocks noChangeShapeType="1"/>
            </p:cNvSpPr>
            <p:nvPr/>
          </p:nvSpPr>
          <p:spPr bwMode="auto">
            <a:xfrm>
              <a:off x="2304" y="2832"/>
              <a:ext cx="495" cy="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53319" name="Oval 39"/>
            <p:cNvSpPr>
              <a:spLocks noChangeArrowheads="1"/>
            </p:cNvSpPr>
            <p:nvPr/>
          </p:nvSpPr>
          <p:spPr bwMode="auto">
            <a:xfrm>
              <a:off x="2824" y="3019"/>
              <a:ext cx="389" cy="3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grpSp>
          <p:nvGrpSpPr>
            <p:cNvPr id="353320" name="Group 40"/>
            <p:cNvGrpSpPr>
              <a:grpSpLocks/>
            </p:cNvGrpSpPr>
            <p:nvPr/>
          </p:nvGrpSpPr>
          <p:grpSpPr bwMode="auto">
            <a:xfrm>
              <a:off x="4019" y="3041"/>
              <a:ext cx="390" cy="367"/>
              <a:chOff x="7120" y="12162"/>
              <a:chExt cx="425" cy="425"/>
            </a:xfrm>
          </p:grpSpPr>
          <p:sp>
            <p:nvSpPr>
              <p:cNvPr id="353321" name="Oval 41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353322" name="Oval 42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0" rIns="7200" bIns="0" anchor="ctr"/>
              <a:lstStyle/>
              <a:p>
                <a:pPr algn="just"/>
                <a:r>
                  <a:rPr lang="zh-CN" altLang="en-US" b="1"/>
                  <a:t>4</a:t>
                </a:r>
              </a:p>
            </p:txBody>
          </p:sp>
        </p:grpSp>
        <p:sp>
          <p:nvSpPr>
            <p:cNvPr id="353323" name="Freeform 43"/>
            <p:cNvSpPr>
              <a:spLocks/>
            </p:cNvSpPr>
            <p:nvPr/>
          </p:nvSpPr>
          <p:spPr bwMode="auto">
            <a:xfrm>
              <a:off x="4106" y="2745"/>
              <a:ext cx="271" cy="287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53324" name="Rectangle 44"/>
            <p:cNvSpPr>
              <a:spLocks noChangeArrowheads="1"/>
            </p:cNvSpPr>
            <p:nvPr/>
          </p:nvSpPr>
          <p:spPr bwMode="auto">
            <a:xfrm>
              <a:off x="2352" y="2256"/>
              <a:ext cx="31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00FF00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00FF00"/>
                </a:solidFill>
              </a:endParaRPr>
            </a:p>
          </p:txBody>
        </p:sp>
        <p:sp>
          <p:nvSpPr>
            <p:cNvPr id="353325" name="Rectangle 45"/>
            <p:cNvSpPr>
              <a:spLocks noChangeArrowheads="1"/>
            </p:cNvSpPr>
            <p:nvPr/>
          </p:nvSpPr>
          <p:spPr bwMode="auto">
            <a:xfrm>
              <a:off x="2389" y="2676"/>
              <a:ext cx="31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00FF00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00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80" name="Rectangle 5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b="1"/>
              <a:t>2.3  有 限 自 动 机</a:t>
            </a:r>
            <a:r>
              <a:rPr lang="zh-CN" altLang="en-US"/>
              <a:t> 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73200"/>
            <a:ext cx="8229600" cy="1163638"/>
          </a:xfr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b="1"/>
              <a:t>2.3.2 </a:t>
            </a:r>
            <a:r>
              <a:rPr lang="zh-CN" altLang="en-US" b="1">
                <a:latin typeface="宋体" pitchFamily="2" charset="-122"/>
              </a:rPr>
              <a:t>确定的有限自动机（简称</a:t>
            </a:r>
            <a:r>
              <a:rPr lang="en-US" altLang="zh-CN" b="1"/>
              <a:t>DFA</a:t>
            </a:r>
            <a:r>
              <a:rPr lang="en-US" altLang="zh-CN" b="1">
                <a:latin typeface="宋体" pitchFamily="2" charset="-122"/>
              </a:rPr>
              <a:t>)</a:t>
            </a:r>
          </a:p>
          <a:p>
            <a:pPr>
              <a:buFontTx/>
              <a:buNone/>
            </a:pPr>
            <a:r>
              <a:rPr lang="zh-CN" altLang="en-US" b="1">
                <a:latin typeface="宋体" pitchFamily="2" charset="-122"/>
              </a:rPr>
              <a:t>  </a:t>
            </a:r>
            <a:r>
              <a:rPr lang="zh-CN" altLang="en-US" b="1"/>
              <a:t>一个数学模型，包括：</a:t>
            </a:r>
            <a:endParaRPr lang="zh-CN" altLang="zh-CN" b="1">
              <a:sym typeface="Symbol" pitchFamily="18" charset="2"/>
            </a:endParaRPr>
          </a:p>
        </p:txBody>
      </p:sp>
      <p:sp>
        <p:nvSpPr>
          <p:cNvPr id="355332" name="Rectangle 4" descr="Green marble"/>
          <p:cNvSpPr>
            <a:spLocks noChangeArrowheads="1"/>
          </p:cNvSpPr>
          <p:nvPr/>
        </p:nvSpPr>
        <p:spPr bwMode="auto">
          <a:xfrm>
            <a:off x="762000" y="2565400"/>
            <a:ext cx="7986713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2800" b="1">
                <a:sym typeface="Symbol" pitchFamily="18" charset="2"/>
              </a:rPr>
              <a:t>1</a:t>
            </a:r>
            <a:r>
              <a:rPr lang="zh-CN" altLang="en-US" sz="2800" b="1">
                <a:sym typeface="Symbol" pitchFamily="18" charset="2"/>
              </a:rPr>
              <a:t>、有限的状态集合</a:t>
            </a:r>
            <a:r>
              <a:rPr lang="en-US" altLang="zh-CN" sz="2800" b="1" i="1">
                <a:sym typeface="Symbol" pitchFamily="18" charset="2"/>
              </a:rPr>
              <a:t>S</a:t>
            </a:r>
            <a:endParaRPr lang="en-US" altLang="zh-CN" sz="2800" b="1">
              <a:sym typeface="Symbol" pitchFamily="18" charset="2"/>
            </a:endParaRPr>
          </a:p>
          <a:p>
            <a:pPr algn="l"/>
            <a:r>
              <a:rPr lang="en-US" altLang="zh-CN" sz="2800" b="1">
                <a:sym typeface="Symbol" pitchFamily="18" charset="2"/>
              </a:rPr>
              <a:t>2</a:t>
            </a:r>
            <a:r>
              <a:rPr lang="zh-CN" altLang="en-US" sz="2800" b="1">
                <a:sym typeface="Symbol" pitchFamily="18" charset="2"/>
              </a:rPr>
              <a:t>、输入字母集合</a:t>
            </a:r>
            <a:r>
              <a:rPr lang="en-US" altLang="zh-CN" sz="2800" b="1">
                <a:sym typeface="Symbol" pitchFamily="18" charset="2"/>
              </a:rPr>
              <a:t></a:t>
            </a:r>
          </a:p>
          <a:p>
            <a:pPr algn="l"/>
            <a:r>
              <a:rPr lang="en-US" altLang="zh-CN" sz="2800" b="1">
                <a:sym typeface="Symbol" pitchFamily="18" charset="2"/>
              </a:rPr>
              <a:t>3</a:t>
            </a:r>
            <a:r>
              <a:rPr lang="zh-CN" altLang="en-US" sz="2800" b="1">
                <a:sym typeface="Symbol" pitchFamily="18" charset="2"/>
              </a:rPr>
              <a:t>、转换函数</a:t>
            </a:r>
            <a:r>
              <a:rPr lang="en-US" altLang="zh-CN" sz="2800" b="1" i="1">
                <a:sym typeface="Symbol" pitchFamily="18" charset="2"/>
              </a:rPr>
              <a:t>move </a:t>
            </a:r>
            <a:r>
              <a:rPr lang="en-US" altLang="en-US" sz="2800" b="1">
                <a:sym typeface="Symbol" pitchFamily="18" charset="2"/>
              </a:rPr>
              <a:t>: </a:t>
            </a:r>
            <a:r>
              <a:rPr lang="en-US" altLang="en-US" sz="2800" b="1" i="1">
                <a:sym typeface="Symbol" pitchFamily="18" charset="2"/>
              </a:rPr>
              <a:t>S </a:t>
            </a:r>
            <a:r>
              <a:rPr lang="en-US" altLang="en-US" sz="2800" b="1">
                <a:sym typeface="Symbol" pitchFamily="18" charset="2"/>
              </a:rPr>
              <a:t>   </a:t>
            </a:r>
            <a:r>
              <a:rPr lang="en-US" altLang="en-US" sz="2800" b="1" i="1">
                <a:solidFill>
                  <a:srgbClr val="00FF00"/>
                </a:solidFill>
                <a:sym typeface="Symbol" pitchFamily="18" charset="2"/>
              </a:rPr>
              <a:t>S</a:t>
            </a:r>
            <a:r>
              <a:rPr lang="en-US" altLang="zh-CN" sz="2800" b="1">
                <a:solidFill>
                  <a:srgbClr val="00FF00"/>
                </a:solidFill>
                <a:sym typeface="Symbol" pitchFamily="18" charset="2"/>
              </a:rPr>
              <a:t>，</a:t>
            </a:r>
            <a:r>
              <a:rPr lang="zh-CN" altLang="en-US" sz="2800" b="1">
                <a:solidFill>
                  <a:srgbClr val="00FF00"/>
                </a:solidFill>
                <a:sym typeface="Symbol" pitchFamily="18" charset="2"/>
              </a:rPr>
              <a:t>且可以是部分函数</a:t>
            </a:r>
          </a:p>
          <a:p>
            <a:pPr algn="l"/>
            <a:r>
              <a:rPr lang="en-US" altLang="zh-CN" sz="2800" b="1">
                <a:sym typeface="Symbol" pitchFamily="18" charset="2"/>
              </a:rPr>
              <a:t>4</a:t>
            </a:r>
            <a:r>
              <a:rPr lang="zh-CN" altLang="en-US" sz="2800" b="1">
                <a:sym typeface="Symbol" pitchFamily="18" charset="2"/>
              </a:rPr>
              <a:t>、唯一的开始状态 </a:t>
            </a:r>
            <a:r>
              <a:rPr lang="en-US" altLang="zh-CN" sz="2800" b="1" i="1">
                <a:sym typeface="Symbol" pitchFamily="18" charset="2"/>
              </a:rPr>
              <a:t>s</a:t>
            </a:r>
            <a:r>
              <a:rPr lang="en-US" altLang="zh-CN" sz="2800" b="1" baseline="-25000">
                <a:sym typeface="Symbol" pitchFamily="18" charset="2"/>
              </a:rPr>
              <a:t>0</a:t>
            </a:r>
            <a:endParaRPr lang="en-US" altLang="zh-CN" sz="2800" b="1">
              <a:sym typeface="Symbol" pitchFamily="18" charset="2"/>
            </a:endParaRPr>
          </a:p>
          <a:p>
            <a:pPr algn="l"/>
            <a:r>
              <a:rPr lang="en-US" altLang="zh-CN" sz="2800" b="1">
                <a:sym typeface="Symbol" pitchFamily="18" charset="2"/>
              </a:rPr>
              <a:t>5</a:t>
            </a:r>
            <a:r>
              <a:rPr lang="zh-CN" altLang="en-US" sz="2800" b="1">
                <a:sym typeface="Symbol" pitchFamily="18" charset="2"/>
              </a:rPr>
              <a:t>、</a:t>
            </a:r>
            <a:r>
              <a:rPr lang="zh-CN" altLang="en-US" sz="2800" b="1"/>
              <a:t>接受状态</a:t>
            </a:r>
            <a:r>
              <a:rPr lang="zh-CN" altLang="en-US" sz="2800" b="1">
                <a:sym typeface="Symbol" pitchFamily="18" charset="2"/>
              </a:rPr>
              <a:t>集合</a:t>
            </a:r>
            <a:r>
              <a:rPr lang="en-US" altLang="zh-CN" sz="2800" b="1" i="1">
                <a:sym typeface="Symbol" pitchFamily="18" charset="2"/>
              </a:rPr>
              <a:t>F </a:t>
            </a:r>
            <a:r>
              <a:rPr lang="en-US" altLang="zh-CN" sz="2800" b="1">
                <a:sym typeface="Symbol" pitchFamily="18" charset="2"/>
              </a:rPr>
              <a:t></a:t>
            </a:r>
            <a:r>
              <a:rPr lang="en-US" altLang="zh-CN" sz="2800" b="1" i="1">
                <a:sym typeface="Symbol" pitchFamily="18" charset="2"/>
              </a:rPr>
              <a:t> S</a:t>
            </a:r>
            <a:endParaRPr lang="zh-CN" altLang="en-US" sz="2800" b="1" i="1">
              <a:sym typeface="Symbol" pitchFamily="18" charset="2"/>
            </a:endParaRPr>
          </a:p>
        </p:txBody>
      </p:sp>
      <p:grpSp>
        <p:nvGrpSpPr>
          <p:cNvPr id="355383" name="Group 55"/>
          <p:cNvGrpSpPr>
            <a:grpSpLocks/>
          </p:cNvGrpSpPr>
          <p:nvPr/>
        </p:nvGrpSpPr>
        <p:grpSpPr bwMode="auto">
          <a:xfrm>
            <a:off x="3352800" y="4292600"/>
            <a:ext cx="5562600" cy="2452688"/>
            <a:chOff x="2112" y="2704"/>
            <a:chExt cx="3504" cy="1545"/>
          </a:xfrm>
        </p:grpSpPr>
        <p:sp>
          <p:nvSpPr>
            <p:cNvPr id="355356" name="Oval 28"/>
            <p:cNvSpPr>
              <a:spLocks noChangeArrowheads="1"/>
            </p:cNvSpPr>
            <p:nvPr/>
          </p:nvSpPr>
          <p:spPr bwMode="auto">
            <a:xfrm>
              <a:off x="4120" y="3270"/>
              <a:ext cx="370" cy="3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355357" name="Group 29"/>
            <p:cNvGrpSpPr>
              <a:grpSpLocks/>
            </p:cNvGrpSpPr>
            <p:nvPr/>
          </p:nvGrpSpPr>
          <p:grpSpPr bwMode="auto">
            <a:xfrm>
              <a:off x="5246" y="3256"/>
              <a:ext cx="370" cy="395"/>
              <a:chOff x="7120" y="12162"/>
              <a:chExt cx="425" cy="425"/>
            </a:xfrm>
          </p:grpSpPr>
          <p:sp>
            <p:nvSpPr>
              <p:cNvPr id="355358" name="Oval 3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355359" name="Oval 3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2</a:t>
                </a:r>
              </a:p>
            </p:txBody>
          </p:sp>
        </p:grpSp>
        <p:sp>
          <p:nvSpPr>
            <p:cNvPr id="355360" name="Line 32"/>
            <p:cNvSpPr>
              <a:spLocks noChangeShapeType="1"/>
            </p:cNvSpPr>
            <p:nvPr/>
          </p:nvSpPr>
          <p:spPr bwMode="auto">
            <a:xfrm>
              <a:off x="2112" y="3494"/>
              <a:ext cx="8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355361" name="Line 33"/>
            <p:cNvSpPr>
              <a:spLocks noChangeShapeType="1"/>
            </p:cNvSpPr>
            <p:nvPr/>
          </p:nvSpPr>
          <p:spPr bwMode="auto">
            <a:xfrm flipV="1">
              <a:off x="3340" y="3483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55362" name="Rectangle 34"/>
            <p:cNvSpPr>
              <a:spLocks noChangeArrowheads="1"/>
            </p:cNvSpPr>
            <p:nvPr/>
          </p:nvSpPr>
          <p:spPr bwMode="auto">
            <a:xfrm>
              <a:off x="2164" y="3172"/>
              <a:ext cx="601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55363" name="Rectangle 35"/>
            <p:cNvSpPr>
              <a:spLocks noChangeArrowheads="1"/>
            </p:cNvSpPr>
            <p:nvPr/>
          </p:nvSpPr>
          <p:spPr bwMode="auto">
            <a:xfrm>
              <a:off x="3515" y="3203"/>
              <a:ext cx="30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55364" name="Line 36"/>
            <p:cNvSpPr>
              <a:spLocks noChangeShapeType="1"/>
            </p:cNvSpPr>
            <p:nvPr/>
          </p:nvSpPr>
          <p:spPr bwMode="auto">
            <a:xfrm flipV="1">
              <a:off x="4505" y="3469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55365" name="Freeform 37"/>
            <p:cNvSpPr>
              <a:spLocks/>
            </p:cNvSpPr>
            <p:nvPr/>
          </p:nvSpPr>
          <p:spPr bwMode="auto">
            <a:xfrm>
              <a:off x="3040" y="2969"/>
              <a:ext cx="259" cy="311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55367" name="Oval 39"/>
            <p:cNvSpPr>
              <a:spLocks noChangeArrowheads="1"/>
            </p:cNvSpPr>
            <p:nvPr/>
          </p:nvSpPr>
          <p:spPr bwMode="auto">
            <a:xfrm>
              <a:off x="2944" y="3280"/>
              <a:ext cx="370" cy="3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355368" name="Freeform 40"/>
            <p:cNvSpPr>
              <a:spLocks/>
            </p:cNvSpPr>
            <p:nvPr/>
          </p:nvSpPr>
          <p:spPr bwMode="auto">
            <a:xfrm flipV="1">
              <a:off x="4190" y="3667"/>
              <a:ext cx="259" cy="311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55369" name="Rectangle 41"/>
            <p:cNvSpPr>
              <a:spLocks noChangeArrowheads="1"/>
            </p:cNvSpPr>
            <p:nvPr/>
          </p:nvSpPr>
          <p:spPr bwMode="auto">
            <a:xfrm>
              <a:off x="4195" y="3929"/>
              <a:ext cx="295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55370" name="Rectangle 42"/>
            <p:cNvSpPr>
              <a:spLocks noChangeArrowheads="1"/>
            </p:cNvSpPr>
            <p:nvPr/>
          </p:nvSpPr>
          <p:spPr bwMode="auto">
            <a:xfrm>
              <a:off x="4717" y="3181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55371" name="Rectangle 43"/>
            <p:cNvSpPr>
              <a:spLocks noChangeArrowheads="1"/>
            </p:cNvSpPr>
            <p:nvPr/>
          </p:nvSpPr>
          <p:spPr bwMode="auto">
            <a:xfrm>
              <a:off x="3061" y="2704"/>
              <a:ext cx="30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55372" name="Freeform 44"/>
            <p:cNvSpPr>
              <a:spLocks/>
            </p:cNvSpPr>
            <p:nvPr/>
          </p:nvSpPr>
          <p:spPr bwMode="auto">
            <a:xfrm>
              <a:off x="4477" y="3599"/>
              <a:ext cx="784" cy="145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55373" name="Rectangle 45"/>
            <p:cNvSpPr>
              <a:spLocks noChangeArrowheads="1"/>
            </p:cNvSpPr>
            <p:nvPr/>
          </p:nvSpPr>
          <p:spPr bwMode="auto">
            <a:xfrm>
              <a:off x="4712" y="3662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55374" name="Freeform 46"/>
            <p:cNvSpPr>
              <a:spLocks/>
            </p:cNvSpPr>
            <p:nvPr/>
          </p:nvSpPr>
          <p:spPr bwMode="auto">
            <a:xfrm>
              <a:off x="3301" y="2971"/>
              <a:ext cx="1973" cy="381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55375" name="Rectangle 47"/>
            <p:cNvSpPr>
              <a:spLocks noChangeArrowheads="1"/>
            </p:cNvSpPr>
            <p:nvPr/>
          </p:nvSpPr>
          <p:spPr bwMode="auto">
            <a:xfrm>
              <a:off x="4241" y="2704"/>
              <a:ext cx="3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</p:grpSp>
      <p:sp>
        <p:nvSpPr>
          <p:cNvPr id="355378" name="Rectangle 50"/>
          <p:cNvSpPr>
            <a:spLocks noChangeArrowheads="1"/>
          </p:cNvSpPr>
          <p:nvPr/>
        </p:nvSpPr>
        <p:spPr bwMode="auto">
          <a:xfrm>
            <a:off x="381000" y="4876800"/>
            <a:ext cx="2362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>
                <a:latin typeface="宋体" pitchFamily="2" charset="-122"/>
              </a:rPr>
              <a:t>识别语言</a:t>
            </a:r>
          </a:p>
          <a:p>
            <a:r>
              <a:rPr lang="zh-CN" altLang="en-US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|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en-US" altLang="zh-CN" sz="2800" b="1" baseline="30000"/>
              <a:t>*</a:t>
            </a:r>
            <a:r>
              <a:rPr lang="en-US" altLang="zh-CN" sz="2800" b="1" i="1"/>
              <a:t>ab</a:t>
            </a:r>
            <a:r>
              <a:rPr lang="en-US" altLang="zh-CN" sz="2800" b="1"/>
              <a:t> </a:t>
            </a:r>
          </a:p>
          <a:p>
            <a:r>
              <a:rPr lang="zh-CN" altLang="en-US" sz="2800" b="1">
                <a:latin typeface="宋体" pitchFamily="2" charset="-122"/>
              </a:rPr>
              <a:t>的</a:t>
            </a:r>
            <a:r>
              <a:rPr lang="en-US" altLang="zh-CN" sz="2800" b="1"/>
              <a:t>DFA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b="1"/>
              <a:t>2.3  有 限 自 动 机</a:t>
            </a:r>
            <a:r>
              <a:rPr lang="zh-CN" altLang="en-US"/>
              <a:t> 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/>
        </p:spPr>
        <p:txBody>
          <a:bodyPr/>
          <a:lstStyle/>
          <a:p>
            <a:r>
              <a:rPr lang="zh-CN" altLang="en-US" b="1"/>
              <a:t>例	</a:t>
            </a:r>
            <a:r>
              <a:rPr lang="en-US" altLang="zh-CN" b="1"/>
              <a:t>DFA</a:t>
            </a:r>
            <a:r>
              <a:rPr lang="zh-CN" altLang="en-US" b="1"/>
              <a:t>，识别{</a:t>
            </a:r>
            <a:r>
              <a:rPr lang="zh-CN" altLang="zh-CN" b="1"/>
              <a:t>0,1}</a:t>
            </a:r>
            <a:r>
              <a:rPr lang="zh-CN" altLang="en-US" b="1"/>
              <a:t>上能被5整除的二进制数</a:t>
            </a:r>
          </a:p>
          <a:p>
            <a:pPr>
              <a:buFontTx/>
              <a:buNone/>
            </a:pPr>
            <a:endParaRPr kumimoji="1" lang="zh-CN" altLang="en-US" sz="2800" b="1"/>
          </a:p>
          <a:p>
            <a:pPr>
              <a:buFontTx/>
              <a:buNone/>
            </a:pPr>
            <a:r>
              <a:rPr kumimoji="1" lang="zh-CN" altLang="en-US" sz="2800" b="1"/>
              <a:t>			已读过	尚未读	已读部分的值</a:t>
            </a:r>
          </a:p>
          <a:p>
            <a:pPr>
              <a:buFontTx/>
              <a:buNone/>
            </a:pPr>
            <a:r>
              <a:rPr kumimoji="1" lang="zh-CN" altLang="en-US" sz="2800" b="1"/>
              <a:t>	某时刻	101		0111000	</a:t>
            </a:r>
            <a:r>
              <a:rPr kumimoji="1" lang="en-US" altLang="zh-CN" sz="2800" b="1"/>
              <a:t>5</a:t>
            </a:r>
          </a:p>
          <a:p>
            <a:pPr>
              <a:buFontTx/>
              <a:buNone/>
            </a:pPr>
            <a:r>
              <a:rPr kumimoji="1" lang="zh-CN" altLang="en-US" sz="2800" b="1"/>
              <a:t>	读进</a:t>
            </a:r>
            <a:r>
              <a:rPr kumimoji="1" lang="en-US" altLang="zh-CN" sz="2800" b="1"/>
              <a:t>0	1010		  111000	5 </a:t>
            </a:r>
            <a:r>
              <a:rPr kumimoji="1" lang="en-US" altLang="zh-CN" sz="2800" b="1">
                <a:sym typeface="Symbol" pitchFamily="18" charset="2"/>
              </a:rPr>
              <a:t> 2 = 10</a:t>
            </a:r>
            <a:endParaRPr kumimoji="1" lang="en-US" altLang="en-US" sz="2800" b="1">
              <a:sym typeface="Symbol" pitchFamily="18" charset="2"/>
            </a:endParaRPr>
          </a:p>
          <a:p>
            <a:pPr>
              <a:buFontTx/>
              <a:buNone/>
            </a:pPr>
            <a:r>
              <a:rPr kumimoji="1" lang="zh-CN" altLang="en-US" sz="2800" b="1"/>
              <a:t>	读进</a:t>
            </a:r>
            <a:r>
              <a:rPr kumimoji="1" lang="en-US" altLang="zh-CN" sz="2800" b="1"/>
              <a:t>1	10101		    11000	</a:t>
            </a:r>
            <a:r>
              <a:rPr kumimoji="1" lang="en-US" altLang="zh-CN" sz="2800" b="1">
                <a:sym typeface="Symbol" pitchFamily="18" charset="2"/>
              </a:rPr>
              <a:t>10  2 + 1= 21</a:t>
            </a:r>
          </a:p>
          <a:p>
            <a:pPr>
              <a:buFontTx/>
              <a:buNone/>
            </a:pPr>
            <a:endParaRPr kumimoji="1" lang="zh-CN" altLang="en-US" sz="2800" b="1">
              <a:sym typeface="Symbol" pitchFamily="18" charset="2"/>
            </a:endParaRPr>
          </a:p>
          <a:p>
            <a:pPr>
              <a:buFontTx/>
              <a:buNone/>
            </a:pPr>
            <a:r>
              <a:rPr kumimoji="1" lang="zh-CN" altLang="en-US" sz="2800" b="1">
                <a:sym typeface="Symbol" pitchFamily="18" charset="2"/>
              </a:rPr>
              <a:t>	</a:t>
            </a:r>
            <a:r>
              <a:rPr kumimoji="1" lang="en-US" altLang="zh-CN" sz="2800" b="1">
                <a:sym typeface="Symbol" pitchFamily="18" charset="2"/>
              </a:rPr>
              <a:t>5</a:t>
            </a:r>
            <a:r>
              <a:rPr kumimoji="1" lang="zh-CN" altLang="en-US" sz="2800" b="1">
                <a:sym typeface="Symbol" pitchFamily="18" charset="2"/>
              </a:rPr>
              <a:t>个状态即可，分别代表已读部分的值除以</a:t>
            </a:r>
            <a:r>
              <a:rPr kumimoji="1" lang="en-US" altLang="zh-CN" sz="2800" b="1">
                <a:sym typeface="Symbol" pitchFamily="18" charset="2"/>
              </a:rPr>
              <a:t>5</a:t>
            </a:r>
            <a:r>
              <a:rPr kumimoji="1" lang="zh-CN" altLang="en-US" sz="2800" b="1">
                <a:sym typeface="Symbol" pitchFamily="18" charset="2"/>
              </a:rPr>
              <a:t>的余数</a:t>
            </a:r>
            <a:endParaRPr kumimoji="1" lang="zh-CN" altLang="zh-CN" sz="2800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3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5" name="Oval 35"/>
          <p:cNvSpPr>
            <a:spLocks noChangeArrowheads="1"/>
          </p:cNvSpPr>
          <p:nvPr/>
        </p:nvSpPr>
        <p:spPr bwMode="auto">
          <a:xfrm>
            <a:off x="1295400" y="3897313"/>
            <a:ext cx="576263" cy="576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endParaRPr kumimoji="1" lang="zh-CN" altLang="en-US" b="1">
              <a:latin typeface="Courier New" pitchFamily="49" charset="0"/>
            </a:endParaRPr>
          </a:p>
        </p:txBody>
      </p:sp>
      <p:sp>
        <p:nvSpPr>
          <p:cNvPr id="368674" name="Rectangle 3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b="1"/>
              <a:t>2.3  有 限 自 动 机</a:t>
            </a:r>
            <a:r>
              <a:rPr lang="zh-CN" altLang="en-US"/>
              <a:t> 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892175"/>
          </a:xfrm>
          <a:noFill/>
          <a:ln/>
        </p:spPr>
        <p:txBody>
          <a:bodyPr/>
          <a:lstStyle/>
          <a:p>
            <a:r>
              <a:rPr lang="zh-CN" altLang="en-US" b="1"/>
              <a:t>例	</a:t>
            </a:r>
            <a:r>
              <a:rPr lang="en-US" altLang="zh-CN" b="1"/>
              <a:t>DFA</a:t>
            </a:r>
            <a:r>
              <a:rPr lang="zh-CN" altLang="en-US" b="1"/>
              <a:t>，识别{</a:t>
            </a:r>
            <a:r>
              <a:rPr lang="zh-CN" altLang="zh-CN" b="1"/>
              <a:t>0,1}</a:t>
            </a:r>
            <a:r>
              <a:rPr lang="zh-CN" altLang="en-US" b="1"/>
              <a:t>上能被5整除的二进制数</a:t>
            </a:r>
            <a:endParaRPr lang="zh-CN" altLang="zh-CN" sz="2800">
              <a:sym typeface="Symbol" pitchFamily="18" charset="2"/>
            </a:endParaRPr>
          </a:p>
        </p:txBody>
      </p:sp>
      <p:sp>
        <p:nvSpPr>
          <p:cNvPr id="368644" name="Oval 4"/>
          <p:cNvSpPr>
            <a:spLocks noChangeArrowheads="1"/>
          </p:cNvSpPr>
          <p:nvPr/>
        </p:nvSpPr>
        <p:spPr bwMode="auto">
          <a:xfrm>
            <a:off x="1368425" y="3968750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b="1"/>
              <a:t>0</a:t>
            </a:r>
          </a:p>
        </p:txBody>
      </p:sp>
      <p:sp>
        <p:nvSpPr>
          <p:cNvPr id="368645" name="Oval 5"/>
          <p:cNvSpPr>
            <a:spLocks noChangeArrowheads="1"/>
          </p:cNvSpPr>
          <p:nvPr/>
        </p:nvSpPr>
        <p:spPr bwMode="auto">
          <a:xfrm>
            <a:off x="3240088" y="3968750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b="1"/>
              <a:t>1</a:t>
            </a:r>
          </a:p>
        </p:txBody>
      </p:sp>
      <p:sp>
        <p:nvSpPr>
          <p:cNvPr id="368646" name="Oval 6"/>
          <p:cNvSpPr>
            <a:spLocks noChangeArrowheads="1"/>
          </p:cNvSpPr>
          <p:nvPr/>
        </p:nvSpPr>
        <p:spPr bwMode="auto">
          <a:xfrm>
            <a:off x="5037138" y="3957638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b="1"/>
              <a:t>2</a:t>
            </a:r>
          </a:p>
        </p:txBody>
      </p:sp>
      <p:sp>
        <p:nvSpPr>
          <p:cNvPr id="368647" name="Oval 7"/>
          <p:cNvSpPr>
            <a:spLocks noChangeArrowheads="1"/>
          </p:cNvSpPr>
          <p:nvPr/>
        </p:nvSpPr>
        <p:spPr bwMode="auto">
          <a:xfrm>
            <a:off x="6837363" y="3957638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b="1"/>
              <a:t>3</a:t>
            </a:r>
          </a:p>
        </p:txBody>
      </p:sp>
      <p:sp>
        <p:nvSpPr>
          <p:cNvPr id="368648" name="Line 8"/>
          <p:cNvSpPr>
            <a:spLocks noChangeShapeType="1"/>
          </p:cNvSpPr>
          <p:nvPr/>
        </p:nvSpPr>
        <p:spPr bwMode="auto">
          <a:xfrm>
            <a:off x="287338" y="4221163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9" name="Rectangle 9" descr="Green marble"/>
          <p:cNvSpPr>
            <a:spLocks noChangeArrowheads="1"/>
          </p:cNvSpPr>
          <p:nvPr/>
        </p:nvSpPr>
        <p:spPr bwMode="auto">
          <a:xfrm>
            <a:off x="323850" y="4343400"/>
            <a:ext cx="950913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b="1">
                <a:latin typeface="Courier New" pitchFamily="49" charset="0"/>
              </a:rPr>
              <a:t>开始</a:t>
            </a:r>
          </a:p>
        </p:txBody>
      </p:sp>
      <p:sp>
        <p:nvSpPr>
          <p:cNvPr id="368650" name="Oval 10"/>
          <p:cNvSpPr>
            <a:spLocks noChangeArrowheads="1"/>
          </p:cNvSpPr>
          <p:nvPr/>
        </p:nvSpPr>
        <p:spPr bwMode="auto">
          <a:xfrm>
            <a:off x="8316913" y="3968750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b="1"/>
              <a:t>4</a:t>
            </a:r>
          </a:p>
        </p:txBody>
      </p:sp>
      <p:grpSp>
        <p:nvGrpSpPr>
          <p:cNvPr id="368677" name="Group 37"/>
          <p:cNvGrpSpPr>
            <a:grpSpLocks/>
          </p:cNvGrpSpPr>
          <p:nvPr/>
        </p:nvGrpSpPr>
        <p:grpSpPr bwMode="auto">
          <a:xfrm>
            <a:off x="1905000" y="3860800"/>
            <a:ext cx="1295400" cy="330200"/>
            <a:chOff x="1200" y="2432"/>
            <a:chExt cx="816" cy="208"/>
          </a:xfrm>
        </p:grpSpPr>
        <p:sp>
          <p:nvSpPr>
            <p:cNvPr id="368651" name="Line 11"/>
            <p:cNvSpPr>
              <a:spLocks noChangeShapeType="1"/>
            </p:cNvSpPr>
            <p:nvPr/>
          </p:nvSpPr>
          <p:spPr bwMode="auto">
            <a:xfrm>
              <a:off x="1200" y="2640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653" name="Rectangle 13" descr="Green marble"/>
            <p:cNvSpPr>
              <a:spLocks noChangeArrowheads="1"/>
            </p:cNvSpPr>
            <p:nvPr/>
          </p:nvSpPr>
          <p:spPr bwMode="auto">
            <a:xfrm>
              <a:off x="1474" y="243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b="1"/>
                <a:t>1</a:t>
              </a:r>
              <a:endParaRPr kumimoji="1" lang="zh-CN" altLang="en-US" b="1">
                <a:latin typeface="Courier New" pitchFamily="49" charset="0"/>
              </a:endParaRPr>
            </a:p>
          </p:txBody>
        </p:sp>
      </p:grpSp>
      <p:grpSp>
        <p:nvGrpSpPr>
          <p:cNvPr id="368676" name="Group 36"/>
          <p:cNvGrpSpPr>
            <a:grpSpLocks/>
          </p:cNvGrpSpPr>
          <p:nvPr/>
        </p:nvGrpSpPr>
        <p:grpSpPr bwMode="auto">
          <a:xfrm>
            <a:off x="971550" y="2744788"/>
            <a:ext cx="1220788" cy="1219200"/>
            <a:chOff x="612" y="1729"/>
            <a:chExt cx="769" cy="768"/>
          </a:xfrm>
        </p:grpSpPr>
        <p:sp>
          <p:nvSpPr>
            <p:cNvPr id="368652" name="Freeform 12" descr="Green marble"/>
            <p:cNvSpPr>
              <a:spLocks/>
            </p:cNvSpPr>
            <p:nvPr/>
          </p:nvSpPr>
          <p:spPr bwMode="auto">
            <a:xfrm>
              <a:off x="725" y="1729"/>
              <a:ext cx="656" cy="768"/>
            </a:xfrm>
            <a:custGeom>
              <a:avLst/>
              <a:gdLst>
                <a:gd name="T0" fmla="*/ 408 w 656"/>
                <a:gd name="T1" fmla="*/ 768 h 768"/>
                <a:gd name="T2" fmla="*/ 648 w 656"/>
                <a:gd name="T3" fmla="*/ 384 h 768"/>
                <a:gd name="T4" fmla="*/ 360 w 656"/>
                <a:gd name="T5" fmla="*/ 0 h 768"/>
                <a:gd name="T6" fmla="*/ 24 w 656"/>
                <a:gd name="T7" fmla="*/ 384 h 768"/>
                <a:gd name="T8" fmla="*/ 216 w 656"/>
                <a:gd name="T9" fmla="*/ 72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768">
                  <a:moveTo>
                    <a:pt x="408" y="768"/>
                  </a:moveTo>
                  <a:cubicBezTo>
                    <a:pt x="532" y="640"/>
                    <a:pt x="656" y="512"/>
                    <a:pt x="648" y="384"/>
                  </a:cubicBezTo>
                  <a:cubicBezTo>
                    <a:pt x="640" y="256"/>
                    <a:pt x="464" y="0"/>
                    <a:pt x="360" y="0"/>
                  </a:cubicBezTo>
                  <a:cubicBezTo>
                    <a:pt x="256" y="0"/>
                    <a:pt x="48" y="264"/>
                    <a:pt x="24" y="384"/>
                  </a:cubicBezTo>
                  <a:cubicBezTo>
                    <a:pt x="0" y="504"/>
                    <a:pt x="184" y="664"/>
                    <a:pt x="216" y="72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654" name="Rectangle 14" descr="Green marble"/>
            <p:cNvSpPr>
              <a:spLocks noChangeArrowheads="1"/>
            </p:cNvSpPr>
            <p:nvPr/>
          </p:nvSpPr>
          <p:spPr bwMode="auto">
            <a:xfrm>
              <a:off x="612" y="175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b="1"/>
                <a:t>0</a:t>
              </a:r>
              <a:endParaRPr kumimoji="1" lang="zh-CN" altLang="en-US" b="1">
                <a:latin typeface="Courier New" pitchFamily="49" charset="0"/>
              </a:endParaRPr>
            </a:p>
          </p:txBody>
        </p:sp>
      </p:grpSp>
      <p:grpSp>
        <p:nvGrpSpPr>
          <p:cNvPr id="368678" name="Group 38"/>
          <p:cNvGrpSpPr>
            <a:grpSpLocks/>
          </p:cNvGrpSpPr>
          <p:nvPr/>
        </p:nvGrpSpPr>
        <p:grpSpPr bwMode="auto">
          <a:xfrm>
            <a:off x="3733800" y="3860800"/>
            <a:ext cx="1295400" cy="330200"/>
            <a:chOff x="2352" y="2432"/>
            <a:chExt cx="816" cy="208"/>
          </a:xfrm>
        </p:grpSpPr>
        <p:sp>
          <p:nvSpPr>
            <p:cNvPr id="368655" name="Line 15"/>
            <p:cNvSpPr>
              <a:spLocks noChangeShapeType="1"/>
            </p:cNvSpPr>
            <p:nvPr/>
          </p:nvSpPr>
          <p:spPr bwMode="auto">
            <a:xfrm>
              <a:off x="2352" y="2640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656" name="Rectangle 16" descr="Green marble"/>
            <p:cNvSpPr>
              <a:spLocks noChangeArrowheads="1"/>
            </p:cNvSpPr>
            <p:nvPr/>
          </p:nvSpPr>
          <p:spPr bwMode="auto">
            <a:xfrm>
              <a:off x="2540" y="243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b="1"/>
                <a:t>0</a:t>
              </a:r>
              <a:endParaRPr kumimoji="1" lang="zh-CN" altLang="en-US" b="1">
                <a:latin typeface="Courier New" pitchFamily="49" charset="0"/>
              </a:endParaRPr>
            </a:p>
          </p:txBody>
        </p:sp>
      </p:grpSp>
      <p:grpSp>
        <p:nvGrpSpPr>
          <p:cNvPr id="368679" name="Group 39"/>
          <p:cNvGrpSpPr>
            <a:grpSpLocks/>
          </p:cNvGrpSpPr>
          <p:nvPr/>
        </p:nvGrpSpPr>
        <p:grpSpPr bwMode="auto">
          <a:xfrm>
            <a:off x="3657600" y="4343400"/>
            <a:ext cx="3200400" cy="838200"/>
            <a:chOff x="2304" y="2736"/>
            <a:chExt cx="2016" cy="528"/>
          </a:xfrm>
        </p:grpSpPr>
        <p:sp>
          <p:nvSpPr>
            <p:cNvPr id="368657" name="Freeform 17" descr="Green marble"/>
            <p:cNvSpPr>
              <a:spLocks/>
            </p:cNvSpPr>
            <p:nvPr/>
          </p:nvSpPr>
          <p:spPr bwMode="auto">
            <a:xfrm>
              <a:off x="2304" y="2736"/>
              <a:ext cx="2016" cy="528"/>
            </a:xfrm>
            <a:custGeom>
              <a:avLst/>
              <a:gdLst>
                <a:gd name="T0" fmla="*/ 0 w 2016"/>
                <a:gd name="T1" fmla="*/ 0 h 528"/>
                <a:gd name="T2" fmla="*/ 1008 w 2016"/>
                <a:gd name="T3" fmla="*/ 528 h 528"/>
                <a:gd name="T4" fmla="*/ 2016 w 2016"/>
                <a:gd name="T5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6" h="528">
                  <a:moveTo>
                    <a:pt x="0" y="0"/>
                  </a:moveTo>
                  <a:cubicBezTo>
                    <a:pt x="336" y="264"/>
                    <a:pt x="672" y="528"/>
                    <a:pt x="1008" y="528"/>
                  </a:cubicBezTo>
                  <a:cubicBezTo>
                    <a:pt x="1344" y="528"/>
                    <a:pt x="1848" y="88"/>
                    <a:pt x="2016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658" name="Rectangle 18" descr="Green marble"/>
            <p:cNvSpPr>
              <a:spLocks noChangeArrowheads="1"/>
            </p:cNvSpPr>
            <p:nvPr/>
          </p:nvSpPr>
          <p:spPr bwMode="auto">
            <a:xfrm>
              <a:off x="3168" y="302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b="1"/>
                <a:t>1</a:t>
              </a:r>
              <a:endParaRPr kumimoji="1" lang="zh-CN" altLang="en-US" b="1">
                <a:latin typeface="Courier New" pitchFamily="49" charset="0"/>
              </a:endParaRPr>
            </a:p>
          </p:txBody>
        </p:sp>
      </p:grpSp>
      <p:grpSp>
        <p:nvGrpSpPr>
          <p:cNvPr id="368680" name="Group 40"/>
          <p:cNvGrpSpPr>
            <a:grpSpLocks/>
          </p:cNvGrpSpPr>
          <p:nvPr/>
        </p:nvGrpSpPr>
        <p:grpSpPr bwMode="auto">
          <a:xfrm>
            <a:off x="5334000" y="2744788"/>
            <a:ext cx="3124200" cy="1217612"/>
            <a:chOff x="3360" y="1729"/>
            <a:chExt cx="1968" cy="767"/>
          </a:xfrm>
        </p:grpSpPr>
        <p:sp>
          <p:nvSpPr>
            <p:cNvPr id="368659" name="Freeform 19" descr="Green marble"/>
            <p:cNvSpPr>
              <a:spLocks/>
            </p:cNvSpPr>
            <p:nvPr/>
          </p:nvSpPr>
          <p:spPr bwMode="auto">
            <a:xfrm>
              <a:off x="3360" y="1920"/>
              <a:ext cx="1968" cy="576"/>
            </a:xfrm>
            <a:custGeom>
              <a:avLst/>
              <a:gdLst>
                <a:gd name="T0" fmla="*/ 0 w 1968"/>
                <a:gd name="T1" fmla="*/ 576 h 576"/>
                <a:gd name="T2" fmla="*/ 960 w 1968"/>
                <a:gd name="T3" fmla="*/ 0 h 576"/>
                <a:gd name="T4" fmla="*/ 1968 w 1968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8" h="576">
                  <a:moveTo>
                    <a:pt x="0" y="576"/>
                  </a:moveTo>
                  <a:cubicBezTo>
                    <a:pt x="316" y="288"/>
                    <a:pt x="632" y="0"/>
                    <a:pt x="960" y="0"/>
                  </a:cubicBezTo>
                  <a:cubicBezTo>
                    <a:pt x="1288" y="0"/>
                    <a:pt x="1800" y="480"/>
                    <a:pt x="1968" y="57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660" name="Rectangle 20" descr="Green marble"/>
            <p:cNvSpPr>
              <a:spLocks noChangeArrowheads="1"/>
            </p:cNvSpPr>
            <p:nvPr/>
          </p:nvSpPr>
          <p:spPr bwMode="auto">
            <a:xfrm>
              <a:off x="4195" y="1729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b="1"/>
                <a:t>0</a:t>
              </a:r>
              <a:endParaRPr kumimoji="1" lang="zh-CN" altLang="en-US" b="1">
                <a:latin typeface="Courier New" pitchFamily="49" charset="0"/>
              </a:endParaRPr>
            </a:p>
          </p:txBody>
        </p:sp>
      </p:grpSp>
      <p:grpSp>
        <p:nvGrpSpPr>
          <p:cNvPr id="368681" name="Group 41"/>
          <p:cNvGrpSpPr>
            <a:grpSpLocks/>
          </p:cNvGrpSpPr>
          <p:nvPr/>
        </p:nvGrpSpPr>
        <p:grpSpPr bwMode="auto">
          <a:xfrm>
            <a:off x="1905000" y="2852738"/>
            <a:ext cx="3276600" cy="1185862"/>
            <a:chOff x="1200" y="1797"/>
            <a:chExt cx="2064" cy="747"/>
          </a:xfrm>
        </p:grpSpPr>
        <p:sp>
          <p:nvSpPr>
            <p:cNvPr id="368661" name="Freeform 21" descr="Green marble"/>
            <p:cNvSpPr>
              <a:spLocks/>
            </p:cNvSpPr>
            <p:nvPr/>
          </p:nvSpPr>
          <p:spPr bwMode="auto">
            <a:xfrm>
              <a:off x="1200" y="2008"/>
              <a:ext cx="2064" cy="536"/>
            </a:xfrm>
            <a:custGeom>
              <a:avLst/>
              <a:gdLst>
                <a:gd name="T0" fmla="*/ 2064 w 2064"/>
                <a:gd name="T1" fmla="*/ 488 h 536"/>
                <a:gd name="T2" fmla="*/ 960 w 2064"/>
                <a:gd name="T3" fmla="*/ 8 h 536"/>
                <a:gd name="T4" fmla="*/ 0 w 2064"/>
                <a:gd name="T5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" h="536">
                  <a:moveTo>
                    <a:pt x="2064" y="488"/>
                  </a:moveTo>
                  <a:cubicBezTo>
                    <a:pt x="1684" y="244"/>
                    <a:pt x="1304" y="0"/>
                    <a:pt x="960" y="8"/>
                  </a:cubicBezTo>
                  <a:cubicBezTo>
                    <a:pt x="616" y="16"/>
                    <a:pt x="160" y="448"/>
                    <a:pt x="0" y="53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662" name="Rectangle 22" descr="Green marble"/>
            <p:cNvSpPr>
              <a:spLocks noChangeArrowheads="1"/>
            </p:cNvSpPr>
            <p:nvPr/>
          </p:nvSpPr>
          <p:spPr bwMode="auto">
            <a:xfrm>
              <a:off x="2109" y="1797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b="1"/>
                <a:t>1</a:t>
              </a:r>
              <a:endParaRPr kumimoji="1" lang="zh-CN" altLang="en-US" b="1">
                <a:latin typeface="Courier New" pitchFamily="49" charset="0"/>
              </a:endParaRPr>
            </a:p>
          </p:txBody>
        </p:sp>
      </p:grpSp>
      <p:grpSp>
        <p:nvGrpSpPr>
          <p:cNvPr id="368683" name="Group 43"/>
          <p:cNvGrpSpPr>
            <a:grpSpLocks/>
          </p:cNvGrpSpPr>
          <p:nvPr/>
        </p:nvGrpSpPr>
        <p:grpSpPr bwMode="auto">
          <a:xfrm>
            <a:off x="3505200" y="4419600"/>
            <a:ext cx="3505200" cy="1524000"/>
            <a:chOff x="2208" y="2784"/>
            <a:chExt cx="2208" cy="960"/>
          </a:xfrm>
        </p:grpSpPr>
        <p:sp>
          <p:nvSpPr>
            <p:cNvPr id="368663" name="Freeform 23" descr="Green marble"/>
            <p:cNvSpPr>
              <a:spLocks/>
            </p:cNvSpPr>
            <p:nvPr/>
          </p:nvSpPr>
          <p:spPr bwMode="auto">
            <a:xfrm>
              <a:off x="2208" y="2784"/>
              <a:ext cx="2208" cy="960"/>
            </a:xfrm>
            <a:custGeom>
              <a:avLst/>
              <a:gdLst>
                <a:gd name="T0" fmla="*/ 2208 w 2208"/>
                <a:gd name="T1" fmla="*/ 0 h 960"/>
                <a:gd name="T2" fmla="*/ 1104 w 2208"/>
                <a:gd name="T3" fmla="*/ 960 h 960"/>
                <a:gd name="T4" fmla="*/ 0 w 2208"/>
                <a:gd name="T5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" h="960">
                  <a:moveTo>
                    <a:pt x="2208" y="0"/>
                  </a:moveTo>
                  <a:cubicBezTo>
                    <a:pt x="1840" y="480"/>
                    <a:pt x="1472" y="960"/>
                    <a:pt x="1104" y="960"/>
                  </a:cubicBezTo>
                  <a:cubicBezTo>
                    <a:pt x="736" y="960"/>
                    <a:pt x="184" y="160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664" name="Rectangle 24" descr="Green marble"/>
            <p:cNvSpPr>
              <a:spLocks noChangeArrowheads="1"/>
            </p:cNvSpPr>
            <p:nvPr/>
          </p:nvSpPr>
          <p:spPr bwMode="auto">
            <a:xfrm>
              <a:off x="3216" y="350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b="1"/>
                <a:t>0</a:t>
              </a:r>
              <a:endParaRPr kumimoji="1" lang="zh-CN" altLang="en-US" b="1">
                <a:latin typeface="Courier New" pitchFamily="49" charset="0"/>
              </a:endParaRPr>
            </a:p>
          </p:txBody>
        </p:sp>
      </p:grpSp>
      <p:grpSp>
        <p:nvGrpSpPr>
          <p:cNvPr id="368682" name="Group 42"/>
          <p:cNvGrpSpPr>
            <a:grpSpLocks/>
          </p:cNvGrpSpPr>
          <p:nvPr/>
        </p:nvGrpSpPr>
        <p:grpSpPr bwMode="auto">
          <a:xfrm>
            <a:off x="5508625" y="3860800"/>
            <a:ext cx="1295400" cy="330200"/>
            <a:chOff x="3504" y="2432"/>
            <a:chExt cx="816" cy="208"/>
          </a:xfrm>
        </p:grpSpPr>
        <p:sp>
          <p:nvSpPr>
            <p:cNvPr id="368665" name="Line 25"/>
            <p:cNvSpPr>
              <a:spLocks noChangeShapeType="1"/>
            </p:cNvSpPr>
            <p:nvPr/>
          </p:nvSpPr>
          <p:spPr bwMode="auto">
            <a:xfrm>
              <a:off x="3504" y="2640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666" name="Rectangle 26" descr="Green marble"/>
            <p:cNvSpPr>
              <a:spLocks noChangeArrowheads="1"/>
            </p:cNvSpPr>
            <p:nvPr/>
          </p:nvSpPr>
          <p:spPr bwMode="auto">
            <a:xfrm>
              <a:off x="3787" y="243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b="1"/>
                <a:t>1</a:t>
              </a:r>
              <a:endParaRPr kumimoji="1" lang="zh-CN" altLang="en-US" b="1">
                <a:latin typeface="Courier New" pitchFamily="49" charset="0"/>
              </a:endParaRPr>
            </a:p>
          </p:txBody>
        </p:sp>
      </p:grpSp>
      <p:grpSp>
        <p:nvGrpSpPr>
          <p:cNvPr id="368684" name="Group 44"/>
          <p:cNvGrpSpPr>
            <a:grpSpLocks/>
          </p:cNvGrpSpPr>
          <p:nvPr/>
        </p:nvGrpSpPr>
        <p:grpSpPr bwMode="auto">
          <a:xfrm>
            <a:off x="7315200" y="3886200"/>
            <a:ext cx="990600" cy="304800"/>
            <a:chOff x="4608" y="2448"/>
            <a:chExt cx="624" cy="192"/>
          </a:xfrm>
        </p:grpSpPr>
        <p:sp>
          <p:nvSpPr>
            <p:cNvPr id="368667" name="Line 27"/>
            <p:cNvSpPr>
              <a:spLocks noChangeShapeType="1"/>
            </p:cNvSpPr>
            <p:nvPr/>
          </p:nvSpPr>
          <p:spPr bwMode="auto">
            <a:xfrm>
              <a:off x="4608" y="2640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668" name="Rectangle 28" descr="Green marble"/>
            <p:cNvSpPr>
              <a:spLocks noChangeArrowheads="1"/>
            </p:cNvSpPr>
            <p:nvPr/>
          </p:nvSpPr>
          <p:spPr bwMode="auto">
            <a:xfrm>
              <a:off x="4800" y="244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b="1"/>
                <a:t>0</a:t>
              </a:r>
              <a:endParaRPr kumimoji="1" lang="zh-CN" altLang="en-US" b="1">
                <a:latin typeface="Courier New" pitchFamily="49" charset="0"/>
              </a:endParaRPr>
            </a:p>
          </p:txBody>
        </p:sp>
      </p:grpSp>
      <p:grpSp>
        <p:nvGrpSpPr>
          <p:cNvPr id="368685" name="Group 45"/>
          <p:cNvGrpSpPr>
            <a:grpSpLocks/>
          </p:cNvGrpSpPr>
          <p:nvPr/>
        </p:nvGrpSpPr>
        <p:grpSpPr bwMode="auto">
          <a:xfrm>
            <a:off x="8051800" y="4419600"/>
            <a:ext cx="965200" cy="1231900"/>
            <a:chOff x="5072" y="2784"/>
            <a:chExt cx="608" cy="776"/>
          </a:xfrm>
        </p:grpSpPr>
        <p:sp>
          <p:nvSpPr>
            <p:cNvPr id="368669" name="Freeform 29" descr="Green marble"/>
            <p:cNvSpPr>
              <a:spLocks/>
            </p:cNvSpPr>
            <p:nvPr/>
          </p:nvSpPr>
          <p:spPr bwMode="auto">
            <a:xfrm>
              <a:off x="5072" y="2784"/>
              <a:ext cx="608" cy="776"/>
            </a:xfrm>
            <a:custGeom>
              <a:avLst/>
              <a:gdLst>
                <a:gd name="T0" fmla="*/ 400 w 608"/>
                <a:gd name="T1" fmla="*/ 0 h 776"/>
                <a:gd name="T2" fmla="*/ 592 w 608"/>
                <a:gd name="T3" fmla="*/ 384 h 776"/>
                <a:gd name="T4" fmla="*/ 304 w 608"/>
                <a:gd name="T5" fmla="*/ 768 h 776"/>
                <a:gd name="T6" fmla="*/ 16 w 608"/>
                <a:gd name="T7" fmla="*/ 336 h 776"/>
                <a:gd name="T8" fmla="*/ 208 w 608"/>
                <a:gd name="T9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776">
                  <a:moveTo>
                    <a:pt x="400" y="0"/>
                  </a:moveTo>
                  <a:cubicBezTo>
                    <a:pt x="504" y="128"/>
                    <a:pt x="608" y="256"/>
                    <a:pt x="592" y="384"/>
                  </a:cubicBezTo>
                  <a:cubicBezTo>
                    <a:pt x="576" y="512"/>
                    <a:pt x="400" y="776"/>
                    <a:pt x="304" y="768"/>
                  </a:cubicBezTo>
                  <a:cubicBezTo>
                    <a:pt x="208" y="760"/>
                    <a:pt x="32" y="464"/>
                    <a:pt x="16" y="336"/>
                  </a:cubicBezTo>
                  <a:cubicBezTo>
                    <a:pt x="0" y="208"/>
                    <a:pt x="176" y="56"/>
                    <a:pt x="208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670" name="Rectangle 30" descr="Green marble"/>
            <p:cNvSpPr>
              <a:spLocks noChangeArrowheads="1"/>
            </p:cNvSpPr>
            <p:nvPr/>
          </p:nvSpPr>
          <p:spPr bwMode="auto">
            <a:xfrm>
              <a:off x="5261" y="3317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b="1"/>
                <a:t>1</a:t>
              </a:r>
              <a:endParaRPr kumimoji="1" lang="zh-CN" altLang="en-US" b="1">
                <a:latin typeface="Courier New" pitchFamily="49" charset="0"/>
              </a:endParaRPr>
            </a:p>
          </p:txBody>
        </p:sp>
      </p:grpSp>
      <p:sp>
        <p:nvSpPr>
          <p:cNvPr id="368686" name="Rectangle 46" descr="Green marble"/>
          <p:cNvSpPr>
            <a:spLocks noChangeArrowheads="1"/>
          </p:cNvSpPr>
          <p:nvPr/>
        </p:nvSpPr>
        <p:spPr bwMode="auto">
          <a:xfrm>
            <a:off x="533400" y="5410200"/>
            <a:ext cx="2819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3200" b="1"/>
              <a:t>1010</a:t>
            </a:r>
            <a:r>
              <a:rPr kumimoji="1" lang="zh-CN" altLang="en-US" sz="3200" b="1" baseline="-16000"/>
              <a:t>2</a:t>
            </a:r>
            <a:r>
              <a:rPr kumimoji="1" lang="zh-CN" altLang="en-US" sz="3200" b="1"/>
              <a:t> = 10</a:t>
            </a:r>
            <a:r>
              <a:rPr kumimoji="1" lang="zh-CN" altLang="en-US" sz="3200" b="1" baseline="-16000"/>
              <a:t>10</a:t>
            </a:r>
            <a:endParaRPr kumimoji="1" lang="zh-CN" altLang="en-US" sz="3200" b="1" baseline="-25000"/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3200" b="1"/>
              <a:t>111</a:t>
            </a:r>
            <a:r>
              <a:rPr kumimoji="1" lang="zh-CN" altLang="en-US" sz="3200" b="1" baseline="-16000"/>
              <a:t>2</a:t>
            </a:r>
            <a:r>
              <a:rPr kumimoji="1" lang="zh-CN" altLang="en-US" sz="3200" b="1"/>
              <a:t> = 7</a:t>
            </a:r>
            <a:r>
              <a:rPr kumimoji="1" lang="zh-CN" altLang="en-US" sz="3200" b="1" baseline="-16000"/>
              <a:t>10</a:t>
            </a:r>
            <a:endParaRPr kumimoji="1"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6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6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91" name="Rectangle 35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b="1"/>
              <a:t>2.3  有 限 自 动 机</a:t>
            </a:r>
            <a:r>
              <a:rPr lang="zh-CN" altLang="en-US"/>
              <a:t> 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892175"/>
          </a:xfrm>
          <a:noFill/>
          <a:ln/>
        </p:spPr>
        <p:txBody>
          <a:bodyPr/>
          <a:lstStyle/>
          <a:p>
            <a:r>
              <a:rPr lang="zh-CN" altLang="en-US" b="1">
                <a:latin typeface="宋体" pitchFamily="2" charset="-122"/>
                <a:sym typeface="Symbol" pitchFamily="18" charset="2"/>
              </a:rPr>
              <a:t>例	</a:t>
            </a:r>
            <a:r>
              <a:rPr lang="en-US" altLang="zh-CN" b="1">
                <a:sym typeface="Symbol" pitchFamily="18" charset="2"/>
              </a:rPr>
              <a:t>DFA</a:t>
            </a:r>
            <a:r>
              <a:rPr lang="en-US" altLang="zh-CN" b="1">
                <a:latin typeface="宋体" pitchFamily="2" charset="-122"/>
                <a:sym typeface="Symbol" pitchFamily="18" charset="2"/>
              </a:rPr>
              <a:t>,</a:t>
            </a:r>
            <a:r>
              <a:rPr lang="zh-CN" altLang="en-US" b="1">
                <a:latin typeface="宋体" pitchFamily="2" charset="-122"/>
                <a:sym typeface="Symbol" pitchFamily="18" charset="2"/>
              </a:rPr>
              <a:t>接受</a:t>
            </a:r>
            <a:r>
              <a:rPr lang="zh-CN" altLang="en-US" b="1">
                <a:sym typeface="Symbol" pitchFamily="18" charset="2"/>
              </a:rPr>
              <a:t> 0</a:t>
            </a:r>
            <a:r>
              <a:rPr lang="zh-CN" altLang="en-US" b="1">
                <a:latin typeface="宋体" pitchFamily="2" charset="-122"/>
                <a:sym typeface="Symbol" pitchFamily="18" charset="2"/>
              </a:rPr>
              <a:t>和</a:t>
            </a:r>
            <a:r>
              <a:rPr lang="zh-CN" altLang="en-US" b="1">
                <a:sym typeface="Symbol" pitchFamily="18" charset="2"/>
              </a:rPr>
              <a:t>1</a:t>
            </a:r>
            <a:r>
              <a:rPr lang="zh-CN" altLang="en-US" b="1">
                <a:latin typeface="宋体" pitchFamily="2" charset="-122"/>
                <a:sym typeface="Symbol" pitchFamily="18" charset="2"/>
              </a:rPr>
              <a:t>的个数都是偶数的字符串</a:t>
            </a:r>
            <a:endParaRPr lang="zh-CN" altLang="zh-CN" b="1">
              <a:sym typeface="Symbol" pitchFamily="18" charset="2"/>
            </a:endParaRPr>
          </a:p>
        </p:txBody>
      </p:sp>
      <p:grpSp>
        <p:nvGrpSpPr>
          <p:cNvPr id="377896" name="Group 40"/>
          <p:cNvGrpSpPr>
            <a:grpSpLocks/>
          </p:cNvGrpSpPr>
          <p:nvPr/>
        </p:nvGrpSpPr>
        <p:grpSpPr bwMode="auto">
          <a:xfrm>
            <a:off x="1439863" y="2528888"/>
            <a:ext cx="6672262" cy="3976687"/>
            <a:chOff x="907" y="1593"/>
            <a:chExt cx="4203" cy="2505"/>
          </a:xfrm>
        </p:grpSpPr>
        <p:sp>
          <p:nvSpPr>
            <p:cNvPr id="377875" name="Line 19"/>
            <p:cNvSpPr>
              <a:spLocks noChangeShapeType="1"/>
            </p:cNvSpPr>
            <p:nvPr/>
          </p:nvSpPr>
          <p:spPr bwMode="auto">
            <a:xfrm>
              <a:off x="1995" y="2273"/>
              <a:ext cx="0" cy="13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8800" bIns="46800"/>
            <a:lstStyle/>
            <a:p>
              <a:endParaRPr lang="zh-CN" altLang="en-US"/>
            </a:p>
          </p:txBody>
        </p:sp>
        <p:sp>
          <p:nvSpPr>
            <p:cNvPr id="377876" name="Line 20"/>
            <p:cNvSpPr>
              <a:spLocks noChangeShapeType="1"/>
            </p:cNvSpPr>
            <p:nvPr/>
          </p:nvSpPr>
          <p:spPr bwMode="auto">
            <a:xfrm>
              <a:off x="3765" y="2296"/>
              <a:ext cx="0" cy="13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8800" bIns="46800"/>
            <a:lstStyle/>
            <a:p>
              <a:endParaRPr lang="zh-CN" altLang="en-US"/>
            </a:p>
          </p:txBody>
        </p:sp>
        <p:sp>
          <p:nvSpPr>
            <p:cNvPr id="377877" name="Line 21"/>
            <p:cNvSpPr>
              <a:spLocks noChangeShapeType="1"/>
            </p:cNvSpPr>
            <p:nvPr/>
          </p:nvSpPr>
          <p:spPr bwMode="auto">
            <a:xfrm flipV="1">
              <a:off x="2336" y="2251"/>
              <a:ext cx="0" cy="13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8800" bIns="46800"/>
            <a:lstStyle/>
            <a:p>
              <a:endParaRPr lang="zh-CN" altLang="en-US"/>
            </a:p>
          </p:txBody>
        </p:sp>
        <p:sp>
          <p:nvSpPr>
            <p:cNvPr id="377878" name="Line 22"/>
            <p:cNvSpPr>
              <a:spLocks noChangeShapeType="1"/>
            </p:cNvSpPr>
            <p:nvPr/>
          </p:nvSpPr>
          <p:spPr bwMode="auto">
            <a:xfrm flipV="1">
              <a:off x="4105" y="2273"/>
              <a:ext cx="0" cy="13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8800" bIns="46800"/>
            <a:lstStyle/>
            <a:p>
              <a:endParaRPr lang="zh-CN" altLang="en-US"/>
            </a:p>
          </p:txBody>
        </p:sp>
        <p:sp>
          <p:nvSpPr>
            <p:cNvPr id="377879" name="Rectangle 23"/>
            <p:cNvSpPr>
              <a:spLocks noChangeArrowheads="1"/>
            </p:cNvSpPr>
            <p:nvPr/>
          </p:nvSpPr>
          <p:spPr bwMode="auto">
            <a:xfrm>
              <a:off x="3855" y="2682"/>
              <a:ext cx="56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zh-CN" altLang="en-US" sz="2800" b="1"/>
                <a:t>0</a:t>
              </a:r>
            </a:p>
          </p:txBody>
        </p:sp>
        <p:sp>
          <p:nvSpPr>
            <p:cNvPr id="377880" name="Rectangle 24"/>
            <p:cNvSpPr>
              <a:spLocks noChangeArrowheads="1"/>
            </p:cNvSpPr>
            <p:nvPr/>
          </p:nvSpPr>
          <p:spPr bwMode="auto">
            <a:xfrm>
              <a:off x="3515" y="2682"/>
              <a:ext cx="56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zh-CN" altLang="en-US" sz="2800" b="1"/>
                <a:t>0</a:t>
              </a:r>
            </a:p>
          </p:txBody>
        </p:sp>
        <p:sp>
          <p:nvSpPr>
            <p:cNvPr id="377881" name="Rectangle 25"/>
            <p:cNvSpPr>
              <a:spLocks noChangeArrowheads="1"/>
            </p:cNvSpPr>
            <p:nvPr/>
          </p:nvSpPr>
          <p:spPr bwMode="auto">
            <a:xfrm>
              <a:off x="2086" y="2704"/>
              <a:ext cx="47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zh-CN" altLang="en-US" sz="2800" b="1"/>
                <a:t>0</a:t>
              </a:r>
            </a:p>
          </p:txBody>
        </p:sp>
        <p:sp>
          <p:nvSpPr>
            <p:cNvPr id="377882" name="Rectangle 26"/>
            <p:cNvSpPr>
              <a:spLocks noChangeArrowheads="1"/>
            </p:cNvSpPr>
            <p:nvPr/>
          </p:nvSpPr>
          <p:spPr bwMode="auto">
            <a:xfrm>
              <a:off x="1746" y="2704"/>
              <a:ext cx="56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zh-CN" altLang="en-US" sz="2800" b="1"/>
                <a:t>0</a:t>
              </a:r>
            </a:p>
          </p:txBody>
        </p:sp>
        <p:grpSp>
          <p:nvGrpSpPr>
            <p:cNvPr id="377895" name="Group 39"/>
            <p:cNvGrpSpPr>
              <a:grpSpLocks/>
            </p:cNvGrpSpPr>
            <p:nvPr/>
          </p:nvGrpSpPr>
          <p:grpSpPr bwMode="auto">
            <a:xfrm>
              <a:off x="907" y="3339"/>
              <a:ext cx="4203" cy="759"/>
              <a:chOff x="907" y="3339"/>
              <a:chExt cx="4203" cy="759"/>
            </a:xfrm>
          </p:grpSpPr>
          <p:sp>
            <p:nvSpPr>
              <p:cNvPr id="377863" name="Oval 7"/>
              <p:cNvSpPr>
                <a:spLocks noChangeArrowheads="1"/>
              </p:cNvSpPr>
              <p:nvPr/>
            </p:nvSpPr>
            <p:spPr bwMode="auto">
              <a:xfrm flipH="1">
                <a:off x="3706" y="3565"/>
                <a:ext cx="472" cy="44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/>
              <a:p>
                <a:pPr algn="just"/>
                <a:r>
                  <a:rPr lang="zh-CN" altLang="en-US" sz="2800" b="1"/>
                  <a:t> 3</a:t>
                </a:r>
              </a:p>
            </p:txBody>
          </p:sp>
          <p:sp>
            <p:nvSpPr>
              <p:cNvPr id="377865" name="Oval 9"/>
              <p:cNvSpPr>
                <a:spLocks noChangeArrowheads="1"/>
              </p:cNvSpPr>
              <p:nvPr/>
            </p:nvSpPr>
            <p:spPr bwMode="auto">
              <a:xfrm flipH="1">
                <a:off x="1943" y="3543"/>
                <a:ext cx="472" cy="44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/>
              <a:p>
                <a:pPr algn="just"/>
                <a:r>
                  <a:rPr lang="zh-CN" altLang="en-US" sz="2800" b="1"/>
                  <a:t> 2</a:t>
                </a:r>
              </a:p>
            </p:txBody>
          </p:sp>
          <p:sp>
            <p:nvSpPr>
              <p:cNvPr id="377871" name="Line 15"/>
              <p:cNvSpPr>
                <a:spLocks noChangeShapeType="1"/>
              </p:cNvSpPr>
              <p:nvPr/>
            </p:nvSpPr>
            <p:spPr bwMode="auto">
              <a:xfrm flipH="1">
                <a:off x="2404" y="3661"/>
                <a:ext cx="1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zh-CN" altLang="en-US"/>
              </a:p>
            </p:txBody>
          </p:sp>
          <p:sp>
            <p:nvSpPr>
              <p:cNvPr id="377872" name="Line 16"/>
              <p:cNvSpPr>
                <a:spLocks noChangeShapeType="1"/>
              </p:cNvSpPr>
              <p:nvPr/>
            </p:nvSpPr>
            <p:spPr bwMode="auto">
              <a:xfrm>
                <a:off x="2404" y="3933"/>
                <a:ext cx="1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zh-CN" altLang="en-US"/>
              </a:p>
            </p:txBody>
          </p:sp>
          <p:sp>
            <p:nvSpPr>
              <p:cNvPr id="377873" name="Rectangle 17"/>
              <p:cNvSpPr>
                <a:spLocks noChangeArrowheads="1"/>
              </p:cNvSpPr>
              <p:nvPr/>
            </p:nvSpPr>
            <p:spPr bwMode="auto">
              <a:xfrm>
                <a:off x="2928" y="3339"/>
                <a:ext cx="37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377874" name="Rectangle 18"/>
              <p:cNvSpPr>
                <a:spLocks noChangeArrowheads="1"/>
              </p:cNvSpPr>
              <p:nvPr/>
            </p:nvSpPr>
            <p:spPr bwMode="auto">
              <a:xfrm>
                <a:off x="2925" y="3684"/>
                <a:ext cx="37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377886" name="Rectangle 30"/>
              <p:cNvSpPr>
                <a:spLocks noChangeArrowheads="1"/>
              </p:cNvSpPr>
              <p:nvPr/>
            </p:nvSpPr>
            <p:spPr bwMode="auto">
              <a:xfrm>
                <a:off x="4150" y="3525"/>
                <a:ext cx="96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 anchor="ctr"/>
              <a:lstStyle/>
              <a:p>
                <a:r>
                  <a:rPr lang="zh-CN" altLang="en-US" sz="2800" b="1"/>
                  <a:t>奇0奇1</a:t>
                </a:r>
              </a:p>
            </p:txBody>
          </p:sp>
          <p:sp>
            <p:nvSpPr>
              <p:cNvPr id="377887" name="Rectangle 31"/>
              <p:cNvSpPr>
                <a:spLocks noChangeArrowheads="1"/>
              </p:cNvSpPr>
              <p:nvPr/>
            </p:nvSpPr>
            <p:spPr bwMode="auto">
              <a:xfrm>
                <a:off x="907" y="3570"/>
                <a:ext cx="96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 anchor="ctr"/>
              <a:lstStyle/>
              <a:p>
                <a:r>
                  <a:rPr lang="zh-CN" altLang="en-US" sz="2800" b="1"/>
                  <a:t>奇0偶1</a:t>
                </a:r>
              </a:p>
            </p:txBody>
          </p:sp>
        </p:grpSp>
        <p:grpSp>
          <p:nvGrpSpPr>
            <p:cNvPr id="377893" name="Group 37"/>
            <p:cNvGrpSpPr>
              <a:grpSpLocks/>
            </p:cNvGrpSpPr>
            <p:nvPr/>
          </p:nvGrpSpPr>
          <p:grpSpPr bwMode="auto">
            <a:xfrm>
              <a:off x="930" y="1593"/>
              <a:ext cx="4157" cy="1011"/>
              <a:chOff x="930" y="1632"/>
              <a:chExt cx="4157" cy="1011"/>
            </a:xfrm>
          </p:grpSpPr>
          <p:sp>
            <p:nvSpPr>
              <p:cNvPr id="377862" name="Oval 6"/>
              <p:cNvSpPr>
                <a:spLocks noChangeArrowheads="1"/>
              </p:cNvSpPr>
              <p:nvPr/>
            </p:nvSpPr>
            <p:spPr bwMode="auto">
              <a:xfrm flipH="1">
                <a:off x="1920" y="1872"/>
                <a:ext cx="472" cy="4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 bIns="4680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377864" name="Oval 8"/>
              <p:cNvSpPr>
                <a:spLocks noChangeArrowheads="1"/>
              </p:cNvSpPr>
              <p:nvPr/>
            </p:nvSpPr>
            <p:spPr bwMode="auto">
              <a:xfrm flipH="1">
                <a:off x="3706" y="1897"/>
                <a:ext cx="472" cy="4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/>
              <a:p>
                <a:pPr algn="just"/>
                <a:r>
                  <a:rPr lang="zh-CN" altLang="en-US" sz="2800" b="1"/>
                  <a:t> 1</a:t>
                </a:r>
              </a:p>
            </p:txBody>
          </p:sp>
          <p:sp>
            <p:nvSpPr>
              <p:cNvPr id="377866" name="Oval 10"/>
              <p:cNvSpPr>
                <a:spLocks noChangeAspect="1" noChangeArrowheads="1"/>
              </p:cNvSpPr>
              <p:nvPr/>
            </p:nvSpPr>
            <p:spPr bwMode="auto">
              <a:xfrm>
                <a:off x="1984" y="1917"/>
                <a:ext cx="352" cy="33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0" rIns="54000" bIns="0" anchor="ctr"/>
              <a:lstStyle/>
              <a:p>
                <a:pPr algn="just"/>
                <a:r>
                  <a:rPr lang="zh-CN" altLang="en-US" sz="2800" b="1"/>
                  <a:t>0</a:t>
                </a:r>
              </a:p>
            </p:txBody>
          </p:sp>
          <p:sp>
            <p:nvSpPr>
              <p:cNvPr id="377867" name="Line 11"/>
              <p:cNvSpPr>
                <a:spLocks noChangeShapeType="1"/>
              </p:cNvSpPr>
              <p:nvPr/>
            </p:nvSpPr>
            <p:spPr bwMode="auto">
              <a:xfrm>
                <a:off x="2404" y="2228"/>
                <a:ext cx="1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zh-CN" altLang="en-US"/>
              </a:p>
            </p:txBody>
          </p:sp>
          <p:sp>
            <p:nvSpPr>
              <p:cNvPr id="377868" name="Line 12"/>
              <p:cNvSpPr>
                <a:spLocks noChangeShapeType="1"/>
              </p:cNvSpPr>
              <p:nvPr/>
            </p:nvSpPr>
            <p:spPr bwMode="auto">
              <a:xfrm flipH="1">
                <a:off x="2381" y="1979"/>
                <a:ext cx="1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zh-CN" altLang="en-US"/>
              </a:p>
            </p:txBody>
          </p:sp>
          <p:sp>
            <p:nvSpPr>
              <p:cNvPr id="377869" name="Rectangle 13"/>
              <p:cNvSpPr>
                <a:spLocks noChangeArrowheads="1"/>
              </p:cNvSpPr>
              <p:nvPr/>
            </p:nvSpPr>
            <p:spPr bwMode="auto">
              <a:xfrm>
                <a:off x="2928" y="1632"/>
                <a:ext cx="37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377870" name="Rectangle 14"/>
              <p:cNvSpPr>
                <a:spLocks noChangeArrowheads="1"/>
              </p:cNvSpPr>
              <p:nvPr/>
            </p:nvSpPr>
            <p:spPr bwMode="auto">
              <a:xfrm>
                <a:off x="2903" y="1979"/>
                <a:ext cx="37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377883" name="Line 27"/>
              <p:cNvSpPr>
                <a:spLocks noChangeShapeType="1"/>
              </p:cNvSpPr>
              <p:nvPr/>
            </p:nvSpPr>
            <p:spPr bwMode="auto">
              <a:xfrm>
                <a:off x="1152" y="2112"/>
                <a:ext cx="74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28800" bIns="46800"/>
              <a:lstStyle/>
              <a:p>
                <a:endParaRPr lang="zh-CN" altLang="en-US"/>
              </a:p>
            </p:txBody>
          </p:sp>
          <p:sp>
            <p:nvSpPr>
              <p:cNvPr id="377884" name="Rectangle 28"/>
              <p:cNvSpPr>
                <a:spLocks noChangeArrowheads="1"/>
              </p:cNvSpPr>
              <p:nvPr/>
            </p:nvSpPr>
            <p:spPr bwMode="auto">
              <a:xfrm>
                <a:off x="1248" y="1776"/>
                <a:ext cx="93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2800" b="1"/>
                  <a:t>开始</a:t>
                </a:r>
              </a:p>
            </p:txBody>
          </p:sp>
          <p:sp>
            <p:nvSpPr>
              <p:cNvPr id="377885" name="Rectangle 29"/>
              <p:cNvSpPr>
                <a:spLocks noChangeArrowheads="1"/>
              </p:cNvSpPr>
              <p:nvPr/>
            </p:nvSpPr>
            <p:spPr bwMode="auto">
              <a:xfrm>
                <a:off x="930" y="2115"/>
                <a:ext cx="96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 anchor="ctr"/>
              <a:lstStyle/>
              <a:p>
                <a:r>
                  <a:rPr lang="zh-CN" altLang="en-US" sz="2800" b="1"/>
                  <a:t>偶0偶1</a:t>
                </a:r>
              </a:p>
            </p:txBody>
          </p:sp>
          <p:sp>
            <p:nvSpPr>
              <p:cNvPr id="377888" name="Rectangle 32"/>
              <p:cNvSpPr>
                <a:spLocks noChangeArrowheads="1"/>
              </p:cNvSpPr>
              <p:nvPr/>
            </p:nvSpPr>
            <p:spPr bwMode="auto">
              <a:xfrm>
                <a:off x="4127" y="1820"/>
                <a:ext cx="96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 anchor="ctr"/>
              <a:lstStyle/>
              <a:p>
                <a:r>
                  <a:rPr lang="zh-CN" altLang="en-US" sz="2800" b="1"/>
                  <a:t>偶0奇1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17" name="Rectangle 3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b="1"/>
              <a:t>2.3  有 限 自 动 机</a:t>
            </a:r>
            <a:r>
              <a:rPr lang="zh-CN" altLang="en-US"/>
              <a:t> 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sym typeface="Symbol" pitchFamily="18" charset="2"/>
              </a:rPr>
              <a:t>2.3.3 </a:t>
            </a:r>
            <a:r>
              <a:rPr lang="en-US" altLang="zh-CN" b="1">
                <a:ea typeface="黑体" pitchFamily="2" charset="-122"/>
                <a:sym typeface="Symbol" pitchFamily="18" charset="2"/>
              </a:rPr>
              <a:t>NFA</a:t>
            </a:r>
            <a:r>
              <a:rPr lang="zh-CN" altLang="en-US" b="1">
                <a:sym typeface="Symbol" pitchFamily="18" charset="2"/>
              </a:rPr>
              <a:t>到</a:t>
            </a:r>
            <a:r>
              <a:rPr lang="en-US" altLang="zh-CN" b="1">
                <a:ea typeface="黑体" pitchFamily="2" charset="-122"/>
                <a:sym typeface="Symbol" pitchFamily="18" charset="2"/>
              </a:rPr>
              <a:t>DFA</a:t>
            </a:r>
            <a:r>
              <a:rPr lang="zh-CN" altLang="en-US" b="1">
                <a:sym typeface="Symbol" pitchFamily="18" charset="2"/>
              </a:rPr>
              <a:t>的变换 </a:t>
            </a:r>
            <a:endParaRPr lang="zh-CN" altLang="en-US" sz="2800" b="1">
              <a:sym typeface="Symbol" pitchFamily="18" charset="2"/>
            </a:endParaRPr>
          </a:p>
          <a:p>
            <a:pPr>
              <a:buFontTx/>
              <a:buNone/>
            </a:pPr>
            <a:r>
              <a:rPr lang="zh-CN" altLang="en-US" sz="2800" b="1">
                <a:sym typeface="Symbol" pitchFamily="18" charset="2"/>
              </a:rPr>
              <a:t>	</a:t>
            </a:r>
            <a:r>
              <a:rPr lang="zh-CN" altLang="en-US" sz="2800" b="1">
                <a:ea typeface="楷体_GB2312" pitchFamily="49" charset="-122"/>
                <a:sym typeface="Symbol" pitchFamily="18" charset="2"/>
              </a:rPr>
              <a:t>子集构造法</a:t>
            </a:r>
          </a:p>
          <a:p>
            <a:pPr>
              <a:buFontTx/>
              <a:buNone/>
            </a:pPr>
            <a:r>
              <a:rPr lang="en-US" altLang="zh-CN" sz="2800" b="1">
                <a:ea typeface="黑体" pitchFamily="2" charset="-122"/>
                <a:sym typeface="Symbol" pitchFamily="18" charset="2"/>
              </a:rPr>
              <a:t>	1</a:t>
            </a:r>
            <a:r>
              <a:rPr lang="zh-CN" altLang="en-US" sz="2800" b="1">
                <a:ea typeface="黑体" pitchFamily="2" charset="-122"/>
                <a:sym typeface="Symbol" pitchFamily="18" charset="2"/>
              </a:rPr>
              <a:t>、</a:t>
            </a:r>
            <a:r>
              <a:rPr lang="en-US" altLang="zh-CN" sz="2800" b="1">
                <a:ea typeface="黑体" pitchFamily="2" charset="-122"/>
                <a:sym typeface="Symbol" pitchFamily="18" charset="2"/>
              </a:rPr>
              <a:t>DFA</a:t>
            </a:r>
            <a:r>
              <a:rPr lang="zh-CN" altLang="en-US" sz="2800" b="1">
                <a:sym typeface="Symbol" pitchFamily="18" charset="2"/>
              </a:rPr>
              <a:t>的一个状态是</a:t>
            </a:r>
            <a:r>
              <a:rPr lang="en-US" altLang="zh-CN" sz="2800" b="1">
                <a:ea typeface="黑体" pitchFamily="2" charset="-122"/>
                <a:sym typeface="Symbol" pitchFamily="18" charset="2"/>
              </a:rPr>
              <a:t>NFA</a:t>
            </a:r>
            <a:r>
              <a:rPr lang="zh-CN" altLang="en-US" sz="2800" b="1">
                <a:sym typeface="Symbol" pitchFamily="18" charset="2"/>
              </a:rPr>
              <a:t>的一个状态集合</a:t>
            </a:r>
          </a:p>
          <a:p>
            <a:pPr>
              <a:buFontTx/>
              <a:buNone/>
            </a:pPr>
            <a:r>
              <a:rPr lang="zh-CN" altLang="en-US" sz="2800" b="1">
                <a:latin typeface="宋体" pitchFamily="2" charset="-122"/>
                <a:sym typeface="Symbol" pitchFamily="18" charset="2"/>
              </a:rPr>
              <a:t>	</a:t>
            </a:r>
            <a:r>
              <a:rPr lang="en-US" altLang="zh-CN" sz="2800" b="1">
                <a:sym typeface="Symbol" pitchFamily="18" charset="2"/>
              </a:rPr>
              <a:t>2</a:t>
            </a:r>
            <a:r>
              <a:rPr lang="zh-CN" altLang="en-US" sz="2800" b="1">
                <a:latin typeface="宋体" pitchFamily="2" charset="-122"/>
                <a:sym typeface="Symbol" pitchFamily="18" charset="2"/>
              </a:rPr>
              <a:t>、读了输入</a:t>
            </a:r>
            <a:r>
              <a:rPr lang="en-US" altLang="zh-CN" sz="2800" b="1" i="1">
                <a:sym typeface="Symbol" pitchFamily="18" charset="2"/>
              </a:rPr>
              <a:t>a</a:t>
            </a:r>
            <a:r>
              <a:rPr lang="en-US" altLang="zh-CN" sz="2800" b="1" baseline="-30000">
                <a:sym typeface="Symbol" pitchFamily="18" charset="2"/>
              </a:rPr>
              <a:t>1</a:t>
            </a:r>
            <a:r>
              <a:rPr lang="en-US" altLang="zh-CN" sz="2800" b="1" i="1">
                <a:sym typeface="Symbol" pitchFamily="18" charset="2"/>
              </a:rPr>
              <a:t> a</a:t>
            </a:r>
            <a:r>
              <a:rPr lang="en-US" altLang="zh-CN" sz="2800" b="1" baseline="-30000">
                <a:sym typeface="Symbol" pitchFamily="18" charset="2"/>
              </a:rPr>
              <a:t>2</a:t>
            </a:r>
            <a:r>
              <a:rPr lang="en-US" altLang="zh-CN" sz="2800" b="1">
                <a:sym typeface="Symbol" pitchFamily="18" charset="2"/>
              </a:rPr>
              <a:t> … </a:t>
            </a:r>
            <a:r>
              <a:rPr lang="en-US" altLang="zh-CN" sz="2800" b="1" i="1">
                <a:sym typeface="Symbol" pitchFamily="18" charset="2"/>
              </a:rPr>
              <a:t>a</a:t>
            </a:r>
            <a:r>
              <a:rPr lang="en-US" altLang="zh-CN" sz="2800" b="1" i="1" baseline="-30000">
                <a:sym typeface="Symbol" pitchFamily="18" charset="2"/>
              </a:rPr>
              <a:t>n</a:t>
            </a:r>
            <a:r>
              <a:rPr lang="zh-CN" altLang="en-US" sz="2800" b="1">
                <a:latin typeface="宋体" pitchFamily="2" charset="-122"/>
                <a:sym typeface="Symbol" pitchFamily="18" charset="2"/>
              </a:rPr>
              <a:t>后</a:t>
            </a:r>
            <a:r>
              <a:rPr lang="zh-CN" altLang="en-US" sz="2800" b="1">
                <a:ea typeface="黑体" pitchFamily="2" charset="-122"/>
                <a:sym typeface="Symbol" pitchFamily="18" charset="2"/>
              </a:rPr>
              <a:t>，</a:t>
            </a:r>
          </a:p>
          <a:p>
            <a:pPr>
              <a:buFontTx/>
              <a:buNone/>
            </a:pPr>
            <a:r>
              <a:rPr lang="zh-CN" altLang="en-US" sz="2800" b="1">
                <a:ea typeface="黑体" pitchFamily="2" charset="-122"/>
                <a:sym typeface="Symbol" pitchFamily="18" charset="2"/>
              </a:rPr>
              <a:t>		 </a:t>
            </a:r>
            <a:r>
              <a:rPr lang="en-US" altLang="zh-CN" sz="2800" b="1">
                <a:ea typeface="黑体" pitchFamily="2" charset="-122"/>
                <a:sym typeface="Symbol" pitchFamily="18" charset="2"/>
              </a:rPr>
              <a:t>NFA</a:t>
            </a:r>
            <a:r>
              <a:rPr lang="zh-CN" altLang="en-US" sz="2800" b="1">
                <a:sym typeface="Symbol" pitchFamily="18" charset="2"/>
              </a:rPr>
              <a:t>能到达的所有状态：</a:t>
            </a:r>
            <a:r>
              <a:rPr lang="en-US" altLang="zh-CN" sz="2800" b="1" i="1">
                <a:sym typeface="Symbol" pitchFamily="18" charset="2"/>
              </a:rPr>
              <a:t>s</a:t>
            </a:r>
            <a:r>
              <a:rPr lang="en-US" altLang="zh-CN" sz="2800" b="1" baseline="-25000">
                <a:sym typeface="Symbol" pitchFamily="18" charset="2"/>
              </a:rPr>
              <a:t>1</a:t>
            </a:r>
            <a:r>
              <a:rPr lang="en-US" altLang="zh-CN" sz="2800" b="1">
                <a:sym typeface="Symbol" pitchFamily="18" charset="2"/>
              </a:rPr>
              <a:t>,</a:t>
            </a:r>
            <a:r>
              <a:rPr lang="en-US" altLang="zh-CN" sz="2800" b="1" i="1">
                <a:sym typeface="Symbol" pitchFamily="18" charset="2"/>
              </a:rPr>
              <a:t> s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en-US" altLang="zh-CN" sz="2800" b="1">
                <a:sym typeface="Symbol" pitchFamily="18" charset="2"/>
              </a:rPr>
              <a:t>, …, </a:t>
            </a:r>
            <a:r>
              <a:rPr lang="en-US" altLang="zh-CN" sz="2800" b="1" i="1">
                <a:sym typeface="Symbol" pitchFamily="18" charset="2"/>
              </a:rPr>
              <a:t> s</a:t>
            </a:r>
            <a:r>
              <a:rPr lang="en-US" altLang="zh-CN" sz="2800" b="1" i="1" baseline="-25000">
                <a:sym typeface="Symbol" pitchFamily="18" charset="2"/>
              </a:rPr>
              <a:t>k</a:t>
            </a:r>
            <a:r>
              <a:rPr lang="en-US" altLang="zh-CN" sz="2800" b="1">
                <a:sym typeface="Symbol" pitchFamily="18" charset="2"/>
              </a:rPr>
              <a:t>，</a:t>
            </a:r>
            <a:r>
              <a:rPr lang="zh-CN" altLang="en-US" sz="2800" b="1">
                <a:sym typeface="Symbol" pitchFamily="18" charset="2"/>
              </a:rPr>
              <a:t>则</a:t>
            </a:r>
            <a:endParaRPr lang="zh-CN" altLang="en-US" sz="2800" b="1" i="1">
              <a:sym typeface="Symbol" pitchFamily="18" charset="2"/>
            </a:endParaRPr>
          </a:p>
          <a:p>
            <a:pPr>
              <a:buFontTx/>
              <a:buNone/>
            </a:pPr>
            <a:r>
              <a:rPr lang="zh-CN" altLang="en-US" sz="2800" b="1">
                <a:sym typeface="Symbol" pitchFamily="18" charset="2"/>
              </a:rPr>
              <a:t>		 </a:t>
            </a:r>
            <a:r>
              <a:rPr lang="en-US" altLang="zh-CN" sz="2800" b="1">
                <a:ea typeface="黑体" pitchFamily="2" charset="-122"/>
                <a:sym typeface="Symbol" pitchFamily="18" charset="2"/>
              </a:rPr>
              <a:t>DFA</a:t>
            </a:r>
            <a:r>
              <a:rPr lang="zh-CN" altLang="en-US" sz="2800" b="1">
                <a:sym typeface="Symbol" pitchFamily="18" charset="2"/>
              </a:rPr>
              <a:t>到达状态{</a:t>
            </a:r>
            <a:r>
              <a:rPr lang="en-US" altLang="zh-CN" sz="2800" b="1" i="1">
                <a:sym typeface="Symbol" pitchFamily="18" charset="2"/>
              </a:rPr>
              <a:t>s</a:t>
            </a:r>
            <a:r>
              <a:rPr lang="en-US" altLang="zh-CN" sz="2800" b="1" baseline="-25000">
                <a:sym typeface="Symbol" pitchFamily="18" charset="2"/>
              </a:rPr>
              <a:t>1</a:t>
            </a:r>
            <a:r>
              <a:rPr lang="en-US" altLang="zh-CN" sz="2800" b="1">
                <a:sym typeface="Symbol" pitchFamily="18" charset="2"/>
              </a:rPr>
              <a:t>,</a:t>
            </a:r>
            <a:r>
              <a:rPr lang="en-US" altLang="zh-CN" sz="2800" b="1" i="1">
                <a:sym typeface="Symbol" pitchFamily="18" charset="2"/>
              </a:rPr>
              <a:t> s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en-US" altLang="zh-CN" sz="2800" b="1">
                <a:sym typeface="Symbol" pitchFamily="18" charset="2"/>
              </a:rPr>
              <a:t>, …, </a:t>
            </a:r>
            <a:r>
              <a:rPr lang="en-US" altLang="zh-CN" sz="2800" b="1" i="1">
                <a:sym typeface="Symbol" pitchFamily="18" charset="2"/>
              </a:rPr>
              <a:t> s</a:t>
            </a:r>
            <a:r>
              <a:rPr lang="en-US" altLang="zh-CN" sz="2800" b="1" i="1" baseline="-25000">
                <a:sym typeface="Symbol" pitchFamily="18" charset="2"/>
              </a:rPr>
              <a:t>k</a:t>
            </a:r>
            <a:r>
              <a:rPr lang="zh-CN" altLang="en-US" sz="2800" b="1">
                <a:sym typeface="Symbol" pitchFamily="18" charset="2"/>
              </a:rPr>
              <a:t>}</a:t>
            </a:r>
            <a:endParaRPr lang="zh-CN" altLang="zh-CN" sz="2800" b="1">
              <a:sym typeface="Symbol" pitchFamily="18" charset="2"/>
            </a:endParaRPr>
          </a:p>
        </p:txBody>
      </p:sp>
      <p:grpSp>
        <p:nvGrpSpPr>
          <p:cNvPr id="502788" name="Group 4"/>
          <p:cNvGrpSpPr>
            <a:grpSpLocks/>
          </p:cNvGrpSpPr>
          <p:nvPr/>
        </p:nvGrpSpPr>
        <p:grpSpPr bwMode="auto">
          <a:xfrm>
            <a:off x="4572000" y="4581525"/>
            <a:ext cx="4114800" cy="2209800"/>
            <a:chOff x="2880" y="2886"/>
            <a:chExt cx="2592" cy="1392"/>
          </a:xfrm>
        </p:grpSpPr>
        <p:sp>
          <p:nvSpPr>
            <p:cNvPr id="502789" name="Oval 5"/>
            <p:cNvSpPr>
              <a:spLocks noChangeArrowheads="1"/>
            </p:cNvSpPr>
            <p:nvPr/>
          </p:nvSpPr>
          <p:spPr bwMode="auto">
            <a:xfrm>
              <a:off x="4332" y="3430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zh-CN" altLang="en-US" sz="2800" b="1"/>
                <a:t> 1</a:t>
              </a:r>
            </a:p>
          </p:txBody>
        </p:sp>
        <p:grpSp>
          <p:nvGrpSpPr>
            <p:cNvPr id="502790" name="Group 6"/>
            <p:cNvGrpSpPr>
              <a:grpSpLocks/>
            </p:cNvGrpSpPr>
            <p:nvPr/>
          </p:nvGrpSpPr>
          <p:grpSpPr bwMode="auto">
            <a:xfrm>
              <a:off x="5095" y="3446"/>
              <a:ext cx="377" cy="349"/>
              <a:chOff x="7120" y="12162"/>
              <a:chExt cx="425" cy="425"/>
            </a:xfrm>
          </p:grpSpPr>
          <p:sp>
            <p:nvSpPr>
              <p:cNvPr id="502791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502792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800" b="1"/>
                  <a:t>2</a:t>
                </a:r>
              </a:p>
            </p:txBody>
          </p:sp>
        </p:grpSp>
        <p:sp>
          <p:nvSpPr>
            <p:cNvPr id="502793" name="Rectangle 9"/>
            <p:cNvSpPr>
              <a:spLocks noChangeArrowheads="1"/>
            </p:cNvSpPr>
            <p:nvPr/>
          </p:nvSpPr>
          <p:spPr bwMode="auto">
            <a:xfrm>
              <a:off x="4059" y="3294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a</a:t>
              </a:r>
            </a:p>
          </p:txBody>
        </p:sp>
        <p:sp>
          <p:nvSpPr>
            <p:cNvPr id="502794" name="Line 10"/>
            <p:cNvSpPr>
              <a:spLocks noChangeShapeType="1"/>
            </p:cNvSpPr>
            <p:nvPr/>
          </p:nvSpPr>
          <p:spPr bwMode="auto">
            <a:xfrm flipV="1">
              <a:off x="2880" y="3603"/>
              <a:ext cx="657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502795" name="Rectangle 11"/>
            <p:cNvSpPr>
              <a:spLocks noChangeArrowheads="1"/>
            </p:cNvSpPr>
            <p:nvPr/>
          </p:nvSpPr>
          <p:spPr bwMode="auto">
            <a:xfrm>
              <a:off x="2925" y="3249"/>
              <a:ext cx="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502796" name="Freeform 12"/>
            <p:cNvSpPr>
              <a:spLocks/>
            </p:cNvSpPr>
            <p:nvPr/>
          </p:nvSpPr>
          <p:spPr bwMode="auto">
            <a:xfrm>
              <a:off x="3644" y="3137"/>
              <a:ext cx="263" cy="27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502797" name="Oval 13"/>
            <p:cNvSpPr>
              <a:spLocks noChangeArrowheads="1"/>
            </p:cNvSpPr>
            <p:nvPr/>
          </p:nvSpPr>
          <p:spPr bwMode="auto">
            <a:xfrm>
              <a:off x="3559" y="3416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zh-CN" altLang="en-US" sz="2800" b="1"/>
                <a:t> 0</a:t>
              </a:r>
            </a:p>
          </p:txBody>
        </p:sp>
        <p:sp>
          <p:nvSpPr>
            <p:cNvPr id="502798" name="Freeform 14"/>
            <p:cNvSpPr>
              <a:spLocks/>
            </p:cNvSpPr>
            <p:nvPr/>
          </p:nvSpPr>
          <p:spPr bwMode="auto">
            <a:xfrm flipV="1">
              <a:off x="3617" y="3743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502799" name="Rectangle 15"/>
            <p:cNvSpPr>
              <a:spLocks noChangeArrowheads="1"/>
            </p:cNvSpPr>
            <p:nvPr/>
          </p:nvSpPr>
          <p:spPr bwMode="auto">
            <a:xfrm>
              <a:off x="3659" y="2886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a</a:t>
              </a:r>
            </a:p>
          </p:txBody>
        </p:sp>
        <p:sp>
          <p:nvSpPr>
            <p:cNvPr id="502800" name="Rectangle 16"/>
            <p:cNvSpPr>
              <a:spLocks noChangeArrowheads="1"/>
            </p:cNvSpPr>
            <p:nvPr/>
          </p:nvSpPr>
          <p:spPr bwMode="auto">
            <a:xfrm>
              <a:off x="3611" y="3996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b</a:t>
              </a:r>
            </a:p>
          </p:txBody>
        </p:sp>
        <p:sp>
          <p:nvSpPr>
            <p:cNvPr id="502801" name="Rectangle 17"/>
            <p:cNvSpPr>
              <a:spLocks noChangeArrowheads="1"/>
            </p:cNvSpPr>
            <p:nvPr/>
          </p:nvSpPr>
          <p:spPr bwMode="auto">
            <a:xfrm>
              <a:off x="4830" y="3294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b</a:t>
              </a:r>
            </a:p>
          </p:txBody>
        </p:sp>
        <p:sp>
          <p:nvSpPr>
            <p:cNvPr id="502802" name="Line 18"/>
            <p:cNvSpPr>
              <a:spLocks noChangeShapeType="1"/>
            </p:cNvSpPr>
            <p:nvPr/>
          </p:nvSpPr>
          <p:spPr bwMode="auto">
            <a:xfrm>
              <a:off x="4740" y="3612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502803" name="Line 19"/>
            <p:cNvSpPr>
              <a:spLocks noChangeShapeType="1"/>
            </p:cNvSpPr>
            <p:nvPr/>
          </p:nvSpPr>
          <p:spPr bwMode="auto">
            <a:xfrm>
              <a:off x="3969" y="3612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</p:grpSp>
      <p:sp>
        <p:nvSpPr>
          <p:cNvPr id="502804" name="Oval 20"/>
          <p:cNvSpPr>
            <a:spLocks noChangeArrowheads="1"/>
          </p:cNvSpPr>
          <p:nvPr/>
        </p:nvSpPr>
        <p:spPr bwMode="auto">
          <a:xfrm>
            <a:off x="827088" y="5157788"/>
            <a:ext cx="936625" cy="647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en-US" altLang="zh-CN" b="1"/>
              <a:t>{0}</a:t>
            </a:r>
          </a:p>
        </p:txBody>
      </p:sp>
      <p:sp>
        <p:nvSpPr>
          <p:cNvPr id="502805" name="Oval 21"/>
          <p:cNvSpPr>
            <a:spLocks noChangeArrowheads="1"/>
          </p:cNvSpPr>
          <p:nvPr/>
        </p:nvSpPr>
        <p:spPr bwMode="auto">
          <a:xfrm>
            <a:off x="2627313" y="5157788"/>
            <a:ext cx="936625" cy="647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en-US" altLang="zh-CN" b="1"/>
              <a:t>{0, 1}</a:t>
            </a:r>
          </a:p>
        </p:txBody>
      </p:sp>
      <p:grpSp>
        <p:nvGrpSpPr>
          <p:cNvPr id="502818" name="Group 34"/>
          <p:cNvGrpSpPr>
            <a:grpSpLocks/>
          </p:cNvGrpSpPr>
          <p:nvPr/>
        </p:nvGrpSpPr>
        <p:grpSpPr bwMode="auto">
          <a:xfrm>
            <a:off x="1763713" y="5013325"/>
            <a:ext cx="792162" cy="503238"/>
            <a:chOff x="1111" y="3158"/>
            <a:chExt cx="499" cy="317"/>
          </a:xfrm>
        </p:grpSpPr>
        <p:sp>
          <p:nvSpPr>
            <p:cNvPr id="502806" name="Line 22"/>
            <p:cNvSpPr>
              <a:spLocks noChangeShapeType="1"/>
            </p:cNvSpPr>
            <p:nvPr/>
          </p:nvSpPr>
          <p:spPr bwMode="auto">
            <a:xfrm>
              <a:off x="1111" y="3475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1247" y="3158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a</a:t>
              </a:r>
            </a:p>
          </p:txBody>
        </p:sp>
      </p:grpSp>
      <p:grpSp>
        <p:nvGrpSpPr>
          <p:cNvPr id="502819" name="Group 35"/>
          <p:cNvGrpSpPr>
            <a:grpSpLocks/>
          </p:cNvGrpSpPr>
          <p:nvPr/>
        </p:nvGrpSpPr>
        <p:grpSpPr bwMode="auto">
          <a:xfrm>
            <a:off x="1042988" y="5805488"/>
            <a:ext cx="485775" cy="808037"/>
            <a:chOff x="657" y="3657"/>
            <a:chExt cx="306" cy="509"/>
          </a:xfrm>
        </p:grpSpPr>
        <p:sp>
          <p:nvSpPr>
            <p:cNvPr id="502808" name="Rectangle 24"/>
            <p:cNvSpPr>
              <a:spLocks noChangeArrowheads="1"/>
            </p:cNvSpPr>
            <p:nvPr/>
          </p:nvSpPr>
          <p:spPr bwMode="auto">
            <a:xfrm>
              <a:off x="657" y="3884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b</a:t>
              </a:r>
            </a:p>
          </p:txBody>
        </p:sp>
        <p:sp>
          <p:nvSpPr>
            <p:cNvPr id="502809" name="Freeform 25"/>
            <p:cNvSpPr>
              <a:spLocks/>
            </p:cNvSpPr>
            <p:nvPr/>
          </p:nvSpPr>
          <p:spPr bwMode="auto">
            <a:xfrm flipV="1">
              <a:off x="657" y="3657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</p:grpSp>
      <p:grpSp>
        <p:nvGrpSpPr>
          <p:cNvPr id="502820" name="Group 36"/>
          <p:cNvGrpSpPr>
            <a:grpSpLocks/>
          </p:cNvGrpSpPr>
          <p:nvPr/>
        </p:nvGrpSpPr>
        <p:grpSpPr bwMode="auto">
          <a:xfrm>
            <a:off x="2916238" y="4652963"/>
            <a:ext cx="917575" cy="504825"/>
            <a:chOff x="1837" y="2931"/>
            <a:chExt cx="578" cy="318"/>
          </a:xfrm>
        </p:grpSpPr>
        <p:sp>
          <p:nvSpPr>
            <p:cNvPr id="502810" name="Freeform 26"/>
            <p:cNvSpPr>
              <a:spLocks/>
            </p:cNvSpPr>
            <p:nvPr/>
          </p:nvSpPr>
          <p:spPr bwMode="auto">
            <a:xfrm>
              <a:off x="1837" y="2976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502811" name="Rectangle 27"/>
            <p:cNvSpPr>
              <a:spLocks noChangeArrowheads="1"/>
            </p:cNvSpPr>
            <p:nvPr/>
          </p:nvSpPr>
          <p:spPr bwMode="auto">
            <a:xfrm>
              <a:off x="2109" y="2931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a</a:t>
              </a:r>
            </a:p>
          </p:txBody>
        </p:sp>
      </p:grpSp>
      <p:sp>
        <p:nvSpPr>
          <p:cNvPr id="502812" name="Oval 28"/>
          <p:cNvSpPr>
            <a:spLocks noChangeArrowheads="1"/>
          </p:cNvSpPr>
          <p:nvPr/>
        </p:nvSpPr>
        <p:spPr bwMode="auto">
          <a:xfrm>
            <a:off x="1692275" y="6165850"/>
            <a:ext cx="936625" cy="647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en-US" altLang="zh-CN" b="1"/>
              <a:t>{0, 2}</a:t>
            </a:r>
          </a:p>
        </p:txBody>
      </p:sp>
      <p:grpSp>
        <p:nvGrpSpPr>
          <p:cNvPr id="502821" name="Group 37"/>
          <p:cNvGrpSpPr>
            <a:grpSpLocks/>
          </p:cNvGrpSpPr>
          <p:nvPr/>
        </p:nvGrpSpPr>
        <p:grpSpPr bwMode="auto">
          <a:xfrm>
            <a:off x="2411413" y="5805488"/>
            <a:ext cx="774700" cy="519112"/>
            <a:chOff x="1519" y="3657"/>
            <a:chExt cx="488" cy="327"/>
          </a:xfrm>
        </p:grpSpPr>
        <p:sp>
          <p:nvSpPr>
            <p:cNvPr id="502813" name="Line 29"/>
            <p:cNvSpPr>
              <a:spLocks noChangeShapeType="1"/>
            </p:cNvSpPr>
            <p:nvPr/>
          </p:nvSpPr>
          <p:spPr bwMode="auto">
            <a:xfrm flipH="1">
              <a:off x="1519" y="3657"/>
              <a:ext cx="272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1701" y="370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b</a:t>
              </a:r>
            </a:p>
          </p:txBody>
        </p:sp>
      </p:grpSp>
      <p:sp>
        <p:nvSpPr>
          <p:cNvPr id="502822" name="Rectangle 38"/>
          <p:cNvSpPr>
            <a:spLocks noChangeArrowheads="1"/>
          </p:cNvSpPr>
          <p:nvPr/>
        </p:nvSpPr>
        <p:spPr bwMode="auto">
          <a:xfrm>
            <a:off x="2987675" y="5913438"/>
            <a:ext cx="12969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>
                <a:solidFill>
                  <a:srgbClr val="00FF00"/>
                </a:solidFill>
              </a:rPr>
              <a:t>未画完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0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0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0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0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0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0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0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02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804" grpId="0" animBg="1"/>
      <p:bldP spid="502805" grpId="0" animBg="1"/>
      <p:bldP spid="5028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006" name="Group 102"/>
          <p:cNvGrpSpPr>
            <a:grpSpLocks/>
          </p:cNvGrpSpPr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379925" name="Oval 21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379926" name="Group 22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79927" name="Oval 23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379928" name="Oval 24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379929" name="Rectangle 25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79930" name="Rectangle 26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79932" name="Oval 28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379933" name="Rectangle 29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79934" name="Rectangle 30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79935" name="Rectangle 31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79936" name="Rectangle 32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79937" name="Rectangle 33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79938" name="Line 34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39" name="Line 35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40" name="Oval 36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379941" name="Oval 37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379942" name="Oval 38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379943" name="Line 39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44" name="Line 40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45" name="Line 41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46" name="Oval 42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379947" name="Oval 43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379948" name="Oval 44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379949" name="Oval 45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379950" name="Line 46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51" name="Line 47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52" name="Line 48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53" name="Line 49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54" name="Line 50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55" name="Line 51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56" name="Rectangle 52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79957" name="Rectangle 53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79958" name="Rectangle 54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79959" name="Freeform 55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60" name="Freeform 56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9961" name="Rectangle 57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79962" name="Rectangle 58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79963" name="Rectangle 59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</p:grpSp>
      <p:sp>
        <p:nvSpPr>
          <p:cNvPr id="380005" name="Rectangle 101"/>
          <p:cNvSpPr>
            <a:spLocks noChangeArrowheads="1"/>
          </p:cNvSpPr>
          <p:nvPr/>
        </p:nvSpPr>
        <p:spPr bwMode="auto">
          <a:xfrm>
            <a:off x="685800" y="12954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/>
          <a:lstStyle/>
          <a:p>
            <a:pPr algn="l"/>
            <a:endParaRPr lang="en-US" altLang="zh-CN" sz="2800"/>
          </a:p>
          <a:p>
            <a:pPr algn="l"/>
            <a:endParaRPr lang="en-US" altLang="zh-CN" sz="2800"/>
          </a:p>
          <a:p>
            <a:pPr algn="l"/>
            <a:endParaRPr lang="zh-CN" altLang="en-US" sz="2800"/>
          </a:p>
        </p:txBody>
      </p:sp>
      <p:sp>
        <p:nvSpPr>
          <p:cNvPr id="380010" name="Rectangle 10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 b="1"/>
              <a:t>2.3  有 限 自 动 机</a:t>
            </a:r>
            <a:r>
              <a:rPr lang="zh-CN" altLang="en-US"/>
              <a:t> </a:t>
            </a:r>
          </a:p>
        </p:txBody>
      </p:sp>
      <p:sp>
        <p:nvSpPr>
          <p:cNvPr id="380008" name="Rectangle 104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</p:spPr>
        <p:txBody>
          <a:bodyPr/>
          <a:lstStyle/>
          <a:p>
            <a:r>
              <a:rPr lang="zh-CN" altLang="en-US"/>
              <a:t> </a:t>
            </a:r>
            <a:r>
              <a:rPr lang="zh-CN" altLang="en-US" b="1"/>
              <a:t>例	 (</a:t>
            </a:r>
            <a:r>
              <a:rPr lang="en-US" altLang="zh-CN" b="1" i="1"/>
              <a:t>a</a:t>
            </a:r>
            <a:r>
              <a:rPr lang="en-US" altLang="zh-CN" b="1"/>
              <a:t>|</a:t>
            </a:r>
            <a:r>
              <a:rPr lang="en-US" altLang="zh-CN" b="1" i="1"/>
              <a:t>b</a:t>
            </a:r>
            <a:r>
              <a:rPr lang="en-US" altLang="zh-CN" b="1"/>
              <a:t>)*</a:t>
            </a:r>
            <a:r>
              <a:rPr lang="en-US" altLang="zh-CN" b="1" i="1"/>
              <a:t>ab</a:t>
            </a:r>
            <a:r>
              <a:rPr lang="zh-CN" altLang="en-US" b="1"/>
              <a:t>，</a:t>
            </a:r>
            <a:r>
              <a:rPr lang="en-US" altLang="zh-CN" b="1"/>
              <a:t>NFA</a:t>
            </a:r>
            <a:r>
              <a:rPr lang="zh-CN" altLang="en-US" b="1"/>
              <a:t>如下，把它变换为</a:t>
            </a:r>
            <a:r>
              <a:rPr lang="en-US" altLang="zh-CN" b="1"/>
              <a:t>DFA</a:t>
            </a:r>
            <a:endParaRPr lang="en-US" altLang="zh-CN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195" name="Group 3"/>
          <p:cNvGrpSpPr>
            <a:grpSpLocks/>
          </p:cNvGrpSpPr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648196" name="Oval 4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648197" name="Group 5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648198" name="Oval 6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648199" name="Oval 7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648200" name="Rectangle 8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48201" name="Rectangle 9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8202" name="Oval 10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648203" name="Rectangle 11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48204" name="Rectangle 12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48205" name="Rectangle 13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8206" name="Rectangle 14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48207" name="Rectangle 15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48208" name="Line 16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8209" name="Line 17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8210" name="Oval 18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648211" name="Oval 19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648212" name="Oval 20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648213" name="Line 21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8214" name="Line 22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8215" name="Line 23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8216" name="Oval 24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648217" name="Oval 25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648218" name="Oval 26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648219" name="Oval 27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648220" name="Line 28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8221" name="Line 29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8222" name="Line 30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8223" name="Line 31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8224" name="Line 32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8225" name="Line 33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8226" name="Rectangle 34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8227" name="Rectangle 35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8228" name="Rectangle 36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8229" name="Freeform 37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8230" name="Freeform 38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8231" name="Rectangle 39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8232" name="Rectangle 40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8233" name="Rectangle 41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</p:grpSp>
      <p:graphicFrame>
        <p:nvGraphicFramePr>
          <p:cNvPr id="648234" name="Group 42"/>
          <p:cNvGraphicFramePr>
            <a:graphicFrameLocks noGrp="1"/>
          </p:cNvGraphicFramePr>
          <p:nvPr>
            <p:ph idx="1"/>
          </p:nvPr>
        </p:nvGraphicFramePr>
        <p:xfrm>
          <a:off x="5486400" y="1219200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/>
                <a:gridCol w="1089025"/>
                <a:gridCol w="1076325"/>
              </a:tblGrid>
              <a:tr h="42068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0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8262" name="Rectangle 70"/>
          <p:cNvSpPr>
            <a:spLocks noChangeArrowheads="1"/>
          </p:cNvSpPr>
          <p:nvPr/>
        </p:nvSpPr>
        <p:spPr bwMode="auto">
          <a:xfrm>
            <a:off x="5638800" y="1371600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648263" name="Rectangle 71"/>
          <p:cNvSpPr>
            <a:spLocks noChangeArrowheads="1"/>
          </p:cNvSpPr>
          <p:nvPr/>
        </p:nvSpPr>
        <p:spPr bwMode="auto">
          <a:xfrm>
            <a:off x="685800" y="12954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/>
          <a:lstStyle/>
          <a:p>
            <a:pPr algn="l"/>
            <a:endParaRPr lang="en-US" altLang="zh-CN" sz="2800"/>
          </a:p>
          <a:p>
            <a:pPr algn="l"/>
            <a:endParaRPr lang="en-US" altLang="zh-CN" sz="2800"/>
          </a:p>
          <a:p>
            <a:pPr algn="l"/>
            <a:endParaRPr lang="zh-CN" altLang="en-US" sz="2800"/>
          </a:p>
        </p:txBody>
      </p:sp>
      <p:sp>
        <p:nvSpPr>
          <p:cNvPr id="648265" name="Rectangle 7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2.3  有 限 自 动 机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143" name="Group 71"/>
          <p:cNvGrpSpPr>
            <a:grpSpLocks/>
          </p:cNvGrpSpPr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387075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387076" name="Group 4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87077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387078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387079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87080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7081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387082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87083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87084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7085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87086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87087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7088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7089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387090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387091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387092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7093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7094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7095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387096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387097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387098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387099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7100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7101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7102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7103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7104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7105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7106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7107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7108" name="Freeform 36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7109" name="Freeform 37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7110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7111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7112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</p:grpSp>
      <p:graphicFrame>
        <p:nvGraphicFramePr>
          <p:cNvPr id="387113" name="Group 41"/>
          <p:cNvGraphicFramePr>
            <a:graphicFrameLocks noGrp="1"/>
          </p:cNvGraphicFramePr>
          <p:nvPr>
            <p:ph idx="1"/>
          </p:nvPr>
        </p:nvGraphicFramePr>
        <p:xfrm>
          <a:off x="5486400" y="1219200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/>
                <a:gridCol w="1089025"/>
                <a:gridCol w="1076325"/>
              </a:tblGrid>
              <a:tr h="42068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0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7141" name="Rectangle 69"/>
          <p:cNvSpPr>
            <a:spLocks noChangeArrowheads="1"/>
          </p:cNvSpPr>
          <p:nvPr/>
        </p:nvSpPr>
        <p:spPr bwMode="auto">
          <a:xfrm>
            <a:off x="5638800" y="1371600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387142" name="Rectangle 70"/>
          <p:cNvSpPr>
            <a:spLocks noChangeArrowheads="1"/>
          </p:cNvSpPr>
          <p:nvPr/>
        </p:nvSpPr>
        <p:spPr bwMode="auto">
          <a:xfrm>
            <a:off x="685800" y="12954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/>
          <a:lstStyle/>
          <a:p>
            <a:pPr algn="l"/>
            <a:r>
              <a:rPr lang="en-US" altLang="zh-CN" sz="2800" b="1" i="1"/>
              <a:t>A</a:t>
            </a:r>
            <a:r>
              <a:rPr lang="en-US" altLang="zh-CN" sz="2800" b="1"/>
              <a:t> = {0, 1, 2, 4, 7}</a:t>
            </a:r>
            <a:r>
              <a:rPr lang="en-US" altLang="zh-CN" sz="2800"/>
              <a:t> </a:t>
            </a:r>
          </a:p>
          <a:p>
            <a:pPr algn="l"/>
            <a:endParaRPr lang="en-US" altLang="zh-CN" sz="2800"/>
          </a:p>
          <a:p>
            <a:pPr algn="l"/>
            <a:endParaRPr lang="zh-CN" altLang="en-US" sz="2800"/>
          </a:p>
        </p:txBody>
      </p:sp>
      <p:sp>
        <p:nvSpPr>
          <p:cNvPr id="387146" name="Rectangle 74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2.3  有 限 自 动 机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119" name="Group 71"/>
          <p:cNvGrpSpPr>
            <a:grpSpLocks/>
          </p:cNvGrpSpPr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386051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386052" name="Group 4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86053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386054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386055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86056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6057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386058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86059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86060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6061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86062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86063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6064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6065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386066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386067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386068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6069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6070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6071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386072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386073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386074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386075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6076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6077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6078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6079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6080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6081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6082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6083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6084" name="Freeform 36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6085" name="Freeform 37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6086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6087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6088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</p:grpSp>
      <p:graphicFrame>
        <p:nvGraphicFramePr>
          <p:cNvPr id="386089" name="Group 41"/>
          <p:cNvGraphicFramePr>
            <a:graphicFrameLocks noGrp="1"/>
          </p:cNvGraphicFramePr>
          <p:nvPr>
            <p:ph idx="1"/>
          </p:nvPr>
        </p:nvGraphicFramePr>
        <p:xfrm>
          <a:off x="5486400" y="1219200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/>
                <a:gridCol w="1089025"/>
                <a:gridCol w="1076325"/>
              </a:tblGrid>
              <a:tr h="42068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0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6117" name="Rectangle 69"/>
          <p:cNvSpPr>
            <a:spLocks noChangeArrowheads="1"/>
          </p:cNvSpPr>
          <p:nvPr/>
        </p:nvSpPr>
        <p:spPr bwMode="auto">
          <a:xfrm>
            <a:off x="5638800" y="1371600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386118" name="Rectangle 70"/>
          <p:cNvSpPr>
            <a:spLocks noChangeArrowheads="1"/>
          </p:cNvSpPr>
          <p:nvPr/>
        </p:nvSpPr>
        <p:spPr bwMode="auto">
          <a:xfrm>
            <a:off x="685800" y="12954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/>
          <a:lstStyle/>
          <a:p>
            <a:pPr algn="l"/>
            <a:r>
              <a:rPr lang="en-US" altLang="zh-CN" sz="2800" b="1" i="1"/>
              <a:t>A</a:t>
            </a:r>
            <a:r>
              <a:rPr lang="en-US" altLang="zh-CN" sz="2800" b="1"/>
              <a:t> = {0, 1, 2, 4, 7} </a:t>
            </a:r>
          </a:p>
          <a:p>
            <a:pPr algn="l"/>
            <a:r>
              <a:rPr lang="en-US" altLang="zh-CN" sz="2800" b="1" i="1"/>
              <a:t>B</a:t>
            </a:r>
            <a:r>
              <a:rPr lang="en-US" altLang="zh-CN" sz="2800" b="1"/>
              <a:t> = {1, 2, </a:t>
            </a:r>
            <a:r>
              <a:rPr lang="en-US" altLang="zh-CN" sz="2800" b="1">
                <a:solidFill>
                  <a:srgbClr val="00FF00"/>
                </a:solidFill>
              </a:rPr>
              <a:t>3</a:t>
            </a:r>
            <a:r>
              <a:rPr lang="en-US" altLang="zh-CN" sz="2800" b="1"/>
              <a:t>, 4, 6, 7, </a:t>
            </a:r>
            <a:r>
              <a:rPr lang="en-US" altLang="zh-CN" sz="2800" b="1">
                <a:solidFill>
                  <a:srgbClr val="00FF00"/>
                </a:solidFill>
              </a:rPr>
              <a:t>8</a:t>
            </a:r>
            <a:r>
              <a:rPr lang="en-US" altLang="zh-CN" sz="2800" b="1"/>
              <a:t>}</a:t>
            </a:r>
            <a:r>
              <a:rPr lang="en-US" altLang="zh-CN" sz="2800"/>
              <a:t> </a:t>
            </a:r>
          </a:p>
          <a:p>
            <a:pPr algn="l"/>
            <a:endParaRPr lang="zh-CN" altLang="en-US" sz="2800"/>
          </a:p>
        </p:txBody>
      </p:sp>
      <p:sp>
        <p:nvSpPr>
          <p:cNvPr id="386121" name="Rectangle 7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2.3  有 限 自 动 机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2.1 </a:t>
            </a:r>
            <a:r>
              <a:rPr lang="zh-CN" altLang="en-US" b="1"/>
              <a:t>词法记号及属性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/>
              <a:t>历史上词法定义中的一些问题</a:t>
            </a:r>
            <a:endParaRPr lang="zh-CN" altLang="en-US" b="1">
              <a:latin typeface="宋体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>
                <a:latin typeface="宋体" pitchFamily="2" charset="-122"/>
              </a:rPr>
              <a:t>忽略空格带来的困难</a:t>
            </a:r>
            <a:endParaRPr lang="zh-CN" altLang="en-US" b="1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/>
              <a:t>		</a:t>
            </a:r>
            <a:r>
              <a:rPr lang="en-US" altLang="zh-CN" b="1"/>
              <a:t>DO 8 I </a:t>
            </a:r>
            <a:r>
              <a:rPr lang="en-US" altLang="zh-CN" b="1">
                <a:sym typeface="Symbol" pitchFamily="18" charset="2"/>
              </a:rPr>
              <a:t></a:t>
            </a:r>
            <a:r>
              <a:rPr lang="en-US" altLang="zh-CN" b="1"/>
              <a:t> 3. 75 	</a:t>
            </a:r>
            <a:r>
              <a:rPr lang="zh-CN" altLang="en-US" b="1"/>
              <a:t>等同于	 </a:t>
            </a:r>
            <a:r>
              <a:rPr lang="en-US" altLang="zh-CN" b="1"/>
              <a:t>DO8I </a:t>
            </a:r>
            <a:r>
              <a:rPr lang="en-US" altLang="zh-CN" b="1">
                <a:sym typeface="Symbol" pitchFamily="18" charset="2"/>
              </a:rPr>
              <a:t></a:t>
            </a:r>
            <a:r>
              <a:rPr lang="en-US" altLang="zh-CN" b="1"/>
              <a:t> 3. 75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b="1"/>
              <a:t>     DO 8 I </a:t>
            </a:r>
            <a:r>
              <a:rPr lang="en-US" altLang="zh-CN" b="1">
                <a:sym typeface="Symbol" pitchFamily="18" charset="2"/>
              </a:rPr>
              <a:t></a:t>
            </a:r>
            <a:r>
              <a:rPr lang="en-US" altLang="zh-CN" b="1"/>
              <a:t> 3, 75 </a:t>
            </a:r>
          </a:p>
          <a:p>
            <a:pPr lvl="1" algn="just">
              <a:lnSpc>
                <a:spcPct val="90000"/>
              </a:lnSpc>
            </a:pPr>
            <a:r>
              <a:rPr lang="zh-CN" altLang="en-US" b="1"/>
              <a:t>关键字不保留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b="1"/>
              <a:t>	</a:t>
            </a:r>
            <a:r>
              <a:rPr lang="en-US" altLang="zh-CN" b="1">
                <a:solidFill>
                  <a:srgbClr val="00FF00"/>
                </a:solidFill>
              </a:rPr>
              <a:t>IF</a:t>
            </a:r>
            <a:r>
              <a:rPr lang="en-US" altLang="zh-CN" b="1"/>
              <a:t> THEN </a:t>
            </a:r>
            <a:r>
              <a:rPr lang="en-US" altLang="zh-CN" b="1">
                <a:solidFill>
                  <a:srgbClr val="00FF00"/>
                </a:solidFill>
              </a:rPr>
              <a:t>THEN</a:t>
            </a:r>
            <a:r>
              <a:rPr lang="en-US" altLang="zh-CN" b="1"/>
              <a:t> THEN=ELSE；</a:t>
            </a:r>
            <a:r>
              <a:rPr lang="en-US" altLang="zh-CN" b="1">
                <a:solidFill>
                  <a:srgbClr val="00FF00"/>
                </a:solidFill>
              </a:rPr>
              <a:t>ELSE</a:t>
            </a:r>
            <a:r>
              <a:rPr lang="en-US" altLang="zh-CN" b="1"/>
              <a:t> …</a:t>
            </a:r>
          </a:p>
          <a:p>
            <a:pPr algn="just">
              <a:lnSpc>
                <a:spcPct val="90000"/>
              </a:lnSpc>
            </a:pPr>
            <a:r>
              <a:rPr lang="zh-CN" altLang="en-US" b="1">
                <a:latin typeface="宋体" pitchFamily="2" charset="-122"/>
              </a:rPr>
              <a:t>关键字、保留</a:t>
            </a:r>
            <a:r>
              <a:rPr lang="zh-CN" altLang="en-US" b="1">
                <a:latin typeface="Arial" charset="0"/>
              </a:rPr>
              <a:t>字和</a:t>
            </a:r>
            <a:r>
              <a:rPr lang="zh-CN" altLang="en-US" b="1">
                <a:latin typeface="宋体" pitchFamily="2" charset="-122"/>
              </a:rPr>
              <a:t>标准标识符的区别</a:t>
            </a:r>
          </a:p>
          <a:p>
            <a:pPr lvl="1" algn="just">
              <a:lnSpc>
                <a:spcPct val="90000"/>
              </a:lnSpc>
            </a:pPr>
            <a:r>
              <a:rPr lang="zh-CN" altLang="en-US" b="1">
                <a:latin typeface="宋体" pitchFamily="2" charset="-122"/>
              </a:rPr>
              <a:t>保留</a:t>
            </a:r>
            <a:r>
              <a:rPr lang="zh-CN" altLang="en-US" b="1">
                <a:latin typeface="Arial" charset="0"/>
              </a:rPr>
              <a:t>字</a:t>
            </a:r>
            <a:r>
              <a:rPr lang="zh-CN" altLang="en-US" b="1"/>
              <a:t>是语言预先确定了含义的词法单元</a:t>
            </a:r>
          </a:p>
          <a:p>
            <a:pPr lvl="1" algn="just">
              <a:lnSpc>
                <a:spcPct val="90000"/>
              </a:lnSpc>
            </a:pPr>
            <a:r>
              <a:rPr lang="zh-CN" altLang="en-US" b="1"/>
              <a:t>标准标识符也是预先确定了含义的标识符，但程序可以重新声明它的含义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2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20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167" name="Group 71"/>
          <p:cNvGrpSpPr>
            <a:grpSpLocks/>
          </p:cNvGrpSpPr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388099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388100" name="Group 4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88101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388102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388103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88104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8105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388106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88107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88108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8109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88110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88111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8112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8113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388114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388115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388116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8117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8118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8119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388120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388121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388122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388123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8124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8125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8126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8127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8128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8129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8130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8131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8132" name="Freeform 36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8133" name="Freeform 37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8134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8135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8136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</p:grpSp>
      <p:graphicFrame>
        <p:nvGraphicFramePr>
          <p:cNvPr id="388137" name="Group 41"/>
          <p:cNvGraphicFramePr>
            <a:graphicFrameLocks noGrp="1"/>
          </p:cNvGraphicFramePr>
          <p:nvPr>
            <p:ph idx="1"/>
          </p:nvPr>
        </p:nvGraphicFramePr>
        <p:xfrm>
          <a:off x="5486400" y="1219200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/>
                <a:gridCol w="1089025"/>
                <a:gridCol w="1076325"/>
              </a:tblGrid>
              <a:tr h="42068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0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8165" name="Rectangle 69"/>
          <p:cNvSpPr>
            <a:spLocks noChangeArrowheads="1"/>
          </p:cNvSpPr>
          <p:nvPr/>
        </p:nvSpPr>
        <p:spPr bwMode="auto">
          <a:xfrm>
            <a:off x="5638800" y="1371600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388166" name="Rectangle 70"/>
          <p:cNvSpPr>
            <a:spLocks noChangeArrowheads="1"/>
          </p:cNvSpPr>
          <p:nvPr/>
        </p:nvSpPr>
        <p:spPr bwMode="auto">
          <a:xfrm>
            <a:off x="685800" y="12954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/>
          <a:lstStyle/>
          <a:p>
            <a:pPr algn="l"/>
            <a:r>
              <a:rPr lang="en-US" altLang="zh-CN" sz="2800" b="1" i="1"/>
              <a:t>A</a:t>
            </a:r>
            <a:r>
              <a:rPr lang="en-US" altLang="zh-CN" sz="2800" b="1"/>
              <a:t> = {0, 1, 2, 4, 7} </a:t>
            </a:r>
          </a:p>
          <a:p>
            <a:pPr algn="l"/>
            <a:r>
              <a:rPr lang="en-US" altLang="zh-CN" sz="2800" b="1" i="1"/>
              <a:t>B</a:t>
            </a:r>
            <a:r>
              <a:rPr lang="en-US" altLang="zh-CN" sz="2800" b="1"/>
              <a:t> = {1, 2, 3, 4, 6, 7, 8} </a:t>
            </a:r>
          </a:p>
          <a:p>
            <a:pPr algn="l"/>
            <a:endParaRPr lang="zh-CN" altLang="en-US" sz="2800" b="1"/>
          </a:p>
        </p:txBody>
      </p:sp>
      <p:sp>
        <p:nvSpPr>
          <p:cNvPr id="388169" name="Rectangle 7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2.3  有 限 自 动 机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095" name="Group 71"/>
          <p:cNvGrpSpPr>
            <a:grpSpLocks/>
          </p:cNvGrpSpPr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385027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385028" name="Group 4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85029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385030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385031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85032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5033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385034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85035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85036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5037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85038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85039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5040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5041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385042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385043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385044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5045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5046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5047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385048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385049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385050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385051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5052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5053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5054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5055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5056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5057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5058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5059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5060" name="Freeform 36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5061" name="Freeform 37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5062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5063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5064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</p:grpSp>
      <p:graphicFrame>
        <p:nvGraphicFramePr>
          <p:cNvPr id="385065" name="Group 41"/>
          <p:cNvGraphicFramePr>
            <a:graphicFrameLocks noGrp="1"/>
          </p:cNvGraphicFramePr>
          <p:nvPr>
            <p:ph idx="1"/>
          </p:nvPr>
        </p:nvGraphicFramePr>
        <p:xfrm>
          <a:off x="5486400" y="1219200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/>
                <a:gridCol w="1089025"/>
                <a:gridCol w="1076325"/>
              </a:tblGrid>
              <a:tr h="42068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0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5093" name="Rectangle 69"/>
          <p:cNvSpPr>
            <a:spLocks noChangeArrowheads="1"/>
          </p:cNvSpPr>
          <p:nvPr/>
        </p:nvSpPr>
        <p:spPr bwMode="auto">
          <a:xfrm>
            <a:off x="5638800" y="1371600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385094" name="Rectangle 70"/>
          <p:cNvSpPr>
            <a:spLocks noChangeArrowheads="1"/>
          </p:cNvSpPr>
          <p:nvPr/>
        </p:nvSpPr>
        <p:spPr bwMode="auto">
          <a:xfrm>
            <a:off x="685800" y="12954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/>
          <a:lstStyle/>
          <a:p>
            <a:pPr algn="l"/>
            <a:r>
              <a:rPr lang="en-US" altLang="zh-CN" sz="2800" b="1" i="1"/>
              <a:t>A</a:t>
            </a:r>
            <a:r>
              <a:rPr lang="en-US" altLang="zh-CN" sz="2800" b="1"/>
              <a:t> = {0, 1, 2, 4, 7} </a:t>
            </a:r>
          </a:p>
          <a:p>
            <a:pPr algn="l"/>
            <a:r>
              <a:rPr lang="en-US" altLang="zh-CN" sz="2800" b="1" i="1"/>
              <a:t>B</a:t>
            </a:r>
            <a:r>
              <a:rPr lang="en-US" altLang="zh-CN" sz="2800" b="1"/>
              <a:t> = {1, 2, 3, 4, 6, 7, 8} </a:t>
            </a:r>
          </a:p>
          <a:p>
            <a:pPr algn="l"/>
            <a:r>
              <a:rPr lang="en-US" altLang="zh-CN" sz="2800" b="1" i="1"/>
              <a:t>C</a:t>
            </a:r>
            <a:r>
              <a:rPr lang="en-US" altLang="zh-CN" sz="2800" b="1"/>
              <a:t> = {1, 2, 4, </a:t>
            </a:r>
            <a:r>
              <a:rPr lang="en-US" altLang="zh-CN" sz="2800" b="1">
                <a:solidFill>
                  <a:srgbClr val="00FF00"/>
                </a:solidFill>
              </a:rPr>
              <a:t>5</a:t>
            </a:r>
            <a:r>
              <a:rPr lang="en-US" altLang="zh-CN" sz="2800" b="1"/>
              <a:t>, 6, 7}</a:t>
            </a:r>
            <a:r>
              <a:rPr lang="en-US" altLang="zh-CN" sz="2800"/>
              <a:t> </a:t>
            </a:r>
          </a:p>
          <a:p>
            <a:pPr algn="l"/>
            <a:endParaRPr lang="zh-CN" altLang="en-US" sz="2800"/>
          </a:p>
        </p:txBody>
      </p:sp>
      <p:sp>
        <p:nvSpPr>
          <p:cNvPr id="385097" name="Rectangle 7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2.3  有 限 自 动 机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91" name="Group 71"/>
          <p:cNvGrpSpPr>
            <a:grpSpLocks/>
          </p:cNvGrpSpPr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389123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389124" name="Group 4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89125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389126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389127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89128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9129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389130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89131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89132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9133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89134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89135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9136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9137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389138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389139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389140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9141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9142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9143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389144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389145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389146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389147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9148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9149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9150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9151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9152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9153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9154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9155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9156" name="Freeform 36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9157" name="Freeform 37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9158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9159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9160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</p:grpSp>
      <p:graphicFrame>
        <p:nvGraphicFramePr>
          <p:cNvPr id="389161" name="Group 41"/>
          <p:cNvGraphicFramePr>
            <a:graphicFrameLocks noGrp="1"/>
          </p:cNvGraphicFramePr>
          <p:nvPr>
            <p:ph idx="1"/>
          </p:nvPr>
        </p:nvGraphicFramePr>
        <p:xfrm>
          <a:off x="5486400" y="1219200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/>
                <a:gridCol w="1089025"/>
                <a:gridCol w="1076325"/>
              </a:tblGrid>
              <a:tr h="42068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0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189" name="Rectangle 69"/>
          <p:cNvSpPr>
            <a:spLocks noChangeArrowheads="1"/>
          </p:cNvSpPr>
          <p:nvPr/>
        </p:nvSpPr>
        <p:spPr bwMode="auto">
          <a:xfrm>
            <a:off x="5638800" y="1371600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389190" name="Rectangle 70"/>
          <p:cNvSpPr>
            <a:spLocks noChangeArrowheads="1"/>
          </p:cNvSpPr>
          <p:nvPr/>
        </p:nvSpPr>
        <p:spPr bwMode="auto">
          <a:xfrm>
            <a:off x="685800" y="12954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/>
          <a:lstStyle/>
          <a:p>
            <a:pPr algn="l"/>
            <a:r>
              <a:rPr lang="en-US" altLang="zh-CN" sz="2800" b="1" i="1"/>
              <a:t>A</a:t>
            </a:r>
            <a:r>
              <a:rPr lang="en-US" altLang="zh-CN" sz="2800" b="1"/>
              <a:t> = {0, 1, 2, 4, 7} </a:t>
            </a:r>
          </a:p>
          <a:p>
            <a:pPr algn="l"/>
            <a:r>
              <a:rPr lang="en-US" altLang="zh-CN" sz="2800" b="1" i="1"/>
              <a:t>B</a:t>
            </a:r>
            <a:r>
              <a:rPr lang="en-US" altLang="zh-CN" sz="2800" b="1"/>
              <a:t> = {1, 2, 3, 4, 6, 7, 8} </a:t>
            </a:r>
          </a:p>
          <a:p>
            <a:pPr algn="l"/>
            <a:r>
              <a:rPr lang="en-US" altLang="zh-CN" sz="2800" b="1" i="1"/>
              <a:t>C</a:t>
            </a:r>
            <a:r>
              <a:rPr lang="en-US" altLang="zh-CN" sz="2800" b="1"/>
              <a:t> = {1, 2, 4, 5, 6, 7} </a:t>
            </a:r>
          </a:p>
          <a:p>
            <a:pPr algn="l"/>
            <a:endParaRPr lang="zh-CN" altLang="en-US" sz="2800" b="1"/>
          </a:p>
        </p:txBody>
      </p:sp>
      <p:sp>
        <p:nvSpPr>
          <p:cNvPr id="389193" name="Rectangle 7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2.3  有 限 自 动 机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071" name="Group 71"/>
          <p:cNvGrpSpPr>
            <a:grpSpLocks/>
          </p:cNvGrpSpPr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384003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384004" name="Group 4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84005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384006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384007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84008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4009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384010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84011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84012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4013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84014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84015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4016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4017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384018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384019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384020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4021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4022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4023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384024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384025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384026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384027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4028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4029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4030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4031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4032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4033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4034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4035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4036" name="Freeform 36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4037" name="Freeform 37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4038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4039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4040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</p:grpSp>
      <p:graphicFrame>
        <p:nvGraphicFramePr>
          <p:cNvPr id="384041" name="Group 41"/>
          <p:cNvGraphicFramePr>
            <a:graphicFrameLocks noGrp="1"/>
          </p:cNvGraphicFramePr>
          <p:nvPr>
            <p:ph idx="1"/>
          </p:nvPr>
        </p:nvGraphicFramePr>
        <p:xfrm>
          <a:off x="5486400" y="1219200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/>
                <a:gridCol w="1089025"/>
                <a:gridCol w="1076325"/>
              </a:tblGrid>
              <a:tr h="42068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0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4069" name="Rectangle 69"/>
          <p:cNvSpPr>
            <a:spLocks noChangeArrowheads="1"/>
          </p:cNvSpPr>
          <p:nvPr/>
        </p:nvSpPr>
        <p:spPr bwMode="auto">
          <a:xfrm>
            <a:off x="5638800" y="1371600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384070" name="Rectangle 70"/>
          <p:cNvSpPr>
            <a:spLocks noChangeArrowheads="1"/>
          </p:cNvSpPr>
          <p:nvPr/>
        </p:nvSpPr>
        <p:spPr bwMode="auto">
          <a:xfrm>
            <a:off x="685800" y="12954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/>
          <a:lstStyle/>
          <a:p>
            <a:pPr algn="l"/>
            <a:r>
              <a:rPr lang="en-US" altLang="zh-CN" sz="2800" b="1" i="1"/>
              <a:t>A</a:t>
            </a:r>
            <a:r>
              <a:rPr lang="en-US" altLang="zh-CN" sz="2800" b="1"/>
              <a:t> = {0, 1, 2, 4, 7} </a:t>
            </a:r>
          </a:p>
          <a:p>
            <a:pPr algn="l"/>
            <a:r>
              <a:rPr lang="en-US" altLang="zh-CN" sz="2800" b="1" i="1"/>
              <a:t>B</a:t>
            </a:r>
            <a:r>
              <a:rPr lang="en-US" altLang="zh-CN" sz="2800" b="1"/>
              <a:t> = {1, 2, 3, 4, 6, 7, 8} </a:t>
            </a:r>
          </a:p>
          <a:p>
            <a:pPr algn="l"/>
            <a:r>
              <a:rPr lang="en-US" altLang="zh-CN" sz="2800" b="1" i="1"/>
              <a:t>C</a:t>
            </a:r>
            <a:r>
              <a:rPr lang="en-US" altLang="zh-CN" sz="2800" b="1"/>
              <a:t> = {1, 2, 4, 5, 6, 7} </a:t>
            </a:r>
          </a:p>
          <a:p>
            <a:pPr algn="l"/>
            <a:endParaRPr lang="zh-CN" altLang="en-US" sz="2800" b="1"/>
          </a:p>
        </p:txBody>
      </p:sp>
      <p:sp>
        <p:nvSpPr>
          <p:cNvPr id="384073" name="Rectangle 7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2.3  有 限 自 动 机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047" name="Group 71"/>
          <p:cNvGrpSpPr>
            <a:grpSpLocks/>
          </p:cNvGrpSpPr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382979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382980" name="Group 4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82981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382982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382983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82984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2985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382986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82987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82988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2989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82990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82991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2992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2993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382994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382995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382996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2997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2998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2999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383001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383002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383003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3004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3005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3006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3007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3008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3009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3010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3011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3012" name="Freeform 36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3013" name="Freeform 37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3014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3015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3016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</p:grpSp>
      <p:graphicFrame>
        <p:nvGraphicFramePr>
          <p:cNvPr id="383017" name="Group 41"/>
          <p:cNvGraphicFramePr>
            <a:graphicFrameLocks noGrp="1"/>
          </p:cNvGraphicFramePr>
          <p:nvPr>
            <p:ph idx="1"/>
          </p:nvPr>
        </p:nvGraphicFramePr>
        <p:xfrm>
          <a:off x="5486400" y="1219200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/>
                <a:gridCol w="1089025"/>
                <a:gridCol w="1076325"/>
              </a:tblGrid>
              <a:tr h="42068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0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3045" name="Rectangle 69"/>
          <p:cNvSpPr>
            <a:spLocks noChangeArrowheads="1"/>
          </p:cNvSpPr>
          <p:nvPr/>
        </p:nvSpPr>
        <p:spPr bwMode="auto">
          <a:xfrm>
            <a:off x="5638800" y="1371600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383046" name="Rectangle 70"/>
          <p:cNvSpPr>
            <a:spLocks noChangeArrowheads="1"/>
          </p:cNvSpPr>
          <p:nvPr/>
        </p:nvSpPr>
        <p:spPr bwMode="auto">
          <a:xfrm>
            <a:off x="685800" y="12954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/>
          <a:lstStyle/>
          <a:p>
            <a:pPr algn="l"/>
            <a:r>
              <a:rPr lang="en-US" altLang="zh-CN" sz="2800" b="1" i="1"/>
              <a:t>A</a:t>
            </a:r>
            <a:r>
              <a:rPr lang="en-US" altLang="zh-CN" sz="2800" b="1"/>
              <a:t> = {0, 1, 2, 4, 7} </a:t>
            </a:r>
          </a:p>
          <a:p>
            <a:pPr algn="l"/>
            <a:r>
              <a:rPr lang="en-US" altLang="zh-CN" sz="2800" b="1" i="1"/>
              <a:t>B</a:t>
            </a:r>
            <a:r>
              <a:rPr lang="en-US" altLang="zh-CN" sz="2800" b="1"/>
              <a:t> = {1, 2, 3, 4, 6, 7, 8} </a:t>
            </a:r>
          </a:p>
          <a:p>
            <a:pPr algn="l"/>
            <a:r>
              <a:rPr lang="en-US" altLang="zh-CN" sz="2800" b="1" i="1"/>
              <a:t>C</a:t>
            </a:r>
            <a:r>
              <a:rPr lang="en-US" altLang="zh-CN" sz="2800" b="1"/>
              <a:t> = {1, 2, 4, 5, 6, 7} </a:t>
            </a:r>
          </a:p>
          <a:p>
            <a:pPr algn="l"/>
            <a:r>
              <a:rPr lang="en-US" altLang="zh-CN" sz="2800" b="1" i="1"/>
              <a:t>D</a:t>
            </a:r>
            <a:r>
              <a:rPr lang="en-US" altLang="zh-CN" sz="2800" b="1"/>
              <a:t> = {1, 2, 4, </a:t>
            </a:r>
            <a:r>
              <a:rPr lang="en-US" altLang="zh-CN" sz="2800" b="1">
                <a:solidFill>
                  <a:srgbClr val="00FF00"/>
                </a:solidFill>
              </a:rPr>
              <a:t>5</a:t>
            </a:r>
            <a:r>
              <a:rPr lang="en-US" altLang="zh-CN" sz="2800" b="1"/>
              <a:t>, 6, 7, </a:t>
            </a:r>
            <a:r>
              <a:rPr lang="en-US" altLang="zh-CN" sz="2800" b="1">
                <a:solidFill>
                  <a:srgbClr val="00FF00"/>
                </a:solidFill>
              </a:rPr>
              <a:t>9</a:t>
            </a:r>
            <a:r>
              <a:rPr lang="en-US" altLang="zh-CN" sz="2800" b="1"/>
              <a:t>}</a:t>
            </a:r>
            <a:r>
              <a:rPr lang="en-US" altLang="zh-CN" sz="2800"/>
              <a:t> </a:t>
            </a:r>
            <a:endParaRPr lang="zh-CN" altLang="en-US" sz="2800"/>
          </a:p>
        </p:txBody>
      </p:sp>
      <p:sp>
        <p:nvSpPr>
          <p:cNvPr id="383049" name="Rectangle 7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2.3  有 限 自 动 机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215" name="Group 71"/>
          <p:cNvGrpSpPr>
            <a:grpSpLocks/>
          </p:cNvGrpSpPr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390147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390148" name="Group 4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90149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390150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390151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90152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90153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390154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90155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90156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90157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90158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90159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90160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90161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390162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390163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390164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90165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90166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90167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390168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390169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390170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390171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90172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90173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90174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90175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90176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90177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90178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90179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90180" name="Freeform 36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90181" name="Freeform 37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90182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90183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90184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</p:grpSp>
      <p:graphicFrame>
        <p:nvGraphicFramePr>
          <p:cNvPr id="390185" name="Group 41"/>
          <p:cNvGraphicFramePr>
            <a:graphicFrameLocks noGrp="1"/>
          </p:cNvGraphicFramePr>
          <p:nvPr>
            <p:ph idx="1"/>
          </p:nvPr>
        </p:nvGraphicFramePr>
        <p:xfrm>
          <a:off x="5486400" y="1219200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/>
                <a:gridCol w="1089025"/>
                <a:gridCol w="1076325"/>
              </a:tblGrid>
              <a:tr h="42068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0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213" name="Rectangle 69"/>
          <p:cNvSpPr>
            <a:spLocks noChangeArrowheads="1"/>
          </p:cNvSpPr>
          <p:nvPr/>
        </p:nvSpPr>
        <p:spPr bwMode="auto">
          <a:xfrm>
            <a:off x="5638800" y="1371600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390214" name="Rectangle 70"/>
          <p:cNvSpPr>
            <a:spLocks noChangeArrowheads="1"/>
          </p:cNvSpPr>
          <p:nvPr/>
        </p:nvSpPr>
        <p:spPr bwMode="auto">
          <a:xfrm>
            <a:off x="685800" y="12954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/>
          <a:lstStyle/>
          <a:p>
            <a:pPr algn="l"/>
            <a:r>
              <a:rPr lang="en-US" altLang="zh-CN" sz="2800" b="1" i="1"/>
              <a:t>A</a:t>
            </a:r>
            <a:r>
              <a:rPr lang="en-US" altLang="zh-CN" sz="2800" b="1"/>
              <a:t> = {0, 1, 2, 4, 7} </a:t>
            </a:r>
          </a:p>
          <a:p>
            <a:pPr algn="l"/>
            <a:r>
              <a:rPr lang="en-US" altLang="zh-CN" sz="2800" b="1" i="1"/>
              <a:t>B</a:t>
            </a:r>
            <a:r>
              <a:rPr lang="en-US" altLang="zh-CN" sz="2800" b="1"/>
              <a:t> = {1, 2, 3, 4, 6, 7, 8} </a:t>
            </a:r>
          </a:p>
          <a:p>
            <a:pPr algn="l"/>
            <a:r>
              <a:rPr lang="en-US" altLang="zh-CN" sz="2800" b="1" i="1"/>
              <a:t>C</a:t>
            </a:r>
            <a:r>
              <a:rPr lang="en-US" altLang="zh-CN" sz="2800" b="1"/>
              <a:t> = {1, 2, 4, 5, 6, 7} </a:t>
            </a:r>
          </a:p>
          <a:p>
            <a:pPr algn="l"/>
            <a:r>
              <a:rPr lang="en-US" altLang="zh-CN" sz="2800" b="1" i="1"/>
              <a:t>D</a:t>
            </a:r>
            <a:r>
              <a:rPr lang="en-US" altLang="zh-CN" sz="2800" b="1"/>
              <a:t> = {1, 2, 4, 5, 6, 7, 9}</a:t>
            </a:r>
            <a:r>
              <a:rPr lang="en-US" altLang="zh-CN" sz="2800"/>
              <a:t> </a:t>
            </a:r>
            <a:endParaRPr lang="zh-CN" altLang="en-US" sz="2800"/>
          </a:p>
        </p:txBody>
      </p:sp>
      <p:sp>
        <p:nvSpPr>
          <p:cNvPr id="390217" name="Rectangle 7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2.3  有 限 自 动 机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999" name="Group 71"/>
          <p:cNvGrpSpPr>
            <a:grpSpLocks/>
          </p:cNvGrpSpPr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380931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380932" name="Group 4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80933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380934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380935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80936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0937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380938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80939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80940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0941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80942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80943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944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945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380946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380947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380948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949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950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951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380952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380953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380954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380955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956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957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958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959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960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961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0962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0963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0964" name="Freeform 36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965" name="Freeform 37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0966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0967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0968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</p:grpSp>
      <p:graphicFrame>
        <p:nvGraphicFramePr>
          <p:cNvPr id="380969" name="Group 41"/>
          <p:cNvGraphicFramePr>
            <a:graphicFrameLocks noGrp="1"/>
          </p:cNvGraphicFramePr>
          <p:nvPr>
            <p:ph idx="1"/>
          </p:nvPr>
        </p:nvGraphicFramePr>
        <p:xfrm>
          <a:off x="5486400" y="1219200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/>
                <a:gridCol w="1089025"/>
                <a:gridCol w="1076325"/>
              </a:tblGrid>
              <a:tr h="42068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0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0997" name="Rectangle 69"/>
          <p:cNvSpPr>
            <a:spLocks noChangeArrowheads="1"/>
          </p:cNvSpPr>
          <p:nvPr/>
        </p:nvSpPr>
        <p:spPr bwMode="auto">
          <a:xfrm>
            <a:off x="5638800" y="1371600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380998" name="Rectangle 70"/>
          <p:cNvSpPr>
            <a:spLocks noChangeArrowheads="1"/>
          </p:cNvSpPr>
          <p:nvPr/>
        </p:nvSpPr>
        <p:spPr bwMode="auto">
          <a:xfrm>
            <a:off x="685800" y="12954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/>
          <a:lstStyle/>
          <a:p>
            <a:pPr algn="l"/>
            <a:r>
              <a:rPr lang="en-US" altLang="zh-CN" sz="2800" b="1" i="1"/>
              <a:t>A</a:t>
            </a:r>
            <a:r>
              <a:rPr lang="en-US" altLang="zh-CN" sz="2800" b="1"/>
              <a:t> = {0, 1, 2, 4, 7} </a:t>
            </a:r>
          </a:p>
          <a:p>
            <a:pPr algn="l"/>
            <a:r>
              <a:rPr lang="en-US" altLang="zh-CN" sz="2800" b="1" i="1"/>
              <a:t>B</a:t>
            </a:r>
            <a:r>
              <a:rPr lang="en-US" altLang="zh-CN" sz="2800" b="1"/>
              <a:t> = {1, 2, 3, 4, 6, 7, 8} </a:t>
            </a:r>
          </a:p>
          <a:p>
            <a:pPr algn="l"/>
            <a:r>
              <a:rPr lang="en-US" altLang="zh-CN" sz="2800" b="1" i="1"/>
              <a:t>C</a:t>
            </a:r>
            <a:r>
              <a:rPr lang="en-US" altLang="zh-CN" sz="2800" b="1"/>
              <a:t> = {1, 2, 4, 5, 6, 7} </a:t>
            </a:r>
          </a:p>
          <a:p>
            <a:pPr algn="l"/>
            <a:r>
              <a:rPr lang="en-US" altLang="zh-CN" sz="2800" b="1" i="1"/>
              <a:t>D</a:t>
            </a:r>
            <a:r>
              <a:rPr lang="en-US" altLang="zh-CN" sz="2800" b="1"/>
              <a:t> = {1, 2, 4, 5, 6, 7, 9}</a:t>
            </a:r>
            <a:r>
              <a:rPr lang="en-US" altLang="zh-CN" sz="2800"/>
              <a:t> </a:t>
            </a:r>
            <a:endParaRPr lang="zh-CN" altLang="en-US" sz="2800"/>
          </a:p>
        </p:txBody>
      </p:sp>
      <p:sp>
        <p:nvSpPr>
          <p:cNvPr id="381001" name="Rectangle 7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2.3  有 限 自 动 机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023" name="Group 71"/>
          <p:cNvGrpSpPr>
            <a:grpSpLocks/>
          </p:cNvGrpSpPr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381955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381956" name="Group 4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381957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381958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381959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81960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1961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381962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81963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81964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1965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81966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81967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1968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1969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381970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381971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381972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1973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1974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1975" name="Oval 23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381976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381977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381978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381979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1980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1981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1982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1983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1984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1985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1986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1987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1988" name="Freeform 36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1989" name="Freeform 37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1990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1991" name="Rectangle 39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1992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</p:grpSp>
      <p:graphicFrame>
        <p:nvGraphicFramePr>
          <p:cNvPr id="381993" name="Group 41"/>
          <p:cNvGraphicFramePr>
            <a:graphicFrameLocks noGrp="1"/>
          </p:cNvGraphicFramePr>
          <p:nvPr>
            <p:ph idx="1"/>
          </p:nvPr>
        </p:nvGraphicFramePr>
        <p:xfrm>
          <a:off x="5486400" y="1219200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/>
                <a:gridCol w="1089025"/>
                <a:gridCol w="1076325"/>
              </a:tblGrid>
              <a:tr h="42068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0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2021" name="Rectangle 69"/>
          <p:cNvSpPr>
            <a:spLocks noChangeArrowheads="1"/>
          </p:cNvSpPr>
          <p:nvPr/>
        </p:nvSpPr>
        <p:spPr bwMode="auto">
          <a:xfrm>
            <a:off x="5638800" y="1371600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382022" name="Rectangle 70"/>
          <p:cNvSpPr>
            <a:spLocks noChangeArrowheads="1"/>
          </p:cNvSpPr>
          <p:nvPr/>
        </p:nvSpPr>
        <p:spPr bwMode="auto">
          <a:xfrm>
            <a:off x="685800" y="1295400"/>
            <a:ext cx="36576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/>
          <a:lstStyle/>
          <a:p>
            <a:pPr algn="l"/>
            <a:r>
              <a:rPr lang="en-US" altLang="zh-CN" sz="2800" b="1" i="1"/>
              <a:t>A</a:t>
            </a:r>
            <a:r>
              <a:rPr lang="en-US" altLang="zh-CN" sz="2800" b="1"/>
              <a:t> = {0, 1, 2, 4, 7} </a:t>
            </a:r>
          </a:p>
          <a:p>
            <a:pPr algn="l"/>
            <a:r>
              <a:rPr lang="en-US" altLang="zh-CN" sz="2800" b="1" i="1"/>
              <a:t>B</a:t>
            </a:r>
            <a:r>
              <a:rPr lang="en-US" altLang="zh-CN" sz="2800" b="1"/>
              <a:t> = {1, 2, 3, 4, 6, 7, 8} </a:t>
            </a:r>
          </a:p>
          <a:p>
            <a:pPr algn="l"/>
            <a:r>
              <a:rPr lang="en-US" altLang="zh-CN" sz="2800" b="1" i="1"/>
              <a:t>C</a:t>
            </a:r>
            <a:r>
              <a:rPr lang="en-US" altLang="zh-CN" sz="2800" b="1"/>
              <a:t> = {1, 2, 4, 5, 6, 7} </a:t>
            </a:r>
          </a:p>
          <a:p>
            <a:pPr algn="l"/>
            <a:r>
              <a:rPr lang="en-US" altLang="zh-CN" sz="2800" b="1" i="1"/>
              <a:t>D</a:t>
            </a:r>
            <a:r>
              <a:rPr lang="en-US" altLang="zh-CN" sz="2800" b="1"/>
              <a:t> = {1, 2, 4, 5, 6, 7, 9}</a:t>
            </a:r>
            <a:r>
              <a:rPr lang="en-US" altLang="zh-CN" sz="2800"/>
              <a:t> </a:t>
            </a:r>
            <a:endParaRPr lang="zh-CN" altLang="en-US" sz="2800"/>
          </a:p>
        </p:txBody>
      </p:sp>
      <p:sp>
        <p:nvSpPr>
          <p:cNvPr id="382025" name="Rectangle 7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2.3  有 限 自 动 机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219" name="Group 3"/>
          <p:cNvGrpSpPr>
            <a:grpSpLocks/>
          </p:cNvGrpSpPr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649220" name="Oval 4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649221" name="Group 5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649222" name="Oval 6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649223" name="Oval 7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649224" name="Rectangle 8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49225" name="Rectangle 9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9226" name="Oval 10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649227" name="Rectangle 11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49228" name="Rectangle 12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49229" name="Rectangle 13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9230" name="Rectangle 14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49231" name="Rectangle 15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49232" name="Line 16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233" name="Line 17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234" name="Oval 18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649235" name="Oval 19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649236" name="Oval 20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649237" name="Line 21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238" name="Line 22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239" name="Line 23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240" name="Oval 24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649241" name="Oval 25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649242" name="Oval 26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649243" name="Oval 27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649244" name="Line 28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245" name="Line 29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246" name="Line 30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247" name="Line 31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248" name="Line 32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249" name="Line 33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250" name="Rectangle 34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9251" name="Rectangle 35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9252" name="Rectangle 36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9253" name="Freeform 37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254" name="Freeform 38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255" name="Rectangle 39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9256" name="Rectangle 40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49257" name="Rectangle 41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</p:grpSp>
      <p:graphicFrame>
        <p:nvGraphicFramePr>
          <p:cNvPr id="649258" name="Group 42"/>
          <p:cNvGraphicFramePr>
            <a:graphicFrameLocks noGrp="1"/>
          </p:cNvGraphicFramePr>
          <p:nvPr>
            <p:ph idx="1"/>
          </p:nvPr>
        </p:nvGraphicFramePr>
        <p:xfrm>
          <a:off x="5486400" y="1219200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/>
                <a:gridCol w="1089025"/>
                <a:gridCol w="1076325"/>
              </a:tblGrid>
              <a:tr h="42068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0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9286" name="Rectangle 70"/>
          <p:cNvSpPr>
            <a:spLocks noChangeArrowheads="1"/>
          </p:cNvSpPr>
          <p:nvPr/>
        </p:nvSpPr>
        <p:spPr bwMode="auto">
          <a:xfrm>
            <a:off x="5638800" y="1371600"/>
            <a:ext cx="838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grpSp>
        <p:nvGrpSpPr>
          <p:cNvPr id="649288" name="Group 72"/>
          <p:cNvGrpSpPr>
            <a:grpSpLocks/>
          </p:cNvGrpSpPr>
          <p:nvPr/>
        </p:nvGrpSpPr>
        <p:grpSpPr bwMode="auto">
          <a:xfrm>
            <a:off x="287338" y="981075"/>
            <a:ext cx="4114800" cy="2819400"/>
            <a:chOff x="3024" y="1008"/>
            <a:chExt cx="2592" cy="1776"/>
          </a:xfrm>
        </p:grpSpPr>
        <p:sp>
          <p:nvSpPr>
            <p:cNvPr id="649289" name="Oval 73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B</a:t>
              </a:r>
            </a:p>
          </p:txBody>
        </p:sp>
        <p:grpSp>
          <p:nvGrpSpPr>
            <p:cNvPr id="649290" name="Group 74"/>
            <p:cNvGrpSpPr>
              <a:grpSpLocks/>
            </p:cNvGrpSpPr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649291" name="Oval 7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649292" name="Oval 7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en-US" altLang="zh-CN" b="1"/>
                  <a:t>D</a:t>
                </a:r>
              </a:p>
            </p:txBody>
          </p:sp>
        </p:grpSp>
        <p:sp>
          <p:nvSpPr>
            <p:cNvPr id="649293" name="Line 77"/>
            <p:cNvSpPr>
              <a:spLocks noChangeShapeType="1"/>
            </p:cNvSpPr>
            <p:nvPr/>
          </p:nvSpPr>
          <p:spPr bwMode="auto">
            <a:xfrm>
              <a:off x="3024" y="2227"/>
              <a:ext cx="607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649294" name="Line 78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295" name="Rectangle 79"/>
            <p:cNvSpPr>
              <a:spLocks noChangeArrowheads="1"/>
            </p:cNvSpPr>
            <p:nvPr/>
          </p:nvSpPr>
          <p:spPr bwMode="auto">
            <a:xfrm>
              <a:off x="3072" y="1992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49296" name="Rectangle 80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49297" name="Line 81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298" name="Freeform 82"/>
            <p:cNvSpPr>
              <a:spLocks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FF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299" name="Oval 83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A</a:t>
              </a:r>
            </a:p>
          </p:txBody>
        </p:sp>
        <p:sp>
          <p:nvSpPr>
            <p:cNvPr id="649300" name="Freeform 84"/>
            <p:cNvSpPr>
              <a:spLocks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FF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301" name="Rectangle 85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49302" name="Rectangle 86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49303" name="Rectangle 87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49304" name="Freeform 88"/>
            <p:cNvSpPr>
              <a:spLocks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rgbClr val="00FF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305" name="Rectangle 89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49306" name="Rectangle 90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49307" name="Oval 91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C</a:t>
              </a:r>
            </a:p>
          </p:txBody>
        </p:sp>
        <p:sp>
          <p:nvSpPr>
            <p:cNvPr id="649308" name="Line 92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309" name="Line 93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310" name="Line 94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49311" name="Rectangle 95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49312" name="Rectangle 96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</p:grpSp>
      <p:sp>
        <p:nvSpPr>
          <p:cNvPr id="649314" name="Rectangle 98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2.3  有 限 自 动 机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243" name="Group 3"/>
          <p:cNvGrpSpPr>
            <a:grpSpLocks/>
          </p:cNvGrpSpPr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650244" name="Oval 4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650245" name="Group 5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650246" name="Oval 6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650247" name="Oval 7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650248" name="Rectangle 8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50249" name="Rectangle 9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0250" name="Oval 10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650251" name="Rectangle 11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0252" name="Rectangle 12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0253" name="Rectangle 13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0254" name="Rectangle 14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0255" name="Rectangle 15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0256" name="Line 16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257" name="Line 17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258" name="Oval 18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650259" name="Oval 19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650260" name="Oval 20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650261" name="Line 21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262" name="Line 22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263" name="Line 23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264" name="Oval 24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650265" name="Oval 25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650266" name="Oval 26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650267" name="Oval 27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650268" name="Line 28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269" name="Line 29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270" name="Line 30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271" name="Line 31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272" name="Line 32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273" name="Line 33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274" name="Rectangle 34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0275" name="Rectangle 35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0276" name="Rectangle 36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0277" name="Freeform 37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278" name="Freeform 38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279" name="Rectangle 39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0280" name="Rectangle 40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0281" name="Rectangle 41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</p:grpSp>
      <p:grpSp>
        <p:nvGrpSpPr>
          <p:cNvPr id="650311" name="Group 71"/>
          <p:cNvGrpSpPr>
            <a:grpSpLocks/>
          </p:cNvGrpSpPr>
          <p:nvPr/>
        </p:nvGrpSpPr>
        <p:grpSpPr bwMode="auto">
          <a:xfrm>
            <a:off x="287338" y="981075"/>
            <a:ext cx="4114800" cy="2819400"/>
            <a:chOff x="3024" y="1008"/>
            <a:chExt cx="2592" cy="1776"/>
          </a:xfrm>
        </p:grpSpPr>
        <p:sp>
          <p:nvSpPr>
            <p:cNvPr id="650312" name="Oval 72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B</a:t>
              </a:r>
            </a:p>
          </p:txBody>
        </p:sp>
        <p:grpSp>
          <p:nvGrpSpPr>
            <p:cNvPr id="650313" name="Group 73"/>
            <p:cNvGrpSpPr>
              <a:grpSpLocks/>
            </p:cNvGrpSpPr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650314" name="Oval 7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650315" name="Oval 7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en-US" altLang="zh-CN" b="1"/>
                  <a:t>D</a:t>
                </a:r>
              </a:p>
            </p:txBody>
          </p:sp>
        </p:grpSp>
        <p:sp>
          <p:nvSpPr>
            <p:cNvPr id="650316" name="Line 76"/>
            <p:cNvSpPr>
              <a:spLocks noChangeShapeType="1"/>
            </p:cNvSpPr>
            <p:nvPr/>
          </p:nvSpPr>
          <p:spPr bwMode="auto">
            <a:xfrm>
              <a:off x="3024" y="2227"/>
              <a:ext cx="607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650317" name="Line 77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318" name="Rectangle 78"/>
            <p:cNvSpPr>
              <a:spLocks noChangeArrowheads="1"/>
            </p:cNvSpPr>
            <p:nvPr/>
          </p:nvSpPr>
          <p:spPr bwMode="auto">
            <a:xfrm>
              <a:off x="3072" y="1992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50319" name="Rectangle 79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0320" name="Line 80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321" name="Freeform 81"/>
            <p:cNvSpPr>
              <a:spLocks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FF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322" name="Oval 82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A</a:t>
              </a:r>
            </a:p>
          </p:txBody>
        </p:sp>
        <p:sp>
          <p:nvSpPr>
            <p:cNvPr id="650323" name="Freeform 83"/>
            <p:cNvSpPr>
              <a:spLocks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FF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324" name="Rectangle 84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0325" name="Rectangle 85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0326" name="Rectangle 86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0327" name="Freeform 87"/>
            <p:cNvSpPr>
              <a:spLocks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rgbClr val="00FF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328" name="Rectangle 88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0329" name="Rectangle 89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0330" name="Oval 90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C</a:t>
              </a:r>
            </a:p>
          </p:txBody>
        </p:sp>
        <p:sp>
          <p:nvSpPr>
            <p:cNvPr id="650331" name="Line 91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332" name="Line 92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333" name="Line 93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334" name="Rectangle 94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0335" name="Rectangle 95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</p:grpSp>
      <p:grpSp>
        <p:nvGrpSpPr>
          <p:cNvPr id="650337" name="Group 97"/>
          <p:cNvGrpSpPr>
            <a:grpSpLocks/>
          </p:cNvGrpSpPr>
          <p:nvPr/>
        </p:nvGrpSpPr>
        <p:grpSpPr bwMode="auto">
          <a:xfrm>
            <a:off x="4549775" y="1989138"/>
            <a:ext cx="4343400" cy="1905000"/>
            <a:chOff x="1632" y="576"/>
            <a:chExt cx="2736" cy="1200"/>
          </a:xfrm>
        </p:grpSpPr>
        <p:sp>
          <p:nvSpPr>
            <p:cNvPr id="650338" name="Oval 98"/>
            <p:cNvSpPr>
              <a:spLocks noChangeArrowheads="1"/>
            </p:cNvSpPr>
            <p:nvPr/>
          </p:nvSpPr>
          <p:spPr bwMode="auto">
            <a:xfrm>
              <a:off x="3200" y="1075"/>
              <a:ext cx="289" cy="30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650339" name="Group 99"/>
            <p:cNvGrpSpPr>
              <a:grpSpLocks/>
            </p:cNvGrpSpPr>
            <p:nvPr/>
          </p:nvGrpSpPr>
          <p:grpSpPr bwMode="auto">
            <a:xfrm>
              <a:off x="4079" y="1064"/>
              <a:ext cx="289" cy="305"/>
              <a:chOff x="7120" y="12162"/>
              <a:chExt cx="425" cy="425"/>
            </a:xfrm>
          </p:grpSpPr>
          <p:sp>
            <p:nvSpPr>
              <p:cNvPr id="650340" name="Oval 10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650341" name="Oval 10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2</a:t>
                </a:r>
              </a:p>
            </p:txBody>
          </p:sp>
        </p:grpSp>
        <p:sp>
          <p:nvSpPr>
            <p:cNvPr id="650342" name="Line 102"/>
            <p:cNvSpPr>
              <a:spLocks noChangeShapeType="1"/>
            </p:cNvSpPr>
            <p:nvPr/>
          </p:nvSpPr>
          <p:spPr bwMode="auto">
            <a:xfrm>
              <a:off x="1632" y="1248"/>
              <a:ext cx="64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650343" name="Line 103"/>
            <p:cNvSpPr>
              <a:spLocks noChangeShapeType="1"/>
            </p:cNvSpPr>
            <p:nvPr/>
          </p:nvSpPr>
          <p:spPr bwMode="auto">
            <a:xfrm flipV="1">
              <a:off x="2591" y="1239"/>
              <a:ext cx="58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344" name="Rectangle 104"/>
            <p:cNvSpPr>
              <a:spLocks noChangeArrowheads="1"/>
            </p:cNvSpPr>
            <p:nvPr/>
          </p:nvSpPr>
          <p:spPr bwMode="auto">
            <a:xfrm>
              <a:off x="1673" y="999"/>
              <a:ext cx="4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50345" name="Rectangle 105"/>
            <p:cNvSpPr>
              <a:spLocks noChangeArrowheads="1"/>
            </p:cNvSpPr>
            <p:nvPr/>
          </p:nvSpPr>
          <p:spPr bwMode="auto">
            <a:xfrm>
              <a:off x="2744" y="988"/>
              <a:ext cx="2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0346" name="Line 106"/>
            <p:cNvSpPr>
              <a:spLocks noChangeShapeType="1"/>
            </p:cNvSpPr>
            <p:nvPr/>
          </p:nvSpPr>
          <p:spPr bwMode="auto">
            <a:xfrm flipV="1">
              <a:off x="3501" y="1228"/>
              <a:ext cx="581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347" name="Freeform 107"/>
            <p:cNvSpPr>
              <a:spLocks/>
            </p:cNvSpPr>
            <p:nvPr/>
          </p:nvSpPr>
          <p:spPr bwMode="auto">
            <a:xfrm>
              <a:off x="2356" y="84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348" name="Oval 108"/>
            <p:cNvSpPr>
              <a:spLocks noChangeArrowheads="1"/>
            </p:cNvSpPr>
            <p:nvPr/>
          </p:nvSpPr>
          <p:spPr bwMode="auto">
            <a:xfrm>
              <a:off x="2282" y="1082"/>
              <a:ext cx="289" cy="30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650349" name="Freeform 109"/>
            <p:cNvSpPr>
              <a:spLocks/>
            </p:cNvSpPr>
            <p:nvPr/>
          </p:nvSpPr>
          <p:spPr bwMode="auto">
            <a:xfrm flipV="1">
              <a:off x="3254" y="138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350" name="Rectangle 110"/>
            <p:cNvSpPr>
              <a:spLocks noChangeArrowheads="1"/>
            </p:cNvSpPr>
            <p:nvPr/>
          </p:nvSpPr>
          <p:spPr bwMode="auto">
            <a:xfrm>
              <a:off x="3244" y="1528"/>
              <a:ext cx="23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0351" name="Rectangle 111"/>
            <p:cNvSpPr>
              <a:spLocks noChangeArrowheads="1"/>
            </p:cNvSpPr>
            <p:nvPr/>
          </p:nvSpPr>
          <p:spPr bwMode="auto">
            <a:xfrm>
              <a:off x="3683" y="956"/>
              <a:ext cx="234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0352" name="Rectangle 112"/>
            <p:cNvSpPr>
              <a:spLocks noChangeArrowheads="1"/>
            </p:cNvSpPr>
            <p:nvPr/>
          </p:nvSpPr>
          <p:spPr bwMode="auto">
            <a:xfrm>
              <a:off x="2387" y="576"/>
              <a:ext cx="235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0353" name="Freeform 113"/>
            <p:cNvSpPr>
              <a:spLocks/>
            </p:cNvSpPr>
            <p:nvPr/>
          </p:nvSpPr>
          <p:spPr bwMode="auto">
            <a:xfrm>
              <a:off x="3479" y="1330"/>
              <a:ext cx="612" cy="112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354" name="Rectangle 114"/>
            <p:cNvSpPr>
              <a:spLocks noChangeArrowheads="1"/>
            </p:cNvSpPr>
            <p:nvPr/>
          </p:nvSpPr>
          <p:spPr bwMode="auto">
            <a:xfrm>
              <a:off x="3662" y="1378"/>
              <a:ext cx="23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0355" name="Freeform 115"/>
            <p:cNvSpPr>
              <a:spLocks/>
            </p:cNvSpPr>
            <p:nvPr/>
          </p:nvSpPr>
          <p:spPr bwMode="auto">
            <a:xfrm>
              <a:off x="2560" y="843"/>
              <a:ext cx="1541" cy="295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0356" name="Rectangle 116"/>
            <p:cNvSpPr>
              <a:spLocks noChangeArrowheads="1"/>
            </p:cNvSpPr>
            <p:nvPr/>
          </p:nvSpPr>
          <p:spPr bwMode="auto">
            <a:xfrm>
              <a:off x="3305" y="587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</p:grpSp>
      <p:sp>
        <p:nvSpPr>
          <p:cNvPr id="650357" name="Rectangle 117"/>
          <p:cNvSpPr>
            <a:spLocks noChangeArrowheads="1"/>
          </p:cNvSpPr>
          <p:nvPr/>
        </p:nvSpPr>
        <p:spPr bwMode="auto">
          <a:xfrm>
            <a:off x="304800" y="685800"/>
            <a:ext cx="1828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>
                <a:latin typeface="宋体" pitchFamily="2" charset="-122"/>
              </a:rPr>
              <a:t>识别语言</a:t>
            </a:r>
          </a:p>
          <a:p>
            <a:r>
              <a:rPr lang="zh-CN" altLang="en-US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|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en-US" altLang="zh-CN" sz="2800" b="1" baseline="30000"/>
              <a:t>*</a:t>
            </a:r>
            <a:r>
              <a:rPr lang="en-US" altLang="zh-CN" sz="2800" b="1" i="1"/>
              <a:t>ab</a:t>
            </a:r>
            <a:r>
              <a:rPr lang="en-US" altLang="zh-CN" sz="2800" b="1"/>
              <a:t> </a:t>
            </a:r>
          </a:p>
          <a:p>
            <a:r>
              <a:rPr lang="zh-CN" altLang="en-US" sz="2800" b="1">
                <a:latin typeface="宋体" pitchFamily="2" charset="-122"/>
              </a:rPr>
              <a:t>的</a:t>
            </a:r>
            <a:r>
              <a:rPr lang="zh-CN" altLang="en-US" sz="2800" b="1"/>
              <a:t>自动机</a:t>
            </a:r>
          </a:p>
        </p:txBody>
      </p:sp>
      <p:sp>
        <p:nvSpPr>
          <p:cNvPr id="650360" name="Rectangle 120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2.3  有 限 自 动 机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2.1 </a:t>
            </a:r>
            <a:r>
              <a:rPr lang="zh-CN" altLang="en-US" b="1"/>
              <a:t>词法记号及属性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b="1"/>
              <a:t>2.1.2 词法记号的属性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position = initial + rate 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2800" b="1">
                <a:cs typeface="Times New Roman" pitchFamily="18" charset="0"/>
              </a:rPr>
              <a:t> 60</a:t>
            </a:r>
            <a:r>
              <a:rPr lang="zh-CN" altLang="en-US" sz="2800" b="1"/>
              <a:t>的记号和属性值：</a:t>
            </a:r>
            <a:endParaRPr lang="zh-CN" altLang="en-US" sz="2800" b="1">
              <a:latin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	  </a:t>
            </a:r>
            <a:r>
              <a:rPr lang="zh-CN" altLang="en-US" sz="2800" b="1">
                <a:sym typeface="Symbol" pitchFamily="18" charset="2"/>
              </a:rPr>
              <a:t></a:t>
            </a:r>
            <a:r>
              <a:rPr lang="en-US" altLang="zh-CN" sz="2800" b="1">
                <a:cs typeface="Times New Roman" pitchFamily="18" charset="0"/>
              </a:rPr>
              <a:t>id</a:t>
            </a:r>
            <a:r>
              <a:rPr lang="en-US" altLang="zh-CN" sz="2800" b="1"/>
              <a:t>，</a:t>
            </a:r>
            <a:r>
              <a:rPr lang="zh-CN" altLang="en-US" sz="2800" b="1"/>
              <a:t>指向符号表中</a:t>
            </a:r>
            <a:r>
              <a:rPr lang="en-US" altLang="zh-CN" sz="2800" b="1">
                <a:cs typeface="Times New Roman" pitchFamily="18" charset="0"/>
              </a:rPr>
              <a:t>position</a:t>
            </a:r>
            <a:r>
              <a:rPr lang="zh-CN" altLang="en-US" sz="2800" b="1"/>
              <a:t>条目的指针</a:t>
            </a:r>
            <a:r>
              <a:rPr lang="zh-CN" altLang="en-US" sz="2800" b="1">
                <a:sym typeface="Symbol" pitchFamily="18" charset="2"/>
              </a:rPr>
              <a:t></a:t>
            </a:r>
            <a:endParaRPr lang="zh-CN" altLang="en-US" sz="2800" b="1">
              <a:latin typeface="宋体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b="1">
                <a:sym typeface="Symbol" pitchFamily="18" charset="2"/>
              </a:rPr>
              <a:t>	</a:t>
            </a:r>
            <a:r>
              <a:rPr lang="en-US" altLang="zh-CN" b="1">
                <a:cs typeface="Times New Roman" pitchFamily="18" charset="0"/>
              </a:rPr>
              <a:t>assign _ op</a:t>
            </a:r>
            <a:r>
              <a:rPr lang="en-US" altLang="zh-CN" b="1">
                <a:sym typeface="Symbol" pitchFamily="18" charset="2"/>
              </a:rPr>
              <a:t></a:t>
            </a:r>
            <a:endParaRPr lang="en-US" altLang="zh-CN" b="1">
              <a:latin typeface="宋体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b="1">
                <a:latin typeface="宋体" pitchFamily="2" charset="-122"/>
              </a:rPr>
              <a:t>	</a:t>
            </a:r>
            <a:r>
              <a:rPr lang="en-US" altLang="zh-CN" b="1">
                <a:sym typeface="Symbol" pitchFamily="18" charset="2"/>
              </a:rPr>
              <a:t></a:t>
            </a:r>
            <a:r>
              <a:rPr lang="en-US" altLang="zh-CN" b="1">
                <a:cs typeface="Times New Roman" pitchFamily="18" charset="0"/>
              </a:rPr>
              <a:t>id</a:t>
            </a:r>
            <a:r>
              <a:rPr lang="en-US" altLang="zh-CN" b="1"/>
              <a:t>，</a:t>
            </a:r>
            <a:r>
              <a:rPr lang="zh-CN" altLang="en-US" b="1"/>
              <a:t>指向符号表中</a:t>
            </a:r>
            <a:r>
              <a:rPr lang="en-US" altLang="zh-CN" b="1">
                <a:cs typeface="Times New Roman" pitchFamily="18" charset="0"/>
              </a:rPr>
              <a:t>initial</a:t>
            </a:r>
            <a:r>
              <a:rPr lang="zh-CN" altLang="en-US" b="1"/>
              <a:t>条目的指针</a:t>
            </a:r>
            <a:r>
              <a:rPr lang="zh-CN" altLang="en-US" b="1">
                <a:sym typeface="Symbol" pitchFamily="18" charset="2"/>
              </a:rPr>
              <a:t></a:t>
            </a:r>
            <a:endParaRPr lang="zh-CN" altLang="en-US" b="1">
              <a:latin typeface="宋体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b="1">
                <a:sym typeface="Symbol" pitchFamily="18" charset="2"/>
              </a:rPr>
              <a:t>	</a:t>
            </a:r>
            <a:r>
              <a:rPr lang="en-US" altLang="zh-CN" b="1">
                <a:cs typeface="Times New Roman" pitchFamily="18" charset="0"/>
              </a:rPr>
              <a:t>add_op</a:t>
            </a:r>
            <a:r>
              <a:rPr lang="en-US" altLang="zh-CN" b="1">
                <a:sym typeface="Symbol" pitchFamily="18" charset="2"/>
              </a:rPr>
              <a:t></a:t>
            </a:r>
            <a:endParaRPr lang="en-US" altLang="zh-CN" b="1">
              <a:latin typeface="宋体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b="1">
                <a:sym typeface="Symbol" pitchFamily="18" charset="2"/>
              </a:rPr>
              <a:t>	</a:t>
            </a:r>
            <a:r>
              <a:rPr lang="en-US" altLang="zh-CN" b="1">
                <a:cs typeface="Times New Roman" pitchFamily="18" charset="0"/>
              </a:rPr>
              <a:t>id</a:t>
            </a:r>
            <a:r>
              <a:rPr lang="en-US" altLang="zh-CN" b="1"/>
              <a:t>，</a:t>
            </a:r>
            <a:r>
              <a:rPr lang="zh-CN" altLang="en-US" b="1"/>
              <a:t>指向符号表中</a:t>
            </a:r>
            <a:r>
              <a:rPr lang="en-US" altLang="zh-CN" b="1">
                <a:cs typeface="Times New Roman" pitchFamily="18" charset="0"/>
              </a:rPr>
              <a:t>rate</a:t>
            </a:r>
            <a:r>
              <a:rPr lang="zh-CN" altLang="en-US" b="1"/>
              <a:t>条目的指针</a:t>
            </a:r>
            <a:r>
              <a:rPr lang="zh-CN" altLang="en-US" b="1">
                <a:sym typeface="Symbol" pitchFamily="18" charset="2"/>
              </a:rPr>
              <a:t></a:t>
            </a:r>
            <a:endParaRPr lang="zh-CN" altLang="en-US" b="1">
              <a:latin typeface="宋体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b="1">
                <a:latin typeface="宋体" pitchFamily="2" charset="-122"/>
              </a:rPr>
              <a:t>	</a:t>
            </a:r>
            <a:r>
              <a:rPr lang="zh-CN" altLang="en-US" b="1">
                <a:sym typeface="Symbol" pitchFamily="18" charset="2"/>
              </a:rPr>
              <a:t></a:t>
            </a:r>
            <a:r>
              <a:rPr lang="en-US" altLang="zh-CN" b="1">
                <a:cs typeface="Times New Roman" pitchFamily="18" charset="0"/>
              </a:rPr>
              <a:t>mul_ op</a:t>
            </a:r>
            <a:r>
              <a:rPr lang="en-US" altLang="zh-CN" b="1">
                <a:sym typeface="Symbol" pitchFamily="18" charset="2"/>
              </a:rPr>
              <a:t></a:t>
            </a:r>
            <a:endParaRPr lang="en-US" altLang="zh-CN" b="1">
              <a:latin typeface="宋体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b="1">
                <a:sym typeface="Symbol" pitchFamily="18" charset="2"/>
              </a:rPr>
              <a:t>	</a:t>
            </a:r>
            <a:r>
              <a:rPr lang="en-US" altLang="zh-CN" b="1">
                <a:cs typeface="Times New Roman" pitchFamily="18" charset="0"/>
              </a:rPr>
              <a:t>number</a:t>
            </a:r>
            <a:r>
              <a:rPr lang="en-US" altLang="zh-CN" b="1"/>
              <a:t>，</a:t>
            </a:r>
            <a:r>
              <a:rPr lang="zh-CN" altLang="en-US" b="1"/>
              <a:t>整数值</a:t>
            </a:r>
            <a:r>
              <a:rPr lang="zh-CN" altLang="en-US" b="1">
                <a:cs typeface="Times New Roman" pitchFamily="18" charset="0"/>
              </a:rPr>
              <a:t>60</a:t>
            </a:r>
            <a:r>
              <a:rPr lang="zh-CN" altLang="en-US" b="1">
                <a:sym typeface="Symbol" pitchFamily="18" charset="2"/>
              </a:rPr>
              <a:t>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267" name="Group 3"/>
          <p:cNvGrpSpPr>
            <a:grpSpLocks/>
          </p:cNvGrpSpPr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651268" name="Oval 4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651269" name="Group 5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651270" name="Oval 6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651271" name="Oval 7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651272" name="Rectangle 8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51273" name="Rectangle 9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1274" name="Oval 10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651275" name="Rectangle 11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1276" name="Rectangle 12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1277" name="Rectangle 13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1278" name="Rectangle 14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1279" name="Rectangle 15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1280" name="Line 16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81" name="Line 17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82" name="Oval 18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651283" name="Oval 19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651284" name="Oval 20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651285" name="Line 21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86" name="Line 22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87" name="Line 23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88" name="Oval 24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651289" name="Oval 25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651290" name="Oval 26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651291" name="Oval 27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651292" name="Line 28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93" name="Line 29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94" name="Line 30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95" name="Line 31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96" name="Line 32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97" name="Line 33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98" name="Rectangle 34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1299" name="Rectangle 35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1300" name="Rectangle 36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1301" name="Freeform 37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02" name="Freeform 38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03" name="Rectangle 39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1304" name="Rectangle 40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1305" name="Rectangle 41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</p:grpSp>
      <p:grpSp>
        <p:nvGrpSpPr>
          <p:cNvPr id="651306" name="Group 42"/>
          <p:cNvGrpSpPr>
            <a:grpSpLocks/>
          </p:cNvGrpSpPr>
          <p:nvPr/>
        </p:nvGrpSpPr>
        <p:grpSpPr bwMode="auto">
          <a:xfrm>
            <a:off x="287338" y="981075"/>
            <a:ext cx="4114800" cy="2819400"/>
            <a:chOff x="3024" y="1008"/>
            <a:chExt cx="2592" cy="1776"/>
          </a:xfrm>
        </p:grpSpPr>
        <p:sp>
          <p:nvSpPr>
            <p:cNvPr id="651307" name="Oval 43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B</a:t>
              </a:r>
            </a:p>
          </p:txBody>
        </p:sp>
        <p:grpSp>
          <p:nvGrpSpPr>
            <p:cNvPr id="651308" name="Group 44"/>
            <p:cNvGrpSpPr>
              <a:grpSpLocks/>
            </p:cNvGrpSpPr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651309" name="Oval 4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651310" name="Oval 4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en-US" altLang="zh-CN" b="1"/>
                  <a:t>D</a:t>
                </a:r>
              </a:p>
            </p:txBody>
          </p:sp>
        </p:grpSp>
        <p:sp>
          <p:nvSpPr>
            <p:cNvPr id="651311" name="Line 47"/>
            <p:cNvSpPr>
              <a:spLocks noChangeShapeType="1"/>
            </p:cNvSpPr>
            <p:nvPr/>
          </p:nvSpPr>
          <p:spPr bwMode="auto">
            <a:xfrm>
              <a:off x="3024" y="2227"/>
              <a:ext cx="607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651312" name="Line 48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13" name="Rectangle 49"/>
            <p:cNvSpPr>
              <a:spLocks noChangeArrowheads="1"/>
            </p:cNvSpPr>
            <p:nvPr/>
          </p:nvSpPr>
          <p:spPr bwMode="auto">
            <a:xfrm>
              <a:off x="3072" y="1992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51314" name="Rectangle 50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1315" name="Line 51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16" name="Freeform 52"/>
            <p:cNvSpPr>
              <a:spLocks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FF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17" name="Oval 53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A</a:t>
              </a:r>
            </a:p>
          </p:txBody>
        </p:sp>
        <p:sp>
          <p:nvSpPr>
            <p:cNvPr id="651318" name="Freeform 54"/>
            <p:cNvSpPr>
              <a:spLocks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FF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19" name="Rectangle 55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1320" name="Rectangle 56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1321" name="Rectangle 57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1322" name="Freeform 58"/>
            <p:cNvSpPr>
              <a:spLocks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rgbClr val="00FF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23" name="Rectangle 59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1324" name="Rectangle 60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1325" name="Oval 61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C</a:t>
              </a:r>
            </a:p>
          </p:txBody>
        </p:sp>
        <p:sp>
          <p:nvSpPr>
            <p:cNvPr id="651326" name="Line 62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27" name="Line 63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28" name="Line 64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29" name="Rectangle 65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1330" name="Rectangle 66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</p:grpSp>
      <p:grpSp>
        <p:nvGrpSpPr>
          <p:cNvPr id="651331" name="Group 67"/>
          <p:cNvGrpSpPr>
            <a:grpSpLocks/>
          </p:cNvGrpSpPr>
          <p:nvPr/>
        </p:nvGrpSpPr>
        <p:grpSpPr bwMode="auto">
          <a:xfrm>
            <a:off x="4549775" y="1989138"/>
            <a:ext cx="4343400" cy="1905000"/>
            <a:chOff x="1632" y="576"/>
            <a:chExt cx="2736" cy="1200"/>
          </a:xfrm>
        </p:grpSpPr>
        <p:sp>
          <p:nvSpPr>
            <p:cNvPr id="651332" name="Oval 68"/>
            <p:cNvSpPr>
              <a:spLocks noChangeArrowheads="1"/>
            </p:cNvSpPr>
            <p:nvPr/>
          </p:nvSpPr>
          <p:spPr bwMode="auto">
            <a:xfrm>
              <a:off x="3200" y="1075"/>
              <a:ext cx="289" cy="30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651333" name="Group 69"/>
            <p:cNvGrpSpPr>
              <a:grpSpLocks/>
            </p:cNvGrpSpPr>
            <p:nvPr/>
          </p:nvGrpSpPr>
          <p:grpSpPr bwMode="auto">
            <a:xfrm>
              <a:off x="4079" y="1064"/>
              <a:ext cx="289" cy="305"/>
              <a:chOff x="7120" y="12162"/>
              <a:chExt cx="425" cy="425"/>
            </a:xfrm>
          </p:grpSpPr>
          <p:sp>
            <p:nvSpPr>
              <p:cNvPr id="651334" name="Oval 7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651335" name="Oval 7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2</a:t>
                </a:r>
              </a:p>
            </p:txBody>
          </p:sp>
        </p:grpSp>
        <p:sp>
          <p:nvSpPr>
            <p:cNvPr id="651336" name="Line 72"/>
            <p:cNvSpPr>
              <a:spLocks noChangeShapeType="1"/>
            </p:cNvSpPr>
            <p:nvPr/>
          </p:nvSpPr>
          <p:spPr bwMode="auto">
            <a:xfrm>
              <a:off x="1632" y="1248"/>
              <a:ext cx="64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651337" name="Line 73"/>
            <p:cNvSpPr>
              <a:spLocks noChangeShapeType="1"/>
            </p:cNvSpPr>
            <p:nvPr/>
          </p:nvSpPr>
          <p:spPr bwMode="auto">
            <a:xfrm flipV="1">
              <a:off x="2591" y="1239"/>
              <a:ext cx="58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38" name="Rectangle 74"/>
            <p:cNvSpPr>
              <a:spLocks noChangeArrowheads="1"/>
            </p:cNvSpPr>
            <p:nvPr/>
          </p:nvSpPr>
          <p:spPr bwMode="auto">
            <a:xfrm>
              <a:off x="1673" y="999"/>
              <a:ext cx="4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51339" name="Rectangle 75"/>
            <p:cNvSpPr>
              <a:spLocks noChangeArrowheads="1"/>
            </p:cNvSpPr>
            <p:nvPr/>
          </p:nvSpPr>
          <p:spPr bwMode="auto">
            <a:xfrm>
              <a:off x="2744" y="988"/>
              <a:ext cx="2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1340" name="Line 76"/>
            <p:cNvSpPr>
              <a:spLocks noChangeShapeType="1"/>
            </p:cNvSpPr>
            <p:nvPr/>
          </p:nvSpPr>
          <p:spPr bwMode="auto">
            <a:xfrm flipV="1">
              <a:off x="3501" y="1228"/>
              <a:ext cx="581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41" name="Freeform 77"/>
            <p:cNvSpPr>
              <a:spLocks/>
            </p:cNvSpPr>
            <p:nvPr/>
          </p:nvSpPr>
          <p:spPr bwMode="auto">
            <a:xfrm>
              <a:off x="2356" y="84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42" name="Oval 78"/>
            <p:cNvSpPr>
              <a:spLocks noChangeArrowheads="1"/>
            </p:cNvSpPr>
            <p:nvPr/>
          </p:nvSpPr>
          <p:spPr bwMode="auto">
            <a:xfrm>
              <a:off x="2282" y="1082"/>
              <a:ext cx="289" cy="30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651343" name="Freeform 79"/>
            <p:cNvSpPr>
              <a:spLocks/>
            </p:cNvSpPr>
            <p:nvPr/>
          </p:nvSpPr>
          <p:spPr bwMode="auto">
            <a:xfrm flipV="1">
              <a:off x="3254" y="138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44" name="Rectangle 80"/>
            <p:cNvSpPr>
              <a:spLocks noChangeArrowheads="1"/>
            </p:cNvSpPr>
            <p:nvPr/>
          </p:nvSpPr>
          <p:spPr bwMode="auto">
            <a:xfrm>
              <a:off x="3244" y="1528"/>
              <a:ext cx="23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1345" name="Rectangle 81"/>
            <p:cNvSpPr>
              <a:spLocks noChangeArrowheads="1"/>
            </p:cNvSpPr>
            <p:nvPr/>
          </p:nvSpPr>
          <p:spPr bwMode="auto">
            <a:xfrm>
              <a:off x="3683" y="956"/>
              <a:ext cx="234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1346" name="Rectangle 82"/>
            <p:cNvSpPr>
              <a:spLocks noChangeArrowheads="1"/>
            </p:cNvSpPr>
            <p:nvPr/>
          </p:nvSpPr>
          <p:spPr bwMode="auto">
            <a:xfrm>
              <a:off x="2387" y="576"/>
              <a:ext cx="235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1347" name="Freeform 83"/>
            <p:cNvSpPr>
              <a:spLocks/>
            </p:cNvSpPr>
            <p:nvPr/>
          </p:nvSpPr>
          <p:spPr bwMode="auto">
            <a:xfrm>
              <a:off x="3479" y="1330"/>
              <a:ext cx="612" cy="112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48" name="Rectangle 84"/>
            <p:cNvSpPr>
              <a:spLocks noChangeArrowheads="1"/>
            </p:cNvSpPr>
            <p:nvPr/>
          </p:nvSpPr>
          <p:spPr bwMode="auto">
            <a:xfrm>
              <a:off x="3662" y="1378"/>
              <a:ext cx="23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1349" name="Freeform 85"/>
            <p:cNvSpPr>
              <a:spLocks/>
            </p:cNvSpPr>
            <p:nvPr/>
          </p:nvSpPr>
          <p:spPr bwMode="auto">
            <a:xfrm>
              <a:off x="2560" y="843"/>
              <a:ext cx="1541" cy="295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50" name="Rectangle 86"/>
            <p:cNvSpPr>
              <a:spLocks noChangeArrowheads="1"/>
            </p:cNvSpPr>
            <p:nvPr/>
          </p:nvSpPr>
          <p:spPr bwMode="auto">
            <a:xfrm>
              <a:off x="3305" y="587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</p:grpSp>
      <p:sp>
        <p:nvSpPr>
          <p:cNvPr id="651351" name="Rectangle 87"/>
          <p:cNvSpPr>
            <a:spLocks noChangeArrowheads="1"/>
          </p:cNvSpPr>
          <p:nvPr/>
        </p:nvSpPr>
        <p:spPr bwMode="auto">
          <a:xfrm>
            <a:off x="304800" y="685800"/>
            <a:ext cx="1828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>
                <a:latin typeface="宋体" pitchFamily="2" charset="-122"/>
              </a:rPr>
              <a:t>识别语言</a:t>
            </a:r>
          </a:p>
          <a:p>
            <a:r>
              <a:rPr lang="zh-CN" altLang="en-US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|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en-US" altLang="zh-CN" sz="2800" b="1" baseline="30000"/>
              <a:t>*</a:t>
            </a:r>
            <a:r>
              <a:rPr lang="en-US" altLang="zh-CN" sz="2800" b="1" i="1"/>
              <a:t>ab</a:t>
            </a:r>
            <a:r>
              <a:rPr lang="en-US" altLang="zh-CN" sz="2800" b="1"/>
              <a:t> </a:t>
            </a:r>
          </a:p>
          <a:p>
            <a:r>
              <a:rPr lang="zh-CN" altLang="en-US" sz="2800" b="1">
                <a:latin typeface="宋体" pitchFamily="2" charset="-122"/>
              </a:rPr>
              <a:t>的</a:t>
            </a:r>
            <a:r>
              <a:rPr lang="zh-CN" altLang="en-US" sz="2800" b="1"/>
              <a:t>自动机</a:t>
            </a:r>
          </a:p>
        </p:txBody>
      </p:sp>
      <p:sp>
        <p:nvSpPr>
          <p:cNvPr id="651352" name="Rectangle 88"/>
          <p:cNvSpPr>
            <a:spLocks noChangeArrowheads="1"/>
          </p:cNvSpPr>
          <p:nvPr/>
        </p:nvSpPr>
        <p:spPr bwMode="auto">
          <a:xfrm>
            <a:off x="5759450" y="944563"/>
            <a:ext cx="309721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 anchor="ctr"/>
          <a:lstStyle/>
          <a:p>
            <a:pPr algn="l"/>
            <a:r>
              <a:rPr lang="zh-CN" altLang="en-US" sz="3200" b="1">
                <a:sym typeface="Symbol" pitchFamily="18" charset="2"/>
              </a:rPr>
              <a:t>子集构造法不一定得到最简</a:t>
            </a:r>
            <a:r>
              <a:rPr lang="en-US" altLang="zh-CN" sz="3200" b="1">
                <a:sym typeface="Symbol" pitchFamily="18" charset="2"/>
              </a:rPr>
              <a:t>DFA</a:t>
            </a:r>
            <a:endParaRPr lang="zh-CN" altLang="en-US" sz="3200" b="1">
              <a:sym typeface="Symbol" pitchFamily="18" charset="2"/>
            </a:endParaRPr>
          </a:p>
        </p:txBody>
      </p:sp>
      <p:sp>
        <p:nvSpPr>
          <p:cNvPr id="651354" name="Rectangle 90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2.3  有 限 自 动 机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640" name="Group 160"/>
          <p:cNvGrpSpPr>
            <a:grpSpLocks/>
          </p:cNvGrpSpPr>
          <p:nvPr/>
        </p:nvGrpSpPr>
        <p:grpSpPr bwMode="auto">
          <a:xfrm>
            <a:off x="323850" y="3644900"/>
            <a:ext cx="4237038" cy="2895600"/>
            <a:chOff x="2448" y="2256"/>
            <a:chExt cx="2669" cy="1824"/>
          </a:xfrm>
        </p:grpSpPr>
        <p:sp>
          <p:nvSpPr>
            <p:cNvPr id="404611" name="Oval 131"/>
            <p:cNvSpPr>
              <a:spLocks noChangeArrowheads="1"/>
            </p:cNvSpPr>
            <p:nvPr/>
          </p:nvSpPr>
          <p:spPr bwMode="auto">
            <a:xfrm>
              <a:off x="3890" y="3398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B</a:t>
              </a:r>
            </a:p>
          </p:txBody>
        </p:sp>
        <p:grpSp>
          <p:nvGrpSpPr>
            <p:cNvPr id="404612" name="Group 132"/>
            <p:cNvGrpSpPr>
              <a:grpSpLocks/>
            </p:cNvGrpSpPr>
            <p:nvPr/>
          </p:nvGrpSpPr>
          <p:grpSpPr bwMode="auto">
            <a:xfrm>
              <a:off x="4767" y="3398"/>
              <a:ext cx="273" cy="294"/>
              <a:chOff x="7120" y="12162"/>
              <a:chExt cx="425" cy="425"/>
            </a:xfrm>
          </p:grpSpPr>
          <p:sp>
            <p:nvSpPr>
              <p:cNvPr id="404613" name="Oval 133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404614" name="Oval 134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en-US" altLang="zh-CN" b="1"/>
                  <a:t>D</a:t>
                </a:r>
              </a:p>
            </p:txBody>
          </p:sp>
        </p:grpSp>
        <p:sp>
          <p:nvSpPr>
            <p:cNvPr id="404615" name="Line 135"/>
            <p:cNvSpPr>
              <a:spLocks noChangeShapeType="1"/>
            </p:cNvSpPr>
            <p:nvPr/>
          </p:nvSpPr>
          <p:spPr bwMode="auto">
            <a:xfrm>
              <a:off x="2448" y="3523"/>
              <a:ext cx="6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404616" name="Line 136"/>
            <p:cNvSpPr>
              <a:spLocks noChangeShapeType="1"/>
            </p:cNvSpPr>
            <p:nvPr/>
          </p:nvSpPr>
          <p:spPr bwMode="auto">
            <a:xfrm flipV="1">
              <a:off x="3354" y="3535"/>
              <a:ext cx="5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4617" name="Rectangle 137"/>
            <p:cNvSpPr>
              <a:spLocks noChangeArrowheads="1"/>
            </p:cNvSpPr>
            <p:nvPr/>
          </p:nvSpPr>
          <p:spPr bwMode="auto">
            <a:xfrm>
              <a:off x="2496" y="3288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404618" name="Rectangle 138"/>
            <p:cNvSpPr>
              <a:spLocks noChangeArrowheads="1"/>
            </p:cNvSpPr>
            <p:nvPr/>
          </p:nvSpPr>
          <p:spPr bwMode="auto">
            <a:xfrm>
              <a:off x="3489" y="3295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04619" name="Line 139"/>
            <p:cNvSpPr>
              <a:spLocks noChangeShapeType="1"/>
            </p:cNvSpPr>
            <p:nvPr/>
          </p:nvSpPr>
          <p:spPr bwMode="auto">
            <a:xfrm flipV="1">
              <a:off x="4202" y="3536"/>
              <a:ext cx="5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4620" name="Freeform 140"/>
            <p:cNvSpPr>
              <a:spLocks/>
            </p:cNvSpPr>
            <p:nvPr/>
          </p:nvSpPr>
          <p:spPr bwMode="auto">
            <a:xfrm>
              <a:off x="4704" y="2496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FF00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4621" name="Oval 141"/>
            <p:cNvSpPr>
              <a:spLocks noChangeArrowheads="1"/>
            </p:cNvSpPr>
            <p:nvPr/>
          </p:nvSpPr>
          <p:spPr bwMode="auto">
            <a:xfrm>
              <a:off x="3052" y="3384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A</a:t>
              </a:r>
            </a:p>
          </p:txBody>
        </p:sp>
        <p:sp>
          <p:nvSpPr>
            <p:cNvPr id="404622" name="Freeform 142"/>
            <p:cNvSpPr>
              <a:spLocks/>
            </p:cNvSpPr>
            <p:nvPr/>
          </p:nvSpPr>
          <p:spPr bwMode="auto">
            <a:xfrm flipV="1">
              <a:off x="3942" y="3693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4623" name="Rectangle 143"/>
            <p:cNvSpPr>
              <a:spLocks noChangeArrowheads="1"/>
            </p:cNvSpPr>
            <p:nvPr/>
          </p:nvSpPr>
          <p:spPr bwMode="auto">
            <a:xfrm>
              <a:off x="3932" y="3844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04624" name="Rectangle 144"/>
            <p:cNvSpPr>
              <a:spLocks noChangeArrowheads="1"/>
            </p:cNvSpPr>
            <p:nvPr/>
          </p:nvSpPr>
          <p:spPr bwMode="auto">
            <a:xfrm>
              <a:off x="4366" y="3326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04625" name="Rectangle 145"/>
            <p:cNvSpPr>
              <a:spLocks noChangeArrowheads="1"/>
            </p:cNvSpPr>
            <p:nvPr/>
          </p:nvSpPr>
          <p:spPr bwMode="auto">
            <a:xfrm>
              <a:off x="3412" y="2986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04626" name="Freeform 146"/>
            <p:cNvSpPr>
              <a:spLocks/>
            </p:cNvSpPr>
            <p:nvPr/>
          </p:nvSpPr>
          <p:spPr bwMode="auto">
            <a:xfrm>
              <a:off x="4163" y="3612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4627" name="Rectangle 147"/>
            <p:cNvSpPr>
              <a:spLocks noChangeArrowheads="1"/>
            </p:cNvSpPr>
            <p:nvPr/>
          </p:nvSpPr>
          <p:spPr bwMode="auto">
            <a:xfrm>
              <a:off x="4375" y="3649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04628" name="Rectangle 148"/>
            <p:cNvSpPr>
              <a:spLocks noChangeArrowheads="1"/>
            </p:cNvSpPr>
            <p:nvPr/>
          </p:nvSpPr>
          <p:spPr bwMode="auto">
            <a:xfrm>
              <a:off x="4608" y="2256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>
                  <a:solidFill>
                    <a:srgbClr val="00FF00"/>
                  </a:solidFill>
                </a:rPr>
                <a:t>a, b</a:t>
              </a:r>
            </a:p>
          </p:txBody>
        </p:sp>
        <p:sp>
          <p:nvSpPr>
            <p:cNvPr id="404629" name="Oval 149"/>
            <p:cNvSpPr>
              <a:spLocks noChangeArrowheads="1"/>
            </p:cNvSpPr>
            <p:nvPr/>
          </p:nvSpPr>
          <p:spPr bwMode="auto">
            <a:xfrm>
              <a:off x="3919" y="2763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C</a:t>
              </a:r>
            </a:p>
          </p:txBody>
        </p:sp>
        <p:sp>
          <p:nvSpPr>
            <p:cNvPr id="404630" name="Line 150"/>
            <p:cNvSpPr>
              <a:spLocks noChangeShapeType="1"/>
            </p:cNvSpPr>
            <p:nvPr/>
          </p:nvSpPr>
          <p:spPr bwMode="auto">
            <a:xfrm flipV="1">
              <a:off x="3277" y="2972"/>
              <a:ext cx="607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4631" name="Line 151"/>
            <p:cNvSpPr>
              <a:spLocks noChangeShapeType="1"/>
            </p:cNvSpPr>
            <p:nvPr/>
          </p:nvSpPr>
          <p:spPr bwMode="auto">
            <a:xfrm>
              <a:off x="4038" y="3074"/>
              <a:ext cx="0" cy="3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4633" name="Rectangle 153"/>
            <p:cNvSpPr>
              <a:spLocks noChangeArrowheads="1"/>
            </p:cNvSpPr>
            <p:nvPr/>
          </p:nvSpPr>
          <p:spPr bwMode="auto">
            <a:xfrm>
              <a:off x="4896" y="312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solidFill>
                    <a:srgbClr val="00FF00"/>
                  </a:solidFill>
                </a:rPr>
                <a:t>b</a:t>
              </a:r>
            </a:p>
          </p:txBody>
        </p:sp>
        <p:sp>
          <p:nvSpPr>
            <p:cNvPr id="404634" name="Rectangle 154"/>
            <p:cNvSpPr>
              <a:spLocks noChangeArrowheads="1"/>
            </p:cNvSpPr>
            <p:nvPr/>
          </p:nvSpPr>
          <p:spPr bwMode="auto">
            <a:xfrm>
              <a:off x="4028" y="303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04635" name="Oval 155"/>
            <p:cNvSpPr>
              <a:spLocks noChangeArrowheads="1"/>
            </p:cNvSpPr>
            <p:nvPr/>
          </p:nvSpPr>
          <p:spPr bwMode="auto">
            <a:xfrm>
              <a:off x="4656" y="2736"/>
              <a:ext cx="273" cy="294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>
                  <a:solidFill>
                    <a:srgbClr val="00FF00"/>
                  </a:solidFill>
                </a:rPr>
                <a:t>E</a:t>
              </a:r>
            </a:p>
          </p:txBody>
        </p:sp>
        <p:sp>
          <p:nvSpPr>
            <p:cNvPr id="404636" name="Line 156"/>
            <p:cNvSpPr>
              <a:spLocks noChangeShapeType="1"/>
            </p:cNvSpPr>
            <p:nvPr/>
          </p:nvSpPr>
          <p:spPr bwMode="auto">
            <a:xfrm>
              <a:off x="4224" y="2880"/>
              <a:ext cx="432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404637" name="Rectangle 157"/>
            <p:cNvSpPr>
              <a:spLocks noChangeArrowheads="1"/>
            </p:cNvSpPr>
            <p:nvPr/>
          </p:nvSpPr>
          <p:spPr bwMode="auto">
            <a:xfrm>
              <a:off x="4368" y="264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solidFill>
                    <a:srgbClr val="00FF00"/>
                  </a:solidFill>
                </a:rPr>
                <a:t>b</a:t>
              </a:r>
            </a:p>
          </p:txBody>
        </p:sp>
        <p:sp>
          <p:nvSpPr>
            <p:cNvPr id="404639" name="Line 159"/>
            <p:cNvSpPr>
              <a:spLocks noChangeShapeType="1"/>
            </p:cNvSpPr>
            <p:nvPr/>
          </p:nvSpPr>
          <p:spPr bwMode="auto">
            <a:xfrm flipV="1">
              <a:off x="4848" y="3024"/>
              <a:ext cx="0" cy="33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</p:grpSp>
      <p:sp>
        <p:nvSpPr>
          <p:cNvPr id="404642" name="Rectangle 162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b="1">
                <a:ea typeface="黑体" pitchFamily="2" charset="-122"/>
              </a:rPr>
              <a:t>2.3.4 DFA</a:t>
            </a:r>
            <a:r>
              <a:rPr lang="zh-CN" altLang="en-US" b="1"/>
              <a:t>的化简</a:t>
            </a:r>
          </a:p>
          <a:p>
            <a:r>
              <a:rPr lang="zh-CN" altLang="en-US" b="1"/>
              <a:t>死状态</a:t>
            </a:r>
          </a:p>
          <a:p>
            <a:pPr lvl="1"/>
            <a:r>
              <a:rPr lang="zh-CN" altLang="en-US" b="1"/>
              <a:t>在转换函数由部分函数改成全函数表示时引入</a:t>
            </a:r>
          </a:p>
          <a:p>
            <a:pPr lvl="1"/>
            <a:r>
              <a:rPr lang="zh-CN" altLang="en-US" b="1"/>
              <a:t>左图需要引入死状态</a:t>
            </a:r>
            <a:r>
              <a:rPr lang="en-US" altLang="zh-CN" b="1"/>
              <a:t>E</a:t>
            </a:r>
            <a:r>
              <a:rPr lang="zh-CN" altLang="en-US" b="1"/>
              <a:t> ；右图无须引入死状态</a:t>
            </a:r>
          </a:p>
        </p:txBody>
      </p:sp>
      <p:grpSp>
        <p:nvGrpSpPr>
          <p:cNvPr id="404668" name="Group 188"/>
          <p:cNvGrpSpPr>
            <a:grpSpLocks/>
          </p:cNvGrpSpPr>
          <p:nvPr/>
        </p:nvGrpSpPr>
        <p:grpSpPr bwMode="auto">
          <a:xfrm>
            <a:off x="4724400" y="3657600"/>
            <a:ext cx="4114800" cy="2819400"/>
            <a:chOff x="1536" y="2352"/>
            <a:chExt cx="2592" cy="1776"/>
          </a:xfrm>
        </p:grpSpPr>
        <p:sp>
          <p:nvSpPr>
            <p:cNvPr id="404669" name="Oval 189"/>
            <p:cNvSpPr>
              <a:spLocks noChangeArrowheads="1"/>
            </p:cNvSpPr>
            <p:nvPr/>
          </p:nvSpPr>
          <p:spPr bwMode="auto">
            <a:xfrm>
              <a:off x="2978" y="3446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B</a:t>
              </a:r>
            </a:p>
          </p:txBody>
        </p:sp>
        <p:grpSp>
          <p:nvGrpSpPr>
            <p:cNvPr id="404670" name="Group 190"/>
            <p:cNvGrpSpPr>
              <a:grpSpLocks/>
            </p:cNvGrpSpPr>
            <p:nvPr/>
          </p:nvGrpSpPr>
          <p:grpSpPr bwMode="auto">
            <a:xfrm>
              <a:off x="3855" y="3446"/>
              <a:ext cx="273" cy="294"/>
              <a:chOff x="7120" y="12162"/>
              <a:chExt cx="425" cy="425"/>
            </a:xfrm>
          </p:grpSpPr>
          <p:sp>
            <p:nvSpPr>
              <p:cNvPr id="404671" name="Oval 191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404672" name="Oval 192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en-US" altLang="zh-CN" b="1"/>
                  <a:t>D</a:t>
                </a:r>
              </a:p>
            </p:txBody>
          </p:sp>
        </p:grpSp>
        <p:sp>
          <p:nvSpPr>
            <p:cNvPr id="404673" name="Line 193"/>
            <p:cNvSpPr>
              <a:spLocks noChangeShapeType="1"/>
            </p:cNvSpPr>
            <p:nvPr/>
          </p:nvSpPr>
          <p:spPr bwMode="auto">
            <a:xfrm>
              <a:off x="1536" y="3571"/>
              <a:ext cx="6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404674" name="Line 194"/>
            <p:cNvSpPr>
              <a:spLocks noChangeShapeType="1"/>
            </p:cNvSpPr>
            <p:nvPr/>
          </p:nvSpPr>
          <p:spPr bwMode="auto">
            <a:xfrm flipV="1">
              <a:off x="2442" y="3583"/>
              <a:ext cx="5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4675" name="Rectangle 195"/>
            <p:cNvSpPr>
              <a:spLocks noChangeArrowheads="1"/>
            </p:cNvSpPr>
            <p:nvPr/>
          </p:nvSpPr>
          <p:spPr bwMode="auto">
            <a:xfrm>
              <a:off x="1584" y="3336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404676" name="Rectangle 196"/>
            <p:cNvSpPr>
              <a:spLocks noChangeArrowheads="1"/>
            </p:cNvSpPr>
            <p:nvPr/>
          </p:nvSpPr>
          <p:spPr bwMode="auto">
            <a:xfrm>
              <a:off x="2577" y="3343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04677" name="Line 197"/>
            <p:cNvSpPr>
              <a:spLocks noChangeShapeType="1"/>
            </p:cNvSpPr>
            <p:nvPr/>
          </p:nvSpPr>
          <p:spPr bwMode="auto">
            <a:xfrm flipV="1">
              <a:off x="3290" y="3584"/>
              <a:ext cx="5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4678" name="Freeform 198"/>
            <p:cNvSpPr>
              <a:spLocks/>
            </p:cNvSpPr>
            <p:nvPr/>
          </p:nvSpPr>
          <p:spPr bwMode="auto">
            <a:xfrm>
              <a:off x="3039" y="2571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4679" name="Oval 199"/>
            <p:cNvSpPr>
              <a:spLocks noChangeArrowheads="1"/>
            </p:cNvSpPr>
            <p:nvPr/>
          </p:nvSpPr>
          <p:spPr bwMode="auto">
            <a:xfrm>
              <a:off x="2140" y="3432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A</a:t>
              </a:r>
            </a:p>
          </p:txBody>
        </p:sp>
        <p:sp>
          <p:nvSpPr>
            <p:cNvPr id="404680" name="Freeform 200"/>
            <p:cNvSpPr>
              <a:spLocks/>
            </p:cNvSpPr>
            <p:nvPr/>
          </p:nvSpPr>
          <p:spPr bwMode="auto">
            <a:xfrm flipV="1">
              <a:off x="3030" y="3741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4681" name="Rectangle 201"/>
            <p:cNvSpPr>
              <a:spLocks noChangeArrowheads="1"/>
            </p:cNvSpPr>
            <p:nvPr/>
          </p:nvSpPr>
          <p:spPr bwMode="auto">
            <a:xfrm>
              <a:off x="3020" y="389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04682" name="Rectangle 202"/>
            <p:cNvSpPr>
              <a:spLocks noChangeArrowheads="1"/>
            </p:cNvSpPr>
            <p:nvPr/>
          </p:nvSpPr>
          <p:spPr bwMode="auto">
            <a:xfrm>
              <a:off x="3454" y="3374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04683" name="Rectangle 203"/>
            <p:cNvSpPr>
              <a:spLocks noChangeArrowheads="1"/>
            </p:cNvSpPr>
            <p:nvPr/>
          </p:nvSpPr>
          <p:spPr bwMode="auto">
            <a:xfrm>
              <a:off x="2500" y="3034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04684" name="Freeform 204"/>
            <p:cNvSpPr>
              <a:spLocks/>
            </p:cNvSpPr>
            <p:nvPr/>
          </p:nvSpPr>
          <p:spPr bwMode="auto">
            <a:xfrm>
              <a:off x="3251" y="3660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4685" name="Rectangle 205"/>
            <p:cNvSpPr>
              <a:spLocks noChangeArrowheads="1"/>
            </p:cNvSpPr>
            <p:nvPr/>
          </p:nvSpPr>
          <p:spPr bwMode="auto">
            <a:xfrm>
              <a:off x="3463" y="3697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04686" name="Rectangle 206"/>
            <p:cNvSpPr>
              <a:spLocks noChangeArrowheads="1"/>
            </p:cNvSpPr>
            <p:nvPr/>
          </p:nvSpPr>
          <p:spPr bwMode="auto">
            <a:xfrm>
              <a:off x="3068" y="235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04687" name="Oval 207"/>
            <p:cNvSpPr>
              <a:spLocks noChangeArrowheads="1"/>
            </p:cNvSpPr>
            <p:nvPr/>
          </p:nvSpPr>
          <p:spPr bwMode="auto">
            <a:xfrm>
              <a:off x="3007" y="2811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C</a:t>
              </a:r>
            </a:p>
          </p:txBody>
        </p:sp>
        <p:sp>
          <p:nvSpPr>
            <p:cNvPr id="404688" name="Line 208"/>
            <p:cNvSpPr>
              <a:spLocks noChangeShapeType="1"/>
            </p:cNvSpPr>
            <p:nvPr/>
          </p:nvSpPr>
          <p:spPr bwMode="auto">
            <a:xfrm flipV="1">
              <a:off x="2365" y="3020"/>
              <a:ext cx="607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4689" name="Line 209"/>
            <p:cNvSpPr>
              <a:spLocks noChangeShapeType="1"/>
            </p:cNvSpPr>
            <p:nvPr/>
          </p:nvSpPr>
          <p:spPr bwMode="auto">
            <a:xfrm>
              <a:off x="3126" y="3122"/>
              <a:ext cx="0" cy="3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4690" name="Line 210"/>
            <p:cNvSpPr>
              <a:spLocks noChangeShapeType="1"/>
            </p:cNvSpPr>
            <p:nvPr/>
          </p:nvSpPr>
          <p:spPr bwMode="auto">
            <a:xfrm flipH="1" flipV="1">
              <a:off x="3299" y="3010"/>
              <a:ext cx="607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4691" name="Rectangle 211"/>
            <p:cNvSpPr>
              <a:spLocks noChangeArrowheads="1"/>
            </p:cNvSpPr>
            <p:nvPr/>
          </p:nvSpPr>
          <p:spPr bwMode="auto">
            <a:xfrm>
              <a:off x="3637" y="3034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04692" name="Rectangle 212"/>
            <p:cNvSpPr>
              <a:spLocks noChangeArrowheads="1"/>
            </p:cNvSpPr>
            <p:nvPr/>
          </p:nvSpPr>
          <p:spPr bwMode="auto">
            <a:xfrm>
              <a:off x="3116" y="3086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</p:grpSp>
      <p:sp>
        <p:nvSpPr>
          <p:cNvPr id="404694" name="Rectangle 214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2.3  有 限 自 动 机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59" name="Rectangle 31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/>
        </p:spPr>
        <p:txBody>
          <a:bodyPr/>
          <a:lstStyle/>
          <a:p>
            <a:r>
              <a:rPr lang="zh-CN" altLang="en-US" b="1"/>
              <a:t>可区别的状态</a:t>
            </a:r>
          </a:p>
          <a:p>
            <a:pPr lvl="1"/>
            <a:r>
              <a:rPr lang="en-US" altLang="zh-CN" b="1"/>
              <a:t>A</a:t>
            </a:r>
            <a:r>
              <a:rPr lang="zh-CN" altLang="en-US" b="1"/>
              <a:t>和</a:t>
            </a:r>
            <a:r>
              <a:rPr lang="en-US" altLang="zh-CN" b="1"/>
              <a:t>B</a:t>
            </a:r>
            <a:r>
              <a:rPr lang="zh-CN" altLang="en-US" b="1"/>
              <a:t>是可区别的状态</a:t>
            </a:r>
          </a:p>
          <a:p>
            <a:pPr lvl="1">
              <a:buFontTx/>
              <a:buNone/>
            </a:pPr>
            <a:r>
              <a:rPr lang="en-US" altLang="zh-CN" b="1">
                <a:sym typeface="Symbol" pitchFamily="18" charset="2"/>
              </a:rPr>
              <a:t>		  </a:t>
            </a:r>
            <a:r>
              <a:rPr lang="zh-CN" altLang="en-US" b="1">
                <a:sym typeface="Symbol" pitchFamily="18" charset="2"/>
              </a:rPr>
              <a:t>从</a:t>
            </a:r>
            <a:r>
              <a:rPr lang="en-US" altLang="zh-CN" b="1">
                <a:sym typeface="Symbol" pitchFamily="18" charset="2"/>
              </a:rPr>
              <a:t>A</a:t>
            </a:r>
            <a:r>
              <a:rPr lang="zh-CN" altLang="en-US" b="1">
                <a:sym typeface="Symbol" pitchFamily="18" charset="2"/>
              </a:rPr>
              <a:t>出发，读过单字符</a:t>
            </a:r>
            <a:r>
              <a:rPr lang="en-US" altLang="zh-CN" b="1" i="1">
                <a:sym typeface="Symbol" pitchFamily="18" charset="2"/>
              </a:rPr>
              <a:t>b</a:t>
            </a:r>
            <a:r>
              <a:rPr lang="zh-CN" altLang="en-US" b="1">
                <a:sym typeface="Symbol" pitchFamily="18" charset="2"/>
              </a:rPr>
              <a:t>构成的串，到达非接受状态</a:t>
            </a:r>
            <a:r>
              <a:rPr lang="en-US" altLang="zh-CN" b="1">
                <a:sym typeface="Symbol" pitchFamily="18" charset="2"/>
              </a:rPr>
              <a:t>C</a:t>
            </a:r>
            <a:r>
              <a:rPr lang="zh-CN" altLang="en-US" b="1">
                <a:sym typeface="Symbol" pitchFamily="18" charset="2"/>
              </a:rPr>
              <a:t>，而从</a:t>
            </a:r>
            <a:r>
              <a:rPr lang="en-US" altLang="zh-CN" b="1">
                <a:sym typeface="Symbol" pitchFamily="18" charset="2"/>
              </a:rPr>
              <a:t>B</a:t>
            </a:r>
            <a:r>
              <a:rPr lang="zh-CN" altLang="en-US" b="1">
                <a:sym typeface="Symbol" pitchFamily="18" charset="2"/>
              </a:rPr>
              <a:t>出发，读过串</a:t>
            </a:r>
            <a:r>
              <a:rPr lang="en-US" altLang="zh-CN" b="1" i="1">
                <a:sym typeface="Symbol" pitchFamily="18" charset="2"/>
              </a:rPr>
              <a:t>b</a:t>
            </a:r>
            <a:r>
              <a:rPr lang="zh-CN" altLang="en-US" b="1">
                <a:sym typeface="Symbol" pitchFamily="18" charset="2"/>
              </a:rPr>
              <a:t>，到达接受状态</a:t>
            </a:r>
            <a:r>
              <a:rPr lang="en-US" altLang="zh-CN" b="1">
                <a:sym typeface="Symbol" pitchFamily="18" charset="2"/>
              </a:rPr>
              <a:t>D</a:t>
            </a:r>
          </a:p>
          <a:p>
            <a:pPr lvl="1"/>
            <a:r>
              <a:rPr lang="en-US" altLang="zh-CN" b="1"/>
              <a:t>A</a:t>
            </a:r>
            <a:r>
              <a:rPr lang="zh-CN" altLang="en-US" b="1"/>
              <a:t>和</a:t>
            </a:r>
            <a:r>
              <a:rPr lang="en-US" altLang="zh-CN" b="1"/>
              <a:t>C</a:t>
            </a:r>
            <a:r>
              <a:rPr lang="zh-CN" altLang="en-US" b="1"/>
              <a:t>是不可区别的状态</a:t>
            </a:r>
          </a:p>
          <a:p>
            <a:pPr lvl="1">
              <a:buFontTx/>
              <a:buNone/>
            </a:pPr>
            <a:r>
              <a:rPr lang="zh-CN" altLang="en-US" b="1"/>
              <a:t>	   无任何串可用来像上面这样</a:t>
            </a:r>
          </a:p>
          <a:p>
            <a:pPr lvl="1">
              <a:buFontTx/>
              <a:buNone/>
            </a:pPr>
            <a:r>
              <a:rPr lang="zh-CN" altLang="en-US" b="1"/>
              <a:t>	区别它们</a:t>
            </a:r>
          </a:p>
        </p:txBody>
      </p:sp>
      <p:grpSp>
        <p:nvGrpSpPr>
          <p:cNvPr id="406586" name="Group 58"/>
          <p:cNvGrpSpPr>
            <a:grpSpLocks/>
          </p:cNvGrpSpPr>
          <p:nvPr/>
        </p:nvGrpSpPr>
        <p:grpSpPr bwMode="auto">
          <a:xfrm>
            <a:off x="4724400" y="3657600"/>
            <a:ext cx="4114800" cy="2819400"/>
            <a:chOff x="1536" y="2352"/>
            <a:chExt cx="2592" cy="1776"/>
          </a:xfrm>
        </p:grpSpPr>
        <p:sp>
          <p:nvSpPr>
            <p:cNvPr id="406587" name="Oval 59"/>
            <p:cNvSpPr>
              <a:spLocks noChangeArrowheads="1"/>
            </p:cNvSpPr>
            <p:nvPr/>
          </p:nvSpPr>
          <p:spPr bwMode="auto">
            <a:xfrm>
              <a:off x="2978" y="3446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B</a:t>
              </a:r>
            </a:p>
          </p:txBody>
        </p:sp>
        <p:grpSp>
          <p:nvGrpSpPr>
            <p:cNvPr id="406588" name="Group 60"/>
            <p:cNvGrpSpPr>
              <a:grpSpLocks/>
            </p:cNvGrpSpPr>
            <p:nvPr/>
          </p:nvGrpSpPr>
          <p:grpSpPr bwMode="auto">
            <a:xfrm>
              <a:off x="3855" y="3446"/>
              <a:ext cx="273" cy="294"/>
              <a:chOff x="7120" y="12162"/>
              <a:chExt cx="425" cy="425"/>
            </a:xfrm>
          </p:grpSpPr>
          <p:sp>
            <p:nvSpPr>
              <p:cNvPr id="406589" name="Oval 61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406590" name="Oval 62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en-US" altLang="zh-CN" b="1"/>
                  <a:t>D</a:t>
                </a:r>
              </a:p>
            </p:txBody>
          </p:sp>
        </p:grpSp>
        <p:sp>
          <p:nvSpPr>
            <p:cNvPr id="406591" name="Line 63"/>
            <p:cNvSpPr>
              <a:spLocks noChangeShapeType="1"/>
            </p:cNvSpPr>
            <p:nvPr/>
          </p:nvSpPr>
          <p:spPr bwMode="auto">
            <a:xfrm>
              <a:off x="1536" y="3571"/>
              <a:ext cx="6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406592" name="Line 64"/>
            <p:cNvSpPr>
              <a:spLocks noChangeShapeType="1"/>
            </p:cNvSpPr>
            <p:nvPr/>
          </p:nvSpPr>
          <p:spPr bwMode="auto">
            <a:xfrm flipV="1">
              <a:off x="2442" y="3583"/>
              <a:ext cx="5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6593" name="Rectangle 65"/>
            <p:cNvSpPr>
              <a:spLocks noChangeArrowheads="1"/>
            </p:cNvSpPr>
            <p:nvPr/>
          </p:nvSpPr>
          <p:spPr bwMode="auto">
            <a:xfrm>
              <a:off x="1584" y="3336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406594" name="Rectangle 66"/>
            <p:cNvSpPr>
              <a:spLocks noChangeArrowheads="1"/>
            </p:cNvSpPr>
            <p:nvPr/>
          </p:nvSpPr>
          <p:spPr bwMode="auto">
            <a:xfrm>
              <a:off x="2577" y="3343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06595" name="Line 67"/>
            <p:cNvSpPr>
              <a:spLocks noChangeShapeType="1"/>
            </p:cNvSpPr>
            <p:nvPr/>
          </p:nvSpPr>
          <p:spPr bwMode="auto">
            <a:xfrm flipV="1">
              <a:off x="3290" y="3584"/>
              <a:ext cx="5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6596" name="Freeform 68"/>
            <p:cNvSpPr>
              <a:spLocks/>
            </p:cNvSpPr>
            <p:nvPr/>
          </p:nvSpPr>
          <p:spPr bwMode="auto">
            <a:xfrm>
              <a:off x="3039" y="2571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6597" name="Oval 69"/>
            <p:cNvSpPr>
              <a:spLocks noChangeArrowheads="1"/>
            </p:cNvSpPr>
            <p:nvPr/>
          </p:nvSpPr>
          <p:spPr bwMode="auto">
            <a:xfrm>
              <a:off x="2140" y="3432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A</a:t>
              </a:r>
            </a:p>
          </p:txBody>
        </p:sp>
        <p:sp>
          <p:nvSpPr>
            <p:cNvPr id="406598" name="Freeform 70"/>
            <p:cNvSpPr>
              <a:spLocks/>
            </p:cNvSpPr>
            <p:nvPr/>
          </p:nvSpPr>
          <p:spPr bwMode="auto">
            <a:xfrm flipV="1">
              <a:off x="3030" y="3741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6599" name="Rectangle 71"/>
            <p:cNvSpPr>
              <a:spLocks noChangeArrowheads="1"/>
            </p:cNvSpPr>
            <p:nvPr/>
          </p:nvSpPr>
          <p:spPr bwMode="auto">
            <a:xfrm>
              <a:off x="3020" y="389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06600" name="Rectangle 72"/>
            <p:cNvSpPr>
              <a:spLocks noChangeArrowheads="1"/>
            </p:cNvSpPr>
            <p:nvPr/>
          </p:nvSpPr>
          <p:spPr bwMode="auto">
            <a:xfrm>
              <a:off x="3454" y="3374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06601" name="Rectangle 73"/>
            <p:cNvSpPr>
              <a:spLocks noChangeArrowheads="1"/>
            </p:cNvSpPr>
            <p:nvPr/>
          </p:nvSpPr>
          <p:spPr bwMode="auto">
            <a:xfrm>
              <a:off x="2500" y="3034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06602" name="Freeform 74"/>
            <p:cNvSpPr>
              <a:spLocks/>
            </p:cNvSpPr>
            <p:nvPr/>
          </p:nvSpPr>
          <p:spPr bwMode="auto">
            <a:xfrm>
              <a:off x="3251" y="3660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6603" name="Rectangle 75"/>
            <p:cNvSpPr>
              <a:spLocks noChangeArrowheads="1"/>
            </p:cNvSpPr>
            <p:nvPr/>
          </p:nvSpPr>
          <p:spPr bwMode="auto">
            <a:xfrm>
              <a:off x="3463" y="3697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06604" name="Rectangle 76"/>
            <p:cNvSpPr>
              <a:spLocks noChangeArrowheads="1"/>
            </p:cNvSpPr>
            <p:nvPr/>
          </p:nvSpPr>
          <p:spPr bwMode="auto">
            <a:xfrm>
              <a:off x="3068" y="235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06605" name="Oval 77"/>
            <p:cNvSpPr>
              <a:spLocks noChangeArrowheads="1"/>
            </p:cNvSpPr>
            <p:nvPr/>
          </p:nvSpPr>
          <p:spPr bwMode="auto">
            <a:xfrm>
              <a:off x="3007" y="2811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C</a:t>
              </a:r>
            </a:p>
          </p:txBody>
        </p:sp>
        <p:sp>
          <p:nvSpPr>
            <p:cNvPr id="406606" name="Line 78"/>
            <p:cNvSpPr>
              <a:spLocks noChangeShapeType="1"/>
            </p:cNvSpPr>
            <p:nvPr/>
          </p:nvSpPr>
          <p:spPr bwMode="auto">
            <a:xfrm flipV="1">
              <a:off x="2365" y="3020"/>
              <a:ext cx="607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6607" name="Line 79"/>
            <p:cNvSpPr>
              <a:spLocks noChangeShapeType="1"/>
            </p:cNvSpPr>
            <p:nvPr/>
          </p:nvSpPr>
          <p:spPr bwMode="auto">
            <a:xfrm>
              <a:off x="3126" y="3122"/>
              <a:ext cx="0" cy="3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6608" name="Line 80"/>
            <p:cNvSpPr>
              <a:spLocks noChangeShapeType="1"/>
            </p:cNvSpPr>
            <p:nvPr/>
          </p:nvSpPr>
          <p:spPr bwMode="auto">
            <a:xfrm flipH="1" flipV="1">
              <a:off x="3299" y="3010"/>
              <a:ext cx="607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6609" name="Rectangle 81"/>
            <p:cNvSpPr>
              <a:spLocks noChangeArrowheads="1"/>
            </p:cNvSpPr>
            <p:nvPr/>
          </p:nvSpPr>
          <p:spPr bwMode="auto">
            <a:xfrm>
              <a:off x="3637" y="3034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06610" name="Rectangle 82"/>
            <p:cNvSpPr>
              <a:spLocks noChangeArrowheads="1"/>
            </p:cNvSpPr>
            <p:nvPr/>
          </p:nvSpPr>
          <p:spPr bwMode="auto">
            <a:xfrm>
              <a:off x="3116" y="3086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</p:grpSp>
      <p:sp>
        <p:nvSpPr>
          <p:cNvPr id="406612" name="Rectangle 84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2.3  有 限 自 动 机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6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6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6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/>
        </p:spPr>
        <p:txBody>
          <a:bodyPr/>
          <a:lstStyle/>
          <a:p>
            <a:r>
              <a:rPr lang="zh-CN" altLang="en-US" b="1"/>
              <a:t>方法</a:t>
            </a:r>
          </a:p>
          <a:p>
            <a:pPr lvl="1">
              <a:buFontTx/>
              <a:buNone/>
            </a:pPr>
            <a:r>
              <a:rPr lang="zh-CN" altLang="en-US" b="1"/>
              <a:t>1. {</a:t>
            </a:r>
            <a:r>
              <a:rPr lang="en-US" altLang="zh-CN" b="1"/>
              <a:t>A, B, C}, {D}</a:t>
            </a:r>
          </a:p>
          <a:p>
            <a:pPr lvl="1">
              <a:buFontTx/>
              <a:buNone/>
            </a:pPr>
            <a:r>
              <a:rPr lang="en-US" altLang="zh-CN" b="1" i="1"/>
              <a:t>move</a:t>
            </a:r>
            <a:r>
              <a:rPr lang="en-US" altLang="zh-CN" b="1"/>
              <a:t>(</a:t>
            </a:r>
            <a:r>
              <a:rPr lang="zh-CN" altLang="en-US" b="1"/>
              <a:t>{</a:t>
            </a:r>
            <a:r>
              <a:rPr lang="en-US" altLang="zh-CN" b="1"/>
              <a:t>A, B, C}, </a:t>
            </a:r>
            <a:r>
              <a:rPr lang="en-US" altLang="zh-CN" b="1" i="1"/>
              <a:t>a</a:t>
            </a:r>
            <a:r>
              <a:rPr lang="en-US" altLang="zh-CN" b="1"/>
              <a:t>) = {B}</a:t>
            </a:r>
          </a:p>
          <a:p>
            <a:pPr lvl="1">
              <a:buFontTx/>
              <a:buNone/>
            </a:pPr>
            <a:r>
              <a:rPr lang="en-US" altLang="zh-CN" b="1" i="1"/>
              <a:t>move</a:t>
            </a:r>
            <a:r>
              <a:rPr lang="en-US" altLang="zh-CN" b="1"/>
              <a:t>(</a:t>
            </a:r>
            <a:r>
              <a:rPr lang="zh-CN" altLang="en-US" b="1"/>
              <a:t>{</a:t>
            </a:r>
            <a:r>
              <a:rPr lang="en-US" altLang="zh-CN" b="1"/>
              <a:t>A, B, C}, </a:t>
            </a:r>
            <a:r>
              <a:rPr lang="en-US" altLang="zh-CN" b="1" i="1"/>
              <a:t>b</a:t>
            </a:r>
            <a:r>
              <a:rPr lang="en-US" altLang="zh-CN" b="1"/>
              <a:t>) = {C, D}</a:t>
            </a:r>
          </a:p>
          <a:p>
            <a:pPr lvl="1">
              <a:buFontTx/>
              <a:buNone/>
            </a:pPr>
            <a:r>
              <a:rPr lang="zh-CN" altLang="en-US" b="1"/>
              <a:t>2. {</a:t>
            </a:r>
            <a:r>
              <a:rPr lang="en-US" altLang="zh-CN" b="1"/>
              <a:t>A, C}, {B}, {D}</a:t>
            </a:r>
          </a:p>
          <a:p>
            <a:pPr lvl="1">
              <a:buFontTx/>
              <a:buNone/>
            </a:pPr>
            <a:r>
              <a:rPr lang="en-US" altLang="zh-CN" b="1" i="1"/>
              <a:t>move</a:t>
            </a:r>
            <a:r>
              <a:rPr lang="en-US" altLang="zh-CN" b="1"/>
              <a:t>(</a:t>
            </a:r>
            <a:r>
              <a:rPr lang="zh-CN" altLang="en-US" b="1"/>
              <a:t>{</a:t>
            </a:r>
            <a:r>
              <a:rPr lang="en-US" altLang="zh-CN" b="1"/>
              <a:t>A, C}, </a:t>
            </a:r>
            <a:r>
              <a:rPr lang="en-US" altLang="zh-CN" b="1" i="1"/>
              <a:t>a</a:t>
            </a:r>
            <a:r>
              <a:rPr lang="en-US" altLang="zh-CN" b="1"/>
              <a:t>) = {B}</a:t>
            </a:r>
          </a:p>
          <a:p>
            <a:pPr lvl="1">
              <a:buFontTx/>
              <a:buNone/>
            </a:pPr>
            <a:r>
              <a:rPr lang="en-US" altLang="zh-CN" b="1" i="1"/>
              <a:t>move</a:t>
            </a:r>
            <a:r>
              <a:rPr lang="en-US" altLang="zh-CN" b="1"/>
              <a:t>(</a:t>
            </a:r>
            <a:r>
              <a:rPr lang="zh-CN" altLang="en-US" b="1"/>
              <a:t>{</a:t>
            </a:r>
            <a:r>
              <a:rPr lang="en-US" altLang="zh-CN" b="1"/>
              <a:t>A, C}, </a:t>
            </a:r>
            <a:r>
              <a:rPr lang="en-US" altLang="zh-CN" b="1" i="1"/>
              <a:t>b</a:t>
            </a:r>
            <a:r>
              <a:rPr lang="en-US" altLang="zh-CN" b="1"/>
              <a:t>) = {C}</a:t>
            </a:r>
            <a:endParaRPr lang="zh-CN" altLang="en-US" b="1"/>
          </a:p>
        </p:txBody>
      </p:sp>
      <p:grpSp>
        <p:nvGrpSpPr>
          <p:cNvPr id="461828" name="Group 4"/>
          <p:cNvGrpSpPr>
            <a:grpSpLocks/>
          </p:cNvGrpSpPr>
          <p:nvPr/>
        </p:nvGrpSpPr>
        <p:grpSpPr bwMode="auto">
          <a:xfrm>
            <a:off x="4724400" y="3657600"/>
            <a:ext cx="4114800" cy="2819400"/>
            <a:chOff x="1536" y="2352"/>
            <a:chExt cx="2592" cy="1776"/>
          </a:xfrm>
        </p:grpSpPr>
        <p:sp>
          <p:nvSpPr>
            <p:cNvPr id="461829" name="Oval 5"/>
            <p:cNvSpPr>
              <a:spLocks noChangeArrowheads="1"/>
            </p:cNvSpPr>
            <p:nvPr/>
          </p:nvSpPr>
          <p:spPr bwMode="auto">
            <a:xfrm>
              <a:off x="2978" y="3446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B</a:t>
              </a:r>
            </a:p>
          </p:txBody>
        </p:sp>
        <p:grpSp>
          <p:nvGrpSpPr>
            <p:cNvPr id="461830" name="Group 6"/>
            <p:cNvGrpSpPr>
              <a:grpSpLocks/>
            </p:cNvGrpSpPr>
            <p:nvPr/>
          </p:nvGrpSpPr>
          <p:grpSpPr bwMode="auto">
            <a:xfrm>
              <a:off x="3855" y="3446"/>
              <a:ext cx="273" cy="294"/>
              <a:chOff x="7120" y="12162"/>
              <a:chExt cx="425" cy="425"/>
            </a:xfrm>
          </p:grpSpPr>
          <p:sp>
            <p:nvSpPr>
              <p:cNvPr id="461831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461832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en-US" altLang="zh-CN" b="1"/>
                  <a:t>D</a:t>
                </a:r>
              </a:p>
            </p:txBody>
          </p:sp>
        </p:grpSp>
        <p:sp>
          <p:nvSpPr>
            <p:cNvPr id="461833" name="Line 9"/>
            <p:cNvSpPr>
              <a:spLocks noChangeShapeType="1"/>
            </p:cNvSpPr>
            <p:nvPr/>
          </p:nvSpPr>
          <p:spPr bwMode="auto">
            <a:xfrm>
              <a:off x="1536" y="3571"/>
              <a:ext cx="6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461834" name="Line 10"/>
            <p:cNvSpPr>
              <a:spLocks noChangeShapeType="1"/>
            </p:cNvSpPr>
            <p:nvPr/>
          </p:nvSpPr>
          <p:spPr bwMode="auto">
            <a:xfrm flipV="1">
              <a:off x="2442" y="3583"/>
              <a:ext cx="5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35" name="Rectangle 11"/>
            <p:cNvSpPr>
              <a:spLocks noChangeArrowheads="1"/>
            </p:cNvSpPr>
            <p:nvPr/>
          </p:nvSpPr>
          <p:spPr bwMode="auto">
            <a:xfrm>
              <a:off x="1584" y="3336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461836" name="Rectangle 12"/>
            <p:cNvSpPr>
              <a:spLocks noChangeArrowheads="1"/>
            </p:cNvSpPr>
            <p:nvPr/>
          </p:nvSpPr>
          <p:spPr bwMode="auto">
            <a:xfrm>
              <a:off x="2577" y="3343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61837" name="Line 13"/>
            <p:cNvSpPr>
              <a:spLocks noChangeShapeType="1"/>
            </p:cNvSpPr>
            <p:nvPr/>
          </p:nvSpPr>
          <p:spPr bwMode="auto">
            <a:xfrm flipV="1">
              <a:off x="3290" y="3584"/>
              <a:ext cx="5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38" name="Freeform 14"/>
            <p:cNvSpPr>
              <a:spLocks/>
            </p:cNvSpPr>
            <p:nvPr/>
          </p:nvSpPr>
          <p:spPr bwMode="auto">
            <a:xfrm>
              <a:off x="3039" y="2571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39" name="Oval 15"/>
            <p:cNvSpPr>
              <a:spLocks noChangeArrowheads="1"/>
            </p:cNvSpPr>
            <p:nvPr/>
          </p:nvSpPr>
          <p:spPr bwMode="auto">
            <a:xfrm>
              <a:off x="2140" y="3432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A</a:t>
              </a:r>
            </a:p>
          </p:txBody>
        </p:sp>
        <p:sp>
          <p:nvSpPr>
            <p:cNvPr id="461840" name="Freeform 16"/>
            <p:cNvSpPr>
              <a:spLocks/>
            </p:cNvSpPr>
            <p:nvPr/>
          </p:nvSpPr>
          <p:spPr bwMode="auto">
            <a:xfrm flipV="1">
              <a:off x="3030" y="3741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41" name="Rectangle 17"/>
            <p:cNvSpPr>
              <a:spLocks noChangeArrowheads="1"/>
            </p:cNvSpPr>
            <p:nvPr/>
          </p:nvSpPr>
          <p:spPr bwMode="auto">
            <a:xfrm>
              <a:off x="3020" y="389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61842" name="Rectangle 18"/>
            <p:cNvSpPr>
              <a:spLocks noChangeArrowheads="1"/>
            </p:cNvSpPr>
            <p:nvPr/>
          </p:nvSpPr>
          <p:spPr bwMode="auto">
            <a:xfrm>
              <a:off x="3454" y="3374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61843" name="Rectangle 19"/>
            <p:cNvSpPr>
              <a:spLocks noChangeArrowheads="1"/>
            </p:cNvSpPr>
            <p:nvPr/>
          </p:nvSpPr>
          <p:spPr bwMode="auto">
            <a:xfrm>
              <a:off x="2500" y="3034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61844" name="Freeform 20"/>
            <p:cNvSpPr>
              <a:spLocks/>
            </p:cNvSpPr>
            <p:nvPr/>
          </p:nvSpPr>
          <p:spPr bwMode="auto">
            <a:xfrm>
              <a:off x="3251" y="3660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45" name="Rectangle 21"/>
            <p:cNvSpPr>
              <a:spLocks noChangeArrowheads="1"/>
            </p:cNvSpPr>
            <p:nvPr/>
          </p:nvSpPr>
          <p:spPr bwMode="auto">
            <a:xfrm>
              <a:off x="3463" y="3697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61846" name="Rectangle 22"/>
            <p:cNvSpPr>
              <a:spLocks noChangeArrowheads="1"/>
            </p:cNvSpPr>
            <p:nvPr/>
          </p:nvSpPr>
          <p:spPr bwMode="auto">
            <a:xfrm>
              <a:off x="3068" y="235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61847" name="Oval 23"/>
            <p:cNvSpPr>
              <a:spLocks noChangeArrowheads="1"/>
            </p:cNvSpPr>
            <p:nvPr/>
          </p:nvSpPr>
          <p:spPr bwMode="auto">
            <a:xfrm>
              <a:off x="3007" y="2811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C</a:t>
              </a:r>
            </a:p>
          </p:txBody>
        </p:sp>
        <p:sp>
          <p:nvSpPr>
            <p:cNvPr id="461848" name="Line 24"/>
            <p:cNvSpPr>
              <a:spLocks noChangeShapeType="1"/>
            </p:cNvSpPr>
            <p:nvPr/>
          </p:nvSpPr>
          <p:spPr bwMode="auto">
            <a:xfrm flipV="1">
              <a:off x="2365" y="3020"/>
              <a:ext cx="607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49" name="Line 25"/>
            <p:cNvSpPr>
              <a:spLocks noChangeShapeType="1"/>
            </p:cNvSpPr>
            <p:nvPr/>
          </p:nvSpPr>
          <p:spPr bwMode="auto">
            <a:xfrm>
              <a:off x="3126" y="3122"/>
              <a:ext cx="0" cy="3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50" name="Line 26"/>
            <p:cNvSpPr>
              <a:spLocks noChangeShapeType="1"/>
            </p:cNvSpPr>
            <p:nvPr/>
          </p:nvSpPr>
          <p:spPr bwMode="auto">
            <a:xfrm flipH="1" flipV="1">
              <a:off x="3299" y="3010"/>
              <a:ext cx="607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51" name="Rectangle 27"/>
            <p:cNvSpPr>
              <a:spLocks noChangeArrowheads="1"/>
            </p:cNvSpPr>
            <p:nvPr/>
          </p:nvSpPr>
          <p:spPr bwMode="auto">
            <a:xfrm>
              <a:off x="3637" y="3034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61852" name="Rectangle 28"/>
            <p:cNvSpPr>
              <a:spLocks noChangeArrowheads="1"/>
            </p:cNvSpPr>
            <p:nvPr/>
          </p:nvSpPr>
          <p:spPr bwMode="auto">
            <a:xfrm>
              <a:off x="3116" y="3086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</p:grpSp>
      <p:grpSp>
        <p:nvGrpSpPr>
          <p:cNvPr id="461853" name="Group 29"/>
          <p:cNvGrpSpPr>
            <a:grpSpLocks/>
          </p:cNvGrpSpPr>
          <p:nvPr/>
        </p:nvGrpSpPr>
        <p:grpSpPr bwMode="auto">
          <a:xfrm>
            <a:off x="4500563" y="1665288"/>
            <a:ext cx="4343400" cy="1905000"/>
            <a:chOff x="1632" y="576"/>
            <a:chExt cx="2736" cy="1200"/>
          </a:xfrm>
        </p:grpSpPr>
        <p:sp>
          <p:nvSpPr>
            <p:cNvPr id="461854" name="Oval 30"/>
            <p:cNvSpPr>
              <a:spLocks noChangeArrowheads="1"/>
            </p:cNvSpPr>
            <p:nvPr/>
          </p:nvSpPr>
          <p:spPr bwMode="auto">
            <a:xfrm>
              <a:off x="3200" y="1075"/>
              <a:ext cx="289" cy="30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461855" name="Group 31"/>
            <p:cNvGrpSpPr>
              <a:grpSpLocks/>
            </p:cNvGrpSpPr>
            <p:nvPr/>
          </p:nvGrpSpPr>
          <p:grpSpPr bwMode="auto">
            <a:xfrm>
              <a:off x="4079" y="1064"/>
              <a:ext cx="289" cy="305"/>
              <a:chOff x="7120" y="12162"/>
              <a:chExt cx="425" cy="425"/>
            </a:xfrm>
          </p:grpSpPr>
          <p:sp>
            <p:nvSpPr>
              <p:cNvPr id="461856" name="Oval 32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461857" name="Oval 33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2</a:t>
                </a:r>
              </a:p>
            </p:txBody>
          </p:sp>
        </p:grpSp>
        <p:sp>
          <p:nvSpPr>
            <p:cNvPr id="461858" name="Line 34"/>
            <p:cNvSpPr>
              <a:spLocks noChangeShapeType="1"/>
            </p:cNvSpPr>
            <p:nvPr/>
          </p:nvSpPr>
          <p:spPr bwMode="auto">
            <a:xfrm>
              <a:off x="1632" y="1248"/>
              <a:ext cx="64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461859" name="Line 35"/>
            <p:cNvSpPr>
              <a:spLocks noChangeShapeType="1"/>
            </p:cNvSpPr>
            <p:nvPr/>
          </p:nvSpPr>
          <p:spPr bwMode="auto">
            <a:xfrm flipV="1">
              <a:off x="2591" y="1239"/>
              <a:ext cx="58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60" name="Rectangle 36"/>
            <p:cNvSpPr>
              <a:spLocks noChangeArrowheads="1"/>
            </p:cNvSpPr>
            <p:nvPr/>
          </p:nvSpPr>
          <p:spPr bwMode="auto">
            <a:xfrm>
              <a:off x="1673" y="999"/>
              <a:ext cx="4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461861" name="Rectangle 37"/>
            <p:cNvSpPr>
              <a:spLocks noChangeArrowheads="1"/>
            </p:cNvSpPr>
            <p:nvPr/>
          </p:nvSpPr>
          <p:spPr bwMode="auto">
            <a:xfrm>
              <a:off x="2744" y="988"/>
              <a:ext cx="2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61862" name="Line 38"/>
            <p:cNvSpPr>
              <a:spLocks noChangeShapeType="1"/>
            </p:cNvSpPr>
            <p:nvPr/>
          </p:nvSpPr>
          <p:spPr bwMode="auto">
            <a:xfrm flipV="1">
              <a:off x="3501" y="1228"/>
              <a:ext cx="581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63" name="Freeform 39"/>
            <p:cNvSpPr>
              <a:spLocks/>
            </p:cNvSpPr>
            <p:nvPr/>
          </p:nvSpPr>
          <p:spPr bwMode="auto">
            <a:xfrm>
              <a:off x="2356" y="84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64" name="Oval 40"/>
            <p:cNvSpPr>
              <a:spLocks noChangeArrowheads="1"/>
            </p:cNvSpPr>
            <p:nvPr/>
          </p:nvSpPr>
          <p:spPr bwMode="auto">
            <a:xfrm>
              <a:off x="2282" y="1082"/>
              <a:ext cx="289" cy="30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461865" name="Freeform 41"/>
            <p:cNvSpPr>
              <a:spLocks/>
            </p:cNvSpPr>
            <p:nvPr/>
          </p:nvSpPr>
          <p:spPr bwMode="auto">
            <a:xfrm flipV="1">
              <a:off x="3254" y="138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66" name="Rectangle 42"/>
            <p:cNvSpPr>
              <a:spLocks noChangeArrowheads="1"/>
            </p:cNvSpPr>
            <p:nvPr/>
          </p:nvSpPr>
          <p:spPr bwMode="auto">
            <a:xfrm>
              <a:off x="3244" y="1528"/>
              <a:ext cx="23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61867" name="Rectangle 43"/>
            <p:cNvSpPr>
              <a:spLocks noChangeArrowheads="1"/>
            </p:cNvSpPr>
            <p:nvPr/>
          </p:nvSpPr>
          <p:spPr bwMode="auto">
            <a:xfrm>
              <a:off x="3683" y="956"/>
              <a:ext cx="234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61868" name="Rectangle 44"/>
            <p:cNvSpPr>
              <a:spLocks noChangeArrowheads="1"/>
            </p:cNvSpPr>
            <p:nvPr/>
          </p:nvSpPr>
          <p:spPr bwMode="auto">
            <a:xfrm>
              <a:off x="2387" y="576"/>
              <a:ext cx="235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61869" name="Freeform 45"/>
            <p:cNvSpPr>
              <a:spLocks/>
            </p:cNvSpPr>
            <p:nvPr/>
          </p:nvSpPr>
          <p:spPr bwMode="auto">
            <a:xfrm>
              <a:off x="3479" y="1330"/>
              <a:ext cx="612" cy="112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70" name="Rectangle 46"/>
            <p:cNvSpPr>
              <a:spLocks noChangeArrowheads="1"/>
            </p:cNvSpPr>
            <p:nvPr/>
          </p:nvSpPr>
          <p:spPr bwMode="auto">
            <a:xfrm>
              <a:off x="3662" y="1378"/>
              <a:ext cx="23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61871" name="Freeform 47"/>
            <p:cNvSpPr>
              <a:spLocks/>
            </p:cNvSpPr>
            <p:nvPr/>
          </p:nvSpPr>
          <p:spPr bwMode="auto">
            <a:xfrm>
              <a:off x="2560" y="843"/>
              <a:ext cx="1541" cy="295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72" name="Rectangle 48"/>
            <p:cNvSpPr>
              <a:spLocks noChangeArrowheads="1"/>
            </p:cNvSpPr>
            <p:nvPr/>
          </p:nvSpPr>
          <p:spPr bwMode="auto">
            <a:xfrm>
              <a:off x="3305" y="587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</p:grpSp>
      <p:sp>
        <p:nvSpPr>
          <p:cNvPr id="461874" name="Rectangle 50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2.3  有 限 自 动 机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/>
        </p:spPr>
        <p:txBody>
          <a:bodyPr/>
          <a:lstStyle/>
          <a:p>
            <a:r>
              <a:rPr lang="zh-CN" altLang="en-US" b="1">
                <a:latin typeface="宋体" pitchFamily="2" charset="-122"/>
              </a:rPr>
              <a:t>从正规式建立识别器的步骤</a:t>
            </a:r>
            <a:endParaRPr lang="zh-CN" altLang="en-US" b="1"/>
          </a:p>
          <a:p>
            <a:pPr lvl="1">
              <a:buFontTx/>
              <a:buNone/>
            </a:pPr>
            <a:endParaRPr lang="zh-CN" altLang="en-US" b="1">
              <a:latin typeface="宋体" pitchFamily="2" charset="-122"/>
            </a:endParaRPr>
          </a:p>
          <a:p>
            <a:pPr lvl="1"/>
            <a:r>
              <a:rPr lang="zh-CN" altLang="en-US" b="1">
                <a:latin typeface="宋体" pitchFamily="2" charset="-122"/>
              </a:rPr>
              <a:t>从正规式构造</a:t>
            </a:r>
            <a:r>
              <a:rPr lang="en-US" altLang="zh-CN" b="1"/>
              <a:t>NFA（</a:t>
            </a:r>
            <a:r>
              <a:rPr lang="zh-CN" altLang="en-US" b="1"/>
              <a:t>本节介绍）</a:t>
            </a:r>
          </a:p>
          <a:p>
            <a:pPr lvl="1">
              <a:buFontTx/>
              <a:buNone/>
            </a:pPr>
            <a:r>
              <a:rPr lang="zh-CN" altLang="en-US" b="1">
                <a:latin typeface="宋体" pitchFamily="2" charset="-122"/>
              </a:rPr>
              <a:t>	用语法制导的算法，它用正规式语法结构来指导构造过程</a:t>
            </a:r>
            <a:endParaRPr lang="zh-CN" altLang="en-US" b="1"/>
          </a:p>
          <a:p>
            <a:pPr lvl="1"/>
            <a:r>
              <a:rPr lang="zh-CN" altLang="en-US" b="1">
                <a:latin typeface="宋体" pitchFamily="2" charset="-122"/>
              </a:rPr>
              <a:t>把</a:t>
            </a:r>
            <a:r>
              <a:rPr lang="en-US" altLang="zh-CN" b="1"/>
              <a:t>NFA</a:t>
            </a:r>
            <a:r>
              <a:rPr lang="zh-CN" altLang="en-US" b="1">
                <a:latin typeface="宋体" pitchFamily="2" charset="-122"/>
              </a:rPr>
              <a:t>变成</a:t>
            </a:r>
            <a:r>
              <a:rPr lang="en-US" altLang="zh-CN" b="1"/>
              <a:t>DFA （</a:t>
            </a:r>
            <a:r>
              <a:rPr lang="zh-CN" altLang="en-US" b="1"/>
              <a:t>子集构造法，已介绍）</a:t>
            </a:r>
          </a:p>
          <a:p>
            <a:pPr lvl="1"/>
            <a:r>
              <a:rPr lang="zh-CN" altLang="en-US" b="1"/>
              <a:t>将</a:t>
            </a:r>
            <a:r>
              <a:rPr lang="en-US" altLang="zh-CN" b="1"/>
              <a:t>DFA</a:t>
            </a:r>
            <a:r>
              <a:rPr lang="zh-CN" altLang="en-US" b="1"/>
              <a:t>化简 （合并不可区别状态，也已介绍）</a:t>
            </a:r>
          </a:p>
        </p:txBody>
      </p:sp>
      <p:sp>
        <p:nvSpPr>
          <p:cNvPr id="652293" name="Rectangle 5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  <a:ea typeface="黑体" pitchFamily="2" charset="-122"/>
              </a:rPr>
              <a:t>2.4 </a:t>
            </a:r>
            <a:r>
              <a:rPr lang="zh-CN" altLang="en-US" sz="4400" b="1">
                <a:solidFill>
                  <a:schemeClr val="tx2"/>
                </a:solidFill>
              </a:rPr>
              <a:t>从正规式到有限自动机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/>
        </p:spPr>
        <p:txBody>
          <a:bodyPr/>
          <a:lstStyle/>
          <a:p>
            <a:r>
              <a:rPr lang="zh-CN" altLang="en-US" b="1">
                <a:latin typeface="宋体" pitchFamily="2" charset="-122"/>
              </a:rPr>
              <a:t>首先构造识别</a:t>
            </a:r>
            <a:r>
              <a:rPr lang="zh-CN" altLang="en-US" b="1">
                <a:sym typeface="Symbol" pitchFamily="18" charset="2"/>
              </a:rPr>
              <a:t></a:t>
            </a:r>
            <a:r>
              <a:rPr lang="zh-CN" altLang="en-US" b="1">
                <a:latin typeface="宋体" pitchFamily="2" charset="-122"/>
              </a:rPr>
              <a:t>和字母表中一个符号的</a:t>
            </a:r>
            <a:r>
              <a:rPr lang="en-US" altLang="zh-CN" b="1"/>
              <a:t>NFA</a:t>
            </a:r>
          </a:p>
          <a:p>
            <a:pPr lvl="1">
              <a:buFontTx/>
              <a:buNone/>
            </a:pPr>
            <a:r>
              <a:rPr lang="zh-CN" altLang="en-US" b="1">
                <a:solidFill>
                  <a:srgbClr val="00FF00"/>
                </a:solidFill>
              </a:rPr>
              <a:t>重要特点：仅一个接受状态，它没有向外的转换</a:t>
            </a:r>
          </a:p>
        </p:txBody>
      </p:sp>
      <p:grpSp>
        <p:nvGrpSpPr>
          <p:cNvPr id="412696" name="Group 24"/>
          <p:cNvGrpSpPr>
            <a:grpSpLocks/>
          </p:cNvGrpSpPr>
          <p:nvPr/>
        </p:nvGrpSpPr>
        <p:grpSpPr bwMode="auto">
          <a:xfrm>
            <a:off x="381000" y="3429000"/>
            <a:ext cx="8193088" cy="1716088"/>
            <a:chOff x="240" y="2160"/>
            <a:chExt cx="5161" cy="1081"/>
          </a:xfrm>
        </p:grpSpPr>
        <p:sp>
          <p:nvSpPr>
            <p:cNvPr id="412678" name="Oval 6"/>
            <p:cNvSpPr>
              <a:spLocks noChangeArrowheads="1"/>
            </p:cNvSpPr>
            <p:nvPr/>
          </p:nvSpPr>
          <p:spPr bwMode="auto">
            <a:xfrm>
              <a:off x="3913" y="2285"/>
              <a:ext cx="306" cy="31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r>
                <a:rPr lang="en-US" altLang="zh-CN" sz="2800" b="1" i="1"/>
                <a:t>i</a:t>
              </a:r>
            </a:p>
          </p:txBody>
        </p:sp>
        <p:sp>
          <p:nvSpPr>
            <p:cNvPr id="412679" name="Line 7"/>
            <p:cNvSpPr>
              <a:spLocks noChangeShapeType="1"/>
            </p:cNvSpPr>
            <p:nvPr/>
          </p:nvSpPr>
          <p:spPr bwMode="auto">
            <a:xfrm>
              <a:off x="456" y="2439"/>
              <a:ext cx="6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412680" name="Line 8"/>
            <p:cNvSpPr>
              <a:spLocks noChangeShapeType="1"/>
            </p:cNvSpPr>
            <p:nvPr/>
          </p:nvSpPr>
          <p:spPr bwMode="auto">
            <a:xfrm flipV="1">
              <a:off x="3257" y="2440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12681" name="Rectangle 9"/>
            <p:cNvSpPr>
              <a:spLocks noChangeArrowheads="1"/>
            </p:cNvSpPr>
            <p:nvPr/>
          </p:nvSpPr>
          <p:spPr bwMode="auto">
            <a:xfrm>
              <a:off x="3311" y="2160"/>
              <a:ext cx="57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412682" name="Rectangle 10"/>
            <p:cNvSpPr>
              <a:spLocks noChangeArrowheads="1"/>
            </p:cNvSpPr>
            <p:nvPr/>
          </p:nvSpPr>
          <p:spPr bwMode="auto">
            <a:xfrm>
              <a:off x="1624" y="2182"/>
              <a:ext cx="249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>
                  <a:sym typeface="Symbol" pitchFamily="18" charset="2"/>
                </a:rPr>
                <a:t></a:t>
              </a:r>
              <a:endParaRPr lang="zh-CN" altLang="en-US" sz="2800" b="1"/>
            </a:p>
          </p:txBody>
        </p:sp>
        <p:sp>
          <p:nvSpPr>
            <p:cNvPr id="412683" name="Line 11"/>
            <p:cNvSpPr>
              <a:spLocks noChangeShapeType="1"/>
            </p:cNvSpPr>
            <p:nvPr/>
          </p:nvSpPr>
          <p:spPr bwMode="auto">
            <a:xfrm flipV="1">
              <a:off x="4241" y="2440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12684" name="Rectangle 12"/>
            <p:cNvSpPr>
              <a:spLocks noChangeArrowheads="1"/>
            </p:cNvSpPr>
            <p:nvPr/>
          </p:nvSpPr>
          <p:spPr bwMode="auto">
            <a:xfrm>
              <a:off x="240" y="2976"/>
              <a:ext cx="228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r>
                <a:rPr lang="zh-CN" altLang="en-US" sz="2800" b="1"/>
                <a:t>识别正规式</a:t>
              </a:r>
              <a:r>
                <a:rPr lang="zh-CN" altLang="en-US" sz="2800" b="1">
                  <a:sym typeface="Symbol" pitchFamily="18" charset="2"/>
                </a:rPr>
                <a:t></a:t>
              </a:r>
              <a:r>
                <a:rPr lang="zh-CN" altLang="en-US" sz="2800" b="1"/>
                <a:t>的</a:t>
              </a:r>
              <a:r>
                <a:rPr lang="en-US" altLang="zh-CN" sz="2800" b="1"/>
                <a:t>NFA</a:t>
              </a:r>
            </a:p>
          </p:txBody>
        </p:sp>
        <p:sp>
          <p:nvSpPr>
            <p:cNvPr id="412685" name="Rectangle 13"/>
            <p:cNvSpPr>
              <a:spLocks noChangeArrowheads="1"/>
            </p:cNvSpPr>
            <p:nvPr/>
          </p:nvSpPr>
          <p:spPr bwMode="auto">
            <a:xfrm>
              <a:off x="4414" y="2182"/>
              <a:ext cx="248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a</a:t>
              </a:r>
            </a:p>
          </p:txBody>
        </p:sp>
        <p:grpSp>
          <p:nvGrpSpPr>
            <p:cNvPr id="412686" name="Group 14"/>
            <p:cNvGrpSpPr>
              <a:grpSpLocks/>
            </p:cNvGrpSpPr>
            <p:nvPr/>
          </p:nvGrpSpPr>
          <p:grpSpPr bwMode="auto">
            <a:xfrm>
              <a:off x="4864" y="2261"/>
              <a:ext cx="380" cy="391"/>
              <a:chOff x="8590" y="7640"/>
              <a:chExt cx="527" cy="527"/>
            </a:xfrm>
          </p:grpSpPr>
          <p:sp>
            <p:nvSpPr>
              <p:cNvPr id="412687" name="Oval 15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algn="l"/>
                <a:endParaRPr lang="zh-CN" altLang="en-US" sz="1000" b="1" i="1"/>
              </a:p>
            </p:txBody>
          </p:sp>
          <p:sp>
            <p:nvSpPr>
              <p:cNvPr id="412688" name="Oval 16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/>
              <a:lstStyle/>
              <a:p>
                <a:pPr algn="l"/>
                <a:r>
                  <a:rPr lang="en-US" altLang="zh-CN" sz="2800" b="1" i="1"/>
                  <a:t>f</a:t>
                </a:r>
              </a:p>
            </p:txBody>
          </p:sp>
        </p:grpSp>
        <p:sp>
          <p:nvSpPr>
            <p:cNvPr id="412689" name="Line 17"/>
            <p:cNvSpPr>
              <a:spLocks noChangeShapeType="1"/>
            </p:cNvSpPr>
            <p:nvPr/>
          </p:nvSpPr>
          <p:spPr bwMode="auto">
            <a:xfrm flipV="1">
              <a:off x="1473" y="2442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12690" name="Oval 18"/>
            <p:cNvSpPr>
              <a:spLocks noChangeArrowheads="1"/>
            </p:cNvSpPr>
            <p:nvPr/>
          </p:nvSpPr>
          <p:spPr bwMode="auto">
            <a:xfrm>
              <a:off x="1145" y="2285"/>
              <a:ext cx="306" cy="31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r>
                <a:rPr lang="en-US" altLang="zh-CN" sz="2800" b="1" i="1"/>
                <a:t>i</a:t>
              </a:r>
            </a:p>
          </p:txBody>
        </p:sp>
        <p:grpSp>
          <p:nvGrpSpPr>
            <p:cNvPr id="412691" name="Group 19"/>
            <p:cNvGrpSpPr>
              <a:grpSpLocks/>
            </p:cNvGrpSpPr>
            <p:nvPr/>
          </p:nvGrpSpPr>
          <p:grpSpPr bwMode="auto">
            <a:xfrm>
              <a:off x="2107" y="2261"/>
              <a:ext cx="380" cy="391"/>
              <a:chOff x="8590" y="7640"/>
              <a:chExt cx="527" cy="527"/>
            </a:xfrm>
          </p:grpSpPr>
          <p:sp>
            <p:nvSpPr>
              <p:cNvPr id="412692" name="Oval 20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algn="l"/>
                <a:endParaRPr lang="zh-CN" altLang="en-US" sz="1000" b="1" i="1"/>
              </a:p>
            </p:txBody>
          </p:sp>
          <p:sp>
            <p:nvSpPr>
              <p:cNvPr id="412693" name="Oval 21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/>
              <a:lstStyle/>
              <a:p>
                <a:pPr algn="l"/>
                <a:r>
                  <a:rPr lang="en-US" altLang="zh-CN" sz="2800" b="1" i="1"/>
                  <a:t>f</a:t>
                </a:r>
              </a:p>
            </p:txBody>
          </p:sp>
        </p:grpSp>
        <p:sp>
          <p:nvSpPr>
            <p:cNvPr id="412694" name="Rectangle 22"/>
            <p:cNvSpPr>
              <a:spLocks noChangeArrowheads="1"/>
            </p:cNvSpPr>
            <p:nvPr/>
          </p:nvSpPr>
          <p:spPr bwMode="auto">
            <a:xfrm>
              <a:off x="521" y="2160"/>
              <a:ext cx="583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412695" name="Rectangle 23"/>
            <p:cNvSpPr>
              <a:spLocks noChangeArrowheads="1"/>
            </p:cNvSpPr>
            <p:nvPr/>
          </p:nvSpPr>
          <p:spPr bwMode="auto">
            <a:xfrm>
              <a:off x="3120" y="2976"/>
              <a:ext cx="228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r>
                <a:rPr lang="zh-CN" altLang="en-US" sz="2800" b="1"/>
                <a:t>识别正规式</a:t>
              </a:r>
              <a:r>
                <a:rPr lang="en-US" altLang="zh-CN" sz="2800" b="1" i="1"/>
                <a:t>a</a:t>
              </a:r>
              <a:r>
                <a:rPr lang="zh-CN" altLang="en-US" sz="2800" b="1"/>
                <a:t>的</a:t>
              </a:r>
              <a:r>
                <a:rPr lang="en-US" altLang="zh-CN" sz="2800" b="1"/>
                <a:t>NFA</a:t>
              </a:r>
            </a:p>
          </p:txBody>
        </p:sp>
      </p:grpSp>
      <p:sp>
        <p:nvSpPr>
          <p:cNvPr id="412698" name="Rectangle 26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  <a:ea typeface="黑体" pitchFamily="2" charset="-122"/>
              </a:rPr>
              <a:t>2.4 </a:t>
            </a:r>
            <a:r>
              <a:rPr lang="zh-CN" altLang="en-US" sz="4400" b="1">
                <a:solidFill>
                  <a:schemeClr val="tx2"/>
                </a:solidFill>
              </a:rPr>
              <a:t>从正规式到有限自动机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/>
        </p:spPr>
        <p:txBody>
          <a:bodyPr/>
          <a:lstStyle/>
          <a:p>
            <a:r>
              <a:rPr lang="zh-CN" altLang="en-US" b="1">
                <a:latin typeface="宋体" pitchFamily="2" charset="-122"/>
              </a:rPr>
              <a:t>构造识别主算符为选择的正规式的</a:t>
            </a:r>
            <a:r>
              <a:rPr lang="en-US" altLang="zh-CN" b="1"/>
              <a:t>NFA</a:t>
            </a:r>
          </a:p>
          <a:p>
            <a:pPr lvl="1">
              <a:buFontTx/>
              <a:buNone/>
            </a:pPr>
            <a:r>
              <a:rPr lang="zh-CN" altLang="en-US" b="1">
                <a:solidFill>
                  <a:srgbClr val="00FF00"/>
                </a:solidFill>
              </a:rPr>
              <a:t>重要特点：仅一个接受状态，它没有向外的转换</a:t>
            </a:r>
            <a:r>
              <a:rPr lang="en-US" altLang="zh-CN" b="1"/>
              <a:t> </a:t>
            </a:r>
          </a:p>
        </p:txBody>
      </p:sp>
      <p:grpSp>
        <p:nvGrpSpPr>
          <p:cNvPr id="414769" name="Group 49"/>
          <p:cNvGrpSpPr>
            <a:grpSpLocks/>
          </p:cNvGrpSpPr>
          <p:nvPr/>
        </p:nvGrpSpPr>
        <p:grpSpPr bwMode="auto">
          <a:xfrm>
            <a:off x="684213" y="2816225"/>
            <a:ext cx="8001000" cy="3651250"/>
            <a:chOff x="432" y="1584"/>
            <a:chExt cx="5040" cy="2300"/>
          </a:xfrm>
        </p:grpSpPr>
        <p:sp>
          <p:nvSpPr>
            <p:cNvPr id="414744" name="Line 24"/>
            <p:cNvSpPr>
              <a:spLocks noChangeShapeType="1"/>
            </p:cNvSpPr>
            <p:nvPr/>
          </p:nvSpPr>
          <p:spPr bwMode="auto">
            <a:xfrm>
              <a:off x="432" y="2507"/>
              <a:ext cx="8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414745" name="Rectangle 25"/>
            <p:cNvSpPr>
              <a:spLocks noChangeArrowheads="1"/>
            </p:cNvSpPr>
            <p:nvPr/>
          </p:nvSpPr>
          <p:spPr bwMode="auto">
            <a:xfrm>
              <a:off x="1895" y="1933"/>
              <a:ext cx="295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>
                  <a:sym typeface="Symbol" pitchFamily="18" charset="2"/>
                </a:rPr>
                <a:t></a:t>
              </a:r>
              <a:endParaRPr lang="zh-CN" altLang="en-US" sz="2800" b="1"/>
            </a:p>
          </p:txBody>
        </p:sp>
        <p:grpSp>
          <p:nvGrpSpPr>
            <p:cNvPr id="414746" name="Group 26"/>
            <p:cNvGrpSpPr>
              <a:grpSpLocks/>
            </p:cNvGrpSpPr>
            <p:nvPr/>
          </p:nvGrpSpPr>
          <p:grpSpPr bwMode="auto">
            <a:xfrm>
              <a:off x="5021" y="2256"/>
              <a:ext cx="451" cy="418"/>
              <a:chOff x="8590" y="7640"/>
              <a:chExt cx="527" cy="527"/>
            </a:xfrm>
          </p:grpSpPr>
          <p:sp>
            <p:nvSpPr>
              <p:cNvPr id="414747" name="Oval 27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algn="l"/>
                <a:endParaRPr lang="zh-CN" altLang="en-US" sz="1000" b="1" i="1"/>
              </a:p>
            </p:txBody>
          </p:sp>
          <p:sp>
            <p:nvSpPr>
              <p:cNvPr id="414748" name="Oval 28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/>
              <a:lstStyle/>
              <a:p>
                <a:pPr algn="l"/>
                <a:r>
                  <a:rPr lang="en-US" altLang="zh-CN" sz="2800" b="1" i="1"/>
                  <a:t>f</a:t>
                </a:r>
              </a:p>
            </p:txBody>
          </p:sp>
        </p:grpSp>
        <p:sp>
          <p:nvSpPr>
            <p:cNvPr id="414749" name="Oval 29"/>
            <p:cNvSpPr>
              <a:spLocks noChangeArrowheads="1"/>
            </p:cNvSpPr>
            <p:nvPr/>
          </p:nvSpPr>
          <p:spPr bwMode="auto">
            <a:xfrm>
              <a:off x="1236" y="2342"/>
              <a:ext cx="364" cy="3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r>
                <a:rPr lang="en-US" altLang="zh-CN" sz="2800" b="1" i="1"/>
                <a:t>i</a:t>
              </a:r>
            </a:p>
          </p:txBody>
        </p:sp>
        <p:sp>
          <p:nvSpPr>
            <p:cNvPr id="414750" name="Rectangle 30"/>
            <p:cNvSpPr>
              <a:spLocks noChangeArrowheads="1"/>
            </p:cNvSpPr>
            <p:nvPr/>
          </p:nvSpPr>
          <p:spPr bwMode="auto">
            <a:xfrm>
              <a:off x="573" y="2219"/>
              <a:ext cx="59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414751" name="Rectangle 31"/>
            <p:cNvSpPr>
              <a:spLocks noChangeArrowheads="1"/>
            </p:cNvSpPr>
            <p:nvPr/>
          </p:nvSpPr>
          <p:spPr bwMode="auto">
            <a:xfrm>
              <a:off x="1920" y="3600"/>
              <a:ext cx="270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r>
                <a:rPr lang="zh-CN" altLang="en-US" sz="2800" b="1"/>
                <a:t>识别正规式</a:t>
              </a:r>
              <a:r>
                <a:rPr lang="en-US" altLang="zh-CN" sz="2800" b="1" i="1"/>
                <a:t>s </a:t>
              </a:r>
              <a:r>
                <a:rPr lang="en-US" altLang="zh-CN" sz="2800" b="1"/>
                <a:t>| </a:t>
              </a:r>
              <a:r>
                <a:rPr lang="en-US" altLang="zh-CN" sz="2800" b="1" i="1"/>
                <a:t>t </a:t>
              </a:r>
              <a:r>
                <a:rPr lang="zh-CN" altLang="en-US" sz="2800" b="1"/>
                <a:t>的</a:t>
              </a:r>
              <a:r>
                <a:rPr lang="en-US" altLang="zh-CN" sz="2800" b="1"/>
                <a:t>NFA</a:t>
              </a:r>
            </a:p>
          </p:txBody>
        </p:sp>
        <p:sp>
          <p:nvSpPr>
            <p:cNvPr id="414753" name="Oval 33"/>
            <p:cNvSpPr>
              <a:spLocks noChangeArrowheads="1"/>
            </p:cNvSpPr>
            <p:nvPr/>
          </p:nvSpPr>
          <p:spPr bwMode="auto">
            <a:xfrm>
              <a:off x="2395" y="1584"/>
              <a:ext cx="1771" cy="7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14754" name="Oval 34"/>
            <p:cNvSpPr>
              <a:spLocks noChangeArrowheads="1"/>
            </p:cNvSpPr>
            <p:nvPr/>
          </p:nvSpPr>
          <p:spPr bwMode="auto">
            <a:xfrm>
              <a:off x="2519" y="1770"/>
              <a:ext cx="364" cy="3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endParaRPr lang="zh-CN" altLang="en-US" sz="1000" b="1" i="1"/>
            </a:p>
          </p:txBody>
        </p:sp>
        <p:sp>
          <p:nvSpPr>
            <p:cNvPr id="414755" name="Oval 35"/>
            <p:cNvSpPr>
              <a:spLocks noChangeArrowheads="1"/>
            </p:cNvSpPr>
            <p:nvPr/>
          </p:nvSpPr>
          <p:spPr bwMode="auto">
            <a:xfrm>
              <a:off x="3700" y="1783"/>
              <a:ext cx="363" cy="3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endParaRPr lang="zh-CN" altLang="en-US" sz="1000" b="1" i="1"/>
            </a:p>
          </p:txBody>
        </p:sp>
        <p:sp>
          <p:nvSpPr>
            <p:cNvPr id="414756" name="Rectangle 36"/>
            <p:cNvSpPr>
              <a:spLocks noChangeArrowheads="1"/>
            </p:cNvSpPr>
            <p:nvPr/>
          </p:nvSpPr>
          <p:spPr bwMode="auto">
            <a:xfrm>
              <a:off x="3024" y="1740"/>
              <a:ext cx="616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en-US" altLang="zh-CN" sz="2800" b="1" i="1"/>
                <a:t>N 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s</a:t>
              </a:r>
              <a:r>
                <a:rPr lang="en-US" altLang="zh-CN" sz="2800" b="1"/>
                <a:t>)</a:t>
              </a:r>
            </a:p>
          </p:txBody>
        </p:sp>
        <p:sp>
          <p:nvSpPr>
            <p:cNvPr id="414758" name="Oval 38"/>
            <p:cNvSpPr>
              <a:spLocks noChangeArrowheads="1"/>
            </p:cNvSpPr>
            <p:nvPr/>
          </p:nvSpPr>
          <p:spPr bwMode="auto">
            <a:xfrm>
              <a:off x="2408" y="2667"/>
              <a:ext cx="1771" cy="7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14759" name="Oval 39"/>
            <p:cNvSpPr>
              <a:spLocks noChangeArrowheads="1"/>
            </p:cNvSpPr>
            <p:nvPr/>
          </p:nvSpPr>
          <p:spPr bwMode="auto">
            <a:xfrm>
              <a:off x="2532" y="2853"/>
              <a:ext cx="364" cy="3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endParaRPr lang="zh-CN" altLang="en-US" sz="1000" b="1" i="1"/>
            </a:p>
          </p:txBody>
        </p:sp>
        <p:sp>
          <p:nvSpPr>
            <p:cNvPr id="414760" name="Oval 40"/>
            <p:cNvSpPr>
              <a:spLocks noChangeArrowheads="1"/>
            </p:cNvSpPr>
            <p:nvPr/>
          </p:nvSpPr>
          <p:spPr bwMode="auto">
            <a:xfrm>
              <a:off x="3713" y="2866"/>
              <a:ext cx="363" cy="3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endParaRPr lang="zh-CN" altLang="en-US" sz="1000" b="1" i="1"/>
            </a:p>
          </p:txBody>
        </p:sp>
        <p:sp>
          <p:nvSpPr>
            <p:cNvPr id="414761" name="Rectangle 41"/>
            <p:cNvSpPr>
              <a:spLocks noChangeArrowheads="1"/>
            </p:cNvSpPr>
            <p:nvPr/>
          </p:nvSpPr>
          <p:spPr bwMode="auto">
            <a:xfrm>
              <a:off x="3037" y="2823"/>
              <a:ext cx="616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en-US" altLang="zh-CN" sz="2800" b="1" i="1"/>
                <a:t>N 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t</a:t>
              </a:r>
              <a:r>
                <a:rPr lang="en-US" altLang="zh-CN" sz="2800" b="1"/>
                <a:t>)</a:t>
              </a:r>
            </a:p>
          </p:txBody>
        </p:sp>
        <p:sp>
          <p:nvSpPr>
            <p:cNvPr id="414762" name="Line 42"/>
            <p:cNvSpPr>
              <a:spLocks noChangeShapeType="1"/>
            </p:cNvSpPr>
            <p:nvPr/>
          </p:nvSpPr>
          <p:spPr bwMode="auto">
            <a:xfrm flipV="1">
              <a:off x="1600" y="2026"/>
              <a:ext cx="923" cy="3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14763" name="Line 43"/>
            <p:cNvSpPr>
              <a:spLocks noChangeShapeType="1"/>
            </p:cNvSpPr>
            <p:nvPr/>
          </p:nvSpPr>
          <p:spPr bwMode="auto">
            <a:xfrm>
              <a:off x="1587" y="2610"/>
              <a:ext cx="924" cy="3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14764" name="Line 44"/>
            <p:cNvSpPr>
              <a:spLocks noChangeShapeType="1"/>
            </p:cNvSpPr>
            <p:nvPr/>
          </p:nvSpPr>
          <p:spPr bwMode="auto">
            <a:xfrm flipV="1">
              <a:off x="4140" y="2586"/>
              <a:ext cx="924" cy="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14765" name="Line 45"/>
            <p:cNvSpPr>
              <a:spLocks noChangeShapeType="1"/>
            </p:cNvSpPr>
            <p:nvPr/>
          </p:nvSpPr>
          <p:spPr bwMode="auto">
            <a:xfrm>
              <a:off x="4102" y="2002"/>
              <a:ext cx="923" cy="3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14766" name="Rectangle 46"/>
            <p:cNvSpPr>
              <a:spLocks noChangeArrowheads="1"/>
            </p:cNvSpPr>
            <p:nvPr/>
          </p:nvSpPr>
          <p:spPr bwMode="auto">
            <a:xfrm>
              <a:off x="1908" y="2493"/>
              <a:ext cx="29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>
                  <a:sym typeface="Symbol" pitchFamily="18" charset="2"/>
                </a:rPr>
                <a:t></a:t>
              </a:r>
              <a:endParaRPr lang="zh-CN" altLang="en-US" sz="2800" b="1"/>
            </a:p>
          </p:txBody>
        </p:sp>
        <p:sp>
          <p:nvSpPr>
            <p:cNvPr id="414767" name="Rectangle 47"/>
            <p:cNvSpPr>
              <a:spLocks noChangeArrowheads="1"/>
            </p:cNvSpPr>
            <p:nvPr/>
          </p:nvSpPr>
          <p:spPr bwMode="auto">
            <a:xfrm>
              <a:off x="4448" y="1875"/>
              <a:ext cx="29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>
                  <a:sym typeface="Symbol" pitchFamily="18" charset="2"/>
                </a:rPr>
                <a:t></a:t>
              </a:r>
              <a:endParaRPr lang="zh-CN" altLang="en-US" sz="2800" b="1"/>
            </a:p>
          </p:txBody>
        </p:sp>
        <p:sp>
          <p:nvSpPr>
            <p:cNvPr id="414768" name="Rectangle 48"/>
            <p:cNvSpPr>
              <a:spLocks noChangeArrowheads="1"/>
            </p:cNvSpPr>
            <p:nvPr/>
          </p:nvSpPr>
          <p:spPr bwMode="auto">
            <a:xfrm>
              <a:off x="4435" y="2516"/>
              <a:ext cx="295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>
                  <a:sym typeface="Symbol" pitchFamily="18" charset="2"/>
                </a:rPr>
                <a:t></a:t>
              </a:r>
              <a:endParaRPr lang="zh-CN" altLang="en-US" sz="2800" b="1"/>
            </a:p>
          </p:txBody>
        </p:sp>
      </p:grpSp>
      <p:sp>
        <p:nvSpPr>
          <p:cNvPr id="414771" name="Rectangle 51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  <a:ea typeface="黑体" pitchFamily="2" charset="-122"/>
              </a:rPr>
              <a:t>2.4 </a:t>
            </a:r>
            <a:r>
              <a:rPr lang="zh-CN" altLang="en-US" sz="4400" b="1">
                <a:solidFill>
                  <a:schemeClr val="tx2"/>
                </a:solidFill>
              </a:rPr>
              <a:t>从正规式到有限自动机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/>
        </p:spPr>
        <p:txBody>
          <a:bodyPr/>
          <a:lstStyle/>
          <a:p>
            <a:r>
              <a:rPr lang="zh-CN" altLang="en-US" b="1">
                <a:latin typeface="宋体" pitchFamily="2" charset="-122"/>
              </a:rPr>
              <a:t>构造识别主算符为连接的正规式的</a:t>
            </a:r>
            <a:r>
              <a:rPr lang="en-US" altLang="zh-CN" b="1"/>
              <a:t>NFA</a:t>
            </a:r>
            <a:endParaRPr lang="en-US" altLang="zh-CN"/>
          </a:p>
          <a:p>
            <a:pPr lvl="1">
              <a:buFontTx/>
              <a:buNone/>
            </a:pPr>
            <a:r>
              <a:rPr lang="zh-CN" altLang="en-US" b="1">
                <a:solidFill>
                  <a:srgbClr val="00FF00"/>
                </a:solidFill>
              </a:rPr>
              <a:t>重要特点：仅一个接受状态，它没有向外的转换</a:t>
            </a:r>
            <a:endParaRPr lang="en-US" altLang="zh-CN"/>
          </a:p>
        </p:txBody>
      </p:sp>
      <p:sp>
        <p:nvSpPr>
          <p:cNvPr id="416807" name="Rectangle 39"/>
          <p:cNvSpPr>
            <a:spLocks noChangeArrowheads="1"/>
          </p:cNvSpPr>
          <p:nvPr/>
        </p:nvSpPr>
        <p:spPr bwMode="auto">
          <a:xfrm>
            <a:off x="2667000" y="4876800"/>
            <a:ext cx="4681538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r>
              <a:rPr lang="zh-CN" altLang="en-US" sz="2800" b="1"/>
              <a:t>识别正规式 </a:t>
            </a:r>
            <a:r>
              <a:rPr lang="en-US" altLang="zh-CN" sz="2800" b="1" i="1"/>
              <a:t>st </a:t>
            </a:r>
            <a:r>
              <a:rPr lang="zh-CN" altLang="en-US" sz="2800" b="1"/>
              <a:t>的</a:t>
            </a:r>
            <a:r>
              <a:rPr lang="en-US" altLang="zh-CN" sz="2800" b="1"/>
              <a:t>NFA</a:t>
            </a:r>
          </a:p>
        </p:txBody>
      </p:sp>
      <p:grpSp>
        <p:nvGrpSpPr>
          <p:cNvPr id="416815" name="Group 47"/>
          <p:cNvGrpSpPr>
            <a:grpSpLocks/>
          </p:cNvGrpSpPr>
          <p:nvPr/>
        </p:nvGrpSpPr>
        <p:grpSpPr bwMode="auto">
          <a:xfrm>
            <a:off x="1219200" y="3124200"/>
            <a:ext cx="6324600" cy="1438275"/>
            <a:chOff x="768" y="1968"/>
            <a:chExt cx="3984" cy="906"/>
          </a:xfrm>
        </p:grpSpPr>
        <p:sp>
          <p:nvSpPr>
            <p:cNvPr id="416798" name="Oval 30"/>
            <p:cNvSpPr>
              <a:spLocks noChangeArrowheads="1"/>
            </p:cNvSpPr>
            <p:nvPr/>
          </p:nvSpPr>
          <p:spPr bwMode="auto">
            <a:xfrm>
              <a:off x="1537" y="1968"/>
              <a:ext cx="1929" cy="87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16799" name="Oval 31"/>
            <p:cNvSpPr>
              <a:spLocks noChangeArrowheads="1"/>
            </p:cNvSpPr>
            <p:nvPr/>
          </p:nvSpPr>
          <p:spPr bwMode="auto">
            <a:xfrm>
              <a:off x="1672" y="2193"/>
              <a:ext cx="396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r>
                <a:rPr lang="en-US" altLang="zh-CN" sz="2800" b="1" i="1"/>
                <a:t>i</a:t>
              </a:r>
            </a:p>
          </p:txBody>
        </p:sp>
        <p:sp>
          <p:nvSpPr>
            <p:cNvPr id="416800" name="Oval 32"/>
            <p:cNvSpPr>
              <a:spLocks noChangeArrowheads="1"/>
            </p:cNvSpPr>
            <p:nvPr/>
          </p:nvSpPr>
          <p:spPr bwMode="auto">
            <a:xfrm>
              <a:off x="2958" y="2208"/>
              <a:ext cx="396" cy="40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2000" tIns="28800" rIns="21600" bIns="46800"/>
            <a:lstStyle/>
            <a:p>
              <a:pPr algn="l"/>
              <a:endParaRPr lang="zh-CN" altLang="en-US" sz="1000" b="1" i="1"/>
            </a:p>
          </p:txBody>
        </p:sp>
        <p:sp>
          <p:nvSpPr>
            <p:cNvPr id="416801" name="Rectangle 33"/>
            <p:cNvSpPr>
              <a:spLocks noChangeArrowheads="1"/>
            </p:cNvSpPr>
            <p:nvPr/>
          </p:nvSpPr>
          <p:spPr bwMode="auto">
            <a:xfrm>
              <a:off x="2222" y="2156"/>
              <a:ext cx="671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en-US" altLang="zh-CN" sz="2800" b="1" i="1"/>
                <a:t>N 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s</a:t>
              </a:r>
              <a:r>
                <a:rPr lang="en-US" altLang="zh-CN" sz="2800" b="1"/>
                <a:t>)</a:t>
              </a:r>
            </a:p>
          </p:txBody>
        </p:sp>
        <p:sp>
          <p:nvSpPr>
            <p:cNvPr id="416802" name="Oval 34"/>
            <p:cNvSpPr>
              <a:spLocks noChangeArrowheads="1"/>
            </p:cNvSpPr>
            <p:nvPr/>
          </p:nvSpPr>
          <p:spPr bwMode="auto">
            <a:xfrm>
              <a:off x="2823" y="1995"/>
              <a:ext cx="1929" cy="87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grpSp>
          <p:nvGrpSpPr>
            <p:cNvPr id="416803" name="Group 35"/>
            <p:cNvGrpSpPr>
              <a:grpSpLocks/>
            </p:cNvGrpSpPr>
            <p:nvPr/>
          </p:nvGrpSpPr>
          <p:grpSpPr bwMode="auto">
            <a:xfrm>
              <a:off x="4160" y="2189"/>
              <a:ext cx="491" cy="506"/>
              <a:chOff x="8590" y="7640"/>
              <a:chExt cx="527" cy="527"/>
            </a:xfrm>
          </p:grpSpPr>
          <p:sp>
            <p:nvSpPr>
              <p:cNvPr id="416804" name="Oval 36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algn="l"/>
                <a:endParaRPr lang="zh-CN" altLang="en-US" sz="1000" b="1" i="1"/>
              </a:p>
            </p:txBody>
          </p:sp>
          <p:sp>
            <p:nvSpPr>
              <p:cNvPr id="416805" name="Oval 37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/>
              <a:lstStyle/>
              <a:p>
                <a:pPr algn="l"/>
                <a:r>
                  <a:rPr lang="en-US" altLang="zh-CN" sz="2800" b="1" i="1"/>
                  <a:t>f</a:t>
                </a:r>
              </a:p>
            </p:txBody>
          </p:sp>
        </p:grpSp>
        <p:sp>
          <p:nvSpPr>
            <p:cNvPr id="416806" name="Rectangle 38"/>
            <p:cNvSpPr>
              <a:spLocks noChangeArrowheads="1"/>
            </p:cNvSpPr>
            <p:nvPr/>
          </p:nvSpPr>
          <p:spPr bwMode="auto">
            <a:xfrm>
              <a:off x="908" y="2060"/>
              <a:ext cx="64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416808" name="Oval 40"/>
            <p:cNvSpPr>
              <a:spLocks noChangeArrowheads="1"/>
            </p:cNvSpPr>
            <p:nvPr/>
          </p:nvSpPr>
          <p:spPr bwMode="auto">
            <a:xfrm>
              <a:off x="2948" y="2228"/>
              <a:ext cx="396" cy="4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endParaRPr lang="zh-CN" altLang="en-US" sz="1000" b="1" i="1"/>
            </a:p>
          </p:txBody>
        </p:sp>
        <p:sp>
          <p:nvSpPr>
            <p:cNvPr id="416809" name="Rectangle 41"/>
            <p:cNvSpPr>
              <a:spLocks noChangeArrowheads="1"/>
            </p:cNvSpPr>
            <p:nvPr/>
          </p:nvSpPr>
          <p:spPr bwMode="auto">
            <a:xfrm>
              <a:off x="3508" y="2183"/>
              <a:ext cx="671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en-US" altLang="zh-CN" sz="2800" b="1" i="1"/>
                <a:t>N 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t</a:t>
              </a:r>
              <a:r>
                <a:rPr lang="en-US" altLang="zh-CN" sz="2800" b="1"/>
                <a:t>)</a:t>
              </a:r>
            </a:p>
          </p:txBody>
        </p:sp>
        <p:sp>
          <p:nvSpPr>
            <p:cNvPr id="416810" name="Freeform 42"/>
            <p:cNvSpPr>
              <a:spLocks/>
            </p:cNvSpPr>
            <p:nvPr/>
          </p:nvSpPr>
          <p:spPr bwMode="auto">
            <a:xfrm>
              <a:off x="3102" y="2110"/>
              <a:ext cx="378" cy="634"/>
            </a:xfrm>
            <a:custGeom>
              <a:avLst/>
              <a:gdLst>
                <a:gd name="T0" fmla="*/ 105 w 405"/>
                <a:gd name="T1" fmla="*/ 0 h 660"/>
                <a:gd name="T2" fmla="*/ 360 w 405"/>
                <a:gd name="T3" fmla="*/ 196 h 660"/>
                <a:gd name="T4" fmla="*/ 375 w 405"/>
                <a:gd name="T5" fmla="*/ 421 h 660"/>
                <a:gd name="T6" fmla="*/ 225 w 405"/>
                <a:gd name="T7" fmla="*/ 570 h 660"/>
                <a:gd name="T8" fmla="*/ 0 w 405"/>
                <a:gd name="T9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660">
                  <a:moveTo>
                    <a:pt x="105" y="0"/>
                  </a:moveTo>
                  <a:cubicBezTo>
                    <a:pt x="147" y="33"/>
                    <a:pt x="315" y="126"/>
                    <a:pt x="360" y="196"/>
                  </a:cubicBezTo>
                  <a:cubicBezTo>
                    <a:pt x="405" y="266"/>
                    <a:pt x="397" y="359"/>
                    <a:pt x="375" y="421"/>
                  </a:cubicBezTo>
                  <a:cubicBezTo>
                    <a:pt x="353" y="483"/>
                    <a:pt x="287" y="530"/>
                    <a:pt x="225" y="570"/>
                  </a:cubicBezTo>
                  <a:cubicBezTo>
                    <a:pt x="163" y="610"/>
                    <a:pt x="37" y="645"/>
                    <a:pt x="0" y="66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16811" name="Line 43"/>
            <p:cNvSpPr>
              <a:spLocks noChangeShapeType="1"/>
            </p:cNvSpPr>
            <p:nvPr/>
          </p:nvSpPr>
          <p:spPr bwMode="auto">
            <a:xfrm>
              <a:off x="768" y="2390"/>
              <a:ext cx="8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</p:grpSp>
      <p:sp>
        <p:nvSpPr>
          <p:cNvPr id="416814" name="Rectangle 46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  <a:ea typeface="黑体" pitchFamily="2" charset="-122"/>
              </a:rPr>
              <a:t>2.4 </a:t>
            </a:r>
            <a:r>
              <a:rPr lang="zh-CN" altLang="en-US" sz="4400" b="1">
                <a:solidFill>
                  <a:schemeClr val="tx2"/>
                </a:solidFill>
              </a:rPr>
              <a:t>从正规式到有限自动机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/>
        </p:spPr>
        <p:txBody>
          <a:bodyPr/>
          <a:lstStyle/>
          <a:p>
            <a:r>
              <a:rPr lang="zh-CN" altLang="en-US" b="1">
                <a:latin typeface="宋体" pitchFamily="2" charset="-122"/>
              </a:rPr>
              <a:t>构造识别主算符为闭包的正规式的</a:t>
            </a:r>
            <a:r>
              <a:rPr lang="en-US" altLang="zh-CN" b="1"/>
              <a:t>NFA</a:t>
            </a:r>
            <a:endParaRPr lang="en-US" altLang="zh-CN"/>
          </a:p>
          <a:p>
            <a:pPr lvl="1">
              <a:buFontTx/>
              <a:buNone/>
            </a:pPr>
            <a:r>
              <a:rPr lang="zh-CN" altLang="en-US" b="1">
                <a:solidFill>
                  <a:srgbClr val="00FF00"/>
                </a:solidFill>
              </a:rPr>
              <a:t>重要特点：仅一个接受状态，它没有向外的转换</a:t>
            </a:r>
            <a:endParaRPr lang="en-US" altLang="zh-CN"/>
          </a:p>
        </p:txBody>
      </p:sp>
      <p:grpSp>
        <p:nvGrpSpPr>
          <p:cNvPr id="418856" name="Group 40"/>
          <p:cNvGrpSpPr>
            <a:grpSpLocks/>
          </p:cNvGrpSpPr>
          <p:nvPr/>
        </p:nvGrpSpPr>
        <p:grpSpPr bwMode="auto">
          <a:xfrm>
            <a:off x="381000" y="2667000"/>
            <a:ext cx="8305800" cy="3540125"/>
            <a:chOff x="240" y="1680"/>
            <a:chExt cx="5232" cy="2230"/>
          </a:xfrm>
        </p:grpSpPr>
        <p:sp>
          <p:nvSpPr>
            <p:cNvPr id="418837" name="Oval 21"/>
            <p:cNvSpPr>
              <a:spLocks noChangeArrowheads="1"/>
            </p:cNvSpPr>
            <p:nvPr/>
          </p:nvSpPr>
          <p:spPr bwMode="auto">
            <a:xfrm>
              <a:off x="2281" y="2259"/>
              <a:ext cx="1916" cy="7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18838" name="Oval 22"/>
            <p:cNvSpPr>
              <a:spLocks noChangeArrowheads="1"/>
            </p:cNvSpPr>
            <p:nvPr/>
          </p:nvSpPr>
          <p:spPr bwMode="auto">
            <a:xfrm>
              <a:off x="2415" y="2462"/>
              <a:ext cx="394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endParaRPr lang="zh-CN" altLang="en-US" sz="1000" b="1" i="1"/>
            </a:p>
          </p:txBody>
        </p:sp>
        <p:sp>
          <p:nvSpPr>
            <p:cNvPr id="418839" name="Oval 23"/>
            <p:cNvSpPr>
              <a:spLocks noChangeArrowheads="1"/>
            </p:cNvSpPr>
            <p:nvPr/>
          </p:nvSpPr>
          <p:spPr bwMode="auto">
            <a:xfrm>
              <a:off x="3693" y="2476"/>
              <a:ext cx="393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endParaRPr lang="zh-CN" altLang="en-US" sz="1000" b="1" i="1"/>
            </a:p>
          </p:txBody>
        </p:sp>
        <p:sp>
          <p:nvSpPr>
            <p:cNvPr id="418840" name="Rectangle 24"/>
            <p:cNvSpPr>
              <a:spLocks noChangeArrowheads="1"/>
            </p:cNvSpPr>
            <p:nvPr/>
          </p:nvSpPr>
          <p:spPr bwMode="auto">
            <a:xfrm>
              <a:off x="2961" y="2429"/>
              <a:ext cx="66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en-US" altLang="zh-CN" sz="2800" b="1" i="1"/>
                <a:t>N 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s</a:t>
              </a:r>
              <a:r>
                <a:rPr lang="en-US" altLang="zh-CN" sz="2800" b="1"/>
                <a:t>)</a:t>
              </a:r>
            </a:p>
          </p:txBody>
        </p:sp>
        <p:grpSp>
          <p:nvGrpSpPr>
            <p:cNvPr id="418841" name="Group 25"/>
            <p:cNvGrpSpPr>
              <a:grpSpLocks/>
            </p:cNvGrpSpPr>
            <p:nvPr/>
          </p:nvGrpSpPr>
          <p:grpSpPr bwMode="auto">
            <a:xfrm>
              <a:off x="4984" y="2418"/>
              <a:ext cx="488" cy="457"/>
              <a:chOff x="8590" y="7640"/>
              <a:chExt cx="527" cy="527"/>
            </a:xfrm>
          </p:grpSpPr>
          <p:sp>
            <p:nvSpPr>
              <p:cNvPr id="418842" name="Oval 26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algn="l"/>
                <a:endParaRPr lang="zh-CN" altLang="en-US" sz="1000" b="1" i="1"/>
              </a:p>
            </p:txBody>
          </p:sp>
          <p:sp>
            <p:nvSpPr>
              <p:cNvPr id="418843" name="Oval 27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/>
              <a:lstStyle/>
              <a:p>
                <a:pPr algn="l"/>
                <a:r>
                  <a:rPr lang="en-US" altLang="zh-CN" sz="2800" b="1" i="1"/>
                  <a:t>f</a:t>
                </a:r>
              </a:p>
            </p:txBody>
          </p:sp>
        </p:grpSp>
        <p:sp>
          <p:nvSpPr>
            <p:cNvPr id="418844" name="Rectangle 28"/>
            <p:cNvSpPr>
              <a:spLocks noChangeArrowheads="1"/>
            </p:cNvSpPr>
            <p:nvPr/>
          </p:nvSpPr>
          <p:spPr bwMode="auto">
            <a:xfrm>
              <a:off x="365" y="2328"/>
              <a:ext cx="639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418845" name="Rectangle 29"/>
            <p:cNvSpPr>
              <a:spLocks noChangeArrowheads="1"/>
            </p:cNvSpPr>
            <p:nvPr/>
          </p:nvSpPr>
          <p:spPr bwMode="auto">
            <a:xfrm>
              <a:off x="1680" y="3600"/>
              <a:ext cx="29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r>
                <a:rPr lang="zh-CN" altLang="en-US" sz="2800" b="1"/>
                <a:t>识别正规式 </a:t>
              </a:r>
              <a:r>
                <a:rPr lang="en-US" altLang="zh-CN" sz="2800" b="1" i="1"/>
                <a:t>s</a:t>
              </a:r>
              <a:r>
                <a:rPr lang="en-US" altLang="zh-CN" sz="2800" b="1" baseline="30000"/>
                <a:t>* </a:t>
              </a:r>
              <a:r>
                <a:rPr lang="zh-CN" altLang="en-US" sz="2800" b="1"/>
                <a:t>的</a:t>
              </a:r>
              <a:r>
                <a:rPr lang="en-US" altLang="zh-CN" sz="2800" b="1"/>
                <a:t>NFA</a:t>
              </a:r>
            </a:p>
          </p:txBody>
        </p:sp>
        <p:sp>
          <p:nvSpPr>
            <p:cNvPr id="418846" name="Oval 30"/>
            <p:cNvSpPr>
              <a:spLocks noChangeArrowheads="1"/>
            </p:cNvSpPr>
            <p:nvPr/>
          </p:nvSpPr>
          <p:spPr bwMode="auto">
            <a:xfrm>
              <a:off x="1138" y="2475"/>
              <a:ext cx="393" cy="3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r>
                <a:rPr lang="en-US" altLang="zh-CN" sz="2800" b="1" i="1"/>
                <a:t>i</a:t>
              </a:r>
            </a:p>
          </p:txBody>
        </p:sp>
        <p:sp>
          <p:nvSpPr>
            <p:cNvPr id="418847" name="Line 31"/>
            <p:cNvSpPr>
              <a:spLocks noChangeShapeType="1"/>
            </p:cNvSpPr>
            <p:nvPr/>
          </p:nvSpPr>
          <p:spPr bwMode="auto">
            <a:xfrm>
              <a:off x="1545" y="2640"/>
              <a:ext cx="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418848" name="Line 32"/>
            <p:cNvSpPr>
              <a:spLocks noChangeShapeType="1"/>
            </p:cNvSpPr>
            <p:nvPr/>
          </p:nvSpPr>
          <p:spPr bwMode="auto">
            <a:xfrm>
              <a:off x="240" y="2628"/>
              <a:ext cx="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418849" name="Line 33"/>
            <p:cNvSpPr>
              <a:spLocks noChangeShapeType="1"/>
            </p:cNvSpPr>
            <p:nvPr/>
          </p:nvSpPr>
          <p:spPr bwMode="auto">
            <a:xfrm>
              <a:off x="4114" y="2640"/>
              <a:ext cx="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418850" name="Freeform 34"/>
            <p:cNvSpPr>
              <a:spLocks/>
            </p:cNvSpPr>
            <p:nvPr/>
          </p:nvSpPr>
          <p:spPr bwMode="auto">
            <a:xfrm>
              <a:off x="1473" y="2798"/>
              <a:ext cx="3555" cy="604"/>
            </a:xfrm>
            <a:custGeom>
              <a:avLst/>
              <a:gdLst>
                <a:gd name="T0" fmla="*/ 0 w 3840"/>
                <a:gd name="T1" fmla="*/ 0 h 697"/>
                <a:gd name="T2" fmla="*/ 525 w 3840"/>
                <a:gd name="T3" fmla="*/ 390 h 697"/>
                <a:gd name="T4" fmla="*/ 1005 w 3840"/>
                <a:gd name="T5" fmla="*/ 571 h 697"/>
                <a:gd name="T6" fmla="*/ 1923 w 3840"/>
                <a:gd name="T7" fmla="*/ 692 h 697"/>
                <a:gd name="T8" fmla="*/ 2823 w 3840"/>
                <a:gd name="T9" fmla="*/ 602 h 697"/>
                <a:gd name="T10" fmla="*/ 3318 w 3840"/>
                <a:gd name="T11" fmla="*/ 437 h 697"/>
                <a:gd name="T12" fmla="*/ 3840 w 3840"/>
                <a:gd name="T13" fmla="*/ 1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0" h="697">
                  <a:moveTo>
                    <a:pt x="0" y="0"/>
                  </a:moveTo>
                  <a:cubicBezTo>
                    <a:pt x="186" y="150"/>
                    <a:pt x="357" y="295"/>
                    <a:pt x="525" y="390"/>
                  </a:cubicBezTo>
                  <a:cubicBezTo>
                    <a:pt x="693" y="485"/>
                    <a:pt x="772" y="521"/>
                    <a:pt x="1005" y="571"/>
                  </a:cubicBezTo>
                  <a:cubicBezTo>
                    <a:pt x="1238" y="621"/>
                    <a:pt x="1620" y="687"/>
                    <a:pt x="1923" y="692"/>
                  </a:cubicBezTo>
                  <a:cubicBezTo>
                    <a:pt x="2226" y="697"/>
                    <a:pt x="2591" y="644"/>
                    <a:pt x="2823" y="602"/>
                  </a:cubicBezTo>
                  <a:cubicBezTo>
                    <a:pt x="3055" y="560"/>
                    <a:pt x="3148" y="535"/>
                    <a:pt x="3318" y="437"/>
                  </a:cubicBezTo>
                  <a:cubicBezTo>
                    <a:pt x="3488" y="339"/>
                    <a:pt x="3732" y="104"/>
                    <a:pt x="384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18851" name="Freeform 35"/>
            <p:cNvSpPr>
              <a:spLocks/>
            </p:cNvSpPr>
            <p:nvPr/>
          </p:nvSpPr>
          <p:spPr bwMode="auto">
            <a:xfrm>
              <a:off x="2540" y="1987"/>
              <a:ext cx="1405" cy="487"/>
            </a:xfrm>
            <a:custGeom>
              <a:avLst/>
              <a:gdLst>
                <a:gd name="T0" fmla="*/ 1475 w 1517"/>
                <a:gd name="T1" fmla="*/ 562 h 562"/>
                <a:gd name="T2" fmla="*/ 1475 w 1517"/>
                <a:gd name="T3" fmla="*/ 262 h 562"/>
                <a:gd name="T4" fmla="*/ 1220 w 1517"/>
                <a:gd name="T5" fmla="*/ 37 h 562"/>
                <a:gd name="T6" fmla="*/ 365 w 1517"/>
                <a:gd name="T7" fmla="*/ 37 h 562"/>
                <a:gd name="T8" fmla="*/ 50 w 1517"/>
                <a:gd name="T9" fmla="*/ 232 h 562"/>
                <a:gd name="T10" fmla="*/ 65 w 1517"/>
                <a:gd name="T11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7" h="562">
                  <a:moveTo>
                    <a:pt x="1475" y="562"/>
                  </a:moveTo>
                  <a:cubicBezTo>
                    <a:pt x="1475" y="512"/>
                    <a:pt x="1517" y="349"/>
                    <a:pt x="1475" y="262"/>
                  </a:cubicBezTo>
                  <a:cubicBezTo>
                    <a:pt x="1433" y="175"/>
                    <a:pt x="1405" y="74"/>
                    <a:pt x="1220" y="37"/>
                  </a:cubicBezTo>
                  <a:cubicBezTo>
                    <a:pt x="1035" y="0"/>
                    <a:pt x="560" y="4"/>
                    <a:pt x="365" y="37"/>
                  </a:cubicBezTo>
                  <a:cubicBezTo>
                    <a:pt x="170" y="70"/>
                    <a:pt x="100" y="144"/>
                    <a:pt x="50" y="232"/>
                  </a:cubicBezTo>
                  <a:cubicBezTo>
                    <a:pt x="0" y="320"/>
                    <a:pt x="62" y="493"/>
                    <a:pt x="65" y="56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18852" name="Rectangle 36"/>
            <p:cNvSpPr>
              <a:spLocks noChangeArrowheads="1"/>
            </p:cNvSpPr>
            <p:nvPr/>
          </p:nvSpPr>
          <p:spPr bwMode="auto">
            <a:xfrm>
              <a:off x="1726" y="2330"/>
              <a:ext cx="375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zh-CN" altLang="en-US" sz="2800" b="1">
                  <a:sym typeface="Symbol" pitchFamily="18" charset="2"/>
                </a:rPr>
                <a:t></a:t>
              </a:r>
              <a:endParaRPr lang="zh-CN" altLang="en-US" sz="2800" b="1"/>
            </a:p>
          </p:txBody>
        </p:sp>
        <p:sp>
          <p:nvSpPr>
            <p:cNvPr id="418853" name="Rectangle 37"/>
            <p:cNvSpPr>
              <a:spLocks noChangeArrowheads="1"/>
            </p:cNvSpPr>
            <p:nvPr/>
          </p:nvSpPr>
          <p:spPr bwMode="auto">
            <a:xfrm>
              <a:off x="3170" y="3058"/>
              <a:ext cx="375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zh-CN" altLang="en-US" sz="2800" b="1">
                  <a:sym typeface="Symbol" pitchFamily="18" charset="2"/>
                </a:rPr>
                <a:t></a:t>
              </a:r>
              <a:endParaRPr lang="zh-CN" altLang="en-US" sz="2800" b="1"/>
            </a:p>
          </p:txBody>
        </p:sp>
        <p:sp>
          <p:nvSpPr>
            <p:cNvPr id="418854" name="Rectangle 38"/>
            <p:cNvSpPr>
              <a:spLocks noChangeArrowheads="1"/>
            </p:cNvSpPr>
            <p:nvPr/>
          </p:nvSpPr>
          <p:spPr bwMode="auto">
            <a:xfrm>
              <a:off x="4406" y="2342"/>
              <a:ext cx="375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zh-CN" altLang="en-US" sz="2800" b="1">
                  <a:sym typeface="Symbol" pitchFamily="18" charset="2"/>
                </a:rPr>
                <a:t></a:t>
              </a:r>
              <a:endParaRPr lang="zh-CN" altLang="en-US" sz="2800" b="1"/>
            </a:p>
          </p:txBody>
        </p:sp>
        <p:sp>
          <p:nvSpPr>
            <p:cNvPr id="418855" name="Rectangle 39"/>
            <p:cNvSpPr>
              <a:spLocks noChangeArrowheads="1"/>
            </p:cNvSpPr>
            <p:nvPr/>
          </p:nvSpPr>
          <p:spPr bwMode="auto">
            <a:xfrm>
              <a:off x="3114" y="1680"/>
              <a:ext cx="375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zh-CN" altLang="en-US" sz="2800" b="1">
                  <a:sym typeface="Symbol" pitchFamily="18" charset="2"/>
                </a:rPr>
                <a:t></a:t>
              </a:r>
              <a:endParaRPr lang="zh-CN" altLang="en-US" sz="2800" b="1"/>
            </a:p>
          </p:txBody>
        </p:sp>
      </p:grpSp>
      <p:sp>
        <p:nvSpPr>
          <p:cNvPr id="418858" name="Rectangle 42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  <a:ea typeface="黑体" pitchFamily="2" charset="-122"/>
              </a:rPr>
              <a:t>2.4 </a:t>
            </a:r>
            <a:r>
              <a:rPr lang="zh-CN" altLang="en-US" sz="4400" b="1">
                <a:solidFill>
                  <a:schemeClr val="tx2"/>
                </a:solidFill>
              </a:rPr>
              <a:t>从正规式到有限自动机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/>
        </p:spPr>
        <p:txBody>
          <a:bodyPr/>
          <a:lstStyle/>
          <a:p>
            <a:r>
              <a:rPr lang="zh-CN" altLang="en-US" b="1">
                <a:latin typeface="宋体" pitchFamily="2" charset="-122"/>
              </a:rPr>
              <a:t>对于加括号的正规式</a:t>
            </a:r>
            <a:r>
              <a:rPr lang="zh-CN" altLang="en-US" b="1"/>
              <a:t>(</a:t>
            </a:r>
            <a:r>
              <a:rPr lang="en-US" altLang="zh-CN" b="1" i="1"/>
              <a:t>s</a:t>
            </a:r>
            <a:r>
              <a:rPr lang="en-US" altLang="zh-CN" b="1"/>
              <a:t>)</a:t>
            </a:r>
            <a:r>
              <a:rPr lang="en-US" altLang="zh-CN" b="1">
                <a:latin typeface="宋体" pitchFamily="2" charset="-122"/>
              </a:rPr>
              <a:t>，</a:t>
            </a:r>
            <a:r>
              <a:rPr lang="zh-CN" altLang="en-US" b="1">
                <a:latin typeface="宋体" pitchFamily="2" charset="-122"/>
              </a:rPr>
              <a:t>使用</a:t>
            </a:r>
            <a:r>
              <a:rPr lang="en-US" altLang="zh-CN" b="1" i="1"/>
              <a:t>N</a:t>
            </a:r>
            <a:r>
              <a:rPr lang="en-US" altLang="zh-CN" b="1"/>
              <a:t>(</a:t>
            </a:r>
            <a:r>
              <a:rPr lang="en-US" altLang="zh-CN" b="1" i="1"/>
              <a:t>s</a:t>
            </a:r>
            <a:r>
              <a:rPr lang="en-US" altLang="zh-CN" b="1"/>
              <a:t>)</a:t>
            </a:r>
            <a:r>
              <a:rPr lang="zh-CN" altLang="en-US" b="1">
                <a:latin typeface="宋体" pitchFamily="2" charset="-122"/>
              </a:rPr>
              <a:t>本身作为它的</a:t>
            </a:r>
            <a:r>
              <a:rPr lang="en-US" altLang="zh-CN" b="1"/>
              <a:t>NFA</a:t>
            </a:r>
            <a:endParaRPr lang="zh-CN" altLang="en-US" sz="3600"/>
          </a:p>
        </p:txBody>
      </p:sp>
      <p:sp>
        <p:nvSpPr>
          <p:cNvPr id="420889" name="Rectangle 25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  <a:ea typeface="黑体" pitchFamily="2" charset="-122"/>
              </a:rPr>
              <a:t>2.4 </a:t>
            </a:r>
            <a:r>
              <a:rPr lang="zh-CN" altLang="en-US" sz="4400" b="1">
                <a:solidFill>
                  <a:schemeClr val="tx2"/>
                </a:solidFill>
              </a:rPr>
              <a:t>从正规式到有限自动机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2.1 </a:t>
            </a:r>
            <a:r>
              <a:rPr lang="zh-CN" altLang="en-US" b="1"/>
              <a:t>词法记号及属性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52546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b="1"/>
              <a:t>2.1.3 </a:t>
            </a:r>
            <a:r>
              <a:rPr lang="zh-CN" altLang="en-US" b="1">
                <a:latin typeface="宋体" pitchFamily="2" charset="-122"/>
              </a:rPr>
              <a:t>词法错误</a:t>
            </a:r>
          </a:p>
          <a:p>
            <a:pPr lvl="1">
              <a:lnSpc>
                <a:spcPct val="90000"/>
              </a:lnSpc>
            </a:pPr>
            <a:r>
              <a:rPr lang="zh-CN" altLang="en-US" b="1">
                <a:latin typeface="宋体" pitchFamily="2" charset="-122"/>
              </a:rPr>
              <a:t>词法分析器对源程序采取非常局部的观点</a:t>
            </a:r>
          </a:p>
          <a:p>
            <a:pPr lvl="1">
              <a:lnSpc>
                <a:spcPct val="90000"/>
              </a:lnSpc>
            </a:pPr>
            <a:r>
              <a:rPr lang="zh-CN" altLang="en-US" b="1">
                <a:latin typeface="宋体" pitchFamily="2" charset="-122"/>
              </a:rPr>
              <a:t>例：难以发现下面的错误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>
                <a:latin typeface="宋体" pitchFamily="2" charset="-122"/>
              </a:rPr>
              <a:t>			</a:t>
            </a:r>
            <a:r>
              <a:rPr lang="en-US" altLang="zh-CN" b="1">
                <a:cs typeface="Arial" charset="0"/>
              </a:rPr>
              <a:t>fi (a == f (x) )</a:t>
            </a:r>
            <a:r>
              <a:rPr lang="en-US" altLang="zh-CN" b="1">
                <a:cs typeface="Times New Roman" pitchFamily="18" charset="0"/>
              </a:rPr>
              <a:t> </a:t>
            </a:r>
            <a:r>
              <a:rPr lang="en-US" altLang="zh-CN" b="1"/>
              <a:t>… 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在实数是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数字串</a:t>
            </a:r>
            <a:r>
              <a:rPr lang="en-US" altLang="zh-CN" b="1"/>
              <a:t>.</a:t>
            </a:r>
            <a:r>
              <a:rPr lang="zh-CN" altLang="en-US" b="1"/>
              <a:t>数字串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格式下，可以发现下面的错误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/>
              <a:t>			123.</a:t>
            </a:r>
            <a:r>
              <a:rPr lang="en-US" altLang="zh-CN" b="1"/>
              <a:t>x</a:t>
            </a:r>
          </a:p>
          <a:p>
            <a:pPr lvl="1">
              <a:lnSpc>
                <a:spcPct val="90000"/>
              </a:lnSpc>
            </a:pPr>
            <a:r>
              <a:rPr lang="zh-CN" altLang="en-US" b="1">
                <a:latin typeface="宋体" pitchFamily="2" charset="-122"/>
              </a:rPr>
              <a:t>紧急方式</a:t>
            </a:r>
            <a:r>
              <a:rPr lang="zh-CN" altLang="en-US" b="1"/>
              <a:t>的错误恢复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/>
              <a:t>	删掉当前若干个字符，直至能读出正确的记号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错误修补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/>
              <a:t>	进行增、删、替换和交换字符的尝试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2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2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24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24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>
          <a:xfrm>
            <a:off x="319088" y="1600200"/>
            <a:ext cx="8569325" cy="4851400"/>
          </a:xfrm>
          <a:noFill/>
          <a:ln/>
        </p:spPr>
        <p:txBody>
          <a:bodyPr/>
          <a:lstStyle/>
          <a:p>
            <a:r>
              <a:rPr lang="zh-CN" altLang="en-US" b="1"/>
              <a:t>本方法产生的</a:t>
            </a:r>
            <a:r>
              <a:rPr lang="en-US" altLang="zh-CN" b="1">
                <a:cs typeface="Times New Roman" pitchFamily="18" charset="0"/>
              </a:rPr>
              <a:t>NFA</a:t>
            </a:r>
            <a:r>
              <a:rPr lang="zh-CN" altLang="en-US" b="1"/>
              <a:t>有</a:t>
            </a:r>
            <a:r>
              <a:rPr lang="zh-CN" altLang="en-US" b="1">
                <a:latin typeface="宋体" pitchFamily="2" charset="-122"/>
              </a:rPr>
              <a:t>下列性质</a:t>
            </a:r>
          </a:p>
          <a:p>
            <a:pPr lvl="1"/>
            <a:r>
              <a:rPr lang="en-US" altLang="zh-CN" b="1" i="1">
                <a:cs typeface="Times New Roman" pitchFamily="18" charset="0"/>
              </a:rPr>
              <a:t>N</a:t>
            </a:r>
            <a:r>
              <a:rPr lang="en-US" altLang="zh-CN" b="1">
                <a:cs typeface="Times New Roman" pitchFamily="18" charset="0"/>
              </a:rPr>
              <a:t>(</a:t>
            </a:r>
            <a:r>
              <a:rPr lang="en-US" altLang="zh-CN" b="1" i="1">
                <a:cs typeface="Times New Roman" pitchFamily="18" charset="0"/>
              </a:rPr>
              <a:t>r</a:t>
            </a:r>
            <a:r>
              <a:rPr lang="en-US" altLang="zh-CN" b="1">
                <a:cs typeface="Times New Roman" pitchFamily="18" charset="0"/>
              </a:rPr>
              <a:t>)</a:t>
            </a:r>
            <a:r>
              <a:rPr lang="zh-CN" altLang="en-US" b="1"/>
              <a:t>的状态数最多是</a:t>
            </a:r>
            <a:r>
              <a:rPr lang="en-US" altLang="zh-CN" b="1" i="1">
                <a:cs typeface="Times New Roman" pitchFamily="18" charset="0"/>
              </a:rPr>
              <a:t>r</a:t>
            </a:r>
            <a:r>
              <a:rPr lang="zh-CN" altLang="en-US" b="1"/>
              <a:t>中符号和算符总数的两倍</a:t>
            </a:r>
            <a:endParaRPr lang="zh-CN" altLang="en-US" b="1">
              <a:latin typeface="宋体" pitchFamily="2" charset="-122"/>
            </a:endParaRPr>
          </a:p>
          <a:p>
            <a:pPr lvl="1" algn="just"/>
            <a:r>
              <a:rPr lang="en-US" altLang="zh-CN" b="1" i="1">
                <a:cs typeface="Times New Roman" pitchFamily="18" charset="0"/>
              </a:rPr>
              <a:t>N</a:t>
            </a:r>
            <a:r>
              <a:rPr lang="en-US" altLang="zh-CN" b="1">
                <a:cs typeface="Times New Roman" pitchFamily="18" charset="0"/>
              </a:rPr>
              <a:t>(</a:t>
            </a:r>
            <a:r>
              <a:rPr lang="en-US" altLang="zh-CN" b="1" i="1">
                <a:cs typeface="Times New Roman" pitchFamily="18" charset="0"/>
              </a:rPr>
              <a:t>r</a:t>
            </a:r>
            <a:r>
              <a:rPr lang="en-US" altLang="zh-CN" b="1">
                <a:cs typeface="Times New Roman" pitchFamily="18" charset="0"/>
              </a:rPr>
              <a:t>)</a:t>
            </a:r>
            <a:r>
              <a:rPr lang="zh-CN" altLang="en-US" b="1"/>
              <a:t>只有一个接受状态，接受状态没有向外的转换</a:t>
            </a:r>
            <a:endParaRPr lang="en-US" altLang="zh-CN" b="1"/>
          </a:p>
        </p:txBody>
      </p:sp>
      <p:sp>
        <p:nvSpPr>
          <p:cNvPr id="658476" name="Rectangle 44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  <a:ea typeface="黑体" pitchFamily="2" charset="-122"/>
              </a:rPr>
              <a:t>2.4 </a:t>
            </a:r>
            <a:r>
              <a:rPr lang="zh-CN" altLang="en-US" sz="4400" b="1">
                <a:solidFill>
                  <a:schemeClr val="tx2"/>
                </a:solidFill>
              </a:rPr>
              <a:t>从正规式到有限自动机</a:t>
            </a:r>
          </a:p>
        </p:txBody>
      </p:sp>
      <p:grpSp>
        <p:nvGrpSpPr>
          <p:cNvPr id="658477" name="Group 45"/>
          <p:cNvGrpSpPr>
            <a:grpSpLocks/>
          </p:cNvGrpSpPr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658478" name="Oval 46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658479" name="Group 47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658480" name="Oval 48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658481" name="Oval 49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658482" name="Rectangle 50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58483" name="Rectangle 51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8484" name="Oval 52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658485" name="Rectangle 53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8486" name="Rectangle 54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8487" name="Rectangle 55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8488" name="Rectangle 56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8489" name="Rectangle 57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8490" name="Line 58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8491" name="Line 59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8492" name="Oval 60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658493" name="Oval 61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658494" name="Oval 62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658495" name="Line 63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8496" name="Line 64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8497" name="Line 65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8498" name="Oval 66"/>
            <p:cNvSpPr>
              <a:spLocks noChangeArrowheads="1"/>
            </p:cNvSpPr>
            <p:nvPr/>
          </p:nvSpPr>
          <p:spPr bwMode="auto">
            <a:xfrm>
              <a:off x="1967" y="260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658499" name="Oval 67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658500" name="Oval 68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658501" name="Oval 69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658502" name="Line 70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8503" name="Line 71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8504" name="Line 72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8505" name="Line 73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8506" name="Line 74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8507" name="Line 75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8508" name="Rectangle 76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8509" name="Rectangle 77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8510" name="Rectangle 78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8511" name="Freeform 79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8512" name="Freeform 80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8513" name="Rectangle 81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8514" name="Rectangle 82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8515" name="Rectangle 83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319088" y="1600200"/>
            <a:ext cx="8569325" cy="4851400"/>
          </a:xfrm>
          <a:noFill/>
          <a:ln/>
        </p:spPr>
        <p:txBody>
          <a:bodyPr/>
          <a:lstStyle/>
          <a:p>
            <a:r>
              <a:rPr lang="zh-CN" altLang="en-US" b="1"/>
              <a:t>本方法产生的</a:t>
            </a:r>
            <a:r>
              <a:rPr lang="en-US" altLang="zh-CN" b="1">
                <a:cs typeface="Times New Roman" pitchFamily="18" charset="0"/>
              </a:rPr>
              <a:t>NFA</a:t>
            </a:r>
            <a:r>
              <a:rPr lang="zh-CN" altLang="en-US" b="1"/>
              <a:t>有</a:t>
            </a:r>
            <a:r>
              <a:rPr lang="zh-CN" altLang="en-US" b="1">
                <a:latin typeface="宋体" pitchFamily="2" charset="-122"/>
              </a:rPr>
              <a:t>下列性质</a:t>
            </a:r>
          </a:p>
          <a:p>
            <a:pPr lvl="1" algn="just"/>
            <a:r>
              <a:rPr lang="en-US" altLang="zh-CN" b="1" i="1">
                <a:cs typeface="Times New Roman" pitchFamily="18" charset="0"/>
              </a:rPr>
              <a:t>N</a:t>
            </a:r>
            <a:r>
              <a:rPr lang="en-US" altLang="zh-CN" b="1">
                <a:cs typeface="Times New Roman" pitchFamily="18" charset="0"/>
              </a:rPr>
              <a:t>(</a:t>
            </a:r>
            <a:r>
              <a:rPr lang="en-US" altLang="zh-CN" b="1" i="1">
                <a:cs typeface="Times New Roman" pitchFamily="18" charset="0"/>
              </a:rPr>
              <a:t>r</a:t>
            </a:r>
            <a:r>
              <a:rPr lang="en-US" altLang="zh-CN" b="1">
                <a:cs typeface="Times New Roman" pitchFamily="18" charset="0"/>
              </a:rPr>
              <a:t>)</a:t>
            </a:r>
            <a:r>
              <a:rPr lang="zh-CN" altLang="en-US" b="1"/>
              <a:t>的每个状态有一个用</a:t>
            </a:r>
            <a:r>
              <a:rPr lang="zh-CN" altLang="en-US" b="1">
                <a:sym typeface="Symbol" pitchFamily="18" charset="2"/>
              </a:rPr>
              <a:t></a:t>
            </a:r>
            <a:r>
              <a:rPr lang="zh-CN" altLang="en-US" b="1"/>
              <a:t>的符号标记的指向其它结点的转换，或者最多两个指向其它结点的</a:t>
            </a:r>
            <a:r>
              <a:rPr lang="zh-CN" altLang="en-US" b="1">
                <a:sym typeface="Symbol" pitchFamily="18" charset="2"/>
              </a:rPr>
              <a:t></a:t>
            </a:r>
            <a:r>
              <a:rPr lang="zh-CN" altLang="en-US" b="1"/>
              <a:t>转换</a:t>
            </a:r>
            <a:endParaRPr lang="en-US" altLang="zh-CN" b="1"/>
          </a:p>
        </p:txBody>
      </p:sp>
      <p:sp>
        <p:nvSpPr>
          <p:cNvPr id="660524" name="Rectangle 44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  <a:ea typeface="黑体" pitchFamily="2" charset="-122"/>
              </a:rPr>
              <a:t>2.4 </a:t>
            </a:r>
            <a:r>
              <a:rPr lang="zh-CN" altLang="en-US" sz="4400" b="1">
                <a:solidFill>
                  <a:schemeClr val="tx2"/>
                </a:solidFill>
              </a:rPr>
              <a:t>从正规式到有限自动机</a:t>
            </a:r>
          </a:p>
        </p:txBody>
      </p:sp>
      <p:grpSp>
        <p:nvGrpSpPr>
          <p:cNvPr id="660525" name="Group 45"/>
          <p:cNvGrpSpPr>
            <a:grpSpLocks/>
          </p:cNvGrpSpPr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660526" name="Oval 46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660527" name="Group 47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660528" name="Oval 48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660529" name="Oval 49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660530" name="Rectangle 50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60531" name="Rectangle 51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60532" name="Oval 52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660533" name="Rectangle 53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60534" name="Rectangle 54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60535" name="Rectangle 55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60536" name="Rectangle 56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60537" name="Rectangle 57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60538" name="Line 58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60539" name="Line 59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60540" name="Oval 60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660541" name="Oval 61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660542" name="Oval 62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660543" name="Line 63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60544" name="Line 64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60545" name="Line 65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60546" name="Oval 66"/>
            <p:cNvSpPr>
              <a:spLocks noChangeArrowheads="1"/>
            </p:cNvSpPr>
            <p:nvPr/>
          </p:nvSpPr>
          <p:spPr bwMode="auto">
            <a:xfrm>
              <a:off x="1967" y="260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660547" name="Oval 67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660548" name="Oval 68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660549" name="Oval 69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660550" name="Line 70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60551" name="Line 71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60552" name="Line 72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60553" name="Line 73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60554" name="Line 74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60555" name="Line 75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60556" name="Rectangle 76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60557" name="Rectangle 77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60558" name="Rectangle 78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60559" name="Freeform 79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60560" name="Freeform 80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60561" name="Rectangle 81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60562" name="Rectangle 82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60563" name="Rectangle 83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  <a:noFill/>
          <a:ln/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2.4 </a:t>
            </a:r>
            <a:r>
              <a:rPr lang="zh-CN" altLang="en-US" b="1"/>
              <a:t>从正规式到有限自动机</a:t>
            </a:r>
            <a:r>
              <a:rPr lang="zh-CN" altLang="en-US"/>
              <a:t> </a:t>
            </a:r>
          </a:p>
        </p:txBody>
      </p:sp>
      <p:grpSp>
        <p:nvGrpSpPr>
          <p:cNvPr id="425039" name="Group 79"/>
          <p:cNvGrpSpPr>
            <a:grpSpLocks/>
          </p:cNvGrpSpPr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424965" name="Oval 5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424966" name="Group 6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24967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424968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424969" name="Rectangle 9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424970" name="Rectangle 10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24971" name="Oval 11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424972" name="Rectangle 12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24973" name="Rectangle 13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24974" name="Rectangle 14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24975" name="Rectangle 15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24976" name="Rectangle 16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24977" name="Line 17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4978" name="Line 18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4979" name="Oval 19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424980" name="Oval 20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424981" name="Oval 21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424982" name="Line 22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4983" name="Line 23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4984" name="Line 24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4985" name="Oval 25"/>
            <p:cNvSpPr>
              <a:spLocks noChangeArrowheads="1"/>
            </p:cNvSpPr>
            <p:nvPr/>
          </p:nvSpPr>
          <p:spPr bwMode="auto">
            <a:xfrm>
              <a:off x="1967" y="260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424986" name="Oval 26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424987" name="Oval 27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424988" name="Oval 28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424989" name="Line 29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4990" name="Line 30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4991" name="Line 31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4992" name="Line 32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4993" name="Line 33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4994" name="Line 34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4995" name="Rectangle 35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24996" name="Rectangle 36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24997" name="Rectangle 37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24998" name="Freeform 38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4999" name="Freeform 39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5000" name="Rectangle 40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25001" name="Rectangle 41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25002" name="Rectangle 42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</p:grpSp>
      <p:grpSp>
        <p:nvGrpSpPr>
          <p:cNvPr id="425038" name="Group 78"/>
          <p:cNvGrpSpPr>
            <a:grpSpLocks/>
          </p:cNvGrpSpPr>
          <p:nvPr/>
        </p:nvGrpSpPr>
        <p:grpSpPr bwMode="auto">
          <a:xfrm>
            <a:off x="304800" y="914400"/>
            <a:ext cx="8078788" cy="2779713"/>
            <a:chOff x="192" y="576"/>
            <a:chExt cx="5089" cy="1751"/>
          </a:xfrm>
        </p:grpSpPr>
        <p:sp>
          <p:nvSpPr>
            <p:cNvPr id="425004" name="Rectangle 44"/>
            <p:cNvSpPr>
              <a:spLocks noChangeArrowheads="1"/>
            </p:cNvSpPr>
            <p:nvPr/>
          </p:nvSpPr>
          <p:spPr bwMode="auto">
            <a:xfrm>
              <a:off x="4128" y="576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9</a:t>
              </a:r>
              <a:endParaRPr lang="en-US" altLang="zh-CN" b="1" i="1"/>
            </a:p>
          </p:txBody>
        </p:sp>
        <p:sp>
          <p:nvSpPr>
            <p:cNvPr id="425005" name="Rectangle 45"/>
            <p:cNvSpPr>
              <a:spLocks noChangeArrowheads="1"/>
            </p:cNvSpPr>
            <p:nvPr/>
          </p:nvSpPr>
          <p:spPr bwMode="auto">
            <a:xfrm>
              <a:off x="3264" y="76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7</a:t>
              </a:r>
              <a:endParaRPr lang="en-US" altLang="zh-CN" b="1" i="1"/>
            </a:p>
          </p:txBody>
        </p:sp>
        <p:sp>
          <p:nvSpPr>
            <p:cNvPr id="425006" name="Rectangle 46"/>
            <p:cNvSpPr>
              <a:spLocks noChangeArrowheads="1"/>
            </p:cNvSpPr>
            <p:nvPr/>
          </p:nvSpPr>
          <p:spPr bwMode="auto">
            <a:xfrm>
              <a:off x="4903" y="815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8</a:t>
              </a:r>
              <a:endParaRPr lang="en-US" altLang="zh-CN" b="1" i="1"/>
            </a:p>
          </p:txBody>
        </p:sp>
        <p:sp>
          <p:nvSpPr>
            <p:cNvPr id="425007" name="Rectangle 47"/>
            <p:cNvSpPr>
              <a:spLocks noChangeArrowheads="1"/>
            </p:cNvSpPr>
            <p:nvPr/>
          </p:nvSpPr>
          <p:spPr bwMode="auto">
            <a:xfrm>
              <a:off x="1584" y="1104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4</a:t>
              </a:r>
              <a:endParaRPr lang="en-US" altLang="zh-CN" b="1" i="1"/>
            </a:p>
          </p:txBody>
        </p:sp>
        <p:sp>
          <p:nvSpPr>
            <p:cNvPr id="425008" name="Rectangle 48"/>
            <p:cNvSpPr>
              <a:spLocks noChangeArrowheads="1"/>
            </p:cNvSpPr>
            <p:nvPr/>
          </p:nvSpPr>
          <p:spPr bwMode="auto">
            <a:xfrm>
              <a:off x="1584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3</a:t>
              </a:r>
              <a:endParaRPr lang="en-US" altLang="zh-CN" b="1" i="1"/>
            </a:p>
          </p:txBody>
        </p:sp>
        <p:sp>
          <p:nvSpPr>
            <p:cNvPr id="425009" name="Rectangle 49"/>
            <p:cNvSpPr>
              <a:spLocks noChangeArrowheads="1"/>
            </p:cNvSpPr>
            <p:nvPr/>
          </p:nvSpPr>
          <p:spPr bwMode="auto">
            <a:xfrm>
              <a:off x="2448" y="960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5</a:t>
              </a:r>
              <a:endParaRPr lang="en-US" altLang="zh-CN" b="1" i="1"/>
            </a:p>
          </p:txBody>
        </p:sp>
        <p:sp>
          <p:nvSpPr>
            <p:cNvPr id="425010" name="Rectangle 50"/>
            <p:cNvSpPr>
              <a:spLocks noChangeArrowheads="1"/>
            </p:cNvSpPr>
            <p:nvPr/>
          </p:nvSpPr>
          <p:spPr bwMode="auto">
            <a:xfrm>
              <a:off x="4128" y="1008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6</a:t>
              </a:r>
              <a:endParaRPr lang="en-US" altLang="zh-CN" b="1" i="1"/>
            </a:p>
          </p:txBody>
        </p:sp>
        <p:sp>
          <p:nvSpPr>
            <p:cNvPr id="425011" name="Rectangle 51"/>
            <p:cNvSpPr>
              <a:spLocks noChangeArrowheads="1"/>
            </p:cNvSpPr>
            <p:nvPr/>
          </p:nvSpPr>
          <p:spPr bwMode="auto">
            <a:xfrm>
              <a:off x="3312" y="124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/>
                <a:t>*</a:t>
              </a:r>
            </a:p>
          </p:txBody>
        </p:sp>
        <p:sp>
          <p:nvSpPr>
            <p:cNvPr id="425012" name="Line 52"/>
            <p:cNvSpPr>
              <a:spLocks noChangeShapeType="1"/>
            </p:cNvSpPr>
            <p:nvPr/>
          </p:nvSpPr>
          <p:spPr bwMode="auto">
            <a:xfrm>
              <a:off x="4393" y="758"/>
              <a:ext cx="589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5013" name="Line 53"/>
            <p:cNvSpPr>
              <a:spLocks noChangeShapeType="1"/>
            </p:cNvSpPr>
            <p:nvPr/>
          </p:nvSpPr>
          <p:spPr bwMode="auto">
            <a:xfrm flipH="1">
              <a:off x="3494" y="758"/>
              <a:ext cx="589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5014" name="Line 54"/>
            <p:cNvSpPr>
              <a:spLocks noChangeShapeType="1"/>
            </p:cNvSpPr>
            <p:nvPr/>
          </p:nvSpPr>
          <p:spPr bwMode="auto">
            <a:xfrm>
              <a:off x="1830" y="1620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5015" name="Line 55"/>
            <p:cNvSpPr>
              <a:spLocks noChangeShapeType="1"/>
            </p:cNvSpPr>
            <p:nvPr/>
          </p:nvSpPr>
          <p:spPr bwMode="auto">
            <a:xfrm>
              <a:off x="3553" y="958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5016" name="Line 56"/>
            <p:cNvSpPr>
              <a:spLocks noChangeShapeType="1"/>
            </p:cNvSpPr>
            <p:nvPr/>
          </p:nvSpPr>
          <p:spPr bwMode="auto">
            <a:xfrm>
              <a:off x="2684" y="1141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5017" name="Line 57"/>
            <p:cNvSpPr>
              <a:spLocks noChangeShapeType="1"/>
            </p:cNvSpPr>
            <p:nvPr/>
          </p:nvSpPr>
          <p:spPr bwMode="auto">
            <a:xfrm>
              <a:off x="1859" y="1325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5018" name="Line 58"/>
            <p:cNvSpPr>
              <a:spLocks noChangeShapeType="1"/>
            </p:cNvSpPr>
            <p:nvPr/>
          </p:nvSpPr>
          <p:spPr bwMode="auto">
            <a:xfrm flipH="1">
              <a:off x="2655" y="935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5019" name="Line 59"/>
            <p:cNvSpPr>
              <a:spLocks noChangeShapeType="1"/>
            </p:cNvSpPr>
            <p:nvPr/>
          </p:nvSpPr>
          <p:spPr bwMode="auto">
            <a:xfrm flipH="1">
              <a:off x="1785" y="1126"/>
              <a:ext cx="590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5020" name="Line 60"/>
            <p:cNvSpPr>
              <a:spLocks noChangeShapeType="1"/>
            </p:cNvSpPr>
            <p:nvPr/>
          </p:nvSpPr>
          <p:spPr bwMode="auto">
            <a:xfrm flipH="1">
              <a:off x="931" y="1318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5021" name="Line 61"/>
            <p:cNvSpPr>
              <a:spLocks noChangeShapeType="1"/>
            </p:cNvSpPr>
            <p:nvPr/>
          </p:nvSpPr>
          <p:spPr bwMode="auto">
            <a:xfrm flipH="1">
              <a:off x="931" y="1620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5022" name="Rectangle 62"/>
            <p:cNvSpPr>
              <a:spLocks noChangeArrowheads="1"/>
            </p:cNvSpPr>
            <p:nvPr/>
          </p:nvSpPr>
          <p:spPr bwMode="auto">
            <a:xfrm>
              <a:off x="2443" y="1429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/>
                <a:t>)</a:t>
              </a:r>
            </a:p>
          </p:txBody>
        </p:sp>
        <p:sp>
          <p:nvSpPr>
            <p:cNvPr id="425023" name="Rectangle 63"/>
            <p:cNvSpPr>
              <a:spLocks noChangeArrowheads="1"/>
            </p:cNvSpPr>
            <p:nvPr/>
          </p:nvSpPr>
          <p:spPr bwMode="auto">
            <a:xfrm>
              <a:off x="720" y="1421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/>
                <a:t>(</a:t>
              </a:r>
            </a:p>
          </p:txBody>
        </p:sp>
        <p:sp>
          <p:nvSpPr>
            <p:cNvPr id="425024" name="Line 64"/>
            <p:cNvSpPr>
              <a:spLocks noChangeShapeType="1"/>
            </p:cNvSpPr>
            <p:nvPr/>
          </p:nvSpPr>
          <p:spPr bwMode="auto">
            <a:xfrm>
              <a:off x="1682" y="1356"/>
              <a:ext cx="0" cy="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5025" name="Line 65"/>
            <p:cNvSpPr>
              <a:spLocks noChangeShapeType="1"/>
            </p:cNvSpPr>
            <p:nvPr/>
          </p:nvSpPr>
          <p:spPr bwMode="auto">
            <a:xfrm>
              <a:off x="4992" y="1104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5026" name="Line 66"/>
            <p:cNvSpPr>
              <a:spLocks noChangeShapeType="1"/>
            </p:cNvSpPr>
            <p:nvPr/>
          </p:nvSpPr>
          <p:spPr bwMode="auto">
            <a:xfrm>
              <a:off x="4224" y="1296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5027" name="Line 67"/>
            <p:cNvSpPr>
              <a:spLocks noChangeShapeType="1"/>
            </p:cNvSpPr>
            <p:nvPr/>
          </p:nvSpPr>
          <p:spPr bwMode="auto">
            <a:xfrm>
              <a:off x="1680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5028" name="Rectangle 68"/>
            <p:cNvSpPr>
              <a:spLocks noChangeArrowheads="1"/>
            </p:cNvSpPr>
            <p:nvPr/>
          </p:nvSpPr>
          <p:spPr bwMode="auto">
            <a:xfrm>
              <a:off x="2355" y="1717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2</a:t>
              </a:r>
              <a:endParaRPr lang="en-US" altLang="zh-CN" b="1" i="1"/>
            </a:p>
          </p:txBody>
        </p:sp>
        <p:sp>
          <p:nvSpPr>
            <p:cNvPr id="425029" name="Rectangle 69"/>
            <p:cNvSpPr>
              <a:spLocks noChangeArrowheads="1"/>
            </p:cNvSpPr>
            <p:nvPr/>
          </p:nvSpPr>
          <p:spPr bwMode="auto">
            <a:xfrm>
              <a:off x="794" y="1709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1</a:t>
              </a:r>
              <a:endParaRPr lang="en-US" altLang="zh-CN" b="1" i="1"/>
            </a:p>
          </p:txBody>
        </p:sp>
        <p:sp>
          <p:nvSpPr>
            <p:cNvPr id="425030" name="Line 70"/>
            <p:cNvSpPr>
              <a:spLocks noChangeShapeType="1"/>
            </p:cNvSpPr>
            <p:nvPr/>
          </p:nvSpPr>
          <p:spPr bwMode="auto">
            <a:xfrm>
              <a:off x="2448" y="1968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5031" name="Line 71"/>
            <p:cNvSpPr>
              <a:spLocks noChangeShapeType="1"/>
            </p:cNvSpPr>
            <p:nvPr/>
          </p:nvSpPr>
          <p:spPr bwMode="auto">
            <a:xfrm>
              <a:off x="912" y="2016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5032" name="Rectangle 72"/>
            <p:cNvSpPr>
              <a:spLocks noChangeArrowheads="1"/>
            </p:cNvSpPr>
            <p:nvPr/>
          </p:nvSpPr>
          <p:spPr bwMode="auto">
            <a:xfrm>
              <a:off x="816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25033" name="Rectangle 73"/>
            <p:cNvSpPr>
              <a:spLocks noChangeArrowheads="1"/>
            </p:cNvSpPr>
            <p:nvPr/>
          </p:nvSpPr>
          <p:spPr bwMode="auto">
            <a:xfrm>
              <a:off x="1632" y="1872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/>
                <a:t>|</a:t>
              </a:r>
            </a:p>
          </p:txBody>
        </p:sp>
        <p:sp>
          <p:nvSpPr>
            <p:cNvPr id="425034" name="Rectangle 74"/>
            <p:cNvSpPr>
              <a:spLocks noChangeArrowheads="1"/>
            </p:cNvSpPr>
            <p:nvPr/>
          </p:nvSpPr>
          <p:spPr bwMode="auto">
            <a:xfrm>
              <a:off x="2400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25035" name="Rectangle 75"/>
            <p:cNvSpPr>
              <a:spLocks noChangeArrowheads="1"/>
            </p:cNvSpPr>
            <p:nvPr/>
          </p:nvSpPr>
          <p:spPr bwMode="auto">
            <a:xfrm>
              <a:off x="4128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25036" name="Rectangle 76"/>
            <p:cNvSpPr>
              <a:spLocks noChangeArrowheads="1"/>
            </p:cNvSpPr>
            <p:nvPr/>
          </p:nvSpPr>
          <p:spPr bwMode="auto">
            <a:xfrm>
              <a:off x="4944" y="1248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25037" name="Rectangle 77"/>
            <p:cNvSpPr>
              <a:spLocks noChangeArrowheads="1"/>
            </p:cNvSpPr>
            <p:nvPr/>
          </p:nvSpPr>
          <p:spPr bwMode="auto">
            <a:xfrm>
              <a:off x="192" y="768"/>
              <a:ext cx="19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zh-CN" altLang="en-US" sz="2800" b="1"/>
                <a:t>(</a:t>
              </a:r>
              <a:r>
                <a:rPr lang="en-US" altLang="zh-CN" sz="2800" b="1" i="1"/>
                <a:t>a</a:t>
              </a:r>
              <a:r>
                <a:rPr lang="en-US" altLang="zh-CN" sz="2800" b="1"/>
                <a:t>|</a:t>
              </a:r>
              <a:r>
                <a:rPr lang="en-US" altLang="zh-CN" sz="2800" b="1" i="1"/>
                <a:t>b</a:t>
              </a:r>
              <a:r>
                <a:rPr lang="en-US" altLang="zh-CN" sz="2800" b="1"/>
                <a:t>)</a:t>
              </a:r>
              <a:r>
                <a:rPr lang="en-US" altLang="zh-CN" sz="2800" b="1" baseline="30000"/>
                <a:t>*</a:t>
              </a:r>
              <a:r>
                <a:rPr lang="en-US" altLang="zh-CN" sz="2800" b="1" i="1"/>
                <a:t>ab</a:t>
              </a:r>
              <a:r>
                <a:rPr lang="zh-CN" altLang="en-US" sz="2800" b="1"/>
                <a:t>的分解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  <a:noFill/>
          <a:ln/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2.4 </a:t>
            </a:r>
            <a:r>
              <a:rPr lang="zh-CN" altLang="en-US" b="1"/>
              <a:t>从正规式到有限自动机</a:t>
            </a:r>
            <a:r>
              <a:rPr lang="zh-CN" altLang="en-US"/>
              <a:t> </a:t>
            </a:r>
          </a:p>
        </p:txBody>
      </p:sp>
      <p:grpSp>
        <p:nvGrpSpPr>
          <p:cNvPr id="489553" name="Group 81"/>
          <p:cNvGrpSpPr>
            <a:grpSpLocks/>
          </p:cNvGrpSpPr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489476" name="Oval 4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489477" name="Group 5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89478" name="Oval 6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489479" name="Oval 7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489480" name="Rectangle 8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489481" name="Rectangle 9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89482" name="Oval 10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489485" name="Rectangle 13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89486" name="Rectangle 14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89487" name="Rectangle 15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89488" name="Line 16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489" name="Line 17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490" name="Oval 18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489491" name="Oval 19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489492" name="Oval 20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489493" name="Line 21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494" name="Line 22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495" name="Line 23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01" name="Line 29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02" name="Line 30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03" name="Line 31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04" name="Line 32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483" name="Rectangle 11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99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a</a:t>
              </a:r>
            </a:p>
          </p:txBody>
        </p:sp>
        <p:sp>
          <p:nvSpPr>
            <p:cNvPr id="489484" name="Rectangle 12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99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489496" name="Oval 24"/>
            <p:cNvSpPr>
              <a:spLocks noChangeArrowheads="1"/>
            </p:cNvSpPr>
            <p:nvPr/>
          </p:nvSpPr>
          <p:spPr bwMode="auto">
            <a:xfrm>
              <a:off x="1967" y="2607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2</a:t>
              </a:r>
            </a:p>
          </p:txBody>
        </p:sp>
        <p:sp>
          <p:nvSpPr>
            <p:cNvPr id="489497" name="Oval 25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3</a:t>
              </a:r>
            </a:p>
          </p:txBody>
        </p:sp>
        <p:sp>
          <p:nvSpPr>
            <p:cNvPr id="489498" name="Oval 26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4</a:t>
              </a:r>
            </a:p>
          </p:txBody>
        </p:sp>
        <p:sp>
          <p:nvSpPr>
            <p:cNvPr id="489499" name="Oval 27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5</a:t>
              </a:r>
            </a:p>
          </p:txBody>
        </p:sp>
        <p:sp>
          <p:nvSpPr>
            <p:cNvPr id="489500" name="Line 28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05" name="Line 33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06" name="Rectangle 34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89507" name="Rectangle 35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89508" name="Rectangle 36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89509" name="Freeform 37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10" name="Freeform 38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11" name="Rectangle 39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89512" name="Rectangle 40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89513" name="Rectangle 41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</p:grpSp>
      <p:grpSp>
        <p:nvGrpSpPr>
          <p:cNvPr id="489549" name="Group 77"/>
          <p:cNvGrpSpPr>
            <a:grpSpLocks/>
          </p:cNvGrpSpPr>
          <p:nvPr/>
        </p:nvGrpSpPr>
        <p:grpSpPr bwMode="auto">
          <a:xfrm>
            <a:off x="304800" y="914400"/>
            <a:ext cx="8078788" cy="2779713"/>
            <a:chOff x="192" y="576"/>
            <a:chExt cx="5089" cy="1751"/>
          </a:xfrm>
        </p:grpSpPr>
        <p:sp>
          <p:nvSpPr>
            <p:cNvPr id="489515" name="Rectangle 43"/>
            <p:cNvSpPr>
              <a:spLocks noChangeArrowheads="1"/>
            </p:cNvSpPr>
            <p:nvPr/>
          </p:nvSpPr>
          <p:spPr bwMode="auto">
            <a:xfrm>
              <a:off x="4128" y="576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9</a:t>
              </a:r>
              <a:endParaRPr lang="en-US" altLang="zh-CN" b="1" i="1"/>
            </a:p>
          </p:txBody>
        </p:sp>
        <p:sp>
          <p:nvSpPr>
            <p:cNvPr id="489516" name="Rectangle 44"/>
            <p:cNvSpPr>
              <a:spLocks noChangeArrowheads="1"/>
            </p:cNvSpPr>
            <p:nvPr/>
          </p:nvSpPr>
          <p:spPr bwMode="auto">
            <a:xfrm>
              <a:off x="3264" y="76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7</a:t>
              </a:r>
              <a:endParaRPr lang="en-US" altLang="zh-CN" b="1" i="1"/>
            </a:p>
          </p:txBody>
        </p:sp>
        <p:sp>
          <p:nvSpPr>
            <p:cNvPr id="489517" name="Rectangle 45"/>
            <p:cNvSpPr>
              <a:spLocks noChangeArrowheads="1"/>
            </p:cNvSpPr>
            <p:nvPr/>
          </p:nvSpPr>
          <p:spPr bwMode="auto">
            <a:xfrm>
              <a:off x="4903" y="815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8</a:t>
              </a:r>
              <a:endParaRPr lang="en-US" altLang="zh-CN" b="1" i="1"/>
            </a:p>
          </p:txBody>
        </p:sp>
        <p:sp>
          <p:nvSpPr>
            <p:cNvPr id="489518" name="Rectangle 46"/>
            <p:cNvSpPr>
              <a:spLocks noChangeArrowheads="1"/>
            </p:cNvSpPr>
            <p:nvPr/>
          </p:nvSpPr>
          <p:spPr bwMode="auto">
            <a:xfrm>
              <a:off x="1584" y="1104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4</a:t>
              </a:r>
              <a:endParaRPr lang="en-US" altLang="zh-CN" b="1" i="1"/>
            </a:p>
          </p:txBody>
        </p:sp>
        <p:sp>
          <p:nvSpPr>
            <p:cNvPr id="489519" name="Rectangle 47"/>
            <p:cNvSpPr>
              <a:spLocks noChangeArrowheads="1"/>
            </p:cNvSpPr>
            <p:nvPr/>
          </p:nvSpPr>
          <p:spPr bwMode="auto">
            <a:xfrm>
              <a:off x="1584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3</a:t>
              </a:r>
              <a:endParaRPr lang="en-US" altLang="zh-CN" b="1" i="1"/>
            </a:p>
          </p:txBody>
        </p:sp>
        <p:sp>
          <p:nvSpPr>
            <p:cNvPr id="489520" name="Rectangle 48"/>
            <p:cNvSpPr>
              <a:spLocks noChangeArrowheads="1"/>
            </p:cNvSpPr>
            <p:nvPr/>
          </p:nvSpPr>
          <p:spPr bwMode="auto">
            <a:xfrm>
              <a:off x="2448" y="960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5</a:t>
              </a:r>
              <a:endParaRPr lang="en-US" altLang="zh-CN" b="1" i="1"/>
            </a:p>
          </p:txBody>
        </p:sp>
        <p:sp>
          <p:nvSpPr>
            <p:cNvPr id="489521" name="Rectangle 49"/>
            <p:cNvSpPr>
              <a:spLocks noChangeArrowheads="1"/>
            </p:cNvSpPr>
            <p:nvPr/>
          </p:nvSpPr>
          <p:spPr bwMode="auto">
            <a:xfrm>
              <a:off x="4128" y="1008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6</a:t>
              </a:r>
              <a:endParaRPr lang="en-US" altLang="zh-CN" b="1" i="1"/>
            </a:p>
          </p:txBody>
        </p:sp>
        <p:sp>
          <p:nvSpPr>
            <p:cNvPr id="489522" name="Rectangle 50"/>
            <p:cNvSpPr>
              <a:spLocks noChangeArrowheads="1"/>
            </p:cNvSpPr>
            <p:nvPr/>
          </p:nvSpPr>
          <p:spPr bwMode="auto">
            <a:xfrm>
              <a:off x="3312" y="124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/>
                <a:t>*</a:t>
              </a:r>
            </a:p>
          </p:txBody>
        </p:sp>
        <p:sp>
          <p:nvSpPr>
            <p:cNvPr id="489523" name="Line 51"/>
            <p:cNvSpPr>
              <a:spLocks noChangeShapeType="1"/>
            </p:cNvSpPr>
            <p:nvPr/>
          </p:nvSpPr>
          <p:spPr bwMode="auto">
            <a:xfrm>
              <a:off x="4393" y="758"/>
              <a:ext cx="589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24" name="Line 52"/>
            <p:cNvSpPr>
              <a:spLocks noChangeShapeType="1"/>
            </p:cNvSpPr>
            <p:nvPr/>
          </p:nvSpPr>
          <p:spPr bwMode="auto">
            <a:xfrm flipH="1">
              <a:off x="3494" y="758"/>
              <a:ext cx="589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25" name="Line 53"/>
            <p:cNvSpPr>
              <a:spLocks noChangeShapeType="1"/>
            </p:cNvSpPr>
            <p:nvPr/>
          </p:nvSpPr>
          <p:spPr bwMode="auto">
            <a:xfrm>
              <a:off x="1830" y="1620"/>
              <a:ext cx="589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26" name="Line 54"/>
            <p:cNvSpPr>
              <a:spLocks noChangeShapeType="1"/>
            </p:cNvSpPr>
            <p:nvPr/>
          </p:nvSpPr>
          <p:spPr bwMode="auto">
            <a:xfrm>
              <a:off x="3553" y="958"/>
              <a:ext cx="589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27" name="Line 55"/>
            <p:cNvSpPr>
              <a:spLocks noChangeShapeType="1"/>
            </p:cNvSpPr>
            <p:nvPr/>
          </p:nvSpPr>
          <p:spPr bwMode="auto">
            <a:xfrm>
              <a:off x="2684" y="1141"/>
              <a:ext cx="589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28" name="Line 56"/>
            <p:cNvSpPr>
              <a:spLocks noChangeShapeType="1"/>
            </p:cNvSpPr>
            <p:nvPr/>
          </p:nvSpPr>
          <p:spPr bwMode="auto">
            <a:xfrm>
              <a:off x="1859" y="1325"/>
              <a:ext cx="589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29" name="Line 57"/>
            <p:cNvSpPr>
              <a:spLocks noChangeShapeType="1"/>
            </p:cNvSpPr>
            <p:nvPr/>
          </p:nvSpPr>
          <p:spPr bwMode="auto">
            <a:xfrm flipH="1">
              <a:off x="2655" y="935"/>
              <a:ext cx="589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30" name="Line 58"/>
            <p:cNvSpPr>
              <a:spLocks noChangeShapeType="1"/>
            </p:cNvSpPr>
            <p:nvPr/>
          </p:nvSpPr>
          <p:spPr bwMode="auto">
            <a:xfrm flipH="1">
              <a:off x="1785" y="1126"/>
              <a:ext cx="590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31" name="Line 59"/>
            <p:cNvSpPr>
              <a:spLocks noChangeShapeType="1"/>
            </p:cNvSpPr>
            <p:nvPr/>
          </p:nvSpPr>
          <p:spPr bwMode="auto">
            <a:xfrm flipH="1">
              <a:off x="931" y="1318"/>
              <a:ext cx="589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32" name="Line 60"/>
            <p:cNvSpPr>
              <a:spLocks noChangeShapeType="1"/>
            </p:cNvSpPr>
            <p:nvPr/>
          </p:nvSpPr>
          <p:spPr bwMode="auto">
            <a:xfrm flipH="1">
              <a:off x="931" y="1620"/>
              <a:ext cx="589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33" name="Rectangle 61"/>
            <p:cNvSpPr>
              <a:spLocks noChangeArrowheads="1"/>
            </p:cNvSpPr>
            <p:nvPr/>
          </p:nvSpPr>
          <p:spPr bwMode="auto">
            <a:xfrm>
              <a:off x="2443" y="1429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/>
                <a:t>)</a:t>
              </a:r>
            </a:p>
          </p:txBody>
        </p:sp>
        <p:sp>
          <p:nvSpPr>
            <p:cNvPr id="489534" name="Rectangle 62"/>
            <p:cNvSpPr>
              <a:spLocks noChangeArrowheads="1"/>
            </p:cNvSpPr>
            <p:nvPr/>
          </p:nvSpPr>
          <p:spPr bwMode="auto">
            <a:xfrm>
              <a:off x="720" y="1421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/>
                <a:t>(</a:t>
              </a:r>
            </a:p>
          </p:txBody>
        </p:sp>
        <p:sp>
          <p:nvSpPr>
            <p:cNvPr id="489535" name="Line 63"/>
            <p:cNvSpPr>
              <a:spLocks noChangeShapeType="1"/>
            </p:cNvSpPr>
            <p:nvPr/>
          </p:nvSpPr>
          <p:spPr bwMode="auto">
            <a:xfrm>
              <a:off x="1682" y="1356"/>
              <a:ext cx="0" cy="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36" name="Line 64"/>
            <p:cNvSpPr>
              <a:spLocks noChangeShapeType="1"/>
            </p:cNvSpPr>
            <p:nvPr/>
          </p:nvSpPr>
          <p:spPr bwMode="auto">
            <a:xfrm>
              <a:off x="4992" y="1104"/>
              <a:ext cx="0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37" name="Line 65"/>
            <p:cNvSpPr>
              <a:spLocks noChangeShapeType="1"/>
            </p:cNvSpPr>
            <p:nvPr/>
          </p:nvSpPr>
          <p:spPr bwMode="auto">
            <a:xfrm>
              <a:off x="4224" y="1296"/>
              <a:ext cx="0" cy="1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38" name="Line 66"/>
            <p:cNvSpPr>
              <a:spLocks noChangeShapeType="1"/>
            </p:cNvSpPr>
            <p:nvPr/>
          </p:nvSpPr>
          <p:spPr bwMode="auto">
            <a:xfrm>
              <a:off x="1680" y="168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39" name="Rectangle 67"/>
            <p:cNvSpPr>
              <a:spLocks noChangeArrowheads="1"/>
            </p:cNvSpPr>
            <p:nvPr/>
          </p:nvSpPr>
          <p:spPr bwMode="auto">
            <a:xfrm>
              <a:off x="2355" y="1717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2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89540" name="Rectangle 68"/>
            <p:cNvSpPr>
              <a:spLocks noChangeArrowheads="1"/>
            </p:cNvSpPr>
            <p:nvPr/>
          </p:nvSpPr>
          <p:spPr bwMode="auto">
            <a:xfrm>
              <a:off x="794" y="1709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1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89541" name="Line 69"/>
            <p:cNvSpPr>
              <a:spLocks noChangeShapeType="1"/>
            </p:cNvSpPr>
            <p:nvPr/>
          </p:nvSpPr>
          <p:spPr bwMode="auto">
            <a:xfrm>
              <a:off x="2448" y="1968"/>
              <a:ext cx="0" cy="175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42" name="Line 70"/>
            <p:cNvSpPr>
              <a:spLocks noChangeShapeType="1"/>
            </p:cNvSpPr>
            <p:nvPr/>
          </p:nvSpPr>
          <p:spPr bwMode="auto">
            <a:xfrm>
              <a:off x="912" y="2016"/>
              <a:ext cx="0" cy="175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9543" name="Rectangle 71"/>
            <p:cNvSpPr>
              <a:spLocks noChangeArrowheads="1"/>
            </p:cNvSpPr>
            <p:nvPr/>
          </p:nvSpPr>
          <p:spPr bwMode="auto">
            <a:xfrm>
              <a:off x="816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a</a:t>
              </a:r>
            </a:p>
          </p:txBody>
        </p:sp>
        <p:sp>
          <p:nvSpPr>
            <p:cNvPr id="489544" name="Rectangle 72"/>
            <p:cNvSpPr>
              <a:spLocks noChangeArrowheads="1"/>
            </p:cNvSpPr>
            <p:nvPr/>
          </p:nvSpPr>
          <p:spPr bwMode="auto">
            <a:xfrm>
              <a:off x="1632" y="1872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/>
                <a:t>|</a:t>
              </a:r>
            </a:p>
          </p:txBody>
        </p:sp>
        <p:sp>
          <p:nvSpPr>
            <p:cNvPr id="489545" name="Rectangle 73"/>
            <p:cNvSpPr>
              <a:spLocks noChangeArrowheads="1"/>
            </p:cNvSpPr>
            <p:nvPr/>
          </p:nvSpPr>
          <p:spPr bwMode="auto">
            <a:xfrm>
              <a:off x="2400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489546" name="Rectangle 74"/>
            <p:cNvSpPr>
              <a:spLocks noChangeArrowheads="1"/>
            </p:cNvSpPr>
            <p:nvPr/>
          </p:nvSpPr>
          <p:spPr bwMode="auto">
            <a:xfrm>
              <a:off x="4128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89547" name="Rectangle 75"/>
            <p:cNvSpPr>
              <a:spLocks noChangeArrowheads="1"/>
            </p:cNvSpPr>
            <p:nvPr/>
          </p:nvSpPr>
          <p:spPr bwMode="auto">
            <a:xfrm>
              <a:off x="4944" y="1248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89548" name="Rectangle 76"/>
            <p:cNvSpPr>
              <a:spLocks noChangeArrowheads="1"/>
            </p:cNvSpPr>
            <p:nvPr/>
          </p:nvSpPr>
          <p:spPr bwMode="auto">
            <a:xfrm>
              <a:off x="192" y="768"/>
              <a:ext cx="19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zh-CN" altLang="en-US" sz="2800" b="1"/>
                <a:t>(</a:t>
              </a:r>
              <a:r>
                <a:rPr lang="en-US" altLang="zh-CN" sz="2800" b="1" i="1"/>
                <a:t>a</a:t>
              </a:r>
              <a:r>
                <a:rPr lang="en-US" altLang="zh-CN" sz="2800" b="1"/>
                <a:t>|</a:t>
              </a:r>
              <a:r>
                <a:rPr lang="en-US" altLang="zh-CN" sz="2800" b="1" i="1"/>
                <a:t>b</a:t>
              </a:r>
              <a:r>
                <a:rPr lang="en-US" altLang="zh-CN" sz="2800" b="1"/>
                <a:t>)</a:t>
              </a:r>
              <a:r>
                <a:rPr lang="en-US" altLang="zh-CN" sz="2800" b="1" baseline="30000"/>
                <a:t>*</a:t>
              </a:r>
              <a:r>
                <a:rPr lang="en-US" altLang="zh-CN" sz="2800" b="1" i="1"/>
                <a:t>ab</a:t>
              </a:r>
              <a:r>
                <a:rPr lang="zh-CN" altLang="en-US" sz="2800" b="1"/>
                <a:t>的分解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  <a:noFill/>
          <a:ln/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2.4 </a:t>
            </a:r>
            <a:r>
              <a:rPr lang="zh-CN" altLang="en-US" b="1"/>
              <a:t>从正规式到有限自动机</a:t>
            </a:r>
            <a:r>
              <a:rPr lang="zh-CN" altLang="en-US"/>
              <a:t> </a:t>
            </a:r>
          </a:p>
        </p:txBody>
      </p:sp>
      <p:grpSp>
        <p:nvGrpSpPr>
          <p:cNvPr id="429132" name="Group 76"/>
          <p:cNvGrpSpPr>
            <a:grpSpLocks/>
          </p:cNvGrpSpPr>
          <p:nvPr/>
        </p:nvGrpSpPr>
        <p:grpSpPr bwMode="auto">
          <a:xfrm>
            <a:off x="304800" y="914400"/>
            <a:ext cx="8534400" cy="5943600"/>
            <a:chOff x="192" y="576"/>
            <a:chExt cx="5376" cy="3744"/>
          </a:xfrm>
        </p:grpSpPr>
        <p:sp>
          <p:nvSpPr>
            <p:cNvPr id="429092" name="Freeform 36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094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29059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1</a:t>
              </a:r>
            </a:p>
          </p:txBody>
        </p:sp>
        <p:grpSp>
          <p:nvGrpSpPr>
            <p:cNvPr id="429060" name="Group 4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29061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429062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429063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429064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29065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429066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a</a:t>
              </a:r>
            </a:p>
          </p:txBody>
        </p:sp>
        <p:sp>
          <p:nvSpPr>
            <p:cNvPr id="429067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429068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29069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29070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29071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072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073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6</a:t>
              </a:r>
            </a:p>
          </p:txBody>
        </p:sp>
        <p:sp>
          <p:nvSpPr>
            <p:cNvPr id="429074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429075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429076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077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078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079" name="Oval 23"/>
            <p:cNvSpPr>
              <a:spLocks noChangeArrowheads="1"/>
            </p:cNvSpPr>
            <p:nvPr/>
          </p:nvSpPr>
          <p:spPr bwMode="auto">
            <a:xfrm>
              <a:off x="1968" y="2607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2</a:t>
              </a:r>
            </a:p>
          </p:txBody>
        </p:sp>
        <p:sp>
          <p:nvSpPr>
            <p:cNvPr id="429080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3</a:t>
              </a:r>
            </a:p>
          </p:txBody>
        </p:sp>
        <p:sp>
          <p:nvSpPr>
            <p:cNvPr id="429081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4</a:t>
              </a:r>
            </a:p>
          </p:txBody>
        </p:sp>
        <p:sp>
          <p:nvSpPr>
            <p:cNvPr id="429082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5</a:t>
              </a:r>
            </a:p>
          </p:txBody>
        </p:sp>
        <p:sp>
          <p:nvSpPr>
            <p:cNvPr id="429083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084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085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086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087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088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089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29090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29091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29093" name="Freeform 37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095" name="Rectangle 39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29096" name="Rectangle 40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29097" name="Rectangle 41"/>
            <p:cNvSpPr>
              <a:spLocks noChangeArrowheads="1"/>
            </p:cNvSpPr>
            <p:nvPr/>
          </p:nvSpPr>
          <p:spPr bwMode="auto">
            <a:xfrm>
              <a:off x="4128" y="576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9</a:t>
              </a:r>
              <a:endParaRPr lang="en-US" altLang="zh-CN" b="1" i="1"/>
            </a:p>
          </p:txBody>
        </p:sp>
        <p:sp>
          <p:nvSpPr>
            <p:cNvPr id="429098" name="Rectangle 42"/>
            <p:cNvSpPr>
              <a:spLocks noChangeArrowheads="1"/>
            </p:cNvSpPr>
            <p:nvPr/>
          </p:nvSpPr>
          <p:spPr bwMode="auto">
            <a:xfrm>
              <a:off x="3264" y="76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7</a:t>
              </a:r>
              <a:endParaRPr lang="en-US" altLang="zh-CN" b="1" i="1"/>
            </a:p>
          </p:txBody>
        </p:sp>
        <p:sp>
          <p:nvSpPr>
            <p:cNvPr id="429099" name="Rectangle 43"/>
            <p:cNvSpPr>
              <a:spLocks noChangeArrowheads="1"/>
            </p:cNvSpPr>
            <p:nvPr/>
          </p:nvSpPr>
          <p:spPr bwMode="auto">
            <a:xfrm>
              <a:off x="4903" y="815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8</a:t>
              </a:r>
              <a:endParaRPr lang="en-US" altLang="zh-CN" b="1" i="1"/>
            </a:p>
          </p:txBody>
        </p:sp>
        <p:sp>
          <p:nvSpPr>
            <p:cNvPr id="429100" name="Rectangle 44"/>
            <p:cNvSpPr>
              <a:spLocks noChangeArrowheads="1"/>
            </p:cNvSpPr>
            <p:nvPr/>
          </p:nvSpPr>
          <p:spPr bwMode="auto">
            <a:xfrm>
              <a:off x="1584" y="1104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4</a:t>
              </a:r>
              <a:endParaRPr lang="en-US" altLang="zh-CN" b="1" i="1"/>
            </a:p>
          </p:txBody>
        </p:sp>
        <p:sp>
          <p:nvSpPr>
            <p:cNvPr id="429101" name="Rectangle 45"/>
            <p:cNvSpPr>
              <a:spLocks noChangeArrowheads="1"/>
            </p:cNvSpPr>
            <p:nvPr/>
          </p:nvSpPr>
          <p:spPr bwMode="auto">
            <a:xfrm>
              <a:off x="1584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3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29102" name="Rectangle 46"/>
            <p:cNvSpPr>
              <a:spLocks noChangeArrowheads="1"/>
            </p:cNvSpPr>
            <p:nvPr/>
          </p:nvSpPr>
          <p:spPr bwMode="auto">
            <a:xfrm>
              <a:off x="2448" y="960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5</a:t>
              </a:r>
              <a:endParaRPr lang="en-US" altLang="zh-CN" b="1" i="1"/>
            </a:p>
          </p:txBody>
        </p:sp>
        <p:sp>
          <p:nvSpPr>
            <p:cNvPr id="429103" name="Rectangle 47"/>
            <p:cNvSpPr>
              <a:spLocks noChangeArrowheads="1"/>
            </p:cNvSpPr>
            <p:nvPr/>
          </p:nvSpPr>
          <p:spPr bwMode="auto">
            <a:xfrm>
              <a:off x="4128" y="1008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6</a:t>
              </a:r>
              <a:endParaRPr lang="en-US" altLang="zh-CN" b="1" i="1"/>
            </a:p>
          </p:txBody>
        </p:sp>
        <p:sp>
          <p:nvSpPr>
            <p:cNvPr id="429104" name="Rectangle 48"/>
            <p:cNvSpPr>
              <a:spLocks noChangeArrowheads="1"/>
            </p:cNvSpPr>
            <p:nvPr/>
          </p:nvSpPr>
          <p:spPr bwMode="auto">
            <a:xfrm>
              <a:off x="3312" y="124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/>
                <a:t>*</a:t>
              </a:r>
            </a:p>
          </p:txBody>
        </p:sp>
        <p:sp>
          <p:nvSpPr>
            <p:cNvPr id="429105" name="Line 49"/>
            <p:cNvSpPr>
              <a:spLocks noChangeShapeType="1"/>
            </p:cNvSpPr>
            <p:nvPr/>
          </p:nvSpPr>
          <p:spPr bwMode="auto">
            <a:xfrm>
              <a:off x="4393" y="758"/>
              <a:ext cx="589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106" name="Line 50"/>
            <p:cNvSpPr>
              <a:spLocks noChangeShapeType="1"/>
            </p:cNvSpPr>
            <p:nvPr/>
          </p:nvSpPr>
          <p:spPr bwMode="auto">
            <a:xfrm flipH="1">
              <a:off x="3494" y="758"/>
              <a:ext cx="589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107" name="Line 51"/>
            <p:cNvSpPr>
              <a:spLocks noChangeShapeType="1"/>
            </p:cNvSpPr>
            <p:nvPr/>
          </p:nvSpPr>
          <p:spPr bwMode="auto">
            <a:xfrm>
              <a:off x="1830" y="1620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108" name="Line 52"/>
            <p:cNvSpPr>
              <a:spLocks noChangeShapeType="1"/>
            </p:cNvSpPr>
            <p:nvPr/>
          </p:nvSpPr>
          <p:spPr bwMode="auto">
            <a:xfrm>
              <a:off x="3553" y="958"/>
              <a:ext cx="589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109" name="Line 53"/>
            <p:cNvSpPr>
              <a:spLocks noChangeShapeType="1"/>
            </p:cNvSpPr>
            <p:nvPr/>
          </p:nvSpPr>
          <p:spPr bwMode="auto">
            <a:xfrm>
              <a:off x="2684" y="1141"/>
              <a:ext cx="589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110" name="Line 54"/>
            <p:cNvSpPr>
              <a:spLocks noChangeShapeType="1"/>
            </p:cNvSpPr>
            <p:nvPr/>
          </p:nvSpPr>
          <p:spPr bwMode="auto">
            <a:xfrm>
              <a:off x="1859" y="1325"/>
              <a:ext cx="589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111" name="Line 55"/>
            <p:cNvSpPr>
              <a:spLocks noChangeShapeType="1"/>
            </p:cNvSpPr>
            <p:nvPr/>
          </p:nvSpPr>
          <p:spPr bwMode="auto">
            <a:xfrm flipH="1">
              <a:off x="2655" y="935"/>
              <a:ext cx="589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112" name="Line 56"/>
            <p:cNvSpPr>
              <a:spLocks noChangeShapeType="1"/>
            </p:cNvSpPr>
            <p:nvPr/>
          </p:nvSpPr>
          <p:spPr bwMode="auto">
            <a:xfrm flipH="1">
              <a:off x="1785" y="1126"/>
              <a:ext cx="590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113" name="Line 57"/>
            <p:cNvSpPr>
              <a:spLocks noChangeShapeType="1"/>
            </p:cNvSpPr>
            <p:nvPr/>
          </p:nvSpPr>
          <p:spPr bwMode="auto">
            <a:xfrm flipH="1">
              <a:off x="931" y="1318"/>
              <a:ext cx="589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114" name="Line 58"/>
            <p:cNvSpPr>
              <a:spLocks noChangeShapeType="1"/>
            </p:cNvSpPr>
            <p:nvPr/>
          </p:nvSpPr>
          <p:spPr bwMode="auto">
            <a:xfrm flipH="1">
              <a:off x="931" y="1620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115" name="Rectangle 59"/>
            <p:cNvSpPr>
              <a:spLocks noChangeArrowheads="1"/>
            </p:cNvSpPr>
            <p:nvPr/>
          </p:nvSpPr>
          <p:spPr bwMode="auto">
            <a:xfrm>
              <a:off x="2443" y="1429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/>
                <a:t>)</a:t>
              </a:r>
            </a:p>
          </p:txBody>
        </p:sp>
        <p:sp>
          <p:nvSpPr>
            <p:cNvPr id="429116" name="Rectangle 60"/>
            <p:cNvSpPr>
              <a:spLocks noChangeArrowheads="1"/>
            </p:cNvSpPr>
            <p:nvPr/>
          </p:nvSpPr>
          <p:spPr bwMode="auto">
            <a:xfrm>
              <a:off x="720" y="1421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/>
                <a:t>(</a:t>
              </a:r>
            </a:p>
          </p:txBody>
        </p:sp>
        <p:sp>
          <p:nvSpPr>
            <p:cNvPr id="429117" name="Line 61"/>
            <p:cNvSpPr>
              <a:spLocks noChangeShapeType="1"/>
            </p:cNvSpPr>
            <p:nvPr/>
          </p:nvSpPr>
          <p:spPr bwMode="auto">
            <a:xfrm>
              <a:off x="1682" y="1356"/>
              <a:ext cx="0" cy="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118" name="Line 62"/>
            <p:cNvSpPr>
              <a:spLocks noChangeShapeType="1"/>
            </p:cNvSpPr>
            <p:nvPr/>
          </p:nvSpPr>
          <p:spPr bwMode="auto">
            <a:xfrm>
              <a:off x="4992" y="1104"/>
              <a:ext cx="0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119" name="Line 63"/>
            <p:cNvSpPr>
              <a:spLocks noChangeShapeType="1"/>
            </p:cNvSpPr>
            <p:nvPr/>
          </p:nvSpPr>
          <p:spPr bwMode="auto">
            <a:xfrm>
              <a:off x="4224" y="1296"/>
              <a:ext cx="0" cy="1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120" name="Line 64"/>
            <p:cNvSpPr>
              <a:spLocks noChangeShapeType="1"/>
            </p:cNvSpPr>
            <p:nvPr/>
          </p:nvSpPr>
          <p:spPr bwMode="auto">
            <a:xfrm>
              <a:off x="1680" y="1680"/>
              <a:ext cx="0" cy="192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121" name="Rectangle 65"/>
            <p:cNvSpPr>
              <a:spLocks noChangeArrowheads="1"/>
            </p:cNvSpPr>
            <p:nvPr/>
          </p:nvSpPr>
          <p:spPr bwMode="auto">
            <a:xfrm>
              <a:off x="2355" y="1717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2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29122" name="Rectangle 66"/>
            <p:cNvSpPr>
              <a:spLocks noChangeArrowheads="1"/>
            </p:cNvSpPr>
            <p:nvPr/>
          </p:nvSpPr>
          <p:spPr bwMode="auto">
            <a:xfrm>
              <a:off x="794" y="1709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1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29123" name="Line 67"/>
            <p:cNvSpPr>
              <a:spLocks noChangeShapeType="1"/>
            </p:cNvSpPr>
            <p:nvPr/>
          </p:nvSpPr>
          <p:spPr bwMode="auto">
            <a:xfrm>
              <a:off x="2448" y="1968"/>
              <a:ext cx="0" cy="175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124" name="Line 68"/>
            <p:cNvSpPr>
              <a:spLocks noChangeShapeType="1"/>
            </p:cNvSpPr>
            <p:nvPr/>
          </p:nvSpPr>
          <p:spPr bwMode="auto">
            <a:xfrm>
              <a:off x="912" y="2016"/>
              <a:ext cx="0" cy="175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9125" name="Rectangle 69"/>
            <p:cNvSpPr>
              <a:spLocks noChangeArrowheads="1"/>
            </p:cNvSpPr>
            <p:nvPr/>
          </p:nvSpPr>
          <p:spPr bwMode="auto">
            <a:xfrm>
              <a:off x="816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a</a:t>
              </a:r>
            </a:p>
          </p:txBody>
        </p:sp>
        <p:sp>
          <p:nvSpPr>
            <p:cNvPr id="429126" name="Rectangle 70"/>
            <p:cNvSpPr>
              <a:spLocks noChangeArrowheads="1"/>
            </p:cNvSpPr>
            <p:nvPr/>
          </p:nvSpPr>
          <p:spPr bwMode="auto">
            <a:xfrm>
              <a:off x="1632" y="1872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</a:rPr>
                <a:t>|</a:t>
              </a:r>
            </a:p>
          </p:txBody>
        </p:sp>
        <p:sp>
          <p:nvSpPr>
            <p:cNvPr id="429127" name="Rectangle 71"/>
            <p:cNvSpPr>
              <a:spLocks noChangeArrowheads="1"/>
            </p:cNvSpPr>
            <p:nvPr/>
          </p:nvSpPr>
          <p:spPr bwMode="auto">
            <a:xfrm>
              <a:off x="2400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429128" name="Rectangle 72"/>
            <p:cNvSpPr>
              <a:spLocks noChangeArrowheads="1"/>
            </p:cNvSpPr>
            <p:nvPr/>
          </p:nvSpPr>
          <p:spPr bwMode="auto">
            <a:xfrm>
              <a:off x="4128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29129" name="Rectangle 73"/>
            <p:cNvSpPr>
              <a:spLocks noChangeArrowheads="1"/>
            </p:cNvSpPr>
            <p:nvPr/>
          </p:nvSpPr>
          <p:spPr bwMode="auto">
            <a:xfrm>
              <a:off x="4944" y="1248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29130" name="Rectangle 74"/>
            <p:cNvSpPr>
              <a:spLocks noChangeArrowheads="1"/>
            </p:cNvSpPr>
            <p:nvPr/>
          </p:nvSpPr>
          <p:spPr bwMode="auto">
            <a:xfrm>
              <a:off x="192" y="768"/>
              <a:ext cx="19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zh-CN" altLang="en-US" sz="2800" b="1"/>
                <a:t>(</a:t>
              </a:r>
              <a:r>
                <a:rPr lang="en-US" altLang="zh-CN" sz="2800" b="1" i="1"/>
                <a:t>a</a:t>
              </a:r>
              <a:r>
                <a:rPr lang="en-US" altLang="zh-CN" sz="2800" b="1"/>
                <a:t>|</a:t>
              </a:r>
              <a:r>
                <a:rPr lang="en-US" altLang="zh-CN" sz="2800" b="1" i="1"/>
                <a:t>b</a:t>
              </a:r>
              <a:r>
                <a:rPr lang="en-US" altLang="zh-CN" sz="2800" b="1"/>
                <a:t>)</a:t>
              </a:r>
              <a:r>
                <a:rPr lang="en-US" altLang="zh-CN" sz="2800" b="1" baseline="30000"/>
                <a:t>*</a:t>
              </a:r>
              <a:r>
                <a:rPr lang="en-US" altLang="zh-CN" sz="2800" b="1" i="1"/>
                <a:t>ab</a:t>
              </a:r>
              <a:r>
                <a:rPr lang="zh-CN" altLang="en-US" sz="2800" b="1"/>
                <a:t>的分解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  <a:noFill/>
          <a:ln/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2.4 </a:t>
            </a:r>
            <a:r>
              <a:rPr lang="zh-CN" altLang="en-US" b="1"/>
              <a:t>从正规式到有限自动机</a:t>
            </a:r>
            <a:r>
              <a:rPr lang="zh-CN" altLang="en-US"/>
              <a:t> </a:t>
            </a:r>
          </a:p>
        </p:txBody>
      </p:sp>
      <p:grpSp>
        <p:nvGrpSpPr>
          <p:cNvPr id="431179" name="Group 75"/>
          <p:cNvGrpSpPr>
            <a:grpSpLocks/>
          </p:cNvGrpSpPr>
          <p:nvPr/>
        </p:nvGrpSpPr>
        <p:grpSpPr bwMode="auto">
          <a:xfrm>
            <a:off x="304800" y="914400"/>
            <a:ext cx="8534400" cy="5943600"/>
            <a:chOff x="192" y="576"/>
            <a:chExt cx="5376" cy="3744"/>
          </a:xfrm>
        </p:grpSpPr>
        <p:sp>
          <p:nvSpPr>
            <p:cNvPr id="431107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1</a:t>
              </a:r>
            </a:p>
          </p:txBody>
        </p:sp>
        <p:grpSp>
          <p:nvGrpSpPr>
            <p:cNvPr id="431108" name="Group 4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31109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431110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431111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431112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31113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431114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a</a:t>
              </a:r>
            </a:p>
          </p:txBody>
        </p:sp>
        <p:sp>
          <p:nvSpPr>
            <p:cNvPr id="431115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431116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1117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31118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31119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20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21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6</a:t>
              </a:r>
            </a:p>
          </p:txBody>
        </p:sp>
        <p:sp>
          <p:nvSpPr>
            <p:cNvPr id="431122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431123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431124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25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26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27" name="Oval 23"/>
            <p:cNvSpPr>
              <a:spLocks noChangeArrowheads="1"/>
            </p:cNvSpPr>
            <p:nvPr/>
          </p:nvSpPr>
          <p:spPr bwMode="auto">
            <a:xfrm>
              <a:off x="1968" y="2607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2</a:t>
              </a:r>
            </a:p>
          </p:txBody>
        </p:sp>
        <p:sp>
          <p:nvSpPr>
            <p:cNvPr id="431128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3</a:t>
              </a:r>
            </a:p>
          </p:txBody>
        </p:sp>
        <p:sp>
          <p:nvSpPr>
            <p:cNvPr id="431129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4</a:t>
              </a:r>
            </a:p>
          </p:txBody>
        </p:sp>
        <p:sp>
          <p:nvSpPr>
            <p:cNvPr id="431130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5</a:t>
              </a:r>
            </a:p>
          </p:txBody>
        </p:sp>
        <p:sp>
          <p:nvSpPr>
            <p:cNvPr id="431131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32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33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34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35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36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37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1138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1139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1140" name="Freeform 36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41" name="Freeform 37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42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31143" name="Rectangle 39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31144" name="Rectangle 40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31145" name="Rectangle 41"/>
            <p:cNvSpPr>
              <a:spLocks noChangeArrowheads="1"/>
            </p:cNvSpPr>
            <p:nvPr/>
          </p:nvSpPr>
          <p:spPr bwMode="auto">
            <a:xfrm>
              <a:off x="4128" y="576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9</a:t>
              </a:r>
              <a:endParaRPr lang="en-US" altLang="zh-CN" b="1" i="1"/>
            </a:p>
          </p:txBody>
        </p:sp>
        <p:sp>
          <p:nvSpPr>
            <p:cNvPr id="431146" name="Rectangle 42"/>
            <p:cNvSpPr>
              <a:spLocks noChangeArrowheads="1"/>
            </p:cNvSpPr>
            <p:nvPr/>
          </p:nvSpPr>
          <p:spPr bwMode="auto">
            <a:xfrm>
              <a:off x="3264" y="76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7</a:t>
              </a:r>
              <a:endParaRPr lang="en-US" altLang="zh-CN" b="1" i="1"/>
            </a:p>
          </p:txBody>
        </p:sp>
        <p:sp>
          <p:nvSpPr>
            <p:cNvPr id="431147" name="Rectangle 43"/>
            <p:cNvSpPr>
              <a:spLocks noChangeArrowheads="1"/>
            </p:cNvSpPr>
            <p:nvPr/>
          </p:nvSpPr>
          <p:spPr bwMode="auto">
            <a:xfrm>
              <a:off x="4903" y="815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8</a:t>
              </a:r>
              <a:endParaRPr lang="en-US" altLang="zh-CN" b="1" i="1"/>
            </a:p>
          </p:txBody>
        </p:sp>
        <p:sp>
          <p:nvSpPr>
            <p:cNvPr id="431148" name="Rectangle 44"/>
            <p:cNvSpPr>
              <a:spLocks noChangeArrowheads="1"/>
            </p:cNvSpPr>
            <p:nvPr/>
          </p:nvSpPr>
          <p:spPr bwMode="auto">
            <a:xfrm>
              <a:off x="1584" y="1104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4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1149" name="Rectangle 45"/>
            <p:cNvSpPr>
              <a:spLocks noChangeArrowheads="1"/>
            </p:cNvSpPr>
            <p:nvPr/>
          </p:nvSpPr>
          <p:spPr bwMode="auto">
            <a:xfrm>
              <a:off x="1584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3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1150" name="Rectangle 46"/>
            <p:cNvSpPr>
              <a:spLocks noChangeArrowheads="1"/>
            </p:cNvSpPr>
            <p:nvPr/>
          </p:nvSpPr>
          <p:spPr bwMode="auto">
            <a:xfrm>
              <a:off x="2448" y="960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5</a:t>
              </a:r>
              <a:endParaRPr lang="en-US" altLang="zh-CN" b="1" i="1"/>
            </a:p>
          </p:txBody>
        </p:sp>
        <p:sp>
          <p:nvSpPr>
            <p:cNvPr id="431151" name="Rectangle 47"/>
            <p:cNvSpPr>
              <a:spLocks noChangeArrowheads="1"/>
            </p:cNvSpPr>
            <p:nvPr/>
          </p:nvSpPr>
          <p:spPr bwMode="auto">
            <a:xfrm>
              <a:off x="4128" y="1008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6</a:t>
              </a:r>
              <a:endParaRPr lang="en-US" altLang="zh-CN" b="1" i="1"/>
            </a:p>
          </p:txBody>
        </p:sp>
        <p:sp>
          <p:nvSpPr>
            <p:cNvPr id="431152" name="Rectangle 48"/>
            <p:cNvSpPr>
              <a:spLocks noChangeArrowheads="1"/>
            </p:cNvSpPr>
            <p:nvPr/>
          </p:nvSpPr>
          <p:spPr bwMode="auto">
            <a:xfrm>
              <a:off x="3312" y="124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/>
                <a:t>*</a:t>
              </a:r>
            </a:p>
          </p:txBody>
        </p:sp>
        <p:sp>
          <p:nvSpPr>
            <p:cNvPr id="431153" name="Line 49"/>
            <p:cNvSpPr>
              <a:spLocks noChangeShapeType="1"/>
            </p:cNvSpPr>
            <p:nvPr/>
          </p:nvSpPr>
          <p:spPr bwMode="auto">
            <a:xfrm>
              <a:off x="4393" y="758"/>
              <a:ext cx="589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54" name="Line 50"/>
            <p:cNvSpPr>
              <a:spLocks noChangeShapeType="1"/>
            </p:cNvSpPr>
            <p:nvPr/>
          </p:nvSpPr>
          <p:spPr bwMode="auto">
            <a:xfrm flipH="1">
              <a:off x="3494" y="758"/>
              <a:ext cx="589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55" name="Line 51"/>
            <p:cNvSpPr>
              <a:spLocks noChangeShapeType="1"/>
            </p:cNvSpPr>
            <p:nvPr/>
          </p:nvSpPr>
          <p:spPr bwMode="auto">
            <a:xfrm>
              <a:off x="1830" y="1620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56" name="Line 52"/>
            <p:cNvSpPr>
              <a:spLocks noChangeShapeType="1"/>
            </p:cNvSpPr>
            <p:nvPr/>
          </p:nvSpPr>
          <p:spPr bwMode="auto">
            <a:xfrm>
              <a:off x="3553" y="958"/>
              <a:ext cx="589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57" name="Line 53"/>
            <p:cNvSpPr>
              <a:spLocks noChangeShapeType="1"/>
            </p:cNvSpPr>
            <p:nvPr/>
          </p:nvSpPr>
          <p:spPr bwMode="auto">
            <a:xfrm>
              <a:off x="2684" y="1141"/>
              <a:ext cx="589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58" name="Line 54"/>
            <p:cNvSpPr>
              <a:spLocks noChangeShapeType="1"/>
            </p:cNvSpPr>
            <p:nvPr/>
          </p:nvSpPr>
          <p:spPr bwMode="auto">
            <a:xfrm>
              <a:off x="1859" y="1325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59" name="Line 55"/>
            <p:cNvSpPr>
              <a:spLocks noChangeShapeType="1"/>
            </p:cNvSpPr>
            <p:nvPr/>
          </p:nvSpPr>
          <p:spPr bwMode="auto">
            <a:xfrm flipH="1">
              <a:off x="2655" y="935"/>
              <a:ext cx="589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60" name="Line 56"/>
            <p:cNvSpPr>
              <a:spLocks noChangeShapeType="1"/>
            </p:cNvSpPr>
            <p:nvPr/>
          </p:nvSpPr>
          <p:spPr bwMode="auto">
            <a:xfrm flipH="1">
              <a:off x="1785" y="1126"/>
              <a:ext cx="590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61" name="Line 57"/>
            <p:cNvSpPr>
              <a:spLocks noChangeShapeType="1"/>
            </p:cNvSpPr>
            <p:nvPr/>
          </p:nvSpPr>
          <p:spPr bwMode="auto">
            <a:xfrm flipH="1">
              <a:off x="931" y="1318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62" name="Line 58"/>
            <p:cNvSpPr>
              <a:spLocks noChangeShapeType="1"/>
            </p:cNvSpPr>
            <p:nvPr/>
          </p:nvSpPr>
          <p:spPr bwMode="auto">
            <a:xfrm flipH="1">
              <a:off x="931" y="1620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63" name="Rectangle 59"/>
            <p:cNvSpPr>
              <a:spLocks noChangeArrowheads="1"/>
            </p:cNvSpPr>
            <p:nvPr/>
          </p:nvSpPr>
          <p:spPr bwMode="auto">
            <a:xfrm>
              <a:off x="2443" y="1429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</a:rPr>
                <a:t>)</a:t>
              </a:r>
            </a:p>
          </p:txBody>
        </p:sp>
        <p:sp>
          <p:nvSpPr>
            <p:cNvPr id="431164" name="Rectangle 60"/>
            <p:cNvSpPr>
              <a:spLocks noChangeArrowheads="1"/>
            </p:cNvSpPr>
            <p:nvPr/>
          </p:nvSpPr>
          <p:spPr bwMode="auto">
            <a:xfrm>
              <a:off x="720" y="1421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</a:rPr>
                <a:t>(</a:t>
              </a:r>
            </a:p>
          </p:txBody>
        </p:sp>
        <p:sp>
          <p:nvSpPr>
            <p:cNvPr id="431165" name="Line 61"/>
            <p:cNvSpPr>
              <a:spLocks noChangeShapeType="1"/>
            </p:cNvSpPr>
            <p:nvPr/>
          </p:nvSpPr>
          <p:spPr bwMode="auto">
            <a:xfrm>
              <a:off x="1682" y="1356"/>
              <a:ext cx="0" cy="152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66" name="Line 62"/>
            <p:cNvSpPr>
              <a:spLocks noChangeShapeType="1"/>
            </p:cNvSpPr>
            <p:nvPr/>
          </p:nvSpPr>
          <p:spPr bwMode="auto">
            <a:xfrm>
              <a:off x="4992" y="1104"/>
              <a:ext cx="0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67" name="Line 63"/>
            <p:cNvSpPr>
              <a:spLocks noChangeShapeType="1"/>
            </p:cNvSpPr>
            <p:nvPr/>
          </p:nvSpPr>
          <p:spPr bwMode="auto">
            <a:xfrm>
              <a:off x="4224" y="1296"/>
              <a:ext cx="0" cy="1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68" name="Line 64"/>
            <p:cNvSpPr>
              <a:spLocks noChangeShapeType="1"/>
            </p:cNvSpPr>
            <p:nvPr/>
          </p:nvSpPr>
          <p:spPr bwMode="auto">
            <a:xfrm>
              <a:off x="1680" y="1680"/>
              <a:ext cx="0" cy="192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69" name="Rectangle 65"/>
            <p:cNvSpPr>
              <a:spLocks noChangeArrowheads="1"/>
            </p:cNvSpPr>
            <p:nvPr/>
          </p:nvSpPr>
          <p:spPr bwMode="auto">
            <a:xfrm>
              <a:off x="2355" y="1717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2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1170" name="Rectangle 66"/>
            <p:cNvSpPr>
              <a:spLocks noChangeArrowheads="1"/>
            </p:cNvSpPr>
            <p:nvPr/>
          </p:nvSpPr>
          <p:spPr bwMode="auto">
            <a:xfrm>
              <a:off x="794" y="1709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1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1171" name="Line 67"/>
            <p:cNvSpPr>
              <a:spLocks noChangeShapeType="1"/>
            </p:cNvSpPr>
            <p:nvPr/>
          </p:nvSpPr>
          <p:spPr bwMode="auto">
            <a:xfrm>
              <a:off x="2448" y="1968"/>
              <a:ext cx="0" cy="175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72" name="Line 68"/>
            <p:cNvSpPr>
              <a:spLocks noChangeShapeType="1"/>
            </p:cNvSpPr>
            <p:nvPr/>
          </p:nvSpPr>
          <p:spPr bwMode="auto">
            <a:xfrm>
              <a:off x="912" y="2016"/>
              <a:ext cx="0" cy="175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1173" name="Rectangle 69"/>
            <p:cNvSpPr>
              <a:spLocks noChangeArrowheads="1"/>
            </p:cNvSpPr>
            <p:nvPr/>
          </p:nvSpPr>
          <p:spPr bwMode="auto">
            <a:xfrm>
              <a:off x="816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a</a:t>
              </a:r>
            </a:p>
          </p:txBody>
        </p:sp>
        <p:sp>
          <p:nvSpPr>
            <p:cNvPr id="431174" name="Rectangle 70"/>
            <p:cNvSpPr>
              <a:spLocks noChangeArrowheads="1"/>
            </p:cNvSpPr>
            <p:nvPr/>
          </p:nvSpPr>
          <p:spPr bwMode="auto">
            <a:xfrm>
              <a:off x="1632" y="1872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</a:rPr>
                <a:t>|</a:t>
              </a:r>
            </a:p>
          </p:txBody>
        </p:sp>
        <p:sp>
          <p:nvSpPr>
            <p:cNvPr id="431175" name="Rectangle 71"/>
            <p:cNvSpPr>
              <a:spLocks noChangeArrowheads="1"/>
            </p:cNvSpPr>
            <p:nvPr/>
          </p:nvSpPr>
          <p:spPr bwMode="auto">
            <a:xfrm>
              <a:off x="2400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431176" name="Rectangle 72"/>
            <p:cNvSpPr>
              <a:spLocks noChangeArrowheads="1"/>
            </p:cNvSpPr>
            <p:nvPr/>
          </p:nvSpPr>
          <p:spPr bwMode="auto">
            <a:xfrm>
              <a:off x="4128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31177" name="Rectangle 73"/>
            <p:cNvSpPr>
              <a:spLocks noChangeArrowheads="1"/>
            </p:cNvSpPr>
            <p:nvPr/>
          </p:nvSpPr>
          <p:spPr bwMode="auto">
            <a:xfrm>
              <a:off x="4944" y="1248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31178" name="Rectangle 74"/>
            <p:cNvSpPr>
              <a:spLocks noChangeArrowheads="1"/>
            </p:cNvSpPr>
            <p:nvPr/>
          </p:nvSpPr>
          <p:spPr bwMode="auto">
            <a:xfrm>
              <a:off x="192" y="768"/>
              <a:ext cx="19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zh-CN" altLang="en-US" sz="2800" b="1"/>
                <a:t>(</a:t>
              </a:r>
              <a:r>
                <a:rPr lang="en-US" altLang="zh-CN" sz="2800" b="1" i="1"/>
                <a:t>a</a:t>
              </a:r>
              <a:r>
                <a:rPr lang="en-US" altLang="zh-CN" sz="2800" b="1"/>
                <a:t>|</a:t>
              </a:r>
              <a:r>
                <a:rPr lang="en-US" altLang="zh-CN" sz="2800" b="1" i="1"/>
                <a:t>b</a:t>
              </a:r>
              <a:r>
                <a:rPr lang="en-US" altLang="zh-CN" sz="2800" b="1"/>
                <a:t>)</a:t>
              </a:r>
              <a:r>
                <a:rPr lang="en-US" altLang="zh-CN" sz="2800" b="1" baseline="30000"/>
                <a:t>*</a:t>
              </a:r>
              <a:r>
                <a:rPr lang="en-US" altLang="zh-CN" sz="2800" b="1" i="1"/>
                <a:t>ab</a:t>
              </a:r>
              <a:r>
                <a:rPr lang="zh-CN" altLang="en-US" sz="2800" b="1"/>
                <a:t>的分解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  <a:noFill/>
          <a:ln/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2.4 </a:t>
            </a:r>
            <a:r>
              <a:rPr lang="zh-CN" altLang="en-US" b="1"/>
              <a:t>从正规式到有限自动机</a:t>
            </a:r>
            <a:r>
              <a:rPr lang="zh-CN" altLang="en-US"/>
              <a:t> </a:t>
            </a:r>
          </a:p>
        </p:txBody>
      </p:sp>
      <p:grpSp>
        <p:nvGrpSpPr>
          <p:cNvPr id="433227" name="Group 75"/>
          <p:cNvGrpSpPr>
            <a:grpSpLocks/>
          </p:cNvGrpSpPr>
          <p:nvPr/>
        </p:nvGrpSpPr>
        <p:grpSpPr bwMode="auto">
          <a:xfrm>
            <a:off x="304800" y="914400"/>
            <a:ext cx="8534400" cy="5943600"/>
            <a:chOff x="192" y="576"/>
            <a:chExt cx="5376" cy="3744"/>
          </a:xfrm>
        </p:grpSpPr>
        <p:sp>
          <p:nvSpPr>
            <p:cNvPr id="433155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1</a:t>
              </a:r>
            </a:p>
          </p:txBody>
        </p:sp>
        <p:grpSp>
          <p:nvGrpSpPr>
            <p:cNvPr id="433156" name="Group 4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33157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433158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433159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433160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3161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0</a:t>
              </a:r>
            </a:p>
          </p:txBody>
        </p:sp>
        <p:sp>
          <p:nvSpPr>
            <p:cNvPr id="433162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a</a:t>
              </a:r>
            </a:p>
          </p:txBody>
        </p:sp>
        <p:sp>
          <p:nvSpPr>
            <p:cNvPr id="433163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433164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3165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33166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33167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168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169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6</a:t>
              </a:r>
            </a:p>
          </p:txBody>
        </p:sp>
        <p:sp>
          <p:nvSpPr>
            <p:cNvPr id="433170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7</a:t>
              </a:r>
            </a:p>
          </p:txBody>
        </p:sp>
        <p:sp>
          <p:nvSpPr>
            <p:cNvPr id="433171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433172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173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174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175" name="Oval 23"/>
            <p:cNvSpPr>
              <a:spLocks noChangeArrowheads="1"/>
            </p:cNvSpPr>
            <p:nvPr/>
          </p:nvSpPr>
          <p:spPr bwMode="auto">
            <a:xfrm>
              <a:off x="1968" y="2607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2</a:t>
              </a:r>
            </a:p>
          </p:txBody>
        </p:sp>
        <p:sp>
          <p:nvSpPr>
            <p:cNvPr id="433176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3</a:t>
              </a:r>
            </a:p>
          </p:txBody>
        </p:sp>
        <p:sp>
          <p:nvSpPr>
            <p:cNvPr id="433177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4</a:t>
              </a:r>
            </a:p>
          </p:txBody>
        </p:sp>
        <p:sp>
          <p:nvSpPr>
            <p:cNvPr id="433178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5</a:t>
              </a:r>
            </a:p>
          </p:txBody>
        </p:sp>
        <p:sp>
          <p:nvSpPr>
            <p:cNvPr id="433179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180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181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182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183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184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185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3186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3187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3188" name="Freeform 36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189" name="Freeform 37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190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3191" name="Rectangle 39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3192" name="Rectangle 40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3193" name="Rectangle 41"/>
            <p:cNvSpPr>
              <a:spLocks noChangeArrowheads="1"/>
            </p:cNvSpPr>
            <p:nvPr/>
          </p:nvSpPr>
          <p:spPr bwMode="auto">
            <a:xfrm>
              <a:off x="4128" y="576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9</a:t>
              </a:r>
              <a:endParaRPr lang="en-US" altLang="zh-CN" b="1" i="1"/>
            </a:p>
          </p:txBody>
        </p:sp>
        <p:sp>
          <p:nvSpPr>
            <p:cNvPr id="433194" name="Rectangle 42"/>
            <p:cNvSpPr>
              <a:spLocks noChangeArrowheads="1"/>
            </p:cNvSpPr>
            <p:nvPr/>
          </p:nvSpPr>
          <p:spPr bwMode="auto">
            <a:xfrm>
              <a:off x="3264" y="76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7</a:t>
              </a:r>
              <a:endParaRPr lang="en-US" altLang="zh-CN" b="1" i="1"/>
            </a:p>
          </p:txBody>
        </p:sp>
        <p:sp>
          <p:nvSpPr>
            <p:cNvPr id="433195" name="Rectangle 43"/>
            <p:cNvSpPr>
              <a:spLocks noChangeArrowheads="1"/>
            </p:cNvSpPr>
            <p:nvPr/>
          </p:nvSpPr>
          <p:spPr bwMode="auto">
            <a:xfrm>
              <a:off x="4903" y="815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8</a:t>
              </a:r>
              <a:endParaRPr lang="en-US" altLang="zh-CN" b="1" i="1"/>
            </a:p>
          </p:txBody>
        </p:sp>
        <p:sp>
          <p:nvSpPr>
            <p:cNvPr id="433196" name="Rectangle 44"/>
            <p:cNvSpPr>
              <a:spLocks noChangeArrowheads="1"/>
            </p:cNvSpPr>
            <p:nvPr/>
          </p:nvSpPr>
          <p:spPr bwMode="auto">
            <a:xfrm>
              <a:off x="1584" y="1104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4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3197" name="Rectangle 45"/>
            <p:cNvSpPr>
              <a:spLocks noChangeArrowheads="1"/>
            </p:cNvSpPr>
            <p:nvPr/>
          </p:nvSpPr>
          <p:spPr bwMode="auto">
            <a:xfrm>
              <a:off x="1584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3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3198" name="Rectangle 46"/>
            <p:cNvSpPr>
              <a:spLocks noChangeArrowheads="1"/>
            </p:cNvSpPr>
            <p:nvPr/>
          </p:nvSpPr>
          <p:spPr bwMode="auto">
            <a:xfrm>
              <a:off x="2448" y="960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5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3199" name="Rectangle 47"/>
            <p:cNvSpPr>
              <a:spLocks noChangeArrowheads="1"/>
            </p:cNvSpPr>
            <p:nvPr/>
          </p:nvSpPr>
          <p:spPr bwMode="auto">
            <a:xfrm>
              <a:off x="4128" y="1008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6</a:t>
              </a:r>
              <a:endParaRPr lang="en-US" altLang="zh-CN" b="1" i="1"/>
            </a:p>
          </p:txBody>
        </p:sp>
        <p:sp>
          <p:nvSpPr>
            <p:cNvPr id="433200" name="Rectangle 48"/>
            <p:cNvSpPr>
              <a:spLocks noChangeArrowheads="1"/>
            </p:cNvSpPr>
            <p:nvPr/>
          </p:nvSpPr>
          <p:spPr bwMode="auto">
            <a:xfrm>
              <a:off x="3312" y="124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</a:rPr>
                <a:t>*</a:t>
              </a:r>
            </a:p>
          </p:txBody>
        </p:sp>
        <p:sp>
          <p:nvSpPr>
            <p:cNvPr id="433201" name="Line 49"/>
            <p:cNvSpPr>
              <a:spLocks noChangeShapeType="1"/>
            </p:cNvSpPr>
            <p:nvPr/>
          </p:nvSpPr>
          <p:spPr bwMode="auto">
            <a:xfrm>
              <a:off x="4393" y="758"/>
              <a:ext cx="589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202" name="Line 50"/>
            <p:cNvSpPr>
              <a:spLocks noChangeShapeType="1"/>
            </p:cNvSpPr>
            <p:nvPr/>
          </p:nvSpPr>
          <p:spPr bwMode="auto">
            <a:xfrm flipH="1">
              <a:off x="3494" y="758"/>
              <a:ext cx="589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203" name="Line 51"/>
            <p:cNvSpPr>
              <a:spLocks noChangeShapeType="1"/>
            </p:cNvSpPr>
            <p:nvPr/>
          </p:nvSpPr>
          <p:spPr bwMode="auto">
            <a:xfrm>
              <a:off x="1830" y="1620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204" name="Line 52"/>
            <p:cNvSpPr>
              <a:spLocks noChangeShapeType="1"/>
            </p:cNvSpPr>
            <p:nvPr/>
          </p:nvSpPr>
          <p:spPr bwMode="auto">
            <a:xfrm>
              <a:off x="3553" y="958"/>
              <a:ext cx="589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205" name="Line 53"/>
            <p:cNvSpPr>
              <a:spLocks noChangeShapeType="1"/>
            </p:cNvSpPr>
            <p:nvPr/>
          </p:nvSpPr>
          <p:spPr bwMode="auto">
            <a:xfrm>
              <a:off x="2684" y="1141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206" name="Line 54"/>
            <p:cNvSpPr>
              <a:spLocks noChangeShapeType="1"/>
            </p:cNvSpPr>
            <p:nvPr/>
          </p:nvSpPr>
          <p:spPr bwMode="auto">
            <a:xfrm>
              <a:off x="1859" y="1325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207" name="Line 55"/>
            <p:cNvSpPr>
              <a:spLocks noChangeShapeType="1"/>
            </p:cNvSpPr>
            <p:nvPr/>
          </p:nvSpPr>
          <p:spPr bwMode="auto">
            <a:xfrm flipH="1">
              <a:off x="2655" y="935"/>
              <a:ext cx="589" cy="1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208" name="Line 56"/>
            <p:cNvSpPr>
              <a:spLocks noChangeShapeType="1"/>
            </p:cNvSpPr>
            <p:nvPr/>
          </p:nvSpPr>
          <p:spPr bwMode="auto">
            <a:xfrm flipH="1">
              <a:off x="1785" y="1126"/>
              <a:ext cx="590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209" name="Line 57"/>
            <p:cNvSpPr>
              <a:spLocks noChangeShapeType="1"/>
            </p:cNvSpPr>
            <p:nvPr/>
          </p:nvSpPr>
          <p:spPr bwMode="auto">
            <a:xfrm flipH="1">
              <a:off x="931" y="1318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210" name="Line 58"/>
            <p:cNvSpPr>
              <a:spLocks noChangeShapeType="1"/>
            </p:cNvSpPr>
            <p:nvPr/>
          </p:nvSpPr>
          <p:spPr bwMode="auto">
            <a:xfrm flipH="1">
              <a:off x="931" y="1620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211" name="Rectangle 59"/>
            <p:cNvSpPr>
              <a:spLocks noChangeArrowheads="1"/>
            </p:cNvSpPr>
            <p:nvPr/>
          </p:nvSpPr>
          <p:spPr bwMode="auto">
            <a:xfrm>
              <a:off x="2443" y="1429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</a:rPr>
                <a:t>)</a:t>
              </a:r>
            </a:p>
          </p:txBody>
        </p:sp>
        <p:sp>
          <p:nvSpPr>
            <p:cNvPr id="433212" name="Rectangle 60"/>
            <p:cNvSpPr>
              <a:spLocks noChangeArrowheads="1"/>
            </p:cNvSpPr>
            <p:nvPr/>
          </p:nvSpPr>
          <p:spPr bwMode="auto">
            <a:xfrm>
              <a:off x="720" y="1421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</a:rPr>
                <a:t>(</a:t>
              </a:r>
            </a:p>
          </p:txBody>
        </p:sp>
        <p:sp>
          <p:nvSpPr>
            <p:cNvPr id="433213" name="Line 61"/>
            <p:cNvSpPr>
              <a:spLocks noChangeShapeType="1"/>
            </p:cNvSpPr>
            <p:nvPr/>
          </p:nvSpPr>
          <p:spPr bwMode="auto">
            <a:xfrm>
              <a:off x="1682" y="1356"/>
              <a:ext cx="0" cy="152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214" name="Line 62"/>
            <p:cNvSpPr>
              <a:spLocks noChangeShapeType="1"/>
            </p:cNvSpPr>
            <p:nvPr/>
          </p:nvSpPr>
          <p:spPr bwMode="auto">
            <a:xfrm>
              <a:off x="4992" y="1104"/>
              <a:ext cx="0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215" name="Line 63"/>
            <p:cNvSpPr>
              <a:spLocks noChangeShapeType="1"/>
            </p:cNvSpPr>
            <p:nvPr/>
          </p:nvSpPr>
          <p:spPr bwMode="auto">
            <a:xfrm>
              <a:off x="4224" y="1296"/>
              <a:ext cx="0" cy="1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216" name="Line 64"/>
            <p:cNvSpPr>
              <a:spLocks noChangeShapeType="1"/>
            </p:cNvSpPr>
            <p:nvPr/>
          </p:nvSpPr>
          <p:spPr bwMode="auto">
            <a:xfrm>
              <a:off x="1680" y="1680"/>
              <a:ext cx="0" cy="192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217" name="Rectangle 65"/>
            <p:cNvSpPr>
              <a:spLocks noChangeArrowheads="1"/>
            </p:cNvSpPr>
            <p:nvPr/>
          </p:nvSpPr>
          <p:spPr bwMode="auto">
            <a:xfrm>
              <a:off x="2355" y="1717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2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3218" name="Rectangle 66"/>
            <p:cNvSpPr>
              <a:spLocks noChangeArrowheads="1"/>
            </p:cNvSpPr>
            <p:nvPr/>
          </p:nvSpPr>
          <p:spPr bwMode="auto">
            <a:xfrm>
              <a:off x="794" y="1709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1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3219" name="Line 67"/>
            <p:cNvSpPr>
              <a:spLocks noChangeShapeType="1"/>
            </p:cNvSpPr>
            <p:nvPr/>
          </p:nvSpPr>
          <p:spPr bwMode="auto">
            <a:xfrm>
              <a:off x="2448" y="1968"/>
              <a:ext cx="0" cy="175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220" name="Line 68"/>
            <p:cNvSpPr>
              <a:spLocks noChangeShapeType="1"/>
            </p:cNvSpPr>
            <p:nvPr/>
          </p:nvSpPr>
          <p:spPr bwMode="auto">
            <a:xfrm>
              <a:off x="912" y="2016"/>
              <a:ext cx="0" cy="175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3221" name="Rectangle 69"/>
            <p:cNvSpPr>
              <a:spLocks noChangeArrowheads="1"/>
            </p:cNvSpPr>
            <p:nvPr/>
          </p:nvSpPr>
          <p:spPr bwMode="auto">
            <a:xfrm>
              <a:off x="816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a</a:t>
              </a:r>
            </a:p>
          </p:txBody>
        </p:sp>
        <p:sp>
          <p:nvSpPr>
            <p:cNvPr id="433222" name="Rectangle 70"/>
            <p:cNvSpPr>
              <a:spLocks noChangeArrowheads="1"/>
            </p:cNvSpPr>
            <p:nvPr/>
          </p:nvSpPr>
          <p:spPr bwMode="auto">
            <a:xfrm>
              <a:off x="1632" y="1872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</a:rPr>
                <a:t>|</a:t>
              </a:r>
            </a:p>
          </p:txBody>
        </p:sp>
        <p:sp>
          <p:nvSpPr>
            <p:cNvPr id="433223" name="Rectangle 71"/>
            <p:cNvSpPr>
              <a:spLocks noChangeArrowheads="1"/>
            </p:cNvSpPr>
            <p:nvPr/>
          </p:nvSpPr>
          <p:spPr bwMode="auto">
            <a:xfrm>
              <a:off x="2400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433224" name="Rectangle 72"/>
            <p:cNvSpPr>
              <a:spLocks noChangeArrowheads="1"/>
            </p:cNvSpPr>
            <p:nvPr/>
          </p:nvSpPr>
          <p:spPr bwMode="auto">
            <a:xfrm>
              <a:off x="4128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33225" name="Rectangle 73"/>
            <p:cNvSpPr>
              <a:spLocks noChangeArrowheads="1"/>
            </p:cNvSpPr>
            <p:nvPr/>
          </p:nvSpPr>
          <p:spPr bwMode="auto">
            <a:xfrm>
              <a:off x="4944" y="1248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33226" name="Rectangle 74"/>
            <p:cNvSpPr>
              <a:spLocks noChangeArrowheads="1"/>
            </p:cNvSpPr>
            <p:nvPr/>
          </p:nvSpPr>
          <p:spPr bwMode="auto">
            <a:xfrm>
              <a:off x="192" y="768"/>
              <a:ext cx="19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zh-CN" altLang="en-US" sz="2800" b="1"/>
                <a:t>(</a:t>
              </a:r>
              <a:r>
                <a:rPr lang="en-US" altLang="zh-CN" sz="2800" b="1" i="1"/>
                <a:t>a</a:t>
              </a:r>
              <a:r>
                <a:rPr lang="en-US" altLang="zh-CN" sz="2800" b="1"/>
                <a:t>|</a:t>
              </a:r>
              <a:r>
                <a:rPr lang="en-US" altLang="zh-CN" sz="2800" b="1" i="1"/>
                <a:t>b</a:t>
              </a:r>
              <a:r>
                <a:rPr lang="en-US" altLang="zh-CN" sz="2800" b="1"/>
                <a:t>)</a:t>
              </a:r>
              <a:r>
                <a:rPr lang="en-US" altLang="zh-CN" sz="2800" b="1" baseline="30000"/>
                <a:t>*</a:t>
              </a:r>
              <a:r>
                <a:rPr lang="en-US" altLang="zh-CN" sz="2800" b="1" i="1"/>
                <a:t>ab</a:t>
              </a:r>
              <a:r>
                <a:rPr lang="zh-CN" altLang="en-US" sz="2800" b="1"/>
                <a:t>的分解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  <a:noFill/>
          <a:ln/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2.4 </a:t>
            </a:r>
            <a:r>
              <a:rPr lang="zh-CN" altLang="en-US" b="1"/>
              <a:t>从正规式到有限自动机</a:t>
            </a:r>
          </a:p>
        </p:txBody>
      </p:sp>
      <p:grpSp>
        <p:nvGrpSpPr>
          <p:cNvPr id="435275" name="Group 75"/>
          <p:cNvGrpSpPr>
            <a:grpSpLocks/>
          </p:cNvGrpSpPr>
          <p:nvPr/>
        </p:nvGrpSpPr>
        <p:grpSpPr bwMode="auto">
          <a:xfrm>
            <a:off x="304800" y="914400"/>
            <a:ext cx="8534400" cy="5943600"/>
            <a:chOff x="192" y="576"/>
            <a:chExt cx="5376" cy="3744"/>
          </a:xfrm>
        </p:grpSpPr>
        <p:sp>
          <p:nvSpPr>
            <p:cNvPr id="435203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1</a:t>
              </a:r>
            </a:p>
          </p:txBody>
        </p:sp>
        <p:grpSp>
          <p:nvGrpSpPr>
            <p:cNvPr id="435204" name="Group 4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35205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435206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435207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435208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5209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0</a:t>
              </a:r>
            </a:p>
          </p:txBody>
        </p:sp>
        <p:sp>
          <p:nvSpPr>
            <p:cNvPr id="435210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a</a:t>
              </a:r>
            </a:p>
          </p:txBody>
        </p:sp>
        <p:sp>
          <p:nvSpPr>
            <p:cNvPr id="435211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435212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5213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a</a:t>
              </a:r>
            </a:p>
          </p:txBody>
        </p:sp>
        <p:sp>
          <p:nvSpPr>
            <p:cNvPr id="435214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35215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16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17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6</a:t>
              </a:r>
            </a:p>
          </p:txBody>
        </p:sp>
        <p:sp>
          <p:nvSpPr>
            <p:cNvPr id="435218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7</a:t>
              </a:r>
            </a:p>
          </p:txBody>
        </p:sp>
        <p:sp>
          <p:nvSpPr>
            <p:cNvPr id="435219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8</a:t>
              </a:r>
            </a:p>
          </p:txBody>
        </p:sp>
        <p:sp>
          <p:nvSpPr>
            <p:cNvPr id="435220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21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22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23" name="Oval 23"/>
            <p:cNvSpPr>
              <a:spLocks noChangeArrowheads="1"/>
            </p:cNvSpPr>
            <p:nvPr/>
          </p:nvSpPr>
          <p:spPr bwMode="auto">
            <a:xfrm>
              <a:off x="1968" y="2607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2</a:t>
              </a:r>
            </a:p>
          </p:txBody>
        </p:sp>
        <p:sp>
          <p:nvSpPr>
            <p:cNvPr id="435224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3</a:t>
              </a:r>
            </a:p>
          </p:txBody>
        </p:sp>
        <p:sp>
          <p:nvSpPr>
            <p:cNvPr id="435225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4</a:t>
              </a:r>
            </a:p>
          </p:txBody>
        </p:sp>
        <p:sp>
          <p:nvSpPr>
            <p:cNvPr id="435226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5</a:t>
              </a:r>
            </a:p>
          </p:txBody>
        </p:sp>
        <p:sp>
          <p:nvSpPr>
            <p:cNvPr id="435227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28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29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30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31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32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33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5234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5235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5236" name="Freeform 36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37" name="Freeform 37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38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5239" name="Rectangle 39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5240" name="Rectangle 40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5241" name="Rectangle 41"/>
            <p:cNvSpPr>
              <a:spLocks noChangeArrowheads="1"/>
            </p:cNvSpPr>
            <p:nvPr/>
          </p:nvSpPr>
          <p:spPr bwMode="auto">
            <a:xfrm>
              <a:off x="4128" y="576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9</a:t>
              </a:r>
              <a:endParaRPr lang="en-US" altLang="zh-CN" b="1" i="1"/>
            </a:p>
          </p:txBody>
        </p:sp>
        <p:sp>
          <p:nvSpPr>
            <p:cNvPr id="435242" name="Rectangle 42"/>
            <p:cNvSpPr>
              <a:spLocks noChangeArrowheads="1"/>
            </p:cNvSpPr>
            <p:nvPr/>
          </p:nvSpPr>
          <p:spPr bwMode="auto">
            <a:xfrm>
              <a:off x="3264" y="76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7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5243" name="Rectangle 43"/>
            <p:cNvSpPr>
              <a:spLocks noChangeArrowheads="1"/>
            </p:cNvSpPr>
            <p:nvPr/>
          </p:nvSpPr>
          <p:spPr bwMode="auto">
            <a:xfrm>
              <a:off x="4903" y="815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r</a:t>
              </a:r>
              <a:r>
                <a:rPr lang="en-US" altLang="zh-CN" b="1" baseline="-25000"/>
                <a:t>8</a:t>
              </a:r>
              <a:endParaRPr lang="en-US" altLang="zh-CN" b="1" i="1"/>
            </a:p>
          </p:txBody>
        </p:sp>
        <p:sp>
          <p:nvSpPr>
            <p:cNvPr id="435244" name="Rectangle 44"/>
            <p:cNvSpPr>
              <a:spLocks noChangeArrowheads="1"/>
            </p:cNvSpPr>
            <p:nvPr/>
          </p:nvSpPr>
          <p:spPr bwMode="auto">
            <a:xfrm>
              <a:off x="1584" y="1104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4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5245" name="Rectangle 45"/>
            <p:cNvSpPr>
              <a:spLocks noChangeArrowheads="1"/>
            </p:cNvSpPr>
            <p:nvPr/>
          </p:nvSpPr>
          <p:spPr bwMode="auto">
            <a:xfrm>
              <a:off x="1584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3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5246" name="Rectangle 46"/>
            <p:cNvSpPr>
              <a:spLocks noChangeArrowheads="1"/>
            </p:cNvSpPr>
            <p:nvPr/>
          </p:nvSpPr>
          <p:spPr bwMode="auto">
            <a:xfrm>
              <a:off x="2448" y="960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5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5247" name="Rectangle 47"/>
            <p:cNvSpPr>
              <a:spLocks noChangeArrowheads="1"/>
            </p:cNvSpPr>
            <p:nvPr/>
          </p:nvSpPr>
          <p:spPr bwMode="auto">
            <a:xfrm>
              <a:off x="4128" y="1008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6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5248" name="Rectangle 48"/>
            <p:cNvSpPr>
              <a:spLocks noChangeArrowheads="1"/>
            </p:cNvSpPr>
            <p:nvPr/>
          </p:nvSpPr>
          <p:spPr bwMode="auto">
            <a:xfrm>
              <a:off x="3312" y="124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</a:rPr>
                <a:t>*</a:t>
              </a:r>
            </a:p>
          </p:txBody>
        </p:sp>
        <p:sp>
          <p:nvSpPr>
            <p:cNvPr id="435249" name="Line 49"/>
            <p:cNvSpPr>
              <a:spLocks noChangeShapeType="1"/>
            </p:cNvSpPr>
            <p:nvPr/>
          </p:nvSpPr>
          <p:spPr bwMode="auto">
            <a:xfrm>
              <a:off x="4393" y="758"/>
              <a:ext cx="589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50" name="Line 50"/>
            <p:cNvSpPr>
              <a:spLocks noChangeShapeType="1"/>
            </p:cNvSpPr>
            <p:nvPr/>
          </p:nvSpPr>
          <p:spPr bwMode="auto">
            <a:xfrm flipH="1">
              <a:off x="3494" y="758"/>
              <a:ext cx="589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51" name="Line 51"/>
            <p:cNvSpPr>
              <a:spLocks noChangeShapeType="1"/>
            </p:cNvSpPr>
            <p:nvPr/>
          </p:nvSpPr>
          <p:spPr bwMode="auto">
            <a:xfrm>
              <a:off x="1830" y="1620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52" name="Line 52"/>
            <p:cNvSpPr>
              <a:spLocks noChangeShapeType="1"/>
            </p:cNvSpPr>
            <p:nvPr/>
          </p:nvSpPr>
          <p:spPr bwMode="auto">
            <a:xfrm>
              <a:off x="3553" y="958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53" name="Line 53"/>
            <p:cNvSpPr>
              <a:spLocks noChangeShapeType="1"/>
            </p:cNvSpPr>
            <p:nvPr/>
          </p:nvSpPr>
          <p:spPr bwMode="auto">
            <a:xfrm>
              <a:off x="2684" y="1141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54" name="Line 54"/>
            <p:cNvSpPr>
              <a:spLocks noChangeShapeType="1"/>
            </p:cNvSpPr>
            <p:nvPr/>
          </p:nvSpPr>
          <p:spPr bwMode="auto">
            <a:xfrm>
              <a:off x="1859" y="1325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55" name="Line 55"/>
            <p:cNvSpPr>
              <a:spLocks noChangeShapeType="1"/>
            </p:cNvSpPr>
            <p:nvPr/>
          </p:nvSpPr>
          <p:spPr bwMode="auto">
            <a:xfrm flipH="1">
              <a:off x="2655" y="935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56" name="Line 56"/>
            <p:cNvSpPr>
              <a:spLocks noChangeShapeType="1"/>
            </p:cNvSpPr>
            <p:nvPr/>
          </p:nvSpPr>
          <p:spPr bwMode="auto">
            <a:xfrm flipH="1">
              <a:off x="1785" y="1126"/>
              <a:ext cx="590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57" name="Line 57"/>
            <p:cNvSpPr>
              <a:spLocks noChangeShapeType="1"/>
            </p:cNvSpPr>
            <p:nvPr/>
          </p:nvSpPr>
          <p:spPr bwMode="auto">
            <a:xfrm flipH="1">
              <a:off x="931" y="1318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58" name="Line 58"/>
            <p:cNvSpPr>
              <a:spLocks noChangeShapeType="1"/>
            </p:cNvSpPr>
            <p:nvPr/>
          </p:nvSpPr>
          <p:spPr bwMode="auto">
            <a:xfrm flipH="1">
              <a:off x="931" y="1620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59" name="Rectangle 59"/>
            <p:cNvSpPr>
              <a:spLocks noChangeArrowheads="1"/>
            </p:cNvSpPr>
            <p:nvPr/>
          </p:nvSpPr>
          <p:spPr bwMode="auto">
            <a:xfrm>
              <a:off x="2443" y="1429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</a:rPr>
                <a:t>)</a:t>
              </a:r>
            </a:p>
          </p:txBody>
        </p:sp>
        <p:sp>
          <p:nvSpPr>
            <p:cNvPr id="435260" name="Rectangle 60"/>
            <p:cNvSpPr>
              <a:spLocks noChangeArrowheads="1"/>
            </p:cNvSpPr>
            <p:nvPr/>
          </p:nvSpPr>
          <p:spPr bwMode="auto">
            <a:xfrm>
              <a:off x="720" y="1421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</a:rPr>
                <a:t>(</a:t>
              </a:r>
            </a:p>
          </p:txBody>
        </p:sp>
        <p:sp>
          <p:nvSpPr>
            <p:cNvPr id="435261" name="Line 61"/>
            <p:cNvSpPr>
              <a:spLocks noChangeShapeType="1"/>
            </p:cNvSpPr>
            <p:nvPr/>
          </p:nvSpPr>
          <p:spPr bwMode="auto">
            <a:xfrm>
              <a:off x="1682" y="1356"/>
              <a:ext cx="0" cy="152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62" name="Line 62"/>
            <p:cNvSpPr>
              <a:spLocks noChangeShapeType="1"/>
            </p:cNvSpPr>
            <p:nvPr/>
          </p:nvSpPr>
          <p:spPr bwMode="auto">
            <a:xfrm>
              <a:off x="4992" y="1104"/>
              <a:ext cx="0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63" name="Line 63"/>
            <p:cNvSpPr>
              <a:spLocks noChangeShapeType="1"/>
            </p:cNvSpPr>
            <p:nvPr/>
          </p:nvSpPr>
          <p:spPr bwMode="auto">
            <a:xfrm>
              <a:off x="4224" y="1296"/>
              <a:ext cx="0" cy="17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64" name="Line 64"/>
            <p:cNvSpPr>
              <a:spLocks noChangeShapeType="1"/>
            </p:cNvSpPr>
            <p:nvPr/>
          </p:nvSpPr>
          <p:spPr bwMode="auto">
            <a:xfrm>
              <a:off x="1680" y="1680"/>
              <a:ext cx="0" cy="192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65" name="Rectangle 65"/>
            <p:cNvSpPr>
              <a:spLocks noChangeArrowheads="1"/>
            </p:cNvSpPr>
            <p:nvPr/>
          </p:nvSpPr>
          <p:spPr bwMode="auto">
            <a:xfrm>
              <a:off x="2355" y="1717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2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5266" name="Rectangle 66"/>
            <p:cNvSpPr>
              <a:spLocks noChangeArrowheads="1"/>
            </p:cNvSpPr>
            <p:nvPr/>
          </p:nvSpPr>
          <p:spPr bwMode="auto">
            <a:xfrm>
              <a:off x="794" y="1709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1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5267" name="Line 67"/>
            <p:cNvSpPr>
              <a:spLocks noChangeShapeType="1"/>
            </p:cNvSpPr>
            <p:nvPr/>
          </p:nvSpPr>
          <p:spPr bwMode="auto">
            <a:xfrm>
              <a:off x="2448" y="1968"/>
              <a:ext cx="0" cy="175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68" name="Line 68"/>
            <p:cNvSpPr>
              <a:spLocks noChangeShapeType="1"/>
            </p:cNvSpPr>
            <p:nvPr/>
          </p:nvSpPr>
          <p:spPr bwMode="auto">
            <a:xfrm>
              <a:off x="912" y="2016"/>
              <a:ext cx="0" cy="175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5269" name="Rectangle 69"/>
            <p:cNvSpPr>
              <a:spLocks noChangeArrowheads="1"/>
            </p:cNvSpPr>
            <p:nvPr/>
          </p:nvSpPr>
          <p:spPr bwMode="auto">
            <a:xfrm>
              <a:off x="816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a</a:t>
              </a:r>
            </a:p>
          </p:txBody>
        </p:sp>
        <p:sp>
          <p:nvSpPr>
            <p:cNvPr id="435270" name="Rectangle 70"/>
            <p:cNvSpPr>
              <a:spLocks noChangeArrowheads="1"/>
            </p:cNvSpPr>
            <p:nvPr/>
          </p:nvSpPr>
          <p:spPr bwMode="auto">
            <a:xfrm>
              <a:off x="1632" y="1872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</a:rPr>
                <a:t>|</a:t>
              </a:r>
            </a:p>
          </p:txBody>
        </p:sp>
        <p:sp>
          <p:nvSpPr>
            <p:cNvPr id="435271" name="Rectangle 71"/>
            <p:cNvSpPr>
              <a:spLocks noChangeArrowheads="1"/>
            </p:cNvSpPr>
            <p:nvPr/>
          </p:nvSpPr>
          <p:spPr bwMode="auto">
            <a:xfrm>
              <a:off x="2400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435272" name="Rectangle 72"/>
            <p:cNvSpPr>
              <a:spLocks noChangeArrowheads="1"/>
            </p:cNvSpPr>
            <p:nvPr/>
          </p:nvSpPr>
          <p:spPr bwMode="auto">
            <a:xfrm>
              <a:off x="4128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a</a:t>
              </a:r>
            </a:p>
          </p:txBody>
        </p:sp>
        <p:sp>
          <p:nvSpPr>
            <p:cNvPr id="435273" name="Rectangle 73"/>
            <p:cNvSpPr>
              <a:spLocks noChangeArrowheads="1"/>
            </p:cNvSpPr>
            <p:nvPr/>
          </p:nvSpPr>
          <p:spPr bwMode="auto">
            <a:xfrm>
              <a:off x="4944" y="1248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35274" name="Rectangle 74"/>
            <p:cNvSpPr>
              <a:spLocks noChangeArrowheads="1"/>
            </p:cNvSpPr>
            <p:nvPr/>
          </p:nvSpPr>
          <p:spPr bwMode="auto">
            <a:xfrm>
              <a:off x="192" y="768"/>
              <a:ext cx="19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zh-CN" altLang="en-US" sz="2800" b="1"/>
                <a:t>(</a:t>
              </a:r>
              <a:r>
                <a:rPr lang="en-US" altLang="zh-CN" sz="2800" b="1" i="1"/>
                <a:t>a</a:t>
              </a:r>
              <a:r>
                <a:rPr lang="en-US" altLang="zh-CN" sz="2800" b="1"/>
                <a:t>|</a:t>
              </a:r>
              <a:r>
                <a:rPr lang="en-US" altLang="zh-CN" sz="2800" b="1" i="1"/>
                <a:t>b</a:t>
              </a:r>
              <a:r>
                <a:rPr lang="en-US" altLang="zh-CN" sz="2800" b="1"/>
                <a:t>)</a:t>
              </a:r>
              <a:r>
                <a:rPr lang="en-US" altLang="zh-CN" sz="2800" b="1" baseline="30000"/>
                <a:t>*</a:t>
              </a:r>
              <a:r>
                <a:rPr lang="en-US" altLang="zh-CN" sz="2800" b="1" i="1"/>
                <a:t>ab</a:t>
              </a:r>
              <a:r>
                <a:rPr lang="zh-CN" altLang="en-US" sz="2800" b="1"/>
                <a:t>的分解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838200"/>
          </a:xfrm>
          <a:noFill/>
          <a:ln/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2.4 </a:t>
            </a:r>
            <a:r>
              <a:rPr lang="zh-CN" altLang="en-US" b="1"/>
              <a:t>从正规式到有限自动机</a:t>
            </a:r>
            <a:r>
              <a:rPr lang="zh-CN" altLang="en-US"/>
              <a:t> </a:t>
            </a:r>
          </a:p>
        </p:txBody>
      </p:sp>
      <p:grpSp>
        <p:nvGrpSpPr>
          <p:cNvPr id="437323" name="Group 75"/>
          <p:cNvGrpSpPr>
            <a:grpSpLocks/>
          </p:cNvGrpSpPr>
          <p:nvPr/>
        </p:nvGrpSpPr>
        <p:grpSpPr bwMode="auto">
          <a:xfrm>
            <a:off x="304800" y="914400"/>
            <a:ext cx="8534400" cy="5943600"/>
            <a:chOff x="192" y="576"/>
            <a:chExt cx="5376" cy="3744"/>
          </a:xfrm>
        </p:grpSpPr>
        <p:sp>
          <p:nvSpPr>
            <p:cNvPr id="437251" name="Oval 3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1</a:t>
              </a:r>
            </a:p>
          </p:txBody>
        </p:sp>
        <p:grpSp>
          <p:nvGrpSpPr>
            <p:cNvPr id="437252" name="Group 4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37253" name="Oval 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437254" name="Oval 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r>
                  <a:rPr lang="zh-CN" altLang="en-US" b="1">
                    <a:solidFill>
                      <a:srgbClr val="FF3399"/>
                    </a:solidFill>
                  </a:rPr>
                  <a:t>9</a:t>
                </a:r>
              </a:p>
            </p:txBody>
          </p:sp>
        </p:grpSp>
        <p:sp>
          <p:nvSpPr>
            <p:cNvPr id="437255" name="Rectangle 7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</a:rPr>
                <a:t>开始</a:t>
              </a:r>
            </a:p>
          </p:txBody>
        </p:sp>
        <p:sp>
          <p:nvSpPr>
            <p:cNvPr id="437256" name="Rectangle 8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7257" name="Oval 9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0</a:t>
              </a:r>
            </a:p>
          </p:txBody>
        </p:sp>
        <p:sp>
          <p:nvSpPr>
            <p:cNvPr id="437258" name="Rectangle 10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a</a:t>
              </a:r>
            </a:p>
          </p:txBody>
        </p:sp>
        <p:sp>
          <p:nvSpPr>
            <p:cNvPr id="437259" name="Rectangle 11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437260" name="Rectangle 12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7261" name="Rectangle 13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a</a:t>
              </a:r>
            </a:p>
          </p:txBody>
        </p:sp>
        <p:sp>
          <p:nvSpPr>
            <p:cNvPr id="437262" name="Rectangle 14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437263" name="Line 15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264" name="Line 16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265" name="Oval 17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6</a:t>
              </a:r>
            </a:p>
          </p:txBody>
        </p:sp>
        <p:sp>
          <p:nvSpPr>
            <p:cNvPr id="437266" name="Oval 18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7</a:t>
              </a:r>
            </a:p>
          </p:txBody>
        </p:sp>
        <p:sp>
          <p:nvSpPr>
            <p:cNvPr id="437267" name="Oval 19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8</a:t>
              </a:r>
            </a:p>
          </p:txBody>
        </p:sp>
        <p:sp>
          <p:nvSpPr>
            <p:cNvPr id="437268" name="Line 20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269" name="Line 21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270" name="Line 22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271" name="Oval 23"/>
            <p:cNvSpPr>
              <a:spLocks noChangeArrowheads="1"/>
            </p:cNvSpPr>
            <p:nvPr/>
          </p:nvSpPr>
          <p:spPr bwMode="auto">
            <a:xfrm>
              <a:off x="1968" y="2607"/>
              <a:ext cx="282" cy="321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2</a:t>
              </a:r>
            </a:p>
          </p:txBody>
        </p:sp>
        <p:sp>
          <p:nvSpPr>
            <p:cNvPr id="437272" name="Oval 24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3</a:t>
              </a:r>
            </a:p>
          </p:txBody>
        </p:sp>
        <p:sp>
          <p:nvSpPr>
            <p:cNvPr id="437273" name="Oval 25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4</a:t>
              </a:r>
            </a:p>
          </p:txBody>
        </p:sp>
        <p:sp>
          <p:nvSpPr>
            <p:cNvPr id="437274" name="Oval 26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solidFill>
                    <a:srgbClr val="FF3399"/>
                  </a:solidFill>
                </a:rPr>
                <a:t>5</a:t>
              </a:r>
            </a:p>
          </p:txBody>
        </p:sp>
        <p:sp>
          <p:nvSpPr>
            <p:cNvPr id="437275" name="Line 27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276" name="Line 28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277" name="Line 29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278" name="Line 30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279" name="Line 31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280" name="Line 32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281" name="Rectangle 33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7282" name="Rectangle 34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7283" name="Rectangle 35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7284" name="Freeform 36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285" name="Freeform 37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286" name="Rectangle 38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7287" name="Rectangle 39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7288" name="Rectangle 40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  <a:sym typeface="Symbol" pitchFamily="18" charset="2"/>
                </a:rPr>
                <a:t></a:t>
              </a:r>
              <a:endParaRPr lang="zh-CN" altLang="en-US" b="1">
                <a:solidFill>
                  <a:srgbClr val="FF3399"/>
                </a:solidFill>
              </a:endParaRPr>
            </a:p>
          </p:txBody>
        </p:sp>
        <p:sp>
          <p:nvSpPr>
            <p:cNvPr id="437289" name="Rectangle 41"/>
            <p:cNvSpPr>
              <a:spLocks noChangeArrowheads="1"/>
            </p:cNvSpPr>
            <p:nvPr/>
          </p:nvSpPr>
          <p:spPr bwMode="auto">
            <a:xfrm>
              <a:off x="4128" y="576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9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7290" name="Rectangle 42"/>
            <p:cNvSpPr>
              <a:spLocks noChangeArrowheads="1"/>
            </p:cNvSpPr>
            <p:nvPr/>
          </p:nvSpPr>
          <p:spPr bwMode="auto">
            <a:xfrm>
              <a:off x="3264" y="76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7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7291" name="Rectangle 43"/>
            <p:cNvSpPr>
              <a:spLocks noChangeArrowheads="1"/>
            </p:cNvSpPr>
            <p:nvPr/>
          </p:nvSpPr>
          <p:spPr bwMode="auto">
            <a:xfrm>
              <a:off x="4903" y="815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8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7292" name="Rectangle 44"/>
            <p:cNvSpPr>
              <a:spLocks noChangeArrowheads="1"/>
            </p:cNvSpPr>
            <p:nvPr/>
          </p:nvSpPr>
          <p:spPr bwMode="auto">
            <a:xfrm>
              <a:off x="1584" y="1104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4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7293" name="Rectangle 45"/>
            <p:cNvSpPr>
              <a:spLocks noChangeArrowheads="1"/>
            </p:cNvSpPr>
            <p:nvPr/>
          </p:nvSpPr>
          <p:spPr bwMode="auto">
            <a:xfrm>
              <a:off x="1584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3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7294" name="Rectangle 46"/>
            <p:cNvSpPr>
              <a:spLocks noChangeArrowheads="1"/>
            </p:cNvSpPr>
            <p:nvPr/>
          </p:nvSpPr>
          <p:spPr bwMode="auto">
            <a:xfrm>
              <a:off x="2448" y="960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5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7295" name="Rectangle 47"/>
            <p:cNvSpPr>
              <a:spLocks noChangeArrowheads="1"/>
            </p:cNvSpPr>
            <p:nvPr/>
          </p:nvSpPr>
          <p:spPr bwMode="auto">
            <a:xfrm>
              <a:off x="4128" y="1008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6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7296" name="Rectangle 48"/>
            <p:cNvSpPr>
              <a:spLocks noChangeArrowheads="1"/>
            </p:cNvSpPr>
            <p:nvPr/>
          </p:nvSpPr>
          <p:spPr bwMode="auto">
            <a:xfrm>
              <a:off x="3312" y="124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</a:rPr>
                <a:t>*</a:t>
              </a:r>
            </a:p>
          </p:txBody>
        </p:sp>
        <p:sp>
          <p:nvSpPr>
            <p:cNvPr id="437297" name="Line 49"/>
            <p:cNvSpPr>
              <a:spLocks noChangeShapeType="1"/>
            </p:cNvSpPr>
            <p:nvPr/>
          </p:nvSpPr>
          <p:spPr bwMode="auto">
            <a:xfrm>
              <a:off x="4393" y="758"/>
              <a:ext cx="589" cy="12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298" name="Line 50"/>
            <p:cNvSpPr>
              <a:spLocks noChangeShapeType="1"/>
            </p:cNvSpPr>
            <p:nvPr/>
          </p:nvSpPr>
          <p:spPr bwMode="auto">
            <a:xfrm flipH="1">
              <a:off x="3494" y="758"/>
              <a:ext cx="589" cy="12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299" name="Line 51"/>
            <p:cNvSpPr>
              <a:spLocks noChangeShapeType="1"/>
            </p:cNvSpPr>
            <p:nvPr/>
          </p:nvSpPr>
          <p:spPr bwMode="auto">
            <a:xfrm>
              <a:off x="1830" y="1620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300" name="Line 52"/>
            <p:cNvSpPr>
              <a:spLocks noChangeShapeType="1"/>
            </p:cNvSpPr>
            <p:nvPr/>
          </p:nvSpPr>
          <p:spPr bwMode="auto">
            <a:xfrm>
              <a:off x="3553" y="958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301" name="Line 53"/>
            <p:cNvSpPr>
              <a:spLocks noChangeShapeType="1"/>
            </p:cNvSpPr>
            <p:nvPr/>
          </p:nvSpPr>
          <p:spPr bwMode="auto">
            <a:xfrm>
              <a:off x="2684" y="1141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302" name="Line 54"/>
            <p:cNvSpPr>
              <a:spLocks noChangeShapeType="1"/>
            </p:cNvSpPr>
            <p:nvPr/>
          </p:nvSpPr>
          <p:spPr bwMode="auto">
            <a:xfrm>
              <a:off x="1859" y="1325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303" name="Line 55"/>
            <p:cNvSpPr>
              <a:spLocks noChangeShapeType="1"/>
            </p:cNvSpPr>
            <p:nvPr/>
          </p:nvSpPr>
          <p:spPr bwMode="auto">
            <a:xfrm flipH="1">
              <a:off x="2655" y="935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304" name="Line 56"/>
            <p:cNvSpPr>
              <a:spLocks noChangeShapeType="1"/>
            </p:cNvSpPr>
            <p:nvPr/>
          </p:nvSpPr>
          <p:spPr bwMode="auto">
            <a:xfrm flipH="1">
              <a:off x="1785" y="1126"/>
              <a:ext cx="590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305" name="Line 57"/>
            <p:cNvSpPr>
              <a:spLocks noChangeShapeType="1"/>
            </p:cNvSpPr>
            <p:nvPr/>
          </p:nvSpPr>
          <p:spPr bwMode="auto">
            <a:xfrm flipH="1">
              <a:off x="931" y="1318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306" name="Line 58"/>
            <p:cNvSpPr>
              <a:spLocks noChangeShapeType="1"/>
            </p:cNvSpPr>
            <p:nvPr/>
          </p:nvSpPr>
          <p:spPr bwMode="auto">
            <a:xfrm flipH="1">
              <a:off x="931" y="1620"/>
              <a:ext cx="589" cy="119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307" name="Rectangle 59"/>
            <p:cNvSpPr>
              <a:spLocks noChangeArrowheads="1"/>
            </p:cNvSpPr>
            <p:nvPr/>
          </p:nvSpPr>
          <p:spPr bwMode="auto">
            <a:xfrm>
              <a:off x="2443" y="1429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</a:rPr>
                <a:t>)</a:t>
              </a:r>
            </a:p>
          </p:txBody>
        </p:sp>
        <p:sp>
          <p:nvSpPr>
            <p:cNvPr id="437308" name="Rectangle 60"/>
            <p:cNvSpPr>
              <a:spLocks noChangeArrowheads="1"/>
            </p:cNvSpPr>
            <p:nvPr/>
          </p:nvSpPr>
          <p:spPr bwMode="auto">
            <a:xfrm>
              <a:off x="720" y="1421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</a:rPr>
                <a:t>(</a:t>
              </a:r>
            </a:p>
          </p:txBody>
        </p:sp>
        <p:sp>
          <p:nvSpPr>
            <p:cNvPr id="437309" name="Line 61"/>
            <p:cNvSpPr>
              <a:spLocks noChangeShapeType="1"/>
            </p:cNvSpPr>
            <p:nvPr/>
          </p:nvSpPr>
          <p:spPr bwMode="auto">
            <a:xfrm>
              <a:off x="1682" y="1356"/>
              <a:ext cx="0" cy="152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310" name="Line 62"/>
            <p:cNvSpPr>
              <a:spLocks noChangeShapeType="1"/>
            </p:cNvSpPr>
            <p:nvPr/>
          </p:nvSpPr>
          <p:spPr bwMode="auto">
            <a:xfrm>
              <a:off x="4992" y="1104"/>
              <a:ext cx="0" cy="175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311" name="Line 63"/>
            <p:cNvSpPr>
              <a:spLocks noChangeShapeType="1"/>
            </p:cNvSpPr>
            <p:nvPr/>
          </p:nvSpPr>
          <p:spPr bwMode="auto">
            <a:xfrm>
              <a:off x="4224" y="1296"/>
              <a:ext cx="0" cy="17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312" name="Line 64"/>
            <p:cNvSpPr>
              <a:spLocks noChangeShapeType="1"/>
            </p:cNvSpPr>
            <p:nvPr/>
          </p:nvSpPr>
          <p:spPr bwMode="auto">
            <a:xfrm>
              <a:off x="1680" y="1680"/>
              <a:ext cx="0" cy="192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313" name="Rectangle 65"/>
            <p:cNvSpPr>
              <a:spLocks noChangeArrowheads="1"/>
            </p:cNvSpPr>
            <p:nvPr/>
          </p:nvSpPr>
          <p:spPr bwMode="auto">
            <a:xfrm>
              <a:off x="2355" y="1717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2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7314" name="Rectangle 66"/>
            <p:cNvSpPr>
              <a:spLocks noChangeArrowheads="1"/>
            </p:cNvSpPr>
            <p:nvPr/>
          </p:nvSpPr>
          <p:spPr bwMode="auto">
            <a:xfrm>
              <a:off x="794" y="1709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r</a:t>
              </a:r>
              <a:r>
                <a:rPr lang="en-US" altLang="zh-CN" b="1" baseline="-25000">
                  <a:solidFill>
                    <a:srgbClr val="FF3399"/>
                  </a:solidFill>
                </a:rPr>
                <a:t>1</a:t>
              </a:r>
              <a:endParaRPr lang="en-US" altLang="zh-CN" b="1" i="1">
                <a:solidFill>
                  <a:srgbClr val="FF3399"/>
                </a:solidFill>
              </a:endParaRPr>
            </a:p>
          </p:txBody>
        </p:sp>
        <p:sp>
          <p:nvSpPr>
            <p:cNvPr id="437315" name="Line 67"/>
            <p:cNvSpPr>
              <a:spLocks noChangeShapeType="1"/>
            </p:cNvSpPr>
            <p:nvPr/>
          </p:nvSpPr>
          <p:spPr bwMode="auto">
            <a:xfrm>
              <a:off x="2448" y="1968"/>
              <a:ext cx="0" cy="175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316" name="Line 68"/>
            <p:cNvSpPr>
              <a:spLocks noChangeShapeType="1"/>
            </p:cNvSpPr>
            <p:nvPr/>
          </p:nvSpPr>
          <p:spPr bwMode="auto">
            <a:xfrm>
              <a:off x="912" y="2016"/>
              <a:ext cx="0" cy="175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7317" name="Rectangle 69"/>
            <p:cNvSpPr>
              <a:spLocks noChangeArrowheads="1"/>
            </p:cNvSpPr>
            <p:nvPr/>
          </p:nvSpPr>
          <p:spPr bwMode="auto">
            <a:xfrm>
              <a:off x="816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a</a:t>
              </a:r>
            </a:p>
          </p:txBody>
        </p:sp>
        <p:sp>
          <p:nvSpPr>
            <p:cNvPr id="437318" name="Rectangle 70"/>
            <p:cNvSpPr>
              <a:spLocks noChangeArrowheads="1"/>
            </p:cNvSpPr>
            <p:nvPr/>
          </p:nvSpPr>
          <p:spPr bwMode="auto">
            <a:xfrm>
              <a:off x="1632" y="1872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b="1">
                  <a:solidFill>
                    <a:srgbClr val="FF3399"/>
                  </a:solidFill>
                </a:rPr>
                <a:t>|</a:t>
              </a:r>
            </a:p>
          </p:txBody>
        </p:sp>
        <p:sp>
          <p:nvSpPr>
            <p:cNvPr id="437319" name="Rectangle 71"/>
            <p:cNvSpPr>
              <a:spLocks noChangeArrowheads="1"/>
            </p:cNvSpPr>
            <p:nvPr/>
          </p:nvSpPr>
          <p:spPr bwMode="auto">
            <a:xfrm>
              <a:off x="2400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437320" name="Rectangle 72"/>
            <p:cNvSpPr>
              <a:spLocks noChangeArrowheads="1"/>
            </p:cNvSpPr>
            <p:nvPr/>
          </p:nvSpPr>
          <p:spPr bwMode="auto">
            <a:xfrm>
              <a:off x="4128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a</a:t>
              </a:r>
            </a:p>
          </p:txBody>
        </p:sp>
        <p:sp>
          <p:nvSpPr>
            <p:cNvPr id="437321" name="Rectangle 73"/>
            <p:cNvSpPr>
              <a:spLocks noChangeArrowheads="1"/>
            </p:cNvSpPr>
            <p:nvPr/>
          </p:nvSpPr>
          <p:spPr bwMode="auto">
            <a:xfrm>
              <a:off x="4944" y="1248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b="1" i="1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437322" name="Rectangle 74"/>
            <p:cNvSpPr>
              <a:spLocks noChangeArrowheads="1"/>
            </p:cNvSpPr>
            <p:nvPr/>
          </p:nvSpPr>
          <p:spPr bwMode="auto">
            <a:xfrm>
              <a:off x="192" y="768"/>
              <a:ext cx="19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zh-CN" altLang="en-US" sz="2800" b="1"/>
                <a:t>(</a:t>
              </a:r>
              <a:r>
                <a:rPr lang="en-US" altLang="zh-CN" sz="2800" b="1" i="1"/>
                <a:t>a</a:t>
              </a:r>
              <a:r>
                <a:rPr lang="en-US" altLang="zh-CN" sz="2800" b="1"/>
                <a:t>|</a:t>
              </a:r>
              <a:r>
                <a:rPr lang="en-US" altLang="zh-CN" sz="2800" b="1" i="1"/>
                <a:t>b</a:t>
              </a:r>
              <a:r>
                <a:rPr lang="en-US" altLang="zh-CN" sz="2800" b="1"/>
                <a:t>)</a:t>
              </a:r>
              <a:r>
                <a:rPr lang="en-US" altLang="zh-CN" sz="2800" b="1" baseline="30000"/>
                <a:t>*</a:t>
              </a:r>
              <a:r>
                <a:rPr lang="en-US" altLang="zh-CN" sz="2800" b="1" i="1"/>
                <a:t>ab</a:t>
              </a:r>
              <a:r>
                <a:rPr lang="zh-CN" altLang="en-US" sz="2800" b="1"/>
                <a:t>的分解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763" name="Text Box 131"/>
          <p:cNvSpPr txBox="1">
            <a:spLocks noChangeArrowheads="1"/>
          </p:cNvSpPr>
          <p:nvPr/>
        </p:nvSpPr>
        <p:spPr bwMode="auto">
          <a:xfrm>
            <a:off x="323850" y="1600200"/>
            <a:ext cx="8569325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>
              <a:spcBef>
                <a:spcPct val="50000"/>
              </a:spcBef>
              <a:buFontTx/>
              <a:buChar char="•"/>
            </a:pPr>
            <a:r>
              <a:rPr lang="zh-CN" altLang="en-US" sz="3200"/>
              <a:t> </a:t>
            </a:r>
            <a:r>
              <a:rPr lang="zh-CN" altLang="en-US" sz="3200" b="1"/>
              <a:t>(</a:t>
            </a:r>
            <a:r>
              <a:rPr lang="en-US" altLang="zh-CN" sz="3200" b="1" i="1"/>
              <a:t>a</a:t>
            </a:r>
            <a:r>
              <a:rPr lang="en-US" altLang="zh-CN" sz="3200" b="1"/>
              <a:t>|</a:t>
            </a:r>
            <a:r>
              <a:rPr lang="en-US" altLang="zh-CN" sz="3200" b="1" i="1"/>
              <a:t>b</a:t>
            </a:r>
            <a:r>
              <a:rPr lang="en-US" altLang="zh-CN" sz="3200" b="1"/>
              <a:t>)</a:t>
            </a:r>
            <a:r>
              <a:rPr lang="en-US" altLang="zh-CN" sz="3200" b="1" baseline="30000"/>
              <a:t>*</a:t>
            </a:r>
            <a:r>
              <a:rPr lang="en-US" altLang="zh-CN" sz="3200" b="1" i="1"/>
              <a:t>ab</a:t>
            </a:r>
            <a:r>
              <a:rPr lang="zh-CN" altLang="en-US" sz="3200" b="1"/>
              <a:t>的两个</a:t>
            </a:r>
            <a:r>
              <a:rPr lang="en-US" altLang="zh-CN" sz="3200" b="1"/>
              <a:t>NFA</a:t>
            </a:r>
            <a:r>
              <a:rPr lang="zh-CN" altLang="en-US" sz="3200" b="1"/>
              <a:t>的比较</a:t>
            </a:r>
          </a:p>
        </p:txBody>
      </p:sp>
      <p:grpSp>
        <p:nvGrpSpPr>
          <p:cNvPr id="453806" name="Group 174"/>
          <p:cNvGrpSpPr>
            <a:grpSpLocks/>
          </p:cNvGrpSpPr>
          <p:nvPr/>
        </p:nvGrpSpPr>
        <p:grpSpPr bwMode="auto">
          <a:xfrm>
            <a:off x="3962400" y="1981200"/>
            <a:ext cx="4876800" cy="2047875"/>
            <a:chOff x="2496" y="1248"/>
            <a:chExt cx="3072" cy="1290"/>
          </a:xfrm>
        </p:grpSpPr>
        <p:sp>
          <p:nvSpPr>
            <p:cNvPr id="453748" name="Oval 116"/>
            <p:cNvSpPr>
              <a:spLocks noChangeArrowheads="1"/>
            </p:cNvSpPr>
            <p:nvPr/>
          </p:nvSpPr>
          <p:spPr bwMode="auto">
            <a:xfrm>
              <a:off x="4183" y="1667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zh-CN" altLang="en-US" sz="2800" b="1"/>
                <a:t> 1</a:t>
              </a:r>
            </a:p>
          </p:txBody>
        </p:sp>
        <p:grpSp>
          <p:nvGrpSpPr>
            <p:cNvPr id="453749" name="Group 117"/>
            <p:cNvGrpSpPr>
              <a:grpSpLocks/>
            </p:cNvGrpSpPr>
            <p:nvPr/>
          </p:nvGrpSpPr>
          <p:grpSpPr bwMode="auto">
            <a:xfrm>
              <a:off x="5191" y="1622"/>
              <a:ext cx="377" cy="349"/>
              <a:chOff x="7120" y="12162"/>
              <a:chExt cx="425" cy="425"/>
            </a:xfrm>
          </p:grpSpPr>
          <p:sp>
            <p:nvSpPr>
              <p:cNvPr id="453750" name="Oval 118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453751" name="Oval 119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800" b="1"/>
                  <a:t>2</a:t>
                </a:r>
              </a:p>
            </p:txBody>
          </p:sp>
        </p:grpSp>
        <p:sp>
          <p:nvSpPr>
            <p:cNvPr id="453753" name="Line 121"/>
            <p:cNvSpPr>
              <a:spLocks noChangeShapeType="1"/>
            </p:cNvSpPr>
            <p:nvPr/>
          </p:nvSpPr>
          <p:spPr bwMode="auto">
            <a:xfrm flipV="1">
              <a:off x="3552" y="1824"/>
              <a:ext cx="6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3754" name="Rectangle 122"/>
            <p:cNvSpPr>
              <a:spLocks noChangeArrowheads="1"/>
            </p:cNvSpPr>
            <p:nvPr/>
          </p:nvSpPr>
          <p:spPr bwMode="auto">
            <a:xfrm>
              <a:off x="2496" y="1536"/>
              <a:ext cx="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453755" name="Rectangle 123"/>
            <p:cNvSpPr>
              <a:spLocks noChangeArrowheads="1"/>
            </p:cNvSpPr>
            <p:nvPr/>
          </p:nvSpPr>
          <p:spPr bwMode="auto">
            <a:xfrm>
              <a:off x="3744" y="153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a</a:t>
              </a:r>
            </a:p>
          </p:txBody>
        </p:sp>
        <p:sp>
          <p:nvSpPr>
            <p:cNvPr id="453757" name="Freeform 125"/>
            <p:cNvSpPr>
              <a:spLocks/>
            </p:cNvSpPr>
            <p:nvPr/>
          </p:nvSpPr>
          <p:spPr bwMode="auto">
            <a:xfrm>
              <a:off x="3216" y="1392"/>
              <a:ext cx="263" cy="27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3758" name="Oval 126"/>
            <p:cNvSpPr>
              <a:spLocks noChangeArrowheads="1"/>
            </p:cNvSpPr>
            <p:nvPr/>
          </p:nvSpPr>
          <p:spPr bwMode="auto">
            <a:xfrm>
              <a:off x="3120" y="1666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zh-CN" altLang="en-US" sz="2800" b="1"/>
                <a:t> 0</a:t>
              </a:r>
            </a:p>
          </p:txBody>
        </p:sp>
        <p:sp>
          <p:nvSpPr>
            <p:cNvPr id="453759" name="Freeform 127"/>
            <p:cNvSpPr>
              <a:spLocks/>
            </p:cNvSpPr>
            <p:nvPr/>
          </p:nvSpPr>
          <p:spPr bwMode="auto">
            <a:xfrm flipV="1">
              <a:off x="3216" y="2016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3760" name="Rectangle 128"/>
            <p:cNvSpPr>
              <a:spLocks noChangeArrowheads="1"/>
            </p:cNvSpPr>
            <p:nvPr/>
          </p:nvSpPr>
          <p:spPr bwMode="auto">
            <a:xfrm>
              <a:off x="3504" y="1248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a</a:t>
              </a:r>
            </a:p>
          </p:txBody>
        </p:sp>
        <p:sp>
          <p:nvSpPr>
            <p:cNvPr id="453761" name="Rectangle 129"/>
            <p:cNvSpPr>
              <a:spLocks noChangeArrowheads="1"/>
            </p:cNvSpPr>
            <p:nvPr/>
          </p:nvSpPr>
          <p:spPr bwMode="auto">
            <a:xfrm>
              <a:off x="3264" y="2256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b</a:t>
              </a:r>
            </a:p>
          </p:txBody>
        </p:sp>
        <p:sp>
          <p:nvSpPr>
            <p:cNvPr id="453762" name="Rectangle 130"/>
            <p:cNvSpPr>
              <a:spLocks noChangeArrowheads="1"/>
            </p:cNvSpPr>
            <p:nvPr/>
          </p:nvSpPr>
          <p:spPr bwMode="auto">
            <a:xfrm>
              <a:off x="4800" y="153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b</a:t>
              </a:r>
            </a:p>
          </p:txBody>
        </p:sp>
        <p:sp>
          <p:nvSpPr>
            <p:cNvPr id="453764" name="Line 132"/>
            <p:cNvSpPr>
              <a:spLocks noChangeShapeType="1"/>
            </p:cNvSpPr>
            <p:nvPr/>
          </p:nvSpPr>
          <p:spPr bwMode="auto">
            <a:xfrm flipV="1">
              <a:off x="4608" y="1824"/>
              <a:ext cx="5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3765" name="Line 133"/>
            <p:cNvSpPr>
              <a:spLocks noChangeShapeType="1"/>
            </p:cNvSpPr>
            <p:nvPr/>
          </p:nvSpPr>
          <p:spPr bwMode="auto">
            <a:xfrm flipV="1">
              <a:off x="2496" y="1824"/>
              <a:ext cx="6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</p:grpSp>
      <p:sp>
        <p:nvSpPr>
          <p:cNvPr id="453807" name="Rectangle 175"/>
          <p:cNvSpPr>
            <a:spLocks noChangeArrowheads="1"/>
          </p:cNvSpPr>
          <p:nvPr/>
        </p:nvSpPr>
        <p:spPr bwMode="auto">
          <a:xfrm>
            <a:off x="684213" y="2349500"/>
            <a:ext cx="1727200" cy="719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3200" b="1"/>
              <a:t>手工构造</a:t>
            </a:r>
            <a:r>
              <a:rPr lang="en-US" altLang="zh-CN" sz="3200" b="1"/>
              <a:t>:</a:t>
            </a:r>
          </a:p>
        </p:txBody>
      </p:sp>
      <p:sp>
        <p:nvSpPr>
          <p:cNvPr id="453808" name="Rectangle 176"/>
          <p:cNvSpPr>
            <a:spLocks noChangeArrowheads="1"/>
          </p:cNvSpPr>
          <p:nvPr/>
        </p:nvSpPr>
        <p:spPr bwMode="auto">
          <a:xfrm>
            <a:off x="684213" y="3284538"/>
            <a:ext cx="1727200" cy="719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3200" b="1"/>
              <a:t>算法构造</a:t>
            </a:r>
            <a:r>
              <a:rPr lang="en-US" altLang="zh-CN" sz="3200" b="1"/>
              <a:t>:</a:t>
            </a:r>
          </a:p>
        </p:txBody>
      </p:sp>
      <p:sp>
        <p:nvSpPr>
          <p:cNvPr id="453810" name="Rectangle 178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  <a:ea typeface="黑体" pitchFamily="2" charset="-122"/>
              </a:rPr>
              <a:t>2.4 </a:t>
            </a:r>
            <a:r>
              <a:rPr lang="zh-CN" altLang="en-US" sz="4400" b="1">
                <a:solidFill>
                  <a:schemeClr val="tx2"/>
                </a:solidFill>
              </a:rPr>
              <a:t>从正规式到有限自动机</a:t>
            </a:r>
          </a:p>
        </p:txBody>
      </p:sp>
      <p:grpSp>
        <p:nvGrpSpPr>
          <p:cNvPr id="453811" name="Group 179"/>
          <p:cNvGrpSpPr>
            <a:grpSpLocks/>
          </p:cNvGrpSpPr>
          <p:nvPr/>
        </p:nvGrpSpPr>
        <p:grpSpPr bwMode="auto">
          <a:xfrm>
            <a:off x="457200" y="3352800"/>
            <a:ext cx="8382000" cy="3505200"/>
            <a:chOff x="288" y="2112"/>
            <a:chExt cx="5280" cy="2208"/>
          </a:xfrm>
        </p:grpSpPr>
        <p:sp>
          <p:nvSpPr>
            <p:cNvPr id="453812" name="Oval 180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453813" name="Group 181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53814" name="Oval 182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453815" name="Oval 183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453816" name="Rectangle 184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453817" name="Rectangle 185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53818" name="Oval 186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453819" name="Rectangle 187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53820" name="Rectangle 188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53821" name="Rectangle 189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53822" name="Rectangle 190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53823" name="Rectangle 191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53824" name="Line 192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3825" name="Line 193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3826" name="Oval 194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453827" name="Oval 195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453828" name="Oval 196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453829" name="Line 197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3830" name="Line 198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3831" name="Line 199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3832" name="Oval 200"/>
            <p:cNvSpPr>
              <a:spLocks noChangeArrowheads="1"/>
            </p:cNvSpPr>
            <p:nvPr/>
          </p:nvSpPr>
          <p:spPr bwMode="auto">
            <a:xfrm>
              <a:off x="1967" y="260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453833" name="Oval 201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453834" name="Oval 202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453835" name="Oval 203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453836" name="Line 204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3837" name="Line 205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3838" name="Line 206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3839" name="Line 207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3840" name="Line 208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3841" name="Line 209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3842" name="Rectangle 210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53843" name="Rectangle 211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53844" name="Rectangle 212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53845" name="Freeform 213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3846" name="Freeform 214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3847" name="Rectangle 215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53848" name="Rectangle 216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453849" name="Rectangle 217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itchFamily="18" charset="2"/>
                </a:rPr>
                <a:t></a:t>
              </a:r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2.2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322263" y="1600200"/>
            <a:ext cx="8569325" cy="48514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b="1"/>
              <a:t>2.2.1 </a:t>
            </a:r>
            <a:r>
              <a:rPr lang="zh-CN" altLang="en-US" b="1">
                <a:latin typeface="宋体" pitchFamily="2" charset="-122"/>
              </a:rPr>
              <a:t>串和语言</a:t>
            </a:r>
          </a:p>
          <a:p>
            <a:pPr lvl="1"/>
            <a:r>
              <a:rPr lang="zh-CN" altLang="en-US" b="1"/>
              <a:t>字母表：符号的有限集合， 例：</a:t>
            </a:r>
            <a:r>
              <a:rPr lang="en-US" altLang="zh-CN" b="1">
                <a:sym typeface="Symbol" pitchFamily="18" charset="2"/>
              </a:rPr>
              <a:t> = </a:t>
            </a:r>
            <a:r>
              <a:rPr lang="en-US" altLang="zh-CN" b="1"/>
              <a:t>{ 0, 1}</a:t>
            </a:r>
          </a:p>
          <a:p>
            <a:pPr lvl="1"/>
            <a:r>
              <a:rPr lang="zh-CN" altLang="en-US" b="1"/>
              <a:t>串：符号的有穷序列，例：0110,   </a:t>
            </a:r>
            <a:r>
              <a:rPr lang="zh-CN" altLang="en-US" b="1">
                <a:sym typeface="Symbol" pitchFamily="18" charset="2"/>
              </a:rPr>
              <a:t></a:t>
            </a:r>
            <a:endParaRPr lang="zh-CN" altLang="en-US" b="1"/>
          </a:p>
          <a:p>
            <a:pPr lvl="1"/>
            <a:r>
              <a:rPr lang="zh-CN" altLang="en-US" b="1"/>
              <a:t>语言：字母表上的一个串集</a:t>
            </a:r>
          </a:p>
          <a:p>
            <a:pPr lvl="1">
              <a:buFontTx/>
              <a:buNone/>
            </a:pPr>
            <a:r>
              <a:rPr lang="zh-CN" altLang="en-US" b="1"/>
              <a:t>		{</a:t>
            </a:r>
            <a:r>
              <a:rPr lang="zh-CN" altLang="en-US" b="1">
                <a:sym typeface="Symbol" pitchFamily="18" charset="2"/>
              </a:rPr>
              <a:t>, 0, 00, 000, …},   {},   </a:t>
            </a:r>
          </a:p>
          <a:p>
            <a:pPr lvl="1"/>
            <a:r>
              <a:rPr lang="zh-CN" altLang="en-US" b="1">
                <a:sym typeface="Symbol" pitchFamily="18" charset="2"/>
              </a:rPr>
              <a:t>句子</a:t>
            </a:r>
            <a:r>
              <a:rPr lang="zh-CN" altLang="en-US" b="1">
                <a:latin typeface="宋体" pitchFamily="2" charset="-122"/>
                <a:sym typeface="Symbol" pitchFamily="18" charset="2"/>
              </a:rPr>
              <a:t>：属于语言的串</a:t>
            </a:r>
          </a:p>
          <a:p>
            <a:r>
              <a:rPr lang="zh-CN" altLang="en-US" b="1">
                <a:latin typeface="宋体" pitchFamily="2" charset="-122"/>
                <a:sym typeface="Symbol" pitchFamily="18" charset="2"/>
              </a:rPr>
              <a:t>串的运算</a:t>
            </a:r>
          </a:p>
          <a:p>
            <a:pPr lvl="1"/>
            <a:r>
              <a:rPr lang="zh-CN" altLang="en-US" b="1">
                <a:sym typeface="Symbol" pitchFamily="18" charset="2"/>
              </a:rPr>
              <a:t>连接（积）	</a:t>
            </a:r>
            <a:r>
              <a:rPr lang="en-US" altLang="zh-CN" b="1" i="1">
                <a:sym typeface="Symbol" pitchFamily="18" charset="2"/>
              </a:rPr>
              <a:t>xy</a:t>
            </a:r>
            <a:r>
              <a:rPr lang="en-US" altLang="zh-CN" b="1">
                <a:sym typeface="Symbol" pitchFamily="18" charset="2"/>
              </a:rPr>
              <a:t>，</a:t>
            </a:r>
            <a:r>
              <a:rPr lang="en-US" altLang="zh-CN" b="1" i="1">
                <a:sym typeface="Symbol" pitchFamily="18" charset="2"/>
              </a:rPr>
              <a:t>s</a:t>
            </a:r>
            <a:r>
              <a:rPr lang="en-US" altLang="zh-CN" b="1">
                <a:sym typeface="Symbol" pitchFamily="18" charset="2"/>
              </a:rPr>
              <a:t></a:t>
            </a:r>
            <a:r>
              <a:rPr lang="en-US" altLang="zh-CN" b="1" i="1">
                <a:sym typeface="Symbol" pitchFamily="18" charset="2"/>
              </a:rPr>
              <a:t> </a:t>
            </a:r>
            <a:r>
              <a:rPr lang="en-US" altLang="zh-CN" b="1">
                <a:sym typeface="Symbol" pitchFamily="18" charset="2"/>
              </a:rPr>
              <a:t>= </a:t>
            </a:r>
            <a:r>
              <a:rPr lang="en-US" altLang="zh-CN" b="1" i="1">
                <a:sym typeface="Symbol" pitchFamily="18" charset="2"/>
              </a:rPr>
              <a:t>s </a:t>
            </a:r>
            <a:r>
              <a:rPr lang="en-US" altLang="zh-CN" b="1">
                <a:sym typeface="Symbol" pitchFamily="18" charset="2"/>
              </a:rPr>
              <a:t>= </a:t>
            </a:r>
            <a:r>
              <a:rPr lang="en-US" altLang="zh-CN" b="1" i="1">
                <a:sym typeface="Symbol" pitchFamily="18" charset="2"/>
              </a:rPr>
              <a:t>s</a:t>
            </a:r>
            <a:r>
              <a:rPr lang="en-US" altLang="zh-CN" b="1">
                <a:sym typeface="Symbol" pitchFamily="18" charset="2"/>
              </a:rPr>
              <a:t> </a:t>
            </a:r>
            <a:endParaRPr lang="en-US" altLang="zh-CN" b="1" i="1">
              <a:sym typeface="Symbol" pitchFamily="18" charset="2"/>
            </a:endParaRPr>
          </a:p>
          <a:p>
            <a:pPr lvl="1"/>
            <a:r>
              <a:rPr lang="zh-CN" altLang="en-US" b="1">
                <a:latin typeface="宋体" pitchFamily="2" charset="-122"/>
                <a:sym typeface="Symbol" pitchFamily="18" charset="2"/>
              </a:rPr>
              <a:t>幂</a:t>
            </a:r>
            <a:r>
              <a:rPr lang="zh-CN" altLang="en-US" b="1">
                <a:sym typeface="Symbol" pitchFamily="18" charset="2"/>
              </a:rPr>
              <a:t>		</a:t>
            </a:r>
            <a:r>
              <a:rPr lang="en-US" altLang="zh-CN" b="1" i="1">
                <a:sym typeface="Symbol" pitchFamily="18" charset="2"/>
              </a:rPr>
              <a:t>s</a:t>
            </a:r>
            <a:r>
              <a:rPr lang="en-US" altLang="zh-CN" b="1" baseline="30000">
                <a:sym typeface="Symbol" pitchFamily="18" charset="2"/>
              </a:rPr>
              <a:t>0</a:t>
            </a:r>
            <a:r>
              <a:rPr lang="zh-CN" altLang="en-US" b="1">
                <a:latin typeface="宋体" pitchFamily="2" charset="-122"/>
                <a:sym typeface="Symbol" pitchFamily="18" charset="2"/>
              </a:rPr>
              <a:t>为</a:t>
            </a:r>
            <a:r>
              <a:rPr lang="zh-CN" altLang="en-US" b="1">
                <a:sym typeface="Symbol" pitchFamily="18" charset="2"/>
              </a:rPr>
              <a:t>，</a:t>
            </a:r>
            <a:r>
              <a:rPr lang="en-US" altLang="zh-CN" b="1" i="1">
                <a:sym typeface="Symbol" pitchFamily="18" charset="2"/>
              </a:rPr>
              <a:t>s</a:t>
            </a:r>
            <a:r>
              <a:rPr lang="en-US" altLang="zh-CN" b="1" i="1" baseline="30000">
                <a:sym typeface="Symbol" pitchFamily="18" charset="2"/>
              </a:rPr>
              <a:t>i</a:t>
            </a:r>
            <a:r>
              <a:rPr lang="zh-CN" altLang="en-US" b="1">
                <a:latin typeface="宋体" pitchFamily="2" charset="-122"/>
                <a:sym typeface="Symbol" pitchFamily="18" charset="2"/>
              </a:rPr>
              <a:t>为</a:t>
            </a:r>
            <a:r>
              <a:rPr lang="en-US" altLang="zh-CN" b="1" i="1">
                <a:sym typeface="Symbol" pitchFamily="18" charset="2"/>
              </a:rPr>
              <a:t>s</a:t>
            </a:r>
            <a:r>
              <a:rPr lang="en-US" altLang="zh-CN" b="1" i="1" baseline="30000">
                <a:sym typeface="Symbol" pitchFamily="18" charset="2"/>
              </a:rPr>
              <a:t>i</a:t>
            </a:r>
            <a:r>
              <a:rPr lang="en-US" altLang="zh-CN" b="1" baseline="30000">
                <a:sym typeface="Symbol" pitchFamily="18" charset="2"/>
              </a:rPr>
              <a:t>-1</a:t>
            </a:r>
            <a:r>
              <a:rPr lang="en-US" altLang="zh-CN" b="1" i="1">
                <a:sym typeface="Symbol" pitchFamily="18" charset="2"/>
              </a:rPr>
              <a:t>s</a:t>
            </a:r>
            <a:r>
              <a:rPr lang="en-US" altLang="zh-CN" b="1">
                <a:latin typeface="宋体" pitchFamily="2" charset="-122"/>
                <a:sym typeface="Symbol" pitchFamily="18" charset="2"/>
              </a:rPr>
              <a:t>（</a:t>
            </a:r>
            <a:r>
              <a:rPr lang="en-US" altLang="zh-CN" b="1" i="1">
                <a:sym typeface="Symbol" pitchFamily="18" charset="2"/>
              </a:rPr>
              <a:t>i</a:t>
            </a:r>
            <a:r>
              <a:rPr lang="en-US" altLang="zh-CN" b="1">
                <a:sym typeface="Symbol" pitchFamily="18" charset="2"/>
              </a:rPr>
              <a:t> &gt; 0</a:t>
            </a:r>
            <a:r>
              <a:rPr lang="en-US" altLang="zh-CN" b="1">
                <a:latin typeface="宋体" pitchFamily="2" charset="-122"/>
                <a:sym typeface="Symbol" pitchFamily="18" charset="2"/>
              </a:rPr>
              <a:t>）</a:t>
            </a:r>
            <a:r>
              <a:rPr lang="en-US" altLang="zh-CN">
                <a:sym typeface="Symbol" pitchFamily="18" charset="2"/>
              </a:rPr>
              <a:t> </a:t>
            </a:r>
            <a:endParaRPr lang="zh-CN" altLang="en-U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3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3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/>
        </p:spPr>
        <p:txBody>
          <a:bodyPr/>
          <a:lstStyle/>
          <a:p>
            <a:r>
              <a:rPr lang="zh-CN" altLang="en-US" b="1">
                <a:latin typeface="宋体" pitchFamily="2" charset="-122"/>
              </a:rPr>
              <a:t>小结：从正规式建立识别器的步骤</a:t>
            </a:r>
            <a:endParaRPr lang="zh-CN" altLang="en-US" b="1"/>
          </a:p>
          <a:p>
            <a:pPr lvl="1">
              <a:buFontTx/>
              <a:buNone/>
            </a:pPr>
            <a:endParaRPr lang="zh-CN" altLang="en-US" b="1">
              <a:latin typeface="宋体" pitchFamily="2" charset="-122"/>
            </a:endParaRPr>
          </a:p>
          <a:p>
            <a:pPr lvl="1"/>
            <a:r>
              <a:rPr lang="zh-CN" altLang="en-US" b="1">
                <a:latin typeface="宋体" pitchFamily="2" charset="-122"/>
              </a:rPr>
              <a:t>从正规式构造</a:t>
            </a:r>
            <a:r>
              <a:rPr lang="en-US" altLang="zh-CN" b="1"/>
              <a:t>NFA</a:t>
            </a:r>
            <a:endParaRPr lang="zh-CN" altLang="en-US" b="1"/>
          </a:p>
          <a:p>
            <a:pPr lvl="1"/>
            <a:r>
              <a:rPr lang="zh-CN" altLang="en-US" b="1">
                <a:latin typeface="宋体" pitchFamily="2" charset="-122"/>
              </a:rPr>
              <a:t>把</a:t>
            </a:r>
            <a:r>
              <a:rPr lang="en-US" altLang="zh-CN" b="1"/>
              <a:t>NFA</a:t>
            </a:r>
            <a:r>
              <a:rPr lang="zh-CN" altLang="en-US" b="1">
                <a:latin typeface="宋体" pitchFamily="2" charset="-122"/>
              </a:rPr>
              <a:t>变成</a:t>
            </a:r>
            <a:r>
              <a:rPr lang="en-US" altLang="zh-CN" b="1"/>
              <a:t>DFA</a:t>
            </a:r>
            <a:endParaRPr lang="zh-CN" altLang="en-US" b="1"/>
          </a:p>
          <a:p>
            <a:pPr lvl="1"/>
            <a:r>
              <a:rPr lang="zh-CN" altLang="en-US" b="1"/>
              <a:t>将</a:t>
            </a:r>
            <a:r>
              <a:rPr lang="en-US" altLang="zh-CN" b="1"/>
              <a:t>DFA</a:t>
            </a:r>
            <a:r>
              <a:rPr lang="zh-CN" altLang="en-US" b="1"/>
              <a:t>化简</a:t>
            </a:r>
          </a:p>
          <a:p>
            <a:pPr lvl="1"/>
            <a:endParaRPr lang="zh-CN" altLang="en-US" b="1"/>
          </a:p>
          <a:p>
            <a:r>
              <a:rPr lang="zh-CN" altLang="en-US" b="1"/>
              <a:t>存在其它办法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  <a:ea typeface="黑体" pitchFamily="2" charset="-122"/>
              </a:rPr>
              <a:t>2.4 </a:t>
            </a:r>
            <a:r>
              <a:rPr lang="zh-CN" altLang="en-US" sz="4400" b="1">
                <a:solidFill>
                  <a:schemeClr val="tx2"/>
                </a:solidFill>
              </a:rPr>
              <a:t>从正规式到有限自动机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 </a:t>
            </a:r>
            <a:r>
              <a:rPr lang="zh-CN" altLang="en-US" b="1"/>
              <a:t>用</a:t>
            </a:r>
            <a:r>
              <a:rPr lang="en-US" altLang="zh-CN" b="1"/>
              <a:t>Lex</a:t>
            </a:r>
            <a:r>
              <a:rPr lang="zh-CN" altLang="en-US" b="1"/>
              <a:t>建立词法分析器的步骤</a:t>
            </a:r>
            <a:endParaRPr lang="zh-CN" altLang="en-US" sz="2800" b="1">
              <a:cs typeface="Times New Roman" pitchFamily="18" charset="0"/>
            </a:endParaRPr>
          </a:p>
        </p:txBody>
      </p:sp>
      <p:grpSp>
        <p:nvGrpSpPr>
          <p:cNvPr id="443396" name="Group 4"/>
          <p:cNvGrpSpPr>
            <a:grpSpLocks/>
          </p:cNvGrpSpPr>
          <p:nvPr/>
        </p:nvGrpSpPr>
        <p:grpSpPr bwMode="auto">
          <a:xfrm>
            <a:off x="685800" y="2971800"/>
            <a:ext cx="7543800" cy="2830513"/>
            <a:chOff x="432" y="1632"/>
            <a:chExt cx="4752" cy="1783"/>
          </a:xfrm>
        </p:grpSpPr>
        <p:sp>
          <p:nvSpPr>
            <p:cNvPr id="443397" name="Rectangle 5"/>
            <p:cNvSpPr>
              <a:spLocks noChangeArrowheads="1"/>
            </p:cNvSpPr>
            <p:nvPr/>
          </p:nvSpPr>
          <p:spPr bwMode="auto">
            <a:xfrm>
              <a:off x="2432" y="1632"/>
              <a:ext cx="811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7200" rIns="90000" bIns="10800"/>
            <a:lstStyle/>
            <a:p>
              <a:r>
                <a:rPr lang="en-US" altLang="zh-CN" b="1"/>
                <a:t>Lex</a:t>
              </a:r>
            </a:p>
            <a:p>
              <a:r>
                <a:rPr lang="zh-CN" altLang="en-US" b="1"/>
                <a:t>编译器</a:t>
              </a:r>
            </a:p>
          </p:txBody>
        </p:sp>
        <p:sp>
          <p:nvSpPr>
            <p:cNvPr id="443398" name="Line 6"/>
            <p:cNvSpPr>
              <a:spLocks noChangeShapeType="1"/>
            </p:cNvSpPr>
            <p:nvPr/>
          </p:nvSpPr>
          <p:spPr bwMode="auto">
            <a:xfrm>
              <a:off x="1793" y="1903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399" name="Line 7"/>
            <p:cNvSpPr>
              <a:spLocks noChangeShapeType="1"/>
            </p:cNvSpPr>
            <p:nvPr/>
          </p:nvSpPr>
          <p:spPr bwMode="auto">
            <a:xfrm>
              <a:off x="3254" y="1893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400" name="Rectangle 8"/>
            <p:cNvSpPr>
              <a:spLocks noChangeArrowheads="1"/>
            </p:cNvSpPr>
            <p:nvPr/>
          </p:nvSpPr>
          <p:spPr bwMode="auto">
            <a:xfrm>
              <a:off x="432" y="1742"/>
              <a:ext cx="133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en-US" altLang="zh-CN" b="1"/>
                <a:t>Lex</a:t>
              </a:r>
              <a:r>
                <a:rPr lang="zh-CN" altLang="en-US" b="1"/>
                <a:t>源程序</a:t>
              </a:r>
              <a:r>
                <a:rPr lang="en-US" altLang="zh-CN" b="1"/>
                <a:t>lex.l</a:t>
              </a:r>
            </a:p>
          </p:txBody>
        </p:sp>
        <p:sp>
          <p:nvSpPr>
            <p:cNvPr id="443401" name="Rectangle 9"/>
            <p:cNvSpPr>
              <a:spLocks noChangeArrowheads="1"/>
            </p:cNvSpPr>
            <p:nvPr/>
          </p:nvSpPr>
          <p:spPr bwMode="auto">
            <a:xfrm>
              <a:off x="3894" y="1720"/>
              <a:ext cx="129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en-US" altLang="zh-CN" b="1"/>
                <a:t>lex.yy.c</a:t>
              </a:r>
            </a:p>
          </p:txBody>
        </p:sp>
        <p:sp>
          <p:nvSpPr>
            <p:cNvPr id="443402" name="Rectangle 10"/>
            <p:cNvSpPr>
              <a:spLocks noChangeArrowheads="1"/>
            </p:cNvSpPr>
            <p:nvPr/>
          </p:nvSpPr>
          <p:spPr bwMode="auto">
            <a:xfrm>
              <a:off x="2432" y="2274"/>
              <a:ext cx="811" cy="51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7200" rIns="90000" bIns="10800"/>
            <a:lstStyle/>
            <a:p>
              <a:r>
                <a:rPr lang="en-US" altLang="zh-CN" b="1"/>
                <a:t>C</a:t>
              </a:r>
            </a:p>
            <a:p>
              <a:r>
                <a:rPr lang="zh-CN" altLang="en-US" b="1"/>
                <a:t>编译器</a:t>
              </a:r>
            </a:p>
          </p:txBody>
        </p:sp>
        <p:sp>
          <p:nvSpPr>
            <p:cNvPr id="443403" name="Line 11"/>
            <p:cNvSpPr>
              <a:spLocks noChangeShapeType="1"/>
            </p:cNvSpPr>
            <p:nvPr/>
          </p:nvSpPr>
          <p:spPr bwMode="auto">
            <a:xfrm>
              <a:off x="1793" y="2545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404" name="Line 12"/>
            <p:cNvSpPr>
              <a:spLocks noChangeShapeType="1"/>
            </p:cNvSpPr>
            <p:nvPr/>
          </p:nvSpPr>
          <p:spPr bwMode="auto">
            <a:xfrm>
              <a:off x="3254" y="2535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405" name="Rectangle 13"/>
            <p:cNvSpPr>
              <a:spLocks noChangeArrowheads="1"/>
            </p:cNvSpPr>
            <p:nvPr/>
          </p:nvSpPr>
          <p:spPr bwMode="auto">
            <a:xfrm>
              <a:off x="480" y="2352"/>
              <a:ext cx="816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en-US" altLang="zh-CN" b="1"/>
                <a:t>lex.yy.c</a:t>
              </a:r>
            </a:p>
          </p:txBody>
        </p:sp>
        <p:sp>
          <p:nvSpPr>
            <p:cNvPr id="443406" name="Rectangle 14"/>
            <p:cNvSpPr>
              <a:spLocks noChangeArrowheads="1"/>
            </p:cNvSpPr>
            <p:nvPr/>
          </p:nvSpPr>
          <p:spPr bwMode="auto">
            <a:xfrm>
              <a:off x="3894" y="2363"/>
              <a:ext cx="129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en-US" altLang="zh-CN" b="1"/>
                <a:t>a.out</a:t>
              </a:r>
            </a:p>
          </p:txBody>
        </p:sp>
        <p:sp>
          <p:nvSpPr>
            <p:cNvPr id="443407" name="Rectangle 15"/>
            <p:cNvSpPr>
              <a:spLocks noChangeArrowheads="1"/>
            </p:cNvSpPr>
            <p:nvPr/>
          </p:nvSpPr>
          <p:spPr bwMode="auto">
            <a:xfrm>
              <a:off x="2432" y="2905"/>
              <a:ext cx="811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144000" rIns="90000" bIns="10800"/>
            <a:lstStyle/>
            <a:p>
              <a:r>
                <a:rPr lang="en-US" altLang="zh-CN" b="1"/>
                <a:t>a.out</a:t>
              </a:r>
            </a:p>
          </p:txBody>
        </p:sp>
        <p:sp>
          <p:nvSpPr>
            <p:cNvPr id="443408" name="Line 16"/>
            <p:cNvSpPr>
              <a:spLocks noChangeShapeType="1"/>
            </p:cNvSpPr>
            <p:nvPr/>
          </p:nvSpPr>
          <p:spPr bwMode="auto">
            <a:xfrm>
              <a:off x="1793" y="3176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409" name="Line 17"/>
            <p:cNvSpPr>
              <a:spLocks noChangeShapeType="1"/>
            </p:cNvSpPr>
            <p:nvPr/>
          </p:nvSpPr>
          <p:spPr bwMode="auto">
            <a:xfrm>
              <a:off x="3254" y="3166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3410" name="Rectangle 18"/>
            <p:cNvSpPr>
              <a:spLocks noChangeArrowheads="1"/>
            </p:cNvSpPr>
            <p:nvPr/>
          </p:nvSpPr>
          <p:spPr bwMode="auto">
            <a:xfrm>
              <a:off x="480" y="3024"/>
              <a:ext cx="76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zh-CN" altLang="en-US" b="1"/>
                <a:t>输入流</a:t>
              </a:r>
            </a:p>
          </p:txBody>
        </p:sp>
        <p:sp>
          <p:nvSpPr>
            <p:cNvPr id="443411" name="Rectangle 19"/>
            <p:cNvSpPr>
              <a:spLocks noChangeArrowheads="1"/>
            </p:cNvSpPr>
            <p:nvPr/>
          </p:nvSpPr>
          <p:spPr bwMode="auto">
            <a:xfrm>
              <a:off x="3894" y="2993"/>
              <a:ext cx="129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zh-CN" altLang="en-US" b="1"/>
                <a:t>记号序列</a:t>
              </a:r>
            </a:p>
          </p:txBody>
        </p:sp>
      </p:grpSp>
      <p:sp>
        <p:nvSpPr>
          <p:cNvPr id="443413" name="Rectangle 21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  <a:ea typeface="黑体" pitchFamily="2" charset="-122"/>
              </a:rPr>
              <a:t>2.5  </a:t>
            </a:r>
            <a:r>
              <a:rPr lang="zh-CN" altLang="en-US" sz="4400" b="1">
                <a:solidFill>
                  <a:schemeClr val="tx2"/>
                </a:solidFill>
              </a:rPr>
              <a:t>词法分析器的生成器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5138738"/>
          </a:xfrm>
          <a:noFill/>
          <a:ln/>
        </p:spPr>
        <p:txBody>
          <a:bodyPr/>
          <a:lstStyle/>
          <a:p>
            <a:r>
              <a:rPr lang="en-US" altLang="zh-CN" b="1"/>
              <a:t>Lex</a:t>
            </a:r>
            <a:r>
              <a:rPr lang="zh-CN" altLang="en-US" b="1">
                <a:latin typeface="宋体" pitchFamily="2" charset="-122"/>
              </a:rPr>
              <a:t>程序包括三个部分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  声明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  ％％</a:t>
            </a:r>
            <a:endParaRPr lang="zh-CN" altLang="en-US" sz="2800" b="1"/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  翻译规则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  ％％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  辅助过程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b="1">
                <a:cs typeface="Times New Roman" pitchFamily="18" charset="0"/>
              </a:rPr>
              <a:t>Lex</a:t>
            </a:r>
            <a:r>
              <a:rPr lang="zh-CN" altLang="en-US" b="1">
                <a:latin typeface="宋体" pitchFamily="2" charset="-122"/>
              </a:rPr>
              <a:t>程序的翻译规则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>
                <a:cs typeface="Times New Roman" pitchFamily="18" charset="0"/>
              </a:rPr>
              <a:t>  p</a:t>
            </a:r>
            <a:r>
              <a:rPr lang="en-US" altLang="zh-CN" sz="2800" b="1" baseline="-30000">
                <a:cs typeface="Times New Roman" pitchFamily="18" charset="0"/>
              </a:rPr>
              <a:t>1		</a:t>
            </a:r>
            <a:r>
              <a:rPr lang="en-US" altLang="zh-CN" sz="2800" b="1">
                <a:cs typeface="Times New Roman" pitchFamily="18" charset="0"/>
              </a:rPr>
              <a:t>{</a:t>
            </a:r>
            <a:r>
              <a:rPr lang="zh-CN" altLang="en-US" sz="2800" b="1"/>
              <a:t>动作</a:t>
            </a:r>
            <a:r>
              <a:rPr lang="zh-CN" altLang="en-US" sz="2800" b="1">
                <a:cs typeface="Times New Roman" pitchFamily="18" charset="0"/>
              </a:rPr>
              <a:t>1}</a:t>
            </a:r>
            <a:endParaRPr lang="zh-CN" altLang="en-US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>
                <a:cs typeface="Times New Roman" pitchFamily="18" charset="0"/>
              </a:rPr>
              <a:t>  p</a:t>
            </a:r>
            <a:r>
              <a:rPr lang="en-US" altLang="zh-CN" sz="2800" b="1" baseline="-30000">
                <a:cs typeface="Times New Roman" pitchFamily="18" charset="0"/>
              </a:rPr>
              <a:t>2		</a:t>
            </a:r>
            <a:r>
              <a:rPr lang="en-US" altLang="zh-CN" sz="2800" b="1">
                <a:cs typeface="Times New Roman" pitchFamily="18" charset="0"/>
              </a:rPr>
              <a:t>{</a:t>
            </a:r>
            <a:r>
              <a:rPr lang="zh-CN" altLang="en-US" sz="2800" b="1"/>
              <a:t>动作</a:t>
            </a:r>
            <a:r>
              <a:rPr lang="zh-CN" altLang="en-US" sz="2800" b="1">
                <a:cs typeface="Times New Roman" pitchFamily="18" charset="0"/>
              </a:rPr>
              <a:t>2}</a:t>
            </a:r>
            <a:endParaRPr lang="zh-CN" altLang="en-US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cs typeface="Times New Roman" pitchFamily="18" charset="0"/>
              </a:rPr>
              <a:t>  …		…</a:t>
            </a:r>
            <a:endParaRPr lang="zh-CN" altLang="en-US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>
                <a:cs typeface="Times New Roman" pitchFamily="18" charset="0"/>
              </a:rPr>
              <a:t>  p</a:t>
            </a:r>
            <a:r>
              <a:rPr lang="en-US" altLang="zh-CN" sz="2800" b="1" i="1" baseline="-30000">
                <a:cs typeface="Times New Roman" pitchFamily="18" charset="0"/>
              </a:rPr>
              <a:t>n		</a:t>
            </a:r>
            <a:r>
              <a:rPr lang="en-US" altLang="zh-CN" sz="2800" b="1">
                <a:cs typeface="Times New Roman" pitchFamily="18" charset="0"/>
              </a:rPr>
              <a:t>{</a:t>
            </a:r>
            <a:r>
              <a:rPr lang="zh-CN" altLang="en-US" sz="2800" b="1"/>
              <a:t>动作</a:t>
            </a:r>
            <a:r>
              <a:rPr lang="en-US" altLang="zh-CN" sz="2800" b="1" i="1">
                <a:cs typeface="Times New Roman" pitchFamily="18" charset="0"/>
              </a:rPr>
              <a:t>n</a:t>
            </a:r>
            <a:r>
              <a:rPr lang="en-US" altLang="zh-CN" sz="2800" b="1">
                <a:cs typeface="Times New Roman" pitchFamily="18" charset="0"/>
              </a:rPr>
              <a:t>}</a:t>
            </a:r>
            <a:endParaRPr lang="zh-CN" altLang="en-US" sz="2800" b="1">
              <a:cs typeface="Times New Roman" pitchFamily="18" charset="0"/>
            </a:endParaRPr>
          </a:p>
        </p:txBody>
      </p:sp>
      <p:sp>
        <p:nvSpPr>
          <p:cNvPr id="662533" name="Rectangle 5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  <a:ea typeface="黑体" pitchFamily="2" charset="-122"/>
              </a:rPr>
              <a:t>2.5  </a:t>
            </a:r>
            <a:r>
              <a:rPr lang="zh-CN" altLang="en-US" sz="4400" b="1">
                <a:solidFill>
                  <a:schemeClr val="tx2"/>
                </a:solidFill>
              </a:rPr>
              <a:t>词法分析器的生成器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6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6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6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/>
        </p:spPr>
        <p:txBody>
          <a:bodyPr/>
          <a:lstStyle/>
          <a:p>
            <a:r>
              <a:rPr lang="zh-CN" altLang="en-US" b="1">
                <a:latin typeface="宋体" pitchFamily="2" charset="-122"/>
              </a:rPr>
              <a:t>例</a:t>
            </a:r>
            <a:r>
              <a:rPr lang="en-US" altLang="zh-CN" b="1">
                <a:latin typeface="Times New Roman"/>
              </a:rPr>
              <a:t>——</a:t>
            </a:r>
            <a:r>
              <a:rPr lang="zh-CN" altLang="en-US" b="1">
                <a:latin typeface="宋体" pitchFamily="2" charset="-122"/>
              </a:rPr>
              <a:t>声明部分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cs typeface="Times New Roman" pitchFamily="18" charset="0"/>
              </a:rPr>
              <a:t>%{</a:t>
            </a:r>
            <a:endParaRPr lang="zh-CN" altLang="en-US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cs typeface="Times New Roman" pitchFamily="18" charset="0"/>
              </a:rPr>
              <a:t>/</a:t>
            </a:r>
            <a:r>
              <a:rPr lang="zh-CN" altLang="en-US" sz="2800" b="1">
                <a:latin typeface="宋体" pitchFamily="2" charset="-122"/>
              </a:rPr>
              <a:t>* </a:t>
            </a:r>
            <a:r>
              <a:rPr lang="zh-CN" altLang="en-US" sz="2800" b="1"/>
              <a:t>常量</a:t>
            </a:r>
            <a:r>
              <a:rPr lang="en-US" altLang="zh-CN" sz="2800" b="1">
                <a:cs typeface="Times New Roman" pitchFamily="18" charset="0"/>
              </a:rPr>
              <a:t>LT, LE, EQ, NE, GT, GE,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		WHILE, DO, ID, NUMBER, RELOP</a:t>
            </a:r>
            <a:r>
              <a:rPr lang="zh-CN" altLang="en-US" sz="2800" b="1"/>
              <a:t>的定义</a:t>
            </a:r>
            <a:r>
              <a:rPr lang="zh-CN" altLang="en-US" sz="2800" b="1">
                <a:latin typeface="宋体" pitchFamily="2" charset="-122"/>
              </a:rPr>
              <a:t>*</a:t>
            </a:r>
            <a:r>
              <a:rPr lang="zh-CN" altLang="en-US" sz="2800" b="1">
                <a:cs typeface="Times New Roman" pitchFamily="18" charset="0"/>
              </a:rPr>
              <a:t>/</a:t>
            </a:r>
            <a:endParaRPr lang="zh-CN" altLang="en-US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cs typeface="Times New Roman" pitchFamily="18" charset="0"/>
              </a:rPr>
              <a:t>%}</a:t>
            </a:r>
            <a:endParaRPr lang="zh-CN" altLang="en-US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cs typeface="Times New Roman" pitchFamily="18" charset="0"/>
              </a:rPr>
              <a:t>/</a:t>
            </a:r>
            <a:r>
              <a:rPr lang="zh-CN" altLang="en-US" sz="2800" b="1">
                <a:latin typeface="宋体" pitchFamily="2" charset="-122"/>
              </a:rPr>
              <a:t>*</a:t>
            </a:r>
            <a:r>
              <a:rPr lang="zh-CN" altLang="en-US" sz="2800" b="1">
                <a:cs typeface="Times New Roman" pitchFamily="18" charset="0"/>
              </a:rPr>
              <a:t> </a:t>
            </a:r>
            <a:r>
              <a:rPr lang="zh-CN" altLang="en-US" sz="2800" b="1"/>
              <a:t>正规定义</a:t>
            </a:r>
            <a:r>
              <a:rPr lang="zh-CN" altLang="en-US" sz="2800" b="1">
                <a:cs typeface="Times New Roman" pitchFamily="18" charset="0"/>
              </a:rPr>
              <a:t> </a:t>
            </a:r>
            <a:r>
              <a:rPr lang="zh-CN" altLang="en-US" sz="2800" b="1">
                <a:latin typeface="宋体" pitchFamily="2" charset="-122"/>
              </a:rPr>
              <a:t>*</a:t>
            </a:r>
            <a:r>
              <a:rPr lang="zh-CN" altLang="en-US" sz="2800" b="1">
                <a:cs typeface="Times New Roman" pitchFamily="18" charset="0"/>
              </a:rPr>
              <a:t>/</a:t>
            </a:r>
            <a:endParaRPr lang="zh-CN" altLang="en-US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delim		[  \t \n ]</a:t>
            </a:r>
            <a:endParaRPr lang="en-US" altLang="zh-CN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ws		{delim}+</a:t>
            </a:r>
            <a:endParaRPr lang="en-US" altLang="zh-CN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letter		[A </a:t>
            </a:r>
            <a:r>
              <a:rPr lang="en-US" altLang="zh-CN" sz="2800" b="1">
                <a:sym typeface="Symbol" pitchFamily="18" charset="2"/>
              </a:rPr>
              <a:t></a:t>
            </a:r>
            <a:r>
              <a:rPr lang="en-US" altLang="zh-CN" sz="2800" b="1">
                <a:cs typeface="Times New Roman" pitchFamily="18" charset="0"/>
              </a:rPr>
              <a:t>Za </a:t>
            </a:r>
            <a:r>
              <a:rPr lang="en-US" altLang="zh-CN" sz="2800" b="1">
                <a:sym typeface="Symbol" pitchFamily="18" charset="2"/>
              </a:rPr>
              <a:t></a:t>
            </a:r>
            <a:r>
              <a:rPr lang="en-US" altLang="zh-CN" sz="2800" b="1">
                <a:cs typeface="Times New Roman" pitchFamily="18" charset="0"/>
              </a:rPr>
              <a:t> z]</a:t>
            </a:r>
            <a:endParaRPr lang="en-US" altLang="zh-CN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digit		[0</a:t>
            </a:r>
            <a:r>
              <a:rPr lang="en-US" altLang="zh-CN" sz="2800" b="1">
                <a:sym typeface="Symbol" pitchFamily="18" charset="2"/>
              </a:rPr>
              <a:t></a:t>
            </a:r>
            <a:r>
              <a:rPr lang="en-US" altLang="zh-CN" sz="2800" b="1">
                <a:cs typeface="Times New Roman" pitchFamily="18" charset="0"/>
              </a:rPr>
              <a:t>9]</a:t>
            </a:r>
            <a:endParaRPr lang="en-US" altLang="zh-CN" sz="2800" b="1">
              <a:latin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id			{letter}({letter}|{digit})</a:t>
            </a:r>
            <a:r>
              <a:rPr lang="en-US" altLang="zh-CN" sz="2800" b="1">
                <a:latin typeface="宋体" pitchFamily="2" charset="-122"/>
              </a:rPr>
              <a:t>*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number	{digit}+(\ .{digit}+)?(E[+\</a:t>
            </a:r>
            <a:r>
              <a:rPr lang="en-US" altLang="zh-CN" sz="2800" b="1">
                <a:sym typeface="Symbol" pitchFamily="18" charset="2"/>
              </a:rPr>
              <a:t></a:t>
            </a:r>
            <a:r>
              <a:rPr lang="en-US" altLang="zh-CN" sz="2800" b="1">
                <a:cs typeface="Times New Roman" pitchFamily="18" charset="0"/>
              </a:rPr>
              <a:t>]?{digit}+)?</a:t>
            </a:r>
            <a:endParaRPr lang="zh-CN" altLang="en-US" sz="2800" b="1">
              <a:cs typeface="Times New Roman" pitchFamily="18" charset="0"/>
            </a:endParaRPr>
          </a:p>
        </p:txBody>
      </p:sp>
      <p:sp>
        <p:nvSpPr>
          <p:cNvPr id="447493" name="Rectangle 5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  <a:ea typeface="黑体" pitchFamily="2" charset="-122"/>
              </a:rPr>
              <a:t>2.5  </a:t>
            </a:r>
            <a:r>
              <a:rPr lang="zh-CN" altLang="en-US" sz="4400" b="1">
                <a:solidFill>
                  <a:schemeClr val="tx2"/>
                </a:solidFill>
              </a:rPr>
              <a:t>词法分析器的生成器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5138738"/>
          </a:xfrm>
          <a:noFill/>
          <a:ln/>
        </p:spPr>
        <p:txBody>
          <a:bodyPr/>
          <a:lstStyle/>
          <a:p>
            <a:r>
              <a:rPr lang="zh-CN" altLang="en-US" b="1">
                <a:latin typeface="宋体" pitchFamily="2" charset="-122"/>
              </a:rPr>
              <a:t>例</a:t>
            </a:r>
            <a:r>
              <a:rPr lang="en-US" altLang="zh-CN" b="1">
                <a:latin typeface="Times New Roman"/>
              </a:rPr>
              <a:t>——</a:t>
            </a:r>
            <a:r>
              <a:rPr lang="zh-CN" altLang="en-US" b="1">
                <a:latin typeface="宋体" pitchFamily="2" charset="-122"/>
              </a:rPr>
              <a:t>翻译规则部分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{ws}		{/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*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zh-CN" altLang="en-US" sz="2800" b="1">
                <a:cs typeface="Times New Roman" pitchFamily="18" charset="0"/>
              </a:rPr>
              <a:t>没有动作，也不返回 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*</a:t>
            </a:r>
            <a:r>
              <a:rPr lang="zh-CN" altLang="en-US" sz="2800" b="1">
                <a:cs typeface="Times New Roman" pitchFamily="18" charset="0"/>
              </a:rPr>
              <a:t>/}</a:t>
            </a:r>
            <a:endParaRPr lang="zh-CN" altLang="en-US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while		{return (WHILE);}</a:t>
            </a:r>
            <a:endParaRPr lang="en-US" altLang="zh-CN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do		{return (DO);}</a:t>
            </a:r>
            <a:endParaRPr lang="en-US" altLang="zh-CN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{id}		{yylval = install_id ( ); return (ID);}</a:t>
            </a:r>
            <a:endParaRPr lang="en-US" altLang="zh-CN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{number}	{yylval = install_num( );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						return (NUMBER);}</a:t>
            </a:r>
            <a:endParaRPr lang="en-US" altLang="zh-CN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“ &lt; ”		{yylval = LT; return (RELOP);}</a:t>
            </a:r>
            <a:endParaRPr lang="en-US" altLang="zh-CN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 “ &lt;= ” 	{yylval = LE; return (RELOP);}</a:t>
            </a:r>
            <a:endParaRPr lang="en-US" altLang="zh-CN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“ = ”		{yylval = EQ; return (RELOP);}</a:t>
            </a:r>
            <a:endParaRPr lang="en-US" altLang="zh-CN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“ &lt;&gt; ”	{yylval = NE; return (RELOP);}</a:t>
            </a:r>
            <a:endParaRPr lang="en-US" altLang="zh-CN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“ &gt; ”		{yylval = GT; return (RELOP);}</a:t>
            </a:r>
            <a:endParaRPr lang="en-US" altLang="zh-CN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“ &gt;= ”	{yylval = GE; return (RELOP);}</a:t>
            </a:r>
            <a:endParaRPr lang="en-US" altLang="zh-CN" sz="2800" b="1">
              <a:latin typeface="宋体" pitchFamily="2" charset="-122"/>
            </a:endParaRPr>
          </a:p>
        </p:txBody>
      </p:sp>
      <p:sp>
        <p:nvSpPr>
          <p:cNvPr id="451589" name="Rectangle 5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  <a:ea typeface="黑体" pitchFamily="2" charset="-122"/>
              </a:rPr>
              <a:t>2.5  </a:t>
            </a:r>
            <a:r>
              <a:rPr lang="zh-CN" altLang="en-US" sz="4400" b="1">
                <a:solidFill>
                  <a:schemeClr val="tx2"/>
                </a:solidFill>
              </a:rPr>
              <a:t>词法分析器的生成器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/>
        </p:spPr>
        <p:txBody>
          <a:bodyPr/>
          <a:lstStyle/>
          <a:p>
            <a:r>
              <a:rPr lang="zh-CN" altLang="en-US" b="1">
                <a:latin typeface="宋体" pitchFamily="2" charset="-122"/>
              </a:rPr>
              <a:t>例</a:t>
            </a:r>
            <a:r>
              <a:rPr lang="en-US" altLang="zh-CN" b="1">
                <a:latin typeface="Times New Roman"/>
              </a:rPr>
              <a:t>——</a:t>
            </a:r>
            <a:r>
              <a:rPr lang="zh-CN" altLang="en-US" b="1">
                <a:latin typeface="宋体" pitchFamily="2" charset="-122"/>
              </a:rPr>
              <a:t>辅助过程部分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installId ( ) {</a:t>
            </a:r>
            <a:endParaRPr lang="en-US" altLang="zh-CN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		/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*</a:t>
            </a:r>
            <a:r>
              <a:rPr lang="en-US" altLang="zh-CN" sz="2800" b="1">
                <a:cs typeface="Times New Roman" pitchFamily="18" charset="0"/>
              </a:rPr>
              <a:t>  </a:t>
            </a:r>
            <a:r>
              <a:rPr lang="zh-CN" altLang="en-US" sz="2800" b="1">
                <a:cs typeface="Times New Roman" pitchFamily="18" charset="0"/>
              </a:rPr>
              <a:t>把词法单元装入符号表并返回指针。</a:t>
            </a:r>
            <a:endParaRPr lang="zh-CN" altLang="en-US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		yytext</a:t>
            </a:r>
            <a:r>
              <a:rPr lang="zh-CN" altLang="en-US" sz="2800" b="1">
                <a:cs typeface="Times New Roman" pitchFamily="18" charset="0"/>
              </a:rPr>
              <a:t>指向该词法单元的第一个字符，</a:t>
            </a:r>
            <a:endParaRPr lang="zh-CN" altLang="en-US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		yyleng</a:t>
            </a:r>
            <a:r>
              <a:rPr lang="zh-CN" altLang="en-US" sz="2800" b="1">
                <a:cs typeface="Times New Roman" pitchFamily="18" charset="0"/>
              </a:rPr>
              <a:t>给出的它的长度		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*</a:t>
            </a:r>
            <a:r>
              <a:rPr lang="zh-CN" altLang="en-US" sz="2800" b="1">
                <a:cs typeface="Times New Roman" pitchFamily="18" charset="0"/>
              </a:rPr>
              <a:t>/</a:t>
            </a:r>
            <a:endParaRPr lang="zh-CN" altLang="en-US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 b="1">
                <a:cs typeface="Times New Roman" pitchFamily="18" charset="0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zh-CN" altLang="en-US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installNum ( ) {</a:t>
            </a:r>
            <a:endParaRPr lang="en-US" altLang="zh-CN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itchFamily="18" charset="0"/>
              </a:rPr>
              <a:t>		/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*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zh-CN" altLang="en-US" sz="2800" b="1">
                <a:cs typeface="Times New Roman" pitchFamily="18" charset="0"/>
              </a:rPr>
              <a:t>类似上面的过程，但词法单元不是标识符而是数 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*</a:t>
            </a:r>
            <a:r>
              <a:rPr lang="zh-CN" altLang="en-US" sz="2800" b="1">
                <a:cs typeface="Times New Roman" pitchFamily="18" charset="0"/>
              </a:rPr>
              <a:t>/</a:t>
            </a:r>
            <a:endParaRPr lang="zh-CN" altLang="en-US" sz="2800" b="1">
              <a:latin typeface="宋体" pitchFamily="2" charset="-122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 b="1">
                <a:cs typeface="Times New Roman" pitchFamily="18" charset="0"/>
              </a:rPr>
              <a:t>}</a:t>
            </a:r>
          </a:p>
        </p:txBody>
      </p:sp>
      <p:sp>
        <p:nvSpPr>
          <p:cNvPr id="449541" name="Rectangle 5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  <a:ea typeface="黑体" pitchFamily="2" charset="-122"/>
              </a:rPr>
              <a:t>2.5  </a:t>
            </a:r>
            <a:r>
              <a:rPr lang="zh-CN" altLang="en-US" sz="4400" b="1">
                <a:solidFill>
                  <a:schemeClr val="tx2"/>
                </a:solidFill>
              </a:rPr>
              <a:t>词法分析器的生成器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5181600"/>
          </a:xfrm>
          <a:noFill/>
          <a:ln/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 b="1"/>
              <a:t>词法分析器的作用和接口，用高级语言编写词法分析器等内容</a:t>
            </a:r>
          </a:p>
          <a:p>
            <a:pPr algn="just">
              <a:spcBef>
                <a:spcPct val="0"/>
              </a:spcBef>
            </a:pPr>
            <a:endParaRPr lang="zh-CN" altLang="en-US" b="1">
              <a:latin typeface="宋体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 b="1"/>
              <a:t>掌握下面涉及的一些概念，它们之间转换的技巧、方法或算法</a:t>
            </a:r>
            <a:endParaRPr lang="zh-CN" altLang="en-US" b="1">
              <a:latin typeface="宋体" pitchFamily="2" charset="-122"/>
            </a:endParaRPr>
          </a:p>
          <a:p>
            <a:pPr lvl="1" algn="just">
              <a:spcBef>
                <a:spcPct val="0"/>
              </a:spcBef>
            </a:pPr>
            <a:r>
              <a:rPr lang="zh-CN" altLang="en-US" b="1"/>
              <a:t>非形式描述的语言 </a:t>
            </a:r>
            <a:r>
              <a:rPr lang="zh-CN" altLang="en-US" b="1">
                <a:sym typeface="Symbol" pitchFamily="18" charset="2"/>
              </a:rPr>
              <a:t></a:t>
            </a:r>
            <a:r>
              <a:rPr lang="zh-CN" altLang="en-US" b="1"/>
              <a:t> 正规式</a:t>
            </a:r>
          </a:p>
          <a:p>
            <a:pPr lvl="1" algn="just">
              <a:spcBef>
                <a:spcPct val="0"/>
              </a:spcBef>
            </a:pPr>
            <a:r>
              <a:rPr lang="zh-CN" altLang="en-US" b="1"/>
              <a:t>正规式 </a:t>
            </a:r>
            <a:r>
              <a:rPr lang="zh-CN" altLang="en-US" b="1">
                <a:sym typeface="Symbol" pitchFamily="18" charset="2"/>
              </a:rPr>
              <a:t></a:t>
            </a:r>
            <a:r>
              <a:rPr lang="zh-CN" altLang="en-US" b="1"/>
              <a:t> </a:t>
            </a:r>
            <a:r>
              <a:rPr lang="en-US" altLang="zh-CN" b="1"/>
              <a:t>NFA</a:t>
            </a:r>
            <a:endParaRPr lang="zh-CN" altLang="en-US" b="1"/>
          </a:p>
          <a:p>
            <a:pPr lvl="1" algn="just">
              <a:spcBef>
                <a:spcPct val="0"/>
              </a:spcBef>
            </a:pPr>
            <a:r>
              <a:rPr lang="zh-CN" altLang="en-US" b="1"/>
              <a:t>非形式描述的语言 </a:t>
            </a:r>
            <a:r>
              <a:rPr lang="zh-CN" altLang="en-US" b="1">
                <a:sym typeface="Symbol" pitchFamily="18" charset="2"/>
              </a:rPr>
              <a:t></a:t>
            </a:r>
            <a:r>
              <a:rPr lang="zh-CN" altLang="en-US" b="1"/>
              <a:t> </a:t>
            </a:r>
            <a:r>
              <a:rPr lang="en-US" altLang="zh-CN" b="1"/>
              <a:t>NFA</a:t>
            </a:r>
          </a:p>
          <a:p>
            <a:pPr lvl="1" algn="just">
              <a:spcBef>
                <a:spcPct val="0"/>
              </a:spcBef>
            </a:pPr>
            <a:r>
              <a:rPr lang="en-US" altLang="zh-CN" b="1"/>
              <a:t>NFA </a:t>
            </a:r>
            <a:r>
              <a:rPr lang="en-US" altLang="zh-CN" b="1">
                <a:sym typeface="Symbol" pitchFamily="18" charset="2"/>
              </a:rPr>
              <a:t></a:t>
            </a:r>
            <a:r>
              <a:rPr lang="en-US" altLang="zh-CN" b="1"/>
              <a:t> DFA</a:t>
            </a:r>
            <a:endParaRPr lang="zh-CN" altLang="en-US" b="1"/>
          </a:p>
          <a:p>
            <a:pPr lvl="1" algn="just">
              <a:spcBef>
                <a:spcPct val="0"/>
              </a:spcBef>
            </a:pPr>
            <a:r>
              <a:rPr lang="en-US" altLang="zh-CN" b="1"/>
              <a:t>DFA </a:t>
            </a:r>
            <a:r>
              <a:rPr lang="en-US" altLang="zh-CN" b="1">
                <a:sym typeface="Symbol" pitchFamily="18" charset="2"/>
              </a:rPr>
              <a:t></a:t>
            </a:r>
            <a:r>
              <a:rPr lang="en-US" altLang="zh-CN" b="1"/>
              <a:t> </a:t>
            </a:r>
            <a:r>
              <a:rPr lang="zh-CN" altLang="en-US" b="1"/>
              <a:t>最简</a:t>
            </a:r>
            <a:r>
              <a:rPr lang="en-US" altLang="zh-CN" b="1"/>
              <a:t>DFA</a:t>
            </a:r>
          </a:p>
          <a:p>
            <a:pPr lvl="1" algn="just">
              <a:spcBef>
                <a:spcPct val="0"/>
              </a:spcBef>
            </a:pPr>
            <a:r>
              <a:rPr lang="zh-CN" altLang="en-US" b="1"/>
              <a:t>非形式描述的语言 </a:t>
            </a:r>
            <a:r>
              <a:rPr lang="zh-CN" altLang="en-US" b="1">
                <a:sym typeface="Symbol" pitchFamily="18" charset="2"/>
              </a:rPr>
              <a:t></a:t>
            </a:r>
            <a:r>
              <a:rPr lang="zh-CN" altLang="en-US" b="1"/>
              <a:t> </a:t>
            </a:r>
            <a:r>
              <a:rPr lang="en-US" altLang="zh-CN" b="1"/>
              <a:t>DFA（</a:t>
            </a:r>
            <a:r>
              <a:rPr lang="zh-CN" altLang="en-US" b="1"/>
              <a:t>或最简</a:t>
            </a:r>
            <a:r>
              <a:rPr lang="en-US" altLang="zh-CN" b="1"/>
              <a:t>DFA）</a:t>
            </a: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本  章  要  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/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 b="1">
                <a:latin typeface="宋体" pitchFamily="2" charset="-122"/>
              </a:rPr>
              <a:t>叙述下面的正规式描述的语言，并画出接受该语言的最简</a:t>
            </a:r>
            <a:r>
              <a:rPr lang="en-US" altLang="zh-CN" b="1"/>
              <a:t>DFA</a:t>
            </a:r>
            <a:r>
              <a:rPr lang="zh-CN" altLang="en-US" b="1">
                <a:latin typeface="宋体" pitchFamily="2" charset="-122"/>
              </a:rPr>
              <a:t>的状态转换图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b="1">
                <a:latin typeface="宋体" pitchFamily="2" charset="-122"/>
              </a:rPr>
              <a:t>			</a:t>
            </a:r>
            <a:r>
              <a:rPr lang="zh-CN" altLang="en-US" b="1"/>
              <a:t>(1|01)</a:t>
            </a:r>
            <a:r>
              <a:rPr lang="zh-CN" altLang="en-US" b="1">
                <a:latin typeface="Arial" charset="0"/>
                <a:cs typeface="Arial" charset="0"/>
              </a:rPr>
              <a:t>* </a:t>
            </a:r>
            <a:r>
              <a:rPr lang="zh-CN" altLang="en-US" b="1"/>
              <a:t>0</a:t>
            </a:r>
            <a:r>
              <a:rPr lang="zh-CN" altLang="en-US" b="1">
                <a:latin typeface="Arial" charset="0"/>
                <a:cs typeface="Arial" charset="0"/>
              </a:rPr>
              <a:t>*</a:t>
            </a:r>
            <a:endParaRPr lang="zh-CN" altLang="en-US" b="1">
              <a:latin typeface="宋体" pitchFamily="2" charset="-122"/>
            </a:endParaRPr>
          </a:p>
          <a:p>
            <a:pPr lvl="1" algn="just">
              <a:spcBef>
                <a:spcPct val="0"/>
              </a:spcBef>
            </a:pPr>
            <a:r>
              <a:rPr lang="zh-CN" altLang="en-US" b="1">
                <a:latin typeface="宋体" pitchFamily="2" charset="-122"/>
              </a:rPr>
              <a:t>描述的语言是，所有不含子串</a:t>
            </a:r>
            <a:r>
              <a:rPr lang="zh-CN" altLang="en-US" b="1"/>
              <a:t>001</a:t>
            </a:r>
            <a:r>
              <a:rPr lang="zh-CN" altLang="en-US" b="1">
                <a:latin typeface="宋体" pitchFamily="2" charset="-122"/>
              </a:rPr>
              <a:t>的</a:t>
            </a:r>
            <a:r>
              <a:rPr lang="zh-CN" altLang="en-US" b="1"/>
              <a:t>0和1</a:t>
            </a:r>
            <a:r>
              <a:rPr lang="zh-CN" altLang="en-US" b="1">
                <a:latin typeface="宋体" pitchFamily="2" charset="-122"/>
              </a:rPr>
              <a:t>的串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 </a:t>
            </a:r>
            <a:endParaRPr lang="en-US" altLang="zh-CN" sz="2800" b="1">
              <a:latin typeface="宋体" pitchFamily="2" charset="-122"/>
            </a:endParaRPr>
          </a:p>
        </p:txBody>
      </p:sp>
      <p:grpSp>
        <p:nvGrpSpPr>
          <p:cNvPr id="505887" name="Group 31"/>
          <p:cNvGrpSpPr>
            <a:grpSpLocks/>
          </p:cNvGrpSpPr>
          <p:nvPr/>
        </p:nvGrpSpPr>
        <p:grpSpPr bwMode="auto">
          <a:xfrm>
            <a:off x="755650" y="3716338"/>
            <a:ext cx="8064500" cy="2835275"/>
            <a:chOff x="476" y="2341"/>
            <a:chExt cx="5080" cy="1786"/>
          </a:xfrm>
        </p:grpSpPr>
        <p:grpSp>
          <p:nvGrpSpPr>
            <p:cNvPr id="505860" name="Group 4"/>
            <p:cNvGrpSpPr>
              <a:grpSpLocks/>
            </p:cNvGrpSpPr>
            <p:nvPr/>
          </p:nvGrpSpPr>
          <p:grpSpPr bwMode="auto">
            <a:xfrm>
              <a:off x="720" y="2341"/>
              <a:ext cx="4464" cy="1200"/>
              <a:chOff x="720" y="2448"/>
              <a:chExt cx="4464" cy="1200"/>
            </a:xfrm>
          </p:grpSpPr>
          <p:grpSp>
            <p:nvGrpSpPr>
              <p:cNvPr id="505861" name="Group 5"/>
              <p:cNvGrpSpPr>
                <a:grpSpLocks/>
              </p:cNvGrpSpPr>
              <p:nvPr/>
            </p:nvGrpSpPr>
            <p:grpSpPr bwMode="auto">
              <a:xfrm>
                <a:off x="4400" y="3177"/>
                <a:ext cx="418" cy="455"/>
                <a:chOff x="5949" y="10436"/>
                <a:chExt cx="454" cy="454"/>
              </a:xfrm>
            </p:grpSpPr>
            <p:sp>
              <p:nvSpPr>
                <p:cNvPr id="505862" name="Oval 6"/>
                <p:cNvSpPr>
                  <a:spLocks noChangeArrowheads="1"/>
                </p:cNvSpPr>
                <p:nvPr/>
              </p:nvSpPr>
              <p:spPr bwMode="auto">
                <a:xfrm flipH="1">
                  <a:off x="5949" y="10436"/>
                  <a:ext cx="454" cy="45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"/>
                <a:lstStyle/>
                <a:p>
                  <a:pPr algn="just"/>
                  <a:endParaRPr lang="zh-CN" altLang="en-US" sz="1000" b="1"/>
                </a:p>
              </p:txBody>
            </p:sp>
            <p:sp>
              <p:nvSpPr>
                <p:cNvPr id="505863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6006" y="10495"/>
                  <a:ext cx="340" cy="3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0" rIns="36000" bIns="0" anchor="ctr"/>
                <a:lstStyle/>
                <a:p>
                  <a:pPr algn="just"/>
                  <a:r>
                    <a:rPr lang="zh-CN" altLang="en-US" sz="2800" b="1"/>
                    <a:t>3</a:t>
                  </a:r>
                </a:p>
              </p:txBody>
            </p:sp>
          </p:grpSp>
          <p:sp>
            <p:nvSpPr>
              <p:cNvPr id="505864" name="Line 8"/>
              <p:cNvSpPr>
                <a:spLocks noChangeShapeType="1"/>
              </p:cNvSpPr>
              <p:nvPr/>
            </p:nvSpPr>
            <p:spPr bwMode="auto">
              <a:xfrm>
                <a:off x="742" y="3407"/>
                <a:ext cx="4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zh-CN" altLang="en-US"/>
              </a:p>
            </p:txBody>
          </p:sp>
          <p:sp>
            <p:nvSpPr>
              <p:cNvPr id="505865" name="Rectangle 9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624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en-US" altLang="zh-CN" sz="2800" b="1"/>
                  <a:t>start</a:t>
                </a:r>
              </a:p>
            </p:txBody>
          </p:sp>
          <p:sp>
            <p:nvSpPr>
              <p:cNvPr id="505866" name="Line 10"/>
              <p:cNvSpPr>
                <a:spLocks noChangeShapeType="1"/>
              </p:cNvSpPr>
              <p:nvPr/>
            </p:nvSpPr>
            <p:spPr bwMode="auto">
              <a:xfrm>
                <a:off x="1706" y="3407"/>
                <a:ext cx="10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zh-CN" altLang="en-US"/>
              </a:p>
            </p:txBody>
          </p:sp>
          <p:sp>
            <p:nvSpPr>
              <p:cNvPr id="505867" name="Line 11"/>
              <p:cNvSpPr>
                <a:spLocks noChangeShapeType="1"/>
              </p:cNvSpPr>
              <p:nvPr/>
            </p:nvSpPr>
            <p:spPr bwMode="auto">
              <a:xfrm>
                <a:off x="3309" y="3413"/>
                <a:ext cx="108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zh-CN" altLang="en-US"/>
              </a:p>
            </p:txBody>
          </p:sp>
          <p:sp>
            <p:nvSpPr>
              <p:cNvPr id="505868" name="Rectangle 12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497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2800" b="1"/>
                  <a:t>0</a:t>
                </a:r>
              </a:p>
            </p:txBody>
          </p:sp>
          <p:sp>
            <p:nvSpPr>
              <p:cNvPr id="505869" name="Rectangle 13"/>
              <p:cNvSpPr>
                <a:spLocks noChangeArrowheads="1"/>
              </p:cNvSpPr>
              <p:nvPr/>
            </p:nvSpPr>
            <p:spPr bwMode="auto">
              <a:xfrm>
                <a:off x="3558" y="3163"/>
                <a:ext cx="498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2800" b="1"/>
                  <a:t>0</a:t>
                </a:r>
              </a:p>
            </p:txBody>
          </p:sp>
          <p:sp>
            <p:nvSpPr>
              <p:cNvPr id="505870" name="Freeform 14"/>
              <p:cNvSpPr>
                <a:spLocks/>
              </p:cNvSpPr>
              <p:nvPr/>
            </p:nvSpPr>
            <p:spPr bwMode="auto">
              <a:xfrm>
                <a:off x="4602" y="2744"/>
                <a:ext cx="439" cy="511"/>
              </a:xfrm>
              <a:custGeom>
                <a:avLst/>
                <a:gdLst>
                  <a:gd name="T0" fmla="*/ 190 w 439"/>
                  <a:gd name="T1" fmla="*/ 511 h 511"/>
                  <a:gd name="T2" fmla="*/ 370 w 439"/>
                  <a:gd name="T3" fmla="*/ 406 h 511"/>
                  <a:gd name="T4" fmla="*/ 439 w 439"/>
                  <a:gd name="T5" fmla="*/ 225 h 511"/>
                  <a:gd name="T6" fmla="*/ 425 w 439"/>
                  <a:gd name="T7" fmla="*/ 90 h 511"/>
                  <a:gd name="T8" fmla="*/ 301 w 439"/>
                  <a:gd name="T9" fmla="*/ 0 h 511"/>
                  <a:gd name="T10" fmla="*/ 111 w 439"/>
                  <a:gd name="T11" fmla="*/ 21 h 511"/>
                  <a:gd name="T12" fmla="*/ 16 w 439"/>
                  <a:gd name="T13" fmla="*/ 230 h 511"/>
                  <a:gd name="T14" fmla="*/ 24 w 439"/>
                  <a:gd name="T15" fmla="*/ 421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9" h="511">
                    <a:moveTo>
                      <a:pt x="190" y="511"/>
                    </a:moveTo>
                    <a:cubicBezTo>
                      <a:pt x="268" y="490"/>
                      <a:pt x="312" y="469"/>
                      <a:pt x="370" y="406"/>
                    </a:cubicBezTo>
                    <a:cubicBezTo>
                      <a:pt x="412" y="358"/>
                      <a:pt x="430" y="278"/>
                      <a:pt x="439" y="225"/>
                    </a:cubicBezTo>
                    <a:cubicBezTo>
                      <a:pt x="434" y="180"/>
                      <a:pt x="439" y="133"/>
                      <a:pt x="425" y="90"/>
                    </a:cubicBezTo>
                    <a:cubicBezTo>
                      <a:pt x="402" y="52"/>
                      <a:pt x="345" y="10"/>
                      <a:pt x="301" y="0"/>
                    </a:cubicBezTo>
                    <a:cubicBezTo>
                      <a:pt x="296" y="1"/>
                      <a:pt x="127" y="4"/>
                      <a:pt x="111" y="21"/>
                    </a:cubicBezTo>
                    <a:cubicBezTo>
                      <a:pt x="53" y="84"/>
                      <a:pt x="40" y="149"/>
                      <a:pt x="16" y="230"/>
                    </a:cubicBezTo>
                    <a:cubicBezTo>
                      <a:pt x="0" y="281"/>
                      <a:pt x="24" y="367"/>
                      <a:pt x="24" y="421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7200"/>
              <a:lstStyle/>
              <a:p>
                <a:endParaRPr lang="zh-CN" altLang="en-US"/>
              </a:p>
            </p:txBody>
          </p:sp>
          <p:sp>
            <p:nvSpPr>
              <p:cNvPr id="505871" name="Rectangle 15"/>
              <p:cNvSpPr>
                <a:spLocks noChangeArrowheads="1"/>
              </p:cNvSpPr>
              <p:nvPr/>
            </p:nvSpPr>
            <p:spPr bwMode="auto">
              <a:xfrm>
                <a:off x="2084" y="2604"/>
                <a:ext cx="497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505872" name="Rectangle 16"/>
              <p:cNvSpPr>
                <a:spLocks noChangeArrowheads="1"/>
              </p:cNvSpPr>
              <p:nvPr/>
            </p:nvSpPr>
            <p:spPr bwMode="auto">
              <a:xfrm>
                <a:off x="3838" y="2797"/>
                <a:ext cx="498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1000" b="1"/>
                  <a:t>.</a:t>
                </a:r>
              </a:p>
            </p:txBody>
          </p:sp>
          <p:sp>
            <p:nvSpPr>
              <p:cNvPr id="505873" name="Rectangle 17"/>
              <p:cNvSpPr>
                <a:spLocks noChangeArrowheads="1"/>
              </p:cNvSpPr>
              <p:nvPr/>
            </p:nvSpPr>
            <p:spPr bwMode="auto">
              <a:xfrm>
                <a:off x="1392" y="2448"/>
                <a:ext cx="498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505874" name="Rectangle 18"/>
              <p:cNvSpPr>
                <a:spLocks noChangeArrowheads="1"/>
              </p:cNvSpPr>
              <p:nvPr/>
            </p:nvSpPr>
            <p:spPr bwMode="auto">
              <a:xfrm>
                <a:off x="4686" y="2448"/>
                <a:ext cx="498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2800" b="1"/>
                  <a:t>0</a:t>
                </a:r>
              </a:p>
            </p:txBody>
          </p:sp>
          <p:grpSp>
            <p:nvGrpSpPr>
              <p:cNvPr id="505875" name="Group 19"/>
              <p:cNvGrpSpPr>
                <a:grpSpLocks/>
              </p:cNvGrpSpPr>
              <p:nvPr/>
            </p:nvGrpSpPr>
            <p:grpSpPr bwMode="auto">
              <a:xfrm>
                <a:off x="1286" y="3178"/>
                <a:ext cx="418" cy="455"/>
                <a:chOff x="3680" y="10437"/>
                <a:chExt cx="454" cy="454"/>
              </a:xfrm>
            </p:grpSpPr>
            <p:sp>
              <p:nvSpPr>
                <p:cNvPr id="505876" name="Oval 20"/>
                <p:cNvSpPr>
                  <a:spLocks noChangeArrowheads="1"/>
                </p:cNvSpPr>
                <p:nvPr/>
              </p:nvSpPr>
              <p:spPr bwMode="auto">
                <a:xfrm flipH="1">
                  <a:off x="3680" y="10437"/>
                  <a:ext cx="454" cy="45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"/>
                <a:lstStyle/>
                <a:p>
                  <a:pPr algn="just"/>
                  <a:endParaRPr lang="zh-CN" altLang="en-US" sz="1000" b="1"/>
                </a:p>
              </p:txBody>
            </p:sp>
            <p:sp>
              <p:nvSpPr>
                <p:cNvPr id="505877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738" y="10495"/>
                  <a:ext cx="340" cy="3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0" rIns="36000" bIns="0" anchor="ctr"/>
                <a:lstStyle/>
                <a:p>
                  <a:pPr algn="just"/>
                  <a:r>
                    <a:rPr lang="zh-CN" altLang="en-US" sz="2800" b="1"/>
                    <a:t>1</a:t>
                  </a:r>
                </a:p>
              </p:txBody>
            </p:sp>
          </p:grpSp>
          <p:grpSp>
            <p:nvGrpSpPr>
              <p:cNvPr id="505878" name="Group 22"/>
              <p:cNvGrpSpPr>
                <a:grpSpLocks/>
              </p:cNvGrpSpPr>
              <p:nvPr/>
            </p:nvGrpSpPr>
            <p:grpSpPr bwMode="auto">
              <a:xfrm>
                <a:off x="2838" y="3193"/>
                <a:ext cx="418" cy="455"/>
                <a:chOff x="5949" y="10436"/>
                <a:chExt cx="454" cy="454"/>
              </a:xfrm>
            </p:grpSpPr>
            <p:sp>
              <p:nvSpPr>
                <p:cNvPr id="505879" name="Oval 23"/>
                <p:cNvSpPr>
                  <a:spLocks noChangeArrowheads="1"/>
                </p:cNvSpPr>
                <p:nvPr/>
              </p:nvSpPr>
              <p:spPr bwMode="auto">
                <a:xfrm flipH="1">
                  <a:off x="5949" y="10436"/>
                  <a:ext cx="454" cy="45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"/>
                <a:lstStyle/>
                <a:p>
                  <a:pPr algn="just"/>
                  <a:endParaRPr lang="zh-CN" altLang="en-US" sz="1000" b="1"/>
                </a:p>
              </p:txBody>
            </p:sp>
            <p:sp>
              <p:nvSpPr>
                <p:cNvPr id="505880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6006" y="10495"/>
                  <a:ext cx="340" cy="3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0" rIns="36000" bIns="0" anchor="ctr"/>
                <a:lstStyle/>
                <a:p>
                  <a:pPr algn="just"/>
                  <a:r>
                    <a:rPr lang="zh-CN" altLang="en-US" sz="2800" b="1"/>
                    <a:t>2</a:t>
                  </a:r>
                </a:p>
              </p:txBody>
            </p:sp>
          </p:grpSp>
          <p:sp>
            <p:nvSpPr>
              <p:cNvPr id="505881" name="Freeform 25"/>
              <p:cNvSpPr>
                <a:spLocks/>
              </p:cNvSpPr>
              <p:nvPr/>
            </p:nvSpPr>
            <p:spPr bwMode="auto">
              <a:xfrm>
                <a:off x="1663" y="2876"/>
                <a:ext cx="1327" cy="377"/>
              </a:xfrm>
              <a:custGeom>
                <a:avLst/>
                <a:gdLst>
                  <a:gd name="T0" fmla="*/ 1440 w 1440"/>
                  <a:gd name="T1" fmla="*/ 332 h 377"/>
                  <a:gd name="T2" fmla="*/ 1213 w 1440"/>
                  <a:gd name="T3" fmla="*/ 167 h 377"/>
                  <a:gd name="T4" fmla="*/ 703 w 1440"/>
                  <a:gd name="T5" fmla="*/ 2 h 377"/>
                  <a:gd name="T6" fmla="*/ 238 w 1440"/>
                  <a:gd name="T7" fmla="*/ 182 h 377"/>
                  <a:gd name="T8" fmla="*/ 0 w 1440"/>
                  <a:gd name="T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0" h="377">
                    <a:moveTo>
                      <a:pt x="1440" y="332"/>
                    </a:moveTo>
                    <a:cubicBezTo>
                      <a:pt x="1402" y="305"/>
                      <a:pt x="1336" y="222"/>
                      <a:pt x="1213" y="167"/>
                    </a:cubicBezTo>
                    <a:cubicBezTo>
                      <a:pt x="1090" y="112"/>
                      <a:pt x="865" y="0"/>
                      <a:pt x="703" y="2"/>
                    </a:cubicBezTo>
                    <a:cubicBezTo>
                      <a:pt x="541" y="4"/>
                      <a:pt x="355" y="120"/>
                      <a:pt x="238" y="182"/>
                    </a:cubicBezTo>
                    <a:cubicBezTo>
                      <a:pt x="121" y="244"/>
                      <a:pt x="50" y="336"/>
                      <a:pt x="0" y="37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5882" name="Freeform 26"/>
              <p:cNvSpPr>
                <a:spLocks/>
              </p:cNvSpPr>
              <p:nvPr/>
            </p:nvSpPr>
            <p:spPr bwMode="auto">
              <a:xfrm>
                <a:off x="1344" y="2688"/>
                <a:ext cx="414" cy="480"/>
              </a:xfrm>
              <a:custGeom>
                <a:avLst/>
                <a:gdLst>
                  <a:gd name="T0" fmla="*/ 226 w 414"/>
                  <a:gd name="T1" fmla="*/ 480 h 480"/>
                  <a:gd name="T2" fmla="*/ 362 w 414"/>
                  <a:gd name="T3" fmla="*/ 366 h 480"/>
                  <a:gd name="T4" fmla="*/ 414 w 414"/>
                  <a:gd name="T5" fmla="*/ 251 h 480"/>
                  <a:gd name="T6" fmla="*/ 372 w 414"/>
                  <a:gd name="T7" fmla="*/ 73 h 480"/>
                  <a:gd name="T8" fmla="*/ 257 w 414"/>
                  <a:gd name="T9" fmla="*/ 0 h 480"/>
                  <a:gd name="T10" fmla="*/ 79 w 414"/>
                  <a:gd name="T11" fmla="*/ 52 h 480"/>
                  <a:gd name="T12" fmla="*/ 16 w 414"/>
                  <a:gd name="T13" fmla="*/ 251 h 480"/>
                  <a:gd name="T14" fmla="*/ 47 w 414"/>
                  <a:gd name="T15" fmla="*/ 471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4" h="480">
                    <a:moveTo>
                      <a:pt x="226" y="480"/>
                    </a:moveTo>
                    <a:cubicBezTo>
                      <a:pt x="304" y="459"/>
                      <a:pt x="304" y="429"/>
                      <a:pt x="362" y="366"/>
                    </a:cubicBezTo>
                    <a:cubicBezTo>
                      <a:pt x="404" y="318"/>
                      <a:pt x="405" y="304"/>
                      <a:pt x="414" y="251"/>
                    </a:cubicBezTo>
                    <a:cubicBezTo>
                      <a:pt x="409" y="206"/>
                      <a:pt x="386" y="116"/>
                      <a:pt x="372" y="73"/>
                    </a:cubicBezTo>
                    <a:cubicBezTo>
                      <a:pt x="349" y="35"/>
                      <a:pt x="301" y="10"/>
                      <a:pt x="257" y="0"/>
                    </a:cubicBezTo>
                    <a:cubicBezTo>
                      <a:pt x="252" y="1"/>
                      <a:pt x="95" y="35"/>
                      <a:pt x="79" y="52"/>
                    </a:cubicBezTo>
                    <a:cubicBezTo>
                      <a:pt x="21" y="115"/>
                      <a:pt x="40" y="170"/>
                      <a:pt x="16" y="251"/>
                    </a:cubicBezTo>
                    <a:cubicBezTo>
                      <a:pt x="0" y="302"/>
                      <a:pt x="47" y="417"/>
                      <a:pt x="47" y="471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7200"/>
              <a:lstStyle/>
              <a:p>
                <a:endParaRPr lang="zh-CN" altLang="en-US"/>
              </a:p>
            </p:txBody>
          </p:sp>
        </p:grpSp>
        <p:sp>
          <p:nvSpPr>
            <p:cNvPr id="505883" name="Rectangle 27"/>
            <p:cNvSpPr>
              <a:spLocks noChangeArrowheads="1"/>
            </p:cNvSpPr>
            <p:nvPr/>
          </p:nvSpPr>
          <p:spPr bwMode="auto">
            <a:xfrm>
              <a:off x="476" y="3595"/>
              <a:ext cx="149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 anchor="ctr"/>
            <a:lstStyle/>
            <a:p>
              <a:r>
                <a:rPr lang="zh-CN" altLang="en-US" sz="2800" b="1"/>
                <a:t>刚读过的不是</a:t>
              </a:r>
              <a:r>
                <a:rPr lang="en-US" altLang="zh-CN" sz="2800" b="1"/>
                <a:t>0</a:t>
              </a:r>
            </a:p>
          </p:txBody>
        </p:sp>
        <p:sp>
          <p:nvSpPr>
            <p:cNvPr id="505884" name="Rectangle 28"/>
            <p:cNvSpPr>
              <a:spLocks noChangeArrowheads="1"/>
            </p:cNvSpPr>
            <p:nvPr/>
          </p:nvSpPr>
          <p:spPr bwMode="auto">
            <a:xfrm>
              <a:off x="2290" y="3612"/>
              <a:ext cx="149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 anchor="ctr"/>
            <a:lstStyle/>
            <a:p>
              <a:r>
                <a:rPr lang="zh-CN" altLang="en-US" sz="2800" b="1"/>
                <a:t>连续读过一个</a:t>
              </a:r>
              <a:r>
                <a:rPr lang="en-US" altLang="zh-CN" sz="2800" b="1"/>
                <a:t>0</a:t>
              </a:r>
            </a:p>
          </p:txBody>
        </p:sp>
        <p:sp>
          <p:nvSpPr>
            <p:cNvPr id="505885" name="Rectangle 29"/>
            <p:cNvSpPr>
              <a:spLocks noChangeArrowheads="1"/>
            </p:cNvSpPr>
            <p:nvPr/>
          </p:nvSpPr>
          <p:spPr bwMode="auto">
            <a:xfrm>
              <a:off x="4105" y="3612"/>
              <a:ext cx="1451" cy="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 anchor="ctr"/>
            <a:lstStyle/>
            <a:p>
              <a:pPr algn="l"/>
              <a:r>
                <a:rPr lang="zh-CN" altLang="en-US" sz="2800" b="1"/>
                <a:t>连续读过</a:t>
              </a:r>
            </a:p>
            <a:p>
              <a:pPr algn="l"/>
              <a:r>
                <a:rPr lang="zh-CN" altLang="en-US" sz="2800" b="1"/>
                <a:t>不少于两个</a:t>
              </a:r>
              <a:r>
                <a:rPr lang="en-US" altLang="zh-CN" sz="2800" b="1"/>
                <a:t>0</a:t>
              </a:r>
              <a:endParaRPr lang="zh-CN" altLang="en-US" sz="2800" b="1"/>
            </a:p>
          </p:txBody>
        </p:sp>
      </p:grpSp>
      <p:sp>
        <p:nvSpPr>
          <p:cNvPr id="505889" name="Rectangle 33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例  题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956" name="Group 4"/>
          <p:cNvGrpSpPr>
            <a:grpSpLocks/>
          </p:cNvGrpSpPr>
          <p:nvPr/>
        </p:nvGrpSpPr>
        <p:grpSpPr bwMode="auto">
          <a:xfrm>
            <a:off x="228600" y="1844675"/>
            <a:ext cx="8591550" cy="4968875"/>
            <a:chOff x="144" y="1162"/>
            <a:chExt cx="5412" cy="3130"/>
          </a:xfrm>
        </p:grpSpPr>
        <p:sp>
          <p:nvSpPr>
            <p:cNvPr id="509957" name="Oval 5"/>
            <p:cNvSpPr>
              <a:spLocks noChangeArrowheads="1"/>
            </p:cNvSpPr>
            <p:nvPr/>
          </p:nvSpPr>
          <p:spPr bwMode="auto">
            <a:xfrm flipH="1">
              <a:off x="656" y="2478"/>
              <a:ext cx="600" cy="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/>
            <a:lstStyle/>
            <a:p>
              <a:pPr algn="just"/>
              <a:r>
                <a:rPr lang="en-US" altLang="zh-CN" sz="2800" b="1"/>
                <a:t>bbb</a:t>
              </a:r>
            </a:p>
          </p:txBody>
        </p:sp>
        <p:sp>
          <p:nvSpPr>
            <p:cNvPr id="509958" name="Line 6"/>
            <p:cNvSpPr>
              <a:spLocks noChangeShapeType="1"/>
            </p:cNvSpPr>
            <p:nvPr/>
          </p:nvSpPr>
          <p:spPr bwMode="auto">
            <a:xfrm flipV="1">
              <a:off x="196" y="2710"/>
              <a:ext cx="471" cy="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/>
            </a:p>
          </p:txBody>
        </p:sp>
        <p:sp>
          <p:nvSpPr>
            <p:cNvPr id="509959" name="Line 7"/>
            <p:cNvSpPr>
              <a:spLocks noChangeShapeType="1"/>
            </p:cNvSpPr>
            <p:nvPr/>
          </p:nvSpPr>
          <p:spPr bwMode="auto">
            <a:xfrm>
              <a:off x="1292" y="2750"/>
              <a:ext cx="4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/>
            </a:p>
          </p:txBody>
        </p:sp>
        <p:sp>
          <p:nvSpPr>
            <p:cNvPr id="509960" name="Line 8"/>
            <p:cNvSpPr>
              <a:spLocks noChangeShapeType="1"/>
            </p:cNvSpPr>
            <p:nvPr/>
          </p:nvSpPr>
          <p:spPr bwMode="auto">
            <a:xfrm flipV="1">
              <a:off x="2226" y="1933"/>
              <a:ext cx="835" cy="6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/>
            </a:p>
          </p:txBody>
        </p:sp>
        <p:sp>
          <p:nvSpPr>
            <p:cNvPr id="509961" name="Line 9"/>
            <p:cNvSpPr>
              <a:spLocks noChangeShapeType="1"/>
            </p:cNvSpPr>
            <p:nvPr/>
          </p:nvSpPr>
          <p:spPr bwMode="auto">
            <a:xfrm>
              <a:off x="2245" y="2931"/>
              <a:ext cx="754" cy="5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/>
            </a:p>
          </p:txBody>
        </p:sp>
        <p:sp>
          <p:nvSpPr>
            <p:cNvPr id="509962" name="Freeform 10"/>
            <p:cNvSpPr>
              <a:spLocks/>
            </p:cNvSpPr>
            <p:nvPr/>
          </p:nvSpPr>
          <p:spPr bwMode="auto">
            <a:xfrm>
              <a:off x="3560" y="2024"/>
              <a:ext cx="734" cy="286"/>
            </a:xfrm>
            <a:custGeom>
              <a:avLst/>
              <a:gdLst>
                <a:gd name="T0" fmla="*/ 0 w 945"/>
                <a:gd name="T1" fmla="*/ 0 h 365"/>
                <a:gd name="T2" fmla="*/ 945 w 945"/>
                <a:gd name="T3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5" h="365">
                  <a:moveTo>
                    <a:pt x="0" y="0"/>
                  </a:moveTo>
                  <a:lnTo>
                    <a:pt x="945" y="36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/>
            </a:p>
          </p:txBody>
        </p:sp>
        <p:sp>
          <p:nvSpPr>
            <p:cNvPr id="509963" name="Line 11"/>
            <p:cNvSpPr>
              <a:spLocks noChangeShapeType="1"/>
            </p:cNvSpPr>
            <p:nvPr/>
          </p:nvSpPr>
          <p:spPr bwMode="auto">
            <a:xfrm flipV="1">
              <a:off x="3560" y="1445"/>
              <a:ext cx="730" cy="2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/>
            </a:p>
          </p:txBody>
        </p:sp>
        <p:sp>
          <p:nvSpPr>
            <p:cNvPr id="509964" name="Line 12"/>
            <p:cNvSpPr>
              <a:spLocks noChangeShapeType="1"/>
            </p:cNvSpPr>
            <p:nvPr/>
          </p:nvSpPr>
          <p:spPr bwMode="auto">
            <a:xfrm flipV="1">
              <a:off x="3560" y="3182"/>
              <a:ext cx="748" cy="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/>
            </a:p>
          </p:txBody>
        </p:sp>
        <p:sp>
          <p:nvSpPr>
            <p:cNvPr id="509965" name="Line 13"/>
            <p:cNvSpPr>
              <a:spLocks noChangeShapeType="1"/>
            </p:cNvSpPr>
            <p:nvPr/>
          </p:nvSpPr>
          <p:spPr bwMode="auto">
            <a:xfrm>
              <a:off x="3560" y="3702"/>
              <a:ext cx="780" cy="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/>
            </a:p>
          </p:txBody>
        </p:sp>
        <p:sp>
          <p:nvSpPr>
            <p:cNvPr id="509966" name="Rectangle 14"/>
            <p:cNvSpPr>
              <a:spLocks noChangeArrowheads="1"/>
            </p:cNvSpPr>
            <p:nvPr/>
          </p:nvSpPr>
          <p:spPr bwMode="auto">
            <a:xfrm>
              <a:off x="1338" y="2432"/>
              <a:ext cx="363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sz="2800" b="1"/>
                <a:t>a</a:t>
              </a:r>
            </a:p>
          </p:txBody>
        </p:sp>
        <p:sp>
          <p:nvSpPr>
            <p:cNvPr id="509967" name="Rectangle 15"/>
            <p:cNvSpPr>
              <a:spLocks noChangeArrowheads="1"/>
            </p:cNvSpPr>
            <p:nvPr/>
          </p:nvSpPr>
          <p:spPr bwMode="auto">
            <a:xfrm>
              <a:off x="2464" y="1954"/>
              <a:ext cx="46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sz="2800" b="1"/>
                <a:t>a</a:t>
              </a:r>
            </a:p>
          </p:txBody>
        </p:sp>
        <p:sp>
          <p:nvSpPr>
            <p:cNvPr id="509968" name="Rectangle 16"/>
            <p:cNvSpPr>
              <a:spLocks noChangeArrowheads="1"/>
            </p:cNvSpPr>
            <p:nvPr/>
          </p:nvSpPr>
          <p:spPr bwMode="auto">
            <a:xfrm>
              <a:off x="2567" y="2911"/>
              <a:ext cx="30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sz="2800" b="1"/>
                <a:t>b</a:t>
              </a:r>
            </a:p>
          </p:txBody>
        </p:sp>
        <p:sp>
          <p:nvSpPr>
            <p:cNvPr id="509969" name="Rectangle 17"/>
            <p:cNvSpPr>
              <a:spLocks noChangeArrowheads="1"/>
            </p:cNvSpPr>
            <p:nvPr/>
          </p:nvSpPr>
          <p:spPr bwMode="auto">
            <a:xfrm>
              <a:off x="1066" y="2024"/>
              <a:ext cx="413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sz="2800" b="1"/>
                <a:t>b</a:t>
              </a:r>
            </a:p>
          </p:txBody>
        </p:sp>
        <p:sp>
          <p:nvSpPr>
            <p:cNvPr id="509970" name="Rectangle 18"/>
            <p:cNvSpPr>
              <a:spLocks noChangeArrowheads="1"/>
            </p:cNvSpPr>
            <p:nvPr/>
          </p:nvSpPr>
          <p:spPr bwMode="auto">
            <a:xfrm>
              <a:off x="3631" y="1346"/>
              <a:ext cx="46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sz="2800" b="1"/>
                <a:t>a</a:t>
              </a:r>
            </a:p>
          </p:txBody>
        </p:sp>
        <p:sp>
          <p:nvSpPr>
            <p:cNvPr id="509971" name="Rectangle 19"/>
            <p:cNvSpPr>
              <a:spLocks noChangeArrowheads="1"/>
            </p:cNvSpPr>
            <p:nvPr/>
          </p:nvSpPr>
          <p:spPr bwMode="auto">
            <a:xfrm>
              <a:off x="3701" y="3012"/>
              <a:ext cx="46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sz="2800" b="1"/>
                <a:t>a</a:t>
              </a:r>
            </a:p>
          </p:txBody>
        </p:sp>
        <p:sp>
          <p:nvSpPr>
            <p:cNvPr id="509972" name="Rectangle 20"/>
            <p:cNvSpPr>
              <a:spLocks noChangeArrowheads="1"/>
            </p:cNvSpPr>
            <p:nvPr/>
          </p:nvSpPr>
          <p:spPr bwMode="auto">
            <a:xfrm>
              <a:off x="3804" y="1853"/>
              <a:ext cx="36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sz="2800" b="1"/>
                <a:t>b</a:t>
              </a:r>
            </a:p>
          </p:txBody>
        </p:sp>
        <p:sp>
          <p:nvSpPr>
            <p:cNvPr id="509973" name="Rectangle 21"/>
            <p:cNvSpPr>
              <a:spLocks noChangeArrowheads="1"/>
            </p:cNvSpPr>
            <p:nvPr/>
          </p:nvSpPr>
          <p:spPr bwMode="auto">
            <a:xfrm>
              <a:off x="3833" y="3612"/>
              <a:ext cx="32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sz="2800" b="1"/>
                <a:t>b</a:t>
              </a:r>
            </a:p>
          </p:txBody>
        </p:sp>
        <p:sp>
          <p:nvSpPr>
            <p:cNvPr id="509974" name="Rectangle 22"/>
            <p:cNvSpPr>
              <a:spLocks noChangeArrowheads="1"/>
            </p:cNvSpPr>
            <p:nvPr/>
          </p:nvSpPr>
          <p:spPr bwMode="auto">
            <a:xfrm>
              <a:off x="144" y="2407"/>
              <a:ext cx="56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sz="2800" b="1"/>
                <a:t>start</a:t>
              </a:r>
            </a:p>
          </p:txBody>
        </p:sp>
        <p:grpSp>
          <p:nvGrpSpPr>
            <p:cNvPr id="509975" name="Group 23"/>
            <p:cNvGrpSpPr>
              <a:grpSpLocks/>
            </p:cNvGrpSpPr>
            <p:nvPr/>
          </p:nvGrpSpPr>
          <p:grpSpPr bwMode="auto">
            <a:xfrm>
              <a:off x="4332" y="3748"/>
              <a:ext cx="679" cy="544"/>
              <a:chOff x="613" y="2432"/>
              <a:chExt cx="679" cy="544"/>
            </a:xfrm>
          </p:grpSpPr>
          <p:sp>
            <p:nvSpPr>
              <p:cNvPr id="509976" name="Oval 24"/>
              <p:cNvSpPr>
                <a:spLocks noChangeArrowheads="1"/>
              </p:cNvSpPr>
              <p:nvPr/>
            </p:nvSpPr>
            <p:spPr bwMode="auto">
              <a:xfrm flipH="1">
                <a:off x="657" y="2478"/>
                <a:ext cx="600" cy="4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36000" rIns="18000" bIns="36000"/>
              <a:lstStyle/>
              <a:p>
                <a:pPr algn="just"/>
                <a:r>
                  <a:rPr lang="en-US" altLang="zh-CN" sz="2800" b="1"/>
                  <a:t>abb</a:t>
                </a:r>
              </a:p>
            </p:txBody>
          </p:sp>
          <p:sp>
            <p:nvSpPr>
              <p:cNvPr id="509977" name="Oval 25"/>
              <p:cNvSpPr>
                <a:spLocks noChangeArrowheads="1"/>
              </p:cNvSpPr>
              <p:nvPr/>
            </p:nvSpPr>
            <p:spPr bwMode="auto">
              <a:xfrm flipH="1">
                <a:off x="613" y="2432"/>
                <a:ext cx="679" cy="5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/>
              <a:p>
                <a:pPr algn="just"/>
                <a:endParaRPr lang="zh-CN" altLang="en-US" sz="1000" b="1"/>
              </a:p>
            </p:txBody>
          </p:sp>
        </p:grpSp>
        <p:grpSp>
          <p:nvGrpSpPr>
            <p:cNvPr id="509978" name="Group 26"/>
            <p:cNvGrpSpPr>
              <a:grpSpLocks/>
            </p:cNvGrpSpPr>
            <p:nvPr/>
          </p:nvGrpSpPr>
          <p:grpSpPr bwMode="auto">
            <a:xfrm>
              <a:off x="4332" y="1162"/>
              <a:ext cx="679" cy="544"/>
              <a:chOff x="613" y="2432"/>
              <a:chExt cx="679" cy="544"/>
            </a:xfrm>
          </p:grpSpPr>
          <p:sp>
            <p:nvSpPr>
              <p:cNvPr id="509979" name="Oval 27"/>
              <p:cNvSpPr>
                <a:spLocks noChangeArrowheads="1"/>
              </p:cNvSpPr>
              <p:nvPr/>
            </p:nvSpPr>
            <p:spPr bwMode="auto">
              <a:xfrm flipH="1">
                <a:off x="657" y="2478"/>
                <a:ext cx="600" cy="4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36000" rIns="18000" bIns="36000"/>
              <a:lstStyle/>
              <a:p>
                <a:pPr algn="just"/>
                <a:r>
                  <a:rPr lang="en-US" altLang="zh-CN" sz="2800" b="1"/>
                  <a:t>aaa</a:t>
                </a:r>
              </a:p>
            </p:txBody>
          </p:sp>
          <p:sp>
            <p:nvSpPr>
              <p:cNvPr id="509980" name="Oval 28"/>
              <p:cNvSpPr>
                <a:spLocks noChangeArrowheads="1"/>
              </p:cNvSpPr>
              <p:nvPr/>
            </p:nvSpPr>
            <p:spPr bwMode="auto">
              <a:xfrm flipH="1">
                <a:off x="613" y="2432"/>
                <a:ext cx="679" cy="5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/>
              <a:p>
                <a:pPr algn="just"/>
                <a:endParaRPr lang="zh-CN" altLang="en-US" sz="1000" b="1"/>
              </a:p>
            </p:txBody>
          </p:sp>
        </p:grpSp>
        <p:grpSp>
          <p:nvGrpSpPr>
            <p:cNvPr id="509981" name="Group 29"/>
            <p:cNvGrpSpPr>
              <a:grpSpLocks/>
            </p:cNvGrpSpPr>
            <p:nvPr/>
          </p:nvGrpSpPr>
          <p:grpSpPr bwMode="auto">
            <a:xfrm>
              <a:off x="4332" y="2024"/>
              <a:ext cx="679" cy="544"/>
              <a:chOff x="613" y="2432"/>
              <a:chExt cx="679" cy="544"/>
            </a:xfrm>
          </p:grpSpPr>
          <p:sp>
            <p:nvSpPr>
              <p:cNvPr id="509982" name="Oval 30"/>
              <p:cNvSpPr>
                <a:spLocks noChangeArrowheads="1"/>
              </p:cNvSpPr>
              <p:nvPr/>
            </p:nvSpPr>
            <p:spPr bwMode="auto">
              <a:xfrm flipH="1">
                <a:off x="657" y="2478"/>
                <a:ext cx="600" cy="4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36000" rIns="18000" bIns="36000"/>
              <a:lstStyle/>
              <a:p>
                <a:pPr algn="just"/>
                <a:r>
                  <a:rPr lang="en-US" altLang="zh-CN" sz="2800" b="1"/>
                  <a:t>aab</a:t>
                </a:r>
              </a:p>
            </p:txBody>
          </p:sp>
          <p:sp>
            <p:nvSpPr>
              <p:cNvPr id="509983" name="Oval 31"/>
              <p:cNvSpPr>
                <a:spLocks noChangeArrowheads="1"/>
              </p:cNvSpPr>
              <p:nvPr/>
            </p:nvSpPr>
            <p:spPr bwMode="auto">
              <a:xfrm flipH="1">
                <a:off x="613" y="2432"/>
                <a:ext cx="679" cy="5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/>
              <a:p>
                <a:pPr algn="just"/>
                <a:endParaRPr lang="zh-CN" altLang="en-US" sz="1000" b="1"/>
              </a:p>
            </p:txBody>
          </p:sp>
        </p:grpSp>
        <p:grpSp>
          <p:nvGrpSpPr>
            <p:cNvPr id="509984" name="Group 32"/>
            <p:cNvGrpSpPr>
              <a:grpSpLocks/>
            </p:cNvGrpSpPr>
            <p:nvPr/>
          </p:nvGrpSpPr>
          <p:grpSpPr bwMode="auto">
            <a:xfrm>
              <a:off x="4332" y="2886"/>
              <a:ext cx="679" cy="544"/>
              <a:chOff x="613" y="2432"/>
              <a:chExt cx="679" cy="544"/>
            </a:xfrm>
          </p:grpSpPr>
          <p:sp>
            <p:nvSpPr>
              <p:cNvPr id="509985" name="Oval 33"/>
              <p:cNvSpPr>
                <a:spLocks noChangeArrowheads="1"/>
              </p:cNvSpPr>
              <p:nvPr/>
            </p:nvSpPr>
            <p:spPr bwMode="auto">
              <a:xfrm flipH="1">
                <a:off x="657" y="2478"/>
                <a:ext cx="600" cy="4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36000" rIns="18000" bIns="36000"/>
              <a:lstStyle/>
              <a:p>
                <a:pPr algn="just"/>
                <a:r>
                  <a:rPr lang="en-US" altLang="zh-CN" sz="2800" b="1"/>
                  <a:t>aba</a:t>
                </a:r>
              </a:p>
            </p:txBody>
          </p:sp>
          <p:sp>
            <p:nvSpPr>
              <p:cNvPr id="509986" name="Oval 34"/>
              <p:cNvSpPr>
                <a:spLocks noChangeArrowheads="1"/>
              </p:cNvSpPr>
              <p:nvPr/>
            </p:nvSpPr>
            <p:spPr bwMode="auto">
              <a:xfrm flipH="1">
                <a:off x="613" y="2432"/>
                <a:ext cx="679" cy="5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/>
              <a:p>
                <a:pPr algn="just"/>
                <a:endParaRPr lang="zh-CN" altLang="en-US" sz="1000" b="1"/>
              </a:p>
            </p:txBody>
          </p:sp>
        </p:grpSp>
        <p:sp>
          <p:nvSpPr>
            <p:cNvPr id="509987" name="Oval 35"/>
            <p:cNvSpPr>
              <a:spLocks noChangeArrowheads="1"/>
            </p:cNvSpPr>
            <p:nvPr/>
          </p:nvSpPr>
          <p:spPr bwMode="auto">
            <a:xfrm flipH="1">
              <a:off x="1746" y="2523"/>
              <a:ext cx="600" cy="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/>
            <a:lstStyle/>
            <a:p>
              <a:pPr algn="just"/>
              <a:r>
                <a:rPr lang="en-US" altLang="zh-CN" sz="2800" b="1"/>
                <a:t>bba</a:t>
              </a:r>
            </a:p>
          </p:txBody>
        </p:sp>
        <p:sp>
          <p:nvSpPr>
            <p:cNvPr id="509988" name="Oval 36"/>
            <p:cNvSpPr>
              <a:spLocks noChangeArrowheads="1"/>
            </p:cNvSpPr>
            <p:nvPr/>
          </p:nvSpPr>
          <p:spPr bwMode="auto">
            <a:xfrm flipH="1">
              <a:off x="3016" y="1616"/>
              <a:ext cx="600" cy="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/>
            <a:lstStyle/>
            <a:p>
              <a:pPr algn="just"/>
              <a:r>
                <a:rPr lang="en-US" altLang="zh-CN" sz="2800" b="1"/>
                <a:t>baa</a:t>
              </a:r>
            </a:p>
          </p:txBody>
        </p:sp>
        <p:sp>
          <p:nvSpPr>
            <p:cNvPr id="509989" name="Oval 37"/>
            <p:cNvSpPr>
              <a:spLocks noChangeArrowheads="1"/>
            </p:cNvSpPr>
            <p:nvPr/>
          </p:nvSpPr>
          <p:spPr bwMode="auto">
            <a:xfrm flipH="1">
              <a:off x="2971" y="3339"/>
              <a:ext cx="600" cy="4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/>
            <a:lstStyle/>
            <a:p>
              <a:pPr algn="just"/>
              <a:r>
                <a:rPr lang="en-US" altLang="zh-CN" sz="2800" b="1"/>
                <a:t>bab</a:t>
              </a:r>
            </a:p>
          </p:txBody>
        </p:sp>
        <p:sp>
          <p:nvSpPr>
            <p:cNvPr id="509990" name="Line 38"/>
            <p:cNvSpPr>
              <a:spLocks noChangeShapeType="1"/>
            </p:cNvSpPr>
            <p:nvPr/>
          </p:nvSpPr>
          <p:spPr bwMode="auto">
            <a:xfrm>
              <a:off x="4649" y="1706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509991" name="Line 39"/>
            <p:cNvSpPr>
              <a:spLocks noChangeShapeType="1"/>
            </p:cNvSpPr>
            <p:nvPr/>
          </p:nvSpPr>
          <p:spPr bwMode="auto">
            <a:xfrm>
              <a:off x="4649" y="2568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509992" name="Freeform 40"/>
            <p:cNvSpPr>
              <a:spLocks/>
            </p:cNvSpPr>
            <p:nvPr/>
          </p:nvSpPr>
          <p:spPr bwMode="auto">
            <a:xfrm>
              <a:off x="5012" y="1207"/>
              <a:ext cx="466" cy="447"/>
            </a:xfrm>
            <a:custGeom>
              <a:avLst/>
              <a:gdLst>
                <a:gd name="T0" fmla="*/ 0 w 434"/>
                <a:gd name="T1" fmla="*/ 48 h 426"/>
                <a:gd name="T2" fmla="*/ 96 w 434"/>
                <a:gd name="T3" fmla="*/ 0 h 426"/>
                <a:gd name="T4" fmla="*/ 288 w 434"/>
                <a:gd name="T5" fmla="*/ 48 h 426"/>
                <a:gd name="T6" fmla="*/ 428 w 434"/>
                <a:gd name="T7" fmla="*/ 233 h 426"/>
                <a:gd name="T8" fmla="*/ 323 w 434"/>
                <a:gd name="T9" fmla="*/ 401 h 426"/>
                <a:gd name="T10" fmla="*/ 144 w 434"/>
                <a:gd name="T11" fmla="*/ 384 h 426"/>
                <a:gd name="T12" fmla="*/ 0 w 434"/>
                <a:gd name="T13" fmla="*/ 28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426">
                  <a:moveTo>
                    <a:pt x="0" y="48"/>
                  </a:moveTo>
                  <a:cubicBezTo>
                    <a:pt x="24" y="24"/>
                    <a:pt x="48" y="0"/>
                    <a:pt x="96" y="0"/>
                  </a:cubicBezTo>
                  <a:cubicBezTo>
                    <a:pt x="144" y="0"/>
                    <a:pt x="233" y="9"/>
                    <a:pt x="288" y="48"/>
                  </a:cubicBezTo>
                  <a:cubicBezTo>
                    <a:pt x="343" y="87"/>
                    <a:pt x="422" y="174"/>
                    <a:pt x="428" y="233"/>
                  </a:cubicBezTo>
                  <a:cubicBezTo>
                    <a:pt x="434" y="292"/>
                    <a:pt x="370" y="376"/>
                    <a:pt x="323" y="401"/>
                  </a:cubicBezTo>
                  <a:cubicBezTo>
                    <a:pt x="276" y="426"/>
                    <a:pt x="198" y="403"/>
                    <a:pt x="144" y="384"/>
                  </a:cubicBezTo>
                  <a:cubicBezTo>
                    <a:pt x="90" y="365"/>
                    <a:pt x="24" y="304"/>
                    <a:pt x="0" y="28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509993" name="Rectangle 41"/>
            <p:cNvSpPr>
              <a:spLocks noChangeArrowheads="1"/>
            </p:cNvSpPr>
            <p:nvPr/>
          </p:nvSpPr>
          <p:spPr bwMode="auto">
            <a:xfrm>
              <a:off x="5329" y="1570"/>
              <a:ext cx="22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sz="2800" b="1"/>
                <a:t>a</a:t>
              </a:r>
            </a:p>
          </p:txBody>
        </p:sp>
        <p:sp>
          <p:nvSpPr>
            <p:cNvPr id="509994" name="Freeform 42"/>
            <p:cNvSpPr>
              <a:spLocks/>
            </p:cNvSpPr>
            <p:nvPr/>
          </p:nvSpPr>
          <p:spPr bwMode="auto">
            <a:xfrm rot="5400000" flipH="1">
              <a:off x="680" y="2092"/>
              <a:ext cx="409" cy="363"/>
            </a:xfrm>
            <a:custGeom>
              <a:avLst/>
              <a:gdLst>
                <a:gd name="T0" fmla="*/ 0 w 434"/>
                <a:gd name="T1" fmla="*/ 48 h 426"/>
                <a:gd name="T2" fmla="*/ 96 w 434"/>
                <a:gd name="T3" fmla="*/ 0 h 426"/>
                <a:gd name="T4" fmla="*/ 288 w 434"/>
                <a:gd name="T5" fmla="*/ 48 h 426"/>
                <a:gd name="T6" fmla="*/ 428 w 434"/>
                <a:gd name="T7" fmla="*/ 233 h 426"/>
                <a:gd name="T8" fmla="*/ 323 w 434"/>
                <a:gd name="T9" fmla="*/ 401 h 426"/>
                <a:gd name="T10" fmla="*/ 144 w 434"/>
                <a:gd name="T11" fmla="*/ 384 h 426"/>
                <a:gd name="T12" fmla="*/ 0 w 434"/>
                <a:gd name="T13" fmla="*/ 28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426">
                  <a:moveTo>
                    <a:pt x="0" y="48"/>
                  </a:moveTo>
                  <a:cubicBezTo>
                    <a:pt x="24" y="24"/>
                    <a:pt x="48" y="0"/>
                    <a:pt x="96" y="0"/>
                  </a:cubicBezTo>
                  <a:cubicBezTo>
                    <a:pt x="144" y="0"/>
                    <a:pt x="233" y="9"/>
                    <a:pt x="288" y="48"/>
                  </a:cubicBezTo>
                  <a:cubicBezTo>
                    <a:pt x="343" y="87"/>
                    <a:pt x="422" y="174"/>
                    <a:pt x="428" y="233"/>
                  </a:cubicBezTo>
                  <a:cubicBezTo>
                    <a:pt x="434" y="292"/>
                    <a:pt x="370" y="376"/>
                    <a:pt x="323" y="401"/>
                  </a:cubicBezTo>
                  <a:cubicBezTo>
                    <a:pt x="276" y="426"/>
                    <a:pt x="198" y="403"/>
                    <a:pt x="144" y="384"/>
                  </a:cubicBezTo>
                  <a:cubicBezTo>
                    <a:pt x="90" y="365"/>
                    <a:pt x="24" y="304"/>
                    <a:pt x="0" y="28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509995" name="Rectangle 43"/>
            <p:cNvSpPr>
              <a:spLocks noChangeArrowheads="1"/>
            </p:cNvSpPr>
            <p:nvPr/>
          </p:nvSpPr>
          <p:spPr bwMode="auto">
            <a:xfrm>
              <a:off x="4694" y="1752"/>
              <a:ext cx="31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sz="2800" b="1"/>
                <a:t>b</a:t>
              </a:r>
            </a:p>
          </p:txBody>
        </p:sp>
        <p:sp>
          <p:nvSpPr>
            <p:cNvPr id="509996" name="Rectangle 44"/>
            <p:cNvSpPr>
              <a:spLocks noChangeArrowheads="1"/>
            </p:cNvSpPr>
            <p:nvPr/>
          </p:nvSpPr>
          <p:spPr bwMode="auto">
            <a:xfrm>
              <a:off x="4694" y="2568"/>
              <a:ext cx="22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sz="2800" b="1"/>
                <a:t>a</a:t>
              </a:r>
            </a:p>
          </p:txBody>
        </p:sp>
        <p:sp>
          <p:nvSpPr>
            <p:cNvPr id="509997" name="Freeform 45"/>
            <p:cNvSpPr>
              <a:spLocks/>
            </p:cNvSpPr>
            <p:nvPr/>
          </p:nvSpPr>
          <p:spPr bwMode="auto">
            <a:xfrm>
              <a:off x="5012" y="2296"/>
              <a:ext cx="516" cy="1715"/>
            </a:xfrm>
            <a:custGeom>
              <a:avLst/>
              <a:gdLst>
                <a:gd name="T0" fmla="*/ 0 w 595"/>
                <a:gd name="T1" fmla="*/ 0 h 2073"/>
                <a:gd name="T2" fmla="*/ 510 w 595"/>
                <a:gd name="T3" fmla="*/ 465 h 2073"/>
                <a:gd name="T4" fmla="*/ 510 w 595"/>
                <a:gd name="T5" fmla="*/ 1350 h 2073"/>
                <a:gd name="T6" fmla="*/ 0 w 595"/>
                <a:gd name="T7" fmla="*/ 2073 h 2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5" h="2073">
                  <a:moveTo>
                    <a:pt x="0" y="0"/>
                  </a:moveTo>
                  <a:cubicBezTo>
                    <a:pt x="85" y="77"/>
                    <a:pt x="425" y="240"/>
                    <a:pt x="510" y="465"/>
                  </a:cubicBezTo>
                  <a:cubicBezTo>
                    <a:pt x="595" y="690"/>
                    <a:pt x="595" y="1082"/>
                    <a:pt x="510" y="1350"/>
                  </a:cubicBezTo>
                  <a:cubicBezTo>
                    <a:pt x="425" y="1618"/>
                    <a:pt x="85" y="1953"/>
                    <a:pt x="0" y="207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/>
            </a:p>
          </p:txBody>
        </p:sp>
        <p:sp>
          <p:nvSpPr>
            <p:cNvPr id="509998" name="Rectangle 46"/>
            <p:cNvSpPr>
              <a:spLocks noChangeArrowheads="1"/>
            </p:cNvSpPr>
            <p:nvPr/>
          </p:nvSpPr>
          <p:spPr bwMode="auto">
            <a:xfrm>
              <a:off x="5239" y="2840"/>
              <a:ext cx="31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sz="2800" b="1"/>
                <a:t>b</a:t>
              </a:r>
            </a:p>
          </p:txBody>
        </p:sp>
        <p:sp>
          <p:nvSpPr>
            <p:cNvPr id="509999" name="Line 47"/>
            <p:cNvSpPr>
              <a:spLocks noChangeShapeType="1"/>
            </p:cNvSpPr>
            <p:nvPr/>
          </p:nvSpPr>
          <p:spPr bwMode="auto">
            <a:xfrm flipH="1" flipV="1">
              <a:off x="3406" y="2041"/>
              <a:ext cx="936" cy="10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/>
            </a:p>
          </p:txBody>
        </p:sp>
        <p:sp>
          <p:nvSpPr>
            <p:cNvPr id="510000" name="Rectangle 48"/>
            <p:cNvSpPr>
              <a:spLocks noChangeArrowheads="1"/>
            </p:cNvSpPr>
            <p:nvPr/>
          </p:nvSpPr>
          <p:spPr bwMode="auto">
            <a:xfrm>
              <a:off x="3606" y="2387"/>
              <a:ext cx="22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sz="2800" b="1"/>
                <a:t>a</a:t>
              </a:r>
            </a:p>
          </p:txBody>
        </p:sp>
        <p:sp>
          <p:nvSpPr>
            <p:cNvPr id="510001" name="Line 49"/>
            <p:cNvSpPr>
              <a:spLocks noChangeShapeType="1"/>
            </p:cNvSpPr>
            <p:nvPr/>
          </p:nvSpPr>
          <p:spPr bwMode="auto">
            <a:xfrm flipH="1">
              <a:off x="3606" y="3339"/>
              <a:ext cx="726" cy="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/>
            </a:p>
          </p:txBody>
        </p:sp>
        <p:sp>
          <p:nvSpPr>
            <p:cNvPr id="510002" name="Rectangle 50"/>
            <p:cNvSpPr>
              <a:spLocks noChangeArrowheads="1"/>
            </p:cNvSpPr>
            <p:nvPr/>
          </p:nvSpPr>
          <p:spPr bwMode="auto">
            <a:xfrm>
              <a:off x="4014" y="3385"/>
              <a:ext cx="31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sz="2800" b="1"/>
                <a:t>b</a:t>
              </a:r>
            </a:p>
          </p:txBody>
        </p:sp>
        <p:sp>
          <p:nvSpPr>
            <p:cNvPr id="510003" name="Freeform 51"/>
            <p:cNvSpPr>
              <a:spLocks/>
            </p:cNvSpPr>
            <p:nvPr/>
          </p:nvSpPr>
          <p:spPr bwMode="auto">
            <a:xfrm>
              <a:off x="2018" y="2976"/>
              <a:ext cx="2328" cy="1217"/>
            </a:xfrm>
            <a:custGeom>
              <a:avLst/>
              <a:gdLst>
                <a:gd name="T0" fmla="*/ 2685 w 2685"/>
                <a:gd name="T1" fmla="*/ 1518 h 1542"/>
                <a:gd name="T2" fmla="*/ 2010 w 2685"/>
                <a:gd name="T3" fmla="*/ 1488 h 1542"/>
                <a:gd name="T4" fmla="*/ 1380 w 2685"/>
                <a:gd name="T5" fmla="*/ 1308 h 1542"/>
                <a:gd name="T6" fmla="*/ 1005 w 2685"/>
                <a:gd name="T7" fmla="*/ 1143 h 1542"/>
                <a:gd name="T8" fmla="*/ 765 w 2685"/>
                <a:gd name="T9" fmla="*/ 993 h 1542"/>
                <a:gd name="T10" fmla="*/ 120 w 2685"/>
                <a:gd name="T11" fmla="*/ 525 h 1542"/>
                <a:gd name="T12" fmla="*/ 0 w 2685"/>
                <a:gd name="T13" fmla="*/ 0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5" h="1542">
                  <a:moveTo>
                    <a:pt x="2685" y="1518"/>
                  </a:moveTo>
                  <a:cubicBezTo>
                    <a:pt x="2464" y="1533"/>
                    <a:pt x="2228" y="1542"/>
                    <a:pt x="2010" y="1488"/>
                  </a:cubicBezTo>
                  <a:cubicBezTo>
                    <a:pt x="1793" y="1453"/>
                    <a:pt x="1540" y="1360"/>
                    <a:pt x="1380" y="1308"/>
                  </a:cubicBezTo>
                  <a:cubicBezTo>
                    <a:pt x="1213" y="1251"/>
                    <a:pt x="1107" y="1195"/>
                    <a:pt x="1005" y="1143"/>
                  </a:cubicBezTo>
                  <a:cubicBezTo>
                    <a:pt x="923" y="1096"/>
                    <a:pt x="844" y="1046"/>
                    <a:pt x="765" y="993"/>
                  </a:cubicBezTo>
                  <a:cubicBezTo>
                    <a:pt x="665" y="918"/>
                    <a:pt x="240" y="685"/>
                    <a:pt x="120" y="525"/>
                  </a:cubicBezTo>
                  <a:cubicBezTo>
                    <a:pt x="0" y="365"/>
                    <a:pt x="62" y="128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/>
            </a:p>
          </p:txBody>
        </p:sp>
        <p:sp>
          <p:nvSpPr>
            <p:cNvPr id="510004" name="Rectangle 52"/>
            <p:cNvSpPr>
              <a:spLocks noChangeArrowheads="1"/>
            </p:cNvSpPr>
            <p:nvPr/>
          </p:nvSpPr>
          <p:spPr bwMode="auto">
            <a:xfrm>
              <a:off x="2472" y="3385"/>
              <a:ext cx="22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sz="2800" b="1"/>
                <a:t>a</a:t>
              </a:r>
            </a:p>
          </p:txBody>
        </p:sp>
        <p:sp>
          <p:nvSpPr>
            <p:cNvPr id="510005" name="Freeform 53"/>
            <p:cNvSpPr>
              <a:spLocks/>
            </p:cNvSpPr>
            <p:nvPr/>
          </p:nvSpPr>
          <p:spPr bwMode="auto">
            <a:xfrm>
              <a:off x="975" y="2931"/>
              <a:ext cx="3411" cy="1341"/>
            </a:xfrm>
            <a:custGeom>
              <a:avLst/>
              <a:gdLst>
                <a:gd name="T0" fmla="*/ 3915 w 3915"/>
                <a:gd name="T1" fmla="*/ 1665 h 1725"/>
                <a:gd name="T2" fmla="*/ 3465 w 3915"/>
                <a:gd name="T3" fmla="*/ 1725 h 1725"/>
                <a:gd name="T4" fmla="*/ 2490 w 3915"/>
                <a:gd name="T5" fmla="*/ 1665 h 1725"/>
                <a:gd name="T6" fmla="*/ 1695 w 3915"/>
                <a:gd name="T7" fmla="*/ 1545 h 1725"/>
                <a:gd name="T8" fmla="*/ 1035 w 3915"/>
                <a:gd name="T9" fmla="*/ 1245 h 1725"/>
                <a:gd name="T10" fmla="*/ 525 w 3915"/>
                <a:gd name="T11" fmla="*/ 855 h 1725"/>
                <a:gd name="T12" fmla="*/ 210 w 3915"/>
                <a:gd name="T13" fmla="*/ 480 h 1725"/>
                <a:gd name="T14" fmla="*/ 0 w 3915"/>
                <a:gd name="T15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15" h="1725">
                  <a:moveTo>
                    <a:pt x="3915" y="1665"/>
                  </a:moveTo>
                  <a:cubicBezTo>
                    <a:pt x="3766" y="1702"/>
                    <a:pt x="3618" y="1710"/>
                    <a:pt x="3465" y="1725"/>
                  </a:cubicBezTo>
                  <a:cubicBezTo>
                    <a:pt x="3141" y="1702"/>
                    <a:pt x="2812" y="1705"/>
                    <a:pt x="2490" y="1665"/>
                  </a:cubicBezTo>
                  <a:cubicBezTo>
                    <a:pt x="2223" y="1632"/>
                    <a:pt x="1960" y="1589"/>
                    <a:pt x="1695" y="1545"/>
                  </a:cubicBezTo>
                  <a:cubicBezTo>
                    <a:pt x="1453" y="1475"/>
                    <a:pt x="1170" y="1312"/>
                    <a:pt x="1035" y="1245"/>
                  </a:cubicBezTo>
                  <a:cubicBezTo>
                    <a:pt x="840" y="1130"/>
                    <a:pt x="663" y="983"/>
                    <a:pt x="525" y="855"/>
                  </a:cubicBezTo>
                  <a:cubicBezTo>
                    <a:pt x="434" y="718"/>
                    <a:pt x="310" y="609"/>
                    <a:pt x="210" y="480"/>
                  </a:cubicBezTo>
                  <a:cubicBezTo>
                    <a:pt x="123" y="337"/>
                    <a:pt x="35" y="80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/>
            </a:p>
          </p:txBody>
        </p:sp>
        <p:sp>
          <p:nvSpPr>
            <p:cNvPr id="510006" name="Rectangle 54"/>
            <p:cNvSpPr>
              <a:spLocks noChangeArrowheads="1"/>
            </p:cNvSpPr>
            <p:nvPr/>
          </p:nvSpPr>
          <p:spPr bwMode="auto">
            <a:xfrm>
              <a:off x="1610" y="3475"/>
              <a:ext cx="31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sz="2800" b="1"/>
                <a:t>b</a:t>
              </a:r>
            </a:p>
          </p:txBody>
        </p:sp>
      </p:grpSp>
      <p:sp>
        <p:nvSpPr>
          <p:cNvPr id="510007" name="Rectangle 55"/>
          <p:cNvSpPr>
            <a:spLocks noChangeArrowheads="1"/>
          </p:cNvSpPr>
          <p:nvPr/>
        </p:nvSpPr>
        <p:spPr bwMode="auto">
          <a:xfrm>
            <a:off x="323850" y="5805488"/>
            <a:ext cx="2209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1"/>
              <a:t>bb</a:t>
            </a:r>
            <a:r>
              <a:rPr lang="en-US" altLang="zh-CN" sz="3200" b="1">
                <a:solidFill>
                  <a:srgbClr val="00FF00"/>
                </a:solidFill>
              </a:rPr>
              <a:t>a</a:t>
            </a:r>
            <a:r>
              <a:rPr lang="en-US" altLang="zh-CN" sz="3200" b="1"/>
              <a:t>b</a:t>
            </a:r>
            <a:r>
              <a:rPr lang="en-US" altLang="zh-CN" sz="3200" b="1">
                <a:solidFill>
                  <a:srgbClr val="00FF00"/>
                </a:solidFill>
              </a:rPr>
              <a:t>aa</a:t>
            </a:r>
            <a:r>
              <a:rPr lang="en-US" altLang="zh-CN" sz="3200" b="1"/>
              <a:t>bb</a:t>
            </a:r>
          </a:p>
        </p:txBody>
      </p:sp>
      <p:sp>
        <p:nvSpPr>
          <p:cNvPr id="510009" name="Rectangle 57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例  题  </a:t>
            </a:r>
            <a:r>
              <a:rPr lang="en-US" altLang="zh-CN" sz="4400" b="1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10011" name="Rectangle 59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/>
              <a:t>用状态转换图表示接受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	(</a:t>
            </a:r>
            <a:r>
              <a:rPr lang="en-US" altLang="zh-CN" b="1"/>
              <a:t>a|b)</a:t>
            </a:r>
            <a:r>
              <a:rPr lang="en-US" altLang="zh-CN" b="1" baseline="30000">
                <a:sym typeface="Symbol" pitchFamily="18" charset="2"/>
              </a:rPr>
              <a:t></a:t>
            </a:r>
            <a:r>
              <a:rPr lang="en-US" altLang="zh-CN" b="1"/>
              <a:t>a(a|b)(a|b)</a:t>
            </a:r>
            <a:r>
              <a:rPr lang="zh-CN" altLang="en-US" b="1"/>
              <a:t>的</a:t>
            </a:r>
            <a:r>
              <a:rPr lang="en-US" altLang="zh-CN" b="1"/>
              <a:t>DFA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00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/>
        </p:spPr>
        <p:txBody>
          <a:bodyPr/>
          <a:lstStyle/>
          <a:p>
            <a:pPr algn="just"/>
            <a:r>
              <a:rPr lang="zh-CN" altLang="en-US" b="1">
                <a:latin typeface="宋体" pitchFamily="2" charset="-122"/>
              </a:rPr>
              <a:t>写出语言</a:t>
            </a:r>
            <a:r>
              <a:rPr lang="zh-CN" altLang="en-US" b="1">
                <a:latin typeface="Times New Roman"/>
              </a:rPr>
              <a:t>“</a:t>
            </a:r>
            <a:r>
              <a:rPr lang="zh-CN" altLang="en-US" b="1">
                <a:latin typeface="宋体" pitchFamily="2" charset="-122"/>
              </a:rPr>
              <a:t>所有相邻数字都不相同的非空数字串</a:t>
            </a:r>
            <a:r>
              <a:rPr lang="zh-CN" altLang="en-US" b="1">
                <a:latin typeface="Times New Roman"/>
              </a:rPr>
              <a:t>”</a:t>
            </a:r>
            <a:r>
              <a:rPr lang="zh-CN" altLang="en-US" b="1">
                <a:latin typeface="宋体" pitchFamily="2" charset="-122"/>
              </a:rPr>
              <a:t>的正规定义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zh-CN" altLang="en-US">
              <a:latin typeface="宋体" pitchFamily="2" charset="-122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宋体" pitchFamily="2" charset="-122"/>
              </a:rPr>
              <a:t>		</a:t>
            </a:r>
            <a:r>
              <a:rPr lang="en-US" altLang="zh-CN" b="1">
                <a:solidFill>
                  <a:srgbClr val="00FF00"/>
                </a:solidFill>
              </a:rPr>
              <a:t>123</a:t>
            </a:r>
            <a:r>
              <a:rPr lang="en-US" altLang="zh-CN" b="1"/>
              <a:t>0</a:t>
            </a:r>
            <a:r>
              <a:rPr lang="en-US" altLang="zh-CN" b="1">
                <a:solidFill>
                  <a:srgbClr val="00FF00"/>
                </a:solidFill>
              </a:rPr>
              <a:t>313571</a:t>
            </a:r>
            <a:r>
              <a:rPr lang="en-US" altLang="zh-CN" b="1"/>
              <a:t>0</a:t>
            </a:r>
            <a:r>
              <a:rPr lang="en-US" altLang="zh-CN" b="1">
                <a:solidFill>
                  <a:srgbClr val="00FF00"/>
                </a:solidFill>
              </a:rPr>
              <a:t>6798</a:t>
            </a:r>
            <a:r>
              <a:rPr lang="en-US" altLang="zh-CN" b="1"/>
              <a:t>0</a:t>
            </a:r>
            <a:r>
              <a:rPr lang="en-US" altLang="zh-CN" b="1">
                <a:solidFill>
                  <a:srgbClr val="00FF00"/>
                </a:solidFill>
              </a:rPr>
              <a:t>3579</a:t>
            </a:r>
            <a:r>
              <a:rPr lang="en-US" altLang="zh-CN" b="1"/>
              <a:t>0</a:t>
            </a:r>
            <a:r>
              <a:rPr lang="en-US" altLang="zh-CN" b="1">
                <a:solidFill>
                  <a:srgbClr val="00FF00"/>
                </a:solidFill>
              </a:rPr>
              <a:t>123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800" b="1">
              <a:latin typeface="宋体" pitchFamily="2" charset="-122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/>
              <a:t>answer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/>
              <a:t> (0  |  </a:t>
            </a:r>
            <a:r>
              <a:rPr lang="en-US" altLang="zh-CN" sz="2800" b="1" i="1"/>
              <a:t>no</a:t>
            </a:r>
            <a:r>
              <a:rPr lang="en-US" altLang="zh-CN" sz="2800" b="1"/>
              <a:t>_</a:t>
            </a:r>
            <a:r>
              <a:rPr lang="en-US" altLang="zh-CN" sz="2800" b="1" i="1"/>
              <a:t>0  </a:t>
            </a:r>
            <a:r>
              <a:rPr lang="en-US" altLang="zh-CN" sz="2800" b="1"/>
              <a:t>0 ) (</a:t>
            </a:r>
            <a:r>
              <a:rPr lang="en-US" altLang="zh-CN" sz="2800" b="1" i="1"/>
              <a:t>no</a:t>
            </a:r>
            <a:r>
              <a:rPr lang="en-US" altLang="zh-CN" sz="2800" b="1"/>
              <a:t>_</a:t>
            </a:r>
            <a:r>
              <a:rPr lang="en-US" altLang="zh-CN" sz="2800" b="1" i="1"/>
              <a:t>0  </a:t>
            </a:r>
            <a:r>
              <a:rPr lang="en-US" altLang="zh-CN" sz="2800" b="1"/>
              <a:t>0 )</a:t>
            </a:r>
            <a:r>
              <a:rPr lang="en-US" altLang="zh-CN" sz="2800" b="1" baseline="30000">
                <a:sym typeface="Symbol" pitchFamily="18" charset="2"/>
              </a:rPr>
              <a:t></a:t>
            </a:r>
            <a:r>
              <a:rPr lang="en-US" altLang="zh-CN" sz="2800" b="1"/>
              <a:t> (</a:t>
            </a:r>
            <a:r>
              <a:rPr lang="en-US" altLang="zh-CN" sz="2800" b="1" i="1"/>
              <a:t>no</a:t>
            </a:r>
            <a:r>
              <a:rPr lang="en-US" altLang="zh-CN" sz="2800" b="1"/>
              <a:t>_</a:t>
            </a:r>
            <a:r>
              <a:rPr lang="en-US" altLang="zh-CN" sz="2800" b="1" i="1"/>
              <a:t>0</a:t>
            </a:r>
            <a:r>
              <a:rPr lang="en-US" altLang="zh-CN" sz="2800" b="1"/>
              <a:t>  | </a:t>
            </a:r>
            <a:r>
              <a:rPr lang="en-US" altLang="zh-CN" sz="2800" b="1">
                <a:sym typeface="Symbol" pitchFamily="18" charset="2"/>
              </a:rPr>
              <a:t></a:t>
            </a:r>
            <a:r>
              <a:rPr lang="en-US" altLang="zh-CN" sz="2800" b="1" i="1"/>
              <a:t> </a:t>
            </a:r>
            <a:r>
              <a:rPr lang="en-US" altLang="zh-CN" sz="2800" b="1"/>
              <a:t>)  |  </a:t>
            </a:r>
            <a:r>
              <a:rPr lang="en-US" altLang="zh-CN" sz="2800" b="1" i="1"/>
              <a:t>no</a:t>
            </a:r>
            <a:r>
              <a:rPr lang="en-US" altLang="zh-CN" sz="2800" b="1"/>
              <a:t>_</a:t>
            </a:r>
            <a:r>
              <a:rPr lang="en-US" altLang="zh-CN" sz="2800" b="1" i="1"/>
              <a:t>0</a:t>
            </a:r>
            <a:r>
              <a:rPr lang="en-US" altLang="zh-CN" sz="2800" b="1"/>
              <a:t> 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/>
              <a:t>no</a:t>
            </a:r>
            <a:r>
              <a:rPr lang="en-US" altLang="zh-CN" sz="2800" b="1"/>
              <a:t>_</a:t>
            </a:r>
            <a:r>
              <a:rPr lang="en-US" altLang="zh-CN" sz="2800" b="1" i="1"/>
              <a:t>0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/>
              <a:t> (1 | </a:t>
            </a:r>
            <a:r>
              <a:rPr lang="en-US" altLang="zh-CN" sz="2800" b="1" i="1"/>
              <a:t>no</a:t>
            </a:r>
            <a:r>
              <a:rPr lang="en-US" altLang="zh-CN" sz="2800" b="1"/>
              <a:t>_</a:t>
            </a:r>
            <a:r>
              <a:rPr lang="en-US" altLang="zh-CN" sz="2800" b="1" i="1"/>
              <a:t>0</a:t>
            </a:r>
            <a:r>
              <a:rPr lang="en-US" altLang="zh-CN" sz="2800" b="1"/>
              <a:t>-</a:t>
            </a:r>
            <a:r>
              <a:rPr lang="en-US" altLang="zh-CN" sz="2800" b="1" i="1"/>
              <a:t>1 </a:t>
            </a:r>
            <a:r>
              <a:rPr lang="en-US" altLang="zh-CN" sz="2800" b="1"/>
              <a:t>1 ) (</a:t>
            </a:r>
            <a:r>
              <a:rPr lang="en-US" altLang="zh-CN" sz="2800" b="1" i="1"/>
              <a:t>no</a:t>
            </a:r>
            <a:r>
              <a:rPr lang="en-US" altLang="zh-CN" sz="2800" b="1"/>
              <a:t>_</a:t>
            </a:r>
            <a:r>
              <a:rPr lang="en-US" altLang="zh-CN" sz="2800" b="1" i="1"/>
              <a:t>0</a:t>
            </a:r>
            <a:r>
              <a:rPr lang="en-US" altLang="zh-CN" sz="2800" b="1"/>
              <a:t>-</a:t>
            </a:r>
            <a:r>
              <a:rPr lang="en-US" altLang="zh-CN" sz="2800" b="1" i="1"/>
              <a:t>1 </a:t>
            </a:r>
            <a:r>
              <a:rPr lang="en-US" altLang="zh-CN" sz="2800" b="1"/>
              <a:t>1 )</a:t>
            </a:r>
            <a:r>
              <a:rPr lang="en-US" altLang="zh-CN" sz="2800" b="1" baseline="30000">
                <a:sym typeface="Symbol" pitchFamily="18" charset="2"/>
              </a:rPr>
              <a:t></a:t>
            </a:r>
            <a:r>
              <a:rPr lang="en-US" altLang="zh-CN" sz="2800" b="1"/>
              <a:t> (</a:t>
            </a:r>
            <a:r>
              <a:rPr lang="en-US" altLang="zh-CN" sz="2800" b="1" i="1"/>
              <a:t>no</a:t>
            </a:r>
            <a:r>
              <a:rPr lang="en-US" altLang="zh-CN" sz="2800" b="1"/>
              <a:t>_</a:t>
            </a:r>
            <a:r>
              <a:rPr lang="en-US" altLang="zh-CN" sz="2800" b="1" i="1"/>
              <a:t>0</a:t>
            </a:r>
            <a:r>
              <a:rPr lang="en-US" altLang="zh-CN" sz="2800" b="1"/>
              <a:t>-</a:t>
            </a:r>
            <a:r>
              <a:rPr lang="en-US" altLang="zh-CN" sz="2800" b="1" i="1"/>
              <a:t>1</a:t>
            </a:r>
            <a:r>
              <a:rPr lang="en-US" altLang="zh-CN" sz="2800" b="1"/>
              <a:t> | </a:t>
            </a:r>
            <a:r>
              <a:rPr lang="en-US" altLang="zh-CN" sz="2800" b="1">
                <a:sym typeface="Symbol" pitchFamily="18" charset="2"/>
              </a:rPr>
              <a:t></a:t>
            </a:r>
            <a:r>
              <a:rPr lang="en-US" altLang="zh-CN" sz="2800" b="1" i="1"/>
              <a:t> </a:t>
            </a:r>
            <a:r>
              <a:rPr lang="en-US" altLang="zh-CN" sz="2800" b="1"/>
              <a:t>) | </a:t>
            </a:r>
            <a:r>
              <a:rPr lang="en-US" altLang="zh-CN" sz="2800" b="1" i="1"/>
              <a:t>no</a:t>
            </a:r>
            <a:r>
              <a:rPr lang="en-US" altLang="zh-CN" sz="2800" b="1"/>
              <a:t>_</a:t>
            </a:r>
            <a:r>
              <a:rPr lang="en-US" altLang="zh-CN" sz="2800" b="1" i="1"/>
              <a:t>0</a:t>
            </a:r>
            <a:r>
              <a:rPr lang="en-US" altLang="zh-CN" sz="2800" b="1"/>
              <a:t>-</a:t>
            </a:r>
            <a:r>
              <a:rPr lang="en-US" altLang="zh-CN" sz="2800" b="1" i="1"/>
              <a:t>1</a:t>
            </a:r>
            <a:r>
              <a:rPr lang="en-US" altLang="zh-CN" sz="2800" b="1"/>
              <a:t> 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		. . .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/>
              <a:t>no</a:t>
            </a:r>
            <a:r>
              <a:rPr lang="en-US" altLang="zh-CN" sz="2800" b="1"/>
              <a:t>_</a:t>
            </a:r>
            <a:r>
              <a:rPr lang="en-US" altLang="zh-CN" sz="2800" b="1" i="1"/>
              <a:t>0</a:t>
            </a:r>
            <a:r>
              <a:rPr lang="en-US" altLang="zh-CN" sz="2800" b="1"/>
              <a:t>-</a:t>
            </a:r>
            <a:r>
              <a:rPr lang="en-US" altLang="zh-CN" sz="2800" b="1" i="1"/>
              <a:t>8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/>
              <a:t> 9 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800" b="1"/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b="1"/>
              <a:t>将这些正规定义逆序排列就是答案</a:t>
            </a:r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例  题  </a:t>
            </a:r>
            <a:r>
              <a:rPr lang="en-US" altLang="zh-CN" sz="4400" b="1">
                <a:solidFill>
                  <a:schemeClr val="tx2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7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7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7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2.2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</p:spPr>
        <p:txBody>
          <a:bodyPr/>
          <a:lstStyle/>
          <a:p>
            <a:r>
              <a:rPr lang="zh-CN" altLang="en-US" b="1">
                <a:latin typeface="宋体" pitchFamily="2" charset="-122"/>
              </a:rPr>
              <a:t>语言的运算</a:t>
            </a:r>
          </a:p>
          <a:p>
            <a:pPr lvl="1"/>
            <a:r>
              <a:rPr lang="zh-CN" altLang="en-US" b="1">
                <a:latin typeface="宋体" pitchFamily="2" charset="-122"/>
              </a:rPr>
              <a:t>并：		</a:t>
            </a:r>
            <a:r>
              <a:rPr lang="en-US" altLang="zh-CN" b="1" i="1"/>
              <a:t>L </a:t>
            </a:r>
            <a:r>
              <a:rPr lang="en-US" altLang="zh-CN" b="1">
                <a:sym typeface="Symbol" pitchFamily="18" charset="2"/>
              </a:rPr>
              <a:t> </a:t>
            </a:r>
            <a:r>
              <a:rPr lang="en-US" altLang="zh-CN" b="1" i="1"/>
              <a:t>M </a:t>
            </a:r>
            <a:r>
              <a:rPr lang="en-US" altLang="zh-CN" b="1"/>
              <a:t>= {</a:t>
            </a:r>
            <a:r>
              <a:rPr lang="en-US" altLang="zh-CN" b="1" i="1"/>
              <a:t>s </a:t>
            </a:r>
            <a:r>
              <a:rPr lang="en-US" altLang="zh-CN" b="1"/>
              <a:t>| </a:t>
            </a:r>
            <a:r>
              <a:rPr lang="en-US" altLang="zh-CN" b="1" i="1"/>
              <a:t>s</a:t>
            </a:r>
            <a:r>
              <a:rPr lang="en-US" altLang="zh-CN" b="1"/>
              <a:t> </a:t>
            </a:r>
            <a:r>
              <a:rPr lang="en-US" altLang="zh-CN" b="1">
                <a:sym typeface="Symbol" pitchFamily="18" charset="2"/>
              </a:rPr>
              <a:t></a:t>
            </a:r>
            <a:r>
              <a:rPr lang="en-US" altLang="zh-CN" b="1" i="1"/>
              <a:t>L </a:t>
            </a:r>
            <a:r>
              <a:rPr lang="zh-CN" altLang="en-US" b="1"/>
              <a:t>或 </a:t>
            </a:r>
            <a:r>
              <a:rPr lang="en-US" altLang="zh-CN" b="1" i="1"/>
              <a:t>s </a:t>
            </a:r>
            <a:r>
              <a:rPr lang="en-US" altLang="zh-CN" b="1">
                <a:sym typeface="Symbol" pitchFamily="18" charset="2"/>
              </a:rPr>
              <a:t></a:t>
            </a:r>
            <a:r>
              <a:rPr lang="zh-CN" altLang="en-US" b="1"/>
              <a:t> </a:t>
            </a:r>
            <a:r>
              <a:rPr lang="en-US" altLang="zh-CN" b="1" i="1"/>
              <a:t>M</a:t>
            </a:r>
            <a:r>
              <a:rPr lang="en-US" altLang="zh-CN" b="1"/>
              <a:t> }</a:t>
            </a:r>
            <a:endParaRPr lang="en-US" altLang="zh-CN" b="1">
              <a:latin typeface="宋体" pitchFamily="2" charset="-122"/>
            </a:endParaRPr>
          </a:p>
          <a:p>
            <a:pPr lvl="1"/>
            <a:r>
              <a:rPr lang="zh-CN" altLang="en-US" b="1">
                <a:latin typeface="宋体" pitchFamily="2" charset="-122"/>
              </a:rPr>
              <a:t>连接</a:t>
            </a:r>
            <a:r>
              <a:rPr lang="en-US" altLang="zh-CN" b="1">
                <a:latin typeface="宋体" pitchFamily="2" charset="-122"/>
              </a:rPr>
              <a:t>：		</a:t>
            </a:r>
            <a:r>
              <a:rPr lang="en-US" altLang="zh-CN" b="1" i="1"/>
              <a:t>LM </a:t>
            </a:r>
            <a:r>
              <a:rPr lang="en-US" altLang="zh-CN" b="1"/>
              <a:t>= {</a:t>
            </a:r>
            <a:r>
              <a:rPr lang="en-US" altLang="zh-CN" b="1" i="1"/>
              <a:t>st </a:t>
            </a:r>
            <a:r>
              <a:rPr lang="en-US" altLang="zh-CN" b="1"/>
              <a:t>| </a:t>
            </a:r>
            <a:r>
              <a:rPr lang="en-US" altLang="zh-CN" b="1" i="1"/>
              <a:t>s </a:t>
            </a:r>
            <a:r>
              <a:rPr lang="en-US" altLang="zh-CN" b="1">
                <a:sym typeface="Symbol" pitchFamily="18" charset="2"/>
              </a:rPr>
              <a:t></a:t>
            </a:r>
            <a:r>
              <a:rPr lang="zh-CN" altLang="en-US" b="1"/>
              <a:t> </a:t>
            </a:r>
            <a:r>
              <a:rPr lang="en-US" altLang="zh-CN" b="1" i="1"/>
              <a:t>L </a:t>
            </a:r>
            <a:r>
              <a:rPr lang="zh-CN" altLang="en-US" b="1"/>
              <a:t>且 </a:t>
            </a:r>
            <a:r>
              <a:rPr lang="en-US" altLang="zh-CN" b="1" i="1"/>
              <a:t>t </a:t>
            </a:r>
            <a:r>
              <a:rPr lang="en-US" altLang="zh-CN" b="1">
                <a:sym typeface="Symbol" pitchFamily="18" charset="2"/>
              </a:rPr>
              <a:t></a:t>
            </a:r>
            <a:r>
              <a:rPr lang="zh-CN" altLang="en-US" b="1"/>
              <a:t> </a:t>
            </a:r>
            <a:r>
              <a:rPr lang="en-US" altLang="zh-CN" b="1" i="1"/>
              <a:t>M</a:t>
            </a:r>
            <a:r>
              <a:rPr lang="en-US" altLang="zh-CN" b="1"/>
              <a:t>}</a:t>
            </a:r>
          </a:p>
          <a:p>
            <a:pPr lvl="1"/>
            <a:r>
              <a:rPr lang="zh-CN" altLang="en-US" b="1"/>
              <a:t>幂：		</a:t>
            </a:r>
            <a:r>
              <a:rPr lang="en-US" altLang="zh-CN" b="1" i="1"/>
              <a:t>L</a:t>
            </a:r>
            <a:r>
              <a:rPr lang="en-US" altLang="zh-CN" b="1" baseline="30000"/>
              <a:t>0</a:t>
            </a:r>
            <a:r>
              <a:rPr lang="zh-CN" altLang="en-US" b="1">
                <a:latin typeface="宋体" pitchFamily="2" charset="-122"/>
              </a:rPr>
              <a:t>是</a:t>
            </a:r>
            <a:r>
              <a:rPr lang="zh-CN" altLang="en-US" b="1"/>
              <a:t>{</a:t>
            </a:r>
            <a:r>
              <a:rPr lang="zh-CN" altLang="en-US" b="1">
                <a:sym typeface="Symbol" pitchFamily="18" charset="2"/>
              </a:rPr>
              <a:t></a:t>
            </a:r>
            <a:r>
              <a:rPr lang="zh-CN" altLang="en-US" b="1"/>
              <a:t>}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en-US" altLang="zh-CN" b="1" i="1"/>
              <a:t>L</a:t>
            </a:r>
            <a:r>
              <a:rPr lang="en-US" altLang="zh-CN" b="1" i="1" baseline="30000"/>
              <a:t>i</a:t>
            </a:r>
            <a:r>
              <a:rPr lang="zh-CN" altLang="en-US" b="1">
                <a:latin typeface="宋体" pitchFamily="2" charset="-122"/>
              </a:rPr>
              <a:t>是</a:t>
            </a:r>
            <a:r>
              <a:rPr lang="en-US" altLang="zh-CN" b="1" i="1"/>
              <a:t>L</a:t>
            </a:r>
            <a:r>
              <a:rPr lang="en-US" altLang="zh-CN" b="1" i="1" baseline="30000"/>
              <a:t>i</a:t>
            </a:r>
            <a:r>
              <a:rPr lang="en-US" altLang="zh-CN" b="1" baseline="30000"/>
              <a:t>-1</a:t>
            </a:r>
            <a:r>
              <a:rPr lang="en-US" altLang="zh-CN" b="1" i="1"/>
              <a:t>L</a:t>
            </a:r>
            <a:r>
              <a:rPr lang="en-US" altLang="zh-CN" b="1"/>
              <a:t> </a:t>
            </a:r>
            <a:endParaRPr lang="zh-CN" altLang="en-US" b="1">
              <a:latin typeface="宋体" pitchFamily="2" charset="-122"/>
            </a:endParaRPr>
          </a:p>
          <a:p>
            <a:pPr lvl="1"/>
            <a:r>
              <a:rPr lang="zh-CN" altLang="en-US" b="1">
                <a:latin typeface="宋体" pitchFamily="2" charset="-122"/>
              </a:rPr>
              <a:t>闭包：		</a:t>
            </a:r>
            <a:r>
              <a:rPr lang="en-US" altLang="zh-CN" b="1" i="1"/>
              <a:t>L</a:t>
            </a:r>
            <a:r>
              <a:rPr lang="en-US" altLang="zh-CN" b="1" baseline="30000">
                <a:sym typeface="Symbol" pitchFamily="18" charset="2"/>
              </a:rPr>
              <a:t></a:t>
            </a:r>
            <a:r>
              <a:rPr lang="en-US" altLang="zh-CN" b="1"/>
              <a:t> = </a:t>
            </a:r>
            <a:r>
              <a:rPr lang="en-US" altLang="zh-CN" b="1" i="1"/>
              <a:t>L</a:t>
            </a:r>
            <a:r>
              <a:rPr lang="en-US" altLang="zh-CN" b="1" baseline="30000">
                <a:sym typeface="Symbol" pitchFamily="18" charset="2"/>
              </a:rPr>
              <a:t>0  </a:t>
            </a:r>
            <a:r>
              <a:rPr lang="en-US" altLang="zh-CN" b="1">
                <a:sym typeface="Symbol" pitchFamily="18" charset="2"/>
              </a:rPr>
              <a:t></a:t>
            </a:r>
            <a:r>
              <a:rPr lang="en-US" altLang="zh-CN" b="1"/>
              <a:t> </a:t>
            </a:r>
            <a:r>
              <a:rPr lang="en-US" altLang="zh-CN" b="1" i="1"/>
              <a:t>L</a:t>
            </a:r>
            <a:r>
              <a:rPr lang="en-US" altLang="zh-CN" b="1" baseline="30000">
                <a:sym typeface="Symbol" pitchFamily="18" charset="2"/>
              </a:rPr>
              <a:t>1 </a:t>
            </a:r>
            <a:r>
              <a:rPr lang="en-US" altLang="zh-CN" b="1">
                <a:sym typeface="Symbol" pitchFamily="18" charset="2"/>
              </a:rPr>
              <a:t></a:t>
            </a:r>
            <a:r>
              <a:rPr lang="en-US" altLang="zh-CN" b="1"/>
              <a:t> </a:t>
            </a:r>
            <a:r>
              <a:rPr lang="en-US" altLang="zh-CN" b="1" i="1"/>
              <a:t>L</a:t>
            </a:r>
            <a:r>
              <a:rPr lang="en-US" altLang="zh-CN" b="1" baseline="30000">
                <a:sym typeface="Symbol" pitchFamily="18" charset="2"/>
              </a:rPr>
              <a:t>2  </a:t>
            </a:r>
            <a:r>
              <a:rPr lang="en-US" altLang="zh-CN" b="1">
                <a:sym typeface="Symbol" pitchFamily="18" charset="2"/>
              </a:rPr>
              <a:t></a:t>
            </a:r>
            <a:r>
              <a:rPr lang="en-US" altLang="zh-CN" b="1"/>
              <a:t> …</a:t>
            </a:r>
          </a:p>
          <a:p>
            <a:pPr lvl="1"/>
            <a:r>
              <a:rPr lang="zh-CN" altLang="en-US" b="1"/>
              <a:t>正闭包： 	</a:t>
            </a:r>
            <a:r>
              <a:rPr lang="en-US" altLang="zh-CN" b="1" i="1"/>
              <a:t>L</a:t>
            </a:r>
            <a:r>
              <a:rPr lang="en-US" altLang="zh-CN" b="1" baseline="30000">
                <a:sym typeface="Symbol" pitchFamily="18" charset="2"/>
              </a:rPr>
              <a:t>+</a:t>
            </a:r>
            <a:r>
              <a:rPr lang="en-US" altLang="zh-CN" b="1"/>
              <a:t> = </a:t>
            </a:r>
            <a:r>
              <a:rPr lang="en-US" altLang="zh-CN" b="1" i="1"/>
              <a:t>L</a:t>
            </a:r>
            <a:r>
              <a:rPr lang="en-US" altLang="zh-CN" b="1" baseline="30000">
                <a:sym typeface="Symbol" pitchFamily="18" charset="2"/>
              </a:rPr>
              <a:t>1  </a:t>
            </a:r>
            <a:r>
              <a:rPr lang="en-US" altLang="zh-CN" b="1">
                <a:sym typeface="Symbol" pitchFamily="18" charset="2"/>
              </a:rPr>
              <a:t></a:t>
            </a:r>
            <a:r>
              <a:rPr lang="en-US" altLang="zh-CN" b="1"/>
              <a:t> </a:t>
            </a:r>
            <a:r>
              <a:rPr lang="en-US" altLang="zh-CN" b="1" i="1"/>
              <a:t>L</a:t>
            </a:r>
            <a:r>
              <a:rPr lang="en-US" altLang="zh-CN" b="1" baseline="30000">
                <a:sym typeface="Symbol" pitchFamily="18" charset="2"/>
              </a:rPr>
              <a:t>2  </a:t>
            </a:r>
            <a:r>
              <a:rPr lang="en-US" altLang="zh-CN" b="1">
                <a:sym typeface="Symbol" pitchFamily="18" charset="2"/>
              </a:rPr>
              <a:t></a:t>
            </a:r>
            <a:r>
              <a:rPr lang="en-US" altLang="zh-CN" b="1"/>
              <a:t> …</a:t>
            </a:r>
          </a:p>
          <a:p>
            <a:r>
              <a:rPr lang="zh-CN" altLang="en-US" b="1"/>
              <a:t>例</a:t>
            </a:r>
          </a:p>
          <a:p>
            <a:pPr lvl="1">
              <a:buFontTx/>
              <a:buNone/>
            </a:pPr>
            <a:r>
              <a:rPr lang="en-US" altLang="zh-CN" b="1" i="1"/>
              <a:t>L</a:t>
            </a:r>
            <a:r>
              <a:rPr lang="en-US" altLang="zh-CN" b="1"/>
              <a:t>:  </a:t>
            </a:r>
            <a:r>
              <a:rPr lang="zh-CN" altLang="en-US" b="1"/>
              <a:t>{ </a:t>
            </a:r>
            <a:r>
              <a:rPr lang="en-US" altLang="zh-CN" b="1" i="1"/>
              <a:t>A</a:t>
            </a:r>
            <a:r>
              <a:rPr lang="en-US" altLang="zh-CN" b="1"/>
              <a:t>, </a:t>
            </a:r>
            <a:r>
              <a:rPr lang="en-US" altLang="zh-CN" b="1" i="1"/>
              <a:t>B</a:t>
            </a:r>
            <a:r>
              <a:rPr lang="en-US" altLang="zh-CN" b="1"/>
              <a:t>, …, </a:t>
            </a:r>
            <a:r>
              <a:rPr lang="en-US" altLang="zh-CN" b="1" i="1"/>
              <a:t>Z</a:t>
            </a:r>
            <a:r>
              <a:rPr lang="en-US" altLang="zh-CN" b="1"/>
              <a:t>, </a:t>
            </a:r>
            <a:r>
              <a:rPr lang="en-US" altLang="zh-CN" b="1" i="1"/>
              <a:t>a</a:t>
            </a:r>
            <a:r>
              <a:rPr lang="en-US" altLang="zh-CN" b="1"/>
              <a:t>, </a:t>
            </a:r>
            <a:r>
              <a:rPr lang="en-US" altLang="zh-CN" b="1" i="1"/>
              <a:t>b</a:t>
            </a:r>
            <a:r>
              <a:rPr lang="en-US" altLang="zh-CN" b="1"/>
              <a:t>, …, </a:t>
            </a:r>
            <a:r>
              <a:rPr lang="en-US" altLang="zh-CN" b="1" i="1"/>
              <a:t>z </a:t>
            </a:r>
            <a:r>
              <a:rPr lang="en-US" altLang="zh-CN" b="1"/>
              <a:t>},  </a:t>
            </a:r>
            <a:r>
              <a:rPr lang="en-US" altLang="zh-CN" b="1" i="1"/>
              <a:t>D</a:t>
            </a:r>
            <a:r>
              <a:rPr lang="en-US" altLang="zh-CN" b="1"/>
              <a:t>: </a:t>
            </a:r>
            <a:r>
              <a:rPr lang="zh-CN" altLang="en-US" b="1"/>
              <a:t>{ 0, 1, …, 9 } </a:t>
            </a:r>
          </a:p>
          <a:p>
            <a:pPr lvl="1">
              <a:buFontTx/>
              <a:buNone/>
            </a:pPr>
            <a:r>
              <a:rPr lang="en-US" altLang="zh-CN" b="1" i="1"/>
              <a:t>L </a:t>
            </a:r>
            <a:r>
              <a:rPr lang="en-US" altLang="zh-CN" b="1">
                <a:sym typeface="Symbol" pitchFamily="18" charset="2"/>
              </a:rPr>
              <a:t></a:t>
            </a:r>
            <a:r>
              <a:rPr lang="en-US" altLang="zh-CN" b="1"/>
              <a:t> </a:t>
            </a:r>
            <a:r>
              <a:rPr lang="en-US" altLang="zh-CN" b="1" i="1"/>
              <a:t>D</a:t>
            </a:r>
            <a:r>
              <a:rPr lang="en-US" altLang="zh-CN" b="1"/>
              <a:t>,  </a:t>
            </a:r>
            <a:r>
              <a:rPr lang="en-US" altLang="zh-CN" b="1" i="1"/>
              <a:t>LD</a:t>
            </a:r>
            <a:r>
              <a:rPr lang="en-US" altLang="zh-CN" b="1"/>
              <a:t>,  </a:t>
            </a:r>
            <a:r>
              <a:rPr lang="en-US" altLang="zh-CN" b="1" i="1"/>
              <a:t>L</a:t>
            </a:r>
            <a:r>
              <a:rPr lang="en-US" altLang="zh-CN" b="1" baseline="30000"/>
              <a:t>6</a:t>
            </a:r>
            <a:r>
              <a:rPr lang="en-US" altLang="zh-CN" b="1"/>
              <a:t>,  </a:t>
            </a:r>
            <a:r>
              <a:rPr lang="en-US" altLang="zh-CN" b="1" i="1"/>
              <a:t>L</a:t>
            </a:r>
            <a:r>
              <a:rPr lang="en-US" altLang="zh-CN" b="1" baseline="30000"/>
              <a:t>*</a:t>
            </a:r>
            <a:r>
              <a:rPr lang="en-US" altLang="zh-CN" b="1"/>
              <a:t>,  </a:t>
            </a:r>
            <a:r>
              <a:rPr lang="en-US" altLang="zh-CN" b="1" i="1"/>
              <a:t>L</a:t>
            </a:r>
            <a:r>
              <a:rPr lang="en-US" altLang="zh-CN" b="1"/>
              <a:t>(</a:t>
            </a:r>
            <a:r>
              <a:rPr lang="en-US" altLang="zh-CN" b="1" i="1"/>
              <a:t>L </a:t>
            </a:r>
            <a:r>
              <a:rPr lang="en-US" altLang="zh-CN" b="1">
                <a:sym typeface="Symbol" pitchFamily="18" charset="2"/>
              </a:rPr>
              <a:t></a:t>
            </a:r>
            <a:r>
              <a:rPr lang="en-US" altLang="zh-CN" b="1"/>
              <a:t> </a:t>
            </a:r>
            <a:r>
              <a:rPr lang="en-US" altLang="zh-CN" b="1" i="1"/>
              <a:t>D</a:t>
            </a:r>
            <a:r>
              <a:rPr lang="en-US" altLang="zh-CN" b="1"/>
              <a:t> )</a:t>
            </a:r>
            <a:r>
              <a:rPr lang="en-US" altLang="zh-CN" b="1" baseline="30000"/>
              <a:t>*</a:t>
            </a:r>
            <a:r>
              <a:rPr lang="en-US" altLang="zh-CN" b="1"/>
              <a:t>,  </a:t>
            </a:r>
            <a:r>
              <a:rPr lang="en-US" altLang="zh-CN" b="1" i="1"/>
              <a:t>D</a:t>
            </a:r>
            <a:r>
              <a:rPr lang="en-US" altLang="zh-CN" b="1" baseline="30000"/>
              <a:t>+</a:t>
            </a:r>
            <a:r>
              <a:rPr lang="en-US" altLang="zh-CN" b="1"/>
              <a:t> 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5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5138738"/>
          </a:xfrm>
          <a:noFill/>
          <a:ln/>
        </p:spPr>
        <p:txBody>
          <a:bodyPr/>
          <a:lstStyle/>
          <a:p>
            <a:pPr algn="just">
              <a:buFontTx/>
              <a:buNone/>
            </a:pPr>
            <a:r>
              <a:rPr lang="zh-CN" altLang="en-US" b="1"/>
              <a:t>	下面</a:t>
            </a:r>
            <a:r>
              <a:rPr lang="en-US" altLang="zh-CN" b="1"/>
              <a:t>C</a:t>
            </a:r>
            <a:r>
              <a:rPr lang="zh-CN" altLang="en-US" b="1"/>
              <a:t>语言编译器编译下面的函数时，报告</a:t>
            </a:r>
          </a:p>
          <a:p>
            <a:pPr algn="just">
              <a:buFontTx/>
              <a:buNone/>
            </a:pPr>
            <a:r>
              <a:rPr lang="en-US" altLang="zh-CN" b="1"/>
              <a:t>		parse error before ‘else’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long gcd(p,q)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long p,q;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    if (p%q == 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		</a:t>
            </a:r>
            <a:r>
              <a:rPr lang="en-US" altLang="zh-CN" sz="2800" b="1">
                <a:solidFill>
                  <a:srgbClr val="00FF00"/>
                </a:solidFill>
              </a:rPr>
              <a:t>/*</a:t>
            </a:r>
            <a:r>
              <a:rPr lang="en-US" altLang="zh-CN" sz="2800" b="1"/>
              <a:t> then part </a:t>
            </a:r>
            <a:r>
              <a:rPr lang="en-US" altLang="zh-CN" sz="2800" b="1">
                <a:solidFill>
                  <a:srgbClr val="00FF00"/>
                </a:solidFill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		return q		</a:t>
            </a:r>
            <a:r>
              <a:rPr lang="zh-CN" altLang="en-US" sz="2800" b="1">
                <a:solidFill>
                  <a:srgbClr val="00FF00"/>
                </a:solidFill>
              </a:rPr>
              <a:t>此处遗漏分号</a:t>
            </a:r>
            <a:endParaRPr lang="zh-CN" altLang="en-US" sz="2800" b="1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	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		</a:t>
            </a:r>
            <a:r>
              <a:rPr lang="en-US" altLang="zh-CN" sz="2800" b="1">
                <a:solidFill>
                  <a:srgbClr val="00FF00"/>
                </a:solidFill>
              </a:rPr>
              <a:t>/* </a:t>
            </a:r>
            <a:r>
              <a:rPr lang="en-US" altLang="zh-CN" sz="2800" b="1"/>
              <a:t>else part</a:t>
            </a:r>
            <a:r>
              <a:rPr lang="en-US" altLang="zh-CN" sz="2800" b="1">
                <a:solidFill>
                  <a:srgbClr val="00FF00"/>
                </a:solidFill>
              </a:rPr>
              <a:t>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		return gcd(q, p%q);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}</a:t>
            </a:r>
            <a:endParaRPr lang="zh-CN" altLang="en-US" sz="2800" b="1"/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例  题  </a:t>
            </a:r>
            <a:r>
              <a:rPr lang="en-US" altLang="zh-CN" sz="4400" b="1">
                <a:solidFill>
                  <a:schemeClr val="tx2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5138738"/>
          </a:xfrm>
          <a:noFill/>
          <a:ln/>
        </p:spPr>
        <p:txBody>
          <a:bodyPr/>
          <a:lstStyle/>
          <a:p>
            <a:pPr algn="just">
              <a:buFontTx/>
              <a:buNone/>
            </a:pPr>
            <a:r>
              <a:rPr lang="zh-CN" altLang="en-US" b="1"/>
              <a:t>	现在少了第一个注释的结束符号后，反而不</a:t>
            </a:r>
          </a:p>
          <a:p>
            <a:pPr algn="just">
              <a:buFontTx/>
              <a:buNone/>
            </a:pPr>
            <a:r>
              <a:rPr lang="zh-CN" altLang="en-US" b="1"/>
              <a:t>报错了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long gcd(p,q)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long p,q;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    if (p%q == 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		</a:t>
            </a:r>
            <a:r>
              <a:rPr lang="en-US" altLang="zh-CN" sz="2800" b="1">
                <a:solidFill>
                  <a:srgbClr val="00FF00"/>
                </a:solidFill>
              </a:rPr>
              <a:t>/*</a:t>
            </a:r>
            <a:r>
              <a:rPr lang="en-US" altLang="zh-CN" sz="2800" b="1"/>
              <a:t> then part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		return q</a:t>
            </a:r>
            <a:endParaRPr lang="zh-CN" altLang="en-US" sz="2800" b="1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	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		</a:t>
            </a:r>
            <a:r>
              <a:rPr lang="en-US" altLang="zh-CN" sz="2800" b="1">
                <a:solidFill>
                  <a:srgbClr val="00FF00"/>
                </a:solidFill>
              </a:rPr>
              <a:t>/*</a:t>
            </a:r>
            <a:r>
              <a:rPr lang="en-US" altLang="zh-CN" sz="2800" b="1"/>
              <a:t> else part </a:t>
            </a:r>
            <a:r>
              <a:rPr lang="en-US" altLang="zh-CN" sz="2800" b="1">
                <a:solidFill>
                  <a:srgbClr val="00FF00"/>
                </a:solidFill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		return gcd(q, p%q);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}</a:t>
            </a:r>
            <a:endParaRPr lang="zh-CN" altLang="en-US" sz="2800" b="1"/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例  题  </a:t>
            </a:r>
            <a:r>
              <a:rPr lang="en-US" altLang="zh-CN" sz="4400" b="1">
                <a:solidFill>
                  <a:schemeClr val="tx2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/>
              <a:t>第一次  2.3,	2.4 (</a:t>
            </a:r>
            <a:r>
              <a:rPr lang="en-US" altLang="zh-CN" b="1"/>
              <a:t>f) (g)</a:t>
            </a:r>
            <a:endParaRPr lang="zh-CN" altLang="en-US" b="1"/>
          </a:p>
          <a:p>
            <a:pPr>
              <a:spcBef>
                <a:spcPct val="0"/>
              </a:spcBef>
            </a:pPr>
            <a:r>
              <a:rPr lang="zh-CN" altLang="en-US" b="1"/>
              <a:t>第二次	2.7 (</a:t>
            </a:r>
            <a:r>
              <a:rPr lang="en-US" altLang="zh-CN" b="1"/>
              <a:t>c) (d)</a:t>
            </a:r>
            <a:r>
              <a:rPr lang="zh-CN" altLang="en-US" b="1"/>
              <a:t>，</a:t>
            </a:r>
            <a:r>
              <a:rPr lang="en-US" altLang="zh-CN" b="1"/>
              <a:t>2.8 ( </a:t>
            </a:r>
            <a:r>
              <a:rPr lang="zh-CN" altLang="en-US" b="1"/>
              <a:t>仅为2.</a:t>
            </a:r>
            <a:r>
              <a:rPr lang="en-US" altLang="zh-CN" b="1"/>
              <a:t>7 (c) )，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			2.11</a:t>
            </a:r>
            <a:r>
              <a:rPr lang="zh-CN" altLang="en-US" b="1"/>
              <a:t>，</a:t>
            </a:r>
            <a:r>
              <a:rPr lang="en-US" altLang="zh-CN" b="1"/>
              <a:t>2.15</a:t>
            </a:r>
            <a:endParaRPr lang="zh-CN" altLang="en-US" b="1"/>
          </a:p>
        </p:txBody>
      </p:sp>
      <p:sp>
        <p:nvSpPr>
          <p:cNvPr id="457733" name="Rectangle 5"/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400" b="1">
                <a:solidFill>
                  <a:schemeClr val="tx2"/>
                </a:solidFill>
              </a:rPr>
              <a:t>习   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2.2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5138738"/>
          </a:xfrm>
          <a:noFill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zh-CN" altLang="en-US" sz="2800" b="1"/>
              <a:t>2.2.2 </a:t>
            </a:r>
            <a:r>
              <a:rPr lang="zh-CN" altLang="en-US" b="1">
                <a:latin typeface="宋体" pitchFamily="2" charset="-122"/>
              </a:rPr>
              <a:t>正规式</a:t>
            </a:r>
          </a:p>
          <a:p>
            <a:pPr lvl="1">
              <a:buFontTx/>
              <a:buNone/>
            </a:pPr>
            <a:r>
              <a:rPr lang="zh-CN" altLang="en-US" b="1">
                <a:latin typeface="宋体" pitchFamily="2" charset="-122"/>
                <a:cs typeface="Times New Roman" pitchFamily="18" charset="0"/>
              </a:rPr>
              <a:t>正规式</a:t>
            </a:r>
            <a:r>
              <a:rPr lang="zh-CN" altLang="en-US" b="1">
                <a:latin typeface="宋体" pitchFamily="2" charset="-122"/>
              </a:rPr>
              <a:t>用来表示简单的语言，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叫做</a:t>
            </a:r>
            <a:r>
              <a:rPr lang="zh-CN" altLang="en-US" b="1"/>
              <a:t>正规集</a:t>
            </a:r>
            <a:endParaRPr lang="zh-CN" altLang="en-US" sz="2400" b="1">
              <a:latin typeface="宋体" pitchFamily="2" charset="-122"/>
            </a:endParaRPr>
          </a:p>
          <a:p>
            <a:pPr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	</a:t>
            </a:r>
            <a:r>
              <a:rPr lang="zh-CN" altLang="en-US" sz="2800" b="1">
                <a:solidFill>
                  <a:srgbClr val="00FF00"/>
                </a:solidFill>
                <a:latin typeface="宋体" pitchFamily="2" charset="-122"/>
              </a:rPr>
              <a:t>正规式		定义的语言		备注</a:t>
            </a:r>
          </a:p>
          <a:p>
            <a:pPr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	</a:t>
            </a:r>
            <a:r>
              <a:rPr lang="zh-CN" altLang="en-US" sz="2800" b="1">
                <a:sym typeface="Symbol" pitchFamily="18" charset="2"/>
              </a:rPr>
              <a:t></a:t>
            </a:r>
            <a:r>
              <a:rPr lang="zh-CN" altLang="en-US" sz="2800" b="1">
                <a:latin typeface="宋体" pitchFamily="2" charset="-122"/>
              </a:rPr>
              <a:t>			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{</a:t>
            </a:r>
            <a:r>
              <a:rPr lang="zh-CN" altLang="en-US" sz="2800" b="1">
                <a:sym typeface="Symbol" pitchFamily="18" charset="2"/>
              </a:rPr>
              <a:t>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}</a:t>
            </a:r>
            <a:endParaRPr lang="zh-CN" altLang="en-US" sz="2800" b="1">
              <a:latin typeface="宋体" pitchFamily="2" charset="-122"/>
            </a:endParaRPr>
          </a:p>
          <a:p>
            <a:pPr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	</a:t>
            </a:r>
            <a:r>
              <a:rPr lang="en-US" altLang="zh-CN" sz="2800" b="1" i="1"/>
              <a:t>a			</a:t>
            </a:r>
            <a:r>
              <a:rPr lang="zh-CN" altLang="en-US" sz="2800" b="1">
                <a:latin typeface="宋体" pitchFamily="2" charset="-122"/>
              </a:rPr>
              <a:t>{</a:t>
            </a:r>
            <a:r>
              <a:rPr lang="en-US" altLang="zh-CN" sz="2800" b="1" i="1"/>
              <a:t>a</a:t>
            </a:r>
            <a:r>
              <a:rPr lang="en-US" altLang="zh-CN" sz="2800" b="1">
                <a:latin typeface="宋体" pitchFamily="2" charset="-122"/>
              </a:rPr>
              <a:t>}</a:t>
            </a:r>
            <a:r>
              <a:rPr lang="en-US" altLang="zh-CN" sz="2800" b="1" i="1"/>
              <a:t>			 a </a:t>
            </a:r>
            <a:r>
              <a:rPr lang="en-US" altLang="zh-CN" sz="2800" b="1">
                <a:sym typeface="Symbol" pitchFamily="18" charset="2"/>
              </a:rPr>
              <a:t> </a:t>
            </a:r>
          </a:p>
          <a:p>
            <a:pPr>
              <a:buFontTx/>
              <a:buNone/>
            </a:pPr>
            <a:r>
              <a:rPr lang="zh-CN" altLang="en-US" sz="2800" b="1">
                <a:sym typeface="Symbol" pitchFamily="18" charset="2"/>
              </a:rPr>
              <a:t>	(</a:t>
            </a:r>
            <a:r>
              <a:rPr lang="en-US" altLang="zh-CN" sz="2800" b="1" i="1">
                <a:sym typeface="Symbol" pitchFamily="18" charset="2"/>
              </a:rPr>
              <a:t>r</a:t>
            </a:r>
            <a:r>
              <a:rPr lang="en-US" altLang="zh-CN" sz="2800" b="1">
                <a:sym typeface="Symbol" pitchFamily="18" charset="2"/>
              </a:rPr>
              <a:t>) | (</a:t>
            </a:r>
            <a:r>
              <a:rPr lang="en-US" altLang="zh-CN" sz="2800" b="1" i="1">
                <a:sym typeface="Symbol" pitchFamily="18" charset="2"/>
              </a:rPr>
              <a:t>s</a:t>
            </a:r>
            <a:r>
              <a:rPr lang="en-US" altLang="zh-CN" sz="2800" b="1">
                <a:sym typeface="Symbol" pitchFamily="18" charset="2"/>
              </a:rPr>
              <a:t>)		</a:t>
            </a:r>
            <a:r>
              <a:rPr lang="en-US" altLang="zh-CN" sz="2800" b="1" i="1">
                <a:sym typeface="Symbol" pitchFamily="18" charset="2"/>
              </a:rPr>
              <a:t>L</a:t>
            </a:r>
            <a:r>
              <a:rPr lang="en-US" altLang="zh-CN" sz="2800" b="1">
                <a:sym typeface="Symbol" pitchFamily="18" charset="2"/>
              </a:rPr>
              <a:t>(</a:t>
            </a:r>
            <a:r>
              <a:rPr lang="en-US" altLang="zh-CN" sz="2800" b="1" i="1">
                <a:sym typeface="Symbol" pitchFamily="18" charset="2"/>
              </a:rPr>
              <a:t>r</a:t>
            </a:r>
            <a:r>
              <a:rPr lang="en-US" altLang="zh-CN" sz="2800" b="1">
                <a:sym typeface="Symbol" pitchFamily="18" charset="2"/>
              </a:rPr>
              <a:t>)</a:t>
            </a:r>
            <a:r>
              <a:rPr lang="en-US" altLang="zh-CN" sz="2800" b="1">
                <a:latin typeface="宋体" pitchFamily="2" charset="-122"/>
                <a:sym typeface="Symbol" pitchFamily="18" charset="2"/>
              </a:rPr>
              <a:t>∪</a:t>
            </a:r>
            <a:r>
              <a:rPr lang="en-US" altLang="zh-CN" sz="2800" b="1" i="1">
                <a:sym typeface="Symbol" pitchFamily="18" charset="2"/>
              </a:rPr>
              <a:t>L</a:t>
            </a:r>
            <a:r>
              <a:rPr lang="en-US" altLang="zh-CN" sz="2800" b="1">
                <a:sym typeface="Symbol" pitchFamily="18" charset="2"/>
              </a:rPr>
              <a:t>(</a:t>
            </a:r>
            <a:r>
              <a:rPr lang="en-US" altLang="zh-CN" sz="2800" b="1" i="1">
                <a:sym typeface="Symbol" pitchFamily="18" charset="2"/>
              </a:rPr>
              <a:t>s</a:t>
            </a:r>
            <a:r>
              <a:rPr lang="en-US" altLang="zh-CN" sz="2800" b="1">
                <a:sym typeface="Symbol" pitchFamily="18" charset="2"/>
              </a:rPr>
              <a:t>) 		 </a:t>
            </a:r>
            <a:r>
              <a:rPr lang="en-US" altLang="zh-CN" sz="2800" b="1" i="1">
                <a:sym typeface="Symbol" pitchFamily="18" charset="2"/>
              </a:rPr>
              <a:t>r</a:t>
            </a:r>
            <a:r>
              <a:rPr lang="zh-CN" altLang="en-US" sz="2800" b="1">
                <a:sym typeface="Symbol" pitchFamily="18" charset="2"/>
              </a:rPr>
              <a:t>和</a:t>
            </a:r>
            <a:r>
              <a:rPr lang="en-US" altLang="zh-CN" sz="2800" b="1" i="1">
                <a:sym typeface="Symbol" pitchFamily="18" charset="2"/>
              </a:rPr>
              <a:t>s</a:t>
            </a:r>
            <a:r>
              <a:rPr lang="zh-CN" altLang="en-US" sz="2800" b="1">
                <a:sym typeface="Symbol" pitchFamily="18" charset="2"/>
              </a:rPr>
              <a:t>是正规式</a:t>
            </a:r>
          </a:p>
          <a:p>
            <a:pPr>
              <a:buFontTx/>
              <a:buNone/>
            </a:pPr>
            <a:r>
              <a:rPr lang="zh-CN" altLang="en-US" sz="2800" b="1">
                <a:sym typeface="Symbol" pitchFamily="18" charset="2"/>
              </a:rPr>
              <a:t>	(</a:t>
            </a:r>
            <a:r>
              <a:rPr lang="en-US" altLang="zh-CN" sz="2800" b="1" i="1">
                <a:sym typeface="Symbol" pitchFamily="18" charset="2"/>
              </a:rPr>
              <a:t>r</a:t>
            </a:r>
            <a:r>
              <a:rPr lang="en-US" altLang="zh-CN" sz="2800" b="1">
                <a:sym typeface="Symbol" pitchFamily="18" charset="2"/>
              </a:rPr>
              <a:t>)(</a:t>
            </a:r>
            <a:r>
              <a:rPr lang="en-US" altLang="zh-CN" sz="2800" b="1" i="1">
                <a:sym typeface="Symbol" pitchFamily="18" charset="2"/>
              </a:rPr>
              <a:t>s</a:t>
            </a:r>
            <a:r>
              <a:rPr lang="en-US" altLang="zh-CN" sz="2800" b="1">
                <a:sym typeface="Symbol" pitchFamily="18" charset="2"/>
              </a:rPr>
              <a:t>)</a:t>
            </a:r>
            <a:r>
              <a:rPr lang="en-US" altLang="zh-CN" sz="2800" b="1">
                <a:latin typeface="宋体" pitchFamily="2" charset="-122"/>
                <a:sym typeface="Symbol" pitchFamily="18" charset="2"/>
              </a:rPr>
              <a:t>		</a:t>
            </a:r>
            <a:r>
              <a:rPr lang="en-US" altLang="zh-CN" sz="2800" b="1" i="1">
                <a:sym typeface="Symbol" pitchFamily="18" charset="2"/>
              </a:rPr>
              <a:t>L</a:t>
            </a:r>
            <a:r>
              <a:rPr lang="en-US" altLang="zh-CN" sz="2800" b="1">
                <a:sym typeface="Symbol" pitchFamily="18" charset="2"/>
              </a:rPr>
              <a:t>(</a:t>
            </a:r>
            <a:r>
              <a:rPr lang="en-US" altLang="zh-CN" sz="2800" b="1" i="1">
                <a:sym typeface="Symbol" pitchFamily="18" charset="2"/>
              </a:rPr>
              <a:t>r</a:t>
            </a:r>
            <a:r>
              <a:rPr lang="en-US" altLang="zh-CN" sz="2800" b="1">
                <a:sym typeface="Symbol" pitchFamily="18" charset="2"/>
              </a:rPr>
              <a:t>)</a:t>
            </a:r>
            <a:r>
              <a:rPr lang="en-US" altLang="zh-CN" sz="2800" b="1" i="1">
                <a:sym typeface="Symbol" pitchFamily="18" charset="2"/>
              </a:rPr>
              <a:t>L</a:t>
            </a:r>
            <a:r>
              <a:rPr lang="en-US" altLang="zh-CN" sz="2800" b="1">
                <a:sym typeface="Symbol" pitchFamily="18" charset="2"/>
              </a:rPr>
              <a:t>(</a:t>
            </a:r>
            <a:r>
              <a:rPr lang="en-US" altLang="zh-CN" sz="2800" b="1" i="1">
                <a:sym typeface="Symbol" pitchFamily="18" charset="2"/>
              </a:rPr>
              <a:t>s</a:t>
            </a:r>
            <a:r>
              <a:rPr lang="en-US" altLang="zh-CN" sz="2800" b="1">
                <a:sym typeface="Symbol" pitchFamily="18" charset="2"/>
              </a:rPr>
              <a:t>)		 </a:t>
            </a:r>
            <a:r>
              <a:rPr lang="en-US" altLang="zh-CN" sz="2800" b="1" i="1">
                <a:sym typeface="Symbol" pitchFamily="18" charset="2"/>
              </a:rPr>
              <a:t>r</a:t>
            </a:r>
            <a:r>
              <a:rPr lang="zh-CN" altLang="en-US" sz="2800" b="1">
                <a:sym typeface="Symbol" pitchFamily="18" charset="2"/>
              </a:rPr>
              <a:t>和</a:t>
            </a:r>
            <a:r>
              <a:rPr lang="en-US" altLang="zh-CN" sz="2800" b="1" i="1">
                <a:sym typeface="Symbol" pitchFamily="18" charset="2"/>
              </a:rPr>
              <a:t>s</a:t>
            </a:r>
            <a:r>
              <a:rPr lang="zh-CN" altLang="en-US" sz="2800" b="1">
                <a:sym typeface="Symbol" pitchFamily="18" charset="2"/>
              </a:rPr>
              <a:t>是正规式</a:t>
            </a:r>
            <a:endParaRPr lang="en-US" altLang="zh-CN" sz="2800" b="1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CN" sz="2800" b="1">
                <a:latin typeface="宋体" pitchFamily="2" charset="-122"/>
                <a:sym typeface="Symbol" pitchFamily="18" charset="2"/>
              </a:rPr>
              <a:t>	</a:t>
            </a:r>
            <a:r>
              <a:rPr lang="zh-CN" altLang="en-US" sz="2800" b="1">
                <a:sym typeface="Symbol" pitchFamily="18" charset="2"/>
              </a:rPr>
              <a:t>(</a:t>
            </a:r>
            <a:r>
              <a:rPr lang="en-US" altLang="zh-CN" sz="2800" b="1" i="1">
                <a:sym typeface="Symbol" pitchFamily="18" charset="2"/>
              </a:rPr>
              <a:t>r</a:t>
            </a:r>
            <a:r>
              <a:rPr lang="en-US" altLang="zh-CN" sz="2800" b="1">
                <a:sym typeface="Symbol" pitchFamily="18" charset="2"/>
              </a:rPr>
              <a:t>)</a:t>
            </a:r>
            <a:r>
              <a:rPr lang="en-US" altLang="zh-CN" sz="2800" b="1" baseline="30000">
                <a:sym typeface="Symbol" pitchFamily="18" charset="2"/>
              </a:rPr>
              <a:t>*</a:t>
            </a:r>
            <a:r>
              <a:rPr lang="en-US" altLang="zh-CN" sz="2800" b="1">
                <a:sym typeface="Symbol" pitchFamily="18" charset="2"/>
              </a:rPr>
              <a:t>			</a:t>
            </a:r>
            <a:r>
              <a:rPr lang="zh-CN" altLang="en-US" sz="2800" b="1">
                <a:sym typeface="Symbol" pitchFamily="18" charset="2"/>
              </a:rPr>
              <a:t>(</a:t>
            </a:r>
            <a:r>
              <a:rPr lang="en-US" altLang="zh-CN" sz="2800" b="1" i="1">
                <a:sym typeface="Symbol" pitchFamily="18" charset="2"/>
              </a:rPr>
              <a:t>L</a:t>
            </a:r>
            <a:r>
              <a:rPr lang="en-US" altLang="zh-CN" sz="2800" b="1">
                <a:sym typeface="Symbol" pitchFamily="18" charset="2"/>
              </a:rPr>
              <a:t>(</a:t>
            </a:r>
            <a:r>
              <a:rPr lang="en-US" altLang="zh-CN" sz="2800" b="1" i="1">
                <a:sym typeface="Symbol" pitchFamily="18" charset="2"/>
              </a:rPr>
              <a:t>r</a:t>
            </a:r>
            <a:r>
              <a:rPr lang="en-US" altLang="zh-CN" sz="2800" b="1">
                <a:sym typeface="Symbol" pitchFamily="18" charset="2"/>
              </a:rPr>
              <a:t>))</a:t>
            </a:r>
            <a:r>
              <a:rPr lang="en-US" altLang="zh-CN" sz="2800" b="1" baseline="30000">
                <a:sym typeface="Symbol" pitchFamily="18" charset="2"/>
              </a:rPr>
              <a:t>*		 </a:t>
            </a:r>
            <a:r>
              <a:rPr lang="en-US" altLang="zh-CN" sz="2800" b="1" i="1">
                <a:sym typeface="Symbol" pitchFamily="18" charset="2"/>
              </a:rPr>
              <a:t>r</a:t>
            </a:r>
            <a:r>
              <a:rPr lang="zh-CN" altLang="en-US" sz="2800" b="1">
                <a:sym typeface="Symbol" pitchFamily="18" charset="2"/>
              </a:rPr>
              <a:t>是正规式</a:t>
            </a:r>
            <a:endParaRPr lang="en-US" altLang="zh-CN" sz="2800" b="1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CN" sz="2800" b="1">
                <a:sym typeface="Symbol" pitchFamily="18" charset="2"/>
              </a:rPr>
              <a:t>	</a:t>
            </a:r>
            <a:r>
              <a:rPr lang="zh-CN" altLang="en-US" sz="2800" b="1">
                <a:sym typeface="Symbol" pitchFamily="18" charset="2"/>
              </a:rPr>
              <a:t>(</a:t>
            </a:r>
            <a:r>
              <a:rPr lang="en-US" altLang="zh-CN" sz="2800" b="1" i="1">
                <a:sym typeface="Symbol" pitchFamily="18" charset="2"/>
              </a:rPr>
              <a:t>r</a:t>
            </a:r>
            <a:r>
              <a:rPr lang="en-US" altLang="zh-CN" sz="2800" b="1">
                <a:sym typeface="Symbol" pitchFamily="18" charset="2"/>
              </a:rPr>
              <a:t>)			</a:t>
            </a:r>
            <a:r>
              <a:rPr lang="en-US" altLang="zh-CN" sz="2800" b="1" i="1">
                <a:sym typeface="Symbol" pitchFamily="18" charset="2"/>
              </a:rPr>
              <a:t>L</a:t>
            </a:r>
            <a:r>
              <a:rPr lang="en-US" altLang="zh-CN" sz="2800" b="1">
                <a:sym typeface="Symbol" pitchFamily="18" charset="2"/>
              </a:rPr>
              <a:t>(</a:t>
            </a:r>
            <a:r>
              <a:rPr lang="en-US" altLang="zh-CN" sz="2800" b="1" i="1">
                <a:sym typeface="Symbol" pitchFamily="18" charset="2"/>
              </a:rPr>
              <a:t>r</a:t>
            </a:r>
            <a:r>
              <a:rPr lang="en-US" altLang="zh-CN" sz="2800" b="1">
                <a:sym typeface="Symbol" pitchFamily="18" charset="2"/>
              </a:rPr>
              <a:t>) 			 </a:t>
            </a:r>
            <a:r>
              <a:rPr lang="en-US" altLang="zh-CN" sz="2800" b="1" i="1">
                <a:sym typeface="Symbol" pitchFamily="18" charset="2"/>
              </a:rPr>
              <a:t>r</a:t>
            </a:r>
            <a:r>
              <a:rPr lang="zh-CN" altLang="en-US" sz="2800" b="1">
                <a:sym typeface="Symbol" pitchFamily="18" charset="2"/>
              </a:rPr>
              <a:t>是正规式</a:t>
            </a:r>
          </a:p>
          <a:p>
            <a:pPr>
              <a:buFontTx/>
              <a:buNone/>
            </a:pPr>
            <a:r>
              <a:rPr lang="zh-CN" altLang="en-US" sz="2800" b="1">
                <a:sym typeface="Symbol" pitchFamily="18" charset="2"/>
              </a:rPr>
              <a:t>	((</a:t>
            </a:r>
            <a:r>
              <a:rPr lang="en-US" altLang="zh-CN" sz="2800" b="1" i="1">
                <a:sym typeface="Symbol" pitchFamily="18" charset="2"/>
              </a:rPr>
              <a:t>a</a:t>
            </a:r>
            <a:r>
              <a:rPr lang="en-US" altLang="zh-CN" sz="2800" b="1">
                <a:sym typeface="Symbol" pitchFamily="18" charset="2"/>
              </a:rPr>
              <a:t>) (</a:t>
            </a:r>
            <a:r>
              <a:rPr lang="en-US" altLang="zh-CN" sz="2800" b="1" i="1">
                <a:sym typeface="Symbol" pitchFamily="18" charset="2"/>
              </a:rPr>
              <a:t>b</a:t>
            </a:r>
            <a:r>
              <a:rPr lang="en-US" altLang="zh-CN" sz="2800" b="1">
                <a:sym typeface="Symbol" pitchFamily="18" charset="2"/>
              </a:rPr>
              <a:t>)</a:t>
            </a:r>
            <a:r>
              <a:rPr lang="en-US" altLang="zh-CN" sz="2800" b="1" baseline="30000">
                <a:sym typeface="Symbol" pitchFamily="18" charset="2"/>
              </a:rPr>
              <a:t>*</a:t>
            </a:r>
            <a:r>
              <a:rPr lang="en-US" altLang="zh-CN" sz="2800" b="1">
                <a:sym typeface="Symbol" pitchFamily="18" charset="2"/>
              </a:rPr>
              <a:t>)| (</a:t>
            </a:r>
            <a:r>
              <a:rPr lang="en-US" altLang="zh-CN" sz="2800" b="1" i="1">
                <a:sym typeface="Symbol" pitchFamily="18" charset="2"/>
              </a:rPr>
              <a:t>c</a:t>
            </a:r>
            <a:r>
              <a:rPr lang="en-US" altLang="zh-CN" sz="2800" b="1">
                <a:sym typeface="Symbol" pitchFamily="18" charset="2"/>
              </a:rPr>
              <a:t>)</a:t>
            </a:r>
            <a:r>
              <a:rPr lang="zh-CN" altLang="en-US" sz="2800" b="1">
                <a:sym typeface="Symbol" pitchFamily="18" charset="2"/>
              </a:rPr>
              <a:t>可以写成</a:t>
            </a:r>
            <a:r>
              <a:rPr lang="en-US" altLang="zh-CN" sz="2800" b="1" i="1">
                <a:sym typeface="Symbol" pitchFamily="18" charset="2"/>
              </a:rPr>
              <a:t>ab</a:t>
            </a:r>
            <a:r>
              <a:rPr lang="en-US" altLang="zh-CN" sz="2800" b="1" baseline="30000">
                <a:sym typeface="Symbol" pitchFamily="18" charset="2"/>
              </a:rPr>
              <a:t>*</a:t>
            </a:r>
            <a:r>
              <a:rPr lang="en-US" altLang="zh-CN" sz="2800" b="1">
                <a:sym typeface="Symbol" pitchFamily="18" charset="2"/>
              </a:rPr>
              <a:t>| </a:t>
            </a:r>
            <a:r>
              <a:rPr lang="en-US" altLang="zh-CN" sz="2800" b="1" i="1">
                <a:sym typeface="Symbol" pitchFamily="18" charset="2"/>
              </a:rPr>
              <a:t>c</a:t>
            </a:r>
            <a:r>
              <a:rPr lang="en-US" altLang="zh-CN" sz="2800" b="1">
                <a:sym typeface="Symbol" pitchFamily="18" charset="2"/>
              </a:rPr>
              <a:t> </a:t>
            </a:r>
            <a:endParaRPr lang="zh-CN" altLang="en-US" sz="2800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65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65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65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zh-CN" altLang="en-US" b="1">
                <a:ea typeface="黑体" pitchFamily="2" charset="-122"/>
              </a:rPr>
              <a:t>2.2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569325" cy="4851400"/>
          </a:xfrm>
          <a:noFill/>
        </p:spPr>
        <p:txBody>
          <a:bodyPr/>
          <a:lstStyle/>
          <a:p>
            <a:r>
              <a:rPr lang="zh-CN" altLang="en-US" b="1">
                <a:latin typeface="宋体" pitchFamily="2" charset="-122"/>
              </a:rPr>
              <a:t>正规式的例子  </a:t>
            </a:r>
            <a:r>
              <a:rPr lang="zh-CN" altLang="en-US" sz="2800" b="1">
                <a:latin typeface="宋体" pitchFamily="2" charset="-122"/>
                <a:sym typeface="Symbol" pitchFamily="18" charset="2"/>
              </a:rPr>
              <a:t>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 = </a:t>
            </a:r>
            <a:r>
              <a:rPr lang="zh-CN" altLang="en-US" sz="2800" b="1"/>
              <a:t>{</a:t>
            </a:r>
            <a:r>
              <a:rPr lang="en-US" altLang="zh-CN" sz="2800" b="1" i="1"/>
              <a:t>a</a:t>
            </a:r>
            <a:r>
              <a:rPr lang="en-US" altLang="zh-CN" sz="2800" b="1"/>
              <a:t>, </a:t>
            </a:r>
            <a:r>
              <a:rPr lang="en-US" altLang="zh-CN" sz="2800" b="1" i="1"/>
              <a:t>b</a:t>
            </a:r>
            <a:r>
              <a:rPr lang="en-US" altLang="zh-CN" sz="2800" b="1"/>
              <a:t>}</a:t>
            </a:r>
          </a:p>
          <a:p>
            <a:pPr lvl="1"/>
            <a:r>
              <a:rPr lang="en-US" altLang="zh-CN" b="1" i="1"/>
              <a:t>a </a:t>
            </a:r>
            <a:r>
              <a:rPr lang="en-US" altLang="zh-CN" b="1"/>
              <a:t>| </a:t>
            </a:r>
            <a:r>
              <a:rPr lang="en-US" altLang="zh-CN" b="1" i="1"/>
              <a:t>b</a:t>
            </a:r>
            <a:r>
              <a:rPr lang="en-US" altLang="zh-CN" b="1">
                <a:cs typeface="Times New Roman" pitchFamily="18" charset="0"/>
              </a:rPr>
              <a:t>			</a:t>
            </a:r>
            <a:r>
              <a:rPr lang="zh-CN" altLang="en-US" b="1"/>
              <a:t>{</a:t>
            </a:r>
            <a:r>
              <a:rPr lang="en-US" altLang="zh-CN" b="1" i="1"/>
              <a:t>a</a:t>
            </a:r>
            <a:r>
              <a:rPr lang="en-US" altLang="zh-CN" b="1"/>
              <a:t>, </a:t>
            </a:r>
            <a:r>
              <a:rPr lang="en-US" altLang="zh-CN" b="1" i="1"/>
              <a:t>b</a:t>
            </a:r>
            <a:r>
              <a:rPr lang="en-US" altLang="zh-CN" b="1"/>
              <a:t>}</a:t>
            </a:r>
            <a:endParaRPr lang="en-US" altLang="zh-CN" sz="2400" b="1">
              <a:latin typeface="宋体" pitchFamily="2" charset="-122"/>
            </a:endParaRPr>
          </a:p>
          <a:p>
            <a:pPr lvl="1"/>
            <a:r>
              <a:rPr lang="zh-CN" altLang="en-US" b="1"/>
              <a:t>(</a:t>
            </a:r>
            <a:r>
              <a:rPr lang="en-US" altLang="zh-CN" b="1" i="1"/>
              <a:t>a </a:t>
            </a:r>
            <a:r>
              <a:rPr lang="en-US" altLang="zh-CN" b="1"/>
              <a:t>| </a:t>
            </a:r>
            <a:r>
              <a:rPr lang="en-US" altLang="zh-CN" b="1" i="1"/>
              <a:t>b</a:t>
            </a:r>
            <a:r>
              <a:rPr lang="en-US" altLang="zh-CN" b="1"/>
              <a:t>) (</a:t>
            </a:r>
            <a:r>
              <a:rPr lang="en-US" altLang="zh-CN" b="1" i="1"/>
              <a:t>a </a:t>
            </a:r>
            <a:r>
              <a:rPr lang="en-US" altLang="zh-CN" b="1"/>
              <a:t>| </a:t>
            </a:r>
            <a:r>
              <a:rPr lang="en-US" altLang="zh-CN" b="1" i="1"/>
              <a:t>b </a:t>
            </a:r>
            <a:r>
              <a:rPr lang="en-US" altLang="zh-CN" b="1"/>
              <a:t>)</a:t>
            </a:r>
            <a:r>
              <a:rPr lang="en-US" altLang="zh-CN" b="1">
                <a:cs typeface="Times New Roman" pitchFamily="18" charset="0"/>
              </a:rPr>
              <a:t>		</a:t>
            </a:r>
            <a:r>
              <a:rPr lang="zh-CN" altLang="en-US" b="1"/>
              <a:t>{</a:t>
            </a:r>
            <a:r>
              <a:rPr lang="en-US" altLang="zh-CN" b="1" i="1"/>
              <a:t>aa</a:t>
            </a:r>
            <a:r>
              <a:rPr lang="en-US" altLang="zh-CN" b="1"/>
              <a:t>, </a:t>
            </a:r>
            <a:r>
              <a:rPr lang="en-US" altLang="zh-CN" b="1" i="1"/>
              <a:t>ab</a:t>
            </a:r>
            <a:r>
              <a:rPr lang="en-US" altLang="zh-CN" b="1"/>
              <a:t>, </a:t>
            </a:r>
            <a:r>
              <a:rPr lang="en-US" altLang="zh-CN" b="1" i="1"/>
              <a:t>ba</a:t>
            </a:r>
            <a:r>
              <a:rPr lang="en-US" altLang="zh-CN" b="1"/>
              <a:t>, </a:t>
            </a:r>
            <a:r>
              <a:rPr lang="en-US" altLang="zh-CN" b="1" i="1"/>
              <a:t>bb</a:t>
            </a:r>
            <a:r>
              <a:rPr lang="en-US" altLang="zh-CN" b="1"/>
              <a:t>}</a:t>
            </a:r>
            <a:endParaRPr lang="en-US" altLang="zh-CN" b="1">
              <a:latin typeface="宋体" pitchFamily="2" charset="-122"/>
            </a:endParaRPr>
          </a:p>
          <a:p>
            <a:pPr lvl="1"/>
            <a:r>
              <a:rPr lang="en-US" altLang="zh-CN" b="1" i="1"/>
              <a:t>aa </a:t>
            </a:r>
            <a:r>
              <a:rPr lang="en-US" altLang="zh-CN" b="1"/>
              <a:t>| </a:t>
            </a:r>
            <a:r>
              <a:rPr lang="en-US" altLang="zh-CN" b="1" i="1"/>
              <a:t>ab </a:t>
            </a:r>
            <a:r>
              <a:rPr lang="en-US" altLang="zh-CN" b="1"/>
              <a:t>| </a:t>
            </a:r>
            <a:r>
              <a:rPr lang="en-US" altLang="zh-CN" b="1" i="1"/>
              <a:t>ba </a:t>
            </a:r>
            <a:r>
              <a:rPr lang="en-US" altLang="zh-CN" b="1"/>
              <a:t>| </a:t>
            </a:r>
            <a:r>
              <a:rPr lang="en-US" altLang="zh-CN" b="1" i="1"/>
              <a:t>bb</a:t>
            </a:r>
            <a:r>
              <a:rPr lang="en-US" altLang="zh-CN" b="1">
                <a:latin typeface="宋体" pitchFamily="2" charset="-122"/>
              </a:rPr>
              <a:t>	</a:t>
            </a:r>
            <a:r>
              <a:rPr lang="zh-CN" altLang="en-US" b="1"/>
              <a:t>{</a:t>
            </a:r>
            <a:r>
              <a:rPr lang="en-US" altLang="zh-CN" b="1" i="1"/>
              <a:t>aa</a:t>
            </a:r>
            <a:r>
              <a:rPr lang="en-US" altLang="zh-CN" b="1"/>
              <a:t>, </a:t>
            </a:r>
            <a:r>
              <a:rPr lang="en-US" altLang="zh-CN" b="1" i="1"/>
              <a:t>ab</a:t>
            </a:r>
            <a:r>
              <a:rPr lang="en-US" altLang="zh-CN" b="1"/>
              <a:t>, </a:t>
            </a:r>
            <a:r>
              <a:rPr lang="en-US" altLang="zh-CN" b="1" i="1"/>
              <a:t>ba</a:t>
            </a:r>
            <a:r>
              <a:rPr lang="en-US" altLang="zh-CN" b="1"/>
              <a:t>, </a:t>
            </a:r>
            <a:r>
              <a:rPr lang="en-US" altLang="zh-CN" b="1" i="1"/>
              <a:t>bb</a:t>
            </a:r>
            <a:r>
              <a:rPr lang="en-US" altLang="zh-CN" b="1"/>
              <a:t>}</a:t>
            </a:r>
          </a:p>
          <a:p>
            <a:pPr lvl="1"/>
            <a:r>
              <a:rPr lang="en-US" altLang="zh-CN" b="1" i="1"/>
              <a:t>a</a:t>
            </a:r>
            <a:r>
              <a:rPr lang="en-US" altLang="zh-CN" b="1" baseline="30000"/>
              <a:t>*			</a:t>
            </a:r>
            <a:r>
              <a:rPr lang="zh-CN" altLang="en-US" b="1">
                <a:latin typeface="宋体" pitchFamily="2" charset="-122"/>
              </a:rPr>
              <a:t>由字母</a:t>
            </a:r>
            <a:r>
              <a:rPr lang="en-US" altLang="zh-CN" b="1" i="1"/>
              <a:t>a</a:t>
            </a:r>
            <a:r>
              <a:rPr lang="zh-CN" altLang="en-US" b="1">
                <a:latin typeface="宋体" pitchFamily="2" charset="-122"/>
              </a:rPr>
              <a:t>构成的所有串集</a:t>
            </a:r>
            <a:endParaRPr lang="zh-CN" altLang="en-US" b="1"/>
          </a:p>
          <a:p>
            <a:pPr lvl="1"/>
            <a:r>
              <a:rPr lang="zh-CN" altLang="en-US" b="1"/>
              <a:t>(</a:t>
            </a:r>
            <a:r>
              <a:rPr lang="en-US" altLang="zh-CN" b="1" i="1"/>
              <a:t>a </a:t>
            </a:r>
            <a:r>
              <a:rPr lang="en-US" altLang="zh-CN" b="1"/>
              <a:t>| </a:t>
            </a:r>
            <a:r>
              <a:rPr lang="en-US" altLang="zh-CN" b="1" i="1"/>
              <a:t>b</a:t>
            </a:r>
            <a:r>
              <a:rPr lang="en-US" altLang="zh-CN" b="1"/>
              <a:t>)</a:t>
            </a:r>
            <a:r>
              <a:rPr lang="en-US" altLang="zh-CN" b="1" baseline="30000"/>
              <a:t>*			</a:t>
            </a:r>
            <a:r>
              <a:rPr lang="zh-CN" altLang="en-US" b="1">
                <a:latin typeface="宋体" pitchFamily="2" charset="-122"/>
              </a:rPr>
              <a:t>由</a:t>
            </a:r>
            <a:r>
              <a:rPr lang="en-US" altLang="zh-CN" b="1" i="1"/>
              <a:t>a</a:t>
            </a:r>
            <a:r>
              <a:rPr lang="zh-CN" altLang="en-US" b="1">
                <a:latin typeface="宋体" pitchFamily="2" charset="-122"/>
              </a:rPr>
              <a:t>和</a:t>
            </a:r>
            <a:r>
              <a:rPr lang="en-US" altLang="zh-CN" b="1" i="1"/>
              <a:t>b</a:t>
            </a:r>
            <a:r>
              <a:rPr lang="zh-CN" altLang="en-US" b="1">
                <a:latin typeface="宋体" pitchFamily="2" charset="-122"/>
              </a:rPr>
              <a:t>构成的所有串集</a:t>
            </a:r>
          </a:p>
          <a:p>
            <a:r>
              <a:rPr lang="zh-CN" altLang="en-US" b="1"/>
              <a:t>复杂的例子</a:t>
            </a:r>
          </a:p>
          <a:p>
            <a:pPr lvl="1" algn="just">
              <a:buFontTx/>
              <a:buNone/>
            </a:pPr>
            <a:r>
              <a:rPr lang="zh-CN" altLang="en-US" b="1"/>
              <a:t>(  00  |  11 |  ( (01 | 10) (00 | 11)</a:t>
            </a:r>
            <a:r>
              <a:rPr lang="zh-CN" altLang="en-US" b="1" baseline="30000"/>
              <a:t> </a:t>
            </a:r>
            <a:r>
              <a:rPr lang="zh-CN" altLang="en-US" b="1" baseline="30000">
                <a:sym typeface="Symbol" pitchFamily="18" charset="2"/>
              </a:rPr>
              <a:t></a:t>
            </a:r>
            <a:r>
              <a:rPr lang="zh-CN" altLang="en-US" b="1"/>
              <a:t> (01 | 10) )  )</a:t>
            </a:r>
            <a:r>
              <a:rPr lang="zh-CN" altLang="en-US" b="1" baseline="30000"/>
              <a:t> </a:t>
            </a:r>
            <a:r>
              <a:rPr lang="zh-CN" altLang="en-US" b="1" baseline="30000">
                <a:sym typeface="Symbol" pitchFamily="18" charset="2"/>
              </a:rPr>
              <a:t></a:t>
            </a:r>
          </a:p>
          <a:p>
            <a:pPr lvl="1" algn="just">
              <a:buFontTx/>
              <a:buNone/>
            </a:pPr>
            <a:r>
              <a:rPr lang="zh-CN" altLang="en-US" sz="3200" b="1"/>
              <a:t>句子：</a:t>
            </a:r>
            <a:r>
              <a:rPr lang="zh-CN" altLang="en-US" b="1">
                <a:solidFill>
                  <a:srgbClr val="00FF00"/>
                </a:solidFill>
              </a:rPr>
              <a:t>01001101</a:t>
            </a:r>
            <a:r>
              <a:rPr lang="zh-CN" altLang="en-US" b="1"/>
              <a:t>00</a:t>
            </a:r>
            <a:r>
              <a:rPr lang="zh-CN" altLang="en-US" b="1">
                <a:solidFill>
                  <a:srgbClr val="00FF00"/>
                </a:solidFill>
              </a:rPr>
              <a:t>00</a:t>
            </a:r>
            <a:r>
              <a:rPr lang="zh-CN" altLang="en-US" b="1"/>
              <a:t>10000010</a:t>
            </a:r>
            <a:r>
              <a:rPr lang="zh-CN" altLang="en-US" b="1">
                <a:solidFill>
                  <a:srgbClr val="00FF00"/>
                </a:solidFill>
              </a:rPr>
              <a:t>11</a:t>
            </a:r>
            <a:r>
              <a:rPr lang="zh-CN" altLang="en-US" b="1"/>
              <a:t>1001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7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7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9246</TotalTime>
  <Words>3539</Words>
  <Application>Microsoft Office PowerPoint</Application>
  <PresentationFormat>全屏显示(4:3)</PresentationFormat>
  <Paragraphs>1696</Paragraphs>
  <Slides>72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0" baseType="lpstr">
      <vt:lpstr>Times New Roman</vt:lpstr>
      <vt:lpstr>宋体</vt:lpstr>
      <vt:lpstr>Courier New</vt:lpstr>
      <vt:lpstr>黑体</vt:lpstr>
      <vt:lpstr>Symbol</vt:lpstr>
      <vt:lpstr>Arial</vt:lpstr>
      <vt:lpstr>楷体_GB2312</vt:lpstr>
      <vt:lpstr>Office 主题​​</vt:lpstr>
      <vt:lpstr>第二章  词法分析</vt:lpstr>
      <vt:lpstr>2.1 词法记号及属性 </vt:lpstr>
      <vt:lpstr>2.1 词法记号及属性</vt:lpstr>
      <vt:lpstr>2.1 词法记号及属性</vt:lpstr>
      <vt:lpstr>2.1 词法记号及属性</vt:lpstr>
      <vt:lpstr>2.2 词法记号的描述与识别 </vt:lpstr>
      <vt:lpstr>2.2 词法记号的描述与识别 </vt:lpstr>
      <vt:lpstr>2.2 词法记号的描述与识别 </vt:lpstr>
      <vt:lpstr>2.2 词法记号的描述与识别 </vt:lpstr>
      <vt:lpstr>2.2 词法记号的描述与识别 </vt:lpstr>
      <vt:lpstr>2.2 词法记号的描述与识别 </vt:lpstr>
      <vt:lpstr>2.2 词法记号的描述与识别 </vt:lpstr>
      <vt:lpstr>2.2 词法记号的描述与识别 </vt:lpstr>
      <vt:lpstr>2.2 词法记号的描述与识别 </vt:lpstr>
      <vt:lpstr>2.2 词法记号的描述与识别 </vt:lpstr>
      <vt:lpstr>2.2 词法记号的描述与识别 </vt:lpstr>
      <vt:lpstr>2.2 词法记号的描述与识别 </vt:lpstr>
      <vt:lpstr>2.3  有 限 自 动 机 </vt:lpstr>
      <vt:lpstr>2.3  有 限 自 动 机 </vt:lpstr>
      <vt:lpstr>2.3  有 限 自 动 机 </vt:lpstr>
      <vt:lpstr>2.3  有 限 自 动 机 </vt:lpstr>
      <vt:lpstr>2.3  有 限 自 动 机 </vt:lpstr>
      <vt:lpstr>2.3  有 限 自 动 机 </vt:lpstr>
      <vt:lpstr>2.3  有 限 自 动 机 </vt:lpstr>
      <vt:lpstr>2.3  有 限 自 动 机 </vt:lpstr>
      <vt:lpstr>2.3  有 限 自 动 机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从正规式到有限自动机 </vt:lpstr>
      <vt:lpstr>2.4 从正规式到有限自动机 </vt:lpstr>
      <vt:lpstr>2.4 从正规式到有限自动机 </vt:lpstr>
      <vt:lpstr>2.4 从正规式到有限自动机 </vt:lpstr>
      <vt:lpstr>2.4 从正规式到有限自动机 </vt:lpstr>
      <vt:lpstr>2.4 从正规式到有限自动机</vt:lpstr>
      <vt:lpstr>2.4 从正规式到有限自动机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中国科大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陈意云</dc:creator>
  <cp:lastModifiedBy>Zhang Ying 张营</cp:lastModifiedBy>
  <cp:revision>517</cp:revision>
  <dcterms:created xsi:type="dcterms:W3CDTF">2000-08-08T16:59:41Z</dcterms:created>
  <dcterms:modified xsi:type="dcterms:W3CDTF">2014-02-28T03:14:28Z</dcterms:modified>
</cp:coreProperties>
</file>