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3"/>
  </p:notesMasterIdLst>
  <p:handoutMasterIdLst>
    <p:handoutMasterId r:id="rId134"/>
  </p:handoutMasterIdLst>
  <p:sldIdLst>
    <p:sldId id="507" r:id="rId2"/>
    <p:sldId id="262" r:id="rId3"/>
    <p:sldId id="470" r:id="rId4"/>
    <p:sldId id="281" r:id="rId5"/>
    <p:sldId id="283" r:id="rId6"/>
    <p:sldId id="276" r:id="rId7"/>
    <p:sldId id="487" r:id="rId8"/>
    <p:sldId id="488" r:id="rId9"/>
    <p:sldId id="265" r:id="rId10"/>
    <p:sldId id="269" r:id="rId11"/>
    <p:sldId id="268" r:id="rId12"/>
    <p:sldId id="446" r:id="rId13"/>
    <p:sldId id="447" r:id="rId14"/>
    <p:sldId id="465" r:id="rId15"/>
    <p:sldId id="489" r:id="rId16"/>
    <p:sldId id="478" r:id="rId17"/>
    <p:sldId id="297" r:id="rId18"/>
    <p:sldId id="287" r:id="rId19"/>
    <p:sldId id="480" r:id="rId20"/>
    <p:sldId id="483" r:id="rId21"/>
    <p:sldId id="321" r:id="rId22"/>
    <p:sldId id="511" r:id="rId23"/>
    <p:sldId id="464" r:id="rId24"/>
    <p:sldId id="494" r:id="rId25"/>
    <p:sldId id="495" r:id="rId26"/>
    <p:sldId id="496" r:id="rId27"/>
    <p:sldId id="491" r:id="rId28"/>
    <p:sldId id="313" r:id="rId29"/>
    <p:sldId id="498" r:id="rId30"/>
    <p:sldId id="315" r:id="rId31"/>
    <p:sldId id="316" r:id="rId32"/>
    <p:sldId id="324" r:id="rId33"/>
    <p:sldId id="493" r:id="rId34"/>
    <p:sldId id="492" r:id="rId35"/>
    <p:sldId id="317" r:id="rId36"/>
    <p:sldId id="328" r:id="rId37"/>
    <p:sldId id="329" r:id="rId38"/>
    <p:sldId id="330" r:id="rId39"/>
    <p:sldId id="331" r:id="rId40"/>
    <p:sldId id="332" r:id="rId41"/>
    <p:sldId id="499" r:id="rId42"/>
    <p:sldId id="334" r:id="rId43"/>
    <p:sldId id="500" r:id="rId44"/>
    <p:sldId id="501" r:id="rId45"/>
    <p:sldId id="502" r:id="rId46"/>
    <p:sldId id="503" r:id="rId47"/>
    <p:sldId id="348" r:id="rId48"/>
    <p:sldId id="504" r:id="rId49"/>
    <p:sldId id="466" r:id="rId50"/>
    <p:sldId id="355" r:id="rId51"/>
    <p:sldId id="354" r:id="rId52"/>
    <p:sldId id="349" r:id="rId53"/>
    <p:sldId id="351" r:id="rId54"/>
    <p:sldId id="352" r:id="rId55"/>
    <p:sldId id="358" r:id="rId56"/>
    <p:sldId id="357" r:id="rId57"/>
    <p:sldId id="356" r:id="rId58"/>
    <p:sldId id="359" r:id="rId59"/>
    <p:sldId id="360" r:id="rId60"/>
    <p:sldId id="362" r:id="rId61"/>
    <p:sldId id="361" r:id="rId62"/>
    <p:sldId id="363" r:id="rId63"/>
    <p:sldId id="372" r:id="rId64"/>
    <p:sldId id="374" r:id="rId65"/>
    <p:sldId id="373" r:id="rId66"/>
    <p:sldId id="383" r:id="rId67"/>
    <p:sldId id="377" r:id="rId68"/>
    <p:sldId id="376" r:id="rId69"/>
    <p:sldId id="386" r:id="rId70"/>
    <p:sldId id="389" r:id="rId71"/>
    <p:sldId id="388" r:id="rId72"/>
    <p:sldId id="387" r:id="rId73"/>
    <p:sldId id="391" r:id="rId74"/>
    <p:sldId id="505" r:id="rId75"/>
    <p:sldId id="392" r:id="rId76"/>
    <p:sldId id="393" r:id="rId77"/>
    <p:sldId id="506"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407" r:id="rId92"/>
    <p:sldId id="410" r:id="rId93"/>
    <p:sldId id="411" r:id="rId94"/>
    <p:sldId id="435" r:id="rId95"/>
    <p:sldId id="412" r:id="rId96"/>
    <p:sldId id="413" r:id="rId97"/>
    <p:sldId id="436" r:id="rId98"/>
    <p:sldId id="437" r:id="rId99"/>
    <p:sldId id="414" r:id="rId100"/>
    <p:sldId id="415" r:id="rId101"/>
    <p:sldId id="416" r:id="rId102"/>
    <p:sldId id="438" r:id="rId103"/>
    <p:sldId id="417" r:id="rId104"/>
    <p:sldId id="439" r:id="rId105"/>
    <p:sldId id="418" r:id="rId106"/>
    <p:sldId id="419" r:id="rId107"/>
    <p:sldId id="420" r:id="rId108"/>
    <p:sldId id="421" r:id="rId109"/>
    <p:sldId id="423" r:id="rId110"/>
    <p:sldId id="424" r:id="rId111"/>
    <p:sldId id="425" r:id="rId112"/>
    <p:sldId id="426" r:id="rId113"/>
    <p:sldId id="427" r:id="rId114"/>
    <p:sldId id="428" r:id="rId115"/>
    <p:sldId id="429" r:id="rId116"/>
    <p:sldId id="430" r:id="rId117"/>
    <p:sldId id="431" r:id="rId118"/>
    <p:sldId id="432" r:id="rId119"/>
    <p:sldId id="440" r:id="rId120"/>
    <p:sldId id="433" r:id="rId121"/>
    <p:sldId id="467" r:id="rId122"/>
    <p:sldId id="468" r:id="rId123"/>
    <p:sldId id="367" r:id="rId124"/>
    <p:sldId id="366" r:id="rId125"/>
    <p:sldId id="368" r:id="rId126"/>
    <p:sldId id="369" r:id="rId127"/>
    <p:sldId id="370" r:id="rId128"/>
    <p:sldId id="371" r:id="rId129"/>
    <p:sldId id="434" r:id="rId130"/>
    <p:sldId id="469" r:id="rId131"/>
    <p:sldId id="365" r:id="rId132"/>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charset="-122"/>
        <a:cs typeface="+mn-cs"/>
      </a:defRPr>
    </a:lvl5pPr>
    <a:lvl6pPr marL="2286000" algn="l" defTabSz="914400" rtl="0" eaLnBrk="1" latinLnBrk="0" hangingPunct="1">
      <a:defRPr sz="3200" b="1" kern="1200">
        <a:solidFill>
          <a:schemeClr val="tx1"/>
        </a:solidFill>
        <a:latin typeface="Times New Roman" pitchFamily="18" charset="0"/>
        <a:ea typeface="宋体" charset="-122"/>
        <a:cs typeface="+mn-cs"/>
      </a:defRPr>
    </a:lvl6pPr>
    <a:lvl7pPr marL="2743200" algn="l" defTabSz="914400" rtl="0" eaLnBrk="1" latinLnBrk="0" hangingPunct="1">
      <a:defRPr sz="3200" b="1" kern="1200">
        <a:solidFill>
          <a:schemeClr val="tx1"/>
        </a:solidFill>
        <a:latin typeface="Times New Roman" pitchFamily="18" charset="0"/>
        <a:ea typeface="宋体" charset="-122"/>
        <a:cs typeface="+mn-cs"/>
      </a:defRPr>
    </a:lvl7pPr>
    <a:lvl8pPr marL="3200400" algn="l" defTabSz="914400" rtl="0" eaLnBrk="1" latinLnBrk="0" hangingPunct="1">
      <a:defRPr sz="3200" b="1" kern="1200">
        <a:solidFill>
          <a:schemeClr val="tx1"/>
        </a:solidFill>
        <a:latin typeface="Times New Roman" pitchFamily="18" charset="0"/>
        <a:ea typeface="宋体" charset="-122"/>
        <a:cs typeface="+mn-cs"/>
      </a:defRPr>
    </a:lvl8pPr>
    <a:lvl9pPr marL="3657600" algn="l" defTabSz="914400" rtl="0" eaLnBrk="1" latinLnBrk="0" hangingPunct="1">
      <a:defRPr sz="32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66" autoAdjust="0"/>
  </p:normalViewPr>
  <p:slideViewPr>
    <p:cSldViewPr>
      <p:cViewPr varScale="1">
        <p:scale>
          <a:sx n="82" d="100"/>
          <a:sy n="82"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smtClean="0">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smtClean="0">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smtClean="0">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smtClean="0">
                <a:latin typeface="Courier New" pitchFamily="49" charset="0"/>
              </a:defRPr>
            </a:lvl1pPr>
          </a:lstStyle>
          <a:p>
            <a:pPr>
              <a:defRPr/>
            </a:pPr>
            <a:fld id="{3FF177C7-78F3-492E-9BDA-1F69FFEF5431}" type="slidenum">
              <a:rPr lang="zh-CN" altLang="en-US"/>
              <a:pPr>
                <a:defRPr/>
              </a:pPr>
              <a:t>‹#›</a:t>
            </a:fld>
            <a:endParaRPr lang="en-US" altLang="zh-CN"/>
          </a:p>
        </p:txBody>
      </p:sp>
    </p:spTree>
    <p:extLst>
      <p:ext uri="{BB962C8B-B14F-4D97-AF65-F5344CB8AC3E}">
        <p14:creationId xmlns:p14="http://schemas.microsoft.com/office/powerpoint/2010/main" val="1271946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361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E92C59E-7F8E-4A39-8DB1-2FE1C35A22BA}" type="slidenum">
              <a:rPr lang="zh-CN" altLang="en-US"/>
              <a:pPr>
                <a:defRPr/>
              </a:pPr>
              <a:t>‹#›</a:t>
            </a:fld>
            <a:endParaRPr lang="en-US" altLang="zh-CN"/>
          </a:p>
        </p:txBody>
      </p:sp>
    </p:spTree>
    <p:extLst>
      <p:ext uri="{BB962C8B-B14F-4D97-AF65-F5344CB8AC3E}">
        <p14:creationId xmlns:p14="http://schemas.microsoft.com/office/powerpoint/2010/main" val="31012919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AFBD702-681C-4554-8B0E-907B46288BA8}" type="slidenum">
              <a:rPr lang="zh-CN" altLang="en-US" sz="1200"/>
              <a:pPr/>
              <a:t>1</a:t>
            </a:fld>
            <a:endParaRPr lang="en-US" altLang="zh-CN" sz="120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A15570B-2B61-43A4-AEB7-BBF0918F0DD7}" type="slidenum">
              <a:rPr lang="zh-CN" altLang="en-US" sz="1200"/>
              <a:pPr/>
              <a:t>10</a:t>
            </a:fld>
            <a:endParaRPr lang="en-US" altLang="zh-CN" sz="120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F1E090D-9B9F-4760-9485-C858273FAFD3}" type="slidenum">
              <a:rPr lang="zh-CN" altLang="en-US" sz="1200"/>
              <a:pPr/>
              <a:t>100</a:t>
            </a:fld>
            <a:endParaRPr lang="en-US" altLang="zh-CN" sz="1200"/>
          </a:p>
        </p:txBody>
      </p:sp>
      <p:sp>
        <p:nvSpPr>
          <p:cNvPr id="238595" name="Rectangle 2"/>
          <p:cNvSpPr>
            <a:spLocks noChangeArrowheads="1" noTextEdit="1"/>
          </p:cNvSpPr>
          <p:nvPr>
            <p:ph type="sldImg"/>
          </p:nvPr>
        </p:nvSpPr>
        <p:spPr>
          <a:solidFill>
            <a:srgbClr val="FFFFFF"/>
          </a:solidFill>
          <a:ln/>
        </p:spPr>
      </p:sp>
      <p:sp>
        <p:nvSpPr>
          <p:cNvPr id="2385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9FC7462-6577-4539-96E8-C711B942F83A}" type="slidenum">
              <a:rPr lang="zh-CN" altLang="en-US" sz="1200"/>
              <a:pPr/>
              <a:t>101</a:t>
            </a:fld>
            <a:endParaRPr lang="en-US" altLang="zh-CN" sz="1200"/>
          </a:p>
        </p:txBody>
      </p:sp>
      <p:sp>
        <p:nvSpPr>
          <p:cNvPr id="239619" name="Rectangle 2"/>
          <p:cNvSpPr>
            <a:spLocks noChangeArrowheads="1" noTextEdit="1"/>
          </p:cNvSpPr>
          <p:nvPr>
            <p:ph type="sldImg"/>
          </p:nvPr>
        </p:nvSpPr>
        <p:spPr>
          <a:solidFill>
            <a:srgbClr val="FFFFFF"/>
          </a:solidFill>
          <a:ln/>
        </p:spPr>
      </p:sp>
      <p:sp>
        <p:nvSpPr>
          <p:cNvPr id="2396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27B353-D151-426A-922F-6974AE2D69E9}" type="slidenum">
              <a:rPr lang="zh-CN" altLang="en-US" sz="1200"/>
              <a:pPr/>
              <a:t>102</a:t>
            </a:fld>
            <a:endParaRPr lang="en-US" altLang="zh-CN" sz="1200"/>
          </a:p>
        </p:txBody>
      </p:sp>
      <p:sp>
        <p:nvSpPr>
          <p:cNvPr id="240643" name="Rectangle 2"/>
          <p:cNvSpPr>
            <a:spLocks noChangeArrowheads="1" noTextEdit="1"/>
          </p:cNvSpPr>
          <p:nvPr>
            <p:ph type="sldImg"/>
          </p:nvPr>
        </p:nvSpPr>
        <p:spPr>
          <a:solidFill>
            <a:srgbClr val="FFFFFF"/>
          </a:solidFill>
          <a:ln/>
        </p:spPr>
      </p:sp>
      <p:sp>
        <p:nvSpPr>
          <p:cNvPr id="2406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0855D0E-71C0-4667-B1B3-E3B97C0E1B5F}" type="slidenum">
              <a:rPr lang="zh-CN" altLang="en-US" sz="1200"/>
              <a:pPr/>
              <a:t>103</a:t>
            </a:fld>
            <a:endParaRPr lang="en-US" altLang="zh-CN" sz="1200"/>
          </a:p>
        </p:txBody>
      </p:sp>
      <p:sp>
        <p:nvSpPr>
          <p:cNvPr id="241667" name="Rectangle 2"/>
          <p:cNvSpPr>
            <a:spLocks noChangeArrowheads="1" noTextEdit="1"/>
          </p:cNvSpPr>
          <p:nvPr>
            <p:ph type="sldImg"/>
          </p:nvPr>
        </p:nvSpPr>
        <p:spPr>
          <a:solidFill>
            <a:srgbClr val="FFFFFF"/>
          </a:solidFill>
          <a:ln/>
        </p:spPr>
      </p:sp>
      <p:sp>
        <p:nvSpPr>
          <p:cNvPr id="2416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0632D0E-2035-44CA-B747-36E071DB7900}" type="slidenum">
              <a:rPr lang="zh-CN" altLang="en-US" sz="1200"/>
              <a:pPr/>
              <a:t>104</a:t>
            </a:fld>
            <a:endParaRPr lang="en-US" altLang="zh-CN" sz="1200"/>
          </a:p>
        </p:txBody>
      </p:sp>
      <p:sp>
        <p:nvSpPr>
          <p:cNvPr id="242691" name="Rectangle 2"/>
          <p:cNvSpPr>
            <a:spLocks noChangeArrowheads="1" noTextEdit="1"/>
          </p:cNvSpPr>
          <p:nvPr>
            <p:ph type="sldImg"/>
          </p:nvPr>
        </p:nvSpPr>
        <p:spPr>
          <a:solidFill>
            <a:srgbClr val="FFFFFF"/>
          </a:solidFill>
          <a:ln/>
        </p:spPr>
      </p:sp>
      <p:sp>
        <p:nvSpPr>
          <p:cNvPr id="2426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FEE7EA1-A01F-4150-921F-D5ABCF3473B2}" type="slidenum">
              <a:rPr lang="zh-CN" altLang="en-US" sz="1200"/>
              <a:pPr/>
              <a:t>105</a:t>
            </a:fld>
            <a:endParaRPr lang="en-US" altLang="zh-CN" sz="1200"/>
          </a:p>
        </p:txBody>
      </p:sp>
      <p:sp>
        <p:nvSpPr>
          <p:cNvPr id="243715" name="Rectangle 2"/>
          <p:cNvSpPr>
            <a:spLocks noChangeArrowheads="1" noTextEdit="1"/>
          </p:cNvSpPr>
          <p:nvPr>
            <p:ph type="sldImg"/>
          </p:nvPr>
        </p:nvSpPr>
        <p:spPr>
          <a:solidFill>
            <a:srgbClr val="FFFFFF"/>
          </a:solidFill>
          <a:ln/>
        </p:spPr>
      </p:sp>
      <p:sp>
        <p:nvSpPr>
          <p:cNvPr id="2437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4A28D0A-29A4-42BC-B340-5EC826B53C96}" type="slidenum">
              <a:rPr lang="zh-CN" altLang="en-US" sz="1200"/>
              <a:pPr/>
              <a:t>106</a:t>
            </a:fld>
            <a:endParaRPr lang="en-US" altLang="zh-CN" sz="1200"/>
          </a:p>
        </p:txBody>
      </p:sp>
      <p:sp>
        <p:nvSpPr>
          <p:cNvPr id="244739" name="Rectangle 2"/>
          <p:cNvSpPr>
            <a:spLocks noChangeArrowheads="1" noTextEdit="1"/>
          </p:cNvSpPr>
          <p:nvPr>
            <p:ph type="sldImg"/>
          </p:nvPr>
        </p:nvSpPr>
        <p:spPr>
          <a:solidFill>
            <a:srgbClr val="FFFFFF"/>
          </a:solidFill>
          <a:ln/>
        </p:spPr>
      </p:sp>
      <p:sp>
        <p:nvSpPr>
          <p:cNvPr id="2447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9F108F1-56F5-4FD1-9935-0DE8D500310B}" type="slidenum">
              <a:rPr lang="zh-CN" altLang="en-US" sz="1200"/>
              <a:pPr/>
              <a:t>107</a:t>
            </a:fld>
            <a:endParaRPr lang="en-US" altLang="zh-CN" sz="1200"/>
          </a:p>
        </p:txBody>
      </p:sp>
      <p:sp>
        <p:nvSpPr>
          <p:cNvPr id="245763" name="Rectangle 2"/>
          <p:cNvSpPr>
            <a:spLocks noChangeArrowheads="1" noTextEdit="1"/>
          </p:cNvSpPr>
          <p:nvPr>
            <p:ph type="sldImg"/>
          </p:nvPr>
        </p:nvSpPr>
        <p:spPr>
          <a:solidFill>
            <a:srgbClr val="FFFFFF"/>
          </a:solidFill>
          <a:ln/>
        </p:spPr>
      </p:sp>
      <p:sp>
        <p:nvSpPr>
          <p:cNvPr id="2457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74D2E9B-12A8-423E-9E33-4535E6E589C5}" type="slidenum">
              <a:rPr lang="zh-CN" altLang="en-US" sz="1200"/>
              <a:pPr/>
              <a:t>108</a:t>
            </a:fld>
            <a:endParaRPr lang="en-US" altLang="zh-CN" sz="1200"/>
          </a:p>
        </p:txBody>
      </p:sp>
      <p:sp>
        <p:nvSpPr>
          <p:cNvPr id="246787" name="Rectangle 2"/>
          <p:cNvSpPr>
            <a:spLocks noChangeArrowheads="1" noTextEdit="1"/>
          </p:cNvSpPr>
          <p:nvPr>
            <p:ph type="sldImg"/>
          </p:nvPr>
        </p:nvSpPr>
        <p:spPr>
          <a:solidFill>
            <a:srgbClr val="FFFFFF"/>
          </a:solidFill>
          <a:ln/>
        </p:spPr>
      </p:sp>
      <p:sp>
        <p:nvSpPr>
          <p:cNvPr id="2467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2727897-3940-4A60-AA66-F9788EDDB7D2}" type="slidenum">
              <a:rPr lang="zh-CN" altLang="en-US" sz="1200"/>
              <a:pPr/>
              <a:t>109</a:t>
            </a:fld>
            <a:endParaRPr lang="en-US" altLang="zh-CN" sz="1200"/>
          </a:p>
        </p:txBody>
      </p:sp>
      <p:sp>
        <p:nvSpPr>
          <p:cNvPr id="247811" name="Rectangle 2"/>
          <p:cNvSpPr>
            <a:spLocks noChangeArrowheads="1" noTextEdit="1"/>
          </p:cNvSpPr>
          <p:nvPr>
            <p:ph type="sldImg"/>
          </p:nvPr>
        </p:nvSpPr>
        <p:spPr>
          <a:solidFill>
            <a:srgbClr val="FFFFFF"/>
          </a:solidFill>
          <a:ln/>
        </p:spPr>
      </p:sp>
      <p:sp>
        <p:nvSpPr>
          <p:cNvPr id="2478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5F48AED-39F2-422D-8A90-159A6BCAE376}" type="slidenum">
              <a:rPr lang="zh-CN" altLang="en-US" sz="1200"/>
              <a:pPr/>
              <a:t>11</a:t>
            </a:fld>
            <a:endParaRPr lang="en-US" altLang="zh-CN" sz="1200"/>
          </a:p>
        </p:txBody>
      </p:sp>
      <p:sp>
        <p:nvSpPr>
          <p:cNvPr id="147459" name="Rectangle 2"/>
          <p:cNvSpPr>
            <a:spLocks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37A1082-F8BB-48FF-AE04-F931AE434864}" type="slidenum">
              <a:rPr lang="zh-CN" altLang="en-US" sz="1200"/>
              <a:pPr/>
              <a:t>110</a:t>
            </a:fld>
            <a:endParaRPr lang="en-US" altLang="zh-CN" sz="1200"/>
          </a:p>
        </p:txBody>
      </p:sp>
      <p:sp>
        <p:nvSpPr>
          <p:cNvPr id="248835" name="Rectangle 2"/>
          <p:cNvSpPr>
            <a:spLocks noChangeArrowheads="1" noTextEdit="1"/>
          </p:cNvSpPr>
          <p:nvPr>
            <p:ph type="sldImg"/>
          </p:nvPr>
        </p:nvSpPr>
        <p:spPr>
          <a:solidFill>
            <a:srgbClr val="FFFFFF"/>
          </a:solidFill>
          <a:ln/>
        </p:spPr>
      </p:sp>
      <p:sp>
        <p:nvSpPr>
          <p:cNvPr id="2488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E266F84-4927-41D6-8278-2758004AD9EB}" type="slidenum">
              <a:rPr lang="zh-CN" altLang="en-US" sz="1200"/>
              <a:pPr/>
              <a:t>111</a:t>
            </a:fld>
            <a:endParaRPr lang="en-US" altLang="zh-CN" sz="1200"/>
          </a:p>
        </p:txBody>
      </p:sp>
      <p:sp>
        <p:nvSpPr>
          <p:cNvPr id="249859" name="Rectangle 2"/>
          <p:cNvSpPr>
            <a:spLocks noChangeArrowheads="1" noTextEdit="1"/>
          </p:cNvSpPr>
          <p:nvPr>
            <p:ph type="sldImg"/>
          </p:nvPr>
        </p:nvSpPr>
        <p:spPr>
          <a:solidFill>
            <a:srgbClr val="FFFFFF"/>
          </a:solidFill>
          <a:ln/>
        </p:spPr>
      </p:sp>
      <p:sp>
        <p:nvSpPr>
          <p:cNvPr id="2498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0472644-E405-4D48-A34E-A59435BB679F}" type="slidenum">
              <a:rPr lang="zh-CN" altLang="en-US" sz="1200"/>
              <a:pPr/>
              <a:t>112</a:t>
            </a:fld>
            <a:endParaRPr lang="en-US" altLang="zh-CN" sz="1200"/>
          </a:p>
        </p:txBody>
      </p:sp>
      <p:sp>
        <p:nvSpPr>
          <p:cNvPr id="250883" name="Rectangle 2"/>
          <p:cNvSpPr>
            <a:spLocks noChangeArrowheads="1" noTextEdit="1"/>
          </p:cNvSpPr>
          <p:nvPr>
            <p:ph type="sldImg"/>
          </p:nvPr>
        </p:nvSpPr>
        <p:spPr>
          <a:solidFill>
            <a:srgbClr val="FFFFFF"/>
          </a:solidFill>
          <a:ln/>
        </p:spPr>
      </p:sp>
      <p:sp>
        <p:nvSpPr>
          <p:cNvPr id="2508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B85C6F0-F92F-4A65-953B-8F2F2B4D94C8}" type="slidenum">
              <a:rPr lang="zh-CN" altLang="en-US" sz="1200"/>
              <a:pPr/>
              <a:t>113</a:t>
            </a:fld>
            <a:endParaRPr lang="en-US" altLang="zh-CN" sz="1200"/>
          </a:p>
        </p:txBody>
      </p:sp>
      <p:sp>
        <p:nvSpPr>
          <p:cNvPr id="251907" name="Rectangle 2"/>
          <p:cNvSpPr>
            <a:spLocks noChangeArrowheads="1" noTextEdit="1"/>
          </p:cNvSpPr>
          <p:nvPr>
            <p:ph type="sldImg"/>
          </p:nvPr>
        </p:nvSpPr>
        <p:spPr>
          <a:solidFill>
            <a:srgbClr val="FFFFFF"/>
          </a:solidFill>
          <a:ln/>
        </p:spPr>
      </p:sp>
      <p:sp>
        <p:nvSpPr>
          <p:cNvPr id="2519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4A1C1B6-72FB-4F35-8CF1-BD2A995104ED}" type="slidenum">
              <a:rPr lang="zh-CN" altLang="en-US" sz="1200"/>
              <a:pPr/>
              <a:t>114</a:t>
            </a:fld>
            <a:endParaRPr lang="en-US" altLang="zh-CN" sz="1200"/>
          </a:p>
        </p:txBody>
      </p:sp>
      <p:sp>
        <p:nvSpPr>
          <p:cNvPr id="252931" name="Rectangle 2"/>
          <p:cNvSpPr>
            <a:spLocks noChangeArrowheads="1" noTextEdit="1"/>
          </p:cNvSpPr>
          <p:nvPr>
            <p:ph type="sldImg"/>
          </p:nvPr>
        </p:nvSpPr>
        <p:spPr>
          <a:solidFill>
            <a:srgbClr val="FFFFFF"/>
          </a:solidFill>
          <a:ln/>
        </p:spPr>
      </p:sp>
      <p:sp>
        <p:nvSpPr>
          <p:cNvPr id="2529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23DEB0D-C7B3-4061-BEFD-13498C265255}" type="slidenum">
              <a:rPr lang="zh-CN" altLang="en-US" sz="1200"/>
              <a:pPr/>
              <a:t>115</a:t>
            </a:fld>
            <a:endParaRPr lang="en-US" altLang="zh-CN" sz="1200"/>
          </a:p>
        </p:txBody>
      </p:sp>
      <p:sp>
        <p:nvSpPr>
          <p:cNvPr id="253955" name="Rectangle 2"/>
          <p:cNvSpPr>
            <a:spLocks noChangeArrowheads="1" noTextEdit="1"/>
          </p:cNvSpPr>
          <p:nvPr>
            <p:ph type="sldImg"/>
          </p:nvPr>
        </p:nvSpPr>
        <p:spPr>
          <a:solidFill>
            <a:srgbClr val="FFFFFF"/>
          </a:solidFill>
          <a:ln/>
        </p:spPr>
      </p:sp>
      <p:sp>
        <p:nvSpPr>
          <p:cNvPr id="2539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DB145BA-CC08-4DFB-87E5-4762EDFC8035}" type="slidenum">
              <a:rPr lang="zh-CN" altLang="en-US" sz="1200"/>
              <a:pPr/>
              <a:t>116</a:t>
            </a:fld>
            <a:endParaRPr lang="en-US" altLang="zh-CN" sz="1200"/>
          </a:p>
        </p:txBody>
      </p:sp>
      <p:sp>
        <p:nvSpPr>
          <p:cNvPr id="254979" name="Rectangle 2"/>
          <p:cNvSpPr>
            <a:spLocks noChangeArrowheads="1" noTextEdit="1"/>
          </p:cNvSpPr>
          <p:nvPr>
            <p:ph type="sldImg"/>
          </p:nvPr>
        </p:nvSpPr>
        <p:spPr>
          <a:solidFill>
            <a:srgbClr val="FFFFFF"/>
          </a:solidFill>
          <a:ln/>
        </p:spPr>
      </p:sp>
      <p:sp>
        <p:nvSpPr>
          <p:cNvPr id="2549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2499D7B-DD59-4BDB-86B4-93049AF78C8A}" type="slidenum">
              <a:rPr lang="zh-CN" altLang="en-US" sz="1200"/>
              <a:pPr/>
              <a:t>117</a:t>
            </a:fld>
            <a:endParaRPr lang="en-US" altLang="zh-CN" sz="1200"/>
          </a:p>
        </p:txBody>
      </p:sp>
      <p:sp>
        <p:nvSpPr>
          <p:cNvPr id="256003" name="Rectangle 2"/>
          <p:cNvSpPr>
            <a:spLocks noChangeArrowheads="1" noTextEdit="1"/>
          </p:cNvSpPr>
          <p:nvPr>
            <p:ph type="sldImg"/>
          </p:nvPr>
        </p:nvSpPr>
        <p:spPr>
          <a:solidFill>
            <a:srgbClr val="FFFFFF"/>
          </a:solidFill>
          <a:ln/>
        </p:spPr>
      </p:sp>
      <p:sp>
        <p:nvSpPr>
          <p:cNvPr id="2560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4453274-85C2-41A4-B561-436E56866CE7}" type="slidenum">
              <a:rPr lang="zh-CN" altLang="en-US" sz="1200"/>
              <a:pPr/>
              <a:t>118</a:t>
            </a:fld>
            <a:endParaRPr lang="en-US" altLang="zh-CN" sz="1200"/>
          </a:p>
        </p:txBody>
      </p:sp>
      <p:sp>
        <p:nvSpPr>
          <p:cNvPr id="257027" name="Rectangle 2"/>
          <p:cNvSpPr>
            <a:spLocks noChangeArrowheads="1" noTextEdit="1"/>
          </p:cNvSpPr>
          <p:nvPr>
            <p:ph type="sldImg"/>
          </p:nvPr>
        </p:nvSpPr>
        <p:spPr>
          <a:solidFill>
            <a:srgbClr val="FFFFFF"/>
          </a:solidFill>
          <a:ln/>
        </p:spPr>
      </p:sp>
      <p:sp>
        <p:nvSpPr>
          <p:cNvPr id="2570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19C1246-CF19-4123-B4E5-C2E9C8FCCABE}" type="slidenum">
              <a:rPr lang="zh-CN" altLang="en-US" sz="1200"/>
              <a:pPr/>
              <a:t>119</a:t>
            </a:fld>
            <a:endParaRPr lang="en-US" altLang="zh-CN" sz="1200"/>
          </a:p>
        </p:txBody>
      </p:sp>
      <p:sp>
        <p:nvSpPr>
          <p:cNvPr id="258051" name="Rectangle 2"/>
          <p:cNvSpPr>
            <a:spLocks noChangeArrowheads="1" noTextEdit="1"/>
          </p:cNvSpPr>
          <p:nvPr>
            <p:ph type="sldImg"/>
          </p:nvPr>
        </p:nvSpPr>
        <p:spPr>
          <a:solidFill>
            <a:srgbClr val="FFFFFF"/>
          </a:solidFill>
          <a:ln/>
        </p:spPr>
      </p:sp>
      <p:sp>
        <p:nvSpPr>
          <p:cNvPr id="2580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2BD3C8D-DAC1-475A-9D32-C56F2C2AD513}" type="slidenum">
              <a:rPr lang="zh-CN" altLang="en-US" sz="1200"/>
              <a:pPr/>
              <a:t>12</a:t>
            </a:fld>
            <a:endParaRPr lang="en-US" altLang="zh-CN" sz="1200"/>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F6F785E-CA39-472A-AD64-94E584312C54}" type="slidenum">
              <a:rPr lang="zh-CN" altLang="en-US" sz="1200"/>
              <a:pPr/>
              <a:t>120</a:t>
            </a:fld>
            <a:endParaRPr lang="en-US" altLang="zh-CN" sz="1200"/>
          </a:p>
        </p:txBody>
      </p:sp>
      <p:sp>
        <p:nvSpPr>
          <p:cNvPr id="259075" name="Rectangle 2"/>
          <p:cNvSpPr>
            <a:spLocks noChangeArrowheads="1" noTextEdit="1"/>
          </p:cNvSpPr>
          <p:nvPr>
            <p:ph type="sldImg"/>
          </p:nvPr>
        </p:nvSpPr>
        <p:spPr>
          <a:solidFill>
            <a:srgbClr val="FFFFFF"/>
          </a:solidFill>
          <a:ln/>
        </p:spPr>
      </p:sp>
      <p:sp>
        <p:nvSpPr>
          <p:cNvPr id="2590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05E59A2-B203-4EA6-B98D-C164EC24813D}" type="slidenum">
              <a:rPr lang="zh-CN" altLang="en-US" sz="1200"/>
              <a:pPr/>
              <a:t>121</a:t>
            </a:fld>
            <a:endParaRPr lang="en-US" altLang="zh-CN" sz="1200"/>
          </a:p>
        </p:txBody>
      </p:sp>
      <p:sp>
        <p:nvSpPr>
          <p:cNvPr id="260099" name="Rectangle 2"/>
          <p:cNvSpPr>
            <a:spLocks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687B97A-9A6E-4A2B-A82B-7EE9699A4D86}" type="slidenum">
              <a:rPr lang="zh-CN" altLang="en-US" sz="1200"/>
              <a:pPr/>
              <a:t>122</a:t>
            </a:fld>
            <a:endParaRPr lang="en-US" altLang="zh-CN" sz="1200"/>
          </a:p>
        </p:txBody>
      </p:sp>
      <p:sp>
        <p:nvSpPr>
          <p:cNvPr id="261123" name="Rectangle 2"/>
          <p:cNvSpPr>
            <a:spLocks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8BEC241-80BF-41C3-9ABE-42CAB595D5E0}" type="slidenum">
              <a:rPr lang="zh-CN" altLang="en-US" sz="1200"/>
              <a:pPr/>
              <a:t>123</a:t>
            </a:fld>
            <a:endParaRPr lang="en-US" altLang="zh-CN" sz="1200"/>
          </a:p>
        </p:txBody>
      </p:sp>
      <p:sp>
        <p:nvSpPr>
          <p:cNvPr id="262147" name="Rectangle 2"/>
          <p:cNvSpPr>
            <a:spLocks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3FD1B26-736A-4038-B39E-759484E613F2}" type="slidenum">
              <a:rPr lang="zh-CN" altLang="en-US" sz="1200"/>
              <a:pPr/>
              <a:t>124</a:t>
            </a:fld>
            <a:endParaRPr lang="en-US" altLang="zh-CN" sz="1200"/>
          </a:p>
        </p:txBody>
      </p:sp>
      <p:sp>
        <p:nvSpPr>
          <p:cNvPr id="263171" name="Rectangle 2"/>
          <p:cNvSpPr>
            <a:spLocks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52EDB58-B713-4C47-ABEF-EE55317E6939}" type="slidenum">
              <a:rPr lang="zh-CN" altLang="en-US" sz="1200"/>
              <a:pPr/>
              <a:t>125</a:t>
            </a:fld>
            <a:endParaRPr lang="en-US" altLang="zh-CN" sz="1200"/>
          </a:p>
        </p:txBody>
      </p:sp>
      <p:sp>
        <p:nvSpPr>
          <p:cNvPr id="264195" name="Rectangle 2"/>
          <p:cNvSpPr>
            <a:spLocks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2E294FA-35A2-44ED-9868-855F5D798302}" type="slidenum">
              <a:rPr lang="zh-CN" altLang="en-US" sz="1200"/>
              <a:pPr/>
              <a:t>126</a:t>
            </a:fld>
            <a:endParaRPr lang="en-US" altLang="zh-CN" sz="1200"/>
          </a:p>
        </p:txBody>
      </p:sp>
      <p:sp>
        <p:nvSpPr>
          <p:cNvPr id="265219" name="Rectangle 2"/>
          <p:cNvSpPr>
            <a:spLocks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4D633FC-81F8-41CE-AAF2-0626C4665B6C}" type="slidenum">
              <a:rPr lang="zh-CN" altLang="en-US" sz="1200"/>
              <a:pPr/>
              <a:t>127</a:t>
            </a:fld>
            <a:endParaRPr lang="en-US" altLang="zh-CN" sz="1200"/>
          </a:p>
        </p:txBody>
      </p:sp>
      <p:sp>
        <p:nvSpPr>
          <p:cNvPr id="266243" name="Rectangle 2"/>
          <p:cNvSpPr>
            <a:spLocks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EC267E0-9272-4BA9-ABF9-BEA2A442755B}" type="slidenum">
              <a:rPr lang="zh-CN" altLang="en-US" sz="1200"/>
              <a:pPr/>
              <a:t>128</a:t>
            </a:fld>
            <a:endParaRPr lang="en-US" altLang="zh-CN" sz="1200"/>
          </a:p>
        </p:txBody>
      </p:sp>
      <p:sp>
        <p:nvSpPr>
          <p:cNvPr id="267267" name="Rectangle 2"/>
          <p:cNvSpPr>
            <a:spLocks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73E58BF-B8A7-4C82-B5A7-DACD4BD5B9EE}" type="slidenum">
              <a:rPr lang="zh-CN" altLang="en-US" sz="1200"/>
              <a:pPr/>
              <a:t>129</a:t>
            </a:fld>
            <a:endParaRPr lang="en-US" altLang="zh-CN" sz="1200"/>
          </a:p>
        </p:txBody>
      </p:sp>
      <p:sp>
        <p:nvSpPr>
          <p:cNvPr id="268291" name="Rectangle 2"/>
          <p:cNvSpPr>
            <a:spLocks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2CB17E-591D-48A9-9050-CB6024C6982D}" type="slidenum">
              <a:rPr lang="zh-CN" altLang="en-US" sz="1200"/>
              <a:pPr/>
              <a:t>13</a:t>
            </a:fld>
            <a:endParaRPr lang="en-US" altLang="zh-CN" sz="1200"/>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4F00DBC-9A78-44FF-9271-75A8B404C4E8}" type="slidenum">
              <a:rPr lang="zh-CN" altLang="en-US" sz="1200"/>
              <a:pPr/>
              <a:t>130</a:t>
            </a:fld>
            <a:endParaRPr lang="en-US" altLang="zh-CN" sz="1200"/>
          </a:p>
        </p:txBody>
      </p:sp>
      <p:sp>
        <p:nvSpPr>
          <p:cNvPr id="269315" name="Rectangle 2"/>
          <p:cNvSpPr>
            <a:spLocks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9919C81-638F-4BDF-A4D2-FC6DCB40A5D1}" type="slidenum">
              <a:rPr lang="zh-CN" altLang="en-US" sz="1200"/>
              <a:pPr/>
              <a:t>131</a:t>
            </a:fld>
            <a:endParaRPr lang="en-US" altLang="zh-CN" sz="1200"/>
          </a:p>
        </p:txBody>
      </p:sp>
      <p:sp>
        <p:nvSpPr>
          <p:cNvPr id="270339" name="Rectangle 2"/>
          <p:cNvSpPr>
            <a:spLocks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7828BBA-C7F5-466F-9CBB-6A1B588E5508}" type="slidenum">
              <a:rPr lang="zh-CN" altLang="en-US" sz="1200"/>
              <a:pPr/>
              <a:t>14</a:t>
            </a:fld>
            <a:endParaRPr lang="en-US" altLang="zh-CN" sz="1200"/>
          </a:p>
        </p:txBody>
      </p:sp>
      <p:sp>
        <p:nvSpPr>
          <p:cNvPr id="150531" name="Rectangle 2"/>
          <p:cNvSpPr>
            <a:spLocks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9E24336-82E1-4A36-9E0D-5F7053BC11A6}" type="slidenum">
              <a:rPr lang="zh-CN" altLang="en-US" sz="1200"/>
              <a:pPr/>
              <a:t>15</a:t>
            </a:fld>
            <a:endParaRPr lang="en-US" altLang="zh-CN" sz="1200"/>
          </a:p>
        </p:txBody>
      </p:sp>
      <p:sp>
        <p:nvSpPr>
          <p:cNvPr id="151555" name="Rectangle 2"/>
          <p:cNvSpPr>
            <a:spLocks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EBEA270-6FC1-46C6-9648-2D28FFEB0C3C}" type="slidenum">
              <a:rPr lang="zh-CN" altLang="en-US" sz="1200"/>
              <a:pPr/>
              <a:t>16</a:t>
            </a:fld>
            <a:endParaRPr lang="en-US" altLang="zh-CN" sz="1200"/>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74AA592-0BE0-42DC-9FB1-147EAEB69F62}" type="slidenum">
              <a:rPr lang="zh-CN" altLang="en-US" sz="1200"/>
              <a:pPr/>
              <a:t>17</a:t>
            </a:fld>
            <a:endParaRPr lang="en-US" altLang="zh-CN" sz="1200"/>
          </a:p>
        </p:txBody>
      </p:sp>
      <p:sp>
        <p:nvSpPr>
          <p:cNvPr id="153603" name="Rectangle 2"/>
          <p:cNvSpPr>
            <a:spLocks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7749123-B8D0-4ADB-A35C-0AD997CBAE83}" type="slidenum">
              <a:rPr lang="zh-CN" altLang="en-US" sz="1200"/>
              <a:pPr/>
              <a:t>18</a:t>
            </a:fld>
            <a:endParaRPr lang="en-US" altLang="zh-CN" sz="1200"/>
          </a:p>
        </p:txBody>
      </p:sp>
      <p:sp>
        <p:nvSpPr>
          <p:cNvPr id="154627" name="Rectangle 2"/>
          <p:cNvSpPr>
            <a:spLocks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9C49DED-3254-4692-9B82-439CA6806D0F}" type="slidenum">
              <a:rPr lang="zh-CN" altLang="en-US" sz="1200"/>
              <a:pPr/>
              <a:t>19</a:t>
            </a:fld>
            <a:endParaRPr lang="en-US" altLang="zh-CN" sz="1200"/>
          </a:p>
        </p:txBody>
      </p:sp>
      <p:sp>
        <p:nvSpPr>
          <p:cNvPr id="155651" name="Rectangle 2"/>
          <p:cNvSpPr>
            <a:spLocks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B2C1CA8-B82C-4CEE-9C66-6D2F5A4CF7A1}" type="slidenum">
              <a:rPr lang="zh-CN" altLang="en-US" sz="1200"/>
              <a:pPr/>
              <a:t>2</a:t>
            </a:fld>
            <a:endParaRPr lang="en-US" altLang="zh-CN" sz="120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25430CA-E4CB-47B5-AC43-D1D46AD7DFB8}" type="slidenum">
              <a:rPr lang="zh-CN" altLang="en-US" sz="1200"/>
              <a:pPr/>
              <a:t>20</a:t>
            </a:fld>
            <a:endParaRPr lang="en-US" altLang="zh-CN" sz="1200"/>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B3F1F6F-CCDB-402B-A115-CA14E9A600FC}" type="slidenum">
              <a:rPr lang="zh-CN" altLang="en-US" sz="1200"/>
              <a:pPr/>
              <a:t>21</a:t>
            </a:fld>
            <a:endParaRPr lang="en-US" altLang="zh-CN" sz="1200"/>
          </a:p>
        </p:txBody>
      </p:sp>
      <p:sp>
        <p:nvSpPr>
          <p:cNvPr id="157699" name="Rectangle 2"/>
          <p:cNvSpPr>
            <a:spLocks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3C14DDD-8722-4BEF-AF0A-558EFB1BD16B}" type="slidenum">
              <a:rPr lang="zh-CN" altLang="en-US" sz="1200"/>
              <a:pPr/>
              <a:t>22</a:t>
            </a:fld>
            <a:endParaRPr lang="en-US" altLang="zh-CN" sz="1200"/>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E4C08D6-84BA-4D02-837B-08F0B809DE83}" type="slidenum">
              <a:rPr lang="zh-CN" altLang="en-US" sz="1200"/>
              <a:pPr/>
              <a:t>23</a:t>
            </a:fld>
            <a:endParaRPr lang="en-US" altLang="zh-CN" sz="1200"/>
          </a:p>
        </p:txBody>
      </p:sp>
      <p:sp>
        <p:nvSpPr>
          <p:cNvPr id="159747" name="Rectangle 2"/>
          <p:cNvSpPr>
            <a:spLocks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AC64B96-F506-4827-9D70-69BF35527368}" type="slidenum">
              <a:rPr lang="zh-CN" altLang="en-US" sz="1200"/>
              <a:pPr/>
              <a:t>24</a:t>
            </a:fld>
            <a:endParaRPr lang="en-US" altLang="zh-CN" sz="1200"/>
          </a:p>
        </p:txBody>
      </p:sp>
      <p:sp>
        <p:nvSpPr>
          <p:cNvPr id="160771" name="Rectangle 2"/>
          <p:cNvSpPr>
            <a:spLocks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D36E97B-3927-4A5B-8A11-6CE45349942F}" type="slidenum">
              <a:rPr lang="zh-CN" altLang="en-US" sz="1200"/>
              <a:pPr/>
              <a:t>25</a:t>
            </a:fld>
            <a:endParaRPr lang="en-US" altLang="zh-CN" sz="1200"/>
          </a:p>
        </p:txBody>
      </p:sp>
      <p:sp>
        <p:nvSpPr>
          <p:cNvPr id="161795" name="Rectangle 2"/>
          <p:cNvSpPr>
            <a:spLocks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C57A2E7-7D6E-4888-A559-906BE3514C90}" type="slidenum">
              <a:rPr lang="zh-CN" altLang="en-US" sz="1200"/>
              <a:pPr/>
              <a:t>26</a:t>
            </a:fld>
            <a:endParaRPr lang="en-US" altLang="zh-CN" sz="1200"/>
          </a:p>
        </p:txBody>
      </p:sp>
      <p:sp>
        <p:nvSpPr>
          <p:cNvPr id="162819" name="Rectangle 2"/>
          <p:cNvSpPr>
            <a:spLocks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1A34DCE-AFF3-4504-A526-D6B2F3722AEA}" type="slidenum">
              <a:rPr lang="zh-CN" altLang="en-US" sz="1200"/>
              <a:pPr/>
              <a:t>27</a:t>
            </a:fld>
            <a:endParaRPr lang="en-US" altLang="zh-CN" sz="1200"/>
          </a:p>
        </p:txBody>
      </p:sp>
      <p:sp>
        <p:nvSpPr>
          <p:cNvPr id="163843" name="Rectangle 2"/>
          <p:cNvSpPr>
            <a:spLocks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BDC00D3-E42F-4C6D-A41F-32943F373354}" type="slidenum">
              <a:rPr lang="zh-CN" altLang="en-US" sz="1200"/>
              <a:pPr/>
              <a:t>28</a:t>
            </a:fld>
            <a:endParaRPr lang="en-US" altLang="zh-CN" sz="1200"/>
          </a:p>
        </p:txBody>
      </p:sp>
      <p:sp>
        <p:nvSpPr>
          <p:cNvPr id="164867" name="Rectangle 2"/>
          <p:cNvSpPr>
            <a:spLocks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33D603F-9AAE-4ACD-93D6-5ABD25B198B4}" type="slidenum">
              <a:rPr lang="zh-CN" altLang="en-US" sz="1200"/>
              <a:pPr/>
              <a:t>29</a:t>
            </a:fld>
            <a:endParaRPr lang="en-US" altLang="zh-CN" sz="1200"/>
          </a:p>
        </p:txBody>
      </p:sp>
      <p:sp>
        <p:nvSpPr>
          <p:cNvPr id="165891" name="Rectangle 2"/>
          <p:cNvSpPr>
            <a:spLocks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7ACD81D-440D-4C75-9553-95AAD04AA6AA}" type="slidenum">
              <a:rPr lang="zh-CN" altLang="en-US" sz="1200"/>
              <a:pPr/>
              <a:t>3</a:t>
            </a:fld>
            <a:endParaRPr lang="en-US" altLang="zh-CN" sz="120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D837C33-C0EA-41B7-9F29-B31C9BAD4A6A}" type="slidenum">
              <a:rPr lang="zh-CN" altLang="en-US" sz="1200"/>
              <a:pPr/>
              <a:t>30</a:t>
            </a:fld>
            <a:endParaRPr lang="en-US" altLang="zh-CN" sz="1200"/>
          </a:p>
        </p:txBody>
      </p:sp>
      <p:sp>
        <p:nvSpPr>
          <p:cNvPr id="166915" name="Rectangle 2"/>
          <p:cNvSpPr>
            <a:spLocks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C3AE68F-F281-49CE-9327-91FB6A46F7B6}" type="slidenum">
              <a:rPr lang="zh-CN" altLang="en-US" sz="1200"/>
              <a:pPr/>
              <a:t>31</a:t>
            </a:fld>
            <a:endParaRPr lang="en-US" altLang="zh-CN" sz="1200"/>
          </a:p>
        </p:txBody>
      </p:sp>
      <p:sp>
        <p:nvSpPr>
          <p:cNvPr id="167939" name="Rectangle 2"/>
          <p:cNvSpPr>
            <a:spLocks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CA2AF65-5322-40F1-92D4-F65A97FA2FC8}" type="slidenum">
              <a:rPr lang="zh-CN" altLang="en-US" sz="1200"/>
              <a:pPr/>
              <a:t>32</a:t>
            </a:fld>
            <a:endParaRPr lang="en-US" altLang="zh-CN" sz="1200"/>
          </a:p>
        </p:txBody>
      </p:sp>
      <p:sp>
        <p:nvSpPr>
          <p:cNvPr id="168963" name="Rectangle 2"/>
          <p:cNvSpPr>
            <a:spLocks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DFD5EB5-0CAF-4301-AF4F-5F61F4EC043A}" type="slidenum">
              <a:rPr lang="zh-CN" altLang="en-US" sz="1200"/>
              <a:pPr/>
              <a:t>33</a:t>
            </a:fld>
            <a:endParaRPr lang="en-US" altLang="zh-CN" sz="1200"/>
          </a:p>
        </p:txBody>
      </p:sp>
      <p:sp>
        <p:nvSpPr>
          <p:cNvPr id="169987" name="Rectangle 2"/>
          <p:cNvSpPr>
            <a:spLocks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2070103-EA9D-4DCD-BC84-4C8E2FC4ACBD}" type="slidenum">
              <a:rPr lang="zh-CN" altLang="en-US" sz="1200"/>
              <a:pPr/>
              <a:t>34</a:t>
            </a:fld>
            <a:endParaRPr lang="en-US" altLang="zh-CN" sz="1200"/>
          </a:p>
        </p:txBody>
      </p:sp>
      <p:sp>
        <p:nvSpPr>
          <p:cNvPr id="171011" name="Rectangle 2"/>
          <p:cNvSpPr>
            <a:spLocks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F374E78-EB10-469E-8C4D-F3AE4BFC6BED}" type="slidenum">
              <a:rPr lang="zh-CN" altLang="en-US" sz="1200"/>
              <a:pPr/>
              <a:t>35</a:t>
            </a:fld>
            <a:endParaRPr lang="en-US" altLang="zh-CN" sz="1200"/>
          </a:p>
        </p:txBody>
      </p:sp>
      <p:sp>
        <p:nvSpPr>
          <p:cNvPr id="172035" name="Rectangle 2"/>
          <p:cNvSpPr>
            <a:spLocks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88DB5F1-308F-406E-A397-3D71C65A7FAB}" type="slidenum">
              <a:rPr lang="zh-CN" altLang="en-US" sz="1200"/>
              <a:pPr/>
              <a:t>36</a:t>
            </a:fld>
            <a:endParaRPr lang="en-US" altLang="zh-CN" sz="1200"/>
          </a:p>
        </p:txBody>
      </p:sp>
      <p:sp>
        <p:nvSpPr>
          <p:cNvPr id="173059" name="Rectangle 2"/>
          <p:cNvSpPr>
            <a:spLocks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A2D95D0-7F35-4705-9B10-8867901F3E73}" type="slidenum">
              <a:rPr lang="zh-CN" altLang="en-US" sz="1200"/>
              <a:pPr/>
              <a:t>37</a:t>
            </a:fld>
            <a:endParaRPr lang="en-US" altLang="zh-CN" sz="1200"/>
          </a:p>
        </p:txBody>
      </p:sp>
      <p:sp>
        <p:nvSpPr>
          <p:cNvPr id="174083" name="Rectangle 2"/>
          <p:cNvSpPr>
            <a:spLocks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14EDBF9-CF8D-4E3C-8BD5-971B4CF331EC}" type="slidenum">
              <a:rPr lang="zh-CN" altLang="en-US" sz="1200"/>
              <a:pPr/>
              <a:t>38</a:t>
            </a:fld>
            <a:endParaRPr lang="en-US" altLang="zh-CN" sz="1200"/>
          </a:p>
        </p:txBody>
      </p:sp>
      <p:sp>
        <p:nvSpPr>
          <p:cNvPr id="175107" name="Rectangle 2"/>
          <p:cNvSpPr>
            <a:spLocks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3C897D4-6857-4CDD-9947-0107C06789BD}" type="slidenum">
              <a:rPr lang="zh-CN" altLang="en-US" sz="1200"/>
              <a:pPr/>
              <a:t>39</a:t>
            </a:fld>
            <a:endParaRPr lang="en-US" altLang="zh-CN" sz="1200"/>
          </a:p>
        </p:txBody>
      </p:sp>
      <p:sp>
        <p:nvSpPr>
          <p:cNvPr id="176131" name="Rectangle 2"/>
          <p:cNvSpPr>
            <a:spLocks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9A7722D-BBEA-431C-9908-E96899391D70}" type="slidenum">
              <a:rPr lang="zh-CN" altLang="en-US" sz="1200"/>
              <a:pPr/>
              <a:t>4</a:t>
            </a:fld>
            <a:endParaRPr lang="en-US" altLang="zh-CN" sz="120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DB85372-687E-4BFD-84FB-206E8E554B31}" type="slidenum">
              <a:rPr lang="zh-CN" altLang="en-US" sz="1200"/>
              <a:pPr/>
              <a:t>40</a:t>
            </a:fld>
            <a:endParaRPr lang="en-US" altLang="zh-CN" sz="1200"/>
          </a:p>
        </p:txBody>
      </p:sp>
      <p:sp>
        <p:nvSpPr>
          <p:cNvPr id="177155" name="Rectangle 2"/>
          <p:cNvSpPr>
            <a:spLocks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EEC8C16-D798-426D-969F-4D5F917BF294}" type="slidenum">
              <a:rPr lang="zh-CN" altLang="en-US" sz="1200"/>
              <a:pPr/>
              <a:t>41</a:t>
            </a:fld>
            <a:endParaRPr lang="en-US" altLang="zh-CN" sz="1200"/>
          </a:p>
        </p:txBody>
      </p:sp>
      <p:sp>
        <p:nvSpPr>
          <p:cNvPr id="178179" name="Rectangle 2"/>
          <p:cNvSpPr>
            <a:spLocks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E49BBD5-4B45-47AE-BC92-1F996DABF670}" type="slidenum">
              <a:rPr lang="zh-CN" altLang="en-US" sz="1200"/>
              <a:pPr/>
              <a:t>42</a:t>
            </a:fld>
            <a:endParaRPr lang="en-US" altLang="zh-CN" sz="1200"/>
          </a:p>
        </p:txBody>
      </p:sp>
      <p:sp>
        <p:nvSpPr>
          <p:cNvPr id="179203" name="Rectangle 2"/>
          <p:cNvSpPr>
            <a:spLocks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C6D5D70-3525-4C59-9CEC-4B74CC5FEF89}" type="slidenum">
              <a:rPr lang="zh-CN" altLang="en-US" sz="1200"/>
              <a:pPr/>
              <a:t>43</a:t>
            </a:fld>
            <a:endParaRPr lang="en-US" altLang="zh-CN" sz="1200"/>
          </a:p>
        </p:txBody>
      </p:sp>
      <p:sp>
        <p:nvSpPr>
          <p:cNvPr id="180227" name="Rectangle 2"/>
          <p:cNvSpPr>
            <a:spLocks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03255CC-5EA4-4B55-9299-BF927776BAA7}" type="slidenum">
              <a:rPr lang="zh-CN" altLang="en-US" sz="1200"/>
              <a:pPr/>
              <a:t>44</a:t>
            </a:fld>
            <a:endParaRPr lang="en-US" altLang="zh-CN" sz="1200"/>
          </a:p>
        </p:txBody>
      </p:sp>
      <p:sp>
        <p:nvSpPr>
          <p:cNvPr id="181251" name="Rectangle 2"/>
          <p:cNvSpPr>
            <a:spLocks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FA32F93-584B-4AFF-B7E0-9BB23571D552}" type="slidenum">
              <a:rPr lang="zh-CN" altLang="en-US" sz="1200"/>
              <a:pPr/>
              <a:t>45</a:t>
            </a:fld>
            <a:endParaRPr lang="en-US" altLang="zh-CN" sz="1200"/>
          </a:p>
        </p:txBody>
      </p:sp>
      <p:sp>
        <p:nvSpPr>
          <p:cNvPr id="182275" name="Rectangle 2"/>
          <p:cNvSpPr>
            <a:spLocks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2DF35EF-FB37-4A91-924B-C48422968DD8}" type="slidenum">
              <a:rPr lang="zh-CN" altLang="en-US" sz="1200"/>
              <a:pPr/>
              <a:t>46</a:t>
            </a:fld>
            <a:endParaRPr lang="en-US" altLang="zh-CN" sz="1200"/>
          </a:p>
        </p:txBody>
      </p:sp>
      <p:sp>
        <p:nvSpPr>
          <p:cNvPr id="183299" name="Rectangle 2"/>
          <p:cNvSpPr>
            <a:spLocks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041F82-1658-4EFF-AF14-3B9D3DE43F12}" type="slidenum">
              <a:rPr lang="zh-CN" altLang="en-US" sz="1200"/>
              <a:pPr/>
              <a:t>47</a:t>
            </a:fld>
            <a:endParaRPr lang="en-US" altLang="zh-CN" sz="1200"/>
          </a:p>
        </p:txBody>
      </p:sp>
      <p:sp>
        <p:nvSpPr>
          <p:cNvPr id="184323" name="Rectangle 2"/>
          <p:cNvSpPr>
            <a:spLocks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4A817CA-DE63-4ED7-B36F-4FE14340B373}" type="slidenum">
              <a:rPr lang="zh-CN" altLang="en-US" sz="1200"/>
              <a:pPr/>
              <a:t>48</a:t>
            </a:fld>
            <a:endParaRPr lang="en-US" altLang="zh-CN" sz="1200"/>
          </a:p>
        </p:txBody>
      </p:sp>
      <p:sp>
        <p:nvSpPr>
          <p:cNvPr id="185347" name="Rectangle 2"/>
          <p:cNvSpPr>
            <a:spLocks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06DF767-A188-43E1-BBBC-41573E4AB83F}" type="slidenum">
              <a:rPr lang="zh-CN" altLang="en-US" sz="1200"/>
              <a:pPr/>
              <a:t>49</a:t>
            </a:fld>
            <a:endParaRPr lang="en-US" altLang="zh-CN" sz="1200"/>
          </a:p>
        </p:txBody>
      </p:sp>
      <p:sp>
        <p:nvSpPr>
          <p:cNvPr id="186371" name="Rectangle 2"/>
          <p:cNvSpPr>
            <a:spLocks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3845130-4806-4E23-A7C8-43E557867515}" type="slidenum">
              <a:rPr lang="zh-CN" altLang="en-US" sz="1200"/>
              <a:pPr/>
              <a:t>5</a:t>
            </a:fld>
            <a:endParaRPr lang="en-US" altLang="zh-CN" sz="1200"/>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53CF6BB-2F28-4EC8-8DF2-8FCEB296F123}" type="slidenum">
              <a:rPr lang="zh-CN" altLang="en-US" sz="1200"/>
              <a:pPr/>
              <a:t>50</a:t>
            </a:fld>
            <a:endParaRPr lang="en-US" altLang="zh-CN" sz="1200"/>
          </a:p>
        </p:txBody>
      </p:sp>
      <p:sp>
        <p:nvSpPr>
          <p:cNvPr id="187395" name="Rectangle 2"/>
          <p:cNvSpPr>
            <a:spLocks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8478C4F-C567-406E-9F2B-0A2FCC67ECB4}" type="slidenum">
              <a:rPr lang="zh-CN" altLang="en-US" sz="1200"/>
              <a:pPr/>
              <a:t>51</a:t>
            </a:fld>
            <a:endParaRPr lang="en-US" altLang="zh-CN" sz="1200"/>
          </a:p>
        </p:txBody>
      </p:sp>
      <p:sp>
        <p:nvSpPr>
          <p:cNvPr id="188419" name="Rectangle 2"/>
          <p:cNvSpPr>
            <a:spLocks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B3164E6-256F-4FF2-BAC1-9B4FE702047A}" type="slidenum">
              <a:rPr lang="zh-CN" altLang="en-US" sz="1200"/>
              <a:pPr/>
              <a:t>52</a:t>
            </a:fld>
            <a:endParaRPr lang="en-US" altLang="zh-CN" sz="1200"/>
          </a:p>
        </p:txBody>
      </p:sp>
      <p:sp>
        <p:nvSpPr>
          <p:cNvPr id="189443" name="Rectangle 2"/>
          <p:cNvSpPr>
            <a:spLocks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2038895-CF5D-46BE-B7CA-7B91B131A0DE}" type="slidenum">
              <a:rPr lang="zh-CN" altLang="en-US" sz="1200"/>
              <a:pPr/>
              <a:t>53</a:t>
            </a:fld>
            <a:endParaRPr lang="en-US" altLang="zh-CN" sz="1200"/>
          </a:p>
        </p:txBody>
      </p:sp>
      <p:sp>
        <p:nvSpPr>
          <p:cNvPr id="190467" name="Rectangle 2"/>
          <p:cNvSpPr>
            <a:spLocks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E8DA279-F665-4ED8-902F-D8DCEC76B6AC}" type="slidenum">
              <a:rPr lang="zh-CN" altLang="en-US" sz="1200"/>
              <a:pPr/>
              <a:t>54</a:t>
            </a:fld>
            <a:endParaRPr lang="en-US" altLang="zh-CN" sz="1200"/>
          </a:p>
        </p:txBody>
      </p:sp>
      <p:sp>
        <p:nvSpPr>
          <p:cNvPr id="191491" name="Rectangle 2"/>
          <p:cNvSpPr>
            <a:spLocks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277EBDE-67D6-4118-9E08-096E50848409}" type="slidenum">
              <a:rPr lang="zh-CN" altLang="en-US" sz="1200"/>
              <a:pPr/>
              <a:t>55</a:t>
            </a:fld>
            <a:endParaRPr lang="en-US" altLang="zh-CN" sz="1200"/>
          </a:p>
        </p:txBody>
      </p:sp>
      <p:sp>
        <p:nvSpPr>
          <p:cNvPr id="192515" name="Rectangle 2"/>
          <p:cNvSpPr>
            <a:spLocks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8114F4D-3645-4239-877F-AC21807E0313}" type="slidenum">
              <a:rPr lang="zh-CN" altLang="en-US" sz="1200"/>
              <a:pPr/>
              <a:t>56</a:t>
            </a:fld>
            <a:endParaRPr lang="en-US" altLang="zh-CN" sz="1200"/>
          </a:p>
        </p:txBody>
      </p:sp>
      <p:sp>
        <p:nvSpPr>
          <p:cNvPr id="193539" name="Rectangle 2"/>
          <p:cNvSpPr>
            <a:spLocks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3E2B48E-41F3-4975-AAC6-3EC6462900BA}" type="slidenum">
              <a:rPr lang="zh-CN" altLang="en-US" sz="1200"/>
              <a:pPr/>
              <a:t>57</a:t>
            </a:fld>
            <a:endParaRPr lang="en-US" altLang="zh-CN" sz="1200"/>
          </a:p>
        </p:txBody>
      </p:sp>
      <p:sp>
        <p:nvSpPr>
          <p:cNvPr id="194563" name="Rectangle 2"/>
          <p:cNvSpPr>
            <a:spLocks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B658962-CEE3-4CE1-B20C-C63F19203F5C}" type="slidenum">
              <a:rPr lang="zh-CN" altLang="en-US" sz="1200"/>
              <a:pPr/>
              <a:t>58</a:t>
            </a:fld>
            <a:endParaRPr lang="en-US" altLang="zh-CN" sz="1200"/>
          </a:p>
        </p:txBody>
      </p:sp>
      <p:sp>
        <p:nvSpPr>
          <p:cNvPr id="195587" name="Rectangle 2"/>
          <p:cNvSpPr>
            <a:spLocks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844F1F4-BAA9-4916-A350-0EC17FFC17F9}" type="slidenum">
              <a:rPr lang="zh-CN" altLang="en-US" sz="1200"/>
              <a:pPr/>
              <a:t>59</a:t>
            </a:fld>
            <a:endParaRPr lang="en-US" altLang="zh-CN" sz="1200"/>
          </a:p>
        </p:txBody>
      </p:sp>
      <p:sp>
        <p:nvSpPr>
          <p:cNvPr id="196611" name="Rectangle 2"/>
          <p:cNvSpPr>
            <a:spLocks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562C34C-0F40-46DB-8431-A5C5FDCB08FA}" type="slidenum">
              <a:rPr lang="zh-CN" altLang="en-US" sz="1200"/>
              <a:pPr/>
              <a:t>6</a:t>
            </a:fld>
            <a:endParaRPr lang="en-US" altLang="zh-CN" sz="120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5BFCCE3-AAE0-4B73-B442-6643FF33CD7B}" type="slidenum">
              <a:rPr lang="zh-CN" altLang="en-US" sz="1200"/>
              <a:pPr/>
              <a:t>60</a:t>
            </a:fld>
            <a:endParaRPr lang="en-US" altLang="zh-CN" sz="1200"/>
          </a:p>
        </p:txBody>
      </p:sp>
      <p:sp>
        <p:nvSpPr>
          <p:cNvPr id="197635" name="Rectangle 2"/>
          <p:cNvSpPr>
            <a:spLocks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15A24AC-9232-4B71-B072-683D254E8F05}" type="slidenum">
              <a:rPr lang="zh-CN" altLang="en-US" sz="1200"/>
              <a:pPr/>
              <a:t>61</a:t>
            </a:fld>
            <a:endParaRPr lang="en-US" altLang="zh-CN" sz="1200"/>
          </a:p>
        </p:txBody>
      </p:sp>
      <p:sp>
        <p:nvSpPr>
          <p:cNvPr id="198659" name="Rectangle 2"/>
          <p:cNvSpPr>
            <a:spLocks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DDC39FD-DF22-4A33-8983-52F5A5A0D74D}" type="slidenum">
              <a:rPr lang="zh-CN" altLang="en-US" sz="1200"/>
              <a:pPr/>
              <a:t>62</a:t>
            </a:fld>
            <a:endParaRPr lang="en-US" altLang="zh-CN" sz="1200"/>
          </a:p>
        </p:txBody>
      </p:sp>
      <p:sp>
        <p:nvSpPr>
          <p:cNvPr id="199683" name="Rectangle 2"/>
          <p:cNvSpPr>
            <a:spLocks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2DF0B49-D302-4FA0-88B3-CF450612C017}" type="slidenum">
              <a:rPr lang="zh-CN" altLang="en-US" sz="1200"/>
              <a:pPr/>
              <a:t>63</a:t>
            </a:fld>
            <a:endParaRPr lang="en-US" altLang="zh-CN" sz="1200"/>
          </a:p>
        </p:txBody>
      </p:sp>
      <p:sp>
        <p:nvSpPr>
          <p:cNvPr id="200707" name="Rectangle 2"/>
          <p:cNvSpPr>
            <a:spLocks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AB0615F-0606-4478-8D9E-66E6BB7888B3}" type="slidenum">
              <a:rPr lang="zh-CN" altLang="en-US" sz="1200"/>
              <a:pPr/>
              <a:t>64</a:t>
            </a:fld>
            <a:endParaRPr lang="en-US" altLang="zh-CN" sz="1200"/>
          </a:p>
        </p:txBody>
      </p:sp>
      <p:sp>
        <p:nvSpPr>
          <p:cNvPr id="201731" name="Rectangle 2"/>
          <p:cNvSpPr>
            <a:spLocks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4E40E32-2273-451D-B5E1-889773DA68C6}" type="slidenum">
              <a:rPr lang="zh-CN" altLang="en-US" sz="1200"/>
              <a:pPr/>
              <a:t>65</a:t>
            </a:fld>
            <a:endParaRPr lang="en-US" altLang="zh-CN" sz="1200"/>
          </a:p>
        </p:txBody>
      </p:sp>
      <p:sp>
        <p:nvSpPr>
          <p:cNvPr id="202755" name="Rectangle 2"/>
          <p:cNvSpPr>
            <a:spLocks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BB0E7D9-EEAA-494B-B5C4-25F0A4EEB5AA}" type="slidenum">
              <a:rPr lang="zh-CN" altLang="en-US" sz="1200"/>
              <a:pPr/>
              <a:t>66</a:t>
            </a:fld>
            <a:endParaRPr lang="en-US" altLang="zh-CN" sz="1200"/>
          </a:p>
        </p:txBody>
      </p:sp>
      <p:sp>
        <p:nvSpPr>
          <p:cNvPr id="203779" name="Rectangle 2"/>
          <p:cNvSpPr>
            <a:spLocks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49C1727-0DCF-4CA3-A4CB-90AEDB4C3CD5}" type="slidenum">
              <a:rPr lang="zh-CN" altLang="en-US" sz="1200"/>
              <a:pPr/>
              <a:t>67</a:t>
            </a:fld>
            <a:endParaRPr lang="en-US" altLang="zh-CN" sz="1200"/>
          </a:p>
        </p:txBody>
      </p:sp>
      <p:sp>
        <p:nvSpPr>
          <p:cNvPr id="204803" name="Rectangle 2"/>
          <p:cNvSpPr>
            <a:spLocks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F3E49A6-FFB7-4A02-940C-0E29390851AC}" type="slidenum">
              <a:rPr lang="zh-CN" altLang="en-US" sz="1200"/>
              <a:pPr/>
              <a:t>68</a:t>
            </a:fld>
            <a:endParaRPr lang="en-US" altLang="zh-CN" sz="1200"/>
          </a:p>
        </p:txBody>
      </p:sp>
      <p:sp>
        <p:nvSpPr>
          <p:cNvPr id="205827" name="Rectangle 2"/>
          <p:cNvSpPr>
            <a:spLocks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56A9DAB-18EF-4C1D-AEFA-BEC1779602A0}" type="slidenum">
              <a:rPr lang="zh-CN" altLang="en-US" sz="1200"/>
              <a:pPr/>
              <a:t>69</a:t>
            </a:fld>
            <a:endParaRPr lang="en-US" altLang="zh-CN" sz="1200"/>
          </a:p>
        </p:txBody>
      </p:sp>
      <p:sp>
        <p:nvSpPr>
          <p:cNvPr id="206851" name="Rectangle 2"/>
          <p:cNvSpPr>
            <a:spLocks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FD5DA21-2AFD-47E1-B8A1-9F6D03A97DD8}" type="slidenum">
              <a:rPr lang="zh-CN" altLang="en-US" sz="1200"/>
              <a:pPr/>
              <a:t>7</a:t>
            </a:fld>
            <a:endParaRPr lang="en-US" altLang="zh-CN" sz="1200"/>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94D2CA0-0A39-49D1-AD81-BAF3B227E79E}" type="slidenum">
              <a:rPr lang="zh-CN" altLang="en-US" sz="1200"/>
              <a:pPr/>
              <a:t>70</a:t>
            </a:fld>
            <a:endParaRPr lang="en-US" altLang="zh-CN" sz="1200"/>
          </a:p>
        </p:txBody>
      </p:sp>
      <p:sp>
        <p:nvSpPr>
          <p:cNvPr id="207875" name="Rectangle 2"/>
          <p:cNvSpPr>
            <a:spLocks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C391B7A-A8E8-4E70-B976-84E010278EE6}" type="slidenum">
              <a:rPr lang="zh-CN" altLang="en-US" sz="1200"/>
              <a:pPr/>
              <a:t>71</a:t>
            </a:fld>
            <a:endParaRPr lang="en-US" altLang="zh-CN" sz="1200"/>
          </a:p>
        </p:txBody>
      </p:sp>
      <p:sp>
        <p:nvSpPr>
          <p:cNvPr id="208899" name="Rectangle 2"/>
          <p:cNvSpPr>
            <a:spLocks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6F34DCC-E6AA-4FA7-AB8F-63758FB0487B}" type="slidenum">
              <a:rPr lang="zh-CN" altLang="en-US" sz="1200"/>
              <a:pPr/>
              <a:t>72</a:t>
            </a:fld>
            <a:endParaRPr lang="en-US" altLang="zh-CN" sz="1200"/>
          </a:p>
        </p:txBody>
      </p:sp>
      <p:sp>
        <p:nvSpPr>
          <p:cNvPr id="209923" name="Rectangle 2"/>
          <p:cNvSpPr>
            <a:spLocks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DAC7542-6481-4175-A031-59EBB5035C3A}" type="slidenum">
              <a:rPr lang="zh-CN" altLang="en-US" sz="1200"/>
              <a:pPr/>
              <a:t>73</a:t>
            </a:fld>
            <a:endParaRPr lang="en-US" altLang="zh-CN" sz="1200"/>
          </a:p>
        </p:txBody>
      </p:sp>
      <p:sp>
        <p:nvSpPr>
          <p:cNvPr id="210947" name="Rectangle 2"/>
          <p:cNvSpPr>
            <a:spLocks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6C57E9B4-B18C-42B5-8F3C-FC7EEA5102F3}" type="slidenum">
              <a:rPr lang="zh-CN" altLang="en-US" sz="1200"/>
              <a:pPr/>
              <a:t>74</a:t>
            </a:fld>
            <a:endParaRPr lang="en-US" altLang="zh-CN" sz="1200"/>
          </a:p>
        </p:txBody>
      </p:sp>
      <p:sp>
        <p:nvSpPr>
          <p:cNvPr id="211971" name="Rectangle 2"/>
          <p:cNvSpPr>
            <a:spLocks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1AB19B6-704F-475F-A66B-DFAE3ED2D20D}" type="slidenum">
              <a:rPr lang="zh-CN" altLang="en-US" sz="1200"/>
              <a:pPr/>
              <a:t>75</a:t>
            </a:fld>
            <a:endParaRPr lang="en-US" altLang="zh-CN" sz="1200"/>
          </a:p>
        </p:txBody>
      </p:sp>
      <p:sp>
        <p:nvSpPr>
          <p:cNvPr id="212995" name="Rectangle 2"/>
          <p:cNvSpPr>
            <a:spLocks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F752C8-44BA-4A19-89A0-35EB3E402763}" type="slidenum">
              <a:rPr lang="zh-CN" altLang="en-US" sz="1200"/>
              <a:pPr/>
              <a:t>76</a:t>
            </a:fld>
            <a:endParaRPr lang="en-US" altLang="zh-CN" sz="1200"/>
          </a:p>
        </p:txBody>
      </p:sp>
      <p:sp>
        <p:nvSpPr>
          <p:cNvPr id="214019" name="Rectangle 2"/>
          <p:cNvSpPr>
            <a:spLocks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A3851E0-8FDD-499C-8095-3ACB93B756AC}" type="slidenum">
              <a:rPr lang="zh-CN" altLang="en-US" sz="1200"/>
              <a:pPr/>
              <a:t>77</a:t>
            </a:fld>
            <a:endParaRPr lang="en-US" altLang="zh-CN" sz="1200"/>
          </a:p>
        </p:txBody>
      </p:sp>
      <p:sp>
        <p:nvSpPr>
          <p:cNvPr id="215043" name="Rectangle 2"/>
          <p:cNvSpPr>
            <a:spLocks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F6F16CA-5DA3-474F-92B3-59DD329AEF96}" type="slidenum">
              <a:rPr lang="zh-CN" altLang="en-US" sz="1200"/>
              <a:pPr/>
              <a:t>78</a:t>
            </a:fld>
            <a:endParaRPr lang="en-US" altLang="zh-CN" sz="1200"/>
          </a:p>
        </p:txBody>
      </p:sp>
      <p:sp>
        <p:nvSpPr>
          <p:cNvPr id="216067" name="Rectangle 2"/>
          <p:cNvSpPr>
            <a:spLocks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E9A98E9-1665-43CF-ACF6-0169E1BCD3F5}" type="slidenum">
              <a:rPr lang="zh-CN" altLang="en-US" sz="1200"/>
              <a:pPr/>
              <a:t>79</a:t>
            </a:fld>
            <a:endParaRPr lang="en-US" altLang="zh-CN" sz="1200"/>
          </a:p>
        </p:txBody>
      </p:sp>
      <p:sp>
        <p:nvSpPr>
          <p:cNvPr id="217091" name="Rectangle 2"/>
          <p:cNvSpPr>
            <a:spLocks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9852927-FF01-4A85-BEB1-3F5AC32FB1A6}" type="slidenum">
              <a:rPr lang="zh-CN" altLang="en-US" sz="1200"/>
              <a:pPr/>
              <a:t>8</a:t>
            </a:fld>
            <a:endParaRPr lang="en-US" altLang="zh-CN" sz="1200"/>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B5521D8-F541-45CC-A650-3D9E5999CD5E}" type="slidenum">
              <a:rPr lang="zh-CN" altLang="en-US" sz="1200"/>
              <a:pPr/>
              <a:t>80</a:t>
            </a:fld>
            <a:endParaRPr lang="en-US" altLang="zh-CN" sz="1200"/>
          </a:p>
        </p:txBody>
      </p:sp>
      <p:sp>
        <p:nvSpPr>
          <p:cNvPr id="218115" name="Rectangle 2"/>
          <p:cNvSpPr>
            <a:spLocks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C4A0863-CB22-4BC5-87BB-02A4765F0B86}" type="slidenum">
              <a:rPr lang="zh-CN" altLang="en-US" sz="1200"/>
              <a:pPr/>
              <a:t>81</a:t>
            </a:fld>
            <a:endParaRPr lang="en-US" altLang="zh-CN" sz="1200"/>
          </a:p>
        </p:txBody>
      </p:sp>
      <p:sp>
        <p:nvSpPr>
          <p:cNvPr id="219139" name="Rectangle 2"/>
          <p:cNvSpPr>
            <a:spLocks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261A989-1733-4BD8-BA01-6393C484F567}" type="slidenum">
              <a:rPr lang="zh-CN" altLang="en-US" sz="1200"/>
              <a:pPr/>
              <a:t>82</a:t>
            </a:fld>
            <a:endParaRPr lang="en-US" altLang="zh-CN" sz="1200"/>
          </a:p>
        </p:txBody>
      </p:sp>
      <p:sp>
        <p:nvSpPr>
          <p:cNvPr id="220163" name="Rectangle 2"/>
          <p:cNvSpPr>
            <a:spLocks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1F047BF-AFCF-4CCE-8DBC-15FAD114FBC3}" type="slidenum">
              <a:rPr lang="zh-CN" altLang="en-US" sz="1200"/>
              <a:pPr/>
              <a:t>83</a:t>
            </a:fld>
            <a:endParaRPr lang="en-US" altLang="zh-CN" sz="1200"/>
          </a:p>
        </p:txBody>
      </p:sp>
      <p:sp>
        <p:nvSpPr>
          <p:cNvPr id="221187" name="Rectangle 2"/>
          <p:cNvSpPr>
            <a:spLocks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E52D646-E41D-4D42-9872-B95AE4D25534}" type="slidenum">
              <a:rPr lang="zh-CN" altLang="en-US" sz="1200"/>
              <a:pPr/>
              <a:t>84</a:t>
            </a:fld>
            <a:endParaRPr lang="en-US" altLang="zh-CN" sz="1200"/>
          </a:p>
        </p:txBody>
      </p:sp>
      <p:sp>
        <p:nvSpPr>
          <p:cNvPr id="222211" name="Rectangle 2"/>
          <p:cNvSpPr>
            <a:spLocks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2B83AAB-9CB5-457A-B7E5-55852E813CFE}" type="slidenum">
              <a:rPr lang="zh-CN" altLang="en-US" sz="1200"/>
              <a:pPr/>
              <a:t>85</a:t>
            </a:fld>
            <a:endParaRPr lang="en-US" altLang="zh-CN" sz="1200"/>
          </a:p>
        </p:txBody>
      </p:sp>
      <p:sp>
        <p:nvSpPr>
          <p:cNvPr id="223235" name="Rectangle 2"/>
          <p:cNvSpPr>
            <a:spLocks noChangeArrowheads="1" noTextEdit="1"/>
          </p:cNvSpPr>
          <p:nvPr>
            <p:ph type="sldImg"/>
          </p:nvPr>
        </p:nvSpPr>
        <p:spPr>
          <a:ln/>
        </p:spPr>
      </p:sp>
      <p:sp>
        <p:nvSpPr>
          <p:cNvPr id="223236"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63EC370-A961-42A0-9423-554BE8F76ED1}" type="slidenum">
              <a:rPr lang="zh-CN" altLang="en-US" sz="1200"/>
              <a:pPr/>
              <a:t>86</a:t>
            </a:fld>
            <a:endParaRPr lang="en-US" altLang="zh-CN" sz="1200"/>
          </a:p>
        </p:txBody>
      </p:sp>
      <p:sp>
        <p:nvSpPr>
          <p:cNvPr id="224259" name="Rectangle 2"/>
          <p:cNvSpPr>
            <a:spLocks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EC0CCAB-30F7-4656-9BA7-4880B50410A1}" type="slidenum">
              <a:rPr lang="zh-CN" altLang="en-US" sz="1200"/>
              <a:pPr/>
              <a:t>87</a:t>
            </a:fld>
            <a:endParaRPr lang="en-US" altLang="zh-CN" sz="1200"/>
          </a:p>
        </p:txBody>
      </p:sp>
      <p:sp>
        <p:nvSpPr>
          <p:cNvPr id="225283" name="Rectangle 2"/>
          <p:cNvSpPr>
            <a:spLocks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1188742-E1AF-431E-9A38-7257CF92026F}" type="slidenum">
              <a:rPr lang="zh-CN" altLang="en-US" sz="1200"/>
              <a:pPr/>
              <a:t>88</a:t>
            </a:fld>
            <a:endParaRPr lang="en-US" altLang="zh-CN" sz="1200"/>
          </a:p>
        </p:txBody>
      </p:sp>
      <p:sp>
        <p:nvSpPr>
          <p:cNvPr id="226307" name="Rectangle 2"/>
          <p:cNvSpPr>
            <a:spLocks noChangeArrowheads="1" noTextEdit="1"/>
          </p:cNvSpPr>
          <p:nvPr>
            <p:ph type="sldImg"/>
          </p:nvPr>
        </p:nvSpPr>
        <p:spPr>
          <a:solidFill>
            <a:srgbClr val="FFFFFF"/>
          </a:solidFill>
          <a:ln/>
        </p:spPr>
      </p:sp>
      <p:sp>
        <p:nvSpPr>
          <p:cNvPr id="2263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D6D9FE5-430B-49D9-9616-03C332D7A1FB}" type="slidenum">
              <a:rPr lang="zh-CN" altLang="en-US" sz="1200"/>
              <a:pPr/>
              <a:t>89</a:t>
            </a:fld>
            <a:endParaRPr lang="en-US" altLang="zh-CN" sz="1200"/>
          </a:p>
        </p:txBody>
      </p:sp>
      <p:sp>
        <p:nvSpPr>
          <p:cNvPr id="227331" name="Rectangle 2"/>
          <p:cNvSpPr>
            <a:spLocks noChangeArrowheads="1" noTextEdit="1"/>
          </p:cNvSpPr>
          <p:nvPr>
            <p:ph type="sldImg"/>
          </p:nvPr>
        </p:nvSpPr>
        <p:spPr>
          <a:solidFill>
            <a:srgbClr val="FFFFFF"/>
          </a:solidFill>
          <a:ln/>
        </p:spPr>
      </p:sp>
      <p:sp>
        <p:nvSpPr>
          <p:cNvPr id="2273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937C7937-070A-445E-BAB8-875050CEB36E}" type="slidenum">
              <a:rPr lang="zh-CN" altLang="en-US" sz="1200"/>
              <a:pPr/>
              <a:t>9</a:t>
            </a:fld>
            <a:endParaRPr lang="en-US" altLang="zh-CN" sz="120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algn="just"/>
            <a:r>
              <a:rPr lang="zh-CN" altLang="en-US" smtClean="0"/>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A4735A2-F725-41A6-A0B8-F946026A32B6}" type="slidenum">
              <a:rPr lang="zh-CN" altLang="en-US" sz="1200"/>
              <a:pPr/>
              <a:t>90</a:t>
            </a:fld>
            <a:endParaRPr lang="en-US" altLang="zh-CN" sz="1200"/>
          </a:p>
        </p:txBody>
      </p:sp>
      <p:sp>
        <p:nvSpPr>
          <p:cNvPr id="228355" name="Rectangle 2"/>
          <p:cNvSpPr>
            <a:spLocks noChangeArrowheads="1" noTextEdit="1"/>
          </p:cNvSpPr>
          <p:nvPr>
            <p:ph type="sldImg"/>
          </p:nvPr>
        </p:nvSpPr>
        <p:spPr>
          <a:solidFill>
            <a:srgbClr val="FFFFFF"/>
          </a:solidFill>
          <a:ln/>
        </p:spPr>
      </p:sp>
      <p:sp>
        <p:nvSpPr>
          <p:cNvPr id="2283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C4FA60F-97E9-4D78-A3CE-16FE06359D74}" type="slidenum">
              <a:rPr lang="zh-CN" altLang="en-US" sz="1200"/>
              <a:pPr/>
              <a:t>91</a:t>
            </a:fld>
            <a:endParaRPr lang="en-US" altLang="zh-CN" sz="1200"/>
          </a:p>
        </p:txBody>
      </p:sp>
      <p:sp>
        <p:nvSpPr>
          <p:cNvPr id="229379" name="Rectangle 2"/>
          <p:cNvSpPr>
            <a:spLocks noChangeArrowheads="1" noTextEdit="1"/>
          </p:cNvSpPr>
          <p:nvPr>
            <p:ph type="sldImg"/>
          </p:nvPr>
        </p:nvSpPr>
        <p:spPr>
          <a:solidFill>
            <a:srgbClr val="FFFFFF"/>
          </a:solidFill>
          <a:ln/>
        </p:spPr>
      </p:sp>
      <p:sp>
        <p:nvSpPr>
          <p:cNvPr id="2293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A83CA4F-9DC9-42A1-88AD-43E4CCDA3A7B}" type="slidenum">
              <a:rPr lang="zh-CN" altLang="en-US" sz="1200"/>
              <a:pPr/>
              <a:t>92</a:t>
            </a:fld>
            <a:endParaRPr lang="en-US" altLang="zh-CN" sz="1200"/>
          </a:p>
        </p:txBody>
      </p:sp>
      <p:sp>
        <p:nvSpPr>
          <p:cNvPr id="230403" name="Rectangle 2"/>
          <p:cNvSpPr>
            <a:spLocks noChangeArrowheads="1" noTextEdit="1"/>
          </p:cNvSpPr>
          <p:nvPr>
            <p:ph type="sldImg"/>
          </p:nvPr>
        </p:nvSpPr>
        <p:spPr>
          <a:solidFill>
            <a:srgbClr val="FFFFFF"/>
          </a:solidFill>
          <a:ln/>
        </p:spPr>
      </p:sp>
      <p:sp>
        <p:nvSpPr>
          <p:cNvPr id="2304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3146B4E-6DE6-4C19-8508-81B2C6D5DB31}" type="slidenum">
              <a:rPr lang="zh-CN" altLang="en-US" sz="1200"/>
              <a:pPr/>
              <a:t>93</a:t>
            </a:fld>
            <a:endParaRPr lang="en-US" altLang="zh-CN" sz="1200"/>
          </a:p>
        </p:txBody>
      </p:sp>
      <p:sp>
        <p:nvSpPr>
          <p:cNvPr id="231427" name="Rectangle 2"/>
          <p:cNvSpPr>
            <a:spLocks noChangeArrowheads="1" noTextEdit="1"/>
          </p:cNvSpPr>
          <p:nvPr>
            <p:ph type="sldImg"/>
          </p:nvPr>
        </p:nvSpPr>
        <p:spPr>
          <a:solidFill>
            <a:srgbClr val="FFFFFF"/>
          </a:solidFill>
          <a:ln/>
        </p:spPr>
      </p:sp>
      <p:sp>
        <p:nvSpPr>
          <p:cNvPr id="2314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E42F414-A961-4E89-8FDF-127D4DFA6187}" type="slidenum">
              <a:rPr lang="zh-CN" altLang="en-US" sz="1200"/>
              <a:pPr/>
              <a:t>94</a:t>
            </a:fld>
            <a:endParaRPr lang="en-US" altLang="zh-CN" sz="1200"/>
          </a:p>
        </p:txBody>
      </p:sp>
      <p:sp>
        <p:nvSpPr>
          <p:cNvPr id="232451" name="Rectangle 2"/>
          <p:cNvSpPr>
            <a:spLocks noChangeArrowheads="1" noTextEdit="1"/>
          </p:cNvSpPr>
          <p:nvPr>
            <p:ph type="sldImg"/>
          </p:nvPr>
        </p:nvSpPr>
        <p:spPr>
          <a:solidFill>
            <a:srgbClr val="FFFFFF"/>
          </a:solidFill>
          <a:ln/>
        </p:spPr>
      </p:sp>
      <p:sp>
        <p:nvSpPr>
          <p:cNvPr id="2324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CF2FA83-9958-438F-A728-72071882DD67}" type="slidenum">
              <a:rPr lang="zh-CN" altLang="en-US" sz="1200"/>
              <a:pPr/>
              <a:t>95</a:t>
            </a:fld>
            <a:endParaRPr lang="en-US" altLang="zh-CN" sz="1200"/>
          </a:p>
        </p:txBody>
      </p:sp>
      <p:sp>
        <p:nvSpPr>
          <p:cNvPr id="233475" name="Rectangle 2"/>
          <p:cNvSpPr>
            <a:spLocks noChangeArrowheads="1" noTextEdit="1"/>
          </p:cNvSpPr>
          <p:nvPr>
            <p:ph type="sldImg"/>
          </p:nvPr>
        </p:nvSpPr>
        <p:spPr>
          <a:solidFill>
            <a:srgbClr val="FFFFFF"/>
          </a:solidFill>
          <a:ln/>
        </p:spPr>
      </p:sp>
      <p:sp>
        <p:nvSpPr>
          <p:cNvPr id="2334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B0FD490-BC19-4572-9FAA-DC32E57F3E40}" type="slidenum">
              <a:rPr lang="zh-CN" altLang="en-US" sz="1200"/>
              <a:pPr/>
              <a:t>96</a:t>
            </a:fld>
            <a:endParaRPr lang="en-US" altLang="zh-CN" sz="1200"/>
          </a:p>
        </p:txBody>
      </p:sp>
      <p:sp>
        <p:nvSpPr>
          <p:cNvPr id="234499" name="Rectangle 2"/>
          <p:cNvSpPr>
            <a:spLocks noChangeArrowheads="1" noTextEdit="1"/>
          </p:cNvSpPr>
          <p:nvPr>
            <p:ph type="sldImg"/>
          </p:nvPr>
        </p:nvSpPr>
        <p:spPr>
          <a:solidFill>
            <a:srgbClr val="FFFFFF"/>
          </a:solidFill>
          <a:ln/>
        </p:spPr>
      </p:sp>
      <p:sp>
        <p:nvSpPr>
          <p:cNvPr id="2345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852176BE-C737-46B0-B362-36CED2AD2F01}" type="slidenum">
              <a:rPr lang="zh-CN" altLang="en-US" sz="1200"/>
              <a:pPr/>
              <a:t>97</a:t>
            </a:fld>
            <a:endParaRPr lang="en-US" altLang="zh-CN" sz="1200"/>
          </a:p>
        </p:txBody>
      </p:sp>
      <p:sp>
        <p:nvSpPr>
          <p:cNvPr id="235523" name="Rectangle 2"/>
          <p:cNvSpPr>
            <a:spLocks noChangeArrowheads="1" noTextEdit="1"/>
          </p:cNvSpPr>
          <p:nvPr>
            <p:ph type="sldImg"/>
          </p:nvPr>
        </p:nvSpPr>
        <p:spPr>
          <a:solidFill>
            <a:srgbClr val="FFFFFF"/>
          </a:solidFill>
          <a:ln/>
        </p:spPr>
      </p:sp>
      <p:sp>
        <p:nvSpPr>
          <p:cNvPr id="2355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B01ED8A-8028-4797-BFEF-CAFCB109A07D}" type="slidenum">
              <a:rPr lang="zh-CN" altLang="en-US" sz="1200"/>
              <a:pPr/>
              <a:t>98</a:t>
            </a:fld>
            <a:endParaRPr lang="en-US" altLang="zh-CN" sz="1200"/>
          </a:p>
        </p:txBody>
      </p:sp>
      <p:sp>
        <p:nvSpPr>
          <p:cNvPr id="236547" name="Rectangle 2"/>
          <p:cNvSpPr>
            <a:spLocks noChangeArrowheads="1" noTextEdit="1"/>
          </p:cNvSpPr>
          <p:nvPr>
            <p:ph type="sldImg"/>
          </p:nvPr>
        </p:nvSpPr>
        <p:spPr>
          <a:solidFill>
            <a:srgbClr val="FFFFFF"/>
          </a:solidFill>
          <a:ln/>
        </p:spPr>
      </p:sp>
      <p:sp>
        <p:nvSpPr>
          <p:cNvPr id="2365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1D862E8-27AE-4010-B7D8-1A5DCF8C5682}" type="slidenum">
              <a:rPr lang="zh-CN" altLang="en-US" sz="1200"/>
              <a:pPr/>
              <a:t>99</a:t>
            </a:fld>
            <a:endParaRPr lang="en-US" altLang="zh-CN" sz="1200"/>
          </a:p>
        </p:txBody>
      </p:sp>
      <p:sp>
        <p:nvSpPr>
          <p:cNvPr id="237571" name="Rectangle 2"/>
          <p:cNvSpPr>
            <a:spLocks noChangeArrowheads="1" noTextEdit="1"/>
          </p:cNvSpPr>
          <p:nvPr>
            <p:ph type="sldImg"/>
          </p:nvPr>
        </p:nvSpPr>
        <p:spPr>
          <a:solidFill>
            <a:srgbClr val="FFFFFF"/>
          </a:solidFill>
          <a:ln/>
        </p:spPr>
      </p:sp>
      <p:sp>
        <p:nvSpPr>
          <p:cNvPr id="2375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524005AC-645A-4A27-936C-81C9DEBB0B15}"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75280349-1F0E-46A6-83C8-0F428CDB8B9A}" type="slidenum">
              <a:rPr lang="zh-CN" altLang="en-US" smtClean="0"/>
              <a:pPr>
                <a:defRPr/>
              </a:pPr>
              <a:t>‹#›</a:t>
            </a:fld>
            <a:endParaRPr lang="en-US" altLang="zh-CN"/>
          </a:p>
        </p:txBody>
      </p:sp>
    </p:spTree>
    <p:extLst>
      <p:ext uri="{BB962C8B-B14F-4D97-AF65-F5344CB8AC3E}">
        <p14:creationId xmlns:p14="http://schemas.microsoft.com/office/powerpoint/2010/main" val="331499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554FD8F4-DBAC-4829-981D-68EC0425D453}"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6F4B102B-CA80-4CC3-AB7A-3CC774C599D5}" type="slidenum">
              <a:rPr lang="zh-CN" altLang="en-US" smtClean="0"/>
              <a:pPr>
                <a:defRPr/>
              </a:pPr>
              <a:t>‹#›</a:t>
            </a:fld>
            <a:endParaRPr lang="en-US" altLang="zh-CN"/>
          </a:p>
        </p:txBody>
      </p:sp>
    </p:spTree>
    <p:extLst>
      <p:ext uri="{BB962C8B-B14F-4D97-AF65-F5344CB8AC3E}">
        <p14:creationId xmlns:p14="http://schemas.microsoft.com/office/powerpoint/2010/main" val="138197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8BFCA064-214A-4A2A-B14A-553F33C4D88F}"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327548BD-FE80-4F01-954E-6E3B609B2394}" type="slidenum">
              <a:rPr lang="zh-CN" altLang="en-US" smtClean="0"/>
              <a:pPr>
                <a:defRPr/>
              </a:pPr>
              <a:t>‹#›</a:t>
            </a:fld>
            <a:endParaRPr lang="en-US" altLang="zh-CN"/>
          </a:p>
        </p:txBody>
      </p:sp>
    </p:spTree>
    <p:extLst>
      <p:ext uri="{BB962C8B-B14F-4D97-AF65-F5344CB8AC3E}">
        <p14:creationId xmlns:p14="http://schemas.microsoft.com/office/powerpoint/2010/main" val="311973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D3FF431-2424-4E68-BB26-00F795838B63}"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4364F792-6BD6-449F-8C5E-A1650B2ED8A6}" type="slidenum">
              <a:rPr lang="zh-CN" altLang="en-US" smtClean="0"/>
              <a:pPr>
                <a:defRPr/>
              </a:pPr>
              <a:t>‹#›</a:t>
            </a:fld>
            <a:endParaRPr lang="en-US" altLang="zh-CN"/>
          </a:p>
        </p:txBody>
      </p:sp>
    </p:spTree>
    <p:extLst>
      <p:ext uri="{BB962C8B-B14F-4D97-AF65-F5344CB8AC3E}">
        <p14:creationId xmlns:p14="http://schemas.microsoft.com/office/powerpoint/2010/main" val="290008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057232FE-A88B-4821-B552-701758C06E1F}"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4F0E13F3-C7E3-404E-9B3B-BAD95C5F5336}" type="slidenum">
              <a:rPr lang="zh-CN" altLang="en-US" smtClean="0"/>
              <a:pPr>
                <a:defRPr/>
              </a:pPr>
              <a:t>‹#›</a:t>
            </a:fld>
            <a:endParaRPr lang="en-US" altLang="zh-CN"/>
          </a:p>
        </p:txBody>
      </p:sp>
    </p:spTree>
    <p:extLst>
      <p:ext uri="{BB962C8B-B14F-4D97-AF65-F5344CB8AC3E}">
        <p14:creationId xmlns:p14="http://schemas.microsoft.com/office/powerpoint/2010/main" val="38702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A3857272-24FD-489C-86A3-EF674B4DD148}"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DA5B7FAA-EE1B-48D0-9C4D-B8111821F198}" type="slidenum">
              <a:rPr lang="zh-CN" altLang="en-US" smtClean="0"/>
              <a:pPr>
                <a:defRPr/>
              </a:pPr>
              <a:t>‹#›</a:t>
            </a:fld>
            <a:endParaRPr lang="en-US" altLang="zh-CN"/>
          </a:p>
        </p:txBody>
      </p:sp>
    </p:spTree>
    <p:extLst>
      <p:ext uri="{BB962C8B-B14F-4D97-AF65-F5344CB8AC3E}">
        <p14:creationId xmlns:p14="http://schemas.microsoft.com/office/powerpoint/2010/main" val="329648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CC502AFF-F1BE-4718-9CF5-2FB2D8FD2D72}"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0FB8F9D8-CB66-477D-9462-F9707F8CD23B}" type="slidenum">
              <a:rPr lang="zh-CN" altLang="en-US" smtClean="0"/>
              <a:pPr>
                <a:defRPr/>
              </a:pPr>
              <a:t>‹#›</a:t>
            </a:fld>
            <a:endParaRPr lang="en-US" altLang="zh-CN"/>
          </a:p>
        </p:txBody>
      </p:sp>
    </p:spTree>
    <p:extLst>
      <p:ext uri="{BB962C8B-B14F-4D97-AF65-F5344CB8AC3E}">
        <p14:creationId xmlns:p14="http://schemas.microsoft.com/office/powerpoint/2010/main" val="6053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F1113062-C25D-4A22-8F3B-1F032B2BEE07}"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2EEFFCDD-1318-463A-ABC0-3D59E284F78B}" type="slidenum">
              <a:rPr lang="zh-CN" altLang="en-US" smtClean="0"/>
              <a:pPr>
                <a:defRPr/>
              </a:pPr>
              <a:t>‹#›</a:t>
            </a:fld>
            <a:endParaRPr lang="en-US" altLang="zh-CN"/>
          </a:p>
        </p:txBody>
      </p:sp>
    </p:spTree>
    <p:extLst>
      <p:ext uri="{BB962C8B-B14F-4D97-AF65-F5344CB8AC3E}">
        <p14:creationId xmlns:p14="http://schemas.microsoft.com/office/powerpoint/2010/main" val="224193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0255217-64CB-460B-99F3-54BDE17708D1}"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E1EE1675-CB44-43B7-BB8A-EB1FDBF1848E}" type="slidenum">
              <a:rPr lang="zh-CN" altLang="en-US" smtClean="0"/>
              <a:pPr>
                <a:defRPr/>
              </a:pPr>
              <a:t>‹#›</a:t>
            </a:fld>
            <a:endParaRPr lang="en-US" altLang="zh-CN"/>
          </a:p>
        </p:txBody>
      </p:sp>
    </p:spTree>
    <p:extLst>
      <p:ext uri="{BB962C8B-B14F-4D97-AF65-F5344CB8AC3E}">
        <p14:creationId xmlns:p14="http://schemas.microsoft.com/office/powerpoint/2010/main" val="52121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B621EAC5-F943-46C2-9F3F-89A459C4D5F5}"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157B8857-89FE-4670-AF35-E0277D8A1234}" type="slidenum">
              <a:rPr lang="zh-CN" altLang="en-US" smtClean="0"/>
              <a:pPr>
                <a:defRPr/>
              </a:pPr>
              <a:t>‹#›</a:t>
            </a:fld>
            <a:endParaRPr lang="en-US" altLang="zh-CN"/>
          </a:p>
        </p:txBody>
      </p:sp>
    </p:spTree>
    <p:extLst>
      <p:ext uri="{BB962C8B-B14F-4D97-AF65-F5344CB8AC3E}">
        <p14:creationId xmlns:p14="http://schemas.microsoft.com/office/powerpoint/2010/main" val="36222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B5CCB087-8988-4C7B-A964-9796DA9F68D8}"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DAC04E73-C460-4787-8827-0D1BA257A54A}" type="slidenum">
              <a:rPr lang="zh-CN" altLang="en-US" smtClean="0"/>
              <a:pPr>
                <a:defRPr/>
              </a:pPr>
              <a:t>‹#›</a:t>
            </a:fld>
            <a:endParaRPr lang="en-US" altLang="zh-CN"/>
          </a:p>
        </p:txBody>
      </p:sp>
    </p:spTree>
    <p:extLst>
      <p:ext uri="{BB962C8B-B14F-4D97-AF65-F5344CB8AC3E}">
        <p14:creationId xmlns:p14="http://schemas.microsoft.com/office/powerpoint/2010/main" val="182939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303CF95-EB68-4FAA-BF80-D1C2791FFEF0}"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CEAA048-1ACA-4CEF-A840-53B5B04F2372}" type="slidenum">
              <a:rPr lang="zh-CN" altLang="en-US" smtClean="0"/>
              <a:pPr>
                <a:defRPr/>
              </a:pPr>
              <a:t>‹#›</a:t>
            </a:fld>
            <a:endParaRPr lang="en-US" altLang="zh-CN"/>
          </a:p>
        </p:txBody>
      </p:sp>
    </p:spTree>
    <p:extLst>
      <p:ext uri="{BB962C8B-B14F-4D97-AF65-F5344CB8AC3E}">
        <p14:creationId xmlns:p14="http://schemas.microsoft.com/office/powerpoint/2010/main" val="222859358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600" y="228600"/>
            <a:ext cx="7772400" cy="1143000"/>
          </a:xfrm>
        </p:spPr>
        <p:txBody>
          <a:bodyPr/>
          <a:lstStyle/>
          <a:p>
            <a:r>
              <a:rPr lang="zh-CN" altLang="en-US" b="1" smtClean="0">
                <a:latin typeface="宋体" charset="-122"/>
              </a:rPr>
              <a:t>第五章 类 型 检 查</a:t>
            </a:r>
            <a:r>
              <a:rPr lang="zh-CN" altLang="en-US" b="1" smtClean="0"/>
              <a:t> </a:t>
            </a:r>
          </a:p>
        </p:txBody>
      </p:sp>
      <p:sp>
        <p:nvSpPr>
          <p:cNvPr id="1374211" name="Rectangle 3"/>
          <p:cNvSpPr>
            <a:spLocks noGrp="1" noChangeArrowheads="1"/>
          </p:cNvSpPr>
          <p:nvPr>
            <p:ph idx="1"/>
          </p:nvPr>
        </p:nvSpPr>
        <p:spPr>
          <a:xfrm>
            <a:off x="287338" y="1438275"/>
            <a:ext cx="8816975" cy="5038725"/>
          </a:xfrm>
          <a:noFill/>
        </p:spPr>
        <p:txBody>
          <a:bodyPr/>
          <a:lstStyle/>
          <a:p>
            <a:pPr>
              <a:buFontTx/>
              <a:buNone/>
            </a:pPr>
            <a:endParaRPr lang="zh-CN" altLang="en-US" b="1" smtClean="0"/>
          </a:p>
          <a:p>
            <a:pPr>
              <a:buFontTx/>
              <a:buNone/>
            </a:pPr>
            <a:endParaRPr lang="zh-CN" altLang="en-US" b="1" smtClean="0"/>
          </a:p>
          <a:p>
            <a:pPr>
              <a:buFontTx/>
              <a:buNone/>
            </a:pPr>
            <a:endParaRPr lang="zh-CN" altLang="en-US" b="1" smtClean="0"/>
          </a:p>
          <a:p>
            <a:pPr>
              <a:buFontTx/>
              <a:buNone/>
            </a:pPr>
            <a:endParaRPr lang="zh-CN" altLang="en-US" b="1" smtClean="0"/>
          </a:p>
          <a:p>
            <a:pPr>
              <a:buFontTx/>
              <a:buNone/>
            </a:pPr>
            <a:r>
              <a:rPr lang="zh-CN" altLang="en-US" b="1" smtClean="0"/>
              <a:t>本章内容</a:t>
            </a:r>
          </a:p>
          <a:p>
            <a:pPr lvl="1"/>
            <a:r>
              <a:rPr lang="zh-CN" altLang="en-US" b="1" smtClean="0"/>
              <a:t>静态检查中最典型的部分 — 类型检查：</a:t>
            </a:r>
          </a:p>
          <a:p>
            <a:pPr lvl="1">
              <a:buFontTx/>
              <a:buNone/>
            </a:pPr>
            <a:r>
              <a:rPr lang="zh-CN" altLang="en-US" b="1" smtClean="0"/>
              <a:t>	类型系统、类型检查、多态函数、重载</a:t>
            </a:r>
          </a:p>
          <a:p>
            <a:pPr lvl="1"/>
            <a:r>
              <a:rPr lang="zh-CN" altLang="en-US" b="1" smtClean="0"/>
              <a:t>忽略其它的静态检查：</a:t>
            </a:r>
            <a:r>
              <a:rPr lang="zh-CN" altLang="en-US" b="1" smtClean="0">
                <a:latin typeface="宋体" charset="-122"/>
              </a:rPr>
              <a:t>控制流检查、唯一性检查、关联名字检查</a:t>
            </a:r>
            <a:endParaRPr lang="zh-CN" altLang="en-US" b="1" smtClean="0"/>
          </a:p>
        </p:txBody>
      </p:sp>
      <p:grpSp>
        <p:nvGrpSpPr>
          <p:cNvPr id="2052" name="Group 16"/>
          <p:cNvGrpSpPr>
            <a:grpSpLocks/>
          </p:cNvGrpSpPr>
          <p:nvPr/>
        </p:nvGrpSpPr>
        <p:grpSpPr bwMode="auto">
          <a:xfrm>
            <a:off x="242888" y="1773238"/>
            <a:ext cx="8577262" cy="1981200"/>
            <a:chOff x="153" y="1117"/>
            <a:chExt cx="5403" cy="1248"/>
          </a:xfrm>
        </p:grpSpPr>
        <p:sp>
          <p:nvSpPr>
            <p:cNvPr id="2053" name="Rectangle 5"/>
            <p:cNvSpPr>
              <a:spLocks noChangeArrowheads="1"/>
            </p:cNvSpPr>
            <p:nvPr/>
          </p:nvSpPr>
          <p:spPr bwMode="auto">
            <a:xfrm>
              <a:off x="852" y="1117"/>
              <a:ext cx="723"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54800" anchor="ctr"/>
            <a:lstStyle/>
            <a:p>
              <a:pPr algn="just"/>
              <a:r>
                <a:rPr lang="zh-CN" altLang="en-US"/>
                <a:t>语法</a:t>
              </a:r>
            </a:p>
            <a:p>
              <a:pPr algn="just"/>
              <a:r>
                <a:rPr lang="zh-CN" altLang="en-US"/>
                <a:t>分析</a:t>
              </a:r>
            </a:p>
            <a:p>
              <a:pPr algn="just"/>
              <a:r>
                <a:rPr lang="zh-CN" altLang="en-US"/>
                <a:t>器</a:t>
              </a:r>
            </a:p>
          </p:txBody>
        </p:sp>
        <p:sp>
          <p:nvSpPr>
            <p:cNvPr id="2054" name="Rectangle 6"/>
            <p:cNvSpPr>
              <a:spLocks noChangeArrowheads="1"/>
            </p:cNvSpPr>
            <p:nvPr/>
          </p:nvSpPr>
          <p:spPr bwMode="auto">
            <a:xfrm>
              <a:off x="2363" y="1138"/>
              <a:ext cx="747" cy="103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nchor="ctr"/>
            <a:lstStyle/>
            <a:p>
              <a:pPr algn="just"/>
              <a:r>
                <a:rPr lang="zh-CN" altLang="en-US"/>
                <a:t>类型</a:t>
              </a:r>
            </a:p>
            <a:p>
              <a:pPr algn="just"/>
              <a:r>
                <a:rPr lang="zh-CN" altLang="en-US"/>
                <a:t>检查</a:t>
              </a:r>
            </a:p>
            <a:p>
              <a:pPr algn="just"/>
              <a:r>
                <a:rPr lang="zh-CN" altLang="en-US"/>
                <a:t>器</a:t>
              </a:r>
            </a:p>
          </p:txBody>
        </p:sp>
        <p:sp>
          <p:nvSpPr>
            <p:cNvPr id="2055" name="Rectangle 7"/>
            <p:cNvSpPr>
              <a:spLocks noChangeArrowheads="1"/>
            </p:cNvSpPr>
            <p:nvPr/>
          </p:nvSpPr>
          <p:spPr bwMode="auto">
            <a:xfrm>
              <a:off x="3888" y="1138"/>
              <a:ext cx="747" cy="122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nchor="ctr"/>
            <a:lstStyle/>
            <a:p>
              <a:pPr algn="just"/>
              <a:r>
                <a:rPr lang="zh-CN" altLang="en-US"/>
                <a:t>中间</a:t>
              </a:r>
            </a:p>
            <a:p>
              <a:pPr algn="just"/>
              <a:r>
                <a:rPr lang="zh-CN" altLang="en-US"/>
                <a:t>代码</a:t>
              </a:r>
            </a:p>
            <a:p>
              <a:pPr algn="just"/>
              <a:r>
                <a:rPr lang="zh-CN" altLang="en-US"/>
                <a:t>生成</a:t>
              </a:r>
            </a:p>
            <a:p>
              <a:pPr algn="just"/>
              <a:r>
                <a:rPr lang="zh-CN" altLang="en-US"/>
                <a:t>器</a:t>
              </a:r>
            </a:p>
          </p:txBody>
        </p:sp>
        <p:sp>
          <p:nvSpPr>
            <p:cNvPr id="2056" name="Line 8"/>
            <p:cNvSpPr>
              <a:spLocks noChangeShapeType="1"/>
            </p:cNvSpPr>
            <p:nvPr/>
          </p:nvSpPr>
          <p:spPr bwMode="auto">
            <a:xfrm>
              <a:off x="1585" y="1650"/>
              <a:ext cx="76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7" name="Line 9"/>
            <p:cNvSpPr>
              <a:spLocks noChangeShapeType="1"/>
            </p:cNvSpPr>
            <p:nvPr/>
          </p:nvSpPr>
          <p:spPr bwMode="auto">
            <a:xfrm>
              <a:off x="3108" y="1671"/>
              <a:ext cx="76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58" name="Rectangle 10"/>
            <p:cNvSpPr>
              <a:spLocks noChangeArrowheads="1"/>
            </p:cNvSpPr>
            <p:nvPr/>
          </p:nvSpPr>
          <p:spPr bwMode="auto">
            <a:xfrm>
              <a:off x="1620" y="1309"/>
              <a:ext cx="697"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lstStyle/>
            <a:p>
              <a:pPr algn="just"/>
              <a:r>
                <a:rPr lang="zh-CN" altLang="en-US"/>
                <a:t>语法树</a:t>
              </a:r>
            </a:p>
          </p:txBody>
        </p:sp>
        <p:sp>
          <p:nvSpPr>
            <p:cNvPr id="2059" name="Rectangle 11"/>
            <p:cNvSpPr>
              <a:spLocks noChangeArrowheads="1"/>
            </p:cNvSpPr>
            <p:nvPr/>
          </p:nvSpPr>
          <p:spPr bwMode="auto">
            <a:xfrm>
              <a:off x="3156" y="1340"/>
              <a:ext cx="696"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lstStyle/>
            <a:p>
              <a:pPr algn="just"/>
              <a:r>
                <a:rPr lang="zh-CN" altLang="en-US"/>
                <a:t>语法树</a:t>
              </a:r>
            </a:p>
          </p:txBody>
        </p:sp>
        <p:sp>
          <p:nvSpPr>
            <p:cNvPr id="2060" name="Rectangle 12"/>
            <p:cNvSpPr>
              <a:spLocks noChangeArrowheads="1"/>
            </p:cNvSpPr>
            <p:nvPr/>
          </p:nvSpPr>
          <p:spPr bwMode="auto">
            <a:xfrm>
              <a:off x="4932" y="1307"/>
              <a:ext cx="6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nchor="ctr"/>
            <a:lstStyle/>
            <a:p>
              <a:pPr algn="just"/>
              <a:r>
                <a:rPr lang="zh-CN" altLang="en-US"/>
                <a:t>中间</a:t>
              </a:r>
            </a:p>
            <a:p>
              <a:pPr algn="just"/>
              <a:r>
                <a:rPr lang="zh-CN" altLang="en-US"/>
                <a:t>表示</a:t>
              </a:r>
            </a:p>
          </p:txBody>
        </p:sp>
        <p:sp>
          <p:nvSpPr>
            <p:cNvPr id="2061" name="Rectangle 13"/>
            <p:cNvSpPr>
              <a:spLocks noChangeArrowheads="1"/>
            </p:cNvSpPr>
            <p:nvPr/>
          </p:nvSpPr>
          <p:spPr bwMode="auto">
            <a:xfrm>
              <a:off x="153" y="1309"/>
              <a:ext cx="603"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18000" tIns="10800"/>
            <a:lstStyle/>
            <a:p>
              <a:pPr algn="just"/>
              <a:r>
                <a:rPr lang="zh-CN" altLang="en-US"/>
                <a:t>记号流</a:t>
              </a:r>
            </a:p>
          </p:txBody>
        </p:sp>
        <p:sp>
          <p:nvSpPr>
            <p:cNvPr id="2062" name="Line 14"/>
            <p:cNvSpPr>
              <a:spLocks noChangeShapeType="1"/>
            </p:cNvSpPr>
            <p:nvPr/>
          </p:nvSpPr>
          <p:spPr bwMode="auto">
            <a:xfrm>
              <a:off x="558" y="1650"/>
              <a:ext cx="2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063" name="Line 15"/>
            <p:cNvSpPr>
              <a:spLocks noChangeShapeType="1"/>
            </p:cNvSpPr>
            <p:nvPr/>
          </p:nvSpPr>
          <p:spPr bwMode="auto">
            <a:xfrm>
              <a:off x="4666" y="1650"/>
              <a:ext cx="2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74211">
                                            <p:txEl>
                                              <p:pRg st="4" end="4"/>
                                            </p:txEl>
                                          </p:spTgt>
                                        </p:tgtEl>
                                        <p:attrNameLst>
                                          <p:attrName>style.visibility</p:attrName>
                                        </p:attrNameLst>
                                      </p:cBhvr>
                                      <p:to>
                                        <p:strVal val="visible"/>
                                      </p:to>
                                    </p:set>
                                    <p:animEffect transition="in" filter="box(in)">
                                      <p:cBhvr>
                                        <p:cTn id="7" dur="500"/>
                                        <p:tgtEl>
                                          <p:spTgt spid="137421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74211">
                                            <p:txEl>
                                              <p:pRg st="5" end="5"/>
                                            </p:txEl>
                                          </p:spTgt>
                                        </p:tgtEl>
                                        <p:attrNameLst>
                                          <p:attrName>style.visibility</p:attrName>
                                        </p:attrNameLst>
                                      </p:cBhvr>
                                      <p:to>
                                        <p:strVal val="visible"/>
                                      </p:to>
                                    </p:set>
                                    <p:animEffect transition="in" filter="box(in)">
                                      <p:cBhvr>
                                        <p:cTn id="10" dur="500"/>
                                        <p:tgtEl>
                                          <p:spTgt spid="137421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74211">
                                            <p:txEl>
                                              <p:pRg st="6" end="6"/>
                                            </p:txEl>
                                          </p:spTgt>
                                        </p:tgtEl>
                                        <p:attrNameLst>
                                          <p:attrName>style.visibility</p:attrName>
                                        </p:attrNameLst>
                                      </p:cBhvr>
                                      <p:to>
                                        <p:strVal val="visible"/>
                                      </p:to>
                                    </p:set>
                                    <p:animEffect transition="in" filter="box(in)">
                                      <p:cBhvr>
                                        <p:cTn id="13" dur="500"/>
                                        <p:tgtEl>
                                          <p:spTgt spid="1374211">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374211">
                                            <p:txEl>
                                              <p:pRg st="7" end="7"/>
                                            </p:txEl>
                                          </p:spTgt>
                                        </p:tgtEl>
                                        <p:attrNameLst>
                                          <p:attrName>style.visibility</p:attrName>
                                        </p:attrNameLst>
                                      </p:cBhvr>
                                      <p:to>
                                        <p:strVal val="visible"/>
                                      </p:to>
                                    </p:set>
                                    <p:animEffect transition="in" filter="box(in)">
                                      <p:cBhvr>
                                        <p:cTn id="18" dur="500"/>
                                        <p:tgtEl>
                                          <p:spTgt spid="1374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126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4</a:t>
            </a:r>
            <a:r>
              <a:rPr lang="zh-CN" altLang="en-US" b="1" smtClean="0"/>
              <a:t>、类型化的语言</a:t>
            </a:r>
          </a:p>
          <a:p>
            <a:r>
              <a:rPr lang="zh-CN" altLang="en-US" sz="2800" b="1" smtClean="0"/>
              <a:t>变量的类型</a:t>
            </a:r>
            <a:endParaRPr lang="zh-CN" altLang="en-US" sz="2800" b="1" smtClean="0">
              <a:latin typeface="宋体" charset="-122"/>
            </a:endParaRPr>
          </a:p>
          <a:p>
            <a:r>
              <a:rPr lang="zh-CN" altLang="en-US" sz="2800" b="1" smtClean="0"/>
              <a:t>类型化的语言</a:t>
            </a:r>
            <a:endParaRPr lang="zh-CN" altLang="en-US" sz="2800" b="1" smtClean="0">
              <a:latin typeface="宋体" charset="-122"/>
            </a:endParaRPr>
          </a:p>
          <a:p>
            <a:pPr lvl="1"/>
            <a:r>
              <a:rPr lang="zh-CN" altLang="en-US" sz="2400" b="1" smtClean="0"/>
              <a:t>变量都被给定类型的语言</a:t>
            </a:r>
          </a:p>
          <a:p>
            <a:pPr lvl="1"/>
            <a:r>
              <a:rPr lang="zh-CN" altLang="en-US" sz="2400" b="1" smtClean="0"/>
              <a:t>表达式</a:t>
            </a:r>
            <a:r>
              <a:rPr lang="zh-CN" altLang="en-US" sz="2400" b="1" smtClean="0">
                <a:latin typeface="宋体" charset="-122"/>
              </a:rPr>
              <a:t>、语句等程序构造的类型都可以静态确定</a:t>
            </a:r>
          </a:p>
          <a:p>
            <a:pPr lvl="1"/>
            <a:r>
              <a:rPr lang="zh-CN" altLang="en-US" sz="2400" b="1" smtClean="0"/>
              <a:t>例</a:t>
            </a:r>
            <a:r>
              <a:rPr lang="zh-CN" altLang="en-US" sz="2400" b="1" smtClean="0">
                <a:latin typeface="宋体" charset="-122"/>
              </a:rPr>
              <a:t>如，类型</a:t>
            </a:r>
            <a:r>
              <a:rPr lang="en-US" altLang="zh-CN" sz="2400" b="1" i="1" smtClean="0"/>
              <a:t>boolean</a:t>
            </a:r>
            <a:r>
              <a:rPr lang="zh-CN" altLang="en-US" sz="2400" b="1" smtClean="0">
                <a:latin typeface="宋体" charset="-122"/>
              </a:rPr>
              <a:t>的变量</a:t>
            </a:r>
            <a:r>
              <a:rPr lang="en-US" altLang="zh-CN" sz="2400" b="1" i="1" smtClean="0"/>
              <a:t>x</a:t>
            </a:r>
            <a:r>
              <a:rPr lang="zh-CN" altLang="en-US" sz="2400" b="1" smtClean="0">
                <a:latin typeface="宋体" charset="-122"/>
              </a:rPr>
              <a:t>在程序每次运行时的值只能是布尔值</a:t>
            </a:r>
            <a:r>
              <a:rPr lang="zh-CN" altLang="en-US" sz="2400" b="1" smtClean="0"/>
              <a:t>，</a:t>
            </a:r>
            <a:r>
              <a:rPr lang="en-US" altLang="zh-CN" sz="2400" b="1" i="1" smtClean="0"/>
              <a:t>not </a:t>
            </a:r>
            <a:r>
              <a:rPr lang="en-US" altLang="zh-CN" sz="2400" b="1" smtClean="0"/>
              <a:t>(</a:t>
            </a:r>
            <a:r>
              <a:rPr lang="en-US" altLang="zh-CN" sz="2400" b="1" i="1" smtClean="0"/>
              <a:t>x</a:t>
            </a:r>
            <a:r>
              <a:rPr lang="en-US" altLang="zh-CN" sz="2400" b="1" smtClean="0"/>
              <a:t>)</a:t>
            </a:r>
            <a:r>
              <a:rPr lang="zh-CN" altLang="en-US" sz="2400" b="1" smtClean="0"/>
              <a:t>总</a:t>
            </a:r>
            <a:r>
              <a:rPr lang="zh-CN" altLang="en-US" sz="2400" b="1" smtClean="0">
                <a:latin typeface="宋体" charset="-122"/>
              </a:rPr>
              <a:t>有意义</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3427" name="Rectangle 3"/>
          <p:cNvSpPr>
            <a:spLocks noGrp="1" noChangeArrowheads="1"/>
          </p:cNvSpPr>
          <p:nvPr>
            <p:ph idx="1"/>
          </p:nvPr>
        </p:nvSpPr>
        <p:spPr>
          <a:xfrm>
            <a:off x="287338" y="1438275"/>
            <a:ext cx="8564562" cy="5399088"/>
          </a:xfrm>
          <a:noFill/>
        </p:spPr>
        <p:txBody>
          <a:bodyPr/>
          <a:lstStyle/>
          <a:p>
            <a:pPr>
              <a:lnSpc>
                <a:spcPct val="90000"/>
              </a:lnSpc>
              <a:spcBef>
                <a:spcPct val="11000"/>
              </a:spcBef>
              <a:buFontTx/>
              <a:buNone/>
            </a:pPr>
            <a:r>
              <a:rPr lang="zh-CN" altLang="en-US" sz="2800" b="1" smtClean="0">
                <a:latin typeface="宋体" charset="-122"/>
              </a:rPr>
              <a:t>类型表达式的结构等价测试</a:t>
            </a:r>
            <a:r>
              <a:rPr lang="en-US" altLang="zh-CN" sz="2800" b="1" smtClean="0"/>
              <a:t>sequiv(</a:t>
            </a:r>
            <a:r>
              <a:rPr lang="en-US" altLang="zh-CN" sz="2800" b="1" i="1" smtClean="0"/>
              <a:t>s</a:t>
            </a:r>
            <a:r>
              <a:rPr lang="en-US" altLang="zh-CN" sz="2800" b="1" smtClean="0"/>
              <a:t>, </a:t>
            </a:r>
            <a:r>
              <a:rPr lang="en-US" altLang="zh-CN" sz="2800" b="1" i="1" smtClean="0"/>
              <a:t>t</a:t>
            </a:r>
            <a:r>
              <a:rPr lang="en-US" altLang="zh-CN" sz="2800" b="1" smtClean="0"/>
              <a:t>) (</a:t>
            </a:r>
            <a:r>
              <a:rPr lang="zh-CN" altLang="en-US" sz="2800" b="1" smtClean="0"/>
              <a:t>无类型名时)</a:t>
            </a:r>
          </a:p>
          <a:p>
            <a:pPr>
              <a:lnSpc>
                <a:spcPct val="90000"/>
              </a:lnSpc>
              <a:spcBef>
                <a:spcPct val="50000"/>
              </a:spcBef>
              <a:buFontTx/>
              <a:buNone/>
            </a:pPr>
            <a:r>
              <a:rPr lang="en-US" altLang="zh-CN" sz="2800" b="1" smtClean="0"/>
              <a:t>if </a:t>
            </a:r>
            <a:r>
              <a:rPr lang="en-US" altLang="zh-CN" sz="2800" b="1" i="1" smtClean="0"/>
              <a:t>s</a:t>
            </a:r>
            <a:r>
              <a:rPr lang="en-US" altLang="zh-CN" sz="2800" b="1" smtClean="0"/>
              <a:t> </a:t>
            </a:r>
            <a:r>
              <a:rPr lang="zh-CN" altLang="en-US" sz="2800" b="1" smtClean="0"/>
              <a:t>和 </a:t>
            </a:r>
            <a:r>
              <a:rPr lang="en-US" altLang="zh-CN" sz="2800" b="1" i="1" smtClean="0"/>
              <a:t>t</a:t>
            </a:r>
            <a:r>
              <a:rPr lang="en-US" altLang="zh-CN" sz="2800" b="1" smtClean="0"/>
              <a:t> </a:t>
            </a:r>
            <a:r>
              <a:rPr lang="zh-CN" altLang="en-US" sz="2800" b="1" smtClean="0"/>
              <a:t>是相同的基本类型</a:t>
            </a:r>
            <a:r>
              <a:rPr lang="en-US" altLang="zh-CN" sz="2800" b="1" smtClean="0"/>
              <a:t>then</a:t>
            </a:r>
          </a:p>
          <a:p>
            <a:pPr>
              <a:lnSpc>
                <a:spcPct val="90000"/>
              </a:lnSpc>
              <a:spcBef>
                <a:spcPct val="11000"/>
              </a:spcBef>
              <a:buFontTx/>
              <a:buNone/>
            </a:pPr>
            <a:r>
              <a:rPr lang="en-US" altLang="zh-CN" sz="2800" b="1" smtClean="0"/>
              <a:t>	return true</a:t>
            </a:r>
          </a:p>
          <a:p>
            <a:pPr>
              <a:lnSpc>
                <a:spcPct val="90000"/>
              </a:lnSpc>
              <a:spcBef>
                <a:spcPct val="11000"/>
              </a:spcBef>
              <a:buFontTx/>
              <a:buNone/>
            </a:pPr>
            <a:r>
              <a:rPr lang="en-US" altLang="zh-CN" sz="2800" b="1" smtClean="0"/>
              <a:t>else if </a:t>
            </a:r>
            <a:r>
              <a:rPr lang="en-US" altLang="zh-CN" sz="2800" b="1" i="1" smtClean="0"/>
              <a:t>s</a:t>
            </a:r>
            <a:r>
              <a:rPr lang="en-US" altLang="zh-CN" sz="2800" b="1" smtClean="0"/>
              <a:t> == </a:t>
            </a:r>
            <a:r>
              <a:rPr lang="en-US" altLang="zh-CN" sz="2800" b="1" i="1" smtClean="0"/>
              <a:t>array</a:t>
            </a:r>
            <a:r>
              <a:rPr lang="en-US" altLang="zh-CN" sz="2800" b="1" smtClean="0"/>
              <a:t>(</a:t>
            </a:r>
            <a:r>
              <a:rPr lang="en-US" altLang="zh-CN" sz="2800" b="1" i="1" smtClean="0"/>
              <a:t>s</a:t>
            </a:r>
            <a:r>
              <a:rPr lang="en-US" altLang="zh-CN" sz="2800" b="1" baseline="-30000" smtClean="0"/>
              <a:t>1</a:t>
            </a:r>
            <a:r>
              <a:rPr lang="en-US" altLang="zh-CN" sz="2800" b="1" smtClean="0"/>
              <a:t>, </a:t>
            </a:r>
            <a:r>
              <a:rPr lang="en-US" altLang="zh-CN" sz="2800" b="1" i="1" smtClean="0"/>
              <a:t>s</a:t>
            </a:r>
            <a:r>
              <a:rPr lang="en-US" altLang="zh-CN" sz="2800" b="1" baseline="-30000" smtClean="0"/>
              <a:t>2</a:t>
            </a:r>
            <a:r>
              <a:rPr lang="en-US" altLang="zh-CN" sz="2800" b="1" smtClean="0"/>
              <a:t>) and </a:t>
            </a:r>
            <a:r>
              <a:rPr lang="en-US" altLang="zh-CN" sz="2800" b="1" i="1" smtClean="0"/>
              <a:t>t</a:t>
            </a:r>
            <a:r>
              <a:rPr lang="en-US" altLang="zh-CN" sz="2800" b="1" smtClean="0"/>
              <a:t> == </a:t>
            </a:r>
            <a:r>
              <a:rPr lang="en-US" altLang="zh-CN" sz="2800" b="1" i="1" smtClean="0"/>
              <a:t>array</a:t>
            </a:r>
            <a:r>
              <a:rPr lang="en-US" altLang="zh-CN" sz="2800" b="1" smtClean="0"/>
              <a:t>(</a:t>
            </a:r>
            <a:r>
              <a:rPr lang="en-US" altLang="zh-CN" sz="2800" b="1" i="1" smtClean="0"/>
              <a:t>t</a:t>
            </a:r>
            <a:r>
              <a:rPr lang="en-US" altLang="zh-CN" sz="2800" b="1" baseline="-30000" smtClean="0"/>
              <a:t>1</a:t>
            </a:r>
            <a:r>
              <a:rPr lang="en-US" altLang="zh-CN" sz="2800" b="1" smtClean="0"/>
              <a:t>, </a:t>
            </a:r>
            <a:r>
              <a:rPr lang="en-US" altLang="zh-CN" sz="2800" b="1" i="1" smtClean="0"/>
              <a:t>t</a:t>
            </a:r>
            <a:r>
              <a:rPr lang="en-US" altLang="zh-CN" sz="2800" b="1" baseline="-30000" smtClean="0"/>
              <a:t>2</a:t>
            </a:r>
            <a:r>
              <a:rPr lang="en-US" altLang="zh-CN" sz="2800" b="1" smtClean="0"/>
              <a:t>) then</a:t>
            </a:r>
          </a:p>
          <a:p>
            <a:pPr>
              <a:lnSpc>
                <a:spcPct val="90000"/>
              </a:lnSpc>
              <a:spcBef>
                <a:spcPct val="11000"/>
              </a:spcBef>
              <a:buFontTx/>
              <a:buNone/>
            </a:pPr>
            <a:r>
              <a:rPr lang="en-US" altLang="zh-CN" sz="2800" b="1" smtClean="0"/>
              <a:t>	return sequiv(</a:t>
            </a:r>
            <a:r>
              <a:rPr lang="en-US" altLang="zh-CN" sz="2800" b="1" i="1" smtClean="0"/>
              <a:t>s</a:t>
            </a:r>
            <a:r>
              <a:rPr lang="en-US" altLang="zh-CN" sz="2800" b="1" baseline="-30000" smtClean="0"/>
              <a:t>1</a:t>
            </a:r>
            <a:r>
              <a:rPr lang="en-US" altLang="zh-CN" sz="2800" b="1" smtClean="0"/>
              <a:t>, </a:t>
            </a:r>
            <a:r>
              <a:rPr lang="en-US" altLang="zh-CN" sz="2800" b="1" i="1" smtClean="0"/>
              <a:t>t</a:t>
            </a:r>
            <a:r>
              <a:rPr lang="en-US" altLang="zh-CN" sz="2800" b="1" baseline="-30000" smtClean="0"/>
              <a:t>1</a:t>
            </a:r>
            <a:r>
              <a:rPr lang="en-US" altLang="zh-CN" sz="2800" b="1" smtClean="0"/>
              <a:t>) and sequiv(</a:t>
            </a:r>
            <a:r>
              <a:rPr lang="en-US" altLang="zh-CN" sz="2800" b="1" i="1" smtClean="0"/>
              <a:t>s</a:t>
            </a:r>
            <a:r>
              <a:rPr lang="en-US" altLang="zh-CN" sz="2800" b="1" baseline="-30000" smtClean="0"/>
              <a:t>2</a:t>
            </a:r>
            <a:r>
              <a:rPr lang="en-US" altLang="zh-CN" sz="2800" b="1" smtClean="0"/>
              <a:t>, </a:t>
            </a:r>
            <a:r>
              <a:rPr lang="en-US" altLang="zh-CN" sz="2800" b="1" i="1" smtClean="0"/>
              <a:t>t</a:t>
            </a:r>
            <a:r>
              <a:rPr lang="en-US" altLang="zh-CN" sz="2800" b="1" baseline="-30000" smtClean="0"/>
              <a:t>2</a:t>
            </a:r>
            <a:r>
              <a:rPr lang="en-US" altLang="zh-CN" sz="2800" b="1" smtClean="0"/>
              <a:t>)</a:t>
            </a:r>
          </a:p>
          <a:p>
            <a:pPr>
              <a:lnSpc>
                <a:spcPct val="90000"/>
              </a:lnSpc>
              <a:spcBef>
                <a:spcPct val="11000"/>
              </a:spcBef>
              <a:buFontTx/>
              <a:buNone/>
            </a:pPr>
            <a:r>
              <a:rPr lang="en-US" altLang="zh-CN" sz="2800" b="1" smtClean="0"/>
              <a:t>else if </a:t>
            </a:r>
            <a:r>
              <a:rPr lang="en-US" altLang="zh-CN" sz="2800" b="1" i="1" smtClean="0"/>
              <a:t>s</a:t>
            </a:r>
            <a:r>
              <a:rPr lang="en-US" altLang="zh-CN" sz="2800" b="1" smtClean="0"/>
              <a:t> == </a:t>
            </a:r>
            <a:r>
              <a:rPr lang="en-US" altLang="zh-CN" sz="2800" b="1" i="1" smtClean="0"/>
              <a:t>s</a:t>
            </a:r>
            <a:r>
              <a:rPr lang="en-US" altLang="zh-CN" sz="2800" b="1" baseline="-30000" smtClean="0"/>
              <a:t>1 </a:t>
            </a:r>
            <a:r>
              <a:rPr lang="en-US" altLang="zh-CN" sz="2800" b="1" smtClean="0">
                <a:sym typeface="Symbol" pitchFamily="18" charset="2"/>
              </a:rPr>
              <a:t></a:t>
            </a:r>
            <a:r>
              <a:rPr lang="en-US" altLang="zh-CN" sz="2800" b="1" smtClean="0"/>
              <a:t> </a:t>
            </a:r>
            <a:r>
              <a:rPr lang="en-US" altLang="zh-CN" sz="2800" b="1" i="1" smtClean="0"/>
              <a:t>s</a:t>
            </a:r>
            <a:r>
              <a:rPr lang="en-US" altLang="zh-CN" sz="2800" b="1" baseline="-30000" smtClean="0"/>
              <a:t>2</a:t>
            </a:r>
            <a:r>
              <a:rPr lang="en-US" altLang="zh-CN" sz="2800" b="1" smtClean="0"/>
              <a:t> and </a:t>
            </a:r>
            <a:r>
              <a:rPr lang="en-US" altLang="zh-CN" sz="2800" b="1" i="1" smtClean="0"/>
              <a:t>t</a:t>
            </a:r>
            <a:r>
              <a:rPr lang="en-US" altLang="zh-CN" sz="2800" b="1" smtClean="0"/>
              <a:t> == </a:t>
            </a:r>
            <a:r>
              <a:rPr lang="en-US" altLang="zh-CN" sz="2800" b="1" i="1" smtClean="0"/>
              <a:t>t</a:t>
            </a:r>
            <a:r>
              <a:rPr lang="en-US" altLang="zh-CN" sz="2800" b="1" baseline="-30000" smtClean="0"/>
              <a:t>1</a:t>
            </a:r>
            <a:r>
              <a:rPr lang="en-US" altLang="zh-CN" sz="2800" b="1" smtClean="0">
                <a:sym typeface="Symbol" pitchFamily="18" charset="2"/>
              </a:rPr>
              <a:t></a:t>
            </a:r>
            <a:r>
              <a:rPr lang="en-US" altLang="zh-CN" sz="2800" b="1" smtClean="0"/>
              <a:t> </a:t>
            </a:r>
            <a:r>
              <a:rPr lang="en-US" altLang="zh-CN" sz="2800" b="1" i="1" smtClean="0"/>
              <a:t>t</a:t>
            </a:r>
            <a:r>
              <a:rPr lang="en-US" altLang="zh-CN" sz="2800" b="1" baseline="-30000" smtClean="0"/>
              <a:t>2 </a:t>
            </a:r>
            <a:r>
              <a:rPr lang="en-US" altLang="zh-CN" sz="2800" b="1" smtClean="0"/>
              <a:t>then</a:t>
            </a:r>
          </a:p>
          <a:p>
            <a:pPr algn="just">
              <a:lnSpc>
                <a:spcPct val="90000"/>
              </a:lnSpc>
              <a:spcBef>
                <a:spcPct val="11000"/>
              </a:spcBef>
              <a:buFontTx/>
              <a:buNone/>
            </a:pPr>
            <a:r>
              <a:rPr lang="en-US" altLang="zh-CN" sz="2800" b="1" smtClean="0"/>
              <a:t>	return sequiv(</a:t>
            </a:r>
            <a:r>
              <a:rPr lang="en-US" altLang="zh-CN" sz="2800" b="1" i="1" smtClean="0"/>
              <a:t>s</a:t>
            </a:r>
            <a:r>
              <a:rPr lang="en-US" altLang="zh-CN" sz="2800" b="1" baseline="-30000" smtClean="0"/>
              <a:t>1</a:t>
            </a:r>
            <a:r>
              <a:rPr lang="en-US" altLang="zh-CN" sz="2800" b="1" smtClean="0"/>
              <a:t>, </a:t>
            </a:r>
            <a:r>
              <a:rPr lang="en-US" altLang="zh-CN" sz="2800" b="1" i="1" smtClean="0"/>
              <a:t>t</a:t>
            </a:r>
            <a:r>
              <a:rPr lang="en-US" altLang="zh-CN" sz="2800" b="1" baseline="-30000" smtClean="0"/>
              <a:t>1</a:t>
            </a:r>
            <a:r>
              <a:rPr lang="en-US" altLang="zh-CN" sz="2800" b="1" smtClean="0"/>
              <a:t>) and sequiv(</a:t>
            </a:r>
            <a:r>
              <a:rPr lang="en-US" altLang="zh-CN" sz="2800" b="1" i="1" smtClean="0"/>
              <a:t>s</a:t>
            </a:r>
            <a:r>
              <a:rPr lang="en-US" altLang="zh-CN" sz="2800" b="1" baseline="-30000" smtClean="0"/>
              <a:t>2</a:t>
            </a:r>
            <a:r>
              <a:rPr lang="en-US" altLang="zh-CN" sz="2800" b="1" smtClean="0"/>
              <a:t>, </a:t>
            </a:r>
            <a:r>
              <a:rPr lang="en-US" altLang="zh-CN" sz="2800" b="1" i="1" smtClean="0"/>
              <a:t>t</a:t>
            </a:r>
            <a:r>
              <a:rPr lang="en-US" altLang="zh-CN" sz="2800" b="1" baseline="-30000" smtClean="0"/>
              <a:t>2</a:t>
            </a:r>
            <a:r>
              <a:rPr lang="en-US" altLang="zh-CN" sz="2800" b="1" smtClean="0"/>
              <a:t>)</a:t>
            </a:r>
          </a:p>
          <a:p>
            <a:pPr algn="just">
              <a:lnSpc>
                <a:spcPct val="90000"/>
              </a:lnSpc>
              <a:spcBef>
                <a:spcPct val="11000"/>
              </a:spcBef>
              <a:buFontTx/>
              <a:buNone/>
            </a:pPr>
            <a:r>
              <a:rPr lang="en-US" altLang="zh-CN" sz="2800" b="1" smtClean="0"/>
              <a:t>else if </a:t>
            </a:r>
            <a:r>
              <a:rPr lang="en-US" altLang="zh-CN" sz="2800" b="1" i="1" smtClean="0"/>
              <a:t>s</a:t>
            </a:r>
            <a:r>
              <a:rPr lang="en-US" altLang="zh-CN" sz="2800" b="1" smtClean="0"/>
              <a:t> == </a:t>
            </a:r>
            <a:r>
              <a:rPr lang="en-US" altLang="zh-CN" sz="2800" b="1" i="1" smtClean="0"/>
              <a:t>pointer</a:t>
            </a:r>
            <a:r>
              <a:rPr lang="en-US" altLang="zh-CN" sz="2800" b="1" smtClean="0"/>
              <a:t> (</a:t>
            </a:r>
            <a:r>
              <a:rPr lang="en-US" altLang="zh-CN" sz="2800" b="1" i="1" smtClean="0"/>
              <a:t>s</a:t>
            </a:r>
            <a:r>
              <a:rPr lang="en-US" altLang="zh-CN" sz="2800" b="1" baseline="-30000" smtClean="0"/>
              <a:t>1</a:t>
            </a:r>
            <a:r>
              <a:rPr lang="en-US" altLang="zh-CN" sz="2800" b="1" smtClean="0"/>
              <a:t>) and </a:t>
            </a:r>
            <a:r>
              <a:rPr lang="en-US" altLang="zh-CN" sz="2800" b="1" i="1" smtClean="0"/>
              <a:t>t</a:t>
            </a:r>
            <a:r>
              <a:rPr lang="en-US" altLang="zh-CN" sz="2800" b="1" smtClean="0"/>
              <a:t> == </a:t>
            </a:r>
            <a:r>
              <a:rPr lang="en-US" altLang="zh-CN" sz="2800" b="1" i="1" smtClean="0"/>
              <a:t>pointer</a:t>
            </a:r>
            <a:r>
              <a:rPr lang="en-US" altLang="zh-CN" sz="2800" b="1" smtClean="0"/>
              <a:t>(</a:t>
            </a:r>
            <a:r>
              <a:rPr lang="en-US" altLang="zh-CN" sz="2800" b="1" i="1" smtClean="0"/>
              <a:t>t</a:t>
            </a:r>
            <a:r>
              <a:rPr lang="en-US" altLang="zh-CN" sz="2800" b="1" baseline="-30000" smtClean="0"/>
              <a:t>1</a:t>
            </a:r>
            <a:r>
              <a:rPr lang="en-US" altLang="zh-CN" sz="2800" b="1" smtClean="0"/>
              <a:t>) then</a:t>
            </a:r>
          </a:p>
          <a:p>
            <a:pPr algn="just">
              <a:lnSpc>
                <a:spcPct val="90000"/>
              </a:lnSpc>
              <a:spcBef>
                <a:spcPct val="11000"/>
              </a:spcBef>
              <a:buFontTx/>
              <a:buNone/>
            </a:pPr>
            <a:r>
              <a:rPr lang="en-US" altLang="zh-CN" sz="2800" b="1" smtClean="0"/>
              <a:t>	return sequiv(</a:t>
            </a:r>
            <a:r>
              <a:rPr lang="en-US" altLang="zh-CN" sz="2800" b="1" i="1" smtClean="0"/>
              <a:t>s</a:t>
            </a:r>
            <a:r>
              <a:rPr lang="en-US" altLang="zh-CN" sz="2800" b="1" baseline="-30000" smtClean="0"/>
              <a:t>1</a:t>
            </a:r>
            <a:r>
              <a:rPr lang="en-US" altLang="zh-CN" sz="2800" b="1" smtClean="0"/>
              <a:t>, </a:t>
            </a:r>
            <a:r>
              <a:rPr lang="en-US" altLang="zh-CN" sz="2800" b="1" i="1" smtClean="0"/>
              <a:t>t</a:t>
            </a:r>
            <a:r>
              <a:rPr lang="en-US" altLang="zh-CN" sz="2800" b="1" baseline="-30000" smtClean="0"/>
              <a:t>1</a:t>
            </a:r>
            <a:r>
              <a:rPr lang="en-US" altLang="zh-CN" sz="2800" b="1" smtClean="0"/>
              <a:t>)</a:t>
            </a:r>
          </a:p>
          <a:p>
            <a:pPr algn="just">
              <a:lnSpc>
                <a:spcPct val="90000"/>
              </a:lnSpc>
              <a:spcBef>
                <a:spcPct val="11000"/>
              </a:spcBef>
              <a:buFontTx/>
              <a:buNone/>
            </a:pPr>
            <a:r>
              <a:rPr lang="en-US" altLang="zh-CN" sz="2800" b="1" smtClean="0"/>
              <a:t>else if s == </a:t>
            </a:r>
            <a:r>
              <a:rPr lang="en-US" altLang="zh-CN" sz="2800" b="1" i="1" smtClean="0"/>
              <a:t>s</a:t>
            </a:r>
            <a:r>
              <a:rPr lang="en-US" altLang="zh-CN" sz="2800" b="1" baseline="-30000" smtClean="0"/>
              <a:t>1 </a:t>
            </a:r>
            <a:r>
              <a:rPr lang="en-US" altLang="zh-CN" sz="2800" b="1" smtClean="0">
                <a:sym typeface="Symbol" pitchFamily="18" charset="2"/>
              </a:rPr>
              <a:t></a:t>
            </a:r>
            <a:r>
              <a:rPr lang="en-US" altLang="zh-CN" sz="2800" b="1" smtClean="0"/>
              <a:t> </a:t>
            </a:r>
            <a:r>
              <a:rPr lang="en-US" altLang="zh-CN" sz="2800" b="1" i="1" smtClean="0"/>
              <a:t>s</a:t>
            </a:r>
            <a:r>
              <a:rPr lang="en-US" altLang="zh-CN" sz="2800" b="1" baseline="-30000" smtClean="0"/>
              <a:t>2</a:t>
            </a:r>
            <a:r>
              <a:rPr lang="en-US" altLang="zh-CN" sz="2800" b="1" smtClean="0"/>
              <a:t> and t == </a:t>
            </a:r>
            <a:r>
              <a:rPr lang="en-US" altLang="zh-CN" sz="2800" b="1" i="1" smtClean="0"/>
              <a:t>t</a:t>
            </a:r>
            <a:r>
              <a:rPr lang="en-US" altLang="zh-CN" sz="2800" b="1" baseline="-30000" smtClean="0"/>
              <a:t>1 </a:t>
            </a:r>
            <a:r>
              <a:rPr lang="en-US" altLang="zh-CN" sz="2800" b="1" smtClean="0">
                <a:sym typeface="Symbol" pitchFamily="18" charset="2"/>
              </a:rPr>
              <a:t></a:t>
            </a:r>
            <a:r>
              <a:rPr lang="en-US" altLang="zh-CN" sz="2800" b="1" smtClean="0"/>
              <a:t> </a:t>
            </a:r>
            <a:r>
              <a:rPr lang="en-US" altLang="zh-CN" sz="2800" b="1" i="1" smtClean="0"/>
              <a:t>t</a:t>
            </a:r>
            <a:r>
              <a:rPr lang="en-US" altLang="zh-CN" sz="2800" b="1" baseline="-30000" smtClean="0"/>
              <a:t>2</a:t>
            </a:r>
            <a:r>
              <a:rPr lang="en-US" altLang="zh-CN" sz="2800" b="1" smtClean="0"/>
              <a:t> then</a:t>
            </a:r>
          </a:p>
          <a:p>
            <a:pPr algn="just">
              <a:lnSpc>
                <a:spcPct val="90000"/>
              </a:lnSpc>
              <a:spcBef>
                <a:spcPct val="11000"/>
              </a:spcBef>
              <a:buFontTx/>
              <a:buNone/>
            </a:pPr>
            <a:r>
              <a:rPr lang="en-US" altLang="zh-CN" sz="2800" b="1" smtClean="0"/>
              <a:t>	return squiv(</a:t>
            </a:r>
            <a:r>
              <a:rPr lang="en-US" altLang="zh-CN" sz="2800" b="1" i="1" smtClean="0"/>
              <a:t>s</a:t>
            </a:r>
            <a:r>
              <a:rPr lang="en-US" altLang="zh-CN" sz="2800" b="1" baseline="-30000" smtClean="0"/>
              <a:t>1</a:t>
            </a:r>
            <a:r>
              <a:rPr lang="en-US" altLang="zh-CN" sz="2800" b="1" smtClean="0"/>
              <a:t>, </a:t>
            </a:r>
            <a:r>
              <a:rPr lang="en-US" altLang="zh-CN" sz="2800" b="1" i="1" smtClean="0"/>
              <a:t>t</a:t>
            </a:r>
            <a:r>
              <a:rPr lang="en-US" altLang="zh-CN" sz="2800" b="1" baseline="-30000" smtClean="0"/>
              <a:t>1</a:t>
            </a:r>
            <a:r>
              <a:rPr lang="en-US" altLang="zh-CN" sz="2800" b="1" smtClean="0"/>
              <a:t>) and sequiv(</a:t>
            </a:r>
            <a:r>
              <a:rPr lang="en-US" altLang="zh-CN" sz="2800" b="1" i="1" smtClean="0"/>
              <a:t>s</a:t>
            </a:r>
            <a:r>
              <a:rPr lang="en-US" altLang="zh-CN" sz="2800" b="1" baseline="-30000" smtClean="0"/>
              <a:t>2</a:t>
            </a:r>
            <a:r>
              <a:rPr lang="en-US" altLang="zh-CN" sz="2800" b="1" smtClean="0"/>
              <a:t>, </a:t>
            </a:r>
            <a:r>
              <a:rPr lang="en-US" altLang="zh-CN" sz="2800" b="1" i="1" smtClean="0"/>
              <a:t>t</a:t>
            </a:r>
            <a:r>
              <a:rPr lang="en-US" altLang="zh-CN" sz="2800" b="1" baseline="-30000" smtClean="0"/>
              <a:t>2</a:t>
            </a:r>
            <a:r>
              <a:rPr lang="en-US" altLang="zh-CN" sz="2800" b="1" smtClean="0"/>
              <a:t>)</a:t>
            </a:r>
          </a:p>
          <a:p>
            <a:pPr algn="just">
              <a:lnSpc>
                <a:spcPct val="90000"/>
              </a:lnSpc>
              <a:spcBef>
                <a:spcPct val="11000"/>
              </a:spcBef>
              <a:buFontTx/>
              <a:buNone/>
            </a:pPr>
            <a:r>
              <a:rPr lang="en-US" altLang="zh-CN" sz="2800" b="1" smtClean="0"/>
              <a:t>else return false</a:t>
            </a:r>
            <a:endParaRPr lang="zh-CN" altLang="en-US" sz="28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Effect transition="in" filter="box(in)">
                                      <p:cBhvr>
                                        <p:cTn id="7" dur="500"/>
                                        <p:tgtEl>
                                          <p:spTgt spid="10342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3427">
                                            <p:txEl>
                                              <p:pRg st="2" end="2"/>
                                            </p:txEl>
                                          </p:spTgt>
                                        </p:tgtEl>
                                        <p:attrNameLst>
                                          <p:attrName>style.visibility</p:attrName>
                                        </p:attrNameLst>
                                      </p:cBhvr>
                                      <p:to>
                                        <p:strVal val="visible"/>
                                      </p:to>
                                    </p:set>
                                    <p:animEffect transition="in" filter="box(in)">
                                      <p:cBhvr>
                                        <p:cTn id="10" dur="500"/>
                                        <p:tgtEl>
                                          <p:spTgt spid="1034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animEffect transition="in" filter="box(in)">
                                      <p:cBhvr>
                                        <p:cTn id="15" dur="500"/>
                                        <p:tgtEl>
                                          <p:spTgt spid="103427">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3427">
                                            <p:txEl>
                                              <p:pRg st="4" end="4"/>
                                            </p:txEl>
                                          </p:spTgt>
                                        </p:tgtEl>
                                        <p:attrNameLst>
                                          <p:attrName>style.visibility</p:attrName>
                                        </p:attrNameLst>
                                      </p:cBhvr>
                                      <p:to>
                                        <p:strVal val="visible"/>
                                      </p:to>
                                    </p:set>
                                    <p:animEffect transition="in" filter="box(in)">
                                      <p:cBhvr>
                                        <p:cTn id="18" dur="500"/>
                                        <p:tgtEl>
                                          <p:spTgt spid="10342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03427">
                                            <p:txEl>
                                              <p:pRg st="5" end="5"/>
                                            </p:txEl>
                                          </p:spTgt>
                                        </p:tgtEl>
                                        <p:attrNameLst>
                                          <p:attrName>style.visibility</p:attrName>
                                        </p:attrNameLst>
                                      </p:cBhvr>
                                      <p:to>
                                        <p:strVal val="visible"/>
                                      </p:to>
                                    </p:set>
                                    <p:animEffect transition="in" filter="box(in)">
                                      <p:cBhvr>
                                        <p:cTn id="23" dur="500"/>
                                        <p:tgtEl>
                                          <p:spTgt spid="103427">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03427">
                                            <p:txEl>
                                              <p:pRg st="6" end="6"/>
                                            </p:txEl>
                                          </p:spTgt>
                                        </p:tgtEl>
                                        <p:attrNameLst>
                                          <p:attrName>style.visibility</p:attrName>
                                        </p:attrNameLst>
                                      </p:cBhvr>
                                      <p:to>
                                        <p:strVal val="visible"/>
                                      </p:to>
                                    </p:set>
                                    <p:animEffect transition="in" filter="box(in)">
                                      <p:cBhvr>
                                        <p:cTn id="26" dur="500"/>
                                        <p:tgtEl>
                                          <p:spTgt spid="103427">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03427">
                                            <p:txEl>
                                              <p:pRg st="7" end="7"/>
                                            </p:txEl>
                                          </p:spTgt>
                                        </p:tgtEl>
                                        <p:attrNameLst>
                                          <p:attrName>style.visibility</p:attrName>
                                        </p:attrNameLst>
                                      </p:cBhvr>
                                      <p:to>
                                        <p:strVal val="visible"/>
                                      </p:to>
                                    </p:set>
                                    <p:animEffect transition="in" filter="box(in)">
                                      <p:cBhvr>
                                        <p:cTn id="31" dur="500"/>
                                        <p:tgtEl>
                                          <p:spTgt spid="103427">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03427">
                                            <p:txEl>
                                              <p:pRg st="8" end="8"/>
                                            </p:txEl>
                                          </p:spTgt>
                                        </p:tgtEl>
                                        <p:attrNameLst>
                                          <p:attrName>style.visibility</p:attrName>
                                        </p:attrNameLst>
                                      </p:cBhvr>
                                      <p:to>
                                        <p:strVal val="visible"/>
                                      </p:to>
                                    </p:set>
                                    <p:animEffect transition="in" filter="box(in)">
                                      <p:cBhvr>
                                        <p:cTn id="34" dur="500"/>
                                        <p:tgtEl>
                                          <p:spTgt spid="10342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103427">
                                            <p:txEl>
                                              <p:pRg st="9" end="9"/>
                                            </p:txEl>
                                          </p:spTgt>
                                        </p:tgtEl>
                                        <p:attrNameLst>
                                          <p:attrName>style.visibility</p:attrName>
                                        </p:attrNameLst>
                                      </p:cBhvr>
                                      <p:to>
                                        <p:strVal val="visible"/>
                                      </p:to>
                                    </p:set>
                                    <p:animEffect transition="in" filter="box(in)">
                                      <p:cBhvr>
                                        <p:cTn id="39" dur="500"/>
                                        <p:tgtEl>
                                          <p:spTgt spid="103427">
                                            <p:txEl>
                                              <p:pRg st="9" end="9"/>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103427">
                                            <p:txEl>
                                              <p:pRg st="10" end="10"/>
                                            </p:txEl>
                                          </p:spTgt>
                                        </p:tgtEl>
                                        <p:attrNameLst>
                                          <p:attrName>style.visibility</p:attrName>
                                        </p:attrNameLst>
                                      </p:cBhvr>
                                      <p:to>
                                        <p:strVal val="visible"/>
                                      </p:to>
                                    </p:set>
                                    <p:animEffect transition="in" filter="box(in)">
                                      <p:cBhvr>
                                        <p:cTn id="42" dur="500"/>
                                        <p:tgtEl>
                                          <p:spTgt spid="103427">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3427">
                                            <p:txEl>
                                              <p:pRg st="11" end="11"/>
                                            </p:txEl>
                                          </p:spTgt>
                                        </p:tgtEl>
                                        <p:attrNameLst>
                                          <p:attrName>style.visibility</p:attrName>
                                        </p:attrNameLst>
                                      </p:cBhvr>
                                      <p:to>
                                        <p:strVal val="visible"/>
                                      </p:to>
                                    </p:set>
                                    <p:animEffect transition="in" filter="box(in)">
                                      <p:cBhvr>
                                        <p:cTn id="47" dur="500"/>
                                        <p:tgtEl>
                                          <p:spTgt spid="1034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4451" name="Rectangle 3"/>
          <p:cNvSpPr>
            <a:spLocks noGrp="1" noChangeArrowheads="1"/>
          </p:cNvSpPr>
          <p:nvPr>
            <p:ph idx="1"/>
          </p:nvPr>
        </p:nvSpPr>
        <p:spPr>
          <a:xfrm>
            <a:off x="287338" y="1438275"/>
            <a:ext cx="8564562" cy="5399088"/>
          </a:xfrm>
          <a:noFill/>
        </p:spPr>
        <p:txBody>
          <a:bodyPr/>
          <a:lstStyle/>
          <a:p>
            <a:pPr>
              <a:buFontTx/>
              <a:buNone/>
            </a:pPr>
            <a:r>
              <a:rPr lang="zh-CN" altLang="en-US" b="1" smtClean="0">
                <a:ea typeface="黑体" pitchFamily="2" charset="-122"/>
              </a:rPr>
              <a:t>5.5.2 </a:t>
            </a:r>
            <a:r>
              <a:rPr lang="zh-CN" altLang="en-US" b="1" smtClean="0"/>
              <a:t>类型表达式的名字等价</a:t>
            </a:r>
          </a:p>
          <a:p>
            <a:r>
              <a:rPr lang="zh-CN" altLang="en-US" b="1" smtClean="0">
                <a:latin typeface="宋体" charset="-122"/>
              </a:rPr>
              <a:t>把每个类型名看成是一个可区别的类型</a:t>
            </a:r>
          </a:p>
          <a:p>
            <a:endParaRPr lang="zh-CN" altLang="en-US" b="1" smtClean="0"/>
          </a:p>
          <a:p>
            <a:pPr>
              <a:buFontTx/>
              <a:buNone/>
            </a:pPr>
            <a:endParaRPr lang="zh-CN" altLang="en-US" b="1" smtClean="0"/>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lgn="just">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5475" name="Rectangle 3"/>
          <p:cNvSpPr>
            <a:spLocks noGrp="1" noChangeArrowheads="1"/>
          </p:cNvSpPr>
          <p:nvPr>
            <p:ph idx="1"/>
          </p:nvPr>
        </p:nvSpPr>
        <p:spPr>
          <a:xfrm>
            <a:off x="287338" y="1438275"/>
            <a:ext cx="8564562" cy="5399088"/>
          </a:xfrm>
          <a:noFill/>
        </p:spPr>
        <p:txBody>
          <a:bodyPr/>
          <a:lstStyle/>
          <a:p>
            <a:pPr>
              <a:spcBef>
                <a:spcPct val="11000"/>
              </a:spcBef>
              <a:buFontTx/>
              <a:buNone/>
            </a:pPr>
            <a:r>
              <a:rPr lang="zh-CN" altLang="en-US" b="1" smtClean="0">
                <a:ea typeface="黑体" pitchFamily="2" charset="-122"/>
              </a:rPr>
              <a:t>5.5.2 </a:t>
            </a:r>
            <a:r>
              <a:rPr lang="zh-CN" altLang="en-US" b="1" smtClean="0"/>
              <a:t>类型表达式的名字等价</a:t>
            </a:r>
          </a:p>
          <a:p>
            <a:r>
              <a:rPr lang="zh-CN" altLang="en-US" b="1" smtClean="0">
                <a:latin typeface="宋体" charset="-122"/>
              </a:rPr>
              <a:t>把每个类型名看成是一个可区别的类型</a:t>
            </a:r>
          </a:p>
          <a:p>
            <a:r>
              <a:rPr lang="zh-CN" altLang="en-US" b="1" smtClean="0">
                <a:latin typeface="宋体" charset="-122"/>
              </a:rPr>
              <a:t>两个类型表达式名字等价当且仅当这两个类</a:t>
            </a:r>
          </a:p>
          <a:p>
            <a:pPr>
              <a:buFontTx/>
              <a:buNone/>
            </a:pPr>
            <a:r>
              <a:rPr lang="zh-CN" altLang="en-US" b="1" smtClean="0">
                <a:latin typeface="宋体" charset="-122"/>
              </a:rPr>
              <a:t>	型表达式不进行名字代换就能结构等价</a:t>
            </a:r>
            <a:r>
              <a:rPr lang="zh-CN" altLang="en-US" b="1" smtClean="0"/>
              <a:t> </a:t>
            </a: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lgn="just">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
        <p:nvSpPr>
          <p:cNvPr id="1222660" name="Rectangle 4"/>
          <p:cNvSpPr>
            <a:spLocks noChangeArrowheads="1"/>
          </p:cNvSpPr>
          <p:nvPr/>
        </p:nvSpPr>
        <p:spPr bwMode="auto">
          <a:xfrm>
            <a:off x="4427538" y="4868863"/>
            <a:ext cx="38893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a:solidFill>
                  <a:srgbClr val="00FF00"/>
                </a:solidFill>
              </a:rPr>
              <a:t>next</a:t>
            </a:r>
            <a:r>
              <a:rPr lang="zh-CN" altLang="en-US">
                <a:solidFill>
                  <a:srgbClr val="00FF00"/>
                </a:solidFill>
              </a:rPr>
              <a:t>和</a:t>
            </a:r>
            <a:r>
              <a:rPr lang="en-US" altLang="zh-CN">
                <a:solidFill>
                  <a:srgbClr val="00FF00"/>
                </a:solidFill>
              </a:rPr>
              <a:t>last</a:t>
            </a:r>
            <a:r>
              <a:rPr lang="zh-CN" altLang="en-US">
                <a:solidFill>
                  <a:srgbClr val="00FF00"/>
                </a:solidFill>
              </a:rPr>
              <a:t>名字等价</a:t>
            </a:r>
          </a:p>
          <a:p>
            <a:pPr marL="342900" indent="-342900">
              <a:spcBef>
                <a:spcPct val="20000"/>
              </a:spcBef>
            </a:pPr>
            <a:r>
              <a:rPr lang="en-US" altLang="zh-CN">
                <a:solidFill>
                  <a:srgbClr val="00FF00"/>
                </a:solidFill>
              </a:rPr>
              <a:t>p, q</a:t>
            </a:r>
            <a:r>
              <a:rPr lang="zh-CN" altLang="en-US">
                <a:solidFill>
                  <a:srgbClr val="00FF00"/>
                </a:solidFill>
              </a:rPr>
              <a:t>和</a:t>
            </a:r>
            <a:r>
              <a:rPr lang="en-US" altLang="zh-CN">
                <a:solidFill>
                  <a:srgbClr val="00FF00"/>
                </a:solidFill>
              </a:rPr>
              <a:t>r</a:t>
            </a:r>
            <a:r>
              <a:rPr lang="zh-CN" altLang="en-US">
                <a:solidFill>
                  <a:srgbClr val="00FF00"/>
                </a:solidFill>
              </a:rPr>
              <a:t>名字等价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2660"/>
                                        </p:tgtEl>
                                        <p:attrNameLst>
                                          <p:attrName>style.visibility</p:attrName>
                                        </p:attrNameLst>
                                      </p:cBhvr>
                                      <p:to>
                                        <p:strVal val="visible"/>
                                      </p:to>
                                    </p:set>
                                    <p:animEffect transition="in" filter="box(in)">
                                      <p:cBhvr>
                                        <p:cTn id="7" dur="500"/>
                                        <p:tgtEl>
                                          <p:spTgt spid="122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6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6499" name="Rectangle 3"/>
          <p:cNvSpPr>
            <a:spLocks noGrp="1" noChangeArrowheads="1"/>
          </p:cNvSpPr>
          <p:nvPr>
            <p:ph idx="1"/>
          </p:nvPr>
        </p:nvSpPr>
        <p:spPr>
          <a:xfrm>
            <a:off x="287338" y="1438275"/>
            <a:ext cx="8564562" cy="5399088"/>
          </a:xfrm>
          <a:noFill/>
        </p:spPr>
        <p:txBody>
          <a:bodyPr/>
          <a:lstStyle/>
          <a:p>
            <a:pPr>
              <a:lnSpc>
                <a:spcPct val="90000"/>
              </a:lnSpc>
              <a:spcBef>
                <a:spcPct val="11000"/>
              </a:spcBef>
              <a:buFontTx/>
              <a:buNone/>
            </a:pPr>
            <a:r>
              <a:rPr lang="en-US" altLang="zh-CN" b="1" smtClean="0"/>
              <a:t>        Pascal</a:t>
            </a:r>
            <a:r>
              <a:rPr lang="zh-CN" altLang="en-US" b="1" smtClean="0">
                <a:latin typeface="宋体" charset="-122"/>
              </a:rPr>
              <a:t>的许多实现用隐含的类型名和每个</a:t>
            </a:r>
          </a:p>
          <a:p>
            <a:pPr>
              <a:lnSpc>
                <a:spcPct val="90000"/>
              </a:lnSpc>
              <a:spcBef>
                <a:spcPct val="11000"/>
              </a:spcBef>
              <a:buFontTx/>
              <a:buNone/>
            </a:pPr>
            <a:r>
              <a:rPr lang="zh-CN" altLang="en-US" b="1" smtClean="0">
                <a:latin typeface="宋体" charset="-122"/>
              </a:rPr>
              <a:t>声明的标识符联系起来</a:t>
            </a:r>
            <a:r>
              <a:rPr lang="zh-CN" altLang="en-US" b="1" smtClean="0"/>
              <a:t> </a:t>
            </a:r>
          </a:p>
          <a:p>
            <a:pPr algn="just">
              <a:lnSpc>
                <a:spcPct val="90000"/>
              </a:lnSpc>
              <a:spcBef>
                <a:spcPct val="11000"/>
              </a:spcBef>
              <a:buFontTx/>
              <a:buNone/>
            </a:pPr>
            <a:r>
              <a:rPr lang="en-US" altLang="zh-CN" b="1" smtClean="0"/>
              <a:t>type link = </a:t>
            </a:r>
            <a:r>
              <a:rPr lang="en-US" altLang="zh-CN" b="1" smtClean="0">
                <a:sym typeface="Symbol" pitchFamily="18" charset="2"/>
              </a:rPr>
              <a:t></a:t>
            </a:r>
            <a:r>
              <a:rPr lang="en-US" altLang="zh-CN" b="1" smtClean="0"/>
              <a:t>cell; 		type link = </a:t>
            </a:r>
            <a:r>
              <a:rPr lang="en-US" altLang="zh-CN" b="1" smtClean="0">
                <a:sym typeface="Symbol" pitchFamily="18" charset="2"/>
              </a:rPr>
              <a:t></a:t>
            </a:r>
            <a:r>
              <a:rPr lang="en-US" altLang="zh-CN" b="1" smtClean="0"/>
              <a:t>cell;</a:t>
            </a:r>
          </a:p>
          <a:p>
            <a:pPr algn="just">
              <a:lnSpc>
                <a:spcPct val="90000"/>
              </a:lnSpc>
              <a:spcBef>
                <a:spcPct val="11000"/>
              </a:spcBef>
              <a:buFontTx/>
              <a:buNone/>
            </a:pPr>
            <a:r>
              <a:rPr lang="en-US" altLang="zh-CN" b="1" smtClean="0"/>
              <a:t>var 	next	: link;			np = </a:t>
            </a:r>
            <a:r>
              <a:rPr lang="en-US" altLang="zh-CN" b="1" smtClean="0">
                <a:sym typeface="Symbol" pitchFamily="18" charset="2"/>
              </a:rPr>
              <a:t></a:t>
            </a:r>
            <a:r>
              <a:rPr lang="en-US" altLang="zh-CN" b="1" smtClean="0"/>
              <a:t>cell;</a:t>
            </a:r>
          </a:p>
          <a:p>
            <a:pPr algn="just">
              <a:lnSpc>
                <a:spcPct val="90000"/>
              </a:lnSpc>
              <a:spcBef>
                <a:spcPct val="11000"/>
              </a:spcBef>
              <a:buFontTx/>
              <a:buNone/>
            </a:pPr>
            <a:r>
              <a:rPr lang="en-US" altLang="zh-CN" b="1" smtClean="0"/>
              <a:t>		last	: link; 			nqr = </a:t>
            </a:r>
            <a:r>
              <a:rPr lang="en-US" altLang="zh-CN" b="1" smtClean="0">
                <a:sym typeface="Symbol" pitchFamily="18" charset="2"/>
              </a:rPr>
              <a:t></a:t>
            </a:r>
            <a:r>
              <a:rPr lang="en-US" altLang="zh-CN" b="1" smtClean="0"/>
              <a:t>cell;</a:t>
            </a:r>
          </a:p>
          <a:p>
            <a:pPr algn="just">
              <a:lnSpc>
                <a:spcPct val="90000"/>
              </a:lnSpc>
              <a:spcBef>
                <a:spcPct val="11000"/>
              </a:spcBef>
              <a:buFontTx/>
              <a:buNone/>
            </a:pPr>
            <a:r>
              <a:rPr lang="en-US" altLang="zh-CN" b="1" smtClean="0"/>
              <a:t>		p 	: </a:t>
            </a:r>
            <a:r>
              <a:rPr lang="en-US" altLang="zh-CN" b="1" smtClean="0">
                <a:sym typeface="Symbol" pitchFamily="18" charset="2"/>
              </a:rPr>
              <a:t></a:t>
            </a:r>
            <a:r>
              <a:rPr lang="en-US" altLang="zh-CN" b="1" smtClean="0"/>
              <a:t>cell; 		var next : link;</a:t>
            </a:r>
          </a:p>
          <a:p>
            <a:pPr algn="just">
              <a:lnSpc>
                <a:spcPct val="90000"/>
              </a:lnSpc>
              <a:spcBef>
                <a:spcPct val="11000"/>
              </a:spcBef>
              <a:buFontTx/>
              <a:buNone/>
            </a:pPr>
            <a:r>
              <a:rPr lang="en-US" altLang="zh-CN" b="1" smtClean="0"/>
              <a:t>		q, r	: </a:t>
            </a:r>
            <a:r>
              <a:rPr lang="en-US" altLang="zh-CN" b="1" smtClean="0">
                <a:sym typeface="Symbol" pitchFamily="18" charset="2"/>
              </a:rPr>
              <a:t></a:t>
            </a:r>
            <a:r>
              <a:rPr lang="en-US" altLang="zh-CN" b="1" smtClean="0"/>
              <a:t>cell; 			last : link;</a:t>
            </a:r>
          </a:p>
          <a:p>
            <a:pPr algn="just">
              <a:lnSpc>
                <a:spcPct val="90000"/>
              </a:lnSpc>
              <a:spcBef>
                <a:spcPct val="11000"/>
              </a:spcBef>
              <a:buFontTx/>
              <a:buNone/>
            </a:pPr>
            <a:r>
              <a:rPr lang="en-US" altLang="zh-CN" b="1" smtClean="0"/>
              <a:t>							p : np;</a:t>
            </a:r>
          </a:p>
          <a:p>
            <a:pPr algn="just">
              <a:lnSpc>
                <a:spcPct val="90000"/>
              </a:lnSpc>
              <a:spcBef>
                <a:spcPct val="11000"/>
              </a:spcBef>
              <a:buFontTx/>
              <a:buNone/>
            </a:pPr>
            <a:r>
              <a:rPr lang="en-US" altLang="zh-CN" b="1" smtClean="0"/>
              <a:t>							q : nqr;</a:t>
            </a:r>
          </a:p>
          <a:p>
            <a:pPr algn="just">
              <a:lnSpc>
                <a:spcPct val="90000"/>
              </a:lnSpc>
              <a:spcBef>
                <a:spcPct val="11000"/>
              </a:spcBef>
              <a:buFontTx/>
              <a:buNone/>
            </a:pPr>
            <a:r>
              <a:rPr lang="en-US" altLang="zh-CN" b="1" smtClean="0"/>
              <a:t>							r : nqr;</a:t>
            </a:r>
            <a:endParaRPr lang="zh-CN" altLang="en-US" b="1" smtClean="0"/>
          </a:p>
        </p:txBody>
      </p:sp>
      <p:sp>
        <p:nvSpPr>
          <p:cNvPr id="1177604" name="Rectangle 4"/>
          <p:cNvSpPr>
            <a:spLocks noChangeArrowheads="1"/>
          </p:cNvSpPr>
          <p:nvPr/>
        </p:nvSpPr>
        <p:spPr bwMode="auto">
          <a:xfrm>
            <a:off x="755650" y="5489575"/>
            <a:ext cx="388937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a:solidFill>
                  <a:srgbClr val="00FF00"/>
                </a:solidFill>
              </a:rPr>
              <a:t>这时，</a:t>
            </a:r>
            <a:r>
              <a:rPr lang="en-US" altLang="zh-CN">
                <a:solidFill>
                  <a:srgbClr val="00FF00"/>
                </a:solidFill>
              </a:rPr>
              <a:t>p</a:t>
            </a:r>
            <a:r>
              <a:rPr lang="zh-CN" altLang="en-US">
                <a:solidFill>
                  <a:srgbClr val="00FF00"/>
                </a:solidFill>
              </a:rPr>
              <a:t>与</a:t>
            </a:r>
            <a:r>
              <a:rPr lang="en-US" altLang="zh-CN">
                <a:solidFill>
                  <a:srgbClr val="00FF00"/>
                </a:solidFill>
              </a:rPr>
              <a:t>q</a:t>
            </a:r>
            <a:r>
              <a:rPr lang="zh-CN" altLang="en-US">
                <a:solidFill>
                  <a:srgbClr val="00FF00"/>
                </a:solidFill>
              </a:rPr>
              <a:t>和</a:t>
            </a:r>
            <a:r>
              <a:rPr lang="en-US" altLang="zh-CN">
                <a:solidFill>
                  <a:srgbClr val="00FF00"/>
                </a:solidFill>
              </a:rPr>
              <a:t>r</a:t>
            </a:r>
          </a:p>
          <a:p>
            <a:pPr marL="342900" indent="-342900">
              <a:spcBef>
                <a:spcPct val="20000"/>
              </a:spcBef>
            </a:pPr>
            <a:r>
              <a:rPr lang="zh-CN" altLang="en-US">
                <a:solidFill>
                  <a:srgbClr val="00FF00"/>
                </a:solidFill>
              </a:rPr>
              <a:t>不是名字等价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04"/>
                                        </p:tgtEl>
                                        <p:attrNameLst>
                                          <p:attrName>style.visibility</p:attrName>
                                        </p:attrNameLst>
                                      </p:cBhvr>
                                      <p:to>
                                        <p:strVal val="visible"/>
                                      </p:to>
                                    </p:set>
                                    <p:animEffect transition="in" filter="box(in)">
                                      <p:cBhvr>
                                        <p:cTn id="7" dur="500"/>
                                        <p:tgtEl>
                                          <p:spTgt spid="117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0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7523"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latin typeface="宋体" charset="-122"/>
              </a:rPr>
              <a:t>注意:</a:t>
            </a:r>
          </a:p>
          <a:p>
            <a:pPr>
              <a:spcBef>
                <a:spcPct val="11000"/>
              </a:spcBef>
              <a:buFontTx/>
              <a:buNone/>
            </a:pPr>
            <a:r>
              <a:rPr lang="zh-CN" altLang="en-US" b="1" smtClean="0">
                <a:latin typeface="宋体" charset="-122"/>
              </a:rPr>
              <a:t>	类型名字的引入只是类型表达式的一个语法约定问题，它并不像引入类型构造符或类型变量那样能丰富所能表达的类型</a:t>
            </a:r>
            <a:endParaRPr lang="zh-CN" altLang="en-US" b="1"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8547" name="Rectangle 3"/>
          <p:cNvSpPr>
            <a:spLocks noGrp="1" noChangeArrowheads="1"/>
          </p:cNvSpPr>
          <p:nvPr>
            <p:ph idx="1"/>
          </p:nvPr>
        </p:nvSpPr>
        <p:spPr>
          <a:xfrm>
            <a:off x="287338" y="1438275"/>
            <a:ext cx="8564562" cy="5326063"/>
          </a:xfrm>
          <a:noFill/>
        </p:spPr>
        <p:txBody>
          <a:bodyPr/>
          <a:lstStyle/>
          <a:p>
            <a:pPr>
              <a:spcBef>
                <a:spcPct val="11000"/>
              </a:spcBef>
              <a:buFontTx/>
              <a:buNone/>
            </a:pPr>
            <a:r>
              <a:rPr lang="zh-CN" altLang="en-US" b="1" smtClean="0">
                <a:ea typeface="黑体" pitchFamily="2" charset="-122"/>
              </a:rPr>
              <a:t>5.5.3 </a:t>
            </a:r>
            <a:r>
              <a:rPr lang="zh-CN" altLang="en-US" b="1" smtClean="0"/>
              <a:t>记录类型</a:t>
            </a:r>
          </a:p>
          <a:p>
            <a:pPr algn="just">
              <a:spcBef>
                <a:spcPct val="11000"/>
              </a:spcBef>
              <a:buFontTx/>
              <a:buNone/>
            </a:pPr>
            <a:r>
              <a:rPr lang="en-US" altLang="zh-CN" sz="2800" b="1" smtClean="0">
                <a:ea typeface="黑体" pitchFamily="2" charset="-122"/>
              </a:rPr>
              <a:t>(Type Record)</a:t>
            </a:r>
          </a:p>
          <a:p>
            <a:pPr algn="just">
              <a:spcBef>
                <a:spcPct val="11000"/>
              </a:spcBef>
              <a:buFontTx/>
              <a:buNone/>
            </a:pPr>
            <a:r>
              <a:rPr lang="en-US" altLang="zh-CN" sz="2800" b="1" smtClean="0">
                <a:ea typeface="黑体" pitchFamily="2" charset="-122"/>
              </a:rPr>
              <a:t>(</a:t>
            </a:r>
            <a:r>
              <a:rPr lang="en-US" altLang="zh-CN" sz="2800" b="1" i="1" smtClean="0">
                <a:ea typeface="黑体" pitchFamily="2" charset="-122"/>
              </a:rPr>
              <a:t>l</a:t>
            </a:r>
            <a:r>
              <a:rPr lang="en-US" altLang="zh-CN" sz="2800" b="1" i="1" baseline="-30000" smtClean="0">
                <a:ea typeface="黑体" pitchFamily="2" charset="-122"/>
              </a:rPr>
              <a:t>i</a:t>
            </a:r>
            <a:r>
              <a:rPr lang="zh-CN" altLang="en-US" sz="2800" b="1" smtClean="0"/>
              <a:t>是有区别的</a:t>
            </a:r>
            <a:r>
              <a:rPr lang="zh-CN" altLang="en-US" sz="2800" b="1" smtClean="0">
                <a:ea typeface="黑体" pitchFamily="2" charset="-122"/>
              </a:rPr>
              <a:t>)</a:t>
            </a:r>
          </a:p>
          <a:p>
            <a:pPr algn="just">
              <a:spcBef>
                <a:spcPct val="11000"/>
              </a:spcBef>
              <a:buFontTx/>
              <a:buNone/>
            </a:pPr>
            <a:endParaRPr lang="en-US" altLang="zh-CN" sz="2800" b="1" smtClean="0"/>
          </a:p>
          <a:p>
            <a:pPr algn="just">
              <a:spcBef>
                <a:spcPct val="11000"/>
              </a:spcBef>
              <a:buFontTx/>
              <a:buNone/>
            </a:pPr>
            <a:r>
              <a:rPr lang="en-US" altLang="zh-CN" sz="2800" b="1" smtClean="0">
                <a:ea typeface="黑体" pitchFamily="2" charset="-122"/>
              </a:rPr>
              <a:t>(Val Record) (</a:t>
            </a:r>
            <a:r>
              <a:rPr lang="en-US" altLang="zh-CN" sz="2800" b="1" i="1" smtClean="0">
                <a:ea typeface="黑体" pitchFamily="2" charset="-122"/>
              </a:rPr>
              <a:t>l</a:t>
            </a:r>
            <a:r>
              <a:rPr lang="en-US" altLang="zh-CN" sz="2800" b="1" i="1" baseline="-30000" smtClean="0">
                <a:ea typeface="黑体" pitchFamily="2" charset="-122"/>
              </a:rPr>
              <a:t>i</a:t>
            </a:r>
            <a:r>
              <a:rPr lang="zh-CN" altLang="en-US" sz="2800" b="1" smtClean="0"/>
              <a:t>是有区别的</a:t>
            </a:r>
            <a:r>
              <a:rPr lang="zh-CN" altLang="en-US" sz="2800" b="1" smtClean="0">
                <a:ea typeface="黑体" pitchFamily="2" charset="-122"/>
              </a:rPr>
              <a:t>)</a:t>
            </a:r>
            <a:endParaRPr lang="en-US" altLang="zh-CN" sz="2800" b="1" smtClean="0">
              <a:ea typeface="黑体" pitchFamily="2" charset="-122"/>
            </a:endParaRPr>
          </a:p>
          <a:p>
            <a:pPr algn="just">
              <a:spcBef>
                <a:spcPct val="11000"/>
              </a:spcBef>
              <a:buFontTx/>
              <a:buNone/>
            </a:pPr>
            <a:r>
              <a:rPr lang="en-US" altLang="zh-CN" sz="2800" b="1" smtClean="0">
                <a:ea typeface="黑体" pitchFamily="2" charset="-122"/>
              </a:rPr>
              <a:t> </a:t>
            </a:r>
            <a:endParaRPr lang="zh-CN" altLang="en-US" sz="2800" b="1" smtClean="0"/>
          </a:p>
          <a:p>
            <a:pPr algn="just">
              <a:spcBef>
                <a:spcPct val="11000"/>
              </a:spcBef>
              <a:buFont typeface="Symbol" pitchFamily="18" charset="2"/>
              <a:buNone/>
            </a:pPr>
            <a:endParaRPr lang="en-US" altLang="zh-CN" sz="2800" b="1" smtClean="0">
              <a:sym typeface="Symbol" pitchFamily="18" charset="2"/>
            </a:endParaRPr>
          </a:p>
          <a:p>
            <a:pPr algn="just">
              <a:spcBef>
                <a:spcPct val="11000"/>
              </a:spcBef>
              <a:buFont typeface="Symbol" pitchFamily="18" charset="2"/>
              <a:buNone/>
            </a:pPr>
            <a:r>
              <a:rPr lang="en-US" altLang="zh-CN" sz="2800" b="1" smtClean="0"/>
              <a:t> </a:t>
            </a:r>
          </a:p>
          <a:p>
            <a:pPr algn="just">
              <a:spcBef>
                <a:spcPct val="11000"/>
              </a:spcBef>
              <a:buFontTx/>
              <a:buNone/>
            </a:pPr>
            <a:r>
              <a:rPr lang="en-US" altLang="zh-CN" sz="2800" b="1" smtClean="0">
                <a:ea typeface="黑体" pitchFamily="2" charset="-122"/>
              </a:rPr>
              <a:t>(Val Record Select) </a:t>
            </a:r>
            <a:endParaRPr lang="en-US" altLang="zh-CN" sz="2800" b="1" smtClean="0"/>
          </a:p>
        </p:txBody>
      </p:sp>
      <p:grpSp>
        <p:nvGrpSpPr>
          <p:cNvPr id="108548" name="Group 4"/>
          <p:cNvGrpSpPr>
            <a:grpSpLocks/>
          </p:cNvGrpSpPr>
          <p:nvPr/>
        </p:nvGrpSpPr>
        <p:grpSpPr bwMode="auto">
          <a:xfrm>
            <a:off x="3851275" y="2060575"/>
            <a:ext cx="4537075" cy="762000"/>
            <a:chOff x="2971" y="3702"/>
            <a:chExt cx="2404" cy="480"/>
          </a:xfrm>
        </p:grpSpPr>
        <p:sp>
          <p:nvSpPr>
            <p:cNvPr id="108555"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zh-CN" altLang="en-US" sz="2800"/>
                <a:t> </a:t>
              </a:r>
              <a:r>
                <a:rPr lang="en-US" altLang="zh-CN" sz="2800" i="1"/>
                <a:t>T</a:t>
              </a:r>
              <a:r>
                <a:rPr lang="en-US" altLang="zh-CN" sz="2800" baseline="-25000"/>
                <a:t>1</a:t>
              </a:r>
              <a:r>
                <a:rPr lang="en-US" altLang="zh-CN" sz="2800"/>
                <a:t>, …, </a:t>
              </a:r>
              <a:r>
                <a:rPr lang="en-US" altLang="zh-CN" sz="2800">
                  <a:sym typeface="Symbol" pitchFamily="18" charset="2"/>
                </a:rPr>
                <a:t> </a:t>
              </a:r>
              <a:r>
                <a:rPr lang="en-US" altLang="zh-CN" sz="2800"/>
                <a:t>|</a:t>
              </a:r>
              <a:r>
                <a:rPr lang="en-US" altLang="zh-CN" sz="2800">
                  <a:sym typeface="Symbol" pitchFamily="18" charset="2"/>
                </a:rPr>
                <a:t></a:t>
              </a:r>
              <a:r>
                <a:rPr lang="en-US" altLang="zh-CN" sz="2800"/>
                <a:t> </a:t>
              </a:r>
              <a:r>
                <a:rPr lang="en-US" altLang="zh-CN" sz="2800" i="1"/>
                <a:t>T</a:t>
              </a:r>
              <a:r>
                <a:rPr lang="en-US" altLang="zh-CN" sz="2800" i="1" baseline="-25000"/>
                <a:t>n</a:t>
              </a:r>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record(</a:t>
              </a:r>
              <a:r>
                <a:rPr lang="en-US" altLang="zh-CN" sz="2800" i="1"/>
                <a:t>l</a:t>
              </a:r>
              <a:r>
                <a:rPr lang="en-US" altLang="zh-CN" sz="2800" baseline="-25000"/>
                <a:t>1</a:t>
              </a:r>
              <a:r>
                <a:rPr lang="en-US" altLang="zh-CN" sz="2800"/>
                <a:t>:</a:t>
              </a:r>
              <a:r>
                <a:rPr lang="en-US" altLang="zh-CN" sz="2800" i="1"/>
                <a:t>T</a:t>
              </a:r>
              <a:r>
                <a:rPr lang="en-US" altLang="zh-CN" sz="2800" baseline="-25000"/>
                <a:t>1</a:t>
              </a:r>
              <a:r>
                <a:rPr lang="en-US" altLang="zh-CN" sz="2800"/>
                <a:t>, …, </a:t>
              </a:r>
              <a:r>
                <a:rPr lang="en-US" altLang="zh-CN" sz="2800" i="1"/>
                <a:t>l</a:t>
              </a:r>
              <a:r>
                <a:rPr lang="en-US" altLang="zh-CN" sz="2800" i="1" baseline="-25000"/>
                <a:t>n</a:t>
              </a:r>
              <a:r>
                <a:rPr lang="en-US" altLang="zh-CN" sz="2800"/>
                <a:t>:</a:t>
              </a:r>
              <a:r>
                <a:rPr lang="en-US" altLang="zh-CN" sz="2800" i="1"/>
                <a:t>T</a:t>
              </a:r>
              <a:r>
                <a:rPr lang="en-US" altLang="zh-CN" sz="2800" i="1" baseline="-25000"/>
                <a:t>n</a:t>
              </a:r>
              <a:r>
                <a:rPr lang="en-US" altLang="zh-CN" sz="2800"/>
                <a:t>)</a:t>
              </a:r>
            </a:p>
          </p:txBody>
        </p:sp>
        <p:sp>
          <p:nvSpPr>
            <p:cNvPr id="108556"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549" name="Group 7"/>
          <p:cNvGrpSpPr>
            <a:grpSpLocks/>
          </p:cNvGrpSpPr>
          <p:nvPr/>
        </p:nvGrpSpPr>
        <p:grpSpPr bwMode="auto">
          <a:xfrm>
            <a:off x="0" y="4076700"/>
            <a:ext cx="9144000" cy="762000"/>
            <a:chOff x="2971" y="3702"/>
            <a:chExt cx="2404" cy="480"/>
          </a:xfrm>
        </p:grpSpPr>
        <p:sp>
          <p:nvSpPr>
            <p:cNvPr id="108553"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zh-CN" altLang="en-US" sz="2800"/>
                <a:t> </a:t>
              </a:r>
              <a:r>
                <a:rPr lang="en-US" altLang="zh-CN" sz="2800" i="1"/>
                <a:t>M</a:t>
              </a:r>
              <a:r>
                <a:rPr lang="en-US" altLang="zh-CN" sz="2800" baseline="-25000"/>
                <a:t>1</a:t>
              </a:r>
              <a:r>
                <a:rPr lang="en-US" altLang="zh-CN" sz="2800"/>
                <a:t>:</a:t>
              </a:r>
              <a:r>
                <a:rPr lang="en-US" altLang="zh-CN" sz="2800" i="1"/>
                <a:t>T</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M</a:t>
              </a:r>
              <a:r>
                <a:rPr lang="en-US" altLang="zh-CN" sz="2800" i="1" baseline="-25000"/>
                <a:t>n</a:t>
              </a:r>
              <a:r>
                <a:rPr lang="en-US" altLang="zh-CN" sz="2800"/>
                <a:t>: </a:t>
              </a:r>
              <a:r>
                <a:rPr lang="en-US" altLang="zh-CN" sz="2800" i="1"/>
                <a:t>T</a:t>
              </a:r>
              <a:r>
                <a:rPr lang="en-US" altLang="zh-CN" sz="2800" i="1" baseline="-25000"/>
                <a:t>n</a:t>
              </a:r>
            </a:p>
            <a:p>
              <a:pPr algn="ctr">
                <a:spcBef>
                  <a:spcPct val="20000"/>
                </a:spcBef>
              </a:pPr>
              <a:r>
                <a:rPr lang="en-US" altLang="zh-CN" sz="2800">
                  <a:sym typeface="Symbol" pitchFamily="18" charset="2"/>
                </a:rPr>
                <a:t> </a:t>
              </a:r>
              <a:r>
                <a:rPr lang="en-US" altLang="zh-CN" sz="2800"/>
                <a:t>|</a:t>
              </a:r>
              <a:r>
                <a:rPr lang="en-US" altLang="zh-CN" sz="2800">
                  <a:sym typeface="Symbol" pitchFamily="18" charset="2"/>
                </a:rPr>
                <a:t> </a:t>
              </a:r>
              <a:r>
                <a:rPr lang="en-US" altLang="zh-CN" sz="2800"/>
                <a:t>record</a:t>
              </a:r>
              <a:r>
                <a:rPr lang="en-US" altLang="zh-CN" sz="2800" i="1"/>
                <a:t> </a:t>
              </a:r>
              <a:r>
                <a:rPr lang="en-US" altLang="zh-CN" sz="2800"/>
                <a:t>(</a:t>
              </a:r>
              <a:r>
                <a:rPr lang="en-US" altLang="zh-CN" sz="2800" i="1"/>
                <a:t>l</a:t>
              </a:r>
              <a:r>
                <a:rPr lang="en-US" altLang="zh-CN" sz="2800" baseline="-25000"/>
                <a:t>1</a:t>
              </a:r>
              <a:r>
                <a:rPr lang="en-US" altLang="zh-CN" sz="2800"/>
                <a:t>=</a:t>
              </a:r>
              <a:r>
                <a:rPr lang="en-US" altLang="zh-CN" sz="2800" i="1"/>
                <a:t>M</a:t>
              </a:r>
              <a:r>
                <a:rPr lang="en-US" altLang="zh-CN" sz="2800" baseline="-25000"/>
                <a:t>1</a:t>
              </a:r>
              <a:r>
                <a:rPr lang="en-US" altLang="zh-CN" sz="2800"/>
                <a:t>, …, </a:t>
              </a:r>
              <a:r>
                <a:rPr lang="en-US" altLang="zh-CN" sz="2800" i="1"/>
                <a:t>l</a:t>
              </a:r>
              <a:r>
                <a:rPr lang="en-US" altLang="zh-CN" sz="2800" i="1" baseline="-25000"/>
                <a:t>n</a:t>
              </a:r>
              <a:r>
                <a:rPr lang="en-US" altLang="zh-CN" sz="2800"/>
                <a:t>=</a:t>
              </a:r>
              <a:r>
                <a:rPr lang="en-US" altLang="zh-CN" sz="2800" i="1"/>
                <a:t>M</a:t>
              </a:r>
              <a:r>
                <a:rPr lang="en-US" altLang="zh-CN" sz="2800" i="1" baseline="-25000"/>
                <a:t>n</a:t>
              </a:r>
              <a:r>
                <a:rPr lang="en-US" altLang="zh-CN" sz="2800"/>
                <a:t>) : record (</a:t>
              </a:r>
              <a:r>
                <a:rPr lang="en-US" altLang="zh-CN" sz="2800" i="1"/>
                <a:t>l</a:t>
              </a:r>
              <a:r>
                <a:rPr lang="en-US" altLang="zh-CN" sz="2800" baseline="-25000"/>
                <a:t>1</a:t>
              </a:r>
              <a:r>
                <a:rPr lang="en-US" altLang="zh-CN" sz="2800"/>
                <a:t>:</a:t>
              </a:r>
              <a:r>
                <a:rPr lang="en-US" altLang="zh-CN" sz="2800" i="1"/>
                <a:t>T</a:t>
              </a:r>
              <a:r>
                <a:rPr lang="en-US" altLang="zh-CN" sz="2800" baseline="-25000"/>
                <a:t>1</a:t>
              </a:r>
              <a:r>
                <a:rPr lang="en-US" altLang="zh-CN" sz="2800"/>
                <a:t>, …, </a:t>
              </a:r>
              <a:r>
                <a:rPr lang="en-US" altLang="zh-CN" sz="2800" i="1"/>
                <a:t>l</a:t>
              </a:r>
              <a:r>
                <a:rPr lang="en-US" altLang="zh-CN" sz="2800" i="1" baseline="-25000"/>
                <a:t>n</a:t>
              </a:r>
              <a:r>
                <a:rPr lang="en-US" altLang="zh-CN" sz="2800"/>
                <a:t>:</a:t>
              </a:r>
              <a:r>
                <a:rPr lang="en-US" altLang="zh-CN" sz="2800" i="1"/>
                <a:t>T</a:t>
              </a:r>
              <a:r>
                <a:rPr lang="en-US" altLang="zh-CN" sz="2800" i="1" baseline="-25000"/>
                <a:t>n</a:t>
              </a:r>
              <a:r>
                <a:rPr lang="en-US" altLang="zh-CN" sz="2800"/>
                <a:t>)</a:t>
              </a:r>
            </a:p>
          </p:txBody>
        </p:sp>
        <p:sp>
          <p:nvSpPr>
            <p:cNvPr id="108554"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8550" name="Group 10"/>
          <p:cNvGrpSpPr>
            <a:grpSpLocks/>
          </p:cNvGrpSpPr>
          <p:nvPr/>
        </p:nvGrpSpPr>
        <p:grpSpPr bwMode="auto">
          <a:xfrm>
            <a:off x="3492500" y="5373688"/>
            <a:ext cx="5256213" cy="762000"/>
            <a:chOff x="2971" y="3702"/>
            <a:chExt cx="2404" cy="480"/>
          </a:xfrm>
        </p:grpSpPr>
        <p:sp>
          <p:nvSpPr>
            <p:cNvPr id="108551"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a:t>
              </a:r>
              <a:r>
                <a:rPr lang="en-US" altLang="zh-CN" sz="2800">
                  <a:sym typeface="Symbol" pitchFamily="18" charset="2"/>
                </a:rPr>
                <a:t> </a:t>
              </a:r>
              <a:r>
                <a:rPr lang="en-US" altLang="zh-CN" sz="2800" i="1"/>
                <a:t>M </a:t>
              </a:r>
              <a:r>
                <a:rPr lang="en-US" altLang="zh-CN" sz="2800"/>
                <a:t>: record(</a:t>
              </a:r>
              <a:r>
                <a:rPr lang="en-US" altLang="zh-CN" sz="2800" i="1"/>
                <a:t>l</a:t>
              </a:r>
              <a:r>
                <a:rPr lang="en-US" altLang="zh-CN" sz="2800" baseline="-25000"/>
                <a:t>1</a:t>
              </a:r>
              <a:r>
                <a:rPr lang="en-US" altLang="zh-CN" sz="2800"/>
                <a:t>:</a:t>
              </a:r>
              <a:r>
                <a:rPr lang="en-US" altLang="zh-CN" sz="2800" i="1"/>
                <a:t>T</a:t>
              </a:r>
              <a:r>
                <a:rPr lang="en-US" altLang="zh-CN" sz="2800" baseline="-25000"/>
                <a:t>1</a:t>
              </a:r>
              <a:r>
                <a:rPr lang="en-US" altLang="zh-CN" sz="2800"/>
                <a:t>, …, </a:t>
              </a:r>
              <a:r>
                <a:rPr lang="en-US" altLang="zh-CN" sz="2800" i="1"/>
                <a:t>l</a:t>
              </a:r>
              <a:r>
                <a:rPr lang="en-US" altLang="zh-CN" sz="2800" i="1" baseline="-25000"/>
                <a:t>n</a:t>
              </a:r>
              <a:r>
                <a:rPr lang="en-US" altLang="zh-CN" sz="2800"/>
                <a:t>:</a:t>
              </a:r>
              <a:r>
                <a:rPr lang="en-US" altLang="zh-CN" sz="2800" i="1"/>
                <a:t>T</a:t>
              </a:r>
              <a:r>
                <a:rPr lang="en-US" altLang="zh-CN" sz="2800" i="1" baseline="-25000"/>
                <a:t>n</a:t>
              </a:r>
              <a:r>
                <a:rPr lang="en-US" altLang="zh-CN" sz="2800"/>
                <a: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 </a:t>
              </a:r>
              <a:r>
                <a:rPr lang="en-US" altLang="zh-CN" sz="2800" i="1"/>
                <a:t>M</a:t>
              </a:r>
              <a:r>
                <a:rPr lang="en-US" altLang="zh-CN" sz="2800"/>
                <a:t>.</a:t>
              </a:r>
              <a:r>
                <a:rPr lang="en-US" altLang="zh-CN" sz="2800" i="1"/>
                <a:t>l</a:t>
              </a:r>
              <a:r>
                <a:rPr lang="en-US" altLang="zh-CN" sz="2800" i="1" baseline="-25000"/>
                <a:t>j</a:t>
              </a:r>
              <a:r>
                <a:rPr lang="en-US" altLang="zh-CN" sz="2800" i="1"/>
                <a:t> </a:t>
              </a:r>
              <a:r>
                <a:rPr lang="en-US" altLang="zh-CN" sz="2800"/>
                <a:t>: </a:t>
              </a:r>
              <a:r>
                <a:rPr lang="en-US" altLang="zh-CN" sz="2800" i="1"/>
                <a:t>T</a:t>
              </a:r>
              <a:r>
                <a:rPr lang="en-US" altLang="zh-CN" sz="2800" i="1" baseline="-25000"/>
                <a:t>j</a:t>
              </a:r>
              <a:r>
                <a:rPr lang="en-US" altLang="zh-CN" sz="2800" i="1"/>
                <a:t>    </a:t>
              </a:r>
              <a:r>
                <a:rPr lang="en-US" altLang="zh-CN" sz="2800"/>
                <a:t>(</a:t>
              </a:r>
              <a:r>
                <a:rPr lang="en-US" altLang="zh-CN" sz="2800" i="1"/>
                <a:t>j </a:t>
              </a:r>
              <a:r>
                <a:rPr lang="en-US" altLang="zh-CN" sz="2800">
                  <a:sym typeface="Symbol" pitchFamily="18" charset="2"/>
                </a:rPr>
                <a:t></a:t>
              </a:r>
              <a:r>
                <a:rPr lang="en-US" altLang="zh-CN" sz="2800"/>
                <a:t>1..</a:t>
              </a:r>
              <a:r>
                <a:rPr lang="en-US" altLang="zh-CN" sz="2800" i="1"/>
                <a:t>n</a:t>
              </a:r>
              <a:r>
                <a:rPr lang="en-US" altLang="zh-CN" sz="2800"/>
                <a:t>)</a:t>
              </a:r>
            </a:p>
          </p:txBody>
        </p:sp>
        <p:sp>
          <p:nvSpPr>
            <p:cNvPr id="108552"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9571"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5.5.4 </a:t>
            </a:r>
            <a:r>
              <a:rPr lang="zh-CN" altLang="en-US" b="1" smtClean="0"/>
              <a:t>类型表示中的环</a:t>
            </a:r>
          </a:p>
          <a:p>
            <a:pPr>
              <a:spcBef>
                <a:spcPct val="11000"/>
              </a:spcBef>
              <a:buFontTx/>
              <a:buNone/>
            </a:pPr>
            <a:r>
              <a:rPr lang="en-US" altLang="zh-CN" b="1" smtClean="0"/>
              <a:t>type link = </a:t>
            </a:r>
            <a:r>
              <a:rPr lang="en-US" altLang="zh-CN" b="1" smtClean="0">
                <a:sym typeface="Symbol" pitchFamily="18" charset="2"/>
              </a:rPr>
              <a:t></a:t>
            </a:r>
            <a:r>
              <a:rPr lang="en-US" altLang="zh-CN" b="1" smtClean="0"/>
              <a:t> cell ;</a:t>
            </a:r>
          </a:p>
          <a:p>
            <a:pPr>
              <a:spcBef>
                <a:spcPct val="11000"/>
              </a:spcBef>
              <a:buFontTx/>
              <a:buNone/>
            </a:pPr>
            <a:r>
              <a:rPr lang="en-US" altLang="zh-CN" b="1" smtClean="0"/>
              <a:t>cell = record</a:t>
            </a:r>
          </a:p>
          <a:p>
            <a:pPr>
              <a:spcBef>
                <a:spcPct val="11000"/>
              </a:spcBef>
              <a:buFontTx/>
              <a:buNone/>
            </a:pPr>
            <a:r>
              <a:rPr lang="en-US" altLang="zh-CN" b="1" smtClean="0"/>
              <a:t>		info : integer ; </a:t>
            </a:r>
          </a:p>
          <a:p>
            <a:pPr>
              <a:spcBef>
                <a:spcPct val="11000"/>
              </a:spcBef>
              <a:buFontTx/>
              <a:buNone/>
            </a:pPr>
            <a:r>
              <a:rPr lang="en-US" altLang="zh-CN" b="1" smtClean="0"/>
              <a:t>		next : link</a:t>
            </a:r>
          </a:p>
          <a:p>
            <a:pPr>
              <a:spcBef>
                <a:spcPct val="11000"/>
              </a:spcBef>
              <a:buFontTx/>
              <a:buNone/>
            </a:pPr>
            <a:r>
              <a:rPr lang="en-US" altLang="zh-CN" b="1" smtClean="0"/>
              <a:t>end;</a:t>
            </a:r>
          </a:p>
        </p:txBody>
      </p:sp>
      <p:grpSp>
        <p:nvGrpSpPr>
          <p:cNvPr id="109572" name="Group 25"/>
          <p:cNvGrpSpPr>
            <a:grpSpLocks/>
          </p:cNvGrpSpPr>
          <p:nvPr/>
        </p:nvGrpSpPr>
        <p:grpSpPr bwMode="auto">
          <a:xfrm>
            <a:off x="3581400" y="2971800"/>
            <a:ext cx="4654550" cy="3303588"/>
            <a:chOff x="2256" y="1872"/>
            <a:chExt cx="2932" cy="2081"/>
          </a:xfrm>
        </p:grpSpPr>
        <p:sp>
          <p:nvSpPr>
            <p:cNvPr id="109574" name="Rectangle 5"/>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cell = </a:t>
              </a:r>
              <a:r>
                <a:rPr lang="en-US" altLang="zh-CN" sz="2800" i="1"/>
                <a:t>record</a:t>
              </a:r>
              <a:endParaRPr lang="en-US" altLang="zh-CN" sz="2800"/>
            </a:p>
          </p:txBody>
        </p:sp>
        <p:sp>
          <p:nvSpPr>
            <p:cNvPr id="109575" name="Rectangle 6"/>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sym typeface="Symbol" pitchFamily="18" charset="2"/>
                </a:rPr>
                <a:t>，</a:t>
              </a:r>
              <a:endParaRPr lang="zh-CN" altLang="en-US" sz="2800"/>
            </a:p>
          </p:txBody>
        </p:sp>
        <p:sp>
          <p:nvSpPr>
            <p:cNvPr id="109576" name="Rectangle 7"/>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09577" name="Rectangle 8"/>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09578" name="Line 9"/>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9" name="Line 10"/>
            <p:cNvSpPr>
              <a:spLocks noChangeShapeType="1"/>
            </p:cNvSpPr>
            <p:nvPr/>
          </p:nvSpPr>
          <p:spPr bwMode="auto">
            <a:xfrm>
              <a:off x="4320"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0" name="Line 11"/>
            <p:cNvSpPr>
              <a:spLocks noChangeShapeType="1"/>
            </p:cNvSpPr>
            <p:nvPr/>
          </p:nvSpPr>
          <p:spPr bwMode="auto">
            <a:xfrm>
              <a:off x="302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1" name="Line 12"/>
            <p:cNvSpPr>
              <a:spLocks noChangeShapeType="1"/>
            </p:cNvSpPr>
            <p:nvPr/>
          </p:nvSpPr>
          <p:spPr bwMode="auto">
            <a:xfrm flipH="1">
              <a:off x="254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2" name="Line 13"/>
            <p:cNvSpPr>
              <a:spLocks noChangeShapeType="1"/>
            </p:cNvSpPr>
            <p:nvPr/>
          </p:nvSpPr>
          <p:spPr bwMode="auto">
            <a:xfrm flipH="1">
              <a:off x="3840" y="2880"/>
              <a:ext cx="289"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3" name="Line 14"/>
            <p:cNvSpPr>
              <a:spLocks noChangeShapeType="1"/>
            </p:cNvSpPr>
            <p:nvPr/>
          </p:nvSpPr>
          <p:spPr bwMode="auto">
            <a:xfrm flipH="1">
              <a:off x="2976" y="2496"/>
              <a:ext cx="489"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4" name="Line 15"/>
            <p:cNvSpPr>
              <a:spLocks noChangeShapeType="1"/>
            </p:cNvSpPr>
            <p:nvPr/>
          </p:nvSpPr>
          <p:spPr bwMode="auto">
            <a:xfrm>
              <a:off x="3696" y="2496"/>
              <a:ext cx="49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5" name="Rectangle 16"/>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info</a:t>
              </a:r>
            </a:p>
          </p:txBody>
        </p:sp>
        <p:sp>
          <p:nvSpPr>
            <p:cNvPr id="109586" name="Rectangle 17"/>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pointer</a:t>
              </a:r>
            </a:p>
          </p:txBody>
        </p:sp>
        <p:sp>
          <p:nvSpPr>
            <p:cNvPr id="109587" name="Rectangle 18"/>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next</a:t>
              </a:r>
            </a:p>
          </p:txBody>
        </p:sp>
        <p:sp>
          <p:nvSpPr>
            <p:cNvPr id="109588" name="Rectangle 19"/>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integer</a:t>
              </a:r>
            </a:p>
          </p:txBody>
        </p:sp>
        <p:sp>
          <p:nvSpPr>
            <p:cNvPr id="109589" name="Rectangle 23"/>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cell</a:t>
              </a:r>
            </a:p>
          </p:txBody>
        </p:sp>
        <p:sp>
          <p:nvSpPr>
            <p:cNvPr id="109590" name="Line 24"/>
            <p:cNvSpPr>
              <a:spLocks noChangeShapeType="1"/>
            </p:cNvSpPr>
            <p:nvPr/>
          </p:nvSpPr>
          <p:spPr bwMode="auto">
            <a:xfrm>
              <a:off x="4560" y="3360"/>
              <a:ext cx="1"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81722" name="Rectangle 26"/>
          <p:cNvSpPr>
            <a:spLocks noChangeArrowheads="1"/>
          </p:cNvSpPr>
          <p:nvPr/>
        </p:nvSpPr>
        <p:spPr bwMode="auto">
          <a:xfrm>
            <a:off x="323850" y="5373688"/>
            <a:ext cx="424815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a:t>	</a:t>
            </a:r>
            <a:r>
              <a:rPr lang="zh-CN" altLang="en-US" sz="2800"/>
              <a:t>引入环的话，递归定义</a:t>
            </a:r>
          </a:p>
          <a:p>
            <a:pPr marL="342900" indent="-342900"/>
            <a:r>
              <a:rPr lang="zh-CN" altLang="en-US" sz="2800"/>
              <a:t>的类型名可以替换掉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1722"/>
                                        </p:tgtEl>
                                        <p:attrNameLst>
                                          <p:attrName>style.visibility</p:attrName>
                                        </p:attrNameLst>
                                      </p:cBhvr>
                                      <p:to>
                                        <p:strVal val="visible"/>
                                      </p:to>
                                    </p:set>
                                    <p:animEffect transition="in" filter="box(in)">
                                      <p:cBhvr>
                                        <p:cTn id="7" dur="500"/>
                                        <p:tgtEl>
                                          <p:spTgt spid="118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10595"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5.5.4 </a:t>
            </a:r>
            <a:r>
              <a:rPr lang="zh-CN" altLang="en-US" b="1" smtClean="0"/>
              <a:t>类型表示中的环</a:t>
            </a:r>
          </a:p>
          <a:p>
            <a:pPr>
              <a:spcBef>
                <a:spcPct val="11000"/>
              </a:spcBef>
              <a:buFontTx/>
              <a:buNone/>
            </a:pPr>
            <a:r>
              <a:rPr lang="en-US" altLang="zh-CN" b="1" smtClean="0"/>
              <a:t>type link = </a:t>
            </a:r>
            <a:r>
              <a:rPr lang="en-US" altLang="zh-CN" b="1" smtClean="0">
                <a:sym typeface="Symbol" pitchFamily="18" charset="2"/>
              </a:rPr>
              <a:t></a:t>
            </a:r>
            <a:r>
              <a:rPr lang="en-US" altLang="zh-CN" b="1" smtClean="0"/>
              <a:t> cell ;</a:t>
            </a:r>
          </a:p>
          <a:p>
            <a:pPr>
              <a:spcBef>
                <a:spcPct val="11000"/>
              </a:spcBef>
              <a:buFontTx/>
              <a:buNone/>
            </a:pPr>
            <a:r>
              <a:rPr lang="en-US" altLang="zh-CN" b="1" smtClean="0"/>
              <a:t>cell = record</a:t>
            </a:r>
          </a:p>
          <a:p>
            <a:pPr>
              <a:spcBef>
                <a:spcPct val="11000"/>
              </a:spcBef>
              <a:buFontTx/>
              <a:buNone/>
            </a:pPr>
            <a:r>
              <a:rPr lang="en-US" altLang="zh-CN" b="1" smtClean="0"/>
              <a:t>		info : integer ; </a:t>
            </a:r>
          </a:p>
          <a:p>
            <a:pPr>
              <a:spcBef>
                <a:spcPct val="11000"/>
              </a:spcBef>
              <a:buFontTx/>
              <a:buNone/>
            </a:pPr>
            <a:r>
              <a:rPr lang="en-US" altLang="zh-CN" b="1" smtClean="0"/>
              <a:t>		next : link</a:t>
            </a:r>
          </a:p>
          <a:p>
            <a:pPr>
              <a:spcBef>
                <a:spcPct val="11000"/>
              </a:spcBef>
              <a:buFontTx/>
              <a:buNone/>
            </a:pPr>
            <a:r>
              <a:rPr lang="en-US" altLang="zh-CN" b="1" smtClean="0"/>
              <a:t>end;</a:t>
            </a:r>
          </a:p>
        </p:txBody>
      </p:sp>
      <p:grpSp>
        <p:nvGrpSpPr>
          <p:cNvPr id="110596" name="Group 4"/>
          <p:cNvGrpSpPr>
            <a:grpSpLocks/>
          </p:cNvGrpSpPr>
          <p:nvPr/>
        </p:nvGrpSpPr>
        <p:grpSpPr bwMode="auto">
          <a:xfrm>
            <a:off x="3581400" y="2971800"/>
            <a:ext cx="5154613" cy="2789238"/>
            <a:chOff x="2256" y="1872"/>
            <a:chExt cx="3247" cy="1757"/>
          </a:xfrm>
        </p:grpSpPr>
        <p:sp>
          <p:nvSpPr>
            <p:cNvPr id="110597" name="Rectangle 5"/>
            <p:cNvSpPr>
              <a:spLocks noChangeArrowheads="1"/>
            </p:cNvSpPr>
            <p:nvPr/>
          </p:nvSpPr>
          <p:spPr bwMode="auto">
            <a:xfrm>
              <a:off x="2790" y="1872"/>
              <a:ext cx="133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cell = </a:t>
              </a:r>
              <a:r>
                <a:rPr lang="en-US" altLang="zh-CN" sz="2800" i="1"/>
                <a:t>record</a:t>
              </a:r>
              <a:endParaRPr lang="en-US" altLang="zh-CN" sz="2800"/>
            </a:p>
          </p:txBody>
        </p:sp>
        <p:sp>
          <p:nvSpPr>
            <p:cNvPr id="110598" name="Rectangle 6"/>
            <p:cNvSpPr>
              <a:spLocks noChangeArrowheads="1"/>
            </p:cNvSpPr>
            <p:nvPr/>
          </p:nvSpPr>
          <p:spPr bwMode="auto">
            <a:xfrm>
              <a:off x="3444" y="2233"/>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sym typeface="Symbol" pitchFamily="18" charset="2"/>
                </a:rPr>
                <a:t>，</a:t>
              </a:r>
              <a:endParaRPr lang="zh-CN" altLang="en-US" sz="2800"/>
            </a:p>
          </p:txBody>
        </p:sp>
        <p:sp>
          <p:nvSpPr>
            <p:cNvPr id="110599" name="Rectangle 7"/>
            <p:cNvSpPr>
              <a:spLocks noChangeArrowheads="1"/>
            </p:cNvSpPr>
            <p:nvPr/>
          </p:nvSpPr>
          <p:spPr bwMode="auto">
            <a:xfrm>
              <a:off x="2819"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10600" name="Rectangle 8"/>
            <p:cNvSpPr>
              <a:spLocks noChangeArrowheads="1"/>
            </p:cNvSpPr>
            <p:nvPr/>
          </p:nvSpPr>
          <p:spPr bwMode="auto">
            <a:xfrm>
              <a:off x="4111"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10601" name="Line 9"/>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2" name="Line 10"/>
            <p:cNvSpPr>
              <a:spLocks noChangeShapeType="1"/>
            </p:cNvSpPr>
            <p:nvPr/>
          </p:nvSpPr>
          <p:spPr bwMode="auto">
            <a:xfrm>
              <a:off x="4320"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3" name="Line 11"/>
            <p:cNvSpPr>
              <a:spLocks noChangeShapeType="1"/>
            </p:cNvSpPr>
            <p:nvPr/>
          </p:nvSpPr>
          <p:spPr bwMode="auto">
            <a:xfrm>
              <a:off x="3024"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4" name="Line 12"/>
            <p:cNvSpPr>
              <a:spLocks noChangeShapeType="1"/>
            </p:cNvSpPr>
            <p:nvPr/>
          </p:nvSpPr>
          <p:spPr bwMode="auto">
            <a:xfrm flipH="1">
              <a:off x="2544"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5" name="Line 13"/>
            <p:cNvSpPr>
              <a:spLocks noChangeShapeType="1"/>
            </p:cNvSpPr>
            <p:nvPr/>
          </p:nvSpPr>
          <p:spPr bwMode="auto">
            <a:xfrm flipH="1">
              <a:off x="3840" y="2880"/>
              <a:ext cx="291"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6" name="Line 14"/>
            <p:cNvSpPr>
              <a:spLocks noChangeShapeType="1"/>
            </p:cNvSpPr>
            <p:nvPr/>
          </p:nvSpPr>
          <p:spPr bwMode="auto">
            <a:xfrm flipH="1">
              <a:off x="2976" y="2496"/>
              <a:ext cx="493"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7" name="Line 15"/>
            <p:cNvSpPr>
              <a:spLocks noChangeShapeType="1"/>
            </p:cNvSpPr>
            <p:nvPr/>
          </p:nvSpPr>
          <p:spPr bwMode="auto">
            <a:xfrm>
              <a:off x="3696" y="2496"/>
              <a:ext cx="494"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Rectangle 16"/>
            <p:cNvSpPr>
              <a:spLocks noChangeArrowheads="1"/>
            </p:cNvSpPr>
            <p:nvPr/>
          </p:nvSpPr>
          <p:spPr bwMode="auto">
            <a:xfrm>
              <a:off x="2256"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info</a:t>
              </a:r>
            </a:p>
          </p:txBody>
        </p:sp>
        <p:sp>
          <p:nvSpPr>
            <p:cNvPr id="110609" name="Rectangle 17"/>
            <p:cNvSpPr>
              <a:spLocks noChangeArrowheads="1"/>
            </p:cNvSpPr>
            <p:nvPr/>
          </p:nvSpPr>
          <p:spPr bwMode="auto">
            <a:xfrm>
              <a:off x="4138" y="3061"/>
              <a:ext cx="10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pointer</a:t>
              </a:r>
            </a:p>
          </p:txBody>
        </p:sp>
        <p:sp>
          <p:nvSpPr>
            <p:cNvPr id="110610" name="Rectangle 18"/>
            <p:cNvSpPr>
              <a:spLocks noChangeArrowheads="1"/>
            </p:cNvSpPr>
            <p:nvPr/>
          </p:nvSpPr>
          <p:spPr bwMode="auto">
            <a:xfrm>
              <a:off x="3620"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next</a:t>
              </a:r>
            </a:p>
          </p:txBody>
        </p:sp>
        <p:sp>
          <p:nvSpPr>
            <p:cNvPr id="110611" name="Rectangle 19"/>
            <p:cNvSpPr>
              <a:spLocks noChangeArrowheads="1"/>
            </p:cNvSpPr>
            <p:nvPr/>
          </p:nvSpPr>
          <p:spPr bwMode="auto">
            <a:xfrm>
              <a:off x="2821" y="3061"/>
              <a:ext cx="78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integer</a:t>
              </a:r>
            </a:p>
          </p:txBody>
        </p:sp>
        <p:sp>
          <p:nvSpPr>
            <p:cNvPr id="110612" name="Freeform 20"/>
            <p:cNvSpPr>
              <a:spLocks/>
            </p:cNvSpPr>
            <p:nvPr/>
          </p:nvSpPr>
          <p:spPr bwMode="auto">
            <a:xfrm>
              <a:off x="4065" y="2000"/>
              <a:ext cx="1438" cy="1629"/>
            </a:xfrm>
            <a:custGeom>
              <a:avLst/>
              <a:gdLst>
                <a:gd name="T0" fmla="*/ 741 w 1438"/>
                <a:gd name="T1" fmla="*/ 1321 h 1629"/>
                <a:gd name="T2" fmla="*/ 951 w 1438"/>
                <a:gd name="T3" fmla="*/ 1519 h 1629"/>
                <a:gd name="T4" fmla="*/ 1234 w 1438"/>
                <a:gd name="T5" fmla="*/ 1582 h 1629"/>
                <a:gd name="T6" fmla="*/ 1412 w 1438"/>
                <a:gd name="T7" fmla="*/ 1236 h 1629"/>
                <a:gd name="T8" fmla="*/ 1391 w 1438"/>
                <a:gd name="T9" fmla="*/ 430 h 1629"/>
                <a:gd name="T10" fmla="*/ 1234 w 1438"/>
                <a:gd name="T11" fmla="*/ 95 h 1629"/>
                <a:gd name="T12" fmla="*/ 868 w 1438"/>
                <a:gd name="T13" fmla="*/ 11 h 1629"/>
                <a:gd name="T14" fmla="*/ 0 w 1438"/>
                <a:gd name="T15" fmla="*/ 26 h 16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1629">
                  <a:moveTo>
                    <a:pt x="741" y="1321"/>
                  </a:moveTo>
                  <a:cubicBezTo>
                    <a:pt x="776" y="1354"/>
                    <a:pt x="869" y="1476"/>
                    <a:pt x="951" y="1519"/>
                  </a:cubicBezTo>
                  <a:cubicBezTo>
                    <a:pt x="1033" y="1562"/>
                    <a:pt x="1157" y="1629"/>
                    <a:pt x="1234" y="1582"/>
                  </a:cubicBezTo>
                  <a:cubicBezTo>
                    <a:pt x="1311" y="1535"/>
                    <a:pt x="1386" y="1428"/>
                    <a:pt x="1412" y="1236"/>
                  </a:cubicBezTo>
                  <a:cubicBezTo>
                    <a:pt x="1438" y="1044"/>
                    <a:pt x="1421" y="620"/>
                    <a:pt x="1391" y="430"/>
                  </a:cubicBezTo>
                  <a:cubicBezTo>
                    <a:pt x="1361" y="240"/>
                    <a:pt x="1321" y="165"/>
                    <a:pt x="1234" y="95"/>
                  </a:cubicBezTo>
                  <a:cubicBezTo>
                    <a:pt x="1147" y="25"/>
                    <a:pt x="1074" y="22"/>
                    <a:pt x="868" y="11"/>
                  </a:cubicBezTo>
                  <a:cubicBezTo>
                    <a:pt x="662" y="0"/>
                    <a:pt x="181" y="23"/>
                    <a:pt x="0" y="2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81722" name="Rectangle 26"/>
          <p:cNvSpPr>
            <a:spLocks noChangeArrowheads="1"/>
          </p:cNvSpPr>
          <p:nvPr/>
        </p:nvSpPr>
        <p:spPr bwMode="auto">
          <a:xfrm>
            <a:off x="323850" y="5373688"/>
            <a:ext cx="4248150"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a:t>	</a:t>
            </a:r>
            <a:r>
              <a:rPr lang="zh-CN" altLang="en-US" sz="2800"/>
              <a:t>结构等价测试过程有可</a:t>
            </a:r>
          </a:p>
          <a:p>
            <a:pPr marL="342900" indent="-342900"/>
            <a:r>
              <a:rPr lang="zh-CN" altLang="en-US" sz="2800"/>
              <a:t>能不终止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1722"/>
                                        </p:tgtEl>
                                        <p:attrNameLst>
                                          <p:attrName>style.visibility</p:attrName>
                                        </p:attrNameLst>
                                      </p:cBhvr>
                                      <p:to>
                                        <p:strVal val="visible"/>
                                      </p:to>
                                    </p:set>
                                    <p:animEffect transition="in" filter="box(in)">
                                      <p:cBhvr>
                                        <p:cTn id="7" dur="500"/>
                                        <p:tgtEl>
                                          <p:spTgt spid="118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11619" name="Rectangle 3"/>
          <p:cNvSpPr>
            <a:spLocks noGrp="1" noChangeArrowheads="1"/>
          </p:cNvSpPr>
          <p:nvPr>
            <p:ph idx="1"/>
          </p:nvPr>
        </p:nvSpPr>
        <p:spPr>
          <a:xfrm>
            <a:off x="287338" y="1438275"/>
            <a:ext cx="8709025" cy="5038725"/>
          </a:xfrm>
          <a:noFill/>
        </p:spPr>
        <p:txBody>
          <a:bodyPr/>
          <a:lstStyle/>
          <a:p>
            <a:pPr>
              <a:spcBef>
                <a:spcPct val="0"/>
              </a:spcBef>
              <a:buFontTx/>
              <a:buNone/>
            </a:pPr>
            <a:r>
              <a:rPr lang="zh-CN" altLang="en-US" b="1" smtClean="0"/>
              <a:t> 	</a:t>
            </a:r>
            <a:r>
              <a:rPr lang="en-US" altLang="zh-CN" b="1" smtClean="0"/>
              <a:t>C</a:t>
            </a:r>
            <a:r>
              <a:rPr lang="zh-CN" altLang="en-US" b="1" smtClean="0">
                <a:latin typeface="宋体" charset="-122"/>
              </a:rPr>
              <a:t>语言对除记录（结构体）以外的所有类型使</a:t>
            </a:r>
          </a:p>
          <a:p>
            <a:pPr>
              <a:spcBef>
                <a:spcPct val="0"/>
              </a:spcBef>
              <a:buFontTx/>
              <a:buNone/>
            </a:pPr>
            <a:r>
              <a:rPr lang="zh-CN" altLang="en-US" b="1" smtClean="0">
                <a:latin typeface="宋体" charset="-122"/>
              </a:rPr>
              <a:t>用结构等价，而记录类型用的是名字等价，以</a:t>
            </a:r>
          </a:p>
          <a:p>
            <a:pPr>
              <a:spcBef>
                <a:spcPct val="0"/>
              </a:spcBef>
              <a:buFontTx/>
              <a:buNone/>
            </a:pPr>
            <a:r>
              <a:rPr lang="zh-CN" altLang="en-US" b="1" smtClean="0">
                <a:latin typeface="宋体" charset="-122"/>
              </a:rPr>
              <a:t>避免类型图中的环</a:t>
            </a:r>
            <a:endParaRPr lang="en-US" altLang="zh-CN" b="1" smtClean="0"/>
          </a:p>
        </p:txBody>
      </p:sp>
      <p:grpSp>
        <p:nvGrpSpPr>
          <p:cNvPr id="111620" name="Group 4"/>
          <p:cNvGrpSpPr>
            <a:grpSpLocks/>
          </p:cNvGrpSpPr>
          <p:nvPr/>
        </p:nvGrpSpPr>
        <p:grpSpPr bwMode="auto">
          <a:xfrm>
            <a:off x="3581400" y="2971800"/>
            <a:ext cx="4654550" cy="3303588"/>
            <a:chOff x="2256" y="1872"/>
            <a:chExt cx="2932" cy="2081"/>
          </a:xfrm>
        </p:grpSpPr>
        <p:sp>
          <p:nvSpPr>
            <p:cNvPr id="111621" name="Rectangle 5"/>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cell = </a:t>
              </a:r>
              <a:r>
                <a:rPr lang="en-US" altLang="zh-CN" sz="2800" i="1"/>
                <a:t>record</a:t>
              </a:r>
              <a:endParaRPr lang="en-US" altLang="zh-CN" sz="2800"/>
            </a:p>
          </p:txBody>
        </p:sp>
        <p:sp>
          <p:nvSpPr>
            <p:cNvPr id="111622" name="Rectangle 6"/>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sym typeface="Symbol" pitchFamily="18" charset="2"/>
                </a:rPr>
                <a:t>，</a:t>
              </a:r>
              <a:endParaRPr lang="zh-CN" altLang="en-US" sz="2800"/>
            </a:p>
          </p:txBody>
        </p:sp>
        <p:sp>
          <p:nvSpPr>
            <p:cNvPr id="111623" name="Rectangle 7"/>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11624" name="Rectangle 8"/>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sz="2800"/>
                <a:t>:</a:t>
              </a:r>
            </a:p>
          </p:txBody>
        </p:sp>
        <p:sp>
          <p:nvSpPr>
            <p:cNvPr id="111625" name="Line 9"/>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6" name="Line 10"/>
            <p:cNvSpPr>
              <a:spLocks noChangeShapeType="1"/>
            </p:cNvSpPr>
            <p:nvPr/>
          </p:nvSpPr>
          <p:spPr bwMode="auto">
            <a:xfrm>
              <a:off x="4320"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7" name="Line 11"/>
            <p:cNvSpPr>
              <a:spLocks noChangeShapeType="1"/>
            </p:cNvSpPr>
            <p:nvPr/>
          </p:nvSpPr>
          <p:spPr bwMode="auto">
            <a:xfrm>
              <a:off x="302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8" name="Line 12"/>
            <p:cNvSpPr>
              <a:spLocks noChangeShapeType="1"/>
            </p:cNvSpPr>
            <p:nvPr/>
          </p:nvSpPr>
          <p:spPr bwMode="auto">
            <a:xfrm flipH="1">
              <a:off x="254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9" name="Line 13"/>
            <p:cNvSpPr>
              <a:spLocks noChangeShapeType="1"/>
            </p:cNvSpPr>
            <p:nvPr/>
          </p:nvSpPr>
          <p:spPr bwMode="auto">
            <a:xfrm flipH="1">
              <a:off x="3840" y="2880"/>
              <a:ext cx="289"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0" name="Line 14"/>
            <p:cNvSpPr>
              <a:spLocks noChangeShapeType="1"/>
            </p:cNvSpPr>
            <p:nvPr/>
          </p:nvSpPr>
          <p:spPr bwMode="auto">
            <a:xfrm flipH="1">
              <a:off x="2976" y="2496"/>
              <a:ext cx="489"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1" name="Line 15"/>
            <p:cNvSpPr>
              <a:spLocks noChangeShapeType="1"/>
            </p:cNvSpPr>
            <p:nvPr/>
          </p:nvSpPr>
          <p:spPr bwMode="auto">
            <a:xfrm>
              <a:off x="3696" y="2496"/>
              <a:ext cx="49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2" name="Rectangle 16"/>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info</a:t>
              </a:r>
            </a:p>
          </p:txBody>
        </p:sp>
        <p:sp>
          <p:nvSpPr>
            <p:cNvPr id="111633" name="Rectangle 17"/>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pointer</a:t>
              </a:r>
            </a:p>
          </p:txBody>
        </p:sp>
        <p:sp>
          <p:nvSpPr>
            <p:cNvPr id="111634" name="Rectangle 18"/>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next</a:t>
              </a:r>
            </a:p>
          </p:txBody>
        </p:sp>
        <p:sp>
          <p:nvSpPr>
            <p:cNvPr id="111635" name="Rectangle 19"/>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i="1"/>
                <a:t>integer</a:t>
              </a:r>
            </a:p>
          </p:txBody>
        </p:sp>
        <p:sp>
          <p:nvSpPr>
            <p:cNvPr id="111636" name="Rectangle 20"/>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sz="2800"/>
                <a:t>cell</a:t>
              </a:r>
            </a:p>
          </p:txBody>
        </p:sp>
        <p:sp>
          <p:nvSpPr>
            <p:cNvPr id="111637" name="Line 21"/>
            <p:cNvSpPr>
              <a:spLocks noChangeShapeType="1"/>
            </p:cNvSpPr>
            <p:nvPr/>
          </p:nvSpPr>
          <p:spPr bwMode="auto">
            <a:xfrm>
              <a:off x="4560" y="3360"/>
              <a:ext cx="1"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91939" name="Rectangle 3"/>
          <p:cNvSpPr>
            <a:spLocks noGrp="1" noChangeArrowheads="1"/>
          </p:cNvSpPr>
          <p:nvPr>
            <p:ph idx="1"/>
          </p:nvPr>
        </p:nvSpPr>
        <p:spPr>
          <a:xfrm>
            <a:off x="287338" y="1438275"/>
            <a:ext cx="8564562" cy="5038725"/>
          </a:xfrm>
          <a:noFill/>
        </p:spPr>
        <p:txBody>
          <a:bodyPr/>
          <a:lstStyle/>
          <a:p>
            <a:pPr>
              <a:lnSpc>
                <a:spcPct val="90000"/>
              </a:lnSpc>
              <a:spcBef>
                <a:spcPct val="11000"/>
              </a:spcBef>
              <a:buFontTx/>
              <a:buNone/>
            </a:pPr>
            <a:r>
              <a:rPr lang="zh-CN" altLang="en-US" b="1" smtClean="0"/>
              <a:t>重载符号</a:t>
            </a:r>
          </a:p>
          <a:p>
            <a:pPr>
              <a:lnSpc>
                <a:spcPct val="90000"/>
              </a:lnSpc>
              <a:spcBef>
                <a:spcPct val="11000"/>
              </a:spcBef>
              <a:buFontTx/>
              <a:buNone/>
            </a:pPr>
            <a:r>
              <a:rPr lang="zh-CN" altLang="en-US" b="1" smtClean="0">
                <a:latin typeface="宋体" charset="-122"/>
              </a:rPr>
              <a:t>		有多个含义，但在每个引用点</a:t>
            </a:r>
            <a:r>
              <a:rPr lang="zh-CN" altLang="en-US" b="1" smtClean="0"/>
              <a:t>的含义都是唯一的</a:t>
            </a:r>
          </a:p>
          <a:p>
            <a:pPr>
              <a:lnSpc>
                <a:spcPct val="90000"/>
              </a:lnSpc>
              <a:spcBef>
                <a:spcPct val="11000"/>
              </a:spcBef>
              <a:buFontTx/>
              <a:buNone/>
            </a:pPr>
            <a:r>
              <a:rPr lang="zh-CN" altLang="en-US" b="1" smtClean="0"/>
              <a:t>例如：</a:t>
            </a:r>
            <a:endParaRPr lang="en-US" altLang="zh-CN" b="1" smtClean="0"/>
          </a:p>
          <a:p>
            <a:pPr lvl="1">
              <a:lnSpc>
                <a:spcPct val="90000"/>
              </a:lnSpc>
              <a:spcBef>
                <a:spcPct val="11000"/>
              </a:spcBef>
            </a:pPr>
            <a:r>
              <a:rPr lang="zh-CN" altLang="en-US" b="1" smtClean="0"/>
              <a:t>加法算符+可用于不同类型，“</a:t>
            </a:r>
            <a:r>
              <a:rPr lang="en-US" altLang="zh-CN" b="1" smtClean="0"/>
              <a:t>+”</a:t>
            </a:r>
            <a:r>
              <a:rPr lang="zh-CN" altLang="en-US" b="1" smtClean="0"/>
              <a:t>是多个函数的名字，而不是一个多态函数的名字</a:t>
            </a:r>
            <a:endParaRPr lang="en-US" altLang="zh-CN" b="1" smtClean="0"/>
          </a:p>
          <a:p>
            <a:pPr lvl="1">
              <a:lnSpc>
                <a:spcPct val="90000"/>
              </a:lnSpc>
              <a:spcBef>
                <a:spcPct val="11000"/>
              </a:spcBef>
            </a:pPr>
            <a:r>
              <a:rPr lang="zh-CN" altLang="en-US" b="1" smtClean="0"/>
              <a:t>在</a:t>
            </a:r>
            <a:r>
              <a:rPr lang="en-US" altLang="zh-CN" b="1" smtClean="0"/>
              <a:t>Ada</a:t>
            </a:r>
            <a:r>
              <a:rPr lang="zh-CN" altLang="en-US" b="1" smtClean="0">
                <a:latin typeface="宋体" charset="-122"/>
              </a:rPr>
              <a:t>中，</a:t>
            </a:r>
            <a:r>
              <a:rPr lang="zh-CN" altLang="en-US" b="1" smtClean="0"/>
              <a:t>( ) </a:t>
            </a:r>
            <a:r>
              <a:rPr lang="zh-CN" altLang="en-US" b="1" smtClean="0">
                <a:latin typeface="宋体" charset="-122"/>
              </a:rPr>
              <a:t>是重载的，</a:t>
            </a:r>
            <a:r>
              <a:rPr lang="en-US" altLang="zh-CN" b="1" i="1" smtClean="0"/>
              <a:t>A</a:t>
            </a:r>
            <a:r>
              <a:rPr lang="en-US" altLang="zh-CN" b="1" smtClean="0"/>
              <a:t>( </a:t>
            </a:r>
            <a:r>
              <a:rPr lang="en-US" altLang="zh-CN" b="1" i="1" smtClean="0"/>
              <a:t>I</a:t>
            </a:r>
            <a:r>
              <a:rPr lang="en-US" altLang="zh-CN" b="1" smtClean="0"/>
              <a:t> ) </a:t>
            </a:r>
            <a:r>
              <a:rPr lang="zh-CN" altLang="en-US" b="1" smtClean="0"/>
              <a:t>有不同含义</a:t>
            </a:r>
          </a:p>
          <a:p>
            <a:pPr>
              <a:lnSpc>
                <a:spcPct val="90000"/>
              </a:lnSpc>
              <a:spcBef>
                <a:spcPct val="11000"/>
              </a:spcBef>
              <a:buFontTx/>
              <a:buNone/>
            </a:pPr>
            <a:endParaRPr lang="zh-CN" altLang="en-US" b="1" smtClean="0"/>
          </a:p>
          <a:p>
            <a:pPr>
              <a:lnSpc>
                <a:spcPct val="90000"/>
              </a:lnSpc>
              <a:spcBef>
                <a:spcPct val="11000"/>
              </a:spcBef>
              <a:buFontTx/>
              <a:buNone/>
            </a:pPr>
            <a:r>
              <a:rPr lang="zh-CN" altLang="en-US" b="1" smtClean="0"/>
              <a:t>重载的消除</a:t>
            </a:r>
          </a:p>
          <a:p>
            <a:pPr>
              <a:lnSpc>
                <a:spcPct val="90000"/>
              </a:lnSpc>
              <a:spcBef>
                <a:spcPct val="11000"/>
              </a:spcBef>
              <a:buFontTx/>
              <a:buNone/>
            </a:pPr>
            <a:r>
              <a:rPr lang="zh-CN" altLang="en-US" b="1" smtClean="0"/>
              <a:t>	</a:t>
            </a:r>
            <a:r>
              <a:rPr lang="zh-CN" altLang="en-US" b="1" smtClean="0">
                <a:latin typeface="宋体" charset="-122"/>
              </a:rPr>
              <a:t>在重载符号的引用点，其含义能确定到唯一</a:t>
            </a:r>
            <a:r>
              <a:rPr lang="zh-CN" altLang="en-US" b="1"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1939">
                                            <p:txEl>
                                              <p:pRg st="4" end="4"/>
                                            </p:txEl>
                                          </p:spTgt>
                                        </p:tgtEl>
                                        <p:attrNameLst>
                                          <p:attrName>style.visibility</p:attrName>
                                        </p:attrNameLst>
                                      </p:cBhvr>
                                      <p:to>
                                        <p:strVal val="visible"/>
                                      </p:to>
                                    </p:set>
                                    <p:animEffect transition="in" filter="box(in)">
                                      <p:cBhvr>
                                        <p:cTn id="7" dur="500"/>
                                        <p:tgtEl>
                                          <p:spTgt spid="119193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91939">
                                            <p:txEl>
                                              <p:pRg st="6" end="6"/>
                                            </p:txEl>
                                          </p:spTgt>
                                        </p:tgtEl>
                                        <p:attrNameLst>
                                          <p:attrName>style.visibility</p:attrName>
                                        </p:attrNameLst>
                                      </p:cBhvr>
                                      <p:to>
                                        <p:strVal val="visible"/>
                                      </p:to>
                                    </p:set>
                                    <p:animEffect transition="in" filter="box(in)">
                                      <p:cBhvr>
                                        <p:cTn id="12" dur="500"/>
                                        <p:tgtEl>
                                          <p:spTgt spid="1191939">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191939">
                                            <p:txEl>
                                              <p:pRg st="7" end="7"/>
                                            </p:txEl>
                                          </p:spTgt>
                                        </p:tgtEl>
                                        <p:attrNameLst>
                                          <p:attrName>style.visibility</p:attrName>
                                        </p:attrNameLst>
                                      </p:cBhvr>
                                      <p:to>
                                        <p:strVal val="visible"/>
                                      </p:to>
                                    </p:set>
                                    <p:animEffect transition="in" filter="box(in)">
                                      <p:cBhvr>
                                        <p:cTn id="15" dur="500"/>
                                        <p:tgtEl>
                                          <p:spTgt spid="1191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22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4</a:t>
            </a:r>
            <a:r>
              <a:rPr lang="zh-CN" altLang="en-US" b="1" smtClean="0"/>
              <a:t>、类型化的语言</a:t>
            </a:r>
          </a:p>
          <a:p>
            <a:r>
              <a:rPr lang="zh-CN" altLang="en-US" sz="2800" b="1" smtClean="0"/>
              <a:t>变量的类型</a:t>
            </a:r>
            <a:endParaRPr lang="zh-CN" altLang="en-US" sz="2800" b="1" smtClean="0">
              <a:latin typeface="宋体" charset="-122"/>
            </a:endParaRPr>
          </a:p>
          <a:p>
            <a:r>
              <a:rPr lang="zh-CN" altLang="en-US" sz="2800" b="1" smtClean="0"/>
              <a:t>类型化的语言</a:t>
            </a:r>
            <a:endParaRPr lang="zh-CN" altLang="en-US" sz="2800" b="1" smtClean="0">
              <a:latin typeface="宋体" charset="-122"/>
            </a:endParaRPr>
          </a:p>
          <a:p>
            <a:r>
              <a:rPr lang="zh-CN" altLang="en-US" sz="2800" b="1" smtClean="0"/>
              <a:t>未类型化的语言</a:t>
            </a:r>
          </a:p>
          <a:p>
            <a:pPr lvl="1"/>
            <a:r>
              <a:rPr lang="zh-CN" altLang="en-US" sz="2400" b="1" smtClean="0"/>
              <a:t>不限</a:t>
            </a:r>
            <a:r>
              <a:rPr lang="zh-CN" altLang="en-US" sz="2400" b="1" smtClean="0">
                <a:latin typeface="宋体" charset="-122"/>
              </a:rPr>
              <a:t>制变量值范围的语言：</a:t>
            </a:r>
          </a:p>
          <a:p>
            <a:pPr>
              <a:buFontTx/>
              <a:buNone/>
            </a:pPr>
            <a:r>
              <a:rPr lang="zh-CN" altLang="en-US" sz="2800" b="1" smtClean="0">
                <a:latin typeface="宋体" charset="-122"/>
              </a:rPr>
              <a:t>	  </a:t>
            </a:r>
            <a:r>
              <a:rPr lang="zh-CN" altLang="en-US" sz="2400" b="1" smtClean="0">
                <a:latin typeface="宋体" charset="-122"/>
              </a:rPr>
              <a:t>一个运算可以作用到任意的运算对象，其结果可能是一个有意义的值、一个错误、一个异常或一个语言未加定义的结果</a:t>
            </a:r>
            <a:endParaRPr lang="zh-CN" altLang="en-US" sz="2800" b="1" smtClean="0">
              <a:latin typeface="宋体" charset="-122"/>
            </a:endParaRPr>
          </a:p>
          <a:p>
            <a:pPr lvl="1"/>
            <a:r>
              <a:rPr lang="zh-CN" altLang="en-US" sz="2400" b="1" smtClean="0"/>
              <a:t>例如</a:t>
            </a:r>
            <a:r>
              <a:rPr lang="zh-CN" altLang="en-US" sz="2400" b="1" smtClean="0">
                <a:latin typeface="宋体" charset="-122"/>
              </a:rPr>
              <a:t>：</a:t>
            </a:r>
            <a:r>
              <a:rPr lang="en-US" altLang="zh-CN" sz="2400" b="1" smtClean="0"/>
              <a:t>LISP</a:t>
            </a:r>
            <a:r>
              <a:rPr lang="zh-CN" altLang="en-US" sz="2400" b="1" smtClean="0">
                <a:latin typeface="宋体" charset="-122"/>
              </a:rPr>
              <a:t>语言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3667"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5.6.1 </a:t>
            </a:r>
            <a:r>
              <a:rPr lang="zh-CN" altLang="en-US" b="1" smtClean="0"/>
              <a:t>子表达式的可能类型集合</a:t>
            </a:r>
          </a:p>
          <a:p>
            <a:pPr>
              <a:spcBef>
                <a:spcPct val="11000"/>
              </a:spcBef>
              <a:buFontTx/>
              <a:buNone/>
            </a:pPr>
            <a:r>
              <a:rPr lang="zh-CN" altLang="en-US" b="1" smtClean="0"/>
              <a:t>例</a:t>
            </a:r>
            <a:r>
              <a:rPr lang="zh-CN" altLang="en-US" b="1" smtClean="0">
                <a:ea typeface="黑体" pitchFamily="2" charset="-122"/>
              </a:rPr>
              <a:t>  </a:t>
            </a:r>
            <a:r>
              <a:rPr lang="en-US" altLang="zh-CN" b="1" smtClean="0"/>
              <a:t>Ada</a:t>
            </a:r>
            <a:r>
              <a:rPr lang="zh-CN" altLang="en-US" b="1" smtClean="0"/>
              <a:t>语言</a:t>
            </a:r>
          </a:p>
          <a:p>
            <a:pPr>
              <a:spcBef>
                <a:spcPct val="11000"/>
              </a:spcBef>
              <a:buFontTx/>
              <a:buNone/>
            </a:pPr>
            <a:r>
              <a:rPr lang="zh-CN" altLang="en-US" b="1" smtClean="0"/>
              <a:t>声明：</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i,</a:t>
            </a:r>
            <a:r>
              <a:rPr lang="en-US" altLang="zh-CN" b="1" smtClean="0"/>
              <a:t> </a:t>
            </a:r>
            <a:r>
              <a:rPr lang="en-US" altLang="zh-CN" b="1" i="1" smtClean="0"/>
              <a:t>j</a:t>
            </a:r>
            <a:r>
              <a:rPr lang="en-US" altLang="zh-CN" b="1" smtClean="0"/>
              <a:t> : integer ) return complex;</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i="1" smtClean="0"/>
              <a:t>y</a:t>
            </a:r>
            <a:r>
              <a:rPr lang="en-US" altLang="zh-CN" b="1" smtClean="0"/>
              <a:t> : complex ) return complex;</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4691"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5.6.1 </a:t>
            </a:r>
            <a:r>
              <a:rPr lang="zh-CN" altLang="en-US" b="1" smtClean="0"/>
              <a:t>子表达式的可能类型集合</a:t>
            </a:r>
          </a:p>
          <a:p>
            <a:pPr>
              <a:spcBef>
                <a:spcPct val="11000"/>
              </a:spcBef>
              <a:buFontTx/>
              <a:buNone/>
            </a:pPr>
            <a:r>
              <a:rPr lang="zh-CN" altLang="en-US" b="1" smtClean="0"/>
              <a:t>例</a:t>
            </a:r>
            <a:r>
              <a:rPr lang="zh-CN" altLang="en-US" b="1" smtClean="0">
                <a:ea typeface="黑体" pitchFamily="2" charset="-122"/>
              </a:rPr>
              <a:t>  </a:t>
            </a:r>
            <a:r>
              <a:rPr lang="en-US" altLang="zh-CN" b="1" smtClean="0"/>
              <a:t>Ada</a:t>
            </a:r>
            <a:r>
              <a:rPr lang="zh-CN" altLang="en-US" b="1" smtClean="0"/>
              <a:t>语言</a:t>
            </a:r>
          </a:p>
          <a:p>
            <a:pPr>
              <a:spcBef>
                <a:spcPct val="11000"/>
              </a:spcBef>
              <a:buFontTx/>
              <a:buNone/>
            </a:pPr>
            <a:r>
              <a:rPr lang="zh-CN" altLang="en-US" b="1" smtClean="0"/>
              <a:t>声明：</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i,</a:t>
            </a:r>
            <a:r>
              <a:rPr lang="en-US" altLang="zh-CN" b="1" smtClean="0"/>
              <a:t> </a:t>
            </a:r>
            <a:r>
              <a:rPr lang="en-US" altLang="zh-CN" b="1" i="1" smtClean="0"/>
              <a:t>j</a:t>
            </a:r>
            <a:r>
              <a:rPr lang="en-US" altLang="zh-CN" b="1" smtClean="0"/>
              <a:t> : integer ) return complex;</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i="1" smtClean="0"/>
              <a:t>y</a:t>
            </a:r>
            <a:r>
              <a:rPr lang="en-US" altLang="zh-CN" b="1" smtClean="0"/>
              <a:t> : complex ) return complex;</a:t>
            </a:r>
          </a:p>
          <a:p>
            <a:pPr>
              <a:spcBef>
                <a:spcPct val="11000"/>
              </a:spcBef>
              <a:buFontTx/>
              <a:buNone/>
            </a:pPr>
            <a:r>
              <a:rPr lang="zh-CN" altLang="en-US" b="1" smtClean="0"/>
              <a:t>使得算符</a:t>
            </a:r>
            <a:r>
              <a:rPr lang="en-US" altLang="zh-CN" b="1" smtClean="0">
                <a:sym typeface="Symbol" pitchFamily="18" charset="2"/>
              </a:rPr>
              <a:t></a:t>
            </a:r>
            <a:r>
              <a:rPr lang="zh-CN" altLang="en-US" b="1" smtClean="0"/>
              <a:t>重载，</a:t>
            </a:r>
            <a:r>
              <a:rPr lang="zh-CN" altLang="en-US" b="1" smtClean="0">
                <a:latin typeface="宋体" charset="-122"/>
              </a:rPr>
              <a:t>可能的类型包括：</a:t>
            </a:r>
            <a:endParaRPr lang="zh-CN" altLang="en-US" b="1" smtClean="0"/>
          </a:p>
          <a:p>
            <a:pPr>
              <a:spcBef>
                <a:spcPct val="11000"/>
              </a:spcBef>
              <a:buFontTx/>
              <a:buNone/>
            </a:pPr>
            <a:r>
              <a:rPr lang="en-US" altLang="zh-CN" b="1" i="1" smtClean="0"/>
              <a:t>integer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	  </a:t>
            </a:r>
            <a:r>
              <a:rPr lang="en-US" altLang="zh-CN" b="1" smtClean="0">
                <a:solidFill>
                  <a:srgbClr val="00FF00"/>
                </a:solidFill>
              </a:rPr>
              <a:t>--</a:t>
            </a:r>
            <a:r>
              <a:rPr lang="zh-CN" altLang="en-US" b="1" smtClean="0">
                <a:solidFill>
                  <a:srgbClr val="00FF00"/>
                </a:solidFill>
              </a:rPr>
              <a:t>这是预定义的类型</a:t>
            </a:r>
          </a:p>
          <a:p>
            <a:pPr>
              <a:spcBef>
                <a:spcPct val="11000"/>
              </a:spcBef>
              <a:buFontTx/>
              <a:buNone/>
            </a:pP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i="1" smtClean="0"/>
              <a:t> complex</a:t>
            </a:r>
            <a:endParaRPr lang="en-US" altLang="zh-CN" b="1" smtClean="0"/>
          </a:p>
          <a:p>
            <a:pPr>
              <a:spcBef>
                <a:spcPct val="11000"/>
              </a:spcBef>
              <a:buFontTx/>
              <a:buNone/>
            </a:pPr>
            <a:r>
              <a:rPr lang="en-US" altLang="zh-CN" b="1" i="1" smtClean="0"/>
              <a:t>complex </a:t>
            </a:r>
            <a:r>
              <a:rPr lang="en-US" altLang="zh-CN" b="1" smtClean="0">
                <a:sym typeface="Symbol" pitchFamily="18" charset="2"/>
              </a:rPr>
              <a:t></a:t>
            </a:r>
            <a:r>
              <a:rPr lang="en-US" altLang="zh-CN" b="1" i="1" smtClean="0"/>
              <a:t> complex</a:t>
            </a:r>
            <a:r>
              <a:rPr lang="en-US" altLang="zh-CN" b="1" smtClean="0"/>
              <a:t> </a:t>
            </a:r>
            <a:r>
              <a:rPr lang="en-US" altLang="zh-CN" b="1" smtClean="0">
                <a:sym typeface="Symbol" pitchFamily="18" charset="2"/>
              </a:rPr>
              <a:t></a:t>
            </a:r>
            <a:r>
              <a:rPr lang="en-US" altLang="zh-CN" b="1" smtClean="0"/>
              <a:t> </a:t>
            </a:r>
            <a:r>
              <a:rPr lang="en-US" altLang="zh-CN" b="1" i="1" smtClean="0"/>
              <a:t>complex</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5715"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5.6.1 </a:t>
            </a:r>
            <a:r>
              <a:rPr lang="zh-CN" altLang="en-US" b="1" smtClean="0"/>
              <a:t>子表达式的可能类型集合</a:t>
            </a:r>
          </a:p>
          <a:p>
            <a:pPr>
              <a:spcBef>
                <a:spcPct val="11000"/>
              </a:spcBef>
              <a:buFontTx/>
              <a:buNone/>
            </a:pPr>
            <a:r>
              <a:rPr lang="zh-CN" altLang="en-US" b="1" smtClean="0"/>
              <a:t>例</a:t>
            </a:r>
            <a:r>
              <a:rPr lang="zh-CN" altLang="en-US" b="1" smtClean="0">
                <a:ea typeface="黑体" pitchFamily="2" charset="-122"/>
              </a:rPr>
              <a:t>  </a:t>
            </a:r>
            <a:r>
              <a:rPr lang="en-US" altLang="zh-CN" b="1" smtClean="0"/>
              <a:t>Ada</a:t>
            </a:r>
            <a:r>
              <a:rPr lang="zh-CN" altLang="en-US" b="1" smtClean="0"/>
              <a:t>语言</a:t>
            </a:r>
          </a:p>
          <a:p>
            <a:pPr>
              <a:spcBef>
                <a:spcPct val="11000"/>
              </a:spcBef>
              <a:buFontTx/>
              <a:buNone/>
            </a:pPr>
            <a:r>
              <a:rPr lang="zh-CN" altLang="en-US" b="1" smtClean="0"/>
              <a:t>声明：</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i,</a:t>
            </a:r>
            <a:r>
              <a:rPr lang="en-US" altLang="zh-CN" b="1" smtClean="0"/>
              <a:t> </a:t>
            </a:r>
            <a:r>
              <a:rPr lang="en-US" altLang="zh-CN" b="1" i="1" smtClean="0"/>
              <a:t>j</a:t>
            </a:r>
            <a:r>
              <a:rPr lang="en-US" altLang="zh-CN" b="1" smtClean="0"/>
              <a:t> : integer ) return complex;</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i="1" smtClean="0"/>
              <a:t>y</a:t>
            </a:r>
            <a:r>
              <a:rPr lang="en-US" altLang="zh-CN" b="1" smtClean="0"/>
              <a:t> : complex ) return complex;</a:t>
            </a:r>
          </a:p>
          <a:p>
            <a:pPr>
              <a:spcBef>
                <a:spcPct val="11000"/>
              </a:spcBef>
              <a:buFontTx/>
              <a:buNone/>
            </a:pPr>
            <a:r>
              <a:rPr lang="zh-CN" altLang="en-US" b="1" smtClean="0"/>
              <a:t>使得算符</a:t>
            </a:r>
            <a:r>
              <a:rPr lang="en-US" altLang="zh-CN" b="1" smtClean="0">
                <a:sym typeface="Symbol" pitchFamily="18" charset="2"/>
              </a:rPr>
              <a:t></a:t>
            </a:r>
            <a:r>
              <a:rPr lang="zh-CN" altLang="en-US" b="1" smtClean="0"/>
              <a:t>重载，</a:t>
            </a:r>
            <a:r>
              <a:rPr lang="zh-CN" altLang="en-US" b="1" smtClean="0">
                <a:latin typeface="宋体" charset="-122"/>
              </a:rPr>
              <a:t>可能的类型包括：</a:t>
            </a:r>
            <a:endParaRPr lang="zh-CN" altLang="en-US" b="1" smtClean="0"/>
          </a:p>
          <a:p>
            <a:pPr>
              <a:spcBef>
                <a:spcPct val="11000"/>
              </a:spcBef>
              <a:buFontTx/>
              <a:buNone/>
            </a:pPr>
            <a:r>
              <a:rPr lang="en-US" altLang="zh-CN" b="1" i="1" smtClean="0"/>
              <a:t>integer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			</a:t>
            </a:r>
            <a:r>
              <a:rPr lang="en-US" altLang="zh-CN" b="1" smtClean="0">
                <a:solidFill>
                  <a:srgbClr val="00FF00"/>
                </a:solidFill>
              </a:rPr>
              <a:t>2 </a:t>
            </a:r>
            <a:r>
              <a:rPr lang="en-US" altLang="zh-CN" b="1" smtClean="0">
                <a:solidFill>
                  <a:srgbClr val="00FF00"/>
                </a:solidFill>
                <a:sym typeface="Symbol" pitchFamily="18" charset="2"/>
              </a:rPr>
              <a:t></a:t>
            </a:r>
            <a:r>
              <a:rPr lang="en-US" altLang="zh-CN" b="1" smtClean="0">
                <a:solidFill>
                  <a:srgbClr val="00FF00"/>
                </a:solidFill>
              </a:rPr>
              <a:t> (3 </a:t>
            </a:r>
            <a:r>
              <a:rPr lang="en-US" altLang="zh-CN" b="1" smtClean="0">
                <a:solidFill>
                  <a:srgbClr val="00FF00"/>
                </a:solidFill>
                <a:sym typeface="Symbol" pitchFamily="18" charset="2"/>
              </a:rPr>
              <a:t></a:t>
            </a:r>
            <a:r>
              <a:rPr lang="en-US" altLang="zh-CN" b="1" smtClean="0">
                <a:solidFill>
                  <a:srgbClr val="00FF00"/>
                </a:solidFill>
              </a:rPr>
              <a:t> 5)</a:t>
            </a:r>
            <a:r>
              <a:rPr lang="en-US" altLang="zh-CN" b="1" i="1" smtClean="0"/>
              <a:t> </a:t>
            </a:r>
            <a:endParaRPr lang="en-US" altLang="zh-CN" b="1" smtClean="0"/>
          </a:p>
          <a:p>
            <a:pPr>
              <a:spcBef>
                <a:spcPct val="11000"/>
              </a:spcBef>
              <a:buFontTx/>
              <a:buNone/>
            </a:pP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i="1" smtClean="0"/>
              <a:t> complex		</a:t>
            </a:r>
            <a:endParaRPr lang="en-US" altLang="zh-CN" b="1" smtClean="0"/>
          </a:p>
          <a:p>
            <a:pPr>
              <a:spcBef>
                <a:spcPct val="11000"/>
              </a:spcBef>
              <a:buFontTx/>
              <a:buNone/>
            </a:pPr>
            <a:r>
              <a:rPr lang="en-US" altLang="zh-CN" b="1" i="1" smtClean="0"/>
              <a:t>complex </a:t>
            </a:r>
            <a:r>
              <a:rPr lang="en-US" altLang="zh-CN" b="1" smtClean="0">
                <a:sym typeface="Symbol" pitchFamily="18" charset="2"/>
              </a:rPr>
              <a:t></a:t>
            </a:r>
            <a:r>
              <a:rPr lang="en-US" altLang="zh-CN" b="1" i="1" smtClean="0"/>
              <a:t> complex</a:t>
            </a:r>
            <a:r>
              <a:rPr lang="en-US" altLang="zh-CN" b="1" smtClean="0"/>
              <a:t> </a:t>
            </a:r>
            <a:r>
              <a:rPr lang="en-US" altLang="zh-CN" b="1" smtClean="0">
                <a:sym typeface="Symbol" pitchFamily="18" charset="2"/>
              </a:rPr>
              <a:t></a:t>
            </a:r>
            <a:r>
              <a:rPr lang="en-US" altLang="zh-CN" b="1" smtClean="0"/>
              <a:t> </a:t>
            </a:r>
            <a:r>
              <a:rPr lang="en-US" altLang="zh-CN" b="1" i="1" smtClean="0"/>
              <a:t>complex</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6739"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ea typeface="黑体" pitchFamily="2" charset="-122"/>
              </a:rPr>
              <a:t>5.6.1 </a:t>
            </a:r>
            <a:r>
              <a:rPr lang="zh-CN" altLang="en-US" b="1" smtClean="0"/>
              <a:t>子表达式的可能类型集合</a:t>
            </a:r>
          </a:p>
          <a:p>
            <a:pPr>
              <a:spcBef>
                <a:spcPct val="11000"/>
              </a:spcBef>
              <a:buFontTx/>
              <a:buNone/>
            </a:pPr>
            <a:r>
              <a:rPr lang="zh-CN" altLang="en-US" b="1" smtClean="0"/>
              <a:t>例</a:t>
            </a:r>
            <a:r>
              <a:rPr lang="zh-CN" altLang="en-US" b="1" smtClean="0">
                <a:ea typeface="黑体" pitchFamily="2" charset="-122"/>
              </a:rPr>
              <a:t>  </a:t>
            </a:r>
            <a:r>
              <a:rPr lang="en-US" altLang="zh-CN" b="1" smtClean="0"/>
              <a:t>Ada</a:t>
            </a:r>
            <a:r>
              <a:rPr lang="zh-CN" altLang="en-US" b="1" smtClean="0"/>
              <a:t>语言</a:t>
            </a:r>
          </a:p>
          <a:p>
            <a:pPr>
              <a:spcBef>
                <a:spcPct val="11000"/>
              </a:spcBef>
              <a:buFontTx/>
              <a:buNone/>
            </a:pPr>
            <a:r>
              <a:rPr lang="zh-CN" altLang="en-US" b="1" smtClean="0"/>
              <a:t>声明：</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i,</a:t>
            </a:r>
            <a:r>
              <a:rPr lang="en-US" altLang="zh-CN" b="1" smtClean="0"/>
              <a:t> </a:t>
            </a:r>
            <a:r>
              <a:rPr lang="en-US" altLang="zh-CN" b="1" i="1" smtClean="0"/>
              <a:t>j</a:t>
            </a:r>
            <a:r>
              <a:rPr lang="en-US" altLang="zh-CN" b="1" smtClean="0"/>
              <a:t> : integer ) return complex;</a:t>
            </a:r>
          </a:p>
          <a:p>
            <a:pPr>
              <a:spcBef>
                <a:spcPct val="11000"/>
              </a:spcBef>
              <a:buFontTx/>
              <a:buNone/>
            </a:pPr>
            <a:r>
              <a:rPr lang="en-US" altLang="zh-CN" b="1" smtClean="0"/>
              <a:t>function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i="1" smtClean="0"/>
              <a:t>y</a:t>
            </a:r>
            <a:r>
              <a:rPr lang="en-US" altLang="zh-CN" b="1" smtClean="0"/>
              <a:t> : complex ) return complex;</a:t>
            </a:r>
          </a:p>
          <a:p>
            <a:pPr>
              <a:spcBef>
                <a:spcPct val="11000"/>
              </a:spcBef>
              <a:buFontTx/>
              <a:buNone/>
            </a:pPr>
            <a:r>
              <a:rPr lang="zh-CN" altLang="en-US" b="1" smtClean="0"/>
              <a:t>使得算符</a:t>
            </a:r>
            <a:r>
              <a:rPr lang="en-US" altLang="zh-CN" b="1" smtClean="0">
                <a:sym typeface="Symbol" pitchFamily="18" charset="2"/>
              </a:rPr>
              <a:t></a:t>
            </a:r>
            <a:r>
              <a:rPr lang="zh-CN" altLang="en-US" b="1" smtClean="0"/>
              <a:t>重载，</a:t>
            </a:r>
            <a:r>
              <a:rPr lang="zh-CN" altLang="en-US" b="1" smtClean="0">
                <a:latin typeface="宋体" charset="-122"/>
              </a:rPr>
              <a:t>可能的类型包括：</a:t>
            </a:r>
            <a:endParaRPr lang="zh-CN" altLang="en-US" b="1" smtClean="0"/>
          </a:p>
          <a:p>
            <a:pPr>
              <a:spcBef>
                <a:spcPct val="11000"/>
              </a:spcBef>
              <a:buFontTx/>
              <a:buNone/>
            </a:pPr>
            <a:r>
              <a:rPr lang="en-US" altLang="zh-CN" b="1" i="1" smtClean="0"/>
              <a:t>integer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			</a:t>
            </a:r>
            <a:r>
              <a:rPr lang="en-US" altLang="zh-CN" b="1" smtClean="0">
                <a:solidFill>
                  <a:srgbClr val="00FF00"/>
                </a:solidFill>
              </a:rPr>
              <a:t>2 </a:t>
            </a:r>
            <a:r>
              <a:rPr lang="en-US" altLang="zh-CN" b="1" smtClean="0">
                <a:solidFill>
                  <a:srgbClr val="00FF00"/>
                </a:solidFill>
                <a:sym typeface="Symbol" pitchFamily="18" charset="2"/>
              </a:rPr>
              <a:t></a:t>
            </a:r>
            <a:r>
              <a:rPr lang="en-US" altLang="zh-CN" b="1" smtClean="0">
                <a:solidFill>
                  <a:srgbClr val="00FF00"/>
                </a:solidFill>
              </a:rPr>
              <a:t> (3 </a:t>
            </a:r>
            <a:r>
              <a:rPr lang="en-US" altLang="zh-CN" b="1" smtClean="0">
                <a:solidFill>
                  <a:srgbClr val="00FF00"/>
                </a:solidFill>
                <a:sym typeface="Symbol" pitchFamily="18" charset="2"/>
              </a:rPr>
              <a:t></a:t>
            </a:r>
            <a:r>
              <a:rPr lang="en-US" altLang="zh-CN" b="1" smtClean="0">
                <a:solidFill>
                  <a:srgbClr val="00FF00"/>
                </a:solidFill>
              </a:rPr>
              <a:t> 5)</a:t>
            </a:r>
            <a:r>
              <a:rPr lang="en-US" altLang="zh-CN" b="1" i="1" smtClean="0"/>
              <a:t> </a:t>
            </a:r>
            <a:endParaRPr lang="en-US" altLang="zh-CN" b="1" smtClean="0"/>
          </a:p>
          <a:p>
            <a:pPr>
              <a:spcBef>
                <a:spcPct val="11000"/>
              </a:spcBef>
              <a:buFontTx/>
              <a:buNone/>
            </a:pPr>
            <a:r>
              <a:rPr lang="en-US" altLang="zh-CN" b="1" i="1" smtClean="0"/>
              <a:t>integer</a:t>
            </a:r>
            <a:r>
              <a:rPr lang="en-US" altLang="zh-CN" b="1" smtClean="0"/>
              <a:t> </a:t>
            </a:r>
            <a:r>
              <a:rPr lang="en-US" altLang="zh-CN" b="1" smtClean="0">
                <a:sym typeface="Symbol" pitchFamily="18" charset="2"/>
              </a:rPr>
              <a:t></a:t>
            </a:r>
            <a:r>
              <a:rPr lang="en-US" altLang="zh-CN" b="1" smtClean="0"/>
              <a:t> </a:t>
            </a:r>
            <a:r>
              <a:rPr lang="en-US" altLang="zh-CN" b="1" i="1" smtClean="0"/>
              <a:t>integer</a:t>
            </a:r>
            <a:r>
              <a:rPr lang="en-US" altLang="zh-CN" b="1" smtClean="0"/>
              <a:t> </a:t>
            </a:r>
            <a:r>
              <a:rPr lang="en-US" altLang="zh-CN" b="1" smtClean="0">
                <a:sym typeface="Symbol" pitchFamily="18" charset="2"/>
              </a:rPr>
              <a:t></a:t>
            </a:r>
            <a:r>
              <a:rPr lang="en-US" altLang="zh-CN" b="1" i="1" smtClean="0"/>
              <a:t> complex		</a:t>
            </a:r>
            <a:r>
              <a:rPr lang="en-US" altLang="zh-CN" b="1" smtClean="0">
                <a:solidFill>
                  <a:srgbClr val="00FF00"/>
                </a:solidFill>
              </a:rPr>
              <a:t>(3 </a:t>
            </a:r>
            <a:r>
              <a:rPr lang="en-US" altLang="zh-CN" b="1" smtClean="0">
                <a:solidFill>
                  <a:srgbClr val="00FF00"/>
                </a:solidFill>
                <a:sym typeface="Symbol" pitchFamily="18" charset="2"/>
              </a:rPr>
              <a:t></a:t>
            </a:r>
            <a:r>
              <a:rPr lang="en-US" altLang="zh-CN" b="1" smtClean="0">
                <a:solidFill>
                  <a:srgbClr val="00FF00"/>
                </a:solidFill>
              </a:rPr>
              <a:t> 5) </a:t>
            </a:r>
            <a:r>
              <a:rPr lang="en-US" altLang="zh-CN" b="1" smtClean="0">
                <a:solidFill>
                  <a:srgbClr val="00FF00"/>
                </a:solidFill>
                <a:sym typeface="Symbol" pitchFamily="18" charset="2"/>
              </a:rPr>
              <a:t></a:t>
            </a:r>
            <a:r>
              <a:rPr lang="en-US" altLang="zh-CN" b="1" i="1" smtClean="0">
                <a:solidFill>
                  <a:srgbClr val="00FF00"/>
                </a:solidFill>
              </a:rPr>
              <a:t> z</a:t>
            </a:r>
            <a:r>
              <a:rPr lang="en-US" altLang="zh-CN" b="1" i="1" smtClean="0"/>
              <a:t> </a:t>
            </a:r>
            <a:endParaRPr lang="en-US" altLang="zh-CN" b="1" smtClean="0"/>
          </a:p>
          <a:p>
            <a:pPr>
              <a:spcBef>
                <a:spcPct val="11000"/>
              </a:spcBef>
              <a:buFontTx/>
              <a:buNone/>
            </a:pPr>
            <a:r>
              <a:rPr lang="en-US" altLang="zh-CN" b="1" i="1" smtClean="0"/>
              <a:t>complex </a:t>
            </a:r>
            <a:r>
              <a:rPr lang="en-US" altLang="zh-CN" b="1" smtClean="0">
                <a:sym typeface="Symbol" pitchFamily="18" charset="2"/>
              </a:rPr>
              <a:t></a:t>
            </a:r>
            <a:r>
              <a:rPr lang="en-US" altLang="zh-CN" b="1" i="1" smtClean="0"/>
              <a:t> complex</a:t>
            </a:r>
            <a:r>
              <a:rPr lang="en-US" altLang="zh-CN" b="1" smtClean="0"/>
              <a:t> </a:t>
            </a:r>
            <a:r>
              <a:rPr lang="en-US" altLang="zh-CN" b="1" smtClean="0">
                <a:sym typeface="Symbol" pitchFamily="18" charset="2"/>
              </a:rPr>
              <a:t></a:t>
            </a:r>
            <a:r>
              <a:rPr lang="en-US" altLang="zh-CN" b="1" smtClean="0"/>
              <a:t> </a:t>
            </a:r>
            <a:r>
              <a:rPr lang="en-US" altLang="zh-CN" b="1" i="1" smtClean="0"/>
              <a:t>complex</a:t>
            </a:r>
            <a:r>
              <a:rPr lang="en-US" altLang="zh-CN" b="1" smtClean="0"/>
              <a:t> 		</a:t>
            </a:r>
            <a:r>
              <a:rPr lang="en-US" altLang="zh-CN" b="1" i="1" smtClean="0">
                <a:solidFill>
                  <a:srgbClr val="00FF00"/>
                </a:solidFill>
              </a:rPr>
              <a:t>z</a:t>
            </a:r>
            <a:r>
              <a:rPr lang="zh-CN" altLang="en-US" b="1" smtClean="0">
                <a:solidFill>
                  <a:srgbClr val="00FF00"/>
                </a:solidFill>
                <a:latin typeface="宋体" charset="-122"/>
              </a:rPr>
              <a:t>是复型</a:t>
            </a:r>
            <a:r>
              <a:rPr lang="zh-CN" altLang="en-US" b="1" smtClean="0"/>
              <a:t>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7763"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latin typeface="宋体" charset="-122"/>
              </a:rPr>
              <a:t>以</a:t>
            </a:r>
            <a:r>
              <a:rPr lang="zh-CN" altLang="en-US" b="1" smtClean="0"/>
              <a:t>函数应用为例，考虑类型检查</a:t>
            </a:r>
          </a:p>
          <a:p>
            <a:pPr>
              <a:spcBef>
                <a:spcPct val="11000"/>
              </a:spcBef>
              <a:buFontTx/>
              <a:buNone/>
            </a:pPr>
            <a:endParaRPr lang="zh-CN" altLang="en-US" b="1" smtClean="0">
              <a:latin typeface="宋体" charset="-122"/>
            </a:endParaRPr>
          </a:p>
          <a:p>
            <a:pPr>
              <a:spcBef>
                <a:spcPct val="11000"/>
              </a:spcBef>
              <a:buFontTx/>
              <a:buNone/>
            </a:pPr>
            <a:r>
              <a:rPr lang="zh-CN" altLang="en-US" b="1" smtClean="0">
                <a:latin typeface="宋体" charset="-122"/>
              </a:rPr>
              <a:t>	在每个表达式都有唯一的类型</a:t>
            </a:r>
            <a:r>
              <a:rPr lang="zh-CN" altLang="en-US" b="1" smtClean="0"/>
              <a:t>时，函数应用</a:t>
            </a:r>
          </a:p>
          <a:p>
            <a:pPr>
              <a:spcBef>
                <a:spcPct val="11000"/>
              </a:spcBef>
              <a:buFontTx/>
              <a:buNone/>
            </a:pPr>
            <a:r>
              <a:rPr lang="zh-CN" altLang="en-US" b="1" smtClean="0"/>
              <a:t>的类型检查是：</a:t>
            </a:r>
          </a:p>
          <a:p>
            <a:pPr>
              <a:spcBef>
                <a:spcPct val="11000"/>
              </a:spcBef>
              <a:buFontTx/>
              <a:buNone/>
            </a:pPr>
            <a:r>
              <a:rPr lang="en-US" altLang="zh-CN" b="1" i="1" smtClean="0"/>
              <a:t>E</a:t>
            </a:r>
            <a:r>
              <a:rPr lang="en-US" altLang="zh-CN" b="1" smtClean="0">
                <a:sym typeface="Symbol" pitchFamily="18" charset="2"/>
              </a:rPr>
              <a:t></a:t>
            </a:r>
            <a:r>
              <a:rPr lang="en-US" altLang="zh-CN" b="1" i="1" smtClean="0"/>
              <a:t>E</a:t>
            </a:r>
            <a:r>
              <a:rPr lang="en-US" altLang="zh-CN" sz="3600" b="1" baseline="-30000" smtClean="0"/>
              <a:t>1</a:t>
            </a:r>
            <a:r>
              <a:rPr lang="en-US" altLang="zh-CN" b="1" smtClean="0"/>
              <a:t> (</a:t>
            </a:r>
            <a:r>
              <a:rPr lang="en-US" altLang="zh-CN" b="1" i="1" smtClean="0"/>
              <a:t>E</a:t>
            </a:r>
            <a:r>
              <a:rPr lang="en-US" altLang="zh-CN" sz="3600" b="1" baseline="-30000" smtClean="0"/>
              <a:t>2</a:t>
            </a:r>
            <a:r>
              <a:rPr lang="en-US" altLang="zh-CN" b="1" smtClean="0"/>
              <a:t> ) {</a:t>
            </a:r>
            <a:r>
              <a:rPr lang="en-US" altLang="zh-CN" b="1" i="1" smtClean="0"/>
              <a:t>E</a:t>
            </a:r>
            <a:r>
              <a:rPr lang="en-US" altLang="zh-CN" b="1" smtClean="0"/>
              <a:t>. </a:t>
            </a:r>
            <a:r>
              <a:rPr lang="en-US" altLang="zh-CN" b="1" i="1" smtClean="0"/>
              <a:t>type</a:t>
            </a:r>
            <a:r>
              <a:rPr lang="en-US" altLang="zh-CN" b="1" smtClean="0"/>
              <a:t> = </a:t>
            </a:r>
          </a:p>
          <a:p>
            <a:pPr>
              <a:spcBef>
                <a:spcPct val="11000"/>
              </a:spcBef>
              <a:buFontTx/>
              <a:buNone/>
            </a:pPr>
            <a:r>
              <a:rPr lang="en-US" altLang="zh-CN" b="1" smtClean="0"/>
              <a:t>			   if </a:t>
            </a:r>
            <a:r>
              <a:rPr lang="en-US" altLang="zh-CN" b="1" i="1" smtClean="0"/>
              <a:t>E</a:t>
            </a:r>
            <a:r>
              <a:rPr lang="en-US" altLang="zh-CN" b="1" baseline="-30000" smtClean="0"/>
              <a:t>2</a:t>
            </a:r>
            <a:r>
              <a:rPr lang="en-US" altLang="zh-CN" b="1" smtClean="0"/>
              <a:t>. </a:t>
            </a:r>
            <a:r>
              <a:rPr lang="en-US" altLang="zh-CN" b="1" i="1" smtClean="0"/>
              <a:t>type</a:t>
            </a:r>
            <a:r>
              <a:rPr lang="en-US" altLang="zh-CN" b="1" smtClean="0"/>
              <a:t> == </a:t>
            </a:r>
            <a:r>
              <a:rPr lang="en-US" altLang="zh-CN" b="1" i="1" smtClean="0"/>
              <a:t>s </a:t>
            </a:r>
            <a:r>
              <a:rPr lang="en-US" altLang="zh-CN" b="1" smtClean="0"/>
              <a:t>and</a:t>
            </a:r>
            <a:r>
              <a:rPr lang="en-US" altLang="zh-CN" b="1" i="1" smtClean="0"/>
              <a:t> E</a:t>
            </a:r>
            <a:r>
              <a:rPr lang="en-US" altLang="zh-CN" b="1" baseline="-30000" smtClean="0"/>
              <a:t>1</a:t>
            </a:r>
            <a:r>
              <a:rPr lang="en-US" altLang="zh-CN" b="1" smtClean="0"/>
              <a:t>. </a:t>
            </a:r>
            <a:r>
              <a:rPr lang="en-US" altLang="zh-CN" b="1" i="1" smtClean="0"/>
              <a:t>type</a:t>
            </a:r>
            <a:r>
              <a:rPr lang="en-US" altLang="zh-CN" b="1" smtClean="0"/>
              <a:t> == </a:t>
            </a:r>
            <a:r>
              <a:rPr lang="en-US" altLang="zh-CN" b="1" i="1" smtClean="0"/>
              <a:t>s</a:t>
            </a:r>
            <a:r>
              <a:rPr lang="en-US" altLang="zh-CN" b="1" smtClean="0"/>
              <a:t> </a:t>
            </a:r>
            <a:r>
              <a:rPr lang="en-US" altLang="zh-CN" b="1" smtClean="0">
                <a:sym typeface="Symbol" pitchFamily="18" charset="2"/>
              </a:rPr>
              <a:t></a:t>
            </a:r>
            <a:r>
              <a:rPr lang="en-US" altLang="zh-CN" b="1" smtClean="0"/>
              <a:t> </a:t>
            </a:r>
            <a:r>
              <a:rPr lang="en-US" altLang="zh-CN" b="1" i="1" smtClean="0"/>
              <a:t>t </a:t>
            </a:r>
          </a:p>
          <a:p>
            <a:pPr>
              <a:spcBef>
                <a:spcPct val="11000"/>
              </a:spcBef>
              <a:buFontTx/>
              <a:buNone/>
            </a:pPr>
            <a:r>
              <a:rPr lang="en-US" altLang="zh-CN" b="1" i="1" smtClean="0"/>
              <a:t>				</a:t>
            </a:r>
            <a:r>
              <a:rPr lang="en-US" altLang="zh-CN" b="1" smtClean="0"/>
              <a:t>then </a:t>
            </a:r>
            <a:r>
              <a:rPr lang="en-US" altLang="zh-CN" b="1" i="1" smtClean="0"/>
              <a:t>t</a:t>
            </a:r>
            <a:r>
              <a:rPr lang="en-US" altLang="zh-CN" b="1" smtClean="0"/>
              <a:t> </a:t>
            </a:r>
          </a:p>
          <a:p>
            <a:pPr>
              <a:spcBef>
                <a:spcPct val="11000"/>
              </a:spcBef>
              <a:buFontTx/>
              <a:buNone/>
            </a:pPr>
            <a:r>
              <a:rPr lang="en-US" altLang="zh-CN" b="1" smtClean="0"/>
              <a:t>				else </a:t>
            </a:r>
            <a:r>
              <a:rPr lang="en-US" altLang="zh-CN" b="1" i="1" smtClean="0"/>
              <a:t>type</a:t>
            </a:r>
            <a:r>
              <a:rPr lang="en-US" altLang="zh-CN" b="1" smtClean="0"/>
              <a:t>_</a:t>
            </a:r>
            <a:r>
              <a:rPr lang="en-US" altLang="zh-CN" b="1" i="1" smtClean="0"/>
              <a:t> error</a:t>
            </a:r>
            <a:r>
              <a:rPr lang="en-US" altLang="zh-CN" b="1" smtClean="0"/>
              <a:t> }</a:t>
            </a:r>
          </a:p>
          <a:p>
            <a:pPr algn="just">
              <a:spcBef>
                <a:spcPct val="11000"/>
              </a:spcBef>
              <a:buFontTx/>
              <a:buNone/>
            </a:pPr>
            <a:endParaRPr lang="zh-CN" altLang="en-US" b="1"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8787" name="Rectangle 3"/>
          <p:cNvSpPr>
            <a:spLocks noGrp="1" noChangeArrowheads="1"/>
          </p:cNvSpPr>
          <p:nvPr>
            <p:ph idx="1"/>
          </p:nvPr>
        </p:nvSpPr>
        <p:spPr>
          <a:xfrm>
            <a:off x="287338" y="1438275"/>
            <a:ext cx="8780462" cy="5038725"/>
          </a:xfrm>
          <a:noFill/>
        </p:spPr>
        <p:txBody>
          <a:bodyPr/>
          <a:lstStyle/>
          <a:p>
            <a:pPr>
              <a:spcBef>
                <a:spcPct val="11000"/>
              </a:spcBef>
              <a:buFontTx/>
              <a:buNone/>
            </a:pPr>
            <a:r>
              <a:rPr lang="zh-CN" altLang="en-US" b="1" smtClean="0"/>
              <a:t>确定表达式可能类型的集合（类型可能不唯一）</a:t>
            </a:r>
          </a:p>
          <a:p>
            <a:pPr>
              <a:spcBef>
                <a:spcPct val="11000"/>
              </a:spcBef>
              <a:buFontTx/>
              <a:buNone/>
            </a:pPr>
            <a:endParaRPr lang="zh-CN" altLang="en-US" b="1" smtClean="0">
              <a:latin typeface="宋体" charset="-122"/>
            </a:endParaRPr>
          </a:p>
          <a:p>
            <a:pPr>
              <a:spcBef>
                <a:spcPct val="11000"/>
              </a:spcBef>
              <a:buFontTx/>
              <a:buNone/>
            </a:pPr>
            <a:endParaRPr lang="zh-CN" altLang="en-US" b="1" smtClean="0">
              <a:latin typeface="宋体" charset="-122"/>
            </a:endParaRPr>
          </a:p>
        </p:txBody>
      </p:sp>
      <p:graphicFrame>
        <p:nvGraphicFramePr>
          <p:cNvPr id="1204256" name="Group 32"/>
          <p:cNvGraphicFramePr>
            <a:graphicFrameLocks noGrp="1"/>
          </p:cNvGraphicFramePr>
          <p:nvPr/>
        </p:nvGraphicFramePr>
        <p:xfrm>
          <a:off x="533400" y="2362200"/>
          <a:ext cx="8077200" cy="3670427"/>
        </p:xfrm>
        <a:graphic>
          <a:graphicData uri="http://schemas.openxmlformats.org/drawingml/2006/table">
            <a:tbl>
              <a:tblPr/>
              <a:tblGrid>
                <a:gridCol w="2743200"/>
                <a:gridCol w="5334000"/>
              </a:tblGrid>
              <a:tr h="70478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产</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生</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式</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语</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义</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规</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则</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37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lookup</a:t>
                      </a:r>
                      <a:r>
                        <a:rPr kumimoji="0" lang="en-US" altLang="zh-CN" sz="3200" b="1" i="0" u="none" strike="noStrike" cap="none" normalizeH="0" baseline="0" smtClean="0">
                          <a:ln>
                            <a:noFill/>
                          </a:ln>
                          <a:solidFill>
                            <a:schemeClr val="tx1"/>
                          </a:solidFill>
                          <a:effectLst/>
                          <a:latin typeface="Times New Roman" pitchFamily="18" charset="0"/>
                          <a:ea typeface="宋体" charset="-122"/>
                        </a:rPr>
                        <a:t>(id. </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zh-CN" altLang="en-US" sz="3200" b="1" i="0" u="none" strike="noStrike" cap="none" normalizeH="0" baseline="0" smtClean="0">
                          <a:ln>
                            <a:noFill/>
                          </a:ln>
                          <a:solidFill>
                            <a:schemeClr val="tx1"/>
                          </a:solidFill>
                          <a:effectLst/>
                          <a:latin typeface="宋体" charset="-122"/>
                          <a:ea typeface="宋体" charset="-122"/>
                        </a:rPr>
                        <a:t>中存在一个</a:t>
                      </a:r>
                      <a:r>
                        <a:rPr kumimoji="0" lang="en-US" altLang="zh-CN" sz="3200" b="1" i="1" u="none" strike="noStrike" cap="none" normalizeH="0" baseline="0" smtClean="0">
                          <a:ln>
                            <a:noFill/>
                          </a:ln>
                          <a:solidFill>
                            <a:schemeClr val="tx1"/>
                          </a:solidFill>
                          <a:effectLst/>
                          <a:latin typeface="Times New Roman" pitchFamily="18" charset="0"/>
                          <a:ea typeface="宋体" charset="-122"/>
                        </a:rPr>
                        <a:t>s</a:t>
                      </a:r>
                      <a:r>
                        <a:rPr kumimoji="0" lang="en-US" altLang="zh-CN" sz="3200" b="1" i="0" u="none" strike="noStrike" cap="none" normalizeH="0" baseline="0" smtClean="0">
                          <a:ln>
                            <a:noFill/>
                          </a:ln>
                          <a:solidFill>
                            <a:schemeClr val="tx1"/>
                          </a:solidFill>
                          <a:effectLst/>
                          <a:latin typeface="宋体" charset="-122"/>
                          <a:ea typeface="宋体" charset="-122"/>
                        </a:rPr>
                        <a:t>，</a:t>
                      </a:r>
                      <a:r>
                        <a:rPr kumimoji="0" lang="zh-CN" altLang="en-US" sz="3200" b="1" i="0" u="none" strike="noStrike" cap="none" normalizeH="0" baseline="0" smtClean="0">
                          <a:ln>
                            <a:noFill/>
                          </a:ln>
                          <a:solidFill>
                            <a:schemeClr val="tx1"/>
                          </a:solidFill>
                          <a:effectLst/>
                          <a:latin typeface="宋体" charset="-122"/>
                          <a:ea typeface="宋体" charset="-122"/>
                        </a:rPr>
                        <a:t>使得</a:t>
                      </a:r>
                      <a:r>
                        <a:rPr kumimoji="0" lang="en-US" altLang="zh-CN" sz="3200" b="1" i="1" u="none" strike="noStrike" cap="none" normalizeH="0" baseline="0" smtClean="0">
                          <a:ln>
                            <a:noFill/>
                          </a:ln>
                          <a:solidFill>
                            <a:schemeClr val="tx1"/>
                          </a:solidFill>
                          <a:effectLst/>
                          <a:latin typeface="Times New Roman" pitchFamily="18" charset="0"/>
                          <a:ea typeface="宋体" charset="-122"/>
                        </a:rPr>
                        <a:t>s</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a:t>
                      </a:r>
                      <a:r>
                        <a:rPr kumimoji="0" lang="zh-CN" altLang="en-US" sz="3200" b="1" i="0" u="none" strike="noStrike" cap="none" normalizeH="0" baseline="0" smtClean="0">
                          <a:ln>
                            <a:noFill/>
                          </a:ln>
                          <a:solidFill>
                            <a:schemeClr val="tx1"/>
                          </a:solidFill>
                          <a:effectLst/>
                          <a:latin typeface="宋体" charset="-122"/>
                          <a:ea typeface="宋体" charset="-122"/>
                        </a:rPr>
                        <a:t>属于</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19811"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latin typeface="宋体" charset="-122"/>
              </a:rPr>
              <a:t>例：表达式</a:t>
            </a:r>
            <a:r>
              <a:rPr lang="zh-CN" altLang="en-US" b="1" smtClean="0"/>
              <a:t>3 </a:t>
            </a:r>
            <a:r>
              <a:rPr lang="zh-CN" altLang="en-US" b="1" smtClean="0">
                <a:sym typeface="Symbol" pitchFamily="18" charset="2"/>
              </a:rPr>
              <a:t></a:t>
            </a:r>
            <a:r>
              <a:rPr lang="zh-CN" altLang="en-US" b="1" smtClean="0"/>
              <a:t> 5</a:t>
            </a:r>
            <a:r>
              <a:rPr lang="zh-CN" altLang="en-US" b="1" smtClean="0">
                <a:latin typeface="宋体" charset="-122"/>
              </a:rPr>
              <a:t>可能的类型集合 </a:t>
            </a:r>
          </a:p>
        </p:txBody>
      </p:sp>
      <p:grpSp>
        <p:nvGrpSpPr>
          <p:cNvPr id="119812" name="Group 35"/>
          <p:cNvGrpSpPr>
            <a:grpSpLocks/>
          </p:cNvGrpSpPr>
          <p:nvPr/>
        </p:nvGrpSpPr>
        <p:grpSpPr bwMode="auto">
          <a:xfrm>
            <a:off x="533400" y="2743200"/>
            <a:ext cx="8153400" cy="1946275"/>
            <a:chOff x="336" y="1728"/>
            <a:chExt cx="5136" cy="1226"/>
          </a:xfrm>
        </p:grpSpPr>
        <p:sp>
          <p:nvSpPr>
            <p:cNvPr id="119813" name="Rectangle 23"/>
            <p:cNvSpPr>
              <a:spLocks noChangeArrowheads="1"/>
            </p:cNvSpPr>
            <p:nvPr/>
          </p:nvSpPr>
          <p:spPr bwMode="auto">
            <a:xfrm>
              <a:off x="2375" y="1728"/>
              <a:ext cx="11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i="1"/>
                <a:t>E</a:t>
              </a:r>
              <a:r>
                <a:rPr lang="en-US" altLang="zh-CN"/>
                <a:t>: {</a:t>
              </a:r>
              <a:r>
                <a:rPr lang="en-US" altLang="zh-CN" i="1"/>
                <a:t>i</a:t>
              </a:r>
              <a:r>
                <a:rPr lang="en-US" altLang="zh-CN"/>
                <a:t>, </a:t>
              </a:r>
              <a:r>
                <a:rPr lang="en-US" altLang="zh-CN" i="1"/>
                <a:t>c</a:t>
              </a:r>
              <a:r>
                <a:rPr lang="en-US" altLang="zh-CN"/>
                <a:t>}</a:t>
              </a:r>
            </a:p>
          </p:txBody>
        </p:sp>
        <p:sp>
          <p:nvSpPr>
            <p:cNvPr id="119814" name="Rectangle 24"/>
            <p:cNvSpPr>
              <a:spLocks noChangeArrowheads="1"/>
            </p:cNvSpPr>
            <p:nvPr/>
          </p:nvSpPr>
          <p:spPr bwMode="auto">
            <a:xfrm>
              <a:off x="372" y="2030"/>
              <a:ext cx="8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i="1"/>
                <a:t>E</a:t>
              </a:r>
              <a:r>
                <a:rPr lang="en-US" altLang="zh-CN"/>
                <a:t>: {</a:t>
              </a:r>
              <a:r>
                <a:rPr lang="en-US" altLang="zh-CN" i="1"/>
                <a:t>i</a:t>
              </a:r>
              <a:r>
                <a:rPr lang="en-US" altLang="zh-CN"/>
                <a:t>}</a:t>
              </a:r>
            </a:p>
          </p:txBody>
        </p:sp>
        <p:sp>
          <p:nvSpPr>
            <p:cNvPr id="119815" name="Rectangle 25"/>
            <p:cNvSpPr>
              <a:spLocks noChangeArrowheads="1"/>
            </p:cNvSpPr>
            <p:nvPr/>
          </p:nvSpPr>
          <p:spPr bwMode="auto">
            <a:xfrm>
              <a:off x="336" y="2502"/>
              <a:ext cx="9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a:t>3: {</a:t>
              </a:r>
              <a:r>
                <a:rPr lang="en-US" altLang="zh-CN" i="1"/>
                <a:t>i</a:t>
              </a:r>
              <a:r>
                <a:rPr lang="en-US" altLang="zh-CN"/>
                <a:t>}</a:t>
              </a:r>
            </a:p>
          </p:txBody>
        </p:sp>
        <p:sp>
          <p:nvSpPr>
            <p:cNvPr id="119816" name="Rectangle 26"/>
            <p:cNvSpPr>
              <a:spLocks noChangeArrowheads="1"/>
            </p:cNvSpPr>
            <p:nvPr/>
          </p:nvSpPr>
          <p:spPr bwMode="auto">
            <a:xfrm>
              <a:off x="4549" y="2070"/>
              <a:ext cx="8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en-US" altLang="zh-CN" i="1"/>
                <a:t>E</a:t>
              </a:r>
              <a:r>
                <a:rPr lang="en-US" altLang="zh-CN"/>
                <a:t>: {</a:t>
              </a:r>
              <a:r>
                <a:rPr lang="en-US" altLang="zh-CN" i="1"/>
                <a:t>i</a:t>
              </a:r>
              <a:r>
                <a:rPr lang="en-US" altLang="zh-CN"/>
                <a:t>}</a:t>
              </a:r>
            </a:p>
          </p:txBody>
        </p:sp>
        <p:sp>
          <p:nvSpPr>
            <p:cNvPr id="119817" name="Rectangle 27"/>
            <p:cNvSpPr>
              <a:spLocks noChangeArrowheads="1"/>
            </p:cNvSpPr>
            <p:nvPr/>
          </p:nvSpPr>
          <p:spPr bwMode="auto">
            <a:xfrm>
              <a:off x="4531" y="2522"/>
              <a:ext cx="9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a:t>5: {</a:t>
              </a:r>
              <a:r>
                <a:rPr lang="en-US" altLang="zh-CN" i="1"/>
                <a:t>i</a:t>
              </a:r>
              <a:r>
                <a:rPr lang="en-US" altLang="zh-CN"/>
                <a:t>}</a:t>
              </a:r>
            </a:p>
          </p:txBody>
        </p:sp>
        <p:sp>
          <p:nvSpPr>
            <p:cNvPr id="119818" name="Line 28"/>
            <p:cNvSpPr>
              <a:spLocks noChangeShapeType="1"/>
            </p:cNvSpPr>
            <p:nvPr/>
          </p:nvSpPr>
          <p:spPr bwMode="auto">
            <a:xfrm flipH="1">
              <a:off x="1158" y="1911"/>
              <a:ext cx="1280" cy="17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9" name="Line 29"/>
            <p:cNvSpPr>
              <a:spLocks noChangeShapeType="1"/>
            </p:cNvSpPr>
            <p:nvPr/>
          </p:nvSpPr>
          <p:spPr bwMode="auto">
            <a:xfrm>
              <a:off x="3399" y="1921"/>
              <a:ext cx="1280" cy="17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0" name="Line 30"/>
            <p:cNvSpPr>
              <a:spLocks noChangeShapeType="1"/>
            </p:cNvSpPr>
            <p:nvPr/>
          </p:nvSpPr>
          <p:spPr bwMode="auto">
            <a:xfrm>
              <a:off x="720" y="2304"/>
              <a:ext cx="0" cy="2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1" name="Line 31"/>
            <p:cNvSpPr>
              <a:spLocks noChangeShapeType="1"/>
            </p:cNvSpPr>
            <p:nvPr/>
          </p:nvSpPr>
          <p:spPr bwMode="auto">
            <a:xfrm>
              <a:off x="4848" y="2304"/>
              <a:ext cx="0" cy="2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2" name="Rectangle 32"/>
            <p:cNvSpPr>
              <a:spLocks noChangeArrowheads="1"/>
            </p:cNvSpPr>
            <p:nvPr/>
          </p:nvSpPr>
          <p:spPr bwMode="auto">
            <a:xfrm>
              <a:off x="2508" y="2522"/>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a:sym typeface="Symbol" pitchFamily="18" charset="2"/>
                </a:rPr>
                <a:t></a:t>
              </a:r>
              <a:r>
                <a:rPr lang="zh-CN" altLang="en-US"/>
                <a:t> : </a:t>
              </a:r>
            </a:p>
          </p:txBody>
        </p:sp>
        <p:sp>
          <p:nvSpPr>
            <p:cNvPr id="119823" name="Line 33"/>
            <p:cNvSpPr>
              <a:spLocks noChangeShapeType="1"/>
            </p:cNvSpPr>
            <p:nvPr/>
          </p:nvSpPr>
          <p:spPr bwMode="auto">
            <a:xfrm>
              <a:off x="2736" y="2064"/>
              <a:ext cx="0" cy="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4" name="Rectangle 34"/>
            <p:cNvSpPr>
              <a:spLocks noChangeArrowheads="1"/>
            </p:cNvSpPr>
            <p:nvPr/>
          </p:nvSpPr>
          <p:spPr bwMode="auto">
            <a:xfrm>
              <a:off x="1162" y="2723"/>
              <a:ext cx="3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p>
              <a:pPr algn="just"/>
              <a:r>
                <a:rPr lang="zh-CN" altLang="en-US"/>
                <a:t>{</a:t>
              </a:r>
              <a:r>
                <a:rPr lang="en-US" altLang="zh-CN" i="1"/>
                <a:t>i </a:t>
              </a:r>
              <a:r>
                <a:rPr lang="en-US" altLang="zh-CN">
                  <a:sym typeface="Symbol" pitchFamily="18" charset="2"/>
                </a:rPr>
                <a:t></a:t>
              </a:r>
              <a:r>
                <a:rPr lang="en-US" altLang="zh-CN"/>
                <a:t> </a:t>
              </a:r>
              <a:r>
                <a:rPr lang="en-US" altLang="zh-CN" i="1"/>
                <a:t>i </a:t>
              </a:r>
              <a:r>
                <a:rPr lang="en-US" altLang="zh-CN">
                  <a:sym typeface="Symbol" pitchFamily="18" charset="2"/>
                </a:rPr>
                <a:t></a:t>
              </a:r>
              <a:r>
                <a:rPr lang="en-US" altLang="zh-CN"/>
                <a:t> </a:t>
              </a:r>
              <a:r>
                <a:rPr lang="en-US" altLang="zh-CN" i="1"/>
                <a:t>i</a:t>
              </a:r>
              <a:r>
                <a:rPr lang="en-US" altLang="zh-CN"/>
                <a:t>, </a:t>
              </a:r>
              <a:r>
                <a:rPr lang="en-US" altLang="zh-CN" i="1"/>
                <a:t>i </a:t>
              </a:r>
              <a:r>
                <a:rPr lang="en-US" altLang="zh-CN">
                  <a:sym typeface="Symbol" pitchFamily="18" charset="2"/>
                </a:rPr>
                <a:t></a:t>
              </a:r>
              <a:r>
                <a:rPr lang="en-US" altLang="zh-CN"/>
                <a:t> </a:t>
              </a:r>
              <a:r>
                <a:rPr lang="en-US" altLang="zh-CN" i="1"/>
                <a:t>i </a:t>
              </a:r>
              <a:r>
                <a:rPr lang="en-US" altLang="zh-CN">
                  <a:sym typeface="Symbol" pitchFamily="18" charset="2"/>
                </a:rPr>
                <a:t></a:t>
              </a:r>
              <a:r>
                <a:rPr lang="en-US" altLang="zh-CN"/>
                <a:t> </a:t>
              </a:r>
              <a:r>
                <a:rPr lang="en-US" altLang="zh-CN" i="1"/>
                <a:t>c</a:t>
              </a:r>
              <a:r>
                <a:rPr lang="en-US" altLang="zh-CN"/>
                <a:t>, </a:t>
              </a:r>
              <a:r>
                <a:rPr lang="en-US" altLang="zh-CN" i="1"/>
                <a:t>c </a:t>
              </a:r>
              <a:r>
                <a:rPr lang="en-US" altLang="zh-CN">
                  <a:sym typeface="Symbol" pitchFamily="18" charset="2"/>
                </a:rPr>
                <a:t></a:t>
              </a:r>
              <a:r>
                <a:rPr lang="en-US" altLang="zh-CN"/>
                <a:t> </a:t>
              </a:r>
              <a:r>
                <a:rPr lang="en-US" altLang="zh-CN" i="1"/>
                <a:t>c </a:t>
              </a:r>
              <a:r>
                <a:rPr lang="en-US" altLang="zh-CN">
                  <a:sym typeface="Symbol" pitchFamily="18" charset="2"/>
                </a:rPr>
                <a:t></a:t>
              </a:r>
              <a:r>
                <a:rPr lang="en-US" altLang="zh-CN"/>
                <a:t> </a:t>
              </a:r>
              <a:r>
                <a:rPr lang="en-US" altLang="zh-CN" i="1"/>
                <a:t>c</a:t>
              </a:r>
              <a:r>
                <a:rPr lang="en-US" altLang="zh-CN"/>
                <a:t> }</a:t>
              </a:r>
            </a:p>
          </p:txBody>
        </p:sp>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20835" name="Rectangle 3"/>
          <p:cNvSpPr>
            <a:spLocks noGrp="1" noChangeArrowheads="1"/>
          </p:cNvSpPr>
          <p:nvPr>
            <p:ph idx="1"/>
          </p:nvPr>
        </p:nvSpPr>
        <p:spPr>
          <a:xfrm>
            <a:off x="287338" y="1438275"/>
            <a:ext cx="8564562" cy="5038725"/>
          </a:xfrm>
          <a:noFill/>
        </p:spPr>
        <p:txBody>
          <a:bodyPr/>
          <a:lstStyle/>
          <a:p>
            <a:pPr>
              <a:spcBef>
                <a:spcPct val="11000"/>
              </a:spcBef>
              <a:buFontTx/>
              <a:buNone/>
            </a:pPr>
            <a:r>
              <a:rPr lang="zh-CN" altLang="en-US" b="1" smtClean="0"/>
              <a:t>5.6.2</a:t>
            </a:r>
            <a:r>
              <a:rPr lang="zh-CN" altLang="en-US" b="1" smtClean="0">
                <a:latin typeface="宋体" charset="-122"/>
                <a:ea typeface="黑体" pitchFamily="2" charset="-122"/>
              </a:rPr>
              <a:t> </a:t>
            </a:r>
            <a:r>
              <a:rPr lang="zh-CN" altLang="en-US" b="1" smtClean="0">
                <a:latin typeface="宋体" charset="-122"/>
              </a:rPr>
              <a:t>缩小可能类型的集合</a:t>
            </a:r>
          </a:p>
        </p:txBody>
      </p:sp>
      <p:graphicFrame>
        <p:nvGraphicFramePr>
          <p:cNvPr id="1208377" name="Group 57"/>
          <p:cNvGraphicFramePr>
            <a:graphicFrameLocks noGrp="1"/>
          </p:cNvGraphicFramePr>
          <p:nvPr/>
        </p:nvGraphicFramePr>
        <p:xfrm>
          <a:off x="533400" y="2362200"/>
          <a:ext cx="8077200" cy="4297472"/>
        </p:xfrm>
        <a:graphic>
          <a:graphicData uri="http://schemas.openxmlformats.org/drawingml/2006/table">
            <a:tbl>
              <a:tblPr/>
              <a:tblGrid>
                <a:gridCol w="2743200"/>
                <a:gridCol w="5334000"/>
              </a:tblGrid>
              <a:tr h="60955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产</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生</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式</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语</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义</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规</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则</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344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 unique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if</a:t>
                      </a:r>
                      <a:r>
                        <a:rPr kumimoji="0" lang="en-US" altLang="zh-CN" sz="3200" b="1" i="1" u="none" strike="noStrike" cap="none" normalizeH="0" baseline="0" smtClean="0">
                          <a:ln>
                            <a:noFill/>
                          </a:ln>
                          <a:solidFill>
                            <a:schemeClr val="tx1"/>
                          </a:solidFill>
                          <a:effectLst/>
                          <a:latin typeface="Times New Roman" pitchFamily="18" charset="0"/>
                          <a:ea typeface="宋体" charset="-122"/>
                        </a:rPr>
                        <a:t> E</a:t>
                      </a:r>
                      <a:r>
                        <a:rPr kumimoji="0" lang="en-US" altLang="zh-CN"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 t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then</a:t>
                      </a:r>
                      <a:r>
                        <a:rPr kumimoji="0" lang="en-US" altLang="zh-CN" sz="3200" b="1" i="1" u="none" strike="noStrike" cap="none" normalizeH="0" baseline="0" smtClean="0">
                          <a:ln>
                            <a:noFill/>
                          </a:ln>
                          <a:solidFill>
                            <a:schemeClr val="tx1"/>
                          </a:solidFill>
                          <a:effectLst/>
                          <a:latin typeface="Times New Roman" pitchFamily="18" charset="0"/>
                          <a:ea typeface="宋体" charset="-122"/>
                        </a:rPr>
                        <a:t> t </a:t>
                      </a:r>
                      <a:r>
                        <a:rPr kumimoji="0" lang="en-US" altLang="zh-CN" sz="3200" b="1" i="0" u="none" strike="noStrike" cap="none" normalizeH="0" baseline="0" smtClean="0">
                          <a:ln>
                            <a:noFill/>
                          </a:ln>
                          <a:solidFill>
                            <a:schemeClr val="tx1"/>
                          </a:solidFill>
                          <a:effectLst/>
                          <a:latin typeface="Times New Roman" pitchFamily="18" charset="0"/>
                          <a:ea typeface="宋体" charset="-122"/>
                        </a:rPr>
                        <a:t>else</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type_error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code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E.code </a:t>
                      </a:r>
                      <a:endParaRPr kumimoji="0" lang="zh-CN" altLang="en-US" sz="3200" b="1" i="1"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36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0"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lookup</a:t>
                      </a:r>
                      <a:r>
                        <a:rPr kumimoji="0" lang="en-US" altLang="zh-CN" sz="3200" b="1" i="0" u="none" strike="noStrike" cap="none" normalizeH="0" baseline="0" smtClean="0">
                          <a:ln>
                            <a:noFill/>
                          </a:ln>
                          <a:solidFill>
                            <a:schemeClr val="tx1"/>
                          </a:solidFill>
                          <a:effectLst/>
                          <a:latin typeface="Times New Roman" pitchFamily="18" charset="0"/>
                          <a:ea typeface="宋体" charset="-122"/>
                        </a:rPr>
                        <a:t>(id. </a:t>
                      </a:r>
                      <a:r>
                        <a:rPr kumimoji="0" lang="en-US" altLang="zh-CN" sz="3200" b="1" i="1" u="none" strike="noStrike" cap="none" normalizeH="0" baseline="0" smtClean="0">
                          <a:ln>
                            <a:noFill/>
                          </a:ln>
                          <a:solidFill>
                            <a:schemeClr val="tx1"/>
                          </a:solidFill>
                          <a:effectLst/>
                          <a:latin typeface="Times New Roman" pitchFamily="18" charset="0"/>
                          <a:ea typeface="宋体" charset="-122"/>
                        </a:rPr>
                        <a:t>entry</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code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gen</a:t>
                      </a:r>
                      <a:r>
                        <a:rPr kumimoji="0" lang="en-US" altLang="zh-CN" sz="3200" b="1" i="0" u="none" strike="noStrike" cap="none" normalizeH="0" baseline="0" smtClean="0">
                          <a:ln>
                            <a:noFill/>
                          </a:ln>
                          <a:solidFill>
                            <a:schemeClr val="tx1"/>
                          </a:solidFill>
                          <a:effectLst/>
                          <a:latin typeface="Times New Roman" pitchFamily="18" charset="0"/>
                          <a:ea typeface="宋体" charset="-122"/>
                        </a:rPr>
                        <a:t>(id.</a:t>
                      </a:r>
                      <a:r>
                        <a:rPr kumimoji="0" lang="en-US" altLang="zh-CN" sz="3200" b="1" i="1" u="none" strike="noStrike" cap="none" normalizeH="0" baseline="0" smtClean="0">
                          <a:ln>
                            <a:noFill/>
                          </a:ln>
                          <a:solidFill>
                            <a:schemeClr val="tx1"/>
                          </a:solidFill>
                          <a:effectLst/>
                          <a:latin typeface="Times New Roman" pitchFamily="18" charset="0"/>
                          <a:ea typeface="宋体" charset="-122"/>
                        </a:rPr>
                        <a:t>lexeme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unique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graphicFrame>
        <p:nvGraphicFramePr>
          <p:cNvPr id="121871" name="Group 15"/>
          <p:cNvGraphicFramePr>
            <a:graphicFrameLocks noGrp="1"/>
          </p:cNvGraphicFramePr>
          <p:nvPr/>
        </p:nvGraphicFramePr>
        <p:xfrm>
          <a:off x="304800" y="1295400"/>
          <a:ext cx="8534400" cy="5455920"/>
        </p:xfrm>
        <a:graphic>
          <a:graphicData uri="http://schemas.openxmlformats.org/drawingml/2006/table">
            <a:tbl>
              <a:tblPr/>
              <a:tblGrid>
                <a:gridCol w="2209800"/>
                <a:gridCol w="6324600"/>
              </a:tblGrid>
              <a:tr h="2133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 types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s</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 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types</a:t>
                      </a:r>
                      <a:r>
                        <a:rPr kumimoji="0" lang="zh-CN" altLang="en-US" sz="3200" b="1" i="0" u="none" strike="noStrike" cap="none" normalizeH="0" baseline="0" smtClean="0">
                          <a:ln>
                            <a:noFill/>
                          </a:ln>
                          <a:solidFill>
                            <a:schemeClr val="tx1"/>
                          </a:solidFill>
                          <a:effectLst/>
                          <a:latin typeface="宋体" charset="-122"/>
                          <a:ea typeface="宋体" charset="-122"/>
                        </a:rPr>
                        <a:t>中存在一个</a:t>
                      </a:r>
                      <a:r>
                        <a:rPr kumimoji="0" lang="en-US" altLang="zh-CN" sz="3200" b="1" i="1" u="none" strike="noStrike" cap="none" normalizeH="0" baseline="0" smtClean="0">
                          <a:ln>
                            <a:noFill/>
                          </a:ln>
                          <a:solidFill>
                            <a:schemeClr val="tx1"/>
                          </a:solidFill>
                          <a:effectLst/>
                          <a:latin typeface="Times New Roman" pitchFamily="18" charset="0"/>
                          <a:ea typeface="宋体" charset="-122"/>
                        </a:rPr>
                        <a:t>s</a:t>
                      </a:r>
                      <a:r>
                        <a:rPr kumimoji="0" lang="en-US" altLang="zh-CN" sz="3200" b="1" i="0" u="none" strike="noStrike" cap="none" normalizeH="0" baseline="0" smtClean="0">
                          <a:ln>
                            <a:noFill/>
                          </a:ln>
                          <a:solidFill>
                            <a:schemeClr val="tx1"/>
                          </a:solidFill>
                          <a:effectLst/>
                          <a:latin typeface="宋体" charset="-122"/>
                          <a:ea typeface="宋体" charset="-122"/>
                        </a:rPr>
                        <a:t>，</a:t>
                      </a:r>
                      <a:r>
                        <a:rPr kumimoji="0" lang="zh-CN" altLang="en-US" sz="3200" b="1" i="0" u="none" strike="noStrike" cap="none" normalizeH="0" baseline="0" smtClean="0">
                          <a:ln>
                            <a:noFill/>
                          </a:ln>
                          <a:solidFill>
                            <a:schemeClr val="tx1"/>
                          </a:solidFill>
                          <a:effectLst/>
                          <a:latin typeface="宋体" charset="-122"/>
                          <a:ea typeface="宋体" charset="-122"/>
                        </a:rPr>
                        <a:t>使得</a:t>
                      </a:r>
                      <a:r>
                        <a:rPr kumimoji="0" lang="en-US" altLang="zh-CN" sz="3200" b="1" i="1" u="none" strike="noStrike" cap="none" normalizeH="0" baseline="0" smtClean="0">
                          <a:ln>
                            <a:noFill/>
                          </a:ln>
                          <a:solidFill>
                            <a:schemeClr val="tx1"/>
                          </a:solidFill>
                          <a:effectLst/>
                          <a:latin typeface="Times New Roman" pitchFamily="18" charset="0"/>
                          <a:ea typeface="宋体" charset="-122"/>
                        </a:rPr>
                        <a:t>s</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s</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3200" b="1" i="0" u="none" strike="noStrike" cap="none" normalizeH="0" baseline="0" smtClean="0">
                          <a:ln>
                            <a:noFill/>
                          </a:ln>
                          <a:solidFill>
                            <a:schemeClr val="tx1"/>
                          </a:solidFill>
                          <a:effectLst/>
                          <a:latin typeface="宋体" charset="-122"/>
                          <a:ea typeface="宋体" charset="-122"/>
                        </a:rPr>
                        <a:t>属于</a:t>
                      </a: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types</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endParaRPr kumimoji="0" lang="en-US" altLang="zh-CN" sz="3200" b="1" i="1" u="none" strike="noStrike" cap="none" normalizeH="0" baseline="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t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E. unique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s | s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types </a:t>
                      </a:r>
                      <a:r>
                        <a:rPr kumimoji="0" lang="en-US" altLang="zh-CN" sz="3200" b="1" i="0" u="none" strike="noStrike" cap="none" normalizeH="0" baseline="0" smtClean="0">
                          <a:ln>
                            <a:noFill/>
                          </a:ln>
                          <a:solidFill>
                            <a:schemeClr val="tx1"/>
                          </a:solidFill>
                          <a:effectLst/>
                          <a:latin typeface="Times New Roman" pitchFamily="18" charset="0"/>
                          <a:ea typeface="宋体" charset="-122"/>
                        </a:rPr>
                        <a:t>and</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types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unique </a:t>
                      </a:r>
                      <a:r>
                        <a:rPr kumimoji="0" lang="en-US" altLang="zh-CN" sz="3200" b="1" i="0" u="none" strike="noStrike" cap="none" normalizeH="0" baseline="0" smtClean="0">
                          <a:ln>
                            <a:noFill/>
                          </a:ln>
                          <a:solidFill>
                            <a:schemeClr val="tx1"/>
                          </a:solidFill>
                          <a:effectLst/>
                          <a:latin typeface="Times New Roman" pitchFamily="18" charset="0"/>
                          <a:ea typeface="宋体" charset="-122"/>
                        </a:rPr>
                        <a:t>= if</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rPr>
                        <a:t>then</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rPr>
                        <a:t>else</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type_error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unique </a:t>
                      </a:r>
                      <a:r>
                        <a:rPr kumimoji="0" lang="en-US" altLang="zh-CN" sz="3200" b="1" i="0" u="none" strike="noStrike" cap="none" normalizeH="0" baseline="0" smtClean="0">
                          <a:ln>
                            <a:noFill/>
                          </a:ln>
                          <a:solidFill>
                            <a:schemeClr val="tx1"/>
                          </a:solidFill>
                          <a:effectLst/>
                          <a:latin typeface="Times New Roman" pitchFamily="18" charset="0"/>
                          <a:ea typeface="宋体" charset="-122"/>
                        </a:rPr>
                        <a:t>= if</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rPr>
                        <a:t>} then</a:t>
                      </a:r>
                      <a:r>
                        <a:rPr kumimoji="0" lang="en-US" altLang="zh-CN" sz="3200" b="1" i="1" u="none" strike="noStrike" cap="none" normalizeH="0" baseline="0" smtClean="0">
                          <a:ln>
                            <a:noFill/>
                          </a:ln>
                          <a:solidFill>
                            <a:schemeClr val="tx1"/>
                          </a:solidFill>
                          <a:effectLst/>
                          <a:latin typeface="Times New Roman" pitchFamily="18" charset="0"/>
                          <a:ea typeface="宋体" charset="-122"/>
                        </a:rPr>
                        <a:t> s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t </a:t>
                      </a:r>
                      <a:r>
                        <a:rPr kumimoji="0" lang="en-US" altLang="zh-CN" sz="3200" b="1" i="0" u="none" strike="noStrike" cap="none" normalizeH="0" baseline="0" smtClean="0">
                          <a:ln>
                            <a:noFill/>
                          </a:ln>
                          <a:solidFill>
                            <a:schemeClr val="tx1"/>
                          </a:solidFill>
                          <a:effectLst/>
                          <a:latin typeface="Times New Roman" pitchFamily="18" charset="0"/>
                          <a:ea typeface="宋体" charset="-122"/>
                        </a:rPr>
                        <a:t>else</a:t>
                      </a:r>
                      <a:r>
                        <a:rPr kumimoji="0" lang="en-US" altLang="zh-CN" sz="3200" b="1" i="1" u="none" strike="noStrike" cap="none" normalizeH="0" baseline="0" smtClean="0">
                          <a:ln>
                            <a:noFill/>
                          </a:ln>
                          <a:solidFill>
                            <a:schemeClr val="tx1"/>
                          </a:solidFill>
                          <a:effectLst/>
                          <a:latin typeface="Times New Roman" pitchFamily="18" charset="0"/>
                          <a:ea typeface="宋体" charset="-122"/>
                        </a:rPr>
                        <a:t> type_error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1" i="1" u="none" strike="noStrike" cap="none" normalizeH="0" baseline="0" smtClean="0">
                          <a:ln>
                            <a:noFill/>
                          </a:ln>
                          <a:solidFill>
                            <a:schemeClr val="tx1"/>
                          </a:solidFill>
                          <a:effectLst/>
                          <a:latin typeface="Times New Roman" pitchFamily="18" charset="0"/>
                          <a:ea typeface="宋体" charset="-122"/>
                        </a:rPr>
                        <a:t>E.code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code || E</a:t>
                      </a:r>
                      <a:r>
                        <a:rPr kumimoji="0" lang="en-US" altLang="zh-CN" sz="3200" b="1" i="0" u="none" strike="noStrike" cap="none" normalizeH="0" baseline="-30000" smtClean="0">
                          <a:ln>
                            <a:noFill/>
                          </a:ln>
                          <a:solidFill>
                            <a:schemeClr val="tx1"/>
                          </a:solidFill>
                          <a:effectLst/>
                          <a:latin typeface="Times New Roman" pitchFamily="18" charset="0"/>
                          <a:ea typeface="宋体" charset="-122"/>
                        </a:rPr>
                        <a:t>2</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code || gen</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apply</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 E. unique</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5.6</a:t>
            </a:r>
            <a:r>
              <a:rPr lang="zh-CN" altLang="en-US" b="1" smtClean="0">
                <a:latin typeface="宋体" charset="-122"/>
                <a:ea typeface="黑体" pitchFamily="2" charset="-122"/>
              </a:rPr>
              <a:t>  </a:t>
            </a:r>
            <a:r>
              <a:rPr lang="zh-CN" altLang="en-US" b="1" smtClean="0">
                <a:latin typeface="宋体" charset="-122"/>
              </a:rPr>
              <a:t>函数和算符的重载</a:t>
            </a:r>
          </a:p>
        </p:txBody>
      </p:sp>
      <p:sp>
        <p:nvSpPr>
          <p:cNvPr id="122883" name="Rectangle 3"/>
          <p:cNvSpPr>
            <a:spLocks noGrp="1" noChangeArrowheads="1"/>
          </p:cNvSpPr>
          <p:nvPr>
            <p:ph idx="1"/>
          </p:nvPr>
        </p:nvSpPr>
        <p:spPr>
          <a:xfrm>
            <a:off x="287338" y="1438275"/>
            <a:ext cx="8564562" cy="5038725"/>
          </a:xfrm>
          <a:noFill/>
        </p:spPr>
        <p:txBody>
          <a:bodyPr/>
          <a:lstStyle/>
          <a:p>
            <a:pPr>
              <a:spcBef>
                <a:spcPct val="11000"/>
              </a:spcBef>
            </a:pPr>
            <a:r>
              <a:rPr lang="zh-CN" altLang="en-US" b="1" smtClean="0">
                <a:latin typeface="宋体" charset="-122"/>
              </a:rPr>
              <a:t>注意</a:t>
            </a:r>
            <a:r>
              <a:rPr lang="en-US" altLang="zh-CN" b="1" smtClean="0">
                <a:latin typeface="宋体" charset="-122"/>
              </a:rPr>
              <a:t>1</a:t>
            </a:r>
          </a:p>
          <a:p>
            <a:pPr lvl="1">
              <a:spcBef>
                <a:spcPct val="11000"/>
              </a:spcBef>
            </a:pPr>
            <a:r>
              <a:rPr lang="zh-CN" altLang="en-US" b="1" smtClean="0">
                <a:latin typeface="宋体" charset="-122"/>
              </a:rPr>
              <a:t>重载的函数和符号的引入使得程序员可以用一个名字或符号表示多个不同类型的函数或运算，它不像引入类型构造符或类型变量那样能丰富我们所能表达的类型</a:t>
            </a:r>
          </a:p>
          <a:p>
            <a:pPr>
              <a:spcBef>
                <a:spcPct val="11000"/>
              </a:spcBef>
            </a:pPr>
            <a:r>
              <a:rPr lang="zh-CN" altLang="en-US" b="1" smtClean="0">
                <a:latin typeface="宋体" charset="-122"/>
              </a:rPr>
              <a:t>注意</a:t>
            </a:r>
            <a:r>
              <a:rPr lang="en-US" altLang="zh-CN" b="1" smtClean="0"/>
              <a:t>2</a:t>
            </a:r>
          </a:p>
          <a:p>
            <a:pPr lvl="1">
              <a:spcBef>
                <a:spcPct val="11000"/>
              </a:spcBef>
            </a:pPr>
            <a:r>
              <a:rPr lang="zh-CN" altLang="en-US" b="1" smtClean="0"/>
              <a:t>刚才例子的属性计算必须用第</a:t>
            </a:r>
            <a:r>
              <a:rPr lang="en-US" altLang="zh-CN" b="1" smtClean="0"/>
              <a:t>4</a:t>
            </a:r>
            <a:r>
              <a:rPr lang="zh-CN" altLang="en-US" b="1" smtClean="0"/>
              <a:t>章提到的先分析后计算的方式</a:t>
            </a:r>
          </a:p>
          <a:p>
            <a:pPr lvl="1">
              <a:spcBef>
                <a:spcPct val="11000"/>
              </a:spcBef>
            </a:pPr>
            <a:r>
              <a:rPr lang="zh-CN" altLang="en-US" b="1" smtClean="0"/>
              <a:t>因为综合属性</a:t>
            </a:r>
            <a:r>
              <a:rPr lang="en-US" altLang="zh-CN" b="1" smtClean="0"/>
              <a:t>types</a:t>
            </a:r>
            <a:r>
              <a:rPr lang="zh-CN" altLang="en-US" b="1" smtClean="0"/>
              <a:t>和</a:t>
            </a:r>
            <a:r>
              <a:rPr lang="en-US" altLang="zh-CN" b="1" smtClean="0"/>
              <a:t>code</a:t>
            </a:r>
            <a:r>
              <a:rPr lang="zh-CN" altLang="en-US" b="1" smtClean="0"/>
              <a:t>不可能同时完成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883">
                                            <p:txEl>
                                              <p:pRg st="2" end="2"/>
                                            </p:txEl>
                                          </p:spTgt>
                                        </p:tgtEl>
                                        <p:attrNameLst>
                                          <p:attrName>style.visibility</p:attrName>
                                        </p:attrNameLst>
                                      </p:cBhvr>
                                      <p:to>
                                        <p:strVal val="visible"/>
                                      </p:to>
                                    </p:set>
                                    <p:animEffect transition="in" filter="box(in)">
                                      <p:cBhvr>
                                        <p:cTn id="7" dur="500"/>
                                        <p:tgtEl>
                                          <p:spTgt spid="122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2883">
                                            <p:txEl>
                                              <p:pRg st="3" end="3"/>
                                            </p:txEl>
                                          </p:spTgt>
                                        </p:tgtEl>
                                        <p:attrNameLst>
                                          <p:attrName>style.visibility</p:attrName>
                                        </p:attrNameLst>
                                      </p:cBhvr>
                                      <p:to>
                                        <p:strVal val="visible"/>
                                      </p:to>
                                    </p:set>
                                    <p:animEffect transition="in" filter="box(in)">
                                      <p:cBhvr>
                                        <p:cTn id="10" dur="500"/>
                                        <p:tgtEl>
                                          <p:spTgt spid="12288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22883">
                                            <p:txEl>
                                              <p:pRg st="4" end="4"/>
                                            </p:txEl>
                                          </p:spTgt>
                                        </p:tgtEl>
                                        <p:attrNameLst>
                                          <p:attrName>style.visibility</p:attrName>
                                        </p:attrNameLst>
                                      </p:cBhvr>
                                      <p:to>
                                        <p:strVal val="visible"/>
                                      </p:to>
                                    </p:set>
                                    <p:animEffect transition="in" filter="box(in)">
                                      <p:cBhvr>
                                        <p:cTn id="13"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331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4</a:t>
            </a:r>
            <a:r>
              <a:rPr lang="zh-CN" altLang="en-US" b="1" smtClean="0"/>
              <a:t>、类型化的语言</a:t>
            </a:r>
          </a:p>
          <a:p>
            <a:r>
              <a:rPr lang="zh-CN" altLang="en-US" sz="2800" b="1" smtClean="0"/>
              <a:t>变量的类型</a:t>
            </a:r>
            <a:endParaRPr lang="zh-CN" altLang="en-US" sz="2800" b="1" smtClean="0">
              <a:latin typeface="宋体" charset="-122"/>
            </a:endParaRPr>
          </a:p>
          <a:p>
            <a:r>
              <a:rPr lang="zh-CN" altLang="en-US" sz="2800" b="1" smtClean="0"/>
              <a:t>类型化的语言</a:t>
            </a:r>
            <a:endParaRPr lang="zh-CN" altLang="en-US" sz="2800" b="1" smtClean="0">
              <a:latin typeface="宋体" charset="-122"/>
            </a:endParaRPr>
          </a:p>
          <a:p>
            <a:r>
              <a:rPr lang="zh-CN" altLang="en-US" sz="2800" b="1" smtClean="0"/>
              <a:t>未类型化的语言</a:t>
            </a:r>
          </a:p>
          <a:p>
            <a:r>
              <a:rPr lang="zh-CN" altLang="en-US" sz="2800" b="1" smtClean="0"/>
              <a:t>显式类型化语言</a:t>
            </a:r>
          </a:p>
          <a:p>
            <a:pPr lvl="1"/>
            <a:r>
              <a:rPr lang="zh-CN" altLang="en-US" sz="2400" b="1" smtClean="0"/>
              <a:t>类型</a:t>
            </a:r>
            <a:r>
              <a:rPr lang="zh-CN" altLang="en-US" sz="2400" b="1" smtClean="0">
                <a:latin typeface="宋体" charset="-122"/>
              </a:rPr>
              <a:t>是语法的一部分</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28600" y="228600"/>
            <a:ext cx="8610600" cy="1143000"/>
          </a:xfrm>
        </p:spPr>
        <p:txBody>
          <a:bodyPr/>
          <a:lstStyle/>
          <a:p>
            <a:r>
              <a:rPr lang="zh-CN" altLang="en-US" b="1" smtClean="0"/>
              <a:t>本  章  要  点</a:t>
            </a:r>
          </a:p>
        </p:txBody>
      </p:sp>
      <p:sp>
        <p:nvSpPr>
          <p:cNvPr id="123907" name="Rectangle 3"/>
          <p:cNvSpPr>
            <a:spLocks noGrp="1" noChangeArrowheads="1"/>
          </p:cNvSpPr>
          <p:nvPr>
            <p:ph idx="1"/>
          </p:nvPr>
        </p:nvSpPr>
        <p:spPr>
          <a:xfrm>
            <a:off x="287338" y="1438275"/>
            <a:ext cx="8564562" cy="5038725"/>
          </a:xfrm>
          <a:noFill/>
        </p:spPr>
        <p:txBody>
          <a:bodyPr/>
          <a:lstStyle/>
          <a:p>
            <a:pPr>
              <a:spcBef>
                <a:spcPct val="11000"/>
              </a:spcBef>
            </a:pPr>
            <a:r>
              <a:rPr lang="zh-CN" altLang="en-US" b="1" smtClean="0">
                <a:latin typeface="宋体" charset="-122"/>
              </a:rPr>
              <a:t>静态检查所涉及的内容：类型检查、控制流检查、唯一性检查和关联名字检查等</a:t>
            </a:r>
          </a:p>
          <a:p>
            <a:pPr>
              <a:spcBef>
                <a:spcPct val="11000"/>
              </a:spcBef>
            </a:pPr>
            <a:r>
              <a:rPr lang="zh-CN" altLang="en-US" b="1" smtClean="0">
                <a:latin typeface="宋体" charset="-122"/>
              </a:rPr>
              <a:t>类型在编程语言中的作用</a:t>
            </a:r>
          </a:p>
          <a:p>
            <a:pPr>
              <a:spcBef>
                <a:spcPct val="11000"/>
              </a:spcBef>
            </a:pPr>
            <a:r>
              <a:rPr lang="zh-CN" altLang="en-US" b="1" smtClean="0">
                <a:latin typeface="宋体" charset="-122"/>
              </a:rPr>
              <a:t>描述类型系统的语言（类型表达式、类型断言、定型规则）</a:t>
            </a:r>
          </a:p>
          <a:p>
            <a:pPr>
              <a:spcBef>
                <a:spcPct val="11000"/>
              </a:spcBef>
            </a:pPr>
            <a:r>
              <a:rPr lang="zh-CN" altLang="en-US" b="1" smtClean="0">
                <a:latin typeface="宋体" charset="-122"/>
              </a:rPr>
              <a:t>设计完成类型检查的语法制导定义</a:t>
            </a:r>
          </a:p>
          <a:p>
            <a:pPr>
              <a:spcBef>
                <a:spcPct val="11000"/>
              </a:spcBef>
            </a:pPr>
            <a:r>
              <a:rPr lang="zh-CN" altLang="en-US" b="1" smtClean="0">
                <a:latin typeface="宋体" charset="-122"/>
              </a:rPr>
              <a:t>多态函数的类型检查（代换、实例和合一）</a:t>
            </a:r>
          </a:p>
          <a:p>
            <a:pPr>
              <a:spcBef>
                <a:spcPct val="11000"/>
              </a:spcBef>
            </a:pPr>
            <a:r>
              <a:rPr lang="zh-CN" altLang="en-US" b="1" smtClean="0">
                <a:latin typeface="宋体" charset="-122"/>
              </a:rPr>
              <a:t>重载函数和多态函数的区别</a:t>
            </a:r>
          </a:p>
          <a:p>
            <a:pPr>
              <a:spcBef>
                <a:spcPct val="11000"/>
              </a:spcBef>
            </a:pPr>
            <a:r>
              <a:rPr lang="zh-CN" altLang="en-US" b="1" smtClean="0">
                <a:latin typeface="宋体" charset="-122"/>
              </a:rPr>
              <a:t>类型表达式的等价</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1</a:t>
            </a:r>
            <a:endParaRPr lang="en-US" altLang="zh-CN" b="1" smtClean="0">
              <a:latin typeface="宋体" charset="-122"/>
            </a:endParaRPr>
          </a:p>
        </p:txBody>
      </p:sp>
      <p:sp>
        <p:nvSpPr>
          <p:cNvPr id="124931"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t>编译时的控制流检查的例子</a:t>
            </a:r>
            <a:endParaRPr lang="zh-CN" altLang="en-US" smtClean="0"/>
          </a:p>
          <a:p>
            <a:pPr>
              <a:buFontTx/>
              <a:buNone/>
            </a:pPr>
            <a:r>
              <a:rPr lang="en-US" altLang="zh-CN" sz="2800" b="1" smtClean="0"/>
              <a:t>main() {</a:t>
            </a:r>
          </a:p>
          <a:p>
            <a:pPr>
              <a:buFontTx/>
              <a:buNone/>
            </a:pPr>
            <a:r>
              <a:rPr lang="en-US" altLang="zh-CN" sz="2800" b="1" smtClean="0"/>
              <a:t>		printf(“\n%ld\n”,gcd(4,12));</a:t>
            </a:r>
          </a:p>
          <a:p>
            <a:pPr>
              <a:buFontTx/>
              <a:buNone/>
            </a:pPr>
            <a:r>
              <a:rPr lang="en-US" altLang="zh-CN" sz="2800" b="1" smtClean="0"/>
              <a:t>		continue;</a:t>
            </a:r>
          </a:p>
          <a:p>
            <a:pPr>
              <a:buFontTx/>
              <a:buNone/>
            </a:pPr>
            <a:r>
              <a:rPr lang="en-US" altLang="zh-CN" sz="2800" b="1" smtClean="0"/>
              <a:t>}</a:t>
            </a:r>
          </a:p>
          <a:p>
            <a:pPr>
              <a:buFontTx/>
              <a:buNone/>
            </a:pPr>
            <a:r>
              <a:rPr lang="zh-CN" altLang="en-US" sz="2800" b="1" smtClean="0"/>
              <a:t>编译时的报错如下</a:t>
            </a:r>
            <a:r>
              <a:rPr lang="en-US" altLang="zh-CN" sz="2800" b="1" smtClean="0"/>
              <a:t>:</a:t>
            </a:r>
          </a:p>
          <a:p>
            <a:pPr>
              <a:buFontTx/>
              <a:buNone/>
            </a:pPr>
            <a:r>
              <a:rPr lang="en-US" altLang="zh-CN" sz="2800" b="1" smtClean="0"/>
              <a:t>continue.c:  In function ‘main’:</a:t>
            </a:r>
          </a:p>
          <a:p>
            <a:pPr>
              <a:buFontTx/>
              <a:buNone/>
            </a:pPr>
            <a:r>
              <a:rPr lang="en-US" altLang="zh-CN" sz="2800" b="1" smtClean="0"/>
              <a:t>continue.c:3: continue statement not within a loop</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2</a:t>
            </a:r>
            <a:endParaRPr lang="en-US" altLang="zh-CN" b="1" smtClean="0">
              <a:latin typeface="宋体" charset="-122"/>
            </a:endParaRPr>
          </a:p>
        </p:txBody>
      </p:sp>
      <p:sp>
        <p:nvSpPr>
          <p:cNvPr id="125955"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编译时的唯一性检查的例子</a:t>
            </a:r>
            <a:endParaRPr lang="zh-CN" altLang="en-US" smtClean="0"/>
          </a:p>
          <a:p>
            <a:pPr>
              <a:lnSpc>
                <a:spcPct val="80000"/>
              </a:lnSpc>
              <a:buFontTx/>
              <a:buNone/>
            </a:pPr>
            <a:r>
              <a:rPr lang="en-US" altLang="zh-CN" sz="2400" b="1" smtClean="0"/>
              <a:t>main() {</a:t>
            </a:r>
          </a:p>
          <a:p>
            <a:pPr>
              <a:lnSpc>
                <a:spcPct val="80000"/>
              </a:lnSpc>
              <a:buFontTx/>
              <a:buNone/>
            </a:pPr>
            <a:r>
              <a:rPr lang="en-US" altLang="zh-CN" sz="2400" b="1" smtClean="0"/>
              <a:t>int i;</a:t>
            </a:r>
          </a:p>
          <a:p>
            <a:pPr>
              <a:lnSpc>
                <a:spcPct val="80000"/>
              </a:lnSpc>
              <a:buFontTx/>
              <a:buNone/>
            </a:pPr>
            <a:r>
              <a:rPr lang="en-US" altLang="zh-CN" sz="2400" b="1" smtClean="0"/>
              <a:t>	switch(i){</a:t>
            </a:r>
          </a:p>
          <a:p>
            <a:pPr>
              <a:lnSpc>
                <a:spcPct val="80000"/>
              </a:lnSpc>
              <a:buFontTx/>
              <a:buNone/>
            </a:pPr>
            <a:r>
              <a:rPr lang="en-US" altLang="zh-CN" sz="2400" b="1" smtClean="0"/>
              <a:t>		case 10: printf(“%d\n”, 10); break;</a:t>
            </a:r>
          </a:p>
          <a:p>
            <a:pPr>
              <a:lnSpc>
                <a:spcPct val="80000"/>
              </a:lnSpc>
              <a:buFontTx/>
              <a:buNone/>
            </a:pPr>
            <a:r>
              <a:rPr lang="en-US" altLang="zh-CN" sz="2400" b="1" smtClean="0"/>
              <a:t>		case 20: printf(“%d\n”, 20); break;</a:t>
            </a:r>
          </a:p>
          <a:p>
            <a:pPr>
              <a:lnSpc>
                <a:spcPct val="80000"/>
              </a:lnSpc>
              <a:buFontTx/>
              <a:buNone/>
            </a:pPr>
            <a:r>
              <a:rPr lang="en-US" altLang="zh-CN" sz="2400" b="1" smtClean="0"/>
              <a:t>		case </a:t>
            </a:r>
            <a:r>
              <a:rPr lang="en-US" altLang="zh-CN" sz="2400" b="1" smtClean="0">
                <a:solidFill>
                  <a:srgbClr val="00FF00"/>
                </a:solidFill>
              </a:rPr>
              <a:t>10</a:t>
            </a:r>
            <a:r>
              <a:rPr lang="en-US" altLang="zh-CN" sz="2400" b="1" smtClean="0"/>
              <a:t>: printf(“%d\n”, 10); break;</a:t>
            </a:r>
          </a:p>
          <a:p>
            <a:pPr>
              <a:lnSpc>
                <a:spcPct val="80000"/>
              </a:lnSpc>
              <a:buFontTx/>
              <a:buNone/>
            </a:pPr>
            <a:r>
              <a:rPr lang="en-US" altLang="zh-CN" sz="2400" b="1" smtClean="0"/>
              <a:t>	}</a:t>
            </a:r>
          </a:p>
          <a:p>
            <a:pPr>
              <a:lnSpc>
                <a:spcPct val="80000"/>
              </a:lnSpc>
              <a:buFontTx/>
              <a:buNone/>
            </a:pPr>
            <a:r>
              <a:rPr lang="en-US" altLang="zh-CN" sz="2400" b="1" smtClean="0"/>
              <a:t>}</a:t>
            </a:r>
          </a:p>
          <a:p>
            <a:pPr>
              <a:lnSpc>
                <a:spcPct val="80000"/>
              </a:lnSpc>
              <a:buFontTx/>
              <a:buNone/>
            </a:pPr>
            <a:r>
              <a:rPr lang="zh-CN" altLang="en-US" sz="2400" b="1" smtClean="0"/>
              <a:t>编译时的报错如下：</a:t>
            </a:r>
          </a:p>
          <a:p>
            <a:pPr>
              <a:lnSpc>
                <a:spcPct val="80000"/>
              </a:lnSpc>
              <a:buFontTx/>
              <a:buNone/>
            </a:pPr>
            <a:r>
              <a:rPr lang="en-US" altLang="zh-CN" sz="2400" b="1" smtClean="0"/>
              <a:t>switch.c: In function ‘main’:</a:t>
            </a:r>
          </a:p>
          <a:p>
            <a:pPr>
              <a:lnSpc>
                <a:spcPct val="80000"/>
              </a:lnSpc>
              <a:buFontTx/>
              <a:buNone/>
            </a:pPr>
            <a:r>
              <a:rPr lang="en-US" altLang="zh-CN" sz="2400" b="1" smtClean="0"/>
              <a:t>switch.c:6: duplicate case value</a:t>
            </a:r>
          </a:p>
          <a:p>
            <a:pPr>
              <a:lnSpc>
                <a:spcPct val="80000"/>
              </a:lnSpc>
              <a:buFontTx/>
              <a:buNone/>
            </a:pPr>
            <a:r>
              <a:rPr lang="en-US" altLang="zh-CN" sz="2400" b="1" smtClean="0"/>
              <a:t>switch.c:4: this is the first entry for that value</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071107" name="Rectangle 3"/>
          <p:cNvSpPr>
            <a:spLocks noGrp="1" noChangeArrowheads="1"/>
          </p:cNvSpPr>
          <p:nvPr>
            <p:ph idx="1"/>
          </p:nvPr>
        </p:nvSpPr>
        <p:spPr>
          <a:xfrm>
            <a:off x="287338" y="1438275"/>
            <a:ext cx="8564562" cy="5326063"/>
          </a:xfrm>
          <a:noFill/>
        </p:spPr>
        <p:txBody>
          <a:bodyPr/>
          <a:lstStyle/>
          <a:p>
            <a:pPr>
              <a:buFontTx/>
              <a:buNone/>
            </a:pPr>
            <a:r>
              <a:rPr lang="en-US" altLang="zh-CN" b="1" smtClean="0"/>
              <a:t>C</a:t>
            </a:r>
            <a:r>
              <a:rPr lang="zh-CN" altLang="en-US" b="1" smtClean="0">
                <a:latin typeface="Arial" charset="0"/>
              </a:rPr>
              <a:t>语言</a:t>
            </a:r>
          </a:p>
          <a:p>
            <a:r>
              <a:rPr lang="zh-CN" altLang="en-US" b="1" smtClean="0">
                <a:latin typeface="Arial" charset="0"/>
              </a:rPr>
              <a:t>称</a:t>
            </a:r>
            <a:r>
              <a:rPr lang="zh-CN" altLang="en-US" b="1" smtClean="0"/>
              <a:t>&amp;</a:t>
            </a:r>
            <a:r>
              <a:rPr lang="zh-CN" altLang="en-US" b="1" smtClean="0">
                <a:latin typeface="Arial" charset="0"/>
              </a:rPr>
              <a:t>为地址运算符，</a:t>
            </a:r>
            <a:r>
              <a:rPr lang="zh-CN" altLang="en-US" b="1" smtClean="0"/>
              <a:t>&amp;</a:t>
            </a:r>
            <a:r>
              <a:rPr lang="en-US" altLang="zh-CN" b="1" smtClean="0"/>
              <a:t>a</a:t>
            </a:r>
            <a:r>
              <a:rPr lang="zh-CN" altLang="en-US" b="1" smtClean="0">
                <a:latin typeface="Arial" charset="0"/>
              </a:rPr>
              <a:t>为变量</a:t>
            </a:r>
            <a:r>
              <a:rPr lang="en-US" altLang="zh-CN" b="1" smtClean="0"/>
              <a:t>a</a:t>
            </a:r>
            <a:r>
              <a:rPr lang="zh-CN" altLang="en-US" b="1" smtClean="0">
                <a:latin typeface="Arial" charset="0"/>
              </a:rPr>
              <a:t>的地址</a:t>
            </a:r>
          </a:p>
          <a:p>
            <a:r>
              <a:rPr lang="zh-CN" altLang="en-US" b="1" smtClean="0">
                <a:latin typeface="Arial" charset="0"/>
              </a:rPr>
              <a:t>数组名代表数组第一个元素的地址</a:t>
            </a:r>
          </a:p>
          <a:p>
            <a:pPr>
              <a:buFontTx/>
              <a:buNone/>
            </a:pPr>
            <a:r>
              <a:rPr lang="zh-CN" altLang="en-US" b="1" smtClean="0">
                <a:latin typeface="Arial" charset="0"/>
              </a:rPr>
              <a:t>问题：</a:t>
            </a:r>
          </a:p>
          <a:p>
            <a:pPr>
              <a:spcBef>
                <a:spcPct val="0"/>
              </a:spcBef>
              <a:buFontTx/>
              <a:buNone/>
            </a:pPr>
            <a:r>
              <a:rPr lang="zh-CN" altLang="en-US" b="1" smtClean="0">
                <a:latin typeface="Arial" charset="0"/>
              </a:rPr>
              <a:t>	如果</a:t>
            </a:r>
            <a:r>
              <a:rPr lang="en-US" altLang="zh-CN" b="1" i="1" smtClean="0"/>
              <a:t>a</a:t>
            </a:r>
            <a:r>
              <a:rPr lang="zh-CN" altLang="en-US" b="1" smtClean="0">
                <a:latin typeface="Arial" charset="0"/>
              </a:rPr>
              <a:t>是一个数组名，那么表达式</a:t>
            </a:r>
            <a:r>
              <a:rPr lang="en-US" altLang="zh-CN" b="1" i="1" smtClean="0"/>
              <a:t>a</a:t>
            </a:r>
            <a:r>
              <a:rPr lang="zh-CN" altLang="en-US" b="1" smtClean="0">
                <a:latin typeface="Arial" charset="0"/>
              </a:rPr>
              <a:t>和</a:t>
            </a:r>
            <a:r>
              <a:rPr lang="zh-CN" altLang="en-US" b="1" smtClean="0"/>
              <a:t>&amp;</a:t>
            </a:r>
            <a:r>
              <a:rPr lang="en-US" altLang="zh-CN" b="1" i="1" smtClean="0"/>
              <a:t>a</a:t>
            </a:r>
            <a:r>
              <a:rPr lang="zh-CN" altLang="en-US" b="1" smtClean="0">
                <a:latin typeface="Arial" charset="0"/>
              </a:rPr>
              <a:t>的值</a:t>
            </a:r>
          </a:p>
          <a:p>
            <a:pPr>
              <a:spcBef>
                <a:spcPct val="0"/>
              </a:spcBef>
              <a:buFontTx/>
              <a:buNone/>
            </a:pPr>
            <a:r>
              <a:rPr lang="zh-CN" altLang="en-US" b="1" smtClean="0">
                <a:latin typeface="Arial" charset="0"/>
              </a:rPr>
              <a:t>都是数组</a:t>
            </a:r>
            <a:r>
              <a:rPr lang="en-US" altLang="zh-CN" b="1" i="1" smtClean="0"/>
              <a:t>a</a:t>
            </a:r>
            <a:r>
              <a:rPr lang="zh-CN" altLang="en-US" b="1" smtClean="0">
                <a:latin typeface="Arial" charset="0"/>
              </a:rPr>
              <a:t>第一个元素的地址，它们的使用是否</a:t>
            </a:r>
          </a:p>
          <a:p>
            <a:pPr>
              <a:spcBef>
                <a:spcPct val="0"/>
              </a:spcBef>
              <a:buFontTx/>
              <a:buNone/>
            </a:pPr>
            <a:r>
              <a:rPr lang="zh-CN" altLang="en-US" b="1" smtClean="0">
                <a:latin typeface="Arial" charset="0"/>
              </a:rPr>
              <a:t>有区别？</a:t>
            </a:r>
          </a:p>
          <a:p>
            <a:pPr>
              <a:buFontTx/>
              <a:buNone/>
            </a:pPr>
            <a:endParaRPr lang="zh-CN" altLang="en-US" b="1" smtClean="0">
              <a:latin typeface="Arial" charset="0"/>
            </a:endParaRPr>
          </a:p>
          <a:p>
            <a:pPr>
              <a:buFontTx/>
              <a:buNone/>
            </a:pPr>
            <a:r>
              <a:rPr lang="zh-CN" altLang="en-US" b="1" smtClean="0">
                <a:latin typeface="Arial" charset="0"/>
              </a:rPr>
              <a:t>用四个</a:t>
            </a:r>
            <a:r>
              <a:rPr lang="en-US" altLang="zh-CN" b="1" smtClean="0"/>
              <a:t>C</a:t>
            </a:r>
            <a:r>
              <a:rPr lang="zh-CN" altLang="en-US" b="1" smtClean="0"/>
              <a:t>文件的编译报错或运行结果来提示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1107">
                                            <p:txEl>
                                              <p:pRg st="3" end="3"/>
                                            </p:txEl>
                                          </p:spTgt>
                                        </p:tgtEl>
                                        <p:attrNameLst>
                                          <p:attrName>style.visibility</p:attrName>
                                        </p:attrNameLst>
                                      </p:cBhvr>
                                      <p:to>
                                        <p:strVal val="visible"/>
                                      </p:to>
                                    </p:set>
                                    <p:animEffect transition="in" filter="box(in)">
                                      <p:cBhvr>
                                        <p:cTn id="7" dur="500"/>
                                        <p:tgtEl>
                                          <p:spTgt spid="10711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71107">
                                            <p:txEl>
                                              <p:pRg st="4" end="4"/>
                                            </p:txEl>
                                          </p:spTgt>
                                        </p:tgtEl>
                                        <p:attrNameLst>
                                          <p:attrName>style.visibility</p:attrName>
                                        </p:attrNameLst>
                                      </p:cBhvr>
                                      <p:to>
                                        <p:strVal val="visible"/>
                                      </p:to>
                                    </p:set>
                                    <p:animEffect transition="in" filter="box(in)">
                                      <p:cBhvr>
                                        <p:cTn id="10" dur="500"/>
                                        <p:tgtEl>
                                          <p:spTgt spid="107110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71107">
                                            <p:txEl>
                                              <p:pRg st="5" end="5"/>
                                            </p:txEl>
                                          </p:spTgt>
                                        </p:tgtEl>
                                        <p:attrNameLst>
                                          <p:attrName>style.visibility</p:attrName>
                                        </p:attrNameLst>
                                      </p:cBhvr>
                                      <p:to>
                                        <p:strVal val="visible"/>
                                      </p:to>
                                    </p:set>
                                    <p:animEffect transition="in" filter="box(in)">
                                      <p:cBhvr>
                                        <p:cTn id="13" dur="500"/>
                                        <p:tgtEl>
                                          <p:spTgt spid="1071107">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71107">
                                            <p:txEl>
                                              <p:pRg st="6" end="6"/>
                                            </p:txEl>
                                          </p:spTgt>
                                        </p:tgtEl>
                                        <p:attrNameLst>
                                          <p:attrName>style.visibility</p:attrName>
                                        </p:attrNameLst>
                                      </p:cBhvr>
                                      <p:to>
                                        <p:strVal val="visible"/>
                                      </p:to>
                                    </p:set>
                                    <p:animEffect transition="in" filter="box(in)">
                                      <p:cBhvr>
                                        <p:cTn id="16" dur="500"/>
                                        <p:tgtEl>
                                          <p:spTgt spid="1071107">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071107">
                                            <p:txEl>
                                              <p:pRg st="8" end="8"/>
                                            </p:txEl>
                                          </p:spTgt>
                                        </p:tgtEl>
                                        <p:attrNameLst>
                                          <p:attrName>style.visibility</p:attrName>
                                        </p:attrNameLst>
                                      </p:cBhvr>
                                      <p:to>
                                        <p:strVal val="visible"/>
                                      </p:to>
                                    </p:set>
                                    <p:animEffect transition="in" filter="box(in)">
                                      <p:cBhvr>
                                        <p:cTn id="21" dur="500"/>
                                        <p:tgtEl>
                                          <p:spTgt spid="1071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28003" name="Rectangle 3"/>
          <p:cNvSpPr>
            <a:spLocks noGrp="1" noChangeArrowheads="1"/>
          </p:cNvSpPr>
          <p:nvPr>
            <p:ph idx="1"/>
          </p:nvPr>
        </p:nvSpPr>
        <p:spPr>
          <a:xfrm>
            <a:off x="287338" y="1438275"/>
            <a:ext cx="8709025" cy="5399088"/>
          </a:xfrm>
          <a:noFill/>
        </p:spPr>
        <p:txBody>
          <a:bodyPr/>
          <a:lstStyle/>
          <a:p>
            <a:pPr algn="just">
              <a:buFontTx/>
              <a:buNone/>
            </a:pPr>
            <a:r>
              <a:rPr lang="en-US" altLang="zh-CN" b="1" smtClean="0"/>
              <a:t>typedef  int  A[10][20];</a:t>
            </a:r>
          </a:p>
          <a:p>
            <a:pPr algn="just">
              <a:buFontTx/>
              <a:buNone/>
            </a:pPr>
            <a:r>
              <a:rPr lang="en-US" altLang="zh-CN" b="1" smtClean="0"/>
              <a:t>A  a;</a:t>
            </a:r>
          </a:p>
          <a:p>
            <a:pPr algn="just">
              <a:buFontTx/>
              <a:buNone/>
            </a:pPr>
            <a:r>
              <a:rPr lang="en-US" altLang="zh-CN" b="1" smtClean="0"/>
              <a:t> </a:t>
            </a:r>
          </a:p>
          <a:p>
            <a:pPr algn="just">
              <a:buFontTx/>
              <a:buNone/>
            </a:pPr>
            <a:r>
              <a:rPr lang="en-US" altLang="zh-CN" b="1" smtClean="0"/>
              <a:t>A  *fun() {</a:t>
            </a:r>
          </a:p>
          <a:p>
            <a:pPr algn="just">
              <a:buFontTx/>
              <a:buNone/>
            </a:pPr>
            <a:r>
              <a:rPr lang="en-US" altLang="zh-CN" b="1" smtClean="0"/>
              <a:t>	return(a);</a:t>
            </a:r>
          </a:p>
          <a:p>
            <a:pPr algn="just">
              <a:buFontTx/>
              <a:buNone/>
            </a:pPr>
            <a:r>
              <a:rPr lang="en-US" altLang="zh-CN" b="1" smtClean="0"/>
              <a:t>}</a:t>
            </a:r>
          </a:p>
          <a:p>
            <a:pPr algn="just">
              <a:buFontTx/>
              <a:buNone/>
            </a:pPr>
            <a:r>
              <a:rPr lang="zh-CN" altLang="en-US" b="1" smtClean="0"/>
              <a:t>该函数在</a:t>
            </a:r>
            <a:r>
              <a:rPr lang="en-US" altLang="zh-CN" b="1" smtClean="0"/>
              <a:t>Linux</a:t>
            </a:r>
            <a:r>
              <a:rPr lang="zh-CN" altLang="en-US" b="1" smtClean="0"/>
              <a:t>上用</a:t>
            </a:r>
            <a:r>
              <a:rPr lang="en-US" altLang="zh-CN" b="1" smtClean="0"/>
              <a:t>gcc</a:t>
            </a:r>
            <a:r>
              <a:rPr lang="zh-CN" altLang="en-US" b="1" smtClean="0"/>
              <a:t>编译，报告的错误如下</a:t>
            </a:r>
            <a:r>
              <a:rPr lang="en-US" altLang="zh-CN" b="1" smtClean="0"/>
              <a:t>:</a:t>
            </a:r>
          </a:p>
          <a:p>
            <a:pPr algn="just">
              <a:buFontTx/>
              <a:buNone/>
            </a:pPr>
            <a:r>
              <a:rPr lang="zh-CN" altLang="en-US" b="1" smtClean="0"/>
              <a:t>第</a:t>
            </a:r>
            <a:r>
              <a:rPr lang="en-US" altLang="zh-CN" b="1" smtClean="0"/>
              <a:t>5</a:t>
            </a:r>
            <a:r>
              <a:rPr lang="zh-CN" altLang="en-US" b="1" smtClean="0"/>
              <a:t>行：</a:t>
            </a:r>
            <a:r>
              <a:rPr lang="en-US" altLang="zh-CN" b="1" smtClean="0"/>
              <a:t>warning: return from incompatible pointer type</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29027"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cs typeface="Arial" charset="0"/>
              </a:rPr>
              <a:t>typedef  int  A[10][20];</a:t>
            </a:r>
            <a:endParaRPr lang="en-US" altLang="zh-CN" b="1" smtClean="0"/>
          </a:p>
          <a:p>
            <a:pPr algn="just">
              <a:buFontTx/>
              <a:buNone/>
            </a:pPr>
            <a:r>
              <a:rPr lang="en-US" altLang="zh-CN" b="1" smtClean="0">
                <a:cs typeface="Arial" charset="0"/>
              </a:rPr>
              <a:t>A  a;</a:t>
            </a:r>
            <a:endParaRPr lang="en-US" altLang="zh-CN" b="1" smtClean="0"/>
          </a:p>
          <a:p>
            <a:pPr algn="just">
              <a:buFontTx/>
              <a:buNone/>
            </a:pPr>
            <a:r>
              <a:rPr lang="en-US" altLang="zh-CN" b="1" smtClean="0">
                <a:cs typeface="Arial" charset="0"/>
              </a:rPr>
              <a:t> </a:t>
            </a:r>
            <a:endParaRPr lang="en-US" altLang="zh-CN" b="1" smtClean="0"/>
          </a:p>
          <a:p>
            <a:pPr algn="just">
              <a:buFontTx/>
              <a:buNone/>
            </a:pPr>
            <a:r>
              <a:rPr lang="en-US" altLang="zh-CN" b="1" smtClean="0">
                <a:cs typeface="Arial" charset="0"/>
              </a:rPr>
              <a:t>A  *fun()</a:t>
            </a:r>
            <a:r>
              <a:rPr lang="en-US" altLang="zh-CN" b="1" smtClean="0"/>
              <a:t> </a:t>
            </a:r>
            <a:r>
              <a:rPr lang="en-US" altLang="zh-CN" b="1" smtClean="0">
                <a:cs typeface="Arial" charset="0"/>
              </a:rPr>
              <a:t>{</a:t>
            </a:r>
            <a:endParaRPr lang="en-US" altLang="zh-CN" b="1" smtClean="0"/>
          </a:p>
          <a:p>
            <a:pPr algn="just">
              <a:buFontTx/>
              <a:buNone/>
            </a:pPr>
            <a:r>
              <a:rPr lang="en-US" altLang="zh-CN" b="1" smtClean="0">
                <a:cs typeface="Arial" charset="0"/>
              </a:rPr>
              <a:t>	return(&amp;a);</a:t>
            </a:r>
            <a:endParaRPr lang="en-US" altLang="zh-CN" b="1" smtClean="0"/>
          </a:p>
          <a:p>
            <a:pPr algn="just">
              <a:buFontTx/>
              <a:buNone/>
            </a:pPr>
            <a:r>
              <a:rPr lang="en-US" altLang="zh-CN" b="1" smtClean="0">
                <a:cs typeface="Arial" charset="0"/>
              </a:rPr>
              <a:t>}</a:t>
            </a:r>
            <a:endParaRPr lang="en-US" altLang="zh-CN" b="1" smtClean="0"/>
          </a:p>
          <a:p>
            <a:pPr algn="just">
              <a:buFontTx/>
              <a:buNone/>
            </a:pPr>
            <a:r>
              <a:rPr lang="zh-CN" altLang="en-US" b="1" smtClean="0"/>
              <a:t>该函数在</a:t>
            </a:r>
            <a:r>
              <a:rPr lang="en-US" altLang="zh-CN" b="1" smtClean="0"/>
              <a:t>Linux</a:t>
            </a:r>
            <a:r>
              <a:rPr lang="zh-CN" altLang="en-US" b="1" smtClean="0"/>
              <a:t>上用</a:t>
            </a:r>
            <a:r>
              <a:rPr lang="en-US" altLang="zh-CN" b="1" smtClean="0"/>
              <a:t>gcc</a:t>
            </a:r>
            <a:r>
              <a:rPr lang="zh-CN" altLang="en-US" b="1" smtClean="0"/>
              <a:t>编译时，没有错误</a:t>
            </a:r>
            <a:endParaRPr lang="en-US" altLang="zh-CN" b="1"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30051" name="Rectangle 3"/>
          <p:cNvSpPr>
            <a:spLocks noGrp="1" noChangeArrowheads="1"/>
          </p:cNvSpPr>
          <p:nvPr>
            <p:ph idx="1"/>
          </p:nvPr>
        </p:nvSpPr>
        <p:spPr>
          <a:xfrm>
            <a:off x="287338" y="1438275"/>
            <a:ext cx="8564562" cy="5399088"/>
          </a:xfrm>
          <a:noFill/>
        </p:spPr>
        <p:txBody>
          <a:bodyPr/>
          <a:lstStyle/>
          <a:p>
            <a:pPr algn="just">
              <a:buFontTx/>
              <a:buNone/>
            </a:pPr>
            <a:r>
              <a:rPr lang="en-US" altLang="zh-CN" b="1" smtClean="0">
                <a:cs typeface="Arial" charset="0"/>
              </a:rPr>
              <a:t>typedef  int  A[10][20];</a:t>
            </a:r>
            <a:endParaRPr lang="en-US" altLang="zh-CN" b="1" smtClean="0"/>
          </a:p>
          <a:p>
            <a:pPr algn="just">
              <a:buFontTx/>
              <a:buNone/>
            </a:pPr>
            <a:r>
              <a:rPr lang="en-US" altLang="zh-CN" b="1" smtClean="0">
                <a:cs typeface="Arial" charset="0"/>
              </a:rPr>
              <a:t>typedef  int  B[20];</a:t>
            </a:r>
            <a:endParaRPr lang="en-US" altLang="zh-CN" b="1" smtClean="0"/>
          </a:p>
          <a:p>
            <a:pPr algn="just">
              <a:buFontTx/>
              <a:buNone/>
            </a:pPr>
            <a:r>
              <a:rPr lang="en-US" altLang="zh-CN" b="1" smtClean="0">
                <a:cs typeface="Arial" charset="0"/>
              </a:rPr>
              <a:t>A  a;</a:t>
            </a:r>
            <a:endParaRPr lang="en-US" altLang="zh-CN" b="1" smtClean="0"/>
          </a:p>
          <a:p>
            <a:pPr algn="just">
              <a:buFontTx/>
              <a:buNone/>
            </a:pPr>
            <a:r>
              <a:rPr lang="en-US" altLang="zh-CN" b="1" smtClean="0">
                <a:cs typeface="Arial" charset="0"/>
              </a:rPr>
              <a:t> </a:t>
            </a:r>
            <a:endParaRPr lang="en-US" altLang="zh-CN" b="1" smtClean="0"/>
          </a:p>
          <a:p>
            <a:pPr algn="just">
              <a:buFontTx/>
              <a:buNone/>
            </a:pPr>
            <a:r>
              <a:rPr lang="en-US" altLang="zh-CN" b="1" smtClean="0">
                <a:cs typeface="Arial" charset="0"/>
              </a:rPr>
              <a:t>B  *fun()</a:t>
            </a:r>
            <a:r>
              <a:rPr lang="en-US" altLang="zh-CN" b="1" smtClean="0"/>
              <a:t> </a:t>
            </a:r>
            <a:r>
              <a:rPr lang="en-US" altLang="zh-CN" b="1" smtClean="0">
                <a:cs typeface="Arial" charset="0"/>
              </a:rPr>
              <a:t>{</a:t>
            </a:r>
            <a:endParaRPr lang="en-US" altLang="zh-CN" b="1" smtClean="0"/>
          </a:p>
          <a:p>
            <a:pPr algn="just">
              <a:buFontTx/>
              <a:buNone/>
            </a:pPr>
            <a:r>
              <a:rPr lang="en-US" altLang="zh-CN" b="1" smtClean="0">
                <a:cs typeface="Arial" charset="0"/>
              </a:rPr>
              <a:t>	return(a);</a:t>
            </a:r>
            <a:endParaRPr lang="en-US" altLang="zh-CN" b="1" smtClean="0"/>
          </a:p>
          <a:p>
            <a:pPr algn="just">
              <a:buFontTx/>
              <a:buNone/>
            </a:pPr>
            <a:r>
              <a:rPr lang="en-US" altLang="zh-CN" b="1" smtClean="0">
                <a:cs typeface="Arial" charset="0"/>
              </a:rPr>
              <a:t>}</a:t>
            </a:r>
            <a:endParaRPr lang="en-US" altLang="zh-CN" b="1" smtClean="0"/>
          </a:p>
          <a:p>
            <a:pPr algn="just">
              <a:buFontTx/>
              <a:buNone/>
            </a:pPr>
            <a:r>
              <a:rPr lang="zh-CN" altLang="en-US" b="1" smtClean="0"/>
              <a:t>该函数在</a:t>
            </a:r>
            <a:r>
              <a:rPr lang="en-US" altLang="zh-CN" b="1" smtClean="0"/>
              <a:t>Linux</a:t>
            </a:r>
            <a:r>
              <a:rPr lang="zh-CN" altLang="en-US" b="1" smtClean="0"/>
              <a:t>上用</a:t>
            </a:r>
            <a:r>
              <a:rPr lang="en-US" altLang="zh-CN" b="1" smtClean="0"/>
              <a:t>gcc</a:t>
            </a:r>
            <a:r>
              <a:rPr lang="zh-CN" altLang="en-US" b="1" smtClean="0"/>
              <a:t>编译时，没有错误 </a:t>
            </a:r>
            <a:endParaRPr lang="en-US" altLang="zh-CN" b="1"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31075"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cs typeface="Arial" charset="0"/>
              </a:rPr>
              <a:t>typedef  int  A[10][20];</a:t>
            </a:r>
            <a:endParaRPr lang="en-US" altLang="zh-CN" b="1" smtClean="0"/>
          </a:p>
          <a:p>
            <a:pPr algn="just">
              <a:buFontTx/>
              <a:buNone/>
            </a:pPr>
            <a:r>
              <a:rPr lang="en-US" altLang="zh-CN" b="1" smtClean="0">
                <a:cs typeface="Arial" charset="0"/>
              </a:rPr>
              <a:t>A  a;</a:t>
            </a:r>
            <a:endParaRPr lang="en-US" altLang="zh-CN" b="1" smtClean="0"/>
          </a:p>
          <a:p>
            <a:pPr algn="just">
              <a:buFontTx/>
              <a:buNone/>
            </a:pPr>
            <a:endParaRPr lang="en-US" altLang="zh-CN" b="1" smtClean="0">
              <a:cs typeface="Arial" charset="0"/>
            </a:endParaRPr>
          </a:p>
          <a:p>
            <a:pPr algn="just">
              <a:buFontTx/>
              <a:buNone/>
            </a:pPr>
            <a:r>
              <a:rPr lang="en-US" altLang="zh-CN" b="1" smtClean="0">
                <a:cs typeface="Arial" charset="0"/>
              </a:rPr>
              <a:t>fun() { printf(“%d,%d,%d\n”, a, a+1, &amp;a+1);}</a:t>
            </a:r>
            <a:endParaRPr lang="en-US" altLang="zh-CN" b="1" smtClean="0"/>
          </a:p>
          <a:p>
            <a:pPr algn="just">
              <a:buFontTx/>
              <a:buNone/>
            </a:pPr>
            <a:endParaRPr lang="en-US" altLang="zh-CN" b="1" smtClean="0">
              <a:cs typeface="Arial" charset="0"/>
            </a:endParaRPr>
          </a:p>
          <a:p>
            <a:pPr algn="just">
              <a:buFontTx/>
              <a:buNone/>
            </a:pPr>
            <a:r>
              <a:rPr lang="en-US" altLang="zh-CN" b="1" smtClean="0">
                <a:cs typeface="Arial" charset="0"/>
              </a:rPr>
              <a:t>main() { fun();</a:t>
            </a:r>
            <a:r>
              <a:rPr lang="en-US" altLang="zh-CN" b="1" smtClean="0"/>
              <a:t> </a:t>
            </a:r>
            <a:r>
              <a:rPr lang="en-US" altLang="zh-CN" b="1" smtClean="0">
                <a:cs typeface="Arial" charset="0"/>
              </a:rPr>
              <a:t>}</a:t>
            </a:r>
            <a:endParaRPr lang="en-US" altLang="zh-CN" b="1" smtClean="0"/>
          </a:p>
          <a:p>
            <a:pPr algn="just">
              <a:buFontTx/>
              <a:buNone/>
            </a:pPr>
            <a:r>
              <a:rPr lang="zh-CN" altLang="en-US" b="1" smtClean="0"/>
              <a:t>该程序的运行结果是：</a:t>
            </a:r>
          </a:p>
          <a:p>
            <a:pPr algn="just">
              <a:buFontTx/>
              <a:buNone/>
            </a:pPr>
            <a:r>
              <a:rPr lang="zh-CN" altLang="en-US" b="1" smtClean="0">
                <a:cs typeface="Arial" charset="0"/>
              </a:rPr>
              <a:t>134518</a:t>
            </a:r>
            <a:r>
              <a:rPr lang="zh-CN" altLang="en-US" b="1" smtClean="0">
                <a:solidFill>
                  <a:srgbClr val="00FF00"/>
                </a:solidFill>
                <a:cs typeface="Arial" charset="0"/>
              </a:rPr>
              <a:t>112</a:t>
            </a:r>
            <a:r>
              <a:rPr lang="zh-CN" altLang="en-US" b="1" smtClean="0">
                <a:cs typeface="Arial" charset="0"/>
              </a:rPr>
              <a:t>, 134518</a:t>
            </a:r>
            <a:r>
              <a:rPr lang="zh-CN" altLang="en-US" b="1" smtClean="0">
                <a:solidFill>
                  <a:srgbClr val="00FF00"/>
                </a:solidFill>
                <a:cs typeface="Arial" charset="0"/>
              </a:rPr>
              <a:t>192</a:t>
            </a:r>
            <a:r>
              <a:rPr lang="zh-CN" altLang="en-US" b="1" smtClean="0">
                <a:cs typeface="Arial" charset="0"/>
              </a:rPr>
              <a:t>, 134518</a:t>
            </a:r>
            <a:r>
              <a:rPr lang="zh-CN" altLang="en-US" b="1" smtClean="0">
                <a:solidFill>
                  <a:srgbClr val="00FF00"/>
                </a:solidFill>
                <a:cs typeface="Arial" charset="0"/>
              </a:rPr>
              <a:t>912</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3</a:t>
            </a:r>
            <a:endParaRPr lang="en-US" altLang="zh-CN" b="1" smtClean="0">
              <a:latin typeface="宋体" charset="-122"/>
            </a:endParaRPr>
          </a:p>
        </p:txBody>
      </p:sp>
      <p:sp>
        <p:nvSpPr>
          <p:cNvPr id="132099" name="Rectangle 3"/>
          <p:cNvSpPr>
            <a:spLocks noGrp="1" noChangeArrowheads="1"/>
          </p:cNvSpPr>
          <p:nvPr>
            <p:ph idx="1"/>
          </p:nvPr>
        </p:nvSpPr>
        <p:spPr>
          <a:xfrm>
            <a:off x="287338" y="1438275"/>
            <a:ext cx="8564562" cy="5038725"/>
          </a:xfrm>
          <a:noFill/>
        </p:spPr>
        <p:txBody>
          <a:bodyPr/>
          <a:lstStyle/>
          <a:p>
            <a:pPr algn="just">
              <a:buFontTx/>
              <a:buNone/>
            </a:pPr>
            <a:r>
              <a:rPr lang="zh-CN" altLang="en-US" b="1" smtClean="0">
                <a:latin typeface="宋体" charset="-122"/>
              </a:rPr>
              <a:t>结论</a:t>
            </a:r>
          </a:p>
          <a:p>
            <a:pPr algn="just">
              <a:buFontTx/>
              <a:buNone/>
            </a:pPr>
            <a:r>
              <a:rPr lang="zh-CN" altLang="en-US" b="1" smtClean="0">
                <a:latin typeface="宋体" charset="-122"/>
              </a:rPr>
              <a:t>对一个</a:t>
            </a:r>
            <a:r>
              <a:rPr lang="en-US" altLang="zh-CN" b="1" i="1" smtClean="0">
                <a:cs typeface="Arial" charset="0"/>
              </a:rPr>
              <a:t>t </a:t>
            </a:r>
            <a:r>
              <a:rPr lang="zh-CN" altLang="en-US" b="1" smtClean="0"/>
              <a:t>类型的数组</a:t>
            </a:r>
            <a:r>
              <a:rPr lang="en-US" altLang="zh-CN" b="1" i="1" smtClean="0">
                <a:cs typeface="Arial" charset="0"/>
              </a:rPr>
              <a:t>a</a:t>
            </a:r>
            <a:r>
              <a:rPr lang="en-US" altLang="zh-CN" b="1" smtClean="0">
                <a:cs typeface="Arial" charset="0"/>
              </a:rPr>
              <a:t>[ </a:t>
            </a:r>
            <a:r>
              <a:rPr lang="en-US" altLang="zh-CN" b="1" i="1" smtClean="0">
                <a:cs typeface="Arial" charset="0"/>
              </a:rPr>
              <a:t>i</a:t>
            </a:r>
            <a:r>
              <a:rPr lang="en-US" altLang="zh-CN" b="1" baseline="-30000" smtClean="0">
                <a:cs typeface="Arial" charset="0"/>
              </a:rPr>
              <a:t>1 </a:t>
            </a:r>
            <a:r>
              <a:rPr lang="en-US" altLang="zh-CN" b="1" smtClean="0">
                <a:cs typeface="Arial" charset="0"/>
              </a:rPr>
              <a:t>][ </a:t>
            </a:r>
            <a:r>
              <a:rPr lang="en-US" altLang="zh-CN" b="1" i="1" smtClean="0">
                <a:cs typeface="Arial" charset="0"/>
              </a:rPr>
              <a:t>i</a:t>
            </a:r>
            <a:r>
              <a:rPr lang="en-US" altLang="zh-CN" b="1" baseline="-30000" smtClean="0">
                <a:cs typeface="Arial" charset="0"/>
              </a:rPr>
              <a:t>2 </a:t>
            </a:r>
            <a:r>
              <a:rPr lang="en-US" altLang="zh-CN" b="1" smtClean="0">
                <a:cs typeface="Arial" charset="0"/>
              </a:rPr>
              <a:t>]…[ </a:t>
            </a:r>
            <a:r>
              <a:rPr lang="en-US" altLang="zh-CN" b="1" i="1" smtClean="0">
                <a:cs typeface="Arial" charset="0"/>
              </a:rPr>
              <a:t>i</a:t>
            </a:r>
            <a:r>
              <a:rPr lang="en-US" altLang="zh-CN" b="1" baseline="-30000" smtClean="0">
                <a:cs typeface="Arial" charset="0"/>
              </a:rPr>
              <a:t>n</a:t>
            </a:r>
            <a:r>
              <a:rPr lang="en-US" altLang="zh-CN" b="1" i="1" baseline="-30000" smtClean="0">
                <a:cs typeface="Arial" charset="0"/>
              </a:rPr>
              <a:t> </a:t>
            </a:r>
            <a:r>
              <a:rPr lang="en-US" altLang="zh-CN" b="1" smtClean="0">
                <a:cs typeface="Arial" charset="0"/>
              </a:rPr>
              <a:t>]</a:t>
            </a:r>
            <a:r>
              <a:rPr lang="zh-CN" altLang="en-US" b="1" smtClean="0"/>
              <a:t>来说，</a:t>
            </a:r>
          </a:p>
          <a:p>
            <a:pPr algn="just">
              <a:buFontTx/>
              <a:buNone/>
            </a:pPr>
            <a:r>
              <a:rPr lang="zh-CN" altLang="en-US" b="1" smtClean="0"/>
              <a:t>	表达式</a:t>
            </a:r>
            <a:r>
              <a:rPr lang="en-US" altLang="zh-CN" b="1" i="1" smtClean="0">
                <a:cs typeface="Arial" charset="0"/>
              </a:rPr>
              <a:t>a</a:t>
            </a:r>
            <a:r>
              <a:rPr lang="zh-CN" altLang="en-US" b="1" smtClean="0"/>
              <a:t>的类型是：</a:t>
            </a:r>
          </a:p>
          <a:p>
            <a:pPr algn="just">
              <a:buFontTx/>
              <a:buNone/>
            </a:pPr>
            <a:r>
              <a:rPr lang="zh-CN" altLang="en-US" b="1" smtClean="0">
                <a:cs typeface="Arial" charset="0"/>
              </a:rPr>
              <a:t>	</a:t>
            </a:r>
            <a:r>
              <a:rPr lang="en-US" altLang="zh-CN" b="1" smtClean="0">
                <a:cs typeface="Arial" charset="0"/>
              </a:rPr>
              <a:t>pointer(array(0.. </a:t>
            </a:r>
            <a:r>
              <a:rPr lang="en-US" altLang="zh-CN" b="1" i="1" smtClean="0">
                <a:cs typeface="Arial" charset="0"/>
              </a:rPr>
              <a:t>i</a:t>
            </a:r>
            <a:r>
              <a:rPr lang="en-US" altLang="zh-CN" b="1" baseline="-30000" smtClean="0">
                <a:cs typeface="Arial" charset="0"/>
              </a:rPr>
              <a:t>2</a:t>
            </a:r>
            <a:r>
              <a:rPr lang="en-US" altLang="zh-CN" b="1" smtClean="0">
                <a:cs typeface="Arial" charset="0"/>
              </a:rPr>
              <a:t>–1, … array(0.. </a:t>
            </a:r>
            <a:r>
              <a:rPr lang="en-US" altLang="zh-CN" b="1" i="1" smtClean="0">
                <a:cs typeface="Arial" charset="0"/>
              </a:rPr>
              <a:t>i</a:t>
            </a:r>
            <a:r>
              <a:rPr lang="en-US" altLang="zh-CN" b="1" i="1" baseline="-30000" smtClean="0">
                <a:cs typeface="Arial" charset="0"/>
              </a:rPr>
              <a:t>n</a:t>
            </a:r>
            <a:r>
              <a:rPr lang="en-US" altLang="zh-CN" b="1" smtClean="0">
                <a:cs typeface="Arial" charset="0"/>
              </a:rPr>
              <a:t>–1, </a:t>
            </a:r>
            <a:r>
              <a:rPr lang="en-US" altLang="zh-CN" b="1" i="1" smtClean="0">
                <a:cs typeface="Arial" charset="0"/>
              </a:rPr>
              <a:t>t</a:t>
            </a:r>
            <a:r>
              <a:rPr lang="en-US" altLang="zh-CN" b="1" smtClean="0">
                <a:cs typeface="Arial" charset="0"/>
              </a:rPr>
              <a:t>)…))</a:t>
            </a:r>
            <a:endParaRPr lang="en-US" altLang="zh-CN" b="1" smtClean="0"/>
          </a:p>
          <a:p>
            <a:pPr algn="just">
              <a:buFontTx/>
              <a:buNone/>
            </a:pPr>
            <a:r>
              <a:rPr lang="zh-CN" altLang="en-US" b="1" smtClean="0"/>
              <a:t>	</a:t>
            </a:r>
          </a:p>
          <a:p>
            <a:pPr algn="just">
              <a:buFontTx/>
              <a:buNone/>
            </a:pPr>
            <a:r>
              <a:rPr lang="zh-CN" altLang="en-US" b="1" smtClean="0"/>
              <a:t>	表达式</a:t>
            </a:r>
            <a:r>
              <a:rPr lang="zh-CN" altLang="en-US" b="1" smtClean="0">
                <a:cs typeface="Arial" charset="0"/>
              </a:rPr>
              <a:t>&amp;</a:t>
            </a:r>
            <a:r>
              <a:rPr lang="en-US" altLang="zh-CN" b="1" i="1" smtClean="0">
                <a:cs typeface="Arial" charset="0"/>
              </a:rPr>
              <a:t>a</a:t>
            </a:r>
            <a:r>
              <a:rPr lang="zh-CN" altLang="en-US" b="1" smtClean="0"/>
              <a:t>的类型是：</a:t>
            </a:r>
          </a:p>
          <a:p>
            <a:pPr algn="just">
              <a:buFontTx/>
              <a:buNone/>
            </a:pPr>
            <a:r>
              <a:rPr lang="zh-CN" altLang="en-US" b="1" smtClean="0">
                <a:cs typeface="Arial" charset="0"/>
              </a:rPr>
              <a:t>	</a:t>
            </a:r>
            <a:r>
              <a:rPr lang="en-US" altLang="zh-CN" b="1" smtClean="0">
                <a:cs typeface="Arial" charset="0"/>
              </a:rPr>
              <a:t>pointer(array(0.. </a:t>
            </a:r>
            <a:r>
              <a:rPr lang="en-US" altLang="zh-CN" b="1" i="1" smtClean="0">
                <a:cs typeface="Arial" charset="0"/>
              </a:rPr>
              <a:t>i</a:t>
            </a:r>
            <a:r>
              <a:rPr lang="en-US" altLang="zh-CN" b="1" baseline="-30000" smtClean="0">
                <a:cs typeface="Arial" charset="0"/>
              </a:rPr>
              <a:t>1</a:t>
            </a:r>
            <a:r>
              <a:rPr lang="en-US" altLang="zh-CN" b="1" smtClean="0">
                <a:cs typeface="Arial" charset="0"/>
              </a:rPr>
              <a:t>–1, … array(0.. </a:t>
            </a:r>
            <a:r>
              <a:rPr lang="en-US" altLang="zh-CN" b="1" i="1" smtClean="0">
                <a:cs typeface="Arial" charset="0"/>
              </a:rPr>
              <a:t>i</a:t>
            </a:r>
            <a:r>
              <a:rPr lang="en-US" altLang="zh-CN" b="1" i="1" baseline="-30000" smtClean="0">
                <a:cs typeface="Arial" charset="0"/>
              </a:rPr>
              <a:t>n</a:t>
            </a:r>
            <a:r>
              <a:rPr lang="en-US" altLang="zh-CN" b="1" smtClean="0">
                <a:cs typeface="Arial" charset="0"/>
              </a:rPr>
              <a:t>–1, </a:t>
            </a:r>
            <a:r>
              <a:rPr lang="en-US" altLang="zh-CN" b="1" i="1" smtClean="0">
                <a:cs typeface="Arial" charset="0"/>
              </a:rPr>
              <a:t>t</a:t>
            </a:r>
            <a:r>
              <a:rPr lang="en-US" altLang="zh-CN" b="1" smtClean="0">
                <a:cs typeface="Arial" charset="0"/>
              </a:rPr>
              <a: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4</a:t>
            </a:r>
            <a:endParaRPr lang="en-US" altLang="zh-CN" b="1" smtClean="0">
              <a:latin typeface="宋体" charset="-122"/>
            </a:endParaRPr>
          </a:p>
        </p:txBody>
      </p:sp>
      <p:sp>
        <p:nvSpPr>
          <p:cNvPr id="133123" name="Rectangle 3"/>
          <p:cNvSpPr>
            <a:spLocks noGrp="1" noChangeArrowheads="1"/>
          </p:cNvSpPr>
          <p:nvPr>
            <p:ph idx="1"/>
          </p:nvPr>
        </p:nvSpPr>
        <p:spPr>
          <a:xfrm>
            <a:off x="287338" y="1438275"/>
            <a:ext cx="8564562" cy="5326063"/>
          </a:xfrm>
          <a:noFill/>
        </p:spPr>
        <p:txBody>
          <a:bodyPr/>
          <a:lstStyle/>
          <a:p>
            <a:pPr algn="just">
              <a:lnSpc>
                <a:spcPct val="90000"/>
              </a:lnSpc>
              <a:buFontTx/>
              <a:buNone/>
            </a:pPr>
            <a:r>
              <a:rPr lang="zh-CN" altLang="en-US" b="1" smtClean="0"/>
              <a:t>	在</a:t>
            </a:r>
            <a:r>
              <a:rPr lang="en-US" altLang="zh-CN" b="1" smtClean="0"/>
              <a:t>X86/Linux</a:t>
            </a:r>
            <a:r>
              <a:rPr lang="zh-CN" altLang="en-US" b="1" smtClean="0"/>
              <a:t>机器上，编译器报告最后一行有</a:t>
            </a:r>
          </a:p>
          <a:p>
            <a:pPr algn="just">
              <a:lnSpc>
                <a:spcPct val="90000"/>
              </a:lnSpc>
              <a:spcBef>
                <a:spcPct val="0"/>
              </a:spcBef>
              <a:buFontTx/>
              <a:buNone/>
            </a:pPr>
            <a:r>
              <a:rPr lang="zh-CN" altLang="en-US" b="1" smtClean="0"/>
              <a:t>错误：</a:t>
            </a:r>
            <a:r>
              <a:rPr lang="en-US" altLang="zh-CN" b="1" smtClean="0"/>
              <a:t>incompatible types in return</a:t>
            </a:r>
          </a:p>
          <a:p>
            <a:pPr algn="just">
              <a:lnSpc>
                <a:spcPct val="90000"/>
              </a:lnSpc>
              <a:buFontTx/>
              <a:buNone/>
            </a:pPr>
            <a:r>
              <a:rPr lang="en-US" altLang="zh-CN" sz="2800" b="1" smtClean="0"/>
              <a:t>typedef int A1[10];		|  A2 *fun1( ) { </a:t>
            </a:r>
          </a:p>
          <a:p>
            <a:pPr algn="just">
              <a:lnSpc>
                <a:spcPct val="90000"/>
              </a:lnSpc>
              <a:buFontTx/>
              <a:buNone/>
            </a:pPr>
            <a:r>
              <a:rPr lang="en-US" altLang="zh-CN" sz="2800" b="1" smtClean="0"/>
              <a:t>typedef int A2[10];		|      return(&amp;a); </a:t>
            </a:r>
          </a:p>
          <a:p>
            <a:pPr algn="just">
              <a:lnSpc>
                <a:spcPct val="90000"/>
              </a:lnSpc>
              <a:buFontTx/>
              <a:buNone/>
            </a:pPr>
            <a:r>
              <a:rPr lang="en-US" altLang="zh-CN" sz="2800" b="1" smtClean="0"/>
              <a:t>A1 a;					|  } 	</a:t>
            </a:r>
          </a:p>
          <a:p>
            <a:pPr algn="just">
              <a:lnSpc>
                <a:spcPct val="90000"/>
              </a:lnSpc>
              <a:buFontTx/>
              <a:buNone/>
            </a:pPr>
            <a:r>
              <a:rPr lang="en-US" altLang="zh-CN" sz="2800" b="1" smtClean="0"/>
              <a:t>typedef struct {int i;}S1;	|  S2  fun2( ) { </a:t>
            </a:r>
          </a:p>
          <a:p>
            <a:pPr algn="just">
              <a:lnSpc>
                <a:spcPct val="90000"/>
              </a:lnSpc>
              <a:buFontTx/>
              <a:buNone/>
            </a:pPr>
            <a:r>
              <a:rPr lang="en-US" altLang="zh-CN" sz="2800" b="1" smtClean="0"/>
              <a:t>typedef struct {int i;}S2;	|      </a:t>
            </a:r>
            <a:r>
              <a:rPr lang="en-US" altLang="zh-CN" sz="2800" b="1" smtClean="0">
                <a:solidFill>
                  <a:srgbClr val="00FF00"/>
                </a:solidFill>
              </a:rPr>
              <a:t>return(s)</a:t>
            </a:r>
            <a:r>
              <a:rPr lang="en-US" altLang="zh-CN" sz="2800" b="1" smtClean="0"/>
              <a:t>; </a:t>
            </a:r>
          </a:p>
          <a:p>
            <a:pPr algn="just">
              <a:lnSpc>
                <a:spcPct val="90000"/>
              </a:lnSpc>
              <a:buFontTx/>
              <a:buNone/>
            </a:pPr>
            <a:r>
              <a:rPr lang="en-US" altLang="zh-CN" sz="2800" b="1" smtClean="0"/>
              <a:t>S1 s;					|  }</a:t>
            </a:r>
          </a:p>
          <a:p>
            <a:pPr algn="just">
              <a:lnSpc>
                <a:spcPct val="90000"/>
              </a:lnSpc>
              <a:spcBef>
                <a:spcPct val="0"/>
              </a:spcBef>
              <a:buFontTx/>
              <a:buNone/>
            </a:pPr>
            <a:r>
              <a:rPr lang="zh-CN" altLang="en-US" b="1" smtClean="0"/>
              <a:t>	在</a:t>
            </a:r>
            <a:r>
              <a:rPr lang="en-US" altLang="zh-CN" b="1" smtClean="0"/>
              <a:t>C</a:t>
            </a:r>
            <a:r>
              <a:rPr lang="zh-CN" altLang="en-US" b="1" smtClean="0"/>
              <a:t>语言中，数组和结构体都是构造类型，</a:t>
            </a:r>
          </a:p>
          <a:p>
            <a:pPr algn="just">
              <a:lnSpc>
                <a:spcPct val="90000"/>
              </a:lnSpc>
              <a:spcBef>
                <a:spcPct val="0"/>
              </a:spcBef>
              <a:buFontTx/>
              <a:buNone/>
            </a:pPr>
            <a:r>
              <a:rPr lang="zh-CN" altLang="en-US" b="1" smtClean="0"/>
              <a:t>为什么上面第2个函数有类型错误，而第1个函</a:t>
            </a:r>
          </a:p>
          <a:p>
            <a:pPr algn="just">
              <a:lnSpc>
                <a:spcPct val="90000"/>
              </a:lnSpc>
              <a:spcBef>
                <a:spcPct val="0"/>
              </a:spcBef>
              <a:buFontTx/>
              <a:buNone/>
            </a:pPr>
            <a:r>
              <a:rPr lang="zh-CN" altLang="en-US" b="1" smtClean="0"/>
              <a:t>数却没有？</a:t>
            </a:r>
            <a:endParaRPr lang="en-US" altLang="zh-CN"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433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4</a:t>
            </a:r>
            <a:r>
              <a:rPr lang="zh-CN" altLang="en-US" b="1" smtClean="0"/>
              <a:t>、类型化的语言</a:t>
            </a:r>
          </a:p>
          <a:p>
            <a:r>
              <a:rPr lang="zh-CN" altLang="en-US" sz="2800" b="1" smtClean="0"/>
              <a:t>变量的类型</a:t>
            </a:r>
            <a:endParaRPr lang="zh-CN" altLang="en-US" sz="2800" b="1" smtClean="0">
              <a:latin typeface="宋体" charset="-122"/>
            </a:endParaRPr>
          </a:p>
          <a:p>
            <a:r>
              <a:rPr lang="zh-CN" altLang="en-US" sz="2800" b="1" smtClean="0"/>
              <a:t>类型化的语言</a:t>
            </a:r>
            <a:endParaRPr lang="zh-CN" altLang="en-US" sz="2800" b="1" smtClean="0">
              <a:latin typeface="宋体" charset="-122"/>
            </a:endParaRPr>
          </a:p>
          <a:p>
            <a:r>
              <a:rPr lang="zh-CN" altLang="en-US" sz="2800" b="1" smtClean="0"/>
              <a:t>未类型化的语言</a:t>
            </a:r>
          </a:p>
          <a:p>
            <a:r>
              <a:rPr lang="zh-CN" altLang="en-US" sz="2800" b="1" smtClean="0"/>
              <a:t>显式类型化语言</a:t>
            </a:r>
          </a:p>
          <a:p>
            <a:r>
              <a:rPr lang="zh-CN" altLang="en-US" sz="2800" b="1" smtClean="0"/>
              <a:t>隐式类型化的</a:t>
            </a:r>
            <a:r>
              <a:rPr lang="zh-CN" altLang="en-US" sz="2800" b="1" smtClean="0">
                <a:latin typeface="宋体" charset="-122"/>
              </a:rPr>
              <a:t>语言</a:t>
            </a:r>
          </a:p>
          <a:p>
            <a:pPr lvl="1"/>
            <a:r>
              <a:rPr lang="zh-CN" altLang="en-US" sz="2400" b="1" smtClean="0"/>
              <a:t>不存</a:t>
            </a:r>
            <a:r>
              <a:rPr lang="zh-CN" altLang="en-US" sz="2400" b="1" smtClean="0">
                <a:latin typeface="宋体" charset="-122"/>
              </a:rPr>
              <a:t>在隐式</a:t>
            </a:r>
            <a:r>
              <a:rPr lang="zh-CN" altLang="en-US" sz="2400" b="1" smtClean="0"/>
              <a:t>类型化的</a:t>
            </a:r>
            <a:r>
              <a:rPr lang="zh-CN" altLang="en-US" sz="2400" b="1" smtClean="0">
                <a:latin typeface="宋体" charset="-122"/>
              </a:rPr>
              <a:t>主流语言，但可能存在忽略类型信息的程序片段，例如不需要程序员声明函数的参数类型</a:t>
            </a:r>
            <a:endParaRPr lang="en-US" altLang="zh-CN" sz="2400" b="1" smtClean="0">
              <a:latin typeface="宋体"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28600" y="228600"/>
            <a:ext cx="8610600" cy="1143000"/>
          </a:xfrm>
        </p:spPr>
        <p:txBody>
          <a:bodyPr/>
          <a:lstStyle/>
          <a:p>
            <a:r>
              <a:rPr lang="zh-CN" altLang="en-US" b="1" smtClean="0"/>
              <a:t>例    题    </a:t>
            </a:r>
            <a:r>
              <a:rPr lang="en-US" altLang="zh-CN" b="1" smtClean="0"/>
              <a:t>5</a:t>
            </a:r>
            <a:endParaRPr lang="en-US" altLang="zh-CN" b="1" smtClean="0">
              <a:latin typeface="宋体" charset="-122"/>
            </a:endParaRPr>
          </a:p>
        </p:txBody>
      </p:sp>
      <p:sp>
        <p:nvSpPr>
          <p:cNvPr id="134147" name="Rectangle 3"/>
          <p:cNvSpPr>
            <a:spLocks noGrp="1" noChangeArrowheads="1"/>
          </p:cNvSpPr>
          <p:nvPr>
            <p:ph idx="1"/>
          </p:nvPr>
        </p:nvSpPr>
        <p:spPr>
          <a:xfrm>
            <a:off x="287338" y="1438275"/>
            <a:ext cx="8564562" cy="5399088"/>
          </a:xfrm>
          <a:noFill/>
        </p:spPr>
        <p:txBody>
          <a:bodyPr/>
          <a:lstStyle/>
          <a:p>
            <a:pPr algn="just">
              <a:buFontTx/>
              <a:buNone/>
            </a:pPr>
            <a:r>
              <a:rPr lang="zh-CN" altLang="en-US" b="1" smtClean="0"/>
              <a:t>编译器和连接装配器未能发现下面的调用错误</a:t>
            </a:r>
            <a:endParaRPr lang="zh-CN" altLang="en-US" smtClean="0"/>
          </a:p>
          <a:p>
            <a:pPr>
              <a:buFontTx/>
              <a:buNone/>
            </a:pPr>
            <a:r>
              <a:rPr lang="en-US" altLang="zh-CN" sz="2800" b="1" smtClean="0"/>
              <a:t>long gcd (p, q) long p, q;{</a:t>
            </a:r>
            <a:r>
              <a:rPr lang="en-US" altLang="zh-CN" sz="2800" b="1" smtClean="0">
                <a:solidFill>
                  <a:srgbClr val="00FF00"/>
                </a:solidFill>
              </a:rPr>
              <a:t>/*</a:t>
            </a:r>
            <a:r>
              <a:rPr lang="zh-CN" altLang="en-US" sz="2800" b="1" smtClean="0">
                <a:solidFill>
                  <a:srgbClr val="00FF00"/>
                </a:solidFill>
              </a:rPr>
              <a:t>这是参数声明的传统形式*</a:t>
            </a:r>
            <a:r>
              <a:rPr lang="en-US" altLang="zh-CN" sz="2800" b="1" smtClean="0">
                <a:solidFill>
                  <a:srgbClr val="00FF00"/>
                </a:solidFill>
              </a:rPr>
              <a:t>/</a:t>
            </a:r>
          </a:p>
          <a:p>
            <a:pPr>
              <a:buFontTx/>
              <a:buNone/>
            </a:pPr>
            <a:r>
              <a:rPr lang="en-US" altLang="zh-CN" sz="2800" b="1" smtClean="0">
                <a:solidFill>
                  <a:srgbClr val="00FF00"/>
                </a:solidFill>
              </a:rPr>
              <a:t>/*</a:t>
            </a:r>
            <a:r>
              <a:rPr lang="zh-CN" altLang="en-US" sz="2800" b="1" smtClean="0">
                <a:solidFill>
                  <a:srgbClr val="00FF00"/>
                </a:solidFill>
              </a:rPr>
              <a:t>参数声明的现代形式是</a:t>
            </a:r>
            <a:r>
              <a:rPr lang="en-US" altLang="zh-CN" sz="2800" b="1" smtClean="0">
                <a:solidFill>
                  <a:srgbClr val="00FF00"/>
                </a:solidFill>
              </a:rPr>
              <a:t>long gcd ( long p, long q) {</a:t>
            </a:r>
            <a:r>
              <a:rPr lang="zh-CN" altLang="en-US" sz="2800" b="1" smtClean="0">
                <a:solidFill>
                  <a:srgbClr val="00FF00"/>
                </a:solidFill>
              </a:rPr>
              <a:t> *</a:t>
            </a:r>
            <a:r>
              <a:rPr lang="en-US" altLang="zh-CN" sz="2800" b="1" smtClean="0">
                <a:solidFill>
                  <a:srgbClr val="00FF00"/>
                </a:solidFill>
              </a:rPr>
              <a:t>/</a:t>
            </a:r>
          </a:p>
          <a:p>
            <a:pPr>
              <a:spcBef>
                <a:spcPct val="10000"/>
              </a:spcBef>
              <a:buFontTx/>
              <a:buNone/>
            </a:pPr>
            <a:r>
              <a:rPr lang="en-US" altLang="zh-CN" sz="2800" b="1" smtClean="0"/>
              <a:t>	if (p%q == 0)</a:t>
            </a:r>
          </a:p>
          <a:p>
            <a:pPr>
              <a:spcBef>
                <a:spcPct val="10000"/>
              </a:spcBef>
              <a:buFontTx/>
              <a:buNone/>
            </a:pPr>
            <a:r>
              <a:rPr lang="en-US" altLang="zh-CN" sz="2800" b="1" smtClean="0"/>
              <a:t>		return q;</a:t>
            </a:r>
          </a:p>
          <a:p>
            <a:pPr>
              <a:spcBef>
                <a:spcPct val="10000"/>
              </a:spcBef>
              <a:buFontTx/>
              <a:buNone/>
            </a:pPr>
            <a:r>
              <a:rPr lang="en-US" altLang="zh-CN" sz="2800" b="1" smtClean="0"/>
              <a:t>	else</a:t>
            </a:r>
          </a:p>
          <a:p>
            <a:pPr>
              <a:spcBef>
                <a:spcPct val="10000"/>
              </a:spcBef>
              <a:buFontTx/>
              <a:buNone/>
            </a:pPr>
            <a:r>
              <a:rPr lang="en-US" altLang="zh-CN" sz="2800" b="1" smtClean="0"/>
              <a:t>		return gcd (q, p%q);</a:t>
            </a:r>
          </a:p>
          <a:p>
            <a:pPr>
              <a:spcBef>
                <a:spcPct val="10000"/>
              </a:spcBef>
              <a:buFontTx/>
              <a:buNone/>
            </a:pPr>
            <a:r>
              <a:rPr lang="en-US" altLang="zh-CN" sz="2800" b="1" smtClean="0"/>
              <a:t>}</a:t>
            </a:r>
          </a:p>
          <a:p>
            <a:pPr>
              <a:spcBef>
                <a:spcPct val="10000"/>
              </a:spcBef>
              <a:buFontTx/>
              <a:buNone/>
            </a:pPr>
            <a:r>
              <a:rPr lang="en-US" altLang="zh-CN" sz="2800" b="1" smtClean="0"/>
              <a:t>main() {</a:t>
            </a:r>
          </a:p>
          <a:p>
            <a:pPr>
              <a:spcBef>
                <a:spcPct val="10000"/>
              </a:spcBef>
              <a:buFontTx/>
              <a:buNone/>
            </a:pPr>
            <a:r>
              <a:rPr lang="en-US" altLang="zh-CN" sz="2800" b="1" smtClean="0"/>
              <a:t>	printf(“%ld,%ld\n”, </a:t>
            </a:r>
            <a:r>
              <a:rPr lang="en-US" altLang="zh-CN" sz="2800" b="1" smtClean="0">
                <a:solidFill>
                  <a:schemeClr val="tx2"/>
                </a:solidFill>
              </a:rPr>
              <a:t>gcd(5)</a:t>
            </a:r>
            <a:r>
              <a:rPr lang="en-US" altLang="zh-CN" sz="2800" b="1" smtClean="0"/>
              <a:t>, </a:t>
            </a:r>
            <a:r>
              <a:rPr lang="en-US" altLang="zh-CN" sz="2800" b="1" smtClean="0">
                <a:solidFill>
                  <a:schemeClr val="tx2"/>
                </a:solidFill>
              </a:rPr>
              <a:t>gcd(5,10,20)</a:t>
            </a:r>
            <a:r>
              <a:rPr lang="en-US" altLang="zh-CN" sz="2800" b="1" smtClean="0"/>
              <a:t>);</a:t>
            </a:r>
          </a:p>
          <a:p>
            <a:pPr>
              <a:spcBef>
                <a:spcPct val="10000"/>
              </a:spcBef>
              <a:buFontTx/>
              <a:buNone/>
            </a:pPr>
            <a:r>
              <a:rPr lang="en-US" altLang="zh-CN" sz="2800" b="1"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Effect transition="in" filter="box(in)">
                                      <p:cBhvr>
                                        <p:cTn id="7" dur="5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28600" y="228600"/>
            <a:ext cx="8610600" cy="1143000"/>
          </a:xfrm>
        </p:spPr>
        <p:txBody>
          <a:bodyPr/>
          <a:lstStyle/>
          <a:p>
            <a:r>
              <a:rPr lang="zh-CN" altLang="en-US" b="1" smtClean="0"/>
              <a:t>习        题</a:t>
            </a:r>
            <a:endParaRPr lang="zh-CN" altLang="en-US" b="1" smtClean="0">
              <a:latin typeface="宋体" charset="-122"/>
            </a:endParaRPr>
          </a:p>
        </p:txBody>
      </p:sp>
      <p:sp>
        <p:nvSpPr>
          <p:cNvPr id="135171" name="Rectangle 3"/>
          <p:cNvSpPr>
            <a:spLocks noGrp="1" noChangeArrowheads="1"/>
          </p:cNvSpPr>
          <p:nvPr>
            <p:ph idx="1"/>
          </p:nvPr>
        </p:nvSpPr>
        <p:spPr>
          <a:xfrm>
            <a:off x="287338" y="1438275"/>
            <a:ext cx="8564562" cy="5038725"/>
          </a:xfrm>
          <a:noFill/>
        </p:spPr>
        <p:txBody>
          <a:bodyPr/>
          <a:lstStyle/>
          <a:p>
            <a:r>
              <a:rPr lang="zh-CN" altLang="en-US" b="1" smtClean="0"/>
              <a:t>第一次：5.4, 5.6</a:t>
            </a:r>
          </a:p>
          <a:p>
            <a:r>
              <a:rPr lang="zh-CN" altLang="en-US" b="1" smtClean="0"/>
              <a:t>第二次：5.16, 5.17</a:t>
            </a:r>
          </a:p>
          <a:p>
            <a:r>
              <a:rPr lang="zh-CN" altLang="en-US" b="1" smtClean="0"/>
              <a:t>第三次：5.18</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282051"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5</a:t>
            </a:r>
            <a:r>
              <a:rPr lang="zh-CN" altLang="en-US" b="1" smtClean="0"/>
              <a:t>、类型系统</a:t>
            </a:r>
            <a:endParaRPr lang="en-US" altLang="zh-CN" b="1" smtClean="0"/>
          </a:p>
          <a:p>
            <a:r>
              <a:rPr lang="zh-CN" altLang="en-US" sz="2800" b="1" smtClean="0">
                <a:latin typeface="宋体" charset="-122"/>
              </a:rPr>
              <a:t>语言的组成部分</a:t>
            </a:r>
            <a:r>
              <a:rPr lang="en-US" altLang="zh-CN" sz="2800" b="1" smtClean="0">
                <a:latin typeface="宋体" charset="-122"/>
              </a:rPr>
              <a:t>,</a:t>
            </a:r>
            <a:r>
              <a:rPr lang="zh-CN" altLang="en-US" sz="2800" b="1" smtClean="0">
                <a:latin typeface="宋体" charset="-122"/>
              </a:rPr>
              <a:t>它由一组</a:t>
            </a:r>
            <a:r>
              <a:rPr lang="zh-CN" altLang="en-US" sz="2800" b="1" smtClean="0"/>
              <a:t>定型规则</a:t>
            </a:r>
            <a:r>
              <a:rPr lang="zh-CN" altLang="en-US" sz="2800" b="1" smtClean="0">
                <a:latin typeface="宋体" charset="-122"/>
              </a:rPr>
              <a:t>（</a:t>
            </a:r>
            <a:r>
              <a:rPr lang="en-US" altLang="zh-CN" sz="2800" b="1" i="1" smtClean="0"/>
              <a:t>typing rule</a:t>
            </a:r>
            <a:r>
              <a:rPr lang="en-US" altLang="zh-CN" sz="2800" b="1" smtClean="0">
                <a:latin typeface="宋体" charset="-122"/>
              </a:rPr>
              <a:t>）</a:t>
            </a:r>
            <a:r>
              <a:rPr lang="zh-CN" altLang="en-US" sz="2800" b="1" smtClean="0">
                <a:latin typeface="宋体" charset="-122"/>
              </a:rPr>
              <a:t>构成，这组规则用来给各种程序构造指派类型</a:t>
            </a:r>
          </a:p>
          <a:p>
            <a:r>
              <a:rPr lang="zh-CN" altLang="en-US" sz="2800" b="1" smtClean="0"/>
              <a:t>设计类型系统</a:t>
            </a:r>
            <a:r>
              <a:rPr lang="zh-CN" altLang="en-US" sz="2800" b="1" smtClean="0">
                <a:latin typeface="宋体" charset="-122"/>
              </a:rPr>
              <a:t>的根本目的是用静态检查的方式来保证合法程序运行时的良行为</a:t>
            </a:r>
          </a:p>
          <a:p>
            <a:r>
              <a:rPr lang="zh-CN" altLang="en-US" sz="2800" b="1" smtClean="0">
                <a:latin typeface="宋体" charset="-122"/>
              </a:rPr>
              <a:t>类型系统的形式化</a:t>
            </a:r>
          </a:p>
          <a:p>
            <a:pPr lvl="1"/>
            <a:r>
              <a:rPr lang="zh-CN" altLang="en-US" sz="2400" b="1" smtClean="0"/>
              <a:t>类型</a:t>
            </a:r>
            <a:r>
              <a:rPr lang="zh-CN" altLang="en-US" sz="2400" b="1" smtClean="0">
                <a:latin typeface="宋体" charset="-122"/>
              </a:rPr>
              <a:t>表达式、定型断言、定型规则</a:t>
            </a:r>
          </a:p>
          <a:p>
            <a:r>
              <a:rPr lang="zh-CN" altLang="en-US" sz="2800" b="1" smtClean="0">
                <a:latin typeface="宋体" charset="-122"/>
              </a:rPr>
              <a:t>类型检查算法</a:t>
            </a:r>
          </a:p>
          <a:p>
            <a:pPr lvl="1"/>
            <a:r>
              <a:rPr lang="zh-CN" altLang="en-US" sz="2400" b="1" smtClean="0"/>
              <a:t>通常</a:t>
            </a:r>
            <a:r>
              <a:rPr lang="zh-CN" altLang="en-US" sz="2400" b="1" smtClean="0">
                <a:latin typeface="宋体" charset="-122"/>
              </a:rPr>
              <a:t>是静态地完成类型检查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box(in)">
                                      <p:cBhvr>
                                        <p:cTn id="7" dur="500"/>
                                        <p:tgtEl>
                                          <p:spTgt spid="12820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82051">
                                            <p:txEl>
                                              <p:pRg st="4" end="4"/>
                                            </p:txEl>
                                          </p:spTgt>
                                        </p:tgtEl>
                                        <p:attrNameLst>
                                          <p:attrName>style.visibility</p:attrName>
                                        </p:attrNameLst>
                                      </p:cBhvr>
                                      <p:to>
                                        <p:strVal val="visible"/>
                                      </p:to>
                                    </p:set>
                                    <p:animEffect transition="in" filter="box(in)">
                                      <p:cBhvr>
                                        <p:cTn id="12" dur="500"/>
                                        <p:tgtEl>
                                          <p:spTgt spid="1282051">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82051">
                                            <p:txEl>
                                              <p:pRg st="5" end="5"/>
                                            </p:txEl>
                                          </p:spTgt>
                                        </p:tgtEl>
                                        <p:attrNameLst>
                                          <p:attrName>style.visibility</p:attrName>
                                        </p:attrNameLst>
                                      </p:cBhvr>
                                      <p:to>
                                        <p:strVal val="visible"/>
                                      </p:to>
                                    </p:set>
                                    <p:animEffect transition="in" filter="box(in)">
                                      <p:cBhvr>
                                        <p:cTn id="15" dur="500"/>
                                        <p:tgtEl>
                                          <p:spTgt spid="128205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282051">
                                            <p:txEl>
                                              <p:pRg st="6" end="6"/>
                                            </p:txEl>
                                          </p:spTgt>
                                        </p:tgtEl>
                                        <p:attrNameLst>
                                          <p:attrName>style.visibility</p:attrName>
                                        </p:attrNameLst>
                                      </p:cBhvr>
                                      <p:to>
                                        <p:strVal val="visible"/>
                                      </p:to>
                                    </p:set>
                                    <p:animEffect transition="in" filter="box(in)">
                                      <p:cBhvr>
                                        <p:cTn id="20" dur="500"/>
                                        <p:tgtEl>
                                          <p:spTgt spid="1282051">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282051">
                                            <p:txEl>
                                              <p:pRg st="7" end="7"/>
                                            </p:txEl>
                                          </p:spTgt>
                                        </p:tgtEl>
                                        <p:attrNameLst>
                                          <p:attrName>style.visibility</p:attrName>
                                        </p:attrNameLst>
                                      </p:cBhvr>
                                      <p:to>
                                        <p:strVal val="visible"/>
                                      </p:to>
                                    </p:set>
                                    <p:animEffect transition="in" filter="box(in)">
                                      <p:cBhvr>
                                        <p:cTn id="23" dur="500"/>
                                        <p:tgtEl>
                                          <p:spTgt spid="1282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33325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6</a:t>
            </a:r>
            <a:r>
              <a:rPr lang="zh-CN" altLang="en-US" b="1" smtClean="0"/>
              <a:t>、良类型的程序</a:t>
            </a:r>
          </a:p>
          <a:p>
            <a:pPr lvl="1"/>
            <a:r>
              <a:rPr lang="zh-CN" altLang="en-US" b="1" smtClean="0"/>
              <a:t>没有类型错误的程序</a:t>
            </a:r>
          </a:p>
          <a:p>
            <a:pPr>
              <a:buFontTx/>
              <a:buNone/>
            </a:pPr>
            <a:r>
              <a:rPr lang="en-US" altLang="zh-CN" b="1" smtClean="0"/>
              <a:t>7</a:t>
            </a:r>
            <a:r>
              <a:rPr lang="zh-CN" altLang="en-US" b="1" smtClean="0"/>
              <a:t>、合法程序</a:t>
            </a:r>
          </a:p>
          <a:p>
            <a:pPr lvl="1"/>
            <a:r>
              <a:rPr lang="zh-CN" altLang="en-US" b="1" smtClean="0"/>
              <a:t>良类型程序（若语言定义中，除了类型系统外，没有用其它方式表示的对程序的约束）</a:t>
            </a:r>
          </a:p>
          <a:p>
            <a:pPr>
              <a:buFontTx/>
              <a:buNone/>
            </a:pPr>
            <a:r>
              <a:rPr lang="en-US" altLang="zh-CN" b="1" smtClean="0"/>
              <a:t>8</a:t>
            </a:r>
            <a:r>
              <a:rPr lang="zh-CN" altLang="en-US" b="1" smtClean="0"/>
              <a:t>、类型可靠（</a:t>
            </a:r>
            <a:r>
              <a:rPr lang="en-US" altLang="zh-CN" b="1" i="1" smtClean="0"/>
              <a:t>type sound</a:t>
            </a:r>
            <a:r>
              <a:rPr lang="zh-CN" altLang="en-US" b="1" smtClean="0"/>
              <a:t>）的</a:t>
            </a:r>
            <a:r>
              <a:rPr lang="zh-CN" altLang="en-US" b="1" smtClean="0">
                <a:latin typeface="宋体" charset="-122"/>
              </a:rPr>
              <a:t>语言</a:t>
            </a:r>
          </a:p>
          <a:p>
            <a:pPr lvl="1"/>
            <a:r>
              <a:rPr lang="zh-CN" altLang="en-US" b="1" smtClean="0">
                <a:cs typeface="Times New Roman" pitchFamily="18" charset="0"/>
              </a:rPr>
              <a:t>所有良类型程序（合法程序）都是良行为的</a:t>
            </a:r>
          </a:p>
          <a:p>
            <a:pPr lvl="1"/>
            <a:r>
              <a:rPr lang="zh-CN" altLang="en-US" b="1" smtClean="0">
                <a:cs typeface="Times New Roman" pitchFamily="18" charset="0"/>
              </a:rPr>
              <a:t>类型可靠的</a:t>
            </a:r>
            <a:r>
              <a:rPr lang="zh-CN" altLang="en-US" b="1" smtClean="0"/>
              <a:t>语言一定是安全的语言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3251">
                                            <p:txEl>
                                              <p:pRg st="3" end="3"/>
                                            </p:txEl>
                                          </p:spTgt>
                                        </p:tgtEl>
                                        <p:attrNameLst>
                                          <p:attrName>style.visibility</p:attrName>
                                        </p:attrNameLst>
                                      </p:cBhvr>
                                      <p:to>
                                        <p:strVal val="visible"/>
                                      </p:to>
                                    </p:set>
                                    <p:animEffect transition="in" filter="box(in)">
                                      <p:cBhvr>
                                        <p:cTn id="7" dur="500"/>
                                        <p:tgtEl>
                                          <p:spTgt spid="133325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3251">
                                            <p:txEl>
                                              <p:pRg st="4" end="4"/>
                                            </p:txEl>
                                          </p:spTgt>
                                        </p:tgtEl>
                                        <p:attrNameLst>
                                          <p:attrName>style.visibility</p:attrName>
                                        </p:attrNameLst>
                                      </p:cBhvr>
                                      <p:to>
                                        <p:strVal val="visible"/>
                                      </p:to>
                                    </p:set>
                                    <p:animEffect transition="in" filter="box(in)">
                                      <p:cBhvr>
                                        <p:cTn id="10" dur="500"/>
                                        <p:tgtEl>
                                          <p:spTgt spid="133325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33251">
                                            <p:txEl>
                                              <p:pRg st="5" end="5"/>
                                            </p:txEl>
                                          </p:spTgt>
                                        </p:tgtEl>
                                        <p:attrNameLst>
                                          <p:attrName>style.visibility</p:attrName>
                                        </p:attrNameLst>
                                      </p:cBhvr>
                                      <p:to>
                                        <p:strVal val="visible"/>
                                      </p:to>
                                    </p:set>
                                    <p:animEffect transition="in" filter="box(in)">
                                      <p:cBhvr>
                                        <p:cTn id="15" dur="500"/>
                                        <p:tgtEl>
                                          <p:spTgt spid="1333251">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33251">
                                            <p:txEl>
                                              <p:pRg st="6" end="6"/>
                                            </p:txEl>
                                          </p:spTgt>
                                        </p:tgtEl>
                                        <p:attrNameLst>
                                          <p:attrName>style.visibility</p:attrName>
                                        </p:attrNameLst>
                                      </p:cBhvr>
                                      <p:to>
                                        <p:strVal val="visible"/>
                                      </p:to>
                                    </p:set>
                                    <p:animEffect transition="in" filter="box(in)">
                                      <p:cBhvr>
                                        <p:cTn id="18" dur="500"/>
                                        <p:tgtEl>
                                          <p:spTgt spid="1333251">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333251">
                                            <p:txEl>
                                              <p:pRg st="7" end="7"/>
                                            </p:txEl>
                                          </p:spTgt>
                                        </p:tgtEl>
                                        <p:attrNameLst>
                                          <p:attrName>style.visibility</p:attrName>
                                        </p:attrNameLst>
                                      </p:cBhvr>
                                      <p:to>
                                        <p:strVal val="visible"/>
                                      </p:to>
                                    </p:set>
                                    <p:animEffect transition="in" filter="box(in)">
                                      <p:cBhvr>
                                        <p:cTn id="21" dur="500"/>
                                        <p:tgtEl>
                                          <p:spTgt spid="133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741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endParaRPr lang="zh-CN" altLang="en-US" b="1" smtClean="0">
              <a:solidFill>
                <a:srgbClr val="00FF00"/>
              </a:solidFill>
            </a:endParaRPr>
          </a:p>
          <a:p>
            <a:pPr>
              <a:buFontTx/>
              <a:buNone/>
            </a:pPr>
            <a:r>
              <a:rPr lang="zh-CN" altLang="en-US" b="1" smtClean="0">
                <a:solidFill>
                  <a:srgbClr val="00FF00"/>
                </a:solidFill>
              </a:rPr>
              <a:t>语法的和静态的概念	动态的概念</a:t>
            </a:r>
            <a:endParaRPr lang="zh-CN" altLang="en-US" b="1" smtClean="0"/>
          </a:p>
          <a:p>
            <a:pPr>
              <a:buFontTx/>
              <a:buNone/>
            </a:pPr>
            <a:r>
              <a:rPr lang="zh-CN" altLang="en-US" sz="2800" b="1" smtClean="0"/>
              <a:t>	类型化语言			安全语言</a:t>
            </a:r>
          </a:p>
          <a:p>
            <a:pPr>
              <a:buFontTx/>
              <a:buNone/>
            </a:pPr>
            <a:r>
              <a:rPr lang="zh-CN" altLang="en-US" sz="2800" b="1" smtClean="0"/>
              <a:t>	良类型程序			良行为的程序</a:t>
            </a:r>
            <a:endParaRPr lang="zh-CN" altLang="en-US" b="1" smtClean="0">
              <a:solidFill>
                <a:srgbClr val="00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919555"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9</a:t>
            </a:r>
            <a:r>
              <a:rPr lang="zh-CN" altLang="en-US" b="1" smtClean="0"/>
              <a:t>、类型检查：未类型化语言</a:t>
            </a:r>
          </a:p>
          <a:p>
            <a:r>
              <a:rPr lang="zh-CN" altLang="en-US" sz="2800" b="1" smtClean="0">
                <a:latin typeface="宋体" charset="-122"/>
              </a:rPr>
              <a:t>可以通过彻底的运行时详细检查来排除所有的禁止错误</a:t>
            </a:r>
          </a:p>
          <a:p>
            <a:pPr lvl="1"/>
            <a:r>
              <a:rPr lang="zh-CN" altLang="en-US" sz="2400" b="1" smtClean="0"/>
              <a:t>如</a:t>
            </a:r>
            <a:r>
              <a:rPr lang="en-US" altLang="zh-CN" sz="2400" b="1" smtClean="0"/>
              <a:t>LISP</a:t>
            </a:r>
            <a:r>
              <a:rPr lang="zh-CN" altLang="en-US" sz="2400" b="1" smtClean="0">
                <a:latin typeface="宋体" charset="-122"/>
              </a:rPr>
              <a:t>语言</a:t>
            </a:r>
          </a:p>
          <a:p>
            <a:pPr>
              <a:buFontTx/>
              <a:buNone/>
            </a:pPr>
            <a:r>
              <a:rPr lang="en-US" altLang="zh-CN" b="1" smtClean="0">
                <a:latin typeface="宋体" charset="-122"/>
              </a:rPr>
              <a:t>10</a:t>
            </a:r>
            <a:r>
              <a:rPr lang="zh-CN" altLang="en-US" b="1" smtClean="0">
                <a:latin typeface="宋体" charset="-122"/>
              </a:rPr>
              <a:t>、类型检查：类型化语言</a:t>
            </a:r>
          </a:p>
          <a:p>
            <a:r>
              <a:rPr lang="zh-CN" altLang="en-US" sz="2800" b="1" smtClean="0">
                <a:latin typeface="宋体" charset="-122"/>
              </a:rPr>
              <a:t>类型检查也可以放在运行时完成，但影响效率</a:t>
            </a:r>
          </a:p>
          <a:p>
            <a:r>
              <a:rPr lang="zh-CN" altLang="en-US" sz="2800" b="1" smtClean="0">
                <a:latin typeface="宋体" charset="-122"/>
              </a:rPr>
              <a:t>一般都是静态检查，类型系统被用来支持静态检查</a:t>
            </a:r>
          </a:p>
          <a:p>
            <a:r>
              <a:rPr lang="zh-CN" altLang="en-US" sz="2800" b="1" smtClean="0">
                <a:latin typeface="宋体" charset="-122"/>
              </a:rPr>
              <a:t>静态检查语言通常也需要一些运行时的检查</a:t>
            </a:r>
          </a:p>
          <a:p>
            <a:pPr lvl="1"/>
            <a:r>
              <a:rPr lang="zh-CN" altLang="en-US" sz="2400" b="1" smtClean="0"/>
              <a:t>数组</a:t>
            </a:r>
            <a:r>
              <a:rPr lang="zh-CN" altLang="en-US" sz="2400" b="1" smtClean="0">
                <a:latin typeface="宋体" charset="-122"/>
              </a:rPr>
              <a:t>访问越界检查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19555">
                                            <p:txEl>
                                              <p:pRg st="4" end="4"/>
                                            </p:txEl>
                                          </p:spTgt>
                                        </p:tgtEl>
                                        <p:attrNameLst>
                                          <p:attrName>style.visibility</p:attrName>
                                        </p:attrNameLst>
                                      </p:cBhvr>
                                      <p:to>
                                        <p:strVal val="visible"/>
                                      </p:to>
                                    </p:set>
                                    <p:animEffect transition="in" filter="box(in)">
                                      <p:cBhvr>
                                        <p:cTn id="7" dur="500"/>
                                        <p:tgtEl>
                                          <p:spTgt spid="91955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19555">
                                            <p:txEl>
                                              <p:pRg st="5" end="5"/>
                                            </p:txEl>
                                          </p:spTgt>
                                        </p:tgtEl>
                                        <p:attrNameLst>
                                          <p:attrName>style.visibility</p:attrName>
                                        </p:attrNameLst>
                                      </p:cBhvr>
                                      <p:to>
                                        <p:strVal val="visible"/>
                                      </p:to>
                                    </p:set>
                                    <p:animEffect transition="in" filter="box(in)">
                                      <p:cBhvr>
                                        <p:cTn id="10" dur="500"/>
                                        <p:tgtEl>
                                          <p:spTgt spid="91955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919555">
                                            <p:txEl>
                                              <p:pRg st="6" end="6"/>
                                            </p:txEl>
                                          </p:spTgt>
                                        </p:tgtEl>
                                        <p:attrNameLst>
                                          <p:attrName>style.visibility</p:attrName>
                                        </p:attrNameLst>
                                      </p:cBhvr>
                                      <p:to>
                                        <p:strVal val="visible"/>
                                      </p:to>
                                    </p:set>
                                    <p:animEffect transition="in" filter="box(in)">
                                      <p:cBhvr>
                                        <p:cTn id="13" dur="500"/>
                                        <p:tgtEl>
                                          <p:spTgt spid="919555">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19555">
                                            <p:txEl>
                                              <p:pRg st="7" end="7"/>
                                            </p:txEl>
                                          </p:spTgt>
                                        </p:tgtEl>
                                        <p:attrNameLst>
                                          <p:attrName>style.visibility</p:attrName>
                                        </p:attrNameLst>
                                      </p:cBhvr>
                                      <p:to>
                                        <p:strVal val="visible"/>
                                      </p:to>
                                    </p:set>
                                    <p:animEffect transition="in" filter="box(in)">
                                      <p:cBhvr>
                                        <p:cTn id="16" dur="500"/>
                                        <p:tgtEl>
                                          <p:spTgt spid="919555">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919555">
                                            <p:txEl>
                                              <p:pRg st="8" end="8"/>
                                            </p:txEl>
                                          </p:spTgt>
                                        </p:tgtEl>
                                        <p:attrNameLst>
                                          <p:attrName>style.visibility</p:attrName>
                                        </p:attrNameLst>
                                      </p:cBhvr>
                                      <p:to>
                                        <p:strVal val="visible"/>
                                      </p:to>
                                    </p:set>
                                    <p:animEffect transition="in" filter="box(in)">
                                      <p:cBhvr>
                                        <p:cTn id="19" dur="500"/>
                                        <p:tgtEl>
                                          <p:spTgt spid="91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945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zh-CN" altLang="en-US" b="1" smtClean="0">
                <a:latin typeface="宋体" charset="-122"/>
              </a:rPr>
              <a:t>实际使用的一些语言并不安全</a:t>
            </a:r>
          </a:p>
          <a:p>
            <a:r>
              <a:rPr lang="zh-CN" altLang="en-US" sz="2800" b="1" smtClean="0">
                <a:latin typeface="宋体" charset="-122"/>
              </a:rPr>
              <a:t>禁止错误集合没有囊括所有不会被捕获的错误</a:t>
            </a:r>
          </a:p>
          <a:p>
            <a:r>
              <a:rPr lang="en-US" altLang="zh-CN" sz="2800" b="1" smtClean="0"/>
              <a:t>Pascal</a:t>
            </a:r>
            <a:r>
              <a:rPr lang="zh-CN" altLang="en-US" sz="2800" b="1" smtClean="0"/>
              <a:t>语言</a:t>
            </a:r>
          </a:p>
          <a:p>
            <a:pPr lvl="1"/>
            <a:r>
              <a:rPr lang="zh-CN" altLang="en-US" b="1" smtClean="0"/>
              <a:t> </a:t>
            </a:r>
            <a:r>
              <a:rPr lang="zh-CN" altLang="en-US" sz="2400" b="1" smtClean="0"/>
              <a:t>无标志的变体记录类型</a:t>
            </a:r>
          </a:p>
          <a:p>
            <a:pPr lvl="1"/>
            <a:r>
              <a:rPr lang="zh-CN" altLang="en-US" sz="2400" b="1" smtClean="0"/>
              <a:t> 函</a:t>
            </a:r>
            <a:r>
              <a:rPr lang="zh-CN" altLang="en-US" sz="2400" b="1" smtClean="0">
                <a:latin typeface="宋体" charset="-122"/>
              </a:rPr>
              <a:t>数类型的参数</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2048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zh-CN" altLang="en-US" b="1" smtClean="0">
                <a:latin typeface="宋体" charset="-122"/>
              </a:rPr>
              <a:t>实际使用的一些语言并不安全</a:t>
            </a:r>
          </a:p>
          <a:p>
            <a:r>
              <a:rPr lang="zh-CN" altLang="en-US" sz="2800" b="1" smtClean="0">
                <a:latin typeface="宋体" charset="-122"/>
              </a:rPr>
              <a:t>禁止错误集合没有囊括所有不会被捕获的错误</a:t>
            </a:r>
          </a:p>
          <a:p>
            <a:r>
              <a:rPr lang="en-US" altLang="zh-CN" sz="2800" b="1" smtClean="0"/>
              <a:t>Pascal</a:t>
            </a:r>
            <a:r>
              <a:rPr lang="zh-CN" altLang="en-US" sz="2800" b="1" smtClean="0"/>
              <a:t>语言</a:t>
            </a:r>
          </a:p>
          <a:p>
            <a:r>
              <a:rPr lang="zh-CN" altLang="en-US" sz="2800" b="1" smtClean="0"/>
              <a:t>用</a:t>
            </a:r>
            <a:r>
              <a:rPr lang="en-US" altLang="zh-CN" sz="2800" b="1" smtClean="0"/>
              <a:t>C</a:t>
            </a:r>
            <a:r>
              <a:rPr lang="zh-CN" altLang="en-US" sz="2800" b="1" smtClean="0"/>
              <a:t>语言的共用体（</a:t>
            </a:r>
            <a:r>
              <a:rPr lang="en-US" altLang="zh-CN" sz="2800" b="1" i="1" smtClean="0"/>
              <a:t>union</a:t>
            </a:r>
            <a:r>
              <a:rPr lang="en-US" altLang="zh-CN" sz="2800" b="1" smtClean="0"/>
              <a:t>）</a:t>
            </a:r>
            <a:r>
              <a:rPr lang="zh-CN" altLang="en-US" sz="2800" b="1" smtClean="0"/>
              <a:t>来举例</a:t>
            </a:r>
          </a:p>
          <a:p>
            <a:pPr algn="just">
              <a:buFontTx/>
              <a:buNone/>
            </a:pPr>
            <a:r>
              <a:rPr lang="en-US" altLang="zh-CN" sz="2400" b="1" smtClean="0">
                <a:cs typeface="Arial" charset="0"/>
              </a:rPr>
              <a:t>		union U { int u1; int </a:t>
            </a:r>
            <a:r>
              <a:rPr lang="en-US" altLang="zh-CN" sz="2400" b="1" smtClean="0">
                <a:cs typeface="Arial" charset="0"/>
                <a:sym typeface="Symbol" pitchFamily="18" charset="2"/>
              </a:rPr>
              <a:t></a:t>
            </a:r>
            <a:r>
              <a:rPr lang="en-US" altLang="zh-CN" sz="2400" b="1" smtClean="0">
                <a:cs typeface="Arial" charset="0"/>
              </a:rPr>
              <a:t>u2;} u;</a:t>
            </a:r>
            <a:endParaRPr lang="en-US" altLang="zh-CN" sz="2400" b="1" smtClean="0"/>
          </a:p>
          <a:p>
            <a:pPr algn="just">
              <a:buFontTx/>
              <a:buNone/>
            </a:pPr>
            <a:r>
              <a:rPr lang="en-US" altLang="zh-CN" sz="2400" b="1" smtClean="0">
                <a:cs typeface="Arial" charset="0"/>
              </a:rPr>
              <a:t>		int </a:t>
            </a:r>
            <a:r>
              <a:rPr lang="en-US" altLang="zh-CN" sz="2400" b="1" smtClean="0">
                <a:cs typeface="Arial" charset="0"/>
                <a:sym typeface="Symbol" pitchFamily="18" charset="2"/>
              </a:rPr>
              <a:t></a:t>
            </a:r>
            <a:r>
              <a:rPr lang="en-US" altLang="zh-CN" sz="2400" b="1" smtClean="0">
                <a:cs typeface="Arial" charset="0"/>
              </a:rPr>
              <a:t>p;</a:t>
            </a:r>
            <a:endParaRPr lang="en-US" altLang="zh-CN" sz="2400" b="1" smtClean="0"/>
          </a:p>
          <a:p>
            <a:pPr algn="just">
              <a:buFontTx/>
              <a:buNone/>
            </a:pPr>
            <a:r>
              <a:rPr lang="en-US" altLang="zh-CN" sz="2400" b="1" smtClean="0">
                <a:cs typeface="Arial" charset="0"/>
              </a:rPr>
              <a:t>		u.u1 = 10;</a:t>
            </a:r>
            <a:endParaRPr lang="en-US" altLang="zh-CN" sz="2400" b="1" smtClean="0"/>
          </a:p>
          <a:p>
            <a:pPr algn="just">
              <a:buFontTx/>
              <a:buNone/>
            </a:pPr>
            <a:r>
              <a:rPr lang="en-US" altLang="zh-CN" sz="2400" b="1" smtClean="0">
                <a:cs typeface="Arial" charset="0"/>
              </a:rPr>
              <a:t>		p = u.u2;</a:t>
            </a:r>
            <a:endParaRPr lang="en-US" altLang="zh-CN" sz="2400" b="1" smtClean="0"/>
          </a:p>
          <a:p>
            <a:pPr algn="just">
              <a:buFontTx/>
              <a:buNone/>
            </a:pPr>
            <a:r>
              <a:rPr lang="en-US" altLang="zh-CN" sz="2400" b="1" smtClean="0">
                <a:cs typeface="Arial" charset="0"/>
              </a:rPr>
              <a:t>		</a:t>
            </a:r>
            <a:r>
              <a:rPr lang="en-US" altLang="zh-CN" sz="2400" b="1" smtClean="0">
                <a:cs typeface="Arial" charset="0"/>
                <a:sym typeface="Symbol" pitchFamily="18" charset="2"/>
              </a:rPr>
              <a:t></a:t>
            </a:r>
            <a:r>
              <a:rPr lang="en-US" altLang="zh-CN" sz="2400" b="1" smtClean="0">
                <a:cs typeface="Arial" charset="0"/>
              </a:rPr>
              <a:t>p = 0;</a:t>
            </a:r>
            <a:endParaRPr lang="zh-CN" altLang="en-US" sz="2400" b="1" smtClean="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endParaRPr lang="zh-CN" altLang="en-US" b="1" smtClean="0">
              <a:latin typeface="宋体" charset="-122"/>
            </a:endParaRPr>
          </a:p>
        </p:txBody>
      </p:sp>
      <p:sp>
        <p:nvSpPr>
          <p:cNvPr id="307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zh-CN" altLang="en-US" b="1" smtClean="0"/>
              <a:t>介绍一些和程序运行有联系的概念</a:t>
            </a:r>
          </a:p>
          <a:p>
            <a:pPr>
              <a:buFontTx/>
              <a:buNone/>
            </a:pPr>
            <a:endParaRPr lang="en-US" altLang="zh-CN" b="1" smtClean="0">
              <a:cs typeface="Times New Roman" pitchFamily="18" charset="0"/>
            </a:endParaRPr>
          </a:p>
          <a:p>
            <a:pPr lvl="1"/>
            <a:endParaRPr lang="zh-CN" altLang="en-US" b="1" smtClean="0"/>
          </a:p>
          <a:p>
            <a:pPr lvl="1"/>
            <a:endParaRPr lang="zh-CN" altLang="en-US" b="1" smtClean="0"/>
          </a:p>
          <a:p>
            <a:pPr lvl="1"/>
            <a:endParaRPr lang="zh-CN" altLang="en-US" b="1" smtClean="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31891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zh-CN" altLang="en-US" b="1" smtClean="0">
                <a:latin typeface="宋体" charset="-122"/>
              </a:rPr>
              <a:t>实际使用的一些语言并不安全</a:t>
            </a:r>
          </a:p>
          <a:p>
            <a:r>
              <a:rPr lang="en-US" altLang="zh-CN" sz="2800" b="1" smtClean="0"/>
              <a:t>C</a:t>
            </a:r>
            <a:r>
              <a:rPr lang="zh-CN" altLang="en-US" sz="2800" b="1" smtClean="0">
                <a:latin typeface="宋体" charset="-122"/>
              </a:rPr>
              <a:t>语言</a:t>
            </a:r>
          </a:p>
          <a:p>
            <a:pPr lvl="1"/>
            <a:r>
              <a:rPr lang="zh-CN" altLang="en-US" sz="2400" b="1" smtClean="0"/>
              <a:t>还有很</a:t>
            </a:r>
            <a:r>
              <a:rPr lang="zh-CN" altLang="en-US" sz="2400" b="1" smtClean="0">
                <a:latin typeface="宋体" charset="-122"/>
              </a:rPr>
              <a:t>多不安全的并且被广泛使用的特征，如：</a:t>
            </a:r>
          </a:p>
          <a:p>
            <a:pPr lvl="1">
              <a:buFontTx/>
              <a:buNone/>
            </a:pPr>
            <a:r>
              <a:rPr lang="zh-CN" altLang="en-US" sz="2400" b="1" smtClean="0">
                <a:latin typeface="宋体" charset="-122"/>
              </a:rPr>
              <a:t>	指针算术运算、类型强制、参数个数可变</a:t>
            </a:r>
          </a:p>
          <a:p>
            <a:pPr lvl="1"/>
            <a:r>
              <a:rPr lang="zh-CN" altLang="en-US" sz="2400" b="1" smtClean="0"/>
              <a:t>在语</a:t>
            </a:r>
            <a:r>
              <a:rPr lang="zh-CN" altLang="en-US" sz="2400" b="1" smtClean="0">
                <a:latin typeface="宋体" charset="-122"/>
              </a:rPr>
              <a:t>言设计的历史上，安全性考虑不足是因为当时强调代码的执行效率</a:t>
            </a:r>
          </a:p>
          <a:p>
            <a:r>
              <a:rPr lang="zh-CN" altLang="en-US" sz="2800" b="1" smtClean="0">
                <a:latin typeface="宋体" charset="-122"/>
              </a:rPr>
              <a:t>在现代语言设计上，安全性的位置越来越重要</a:t>
            </a:r>
          </a:p>
          <a:p>
            <a:pPr lvl="1"/>
            <a:r>
              <a:rPr lang="en-US" altLang="zh-CN" sz="2400" b="1" smtClean="0"/>
              <a:t>C</a:t>
            </a:r>
            <a:r>
              <a:rPr lang="zh-CN" altLang="en-US" sz="2400" b="1" smtClean="0">
                <a:latin typeface="宋体" charset="-122"/>
              </a:rPr>
              <a:t>的一些问题已经在</a:t>
            </a:r>
            <a:r>
              <a:rPr lang="en-US" altLang="zh-CN" sz="2400" b="1" smtClean="0"/>
              <a:t>C++</a:t>
            </a:r>
            <a:r>
              <a:rPr lang="zh-CN" altLang="en-US" sz="2400" b="1" smtClean="0">
                <a:latin typeface="宋体" charset="-122"/>
              </a:rPr>
              <a:t>中得以缓和</a:t>
            </a:r>
          </a:p>
          <a:p>
            <a:pPr lvl="1"/>
            <a:r>
              <a:rPr lang="zh-CN" altLang="en-US" sz="2400" b="1" smtClean="0"/>
              <a:t>更多</a:t>
            </a:r>
            <a:r>
              <a:rPr lang="zh-CN" altLang="en-US" sz="2400" b="1" smtClean="0">
                <a:latin typeface="宋体" charset="-122"/>
              </a:rPr>
              <a:t>一些问题在</a:t>
            </a:r>
            <a:r>
              <a:rPr lang="en-US" altLang="zh-CN" sz="2400" b="1" smtClean="0"/>
              <a:t>Java</a:t>
            </a:r>
            <a:r>
              <a:rPr lang="zh-CN" altLang="en-US" sz="2400" b="1" smtClean="0">
                <a:latin typeface="宋体" charset="-122"/>
              </a:rPr>
              <a:t>中已得到解决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8915">
                                            <p:txEl>
                                              <p:pRg st="5" end="5"/>
                                            </p:txEl>
                                          </p:spTgt>
                                        </p:tgtEl>
                                        <p:attrNameLst>
                                          <p:attrName>style.visibility</p:attrName>
                                        </p:attrNameLst>
                                      </p:cBhvr>
                                      <p:to>
                                        <p:strVal val="visible"/>
                                      </p:to>
                                    </p:set>
                                    <p:animEffect transition="in" filter="box(in)">
                                      <p:cBhvr>
                                        <p:cTn id="7" dur="500"/>
                                        <p:tgtEl>
                                          <p:spTgt spid="131891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18915">
                                            <p:txEl>
                                              <p:pRg st="6" end="6"/>
                                            </p:txEl>
                                          </p:spTgt>
                                        </p:tgtEl>
                                        <p:attrNameLst>
                                          <p:attrName>style.visibility</p:attrName>
                                        </p:attrNameLst>
                                      </p:cBhvr>
                                      <p:to>
                                        <p:strVal val="visible"/>
                                      </p:to>
                                    </p:set>
                                    <p:animEffect transition="in" filter="box(in)">
                                      <p:cBhvr>
                                        <p:cTn id="12" dur="500"/>
                                        <p:tgtEl>
                                          <p:spTgt spid="131891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18915">
                                            <p:txEl>
                                              <p:pRg st="7" end="7"/>
                                            </p:txEl>
                                          </p:spTgt>
                                        </p:tgtEl>
                                        <p:attrNameLst>
                                          <p:attrName>style.visibility</p:attrName>
                                        </p:attrNameLst>
                                      </p:cBhvr>
                                      <p:to>
                                        <p:strVal val="visible"/>
                                      </p:to>
                                    </p:set>
                                    <p:animEffect transition="in" filter="box(in)">
                                      <p:cBhvr>
                                        <p:cTn id="17" dur="500"/>
                                        <p:tgtEl>
                                          <p:spTgt spid="1318915">
                                            <p:txEl>
                                              <p:pRg st="7" end="7"/>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318915">
                                            <p:txEl>
                                              <p:pRg st="8" end="8"/>
                                            </p:txEl>
                                          </p:spTgt>
                                        </p:tgtEl>
                                        <p:attrNameLst>
                                          <p:attrName>style.visibility</p:attrName>
                                        </p:attrNameLst>
                                      </p:cBhvr>
                                      <p:to>
                                        <p:strVal val="visible"/>
                                      </p:to>
                                    </p:set>
                                    <p:animEffect transition="in" filter="box(in)">
                                      <p:cBhvr>
                                        <p:cTn id="20" dur="500"/>
                                        <p:tgtEl>
                                          <p:spTgt spid="1318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976899"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5.1.3</a:t>
            </a:r>
            <a:r>
              <a:rPr lang="zh-CN" altLang="en-US" b="1" smtClean="0">
                <a:latin typeface="宋体" charset="-122"/>
              </a:rPr>
              <a:t> </a:t>
            </a:r>
            <a:r>
              <a:rPr lang="zh-CN" altLang="en-US" b="1" smtClean="0"/>
              <a:t>类型化语言的优点</a:t>
            </a:r>
          </a:p>
          <a:p>
            <a:pPr>
              <a:buFontTx/>
              <a:buNone/>
            </a:pPr>
            <a:r>
              <a:rPr lang="zh-CN" altLang="en-US" b="1" smtClean="0">
                <a:latin typeface="宋体" charset="-122"/>
              </a:rPr>
              <a:t>从工程的观点看，类型化语言有下面一些优点</a:t>
            </a:r>
            <a:endParaRPr lang="zh-CN" altLang="en-US" b="1" smtClean="0"/>
          </a:p>
          <a:p>
            <a:r>
              <a:rPr lang="zh-CN" altLang="en-US" b="1" smtClean="0">
                <a:ea typeface="黑体" pitchFamily="2" charset="-122"/>
              </a:rPr>
              <a:t> </a:t>
            </a:r>
            <a:r>
              <a:rPr lang="zh-CN" altLang="en-US" b="1" smtClean="0"/>
              <a:t>开发的实惠</a:t>
            </a:r>
          </a:p>
          <a:p>
            <a:pPr lvl="1"/>
            <a:r>
              <a:rPr lang="zh-CN" altLang="en-US" b="1" smtClean="0"/>
              <a:t>较早发现错误</a:t>
            </a:r>
          </a:p>
          <a:p>
            <a:pPr lvl="1"/>
            <a:r>
              <a:rPr lang="zh-CN" altLang="en-US" b="1" smtClean="0"/>
              <a:t>类型信息还具有文档作用</a:t>
            </a:r>
          </a:p>
          <a:p>
            <a:r>
              <a:rPr lang="zh-CN" altLang="en-US" b="1" smtClean="0">
                <a:ea typeface="黑体" pitchFamily="2" charset="-122"/>
              </a:rPr>
              <a:t> </a:t>
            </a:r>
            <a:r>
              <a:rPr lang="zh-CN" altLang="en-US" b="1" smtClean="0"/>
              <a:t>编译的实惠</a:t>
            </a:r>
          </a:p>
          <a:p>
            <a:pPr lvl="1"/>
            <a:r>
              <a:rPr lang="zh-CN" altLang="en-US" b="1" smtClean="0"/>
              <a:t>程序模</a:t>
            </a:r>
            <a:r>
              <a:rPr lang="zh-CN" altLang="en-US" b="1" smtClean="0">
                <a:latin typeface="宋体" charset="-122"/>
              </a:rPr>
              <a:t>块可以相互独立地编译</a:t>
            </a:r>
            <a:endParaRPr lang="zh-CN" altLang="en-US" b="1" smtClean="0"/>
          </a:p>
          <a:p>
            <a:r>
              <a:rPr lang="zh-CN" altLang="en-US" b="1" smtClean="0"/>
              <a:t> 运行的实惠</a:t>
            </a:r>
          </a:p>
          <a:p>
            <a:pPr lvl="1"/>
            <a:r>
              <a:rPr lang="zh-CN" altLang="en-US" b="1" smtClean="0"/>
              <a:t>可得到</a:t>
            </a:r>
            <a:r>
              <a:rPr lang="zh-CN" altLang="en-US" b="1" smtClean="0">
                <a:latin typeface="宋体" charset="-122"/>
              </a:rPr>
              <a:t>更有效的空间安排和访问方式</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6899">
                                            <p:txEl>
                                              <p:pRg st="5" end="5"/>
                                            </p:txEl>
                                          </p:spTgt>
                                        </p:tgtEl>
                                        <p:attrNameLst>
                                          <p:attrName>style.visibility</p:attrName>
                                        </p:attrNameLst>
                                      </p:cBhvr>
                                      <p:to>
                                        <p:strVal val="visible"/>
                                      </p:to>
                                    </p:set>
                                    <p:animEffect transition="in" filter="box(in)">
                                      <p:cBhvr>
                                        <p:cTn id="7" dur="500"/>
                                        <p:tgtEl>
                                          <p:spTgt spid="976899">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76899">
                                            <p:txEl>
                                              <p:pRg st="6" end="6"/>
                                            </p:txEl>
                                          </p:spTgt>
                                        </p:tgtEl>
                                        <p:attrNameLst>
                                          <p:attrName>style.visibility</p:attrName>
                                        </p:attrNameLst>
                                      </p:cBhvr>
                                      <p:to>
                                        <p:strVal val="visible"/>
                                      </p:to>
                                    </p:set>
                                    <p:animEffect transition="in" filter="box(in)">
                                      <p:cBhvr>
                                        <p:cTn id="10" dur="500"/>
                                        <p:tgtEl>
                                          <p:spTgt spid="97689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976899">
                                            <p:txEl>
                                              <p:pRg st="7" end="7"/>
                                            </p:txEl>
                                          </p:spTgt>
                                        </p:tgtEl>
                                        <p:attrNameLst>
                                          <p:attrName>style.visibility</p:attrName>
                                        </p:attrNameLst>
                                      </p:cBhvr>
                                      <p:to>
                                        <p:strVal val="visible"/>
                                      </p:to>
                                    </p:set>
                                    <p:animEffect transition="in" filter="box(in)">
                                      <p:cBhvr>
                                        <p:cTn id="15" dur="500"/>
                                        <p:tgtEl>
                                          <p:spTgt spid="976899">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76899">
                                            <p:txEl>
                                              <p:pRg st="8" end="8"/>
                                            </p:txEl>
                                          </p:spTgt>
                                        </p:tgtEl>
                                        <p:attrNameLst>
                                          <p:attrName>style.visibility</p:attrName>
                                        </p:attrNameLst>
                                      </p:cBhvr>
                                      <p:to>
                                        <p:strVal val="visible"/>
                                      </p:to>
                                    </p:set>
                                    <p:animEffect transition="in" filter="box(in)">
                                      <p:cBhvr>
                                        <p:cTn id="18" dur="500"/>
                                        <p:tgtEl>
                                          <p:spTgt spid="976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1382403" name="Rectangle 3"/>
          <p:cNvSpPr>
            <a:spLocks noGrp="1" noChangeArrowheads="1"/>
          </p:cNvSpPr>
          <p:nvPr>
            <p:ph idx="1"/>
          </p:nvPr>
        </p:nvSpPr>
        <p:spPr>
          <a:xfrm>
            <a:off x="287338" y="1438275"/>
            <a:ext cx="8564562" cy="5038725"/>
          </a:xfrm>
          <a:noFill/>
        </p:spPr>
        <p:txBody>
          <a:bodyPr/>
          <a:lstStyle/>
          <a:p>
            <a:r>
              <a:rPr lang="zh-CN" altLang="en-US" b="1" smtClean="0">
                <a:latin typeface="宋体" charset="-122"/>
              </a:rPr>
              <a:t>类型系统主要用来说明编程语言的定型规则</a:t>
            </a:r>
            <a:r>
              <a:rPr lang="en-US" altLang="zh-CN" b="1" smtClean="0">
                <a:latin typeface="宋体" charset="-122"/>
              </a:rPr>
              <a:t>,</a:t>
            </a:r>
            <a:r>
              <a:rPr lang="zh-CN" altLang="en-US" b="1" smtClean="0">
                <a:latin typeface="宋体" charset="-122"/>
              </a:rPr>
              <a:t>它独立于类型检查算法</a:t>
            </a:r>
          </a:p>
          <a:p>
            <a:r>
              <a:rPr lang="zh-CN" altLang="en-US" b="1" smtClean="0">
                <a:latin typeface="宋体" charset="-122"/>
              </a:rPr>
              <a:t>定义一个类型系统，一种重要的设计目标是存在有效的类型检查算法</a:t>
            </a:r>
            <a:endParaRPr lang="zh-CN" altLang="en-US" b="1" smtClean="0"/>
          </a:p>
          <a:p>
            <a:r>
              <a:rPr lang="zh-CN" altLang="en-US" b="1" smtClean="0">
                <a:latin typeface="宋体" charset="-122"/>
              </a:rPr>
              <a:t>类型系统的基本概念可用于各类语言</a:t>
            </a:r>
            <a:r>
              <a:rPr lang="en-US" altLang="zh-CN" b="1" smtClean="0">
                <a:latin typeface="宋体" charset="-122"/>
              </a:rPr>
              <a:t>，</a:t>
            </a:r>
            <a:r>
              <a:rPr lang="zh-CN" altLang="en-US" b="1" smtClean="0">
                <a:latin typeface="宋体" charset="-122"/>
              </a:rPr>
              <a:t>包括函数式语言、命令式语言和并行语言等</a:t>
            </a:r>
          </a:p>
          <a:p>
            <a:r>
              <a:rPr lang="zh-CN" altLang="en-US" b="1" smtClean="0">
                <a:latin typeface="宋体" charset="-122"/>
              </a:rPr>
              <a:t>本节讨论用形式方法来描述类型系统</a:t>
            </a:r>
            <a:endParaRPr lang="zh-CN" altLang="en-US" b="1" smtClean="0"/>
          </a:p>
          <a:p>
            <a:pPr lvl="1"/>
            <a:r>
              <a:rPr lang="zh-CN" altLang="en-US" b="1" smtClean="0"/>
              <a:t>然后讨论实例语言时：先定义语法，再给出类型系统的形式描述，最后写出类型检查的翻译方案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82403">
                                            <p:txEl>
                                              <p:pRg st="1" end="1"/>
                                            </p:txEl>
                                          </p:spTgt>
                                        </p:tgtEl>
                                        <p:attrNameLst>
                                          <p:attrName>style.visibility</p:attrName>
                                        </p:attrNameLst>
                                      </p:cBhvr>
                                      <p:to>
                                        <p:strVal val="visible"/>
                                      </p:to>
                                    </p:set>
                                    <p:animEffect transition="in" filter="box(in)">
                                      <p:cBhvr>
                                        <p:cTn id="7" dur="500"/>
                                        <p:tgtEl>
                                          <p:spTgt spid="13824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82403">
                                            <p:txEl>
                                              <p:pRg st="2" end="2"/>
                                            </p:txEl>
                                          </p:spTgt>
                                        </p:tgtEl>
                                        <p:attrNameLst>
                                          <p:attrName>style.visibility</p:attrName>
                                        </p:attrNameLst>
                                      </p:cBhvr>
                                      <p:to>
                                        <p:strVal val="visible"/>
                                      </p:to>
                                    </p:set>
                                    <p:animEffect transition="in" filter="box(in)">
                                      <p:cBhvr>
                                        <p:cTn id="12" dur="500"/>
                                        <p:tgtEl>
                                          <p:spTgt spid="13824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82403">
                                            <p:txEl>
                                              <p:pRg st="3" end="3"/>
                                            </p:txEl>
                                          </p:spTgt>
                                        </p:tgtEl>
                                        <p:attrNameLst>
                                          <p:attrName>style.visibility</p:attrName>
                                        </p:attrNameLst>
                                      </p:cBhvr>
                                      <p:to>
                                        <p:strVal val="visible"/>
                                      </p:to>
                                    </p:set>
                                    <p:animEffect transition="in" filter="box(in)">
                                      <p:cBhvr>
                                        <p:cTn id="17" dur="500"/>
                                        <p:tgtEl>
                                          <p:spTgt spid="13824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82403">
                                            <p:txEl>
                                              <p:pRg st="4" end="4"/>
                                            </p:txEl>
                                          </p:spTgt>
                                        </p:tgtEl>
                                        <p:attrNameLst>
                                          <p:attrName>style.visibility</p:attrName>
                                        </p:attrNameLst>
                                      </p:cBhvr>
                                      <p:to>
                                        <p:strVal val="visible"/>
                                      </p:to>
                                    </p:set>
                                    <p:animEffect transition="in" filter="box(in)">
                                      <p:cBhvr>
                                        <p:cTn id="22" dur="500"/>
                                        <p:tgtEl>
                                          <p:spTgt spid="138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457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类型系统的形式化</a:t>
            </a:r>
          </a:p>
          <a:p>
            <a:r>
              <a:rPr lang="zh-CN" altLang="en-US" b="1" smtClean="0">
                <a:latin typeface="宋体" charset="-122"/>
              </a:rPr>
              <a:t>类型系统是一种逻辑系统</a:t>
            </a:r>
          </a:p>
          <a:p>
            <a:pPr>
              <a:buFontTx/>
              <a:buNone/>
            </a:pPr>
            <a:r>
              <a:rPr lang="zh-CN" altLang="en-US" b="1" smtClean="0">
                <a:latin typeface="宋体" charset="-122"/>
              </a:rPr>
              <a:t>	</a:t>
            </a:r>
            <a:r>
              <a:rPr lang="zh-CN" altLang="en-US" sz="2800" b="1" smtClean="0">
                <a:solidFill>
                  <a:srgbClr val="00FF00"/>
                </a:solidFill>
                <a:latin typeface="宋体" charset="-122"/>
              </a:rPr>
              <a:t>有关自然数的逻辑系统</a:t>
            </a:r>
          </a:p>
          <a:p>
            <a:pPr>
              <a:buFontTx/>
              <a:buNone/>
            </a:pPr>
            <a:r>
              <a:rPr lang="en-US" altLang="zh-CN" sz="2800" b="1" smtClean="0">
                <a:latin typeface="宋体" charset="-122"/>
              </a:rPr>
              <a:t>-	</a:t>
            </a:r>
            <a:r>
              <a:rPr lang="zh-CN" altLang="en-US" sz="2800" b="1" smtClean="0">
                <a:latin typeface="宋体" charset="-122"/>
              </a:rPr>
              <a:t>自然数表达式</a:t>
            </a:r>
            <a:r>
              <a:rPr lang="zh-CN" altLang="en-US" sz="2800" b="1" smtClean="0"/>
              <a:t>（需要定义它的语法）</a:t>
            </a:r>
            <a:endParaRPr lang="zh-CN" altLang="en-US" sz="2800" b="1" smtClean="0">
              <a:latin typeface="宋体" charset="-122"/>
            </a:endParaRPr>
          </a:p>
          <a:p>
            <a:pPr>
              <a:buFontTx/>
              <a:buNone/>
            </a:pPr>
            <a:r>
              <a:rPr lang="zh-CN" altLang="en-US" sz="2800" b="1" smtClean="0">
                <a:latin typeface="宋体" charset="-122"/>
              </a:rPr>
              <a:t>	  </a:t>
            </a:r>
            <a:r>
              <a:rPr lang="en-US" altLang="zh-CN" sz="2800" b="1" smtClean="0"/>
              <a:t>a+b, 3</a:t>
            </a:r>
            <a:endParaRPr lang="zh-CN" altLang="en-US" sz="2800" b="1" smtClean="0"/>
          </a:p>
          <a:p>
            <a:pPr>
              <a:buFontTx/>
              <a:buNone/>
            </a:pPr>
            <a:r>
              <a:rPr lang="en-US" altLang="zh-CN" sz="2800" b="1" smtClean="0">
                <a:latin typeface="宋体" charset="-122"/>
              </a:rPr>
              <a:t>- </a:t>
            </a:r>
            <a:r>
              <a:rPr lang="zh-CN" altLang="en-US" sz="2800" b="1" smtClean="0">
                <a:latin typeface="宋体" charset="-122"/>
              </a:rPr>
              <a:t>良形公式	（逻辑断言，需要定义它的语法）</a:t>
            </a:r>
          </a:p>
          <a:p>
            <a:pPr>
              <a:buFontTx/>
              <a:buNone/>
            </a:pPr>
            <a:r>
              <a:rPr lang="zh-CN" altLang="en-US" sz="2800" b="1" smtClean="0">
                <a:latin typeface="宋体" charset="-122"/>
              </a:rPr>
              <a:t>	  </a:t>
            </a:r>
            <a:r>
              <a:rPr lang="en-US" altLang="zh-CN" sz="2800" b="1" smtClean="0"/>
              <a:t>a+b=3, (d=3)</a:t>
            </a:r>
            <a:r>
              <a:rPr lang="en-US" altLang="zh-CN" sz="2800" b="1" smtClean="0">
                <a:sym typeface="Symbol" pitchFamily="18" charset="2"/>
              </a:rPr>
              <a:t>(c&lt;10)</a:t>
            </a:r>
          </a:p>
          <a:p>
            <a:pPr>
              <a:buFontTx/>
              <a:buNone/>
            </a:pPr>
            <a:r>
              <a:rPr lang="en-US" altLang="zh-CN" sz="2800" b="1" smtClean="0">
                <a:latin typeface="宋体" charset="-122"/>
              </a:rPr>
              <a:t>- </a:t>
            </a:r>
            <a:r>
              <a:rPr lang="zh-CN" altLang="en-US" sz="2800" b="1" smtClean="0">
                <a:latin typeface="宋体" charset="-122"/>
              </a:rPr>
              <a:t>推理规则	</a:t>
            </a:r>
          </a:p>
        </p:txBody>
      </p:sp>
      <p:grpSp>
        <p:nvGrpSpPr>
          <p:cNvPr id="24580" name="Group 14"/>
          <p:cNvGrpSpPr>
            <a:grpSpLocks/>
          </p:cNvGrpSpPr>
          <p:nvPr/>
        </p:nvGrpSpPr>
        <p:grpSpPr bwMode="auto">
          <a:xfrm>
            <a:off x="468313" y="5876925"/>
            <a:ext cx="3816350" cy="762000"/>
            <a:chOff x="2971" y="3702"/>
            <a:chExt cx="2404" cy="480"/>
          </a:xfrm>
        </p:grpSpPr>
        <p:sp>
          <p:nvSpPr>
            <p:cNvPr id="24581" name="Rectangle 1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 &lt; b,    b &lt; c</a:t>
              </a:r>
              <a:endParaRPr lang="en-US" altLang="zh-CN" sz="2800"/>
            </a:p>
            <a:p>
              <a:pPr algn="ctr">
                <a:spcBef>
                  <a:spcPct val="20000"/>
                </a:spcBef>
              </a:pPr>
              <a:r>
                <a:rPr lang="en-US" altLang="zh-CN" sz="2800">
                  <a:sym typeface="Symbol" pitchFamily="18" charset="2"/>
                </a:rPr>
                <a:t>a &lt; c</a:t>
              </a:r>
            </a:p>
          </p:txBody>
        </p:sp>
        <p:sp>
          <p:nvSpPr>
            <p:cNvPr id="24582" name="Line 1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560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类型系统的形式化</a:t>
            </a:r>
          </a:p>
          <a:p>
            <a:r>
              <a:rPr lang="zh-CN" altLang="en-US" b="1" smtClean="0">
                <a:latin typeface="宋体" charset="-122"/>
              </a:rPr>
              <a:t>类型系统是一种逻辑系统</a:t>
            </a:r>
          </a:p>
          <a:p>
            <a:pPr>
              <a:buFontTx/>
              <a:buNone/>
            </a:pPr>
            <a:r>
              <a:rPr lang="zh-CN" altLang="en-US" b="1" smtClean="0">
                <a:latin typeface="宋体" charset="-122"/>
              </a:rPr>
              <a:t>	</a:t>
            </a:r>
            <a:r>
              <a:rPr lang="zh-CN" altLang="en-US" sz="2800" b="1" smtClean="0">
                <a:solidFill>
                  <a:srgbClr val="00FF00"/>
                </a:solidFill>
                <a:latin typeface="宋体" charset="-122"/>
              </a:rPr>
              <a:t>有关自然数的逻辑系统	类型系统</a:t>
            </a:r>
          </a:p>
          <a:p>
            <a:pPr>
              <a:buFontTx/>
              <a:buNone/>
            </a:pPr>
            <a:r>
              <a:rPr lang="en-US" altLang="zh-CN" sz="2800" b="1" smtClean="0">
                <a:latin typeface="宋体" charset="-122"/>
              </a:rPr>
              <a:t>-	</a:t>
            </a:r>
            <a:r>
              <a:rPr lang="zh-CN" altLang="en-US" sz="2800" b="1" smtClean="0">
                <a:latin typeface="宋体" charset="-122"/>
              </a:rPr>
              <a:t>自然数表达式			类型表达式</a:t>
            </a:r>
          </a:p>
          <a:p>
            <a:pPr>
              <a:buFontTx/>
              <a:buNone/>
            </a:pPr>
            <a:r>
              <a:rPr lang="zh-CN" altLang="en-US" sz="2800" b="1" smtClean="0">
                <a:latin typeface="宋体" charset="-122"/>
              </a:rPr>
              <a:t>	  </a:t>
            </a:r>
            <a:r>
              <a:rPr lang="en-US" altLang="zh-CN" sz="2800" b="1" smtClean="0"/>
              <a:t>a+b, 3				 int, int </a:t>
            </a:r>
            <a:r>
              <a:rPr lang="en-US" altLang="zh-CN" sz="2800" b="1" smtClean="0">
                <a:sym typeface="Symbol" pitchFamily="18" charset="2"/>
              </a:rPr>
              <a:t> int</a:t>
            </a:r>
          </a:p>
          <a:p>
            <a:pPr>
              <a:buFontTx/>
              <a:buNone/>
            </a:pPr>
            <a:r>
              <a:rPr lang="en-US" altLang="zh-CN" sz="2800" b="1" smtClean="0">
                <a:latin typeface="宋体" charset="-122"/>
              </a:rPr>
              <a:t>- </a:t>
            </a:r>
            <a:r>
              <a:rPr lang="zh-CN" altLang="en-US" sz="2800" b="1" smtClean="0">
                <a:latin typeface="宋体" charset="-122"/>
              </a:rPr>
              <a:t>良形公式				</a:t>
            </a:r>
          </a:p>
          <a:p>
            <a:pPr>
              <a:buFontTx/>
              <a:buNone/>
            </a:pPr>
            <a:r>
              <a:rPr lang="zh-CN" altLang="en-US" sz="2800" b="1" smtClean="0">
                <a:latin typeface="宋体" charset="-122"/>
              </a:rPr>
              <a:t>	  </a:t>
            </a:r>
            <a:r>
              <a:rPr lang="en-US" altLang="zh-CN" sz="2800" b="1" smtClean="0"/>
              <a:t>a+b=3, (d=3)</a:t>
            </a:r>
            <a:r>
              <a:rPr lang="en-US" altLang="zh-CN" sz="2800" b="1" smtClean="0">
                <a:sym typeface="Symbol" pitchFamily="18" charset="2"/>
              </a:rPr>
              <a:t>(c&lt;10)	</a:t>
            </a:r>
          </a:p>
          <a:p>
            <a:pPr>
              <a:buFontTx/>
              <a:buNone/>
            </a:pPr>
            <a:r>
              <a:rPr lang="en-US" altLang="zh-CN" sz="2800" b="1" smtClean="0">
                <a:latin typeface="宋体" charset="-122"/>
              </a:rPr>
              <a:t>- </a:t>
            </a:r>
            <a:r>
              <a:rPr lang="zh-CN" altLang="en-US" sz="2800" b="1" smtClean="0">
                <a:latin typeface="宋体" charset="-122"/>
              </a:rPr>
              <a:t>推理规则			</a:t>
            </a:r>
          </a:p>
        </p:txBody>
      </p:sp>
      <p:grpSp>
        <p:nvGrpSpPr>
          <p:cNvPr id="25604" name="Group 7"/>
          <p:cNvGrpSpPr>
            <a:grpSpLocks/>
          </p:cNvGrpSpPr>
          <p:nvPr/>
        </p:nvGrpSpPr>
        <p:grpSpPr bwMode="auto">
          <a:xfrm>
            <a:off x="468313" y="5876925"/>
            <a:ext cx="3816350" cy="762000"/>
            <a:chOff x="2971" y="3702"/>
            <a:chExt cx="2404" cy="480"/>
          </a:xfrm>
        </p:grpSpPr>
        <p:sp>
          <p:nvSpPr>
            <p:cNvPr id="25605"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 &lt; b,    b &lt; c</a:t>
              </a:r>
              <a:endParaRPr lang="en-US" altLang="zh-CN" sz="2800"/>
            </a:p>
            <a:p>
              <a:pPr algn="ctr">
                <a:spcBef>
                  <a:spcPct val="20000"/>
                </a:spcBef>
              </a:pPr>
              <a:r>
                <a:rPr lang="en-US" altLang="zh-CN" sz="2800">
                  <a:sym typeface="Symbol" pitchFamily="18" charset="2"/>
                </a:rPr>
                <a:t>a &lt; c</a:t>
              </a:r>
            </a:p>
          </p:txBody>
        </p:sp>
        <p:sp>
          <p:nvSpPr>
            <p:cNvPr id="25606"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662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类型系统的形式化</a:t>
            </a:r>
          </a:p>
          <a:p>
            <a:r>
              <a:rPr lang="zh-CN" altLang="en-US" b="1" smtClean="0">
                <a:latin typeface="宋体" charset="-122"/>
              </a:rPr>
              <a:t>类型系统是一种逻辑系统</a:t>
            </a:r>
          </a:p>
          <a:p>
            <a:pPr>
              <a:buFontTx/>
              <a:buNone/>
            </a:pPr>
            <a:r>
              <a:rPr lang="zh-CN" altLang="en-US" b="1" smtClean="0">
                <a:latin typeface="宋体" charset="-122"/>
              </a:rPr>
              <a:t>	</a:t>
            </a:r>
            <a:r>
              <a:rPr lang="zh-CN" altLang="en-US" sz="2800" b="1" smtClean="0">
                <a:solidFill>
                  <a:srgbClr val="00FF00"/>
                </a:solidFill>
                <a:latin typeface="宋体" charset="-122"/>
              </a:rPr>
              <a:t>有关自然数的逻辑系统	类型系统</a:t>
            </a:r>
          </a:p>
          <a:p>
            <a:pPr>
              <a:buFontTx/>
              <a:buNone/>
            </a:pPr>
            <a:r>
              <a:rPr lang="en-US" altLang="zh-CN" sz="2800" b="1" smtClean="0">
                <a:latin typeface="宋体" charset="-122"/>
              </a:rPr>
              <a:t>-	</a:t>
            </a:r>
            <a:r>
              <a:rPr lang="zh-CN" altLang="en-US" sz="2800" b="1" smtClean="0">
                <a:latin typeface="宋体" charset="-122"/>
              </a:rPr>
              <a:t>自然数表达式			类型表达式</a:t>
            </a:r>
          </a:p>
          <a:p>
            <a:pPr>
              <a:buFontTx/>
              <a:buNone/>
            </a:pPr>
            <a:r>
              <a:rPr lang="zh-CN" altLang="en-US" sz="2800" b="1" smtClean="0">
                <a:latin typeface="宋体" charset="-122"/>
              </a:rPr>
              <a:t>	  </a:t>
            </a:r>
            <a:r>
              <a:rPr lang="en-US" altLang="zh-CN" sz="2800" b="1" smtClean="0"/>
              <a:t>a+b, 3				 int, int </a:t>
            </a:r>
            <a:r>
              <a:rPr lang="en-US" altLang="zh-CN" sz="2800" b="1" smtClean="0">
                <a:sym typeface="Symbol" pitchFamily="18" charset="2"/>
              </a:rPr>
              <a:t> int</a:t>
            </a:r>
            <a:endParaRPr lang="en-US" altLang="zh-CN" sz="2800" b="1" smtClean="0"/>
          </a:p>
          <a:p>
            <a:pPr>
              <a:buFontTx/>
              <a:buNone/>
            </a:pPr>
            <a:r>
              <a:rPr lang="en-US" altLang="zh-CN" sz="2800" b="1" smtClean="0">
                <a:latin typeface="宋体" charset="-122"/>
              </a:rPr>
              <a:t>- </a:t>
            </a:r>
            <a:r>
              <a:rPr lang="zh-CN" altLang="en-US" sz="2800" b="1" smtClean="0">
                <a:latin typeface="宋体" charset="-122"/>
              </a:rPr>
              <a:t>良形公式				定型断言</a:t>
            </a:r>
          </a:p>
          <a:p>
            <a:pPr>
              <a:buFontTx/>
              <a:buNone/>
            </a:pPr>
            <a:r>
              <a:rPr lang="zh-CN" altLang="en-US" sz="2800" b="1" smtClean="0">
                <a:latin typeface="宋体" charset="-122"/>
              </a:rPr>
              <a:t>	  </a:t>
            </a:r>
            <a:r>
              <a:rPr lang="en-US" altLang="zh-CN" sz="2800" b="1" smtClean="0"/>
              <a:t>a+b=3, (d=3)</a:t>
            </a:r>
            <a:r>
              <a:rPr lang="en-US" altLang="zh-CN" sz="2800" b="1" smtClean="0">
                <a:sym typeface="Symbol" pitchFamily="18" charset="2"/>
              </a:rPr>
              <a:t>(c&lt;10)	 x:int </a:t>
            </a:r>
            <a:r>
              <a:rPr lang="zh-CN" altLang="en-US" sz="2800" b="1" smtClean="0">
                <a:sym typeface="Symbol" pitchFamily="18" charset="2"/>
              </a:rPr>
              <a:t>|</a:t>
            </a:r>
            <a:r>
              <a:rPr lang="zh-CN" altLang="en-US" sz="2800" b="1" smtClean="0">
                <a:cs typeface="Times New Roman" pitchFamily="18" charset="0"/>
                <a:sym typeface="Symbol" pitchFamily="18" charset="2"/>
              </a:rPr>
              <a:t>– </a:t>
            </a:r>
            <a:r>
              <a:rPr lang="en-US" altLang="zh-CN" sz="2800" b="1" smtClean="0">
                <a:cs typeface="Times New Roman" pitchFamily="18" charset="0"/>
                <a:sym typeface="Symbol" pitchFamily="18" charset="2"/>
              </a:rPr>
              <a:t>x+3 : int</a:t>
            </a:r>
            <a:endParaRPr lang="en-US" altLang="zh-CN" sz="2800" b="1" smtClean="0">
              <a:sym typeface="Symbol" pitchFamily="18" charset="2"/>
            </a:endParaRPr>
          </a:p>
          <a:p>
            <a:pPr>
              <a:buFontTx/>
              <a:buChar char="-"/>
            </a:pPr>
            <a:r>
              <a:rPr lang="zh-CN" altLang="en-US" sz="2800" b="1" smtClean="0">
                <a:latin typeface="宋体" charset="-122"/>
              </a:rPr>
              <a:t>推理规则				</a:t>
            </a:r>
            <a:r>
              <a:rPr lang="en-US" altLang="zh-CN" sz="2800" b="1" smtClean="0"/>
              <a:t>( </a:t>
            </a:r>
            <a:r>
              <a:rPr lang="zh-CN" altLang="en-US" sz="2800" b="1" smtClean="0">
                <a:sym typeface="Symbol" pitchFamily="18" charset="2"/>
              </a:rPr>
              <a:t>|</a:t>
            </a:r>
            <a:r>
              <a:rPr lang="zh-CN" altLang="en-US" sz="2800" b="1" smtClean="0">
                <a:cs typeface="Times New Roman" pitchFamily="18" charset="0"/>
                <a:sym typeface="Symbol" pitchFamily="18" charset="2"/>
              </a:rPr>
              <a:t>–左边</a:t>
            </a:r>
            <a:r>
              <a:rPr lang="zh-CN" altLang="en-US" sz="2800" b="1" smtClean="0">
                <a:sym typeface="Symbol" pitchFamily="18" charset="2"/>
              </a:rPr>
              <a:t>部分</a:t>
            </a:r>
            <a:r>
              <a:rPr lang="en-US" altLang="zh-CN" sz="2800" b="1" smtClean="0">
                <a:sym typeface="Symbol" pitchFamily="18" charset="2"/>
              </a:rPr>
              <a:t>x:int</a:t>
            </a:r>
            <a:r>
              <a:rPr lang="zh-CN" altLang="en-US" sz="2800" b="1" smtClean="0">
                <a:sym typeface="Symbol" pitchFamily="18" charset="2"/>
              </a:rPr>
              <a:t>称为</a:t>
            </a:r>
          </a:p>
          <a:p>
            <a:pPr>
              <a:buFontTx/>
              <a:buNone/>
            </a:pPr>
            <a:r>
              <a:rPr lang="zh-CN" altLang="en-US" sz="2800" b="1" smtClean="0">
                <a:sym typeface="Symbol" pitchFamily="18" charset="2"/>
              </a:rPr>
              <a:t>						定型环境 </a:t>
            </a:r>
            <a:r>
              <a:rPr lang="en-US" altLang="zh-CN" sz="2800" b="1" smtClean="0"/>
              <a:t>)</a:t>
            </a:r>
          </a:p>
        </p:txBody>
      </p:sp>
      <p:grpSp>
        <p:nvGrpSpPr>
          <p:cNvPr id="26628" name="Group 7"/>
          <p:cNvGrpSpPr>
            <a:grpSpLocks/>
          </p:cNvGrpSpPr>
          <p:nvPr/>
        </p:nvGrpSpPr>
        <p:grpSpPr bwMode="auto">
          <a:xfrm>
            <a:off x="468313" y="5876925"/>
            <a:ext cx="3816350" cy="762000"/>
            <a:chOff x="2971" y="3702"/>
            <a:chExt cx="2404" cy="480"/>
          </a:xfrm>
        </p:grpSpPr>
        <p:sp>
          <p:nvSpPr>
            <p:cNvPr id="26629"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 &lt; b,    b &lt; c</a:t>
              </a:r>
              <a:endParaRPr lang="en-US" altLang="zh-CN" sz="2800"/>
            </a:p>
            <a:p>
              <a:pPr algn="ctr">
                <a:spcBef>
                  <a:spcPct val="20000"/>
                </a:spcBef>
              </a:pPr>
              <a:r>
                <a:rPr lang="en-US" altLang="zh-CN" sz="2800">
                  <a:sym typeface="Symbol" pitchFamily="18" charset="2"/>
                </a:rPr>
                <a:t>a &lt; c</a:t>
              </a:r>
            </a:p>
          </p:txBody>
        </p:sp>
        <p:sp>
          <p:nvSpPr>
            <p:cNvPr id="26630"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765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类型系统的形式化</a:t>
            </a:r>
          </a:p>
          <a:p>
            <a:r>
              <a:rPr lang="zh-CN" altLang="en-US" b="1" smtClean="0">
                <a:latin typeface="宋体" charset="-122"/>
              </a:rPr>
              <a:t>类型系统是一种逻辑系统</a:t>
            </a:r>
          </a:p>
          <a:p>
            <a:pPr>
              <a:buFontTx/>
              <a:buNone/>
            </a:pPr>
            <a:r>
              <a:rPr lang="zh-CN" altLang="en-US" b="1" smtClean="0">
                <a:latin typeface="宋体" charset="-122"/>
              </a:rPr>
              <a:t>	</a:t>
            </a:r>
            <a:r>
              <a:rPr lang="zh-CN" altLang="en-US" sz="2800" b="1" smtClean="0">
                <a:solidFill>
                  <a:srgbClr val="00FF00"/>
                </a:solidFill>
                <a:latin typeface="宋体" charset="-122"/>
              </a:rPr>
              <a:t>有关自然数的逻辑系统	类型系统</a:t>
            </a:r>
          </a:p>
          <a:p>
            <a:pPr>
              <a:buFontTx/>
              <a:buNone/>
            </a:pPr>
            <a:r>
              <a:rPr lang="en-US" altLang="zh-CN" sz="2800" b="1" smtClean="0">
                <a:latin typeface="宋体" charset="-122"/>
              </a:rPr>
              <a:t>-	</a:t>
            </a:r>
            <a:r>
              <a:rPr lang="zh-CN" altLang="en-US" sz="2800" b="1" smtClean="0">
                <a:latin typeface="宋体" charset="-122"/>
              </a:rPr>
              <a:t>自然数表达式			类型表达式</a:t>
            </a:r>
          </a:p>
          <a:p>
            <a:pPr>
              <a:buFontTx/>
              <a:buNone/>
            </a:pPr>
            <a:r>
              <a:rPr lang="zh-CN" altLang="en-US" sz="2800" b="1" smtClean="0">
                <a:latin typeface="宋体" charset="-122"/>
              </a:rPr>
              <a:t>	  </a:t>
            </a:r>
            <a:r>
              <a:rPr lang="en-US" altLang="zh-CN" sz="2800" b="1" smtClean="0"/>
              <a:t>a+b, 3				 int, int </a:t>
            </a:r>
            <a:r>
              <a:rPr lang="en-US" altLang="zh-CN" sz="2800" b="1" smtClean="0">
                <a:sym typeface="Symbol" pitchFamily="18" charset="2"/>
              </a:rPr>
              <a:t> int</a:t>
            </a:r>
            <a:endParaRPr lang="en-US" altLang="zh-CN" sz="2800" b="1" smtClean="0"/>
          </a:p>
          <a:p>
            <a:pPr>
              <a:buFontTx/>
              <a:buNone/>
            </a:pPr>
            <a:r>
              <a:rPr lang="en-US" altLang="zh-CN" sz="2800" b="1" smtClean="0">
                <a:latin typeface="宋体" charset="-122"/>
              </a:rPr>
              <a:t>- </a:t>
            </a:r>
            <a:r>
              <a:rPr lang="zh-CN" altLang="en-US" sz="2800" b="1" smtClean="0">
                <a:latin typeface="宋体" charset="-122"/>
              </a:rPr>
              <a:t>良形公式				定型断言</a:t>
            </a:r>
          </a:p>
          <a:p>
            <a:pPr>
              <a:buFontTx/>
              <a:buNone/>
            </a:pPr>
            <a:r>
              <a:rPr lang="zh-CN" altLang="en-US" sz="2800" b="1" smtClean="0">
                <a:latin typeface="宋体" charset="-122"/>
              </a:rPr>
              <a:t>	  </a:t>
            </a:r>
            <a:r>
              <a:rPr lang="en-US" altLang="zh-CN" sz="2800" b="1" smtClean="0"/>
              <a:t>a+b=3, (d=3)</a:t>
            </a:r>
            <a:r>
              <a:rPr lang="en-US" altLang="zh-CN" sz="2800" b="1" smtClean="0">
                <a:sym typeface="Symbol" pitchFamily="18" charset="2"/>
              </a:rPr>
              <a:t>(c&lt;10)	 x:int </a:t>
            </a:r>
            <a:r>
              <a:rPr lang="zh-CN" altLang="en-US" sz="2800" b="1" smtClean="0">
                <a:sym typeface="Symbol" pitchFamily="18" charset="2"/>
              </a:rPr>
              <a:t>|</a:t>
            </a:r>
            <a:r>
              <a:rPr lang="zh-CN" altLang="en-US" sz="2800" b="1" smtClean="0">
                <a:cs typeface="Times New Roman" pitchFamily="18" charset="0"/>
                <a:sym typeface="Symbol" pitchFamily="18" charset="2"/>
              </a:rPr>
              <a:t>– </a:t>
            </a:r>
            <a:r>
              <a:rPr lang="en-US" altLang="zh-CN" sz="2800" b="1" smtClean="0">
                <a:cs typeface="Times New Roman" pitchFamily="18" charset="0"/>
                <a:sym typeface="Symbol" pitchFamily="18" charset="2"/>
              </a:rPr>
              <a:t>x+3 : int</a:t>
            </a:r>
            <a:endParaRPr lang="en-US" altLang="zh-CN" sz="2800" b="1" smtClean="0">
              <a:sym typeface="Symbol" pitchFamily="18" charset="2"/>
            </a:endParaRPr>
          </a:p>
          <a:p>
            <a:pPr>
              <a:buFontTx/>
              <a:buNone/>
            </a:pPr>
            <a:r>
              <a:rPr lang="en-US" altLang="zh-CN" sz="2800" b="1" smtClean="0">
                <a:latin typeface="宋体" charset="-122"/>
              </a:rPr>
              <a:t>- </a:t>
            </a:r>
            <a:r>
              <a:rPr lang="zh-CN" altLang="en-US" sz="2800" b="1" smtClean="0">
                <a:latin typeface="宋体" charset="-122"/>
              </a:rPr>
              <a:t>推理规则				定型规则</a:t>
            </a:r>
          </a:p>
        </p:txBody>
      </p:sp>
      <p:grpSp>
        <p:nvGrpSpPr>
          <p:cNvPr id="27652" name="Group 4"/>
          <p:cNvGrpSpPr>
            <a:grpSpLocks/>
          </p:cNvGrpSpPr>
          <p:nvPr/>
        </p:nvGrpSpPr>
        <p:grpSpPr bwMode="auto">
          <a:xfrm>
            <a:off x="4716463" y="5876925"/>
            <a:ext cx="3816350" cy="762000"/>
            <a:chOff x="2971" y="3702"/>
            <a:chExt cx="2404" cy="480"/>
          </a:xfrm>
        </p:grpSpPr>
        <p:sp>
          <p:nvSpPr>
            <p:cNvPr id="27656"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 </a:t>
              </a:r>
              <a:r>
                <a:rPr lang="zh-CN" altLang="en-US" sz="2800">
                  <a:sym typeface="Symbol" pitchFamily="18" charset="2"/>
                </a:rPr>
                <a:t>|– </a:t>
              </a:r>
              <a:r>
                <a:rPr lang="en-US" altLang="zh-CN" sz="2800" i="1">
                  <a:sym typeface="Symbol" pitchFamily="18" charset="2"/>
                </a:rPr>
                <a:t>M</a:t>
              </a:r>
              <a:r>
                <a:rPr lang="en-US" altLang="zh-CN" sz="2800">
                  <a:sym typeface="Symbol" pitchFamily="18" charset="2"/>
                </a:rPr>
                <a:t> : int,  </a:t>
              </a:r>
              <a:r>
                <a:rPr lang="zh-CN" altLang="en-US" sz="2800">
                  <a:sym typeface="Symbol" pitchFamily="18" charset="2"/>
                </a:rPr>
                <a:t>|– </a:t>
              </a:r>
              <a:r>
                <a:rPr lang="en-US" altLang="zh-CN" sz="2800" i="1">
                  <a:sym typeface="Symbol" pitchFamily="18" charset="2"/>
                </a:rPr>
                <a:t>N</a:t>
              </a:r>
              <a:r>
                <a:rPr lang="en-US" altLang="zh-CN" sz="2800">
                  <a:sym typeface="Symbol" pitchFamily="18" charset="2"/>
                </a:rPr>
                <a:t> : int</a:t>
              </a:r>
              <a:endParaRPr lang="en-US" altLang="zh-CN" sz="2800"/>
            </a:p>
            <a:p>
              <a:pPr algn="ctr">
                <a:spcBef>
                  <a:spcPct val="20000"/>
                </a:spcBef>
              </a:pPr>
              <a:r>
                <a:rPr lang="en-US" altLang="zh-CN" sz="2800">
                  <a:sym typeface="Symbol" pitchFamily="18" charset="2"/>
                </a:rPr>
                <a:t> </a:t>
              </a:r>
              <a:r>
                <a:rPr lang="zh-CN" altLang="en-US" sz="2800">
                  <a:sym typeface="Symbol" pitchFamily="18" charset="2"/>
                </a:rPr>
                <a:t>|– </a:t>
              </a:r>
              <a:r>
                <a:rPr lang="en-US" altLang="zh-CN" i="1">
                  <a:sym typeface="Symbol" pitchFamily="18" charset="2"/>
                </a:rPr>
                <a:t>M </a:t>
              </a:r>
              <a:r>
                <a:rPr lang="en-US" altLang="zh-CN" sz="2800">
                  <a:sym typeface="Symbol" pitchFamily="18" charset="2"/>
                </a:rPr>
                <a:t>+ </a:t>
              </a:r>
              <a:r>
                <a:rPr lang="en-US" altLang="zh-CN" i="1">
                  <a:sym typeface="Symbol" pitchFamily="18" charset="2"/>
                </a:rPr>
                <a:t>N</a:t>
              </a:r>
              <a:r>
                <a:rPr lang="en-US" altLang="zh-CN" sz="2800">
                  <a:sym typeface="Symbol" pitchFamily="18" charset="2"/>
                </a:rPr>
                <a:t> : int</a:t>
              </a:r>
              <a:r>
                <a:rPr lang="zh-CN" altLang="en-US" sz="2800">
                  <a:sym typeface="Symbol" pitchFamily="18" charset="2"/>
                </a:rPr>
                <a:t> </a:t>
              </a:r>
              <a:endParaRPr lang="en-US" altLang="zh-CN" sz="2800">
                <a:sym typeface="Symbol" pitchFamily="18" charset="2"/>
              </a:endParaRPr>
            </a:p>
          </p:txBody>
        </p:sp>
        <p:sp>
          <p:nvSpPr>
            <p:cNvPr id="27657"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653" name="Group 7"/>
          <p:cNvGrpSpPr>
            <a:grpSpLocks/>
          </p:cNvGrpSpPr>
          <p:nvPr/>
        </p:nvGrpSpPr>
        <p:grpSpPr bwMode="auto">
          <a:xfrm>
            <a:off x="468313" y="5876925"/>
            <a:ext cx="3816350" cy="762000"/>
            <a:chOff x="2971" y="3702"/>
            <a:chExt cx="2404" cy="480"/>
          </a:xfrm>
        </p:grpSpPr>
        <p:sp>
          <p:nvSpPr>
            <p:cNvPr id="27654"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 &lt; b,    b &lt; c</a:t>
              </a:r>
              <a:endParaRPr lang="en-US" altLang="zh-CN" sz="2800"/>
            </a:p>
            <a:p>
              <a:pPr algn="ctr">
                <a:spcBef>
                  <a:spcPct val="20000"/>
                </a:spcBef>
              </a:pPr>
              <a:r>
                <a:rPr lang="en-US" altLang="zh-CN" sz="2800">
                  <a:sym typeface="Symbol" pitchFamily="18" charset="2"/>
                </a:rPr>
                <a:t>a &lt; c</a:t>
              </a:r>
            </a:p>
          </p:txBody>
        </p:sp>
        <p:sp>
          <p:nvSpPr>
            <p:cNvPr id="27655"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867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类型系统的形式化</a:t>
            </a:r>
          </a:p>
          <a:p>
            <a:r>
              <a:rPr lang="zh-CN" altLang="en-US" b="1" smtClean="0">
                <a:latin typeface="宋体" charset="-122"/>
              </a:rPr>
              <a:t>类型表达式</a:t>
            </a:r>
            <a:endParaRPr lang="zh-CN" altLang="en-US" sz="2800" b="1" smtClean="0"/>
          </a:p>
          <a:p>
            <a:pPr lvl="1"/>
            <a:r>
              <a:rPr lang="zh-CN" altLang="en-US" b="1" smtClean="0"/>
              <a:t>具体语法：出现在编程语言中</a:t>
            </a:r>
          </a:p>
          <a:p>
            <a:pPr lvl="1"/>
            <a:r>
              <a:rPr lang="zh-CN" altLang="en-US" b="1" smtClean="0"/>
              <a:t>抽象语法</a:t>
            </a:r>
            <a:r>
              <a:rPr lang="zh-CN" altLang="en-US" b="1" smtClean="0">
                <a:latin typeface="宋体" charset="-122"/>
              </a:rPr>
              <a:t>：出现在定型断言和类型检查的实现中</a:t>
            </a:r>
            <a:endParaRPr lang="en-US" altLang="zh-CN" b="1" smtClean="0">
              <a:latin typeface="宋体" charset="-122"/>
            </a:endParaRPr>
          </a:p>
          <a:p>
            <a:pPr lvl="1"/>
            <a:r>
              <a:rPr lang="zh-CN" altLang="en-US" b="1" smtClean="0"/>
              <a:t>下一节开始举例</a:t>
            </a:r>
            <a:endParaRPr lang="zh-CN" altLang="en-US" b="1" smtClean="0">
              <a:latin typeface="宋体" charset="-122"/>
            </a:endParaRPr>
          </a:p>
          <a:p>
            <a:r>
              <a:rPr lang="zh-CN" altLang="en-US" b="1" smtClean="0">
                <a:latin typeface="宋体" charset="-122"/>
              </a:rPr>
              <a:t>定型断言</a:t>
            </a:r>
          </a:p>
          <a:p>
            <a:pPr lvl="1"/>
            <a:r>
              <a:rPr lang="zh-CN" altLang="en-US" b="1" smtClean="0"/>
              <a:t>本节讨论</a:t>
            </a:r>
            <a:r>
              <a:rPr lang="zh-CN" altLang="en-US" b="1" smtClean="0">
                <a:latin typeface="宋体" charset="-122"/>
              </a:rPr>
              <a:t>它的一般形式</a:t>
            </a:r>
          </a:p>
          <a:p>
            <a:r>
              <a:rPr lang="zh-CN" altLang="en-US" b="1" smtClean="0">
                <a:latin typeface="宋体" charset="-122"/>
              </a:rPr>
              <a:t>定型规则</a:t>
            </a:r>
          </a:p>
          <a:p>
            <a:pPr lvl="1"/>
            <a:r>
              <a:rPr lang="zh-CN" altLang="en-US" b="1" smtClean="0"/>
              <a:t>本节讨</a:t>
            </a:r>
            <a:r>
              <a:rPr lang="zh-CN" altLang="en-US" b="1" smtClean="0">
                <a:latin typeface="宋体" charset="-122"/>
              </a:rPr>
              <a:t>论它的一般形式</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2969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5.2.1</a:t>
            </a:r>
            <a:r>
              <a:rPr lang="zh-CN" altLang="en-US" b="1" smtClean="0">
                <a:latin typeface="宋体" charset="-122"/>
              </a:rPr>
              <a:t> </a:t>
            </a:r>
            <a:r>
              <a:rPr lang="zh-CN" altLang="en-US" b="1" smtClean="0"/>
              <a:t>断言</a:t>
            </a:r>
            <a:endParaRPr lang="zh-CN" altLang="en-US" b="1" smtClean="0">
              <a:latin typeface="宋体" charset="-122"/>
            </a:endParaRPr>
          </a:p>
          <a:p>
            <a:pPr>
              <a:buFontTx/>
              <a:buNone/>
            </a:pPr>
            <a:r>
              <a:rPr lang="zh-CN" altLang="en-US" b="1" smtClean="0">
                <a:latin typeface="宋体" charset="-122"/>
              </a:rPr>
              <a:t>断言的形式</a:t>
            </a:r>
          </a:p>
          <a:p>
            <a:pPr>
              <a:buFontTx/>
              <a:buNone/>
            </a:pPr>
            <a:r>
              <a:rPr lang="zh-CN" altLang="en-US" b="1" smtClean="0">
                <a:sym typeface="Symbol" pitchFamily="18" charset="2"/>
              </a:rPr>
              <a:t>	 |</a:t>
            </a:r>
            <a:r>
              <a:rPr lang="zh-CN" altLang="en-US" b="1" smtClean="0">
                <a:cs typeface="Times New Roman" pitchFamily="18" charset="0"/>
                <a:sym typeface="Symbol" pitchFamily="18" charset="2"/>
              </a:rPr>
              <a:t>– </a:t>
            </a:r>
            <a:r>
              <a:rPr lang="en-US" altLang="zh-CN" b="1" smtClean="0">
                <a:latin typeface="Comic Sans MS" pitchFamily="66" charset="0"/>
              </a:rPr>
              <a:t>S</a:t>
            </a:r>
            <a:r>
              <a:rPr lang="en-US" altLang="zh-CN" b="1" smtClean="0">
                <a:latin typeface="宋体" charset="-122"/>
              </a:rPr>
              <a:t>	</a:t>
            </a:r>
            <a:r>
              <a:rPr lang="en-US" altLang="zh-CN" b="1" smtClean="0">
                <a:latin typeface="Comic Sans MS" pitchFamily="66" charset="0"/>
              </a:rPr>
              <a:t>S</a:t>
            </a:r>
            <a:r>
              <a:rPr lang="zh-CN" altLang="en-US" b="1" smtClean="0">
                <a:latin typeface="宋体" charset="-122"/>
              </a:rPr>
              <a:t>的所有自由变量都声明在</a:t>
            </a:r>
            <a:r>
              <a:rPr lang="zh-CN" altLang="en-US" b="1" smtClean="0">
                <a:sym typeface="Symbol" pitchFamily="18" charset="2"/>
              </a:rPr>
              <a:t></a:t>
            </a:r>
            <a:r>
              <a:rPr lang="zh-CN" altLang="en-US" b="1" smtClean="0">
                <a:latin typeface="宋体" charset="-122"/>
              </a:rPr>
              <a:t>中</a:t>
            </a:r>
          </a:p>
          <a:p>
            <a:pPr>
              <a:buFontTx/>
              <a:buNone/>
            </a:pPr>
            <a:r>
              <a:rPr lang="zh-CN" altLang="en-US" b="1" smtClean="0">
                <a:sym typeface="Symbol" pitchFamily="18" charset="2"/>
              </a:rPr>
              <a:t>其中</a:t>
            </a:r>
          </a:p>
          <a:p>
            <a:r>
              <a:rPr lang="zh-CN" altLang="en-US" b="1" smtClean="0">
                <a:sym typeface="Symbol" pitchFamily="18" charset="2"/>
              </a:rPr>
              <a:t></a:t>
            </a:r>
            <a:r>
              <a:rPr lang="zh-CN" altLang="en-US" b="1" smtClean="0">
                <a:latin typeface="宋体" charset="-122"/>
              </a:rPr>
              <a:t>是一个</a:t>
            </a:r>
            <a:r>
              <a:rPr lang="zh-CN" altLang="en-US" b="1" smtClean="0"/>
              <a:t>静态定型环境</a:t>
            </a:r>
            <a:r>
              <a:rPr lang="zh-CN" altLang="en-US" b="1" smtClean="0">
                <a:latin typeface="宋体" charset="-122"/>
              </a:rPr>
              <a:t>，如</a:t>
            </a:r>
            <a:r>
              <a:rPr lang="en-US" altLang="zh-CN" b="1" i="1" smtClean="0"/>
              <a:t>x</a:t>
            </a:r>
            <a:r>
              <a:rPr lang="en-US" altLang="zh-CN" b="1" baseline="-30000" smtClean="0"/>
              <a:t>1</a:t>
            </a:r>
            <a:r>
              <a:rPr lang="en-US" altLang="zh-CN" b="1" smtClean="0"/>
              <a:t>:</a:t>
            </a:r>
            <a:r>
              <a:rPr lang="en-US" altLang="zh-CN" b="1" i="1" smtClean="0"/>
              <a:t>T</a:t>
            </a:r>
            <a:r>
              <a:rPr lang="en-US" altLang="zh-CN" b="1" baseline="-30000" smtClean="0"/>
              <a:t>1</a:t>
            </a:r>
            <a:r>
              <a:rPr lang="en-US" altLang="zh-CN" b="1" smtClean="0"/>
              <a:t>, …, </a:t>
            </a:r>
            <a:r>
              <a:rPr lang="en-US" altLang="zh-CN" b="1" i="1" smtClean="0"/>
              <a:t>x</a:t>
            </a:r>
            <a:r>
              <a:rPr lang="en-US" altLang="zh-CN" b="1" i="1" baseline="-30000" smtClean="0"/>
              <a:t>n</a:t>
            </a:r>
            <a:r>
              <a:rPr lang="en-US" altLang="zh-CN" b="1" smtClean="0"/>
              <a:t>:</a:t>
            </a:r>
            <a:r>
              <a:rPr lang="en-US" altLang="zh-CN" b="1" i="1" smtClean="0"/>
              <a:t>T</a:t>
            </a:r>
            <a:r>
              <a:rPr lang="en-US" altLang="zh-CN" b="1" i="1" baseline="-30000" smtClean="0"/>
              <a:t>n</a:t>
            </a:r>
            <a:endParaRPr lang="en-US" altLang="zh-CN" b="1" smtClean="0"/>
          </a:p>
          <a:p>
            <a:r>
              <a:rPr lang="en-US" altLang="zh-CN" b="1" smtClean="0">
                <a:latin typeface="Comic Sans MS" pitchFamily="66" charset="0"/>
              </a:rPr>
              <a:t>S</a:t>
            </a:r>
            <a:r>
              <a:rPr lang="zh-CN" altLang="en-US" b="1" smtClean="0">
                <a:latin typeface="宋体" charset="-122"/>
              </a:rPr>
              <a:t>的形式随断言形式的不同而不同</a:t>
            </a:r>
          </a:p>
          <a:p>
            <a:r>
              <a:rPr lang="zh-CN" altLang="en-US" b="1" smtClean="0">
                <a:latin typeface="宋体" charset="-122"/>
              </a:rPr>
              <a:t>断言有三种具体形式</a:t>
            </a:r>
            <a:endParaRPr lang="en-US" altLang="zh-CN" b="1" smtClean="0">
              <a:latin typeface="宋体"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1351683" name="Rectangle 3"/>
          <p:cNvSpPr>
            <a:spLocks noGrp="1" noChangeArrowheads="1"/>
          </p:cNvSpPr>
          <p:nvPr>
            <p:ph idx="1"/>
          </p:nvPr>
        </p:nvSpPr>
        <p:spPr>
          <a:xfrm>
            <a:off x="287338" y="1438275"/>
            <a:ext cx="8564562" cy="5470525"/>
          </a:xfrm>
          <a:noFill/>
        </p:spPr>
        <p:txBody>
          <a:bodyPr/>
          <a:lstStyle/>
          <a:p>
            <a:r>
              <a:rPr lang="zh-CN" altLang="en-US" b="1" smtClean="0">
                <a:latin typeface="宋体" charset="-122"/>
              </a:rPr>
              <a:t>环境断言</a:t>
            </a:r>
          </a:p>
          <a:p>
            <a:pPr>
              <a:buFontTx/>
              <a:buNone/>
            </a:pPr>
            <a:r>
              <a:rPr lang="zh-CN" altLang="en-US" sz="2800" b="1" smtClean="0">
                <a:sym typeface="Symbol" pitchFamily="18" charset="2"/>
              </a:rPr>
              <a:t>		</a:t>
            </a:r>
            <a:r>
              <a:rPr lang="zh-CN" altLang="en-US" sz="2800" b="1" smtClean="0">
                <a:latin typeface="宋体" charset="-122"/>
              </a:rPr>
              <a:t> </a:t>
            </a:r>
            <a:r>
              <a:rPr lang="zh-CN" altLang="en-US" sz="2800" b="1" smtClean="0">
                <a:sym typeface="Symbol" pitchFamily="18" charset="2"/>
              </a:rPr>
              <a:t>|</a:t>
            </a:r>
            <a:r>
              <a:rPr lang="zh-CN" altLang="en-US" sz="2800" b="1" smtClean="0">
                <a:cs typeface="Times New Roman" pitchFamily="18" charset="0"/>
                <a:sym typeface="Symbol" pitchFamily="18" charset="2"/>
              </a:rPr>
              <a:t>–</a:t>
            </a:r>
            <a:r>
              <a:rPr lang="zh-CN" altLang="en-US" sz="2800" b="1" smtClean="0">
                <a:latin typeface="宋体" charset="-122"/>
              </a:rPr>
              <a:t> </a:t>
            </a:r>
            <a:r>
              <a:rPr lang="zh-CN" altLang="en-US" sz="2800" b="1" smtClean="0">
                <a:sym typeface="Symbol" pitchFamily="18" charset="2"/>
              </a:rPr>
              <a:t></a:t>
            </a:r>
            <a:r>
              <a:rPr lang="zh-CN" altLang="en-US" sz="2800" b="1" smtClean="0">
                <a:latin typeface="宋体" charset="-122"/>
              </a:rPr>
              <a:t>		该断言表示</a:t>
            </a:r>
            <a:r>
              <a:rPr lang="zh-CN" altLang="en-US" sz="2800" b="1" smtClean="0">
                <a:sym typeface="Symbol" pitchFamily="18" charset="2"/>
              </a:rPr>
              <a:t></a:t>
            </a:r>
            <a:r>
              <a:rPr lang="zh-CN" altLang="en-US" sz="2800" b="1" smtClean="0">
                <a:latin typeface="宋体" charset="-122"/>
              </a:rPr>
              <a:t>是良形的环境</a:t>
            </a:r>
          </a:p>
          <a:p>
            <a:pPr lvl="1"/>
            <a:r>
              <a:rPr lang="zh-CN" altLang="en-US" b="1" smtClean="0"/>
              <a:t>将用推</a:t>
            </a:r>
            <a:r>
              <a:rPr lang="zh-CN" altLang="en-US" b="1" smtClean="0">
                <a:latin typeface="宋体" charset="-122"/>
              </a:rPr>
              <a:t>理规则来定义环境的语法</a:t>
            </a:r>
            <a:r>
              <a:rPr lang="en-US" altLang="zh-CN" b="1" smtClean="0">
                <a:latin typeface="宋体" charset="-122"/>
              </a:rPr>
              <a:t>(</a:t>
            </a:r>
            <a:r>
              <a:rPr lang="zh-CN" altLang="en-US" b="1" smtClean="0">
                <a:latin typeface="宋体" charset="-122"/>
              </a:rPr>
              <a:t>而不是用文法</a:t>
            </a:r>
            <a:r>
              <a:rPr lang="en-US" altLang="zh-CN" b="1" smtClean="0">
                <a:latin typeface="宋体" charset="-122"/>
              </a:rPr>
              <a:t>)</a:t>
            </a:r>
            <a:endParaRPr lang="zh-CN" altLang="en-US" b="1" smtClean="0">
              <a:latin typeface="宋体" charset="-122"/>
            </a:endParaRPr>
          </a:p>
          <a:p>
            <a:r>
              <a:rPr lang="zh-CN" altLang="en-US" b="1" smtClean="0">
                <a:latin typeface="宋体" charset="-122"/>
              </a:rPr>
              <a:t>语法断言</a:t>
            </a:r>
          </a:p>
          <a:p>
            <a:pPr>
              <a:buFontTx/>
              <a:buNone/>
            </a:pPr>
            <a:r>
              <a:rPr lang="zh-CN" altLang="en-US" sz="2800" b="1" smtClean="0">
                <a:sym typeface="Symbol" pitchFamily="18" charset="2"/>
              </a:rPr>
              <a:t>		</a:t>
            </a:r>
            <a:r>
              <a:rPr lang="zh-CN" altLang="en-US" sz="2800" b="1" smtClean="0">
                <a:latin typeface="宋体" charset="-122"/>
              </a:rPr>
              <a:t> </a:t>
            </a:r>
            <a:r>
              <a:rPr lang="zh-CN" altLang="en-US" sz="2800" b="1" smtClean="0">
                <a:sym typeface="Symbol" pitchFamily="18" charset="2"/>
              </a:rPr>
              <a:t>|</a:t>
            </a:r>
            <a:r>
              <a:rPr lang="zh-CN" altLang="en-US" sz="2800" b="1" smtClean="0">
                <a:cs typeface="Times New Roman" pitchFamily="18" charset="0"/>
                <a:sym typeface="Symbol" pitchFamily="18" charset="2"/>
              </a:rPr>
              <a:t>–</a:t>
            </a:r>
            <a:r>
              <a:rPr lang="zh-CN" altLang="en-US" sz="2800" b="1" smtClean="0">
                <a:latin typeface="宋体" charset="-122"/>
              </a:rPr>
              <a:t> </a:t>
            </a:r>
            <a:r>
              <a:rPr lang="en-US" altLang="zh-CN" sz="2800" b="1" smtClean="0"/>
              <a:t>nat</a:t>
            </a:r>
            <a:r>
              <a:rPr lang="en-US" altLang="zh-CN" sz="2800" b="1" i="1" smtClean="0"/>
              <a:t>		</a:t>
            </a:r>
            <a:r>
              <a:rPr lang="zh-CN" altLang="en-US" sz="2800" b="1" smtClean="0"/>
              <a:t>在环境</a:t>
            </a:r>
            <a:r>
              <a:rPr lang="zh-CN" altLang="en-US" sz="2800" b="1" smtClean="0">
                <a:sym typeface="Symbol" pitchFamily="18" charset="2"/>
              </a:rPr>
              <a:t></a:t>
            </a:r>
            <a:r>
              <a:rPr lang="zh-CN" altLang="en-US" sz="2800" b="1" smtClean="0"/>
              <a:t>下，</a:t>
            </a:r>
            <a:r>
              <a:rPr lang="en-US" altLang="zh-CN" sz="2800" b="1" smtClean="0"/>
              <a:t>nat</a:t>
            </a:r>
            <a:r>
              <a:rPr lang="zh-CN" altLang="en-US" sz="2800" b="1" smtClean="0"/>
              <a:t>是类型表达式</a:t>
            </a:r>
          </a:p>
          <a:p>
            <a:pPr lvl="1"/>
            <a:r>
              <a:rPr lang="zh-CN" altLang="en-US" b="1" smtClean="0"/>
              <a:t>将用推</a:t>
            </a:r>
            <a:r>
              <a:rPr lang="zh-CN" altLang="en-US" b="1" smtClean="0">
                <a:latin typeface="宋体" charset="-122"/>
              </a:rPr>
              <a:t>理规则来定义类型表达式的语法</a:t>
            </a:r>
            <a:endParaRPr lang="en-US" altLang="zh-CN" b="1" i="1" smtClean="0"/>
          </a:p>
          <a:p>
            <a:r>
              <a:rPr lang="zh-CN" altLang="en-US" b="1" smtClean="0"/>
              <a:t>定型断言</a:t>
            </a:r>
            <a:endParaRPr lang="zh-CN" altLang="en-US" b="1" i="1" smtClean="0"/>
          </a:p>
          <a:p>
            <a:pPr>
              <a:buFontTx/>
              <a:buNone/>
            </a:pPr>
            <a:r>
              <a:rPr lang="zh-CN" altLang="en-US" sz="2800" b="1" i="1" smtClean="0">
                <a:sym typeface="Symbol" pitchFamily="18" charset="2"/>
              </a:rPr>
              <a:t>		</a:t>
            </a:r>
            <a:r>
              <a:rPr lang="zh-CN" altLang="en-US" sz="2800" b="1" smtClean="0">
                <a:sym typeface="Symbol" pitchFamily="18" charset="2"/>
              </a:rPr>
              <a:t></a:t>
            </a:r>
            <a:r>
              <a:rPr lang="zh-CN" altLang="en-US" sz="2800" b="1" i="1" smtClean="0"/>
              <a:t> </a:t>
            </a:r>
            <a:r>
              <a:rPr lang="zh-CN" altLang="en-US" sz="2800" b="1" smtClean="0">
                <a:sym typeface="Symbol" pitchFamily="18" charset="2"/>
              </a:rPr>
              <a:t>|</a:t>
            </a:r>
            <a:r>
              <a:rPr lang="zh-CN" altLang="en-US" sz="2800" b="1" smtClean="0">
                <a:cs typeface="Times New Roman" pitchFamily="18" charset="0"/>
                <a:sym typeface="Symbol" pitchFamily="18" charset="2"/>
              </a:rPr>
              <a:t>–</a:t>
            </a:r>
            <a:r>
              <a:rPr lang="zh-CN" altLang="en-US" sz="2800" b="1" smtClean="0">
                <a:latin typeface="宋体" charset="-122"/>
              </a:rPr>
              <a:t> </a:t>
            </a:r>
            <a:r>
              <a:rPr lang="en-US" altLang="zh-CN" sz="2800" b="1" i="1" smtClean="0"/>
              <a:t>M </a:t>
            </a:r>
            <a:r>
              <a:rPr lang="en-US" altLang="zh-CN" sz="2800" b="1" smtClean="0"/>
              <a:t>:</a:t>
            </a:r>
            <a:r>
              <a:rPr lang="en-US" altLang="zh-CN" sz="2800" b="1" i="1" smtClean="0"/>
              <a:t> T		</a:t>
            </a:r>
            <a:r>
              <a:rPr lang="zh-CN" altLang="en-US" sz="2800" b="1" smtClean="0"/>
              <a:t>在环境</a:t>
            </a:r>
            <a:r>
              <a:rPr lang="en-US" altLang="zh-CN" sz="2800" b="1" smtClean="0">
                <a:sym typeface="Symbol" pitchFamily="18" charset="2"/>
              </a:rPr>
              <a:t></a:t>
            </a:r>
            <a:r>
              <a:rPr lang="zh-CN" altLang="en-US" sz="2800" b="1" smtClean="0">
                <a:sym typeface="Symbol" pitchFamily="18" charset="2"/>
              </a:rPr>
              <a:t>下， </a:t>
            </a:r>
            <a:r>
              <a:rPr lang="en-US" altLang="zh-CN" sz="2800" b="1" i="1" smtClean="0"/>
              <a:t>M</a:t>
            </a:r>
            <a:r>
              <a:rPr lang="zh-CN" altLang="en-US" sz="2800" b="1" smtClean="0"/>
              <a:t>具有类型</a:t>
            </a:r>
            <a:r>
              <a:rPr lang="en-US" altLang="zh-CN" sz="2800" b="1" i="1" smtClean="0"/>
              <a:t>T </a:t>
            </a:r>
          </a:p>
          <a:p>
            <a:pPr>
              <a:buFontTx/>
              <a:buNone/>
            </a:pPr>
            <a:r>
              <a:rPr lang="zh-CN" altLang="en-US" sz="2800" b="1" smtClean="0"/>
              <a:t>		例：</a:t>
            </a:r>
            <a:r>
              <a:rPr lang="zh-CN" altLang="en-US" sz="2800" b="1" smtClean="0">
                <a:sym typeface="Symbol" pitchFamily="18" charset="2"/>
              </a:rPr>
              <a:t></a:t>
            </a:r>
            <a:r>
              <a:rPr lang="zh-CN" altLang="en-US" sz="2800" b="1" i="1" smtClean="0"/>
              <a:t> </a:t>
            </a:r>
            <a:r>
              <a:rPr lang="zh-CN" altLang="en-US" sz="2800" b="1" smtClean="0">
                <a:sym typeface="Symbol" pitchFamily="18" charset="2"/>
              </a:rPr>
              <a:t>|</a:t>
            </a:r>
            <a:r>
              <a:rPr lang="zh-CN" altLang="en-US" sz="2800" b="1" smtClean="0">
                <a:cs typeface="Times New Roman" pitchFamily="18" charset="0"/>
                <a:sym typeface="Symbol" pitchFamily="18" charset="2"/>
              </a:rPr>
              <a:t>– </a:t>
            </a:r>
            <a:r>
              <a:rPr lang="en-US" altLang="zh-CN" sz="2800" b="1" smtClean="0"/>
              <a:t>true : boolean</a:t>
            </a:r>
            <a:r>
              <a:rPr lang="en-US" altLang="zh-CN" sz="2800" b="1" i="1" smtClean="0"/>
              <a:t>		x</a:t>
            </a:r>
            <a:r>
              <a:rPr lang="en-US" altLang="zh-CN" sz="2800" b="1" smtClean="0"/>
              <a:t> : nat</a:t>
            </a:r>
            <a:r>
              <a:rPr lang="en-US" altLang="zh-CN" sz="2800" b="1" i="1" smtClean="0"/>
              <a:t> </a:t>
            </a:r>
            <a:r>
              <a:rPr lang="zh-CN" altLang="en-US" sz="2800" b="1" smtClean="0">
                <a:sym typeface="Symbol" pitchFamily="18" charset="2"/>
              </a:rPr>
              <a:t>|</a:t>
            </a:r>
            <a:r>
              <a:rPr lang="zh-CN" altLang="en-US" sz="2800" b="1" smtClean="0">
                <a:cs typeface="Times New Roman" pitchFamily="18" charset="0"/>
                <a:sym typeface="Symbol" pitchFamily="18" charset="2"/>
              </a:rPr>
              <a:t>– </a:t>
            </a:r>
            <a:r>
              <a:rPr lang="en-US" altLang="zh-CN" sz="2800" b="1" i="1" smtClean="0"/>
              <a:t>x</a:t>
            </a:r>
            <a:r>
              <a:rPr lang="en-US" altLang="zh-CN" sz="2800" b="1" smtClean="0"/>
              <a:t>+1 : nat</a:t>
            </a:r>
          </a:p>
          <a:p>
            <a:pPr lvl="1"/>
            <a:r>
              <a:rPr lang="zh-CN" altLang="en-US" b="1" smtClean="0"/>
              <a:t>将用推理规则来确定程序构造实例的类型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51683">
                                            <p:txEl>
                                              <p:pRg st="3" end="3"/>
                                            </p:txEl>
                                          </p:spTgt>
                                        </p:tgtEl>
                                        <p:attrNameLst>
                                          <p:attrName>style.visibility</p:attrName>
                                        </p:attrNameLst>
                                      </p:cBhvr>
                                      <p:to>
                                        <p:strVal val="visible"/>
                                      </p:to>
                                    </p:set>
                                    <p:animEffect transition="in" filter="box(in)">
                                      <p:cBhvr>
                                        <p:cTn id="7" dur="500"/>
                                        <p:tgtEl>
                                          <p:spTgt spid="135168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51683">
                                            <p:txEl>
                                              <p:pRg st="4" end="4"/>
                                            </p:txEl>
                                          </p:spTgt>
                                        </p:tgtEl>
                                        <p:attrNameLst>
                                          <p:attrName>style.visibility</p:attrName>
                                        </p:attrNameLst>
                                      </p:cBhvr>
                                      <p:to>
                                        <p:strVal val="visible"/>
                                      </p:to>
                                    </p:set>
                                    <p:animEffect transition="in" filter="box(in)">
                                      <p:cBhvr>
                                        <p:cTn id="10" dur="500"/>
                                        <p:tgtEl>
                                          <p:spTgt spid="135168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51683">
                                            <p:txEl>
                                              <p:pRg st="5" end="5"/>
                                            </p:txEl>
                                          </p:spTgt>
                                        </p:tgtEl>
                                        <p:attrNameLst>
                                          <p:attrName>style.visibility</p:attrName>
                                        </p:attrNameLst>
                                      </p:cBhvr>
                                      <p:to>
                                        <p:strVal val="visible"/>
                                      </p:to>
                                    </p:set>
                                    <p:animEffect transition="in" filter="box(in)">
                                      <p:cBhvr>
                                        <p:cTn id="13" dur="500"/>
                                        <p:tgtEl>
                                          <p:spTgt spid="135168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351683">
                                            <p:txEl>
                                              <p:pRg st="6" end="6"/>
                                            </p:txEl>
                                          </p:spTgt>
                                        </p:tgtEl>
                                        <p:attrNameLst>
                                          <p:attrName>style.visibility</p:attrName>
                                        </p:attrNameLst>
                                      </p:cBhvr>
                                      <p:to>
                                        <p:strVal val="visible"/>
                                      </p:to>
                                    </p:set>
                                    <p:animEffect transition="in" filter="box(in)">
                                      <p:cBhvr>
                                        <p:cTn id="18" dur="500"/>
                                        <p:tgtEl>
                                          <p:spTgt spid="1351683">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351683">
                                            <p:txEl>
                                              <p:pRg st="7" end="7"/>
                                            </p:txEl>
                                          </p:spTgt>
                                        </p:tgtEl>
                                        <p:attrNameLst>
                                          <p:attrName>style.visibility</p:attrName>
                                        </p:attrNameLst>
                                      </p:cBhvr>
                                      <p:to>
                                        <p:strVal val="visible"/>
                                      </p:to>
                                    </p:set>
                                    <p:animEffect transition="in" filter="box(in)">
                                      <p:cBhvr>
                                        <p:cTn id="21" dur="500"/>
                                        <p:tgtEl>
                                          <p:spTgt spid="1351683">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351683">
                                            <p:txEl>
                                              <p:pRg st="8" end="8"/>
                                            </p:txEl>
                                          </p:spTgt>
                                        </p:tgtEl>
                                        <p:attrNameLst>
                                          <p:attrName>style.visibility</p:attrName>
                                        </p:attrNameLst>
                                      </p:cBhvr>
                                      <p:to>
                                        <p:strVal val="visible"/>
                                      </p:to>
                                    </p:set>
                                    <p:animEffect transition="in" filter="box(in)">
                                      <p:cBhvr>
                                        <p:cTn id="24" dur="500"/>
                                        <p:tgtEl>
                                          <p:spTgt spid="1351683">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351683">
                                            <p:txEl>
                                              <p:pRg st="9" end="9"/>
                                            </p:txEl>
                                          </p:spTgt>
                                        </p:tgtEl>
                                        <p:attrNameLst>
                                          <p:attrName>style.visibility</p:attrName>
                                        </p:attrNameLst>
                                      </p:cBhvr>
                                      <p:to>
                                        <p:strVal val="visible"/>
                                      </p:to>
                                    </p:set>
                                    <p:animEffect transition="in" filter="box(in)">
                                      <p:cBhvr>
                                        <p:cTn id="27" dur="500"/>
                                        <p:tgtEl>
                                          <p:spTgt spid="1351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409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en-US" altLang="zh-CN" b="1" smtClean="0"/>
              <a:t>1</a:t>
            </a:r>
            <a:r>
              <a:rPr lang="zh-CN" altLang="en-US" b="1" smtClean="0"/>
              <a:t>、程序运行时的执行错误分成两类</a:t>
            </a:r>
          </a:p>
          <a:p>
            <a:r>
              <a:rPr lang="zh-CN" altLang="en-US" b="1" smtClean="0"/>
              <a:t>会被捕获的错误</a:t>
            </a:r>
            <a:r>
              <a:rPr lang="zh-CN" altLang="en-US" b="1" smtClean="0">
                <a:cs typeface="Times New Roman" pitchFamily="18" charset="0"/>
              </a:rPr>
              <a:t>（</a:t>
            </a:r>
            <a:r>
              <a:rPr lang="en-US" altLang="zh-CN" b="1" i="1" smtClean="0"/>
              <a:t>trapped error</a:t>
            </a:r>
            <a:r>
              <a:rPr lang="en-US" altLang="zh-CN" b="1" smtClean="0">
                <a:cs typeface="Times New Roman" pitchFamily="18" charset="0"/>
              </a:rPr>
              <a:t>）</a:t>
            </a:r>
          </a:p>
          <a:p>
            <a:pPr lvl="1"/>
            <a:endParaRPr lang="zh-CN" altLang="en-US" b="1" smtClean="0"/>
          </a:p>
          <a:p>
            <a:pPr lvl="1"/>
            <a:endParaRPr lang="zh-CN" altLang="en-US" b="1" smtClean="0"/>
          </a:p>
          <a:p>
            <a:pPr lvl="1"/>
            <a:endParaRPr lang="zh-CN" altLang="en-US" b="1" smtClean="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1747" name="Rectangle 3"/>
          <p:cNvSpPr>
            <a:spLocks noGrp="1" noChangeArrowheads="1"/>
          </p:cNvSpPr>
          <p:nvPr>
            <p:ph idx="1"/>
          </p:nvPr>
        </p:nvSpPr>
        <p:spPr>
          <a:xfrm>
            <a:off x="287338" y="1438275"/>
            <a:ext cx="8564562" cy="5038725"/>
          </a:xfrm>
          <a:noFill/>
        </p:spPr>
        <p:txBody>
          <a:bodyPr/>
          <a:lstStyle/>
          <a:p>
            <a:r>
              <a:rPr lang="zh-CN" altLang="en-US" b="1" smtClean="0">
                <a:latin typeface="宋体" charset="-122"/>
              </a:rPr>
              <a:t>有效断言</a:t>
            </a:r>
          </a:p>
          <a:p>
            <a:pPr>
              <a:buFontTx/>
              <a:buNone/>
            </a:pPr>
            <a:r>
              <a:rPr lang="zh-CN" altLang="en-US" b="1" smtClean="0">
                <a:latin typeface="宋体" charset="-122"/>
              </a:rPr>
              <a:t>		</a:t>
            </a:r>
            <a:r>
              <a:rPr lang="zh-CN" altLang="en-US" b="1" smtClean="0">
                <a:sym typeface="Symbol" pitchFamily="18" charset="2"/>
              </a:rPr>
              <a:t></a:t>
            </a:r>
            <a:r>
              <a:rPr lang="zh-CN" altLang="en-US" b="1" i="1" smtClean="0">
                <a:latin typeface="宋体" charset="-122"/>
              </a:rPr>
              <a:t> </a:t>
            </a:r>
            <a:r>
              <a:rPr lang="zh-CN" altLang="en-US" sz="2800" b="1" smtClean="0">
                <a:sym typeface="Symbol" pitchFamily="18" charset="2"/>
              </a:rPr>
              <a:t>|</a:t>
            </a:r>
            <a:r>
              <a:rPr lang="zh-CN" altLang="en-US" sz="2800" b="1" smtClean="0">
                <a:cs typeface="Times New Roman" pitchFamily="18" charset="0"/>
                <a:sym typeface="Symbol" pitchFamily="18" charset="2"/>
              </a:rPr>
              <a:t>–</a:t>
            </a:r>
            <a:r>
              <a:rPr lang="zh-CN" altLang="en-US" sz="2800" b="1" smtClean="0">
                <a:latin typeface="宋体" charset="-122"/>
              </a:rPr>
              <a:t> </a:t>
            </a:r>
            <a:r>
              <a:rPr lang="en-US" altLang="zh-CN" b="1" smtClean="0"/>
              <a:t>true : boolean</a:t>
            </a:r>
            <a:endParaRPr lang="zh-CN" altLang="en-US" b="1" smtClean="0">
              <a:latin typeface="宋体" charset="-122"/>
            </a:endParaRPr>
          </a:p>
          <a:p>
            <a:r>
              <a:rPr lang="zh-CN" altLang="en-US" b="1" smtClean="0">
                <a:latin typeface="宋体" charset="-122"/>
              </a:rPr>
              <a:t>无效断言</a:t>
            </a:r>
          </a:p>
          <a:p>
            <a:pPr>
              <a:buFontTx/>
              <a:buNone/>
            </a:pPr>
            <a:r>
              <a:rPr lang="zh-CN" altLang="en-US" b="1" smtClean="0">
                <a:sym typeface="Symbol" pitchFamily="18" charset="2"/>
              </a:rPr>
              <a:t>		</a:t>
            </a:r>
            <a:r>
              <a:rPr lang="zh-CN" altLang="en-US" b="1" i="1" smtClean="0">
                <a:latin typeface="宋体" charset="-122"/>
              </a:rPr>
              <a:t> </a:t>
            </a:r>
            <a:r>
              <a:rPr lang="zh-CN" altLang="en-US" sz="2800" b="1" smtClean="0">
                <a:sym typeface="Symbol" pitchFamily="18" charset="2"/>
              </a:rPr>
              <a:t>|</a:t>
            </a:r>
            <a:r>
              <a:rPr lang="zh-CN" altLang="en-US" sz="2800" b="1" smtClean="0">
                <a:cs typeface="Times New Roman" pitchFamily="18" charset="0"/>
                <a:sym typeface="Symbol" pitchFamily="18" charset="2"/>
              </a:rPr>
              <a:t>–  </a:t>
            </a:r>
            <a:r>
              <a:rPr lang="en-US" altLang="zh-CN" b="1" smtClean="0"/>
              <a:t>true : nat</a:t>
            </a:r>
            <a:endParaRPr lang="zh-CN" altLang="en-US" b="1" smtClean="0">
              <a:latin typeface="宋体"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277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5.2.2</a:t>
            </a:r>
            <a:r>
              <a:rPr lang="zh-CN" altLang="en-US" b="1" smtClean="0">
                <a:latin typeface="宋体" charset="-122"/>
                <a:cs typeface="Times New Roman" pitchFamily="18" charset="0"/>
              </a:rPr>
              <a:t> </a:t>
            </a:r>
            <a:r>
              <a:rPr lang="zh-CN" altLang="en-US" b="1" smtClean="0">
                <a:latin typeface="宋体" charset="-122"/>
              </a:rPr>
              <a:t>推理规则</a:t>
            </a:r>
          </a:p>
          <a:p>
            <a:r>
              <a:rPr lang="zh-CN" altLang="en-US" b="1" smtClean="0">
                <a:sym typeface="Symbol" pitchFamily="18" charset="2"/>
              </a:rPr>
              <a:t>习惯表示法</a:t>
            </a:r>
          </a:p>
          <a:p>
            <a:pPr>
              <a:buFontTx/>
              <a:buNone/>
            </a:pPr>
            <a:endParaRPr lang="zh-CN" altLang="en-US" b="1" smtClean="0">
              <a:sym typeface="Symbol" pitchFamily="18" charset="2"/>
            </a:endParaRPr>
          </a:p>
          <a:p>
            <a:pPr>
              <a:buFontTx/>
              <a:buNone/>
            </a:pPr>
            <a:endParaRPr lang="zh-CN" altLang="en-US" b="1" smtClean="0">
              <a:sym typeface="Symbol" pitchFamily="18" charset="2"/>
            </a:endParaRPr>
          </a:p>
          <a:p>
            <a:pPr lvl="1"/>
            <a:r>
              <a:rPr lang="zh-CN" altLang="en-US" b="1" smtClean="0"/>
              <a:t>前提</a:t>
            </a:r>
            <a:r>
              <a:rPr lang="zh-CN" altLang="en-US" b="1" smtClean="0">
                <a:latin typeface="宋体" charset="-122"/>
              </a:rPr>
              <a:t>、</a:t>
            </a:r>
            <a:r>
              <a:rPr lang="zh-CN" altLang="en-US" b="1" smtClean="0"/>
              <a:t>结论</a:t>
            </a:r>
            <a:endParaRPr lang="zh-CN" altLang="en-US" b="1" smtClean="0">
              <a:latin typeface="宋体" charset="-122"/>
            </a:endParaRPr>
          </a:p>
          <a:p>
            <a:pPr lvl="1"/>
            <a:r>
              <a:rPr lang="zh-CN" altLang="en-US" b="1" smtClean="0"/>
              <a:t>公理、推理规则</a:t>
            </a:r>
          </a:p>
        </p:txBody>
      </p:sp>
      <p:grpSp>
        <p:nvGrpSpPr>
          <p:cNvPr id="32772" name="Group 8"/>
          <p:cNvGrpSpPr>
            <a:grpSpLocks/>
          </p:cNvGrpSpPr>
          <p:nvPr/>
        </p:nvGrpSpPr>
        <p:grpSpPr bwMode="auto">
          <a:xfrm>
            <a:off x="827088" y="2924175"/>
            <a:ext cx="3816350" cy="762000"/>
            <a:chOff x="2971" y="3702"/>
            <a:chExt cx="2404" cy="480"/>
          </a:xfrm>
        </p:grpSpPr>
        <p:sp>
          <p:nvSpPr>
            <p:cNvPr id="32773" name="Rectangle 9"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baseline="-25000">
                  <a:sym typeface="Symbol" pitchFamily="18" charset="2"/>
                </a:rPr>
                <a:t>1</a:t>
              </a:r>
              <a:r>
                <a:rPr lang="en-US" altLang="zh-CN" sz="2800">
                  <a:sym typeface="Symbol" pitchFamily="18" charset="2"/>
                </a:rPr>
                <a:t> </a:t>
              </a:r>
              <a:r>
                <a:rPr lang="zh-CN" altLang="en-US" sz="2800">
                  <a:sym typeface="Symbol" pitchFamily="18" charset="2"/>
                </a:rPr>
                <a:t>|– </a:t>
              </a:r>
              <a:r>
                <a:rPr lang="en-US" altLang="zh-CN" sz="2800">
                  <a:latin typeface="Comic Sans MS" pitchFamily="66" charset="0"/>
                  <a:sym typeface="Symbol" pitchFamily="18" charset="2"/>
                </a:rPr>
                <a:t>S</a:t>
              </a:r>
              <a:r>
                <a:rPr lang="en-US" altLang="zh-CN" baseline="-25000">
                  <a:sym typeface="Symbol" pitchFamily="18" charset="2"/>
                </a:rPr>
                <a:t>1</a:t>
              </a:r>
              <a:r>
                <a:rPr lang="en-US" altLang="zh-CN" sz="2800">
                  <a:sym typeface="Symbol" pitchFamily="18" charset="2"/>
                </a:rPr>
                <a:t>,  …,  </a:t>
              </a:r>
              <a:r>
                <a:rPr lang="zh-CN" altLang="en-US" sz="2800">
                  <a:sym typeface="Symbol" pitchFamily="18" charset="2"/>
                </a:rPr>
                <a:t></a:t>
              </a:r>
              <a:r>
                <a:rPr lang="en-US" altLang="zh-CN" sz="2800" i="1" baseline="-25000">
                  <a:sym typeface="Symbol" pitchFamily="18" charset="2"/>
                </a:rPr>
                <a:t>n</a:t>
              </a:r>
              <a:r>
                <a:rPr lang="en-US" altLang="zh-CN" sz="2800">
                  <a:sym typeface="Symbol" pitchFamily="18" charset="2"/>
                </a:rPr>
                <a:t> |– </a:t>
              </a:r>
              <a:r>
                <a:rPr lang="en-US" altLang="zh-CN">
                  <a:latin typeface="Comic Sans MS" pitchFamily="66" charset="0"/>
                  <a:sym typeface="Symbol" pitchFamily="18" charset="2"/>
                </a:rPr>
                <a:t>S</a:t>
              </a:r>
              <a:r>
                <a:rPr lang="en-US" altLang="zh-CN" i="1" baseline="-25000">
                  <a:sym typeface="Symbol" pitchFamily="18" charset="2"/>
                </a:rPr>
                <a:t>n</a:t>
              </a:r>
              <a:endParaRPr lang="en-US" altLang="zh-CN" i="1" baseline="-25000"/>
            </a:p>
            <a:p>
              <a:pPr algn="ctr">
                <a:spcBef>
                  <a:spcPct val="20000"/>
                </a:spcBef>
              </a:pPr>
              <a:r>
                <a:rPr lang="en-US" altLang="zh-CN" sz="2800">
                  <a:sym typeface="Symbol" pitchFamily="18" charset="2"/>
                </a:rPr>
                <a:t> </a:t>
              </a:r>
              <a:r>
                <a:rPr lang="zh-CN" altLang="en-US" sz="2800">
                  <a:sym typeface="Symbol" pitchFamily="18" charset="2"/>
                </a:rPr>
                <a:t>|–  </a:t>
              </a:r>
              <a:r>
                <a:rPr lang="en-US" altLang="zh-CN" sz="2800">
                  <a:latin typeface="Comic Sans MS" pitchFamily="66" charset="0"/>
                  <a:sym typeface="Symbol" pitchFamily="18" charset="2"/>
                </a:rPr>
                <a:t>S</a:t>
              </a:r>
            </a:p>
          </p:txBody>
        </p:sp>
        <p:sp>
          <p:nvSpPr>
            <p:cNvPr id="32774" name="Line 10"/>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379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5.2.2</a:t>
            </a:r>
            <a:r>
              <a:rPr lang="zh-CN" altLang="en-US" b="1" smtClean="0">
                <a:latin typeface="宋体" charset="-122"/>
                <a:cs typeface="Times New Roman" pitchFamily="18" charset="0"/>
              </a:rPr>
              <a:t> </a:t>
            </a:r>
            <a:r>
              <a:rPr lang="zh-CN" altLang="en-US" b="1" smtClean="0">
                <a:latin typeface="宋体" charset="-122"/>
              </a:rPr>
              <a:t>推理规则</a:t>
            </a:r>
          </a:p>
          <a:p>
            <a:pPr>
              <a:buFontTx/>
              <a:buNone/>
            </a:pPr>
            <a:r>
              <a:rPr lang="zh-CN" altLang="en-US" sz="2800" b="1" smtClean="0">
                <a:latin typeface="宋体" charset="-122"/>
                <a:cs typeface="Times New Roman" pitchFamily="18" charset="0"/>
              </a:rPr>
              <a:t>（规则名）	  （注释）		</a:t>
            </a:r>
            <a:r>
              <a:rPr lang="zh-CN" altLang="en-US" sz="2800" b="1" smtClean="0">
                <a:latin typeface="宋体" charset="-122"/>
              </a:rPr>
              <a:t>推理规则	  </a:t>
            </a:r>
            <a:r>
              <a:rPr lang="en-US" altLang="zh-CN" sz="2800" b="1" smtClean="0">
                <a:latin typeface="宋体" charset="-122"/>
                <a:cs typeface="Times New Roman" pitchFamily="18" charset="0"/>
              </a:rPr>
              <a:t>（</a:t>
            </a:r>
            <a:r>
              <a:rPr lang="zh-CN" altLang="en-US" sz="2800" b="1" smtClean="0">
                <a:latin typeface="宋体" charset="-122"/>
                <a:cs typeface="Times New Roman" pitchFamily="18" charset="0"/>
              </a:rPr>
              <a:t>注释）</a:t>
            </a:r>
          </a:p>
          <a:p>
            <a:pPr algn="just"/>
            <a:r>
              <a:rPr lang="zh-CN" altLang="en-US" sz="2800" b="1" smtClean="0">
                <a:latin typeface="Comic Sans MS" pitchFamily="66" charset="0"/>
              </a:rPr>
              <a:t>环境规则</a:t>
            </a:r>
            <a:endParaRPr lang="zh-CN" altLang="en-US" sz="2800" b="1" smtClean="0">
              <a:latin typeface="宋体" charset="-122"/>
            </a:endParaRPr>
          </a:p>
          <a:p>
            <a:pPr algn="just">
              <a:buFontTx/>
              <a:buNone/>
            </a:pPr>
            <a:r>
              <a:rPr lang="zh-CN" altLang="en-US" sz="2800" b="1" smtClean="0"/>
              <a:t>	(</a:t>
            </a:r>
            <a:r>
              <a:rPr lang="en-US" altLang="zh-CN" sz="2800" b="1" smtClean="0"/>
              <a:t>Env </a:t>
            </a:r>
            <a:r>
              <a:rPr lang="zh-CN" altLang="en-US" sz="2800" b="1" smtClean="0">
                <a:sym typeface="Symbol" pitchFamily="18" charset="2"/>
              </a:rPr>
              <a:t></a:t>
            </a:r>
            <a:r>
              <a:rPr lang="en-US" altLang="zh-CN" sz="2800" b="1" smtClean="0"/>
              <a:t>)	</a:t>
            </a:r>
            <a:endParaRPr lang="en-US" altLang="zh-CN" sz="2800" b="1" smtClean="0">
              <a:sym typeface="Symbol" pitchFamily="18" charset="2"/>
            </a:endParaRPr>
          </a:p>
          <a:p>
            <a:pPr algn="just">
              <a:buFontTx/>
              <a:buNone/>
            </a:pPr>
            <a:endParaRPr lang="en-US" altLang="zh-CN" sz="2800" b="1" i="1" smtClean="0"/>
          </a:p>
          <a:p>
            <a:pPr algn="just"/>
            <a:endParaRPr lang="zh-CN" altLang="en-US" sz="2800" b="1" smtClean="0"/>
          </a:p>
        </p:txBody>
      </p:sp>
      <p:grpSp>
        <p:nvGrpSpPr>
          <p:cNvPr id="33796" name="Group 4"/>
          <p:cNvGrpSpPr>
            <a:grpSpLocks/>
          </p:cNvGrpSpPr>
          <p:nvPr/>
        </p:nvGrpSpPr>
        <p:grpSpPr bwMode="auto">
          <a:xfrm>
            <a:off x="4067175" y="2852738"/>
            <a:ext cx="3816350" cy="762000"/>
            <a:chOff x="2971" y="3702"/>
            <a:chExt cx="2404" cy="480"/>
          </a:xfrm>
        </p:grpSpPr>
        <p:sp>
          <p:nvSpPr>
            <p:cNvPr id="33797"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endParaRPr lang="en-US" altLang="zh-CN" i="1" baseline="-25000"/>
            </a:p>
            <a:p>
              <a:pPr algn="ctr">
                <a:spcBef>
                  <a:spcPct val="20000"/>
                </a:spcBef>
              </a:pPr>
              <a:r>
                <a:rPr lang="zh-CN" altLang="en-US"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a:t>
              </a:r>
            </a:p>
          </p:txBody>
        </p:sp>
        <p:sp>
          <p:nvSpPr>
            <p:cNvPr id="33798"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481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5.2.2</a:t>
            </a:r>
            <a:r>
              <a:rPr lang="zh-CN" altLang="en-US" b="1" smtClean="0">
                <a:latin typeface="宋体" charset="-122"/>
                <a:cs typeface="Times New Roman" pitchFamily="18" charset="0"/>
              </a:rPr>
              <a:t> </a:t>
            </a:r>
            <a:r>
              <a:rPr lang="zh-CN" altLang="en-US" b="1" smtClean="0">
                <a:latin typeface="宋体" charset="-122"/>
              </a:rPr>
              <a:t>推理规则</a:t>
            </a:r>
          </a:p>
          <a:p>
            <a:pPr>
              <a:buFontTx/>
              <a:buNone/>
            </a:pPr>
            <a:r>
              <a:rPr lang="zh-CN" altLang="en-US" sz="2800" b="1" smtClean="0">
                <a:latin typeface="宋体" charset="-122"/>
                <a:cs typeface="Times New Roman" pitchFamily="18" charset="0"/>
              </a:rPr>
              <a:t>（规则名）	  （注释）		</a:t>
            </a:r>
            <a:r>
              <a:rPr lang="zh-CN" altLang="en-US" sz="2800" b="1" smtClean="0">
                <a:latin typeface="宋体" charset="-122"/>
              </a:rPr>
              <a:t>推理规则	  </a:t>
            </a:r>
            <a:r>
              <a:rPr lang="en-US" altLang="zh-CN" sz="2800" b="1" smtClean="0">
                <a:latin typeface="宋体" charset="-122"/>
                <a:cs typeface="Times New Roman" pitchFamily="18" charset="0"/>
              </a:rPr>
              <a:t>（</a:t>
            </a:r>
            <a:r>
              <a:rPr lang="zh-CN" altLang="en-US" sz="2800" b="1" smtClean="0">
                <a:latin typeface="宋体" charset="-122"/>
                <a:cs typeface="Times New Roman" pitchFamily="18" charset="0"/>
              </a:rPr>
              <a:t>注释）</a:t>
            </a:r>
          </a:p>
          <a:p>
            <a:pPr algn="just"/>
            <a:r>
              <a:rPr lang="zh-CN" altLang="en-US" sz="2800" b="1" smtClean="0">
                <a:latin typeface="Comic Sans MS" pitchFamily="66" charset="0"/>
              </a:rPr>
              <a:t>环境规则</a:t>
            </a:r>
            <a:endParaRPr lang="zh-CN" altLang="en-US" sz="2800" b="1" smtClean="0">
              <a:latin typeface="宋体" charset="-122"/>
            </a:endParaRPr>
          </a:p>
          <a:p>
            <a:pPr algn="just">
              <a:buFontTx/>
              <a:buNone/>
            </a:pPr>
            <a:r>
              <a:rPr lang="zh-CN" altLang="en-US" sz="2800" b="1" smtClean="0"/>
              <a:t>	(</a:t>
            </a:r>
            <a:r>
              <a:rPr lang="en-US" altLang="zh-CN" sz="2800" b="1" smtClean="0"/>
              <a:t>Env </a:t>
            </a:r>
            <a:r>
              <a:rPr lang="zh-CN" altLang="en-US" sz="2800" b="1" smtClean="0">
                <a:sym typeface="Symbol" pitchFamily="18" charset="2"/>
              </a:rPr>
              <a:t></a:t>
            </a:r>
            <a:r>
              <a:rPr lang="en-US" altLang="zh-CN" sz="2800" b="1" smtClean="0"/>
              <a:t>)	</a:t>
            </a:r>
            <a:endParaRPr lang="en-US" altLang="zh-CN" sz="2800" b="1" smtClean="0">
              <a:sym typeface="Symbol" pitchFamily="18" charset="2"/>
            </a:endParaRPr>
          </a:p>
          <a:p>
            <a:pPr algn="just"/>
            <a:endParaRPr lang="zh-CN" altLang="en-US" sz="2800" b="1" smtClean="0">
              <a:latin typeface="宋体" charset="-122"/>
              <a:sym typeface="Symbol" pitchFamily="18" charset="2"/>
            </a:endParaRPr>
          </a:p>
          <a:p>
            <a:pPr algn="just"/>
            <a:r>
              <a:rPr lang="zh-CN" altLang="en-US" sz="2800" b="1" smtClean="0">
                <a:latin typeface="宋体" charset="-122"/>
                <a:sym typeface="Symbol" pitchFamily="18" charset="2"/>
              </a:rPr>
              <a:t>语法规则</a:t>
            </a:r>
          </a:p>
          <a:p>
            <a:pPr algn="just">
              <a:buFontTx/>
              <a:buNone/>
            </a:pPr>
            <a:r>
              <a:rPr lang="zh-CN" altLang="en-US" sz="2800" b="1" smtClean="0"/>
              <a:t>	(</a:t>
            </a:r>
            <a:r>
              <a:rPr lang="en-US" altLang="zh-CN" sz="2800" b="1" smtClean="0"/>
              <a:t>Type Bool)	</a:t>
            </a:r>
            <a:endParaRPr lang="en-US" altLang="zh-CN" sz="2800" b="1" i="1" smtClean="0"/>
          </a:p>
          <a:p>
            <a:pPr algn="just"/>
            <a:endParaRPr lang="zh-CN" altLang="en-US" sz="2800" b="1" smtClean="0"/>
          </a:p>
        </p:txBody>
      </p:sp>
      <p:grpSp>
        <p:nvGrpSpPr>
          <p:cNvPr id="34820" name="Group 4"/>
          <p:cNvGrpSpPr>
            <a:grpSpLocks/>
          </p:cNvGrpSpPr>
          <p:nvPr/>
        </p:nvGrpSpPr>
        <p:grpSpPr bwMode="auto">
          <a:xfrm>
            <a:off x="4067175" y="2852738"/>
            <a:ext cx="3816350" cy="762000"/>
            <a:chOff x="2971" y="3702"/>
            <a:chExt cx="2404" cy="480"/>
          </a:xfrm>
        </p:grpSpPr>
        <p:sp>
          <p:nvSpPr>
            <p:cNvPr id="34824"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endParaRPr lang="en-US" altLang="zh-CN" i="1" baseline="-25000"/>
            </a:p>
            <a:p>
              <a:pPr algn="ctr">
                <a:spcBef>
                  <a:spcPct val="20000"/>
                </a:spcBef>
              </a:pPr>
              <a:r>
                <a:rPr lang="zh-CN" altLang="en-US"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a:t>
              </a:r>
            </a:p>
          </p:txBody>
        </p:sp>
        <p:sp>
          <p:nvSpPr>
            <p:cNvPr id="34825"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821" name="Group 7"/>
          <p:cNvGrpSpPr>
            <a:grpSpLocks/>
          </p:cNvGrpSpPr>
          <p:nvPr/>
        </p:nvGrpSpPr>
        <p:grpSpPr bwMode="auto">
          <a:xfrm>
            <a:off x="4067175" y="4437063"/>
            <a:ext cx="3816350" cy="762000"/>
            <a:chOff x="2971" y="3702"/>
            <a:chExt cx="2404" cy="480"/>
          </a:xfrm>
        </p:grpSpPr>
        <p:sp>
          <p:nvSpPr>
            <p:cNvPr id="34822"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 </a:t>
              </a:r>
              <a:endParaRPr lang="en-US" altLang="zh-CN" i="1" baseline="-25000"/>
            </a:p>
            <a:p>
              <a:pPr algn="ctr">
                <a:spcBef>
                  <a:spcPct val="20000"/>
                </a:spcBef>
              </a:pPr>
              <a:r>
                <a:rPr lang="en-US" altLang="zh-CN" sz="2800">
                  <a:sym typeface="Symbol" pitchFamily="18" charset="2"/>
                </a:rPr>
                <a:t></a:t>
              </a:r>
              <a:r>
                <a:rPr lang="en-US" altLang="zh-CN" sz="2800"/>
                <a:t> </a:t>
              </a:r>
              <a:r>
                <a:rPr lang="zh-CN" altLang="en-US" sz="2800">
                  <a:sym typeface="Symbol" pitchFamily="18" charset="2"/>
                </a:rPr>
                <a:t>|–</a:t>
              </a:r>
              <a:r>
                <a:rPr lang="en-US" altLang="zh-CN" sz="2800"/>
                <a:t> boolean</a:t>
              </a:r>
            </a:p>
          </p:txBody>
        </p:sp>
        <p:sp>
          <p:nvSpPr>
            <p:cNvPr id="34823"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5843"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5.2.2</a:t>
            </a:r>
            <a:r>
              <a:rPr lang="zh-CN" altLang="en-US" b="1" smtClean="0">
                <a:latin typeface="宋体" charset="-122"/>
                <a:cs typeface="Times New Roman" pitchFamily="18" charset="0"/>
              </a:rPr>
              <a:t> </a:t>
            </a:r>
            <a:r>
              <a:rPr lang="zh-CN" altLang="en-US" b="1" smtClean="0">
                <a:latin typeface="宋体" charset="-122"/>
              </a:rPr>
              <a:t>推理规则</a:t>
            </a:r>
          </a:p>
          <a:p>
            <a:pPr>
              <a:buFontTx/>
              <a:buNone/>
            </a:pPr>
            <a:r>
              <a:rPr lang="zh-CN" altLang="en-US" sz="2800" b="1" smtClean="0">
                <a:latin typeface="宋体" charset="-122"/>
                <a:cs typeface="Times New Roman" pitchFamily="18" charset="0"/>
              </a:rPr>
              <a:t>（规则名）	  （注释）		</a:t>
            </a:r>
            <a:r>
              <a:rPr lang="zh-CN" altLang="en-US" sz="2800" b="1" smtClean="0">
                <a:latin typeface="宋体" charset="-122"/>
              </a:rPr>
              <a:t>推理规则	  </a:t>
            </a:r>
            <a:r>
              <a:rPr lang="en-US" altLang="zh-CN" sz="2800" b="1" smtClean="0">
                <a:latin typeface="宋体" charset="-122"/>
                <a:cs typeface="Times New Roman" pitchFamily="18" charset="0"/>
              </a:rPr>
              <a:t>（</a:t>
            </a:r>
            <a:r>
              <a:rPr lang="zh-CN" altLang="en-US" sz="2800" b="1" smtClean="0">
                <a:latin typeface="宋体" charset="-122"/>
                <a:cs typeface="Times New Roman" pitchFamily="18" charset="0"/>
              </a:rPr>
              <a:t>注释）</a:t>
            </a:r>
          </a:p>
          <a:p>
            <a:pPr algn="just"/>
            <a:r>
              <a:rPr lang="zh-CN" altLang="en-US" sz="2800" b="1" smtClean="0">
                <a:latin typeface="Comic Sans MS" pitchFamily="66" charset="0"/>
              </a:rPr>
              <a:t>环境规则</a:t>
            </a:r>
            <a:endParaRPr lang="zh-CN" altLang="en-US" sz="2800" b="1" smtClean="0">
              <a:latin typeface="宋体" charset="-122"/>
            </a:endParaRPr>
          </a:p>
          <a:p>
            <a:pPr algn="just">
              <a:buFontTx/>
              <a:buNone/>
            </a:pPr>
            <a:r>
              <a:rPr lang="zh-CN" altLang="en-US" sz="2800" b="1" smtClean="0"/>
              <a:t>	(</a:t>
            </a:r>
            <a:r>
              <a:rPr lang="en-US" altLang="zh-CN" sz="2800" b="1" smtClean="0"/>
              <a:t>Env </a:t>
            </a:r>
            <a:r>
              <a:rPr lang="zh-CN" altLang="en-US" sz="2800" b="1" smtClean="0">
                <a:sym typeface="Symbol" pitchFamily="18" charset="2"/>
              </a:rPr>
              <a:t></a:t>
            </a:r>
            <a:r>
              <a:rPr lang="en-US" altLang="zh-CN" sz="2800" b="1" smtClean="0"/>
              <a:t>)	</a:t>
            </a:r>
            <a:endParaRPr lang="en-US" altLang="zh-CN" sz="2800" b="1" smtClean="0">
              <a:sym typeface="Symbol" pitchFamily="18" charset="2"/>
            </a:endParaRPr>
          </a:p>
          <a:p>
            <a:pPr algn="just"/>
            <a:endParaRPr lang="zh-CN" altLang="en-US" sz="2800" b="1" smtClean="0">
              <a:latin typeface="宋体" charset="-122"/>
              <a:sym typeface="Symbol" pitchFamily="18" charset="2"/>
            </a:endParaRPr>
          </a:p>
          <a:p>
            <a:pPr algn="just"/>
            <a:r>
              <a:rPr lang="zh-CN" altLang="en-US" sz="2800" b="1" smtClean="0">
                <a:latin typeface="宋体" charset="-122"/>
                <a:sym typeface="Symbol" pitchFamily="18" charset="2"/>
              </a:rPr>
              <a:t>语法规则</a:t>
            </a:r>
          </a:p>
          <a:p>
            <a:pPr algn="just">
              <a:buFontTx/>
              <a:buNone/>
            </a:pPr>
            <a:r>
              <a:rPr lang="zh-CN" altLang="en-US" sz="2800" b="1" smtClean="0"/>
              <a:t>	(</a:t>
            </a:r>
            <a:r>
              <a:rPr lang="en-US" altLang="zh-CN" sz="2800" b="1" smtClean="0"/>
              <a:t>Type Bool)	</a:t>
            </a:r>
            <a:endParaRPr lang="en-US" altLang="zh-CN" sz="2800" b="1" i="1" smtClean="0"/>
          </a:p>
          <a:p>
            <a:pPr algn="just"/>
            <a:endParaRPr lang="zh-CN" altLang="en-US" sz="2800" b="1" smtClean="0"/>
          </a:p>
          <a:p>
            <a:pPr algn="just"/>
            <a:r>
              <a:rPr lang="zh-CN" altLang="en-US" sz="2800" b="1" smtClean="0"/>
              <a:t>定型规则</a:t>
            </a:r>
            <a:endParaRPr lang="zh-CN" altLang="en-US" sz="2800" b="1" i="1" smtClean="0"/>
          </a:p>
          <a:p>
            <a:pPr algn="just">
              <a:buFontTx/>
              <a:buNone/>
            </a:pPr>
            <a:r>
              <a:rPr lang="zh-CN" altLang="en-US" sz="2800" b="1" smtClean="0"/>
              <a:t>	(</a:t>
            </a:r>
            <a:r>
              <a:rPr lang="en-US" altLang="zh-CN" sz="2800" b="1" smtClean="0"/>
              <a:t>Val +)</a:t>
            </a:r>
            <a:endParaRPr lang="zh-CN" altLang="en-US" sz="2800" b="1" i="1" smtClean="0"/>
          </a:p>
        </p:txBody>
      </p:sp>
      <p:grpSp>
        <p:nvGrpSpPr>
          <p:cNvPr id="35844" name="Group 4"/>
          <p:cNvGrpSpPr>
            <a:grpSpLocks/>
          </p:cNvGrpSpPr>
          <p:nvPr/>
        </p:nvGrpSpPr>
        <p:grpSpPr bwMode="auto">
          <a:xfrm>
            <a:off x="4067175" y="2852738"/>
            <a:ext cx="3816350" cy="762000"/>
            <a:chOff x="2971" y="3702"/>
            <a:chExt cx="2404" cy="480"/>
          </a:xfrm>
        </p:grpSpPr>
        <p:sp>
          <p:nvSpPr>
            <p:cNvPr id="35851"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endParaRPr lang="en-US" altLang="zh-CN" i="1" baseline="-25000"/>
            </a:p>
            <a:p>
              <a:pPr algn="ctr">
                <a:spcBef>
                  <a:spcPct val="20000"/>
                </a:spcBef>
              </a:pPr>
              <a:r>
                <a:rPr lang="zh-CN" altLang="en-US"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a:t>
              </a:r>
            </a:p>
          </p:txBody>
        </p:sp>
        <p:sp>
          <p:nvSpPr>
            <p:cNvPr id="35852"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45" name="Group 7"/>
          <p:cNvGrpSpPr>
            <a:grpSpLocks/>
          </p:cNvGrpSpPr>
          <p:nvPr/>
        </p:nvGrpSpPr>
        <p:grpSpPr bwMode="auto">
          <a:xfrm>
            <a:off x="4067175" y="4437063"/>
            <a:ext cx="3816350" cy="762000"/>
            <a:chOff x="2971" y="3702"/>
            <a:chExt cx="2404" cy="480"/>
          </a:xfrm>
        </p:grpSpPr>
        <p:sp>
          <p:nvSpPr>
            <p:cNvPr id="35849"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 </a:t>
              </a:r>
              <a:endParaRPr lang="en-US" altLang="zh-CN" i="1" baseline="-25000"/>
            </a:p>
            <a:p>
              <a:pPr algn="ctr">
                <a:spcBef>
                  <a:spcPct val="20000"/>
                </a:spcBef>
              </a:pPr>
              <a:r>
                <a:rPr lang="en-US" altLang="zh-CN" sz="2800">
                  <a:sym typeface="Symbol" pitchFamily="18" charset="2"/>
                </a:rPr>
                <a:t></a:t>
              </a:r>
              <a:r>
                <a:rPr lang="en-US" altLang="zh-CN" sz="2800"/>
                <a:t> </a:t>
              </a:r>
              <a:r>
                <a:rPr lang="zh-CN" altLang="en-US" sz="2800">
                  <a:sym typeface="Symbol" pitchFamily="18" charset="2"/>
                </a:rPr>
                <a:t>|–</a:t>
              </a:r>
              <a:r>
                <a:rPr lang="en-US" altLang="zh-CN" sz="2800"/>
                <a:t> boolean</a:t>
              </a:r>
            </a:p>
          </p:txBody>
        </p:sp>
        <p:sp>
          <p:nvSpPr>
            <p:cNvPr id="35850"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46" name="Group 10"/>
          <p:cNvGrpSpPr>
            <a:grpSpLocks/>
          </p:cNvGrpSpPr>
          <p:nvPr/>
        </p:nvGrpSpPr>
        <p:grpSpPr bwMode="auto">
          <a:xfrm>
            <a:off x="4067175" y="5805488"/>
            <a:ext cx="3816350" cy="762000"/>
            <a:chOff x="2971" y="3702"/>
            <a:chExt cx="2404" cy="480"/>
          </a:xfrm>
        </p:grpSpPr>
        <p:sp>
          <p:nvSpPr>
            <p:cNvPr id="35847"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 </a:t>
              </a:r>
              <a:r>
                <a:rPr lang="zh-CN" altLang="en-US" sz="2800">
                  <a:sym typeface="Symbol" pitchFamily="18" charset="2"/>
                </a:rPr>
                <a:t>|– </a:t>
              </a:r>
              <a:r>
                <a:rPr lang="en-US" altLang="zh-CN" sz="2800" i="1">
                  <a:sym typeface="Symbol" pitchFamily="18" charset="2"/>
                </a:rPr>
                <a:t>M</a:t>
              </a:r>
              <a:r>
                <a:rPr lang="en-US" altLang="zh-CN" sz="2800">
                  <a:sym typeface="Symbol" pitchFamily="18" charset="2"/>
                </a:rPr>
                <a:t> : int,  </a:t>
              </a:r>
              <a:r>
                <a:rPr lang="zh-CN" altLang="en-US" sz="2800">
                  <a:sym typeface="Symbol" pitchFamily="18" charset="2"/>
                </a:rPr>
                <a:t>|– </a:t>
              </a:r>
              <a:r>
                <a:rPr lang="en-US" altLang="zh-CN" sz="2800" i="1">
                  <a:sym typeface="Symbol" pitchFamily="18" charset="2"/>
                </a:rPr>
                <a:t>N</a:t>
              </a:r>
              <a:r>
                <a:rPr lang="en-US" altLang="zh-CN" sz="2800">
                  <a:sym typeface="Symbol" pitchFamily="18" charset="2"/>
                </a:rPr>
                <a:t> : int</a:t>
              </a:r>
              <a:endParaRPr lang="en-US" altLang="zh-CN" sz="2800"/>
            </a:p>
            <a:p>
              <a:pPr algn="ctr">
                <a:spcBef>
                  <a:spcPct val="20000"/>
                </a:spcBef>
              </a:pPr>
              <a:r>
                <a:rPr lang="en-US" altLang="zh-CN" sz="2800">
                  <a:sym typeface="Symbol" pitchFamily="18" charset="2"/>
                </a:rPr>
                <a:t> </a:t>
              </a:r>
              <a:r>
                <a:rPr lang="zh-CN" altLang="en-US" sz="2800">
                  <a:sym typeface="Symbol" pitchFamily="18" charset="2"/>
                </a:rPr>
                <a:t>|– </a:t>
              </a:r>
              <a:r>
                <a:rPr lang="en-US" altLang="zh-CN" i="1">
                  <a:sym typeface="Symbol" pitchFamily="18" charset="2"/>
                </a:rPr>
                <a:t>M </a:t>
              </a:r>
              <a:r>
                <a:rPr lang="en-US" altLang="zh-CN" sz="2800">
                  <a:sym typeface="Symbol" pitchFamily="18" charset="2"/>
                </a:rPr>
                <a:t>+ </a:t>
              </a:r>
              <a:r>
                <a:rPr lang="en-US" altLang="zh-CN" i="1">
                  <a:sym typeface="Symbol" pitchFamily="18" charset="2"/>
                </a:rPr>
                <a:t>N</a:t>
              </a:r>
              <a:r>
                <a:rPr lang="en-US" altLang="zh-CN" sz="2800">
                  <a:sym typeface="Symbol" pitchFamily="18" charset="2"/>
                </a:rPr>
                <a:t> : int</a:t>
              </a:r>
              <a:r>
                <a:rPr lang="zh-CN" altLang="en-US" sz="2800">
                  <a:sym typeface="Symbol" pitchFamily="18" charset="2"/>
                </a:rPr>
                <a:t> </a:t>
              </a:r>
              <a:endParaRPr lang="en-US" altLang="zh-CN" sz="2800">
                <a:sym typeface="Symbol" pitchFamily="18" charset="2"/>
              </a:endParaRPr>
            </a:p>
          </p:txBody>
        </p:sp>
        <p:sp>
          <p:nvSpPr>
            <p:cNvPr id="35848"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686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5.2.3</a:t>
            </a:r>
            <a:r>
              <a:rPr lang="zh-CN" altLang="en-US" b="1" smtClean="0">
                <a:latin typeface="宋体" charset="-122"/>
                <a:cs typeface="Times New Roman" pitchFamily="18" charset="0"/>
              </a:rPr>
              <a:t> </a:t>
            </a:r>
            <a:r>
              <a:rPr lang="zh-CN" altLang="en-US" b="1" smtClean="0">
                <a:latin typeface="宋体" charset="-122"/>
              </a:rPr>
              <a:t>类型检查和类型推断</a:t>
            </a:r>
          </a:p>
          <a:p>
            <a:r>
              <a:rPr lang="zh-CN" altLang="en-US" b="1" smtClean="0">
                <a:latin typeface="宋体" charset="-122"/>
              </a:rPr>
              <a:t>类型检查</a:t>
            </a:r>
          </a:p>
          <a:p>
            <a:pPr>
              <a:buFontTx/>
              <a:buNone/>
            </a:pPr>
            <a:r>
              <a:rPr lang="zh-CN" altLang="en-US" b="1" smtClean="0">
                <a:latin typeface="宋体" charset="-122"/>
              </a:rPr>
              <a:t>	用语法制导的方式，根据上下文有关的定型规则来判定程序构造是否为良类型的程序构造的过程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8600" y="228600"/>
            <a:ext cx="8610600" cy="1143000"/>
          </a:xfrm>
        </p:spPr>
        <p:txBody>
          <a:bodyPr/>
          <a:lstStyle/>
          <a:p>
            <a:r>
              <a:rPr lang="zh-CN" altLang="en-US" b="1" smtClean="0"/>
              <a:t>5.2</a:t>
            </a:r>
            <a:r>
              <a:rPr lang="zh-CN" altLang="en-US" b="1" smtClean="0">
                <a:latin typeface="宋体" charset="-122"/>
                <a:cs typeface="Times New Roman" pitchFamily="18" charset="0"/>
              </a:rPr>
              <a:t> </a:t>
            </a:r>
            <a:r>
              <a:rPr lang="zh-CN" altLang="en-US" b="1" smtClean="0"/>
              <a:t>描述类型系统的语言</a:t>
            </a:r>
            <a:endParaRPr lang="zh-CN" altLang="en-US" b="1" smtClean="0">
              <a:latin typeface="宋体" charset="-122"/>
            </a:endParaRPr>
          </a:p>
        </p:txBody>
      </p:sp>
      <p:sp>
        <p:nvSpPr>
          <p:cNvPr id="378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5.2.3</a:t>
            </a:r>
            <a:r>
              <a:rPr lang="zh-CN" altLang="en-US" b="1" smtClean="0">
                <a:latin typeface="宋体" charset="-122"/>
                <a:cs typeface="Times New Roman" pitchFamily="18" charset="0"/>
              </a:rPr>
              <a:t> </a:t>
            </a:r>
            <a:r>
              <a:rPr lang="zh-CN" altLang="en-US" b="1" smtClean="0">
                <a:latin typeface="宋体" charset="-122"/>
              </a:rPr>
              <a:t>类型检查和类型推断</a:t>
            </a:r>
          </a:p>
          <a:p>
            <a:r>
              <a:rPr lang="zh-CN" altLang="en-US" b="1" smtClean="0">
                <a:latin typeface="宋体" charset="-122"/>
              </a:rPr>
              <a:t>类型检查</a:t>
            </a:r>
          </a:p>
          <a:p>
            <a:pPr>
              <a:buFontTx/>
              <a:buNone/>
            </a:pPr>
            <a:r>
              <a:rPr lang="zh-CN" altLang="en-US" b="1" smtClean="0">
                <a:latin typeface="宋体" charset="-122"/>
              </a:rPr>
              <a:t>	用语法制导的方式，根据上下文有关的定型规则来判定程序构造是否为良类型的程序构造的过程</a:t>
            </a:r>
          </a:p>
          <a:p>
            <a:r>
              <a:rPr lang="zh-CN" altLang="en-US" b="1" smtClean="0">
                <a:latin typeface="宋体" charset="-122"/>
              </a:rPr>
              <a:t>类型推断</a:t>
            </a:r>
          </a:p>
          <a:p>
            <a:pPr>
              <a:buFontTx/>
              <a:buNone/>
            </a:pPr>
            <a:r>
              <a:rPr lang="zh-CN" altLang="en-US" b="1" smtClean="0">
                <a:latin typeface="宋体" charset="-122"/>
              </a:rPr>
              <a:t>	类型信息不完全的情况下的定型判定问题</a:t>
            </a:r>
          </a:p>
          <a:p>
            <a:pPr>
              <a:buFontTx/>
              <a:buNone/>
            </a:pPr>
            <a:r>
              <a:rPr lang="zh-CN" altLang="en-US" b="1" smtClean="0">
                <a:latin typeface="宋体" charset="-122"/>
              </a:rPr>
              <a:t>	例如：</a:t>
            </a:r>
            <a:r>
              <a:rPr lang="en-US" altLang="zh-CN" b="1" i="1" smtClean="0"/>
              <a:t>f </a:t>
            </a:r>
            <a:r>
              <a:rPr lang="en-US" altLang="zh-CN" b="1" smtClean="0"/>
              <a:t>(</a:t>
            </a:r>
            <a:r>
              <a:rPr lang="en-US" altLang="zh-CN" b="1" i="1" smtClean="0"/>
              <a:t>x</a:t>
            </a:r>
            <a:r>
              <a:rPr lang="en-US" altLang="zh-CN" b="1" smtClean="0"/>
              <a:t> :</a:t>
            </a:r>
            <a:r>
              <a:rPr lang="en-US" altLang="zh-CN" b="1" i="1" smtClean="0"/>
              <a:t> t</a:t>
            </a:r>
            <a:r>
              <a:rPr lang="en-US" altLang="zh-CN" b="1" smtClean="0"/>
              <a:t>) =</a:t>
            </a:r>
            <a:r>
              <a:rPr lang="en-US" altLang="zh-CN" b="1" i="1" smtClean="0"/>
              <a:t> E</a:t>
            </a:r>
            <a:r>
              <a:rPr lang="en-US" altLang="zh-CN" b="1" smtClean="0">
                <a:latin typeface="宋体" charset="-122"/>
              </a:rPr>
              <a:t> </a:t>
            </a:r>
            <a:r>
              <a:rPr lang="zh-CN" altLang="en-US" b="1" smtClean="0">
                <a:latin typeface="宋体" charset="-122"/>
              </a:rPr>
              <a:t>和 </a:t>
            </a:r>
            <a:r>
              <a:rPr lang="en-US" altLang="zh-CN" b="1" i="1" smtClean="0"/>
              <a:t>f </a:t>
            </a:r>
            <a:r>
              <a:rPr lang="en-US" altLang="zh-CN" b="1" smtClean="0"/>
              <a:t>(</a:t>
            </a:r>
            <a:r>
              <a:rPr lang="en-US" altLang="zh-CN" b="1" i="1" smtClean="0"/>
              <a:t>x</a:t>
            </a:r>
            <a:r>
              <a:rPr lang="en-US" altLang="zh-CN" b="1" smtClean="0"/>
              <a:t>) =</a:t>
            </a:r>
            <a:r>
              <a:rPr lang="en-US" altLang="zh-CN" b="1" i="1" smtClean="0"/>
              <a:t> E</a:t>
            </a:r>
            <a:r>
              <a:rPr lang="zh-CN" altLang="en-US" b="1" smtClean="0"/>
              <a:t>的区别</a:t>
            </a:r>
            <a:endParaRPr lang="zh-CN" altLang="en-US" b="1" smtClean="0">
              <a:latin typeface="宋体"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3891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5.3.1</a:t>
            </a:r>
            <a:r>
              <a:rPr lang="zh-CN" altLang="en-US" b="1" smtClean="0">
                <a:latin typeface="宋体" charset="-122"/>
                <a:ea typeface="黑体" pitchFamily="2" charset="-122"/>
              </a:rPr>
              <a:t> </a:t>
            </a:r>
            <a:r>
              <a:rPr lang="zh-CN" altLang="en-US" b="1" smtClean="0">
                <a:latin typeface="宋体" charset="-122"/>
              </a:rPr>
              <a:t>一个简单的语言</a:t>
            </a:r>
          </a:p>
          <a:p>
            <a:pPr>
              <a:buFontTx/>
              <a:buNone/>
            </a:pPr>
            <a:r>
              <a:rPr lang="en-US" altLang="zh-CN" b="1" i="1" smtClean="0"/>
              <a:t>P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D </a:t>
            </a:r>
            <a:r>
              <a:rPr lang="en-US" altLang="zh-CN" b="1" smtClean="0"/>
              <a:t>; </a:t>
            </a:r>
            <a:r>
              <a:rPr lang="en-US" altLang="zh-CN" b="1" i="1" smtClean="0"/>
              <a:t>S</a:t>
            </a:r>
            <a:endParaRPr lang="en-US" altLang="zh-CN" b="1" smtClean="0"/>
          </a:p>
          <a:p>
            <a:pPr>
              <a:buFontTx/>
              <a:buNone/>
            </a:pPr>
            <a:r>
              <a:rPr lang="en-US" altLang="zh-CN" b="1" i="1" smtClean="0"/>
              <a:t>D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D </a:t>
            </a:r>
            <a:r>
              <a:rPr lang="en-US" altLang="zh-CN" b="1" smtClean="0"/>
              <a:t>; </a:t>
            </a:r>
            <a:r>
              <a:rPr lang="en-US" altLang="zh-CN" b="1" i="1" smtClean="0"/>
              <a:t>D</a:t>
            </a:r>
            <a:r>
              <a:rPr lang="en-US" altLang="zh-CN" b="1" smtClean="0"/>
              <a:t> | id : </a:t>
            </a:r>
            <a:r>
              <a:rPr lang="en-US" altLang="zh-CN" b="1" i="1" smtClean="0"/>
              <a:t>T</a:t>
            </a:r>
            <a:endParaRPr lang="en-US" altLang="zh-CN" b="1" smtClean="0"/>
          </a:p>
          <a:p>
            <a:pPr>
              <a:buFontTx/>
              <a:buNone/>
            </a:pPr>
            <a:r>
              <a:rPr lang="en-US" altLang="zh-CN" b="1" i="1" smtClean="0">
                <a:ea typeface="黑体" pitchFamily="2" charset="-122"/>
              </a:rPr>
              <a:t>T</a:t>
            </a:r>
            <a:r>
              <a:rPr lang="en-US" altLang="zh-CN" b="1" smtClean="0">
                <a:ea typeface="黑体" pitchFamily="2" charset="-122"/>
              </a:rPr>
              <a:t> </a:t>
            </a:r>
            <a:r>
              <a:rPr lang="en-US" altLang="zh-CN" b="1" smtClean="0">
                <a:ea typeface="黑体" pitchFamily="2" charset="-122"/>
                <a:sym typeface="Symbol" pitchFamily="18" charset="2"/>
              </a:rPr>
              <a:t></a:t>
            </a:r>
            <a:r>
              <a:rPr lang="en-US" altLang="zh-CN" b="1" smtClean="0">
                <a:ea typeface="黑体" pitchFamily="2" charset="-122"/>
              </a:rPr>
              <a:t> boolean | integer | array [num ] of </a:t>
            </a:r>
            <a:r>
              <a:rPr lang="en-US" altLang="zh-CN" b="1" i="1" smtClean="0">
                <a:ea typeface="黑体" pitchFamily="2" charset="-122"/>
              </a:rPr>
              <a:t>T</a:t>
            </a:r>
            <a:r>
              <a:rPr lang="en-US" altLang="zh-CN" b="1" smtClean="0">
                <a:ea typeface="黑体" pitchFamily="2" charset="-122"/>
              </a:rPr>
              <a:t> | </a:t>
            </a:r>
          </a:p>
          <a:p>
            <a:pPr>
              <a:buFontTx/>
              <a:buNone/>
            </a:pPr>
            <a:r>
              <a:rPr lang="en-US" altLang="zh-CN" b="1" smtClean="0">
                <a:ea typeface="黑体" pitchFamily="2" charset="-122"/>
              </a:rPr>
              <a:t>		</a:t>
            </a:r>
            <a:r>
              <a:rPr lang="en-US" altLang="zh-CN" b="1" smtClean="0">
                <a:sym typeface="Symbol" pitchFamily="18" charset="2"/>
              </a:rPr>
              <a:t></a:t>
            </a:r>
            <a:r>
              <a:rPr lang="en-US" altLang="zh-CN" b="1" i="1" smtClean="0">
                <a:ea typeface="黑体" pitchFamily="2" charset="-122"/>
              </a:rPr>
              <a:t>T</a:t>
            </a:r>
            <a:r>
              <a:rPr lang="en-US" altLang="zh-CN" b="1" smtClean="0">
                <a:ea typeface="黑体" pitchFamily="2" charset="-122"/>
              </a:rPr>
              <a:t> | </a:t>
            </a:r>
            <a:r>
              <a:rPr lang="en-US" altLang="zh-CN" b="1" i="1" smtClean="0">
                <a:ea typeface="黑体" pitchFamily="2" charset="-122"/>
              </a:rPr>
              <a:t>T</a:t>
            </a:r>
            <a:r>
              <a:rPr lang="en-US" altLang="zh-CN" b="1" smtClean="0">
                <a:ea typeface="黑体" pitchFamily="2" charset="-122"/>
              </a:rPr>
              <a:t> </a:t>
            </a:r>
            <a:r>
              <a:rPr lang="en-US" altLang="zh-CN" b="1" smtClean="0">
                <a:solidFill>
                  <a:srgbClr val="00FF00"/>
                </a:solidFill>
                <a:ea typeface="黑体" pitchFamily="2" charset="-122"/>
              </a:rPr>
              <a:t>‘</a:t>
            </a:r>
            <a:r>
              <a:rPr lang="en-US" altLang="zh-CN" b="1" smtClean="0">
                <a:solidFill>
                  <a:srgbClr val="00FF00"/>
                </a:solidFill>
                <a:ea typeface="黑体" pitchFamily="2" charset="-122"/>
                <a:sym typeface="Symbol" pitchFamily="18" charset="2"/>
              </a:rPr>
              <a:t></a:t>
            </a:r>
            <a:r>
              <a:rPr lang="en-US" altLang="zh-CN" b="1" smtClean="0">
                <a:solidFill>
                  <a:srgbClr val="00FF00"/>
                </a:solidFill>
                <a:ea typeface="黑体" pitchFamily="2" charset="-122"/>
              </a:rPr>
              <a:t>’</a:t>
            </a:r>
            <a:r>
              <a:rPr lang="en-US" altLang="zh-CN" b="1" i="1" smtClean="0">
                <a:ea typeface="黑体" pitchFamily="2" charset="-122"/>
              </a:rPr>
              <a:t>T</a:t>
            </a:r>
            <a:endParaRPr lang="zh-CN" altLang="en-US" sz="2800" b="1" smtClean="0"/>
          </a:p>
          <a:p>
            <a:pPr>
              <a:buFontTx/>
              <a:buNone/>
            </a:pPr>
            <a:r>
              <a:rPr lang="en-US" altLang="zh-CN" b="1" i="1" smtClean="0"/>
              <a:t>S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id := </a:t>
            </a:r>
            <a:r>
              <a:rPr lang="en-US" altLang="zh-CN" b="1" i="1" smtClean="0"/>
              <a:t>E</a:t>
            </a:r>
            <a:r>
              <a:rPr lang="en-US" altLang="zh-CN" b="1" smtClean="0"/>
              <a:t> | if </a:t>
            </a:r>
            <a:r>
              <a:rPr lang="en-US" altLang="zh-CN" b="1" i="1" smtClean="0"/>
              <a:t>E</a:t>
            </a:r>
            <a:r>
              <a:rPr lang="en-US" altLang="zh-CN" b="1" smtClean="0"/>
              <a:t> then </a:t>
            </a:r>
            <a:r>
              <a:rPr lang="en-US" altLang="zh-CN" b="1" i="1" smtClean="0"/>
              <a:t>S</a:t>
            </a:r>
            <a:r>
              <a:rPr lang="en-US" altLang="zh-CN" b="1" smtClean="0"/>
              <a:t> | while </a:t>
            </a:r>
            <a:r>
              <a:rPr lang="en-US" altLang="zh-CN" b="1" i="1" smtClean="0"/>
              <a:t>E</a:t>
            </a:r>
            <a:r>
              <a:rPr lang="en-US" altLang="zh-CN" b="1" smtClean="0"/>
              <a:t> do </a:t>
            </a:r>
            <a:r>
              <a:rPr lang="en-US" altLang="zh-CN" b="1" i="1" smtClean="0"/>
              <a:t>S</a:t>
            </a:r>
            <a:r>
              <a:rPr lang="en-US" altLang="zh-CN" b="1" smtClean="0"/>
              <a:t> | </a:t>
            </a:r>
            <a:r>
              <a:rPr lang="en-US" altLang="zh-CN" b="1" i="1" smtClean="0"/>
              <a:t>S</a:t>
            </a:r>
            <a:r>
              <a:rPr lang="en-US" altLang="zh-CN" b="1" smtClean="0"/>
              <a:t> ; </a:t>
            </a:r>
            <a:r>
              <a:rPr lang="en-US" altLang="zh-CN" b="1" i="1" smtClean="0"/>
              <a:t>S</a:t>
            </a:r>
            <a:endParaRPr lang="en-US" altLang="zh-CN" b="1" smtClean="0"/>
          </a:p>
          <a:p>
            <a:pPr>
              <a:buFontTx/>
              <a:buNone/>
            </a:pPr>
            <a:r>
              <a:rPr lang="en-US" altLang="zh-CN" b="1" i="1" smtClean="0"/>
              <a:t>E</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truth | num | id | </a:t>
            </a:r>
            <a:r>
              <a:rPr lang="en-US" altLang="zh-CN" b="1" i="1" smtClean="0"/>
              <a:t>E</a:t>
            </a:r>
            <a:r>
              <a:rPr lang="en-US" altLang="zh-CN" b="1" smtClean="0"/>
              <a:t> mod </a:t>
            </a:r>
            <a:r>
              <a:rPr lang="en-US" altLang="zh-CN" b="1" i="1" smtClean="0"/>
              <a:t>E</a:t>
            </a:r>
            <a:r>
              <a:rPr lang="en-US" altLang="zh-CN" b="1" smtClean="0"/>
              <a:t> | </a:t>
            </a:r>
            <a:r>
              <a:rPr lang="en-US" altLang="zh-CN" b="1" i="1" smtClean="0"/>
              <a:t>E</a:t>
            </a:r>
            <a:r>
              <a:rPr lang="en-US" altLang="zh-CN" b="1" smtClean="0"/>
              <a:t> [ </a:t>
            </a:r>
            <a:r>
              <a:rPr lang="en-US" altLang="zh-CN" b="1" i="1" smtClean="0"/>
              <a:t>E</a:t>
            </a:r>
            <a:r>
              <a:rPr lang="en-US" altLang="zh-CN" b="1" smtClean="0"/>
              <a:t> ] | </a:t>
            </a:r>
          </a:p>
          <a:p>
            <a:pPr>
              <a:buFontTx/>
              <a:buNone/>
            </a:pPr>
            <a:r>
              <a:rPr lang="en-US" altLang="zh-CN" b="1" smtClean="0"/>
              <a:t>		</a:t>
            </a:r>
            <a:r>
              <a:rPr lang="en-US" altLang="zh-CN" b="1" i="1" smtClean="0"/>
              <a:t>E</a:t>
            </a:r>
            <a:r>
              <a:rPr lang="en-US" altLang="zh-CN" b="1" smtClean="0">
                <a:sym typeface="Symbol" pitchFamily="18" charset="2"/>
              </a:rPr>
              <a:t></a:t>
            </a:r>
            <a:r>
              <a:rPr lang="en-US" altLang="zh-CN" b="1" smtClean="0"/>
              <a:t> | </a:t>
            </a:r>
            <a:r>
              <a:rPr lang="en-US" altLang="zh-CN" b="1" i="1" smtClean="0"/>
              <a:t>E </a:t>
            </a:r>
            <a:r>
              <a:rPr lang="en-US" altLang="zh-CN" b="1" smtClean="0"/>
              <a:t>(</a:t>
            </a:r>
            <a:r>
              <a:rPr lang="en-US" altLang="zh-CN" b="1" i="1" smtClean="0"/>
              <a:t>E </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39939" name="Rectangle 3"/>
          <p:cNvSpPr>
            <a:spLocks noGrp="1" noChangeArrowheads="1"/>
          </p:cNvSpPr>
          <p:nvPr>
            <p:ph idx="1"/>
          </p:nvPr>
        </p:nvSpPr>
        <p:spPr>
          <a:xfrm>
            <a:off x="287338" y="1438275"/>
            <a:ext cx="8564562" cy="5038725"/>
          </a:xfrm>
          <a:noFill/>
        </p:spPr>
        <p:txBody>
          <a:bodyPr/>
          <a:lstStyle/>
          <a:p>
            <a:r>
              <a:rPr lang="zh-CN" altLang="en-US" b="1" smtClean="0"/>
              <a:t>例</a:t>
            </a:r>
          </a:p>
          <a:p>
            <a:pPr>
              <a:buFontTx/>
              <a:buNone/>
            </a:pPr>
            <a:r>
              <a:rPr lang="zh-CN" altLang="en-US" b="1" smtClean="0"/>
              <a:t>	</a:t>
            </a:r>
            <a:r>
              <a:rPr lang="en-US" altLang="zh-CN" b="1" smtClean="0"/>
              <a:t>i : integer;</a:t>
            </a:r>
          </a:p>
          <a:p>
            <a:pPr>
              <a:buFontTx/>
              <a:buNone/>
            </a:pPr>
            <a:r>
              <a:rPr lang="zh-CN" altLang="en-US" b="1" smtClean="0"/>
              <a:t>	</a:t>
            </a:r>
            <a:r>
              <a:rPr lang="en-US" altLang="zh-CN" b="1" smtClean="0"/>
              <a:t>j : integer;</a:t>
            </a:r>
          </a:p>
          <a:p>
            <a:pPr>
              <a:buFontTx/>
              <a:buNone/>
            </a:pPr>
            <a:r>
              <a:rPr lang="zh-CN" altLang="en-US" b="1" smtClean="0"/>
              <a:t>	</a:t>
            </a:r>
            <a:r>
              <a:rPr lang="en-US" altLang="zh-CN" b="1" smtClean="0"/>
              <a:t>j := i mod 2000</a:t>
            </a:r>
            <a:endParaRPr lang="zh-CN" altLang="en-US" b="1"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096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5.3.2 类型系统</a:t>
            </a:r>
          </a:p>
          <a:p>
            <a:pPr>
              <a:buFontTx/>
              <a:buNone/>
            </a:pPr>
            <a:r>
              <a:rPr lang="zh-CN" altLang="en-US" b="1" smtClean="0">
                <a:latin typeface="宋体" charset="-122"/>
              </a:rPr>
              <a:t>环境规则</a:t>
            </a:r>
            <a:endParaRPr lang="zh-CN" altLang="en-US" b="1" smtClean="0"/>
          </a:p>
          <a:p>
            <a:pPr algn="just">
              <a:buFontTx/>
              <a:buNone/>
            </a:pPr>
            <a:r>
              <a:rPr lang="zh-CN" altLang="en-US" sz="2800" b="1" smtClean="0">
                <a:ea typeface="黑体" pitchFamily="2" charset="-122"/>
              </a:rPr>
              <a:t>(</a:t>
            </a:r>
            <a:r>
              <a:rPr lang="en-US" altLang="zh-CN" sz="2800" b="1" smtClean="0">
                <a:ea typeface="黑体" pitchFamily="2" charset="-122"/>
              </a:rPr>
              <a:t>Env </a:t>
            </a:r>
            <a:r>
              <a:rPr lang="zh-CN" altLang="en-US" sz="2800" b="1" smtClean="0">
                <a:sym typeface="Symbol" pitchFamily="18" charset="2"/>
              </a:rPr>
              <a:t></a:t>
            </a:r>
            <a:r>
              <a:rPr lang="en-US" altLang="zh-CN" sz="2800" b="1" smtClean="0">
                <a:ea typeface="黑体" pitchFamily="2" charset="-122"/>
              </a:rPr>
              <a:t>)					</a:t>
            </a:r>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(Decl Var)</a:t>
            </a:r>
          </a:p>
          <a:p>
            <a:pPr algn="just">
              <a:buFontTx/>
              <a:buNone/>
            </a:pPr>
            <a:endParaRPr lang="zh-CN" altLang="en-US" sz="2800" b="1" smtClean="0">
              <a:ea typeface="黑体" pitchFamily="2" charset="-122"/>
            </a:endParaRPr>
          </a:p>
          <a:p>
            <a:pPr algn="just">
              <a:buFontTx/>
              <a:buNone/>
            </a:pPr>
            <a:r>
              <a:rPr lang="zh-CN" altLang="en-US" sz="2800" b="1" smtClean="0"/>
              <a:t>其中</a:t>
            </a:r>
            <a:r>
              <a:rPr lang="en-US" altLang="zh-CN" sz="2800" b="1" smtClean="0">
                <a:ea typeface="黑体" pitchFamily="2" charset="-122"/>
              </a:rPr>
              <a:t>id : </a:t>
            </a:r>
            <a:r>
              <a:rPr lang="en-US" altLang="zh-CN" sz="2800" b="1" i="1" smtClean="0">
                <a:ea typeface="黑体" pitchFamily="2" charset="-122"/>
              </a:rPr>
              <a:t>T</a:t>
            </a:r>
            <a:r>
              <a:rPr lang="zh-CN" altLang="en-US" sz="2800" b="1" smtClean="0"/>
              <a:t>是该简单语言的一个声明语句</a:t>
            </a:r>
          </a:p>
          <a:p>
            <a:pPr algn="just">
              <a:buFontTx/>
              <a:buNone/>
            </a:pPr>
            <a:r>
              <a:rPr lang="zh-CN" altLang="en-US" sz="2800" b="1" smtClean="0">
                <a:sym typeface="Symbol" pitchFamily="18" charset="2"/>
              </a:rPr>
              <a:t>略去了</a:t>
            </a:r>
            <a:r>
              <a:rPr lang="zh-CN" altLang="en-US" sz="2800" b="1" smtClean="0"/>
              <a:t>基于程序中所有声明语句来构成整个</a:t>
            </a:r>
            <a:r>
              <a:rPr lang="zh-CN" altLang="en-US" sz="2800" b="1" smtClean="0">
                <a:sym typeface="Symbol" pitchFamily="18" charset="2"/>
              </a:rPr>
              <a:t>的规则</a:t>
            </a:r>
          </a:p>
        </p:txBody>
      </p:sp>
      <p:grpSp>
        <p:nvGrpSpPr>
          <p:cNvPr id="40964" name="Group 4"/>
          <p:cNvGrpSpPr>
            <a:grpSpLocks/>
          </p:cNvGrpSpPr>
          <p:nvPr/>
        </p:nvGrpSpPr>
        <p:grpSpPr bwMode="auto">
          <a:xfrm>
            <a:off x="4067175" y="2708275"/>
            <a:ext cx="3816350" cy="762000"/>
            <a:chOff x="2971" y="3702"/>
            <a:chExt cx="2404" cy="480"/>
          </a:xfrm>
        </p:grpSpPr>
        <p:sp>
          <p:nvSpPr>
            <p:cNvPr id="40968"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endParaRPr lang="en-US" altLang="zh-CN" i="1" baseline="-25000"/>
            </a:p>
            <a:p>
              <a:pPr algn="ctr">
                <a:spcBef>
                  <a:spcPct val="20000"/>
                </a:spcBef>
              </a:pPr>
              <a:r>
                <a:rPr lang="zh-CN" altLang="en-US" sz="2800">
                  <a:sym typeface="Symbol" pitchFamily="18" charset="2"/>
                </a:rPr>
                <a:t></a:t>
              </a:r>
              <a:r>
                <a:rPr lang="en-US" altLang="zh-CN" sz="2800"/>
                <a:t> </a:t>
              </a:r>
              <a:r>
                <a:rPr lang="zh-CN" altLang="en-US" sz="2800">
                  <a:sym typeface="Symbol" pitchFamily="18" charset="2"/>
                </a:rPr>
                <a:t>|–</a:t>
              </a:r>
              <a:r>
                <a:rPr lang="en-US" altLang="zh-CN" sz="2800"/>
                <a:t> </a:t>
              </a:r>
              <a:r>
                <a:rPr lang="en-US" altLang="zh-CN" sz="2800">
                  <a:sym typeface="Symbol" pitchFamily="18" charset="2"/>
                </a:rPr>
                <a:t></a:t>
              </a:r>
            </a:p>
          </p:txBody>
        </p:sp>
        <p:sp>
          <p:nvSpPr>
            <p:cNvPr id="40969"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5" name="Group 7"/>
          <p:cNvGrpSpPr>
            <a:grpSpLocks/>
          </p:cNvGrpSpPr>
          <p:nvPr/>
        </p:nvGrpSpPr>
        <p:grpSpPr bwMode="auto">
          <a:xfrm>
            <a:off x="4067175" y="4221163"/>
            <a:ext cx="3816350" cy="762000"/>
            <a:chOff x="2971" y="3702"/>
            <a:chExt cx="2404" cy="480"/>
          </a:xfrm>
        </p:grpSpPr>
        <p:sp>
          <p:nvSpPr>
            <p:cNvPr id="40966"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a:t>
              </a:r>
              <a:r>
                <a:rPr lang="en-US" altLang="zh-CN" sz="2800"/>
                <a:t>|</a:t>
              </a:r>
              <a:r>
                <a:rPr lang="en-US" altLang="zh-CN" sz="2800">
                  <a:sym typeface="Symbol" pitchFamily="18" charset="2"/>
                </a:rPr>
                <a:t></a:t>
              </a:r>
              <a:r>
                <a:rPr lang="en-US" altLang="zh-CN" sz="2800" i="1"/>
                <a:t>T</a:t>
              </a:r>
              <a:r>
                <a:rPr lang="en-US" altLang="zh-CN" sz="2800"/>
                <a:t>,  id </a:t>
              </a:r>
              <a:r>
                <a:rPr lang="en-US" altLang="zh-CN" sz="2800">
                  <a:sym typeface="Symbol" pitchFamily="18" charset="2"/>
                </a:rPr>
                <a:t></a:t>
              </a:r>
              <a:r>
                <a:rPr lang="en-US" altLang="zh-CN" sz="2800"/>
                <a:t> </a:t>
              </a:r>
              <a:r>
                <a:rPr lang="en-US" altLang="zh-CN" sz="2800" i="1"/>
                <a:t>dom</a:t>
              </a:r>
              <a:r>
                <a:rPr lang="en-US" altLang="zh-CN" sz="2800"/>
                <a:t> (</a:t>
              </a:r>
              <a:r>
                <a:rPr lang="en-US" altLang="zh-CN" sz="2800">
                  <a:sym typeface="Symbol" pitchFamily="18" charset="2"/>
                </a:rPr>
                <a:t></a:t>
              </a:r>
              <a:r>
                <a:rPr lang="en-US" altLang="zh-CN" sz="2800"/>
                <a:t>)</a:t>
              </a:r>
              <a:r>
                <a:rPr lang="en-US" altLang="zh-CN" sz="2800">
                  <a:sym typeface="Symbol" pitchFamily="18" charset="2"/>
                </a:rPr>
                <a:t> </a:t>
              </a:r>
              <a:endParaRPr lang="en-US" altLang="zh-CN" i="1" baseline="-25000"/>
            </a:p>
            <a:p>
              <a:pPr algn="ctr">
                <a:spcBef>
                  <a:spcPct val="20000"/>
                </a:spcBef>
              </a:pPr>
              <a:r>
                <a:rPr lang="en-US" altLang="zh-CN" sz="2800">
                  <a:sym typeface="Symbol" pitchFamily="18" charset="2"/>
                </a:rPr>
                <a:t></a:t>
              </a:r>
              <a:r>
                <a:rPr lang="en-US" altLang="zh-CN" sz="2800"/>
                <a:t>, id : </a:t>
              </a:r>
              <a:r>
                <a:rPr lang="en-US" altLang="zh-CN" sz="2800" i="1"/>
                <a:t>T </a:t>
              </a:r>
              <a:r>
                <a:rPr lang="en-US" altLang="zh-CN" sz="2800"/>
                <a:t>|</a:t>
              </a:r>
              <a:r>
                <a:rPr lang="en-US" altLang="zh-CN" sz="2800">
                  <a:sym typeface="Symbol" pitchFamily="18" charset="2"/>
                </a:rPr>
                <a:t></a:t>
              </a:r>
              <a:r>
                <a:rPr lang="en-US" altLang="zh-CN" sz="2800"/>
                <a:t> </a:t>
              </a:r>
              <a:r>
                <a:rPr lang="en-US" altLang="zh-CN" sz="2800">
                  <a:sym typeface="Symbol" pitchFamily="18" charset="2"/>
                </a:rPr>
                <a:t></a:t>
              </a:r>
            </a:p>
          </p:txBody>
        </p:sp>
        <p:sp>
          <p:nvSpPr>
            <p:cNvPr id="40967"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512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en-US" altLang="zh-CN" b="1" smtClean="0"/>
              <a:t>1</a:t>
            </a:r>
            <a:r>
              <a:rPr lang="zh-CN" altLang="en-US" b="1" smtClean="0"/>
              <a:t>、程序运行时的执行错误分成两类</a:t>
            </a:r>
          </a:p>
          <a:p>
            <a:r>
              <a:rPr lang="zh-CN" altLang="en-US" b="1" smtClean="0"/>
              <a:t>会被捕获的错误</a:t>
            </a:r>
            <a:r>
              <a:rPr lang="zh-CN" altLang="en-US" b="1" smtClean="0">
                <a:cs typeface="Times New Roman" pitchFamily="18" charset="0"/>
              </a:rPr>
              <a:t>（</a:t>
            </a:r>
            <a:r>
              <a:rPr lang="en-US" altLang="zh-CN" b="1" i="1" smtClean="0"/>
              <a:t>trapped error</a:t>
            </a:r>
            <a:r>
              <a:rPr lang="en-US" altLang="zh-CN" b="1" smtClean="0">
                <a:cs typeface="Times New Roman" pitchFamily="18" charset="0"/>
              </a:rPr>
              <a:t>）</a:t>
            </a:r>
          </a:p>
          <a:p>
            <a:pPr lvl="1"/>
            <a:r>
              <a:rPr lang="zh-CN" altLang="en-US" b="1" smtClean="0"/>
              <a:t>例：</a:t>
            </a:r>
            <a:r>
              <a:rPr lang="zh-CN" altLang="en-US" b="1" smtClean="0">
                <a:cs typeface="Times New Roman" pitchFamily="18" charset="0"/>
              </a:rPr>
              <a:t>非法指令错误</a:t>
            </a:r>
            <a:endParaRPr lang="zh-CN" altLang="en-US" b="1" smtClean="0"/>
          </a:p>
          <a:p>
            <a:pPr lvl="1"/>
            <a:endParaRPr lang="zh-CN" altLang="en-US" b="1" smtClean="0"/>
          </a:p>
          <a:p>
            <a:pPr lvl="1"/>
            <a:endParaRPr lang="zh-CN" altLang="en-US" b="1" smtClean="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1987" name="Rectangle 3"/>
          <p:cNvSpPr>
            <a:spLocks noGrp="1" noChangeArrowheads="1"/>
          </p:cNvSpPr>
          <p:nvPr>
            <p:ph idx="1"/>
          </p:nvPr>
        </p:nvSpPr>
        <p:spPr>
          <a:xfrm>
            <a:off x="287338" y="1438275"/>
            <a:ext cx="8564562" cy="5399088"/>
          </a:xfrm>
          <a:noFill/>
        </p:spPr>
        <p:txBody>
          <a:bodyPr/>
          <a:lstStyle/>
          <a:p>
            <a:pPr>
              <a:buFontTx/>
              <a:buNone/>
            </a:pPr>
            <a:r>
              <a:rPr lang="zh-CN" altLang="en-US" b="1" smtClean="0">
                <a:latin typeface="宋体" charset="-122"/>
              </a:rPr>
              <a:t>语法规则</a:t>
            </a:r>
            <a:endParaRPr lang="zh-CN" altLang="en-US" sz="2800" b="1" smtClean="0"/>
          </a:p>
          <a:p>
            <a:pPr algn="just">
              <a:buFontTx/>
              <a:buNone/>
            </a:pPr>
            <a:r>
              <a:rPr lang="en-US" altLang="zh-CN" sz="2800" b="1" smtClean="0">
                <a:ea typeface="黑体" pitchFamily="2" charset="-122"/>
              </a:rPr>
              <a:t>(Type Bool)	</a:t>
            </a:r>
            <a:endParaRPr lang="en-US" altLang="zh-CN" sz="2800" b="1" i="1" smtClean="0"/>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(Type Int)</a:t>
            </a:r>
            <a:endParaRPr lang="en-US" altLang="zh-CN" sz="2800" b="1" i="1" smtClean="0"/>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(Type Void)</a:t>
            </a:r>
          </a:p>
          <a:p>
            <a:pPr algn="just">
              <a:buFontTx/>
              <a:buNone/>
            </a:pPr>
            <a:r>
              <a:rPr lang="en-US" altLang="zh-CN" sz="2800" b="1" i="1" smtClean="0">
                <a:ea typeface="黑体" pitchFamily="2" charset="-122"/>
              </a:rPr>
              <a:t>void</a:t>
            </a:r>
            <a:r>
              <a:rPr lang="zh-CN" altLang="en-US" sz="2800" b="1" smtClean="0"/>
              <a:t>用于表示语句类型</a:t>
            </a:r>
          </a:p>
          <a:p>
            <a:pPr algn="just">
              <a:buFontTx/>
              <a:buNone/>
            </a:pPr>
            <a:r>
              <a:rPr lang="zh-CN" altLang="en-US" sz="2800" b="1" smtClean="0"/>
              <a:t>表明编程语言和定型断言的类型表达式并非完全一致</a:t>
            </a:r>
          </a:p>
        </p:txBody>
      </p:sp>
      <p:grpSp>
        <p:nvGrpSpPr>
          <p:cNvPr id="41988" name="Group 4"/>
          <p:cNvGrpSpPr>
            <a:grpSpLocks/>
          </p:cNvGrpSpPr>
          <p:nvPr/>
        </p:nvGrpSpPr>
        <p:grpSpPr bwMode="auto">
          <a:xfrm>
            <a:off x="4140200" y="2060575"/>
            <a:ext cx="3816350" cy="762000"/>
            <a:chOff x="2971" y="3702"/>
            <a:chExt cx="2404" cy="480"/>
          </a:xfrm>
        </p:grpSpPr>
        <p:sp>
          <p:nvSpPr>
            <p:cNvPr id="41995"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boolean</a:t>
              </a:r>
            </a:p>
          </p:txBody>
        </p:sp>
        <p:sp>
          <p:nvSpPr>
            <p:cNvPr id="41996"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989" name="Group 7"/>
          <p:cNvGrpSpPr>
            <a:grpSpLocks/>
          </p:cNvGrpSpPr>
          <p:nvPr/>
        </p:nvGrpSpPr>
        <p:grpSpPr bwMode="auto">
          <a:xfrm>
            <a:off x="4140200" y="3573463"/>
            <a:ext cx="3816350" cy="762000"/>
            <a:chOff x="2971" y="3702"/>
            <a:chExt cx="2404" cy="480"/>
          </a:xfrm>
        </p:grpSpPr>
        <p:sp>
          <p:nvSpPr>
            <p:cNvPr id="41993"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integer</a:t>
              </a:r>
            </a:p>
          </p:txBody>
        </p:sp>
        <p:sp>
          <p:nvSpPr>
            <p:cNvPr id="41994"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990" name="Group 10"/>
          <p:cNvGrpSpPr>
            <a:grpSpLocks/>
          </p:cNvGrpSpPr>
          <p:nvPr/>
        </p:nvGrpSpPr>
        <p:grpSpPr bwMode="auto">
          <a:xfrm>
            <a:off x="4140200" y="5084763"/>
            <a:ext cx="3816350" cy="762000"/>
            <a:chOff x="2971" y="3702"/>
            <a:chExt cx="2404" cy="480"/>
          </a:xfrm>
        </p:grpSpPr>
        <p:sp>
          <p:nvSpPr>
            <p:cNvPr id="41991"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void</a:t>
              </a:r>
            </a:p>
          </p:txBody>
        </p:sp>
        <p:sp>
          <p:nvSpPr>
            <p:cNvPr id="41992"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3011" name="Rectangle 3"/>
          <p:cNvSpPr>
            <a:spLocks noGrp="1" noChangeArrowheads="1"/>
          </p:cNvSpPr>
          <p:nvPr>
            <p:ph idx="1"/>
          </p:nvPr>
        </p:nvSpPr>
        <p:spPr>
          <a:xfrm>
            <a:off x="287338" y="1438275"/>
            <a:ext cx="8564562" cy="5399088"/>
          </a:xfrm>
          <a:noFill/>
        </p:spPr>
        <p:txBody>
          <a:bodyPr/>
          <a:lstStyle/>
          <a:p>
            <a:pPr>
              <a:buFontTx/>
              <a:buNone/>
            </a:pPr>
            <a:r>
              <a:rPr lang="zh-CN" altLang="en-US" b="1" smtClean="0">
                <a:latin typeface="宋体" charset="-122"/>
              </a:rPr>
              <a:t>语法规则</a:t>
            </a:r>
            <a:endParaRPr lang="zh-CN" altLang="en-US" sz="2800" b="1" smtClean="0"/>
          </a:p>
          <a:p>
            <a:pPr algn="just">
              <a:buFontTx/>
              <a:buNone/>
            </a:pPr>
            <a:r>
              <a:rPr lang="en-US" altLang="zh-CN" sz="2800" b="1" smtClean="0">
                <a:ea typeface="黑体" pitchFamily="2" charset="-122"/>
              </a:rPr>
              <a:t>(Type Ref)   (</a:t>
            </a:r>
            <a:r>
              <a:rPr lang="en-US" altLang="zh-CN" sz="2800" b="1" i="1" smtClean="0">
                <a:ea typeface="黑体" pitchFamily="2" charset="-122"/>
              </a:rPr>
              <a:t>T </a:t>
            </a:r>
            <a:r>
              <a:rPr lang="en-US" altLang="zh-CN" sz="2800" b="1" smtClean="0">
                <a:ea typeface="黑体" pitchFamily="2" charset="-122"/>
                <a:sym typeface="Symbol" pitchFamily="18" charset="2"/>
              </a:rPr>
              <a:t> </a:t>
            </a:r>
            <a:r>
              <a:rPr lang="en-US" altLang="zh-CN" sz="2800" b="1" i="1" smtClean="0">
                <a:ea typeface="黑体" pitchFamily="2" charset="-122"/>
                <a:sym typeface="Symbol" pitchFamily="18" charset="2"/>
              </a:rPr>
              <a:t>void</a:t>
            </a:r>
            <a:r>
              <a:rPr lang="en-US" altLang="zh-CN" sz="2800" b="1" smtClean="0">
                <a:ea typeface="黑体" pitchFamily="2" charset="-122"/>
              </a:rPr>
              <a:t>)	</a:t>
            </a:r>
            <a:endParaRPr lang="en-US" altLang="zh-CN" sz="2800" b="1" i="1" smtClean="0"/>
          </a:p>
          <a:p>
            <a:pPr algn="just">
              <a:buFontTx/>
              <a:buNone/>
            </a:pPr>
            <a:r>
              <a:rPr lang="en-US" altLang="zh-CN" sz="2800" b="1" smtClean="0">
                <a:ea typeface="黑体" pitchFamily="2" charset="-122"/>
              </a:rPr>
              <a:t>	</a:t>
            </a:r>
            <a:r>
              <a:rPr lang="zh-CN" altLang="en-US" sz="2800" b="1" smtClean="0">
                <a:solidFill>
                  <a:schemeClr val="folHlink"/>
                </a:solidFill>
              </a:rPr>
              <a:t>具体语法：</a:t>
            </a:r>
            <a:r>
              <a:rPr lang="zh-CN" altLang="en-US" sz="2800" b="1" smtClean="0">
                <a:solidFill>
                  <a:schemeClr val="folHlink"/>
                </a:solidFill>
                <a:ea typeface="黑体" pitchFamily="2" charset="-122"/>
              </a:rPr>
              <a:t> </a:t>
            </a:r>
            <a:r>
              <a:rPr lang="en-US" altLang="zh-CN" sz="2800" b="1" smtClean="0">
                <a:solidFill>
                  <a:schemeClr val="folHlink"/>
                </a:solidFill>
                <a:sym typeface="Symbol" pitchFamily="18" charset="2"/>
              </a:rPr>
              <a:t></a:t>
            </a:r>
            <a:r>
              <a:rPr lang="en-US" altLang="zh-CN" sz="2800" b="1" i="1" smtClean="0">
                <a:solidFill>
                  <a:schemeClr val="folHlink"/>
                </a:solidFill>
                <a:ea typeface="黑体" pitchFamily="2" charset="-122"/>
              </a:rPr>
              <a:t>T</a:t>
            </a:r>
            <a:r>
              <a:rPr lang="en-US" altLang="zh-CN" sz="2800" b="1" smtClean="0">
                <a:ea typeface="黑体" pitchFamily="2" charset="-122"/>
              </a:rPr>
              <a:t> </a:t>
            </a:r>
            <a:endParaRPr lang="zh-CN" altLang="en-US" sz="2800" b="1" smtClean="0">
              <a:solidFill>
                <a:schemeClr val="folHlink"/>
              </a:solidFill>
              <a:ea typeface="黑体" pitchFamily="2" charset="-122"/>
            </a:endParaRPr>
          </a:p>
          <a:p>
            <a:pPr algn="just">
              <a:buFontTx/>
              <a:buNone/>
            </a:pPr>
            <a:r>
              <a:rPr lang="en-US" altLang="zh-CN" sz="2800" b="1" smtClean="0">
                <a:solidFill>
                  <a:schemeClr val="folHlink"/>
                </a:solidFill>
                <a:ea typeface="黑体" pitchFamily="2" charset="-122"/>
              </a:rPr>
              <a:t>		</a:t>
            </a:r>
          </a:p>
          <a:p>
            <a:pPr algn="just">
              <a:buFontTx/>
              <a:buNone/>
            </a:pPr>
            <a:r>
              <a:rPr lang="en-US" altLang="zh-CN" sz="2800" b="1" smtClean="0">
                <a:ea typeface="黑体" pitchFamily="2" charset="-122"/>
              </a:rPr>
              <a:t>(Type Array) (</a:t>
            </a:r>
            <a:r>
              <a:rPr lang="en-US" altLang="zh-CN" sz="2800" b="1" i="1" smtClean="0">
                <a:ea typeface="黑体" pitchFamily="2" charset="-122"/>
              </a:rPr>
              <a:t>T </a:t>
            </a:r>
            <a:r>
              <a:rPr lang="en-US" altLang="zh-CN" sz="2800" b="1" smtClean="0">
                <a:ea typeface="黑体" pitchFamily="2" charset="-122"/>
                <a:sym typeface="Symbol" pitchFamily="18" charset="2"/>
              </a:rPr>
              <a:t> </a:t>
            </a:r>
            <a:r>
              <a:rPr lang="en-US" altLang="zh-CN" sz="2800" b="1" i="1" smtClean="0">
                <a:ea typeface="黑体" pitchFamily="2" charset="-122"/>
                <a:sym typeface="Symbol" pitchFamily="18" charset="2"/>
              </a:rPr>
              <a:t>void</a:t>
            </a:r>
            <a:r>
              <a:rPr lang="en-US" altLang="zh-CN" sz="2800" b="1" smtClean="0">
                <a:ea typeface="黑体" pitchFamily="2" charset="-122"/>
              </a:rPr>
              <a:t>)					 (</a:t>
            </a:r>
            <a:r>
              <a:rPr lang="en-US" altLang="zh-CN" sz="2800" b="1" i="1" smtClean="0">
                <a:ea typeface="黑体" pitchFamily="2" charset="-122"/>
              </a:rPr>
              <a:t>N</a:t>
            </a:r>
            <a:r>
              <a:rPr lang="en-US" altLang="zh-CN" sz="2800" b="1" smtClean="0">
                <a:ea typeface="黑体" pitchFamily="2" charset="-122"/>
              </a:rPr>
              <a:t>&gt;0)</a:t>
            </a:r>
            <a:endParaRPr lang="en-US" altLang="zh-CN" sz="2800" b="1" smtClean="0"/>
          </a:p>
          <a:p>
            <a:pPr algn="just">
              <a:buFontTx/>
              <a:buNone/>
            </a:pPr>
            <a:r>
              <a:rPr lang="en-US" altLang="zh-CN" sz="2800" b="1" smtClean="0">
                <a:ea typeface="黑体" pitchFamily="2" charset="-122"/>
              </a:rPr>
              <a:t>	</a:t>
            </a:r>
            <a:r>
              <a:rPr lang="zh-CN" altLang="en-US" sz="2800" b="1" smtClean="0">
                <a:solidFill>
                  <a:schemeClr val="folHlink"/>
                </a:solidFill>
              </a:rPr>
              <a:t>具体语法：</a:t>
            </a:r>
            <a:endParaRPr lang="zh-CN" altLang="en-US" sz="2800" b="1" smtClean="0"/>
          </a:p>
          <a:p>
            <a:pPr algn="just">
              <a:buFontTx/>
              <a:buNone/>
            </a:pPr>
            <a:r>
              <a:rPr lang="en-US" altLang="zh-CN" sz="2800" b="1" smtClean="0">
                <a:ea typeface="黑体" pitchFamily="2" charset="-122"/>
              </a:rPr>
              <a:t>		 </a:t>
            </a:r>
            <a:r>
              <a:rPr lang="en-US" altLang="zh-CN" sz="2800" b="1" smtClean="0">
                <a:solidFill>
                  <a:schemeClr val="folHlink"/>
                </a:solidFill>
                <a:ea typeface="黑体" pitchFamily="2" charset="-122"/>
              </a:rPr>
              <a:t>array [</a:t>
            </a:r>
            <a:r>
              <a:rPr lang="en-US" altLang="zh-CN" sz="2800" b="1" i="1" smtClean="0">
                <a:solidFill>
                  <a:schemeClr val="folHlink"/>
                </a:solidFill>
                <a:ea typeface="黑体" pitchFamily="2" charset="-122"/>
              </a:rPr>
              <a:t>N</a:t>
            </a:r>
            <a:r>
              <a:rPr lang="en-US" altLang="zh-CN" sz="2800" b="1" smtClean="0">
                <a:solidFill>
                  <a:schemeClr val="folHlink"/>
                </a:solidFill>
                <a:ea typeface="黑体" pitchFamily="2" charset="-122"/>
              </a:rPr>
              <a:t>] of </a:t>
            </a:r>
            <a:r>
              <a:rPr lang="en-US" altLang="zh-CN" sz="2800" b="1" i="1" smtClean="0">
                <a:solidFill>
                  <a:schemeClr val="folHlink"/>
                </a:solidFill>
                <a:ea typeface="黑体" pitchFamily="2" charset="-122"/>
              </a:rPr>
              <a:t>T</a:t>
            </a:r>
            <a:endParaRPr lang="en-US" altLang="zh-CN" sz="2800" b="1" smtClean="0">
              <a:ea typeface="黑体" pitchFamily="2" charset="-122"/>
            </a:endParaRPr>
          </a:p>
          <a:p>
            <a:pPr algn="just">
              <a:buFontTx/>
              <a:buNone/>
            </a:pPr>
            <a:r>
              <a:rPr lang="en-US" altLang="zh-CN" sz="2800" b="1" smtClean="0">
                <a:ea typeface="黑体" pitchFamily="2" charset="-122"/>
              </a:rPr>
              <a:t>(Type Function) (</a:t>
            </a:r>
            <a:r>
              <a:rPr lang="en-US" altLang="zh-CN" sz="2800" b="1" i="1" smtClean="0">
                <a:ea typeface="黑体" pitchFamily="2" charset="-122"/>
              </a:rPr>
              <a:t>T</a:t>
            </a:r>
            <a:r>
              <a:rPr lang="en-US" altLang="zh-CN" sz="2800" b="1" baseline="-25000" smtClean="0">
                <a:ea typeface="黑体" pitchFamily="2" charset="-122"/>
              </a:rPr>
              <a:t>1</a:t>
            </a:r>
            <a:r>
              <a:rPr lang="en-US" altLang="zh-CN" sz="2800" b="1" smtClean="0">
                <a:ea typeface="黑体" pitchFamily="2" charset="-122"/>
              </a:rPr>
              <a:t>, </a:t>
            </a:r>
            <a:r>
              <a:rPr lang="en-US" altLang="zh-CN" sz="2800" b="1" i="1" smtClean="0">
                <a:ea typeface="黑体" pitchFamily="2" charset="-122"/>
              </a:rPr>
              <a:t>T</a:t>
            </a:r>
            <a:r>
              <a:rPr lang="en-US" altLang="zh-CN" sz="2800" b="1" baseline="-25000" smtClean="0">
                <a:ea typeface="黑体" pitchFamily="2" charset="-122"/>
              </a:rPr>
              <a:t>2</a:t>
            </a:r>
            <a:r>
              <a:rPr lang="en-US" altLang="zh-CN" sz="2800" b="1" i="1" smtClean="0">
                <a:ea typeface="黑体" pitchFamily="2" charset="-122"/>
              </a:rPr>
              <a:t> </a:t>
            </a:r>
            <a:r>
              <a:rPr lang="en-US" altLang="zh-CN" sz="2800" b="1" smtClean="0">
                <a:ea typeface="黑体" pitchFamily="2" charset="-122"/>
                <a:sym typeface="Symbol" pitchFamily="18" charset="2"/>
              </a:rPr>
              <a:t> </a:t>
            </a:r>
            <a:r>
              <a:rPr lang="en-US" altLang="zh-CN" sz="2800" b="1" i="1" smtClean="0">
                <a:ea typeface="黑体" pitchFamily="2" charset="-122"/>
                <a:sym typeface="Symbol" pitchFamily="18" charset="2"/>
              </a:rPr>
              <a:t>void</a:t>
            </a:r>
            <a:r>
              <a:rPr lang="en-US" altLang="zh-CN" sz="2800" b="1" smtClean="0">
                <a:ea typeface="黑体" pitchFamily="2" charset="-122"/>
              </a:rPr>
              <a:t>)</a:t>
            </a:r>
          </a:p>
          <a:p>
            <a:pPr algn="just">
              <a:buFontTx/>
              <a:buNone/>
            </a:pPr>
            <a:endParaRPr lang="zh-CN" altLang="en-US" sz="2800" b="1" smtClean="0">
              <a:ea typeface="黑体" pitchFamily="2" charset="-122"/>
            </a:endParaRPr>
          </a:p>
          <a:p>
            <a:pPr algn="just">
              <a:buFontTx/>
              <a:buNone/>
            </a:pPr>
            <a:r>
              <a:rPr lang="zh-CN" altLang="en-US" sz="2800" b="1" smtClean="0"/>
              <a:t>定型断言中的类型表达式用的是抽象语法</a:t>
            </a:r>
          </a:p>
        </p:txBody>
      </p:sp>
      <p:grpSp>
        <p:nvGrpSpPr>
          <p:cNvPr id="43012" name="Group 4"/>
          <p:cNvGrpSpPr>
            <a:grpSpLocks/>
          </p:cNvGrpSpPr>
          <p:nvPr/>
        </p:nvGrpSpPr>
        <p:grpSpPr bwMode="auto">
          <a:xfrm>
            <a:off x="4140200" y="2060575"/>
            <a:ext cx="3816350" cy="762000"/>
            <a:chOff x="2971" y="3702"/>
            <a:chExt cx="2404" cy="480"/>
          </a:xfrm>
        </p:grpSpPr>
        <p:sp>
          <p:nvSpPr>
            <p:cNvPr id="43019"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 </a:t>
              </a:r>
              <a:r>
                <a:rPr lang="en-US" altLang="zh-CN" sz="2800" i="1">
                  <a:sym typeface="Symbol" pitchFamily="18" charset="2"/>
                </a:rPr>
                <a:t>pointer</a:t>
              </a:r>
              <a:r>
                <a:rPr lang="en-US" altLang="zh-CN" sz="2800">
                  <a:sym typeface="Symbol" pitchFamily="18" charset="2"/>
                </a:rPr>
                <a:t>(</a:t>
              </a:r>
              <a:r>
                <a:rPr lang="en-US" altLang="zh-CN" sz="2800" i="1"/>
                <a:t>T</a:t>
              </a:r>
              <a:r>
                <a:rPr lang="en-US" altLang="zh-CN" sz="2800"/>
                <a:t>)</a:t>
              </a:r>
              <a:endParaRPr lang="en-US" altLang="zh-CN" sz="2800" i="1"/>
            </a:p>
          </p:txBody>
        </p:sp>
        <p:sp>
          <p:nvSpPr>
            <p:cNvPr id="43020"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013" name="Group 7"/>
          <p:cNvGrpSpPr>
            <a:grpSpLocks/>
          </p:cNvGrpSpPr>
          <p:nvPr/>
        </p:nvGrpSpPr>
        <p:grpSpPr bwMode="auto">
          <a:xfrm>
            <a:off x="3995738" y="3573463"/>
            <a:ext cx="3816350" cy="762000"/>
            <a:chOff x="2971" y="3702"/>
            <a:chExt cx="2404" cy="480"/>
          </a:xfrm>
        </p:grpSpPr>
        <p:sp>
          <p:nvSpPr>
            <p:cNvPr id="43017"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N</a:t>
              </a:r>
              <a:r>
                <a:rPr lang="en-US" altLang="zh-CN" sz="2800"/>
                <a:t> : </a:t>
              </a:r>
              <a:r>
                <a:rPr lang="en-US" altLang="zh-CN" sz="2800" i="1"/>
                <a:t>integer</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array</a:t>
              </a:r>
              <a:r>
                <a:rPr lang="en-US" altLang="zh-CN" sz="2800"/>
                <a:t>(</a:t>
              </a:r>
              <a:r>
                <a:rPr lang="en-US" altLang="zh-CN" sz="2800" i="1"/>
                <a:t>N</a:t>
              </a:r>
              <a:r>
                <a:rPr lang="en-US" altLang="zh-CN" sz="2800"/>
                <a:t>, </a:t>
              </a:r>
              <a:r>
                <a:rPr lang="en-US" altLang="zh-CN" sz="2800" i="1"/>
                <a:t>T</a:t>
              </a:r>
              <a:r>
                <a:rPr lang="en-US" altLang="zh-CN" sz="2800"/>
                <a:t>)</a:t>
              </a:r>
              <a:endParaRPr lang="en-US" altLang="zh-CN" sz="2800" i="1"/>
            </a:p>
          </p:txBody>
        </p:sp>
        <p:sp>
          <p:nvSpPr>
            <p:cNvPr id="43018"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014" name="Group 10"/>
          <p:cNvGrpSpPr>
            <a:grpSpLocks/>
          </p:cNvGrpSpPr>
          <p:nvPr/>
        </p:nvGrpSpPr>
        <p:grpSpPr bwMode="auto">
          <a:xfrm>
            <a:off x="5003800" y="5084763"/>
            <a:ext cx="3816350" cy="762000"/>
            <a:chOff x="2971" y="3702"/>
            <a:chExt cx="2404" cy="480"/>
          </a:xfrm>
        </p:grpSpPr>
        <p:sp>
          <p:nvSpPr>
            <p:cNvPr id="43015"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2</a:t>
              </a:r>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2</a:t>
              </a:r>
            </a:p>
          </p:txBody>
        </p:sp>
        <p:sp>
          <p:nvSpPr>
            <p:cNvPr id="43016"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403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定型规则</a:t>
            </a:r>
            <a:r>
              <a:rPr lang="zh-CN" altLang="en-US" b="1" smtClean="0"/>
              <a:t>——</a:t>
            </a:r>
            <a:r>
              <a:rPr lang="zh-CN" altLang="en-US" b="1" smtClean="0">
                <a:latin typeface="宋体" charset="-122"/>
              </a:rPr>
              <a:t>表达式</a:t>
            </a:r>
          </a:p>
          <a:p>
            <a:pPr algn="just">
              <a:buFontTx/>
              <a:buNone/>
            </a:pPr>
            <a:r>
              <a:rPr lang="zh-CN" altLang="en-US" sz="2800" b="1" smtClean="0">
                <a:ea typeface="黑体" pitchFamily="2" charset="-122"/>
              </a:rPr>
              <a:t>(</a:t>
            </a:r>
            <a:r>
              <a:rPr lang="en-US" altLang="zh-CN" sz="2800" b="1" smtClean="0">
                <a:ea typeface="黑体" pitchFamily="2" charset="-122"/>
              </a:rPr>
              <a:t>Exp Truth)	</a:t>
            </a:r>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(Exp Num)</a:t>
            </a:r>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(Exp Id)</a:t>
            </a:r>
            <a:endParaRPr lang="en-US" altLang="zh-CN" sz="2800" b="1" i="1" smtClean="0"/>
          </a:p>
        </p:txBody>
      </p:sp>
      <p:grpSp>
        <p:nvGrpSpPr>
          <p:cNvPr id="44036" name="Group 4"/>
          <p:cNvGrpSpPr>
            <a:grpSpLocks/>
          </p:cNvGrpSpPr>
          <p:nvPr/>
        </p:nvGrpSpPr>
        <p:grpSpPr bwMode="auto">
          <a:xfrm>
            <a:off x="4140200" y="2060575"/>
            <a:ext cx="3816350" cy="762000"/>
            <a:chOff x="2971" y="3702"/>
            <a:chExt cx="2404" cy="480"/>
          </a:xfrm>
        </p:grpSpPr>
        <p:sp>
          <p:nvSpPr>
            <p:cNvPr id="44043"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a:sym typeface="Symbol" pitchFamily="18" charset="2"/>
                </a:rPr>
                <a:t></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truth : </a:t>
              </a:r>
              <a:r>
                <a:rPr lang="en-US" altLang="zh-CN" sz="2800" i="1"/>
                <a:t>boolean</a:t>
              </a:r>
            </a:p>
          </p:txBody>
        </p:sp>
        <p:sp>
          <p:nvSpPr>
            <p:cNvPr id="44044"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037" name="Group 7"/>
          <p:cNvGrpSpPr>
            <a:grpSpLocks/>
          </p:cNvGrpSpPr>
          <p:nvPr/>
        </p:nvGrpSpPr>
        <p:grpSpPr bwMode="auto">
          <a:xfrm>
            <a:off x="4140200" y="3573463"/>
            <a:ext cx="3816350" cy="762000"/>
            <a:chOff x="2971" y="3702"/>
            <a:chExt cx="2404" cy="480"/>
          </a:xfrm>
        </p:grpSpPr>
        <p:sp>
          <p:nvSpPr>
            <p:cNvPr id="44041"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a:sym typeface="Symbol" pitchFamily="18" charset="2"/>
                </a:rPr>
                <a: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num : </a:t>
              </a:r>
              <a:r>
                <a:rPr lang="en-US" altLang="zh-CN" sz="2800" i="1"/>
                <a:t>integer</a:t>
              </a:r>
            </a:p>
          </p:txBody>
        </p:sp>
        <p:sp>
          <p:nvSpPr>
            <p:cNvPr id="44042"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038" name="Group 10"/>
          <p:cNvGrpSpPr>
            <a:grpSpLocks/>
          </p:cNvGrpSpPr>
          <p:nvPr/>
        </p:nvGrpSpPr>
        <p:grpSpPr bwMode="auto">
          <a:xfrm>
            <a:off x="4140200" y="5084763"/>
            <a:ext cx="3816350" cy="762000"/>
            <a:chOff x="2971" y="3702"/>
            <a:chExt cx="2404" cy="480"/>
          </a:xfrm>
        </p:grpSpPr>
        <p:sp>
          <p:nvSpPr>
            <p:cNvPr id="44039"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baseline="-25000"/>
                <a:t>1</a:t>
              </a:r>
              <a:r>
                <a:rPr lang="en-US" altLang="zh-CN" sz="2800"/>
                <a:t>, id : </a:t>
              </a:r>
              <a:r>
                <a:rPr lang="en-US" altLang="zh-CN" sz="2800" i="1"/>
                <a:t>T</a:t>
              </a:r>
              <a:r>
                <a:rPr lang="en-US" altLang="zh-CN" sz="2800"/>
                <a:t>, </a:t>
              </a:r>
              <a:r>
                <a:rPr lang="en-US" altLang="zh-CN" sz="2800">
                  <a:sym typeface="Symbol" pitchFamily="18" charset="2"/>
                </a:rPr>
                <a:t></a:t>
              </a:r>
              <a:r>
                <a:rPr lang="en-US" altLang="zh-CN" sz="2800" baseline="-25000"/>
                <a:t>2</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baseline="-25000"/>
            </a:p>
            <a:p>
              <a:pPr algn="ctr">
                <a:spcBef>
                  <a:spcPct val="20000"/>
                </a:spcBef>
              </a:pPr>
              <a:r>
                <a:rPr lang="en-US" altLang="zh-CN" sz="2800">
                  <a:sym typeface="Symbol" pitchFamily="18" charset="2"/>
                </a:rPr>
                <a:t></a:t>
              </a:r>
              <a:r>
                <a:rPr lang="en-US" altLang="zh-CN" sz="2800" baseline="-25000"/>
                <a:t>1</a:t>
              </a:r>
              <a:r>
                <a:rPr lang="en-US" altLang="zh-CN" sz="2800"/>
                <a:t>, id : </a:t>
              </a:r>
              <a:r>
                <a:rPr lang="en-US" altLang="zh-CN" sz="2800" i="1"/>
                <a:t>T</a:t>
              </a:r>
              <a:r>
                <a:rPr lang="en-US" altLang="zh-CN" sz="2800"/>
                <a:t>, </a:t>
              </a:r>
              <a:r>
                <a:rPr lang="en-US" altLang="zh-CN" sz="2800">
                  <a:sym typeface="Symbol" pitchFamily="18" charset="2"/>
                </a:rPr>
                <a:t></a:t>
              </a:r>
              <a:r>
                <a:rPr lang="en-US" altLang="zh-CN" sz="2800" baseline="-25000"/>
                <a:t>2</a:t>
              </a:r>
              <a:r>
                <a:rPr lang="en-US" altLang="zh-CN" sz="2800"/>
                <a:t> |</a:t>
              </a:r>
              <a:r>
                <a:rPr lang="en-US" altLang="zh-CN" sz="2800">
                  <a:sym typeface="Symbol" pitchFamily="18" charset="2"/>
                </a:rPr>
                <a:t></a:t>
              </a:r>
              <a:r>
                <a:rPr lang="en-US" altLang="zh-CN" sz="2800"/>
                <a:t> id : </a:t>
              </a:r>
              <a:r>
                <a:rPr lang="en-US" altLang="zh-CN" sz="2800" i="1"/>
                <a:t>T</a:t>
              </a:r>
            </a:p>
          </p:txBody>
        </p:sp>
        <p:sp>
          <p:nvSpPr>
            <p:cNvPr id="44040"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505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定型规则</a:t>
            </a:r>
            <a:r>
              <a:rPr lang="zh-CN" altLang="en-US" b="1" smtClean="0"/>
              <a:t>——</a:t>
            </a:r>
            <a:r>
              <a:rPr lang="zh-CN" altLang="en-US" b="1" smtClean="0">
                <a:latin typeface="宋体" charset="-122"/>
              </a:rPr>
              <a:t>表达式</a:t>
            </a:r>
          </a:p>
          <a:p>
            <a:pPr algn="just">
              <a:lnSpc>
                <a:spcPct val="90000"/>
              </a:lnSpc>
              <a:buFontTx/>
              <a:buNone/>
            </a:pPr>
            <a:r>
              <a:rPr lang="en-US" altLang="zh-CN" sz="2800" b="1" smtClean="0">
                <a:ea typeface="黑体" pitchFamily="2" charset="-122"/>
              </a:rPr>
              <a:t>(Exp Mod)	</a:t>
            </a:r>
          </a:p>
          <a:p>
            <a:pPr algn="just">
              <a:lnSpc>
                <a:spcPct val="90000"/>
              </a:lnSpc>
              <a:buFontTx/>
              <a:buNone/>
            </a:pPr>
            <a:endParaRPr lang="en-US" altLang="zh-CN" sz="2800" b="1" smtClean="0">
              <a:ea typeface="黑体" pitchFamily="2" charset="-122"/>
            </a:endParaRPr>
          </a:p>
          <a:p>
            <a:pPr algn="just">
              <a:lnSpc>
                <a:spcPct val="90000"/>
              </a:lnSpc>
              <a:buFontTx/>
              <a:buNone/>
            </a:pPr>
            <a:endParaRPr lang="en-US" altLang="zh-CN" sz="2800" b="1" smtClean="0">
              <a:ea typeface="黑体" pitchFamily="2" charset="-122"/>
            </a:endParaRPr>
          </a:p>
          <a:p>
            <a:pPr algn="just">
              <a:lnSpc>
                <a:spcPct val="90000"/>
              </a:lnSpc>
              <a:buFontTx/>
              <a:buNone/>
            </a:pPr>
            <a:r>
              <a:rPr lang="en-US" altLang="zh-CN" sz="2800" b="1" smtClean="0">
                <a:ea typeface="黑体" pitchFamily="2" charset="-122"/>
              </a:rPr>
              <a:t>(Exp Index)</a:t>
            </a:r>
          </a:p>
          <a:p>
            <a:pPr algn="just">
              <a:lnSpc>
                <a:spcPct val="90000"/>
              </a:lnSpc>
              <a:buFontTx/>
              <a:buNone/>
            </a:pPr>
            <a:endParaRPr lang="en-US" altLang="zh-CN" sz="2800" b="1" smtClean="0">
              <a:ea typeface="黑体" pitchFamily="2" charset="-122"/>
            </a:endParaRPr>
          </a:p>
          <a:p>
            <a:pPr algn="just">
              <a:lnSpc>
                <a:spcPct val="90000"/>
              </a:lnSpc>
              <a:buFontTx/>
              <a:buNone/>
            </a:pPr>
            <a:r>
              <a:rPr lang="en-US" altLang="zh-CN" sz="2800" b="1" i="1" smtClean="0">
                <a:sym typeface="Symbol" pitchFamily="18" charset="2"/>
              </a:rPr>
              <a:t>							</a:t>
            </a:r>
            <a:r>
              <a:rPr lang="en-US" altLang="zh-CN" sz="2800" b="1" smtClean="0">
                <a:sym typeface="Symbol" pitchFamily="18" charset="2"/>
              </a:rPr>
              <a:t>(</a:t>
            </a:r>
            <a:r>
              <a:rPr lang="en-US" altLang="zh-CN" sz="2800" b="1" smtClean="0"/>
              <a:t>0 </a:t>
            </a:r>
            <a:r>
              <a:rPr lang="en-US" altLang="zh-CN" sz="2800" b="1" smtClean="0">
                <a:sym typeface="Symbol" pitchFamily="18" charset="2"/>
              </a:rPr>
              <a:t> </a:t>
            </a:r>
            <a:r>
              <a:rPr lang="en-US" altLang="zh-CN" sz="2800" b="1" i="1" smtClean="0">
                <a:sym typeface="Symbol" pitchFamily="18" charset="2"/>
              </a:rPr>
              <a:t>E</a:t>
            </a:r>
            <a:r>
              <a:rPr lang="en-US" altLang="zh-CN" sz="2800" b="1" baseline="-25000" smtClean="0">
                <a:sym typeface="Symbol" pitchFamily="18" charset="2"/>
              </a:rPr>
              <a:t>2 </a:t>
            </a:r>
            <a:r>
              <a:rPr lang="en-US" altLang="zh-CN" sz="2800" b="1" smtClean="0">
                <a:sym typeface="Symbol" pitchFamily="18" charset="2"/>
              </a:rPr>
              <a:t> </a:t>
            </a:r>
            <a:r>
              <a:rPr lang="en-US" altLang="zh-CN" sz="2800" b="1" i="1" smtClean="0">
                <a:sym typeface="Symbol" pitchFamily="18" charset="2"/>
              </a:rPr>
              <a:t>N</a:t>
            </a:r>
            <a:r>
              <a:rPr lang="en-US" altLang="zh-CN" sz="2800" b="1" smtClean="0">
                <a:sym typeface="Symbol" pitchFamily="18" charset="2"/>
              </a:rPr>
              <a:t>1)</a:t>
            </a:r>
          </a:p>
          <a:p>
            <a:pPr algn="just">
              <a:lnSpc>
                <a:spcPct val="90000"/>
              </a:lnSpc>
              <a:buFontTx/>
              <a:buNone/>
            </a:pPr>
            <a:endParaRPr lang="en-US" altLang="zh-CN" sz="2800" b="1" i="1" smtClean="0">
              <a:sym typeface="Symbol" pitchFamily="18" charset="2"/>
            </a:endParaRPr>
          </a:p>
          <a:p>
            <a:pPr algn="just">
              <a:lnSpc>
                <a:spcPct val="90000"/>
              </a:lnSpc>
              <a:buFontTx/>
              <a:buNone/>
            </a:pPr>
            <a:r>
              <a:rPr lang="en-US" altLang="zh-CN" sz="2800" b="1" smtClean="0">
                <a:ea typeface="黑体" pitchFamily="2" charset="-122"/>
              </a:rPr>
              <a:t>(Exp Deref)</a:t>
            </a:r>
          </a:p>
          <a:p>
            <a:pPr algn="just">
              <a:lnSpc>
                <a:spcPct val="90000"/>
              </a:lnSpc>
              <a:buFontTx/>
              <a:buNone/>
            </a:pPr>
            <a:r>
              <a:rPr lang="en-US" altLang="zh-CN" sz="2800" b="1" smtClean="0">
                <a:ea typeface="黑体" pitchFamily="2" charset="-122"/>
              </a:rPr>
              <a:t>   </a:t>
            </a:r>
            <a:endParaRPr lang="zh-CN" altLang="en-US" sz="2800" b="1" smtClean="0">
              <a:sym typeface="Symbol" pitchFamily="18" charset="2"/>
            </a:endParaRPr>
          </a:p>
        </p:txBody>
      </p:sp>
      <p:grpSp>
        <p:nvGrpSpPr>
          <p:cNvPr id="45060" name="Group 4"/>
          <p:cNvGrpSpPr>
            <a:grpSpLocks/>
          </p:cNvGrpSpPr>
          <p:nvPr/>
        </p:nvGrpSpPr>
        <p:grpSpPr bwMode="auto">
          <a:xfrm>
            <a:off x="3059113" y="2060575"/>
            <a:ext cx="5400675" cy="762000"/>
            <a:chOff x="2971" y="3702"/>
            <a:chExt cx="2404" cy="480"/>
          </a:xfrm>
        </p:grpSpPr>
        <p:sp>
          <p:nvSpPr>
            <p:cNvPr id="45067"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a:t>
              </a:r>
              <a:r>
                <a:rPr lang="en-US" altLang="zh-CN" sz="2800" i="1"/>
                <a:t>integer</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2</a:t>
              </a:r>
              <a:r>
                <a:rPr lang="en-US" altLang="zh-CN" sz="2800"/>
                <a:t>: </a:t>
              </a:r>
              <a:r>
                <a:rPr lang="en-US" altLang="zh-CN" sz="2800" i="1"/>
                <a:t>integer</a:t>
              </a:r>
              <a:endParaRPr lang="en-US" altLang="zh-CN" sz="2800" i="1" baseline="-25000"/>
            </a:p>
            <a:p>
              <a:pPr algn="ctr">
                <a:spcBef>
                  <a:spcPct val="20000"/>
                </a:spcBef>
              </a:pPr>
              <a:r>
                <a:rPr lang="en-US" altLang="zh-CN" sz="2800">
                  <a:sym typeface="Symbol" pitchFamily="18" charset="2"/>
                </a:rPr>
                <a:t> </a:t>
              </a:r>
              <a:r>
                <a:rPr lang="en-US" altLang="zh-CN" sz="2800"/>
                <a:t>|</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mod</a:t>
              </a:r>
              <a:r>
                <a:rPr lang="en-US" altLang="zh-CN" sz="2800" i="1"/>
                <a:t> E</a:t>
              </a:r>
              <a:r>
                <a:rPr lang="en-US" altLang="zh-CN" sz="2800" baseline="-25000"/>
                <a:t>2</a:t>
              </a:r>
              <a:r>
                <a:rPr lang="en-US" altLang="zh-CN" sz="2800"/>
                <a:t>: </a:t>
              </a:r>
              <a:r>
                <a:rPr lang="en-US" altLang="zh-CN" sz="2800" i="1"/>
                <a:t>integer</a:t>
              </a:r>
            </a:p>
          </p:txBody>
        </p:sp>
        <p:sp>
          <p:nvSpPr>
            <p:cNvPr id="45068"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061" name="Group 13"/>
          <p:cNvGrpSpPr>
            <a:grpSpLocks/>
          </p:cNvGrpSpPr>
          <p:nvPr/>
        </p:nvGrpSpPr>
        <p:grpSpPr bwMode="auto">
          <a:xfrm>
            <a:off x="2051050" y="3357563"/>
            <a:ext cx="6372225" cy="762000"/>
            <a:chOff x="1474" y="2115"/>
            <a:chExt cx="4014" cy="480"/>
          </a:xfrm>
        </p:grpSpPr>
        <p:sp>
          <p:nvSpPr>
            <p:cNvPr id="45065" name="Rectangle 8" descr="Green marble"/>
            <p:cNvSpPr>
              <a:spLocks noChangeArrowheads="1"/>
            </p:cNvSpPr>
            <p:nvPr/>
          </p:nvSpPr>
          <p:spPr bwMode="auto">
            <a:xfrm>
              <a:off x="1474" y="2115"/>
              <a:ext cx="401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a:t>
              </a:r>
              <a:r>
                <a:rPr lang="en-US" altLang="zh-CN" sz="2800" i="1"/>
                <a:t>array</a:t>
              </a:r>
              <a:r>
                <a:rPr lang="en-US" altLang="zh-CN" sz="2800"/>
                <a:t>(</a:t>
              </a:r>
              <a:r>
                <a:rPr lang="en-US" altLang="zh-CN" sz="2800" i="1"/>
                <a:t>N</a:t>
              </a:r>
              <a:r>
                <a:rPr lang="en-US" altLang="zh-CN" sz="2800"/>
                <a:t>,</a:t>
              </a:r>
              <a:r>
                <a:rPr lang="en-US" altLang="zh-CN" sz="2800" i="1"/>
                <a:t>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2</a:t>
              </a:r>
              <a:r>
                <a:rPr lang="en-US" altLang="zh-CN" sz="2800"/>
                <a:t>: </a:t>
              </a:r>
              <a:r>
                <a:rPr lang="en-US" altLang="zh-CN" sz="2800" i="1"/>
                <a:t>integer</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a:t>
              </a:r>
              <a:r>
                <a:rPr lang="en-US" altLang="zh-CN" sz="2800" i="1"/>
                <a:t>E</a:t>
              </a:r>
              <a:r>
                <a:rPr lang="en-US" altLang="zh-CN" sz="2800" baseline="-25000"/>
                <a:t>2</a:t>
              </a:r>
              <a:r>
                <a:rPr lang="en-US" altLang="zh-CN" sz="2800"/>
                <a:t>] : </a:t>
              </a:r>
              <a:r>
                <a:rPr lang="en-US" altLang="zh-CN" sz="2800" i="1"/>
                <a:t>T</a:t>
              </a:r>
            </a:p>
          </p:txBody>
        </p:sp>
        <p:sp>
          <p:nvSpPr>
            <p:cNvPr id="45066" name="Line 9"/>
            <p:cNvSpPr>
              <a:spLocks noChangeShapeType="1"/>
            </p:cNvSpPr>
            <p:nvPr/>
          </p:nvSpPr>
          <p:spPr bwMode="auto">
            <a:xfrm>
              <a:off x="1837" y="2387"/>
              <a:ext cx="3287"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062" name="Group 10"/>
          <p:cNvGrpSpPr>
            <a:grpSpLocks/>
          </p:cNvGrpSpPr>
          <p:nvPr/>
        </p:nvGrpSpPr>
        <p:grpSpPr bwMode="auto">
          <a:xfrm>
            <a:off x="4140200" y="5229225"/>
            <a:ext cx="3816350" cy="762000"/>
            <a:chOff x="2971" y="3702"/>
            <a:chExt cx="2404" cy="480"/>
          </a:xfrm>
        </p:grpSpPr>
        <p:sp>
          <p:nvSpPr>
            <p:cNvPr id="45063"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 </a:t>
              </a:r>
              <a:r>
                <a:rPr lang="en-US" altLang="zh-CN" sz="2800"/>
                <a:t>: </a:t>
              </a:r>
              <a:r>
                <a:rPr lang="en-US" altLang="zh-CN" sz="2800" i="1">
                  <a:sym typeface="Symbol" pitchFamily="18" charset="2"/>
                </a:rPr>
                <a:t>pointer</a:t>
              </a:r>
              <a:r>
                <a:rPr lang="en-US" altLang="zh-CN" sz="2800">
                  <a:sym typeface="Symbol" pitchFamily="18" charset="2"/>
                </a:rPr>
                <a:t>(</a:t>
              </a:r>
              <a:r>
                <a:rPr lang="en-US" altLang="zh-CN" sz="2800" i="1">
                  <a:sym typeface="Symbol" pitchFamily="18" charset="2"/>
                </a:rPr>
                <a:t>T</a:t>
              </a:r>
              <a:r>
                <a:rPr lang="en-US" altLang="zh-CN" sz="2800">
                  <a:sym typeface="Symbol" pitchFamily="18" charset="2"/>
                </a:rPr>
                <a:t>)</a:t>
              </a:r>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a:sym typeface="Symbol" pitchFamily="18" charset="2"/>
                </a:rPr>
                <a:t></a:t>
              </a:r>
              <a:r>
                <a:rPr lang="en-US" altLang="zh-CN" sz="2800" i="1"/>
                <a:t> </a:t>
              </a:r>
              <a:r>
                <a:rPr lang="en-US" altLang="zh-CN" sz="2800"/>
                <a:t>: </a:t>
              </a:r>
              <a:r>
                <a:rPr lang="en-US" altLang="zh-CN" sz="2800" i="1"/>
                <a:t>T</a:t>
              </a:r>
            </a:p>
          </p:txBody>
        </p:sp>
        <p:sp>
          <p:nvSpPr>
            <p:cNvPr id="45064"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608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定型规则</a:t>
            </a:r>
            <a:r>
              <a:rPr lang="zh-CN" altLang="en-US" b="1" smtClean="0"/>
              <a:t>——</a:t>
            </a:r>
            <a:r>
              <a:rPr lang="zh-CN" altLang="en-US" b="1" smtClean="0">
                <a:latin typeface="宋体" charset="-122"/>
              </a:rPr>
              <a:t>表达式</a:t>
            </a:r>
          </a:p>
          <a:p>
            <a:pPr algn="just">
              <a:buFontTx/>
              <a:buNone/>
            </a:pPr>
            <a:r>
              <a:rPr lang="en-US" altLang="zh-CN" sz="2800" b="1" smtClean="0">
                <a:ea typeface="黑体" pitchFamily="2" charset="-122"/>
              </a:rPr>
              <a:t>(Exp FunCall)	</a:t>
            </a:r>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p:txBody>
      </p:sp>
      <p:grpSp>
        <p:nvGrpSpPr>
          <p:cNvPr id="46084" name="Group 4"/>
          <p:cNvGrpSpPr>
            <a:grpSpLocks/>
          </p:cNvGrpSpPr>
          <p:nvPr/>
        </p:nvGrpSpPr>
        <p:grpSpPr bwMode="auto">
          <a:xfrm>
            <a:off x="3059113" y="2205038"/>
            <a:ext cx="5400675" cy="762000"/>
            <a:chOff x="2971" y="3702"/>
            <a:chExt cx="2404" cy="480"/>
          </a:xfrm>
        </p:grpSpPr>
        <p:sp>
          <p:nvSpPr>
            <p:cNvPr id="46085"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a:t>
              </a:r>
              <a:r>
                <a:rPr lang="en-US" altLang="zh-CN" sz="2800" i="1"/>
                <a:t>T</a:t>
              </a:r>
              <a:r>
                <a:rPr lang="en-US" altLang="zh-CN" sz="2800" baseline="-25000"/>
                <a:t>1</a:t>
              </a:r>
              <a:r>
                <a:rPr lang="en-US" altLang="zh-CN" sz="2800" i="1"/>
                <a:t> </a:t>
              </a:r>
              <a:r>
                <a:rPr lang="en-US" altLang="zh-CN" sz="2800">
                  <a:sym typeface="Symbol" pitchFamily="18" charset="2"/>
                </a:rPr>
                <a:t></a:t>
              </a:r>
              <a:r>
                <a:rPr lang="en-US" altLang="zh-CN" sz="2800"/>
                <a:t> </a:t>
              </a:r>
              <a:r>
                <a:rPr lang="en-US" altLang="zh-CN" sz="2800" i="1"/>
                <a:t>T</a:t>
              </a:r>
              <a:r>
                <a:rPr lang="en-US" altLang="zh-CN" sz="2800" baseline="-25000"/>
                <a:t>2</a:t>
              </a:r>
              <a:r>
                <a:rPr lang="en-US" altLang="zh-CN" sz="2800"/>
                <a:t>, </a:t>
              </a: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2</a:t>
              </a:r>
              <a:r>
                <a:rPr lang="en-US" altLang="zh-CN" sz="2800"/>
                <a:t>: </a:t>
              </a:r>
              <a:r>
                <a:rPr lang="en-US" altLang="zh-CN" sz="2800" i="1"/>
                <a:t>T</a:t>
              </a:r>
              <a:r>
                <a:rPr lang="en-US" altLang="zh-CN" sz="2800" baseline="-25000"/>
                <a:t>1</a:t>
              </a:r>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a:t>
              </a:r>
              <a:r>
                <a:rPr lang="en-US" altLang="zh-CN" sz="2800" i="1"/>
                <a:t>E</a:t>
              </a:r>
              <a:r>
                <a:rPr lang="en-US" altLang="zh-CN" sz="2800" baseline="-25000"/>
                <a:t>2</a:t>
              </a:r>
              <a:r>
                <a:rPr lang="en-US" altLang="zh-CN" sz="2800"/>
                <a:t>) : </a:t>
              </a:r>
              <a:r>
                <a:rPr lang="en-US" altLang="zh-CN" sz="2800" i="1"/>
                <a:t>T</a:t>
              </a:r>
              <a:r>
                <a:rPr lang="en-US" altLang="zh-CN" sz="2800" baseline="-25000"/>
                <a:t>2</a:t>
              </a:r>
            </a:p>
          </p:txBody>
        </p:sp>
        <p:sp>
          <p:nvSpPr>
            <p:cNvPr id="46086"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710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定型规则</a:t>
            </a:r>
            <a:r>
              <a:rPr lang="zh-CN" altLang="en-US" b="1" smtClean="0"/>
              <a:t>——</a:t>
            </a:r>
            <a:r>
              <a:rPr lang="zh-CN" altLang="en-US" b="1" smtClean="0">
                <a:latin typeface="宋体" charset="-122"/>
              </a:rPr>
              <a:t>语句</a:t>
            </a:r>
          </a:p>
          <a:p>
            <a:pPr algn="just">
              <a:buFontTx/>
              <a:buNone/>
            </a:pPr>
            <a:r>
              <a:rPr lang="en-US" altLang="zh-CN" sz="2800" b="1" smtClean="0">
                <a:ea typeface="黑体" pitchFamily="2" charset="-122"/>
              </a:rPr>
              <a:t>(State Assign) (</a:t>
            </a:r>
            <a:r>
              <a:rPr lang="en-US" altLang="zh-CN" sz="2800" b="1" i="1" smtClean="0">
                <a:ea typeface="黑体" pitchFamily="2" charset="-122"/>
              </a:rPr>
              <a:t>T=boolean</a:t>
            </a:r>
            <a:r>
              <a:rPr lang="en-US" altLang="zh-CN" sz="2800" b="1" smtClean="0">
                <a:ea typeface="黑体" pitchFamily="2" charset="-122"/>
              </a:rPr>
              <a:t> or</a:t>
            </a:r>
          </a:p>
          <a:p>
            <a:pPr algn="just">
              <a:buFontTx/>
              <a:buNone/>
            </a:pPr>
            <a:r>
              <a:rPr lang="en-US" altLang="zh-CN" sz="2800" b="1" smtClean="0">
                <a:ea typeface="黑体" pitchFamily="2" charset="-122"/>
              </a:rPr>
              <a:t>			     </a:t>
            </a:r>
            <a:r>
              <a:rPr lang="en-US" altLang="zh-CN" sz="2800" b="1" i="1" smtClean="0">
                <a:ea typeface="黑体" pitchFamily="2" charset="-122"/>
              </a:rPr>
              <a:t>T= integer</a:t>
            </a:r>
            <a:r>
              <a:rPr lang="en-US" altLang="zh-CN" sz="2800" b="1" smtClean="0">
                <a:ea typeface="黑体" pitchFamily="2" charset="-122"/>
              </a:rPr>
              <a:t>)</a:t>
            </a:r>
          </a:p>
          <a:p>
            <a:pPr algn="just">
              <a:buFontTx/>
              <a:buNone/>
            </a:pPr>
            <a:endParaRPr lang="en-US" altLang="zh-CN" sz="2800" b="1" smtClean="0">
              <a:ea typeface="黑体" pitchFamily="2" charset="-122"/>
            </a:endParaRPr>
          </a:p>
          <a:p>
            <a:pPr algn="just">
              <a:buFontTx/>
              <a:buNone/>
            </a:pPr>
            <a:r>
              <a:rPr lang="en-US" altLang="zh-CN" sz="2800" b="1" smtClean="0">
                <a:ea typeface="黑体" pitchFamily="2" charset="-122"/>
              </a:rPr>
              <a:t>(State If)</a:t>
            </a:r>
          </a:p>
          <a:p>
            <a:pPr algn="just">
              <a:buFontTx/>
              <a:buNone/>
            </a:pPr>
            <a:endParaRPr lang="en-US" altLang="zh-CN" sz="2800" b="1" smtClean="0">
              <a:ea typeface="黑体" pitchFamily="2" charset="-122"/>
            </a:endParaRPr>
          </a:p>
          <a:p>
            <a:pPr algn="just">
              <a:buFontTx/>
              <a:buNone/>
            </a:pPr>
            <a:endParaRPr lang="en-US" altLang="zh-CN" sz="2800" b="1" i="1" smtClean="0">
              <a:sym typeface="Symbol" pitchFamily="18" charset="2"/>
            </a:endParaRPr>
          </a:p>
          <a:p>
            <a:pPr algn="just">
              <a:buFontTx/>
              <a:buNone/>
            </a:pPr>
            <a:r>
              <a:rPr lang="en-US" altLang="zh-CN" sz="2800" b="1" smtClean="0">
                <a:ea typeface="黑体" pitchFamily="2" charset="-122"/>
              </a:rPr>
              <a:t>(State While)</a:t>
            </a:r>
            <a:endParaRPr lang="zh-CN" altLang="en-US" sz="2800" b="1" smtClean="0">
              <a:ea typeface="黑体" pitchFamily="2" charset="-122"/>
            </a:endParaRPr>
          </a:p>
        </p:txBody>
      </p:sp>
      <p:grpSp>
        <p:nvGrpSpPr>
          <p:cNvPr id="47108" name="Group 4"/>
          <p:cNvGrpSpPr>
            <a:grpSpLocks/>
          </p:cNvGrpSpPr>
          <p:nvPr/>
        </p:nvGrpSpPr>
        <p:grpSpPr bwMode="auto">
          <a:xfrm>
            <a:off x="4643438" y="1916113"/>
            <a:ext cx="3960812" cy="762000"/>
            <a:chOff x="2971" y="3702"/>
            <a:chExt cx="2404" cy="480"/>
          </a:xfrm>
        </p:grpSpPr>
        <p:sp>
          <p:nvSpPr>
            <p:cNvPr id="47115"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id : </a:t>
              </a:r>
              <a:r>
                <a:rPr lang="en-US" altLang="zh-CN" sz="2800" i="1"/>
                <a:t>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E</a:t>
              </a:r>
              <a:r>
                <a:rPr lang="en-US" altLang="zh-CN" sz="2800"/>
                <a:t> : </a:t>
              </a:r>
              <a:r>
                <a:rPr lang="en-US" altLang="zh-CN" sz="2800" i="1"/>
                <a:t>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id := </a:t>
              </a:r>
              <a:r>
                <a:rPr lang="en-US" altLang="zh-CN" sz="2800" i="1"/>
                <a:t>E</a:t>
              </a:r>
              <a:r>
                <a:rPr lang="en-US" altLang="zh-CN" sz="2800"/>
                <a:t> : </a:t>
              </a:r>
              <a:r>
                <a:rPr lang="en-US" altLang="zh-CN" sz="2800" i="1"/>
                <a:t>void</a:t>
              </a:r>
            </a:p>
          </p:txBody>
        </p:sp>
        <p:sp>
          <p:nvSpPr>
            <p:cNvPr id="47116"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109" name="Group 7"/>
          <p:cNvGrpSpPr>
            <a:grpSpLocks/>
          </p:cNvGrpSpPr>
          <p:nvPr/>
        </p:nvGrpSpPr>
        <p:grpSpPr bwMode="auto">
          <a:xfrm>
            <a:off x="3708400" y="3500438"/>
            <a:ext cx="4967288" cy="762000"/>
            <a:chOff x="2971" y="3702"/>
            <a:chExt cx="2404" cy="480"/>
          </a:xfrm>
        </p:grpSpPr>
        <p:sp>
          <p:nvSpPr>
            <p:cNvPr id="47113"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a:t> : </a:t>
              </a:r>
              <a:r>
                <a:rPr lang="en-US" altLang="zh-CN" sz="2800" i="1"/>
                <a:t>boolean</a:t>
              </a:r>
              <a:r>
                <a:rPr lang="en-US" altLang="zh-CN" sz="2800"/>
                <a:t>,  </a:t>
              </a:r>
              <a:r>
                <a:rPr lang="en-US" altLang="zh-CN" sz="2800">
                  <a:sym typeface="Symbol" pitchFamily="18" charset="2"/>
                </a:rPr>
                <a:t> </a:t>
              </a:r>
              <a:r>
                <a:rPr lang="en-US" altLang="zh-CN" sz="2800"/>
                <a:t>|</a:t>
              </a:r>
              <a:r>
                <a:rPr lang="en-US" altLang="zh-CN" sz="2800">
                  <a:sym typeface="Symbol" pitchFamily="18" charset="2"/>
                </a:rPr>
                <a:t></a:t>
              </a:r>
              <a:r>
                <a:rPr lang="en-US" altLang="zh-CN" sz="2800"/>
                <a:t> </a:t>
              </a:r>
              <a:r>
                <a:rPr lang="en-US" altLang="zh-CN" sz="2800" i="1"/>
                <a:t>S</a:t>
              </a:r>
              <a:r>
                <a:rPr lang="en-US" altLang="zh-CN" sz="2800"/>
                <a:t> : </a:t>
              </a:r>
              <a:r>
                <a:rPr lang="en-US" altLang="zh-CN" sz="2800" i="1"/>
                <a:t>void</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if </a:t>
              </a:r>
              <a:r>
                <a:rPr lang="en-US" altLang="zh-CN" sz="2800" i="1"/>
                <a:t>E</a:t>
              </a:r>
              <a:r>
                <a:rPr lang="en-US" altLang="zh-CN" sz="2800"/>
                <a:t> then </a:t>
              </a:r>
              <a:r>
                <a:rPr lang="en-US" altLang="zh-CN" sz="2800" i="1"/>
                <a:t>S</a:t>
              </a:r>
              <a:r>
                <a:rPr lang="en-US" altLang="zh-CN" sz="2800"/>
                <a:t> : </a:t>
              </a:r>
              <a:r>
                <a:rPr lang="en-US" altLang="zh-CN" sz="2800" i="1"/>
                <a:t>void</a:t>
              </a:r>
            </a:p>
          </p:txBody>
        </p:sp>
        <p:sp>
          <p:nvSpPr>
            <p:cNvPr id="47114"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110" name="Group 10"/>
          <p:cNvGrpSpPr>
            <a:grpSpLocks/>
          </p:cNvGrpSpPr>
          <p:nvPr/>
        </p:nvGrpSpPr>
        <p:grpSpPr bwMode="auto">
          <a:xfrm>
            <a:off x="3635375" y="5013325"/>
            <a:ext cx="5040313" cy="762000"/>
            <a:chOff x="2971" y="3702"/>
            <a:chExt cx="2404" cy="480"/>
          </a:xfrm>
        </p:grpSpPr>
        <p:sp>
          <p:nvSpPr>
            <p:cNvPr id="47111"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a:t> : </a:t>
              </a:r>
              <a:r>
                <a:rPr lang="en-US" altLang="zh-CN" sz="2800" i="1"/>
                <a:t>boolean</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S</a:t>
              </a:r>
              <a:r>
                <a:rPr lang="en-US" altLang="zh-CN" sz="2800"/>
                <a:t> : </a:t>
              </a:r>
              <a:r>
                <a:rPr lang="en-US" altLang="zh-CN" sz="2800" i="1"/>
                <a:t>void</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while </a:t>
              </a:r>
              <a:r>
                <a:rPr lang="en-US" altLang="zh-CN" sz="2800" i="1"/>
                <a:t>E</a:t>
              </a:r>
              <a:r>
                <a:rPr lang="en-US" altLang="zh-CN" sz="2800"/>
                <a:t> do </a:t>
              </a:r>
              <a:r>
                <a:rPr lang="en-US" altLang="zh-CN" sz="2800" i="1"/>
                <a:t>S</a:t>
              </a:r>
              <a:r>
                <a:rPr lang="en-US" altLang="zh-CN" sz="2800"/>
                <a:t>: </a:t>
              </a:r>
              <a:r>
                <a:rPr lang="en-US" altLang="zh-CN" sz="2800" i="1"/>
                <a:t>void</a:t>
              </a:r>
            </a:p>
          </p:txBody>
        </p:sp>
        <p:sp>
          <p:nvSpPr>
            <p:cNvPr id="47112"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813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定型规则</a:t>
            </a:r>
            <a:r>
              <a:rPr lang="zh-CN" altLang="en-US" b="1" smtClean="0"/>
              <a:t>——</a:t>
            </a:r>
            <a:r>
              <a:rPr lang="zh-CN" altLang="en-US" b="1" smtClean="0">
                <a:latin typeface="宋体" charset="-122"/>
              </a:rPr>
              <a:t>语句</a:t>
            </a:r>
          </a:p>
          <a:p>
            <a:pPr algn="just">
              <a:buFontTx/>
              <a:buNone/>
            </a:pPr>
            <a:r>
              <a:rPr lang="en-US" altLang="zh-CN" sz="2800" b="1" smtClean="0">
                <a:ea typeface="黑体" pitchFamily="2" charset="-122"/>
              </a:rPr>
              <a:t>(State Seq) 	</a:t>
            </a:r>
          </a:p>
          <a:p>
            <a:pPr algn="just">
              <a:buFontTx/>
              <a:buNone/>
            </a:pPr>
            <a:endParaRPr lang="en-US" altLang="zh-CN" sz="2800" b="1" smtClean="0">
              <a:ea typeface="黑体" pitchFamily="2" charset="-122"/>
            </a:endParaRPr>
          </a:p>
          <a:p>
            <a:pPr algn="just">
              <a:buFontTx/>
              <a:buNone/>
            </a:pPr>
            <a:endParaRPr lang="en-US" altLang="zh-CN" sz="2800" b="1" smtClean="0">
              <a:ea typeface="黑体" pitchFamily="2" charset="-122"/>
            </a:endParaRPr>
          </a:p>
        </p:txBody>
      </p:sp>
      <p:grpSp>
        <p:nvGrpSpPr>
          <p:cNvPr id="48132" name="Group 4"/>
          <p:cNvGrpSpPr>
            <a:grpSpLocks/>
          </p:cNvGrpSpPr>
          <p:nvPr/>
        </p:nvGrpSpPr>
        <p:grpSpPr bwMode="auto">
          <a:xfrm>
            <a:off x="3708400" y="2060575"/>
            <a:ext cx="4537075" cy="762000"/>
            <a:chOff x="2971" y="3702"/>
            <a:chExt cx="2404" cy="480"/>
          </a:xfrm>
        </p:grpSpPr>
        <p:sp>
          <p:nvSpPr>
            <p:cNvPr id="48133"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S</a:t>
              </a:r>
              <a:r>
                <a:rPr lang="en-US" altLang="zh-CN" sz="2800" baseline="-25000"/>
                <a:t>1</a:t>
              </a:r>
              <a:r>
                <a:rPr lang="en-US" altLang="zh-CN" sz="2800"/>
                <a:t>: </a:t>
              </a:r>
              <a:r>
                <a:rPr lang="en-US" altLang="zh-CN" sz="2800" i="1"/>
                <a:t>void</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S</a:t>
              </a:r>
              <a:r>
                <a:rPr lang="en-US" altLang="zh-CN" sz="2800" baseline="-25000"/>
                <a:t>2</a:t>
              </a:r>
              <a:r>
                <a:rPr lang="en-US" altLang="zh-CN" sz="2800"/>
                <a:t>: </a:t>
              </a:r>
              <a:r>
                <a:rPr lang="en-US" altLang="zh-CN" sz="2800" i="1"/>
                <a:t>void</a:t>
              </a:r>
              <a:endParaRPr lang="en-US" altLang="zh-CN" sz="2800" i="1"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S</a:t>
              </a:r>
              <a:r>
                <a:rPr lang="en-US" altLang="zh-CN" sz="2800" baseline="-25000"/>
                <a:t>1</a:t>
              </a:r>
              <a:r>
                <a:rPr lang="en-US" altLang="zh-CN" sz="2800"/>
                <a:t>; </a:t>
              </a:r>
              <a:r>
                <a:rPr lang="en-US" altLang="zh-CN" sz="2800" i="1"/>
                <a:t>S</a:t>
              </a:r>
              <a:r>
                <a:rPr lang="en-US" altLang="zh-CN" sz="2800" baseline="-25000"/>
                <a:t>2</a:t>
              </a:r>
              <a:r>
                <a:rPr lang="en-US" altLang="zh-CN" sz="2800"/>
                <a:t> : </a:t>
              </a:r>
              <a:r>
                <a:rPr lang="en-US" altLang="zh-CN" sz="2800" i="1"/>
                <a:t>void</a:t>
              </a:r>
            </a:p>
          </p:txBody>
        </p:sp>
        <p:sp>
          <p:nvSpPr>
            <p:cNvPr id="48134"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4915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5.3.3</a:t>
            </a:r>
            <a:r>
              <a:rPr lang="zh-CN" altLang="en-US" b="1" smtClean="0">
                <a:latin typeface="宋体" charset="-122"/>
              </a:rPr>
              <a:t> </a:t>
            </a:r>
            <a:r>
              <a:rPr lang="zh-CN" altLang="en-US" b="1" smtClean="0"/>
              <a:t>类型检查</a:t>
            </a:r>
          </a:p>
          <a:p>
            <a:pPr>
              <a:buFontTx/>
              <a:buNone/>
            </a:pPr>
            <a:r>
              <a:rPr lang="zh-CN" altLang="en-US" b="1" smtClean="0"/>
              <a:t>设计语法制导的类型检查器</a:t>
            </a:r>
            <a:endParaRPr lang="zh-CN" altLang="en-US" b="1" smtClean="0">
              <a:latin typeface="宋体" charset="-122"/>
            </a:endParaRPr>
          </a:p>
          <a:p>
            <a:pPr lvl="1"/>
            <a:r>
              <a:rPr lang="zh-CN" altLang="en-US" b="1" smtClean="0"/>
              <a:t>设计依据是上节的类型系统</a:t>
            </a:r>
          </a:p>
          <a:p>
            <a:pPr lvl="1"/>
            <a:r>
              <a:rPr lang="zh-CN" altLang="en-US" b="1" smtClean="0"/>
              <a:t>类型环境</a:t>
            </a:r>
            <a:r>
              <a:rPr lang="zh-CN" altLang="en-US" b="1" smtClean="0">
                <a:sym typeface="Symbol" pitchFamily="18" charset="2"/>
              </a:rPr>
              <a:t>的</a:t>
            </a:r>
            <a:r>
              <a:rPr lang="zh-CN" altLang="en-US" b="1" smtClean="0"/>
              <a:t>信息进入符号表</a:t>
            </a:r>
          </a:p>
          <a:p>
            <a:pPr lvl="1"/>
            <a:r>
              <a:rPr lang="zh-CN" altLang="en-US" b="1" smtClean="0"/>
              <a:t>对类型表达式采用抽象语法</a:t>
            </a:r>
          </a:p>
          <a:p>
            <a:pPr lvl="1">
              <a:buFontTx/>
              <a:buNone/>
            </a:pPr>
            <a:r>
              <a:rPr lang="zh-CN" altLang="en-US" b="1" smtClean="0"/>
              <a:t>	 具体：</a:t>
            </a:r>
            <a:r>
              <a:rPr lang="en-US" altLang="zh-CN" b="1" smtClean="0">
                <a:ea typeface="黑体" pitchFamily="2" charset="-122"/>
              </a:rPr>
              <a:t>array [</a:t>
            </a:r>
            <a:r>
              <a:rPr lang="en-US" altLang="zh-CN" b="1" i="1" smtClean="0">
                <a:ea typeface="黑体" pitchFamily="2" charset="-122"/>
              </a:rPr>
              <a:t>N</a:t>
            </a:r>
            <a:r>
              <a:rPr lang="en-US" altLang="zh-CN" b="1" smtClean="0">
                <a:ea typeface="黑体" pitchFamily="2" charset="-122"/>
              </a:rPr>
              <a:t>] of </a:t>
            </a:r>
            <a:r>
              <a:rPr lang="en-US" altLang="zh-CN" b="1" i="1" smtClean="0">
                <a:ea typeface="黑体" pitchFamily="2" charset="-122"/>
              </a:rPr>
              <a:t>T	</a:t>
            </a:r>
            <a:r>
              <a:rPr lang="zh-CN" altLang="en-US" b="1" smtClean="0"/>
              <a:t>抽象：</a:t>
            </a:r>
            <a:r>
              <a:rPr lang="en-US" altLang="zh-CN" b="1" i="1" smtClean="0">
                <a:ea typeface="黑体" pitchFamily="2" charset="-122"/>
              </a:rPr>
              <a:t>array </a:t>
            </a:r>
            <a:r>
              <a:rPr lang="en-US" altLang="zh-CN" b="1" smtClean="0">
                <a:ea typeface="黑体" pitchFamily="2" charset="-122"/>
              </a:rPr>
              <a:t>(</a:t>
            </a:r>
            <a:r>
              <a:rPr lang="en-US" altLang="zh-CN" b="1" i="1" smtClean="0">
                <a:ea typeface="黑体" pitchFamily="2" charset="-122"/>
              </a:rPr>
              <a:t>N</a:t>
            </a:r>
            <a:r>
              <a:rPr lang="en-US" altLang="zh-CN" b="1" smtClean="0">
                <a:ea typeface="黑体" pitchFamily="2" charset="-122"/>
              </a:rPr>
              <a:t>, </a:t>
            </a:r>
            <a:r>
              <a:rPr lang="en-US" altLang="zh-CN" b="1" i="1" smtClean="0">
                <a:ea typeface="黑体" pitchFamily="2" charset="-122"/>
              </a:rPr>
              <a:t>T</a:t>
            </a:r>
            <a:r>
              <a:rPr lang="en-US" altLang="zh-CN" b="1" smtClean="0">
                <a:ea typeface="黑体" pitchFamily="2" charset="-122"/>
              </a:rPr>
              <a:t>)</a:t>
            </a:r>
          </a:p>
          <a:p>
            <a:pPr lvl="1">
              <a:buFontTx/>
              <a:buNone/>
            </a:pPr>
            <a:r>
              <a:rPr lang="zh-CN" altLang="en-US" b="1" smtClean="0">
                <a:ea typeface="黑体" pitchFamily="2" charset="-122"/>
              </a:rPr>
              <a:t>	 		</a:t>
            </a:r>
            <a:r>
              <a:rPr lang="en-US" altLang="zh-CN" b="1" smtClean="0">
                <a:sym typeface="Symbol" pitchFamily="18" charset="2"/>
              </a:rPr>
              <a:t></a:t>
            </a:r>
            <a:r>
              <a:rPr lang="en-US" altLang="zh-CN" b="1" i="1" smtClean="0">
                <a:ea typeface="黑体" pitchFamily="2" charset="-122"/>
              </a:rPr>
              <a:t>T</a:t>
            </a:r>
            <a:r>
              <a:rPr lang="en-US" altLang="zh-CN" b="1" smtClean="0">
                <a:ea typeface="黑体" pitchFamily="2" charset="-122"/>
              </a:rPr>
              <a:t> 				  </a:t>
            </a:r>
            <a:r>
              <a:rPr lang="en-US" altLang="zh-CN" b="1" i="1" smtClean="0">
                <a:ea typeface="黑体" pitchFamily="2" charset="-122"/>
              </a:rPr>
              <a:t>pointer </a:t>
            </a:r>
            <a:r>
              <a:rPr lang="en-US" altLang="zh-CN" b="1" smtClean="0">
                <a:ea typeface="黑体" pitchFamily="2" charset="-122"/>
              </a:rPr>
              <a:t>(</a:t>
            </a:r>
            <a:r>
              <a:rPr lang="en-US" altLang="zh-CN" b="1" i="1" smtClean="0">
                <a:ea typeface="黑体" pitchFamily="2" charset="-122"/>
              </a:rPr>
              <a:t>T</a:t>
            </a:r>
            <a:r>
              <a:rPr lang="en-US" altLang="zh-CN" b="1" smtClean="0">
                <a:ea typeface="黑体" pitchFamily="2" charset="-122"/>
              </a:rPr>
              <a:t>)</a:t>
            </a:r>
            <a:endParaRPr lang="zh-CN" altLang="en-US" b="1" smtClean="0"/>
          </a:p>
          <a:p>
            <a:pPr lvl="1"/>
            <a:r>
              <a:rPr lang="zh-CN" altLang="en-US" b="1" smtClean="0"/>
              <a:t>考虑到报错的需要，增加了类型</a:t>
            </a:r>
            <a:r>
              <a:rPr lang="en-US" altLang="zh-CN" b="1" i="1" smtClean="0"/>
              <a:t>type_error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017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5.3.3</a:t>
            </a:r>
            <a:r>
              <a:rPr lang="zh-CN" altLang="en-US" b="1" smtClean="0">
                <a:latin typeface="宋体" charset="-122"/>
              </a:rPr>
              <a:t> </a:t>
            </a:r>
            <a:r>
              <a:rPr lang="zh-CN" altLang="en-US" b="1" smtClean="0"/>
              <a:t>类型检查——声明语句</a:t>
            </a:r>
            <a:endParaRPr lang="zh-CN" altLang="en-US" b="1" smtClean="0">
              <a:latin typeface="宋体" charset="-122"/>
            </a:endParaRP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D</a:t>
            </a:r>
            <a:r>
              <a:rPr lang="en-US" altLang="zh-CN" b="1" smtClean="0"/>
              <a:t>;</a:t>
            </a:r>
            <a:r>
              <a:rPr lang="en-US" altLang="zh-CN" b="1" i="1" smtClean="0"/>
              <a:t> D</a:t>
            </a: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 T 	</a:t>
            </a:r>
            <a:r>
              <a:rPr lang="en-US" altLang="zh-CN" b="1" smtClean="0"/>
              <a:t>{</a:t>
            </a:r>
            <a:r>
              <a:rPr lang="en-US" altLang="zh-CN" b="1" i="1" smtClean="0"/>
              <a:t>addtype </a:t>
            </a:r>
            <a:r>
              <a:rPr lang="en-US" altLang="zh-CN" b="1" smtClean="0"/>
              <a:t>(id</a:t>
            </a:r>
            <a:r>
              <a:rPr lang="en-US" altLang="zh-CN" b="1" i="1" smtClean="0"/>
              <a:t>.entry</a:t>
            </a:r>
            <a:r>
              <a:rPr lang="en-US" altLang="zh-CN" b="1" smtClean="0"/>
              <a:t>,</a:t>
            </a:r>
            <a:r>
              <a:rPr lang="en-US" altLang="zh-CN" b="1" i="1" smtClean="0"/>
              <a:t> T.type</a:t>
            </a:r>
            <a:r>
              <a:rPr lang="en-US" altLang="zh-CN" b="1" smtClean="0"/>
              <a:t>)}</a:t>
            </a:r>
          </a:p>
          <a:p>
            <a:pPr>
              <a:buFontTx/>
              <a:buNone/>
            </a:pPr>
            <a:r>
              <a:rPr lang="en-US" altLang="zh-CN" b="1" smtClean="0"/>
              <a:t>			</a:t>
            </a:r>
            <a:r>
              <a:rPr lang="en-US" altLang="zh-CN" b="1" i="1" smtClean="0"/>
              <a:t>addtype</a:t>
            </a:r>
            <a:r>
              <a:rPr lang="zh-CN" altLang="en-US" b="1" smtClean="0"/>
              <a:t>：把类型信息填入符号表</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120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5.3.3</a:t>
            </a:r>
            <a:r>
              <a:rPr lang="zh-CN" altLang="en-US" b="1" smtClean="0">
                <a:latin typeface="宋体" charset="-122"/>
              </a:rPr>
              <a:t> </a:t>
            </a:r>
            <a:r>
              <a:rPr lang="zh-CN" altLang="en-US" b="1" smtClean="0"/>
              <a:t>类型检查——声明语句</a:t>
            </a:r>
            <a:endParaRPr lang="zh-CN" altLang="en-US" b="1" smtClean="0">
              <a:latin typeface="宋体" charset="-122"/>
            </a:endParaRP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D</a:t>
            </a:r>
            <a:r>
              <a:rPr lang="en-US" altLang="zh-CN" b="1" smtClean="0"/>
              <a:t>;</a:t>
            </a:r>
            <a:r>
              <a:rPr lang="en-US" altLang="zh-CN" b="1" i="1" smtClean="0"/>
              <a:t> D</a:t>
            </a: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 T 	</a:t>
            </a:r>
            <a:r>
              <a:rPr lang="en-US" altLang="zh-CN" b="1" smtClean="0"/>
              <a:t>{</a:t>
            </a:r>
            <a:r>
              <a:rPr lang="en-US" altLang="zh-CN" b="1" i="1" smtClean="0"/>
              <a:t>addtype </a:t>
            </a:r>
            <a:r>
              <a:rPr lang="en-US" altLang="zh-CN" b="1" smtClean="0"/>
              <a:t>(id</a:t>
            </a:r>
            <a:r>
              <a:rPr lang="en-US" altLang="zh-CN" b="1" i="1" smtClean="0"/>
              <a:t>.entry</a:t>
            </a:r>
            <a:r>
              <a:rPr lang="en-US" altLang="zh-CN" b="1" smtClean="0"/>
              <a:t>,</a:t>
            </a:r>
            <a:r>
              <a:rPr lang="en-US" altLang="zh-CN" b="1" i="1" smtClean="0"/>
              <a:t> T.type</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boolean 	{</a:t>
            </a:r>
            <a:r>
              <a:rPr lang="en-US" altLang="zh-CN" b="1" i="1" smtClean="0"/>
              <a:t>T.type </a:t>
            </a:r>
            <a:r>
              <a:rPr lang="en-US" altLang="zh-CN" b="1" smtClean="0"/>
              <a:t>=</a:t>
            </a:r>
            <a:r>
              <a:rPr lang="en-US" altLang="zh-CN" b="1" i="1" smtClean="0"/>
              <a:t> boolean</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integer</a:t>
            </a:r>
            <a:r>
              <a:rPr lang="en-US" altLang="zh-CN" b="1" i="1" smtClean="0"/>
              <a:t> 	</a:t>
            </a:r>
            <a:r>
              <a:rPr lang="en-US" altLang="zh-CN" b="1" smtClean="0"/>
              <a:t>{</a:t>
            </a:r>
            <a:r>
              <a:rPr lang="en-US" altLang="zh-CN" b="1" i="1" smtClean="0"/>
              <a:t>T.type </a:t>
            </a:r>
            <a:r>
              <a:rPr lang="en-US" altLang="zh-CN" b="1" smtClean="0"/>
              <a:t>=</a:t>
            </a:r>
            <a:r>
              <a:rPr lang="en-US" altLang="zh-CN" b="1" i="1" smtClean="0"/>
              <a:t> integer</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ea typeface="黑体" pitchFamily="2" charset="-122"/>
                <a:sym typeface="Symbol" pitchFamily="18" charset="2"/>
              </a:rPr>
              <a:t></a:t>
            </a:r>
            <a:r>
              <a:rPr lang="en-US" altLang="zh-CN" b="1" i="1" smtClean="0"/>
              <a:t>T</a:t>
            </a:r>
            <a:r>
              <a:rPr lang="en-US" altLang="zh-CN" b="1" baseline="-30000" smtClean="0"/>
              <a:t>1</a:t>
            </a:r>
            <a:r>
              <a:rPr lang="en-US" altLang="zh-CN" b="1" i="1" baseline="-30000" smtClean="0"/>
              <a:t> 	 	</a:t>
            </a:r>
            <a:r>
              <a:rPr lang="en-US" altLang="zh-CN" b="1" smtClean="0"/>
              <a:t>{</a:t>
            </a:r>
            <a:r>
              <a:rPr lang="en-US" altLang="zh-CN" b="1" i="1" smtClean="0"/>
              <a:t>T.type </a:t>
            </a:r>
            <a:r>
              <a:rPr lang="en-US" altLang="zh-CN" b="1" smtClean="0"/>
              <a:t>=</a:t>
            </a:r>
            <a:r>
              <a:rPr lang="en-US" altLang="zh-CN" b="1" i="1" smtClean="0"/>
              <a:t> pointer</a:t>
            </a:r>
            <a:r>
              <a:rPr lang="en-US" altLang="zh-CN" b="1" smtClean="0"/>
              <a:t>(</a:t>
            </a:r>
            <a:r>
              <a:rPr lang="en-US" altLang="zh-CN" b="1" i="1" smtClean="0"/>
              <a:t>T</a:t>
            </a:r>
            <a:r>
              <a:rPr lang="en-US" altLang="zh-CN" b="1" baseline="-30000" smtClean="0"/>
              <a:t>1</a:t>
            </a:r>
            <a:r>
              <a:rPr lang="en-US" altLang="zh-CN" b="1" smtClean="0"/>
              <a:t>.</a:t>
            </a:r>
            <a:r>
              <a:rPr lang="en-US" altLang="zh-CN" b="1" i="1" smtClean="0"/>
              <a:t>type</a:t>
            </a:r>
            <a:r>
              <a:rPr lang="en-US" altLang="zh-CN" b="1" smtClean="0"/>
              <a:t>)}</a:t>
            </a:r>
          </a:p>
          <a:p>
            <a:pPr>
              <a:buFontTx/>
              <a:buNone/>
            </a:pPr>
            <a:endParaRPr lang="en-US" altLang="zh-CN"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614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en-US" altLang="zh-CN" b="1" smtClean="0"/>
              <a:t>1</a:t>
            </a:r>
            <a:r>
              <a:rPr lang="zh-CN" altLang="en-US" b="1" smtClean="0"/>
              <a:t>、程序运行时的执行错误分成两类</a:t>
            </a:r>
          </a:p>
          <a:p>
            <a:r>
              <a:rPr lang="zh-CN" altLang="en-US" b="1" smtClean="0"/>
              <a:t>会被捕获的错误</a:t>
            </a:r>
            <a:r>
              <a:rPr lang="zh-CN" altLang="en-US" b="1" smtClean="0">
                <a:cs typeface="Times New Roman" pitchFamily="18" charset="0"/>
              </a:rPr>
              <a:t>（</a:t>
            </a:r>
            <a:r>
              <a:rPr lang="en-US" altLang="zh-CN" b="1" i="1" smtClean="0"/>
              <a:t>trapped error</a:t>
            </a:r>
            <a:r>
              <a:rPr lang="en-US" altLang="zh-CN" b="1" smtClean="0">
                <a:cs typeface="Times New Roman" pitchFamily="18" charset="0"/>
              </a:rPr>
              <a:t>）</a:t>
            </a:r>
          </a:p>
          <a:p>
            <a:pPr lvl="1"/>
            <a:r>
              <a:rPr lang="zh-CN" altLang="en-US" b="1" smtClean="0"/>
              <a:t>例：</a:t>
            </a:r>
            <a:r>
              <a:rPr lang="zh-CN" altLang="en-US" b="1" smtClean="0">
                <a:cs typeface="Times New Roman" pitchFamily="18" charset="0"/>
              </a:rPr>
              <a:t>非法指令错误、非法内存访问</a:t>
            </a:r>
            <a:endParaRPr lang="zh-CN" altLang="en-US" b="1" smtClean="0"/>
          </a:p>
          <a:p>
            <a:pPr lvl="1"/>
            <a:endParaRPr lang="zh-CN" altLang="en-US" b="1" smtClean="0"/>
          </a:p>
          <a:p>
            <a:pPr lvl="1"/>
            <a:endParaRPr lang="zh-CN" altLang="en-US" b="1" smtClean="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222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5.3.3</a:t>
            </a:r>
            <a:r>
              <a:rPr lang="zh-CN" altLang="en-US" b="1" smtClean="0">
                <a:latin typeface="宋体" charset="-122"/>
              </a:rPr>
              <a:t> </a:t>
            </a:r>
            <a:r>
              <a:rPr lang="zh-CN" altLang="en-US" b="1" smtClean="0"/>
              <a:t>类型检查——声明语句</a:t>
            </a:r>
            <a:endParaRPr lang="zh-CN" altLang="en-US" b="1" smtClean="0">
              <a:latin typeface="宋体" charset="-122"/>
            </a:endParaRP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D</a:t>
            </a:r>
            <a:r>
              <a:rPr lang="en-US" altLang="zh-CN" b="1" smtClean="0"/>
              <a:t>;</a:t>
            </a:r>
            <a:r>
              <a:rPr lang="en-US" altLang="zh-CN" b="1" i="1" smtClean="0"/>
              <a:t> D</a:t>
            </a: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 T 	</a:t>
            </a:r>
            <a:r>
              <a:rPr lang="en-US" altLang="zh-CN" b="1" smtClean="0"/>
              <a:t>{</a:t>
            </a:r>
            <a:r>
              <a:rPr lang="en-US" altLang="zh-CN" b="1" i="1" smtClean="0"/>
              <a:t>addtype </a:t>
            </a:r>
            <a:r>
              <a:rPr lang="en-US" altLang="zh-CN" b="1" smtClean="0"/>
              <a:t>(id</a:t>
            </a:r>
            <a:r>
              <a:rPr lang="en-US" altLang="zh-CN" b="1" i="1" smtClean="0"/>
              <a:t>.entry</a:t>
            </a:r>
            <a:r>
              <a:rPr lang="en-US" altLang="zh-CN" b="1" smtClean="0"/>
              <a:t>,</a:t>
            </a:r>
            <a:r>
              <a:rPr lang="en-US" altLang="zh-CN" b="1" i="1" smtClean="0"/>
              <a:t> T.type</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boolean 	{</a:t>
            </a:r>
            <a:r>
              <a:rPr lang="en-US" altLang="zh-CN" b="1" i="1" smtClean="0"/>
              <a:t>T.type </a:t>
            </a:r>
            <a:r>
              <a:rPr lang="en-US" altLang="zh-CN" b="1" smtClean="0"/>
              <a:t>=</a:t>
            </a:r>
            <a:r>
              <a:rPr lang="en-US" altLang="zh-CN" b="1" i="1" smtClean="0"/>
              <a:t> boolean</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integer</a:t>
            </a:r>
            <a:r>
              <a:rPr lang="en-US" altLang="zh-CN" b="1" i="1" smtClean="0"/>
              <a:t> 	</a:t>
            </a:r>
            <a:r>
              <a:rPr lang="en-US" altLang="zh-CN" b="1" smtClean="0"/>
              <a:t>{</a:t>
            </a:r>
            <a:r>
              <a:rPr lang="en-US" altLang="zh-CN" b="1" i="1" smtClean="0"/>
              <a:t>T.type </a:t>
            </a:r>
            <a:r>
              <a:rPr lang="en-US" altLang="zh-CN" b="1" smtClean="0"/>
              <a:t>=</a:t>
            </a:r>
            <a:r>
              <a:rPr lang="en-US" altLang="zh-CN" b="1" i="1" smtClean="0"/>
              <a:t> integer</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ea typeface="黑体" pitchFamily="2" charset="-122"/>
                <a:sym typeface="Symbol" pitchFamily="18" charset="2"/>
              </a:rPr>
              <a:t></a:t>
            </a:r>
            <a:r>
              <a:rPr lang="en-US" altLang="zh-CN" b="1" i="1" smtClean="0"/>
              <a:t>T</a:t>
            </a:r>
            <a:r>
              <a:rPr lang="en-US" altLang="zh-CN" b="1" baseline="-30000" smtClean="0"/>
              <a:t>1</a:t>
            </a:r>
            <a:r>
              <a:rPr lang="en-US" altLang="zh-CN" b="1" i="1" baseline="-30000" smtClean="0"/>
              <a:t> 	 	</a:t>
            </a:r>
            <a:r>
              <a:rPr lang="en-US" altLang="zh-CN" b="1" smtClean="0"/>
              <a:t>{</a:t>
            </a:r>
            <a:r>
              <a:rPr lang="en-US" altLang="zh-CN" b="1" i="1" smtClean="0"/>
              <a:t>T.type </a:t>
            </a:r>
            <a:r>
              <a:rPr lang="en-US" altLang="zh-CN" b="1" smtClean="0"/>
              <a:t>=</a:t>
            </a:r>
            <a:r>
              <a:rPr lang="en-US" altLang="zh-CN" b="1" i="1" smtClean="0"/>
              <a:t> pointer</a:t>
            </a:r>
            <a:r>
              <a:rPr lang="en-US" altLang="zh-CN" b="1" smtClean="0"/>
              <a:t>(</a:t>
            </a:r>
            <a:r>
              <a:rPr lang="en-US" altLang="zh-CN" b="1" i="1" smtClean="0"/>
              <a:t>T</a:t>
            </a:r>
            <a:r>
              <a:rPr lang="en-US" altLang="zh-CN" b="1" baseline="-30000" smtClean="0"/>
              <a:t>1</a:t>
            </a:r>
            <a:r>
              <a:rPr lang="en-US" altLang="zh-CN" b="1" smtClean="0"/>
              <a:t>.</a:t>
            </a:r>
            <a:r>
              <a:rPr lang="en-US" altLang="zh-CN" b="1" i="1" smtClean="0"/>
              <a:t>type</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array</a:t>
            </a:r>
            <a:r>
              <a:rPr lang="en-US" altLang="zh-CN" b="1" i="1" smtClean="0"/>
              <a:t> </a:t>
            </a:r>
            <a:r>
              <a:rPr lang="en-US" altLang="zh-CN" b="1" smtClean="0"/>
              <a:t>[num] of</a:t>
            </a:r>
            <a:r>
              <a:rPr lang="en-US" altLang="zh-CN" b="1" i="1" smtClean="0"/>
              <a:t> T</a:t>
            </a:r>
            <a:r>
              <a:rPr lang="en-US" altLang="zh-CN" b="1" baseline="-30000" smtClean="0"/>
              <a:t>1</a:t>
            </a:r>
            <a:r>
              <a:rPr lang="en-US" altLang="zh-CN" b="1" i="1" smtClean="0"/>
              <a:t> </a:t>
            </a:r>
          </a:p>
          <a:p>
            <a:pPr>
              <a:buFontTx/>
              <a:buNone/>
            </a:pPr>
            <a:r>
              <a:rPr lang="en-US" altLang="zh-CN" b="1" i="1" smtClean="0"/>
              <a:t>			</a:t>
            </a:r>
            <a:r>
              <a:rPr lang="en-US" altLang="zh-CN" b="1" smtClean="0"/>
              <a:t>{</a:t>
            </a:r>
            <a:r>
              <a:rPr lang="en-US" altLang="zh-CN" b="1" i="1" smtClean="0"/>
              <a:t>T.type </a:t>
            </a:r>
            <a:r>
              <a:rPr lang="en-US" altLang="zh-CN" b="1" smtClean="0"/>
              <a:t>=</a:t>
            </a:r>
            <a:r>
              <a:rPr lang="en-US" altLang="zh-CN" b="1" i="1" smtClean="0"/>
              <a:t> array</a:t>
            </a:r>
            <a:r>
              <a:rPr lang="en-US" altLang="zh-CN" b="1" smtClean="0"/>
              <a:t>(num</a:t>
            </a:r>
            <a:r>
              <a:rPr lang="en-US" altLang="zh-CN" b="1" i="1" smtClean="0"/>
              <a:t>.val</a:t>
            </a:r>
            <a:r>
              <a:rPr lang="en-US" altLang="zh-CN" b="1" smtClean="0"/>
              <a:t>,</a:t>
            </a:r>
            <a:r>
              <a:rPr lang="en-US" altLang="zh-CN" b="1" i="1" smtClean="0"/>
              <a:t> T</a:t>
            </a:r>
            <a:r>
              <a:rPr lang="en-US" altLang="zh-CN" b="1" baseline="-30000" smtClean="0"/>
              <a:t>1</a:t>
            </a:r>
            <a:r>
              <a:rPr lang="en-US" altLang="zh-CN" b="1" smtClean="0"/>
              <a:t>.</a:t>
            </a:r>
            <a:r>
              <a:rPr lang="en-US" altLang="zh-CN" b="1" i="1" smtClean="0"/>
              <a:t>type</a:t>
            </a:r>
            <a:r>
              <a:rPr lang="en-US" altLang="zh-CN" b="1"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3251"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5.3.3</a:t>
            </a:r>
            <a:r>
              <a:rPr lang="zh-CN" altLang="en-US" b="1" smtClean="0">
                <a:latin typeface="宋体" charset="-122"/>
              </a:rPr>
              <a:t> </a:t>
            </a:r>
            <a:r>
              <a:rPr lang="zh-CN" altLang="en-US" b="1" smtClean="0"/>
              <a:t>类型检查——声明语句</a:t>
            </a:r>
            <a:endParaRPr lang="zh-CN" altLang="en-US" b="1" smtClean="0">
              <a:latin typeface="宋体" charset="-122"/>
            </a:endParaRP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D</a:t>
            </a:r>
            <a:r>
              <a:rPr lang="en-US" altLang="zh-CN" b="1" smtClean="0"/>
              <a:t>;</a:t>
            </a:r>
            <a:r>
              <a:rPr lang="en-US" altLang="zh-CN" b="1" i="1" smtClean="0"/>
              <a:t> D</a:t>
            </a:r>
          </a:p>
          <a:p>
            <a:pPr>
              <a:buFontTx/>
              <a:buNone/>
            </a:pPr>
            <a:r>
              <a:rPr lang="en-US" altLang="zh-CN" b="1" i="1" smtClean="0"/>
              <a:t>D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 T 	</a:t>
            </a:r>
            <a:r>
              <a:rPr lang="en-US" altLang="zh-CN" b="1" smtClean="0"/>
              <a:t>{</a:t>
            </a:r>
            <a:r>
              <a:rPr lang="en-US" altLang="zh-CN" b="1" i="1" smtClean="0"/>
              <a:t>addtype </a:t>
            </a:r>
            <a:r>
              <a:rPr lang="en-US" altLang="zh-CN" b="1" smtClean="0"/>
              <a:t>(id</a:t>
            </a:r>
            <a:r>
              <a:rPr lang="en-US" altLang="zh-CN" b="1" i="1" smtClean="0"/>
              <a:t>.entry</a:t>
            </a:r>
            <a:r>
              <a:rPr lang="en-US" altLang="zh-CN" b="1" smtClean="0"/>
              <a:t>,</a:t>
            </a:r>
            <a:r>
              <a:rPr lang="en-US" altLang="zh-CN" b="1" i="1" smtClean="0"/>
              <a:t> T.type</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boolean 	{</a:t>
            </a:r>
            <a:r>
              <a:rPr lang="en-US" altLang="zh-CN" b="1" i="1" smtClean="0"/>
              <a:t>T.type </a:t>
            </a:r>
            <a:r>
              <a:rPr lang="en-US" altLang="zh-CN" b="1" smtClean="0"/>
              <a:t>=</a:t>
            </a:r>
            <a:r>
              <a:rPr lang="en-US" altLang="zh-CN" b="1" i="1" smtClean="0"/>
              <a:t> boolean</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integer</a:t>
            </a:r>
            <a:r>
              <a:rPr lang="en-US" altLang="zh-CN" b="1" i="1" smtClean="0"/>
              <a:t> 	</a:t>
            </a:r>
            <a:r>
              <a:rPr lang="en-US" altLang="zh-CN" b="1" smtClean="0"/>
              <a:t>{</a:t>
            </a:r>
            <a:r>
              <a:rPr lang="en-US" altLang="zh-CN" b="1" i="1" smtClean="0"/>
              <a:t>T.type </a:t>
            </a:r>
            <a:r>
              <a:rPr lang="en-US" altLang="zh-CN" b="1" smtClean="0"/>
              <a:t>=</a:t>
            </a:r>
            <a:r>
              <a:rPr lang="en-US" altLang="zh-CN" b="1" i="1" smtClean="0"/>
              <a:t> integer</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ea typeface="黑体" pitchFamily="2" charset="-122"/>
                <a:sym typeface="Symbol" pitchFamily="18" charset="2"/>
              </a:rPr>
              <a:t></a:t>
            </a:r>
            <a:r>
              <a:rPr lang="en-US" altLang="zh-CN" b="1" i="1" smtClean="0"/>
              <a:t>T</a:t>
            </a:r>
            <a:r>
              <a:rPr lang="en-US" altLang="zh-CN" b="1" baseline="-30000" smtClean="0"/>
              <a:t>1</a:t>
            </a:r>
            <a:r>
              <a:rPr lang="en-US" altLang="zh-CN" b="1" i="1" baseline="-30000" smtClean="0"/>
              <a:t> 	 	</a:t>
            </a:r>
            <a:r>
              <a:rPr lang="en-US" altLang="zh-CN" b="1" smtClean="0"/>
              <a:t>{</a:t>
            </a:r>
            <a:r>
              <a:rPr lang="en-US" altLang="zh-CN" b="1" i="1" smtClean="0"/>
              <a:t>T.type </a:t>
            </a:r>
            <a:r>
              <a:rPr lang="en-US" altLang="zh-CN" b="1" smtClean="0"/>
              <a:t>=</a:t>
            </a:r>
            <a:r>
              <a:rPr lang="en-US" altLang="zh-CN" b="1" i="1" smtClean="0"/>
              <a:t> pointer</a:t>
            </a:r>
            <a:r>
              <a:rPr lang="en-US" altLang="zh-CN" b="1" smtClean="0"/>
              <a:t>(</a:t>
            </a:r>
            <a:r>
              <a:rPr lang="en-US" altLang="zh-CN" b="1" i="1" smtClean="0"/>
              <a:t>T</a:t>
            </a:r>
            <a:r>
              <a:rPr lang="en-US" altLang="zh-CN" b="1" baseline="-30000" smtClean="0"/>
              <a:t>1</a:t>
            </a:r>
            <a:r>
              <a:rPr lang="en-US" altLang="zh-CN" b="1" smtClean="0"/>
              <a:t>.</a:t>
            </a:r>
            <a:r>
              <a:rPr lang="en-US" altLang="zh-CN" b="1" i="1" smtClean="0"/>
              <a:t>type</a:t>
            </a:r>
            <a:r>
              <a:rPr lang="en-US" altLang="zh-CN" b="1" smtClean="0"/>
              <a:t>)}</a:t>
            </a:r>
          </a:p>
          <a:p>
            <a:pPr>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array</a:t>
            </a:r>
            <a:r>
              <a:rPr lang="en-US" altLang="zh-CN" b="1" i="1" smtClean="0"/>
              <a:t> </a:t>
            </a:r>
            <a:r>
              <a:rPr lang="en-US" altLang="zh-CN" b="1" smtClean="0"/>
              <a:t>[num] of</a:t>
            </a:r>
            <a:r>
              <a:rPr lang="en-US" altLang="zh-CN" b="1" i="1" smtClean="0"/>
              <a:t> T</a:t>
            </a:r>
            <a:r>
              <a:rPr lang="en-US" altLang="zh-CN" b="1" baseline="-30000" smtClean="0"/>
              <a:t>1</a:t>
            </a:r>
            <a:r>
              <a:rPr lang="en-US" altLang="zh-CN" b="1" i="1" smtClean="0"/>
              <a:t> </a:t>
            </a:r>
          </a:p>
          <a:p>
            <a:pPr>
              <a:buFontTx/>
              <a:buNone/>
            </a:pPr>
            <a:r>
              <a:rPr lang="en-US" altLang="zh-CN" b="1" i="1" smtClean="0"/>
              <a:t>			</a:t>
            </a:r>
            <a:r>
              <a:rPr lang="en-US" altLang="zh-CN" b="1" smtClean="0"/>
              <a:t>{</a:t>
            </a:r>
            <a:r>
              <a:rPr lang="en-US" altLang="zh-CN" b="1" i="1" smtClean="0"/>
              <a:t>T.type </a:t>
            </a:r>
            <a:r>
              <a:rPr lang="en-US" altLang="zh-CN" b="1" smtClean="0"/>
              <a:t>=</a:t>
            </a:r>
            <a:r>
              <a:rPr lang="en-US" altLang="zh-CN" b="1" i="1" smtClean="0"/>
              <a:t> array</a:t>
            </a:r>
            <a:r>
              <a:rPr lang="en-US" altLang="zh-CN" b="1" smtClean="0"/>
              <a:t>(num</a:t>
            </a:r>
            <a:r>
              <a:rPr lang="en-US" altLang="zh-CN" b="1" i="1" smtClean="0"/>
              <a:t>.val</a:t>
            </a:r>
            <a:r>
              <a:rPr lang="en-US" altLang="zh-CN" b="1" smtClean="0"/>
              <a:t>,</a:t>
            </a:r>
            <a:r>
              <a:rPr lang="en-US" altLang="zh-CN" b="1" i="1" smtClean="0"/>
              <a:t> T</a:t>
            </a:r>
            <a:r>
              <a:rPr lang="en-US" altLang="zh-CN" b="1" baseline="-30000" smtClean="0"/>
              <a:t>1</a:t>
            </a:r>
            <a:r>
              <a:rPr lang="en-US" altLang="zh-CN" b="1" smtClean="0"/>
              <a:t>.</a:t>
            </a:r>
            <a:r>
              <a:rPr lang="en-US" altLang="zh-CN" b="1" i="1" smtClean="0"/>
              <a:t>type</a:t>
            </a:r>
            <a:r>
              <a:rPr lang="en-US" altLang="zh-CN" b="1" smtClean="0"/>
              <a:t>)}</a:t>
            </a:r>
          </a:p>
          <a:p>
            <a:pPr algn="just">
              <a:buFontTx/>
              <a:buNone/>
            </a:pPr>
            <a:r>
              <a:rPr lang="en-US" altLang="zh-CN" b="1" i="1" smtClean="0"/>
              <a:t>T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T</a:t>
            </a:r>
            <a:r>
              <a:rPr lang="en-US" altLang="zh-CN" b="1" baseline="-30000" smtClean="0"/>
              <a:t>1</a:t>
            </a:r>
            <a:r>
              <a:rPr lang="en-US" altLang="zh-CN" b="1" i="1" smtClean="0"/>
              <a:t> </a:t>
            </a:r>
            <a:r>
              <a:rPr lang="en-US" altLang="zh-CN" b="1" smtClean="0"/>
              <a:t>‘</a:t>
            </a:r>
            <a:r>
              <a:rPr lang="en-US" altLang="zh-CN" b="1" smtClean="0">
                <a:ea typeface="黑体" pitchFamily="2" charset="-122"/>
                <a:sym typeface="Symbol" pitchFamily="18" charset="2"/>
              </a:rPr>
              <a:t></a:t>
            </a:r>
            <a:r>
              <a:rPr lang="en-US" altLang="zh-CN" b="1" smtClean="0"/>
              <a:t>’</a:t>
            </a:r>
            <a:r>
              <a:rPr lang="en-US" altLang="zh-CN" b="1" i="1" smtClean="0"/>
              <a:t> T</a:t>
            </a:r>
            <a:r>
              <a:rPr lang="en-US" altLang="zh-CN" b="1" baseline="-30000" smtClean="0"/>
              <a:t>2</a:t>
            </a:r>
            <a:r>
              <a:rPr lang="en-US" altLang="zh-CN" b="1" i="1" smtClean="0"/>
              <a:t> 	</a:t>
            </a:r>
            <a:r>
              <a:rPr lang="en-US" altLang="zh-CN" b="1" smtClean="0"/>
              <a:t>{</a:t>
            </a:r>
            <a:r>
              <a:rPr lang="en-US" altLang="zh-CN" b="1" i="1" smtClean="0"/>
              <a:t>T.type </a:t>
            </a:r>
            <a:r>
              <a:rPr lang="en-US" altLang="zh-CN" b="1" smtClean="0"/>
              <a:t>=</a:t>
            </a:r>
            <a:r>
              <a:rPr lang="en-US" altLang="zh-CN" b="1" i="1" smtClean="0"/>
              <a:t> T</a:t>
            </a:r>
            <a:r>
              <a:rPr lang="en-US" altLang="zh-CN" b="1" baseline="-30000" smtClean="0"/>
              <a:t>1</a:t>
            </a:r>
            <a:r>
              <a:rPr lang="en-US" altLang="zh-CN" b="1" i="1" smtClean="0"/>
              <a:t>.type </a:t>
            </a:r>
            <a:r>
              <a:rPr lang="en-US" altLang="zh-CN" b="1" smtClean="0">
                <a:ea typeface="黑体" pitchFamily="2" charset="-122"/>
                <a:sym typeface="Symbol" pitchFamily="18" charset="2"/>
              </a:rPr>
              <a:t></a:t>
            </a:r>
            <a:r>
              <a:rPr lang="en-US" altLang="zh-CN" b="1" i="1" smtClean="0"/>
              <a:t> T</a:t>
            </a:r>
            <a:r>
              <a:rPr lang="en-US" altLang="zh-CN" b="1" baseline="-30000" smtClean="0"/>
              <a:t>2</a:t>
            </a:r>
            <a:r>
              <a:rPr lang="en-US" altLang="zh-CN" b="1" i="1" smtClean="0"/>
              <a:t>.type </a:t>
            </a:r>
            <a:r>
              <a:rPr lang="en-US" altLang="zh-CN" b="1" smtClean="0"/>
              <a:t>}</a:t>
            </a:r>
            <a:endParaRPr lang="en-US" altLang="zh-CN" b="1" i="1"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427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类型检查——表达式</a:t>
            </a:r>
            <a:endParaRPr lang="zh-CN" altLang="en-US" b="1" smtClean="0">
              <a:latin typeface="宋体" charset="-122"/>
            </a:endParaRP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truth</a:t>
            </a:r>
            <a:r>
              <a:rPr lang="en-US" altLang="zh-CN" b="1" i="1" smtClean="0"/>
              <a:t>		</a:t>
            </a:r>
            <a:r>
              <a:rPr lang="en-US" altLang="zh-CN" b="1" smtClean="0"/>
              <a:t>{</a:t>
            </a:r>
            <a:r>
              <a:rPr lang="en-US" altLang="zh-CN" b="1" i="1" smtClean="0"/>
              <a:t>E.type </a:t>
            </a:r>
            <a:r>
              <a:rPr lang="en-US" altLang="zh-CN" b="1" smtClean="0"/>
              <a:t>=</a:t>
            </a:r>
            <a:r>
              <a:rPr lang="en-US" altLang="zh-CN" b="1" i="1" smtClean="0"/>
              <a:t> boolean </a:t>
            </a:r>
            <a:r>
              <a:rPr lang="en-US" altLang="zh-CN" b="1" smtClean="0"/>
              <a:t>}</a:t>
            </a: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num</a:t>
            </a:r>
            <a:r>
              <a:rPr lang="en-US" altLang="zh-CN" b="1" i="1" smtClean="0"/>
              <a:t>		</a:t>
            </a:r>
            <a:r>
              <a:rPr lang="en-US" altLang="zh-CN" b="1" smtClean="0"/>
              <a:t>{</a:t>
            </a:r>
            <a:r>
              <a:rPr lang="en-US" altLang="zh-CN" b="1" i="1" smtClean="0"/>
              <a:t>E.type </a:t>
            </a:r>
            <a:r>
              <a:rPr lang="en-US" altLang="zh-CN" b="1" smtClean="0"/>
              <a:t>=</a:t>
            </a:r>
            <a:r>
              <a:rPr lang="en-US" altLang="zh-CN" b="1" i="1" smtClean="0"/>
              <a:t> integer</a:t>
            </a:r>
            <a:r>
              <a:rPr lang="en-US" altLang="zh-CN" b="1" smtClean="0"/>
              <a:t>}</a:t>
            </a: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E.type </a:t>
            </a:r>
            <a:r>
              <a:rPr lang="en-US" altLang="zh-CN" b="1" smtClean="0"/>
              <a:t>=</a:t>
            </a:r>
            <a:r>
              <a:rPr lang="en-US" altLang="zh-CN" b="1" i="1" smtClean="0"/>
              <a:t> lookup</a:t>
            </a:r>
            <a:r>
              <a:rPr lang="en-US" altLang="zh-CN" b="1" smtClean="0"/>
              <a:t>(id.</a:t>
            </a:r>
            <a:r>
              <a:rPr lang="en-US" altLang="zh-CN" b="1" i="1" smtClean="0"/>
              <a:t>entry</a:t>
            </a:r>
            <a:r>
              <a:rPr lang="en-US" altLang="zh-CN" b="1"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529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类型检查——表达式</a:t>
            </a:r>
            <a:endParaRPr lang="zh-CN" altLang="en-US" b="1" smtClean="0">
              <a:latin typeface="宋体" charset="-122"/>
            </a:endParaRP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truth</a:t>
            </a:r>
            <a:r>
              <a:rPr lang="en-US" altLang="zh-CN" b="1" i="1" smtClean="0"/>
              <a:t>		</a:t>
            </a:r>
            <a:r>
              <a:rPr lang="en-US" altLang="zh-CN" b="1" smtClean="0"/>
              <a:t>{</a:t>
            </a:r>
            <a:r>
              <a:rPr lang="en-US" altLang="zh-CN" b="1" i="1" smtClean="0"/>
              <a:t>E.type </a:t>
            </a:r>
            <a:r>
              <a:rPr lang="en-US" altLang="zh-CN" b="1" smtClean="0"/>
              <a:t>=</a:t>
            </a:r>
            <a:r>
              <a:rPr lang="en-US" altLang="zh-CN" b="1" i="1" smtClean="0"/>
              <a:t> boolean </a:t>
            </a:r>
            <a:r>
              <a:rPr lang="en-US" altLang="zh-CN" b="1" smtClean="0"/>
              <a:t>}</a:t>
            </a: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num</a:t>
            </a:r>
            <a:r>
              <a:rPr lang="en-US" altLang="zh-CN" b="1" i="1" smtClean="0"/>
              <a:t>		</a:t>
            </a:r>
            <a:r>
              <a:rPr lang="en-US" altLang="zh-CN" b="1" smtClean="0"/>
              <a:t>{</a:t>
            </a:r>
            <a:r>
              <a:rPr lang="en-US" altLang="zh-CN" b="1" i="1" smtClean="0"/>
              <a:t>E.type </a:t>
            </a:r>
            <a:r>
              <a:rPr lang="en-US" altLang="zh-CN" b="1" smtClean="0"/>
              <a:t>=</a:t>
            </a:r>
            <a:r>
              <a:rPr lang="en-US" altLang="zh-CN" b="1" i="1" smtClean="0"/>
              <a:t> integer</a:t>
            </a:r>
            <a:r>
              <a:rPr lang="en-US" altLang="zh-CN" b="1" smtClean="0"/>
              <a:t>}</a:t>
            </a: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smtClean="0"/>
              <a:t>id</a:t>
            </a:r>
            <a:r>
              <a:rPr lang="en-US" altLang="zh-CN" b="1" i="1" smtClean="0"/>
              <a:t>		</a:t>
            </a:r>
            <a:r>
              <a:rPr lang="en-US" altLang="zh-CN" b="1" smtClean="0"/>
              <a:t>{</a:t>
            </a:r>
            <a:r>
              <a:rPr lang="en-US" altLang="zh-CN" b="1" i="1" smtClean="0"/>
              <a:t>E.type </a:t>
            </a:r>
            <a:r>
              <a:rPr lang="en-US" altLang="zh-CN" b="1" smtClean="0"/>
              <a:t>=</a:t>
            </a:r>
            <a:r>
              <a:rPr lang="en-US" altLang="zh-CN" b="1" i="1" smtClean="0"/>
              <a:t> lookup</a:t>
            </a:r>
            <a:r>
              <a:rPr lang="en-US" altLang="zh-CN" b="1" smtClean="0"/>
              <a:t>(id.</a:t>
            </a:r>
            <a:r>
              <a:rPr lang="en-US" altLang="zh-CN" b="1" i="1" smtClean="0"/>
              <a:t>entry</a:t>
            </a:r>
            <a:r>
              <a:rPr lang="en-US" altLang="zh-CN" b="1" smtClean="0"/>
              <a:t>)}</a:t>
            </a:r>
          </a:p>
          <a:p>
            <a:pPr>
              <a:buFontTx/>
              <a:buNone/>
            </a:pPr>
            <a:r>
              <a:rPr lang="en-US" altLang="zh-CN" b="1" i="1" smtClean="0"/>
              <a:t>E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E</a:t>
            </a:r>
            <a:r>
              <a:rPr lang="en-US" altLang="zh-CN" b="1" baseline="-30000" smtClean="0"/>
              <a:t>1</a:t>
            </a:r>
            <a:r>
              <a:rPr lang="en-US" altLang="zh-CN" b="1" i="1" smtClean="0"/>
              <a:t> </a:t>
            </a:r>
            <a:r>
              <a:rPr lang="en-US" altLang="zh-CN" b="1" smtClean="0"/>
              <a:t>mod</a:t>
            </a:r>
            <a:r>
              <a:rPr lang="en-US" altLang="zh-CN" b="1" i="1" smtClean="0"/>
              <a:t> E</a:t>
            </a:r>
            <a:r>
              <a:rPr lang="en-US" altLang="zh-CN" b="1" baseline="-30000" smtClean="0"/>
              <a:t>2</a:t>
            </a:r>
            <a:r>
              <a:rPr lang="en-US" altLang="zh-CN" b="1" i="1" baseline="-30000" smtClean="0"/>
              <a:t>	</a:t>
            </a:r>
          </a:p>
          <a:p>
            <a:pPr>
              <a:buFontTx/>
              <a:buNone/>
            </a:pPr>
            <a:r>
              <a:rPr lang="en-US" altLang="zh-CN" b="1" i="1" baseline="-30000" smtClean="0"/>
              <a:t>	</a:t>
            </a:r>
            <a:r>
              <a:rPr lang="en-US" altLang="zh-CN" b="1" smtClean="0"/>
              <a:t>{</a:t>
            </a:r>
            <a:r>
              <a:rPr lang="en-US" altLang="zh-CN" b="1" i="1" smtClean="0"/>
              <a:t>E.type </a:t>
            </a:r>
            <a:r>
              <a:rPr lang="en-US" altLang="zh-CN" b="1" smtClean="0"/>
              <a:t>= if</a:t>
            </a:r>
            <a:r>
              <a:rPr lang="en-US" altLang="zh-CN" b="1" i="1" smtClean="0"/>
              <a:t> E</a:t>
            </a:r>
            <a:r>
              <a:rPr lang="en-US" altLang="zh-CN" b="1" baseline="-30000" smtClean="0"/>
              <a:t>1</a:t>
            </a:r>
            <a:r>
              <a:rPr lang="en-US" altLang="zh-CN" b="1" i="1" smtClean="0"/>
              <a:t>.type == integer </a:t>
            </a:r>
            <a:r>
              <a:rPr lang="en-US" altLang="zh-CN" b="1" smtClean="0"/>
              <a:t>and</a:t>
            </a:r>
            <a:r>
              <a:rPr lang="en-US" altLang="zh-CN" b="1" i="1" smtClean="0"/>
              <a:t>  </a:t>
            </a:r>
          </a:p>
          <a:p>
            <a:pPr>
              <a:buFontTx/>
              <a:buNone/>
            </a:pPr>
            <a:r>
              <a:rPr lang="en-US" altLang="zh-CN" b="1" i="1" smtClean="0"/>
              <a:t>				E</a:t>
            </a:r>
            <a:r>
              <a:rPr lang="en-US" altLang="zh-CN" b="1" baseline="-30000" smtClean="0"/>
              <a:t>2</a:t>
            </a:r>
            <a:r>
              <a:rPr lang="en-US" altLang="zh-CN" b="1" i="1" smtClean="0"/>
              <a:t>. type </a:t>
            </a:r>
            <a:r>
              <a:rPr lang="en-US" altLang="zh-CN" b="1" smtClean="0"/>
              <a:t>==</a:t>
            </a:r>
            <a:r>
              <a:rPr lang="en-US" altLang="zh-CN" b="1" i="1" smtClean="0"/>
              <a:t> integer  </a:t>
            </a:r>
            <a:r>
              <a:rPr lang="en-US" altLang="zh-CN" b="1" smtClean="0"/>
              <a:t>then</a:t>
            </a:r>
            <a:r>
              <a:rPr lang="en-US" altLang="zh-CN" b="1" i="1" smtClean="0"/>
              <a:t> integer</a:t>
            </a:r>
          </a:p>
          <a:p>
            <a:pPr algn="just">
              <a:buFontTx/>
              <a:buNone/>
            </a:pPr>
            <a:r>
              <a:rPr lang="en-US" altLang="zh-CN" b="1" i="1" smtClean="0"/>
              <a:t>			   </a:t>
            </a:r>
            <a:r>
              <a:rPr lang="en-US" altLang="zh-CN" b="1" smtClean="0"/>
              <a:t>else</a:t>
            </a:r>
            <a:r>
              <a:rPr lang="en-US" altLang="zh-CN" b="1" i="1" smtClean="0"/>
              <a:t> type_error </a:t>
            </a:r>
            <a:r>
              <a:rPr lang="en-US" altLang="zh-CN" b="1"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632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类型检查——表达式</a:t>
            </a:r>
            <a:endParaRPr lang="zh-CN" altLang="en-US" b="1" smtClean="0">
              <a:latin typeface="宋体" charset="-122"/>
            </a:endParaRPr>
          </a:p>
          <a:p>
            <a:pPr>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a:t>
            </a:r>
            <a:r>
              <a:rPr lang="en-US" altLang="zh-CN" b="1" smtClean="0"/>
              <a:t> [</a:t>
            </a:r>
            <a:r>
              <a:rPr lang="en-US" altLang="zh-CN" b="1" i="1" smtClean="0"/>
              <a:t>E</a:t>
            </a:r>
            <a:r>
              <a:rPr lang="en-US" altLang="zh-CN" b="1" baseline="-30000" smtClean="0"/>
              <a:t>2</a:t>
            </a:r>
            <a:r>
              <a:rPr lang="en-US" altLang="zh-CN" b="1" smtClean="0"/>
              <a:t> ] {</a:t>
            </a:r>
            <a:r>
              <a:rPr lang="en-US" altLang="zh-CN" b="1" i="1" smtClean="0"/>
              <a:t>E</a:t>
            </a:r>
            <a:r>
              <a:rPr lang="en-US" altLang="zh-CN" b="1" smtClean="0"/>
              <a:t>.</a:t>
            </a:r>
            <a:r>
              <a:rPr lang="en-US" altLang="zh-CN" b="1" i="1" smtClean="0"/>
              <a:t>type</a:t>
            </a:r>
            <a:r>
              <a:rPr lang="en-US" altLang="zh-CN" b="1" smtClean="0"/>
              <a:t> = if </a:t>
            </a:r>
            <a:r>
              <a:rPr lang="en-US" altLang="zh-CN" b="1" i="1" smtClean="0"/>
              <a:t>E</a:t>
            </a:r>
            <a:r>
              <a:rPr lang="en-US" altLang="zh-CN" b="1" baseline="-30000" smtClean="0"/>
              <a:t>2</a:t>
            </a:r>
            <a:r>
              <a:rPr lang="en-US" altLang="zh-CN" b="1" smtClean="0"/>
              <a:t>. </a:t>
            </a:r>
            <a:r>
              <a:rPr lang="en-US" altLang="zh-CN" b="1" i="1" smtClean="0"/>
              <a:t>type</a:t>
            </a:r>
            <a:r>
              <a:rPr lang="en-US" altLang="zh-CN" b="1" smtClean="0"/>
              <a:t> == </a:t>
            </a:r>
            <a:r>
              <a:rPr lang="en-US" altLang="zh-CN" b="1" i="1" smtClean="0"/>
              <a:t>integer</a:t>
            </a:r>
            <a:r>
              <a:rPr lang="en-US" altLang="zh-CN" b="1" smtClean="0"/>
              <a:t> and </a:t>
            </a:r>
          </a:p>
          <a:p>
            <a:pPr algn="just">
              <a:buFontTx/>
              <a:buNone/>
            </a:pPr>
            <a:r>
              <a:rPr lang="en-US" altLang="zh-CN" b="1" i="1" smtClean="0"/>
              <a:t>				      E</a:t>
            </a:r>
            <a:r>
              <a:rPr lang="en-US" altLang="zh-CN" b="1" baseline="-30000" smtClean="0"/>
              <a:t>1</a:t>
            </a:r>
            <a:r>
              <a:rPr lang="en-US" altLang="zh-CN" b="1" smtClean="0"/>
              <a:t>. </a:t>
            </a:r>
            <a:r>
              <a:rPr lang="en-US" altLang="zh-CN" b="1" i="1" smtClean="0"/>
              <a:t>type </a:t>
            </a:r>
            <a:r>
              <a:rPr lang="en-US" altLang="zh-CN" b="1" smtClean="0"/>
              <a:t>== </a:t>
            </a:r>
            <a:r>
              <a:rPr lang="en-US" altLang="zh-CN" b="1" i="1" smtClean="0"/>
              <a:t>array</a:t>
            </a:r>
            <a:r>
              <a:rPr lang="en-US" altLang="zh-CN" b="1" smtClean="0"/>
              <a:t>(</a:t>
            </a:r>
            <a:r>
              <a:rPr lang="en-US" altLang="zh-CN" b="1" i="1" smtClean="0"/>
              <a:t>s</a:t>
            </a:r>
            <a:r>
              <a:rPr lang="en-US" altLang="zh-CN" b="1" smtClean="0"/>
              <a:t>, </a:t>
            </a:r>
            <a:r>
              <a:rPr lang="en-US" altLang="zh-CN" b="1" i="1" smtClean="0"/>
              <a:t>t</a:t>
            </a:r>
            <a:r>
              <a:rPr lang="en-US" altLang="zh-CN" b="1" smtClean="0"/>
              <a:t>) then </a:t>
            </a:r>
            <a:r>
              <a:rPr lang="en-US" altLang="zh-CN" b="1" i="1" smtClean="0"/>
              <a:t>t</a:t>
            </a:r>
            <a:endParaRPr lang="en-US" altLang="zh-CN" b="1" smtClean="0"/>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734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类型检查——表达式</a:t>
            </a:r>
            <a:endParaRPr lang="zh-CN" altLang="en-US" b="1" smtClean="0">
              <a:latin typeface="宋体" charset="-122"/>
            </a:endParaRPr>
          </a:p>
          <a:p>
            <a:pPr>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a:t>
            </a:r>
            <a:r>
              <a:rPr lang="en-US" altLang="zh-CN" b="1" smtClean="0"/>
              <a:t> [</a:t>
            </a:r>
            <a:r>
              <a:rPr lang="en-US" altLang="zh-CN" b="1" i="1" smtClean="0"/>
              <a:t>E</a:t>
            </a:r>
            <a:r>
              <a:rPr lang="en-US" altLang="zh-CN" b="1" baseline="-30000" smtClean="0"/>
              <a:t>2</a:t>
            </a:r>
            <a:r>
              <a:rPr lang="en-US" altLang="zh-CN" b="1" smtClean="0"/>
              <a:t> ] {</a:t>
            </a:r>
            <a:r>
              <a:rPr lang="en-US" altLang="zh-CN" b="1" i="1" smtClean="0"/>
              <a:t>E</a:t>
            </a:r>
            <a:r>
              <a:rPr lang="en-US" altLang="zh-CN" b="1" smtClean="0"/>
              <a:t>.</a:t>
            </a:r>
            <a:r>
              <a:rPr lang="en-US" altLang="zh-CN" b="1" i="1" smtClean="0"/>
              <a:t>type</a:t>
            </a:r>
            <a:r>
              <a:rPr lang="en-US" altLang="zh-CN" b="1" smtClean="0"/>
              <a:t> = if </a:t>
            </a:r>
            <a:r>
              <a:rPr lang="en-US" altLang="zh-CN" b="1" i="1" smtClean="0"/>
              <a:t>E</a:t>
            </a:r>
            <a:r>
              <a:rPr lang="en-US" altLang="zh-CN" b="1" baseline="-30000" smtClean="0"/>
              <a:t>2</a:t>
            </a:r>
            <a:r>
              <a:rPr lang="en-US" altLang="zh-CN" b="1" smtClean="0"/>
              <a:t>. </a:t>
            </a:r>
            <a:r>
              <a:rPr lang="en-US" altLang="zh-CN" b="1" i="1" smtClean="0"/>
              <a:t>type</a:t>
            </a:r>
            <a:r>
              <a:rPr lang="en-US" altLang="zh-CN" b="1" smtClean="0"/>
              <a:t> == </a:t>
            </a:r>
            <a:r>
              <a:rPr lang="en-US" altLang="zh-CN" b="1" i="1" smtClean="0"/>
              <a:t>integer</a:t>
            </a:r>
            <a:r>
              <a:rPr lang="en-US" altLang="zh-CN" b="1" smtClean="0"/>
              <a:t> and </a:t>
            </a:r>
          </a:p>
          <a:p>
            <a:pPr algn="just">
              <a:buFontTx/>
              <a:buNone/>
            </a:pPr>
            <a:r>
              <a:rPr lang="en-US" altLang="zh-CN" b="1" i="1" smtClean="0"/>
              <a:t>				      E</a:t>
            </a:r>
            <a:r>
              <a:rPr lang="en-US" altLang="zh-CN" b="1" baseline="-30000" smtClean="0"/>
              <a:t>1</a:t>
            </a:r>
            <a:r>
              <a:rPr lang="en-US" altLang="zh-CN" b="1" smtClean="0"/>
              <a:t>. </a:t>
            </a:r>
            <a:r>
              <a:rPr lang="en-US" altLang="zh-CN" b="1" i="1" smtClean="0"/>
              <a:t>type </a:t>
            </a:r>
            <a:r>
              <a:rPr lang="en-US" altLang="zh-CN" b="1" smtClean="0"/>
              <a:t>== </a:t>
            </a:r>
            <a:r>
              <a:rPr lang="en-US" altLang="zh-CN" b="1" i="1" smtClean="0"/>
              <a:t>array</a:t>
            </a:r>
            <a:r>
              <a:rPr lang="en-US" altLang="zh-CN" b="1" smtClean="0"/>
              <a:t>(</a:t>
            </a:r>
            <a:r>
              <a:rPr lang="en-US" altLang="zh-CN" b="1" i="1" smtClean="0"/>
              <a:t>s</a:t>
            </a:r>
            <a:r>
              <a:rPr lang="en-US" altLang="zh-CN" b="1" smtClean="0"/>
              <a:t>, </a:t>
            </a:r>
            <a:r>
              <a:rPr lang="en-US" altLang="zh-CN" b="1" i="1" smtClean="0"/>
              <a:t>t</a:t>
            </a:r>
            <a:r>
              <a:rPr lang="en-US" altLang="zh-CN" b="1" smtClean="0"/>
              <a:t>) then </a:t>
            </a:r>
            <a:r>
              <a:rPr lang="en-US" altLang="zh-CN" b="1" i="1" smtClean="0"/>
              <a:t>t</a:t>
            </a:r>
            <a:endParaRPr lang="en-US" altLang="zh-CN" b="1" smtClean="0"/>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a:p>
            <a:pPr algn="just">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a:t>
            </a:r>
            <a:r>
              <a:rPr lang="en-US" altLang="zh-CN" b="1" smtClean="0">
                <a:sym typeface="Symbol" pitchFamily="18" charset="2"/>
              </a:rPr>
              <a:t></a:t>
            </a:r>
            <a:r>
              <a:rPr lang="en-US" altLang="zh-CN" b="1" smtClean="0"/>
              <a:t> {</a:t>
            </a:r>
            <a:r>
              <a:rPr lang="en-US" altLang="zh-CN" b="1" i="1" smtClean="0"/>
              <a:t>E</a:t>
            </a:r>
            <a:r>
              <a:rPr lang="en-US" altLang="zh-CN" b="1" smtClean="0"/>
              <a:t>.</a:t>
            </a:r>
            <a:r>
              <a:rPr lang="en-US" altLang="zh-CN" b="1" i="1" smtClean="0"/>
              <a:t>type </a:t>
            </a:r>
            <a:r>
              <a:rPr lang="en-US" altLang="zh-CN" b="1" smtClean="0"/>
              <a:t>= if </a:t>
            </a:r>
            <a:r>
              <a:rPr lang="en-US" altLang="zh-CN" b="1" i="1" smtClean="0"/>
              <a:t>E</a:t>
            </a:r>
            <a:r>
              <a:rPr lang="en-US" altLang="zh-CN" b="1" baseline="-30000" smtClean="0"/>
              <a:t>1</a:t>
            </a:r>
            <a:r>
              <a:rPr lang="en-US" altLang="zh-CN" b="1" smtClean="0"/>
              <a:t>.</a:t>
            </a:r>
            <a:r>
              <a:rPr lang="en-US" altLang="zh-CN" b="1" i="1" smtClean="0"/>
              <a:t>type</a:t>
            </a:r>
            <a:r>
              <a:rPr lang="en-US" altLang="zh-CN" b="1" smtClean="0"/>
              <a:t> == </a:t>
            </a:r>
            <a:r>
              <a:rPr lang="en-US" altLang="zh-CN" b="1" i="1" smtClean="0"/>
              <a:t>pointer</a:t>
            </a:r>
            <a:r>
              <a:rPr lang="en-US" altLang="zh-CN" b="1" smtClean="0"/>
              <a:t>(</a:t>
            </a:r>
            <a:r>
              <a:rPr lang="en-US" altLang="zh-CN" b="1" i="1" smtClean="0"/>
              <a:t>t</a:t>
            </a:r>
            <a:r>
              <a:rPr lang="en-US" altLang="zh-CN" b="1" smtClean="0"/>
              <a:t>) then </a:t>
            </a:r>
            <a:r>
              <a:rPr lang="en-US" altLang="zh-CN" b="1" i="1" smtClean="0"/>
              <a:t>t</a:t>
            </a:r>
            <a:endParaRPr lang="en-US" altLang="zh-CN" b="1" smtClean="0"/>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8371"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类型检查——表达式</a:t>
            </a:r>
            <a:endParaRPr lang="zh-CN" altLang="en-US" b="1" smtClean="0">
              <a:latin typeface="宋体" charset="-122"/>
            </a:endParaRPr>
          </a:p>
          <a:p>
            <a:pPr>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a:t>
            </a:r>
            <a:r>
              <a:rPr lang="en-US" altLang="zh-CN" b="1" smtClean="0"/>
              <a:t> [</a:t>
            </a:r>
            <a:r>
              <a:rPr lang="en-US" altLang="zh-CN" b="1" i="1" smtClean="0"/>
              <a:t>E</a:t>
            </a:r>
            <a:r>
              <a:rPr lang="en-US" altLang="zh-CN" b="1" baseline="-30000" smtClean="0"/>
              <a:t>2</a:t>
            </a:r>
            <a:r>
              <a:rPr lang="en-US" altLang="zh-CN" b="1" smtClean="0"/>
              <a:t> ] {</a:t>
            </a:r>
            <a:r>
              <a:rPr lang="en-US" altLang="zh-CN" b="1" i="1" smtClean="0"/>
              <a:t>E</a:t>
            </a:r>
            <a:r>
              <a:rPr lang="en-US" altLang="zh-CN" b="1" smtClean="0"/>
              <a:t>.</a:t>
            </a:r>
            <a:r>
              <a:rPr lang="en-US" altLang="zh-CN" b="1" i="1" smtClean="0"/>
              <a:t>type</a:t>
            </a:r>
            <a:r>
              <a:rPr lang="en-US" altLang="zh-CN" b="1" smtClean="0"/>
              <a:t> = if </a:t>
            </a:r>
            <a:r>
              <a:rPr lang="en-US" altLang="zh-CN" b="1" i="1" smtClean="0"/>
              <a:t>E</a:t>
            </a:r>
            <a:r>
              <a:rPr lang="en-US" altLang="zh-CN" b="1" baseline="-30000" smtClean="0"/>
              <a:t>2</a:t>
            </a:r>
            <a:r>
              <a:rPr lang="en-US" altLang="zh-CN" b="1" smtClean="0"/>
              <a:t>. </a:t>
            </a:r>
            <a:r>
              <a:rPr lang="en-US" altLang="zh-CN" b="1" i="1" smtClean="0"/>
              <a:t>type</a:t>
            </a:r>
            <a:r>
              <a:rPr lang="en-US" altLang="zh-CN" b="1" smtClean="0"/>
              <a:t> == </a:t>
            </a:r>
            <a:r>
              <a:rPr lang="en-US" altLang="zh-CN" b="1" i="1" smtClean="0"/>
              <a:t>integer</a:t>
            </a:r>
            <a:r>
              <a:rPr lang="en-US" altLang="zh-CN" b="1" smtClean="0"/>
              <a:t> and </a:t>
            </a:r>
          </a:p>
          <a:p>
            <a:pPr algn="just">
              <a:buFontTx/>
              <a:buNone/>
            </a:pPr>
            <a:r>
              <a:rPr lang="en-US" altLang="zh-CN" b="1" i="1" smtClean="0"/>
              <a:t>				      E</a:t>
            </a:r>
            <a:r>
              <a:rPr lang="en-US" altLang="zh-CN" b="1" baseline="-30000" smtClean="0"/>
              <a:t>1</a:t>
            </a:r>
            <a:r>
              <a:rPr lang="en-US" altLang="zh-CN" b="1" smtClean="0"/>
              <a:t>. </a:t>
            </a:r>
            <a:r>
              <a:rPr lang="en-US" altLang="zh-CN" b="1" i="1" smtClean="0"/>
              <a:t>type </a:t>
            </a:r>
            <a:r>
              <a:rPr lang="en-US" altLang="zh-CN" b="1" smtClean="0"/>
              <a:t>== </a:t>
            </a:r>
            <a:r>
              <a:rPr lang="en-US" altLang="zh-CN" b="1" i="1" smtClean="0"/>
              <a:t>array</a:t>
            </a:r>
            <a:r>
              <a:rPr lang="en-US" altLang="zh-CN" b="1" smtClean="0"/>
              <a:t>(</a:t>
            </a:r>
            <a:r>
              <a:rPr lang="en-US" altLang="zh-CN" b="1" i="1" smtClean="0"/>
              <a:t>s</a:t>
            </a:r>
            <a:r>
              <a:rPr lang="en-US" altLang="zh-CN" b="1" smtClean="0"/>
              <a:t>, </a:t>
            </a:r>
            <a:r>
              <a:rPr lang="en-US" altLang="zh-CN" b="1" i="1" smtClean="0"/>
              <a:t>t</a:t>
            </a:r>
            <a:r>
              <a:rPr lang="en-US" altLang="zh-CN" b="1" smtClean="0"/>
              <a:t>) then </a:t>
            </a:r>
            <a:r>
              <a:rPr lang="en-US" altLang="zh-CN" b="1" i="1" smtClean="0"/>
              <a:t>t</a:t>
            </a:r>
            <a:endParaRPr lang="en-US" altLang="zh-CN" b="1" smtClean="0"/>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a:p>
            <a:pPr algn="just">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a:t>
            </a:r>
            <a:r>
              <a:rPr lang="en-US" altLang="zh-CN" b="1" smtClean="0">
                <a:sym typeface="Symbol" pitchFamily="18" charset="2"/>
              </a:rPr>
              <a:t></a:t>
            </a:r>
            <a:r>
              <a:rPr lang="en-US" altLang="zh-CN" b="1" smtClean="0"/>
              <a:t> {</a:t>
            </a:r>
            <a:r>
              <a:rPr lang="en-US" altLang="zh-CN" b="1" i="1" smtClean="0"/>
              <a:t>E</a:t>
            </a:r>
            <a:r>
              <a:rPr lang="en-US" altLang="zh-CN" b="1" smtClean="0"/>
              <a:t>.</a:t>
            </a:r>
            <a:r>
              <a:rPr lang="en-US" altLang="zh-CN" b="1" i="1" smtClean="0"/>
              <a:t>type </a:t>
            </a:r>
            <a:r>
              <a:rPr lang="en-US" altLang="zh-CN" b="1" smtClean="0"/>
              <a:t>= if </a:t>
            </a:r>
            <a:r>
              <a:rPr lang="en-US" altLang="zh-CN" b="1" i="1" smtClean="0"/>
              <a:t>E</a:t>
            </a:r>
            <a:r>
              <a:rPr lang="en-US" altLang="zh-CN" b="1" baseline="-30000" smtClean="0"/>
              <a:t>1</a:t>
            </a:r>
            <a:r>
              <a:rPr lang="en-US" altLang="zh-CN" b="1" smtClean="0"/>
              <a:t>.</a:t>
            </a:r>
            <a:r>
              <a:rPr lang="en-US" altLang="zh-CN" b="1" i="1" smtClean="0"/>
              <a:t>type</a:t>
            </a:r>
            <a:r>
              <a:rPr lang="en-US" altLang="zh-CN" b="1" smtClean="0"/>
              <a:t> == </a:t>
            </a:r>
            <a:r>
              <a:rPr lang="en-US" altLang="zh-CN" b="1" i="1" smtClean="0"/>
              <a:t>pointer</a:t>
            </a:r>
            <a:r>
              <a:rPr lang="en-US" altLang="zh-CN" b="1" smtClean="0"/>
              <a:t>(</a:t>
            </a:r>
            <a:r>
              <a:rPr lang="en-US" altLang="zh-CN" b="1" i="1" smtClean="0"/>
              <a:t>t</a:t>
            </a:r>
            <a:r>
              <a:rPr lang="en-US" altLang="zh-CN" b="1" smtClean="0"/>
              <a:t>) then </a:t>
            </a:r>
            <a:r>
              <a:rPr lang="en-US" altLang="zh-CN" b="1" i="1" smtClean="0"/>
              <a:t>t</a:t>
            </a:r>
            <a:endParaRPr lang="en-US" altLang="zh-CN" b="1" smtClean="0"/>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a:p>
            <a:pPr algn="just">
              <a:buFontTx/>
              <a:buNone/>
            </a:pPr>
            <a:r>
              <a:rPr lang="en-US" altLang="zh-CN" b="1" i="1" smtClean="0"/>
              <a:t>E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E</a:t>
            </a:r>
            <a:r>
              <a:rPr lang="en-US" altLang="zh-CN" b="1" baseline="-30000" smtClean="0"/>
              <a:t>1 </a:t>
            </a:r>
            <a:r>
              <a:rPr lang="en-US" altLang="zh-CN" b="1" smtClean="0"/>
              <a:t>(</a:t>
            </a:r>
            <a:r>
              <a:rPr lang="en-US" altLang="zh-CN" b="1" i="1" smtClean="0"/>
              <a:t>E</a:t>
            </a:r>
            <a:r>
              <a:rPr lang="en-US" altLang="zh-CN" b="1" baseline="-30000" smtClean="0"/>
              <a:t>2</a:t>
            </a:r>
            <a:r>
              <a:rPr lang="en-US" altLang="zh-CN" b="1" smtClean="0"/>
              <a:t> ) {</a:t>
            </a:r>
            <a:r>
              <a:rPr lang="en-US" altLang="zh-CN" b="1" i="1" smtClean="0"/>
              <a:t>E</a:t>
            </a:r>
            <a:r>
              <a:rPr lang="en-US" altLang="zh-CN" b="1" smtClean="0"/>
              <a:t>. </a:t>
            </a:r>
            <a:r>
              <a:rPr lang="en-US" altLang="zh-CN" b="1" i="1" smtClean="0"/>
              <a:t>type</a:t>
            </a:r>
            <a:r>
              <a:rPr lang="en-US" altLang="zh-CN" b="1" smtClean="0"/>
              <a:t> = if </a:t>
            </a:r>
            <a:r>
              <a:rPr lang="en-US" altLang="zh-CN" b="1" i="1" smtClean="0"/>
              <a:t>E</a:t>
            </a:r>
            <a:r>
              <a:rPr lang="en-US" altLang="zh-CN" b="1" baseline="-30000" smtClean="0"/>
              <a:t>2</a:t>
            </a:r>
            <a:r>
              <a:rPr lang="en-US" altLang="zh-CN" b="1" smtClean="0"/>
              <a:t> . </a:t>
            </a:r>
            <a:r>
              <a:rPr lang="en-US" altLang="zh-CN" b="1" i="1" smtClean="0"/>
              <a:t>type</a:t>
            </a:r>
            <a:r>
              <a:rPr lang="en-US" altLang="zh-CN" b="1" smtClean="0"/>
              <a:t> ==</a:t>
            </a:r>
            <a:r>
              <a:rPr lang="en-US" altLang="zh-CN" b="1" i="1" smtClean="0"/>
              <a:t> s</a:t>
            </a:r>
            <a:r>
              <a:rPr lang="en-US" altLang="zh-CN" b="1" smtClean="0"/>
              <a:t> and</a:t>
            </a:r>
          </a:p>
          <a:p>
            <a:pPr algn="just">
              <a:buFontTx/>
              <a:buNone/>
            </a:pPr>
            <a:r>
              <a:rPr lang="en-US" altLang="zh-CN" b="1" i="1" smtClean="0"/>
              <a:t>					      E</a:t>
            </a:r>
            <a:r>
              <a:rPr lang="en-US" altLang="zh-CN" b="1" baseline="-30000" smtClean="0"/>
              <a:t>1</a:t>
            </a:r>
            <a:r>
              <a:rPr lang="en-US" altLang="zh-CN" b="1" smtClean="0"/>
              <a:t>. </a:t>
            </a:r>
            <a:r>
              <a:rPr lang="en-US" altLang="zh-CN" b="1" i="1" smtClean="0"/>
              <a:t>type</a:t>
            </a:r>
            <a:r>
              <a:rPr lang="en-US" altLang="zh-CN" b="1" smtClean="0"/>
              <a:t> == </a:t>
            </a:r>
            <a:r>
              <a:rPr lang="en-US" altLang="zh-CN" b="1" i="1" smtClean="0"/>
              <a:t>s</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t </a:t>
            </a:r>
            <a:r>
              <a:rPr lang="en-US" altLang="zh-CN" b="1" smtClean="0"/>
              <a:t> then </a:t>
            </a:r>
            <a:r>
              <a:rPr lang="en-US" altLang="zh-CN" b="1" i="1" smtClean="0"/>
              <a:t>t</a:t>
            </a:r>
            <a:r>
              <a:rPr lang="en-US" altLang="zh-CN" b="1" smtClean="0"/>
              <a:t> </a:t>
            </a:r>
          </a:p>
          <a:p>
            <a:pPr algn="just">
              <a:buFontTx/>
              <a:buNone/>
            </a:pPr>
            <a:r>
              <a:rPr lang="en-US" altLang="zh-CN" b="1" smtClean="0"/>
              <a:t>					    else </a:t>
            </a:r>
            <a:r>
              <a:rPr lang="en-US" altLang="zh-CN" b="1" i="1" smtClean="0"/>
              <a:t>type</a:t>
            </a:r>
            <a:r>
              <a:rPr lang="en-US" altLang="zh-CN" b="1" smtClean="0"/>
              <a:t>_</a:t>
            </a:r>
            <a:r>
              <a:rPr lang="en-US" altLang="zh-CN" b="1" i="1" smtClean="0"/>
              <a:t>error </a:t>
            </a:r>
            <a:r>
              <a:rPr lang="en-US" altLang="zh-CN" b="1"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5939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类型检查——语句</a:t>
            </a:r>
          </a:p>
          <a:p>
            <a:pPr>
              <a:buFontTx/>
              <a:buNone/>
            </a:pPr>
            <a:r>
              <a:rPr lang="en-US" altLang="zh-CN" b="1" i="1" smtClean="0"/>
              <a:t>S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id := </a:t>
            </a:r>
            <a:r>
              <a:rPr lang="en-US" altLang="zh-CN" b="1" i="1" smtClean="0"/>
              <a:t>E </a:t>
            </a:r>
            <a:r>
              <a:rPr lang="en-US" altLang="zh-CN" b="1" smtClean="0"/>
              <a:t>{ if</a:t>
            </a:r>
            <a:r>
              <a:rPr lang="en-US" altLang="zh-CN" b="1" i="1" smtClean="0"/>
              <a:t> </a:t>
            </a:r>
            <a:r>
              <a:rPr lang="en-US" altLang="zh-CN" b="1" smtClean="0"/>
              <a:t>(</a:t>
            </a:r>
            <a:r>
              <a:rPr lang="en-US" altLang="zh-CN" b="1" i="1" smtClean="0"/>
              <a:t>id.type == E.type </a:t>
            </a:r>
            <a:r>
              <a:rPr lang="en-US" altLang="zh-CN" b="1" smtClean="0"/>
              <a:t>&amp;&amp;</a:t>
            </a:r>
            <a:r>
              <a:rPr lang="en-US" altLang="zh-CN" b="1" i="1" smtClean="0"/>
              <a:t> E.type </a:t>
            </a:r>
            <a:r>
              <a:rPr lang="en-US" altLang="zh-CN" b="1" smtClean="0">
                <a:sym typeface="Symbol" pitchFamily="18" charset="2"/>
              </a:rPr>
              <a:t></a:t>
            </a:r>
            <a:r>
              <a:rPr lang="en-US" altLang="zh-CN" b="1" i="1" smtClean="0">
                <a:sym typeface="Symbol" pitchFamily="18" charset="2"/>
              </a:rPr>
              <a:t> 				</a:t>
            </a:r>
            <a:r>
              <a:rPr lang="en-US" altLang="zh-CN" b="1" smtClean="0"/>
              <a:t>{</a:t>
            </a:r>
            <a:r>
              <a:rPr lang="en-US" altLang="zh-CN" b="1" i="1" smtClean="0"/>
              <a:t>boolean</a:t>
            </a:r>
            <a:r>
              <a:rPr lang="en-US" altLang="zh-CN" b="1" smtClean="0"/>
              <a:t>,</a:t>
            </a:r>
            <a:r>
              <a:rPr lang="en-US" altLang="zh-CN" b="1" i="1" smtClean="0"/>
              <a:t> integer</a:t>
            </a:r>
            <a:r>
              <a:rPr lang="en-US" altLang="zh-CN" b="1" smtClean="0"/>
              <a:t>})</a:t>
            </a:r>
            <a:r>
              <a:rPr lang="en-US" altLang="zh-CN" b="1" i="1" smtClean="0"/>
              <a:t> S.type = void</a:t>
            </a:r>
            <a:r>
              <a:rPr lang="en-US" altLang="zh-CN" b="1" smtClean="0"/>
              <a:t>;</a:t>
            </a:r>
          </a:p>
          <a:p>
            <a:pPr>
              <a:buFontTx/>
              <a:buNone/>
            </a:pPr>
            <a:r>
              <a:rPr lang="en-US" altLang="zh-CN" b="1" i="1" smtClean="0"/>
              <a:t>			     </a:t>
            </a:r>
            <a:r>
              <a:rPr lang="en-US" altLang="zh-CN" b="1" smtClean="0"/>
              <a:t>else</a:t>
            </a:r>
            <a:r>
              <a:rPr lang="en-US" altLang="zh-CN" b="1" i="1" smtClean="0"/>
              <a:t> S.type = type_error</a:t>
            </a:r>
            <a:r>
              <a:rPr lang="en-US" altLang="zh-CN" b="1" smtClean="0"/>
              <a:t>;}</a:t>
            </a:r>
            <a:r>
              <a:rPr lang="en-US" altLang="zh-CN"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6041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类型检查——语句</a:t>
            </a:r>
          </a:p>
          <a:p>
            <a:pPr>
              <a:buFontTx/>
              <a:buNone/>
            </a:pPr>
            <a:r>
              <a:rPr lang="en-US" altLang="zh-CN" b="1" i="1" smtClean="0"/>
              <a:t>S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id := </a:t>
            </a:r>
            <a:r>
              <a:rPr lang="en-US" altLang="zh-CN" b="1" i="1" smtClean="0"/>
              <a:t>E </a:t>
            </a:r>
            <a:r>
              <a:rPr lang="en-US" altLang="zh-CN" b="1" smtClean="0"/>
              <a:t>{ if</a:t>
            </a:r>
            <a:r>
              <a:rPr lang="en-US" altLang="zh-CN" b="1" i="1" smtClean="0"/>
              <a:t> </a:t>
            </a:r>
            <a:r>
              <a:rPr lang="en-US" altLang="zh-CN" b="1" smtClean="0"/>
              <a:t>(</a:t>
            </a:r>
            <a:r>
              <a:rPr lang="en-US" altLang="zh-CN" b="1" i="1" smtClean="0"/>
              <a:t>id.type == E.type </a:t>
            </a:r>
            <a:r>
              <a:rPr lang="en-US" altLang="zh-CN" b="1" smtClean="0"/>
              <a:t>&amp;&amp;</a:t>
            </a:r>
            <a:r>
              <a:rPr lang="en-US" altLang="zh-CN" b="1" i="1" smtClean="0"/>
              <a:t> E.type </a:t>
            </a:r>
            <a:r>
              <a:rPr lang="en-US" altLang="zh-CN" b="1" smtClean="0">
                <a:sym typeface="Symbol" pitchFamily="18" charset="2"/>
              </a:rPr>
              <a:t></a:t>
            </a:r>
            <a:r>
              <a:rPr lang="en-US" altLang="zh-CN" b="1" i="1" smtClean="0">
                <a:sym typeface="Symbol" pitchFamily="18" charset="2"/>
              </a:rPr>
              <a:t> 				</a:t>
            </a:r>
            <a:r>
              <a:rPr lang="en-US" altLang="zh-CN" b="1" smtClean="0"/>
              <a:t>{</a:t>
            </a:r>
            <a:r>
              <a:rPr lang="en-US" altLang="zh-CN" b="1" i="1" smtClean="0"/>
              <a:t>boolean</a:t>
            </a:r>
            <a:r>
              <a:rPr lang="en-US" altLang="zh-CN" b="1" smtClean="0"/>
              <a:t>,</a:t>
            </a:r>
            <a:r>
              <a:rPr lang="en-US" altLang="zh-CN" b="1" i="1" smtClean="0"/>
              <a:t> integer</a:t>
            </a:r>
            <a:r>
              <a:rPr lang="en-US" altLang="zh-CN" b="1" smtClean="0"/>
              <a:t>})</a:t>
            </a:r>
            <a:r>
              <a:rPr lang="en-US" altLang="zh-CN" b="1" i="1" smtClean="0"/>
              <a:t> S.type = void</a:t>
            </a:r>
            <a:r>
              <a:rPr lang="en-US" altLang="zh-CN" b="1" smtClean="0"/>
              <a:t>;</a:t>
            </a:r>
          </a:p>
          <a:p>
            <a:pPr>
              <a:buFontTx/>
              <a:buNone/>
            </a:pPr>
            <a:r>
              <a:rPr lang="en-US" altLang="zh-CN" b="1" i="1" smtClean="0"/>
              <a:t>			     </a:t>
            </a:r>
            <a:r>
              <a:rPr lang="en-US" altLang="zh-CN" b="1" smtClean="0"/>
              <a:t>else</a:t>
            </a:r>
            <a:r>
              <a:rPr lang="en-US" altLang="zh-CN" b="1" i="1" smtClean="0"/>
              <a:t> S.type = type_error</a:t>
            </a:r>
            <a:r>
              <a:rPr lang="en-US" altLang="zh-CN" b="1" smtClean="0"/>
              <a:t>;}</a:t>
            </a:r>
            <a:r>
              <a:rPr lang="en-US" altLang="zh-CN" smtClean="0"/>
              <a:t> </a:t>
            </a:r>
          </a:p>
          <a:p>
            <a:pPr>
              <a:buFontTx/>
              <a:buNone/>
            </a:pPr>
            <a:r>
              <a:rPr lang="en-US" altLang="zh-CN" b="1" i="1" smtClean="0"/>
              <a:t>S</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if </a:t>
            </a:r>
            <a:r>
              <a:rPr lang="en-US" altLang="zh-CN" b="1" i="1" smtClean="0"/>
              <a:t>E</a:t>
            </a:r>
            <a:r>
              <a:rPr lang="en-US" altLang="zh-CN" b="1" smtClean="0"/>
              <a:t> then </a:t>
            </a:r>
            <a:r>
              <a:rPr lang="en-US" altLang="zh-CN" b="1" i="1" smtClean="0"/>
              <a:t>S</a:t>
            </a:r>
            <a:r>
              <a:rPr lang="en-US" altLang="zh-CN" b="1" baseline="-30000" smtClean="0"/>
              <a:t>1 </a:t>
            </a:r>
            <a:r>
              <a:rPr lang="en-US" altLang="zh-CN" b="1" smtClean="0"/>
              <a:t>{</a:t>
            </a:r>
            <a:r>
              <a:rPr lang="en-US" altLang="zh-CN" b="1" i="1" smtClean="0"/>
              <a:t>S</a:t>
            </a:r>
            <a:r>
              <a:rPr lang="en-US" altLang="zh-CN" b="1" smtClean="0"/>
              <a:t>. </a:t>
            </a:r>
            <a:r>
              <a:rPr lang="en-US" altLang="zh-CN" b="1" i="1" smtClean="0"/>
              <a:t>type</a:t>
            </a:r>
            <a:r>
              <a:rPr lang="en-US" altLang="zh-CN" b="1" smtClean="0"/>
              <a:t> = if </a:t>
            </a:r>
            <a:r>
              <a:rPr lang="en-US" altLang="zh-CN" b="1" i="1" smtClean="0"/>
              <a:t>E</a:t>
            </a:r>
            <a:r>
              <a:rPr lang="en-US" altLang="zh-CN" b="1" smtClean="0"/>
              <a:t>. </a:t>
            </a:r>
            <a:r>
              <a:rPr lang="en-US" altLang="zh-CN" b="1" i="1" smtClean="0"/>
              <a:t>type</a:t>
            </a:r>
            <a:r>
              <a:rPr lang="en-US" altLang="zh-CN" b="1" smtClean="0"/>
              <a:t> == </a:t>
            </a:r>
            <a:r>
              <a:rPr lang="en-US" altLang="zh-CN" b="1" i="1" smtClean="0"/>
              <a:t>boolean</a:t>
            </a:r>
          </a:p>
          <a:p>
            <a:pPr>
              <a:buFontTx/>
              <a:buNone/>
            </a:pPr>
            <a:r>
              <a:rPr lang="en-US" altLang="zh-CN" b="1" smtClean="0"/>
              <a:t>							then </a:t>
            </a:r>
            <a:r>
              <a:rPr lang="en-US" altLang="zh-CN" b="1" i="1" smtClean="0"/>
              <a:t>S</a:t>
            </a:r>
            <a:r>
              <a:rPr lang="en-US" altLang="zh-CN" b="1" baseline="-30000" smtClean="0"/>
              <a:t>1</a:t>
            </a:r>
            <a:r>
              <a:rPr lang="en-US" altLang="zh-CN" b="1" smtClean="0"/>
              <a:t>. </a:t>
            </a:r>
            <a:r>
              <a:rPr lang="en-US" altLang="zh-CN" b="1" i="1" smtClean="0"/>
              <a:t>type</a:t>
            </a:r>
          </a:p>
          <a:p>
            <a:pPr>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6144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类型检查——语句</a:t>
            </a:r>
          </a:p>
          <a:p>
            <a:pPr>
              <a:buFontTx/>
              <a:buNone/>
            </a:pPr>
            <a:r>
              <a:rPr lang="en-US" altLang="zh-CN" b="1" i="1" smtClean="0"/>
              <a:t>S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while</a:t>
            </a:r>
            <a:r>
              <a:rPr lang="en-US" altLang="zh-CN" b="1" i="1" smtClean="0"/>
              <a:t> E </a:t>
            </a:r>
            <a:r>
              <a:rPr lang="en-US" altLang="zh-CN" b="1" smtClean="0"/>
              <a:t>do</a:t>
            </a:r>
            <a:r>
              <a:rPr lang="en-US" altLang="zh-CN" b="1" i="1" smtClean="0"/>
              <a:t> S</a:t>
            </a:r>
            <a:r>
              <a:rPr lang="en-US" altLang="zh-CN" b="1" baseline="-30000" smtClean="0"/>
              <a:t>1</a:t>
            </a:r>
            <a:r>
              <a:rPr lang="en-US" altLang="zh-CN" b="1" i="1" baseline="-30000" smtClean="0"/>
              <a:t>	</a:t>
            </a:r>
          </a:p>
          <a:p>
            <a:pPr>
              <a:buFontTx/>
              <a:buNone/>
            </a:pPr>
            <a:r>
              <a:rPr lang="en-US" altLang="zh-CN" b="1" i="1" baseline="-30000" smtClean="0"/>
              <a:t>		</a:t>
            </a:r>
            <a:r>
              <a:rPr lang="en-US" altLang="zh-CN" b="1" smtClean="0"/>
              <a:t>{</a:t>
            </a:r>
            <a:r>
              <a:rPr lang="en-US" altLang="zh-CN" b="1" i="1" smtClean="0"/>
              <a:t>S</a:t>
            </a:r>
            <a:r>
              <a:rPr lang="en-US" altLang="zh-CN" b="1" smtClean="0"/>
              <a:t>.</a:t>
            </a:r>
            <a:r>
              <a:rPr lang="en-US" altLang="zh-CN" b="1" i="1" smtClean="0"/>
              <a:t>type </a:t>
            </a:r>
            <a:r>
              <a:rPr lang="en-US" altLang="zh-CN" b="1" smtClean="0"/>
              <a:t>= if </a:t>
            </a:r>
            <a:r>
              <a:rPr lang="en-US" altLang="zh-CN" b="1" i="1" smtClean="0"/>
              <a:t>E.type == boolean </a:t>
            </a:r>
            <a:r>
              <a:rPr lang="en-US" altLang="zh-CN" b="1" smtClean="0"/>
              <a:t>then</a:t>
            </a:r>
            <a:r>
              <a:rPr lang="en-US" altLang="zh-CN" b="1" i="1" smtClean="0"/>
              <a:t> S</a:t>
            </a:r>
            <a:r>
              <a:rPr lang="en-US" altLang="zh-CN" b="1" baseline="-30000" smtClean="0"/>
              <a:t>1</a:t>
            </a:r>
            <a:r>
              <a:rPr lang="en-US" altLang="zh-CN" b="1" i="1" smtClean="0"/>
              <a:t>. type</a:t>
            </a:r>
          </a:p>
          <a:p>
            <a:pPr>
              <a:buFontTx/>
              <a:buNone/>
            </a:pPr>
            <a:r>
              <a:rPr lang="en-US" altLang="zh-CN" b="1" i="1" smtClean="0"/>
              <a:t>			        </a:t>
            </a:r>
            <a:r>
              <a:rPr lang="en-US" altLang="zh-CN" b="1" smtClean="0"/>
              <a:t>else</a:t>
            </a:r>
            <a:r>
              <a:rPr lang="en-US" altLang="zh-CN" b="1" i="1" smtClean="0"/>
              <a:t> type_error </a:t>
            </a:r>
            <a:r>
              <a:rPr lang="en-US" altLang="zh-CN" b="1" smtClean="0"/>
              <a:t>}</a:t>
            </a:r>
          </a:p>
          <a:p>
            <a:pPr algn="just">
              <a:buFontTx/>
              <a:buNone/>
            </a:pPr>
            <a:endParaRPr lang="en-US" altLang="zh-CN"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876547"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en-US" altLang="zh-CN" b="1" smtClean="0"/>
              <a:t>1</a:t>
            </a:r>
            <a:r>
              <a:rPr lang="zh-CN" altLang="en-US" b="1" smtClean="0"/>
              <a:t>、程序运行时的执行错误分成两类</a:t>
            </a:r>
          </a:p>
          <a:p>
            <a:r>
              <a:rPr lang="zh-CN" altLang="en-US" b="1" smtClean="0"/>
              <a:t>会被捕获的错误</a:t>
            </a:r>
            <a:r>
              <a:rPr lang="zh-CN" altLang="en-US" b="1" smtClean="0">
                <a:cs typeface="Times New Roman" pitchFamily="18" charset="0"/>
              </a:rPr>
              <a:t>（</a:t>
            </a:r>
            <a:r>
              <a:rPr lang="en-US" altLang="zh-CN" b="1" i="1" smtClean="0"/>
              <a:t>trapped error</a:t>
            </a:r>
            <a:r>
              <a:rPr lang="en-US" altLang="zh-CN" b="1" smtClean="0">
                <a:cs typeface="Times New Roman" pitchFamily="18" charset="0"/>
              </a:rPr>
              <a:t>）</a:t>
            </a:r>
          </a:p>
          <a:p>
            <a:pPr lvl="1"/>
            <a:r>
              <a:rPr lang="zh-CN" altLang="en-US" b="1" smtClean="0"/>
              <a:t>例：</a:t>
            </a:r>
            <a:r>
              <a:rPr lang="zh-CN" altLang="en-US" b="1" smtClean="0">
                <a:cs typeface="Times New Roman" pitchFamily="18" charset="0"/>
              </a:rPr>
              <a:t>非法指令错误、非法内存访问</a:t>
            </a:r>
            <a:r>
              <a:rPr lang="zh-CN" altLang="en-US" b="1" smtClean="0"/>
              <a:t>、</a:t>
            </a:r>
            <a:r>
              <a:rPr lang="zh-CN" altLang="en-US" b="1" smtClean="0">
                <a:cs typeface="Times New Roman" pitchFamily="18" charset="0"/>
              </a:rPr>
              <a:t>除数为零</a:t>
            </a:r>
            <a:endParaRPr lang="zh-CN" altLang="en-US" b="1" smtClean="0"/>
          </a:p>
          <a:p>
            <a:pPr lvl="1"/>
            <a:r>
              <a:rPr lang="zh-CN" altLang="en-US" b="1" smtClean="0">
                <a:cs typeface="Times New Roman" pitchFamily="18" charset="0"/>
              </a:rPr>
              <a:t>引起计算立即停止</a:t>
            </a:r>
            <a:endParaRPr lang="zh-CN" altLang="en-US" b="1" smtClean="0"/>
          </a:p>
          <a:p>
            <a:r>
              <a:rPr lang="zh-CN" altLang="en-US" b="1" smtClean="0"/>
              <a:t>不会被捕获的错误</a:t>
            </a:r>
            <a:r>
              <a:rPr lang="zh-CN" altLang="en-US" b="1" smtClean="0">
                <a:cs typeface="Times New Roman" pitchFamily="18" charset="0"/>
              </a:rPr>
              <a:t>（</a:t>
            </a:r>
            <a:r>
              <a:rPr lang="en-US" altLang="zh-CN" b="1" i="1" smtClean="0"/>
              <a:t>untrapped error</a:t>
            </a:r>
            <a:r>
              <a:rPr lang="en-US" altLang="zh-CN" b="1" smtClean="0">
                <a:cs typeface="Times New Roman" pitchFamily="18" charset="0"/>
              </a:rPr>
              <a:t>）</a:t>
            </a:r>
            <a:r>
              <a:rPr lang="en-US" altLang="zh-CN" b="1" smtClean="0"/>
              <a:t> </a:t>
            </a:r>
          </a:p>
          <a:p>
            <a:pPr lvl="1"/>
            <a:r>
              <a:rPr lang="zh-CN" altLang="en-US" b="1" smtClean="0"/>
              <a:t>例：下标变量的</a:t>
            </a:r>
            <a:r>
              <a:rPr lang="zh-CN" altLang="en-US" b="1" smtClean="0">
                <a:cs typeface="Times New Roman" pitchFamily="18" charset="0"/>
              </a:rPr>
              <a:t>访问越过了数组的末端</a:t>
            </a:r>
          </a:p>
          <a:p>
            <a:pPr lvl="1"/>
            <a:r>
              <a:rPr lang="zh-CN" altLang="en-US" b="1" smtClean="0"/>
              <a:t>例：</a:t>
            </a:r>
            <a:r>
              <a:rPr lang="zh-CN" altLang="en-US" b="1" smtClean="0">
                <a:cs typeface="Times New Roman" pitchFamily="18" charset="0"/>
              </a:rPr>
              <a:t>跳到一个错误的地址，该地址开始的内存正好代表一个指令序列 </a:t>
            </a:r>
          </a:p>
          <a:p>
            <a:pPr lvl="1"/>
            <a:r>
              <a:rPr lang="zh-CN" altLang="en-US" b="1" smtClean="0">
                <a:cs typeface="Times New Roman" pitchFamily="18" charset="0"/>
              </a:rPr>
              <a:t>错误可能会有一段时间未引起注意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6547">
                                            <p:txEl>
                                              <p:pRg st="4" end="4"/>
                                            </p:txEl>
                                          </p:spTgt>
                                        </p:tgtEl>
                                        <p:attrNameLst>
                                          <p:attrName>style.visibility</p:attrName>
                                        </p:attrNameLst>
                                      </p:cBhvr>
                                      <p:to>
                                        <p:strVal val="visible"/>
                                      </p:to>
                                    </p:set>
                                    <p:animEffect transition="in" filter="box(in)">
                                      <p:cBhvr>
                                        <p:cTn id="7" dur="500"/>
                                        <p:tgtEl>
                                          <p:spTgt spid="8765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76547">
                                            <p:txEl>
                                              <p:pRg st="5" end="5"/>
                                            </p:txEl>
                                          </p:spTgt>
                                        </p:tgtEl>
                                        <p:attrNameLst>
                                          <p:attrName>style.visibility</p:attrName>
                                        </p:attrNameLst>
                                      </p:cBhvr>
                                      <p:to>
                                        <p:strVal val="visible"/>
                                      </p:to>
                                    </p:set>
                                    <p:animEffect transition="in" filter="box(in)">
                                      <p:cBhvr>
                                        <p:cTn id="12" dur="500"/>
                                        <p:tgtEl>
                                          <p:spTgt spid="8765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76547">
                                            <p:txEl>
                                              <p:pRg st="6" end="6"/>
                                            </p:txEl>
                                          </p:spTgt>
                                        </p:tgtEl>
                                        <p:attrNameLst>
                                          <p:attrName>style.visibility</p:attrName>
                                        </p:attrNameLst>
                                      </p:cBhvr>
                                      <p:to>
                                        <p:strVal val="visible"/>
                                      </p:to>
                                    </p:set>
                                    <p:animEffect transition="in" filter="box(in)">
                                      <p:cBhvr>
                                        <p:cTn id="17" dur="500"/>
                                        <p:tgtEl>
                                          <p:spTgt spid="876547">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76547">
                                            <p:txEl>
                                              <p:pRg st="7" end="7"/>
                                            </p:txEl>
                                          </p:spTgt>
                                        </p:tgtEl>
                                        <p:attrNameLst>
                                          <p:attrName>style.visibility</p:attrName>
                                        </p:attrNameLst>
                                      </p:cBhvr>
                                      <p:to>
                                        <p:strVal val="visible"/>
                                      </p:to>
                                    </p:set>
                                    <p:animEffect transition="in" filter="box(in)">
                                      <p:cBhvr>
                                        <p:cTn id="22" dur="500"/>
                                        <p:tgtEl>
                                          <p:spTgt spid="87654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76547">
                                            <p:txEl>
                                              <p:pRg st="8" end="8"/>
                                            </p:txEl>
                                          </p:spTgt>
                                        </p:tgtEl>
                                        <p:attrNameLst>
                                          <p:attrName>style.visibility</p:attrName>
                                        </p:attrNameLst>
                                      </p:cBhvr>
                                      <p:to>
                                        <p:strVal val="visible"/>
                                      </p:to>
                                    </p:set>
                                    <p:animEffect transition="in" filter="box(in)">
                                      <p:cBhvr>
                                        <p:cTn id="27" dur="500"/>
                                        <p:tgtEl>
                                          <p:spTgt spid="876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6246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类型检查——语句</a:t>
            </a:r>
          </a:p>
          <a:p>
            <a:pPr>
              <a:buFontTx/>
              <a:buNone/>
            </a:pPr>
            <a:r>
              <a:rPr lang="en-US" altLang="zh-CN" b="1" i="1" smtClean="0"/>
              <a:t>S </a:t>
            </a:r>
            <a:r>
              <a:rPr lang="en-US" altLang="zh-CN" b="1" smtClean="0">
                <a:ea typeface="黑体" pitchFamily="2" charset="-122"/>
                <a:sym typeface="Symbol" pitchFamily="18" charset="2"/>
              </a:rPr>
              <a:t></a:t>
            </a:r>
            <a:r>
              <a:rPr lang="en-US" altLang="zh-CN" b="1" smtClean="0">
                <a:ea typeface="黑体" pitchFamily="2" charset="-122"/>
              </a:rPr>
              <a:t> </a:t>
            </a:r>
            <a:r>
              <a:rPr lang="en-US" altLang="zh-CN" b="1" smtClean="0"/>
              <a:t>while</a:t>
            </a:r>
            <a:r>
              <a:rPr lang="en-US" altLang="zh-CN" b="1" i="1" smtClean="0"/>
              <a:t> E </a:t>
            </a:r>
            <a:r>
              <a:rPr lang="en-US" altLang="zh-CN" b="1" smtClean="0"/>
              <a:t>do</a:t>
            </a:r>
            <a:r>
              <a:rPr lang="en-US" altLang="zh-CN" b="1" i="1" smtClean="0"/>
              <a:t> S</a:t>
            </a:r>
            <a:r>
              <a:rPr lang="en-US" altLang="zh-CN" b="1" baseline="-30000" smtClean="0"/>
              <a:t>1</a:t>
            </a:r>
            <a:r>
              <a:rPr lang="en-US" altLang="zh-CN" b="1" i="1" baseline="-30000" smtClean="0"/>
              <a:t>	</a:t>
            </a:r>
          </a:p>
          <a:p>
            <a:pPr>
              <a:buFontTx/>
              <a:buNone/>
            </a:pPr>
            <a:r>
              <a:rPr lang="en-US" altLang="zh-CN" b="1" i="1" baseline="-30000" smtClean="0"/>
              <a:t>		</a:t>
            </a:r>
            <a:r>
              <a:rPr lang="en-US" altLang="zh-CN" b="1" smtClean="0"/>
              <a:t>{</a:t>
            </a:r>
            <a:r>
              <a:rPr lang="en-US" altLang="zh-CN" b="1" i="1" smtClean="0"/>
              <a:t>S</a:t>
            </a:r>
            <a:r>
              <a:rPr lang="en-US" altLang="zh-CN" b="1" smtClean="0"/>
              <a:t>.</a:t>
            </a:r>
            <a:r>
              <a:rPr lang="en-US" altLang="zh-CN" b="1" i="1" smtClean="0"/>
              <a:t>type </a:t>
            </a:r>
            <a:r>
              <a:rPr lang="en-US" altLang="zh-CN" b="1" smtClean="0"/>
              <a:t>= if </a:t>
            </a:r>
            <a:r>
              <a:rPr lang="en-US" altLang="zh-CN" b="1" i="1" smtClean="0"/>
              <a:t>E.type == boolean </a:t>
            </a:r>
            <a:r>
              <a:rPr lang="en-US" altLang="zh-CN" b="1" smtClean="0"/>
              <a:t>then</a:t>
            </a:r>
            <a:r>
              <a:rPr lang="en-US" altLang="zh-CN" b="1" i="1" smtClean="0"/>
              <a:t> S</a:t>
            </a:r>
            <a:r>
              <a:rPr lang="en-US" altLang="zh-CN" b="1" baseline="-30000" smtClean="0"/>
              <a:t>1</a:t>
            </a:r>
            <a:r>
              <a:rPr lang="en-US" altLang="zh-CN" b="1" i="1" smtClean="0"/>
              <a:t>. type</a:t>
            </a:r>
          </a:p>
          <a:p>
            <a:pPr>
              <a:buFontTx/>
              <a:buNone/>
            </a:pPr>
            <a:r>
              <a:rPr lang="en-US" altLang="zh-CN" b="1" i="1" smtClean="0"/>
              <a:t>			        </a:t>
            </a:r>
            <a:r>
              <a:rPr lang="en-US" altLang="zh-CN" b="1" smtClean="0"/>
              <a:t>else</a:t>
            </a:r>
            <a:r>
              <a:rPr lang="en-US" altLang="zh-CN" b="1" i="1" smtClean="0"/>
              <a:t> type_error </a:t>
            </a:r>
            <a:r>
              <a:rPr lang="en-US" altLang="zh-CN" b="1" smtClean="0"/>
              <a:t>}</a:t>
            </a:r>
          </a:p>
          <a:p>
            <a:pPr>
              <a:buFontTx/>
              <a:buNone/>
            </a:pPr>
            <a:r>
              <a:rPr lang="en-US" altLang="zh-CN" b="1" i="1" smtClean="0"/>
              <a:t>S </a:t>
            </a:r>
            <a:r>
              <a:rPr lang="en-US" altLang="zh-CN" b="1" smtClean="0">
                <a:ea typeface="黑体" pitchFamily="2" charset="-122"/>
                <a:sym typeface="Symbol" pitchFamily="18" charset="2"/>
              </a:rPr>
              <a:t></a:t>
            </a:r>
            <a:r>
              <a:rPr lang="en-US" altLang="zh-CN" b="1" i="1" smtClean="0">
                <a:ea typeface="黑体" pitchFamily="2" charset="-122"/>
              </a:rPr>
              <a:t> </a:t>
            </a:r>
            <a:r>
              <a:rPr lang="en-US" altLang="zh-CN" b="1" i="1" smtClean="0"/>
              <a:t>S</a:t>
            </a:r>
            <a:r>
              <a:rPr lang="en-US" altLang="zh-CN" b="1" baseline="-30000" smtClean="0"/>
              <a:t>1</a:t>
            </a:r>
            <a:r>
              <a:rPr lang="en-US" altLang="zh-CN" b="1" smtClean="0"/>
              <a:t>;</a:t>
            </a:r>
            <a:r>
              <a:rPr lang="en-US" altLang="zh-CN" b="1" i="1" smtClean="0"/>
              <a:t> S</a:t>
            </a:r>
            <a:r>
              <a:rPr lang="en-US" altLang="zh-CN" b="1" baseline="-30000" smtClean="0"/>
              <a:t>2</a:t>
            </a:r>
            <a:r>
              <a:rPr lang="en-US" altLang="zh-CN" b="1" i="1" baseline="-30000" smtClean="0"/>
              <a:t>	</a:t>
            </a:r>
          </a:p>
          <a:p>
            <a:pPr algn="just">
              <a:buFontTx/>
              <a:buNone/>
            </a:pPr>
            <a:r>
              <a:rPr lang="en-US" altLang="zh-CN" b="1" i="1" baseline="-30000" smtClean="0"/>
              <a:t>		</a:t>
            </a:r>
            <a:r>
              <a:rPr lang="en-US" altLang="zh-CN" b="1" smtClean="0"/>
              <a:t>{</a:t>
            </a:r>
            <a:r>
              <a:rPr lang="en-US" altLang="zh-CN" b="1" i="1" smtClean="0"/>
              <a:t>S. type </a:t>
            </a:r>
            <a:r>
              <a:rPr lang="en-US" altLang="zh-CN" b="1" smtClean="0"/>
              <a:t>= if</a:t>
            </a:r>
            <a:r>
              <a:rPr lang="en-US" altLang="zh-CN" b="1" i="1" smtClean="0"/>
              <a:t> S</a:t>
            </a:r>
            <a:r>
              <a:rPr lang="en-US" altLang="zh-CN" b="1" baseline="-30000" smtClean="0"/>
              <a:t>1</a:t>
            </a:r>
            <a:r>
              <a:rPr lang="en-US" altLang="zh-CN" b="1" i="1" smtClean="0"/>
              <a:t>. type </a:t>
            </a:r>
            <a:r>
              <a:rPr lang="en-US" altLang="zh-CN" b="1" smtClean="0"/>
              <a:t>==</a:t>
            </a:r>
            <a:r>
              <a:rPr lang="en-US" altLang="zh-CN" b="1" i="1" smtClean="0"/>
              <a:t> void</a:t>
            </a:r>
            <a:r>
              <a:rPr lang="en-US" altLang="zh-CN" b="1" smtClean="0"/>
              <a:t>  and</a:t>
            </a:r>
          </a:p>
          <a:p>
            <a:pPr algn="just">
              <a:buFontTx/>
              <a:buNone/>
            </a:pPr>
            <a:r>
              <a:rPr lang="en-US" altLang="zh-CN" b="1" i="1" smtClean="0"/>
              <a:t>					S</a:t>
            </a:r>
            <a:r>
              <a:rPr lang="en-US" altLang="zh-CN" b="1" baseline="-30000" smtClean="0"/>
              <a:t>2</a:t>
            </a:r>
            <a:r>
              <a:rPr lang="en-US" altLang="zh-CN" b="1" i="1" smtClean="0"/>
              <a:t>. type </a:t>
            </a:r>
            <a:r>
              <a:rPr lang="en-US" altLang="zh-CN" b="1" smtClean="0"/>
              <a:t>== </a:t>
            </a:r>
            <a:r>
              <a:rPr lang="en-US" altLang="zh-CN" b="1" i="1" smtClean="0"/>
              <a:t>void</a:t>
            </a:r>
            <a:r>
              <a:rPr lang="en-US" altLang="zh-CN" b="1" smtClean="0"/>
              <a:t>  then  </a:t>
            </a:r>
            <a:r>
              <a:rPr lang="en-US" altLang="zh-CN" b="1" i="1" smtClean="0"/>
              <a:t>void</a:t>
            </a:r>
          </a:p>
          <a:p>
            <a:pPr algn="just">
              <a:buFontTx/>
              <a:buNone/>
            </a:pPr>
            <a:r>
              <a:rPr lang="en-US" altLang="zh-CN" b="1" i="1" smtClean="0"/>
              <a:t>				</a:t>
            </a:r>
            <a:r>
              <a:rPr lang="en-US" altLang="zh-CN" b="1" smtClean="0"/>
              <a:t>else</a:t>
            </a:r>
            <a:r>
              <a:rPr lang="en-US" altLang="zh-CN" b="1" i="1" smtClean="0"/>
              <a:t> type_error </a:t>
            </a:r>
            <a:r>
              <a:rPr lang="en-US" altLang="zh-CN" b="1" smtClean="0"/>
              <a:t>}</a:t>
            </a:r>
          </a:p>
          <a:p>
            <a:pPr algn="just">
              <a:buFontTx/>
              <a:buNone/>
            </a:pPr>
            <a:endParaRPr lang="en-US" altLang="zh-CN" b="1"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634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类型检查——程序</a:t>
            </a:r>
          </a:p>
          <a:p>
            <a:pPr>
              <a:buFontTx/>
              <a:buNone/>
            </a:pPr>
            <a:r>
              <a:rPr lang="en-US" altLang="zh-CN" b="1" i="1" smtClean="0"/>
              <a:t>P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D</a:t>
            </a:r>
            <a:r>
              <a:rPr lang="en-US" altLang="zh-CN" b="1" smtClean="0"/>
              <a:t>; </a:t>
            </a:r>
            <a:r>
              <a:rPr lang="en-US" altLang="zh-CN" b="1" i="1" smtClean="0"/>
              <a:t>S </a:t>
            </a:r>
          </a:p>
          <a:p>
            <a:pPr>
              <a:buFontTx/>
              <a:buNone/>
            </a:pPr>
            <a:r>
              <a:rPr lang="en-US" altLang="zh-CN" b="1" i="1" smtClean="0"/>
              <a:t>		</a:t>
            </a:r>
            <a:r>
              <a:rPr lang="en-US" altLang="zh-CN" b="1" smtClean="0"/>
              <a:t>{</a:t>
            </a:r>
            <a:r>
              <a:rPr lang="en-US" altLang="zh-CN" b="1" i="1" smtClean="0"/>
              <a:t>P</a:t>
            </a:r>
            <a:r>
              <a:rPr lang="en-US" altLang="zh-CN" b="1" smtClean="0"/>
              <a:t>. </a:t>
            </a:r>
            <a:r>
              <a:rPr lang="en-US" altLang="zh-CN" b="1" i="1" smtClean="0"/>
              <a:t>type</a:t>
            </a:r>
            <a:r>
              <a:rPr lang="en-US" altLang="zh-CN" b="1" smtClean="0"/>
              <a:t> = if </a:t>
            </a:r>
            <a:r>
              <a:rPr lang="en-US" altLang="zh-CN" b="1" i="1" smtClean="0"/>
              <a:t>S</a:t>
            </a:r>
            <a:r>
              <a:rPr lang="en-US" altLang="zh-CN" b="1" smtClean="0"/>
              <a:t>. </a:t>
            </a:r>
            <a:r>
              <a:rPr lang="en-US" altLang="zh-CN" b="1" i="1" smtClean="0"/>
              <a:t>type </a:t>
            </a:r>
            <a:r>
              <a:rPr lang="en-US" altLang="zh-CN" b="1" smtClean="0"/>
              <a:t>== </a:t>
            </a:r>
            <a:r>
              <a:rPr lang="en-US" altLang="zh-CN" b="1" i="1" smtClean="0"/>
              <a:t>void</a:t>
            </a:r>
            <a:r>
              <a:rPr lang="en-US" altLang="zh-CN" b="1" smtClean="0"/>
              <a:t>  then  </a:t>
            </a:r>
            <a:r>
              <a:rPr lang="en-US" altLang="zh-CN" b="1" i="1" smtClean="0"/>
              <a:t>void</a:t>
            </a:r>
          </a:p>
          <a:p>
            <a:pPr algn="just">
              <a:buFontTx/>
              <a:buNone/>
            </a:pPr>
            <a:r>
              <a:rPr lang="en-US" altLang="zh-CN" b="1" smtClean="0"/>
              <a:t>				else </a:t>
            </a:r>
            <a:r>
              <a:rPr lang="en-US" altLang="zh-CN" b="1" i="1" smtClean="0"/>
              <a:t>type</a:t>
            </a:r>
            <a:r>
              <a:rPr lang="en-US" altLang="zh-CN" b="1" smtClean="0"/>
              <a:t>_</a:t>
            </a:r>
            <a:r>
              <a:rPr lang="en-US" altLang="zh-CN" b="1" i="1" smtClean="0"/>
              <a:t>error</a:t>
            </a:r>
            <a:r>
              <a:rPr lang="en-US" altLang="zh-CN" b="1" smtClean="0"/>
              <a:t> }</a:t>
            </a:r>
          </a:p>
          <a:p>
            <a:pPr>
              <a:buFontTx/>
              <a:buNone/>
            </a:pPr>
            <a:endParaRPr lang="en-US" altLang="zh-CN" b="1"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8600"/>
            <a:ext cx="8610600" cy="1143000"/>
          </a:xfrm>
        </p:spPr>
        <p:txBody>
          <a:bodyPr/>
          <a:lstStyle/>
          <a:p>
            <a:r>
              <a:rPr lang="zh-CN" altLang="en-US" b="1" smtClean="0"/>
              <a:t>5.3</a:t>
            </a:r>
            <a:r>
              <a:rPr lang="zh-CN" altLang="en-US" b="1" smtClean="0">
                <a:latin typeface="宋体" charset="-122"/>
              </a:rPr>
              <a:t> </a:t>
            </a:r>
            <a:r>
              <a:rPr lang="zh-CN" altLang="en-US" b="1" smtClean="0"/>
              <a:t>简单类型检查器的说明</a:t>
            </a:r>
            <a:endParaRPr lang="zh-CN" altLang="en-US" b="1" smtClean="0">
              <a:latin typeface="宋体" charset="-122"/>
            </a:endParaRPr>
          </a:p>
        </p:txBody>
      </p:sp>
      <p:sp>
        <p:nvSpPr>
          <p:cNvPr id="64515" name="Rectangle 3"/>
          <p:cNvSpPr>
            <a:spLocks noGrp="1" noChangeArrowheads="1"/>
          </p:cNvSpPr>
          <p:nvPr>
            <p:ph idx="1"/>
          </p:nvPr>
        </p:nvSpPr>
        <p:spPr>
          <a:xfrm>
            <a:off x="287338" y="1438275"/>
            <a:ext cx="8564562" cy="5038725"/>
          </a:xfrm>
          <a:noFill/>
        </p:spPr>
        <p:txBody>
          <a:bodyPr/>
          <a:lstStyle/>
          <a:p>
            <a:pPr>
              <a:lnSpc>
                <a:spcPct val="80000"/>
              </a:lnSpc>
              <a:buFontTx/>
              <a:buNone/>
            </a:pPr>
            <a:r>
              <a:rPr lang="zh-CN" altLang="en-US" b="1" smtClean="0">
                <a:ea typeface="黑体" pitchFamily="2" charset="-122"/>
              </a:rPr>
              <a:t>5.3.4 </a:t>
            </a:r>
            <a:r>
              <a:rPr lang="zh-CN" altLang="en-US" b="1" smtClean="0"/>
              <a:t>类型转换</a:t>
            </a:r>
          </a:p>
          <a:p>
            <a:pPr algn="just">
              <a:lnSpc>
                <a:spcPct val="80000"/>
              </a:lnSpc>
              <a:buFontTx/>
              <a:buNone/>
            </a:pPr>
            <a:r>
              <a:rPr lang="en-US" altLang="zh-CN" sz="2800" b="1" i="1" smtClean="0"/>
              <a:t>E</a:t>
            </a:r>
            <a:r>
              <a:rPr lang="en-US" altLang="zh-CN" sz="2800" b="1" smtClean="0"/>
              <a:t> </a:t>
            </a:r>
            <a:r>
              <a:rPr lang="en-US" altLang="zh-CN" sz="2800" b="1" smtClean="0">
                <a:sym typeface="Symbol" pitchFamily="18" charset="2"/>
              </a:rPr>
              <a:t></a:t>
            </a:r>
            <a:r>
              <a:rPr lang="en-US" altLang="zh-CN" sz="2800" b="1" i="1" smtClean="0"/>
              <a:t> E</a:t>
            </a:r>
            <a:r>
              <a:rPr lang="en-US" altLang="zh-CN" sz="2800" b="1" baseline="-30000" smtClean="0"/>
              <a:t>1</a:t>
            </a:r>
            <a:r>
              <a:rPr lang="en-US" altLang="zh-CN" sz="2800" b="1" smtClean="0"/>
              <a:t> op </a:t>
            </a:r>
            <a:r>
              <a:rPr lang="en-US" altLang="zh-CN" sz="2800" b="1" i="1" smtClean="0"/>
              <a:t>E</a:t>
            </a:r>
            <a:r>
              <a:rPr lang="en-US" altLang="zh-CN" sz="2800" b="1" baseline="-30000" smtClean="0"/>
              <a:t>2</a:t>
            </a:r>
          </a:p>
          <a:p>
            <a:pPr algn="just">
              <a:lnSpc>
                <a:spcPct val="80000"/>
              </a:lnSpc>
              <a:buFontTx/>
              <a:buNone/>
            </a:pPr>
            <a:r>
              <a:rPr lang="en-US" altLang="zh-CN" sz="2800" b="1" smtClean="0"/>
              <a:t>{</a:t>
            </a:r>
            <a:r>
              <a:rPr lang="en-US" altLang="zh-CN" sz="2800" b="1" i="1" smtClean="0"/>
              <a:t>E</a:t>
            </a:r>
            <a:r>
              <a:rPr lang="en-US" altLang="zh-CN" sz="2800" b="1" smtClean="0"/>
              <a:t>.</a:t>
            </a:r>
            <a:r>
              <a:rPr lang="en-US" altLang="zh-CN" sz="2800" b="1" i="1" smtClean="0"/>
              <a:t>type  </a:t>
            </a:r>
            <a:r>
              <a:rPr lang="en-US" altLang="zh-CN" sz="2800" b="1" smtClean="0"/>
              <a:t>=	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integer</a:t>
            </a:r>
            <a:r>
              <a:rPr lang="en-US" altLang="zh-CN" sz="2800" b="1" smtClean="0"/>
              <a:t> and </a:t>
            </a:r>
            <a:r>
              <a:rPr lang="en-US" altLang="zh-CN" sz="2800" b="1" i="1" smtClean="0"/>
              <a:t>E</a:t>
            </a:r>
            <a:r>
              <a:rPr lang="en-US" altLang="zh-CN" sz="2800" b="1" baseline="-30000" smtClean="0"/>
              <a:t>2</a:t>
            </a:r>
            <a:r>
              <a:rPr lang="en-US" altLang="zh-CN" sz="2800" b="1" smtClean="0"/>
              <a:t>.</a:t>
            </a:r>
            <a:r>
              <a:rPr lang="en-US" altLang="zh-CN" sz="2800" b="1" i="1" smtClean="0"/>
              <a:t>type</a:t>
            </a:r>
            <a:r>
              <a:rPr lang="en-US" altLang="zh-CN" sz="2800" b="1" smtClean="0"/>
              <a:t> == </a:t>
            </a:r>
            <a:r>
              <a:rPr lang="en-US" altLang="zh-CN" sz="2800" b="1" i="1" smtClean="0"/>
              <a:t>integer</a:t>
            </a:r>
            <a:endParaRPr lang="en-US" altLang="zh-CN" sz="2800" b="1" smtClean="0"/>
          </a:p>
          <a:p>
            <a:pPr algn="just">
              <a:lnSpc>
                <a:spcPct val="80000"/>
              </a:lnSpc>
              <a:buFontTx/>
              <a:buNone/>
            </a:pPr>
            <a:r>
              <a:rPr lang="en-US" altLang="zh-CN" sz="2800" b="1" smtClean="0"/>
              <a:t>				then </a:t>
            </a:r>
            <a:r>
              <a:rPr lang="en-US" altLang="zh-CN" sz="2800" b="1" i="1" smtClean="0"/>
              <a:t>integer</a:t>
            </a:r>
            <a:endParaRPr lang="en-US" altLang="zh-CN" sz="2800" b="1" smtClean="0"/>
          </a:p>
          <a:p>
            <a:pPr algn="just">
              <a:lnSpc>
                <a:spcPct val="80000"/>
              </a:lnSpc>
              <a:buFontTx/>
              <a:buNone/>
            </a:pPr>
            <a:r>
              <a:rPr lang="en-US" altLang="zh-CN" sz="2800" b="1" smtClean="0"/>
              <a:t>			else 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integer</a:t>
            </a:r>
            <a:r>
              <a:rPr lang="en-US" altLang="zh-CN" sz="2800" b="1" smtClean="0"/>
              <a:t> and </a:t>
            </a:r>
            <a:r>
              <a:rPr lang="en-US" altLang="zh-CN" sz="2800" b="1" i="1" smtClean="0"/>
              <a:t>E</a:t>
            </a:r>
            <a:r>
              <a:rPr lang="en-US" altLang="zh-CN" sz="2800" b="1" baseline="-30000" smtClean="0"/>
              <a:t>2</a:t>
            </a:r>
            <a:r>
              <a:rPr lang="en-US" altLang="zh-CN" sz="2800" b="1" smtClean="0"/>
              <a:t>.</a:t>
            </a:r>
            <a:r>
              <a:rPr lang="en-US" altLang="zh-CN" sz="2800" b="1" i="1" smtClean="0"/>
              <a:t>type</a:t>
            </a:r>
            <a:r>
              <a:rPr lang="en-US" altLang="zh-CN" sz="2800" b="1" smtClean="0"/>
              <a:t> == </a:t>
            </a:r>
            <a:r>
              <a:rPr lang="en-US" altLang="zh-CN" sz="2800" b="1" i="1" smtClean="0"/>
              <a:t>real</a:t>
            </a:r>
            <a:endParaRPr lang="en-US" altLang="zh-CN" sz="2800" b="1" smtClean="0"/>
          </a:p>
          <a:p>
            <a:pPr algn="just">
              <a:lnSpc>
                <a:spcPct val="80000"/>
              </a:lnSpc>
              <a:buFontTx/>
              <a:buNone/>
            </a:pPr>
            <a:r>
              <a:rPr lang="en-US" altLang="zh-CN" sz="2800" b="1" smtClean="0"/>
              <a:t>				then </a:t>
            </a:r>
            <a:r>
              <a:rPr lang="en-US" altLang="zh-CN" sz="2800" b="1" i="1" smtClean="0"/>
              <a:t>real</a:t>
            </a:r>
            <a:endParaRPr lang="en-US" altLang="zh-CN" sz="2800" b="1" smtClean="0"/>
          </a:p>
          <a:p>
            <a:pPr algn="just">
              <a:lnSpc>
                <a:spcPct val="80000"/>
              </a:lnSpc>
              <a:buFontTx/>
              <a:buNone/>
            </a:pPr>
            <a:r>
              <a:rPr lang="en-US" altLang="zh-CN" sz="2800" b="1" smtClean="0"/>
              <a:t>			else 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real</a:t>
            </a:r>
            <a:r>
              <a:rPr lang="en-US" altLang="zh-CN" sz="2800" b="1" smtClean="0"/>
              <a:t> and </a:t>
            </a:r>
            <a:r>
              <a:rPr lang="en-US" altLang="zh-CN" sz="2800" b="1" i="1" smtClean="0"/>
              <a:t>E</a:t>
            </a:r>
            <a:r>
              <a:rPr lang="en-US" altLang="zh-CN" sz="2800" b="1" baseline="-30000" smtClean="0"/>
              <a:t>2</a:t>
            </a:r>
            <a:r>
              <a:rPr lang="en-US" altLang="zh-CN" sz="2800" b="1" smtClean="0"/>
              <a:t>.</a:t>
            </a:r>
            <a:r>
              <a:rPr lang="en-US" altLang="zh-CN" sz="2800" b="1" i="1" smtClean="0"/>
              <a:t>type</a:t>
            </a:r>
            <a:r>
              <a:rPr lang="en-US" altLang="zh-CN" sz="2800" b="1" smtClean="0"/>
              <a:t> == </a:t>
            </a:r>
            <a:r>
              <a:rPr lang="en-US" altLang="zh-CN" sz="2800" b="1" i="1" smtClean="0"/>
              <a:t>integer</a:t>
            </a:r>
            <a:endParaRPr lang="en-US" altLang="zh-CN" sz="2800" b="1" smtClean="0"/>
          </a:p>
          <a:p>
            <a:pPr algn="just">
              <a:lnSpc>
                <a:spcPct val="80000"/>
              </a:lnSpc>
              <a:buFontTx/>
              <a:buNone/>
            </a:pPr>
            <a:r>
              <a:rPr lang="en-US" altLang="zh-CN" sz="2800" b="1" smtClean="0"/>
              <a:t>				then </a:t>
            </a:r>
            <a:r>
              <a:rPr lang="en-US" altLang="zh-CN" sz="2800" b="1" i="1" smtClean="0"/>
              <a:t>real</a:t>
            </a:r>
            <a:endParaRPr lang="en-US" altLang="zh-CN" sz="2800" b="1" smtClean="0"/>
          </a:p>
          <a:p>
            <a:pPr algn="just">
              <a:lnSpc>
                <a:spcPct val="80000"/>
              </a:lnSpc>
              <a:buFontTx/>
              <a:buNone/>
            </a:pPr>
            <a:r>
              <a:rPr lang="en-US" altLang="zh-CN" sz="2800" b="1" i="1" smtClean="0"/>
              <a:t>			</a:t>
            </a:r>
            <a:r>
              <a:rPr lang="en-US" altLang="zh-CN" sz="2800" b="1" smtClean="0"/>
              <a:t>else if </a:t>
            </a:r>
            <a:r>
              <a:rPr lang="en-US" altLang="zh-CN" sz="2800" b="1" i="1" smtClean="0"/>
              <a:t>E</a:t>
            </a:r>
            <a:r>
              <a:rPr lang="en-US" altLang="zh-CN" sz="2800" b="1" baseline="-30000" smtClean="0"/>
              <a:t>1</a:t>
            </a:r>
            <a:r>
              <a:rPr lang="en-US" altLang="zh-CN" sz="2800" b="1" smtClean="0"/>
              <a:t>.</a:t>
            </a:r>
            <a:r>
              <a:rPr lang="en-US" altLang="zh-CN" sz="2800" b="1" i="1" smtClean="0"/>
              <a:t>type</a:t>
            </a:r>
            <a:r>
              <a:rPr lang="en-US" altLang="zh-CN" sz="2800" b="1" smtClean="0"/>
              <a:t> == </a:t>
            </a:r>
            <a:r>
              <a:rPr lang="en-US" altLang="zh-CN" sz="2800" b="1" i="1" smtClean="0"/>
              <a:t>real</a:t>
            </a:r>
            <a:r>
              <a:rPr lang="en-US" altLang="zh-CN" sz="2800" b="1" smtClean="0"/>
              <a:t> and </a:t>
            </a:r>
            <a:r>
              <a:rPr lang="en-US" altLang="zh-CN" sz="2800" b="1" i="1" smtClean="0"/>
              <a:t>E</a:t>
            </a:r>
            <a:r>
              <a:rPr lang="en-US" altLang="zh-CN" sz="2800" b="1" baseline="-30000" smtClean="0"/>
              <a:t>2</a:t>
            </a:r>
            <a:r>
              <a:rPr lang="en-US" altLang="zh-CN" sz="2800" b="1" smtClean="0"/>
              <a:t>.</a:t>
            </a:r>
            <a:r>
              <a:rPr lang="en-US" altLang="zh-CN" sz="2800" b="1" i="1" smtClean="0"/>
              <a:t>type</a:t>
            </a:r>
            <a:r>
              <a:rPr lang="en-US" altLang="zh-CN" sz="2800" b="1" smtClean="0"/>
              <a:t> == </a:t>
            </a:r>
            <a:r>
              <a:rPr lang="en-US" altLang="zh-CN" sz="2800" b="1" i="1" smtClean="0"/>
              <a:t>real</a:t>
            </a:r>
            <a:endParaRPr lang="en-US" altLang="zh-CN" sz="2800" b="1" smtClean="0"/>
          </a:p>
          <a:p>
            <a:pPr algn="just">
              <a:lnSpc>
                <a:spcPct val="80000"/>
              </a:lnSpc>
              <a:buFontTx/>
              <a:buNone/>
            </a:pPr>
            <a:r>
              <a:rPr lang="en-US" altLang="zh-CN" sz="2800" b="1" smtClean="0"/>
              <a:t>				then </a:t>
            </a:r>
            <a:r>
              <a:rPr lang="en-US" altLang="zh-CN" sz="2800" b="1" i="1" smtClean="0"/>
              <a:t>real</a:t>
            </a:r>
            <a:endParaRPr lang="en-US" altLang="zh-CN" sz="2800" b="1" smtClean="0"/>
          </a:p>
          <a:p>
            <a:pPr>
              <a:lnSpc>
                <a:spcPct val="80000"/>
              </a:lnSpc>
              <a:buFontTx/>
              <a:buNone/>
            </a:pPr>
            <a:r>
              <a:rPr lang="en-US" altLang="zh-CN" sz="2800" b="1" smtClean="0"/>
              <a:t>			else</a:t>
            </a:r>
            <a:r>
              <a:rPr lang="en-US" altLang="zh-CN" sz="2800" b="1" i="1" smtClean="0"/>
              <a:t> type_error </a:t>
            </a:r>
            <a:r>
              <a:rPr lang="en-US" altLang="zh-CN" sz="2800" b="1"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1081347" name="Rectangle 3"/>
          <p:cNvSpPr>
            <a:spLocks noGrp="1" noChangeArrowheads="1"/>
          </p:cNvSpPr>
          <p:nvPr>
            <p:ph idx="1"/>
          </p:nvPr>
        </p:nvSpPr>
        <p:spPr>
          <a:xfrm>
            <a:off x="287338" y="1438275"/>
            <a:ext cx="8564562" cy="5181600"/>
          </a:xfrm>
          <a:noFill/>
        </p:spPr>
        <p:txBody>
          <a:bodyPr/>
          <a:lstStyle/>
          <a:p>
            <a:pPr>
              <a:lnSpc>
                <a:spcPct val="90000"/>
              </a:lnSpc>
              <a:buFontTx/>
              <a:buNone/>
            </a:pPr>
            <a:r>
              <a:rPr lang="zh-CN" altLang="en-US" b="1" smtClean="0">
                <a:ea typeface="黑体" pitchFamily="2" charset="-122"/>
              </a:rPr>
              <a:t>5.4.1 </a:t>
            </a:r>
            <a:r>
              <a:rPr lang="zh-CN" altLang="en-US" b="1" smtClean="0"/>
              <a:t>为什么要使用多态函数</a:t>
            </a:r>
          </a:p>
          <a:p>
            <a:pPr>
              <a:lnSpc>
                <a:spcPct val="90000"/>
              </a:lnSpc>
              <a:buFontTx/>
              <a:buNone/>
            </a:pPr>
            <a:r>
              <a:rPr lang="zh-CN" altLang="en-US" b="1" smtClean="0">
                <a:latin typeface="宋体" charset="-122"/>
              </a:rPr>
              <a:t>例：用</a:t>
            </a:r>
            <a:r>
              <a:rPr lang="en-US" altLang="zh-CN" b="1" smtClean="0"/>
              <a:t>Pascal</a:t>
            </a:r>
            <a:r>
              <a:rPr lang="zh-CN" altLang="en-US" b="1" smtClean="0">
                <a:latin typeface="宋体" charset="-122"/>
              </a:rPr>
              <a:t>语言写不出求表长度的通用程序</a:t>
            </a:r>
          </a:p>
          <a:p>
            <a:pPr>
              <a:lnSpc>
                <a:spcPct val="90000"/>
              </a:lnSpc>
              <a:buFontTx/>
              <a:buNone/>
            </a:pPr>
            <a:r>
              <a:rPr lang="en-US" altLang="zh-CN" b="1" smtClean="0"/>
              <a:t>	</a:t>
            </a:r>
            <a:r>
              <a:rPr lang="zh-CN" altLang="en-US" b="1" smtClean="0"/>
              <a:t>若有下面的类型</a:t>
            </a:r>
          </a:p>
          <a:p>
            <a:pPr>
              <a:lnSpc>
                <a:spcPct val="90000"/>
              </a:lnSpc>
              <a:buFontTx/>
              <a:buNone/>
            </a:pPr>
            <a:r>
              <a:rPr lang="en-US" altLang="zh-CN" b="1" smtClean="0"/>
              <a:t>	type link = </a:t>
            </a:r>
            <a:r>
              <a:rPr lang="en-US" altLang="zh-CN" b="1" smtClean="0">
                <a:sym typeface="Symbol" pitchFamily="18" charset="2"/>
              </a:rPr>
              <a:t></a:t>
            </a:r>
            <a:r>
              <a:rPr lang="en-US" altLang="zh-CN" b="1" smtClean="0"/>
              <a:t>cell ;</a:t>
            </a:r>
          </a:p>
          <a:p>
            <a:pPr>
              <a:lnSpc>
                <a:spcPct val="90000"/>
              </a:lnSpc>
              <a:buFontTx/>
              <a:buNone/>
            </a:pPr>
            <a:r>
              <a:rPr lang="en-US" altLang="zh-CN" b="1" smtClean="0"/>
              <a:t>		cell = record</a:t>
            </a:r>
          </a:p>
          <a:p>
            <a:pPr>
              <a:lnSpc>
                <a:spcPct val="90000"/>
              </a:lnSpc>
              <a:buFontTx/>
              <a:buNone/>
            </a:pPr>
            <a:r>
              <a:rPr lang="en-US" altLang="zh-CN" b="1" smtClean="0"/>
              <a:t>			 info : integer;</a:t>
            </a:r>
          </a:p>
          <a:p>
            <a:pPr>
              <a:lnSpc>
                <a:spcPct val="90000"/>
              </a:lnSpc>
              <a:buFontTx/>
              <a:buNone/>
            </a:pPr>
            <a:r>
              <a:rPr lang="en-US" altLang="zh-CN" b="1" smtClean="0"/>
              <a:t>			next : link</a:t>
            </a:r>
          </a:p>
          <a:p>
            <a:pPr>
              <a:lnSpc>
                <a:spcPct val="90000"/>
              </a:lnSpc>
              <a:buFontTx/>
              <a:buNone/>
            </a:pPr>
            <a:r>
              <a:rPr lang="en-US" altLang="zh-CN" b="1" smtClean="0"/>
              <a:t>		end;</a:t>
            </a:r>
          </a:p>
          <a:p>
            <a:pPr>
              <a:lnSpc>
                <a:spcPct val="90000"/>
              </a:lnSpc>
              <a:buFontTx/>
              <a:buNone/>
            </a:pPr>
            <a:r>
              <a:rPr lang="zh-CN" altLang="en-US" b="1" smtClean="0"/>
              <a:t>	针对这个类型，可以写出下页的表长函数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81347">
                                            <p:txEl>
                                              <p:pRg st="8" end="8"/>
                                            </p:txEl>
                                          </p:spTgt>
                                        </p:tgtEl>
                                        <p:attrNameLst>
                                          <p:attrName>style.visibility</p:attrName>
                                        </p:attrNameLst>
                                      </p:cBhvr>
                                      <p:to>
                                        <p:strVal val="visible"/>
                                      </p:to>
                                    </p:set>
                                    <p:animEffect transition="in" filter="box(in)">
                                      <p:cBhvr>
                                        <p:cTn id="7" dur="500"/>
                                        <p:tgtEl>
                                          <p:spTgt spid="1081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66563" name="Rectangle 3"/>
          <p:cNvSpPr>
            <a:spLocks noGrp="1" noChangeArrowheads="1"/>
          </p:cNvSpPr>
          <p:nvPr>
            <p:ph idx="1"/>
          </p:nvPr>
        </p:nvSpPr>
        <p:spPr>
          <a:xfrm>
            <a:off x="287338" y="1438275"/>
            <a:ext cx="8564562" cy="5326063"/>
          </a:xfrm>
          <a:noFill/>
        </p:spPr>
        <p:txBody>
          <a:bodyPr/>
          <a:lstStyle/>
          <a:p>
            <a:pPr>
              <a:lnSpc>
                <a:spcPct val="90000"/>
              </a:lnSpc>
              <a:buFontTx/>
              <a:buNone/>
            </a:pPr>
            <a:r>
              <a:rPr lang="en-US" altLang="zh-CN" b="1" smtClean="0"/>
              <a:t>function length(lptr : link) : integer; </a:t>
            </a:r>
          </a:p>
          <a:p>
            <a:pPr>
              <a:lnSpc>
                <a:spcPct val="90000"/>
              </a:lnSpc>
              <a:buFontTx/>
              <a:buNone/>
            </a:pPr>
            <a:r>
              <a:rPr lang="en-US" altLang="zh-CN" b="1" smtClean="0"/>
              <a:t>	var len : integer;</a:t>
            </a:r>
          </a:p>
          <a:p>
            <a:pPr>
              <a:lnSpc>
                <a:spcPct val="90000"/>
              </a:lnSpc>
              <a:buFontTx/>
              <a:buNone/>
            </a:pPr>
            <a:r>
              <a:rPr lang="en-US" altLang="zh-CN" b="1" smtClean="0"/>
              <a:t>	begin</a:t>
            </a:r>
          </a:p>
          <a:p>
            <a:pPr>
              <a:lnSpc>
                <a:spcPct val="90000"/>
              </a:lnSpc>
              <a:buFontTx/>
              <a:buNone/>
            </a:pPr>
            <a:r>
              <a:rPr lang="en-US" altLang="zh-CN" b="1" smtClean="0"/>
              <a:t>		len := 0;</a:t>
            </a:r>
          </a:p>
          <a:p>
            <a:pPr>
              <a:lnSpc>
                <a:spcPct val="90000"/>
              </a:lnSpc>
              <a:buFontTx/>
              <a:buNone/>
            </a:pPr>
            <a:r>
              <a:rPr lang="en-US" altLang="zh-CN" b="1" smtClean="0"/>
              <a:t>		while lptr &lt;&gt; nil do begin</a:t>
            </a:r>
          </a:p>
          <a:p>
            <a:pPr>
              <a:lnSpc>
                <a:spcPct val="90000"/>
              </a:lnSpc>
              <a:buFontTx/>
              <a:buNone/>
            </a:pPr>
            <a:r>
              <a:rPr lang="en-US" altLang="zh-CN" b="1" smtClean="0"/>
              <a:t>		    len := len + 1;</a:t>
            </a:r>
          </a:p>
          <a:p>
            <a:pPr>
              <a:lnSpc>
                <a:spcPct val="90000"/>
              </a:lnSpc>
              <a:buFontTx/>
              <a:buNone/>
            </a:pPr>
            <a:r>
              <a:rPr lang="en-US" altLang="zh-CN" b="1" smtClean="0"/>
              <a:t>		    lptr := lptr</a:t>
            </a:r>
            <a:r>
              <a:rPr lang="en-US" altLang="zh-CN" b="1" smtClean="0">
                <a:sym typeface="Symbol" pitchFamily="18" charset="2"/>
              </a:rPr>
              <a:t></a:t>
            </a:r>
            <a:r>
              <a:rPr lang="en-US" altLang="zh-CN" b="1" smtClean="0"/>
              <a:t>. next</a:t>
            </a:r>
          </a:p>
          <a:p>
            <a:pPr>
              <a:lnSpc>
                <a:spcPct val="90000"/>
              </a:lnSpc>
              <a:buFontTx/>
              <a:buNone/>
            </a:pPr>
            <a:r>
              <a:rPr lang="en-US" altLang="zh-CN" b="1" smtClean="0"/>
              <a:t>		end;</a:t>
            </a:r>
          </a:p>
          <a:p>
            <a:pPr algn="just">
              <a:lnSpc>
                <a:spcPct val="90000"/>
              </a:lnSpc>
              <a:buFontTx/>
              <a:buNone/>
            </a:pPr>
            <a:r>
              <a:rPr lang="en-US" altLang="zh-CN" b="1" smtClean="0"/>
              <a:t>		length := len</a:t>
            </a:r>
          </a:p>
          <a:p>
            <a:pPr algn="just">
              <a:lnSpc>
                <a:spcPct val="90000"/>
              </a:lnSpc>
              <a:buFontTx/>
              <a:buNone/>
            </a:pPr>
            <a:r>
              <a:rPr lang="en-US" altLang="zh-CN" b="1" smtClean="0"/>
              <a:t>end;</a:t>
            </a:r>
            <a:endParaRPr lang="zh-CN" altLang="en-US" b="1" smtClean="0"/>
          </a:p>
        </p:txBody>
      </p:sp>
      <p:sp>
        <p:nvSpPr>
          <p:cNvPr id="1085444" name="Rectangle 4"/>
          <p:cNvSpPr>
            <a:spLocks noChangeArrowheads="1"/>
          </p:cNvSpPr>
          <p:nvPr/>
        </p:nvSpPr>
        <p:spPr bwMode="auto">
          <a:xfrm>
            <a:off x="4859338" y="2349500"/>
            <a:ext cx="38163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a:solidFill>
                  <a:srgbClr val="00FF00"/>
                </a:solidFill>
              </a:rPr>
              <a:t> 计算过程并不涉及</a:t>
            </a:r>
          </a:p>
          <a:p>
            <a:pPr marL="342900" indent="-342900"/>
            <a:r>
              <a:rPr lang="zh-CN" altLang="en-US">
                <a:solidFill>
                  <a:srgbClr val="00FF00"/>
                </a:solidFill>
              </a:rPr>
              <a:t>表元的数据类型</a:t>
            </a:r>
          </a:p>
        </p:txBody>
      </p:sp>
      <p:sp>
        <p:nvSpPr>
          <p:cNvPr id="1085445" name="Rectangle 5"/>
          <p:cNvSpPr>
            <a:spLocks noChangeArrowheads="1"/>
          </p:cNvSpPr>
          <p:nvPr/>
        </p:nvSpPr>
        <p:spPr bwMode="auto">
          <a:xfrm>
            <a:off x="4787900" y="5013325"/>
            <a:ext cx="40322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zh-CN" altLang="en-US">
                <a:solidFill>
                  <a:srgbClr val="00FF00"/>
                </a:solidFill>
              </a:rPr>
              <a:t>但语言的类型系统</a:t>
            </a:r>
          </a:p>
          <a:p>
            <a:pPr marL="342900" indent="-342900" algn="ctr"/>
            <a:r>
              <a:rPr lang="zh-CN" altLang="en-US">
                <a:solidFill>
                  <a:srgbClr val="00FF00"/>
                </a:solidFill>
              </a:rPr>
              <a:t>使得该函数不能通用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44"/>
                                        </p:tgtEl>
                                        <p:attrNameLst>
                                          <p:attrName>style.visibility</p:attrName>
                                        </p:attrNameLst>
                                      </p:cBhvr>
                                      <p:to>
                                        <p:strVal val="visible"/>
                                      </p:to>
                                    </p:set>
                                    <p:animEffect transition="in" filter="box(in)">
                                      <p:cBhvr>
                                        <p:cTn id="7" dur="500"/>
                                        <p:tgtEl>
                                          <p:spTgt spid="1085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85445"/>
                                        </p:tgtEl>
                                        <p:attrNameLst>
                                          <p:attrName>style.visibility</p:attrName>
                                        </p:attrNameLst>
                                      </p:cBhvr>
                                      <p:to>
                                        <p:strVal val="visible"/>
                                      </p:to>
                                    </p:set>
                                    <p:animEffect transition="in" filter="box(in)">
                                      <p:cBhvr>
                                        <p:cTn id="12" dur="500"/>
                                        <p:tgtEl>
                                          <p:spTgt spid="1085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4" grpId="0"/>
      <p:bldP spid="108544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67587"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例：用</a:t>
            </a:r>
            <a:r>
              <a:rPr lang="en-US" altLang="zh-CN" b="1" smtClean="0"/>
              <a:t>ML</a:t>
            </a:r>
            <a:r>
              <a:rPr lang="zh-CN" altLang="en-US" b="1" smtClean="0">
                <a:latin typeface="宋体" charset="-122"/>
              </a:rPr>
              <a:t>语言很容易写出求表长度的程序而不必管表元的类型</a:t>
            </a:r>
            <a:endParaRPr lang="zh-CN" altLang="en-US" b="1" smtClean="0"/>
          </a:p>
          <a:p>
            <a:pPr>
              <a:lnSpc>
                <a:spcPct val="90000"/>
              </a:lnSpc>
              <a:buFontTx/>
              <a:buNone/>
            </a:pPr>
            <a:r>
              <a:rPr lang="en-US" altLang="zh-CN" b="1" smtClean="0"/>
              <a:t>fun length (lptr) =</a:t>
            </a:r>
          </a:p>
          <a:p>
            <a:pPr>
              <a:lnSpc>
                <a:spcPct val="90000"/>
              </a:lnSpc>
              <a:buFontTx/>
              <a:buNone/>
            </a:pPr>
            <a:r>
              <a:rPr lang="en-US" altLang="zh-CN" b="1" smtClean="0"/>
              <a:t>		if null (lptr) then 0</a:t>
            </a:r>
          </a:p>
          <a:p>
            <a:pPr>
              <a:lnSpc>
                <a:spcPct val="90000"/>
              </a:lnSpc>
              <a:buFontTx/>
              <a:buNone/>
            </a:pPr>
            <a:r>
              <a:rPr lang="en-US" altLang="zh-CN" b="1" smtClean="0"/>
              <a:t>		else length (tl (lptr)) + 1;</a:t>
            </a:r>
          </a:p>
          <a:p>
            <a:pPr>
              <a:lnSpc>
                <a:spcPct val="90000"/>
              </a:lnSpc>
              <a:buFontTx/>
              <a:buNone/>
            </a:pPr>
            <a:endParaRPr lang="en-US" altLang="zh-CN" b="1" smtClean="0"/>
          </a:p>
          <a:p>
            <a:pPr>
              <a:lnSpc>
                <a:spcPct val="90000"/>
              </a:lnSpc>
              <a:buFontTx/>
              <a:buNone/>
            </a:pPr>
            <a:endParaRPr lang="zh-CN" altLang="en-US" b="1"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68611"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例：用</a:t>
            </a:r>
            <a:r>
              <a:rPr lang="en-US" altLang="zh-CN" b="1" smtClean="0"/>
              <a:t>ML</a:t>
            </a:r>
            <a:r>
              <a:rPr lang="zh-CN" altLang="en-US" b="1" smtClean="0">
                <a:latin typeface="宋体" charset="-122"/>
              </a:rPr>
              <a:t>语言很容易写出求表长度的程序而不必管表元的类型</a:t>
            </a:r>
            <a:endParaRPr lang="zh-CN" altLang="en-US" b="1" smtClean="0"/>
          </a:p>
          <a:p>
            <a:pPr>
              <a:lnSpc>
                <a:spcPct val="90000"/>
              </a:lnSpc>
              <a:buFontTx/>
              <a:buNone/>
            </a:pPr>
            <a:r>
              <a:rPr lang="en-US" altLang="zh-CN" b="1" smtClean="0"/>
              <a:t>fun length (lptr) =</a:t>
            </a:r>
          </a:p>
          <a:p>
            <a:pPr>
              <a:lnSpc>
                <a:spcPct val="90000"/>
              </a:lnSpc>
              <a:buFontTx/>
              <a:buNone/>
            </a:pPr>
            <a:r>
              <a:rPr lang="en-US" altLang="zh-CN" b="1" smtClean="0"/>
              <a:t>		if null (lptr) then 0</a:t>
            </a:r>
          </a:p>
          <a:p>
            <a:pPr>
              <a:lnSpc>
                <a:spcPct val="90000"/>
              </a:lnSpc>
              <a:buFontTx/>
              <a:buNone/>
            </a:pPr>
            <a:r>
              <a:rPr lang="en-US" altLang="zh-CN" b="1" smtClean="0"/>
              <a:t>		else length (tl (lptr)) + 1;</a:t>
            </a:r>
          </a:p>
          <a:p>
            <a:pPr>
              <a:lnSpc>
                <a:spcPct val="90000"/>
              </a:lnSpc>
              <a:buFontTx/>
              <a:buNone/>
            </a:pPr>
            <a:endParaRPr lang="en-US" altLang="zh-CN" b="1" smtClean="0"/>
          </a:p>
          <a:p>
            <a:pPr>
              <a:lnSpc>
                <a:spcPct val="90000"/>
              </a:lnSpc>
              <a:buFontTx/>
              <a:buNone/>
            </a:pPr>
            <a:r>
              <a:rPr lang="en-US" altLang="zh-CN" b="1" smtClean="0"/>
              <a:t>length ( [“sun”, “mon”, “tue”] )</a:t>
            </a:r>
          </a:p>
          <a:p>
            <a:pPr>
              <a:lnSpc>
                <a:spcPct val="90000"/>
              </a:lnSpc>
              <a:buFontTx/>
              <a:buNone/>
            </a:pPr>
            <a:r>
              <a:rPr lang="en-US" altLang="zh-CN" b="1" smtClean="0"/>
              <a:t>length ( [10, 9, 8 ] )</a:t>
            </a:r>
          </a:p>
          <a:p>
            <a:pPr>
              <a:lnSpc>
                <a:spcPct val="90000"/>
              </a:lnSpc>
              <a:buFontTx/>
              <a:buNone/>
            </a:pPr>
            <a:r>
              <a:rPr lang="zh-CN" altLang="en-US" b="1" smtClean="0"/>
              <a:t>都等于3</a:t>
            </a:r>
          </a:p>
          <a:p>
            <a:pPr>
              <a:lnSpc>
                <a:spcPct val="90000"/>
              </a:lnSpc>
              <a:buFontTx/>
              <a:buNone/>
            </a:pPr>
            <a:endParaRPr lang="zh-CN" altLang="en-US" b="1"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1091587" name="Rectangle 3"/>
          <p:cNvSpPr>
            <a:spLocks noGrp="1" noChangeArrowheads="1"/>
          </p:cNvSpPr>
          <p:nvPr>
            <p:ph idx="1"/>
          </p:nvPr>
        </p:nvSpPr>
        <p:spPr>
          <a:xfrm>
            <a:off x="287338" y="1438275"/>
            <a:ext cx="8564562" cy="5399088"/>
          </a:xfrm>
          <a:noFill/>
        </p:spPr>
        <p:txBody>
          <a:bodyPr/>
          <a:lstStyle/>
          <a:p>
            <a:r>
              <a:rPr lang="zh-CN" altLang="en-US" b="1" smtClean="0">
                <a:latin typeface="宋体" charset="-122"/>
              </a:rPr>
              <a:t>多态函数</a:t>
            </a:r>
          </a:p>
          <a:p>
            <a:pPr lvl="1"/>
            <a:r>
              <a:rPr lang="zh-CN" altLang="en-US" b="1" smtClean="0"/>
              <a:t>允许变元的类型有多种不同的情况</a:t>
            </a:r>
          </a:p>
          <a:p>
            <a:pPr lvl="1"/>
            <a:r>
              <a:rPr lang="zh-CN" altLang="en-US" b="1" smtClean="0"/>
              <a:t>函数体中的语句的执行能适应变元类型有多种不同的情况（区别于重载的特征）</a:t>
            </a:r>
          </a:p>
          <a:p>
            <a:r>
              <a:rPr lang="zh-CN" altLang="en-US" b="1" smtClean="0"/>
              <a:t>多态算符</a:t>
            </a:r>
          </a:p>
          <a:p>
            <a:pPr lvl="1"/>
            <a:r>
              <a:rPr lang="zh-CN" altLang="en-US" b="1" smtClean="0"/>
              <a:t>例如：</a:t>
            </a:r>
            <a:r>
              <a:rPr lang="zh-CN" altLang="en-US" b="1" smtClean="0">
                <a:latin typeface="宋体" charset="-122"/>
              </a:rPr>
              <a:t>数组索引</a:t>
            </a:r>
            <a:r>
              <a:rPr lang="zh-CN" altLang="en-US" b="1" smtClean="0"/>
              <a:t>、</a:t>
            </a:r>
            <a:r>
              <a:rPr lang="zh-CN" altLang="en-US" b="1" smtClean="0">
                <a:latin typeface="宋体" charset="-122"/>
              </a:rPr>
              <a:t>函数应用、通过指针间接访问</a:t>
            </a:r>
          </a:p>
          <a:p>
            <a:pPr lvl="1"/>
            <a:r>
              <a:rPr lang="zh-CN" altLang="en-US" b="1" smtClean="0"/>
              <a:t>相应操作的代码段接受不同类型的数组、函数等</a:t>
            </a:r>
          </a:p>
          <a:p>
            <a:pPr lvl="1"/>
            <a:r>
              <a:rPr lang="en-US" altLang="zh-CN" b="1" smtClean="0"/>
              <a:t>C</a:t>
            </a:r>
            <a:r>
              <a:rPr lang="zh-CN" altLang="en-US" b="1" smtClean="0">
                <a:latin typeface="宋体" charset="-122"/>
              </a:rPr>
              <a:t>语言手册中关于取地址算符</a:t>
            </a:r>
            <a:r>
              <a:rPr lang="zh-CN" altLang="en-US" b="1" smtClean="0"/>
              <a:t>&amp;</a:t>
            </a:r>
            <a:r>
              <a:rPr lang="zh-CN" altLang="en-US" b="1" smtClean="0">
                <a:latin typeface="宋体" charset="-122"/>
              </a:rPr>
              <a:t>的论述是：</a:t>
            </a:r>
          </a:p>
          <a:p>
            <a:pPr lvl="1">
              <a:buFontTx/>
              <a:buNone/>
            </a:pPr>
            <a:r>
              <a:rPr lang="zh-CN" altLang="en-US" b="1" smtClean="0">
                <a:latin typeface="宋体" charset="-122"/>
              </a:rPr>
              <a:t>如果运算对象的类型是</a:t>
            </a:r>
            <a:r>
              <a:rPr lang="zh-CN" altLang="en-US" b="1" smtClean="0"/>
              <a:t>‘…’</a:t>
            </a:r>
            <a:r>
              <a:rPr lang="zh-CN" altLang="en-US" b="1" smtClean="0">
                <a:latin typeface="宋体" charset="-122"/>
              </a:rPr>
              <a:t>，那么结果类型是指向</a:t>
            </a:r>
            <a:r>
              <a:rPr lang="zh-CN" altLang="en-US" b="1" smtClean="0"/>
              <a:t>‘…’</a:t>
            </a:r>
            <a:r>
              <a:rPr lang="zh-CN" altLang="en-US" b="1" smtClean="0">
                <a:latin typeface="宋体" charset="-122"/>
              </a:rPr>
              <a:t>的指针</a:t>
            </a:r>
            <a:r>
              <a:rPr lang="zh-CN" altLang="en-US" b="1" smtClean="0"/>
              <a:t>”</a:t>
            </a:r>
            <a:endParaRPr lang="zh-CN" altLang="en-US" b="1" smtClean="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1587">
                                            <p:txEl>
                                              <p:pRg st="2" end="2"/>
                                            </p:txEl>
                                          </p:spTgt>
                                        </p:tgtEl>
                                        <p:attrNameLst>
                                          <p:attrName>style.visibility</p:attrName>
                                        </p:attrNameLst>
                                      </p:cBhvr>
                                      <p:to>
                                        <p:strVal val="visible"/>
                                      </p:to>
                                    </p:set>
                                    <p:animEffect transition="in" filter="box(in)">
                                      <p:cBhvr>
                                        <p:cTn id="7" dur="500"/>
                                        <p:tgtEl>
                                          <p:spTgt spid="1091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91587">
                                            <p:txEl>
                                              <p:pRg st="3" end="3"/>
                                            </p:txEl>
                                          </p:spTgt>
                                        </p:tgtEl>
                                        <p:attrNameLst>
                                          <p:attrName>style.visibility</p:attrName>
                                        </p:attrNameLst>
                                      </p:cBhvr>
                                      <p:to>
                                        <p:strVal val="visible"/>
                                      </p:to>
                                    </p:set>
                                    <p:animEffect transition="in" filter="box(in)">
                                      <p:cBhvr>
                                        <p:cTn id="12" dur="500"/>
                                        <p:tgtEl>
                                          <p:spTgt spid="109158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91587">
                                            <p:txEl>
                                              <p:pRg st="4" end="4"/>
                                            </p:txEl>
                                          </p:spTgt>
                                        </p:tgtEl>
                                        <p:attrNameLst>
                                          <p:attrName>style.visibility</p:attrName>
                                        </p:attrNameLst>
                                      </p:cBhvr>
                                      <p:to>
                                        <p:strVal val="visible"/>
                                      </p:to>
                                    </p:set>
                                    <p:animEffect transition="in" filter="box(in)">
                                      <p:cBhvr>
                                        <p:cTn id="15" dur="500"/>
                                        <p:tgtEl>
                                          <p:spTgt spid="109158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091587">
                                            <p:txEl>
                                              <p:pRg st="5" end="5"/>
                                            </p:txEl>
                                          </p:spTgt>
                                        </p:tgtEl>
                                        <p:attrNameLst>
                                          <p:attrName>style.visibility</p:attrName>
                                        </p:attrNameLst>
                                      </p:cBhvr>
                                      <p:to>
                                        <p:strVal val="visible"/>
                                      </p:to>
                                    </p:set>
                                    <p:animEffect transition="in" filter="box(in)">
                                      <p:cBhvr>
                                        <p:cTn id="20" dur="500"/>
                                        <p:tgtEl>
                                          <p:spTgt spid="1091587">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091587">
                                            <p:txEl>
                                              <p:pRg st="6" end="6"/>
                                            </p:txEl>
                                          </p:spTgt>
                                        </p:tgtEl>
                                        <p:attrNameLst>
                                          <p:attrName>style.visibility</p:attrName>
                                        </p:attrNameLst>
                                      </p:cBhvr>
                                      <p:to>
                                        <p:strVal val="visible"/>
                                      </p:to>
                                    </p:set>
                                    <p:animEffect transition="in" filter="box(in)">
                                      <p:cBhvr>
                                        <p:cTn id="25" dur="500"/>
                                        <p:tgtEl>
                                          <p:spTgt spid="1091587">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091587">
                                            <p:txEl>
                                              <p:pRg st="7" end="7"/>
                                            </p:txEl>
                                          </p:spTgt>
                                        </p:tgtEl>
                                        <p:attrNameLst>
                                          <p:attrName>style.visibility</p:attrName>
                                        </p:attrNameLst>
                                      </p:cBhvr>
                                      <p:to>
                                        <p:strVal val="visible"/>
                                      </p:to>
                                    </p:set>
                                    <p:animEffect transition="in" filter="box(in)">
                                      <p:cBhvr>
                                        <p:cTn id="28" dur="500"/>
                                        <p:tgtEl>
                                          <p:spTgt spid="1091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1089539"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ea typeface="黑体" pitchFamily="2" charset="-122"/>
              </a:rPr>
              <a:t>5.4.2</a:t>
            </a:r>
            <a:r>
              <a:rPr lang="zh-CN" altLang="en-US" b="1" smtClean="0">
                <a:latin typeface="宋体" charset="-122"/>
                <a:ea typeface="黑体" pitchFamily="2" charset="-122"/>
              </a:rPr>
              <a:t> </a:t>
            </a:r>
            <a:r>
              <a:rPr lang="zh-CN" altLang="en-US" b="1" smtClean="0"/>
              <a:t>类型变量</a:t>
            </a:r>
          </a:p>
          <a:p>
            <a:pPr>
              <a:lnSpc>
                <a:spcPct val="90000"/>
              </a:lnSpc>
              <a:buFontTx/>
              <a:buNone/>
            </a:pPr>
            <a:r>
              <a:rPr lang="en-US" altLang="zh-CN" b="1" smtClean="0"/>
              <a:t>length</a:t>
            </a:r>
            <a:r>
              <a:rPr lang="zh-CN" altLang="en-US" b="1" smtClean="0">
                <a:latin typeface="宋体" charset="-122"/>
              </a:rPr>
              <a:t>的类型可以写成</a:t>
            </a:r>
            <a:r>
              <a:rPr lang="zh-CN" altLang="en-US" b="1" smtClean="0">
                <a:sym typeface="Symbol" pitchFamily="18" charset="2"/>
              </a:rPr>
              <a:t></a:t>
            </a:r>
            <a:r>
              <a:rPr lang="zh-CN" altLang="en-US" b="1" i="1" smtClean="0">
                <a:sym typeface="Symbol" pitchFamily="18" charset="2"/>
              </a:rPr>
              <a:t></a:t>
            </a:r>
            <a:r>
              <a:rPr lang="zh-CN" altLang="en-US" b="1" smtClean="0"/>
              <a:t>.</a:t>
            </a:r>
            <a:r>
              <a:rPr lang="en-US" altLang="zh-CN" b="1" i="1" smtClean="0"/>
              <a:t>list</a:t>
            </a:r>
            <a:r>
              <a:rPr lang="en-US" altLang="zh-CN" b="1" smtClean="0"/>
              <a:t>(</a:t>
            </a:r>
            <a:r>
              <a:rPr lang="en-US" altLang="zh-CN" b="1" i="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t>integer</a:t>
            </a:r>
            <a:r>
              <a:rPr lang="en-US" altLang="zh-CN" b="1" smtClean="0"/>
              <a:t> </a:t>
            </a:r>
          </a:p>
          <a:p>
            <a:pPr>
              <a:lnSpc>
                <a:spcPct val="90000"/>
              </a:lnSpc>
              <a:buFontTx/>
              <a:buNone/>
            </a:pPr>
            <a:endParaRPr lang="zh-CN" altLang="en-US" b="1" smtClean="0"/>
          </a:p>
          <a:p>
            <a:pPr>
              <a:lnSpc>
                <a:spcPct val="90000"/>
              </a:lnSpc>
              <a:buFontTx/>
              <a:buNone/>
            </a:pPr>
            <a:r>
              <a:rPr lang="zh-CN" altLang="en-US" b="1" smtClean="0">
                <a:latin typeface="宋体" charset="-122"/>
              </a:rPr>
              <a:t>允许使用类型变量，还便于讨论未知类型</a:t>
            </a:r>
            <a:endParaRPr lang="zh-CN" altLang="en-US" b="1" smtClean="0"/>
          </a:p>
          <a:p>
            <a:pPr lvl="1">
              <a:lnSpc>
                <a:spcPct val="90000"/>
              </a:lnSpc>
            </a:pPr>
            <a:r>
              <a:rPr lang="zh-CN" altLang="en-US" b="1" smtClean="0"/>
              <a:t>在不要求标识符的声明先于使用的语言中，通过类型变量的使用去确定程序变量的类型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89539">
                                            <p:txEl>
                                              <p:pRg st="3" end="3"/>
                                            </p:txEl>
                                          </p:spTgt>
                                        </p:tgtEl>
                                        <p:attrNameLst>
                                          <p:attrName>style.visibility</p:attrName>
                                        </p:attrNameLst>
                                      </p:cBhvr>
                                      <p:to>
                                        <p:strVal val="visible"/>
                                      </p:to>
                                    </p:set>
                                    <p:animEffect transition="in" filter="box(in)">
                                      <p:cBhvr>
                                        <p:cTn id="7" dur="500"/>
                                        <p:tgtEl>
                                          <p:spTgt spid="1089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89539">
                                            <p:txEl>
                                              <p:pRg st="4" end="4"/>
                                            </p:txEl>
                                          </p:spTgt>
                                        </p:tgtEl>
                                        <p:attrNameLst>
                                          <p:attrName>style.visibility</p:attrName>
                                        </p:attrNameLst>
                                      </p:cBhvr>
                                      <p:to>
                                        <p:strVal val="visible"/>
                                      </p:to>
                                    </p:set>
                                    <p:animEffect transition="in" filter="box(in)">
                                      <p:cBhvr>
                                        <p:cTn id="10" dur="500"/>
                                        <p:tgtEl>
                                          <p:spTgt spid="1089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1683" name="Rectangle 3"/>
          <p:cNvSpPr>
            <a:spLocks noGrp="1" noChangeArrowheads="1"/>
          </p:cNvSpPr>
          <p:nvPr>
            <p:ph idx="1"/>
          </p:nvPr>
        </p:nvSpPr>
        <p:spPr>
          <a:xfrm>
            <a:off x="287338" y="1438275"/>
            <a:ext cx="8564562" cy="5038725"/>
          </a:xfrm>
          <a:noFill/>
        </p:spPr>
        <p:txBody>
          <a:bodyPr/>
          <a:lstStyle/>
          <a:p>
            <a:r>
              <a:rPr lang="zh-CN" altLang="en-US" b="1" smtClean="0"/>
              <a:t>例</a:t>
            </a:r>
          </a:p>
          <a:p>
            <a:pPr>
              <a:buFontTx/>
              <a:buNone/>
            </a:pPr>
            <a:r>
              <a:rPr lang="en-US" altLang="zh-CN" b="1" smtClean="0"/>
              <a:t>function deref (p); 	</a:t>
            </a:r>
            <a:endParaRPr lang="en-US" altLang="zh-CN" b="1" i="1" smtClean="0"/>
          </a:p>
          <a:p>
            <a:pPr>
              <a:buFontTx/>
              <a:buNone/>
            </a:pPr>
            <a:r>
              <a:rPr lang="en-US" altLang="zh-CN" b="1" smtClean="0"/>
              <a:t>begin</a:t>
            </a:r>
          </a:p>
          <a:p>
            <a:pPr>
              <a:buFontTx/>
              <a:buNone/>
            </a:pPr>
            <a:r>
              <a:rPr lang="en-US" altLang="zh-CN" b="1" smtClean="0"/>
              <a:t>	return p</a:t>
            </a:r>
            <a:r>
              <a:rPr lang="en-US" altLang="zh-CN" b="1" smtClean="0">
                <a:sym typeface="Symbol" pitchFamily="18" charset="2"/>
              </a:rPr>
              <a:t>		</a:t>
            </a:r>
            <a:endParaRPr lang="en-US" altLang="zh-CN" b="1" smtClean="0"/>
          </a:p>
          <a:p>
            <a:pPr>
              <a:buFontTx/>
              <a:buNone/>
            </a:pPr>
            <a:r>
              <a:rPr lang="en-US" altLang="zh-CN" b="1" smtClean="0"/>
              <a:t>end;				</a:t>
            </a:r>
          </a:p>
          <a:p>
            <a:pPr>
              <a:buFontTx/>
              <a:buNone/>
            </a:pPr>
            <a:endParaRPr lang="en-US" altLang="zh-CN" b="1" smtClean="0"/>
          </a:p>
          <a:p>
            <a:pPr>
              <a:lnSpc>
                <a:spcPct val="90000"/>
              </a:lnSpc>
              <a:buFontTx/>
              <a:buNone/>
            </a:pPr>
            <a:endParaRPr lang="en-US" altLang="zh-CN" b="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329155" name="Rectangle 3"/>
          <p:cNvSpPr>
            <a:spLocks noGrp="1" noChangeArrowheads="1"/>
          </p:cNvSpPr>
          <p:nvPr>
            <p:ph idx="1"/>
          </p:nvPr>
        </p:nvSpPr>
        <p:spPr>
          <a:xfrm>
            <a:off x="287338" y="1438275"/>
            <a:ext cx="8564562" cy="5326063"/>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pPr>
              <a:buFontTx/>
              <a:buNone/>
            </a:pPr>
            <a:r>
              <a:rPr lang="en-US" altLang="zh-CN" b="1" smtClean="0"/>
              <a:t>2</a:t>
            </a:r>
            <a:r>
              <a:rPr lang="zh-CN" altLang="en-US" b="1" smtClean="0"/>
              <a:t>、良行为的程序</a:t>
            </a:r>
          </a:p>
          <a:p>
            <a:pPr lvl="1"/>
            <a:r>
              <a:rPr lang="zh-CN" altLang="en-US" b="1" smtClean="0"/>
              <a:t>不同场合对良行为的定义略有区别</a:t>
            </a:r>
          </a:p>
          <a:p>
            <a:pPr lvl="1"/>
            <a:r>
              <a:rPr lang="zh-CN" altLang="en-US" b="1" smtClean="0"/>
              <a:t>例如，没有任何不会被捕获错误的程序</a:t>
            </a:r>
          </a:p>
          <a:p>
            <a:pPr>
              <a:buFontTx/>
              <a:buNone/>
            </a:pPr>
            <a:r>
              <a:rPr lang="en-US" altLang="zh-CN" b="1" smtClean="0"/>
              <a:t>3</a:t>
            </a:r>
            <a:r>
              <a:rPr lang="zh-CN" altLang="en-US" b="1" smtClean="0"/>
              <a:t>、安全语言</a:t>
            </a:r>
          </a:p>
          <a:p>
            <a:pPr lvl="1"/>
            <a:r>
              <a:rPr lang="zh-CN" altLang="en-US" b="1" smtClean="0"/>
              <a:t>任何</a:t>
            </a:r>
            <a:r>
              <a:rPr lang="zh-CN" altLang="en-US" b="1" smtClean="0">
                <a:latin typeface="宋体" charset="-122"/>
              </a:rPr>
              <a:t>合法程序都是良行为的</a:t>
            </a:r>
          </a:p>
          <a:p>
            <a:pPr lvl="1"/>
            <a:r>
              <a:rPr lang="zh-CN" altLang="en-US" b="1" smtClean="0">
                <a:cs typeface="Times New Roman" pitchFamily="18" charset="0"/>
              </a:rPr>
              <a:t>通常是设计一个类型系统，通过静态的类型检查来拒绝不会被捕获错误</a:t>
            </a:r>
          </a:p>
          <a:p>
            <a:pPr lvl="1"/>
            <a:r>
              <a:rPr lang="zh-CN" altLang="en-US" b="1" smtClean="0">
                <a:cs typeface="Times New Roman" pitchFamily="18" charset="0"/>
              </a:rPr>
              <a:t>但是，设计一个类型系统，它正好只拒绝不会被捕获错误是非常困难的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29155">
                                            <p:txEl>
                                              <p:pRg st="4" end="4"/>
                                            </p:txEl>
                                          </p:spTgt>
                                        </p:tgtEl>
                                        <p:attrNameLst>
                                          <p:attrName>style.visibility</p:attrName>
                                        </p:attrNameLst>
                                      </p:cBhvr>
                                      <p:to>
                                        <p:strVal val="visible"/>
                                      </p:to>
                                    </p:set>
                                    <p:animEffect transition="in" filter="box(in)">
                                      <p:cBhvr>
                                        <p:cTn id="7" dur="500"/>
                                        <p:tgtEl>
                                          <p:spTgt spid="132915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29155">
                                            <p:txEl>
                                              <p:pRg st="5" end="5"/>
                                            </p:txEl>
                                          </p:spTgt>
                                        </p:tgtEl>
                                        <p:attrNameLst>
                                          <p:attrName>style.visibility</p:attrName>
                                        </p:attrNameLst>
                                      </p:cBhvr>
                                      <p:to>
                                        <p:strVal val="visible"/>
                                      </p:to>
                                    </p:set>
                                    <p:animEffect transition="in" filter="box(in)">
                                      <p:cBhvr>
                                        <p:cTn id="10" dur="500"/>
                                        <p:tgtEl>
                                          <p:spTgt spid="132915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29155">
                                            <p:txEl>
                                              <p:pRg st="6" end="6"/>
                                            </p:txEl>
                                          </p:spTgt>
                                        </p:tgtEl>
                                        <p:attrNameLst>
                                          <p:attrName>style.visibility</p:attrName>
                                        </p:attrNameLst>
                                      </p:cBhvr>
                                      <p:to>
                                        <p:strVal val="visible"/>
                                      </p:to>
                                    </p:set>
                                    <p:animEffect transition="in" filter="box(in)">
                                      <p:cBhvr>
                                        <p:cTn id="15" dur="500"/>
                                        <p:tgtEl>
                                          <p:spTgt spid="1329155">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329155">
                                            <p:txEl>
                                              <p:pRg st="7" end="7"/>
                                            </p:txEl>
                                          </p:spTgt>
                                        </p:tgtEl>
                                        <p:attrNameLst>
                                          <p:attrName>style.visibility</p:attrName>
                                        </p:attrNameLst>
                                      </p:cBhvr>
                                      <p:to>
                                        <p:strVal val="visible"/>
                                      </p:to>
                                    </p:set>
                                    <p:animEffect transition="in" filter="box(in)">
                                      <p:cBhvr>
                                        <p:cTn id="20" dur="500"/>
                                        <p:tgtEl>
                                          <p:spTgt spid="132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2707" name="Rectangle 3"/>
          <p:cNvSpPr>
            <a:spLocks noGrp="1" noChangeArrowheads="1"/>
          </p:cNvSpPr>
          <p:nvPr>
            <p:ph idx="1"/>
          </p:nvPr>
        </p:nvSpPr>
        <p:spPr>
          <a:xfrm>
            <a:off x="287338" y="1438275"/>
            <a:ext cx="8564562" cy="5038725"/>
          </a:xfrm>
          <a:noFill/>
        </p:spPr>
        <p:txBody>
          <a:bodyPr/>
          <a:lstStyle/>
          <a:p>
            <a:r>
              <a:rPr lang="zh-CN" altLang="en-US" b="1" smtClean="0"/>
              <a:t>例</a:t>
            </a:r>
          </a:p>
          <a:p>
            <a:pPr>
              <a:buFontTx/>
              <a:buNone/>
            </a:pPr>
            <a:r>
              <a:rPr lang="en-US" altLang="zh-CN" b="1" smtClean="0"/>
              <a:t>function deref (p); 	-- </a:t>
            </a:r>
            <a:r>
              <a:rPr lang="zh-CN" altLang="en-US" b="1" smtClean="0">
                <a:latin typeface="宋体" charset="-122"/>
              </a:rPr>
              <a:t>对</a:t>
            </a:r>
            <a:r>
              <a:rPr lang="en-US" altLang="zh-CN" b="1" smtClean="0"/>
              <a:t>p</a:t>
            </a:r>
            <a:r>
              <a:rPr lang="zh-CN" altLang="en-US" b="1" smtClean="0">
                <a:latin typeface="宋体" charset="-122"/>
              </a:rPr>
              <a:t>的类型一无所知：</a:t>
            </a:r>
            <a:r>
              <a:rPr lang="zh-CN" altLang="en-US" b="1" i="1" smtClean="0">
                <a:sym typeface="Symbol" pitchFamily="18" charset="2"/>
              </a:rPr>
              <a:t></a:t>
            </a:r>
            <a:endParaRPr lang="en-US" altLang="zh-CN" b="1" i="1" smtClean="0"/>
          </a:p>
          <a:p>
            <a:pPr>
              <a:buFontTx/>
              <a:buNone/>
            </a:pPr>
            <a:r>
              <a:rPr lang="en-US" altLang="zh-CN" b="1" smtClean="0"/>
              <a:t>begin</a:t>
            </a:r>
          </a:p>
          <a:p>
            <a:pPr>
              <a:buFontTx/>
              <a:buNone/>
            </a:pPr>
            <a:r>
              <a:rPr lang="en-US" altLang="zh-CN" b="1" smtClean="0"/>
              <a:t>	return p</a:t>
            </a:r>
            <a:r>
              <a:rPr lang="en-US" altLang="zh-CN" b="1" smtClean="0">
                <a:sym typeface="Symbol" pitchFamily="18" charset="2"/>
              </a:rPr>
              <a:t>		</a:t>
            </a:r>
            <a:endParaRPr lang="en-US" altLang="zh-CN" b="1" smtClean="0"/>
          </a:p>
          <a:p>
            <a:pPr>
              <a:buFontTx/>
              <a:buNone/>
            </a:pPr>
            <a:r>
              <a:rPr lang="en-US" altLang="zh-CN" b="1" smtClean="0"/>
              <a:t>end;				</a:t>
            </a:r>
          </a:p>
          <a:p>
            <a:pPr>
              <a:lnSpc>
                <a:spcPct val="90000"/>
              </a:lnSpc>
              <a:buFontTx/>
              <a:buNone/>
            </a:pPr>
            <a:endParaRPr lang="en-US" altLang="zh-CN" b="1" smtClean="0"/>
          </a:p>
          <a:p>
            <a:pPr>
              <a:lnSpc>
                <a:spcPct val="90000"/>
              </a:lnSpc>
              <a:buFontTx/>
              <a:buNone/>
            </a:pPr>
            <a:endParaRPr lang="en-US" altLang="zh-CN" b="1"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3731" name="Rectangle 3"/>
          <p:cNvSpPr>
            <a:spLocks noGrp="1" noChangeArrowheads="1"/>
          </p:cNvSpPr>
          <p:nvPr>
            <p:ph idx="1"/>
          </p:nvPr>
        </p:nvSpPr>
        <p:spPr>
          <a:xfrm>
            <a:off x="287338" y="1438275"/>
            <a:ext cx="8564562" cy="5038725"/>
          </a:xfrm>
          <a:noFill/>
        </p:spPr>
        <p:txBody>
          <a:bodyPr/>
          <a:lstStyle/>
          <a:p>
            <a:r>
              <a:rPr lang="zh-CN" altLang="en-US" b="1" smtClean="0"/>
              <a:t>例</a:t>
            </a:r>
          </a:p>
          <a:p>
            <a:pPr>
              <a:buFontTx/>
              <a:buNone/>
            </a:pPr>
            <a:r>
              <a:rPr lang="en-US" altLang="zh-CN" b="1" smtClean="0"/>
              <a:t>function deref (p); 	-- </a:t>
            </a:r>
            <a:r>
              <a:rPr lang="zh-CN" altLang="en-US" b="1" smtClean="0">
                <a:latin typeface="宋体" charset="-122"/>
              </a:rPr>
              <a:t>对</a:t>
            </a:r>
            <a:r>
              <a:rPr lang="en-US" altLang="zh-CN" b="1" smtClean="0"/>
              <a:t>p</a:t>
            </a:r>
            <a:r>
              <a:rPr lang="zh-CN" altLang="en-US" b="1" smtClean="0">
                <a:latin typeface="宋体" charset="-122"/>
              </a:rPr>
              <a:t>的类型一无所知：</a:t>
            </a:r>
            <a:r>
              <a:rPr lang="zh-CN" altLang="en-US" b="1" i="1" smtClean="0">
                <a:sym typeface="Symbol" pitchFamily="18" charset="2"/>
              </a:rPr>
              <a:t></a:t>
            </a:r>
            <a:endParaRPr lang="en-US" altLang="zh-CN" b="1" i="1" smtClean="0"/>
          </a:p>
          <a:p>
            <a:pPr>
              <a:buFontTx/>
              <a:buNone/>
            </a:pPr>
            <a:r>
              <a:rPr lang="en-US" altLang="zh-CN" b="1" smtClean="0"/>
              <a:t>begin</a:t>
            </a:r>
          </a:p>
          <a:p>
            <a:pPr>
              <a:buFontTx/>
              <a:buNone/>
            </a:pPr>
            <a:r>
              <a:rPr lang="en-US" altLang="zh-CN" b="1" smtClean="0"/>
              <a:t>	return p</a:t>
            </a:r>
            <a:r>
              <a:rPr lang="en-US" altLang="zh-CN" b="1" smtClean="0">
                <a:sym typeface="Symbol" pitchFamily="18" charset="2"/>
              </a:rPr>
              <a:t>		-- </a:t>
            </a:r>
            <a:r>
              <a:rPr lang="en-US" altLang="zh-CN" b="1" i="1" smtClean="0">
                <a:sym typeface="Symbol" pitchFamily="18" charset="2"/>
              </a:rPr>
              <a:t> </a:t>
            </a:r>
            <a:r>
              <a:rPr lang="en-US" altLang="zh-CN" b="1" smtClean="0">
                <a:sym typeface="Symbol" pitchFamily="18" charset="2"/>
              </a:rPr>
              <a:t>= </a:t>
            </a:r>
            <a:r>
              <a:rPr lang="en-US" altLang="zh-CN" b="1" i="1" smtClean="0">
                <a:sym typeface="Symbol" pitchFamily="18" charset="2"/>
              </a:rPr>
              <a:t>pointer</a:t>
            </a:r>
            <a:r>
              <a:rPr lang="en-US" altLang="zh-CN" b="1" smtClean="0">
                <a:sym typeface="Symbol" pitchFamily="18" charset="2"/>
              </a:rPr>
              <a:t>(</a:t>
            </a:r>
            <a:r>
              <a:rPr lang="en-US" altLang="zh-CN" b="1" i="1" smtClean="0">
                <a:sym typeface="Symbol" pitchFamily="18" charset="2"/>
              </a:rPr>
              <a:t></a:t>
            </a:r>
            <a:r>
              <a:rPr lang="en-US" altLang="zh-CN" b="1" smtClean="0">
                <a:sym typeface="Symbol" pitchFamily="18" charset="2"/>
              </a:rPr>
              <a:t> ) </a:t>
            </a:r>
            <a:endParaRPr lang="en-US" altLang="zh-CN" b="1" smtClean="0"/>
          </a:p>
          <a:p>
            <a:pPr>
              <a:buFontTx/>
              <a:buNone/>
            </a:pPr>
            <a:r>
              <a:rPr lang="en-US" altLang="zh-CN" b="1" smtClean="0"/>
              <a:t>end;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4755" name="Rectangle 3"/>
          <p:cNvSpPr>
            <a:spLocks noGrp="1" noChangeArrowheads="1"/>
          </p:cNvSpPr>
          <p:nvPr>
            <p:ph idx="1"/>
          </p:nvPr>
        </p:nvSpPr>
        <p:spPr>
          <a:xfrm>
            <a:off x="287338" y="1438275"/>
            <a:ext cx="8564562" cy="5038725"/>
          </a:xfrm>
          <a:noFill/>
        </p:spPr>
        <p:txBody>
          <a:bodyPr/>
          <a:lstStyle/>
          <a:p>
            <a:r>
              <a:rPr lang="zh-CN" altLang="en-US" b="1" smtClean="0"/>
              <a:t>例</a:t>
            </a:r>
          </a:p>
          <a:p>
            <a:pPr>
              <a:buFontTx/>
              <a:buNone/>
            </a:pPr>
            <a:r>
              <a:rPr lang="en-US" altLang="zh-CN" b="1" smtClean="0"/>
              <a:t>function deref (p); 	-- </a:t>
            </a:r>
            <a:r>
              <a:rPr lang="zh-CN" altLang="en-US" b="1" smtClean="0">
                <a:latin typeface="宋体" charset="-122"/>
              </a:rPr>
              <a:t>对</a:t>
            </a:r>
            <a:r>
              <a:rPr lang="en-US" altLang="zh-CN" b="1" smtClean="0"/>
              <a:t>p</a:t>
            </a:r>
            <a:r>
              <a:rPr lang="zh-CN" altLang="en-US" b="1" smtClean="0">
                <a:latin typeface="宋体" charset="-122"/>
              </a:rPr>
              <a:t>的类型一无所知：</a:t>
            </a:r>
            <a:r>
              <a:rPr lang="zh-CN" altLang="en-US" b="1" i="1" smtClean="0">
                <a:sym typeface="Symbol" pitchFamily="18" charset="2"/>
              </a:rPr>
              <a:t></a:t>
            </a:r>
            <a:endParaRPr lang="en-US" altLang="zh-CN" b="1" i="1" smtClean="0"/>
          </a:p>
          <a:p>
            <a:pPr>
              <a:buFontTx/>
              <a:buNone/>
            </a:pPr>
            <a:r>
              <a:rPr lang="en-US" altLang="zh-CN" b="1" smtClean="0"/>
              <a:t>begin</a:t>
            </a:r>
          </a:p>
          <a:p>
            <a:pPr>
              <a:buFontTx/>
              <a:buNone/>
            </a:pPr>
            <a:r>
              <a:rPr lang="en-US" altLang="zh-CN" b="1" smtClean="0"/>
              <a:t>	return p</a:t>
            </a:r>
            <a:r>
              <a:rPr lang="en-US" altLang="zh-CN" b="1" smtClean="0">
                <a:sym typeface="Symbol" pitchFamily="18" charset="2"/>
              </a:rPr>
              <a:t>		-- </a:t>
            </a:r>
            <a:r>
              <a:rPr lang="en-US" altLang="zh-CN" b="1" i="1" smtClean="0">
                <a:sym typeface="Symbol" pitchFamily="18" charset="2"/>
              </a:rPr>
              <a:t> </a:t>
            </a:r>
            <a:r>
              <a:rPr lang="en-US" altLang="zh-CN" b="1" smtClean="0">
                <a:sym typeface="Symbol" pitchFamily="18" charset="2"/>
              </a:rPr>
              <a:t>= </a:t>
            </a:r>
            <a:r>
              <a:rPr lang="en-US" altLang="zh-CN" b="1" i="1" smtClean="0">
                <a:sym typeface="Symbol" pitchFamily="18" charset="2"/>
              </a:rPr>
              <a:t>pointer</a:t>
            </a:r>
            <a:r>
              <a:rPr lang="en-US" altLang="zh-CN" b="1" smtClean="0">
                <a:sym typeface="Symbol" pitchFamily="18" charset="2"/>
              </a:rPr>
              <a:t>(</a:t>
            </a:r>
            <a:r>
              <a:rPr lang="en-US" altLang="zh-CN" b="1" i="1" smtClean="0">
                <a:sym typeface="Symbol" pitchFamily="18" charset="2"/>
              </a:rPr>
              <a:t></a:t>
            </a:r>
            <a:r>
              <a:rPr lang="en-US" altLang="zh-CN" b="1" smtClean="0">
                <a:sym typeface="Symbol" pitchFamily="18" charset="2"/>
              </a:rPr>
              <a:t> ) </a:t>
            </a:r>
            <a:endParaRPr lang="en-US" altLang="zh-CN" b="1" smtClean="0"/>
          </a:p>
          <a:p>
            <a:pPr>
              <a:buFontTx/>
              <a:buNone/>
            </a:pPr>
            <a:r>
              <a:rPr lang="en-US" altLang="zh-CN" b="1" smtClean="0"/>
              <a:t>end;				</a:t>
            </a:r>
          </a:p>
          <a:p>
            <a:pPr>
              <a:buFontTx/>
              <a:buNone/>
            </a:pPr>
            <a:endParaRPr lang="en-US" altLang="zh-CN" b="1" smtClean="0"/>
          </a:p>
          <a:p>
            <a:pPr>
              <a:buFontTx/>
              <a:buNone/>
            </a:pPr>
            <a:r>
              <a:rPr lang="en-US" altLang="zh-CN" b="1" smtClean="0"/>
              <a:t>deref</a:t>
            </a:r>
            <a:r>
              <a:rPr lang="zh-CN" altLang="en-US" b="1" smtClean="0"/>
              <a:t>的类型是</a:t>
            </a:r>
            <a:r>
              <a:rPr lang="zh-CN" altLang="en-US" b="1" smtClean="0">
                <a:sym typeface="Symbol" pitchFamily="18" charset="2"/>
              </a:rPr>
              <a:t></a:t>
            </a:r>
            <a:r>
              <a:rPr lang="zh-CN" altLang="en-US" b="1" i="1" smtClean="0">
                <a:sym typeface="Symbol" pitchFamily="18" charset="2"/>
              </a:rPr>
              <a:t></a:t>
            </a:r>
            <a:r>
              <a:rPr lang="zh-CN" altLang="en-US" b="1" smtClean="0"/>
              <a:t>. </a:t>
            </a:r>
            <a:r>
              <a:rPr lang="en-US" altLang="zh-CN" b="1" i="1" smtClean="0"/>
              <a:t>pointer</a:t>
            </a:r>
            <a:r>
              <a:rPr lang="en-US" altLang="zh-CN" b="1" smtClean="0"/>
              <a:t>(</a:t>
            </a:r>
            <a:r>
              <a:rPr lang="en-US" altLang="zh-CN" b="1" i="1" smtClean="0">
                <a:sym typeface="Symbol" pitchFamily="18" charset="2"/>
              </a:rPr>
              <a:t></a:t>
            </a:r>
            <a:r>
              <a:rPr lang="en-US" altLang="zh-CN" b="1" smtClean="0"/>
              <a:t> ) </a:t>
            </a:r>
            <a:r>
              <a:rPr lang="en-US" altLang="zh-CN" b="1" smtClean="0">
                <a:sym typeface="Symbol" pitchFamily="18" charset="2"/>
              </a:rPr>
              <a:t></a:t>
            </a:r>
            <a:r>
              <a:rPr lang="en-US" altLang="zh-CN" b="1" smtClean="0"/>
              <a:t> </a:t>
            </a:r>
            <a:r>
              <a:rPr lang="en-US" altLang="zh-CN" b="1" i="1" smtClean="0">
                <a:sym typeface="Symbol" pitchFamily="18" charset="2"/>
              </a:rPr>
              <a:t></a:t>
            </a:r>
            <a:r>
              <a:rPr lang="en-US" altLang="zh-CN" b="1"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5779" name="Rectangle 3"/>
          <p:cNvSpPr>
            <a:spLocks noGrp="1" noChangeArrowheads="1"/>
          </p:cNvSpPr>
          <p:nvPr>
            <p:ph idx="1"/>
          </p:nvPr>
        </p:nvSpPr>
        <p:spPr>
          <a:xfrm>
            <a:off x="287338" y="1438275"/>
            <a:ext cx="8564562" cy="5399088"/>
          </a:xfrm>
          <a:noFill/>
        </p:spPr>
        <p:txBody>
          <a:bodyPr/>
          <a:lstStyle/>
          <a:p>
            <a:pPr>
              <a:lnSpc>
                <a:spcPct val="90000"/>
              </a:lnSpc>
              <a:buFontTx/>
              <a:buNone/>
            </a:pPr>
            <a:r>
              <a:rPr lang="zh-CN" altLang="en-US" b="1" smtClean="0">
                <a:ea typeface="黑体" pitchFamily="2" charset="-122"/>
              </a:rPr>
              <a:t>5.4.3 </a:t>
            </a:r>
            <a:r>
              <a:rPr lang="zh-CN" altLang="en-US" b="1" smtClean="0"/>
              <a:t>一个含多态函数的语言</a:t>
            </a:r>
          </a:p>
          <a:p>
            <a:pPr>
              <a:lnSpc>
                <a:spcPct val="90000"/>
              </a:lnSpc>
              <a:buFontTx/>
              <a:buNone/>
            </a:pPr>
            <a:r>
              <a:rPr lang="en-US" altLang="zh-CN" b="1" i="1" smtClean="0"/>
              <a:t>P </a:t>
            </a:r>
            <a:r>
              <a:rPr lang="en-US" altLang="zh-CN" b="1" smtClean="0">
                <a:sym typeface="Symbol" pitchFamily="18" charset="2"/>
              </a:rPr>
              <a:t></a:t>
            </a:r>
            <a:r>
              <a:rPr lang="en-US" altLang="zh-CN" b="1" i="1" smtClean="0"/>
              <a:t> D</a:t>
            </a:r>
            <a:r>
              <a:rPr lang="en-US" altLang="zh-CN" b="1" smtClean="0"/>
              <a:t>; </a:t>
            </a:r>
            <a:r>
              <a:rPr lang="en-US" altLang="zh-CN" b="1" i="1" smtClean="0"/>
              <a:t>E				 </a:t>
            </a:r>
            <a:r>
              <a:rPr lang="zh-CN" altLang="en-US" b="1" smtClean="0">
                <a:latin typeface="宋体" charset="-122"/>
              </a:rPr>
              <a:t>引入类型变量、笛卡</a:t>
            </a:r>
          </a:p>
          <a:p>
            <a:pPr>
              <a:lnSpc>
                <a:spcPct val="90000"/>
              </a:lnSpc>
              <a:buFontTx/>
              <a:buNone/>
            </a:pPr>
            <a:r>
              <a:rPr lang="en-US" altLang="zh-CN" b="1" i="1" smtClean="0"/>
              <a:t>D </a:t>
            </a:r>
            <a:r>
              <a:rPr lang="en-US" altLang="zh-CN" b="1" smtClean="0">
                <a:sym typeface="Symbol" pitchFamily="18" charset="2"/>
              </a:rPr>
              <a:t></a:t>
            </a:r>
            <a:r>
              <a:rPr lang="en-US" altLang="zh-CN" b="1" i="1" smtClean="0"/>
              <a:t> D</a:t>
            </a:r>
            <a:r>
              <a:rPr lang="en-US" altLang="zh-CN" b="1" smtClean="0"/>
              <a:t>;</a:t>
            </a:r>
            <a:r>
              <a:rPr lang="en-US" altLang="zh-CN" b="1" i="1" smtClean="0"/>
              <a:t> D | </a:t>
            </a:r>
            <a:r>
              <a:rPr lang="en-US" altLang="zh-CN" b="1" smtClean="0"/>
              <a:t>id :</a:t>
            </a:r>
            <a:r>
              <a:rPr lang="en-US" altLang="zh-CN" b="1" i="1" smtClean="0"/>
              <a:t> Q		 </a:t>
            </a:r>
            <a:r>
              <a:rPr lang="zh-CN" altLang="en-US" b="1" smtClean="0">
                <a:latin typeface="宋体" charset="-122"/>
              </a:rPr>
              <a:t>儿积类型、多态函数</a:t>
            </a:r>
            <a:r>
              <a:rPr lang="zh-CN" altLang="en-US" b="1" i="1" smtClean="0"/>
              <a:t> </a:t>
            </a:r>
            <a:endParaRPr lang="en-US" altLang="zh-CN" b="1" i="1" smtClean="0"/>
          </a:p>
          <a:p>
            <a:pPr>
              <a:lnSpc>
                <a:spcPct val="90000"/>
              </a:lnSpc>
              <a:buFontTx/>
              <a:buNone/>
            </a:pPr>
            <a:r>
              <a:rPr lang="en-US" altLang="zh-CN" b="1" i="1" smtClean="0"/>
              <a:t>Q </a:t>
            </a:r>
            <a:r>
              <a:rPr lang="en-US" altLang="zh-CN" b="1" smtClean="0">
                <a:sym typeface="Symbol" pitchFamily="18" charset="2"/>
              </a:rPr>
              <a:t></a:t>
            </a:r>
            <a:r>
              <a:rPr lang="en-US" altLang="zh-CN" b="1" i="1" smtClean="0"/>
              <a:t> </a:t>
            </a:r>
            <a:r>
              <a:rPr lang="en-US" altLang="zh-CN" b="1" smtClean="0">
                <a:sym typeface="Symbol" pitchFamily="18" charset="2"/>
              </a:rPr>
              <a:t></a:t>
            </a:r>
            <a:r>
              <a:rPr lang="en-US" altLang="zh-CN" b="1" smtClean="0"/>
              <a:t>type-variable.</a:t>
            </a:r>
            <a:r>
              <a:rPr lang="en-US" altLang="zh-CN" b="1" i="1" smtClean="0"/>
              <a:t> Q | T    	</a:t>
            </a:r>
          </a:p>
          <a:p>
            <a:pPr>
              <a:lnSpc>
                <a:spcPct val="90000"/>
              </a:lnSpc>
              <a:buFontTx/>
              <a:buNone/>
            </a:pPr>
            <a:r>
              <a:rPr lang="en-US" altLang="zh-CN" b="1" i="1" smtClean="0"/>
              <a:t>T </a:t>
            </a:r>
            <a:r>
              <a:rPr lang="en-US" altLang="zh-CN" b="1" smtClean="0">
                <a:sym typeface="Symbol" pitchFamily="18" charset="2"/>
              </a:rPr>
              <a:t></a:t>
            </a:r>
            <a:r>
              <a:rPr lang="en-US" altLang="zh-CN" b="1" i="1" smtClean="0"/>
              <a:t> T </a:t>
            </a:r>
            <a:r>
              <a:rPr lang="en-US" altLang="zh-CN" b="1" smtClean="0"/>
              <a:t>‘</a:t>
            </a:r>
            <a:r>
              <a:rPr lang="en-US" altLang="zh-CN" b="1" smtClean="0">
                <a:sym typeface="Symbol" pitchFamily="18" charset="2"/>
              </a:rPr>
              <a:t></a:t>
            </a:r>
            <a:r>
              <a:rPr lang="en-US" altLang="zh-CN" b="1" smtClean="0"/>
              <a:t>’</a:t>
            </a:r>
            <a:r>
              <a:rPr lang="en-US" altLang="zh-CN" b="1" i="1" smtClean="0"/>
              <a:t>T  | T </a:t>
            </a:r>
            <a:r>
              <a:rPr lang="en-US" altLang="zh-CN" b="1" smtClean="0">
                <a:sym typeface="Symbol" pitchFamily="18" charset="2"/>
              </a:rPr>
              <a:t></a:t>
            </a:r>
            <a:r>
              <a:rPr lang="en-US" altLang="zh-CN" b="1" i="1" smtClean="0"/>
              <a:t> T</a:t>
            </a:r>
            <a:endParaRPr lang="en-US" altLang="zh-CN" b="1" smtClean="0"/>
          </a:p>
          <a:p>
            <a:pPr>
              <a:lnSpc>
                <a:spcPct val="90000"/>
              </a:lnSpc>
              <a:buFontTx/>
              <a:buNone/>
            </a:pPr>
            <a:r>
              <a:rPr lang="en-US" altLang="zh-CN" b="1" i="1" smtClean="0"/>
              <a:t>	| </a:t>
            </a:r>
            <a:r>
              <a:rPr lang="en-US" altLang="zh-CN" b="1" smtClean="0"/>
              <a:t>unary-constructor</a:t>
            </a:r>
            <a:r>
              <a:rPr lang="en-US" altLang="zh-CN" b="1" i="1" smtClean="0"/>
              <a:t> </a:t>
            </a:r>
            <a:r>
              <a:rPr lang="en-US" altLang="zh-CN" b="1" smtClean="0"/>
              <a:t>(</a:t>
            </a:r>
            <a:r>
              <a:rPr lang="en-US" altLang="zh-CN" b="1" i="1" smtClean="0"/>
              <a:t> T </a:t>
            </a:r>
            <a:r>
              <a:rPr lang="en-US" altLang="zh-CN" b="1" smtClean="0"/>
              <a:t>)</a:t>
            </a:r>
            <a:endParaRPr lang="zh-CN" altLang="en-US" b="1" smtClean="0"/>
          </a:p>
          <a:p>
            <a:pPr>
              <a:lnSpc>
                <a:spcPct val="90000"/>
              </a:lnSpc>
              <a:buFontTx/>
              <a:buNone/>
            </a:pPr>
            <a:r>
              <a:rPr lang="en-US" altLang="zh-CN" b="1" i="1" smtClean="0"/>
              <a:t>	| </a:t>
            </a:r>
            <a:r>
              <a:rPr lang="en-US" altLang="zh-CN" b="1" smtClean="0"/>
              <a:t>basic-type</a:t>
            </a:r>
            <a:endParaRPr lang="zh-CN" altLang="en-US" b="1" smtClean="0"/>
          </a:p>
          <a:p>
            <a:pPr>
              <a:lnSpc>
                <a:spcPct val="90000"/>
              </a:lnSpc>
              <a:buFontTx/>
              <a:buNone/>
            </a:pPr>
            <a:r>
              <a:rPr lang="en-US" altLang="zh-CN" b="1" i="1" smtClean="0"/>
              <a:t>	| </a:t>
            </a:r>
            <a:r>
              <a:rPr lang="en-US" altLang="zh-CN" b="1" smtClean="0"/>
              <a:t>type-variable</a:t>
            </a:r>
            <a:endParaRPr lang="zh-CN" altLang="en-US" b="1" smtClean="0"/>
          </a:p>
          <a:p>
            <a:pPr>
              <a:lnSpc>
                <a:spcPct val="90000"/>
              </a:lnSpc>
              <a:buFontTx/>
              <a:buNone/>
            </a:pPr>
            <a:r>
              <a:rPr lang="en-US" altLang="zh-CN" b="1" i="1" smtClean="0"/>
              <a:t>	| </a:t>
            </a:r>
            <a:r>
              <a:rPr lang="en-US" altLang="zh-CN" b="1" smtClean="0"/>
              <a:t>(</a:t>
            </a:r>
            <a:r>
              <a:rPr lang="en-US" altLang="zh-CN" b="1" i="1" smtClean="0"/>
              <a:t> T </a:t>
            </a:r>
            <a:r>
              <a:rPr lang="en-US" altLang="zh-CN" b="1" smtClean="0"/>
              <a:t>)</a:t>
            </a:r>
          </a:p>
          <a:p>
            <a:pPr algn="just">
              <a:lnSpc>
                <a:spcPct val="90000"/>
              </a:lnSpc>
              <a:buFontTx/>
              <a:buNone/>
            </a:pPr>
            <a:r>
              <a:rPr lang="en-US" altLang="zh-CN" b="1" i="1" smtClean="0"/>
              <a:t>E </a:t>
            </a:r>
            <a:r>
              <a:rPr lang="en-US" altLang="zh-CN" b="1" smtClean="0">
                <a:sym typeface="Symbol" pitchFamily="18" charset="2"/>
              </a:rPr>
              <a:t></a:t>
            </a:r>
            <a:r>
              <a:rPr lang="en-US" altLang="zh-CN" b="1" i="1" smtClean="0"/>
              <a:t> E </a:t>
            </a:r>
            <a:r>
              <a:rPr lang="en-US" altLang="zh-CN" b="1" smtClean="0"/>
              <a:t>(</a:t>
            </a:r>
            <a:r>
              <a:rPr lang="en-US" altLang="zh-CN" b="1" i="1" smtClean="0"/>
              <a:t>E </a:t>
            </a:r>
            <a:r>
              <a:rPr lang="en-US" altLang="zh-CN" b="1" smtClean="0"/>
              <a:t>)</a:t>
            </a:r>
            <a:r>
              <a:rPr lang="en-US" altLang="zh-CN" b="1" i="1" smtClean="0"/>
              <a:t> | E</a:t>
            </a:r>
            <a:r>
              <a:rPr lang="en-US" altLang="zh-CN" b="1" smtClean="0"/>
              <a:t>,</a:t>
            </a:r>
            <a:r>
              <a:rPr lang="en-US" altLang="zh-CN" b="1" i="1" smtClean="0"/>
              <a:t> E | </a:t>
            </a:r>
            <a:r>
              <a:rPr lang="en-US" altLang="zh-CN" b="1" smtClean="0"/>
              <a:t>id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6803" name="Rectangle 3"/>
          <p:cNvSpPr>
            <a:spLocks noGrp="1" noChangeArrowheads="1"/>
          </p:cNvSpPr>
          <p:nvPr>
            <p:ph idx="1"/>
          </p:nvPr>
        </p:nvSpPr>
        <p:spPr>
          <a:xfrm>
            <a:off x="287338" y="1438275"/>
            <a:ext cx="8564562" cy="5399088"/>
          </a:xfrm>
          <a:noFill/>
        </p:spPr>
        <p:txBody>
          <a:bodyPr/>
          <a:lstStyle/>
          <a:p>
            <a:pPr>
              <a:lnSpc>
                <a:spcPct val="90000"/>
              </a:lnSpc>
              <a:buFontTx/>
              <a:buNone/>
            </a:pPr>
            <a:r>
              <a:rPr lang="zh-CN" altLang="en-US" b="1" smtClean="0">
                <a:ea typeface="黑体" pitchFamily="2" charset="-122"/>
              </a:rPr>
              <a:t>5.4.3 </a:t>
            </a:r>
            <a:r>
              <a:rPr lang="zh-CN" altLang="en-US" b="1" smtClean="0"/>
              <a:t>一个含多态函数的语言</a:t>
            </a:r>
          </a:p>
          <a:p>
            <a:pPr>
              <a:lnSpc>
                <a:spcPct val="90000"/>
              </a:lnSpc>
              <a:buFontTx/>
              <a:buNone/>
            </a:pPr>
            <a:r>
              <a:rPr lang="en-US" altLang="zh-CN" b="1" i="1" smtClean="0"/>
              <a:t>P </a:t>
            </a:r>
            <a:r>
              <a:rPr lang="en-US" altLang="zh-CN" b="1" smtClean="0">
                <a:sym typeface="Symbol" pitchFamily="18" charset="2"/>
              </a:rPr>
              <a:t></a:t>
            </a:r>
            <a:r>
              <a:rPr lang="en-US" altLang="zh-CN" b="1" i="1" smtClean="0"/>
              <a:t> D</a:t>
            </a:r>
            <a:r>
              <a:rPr lang="en-US" altLang="zh-CN" b="1" smtClean="0"/>
              <a:t>; </a:t>
            </a:r>
            <a:r>
              <a:rPr lang="en-US" altLang="zh-CN" b="1" i="1" smtClean="0"/>
              <a:t>E				 </a:t>
            </a:r>
            <a:r>
              <a:rPr lang="zh-CN" altLang="en-US" b="1" smtClean="0">
                <a:latin typeface="宋体" charset="-122"/>
              </a:rPr>
              <a:t>引入类型变量、笛卡</a:t>
            </a:r>
          </a:p>
          <a:p>
            <a:pPr>
              <a:lnSpc>
                <a:spcPct val="90000"/>
              </a:lnSpc>
              <a:buFontTx/>
              <a:buNone/>
            </a:pPr>
            <a:r>
              <a:rPr lang="en-US" altLang="zh-CN" b="1" i="1" smtClean="0"/>
              <a:t>D </a:t>
            </a:r>
            <a:r>
              <a:rPr lang="en-US" altLang="zh-CN" b="1" smtClean="0">
                <a:sym typeface="Symbol" pitchFamily="18" charset="2"/>
              </a:rPr>
              <a:t></a:t>
            </a:r>
            <a:r>
              <a:rPr lang="en-US" altLang="zh-CN" b="1" i="1" smtClean="0"/>
              <a:t> D</a:t>
            </a:r>
            <a:r>
              <a:rPr lang="en-US" altLang="zh-CN" b="1" smtClean="0"/>
              <a:t>;</a:t>
            </a:r>
            <a:r>
              <a:rPr lang="en-US" altLang="zh-CN" b="1" i="1" smtClean="0"/>
              <a:t> D | </a:t>
            </a:r>
            <a:r>
              <a:rPr lang="en-US" altLang="zh-CN" b="1" smtClean="0"/>
              <a:t>id :</a:t>
            </a:r>
            <a:r>
              <a:rPr lang="en-US" altLang="zh-CN" b="1" i="1" smtClean="0"/>
              <a:t> Q		 </a:t>
            </a:r>
            <a:r>
              <a:rPr lang="zh-CN" altLang="en-US" b="1" smtClean="0">
                <a:latin typeface="宋体" charset="-122"/>
              </a:rPr>
              <a:t>儿积类型、多态函数</a:t>
            </a:r>
            <a:r>
              <a:rPr lang="zh-CN" altLang="en-US" b="1" i="1" smtClean="0"/>
              <a:t> </a:t>
            </a:r>
            <a:endParaRPr lang="en-US" altLang="zh-CN" b="1" i="1" smtClean="0"/>
          </a:p>
          <a:p>
            <a:pPr>
              <a:lnSpc>
                <a:spcPct val="90000"/>
              </a:lnSpc>
              <a:buFontTx/>
              <a:buNone/>
            </a:pPr>
            <a:r>
              <a:rPr lang="en-US" altLang="zh-CN" b="1" i="1" smtClean="0"/>
              <a:t>Q </a:t>
            </a:r>
            <a:r>
              <a:rPr lang="en-US" altLang="zh-CN" b="1" smtClean="0">
                <a:sym typeface="Symbol" pitchFamily="18" charset="2"/>
              </a:rPr>
              <a:t></a:t>
            </a:r>
            <a:r>
              <a:rPr lang="en-US" altLang="zh-CN" b="1" i="1" smtClean="0"/>
              <a:t> </a:t>
            </a:r>
            <a:r>
              <a:rPr lang="en-US" altLang="zh-CN" b="1" smtClean="0">
                <a:sym typeface="Symbol" pitchFamily="18" charset="2"/>
              </a:rPr>
              <a:t></a:t>
            </a:r>
            <a:r>
              <a:rPr lang="en-US" altLang="zh-CN" b="1" smtClean="0"/>
              <a:t>type-variable.</a:t>
            </a:r>
            <a:r>
              <a:rPr lang="en-US" altLang="zh-CN" b="1" i="1" smtClean="0"/>
              <a:t> Q | T    	</a:t>
            </a:r>
          </a:p>
          <a:p>
            <a:pPr>
              <a:lnSpc>
                <a:spcPct val="90000"/>
              </a:lnSpc>
              <a:buFontTx/>
              <a:buNone/>
            </a:pPr>
            <a:r>
              <a:rPr lang="en-US" altLang="zh-CN" b="1" i="1" smtClean="0"/>
              <a:t>T </a:t>
            </a:r>
            <a:r>
              <a:rPr lang="en-US" altLang="zh-CN" b="1" smtClean="0">
                <a:sym typeface="Symbol" pitchFamily="18" charset="2"/>
              </a:rPr>
              <a:t></a:t>
            </a:r>
            <a:r>
              <a:rPr lang="en-US" altLang="zh-CN" b="1" i="1" smtClean="0"/>
              <a:t> T </a:t>
            </a:r>
            <a:r>
              <a:rPr lang="en-US" altLang="zh-CN" b="1" smtClean="0"/>
              <a:t>‘</a:t>
            </a:r>
            <a:r>
              <a:rPr lang="en-US" altLang="zh-CN" b="1" smtClean="0">
                <a:sym typeface="Symbol" pitchFamily="18" charset="2"/>
              </a:rPr>
              <a:t></a:t>
            </a:r>
            <a:r>
              <a:rPr lang="en-US" altLang="zh-CN" b="1" smtClean="0"/>
              <a:t>’</a:t>
            </a:r>
            <a:r>
              <a:rPr lang="en-US" altLang="zh-CN" b="1" i="1" smtClean="0"/>
              <a:t>T  | T </a:t>
            </a:r>
            <a:r>
              <a:rPr lang="en-US" altLang="zh-CN" b="1" smtClean="0">
                <a:sym typeface="Symbol" pitchFamily="18" charset="2"/>
              </a:rPr>
              <a:t></a:t>
            </a:r>
            <a:r>
              <a:rPr lang="en-US" altLang="zh-CN" b="1" i="1" smtClean="0"/>
              <a:t> T		  </a:t>
            </a:r>
            <a:r>
              <a:rPr lang="zh-CN" altLang="en-US" b="1" smtClean="0"/>
              <a:t>这是一个抽象语言</a:t>
            </a:r>
            <a:r>
              <a:rPr lang="en-US" altLang="zh-CN" b="1" smtClean="0"/>
              <a:t>,</a:t>
            </a:r>
          </a:p>
          <a:p>
            <a:pPr>
              <a:lnSpc>
                <a:spcPct val="90000"/>
              </a:lnSpc>
              <a:buFontTx/>
              <a:buNone/>
            </a:pPr>
            <a:r>
              <a:rPr lang="en-US" altLang="zh-CN" b="1" i="1" smtClean="0"/>
              <a:t>	| </a:t>
            </a:r>
            <a:r>
              <a:rPr lang="en-US" altLang="zh-CN" b="1" smtClean="0"/>
              <a:t>unary-constructor</a:t>
            </a:r>
            <a:r>
              <a:rPr lang="en-US" altLang="zh-CN" b="1" i="1" smtClean="0"/>
              <a:t> </a:t>
            </a:r>
            <a:r>
              <a:rPr lang="en-US" altLang="zh-CN" b="1" smtClean="0"/>
              <a:t>(</a:t>
            </a:r>
            <a:r>
              <a:rPr lang="en-US" altLang="zh-CN" b="1" i="1" smtClean="0"/>
              <a:t> T </a:t>
            </a:r>
            <a:r>
              <a:rPr lang="en-US" altLang="zh-CN" b="1" smtClean="0"/>
              <a:t>)  </a:t>
            </a:r>
            <a:r>
              <a:rPr lang="zh-CN" altLang="en-US" b="1" smtClean="0"/>
              <a:t>忽略了函数定义的</a:t>
            </a:r>
          </a:p>
          <a:p>
            <a:pPr>
              <a:lnSpc>
                <a:spcPct val="90000"/>
              </a:lnSpc>
              <a:buFontTx/>
              <a:buNone/>
            </a:pPr>
            <a:r>
              <a:rPr lang="en-US" altLang="zh-CN" b="1" i="1" smtClean="0"/>
              <a:t>	| </a:t>
            </a:r>
            <a:r>
              <a:rPr lang="en-US" altLang="zh-CN" b="1" smtClean="0"/>
              <a:t>basic-type			  </a:t>
            </a:r>
            <a:r>
              <a:rPr lang="zh-CN" altLang="en-US" b="1" smtClean="0"/>
              <a:t>函数体</a:t>
            </a:r>
          </a:p>
          <a:p>
            <a:pPr>
              <a:lnSpc>
                <a:spcPct val="90000"/>
              </a:lnSpc>
              <a:buFontTx/>
              <a:buNone/>
            </a:pPr>
            <a:r>
              <a:rPr lang="en-US" altLang="zh-CN" b="1" i="1" smtClean="0"/>
              <a:t>	| </a:t>
            </a:r>
            <a:r>
              <a:rPr lang="en-US" altLang="zh-CN" b="1" smtClean="0"/>
              <a:t>type-variable</a:t>
            </a:r>
            <a:endParaRPr lang="zh-CN" altLang="en-US" b="1" smtClean="0"/>
          </a:p>
          <a:p>
            <a:pPr>
              <a:lnSpc>
                <a:spcPct val="90000"/>
              </a:lnSpc>
              <a:buFontTx/>
              <a:buNone/>
            </a:pPr>
            <a:r>
              <a:rPr lang="en-US" altLang="zh-CN" b="1" i="1" smtClean="0"/>
              <a:t>	| </a:t>
            </a:r>
            <a:r>
              <a:rPr lang="en-US" altLang="zh-CN" b="1" smtClean="0"/>
              <a:t>(</a:t>
            </a:r>
            <a:r>
              <a:rPr lang="en-US" altLang="zh-CN" b="1" i="1" smtClean="0"/>
              <a:t> T </a:t>
            </a:r>
            <a:r>
              <a:rPr lang="en-US" altLang="zh-CN" b="1" smtClean="0"/>
              <a:t>)</a:t>
            </a:r>
          </a:p>
          <a:p>
            <a:pPr algn="just">
              <a:lnSpc>
                <a:spcPct val="90000"/>
              </a:lnSpc>
              <a:buFontTx/>
              <a:buNone/>
            </a:pPr>
            <a:r>
              <a:rPr lang="en-US" altLang="zh-CN" b="1" i="1" smtClean="0"/>
              <a:t>E </a:t>
            </a:r>
            <a:r>
              <a:rPr lang="en-US" altLang="zh-CN" b="1" smtClean="0">
                <a:sym typeface="Symbol" pitchFamily="18" charset="2"/>
              </a:rPr>
              <a:t></a:t>
            </a:r>
            <a:r>
              <a:rPr lang="en-US" altLang="zh-CN" b="1" i="1" smtClean="0"/>
              <a:t> E </a:t>
            </a:r>
            <a:r>
              <a:rPr lang="en-US" altLang="zh-CN" b="1" smtClean="0"/>
              <a:t>(</a:t>
            </a:r>
            <a:r>
              <a:rPr lang="en-US" altLang="zh-CN" b="1" i="1" smtClean="0"/>
              <a:t>E </a:t>
            </a:r>
            <a:r>
              <a:rPr lang="en-US" altLang="zh-CN" b="1" smtClean="0"/>
              <a:t>)</a:t>
            </a:r>
            <a:r>
              <a:rPr lang="en-US" altLang="zh-CN" b="1" i="1" smtClean="0"/>
              <a:t> | E</a:t>
            </a:r>
            <a:r>
              <a:rPr lang="en-US" altLang="zh-CN" b="1" smtClean="0"/>
              <a:t>,</a:t>
            </a:r>
            <a:r>
              <a:rPr lang="en-US" altLang="zh-CN" b="1" i="1" smtClean="0"/>
              <a:t> E | </a:t>
            </a:r>
            <a:r>
              <a:rPr lang="en-US" altLang="zh-CN" b="1" smtClean="0"/>
              <a:t>id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7827" name="Rectangle 3"/>
          <p:cNvSpPr>
            <a:spLocks noGrp="1" noChangeArrowheads="1"/>
          </p:cNvSpPr>
          <p:nvPr>
            <p:ph idx="1"/>
          </p:nvPr>
        </p:nvSpPr>
        <p:spPr>
          <a:xfrm>
            <a:off x="287338" y="1438275"/>
            <a:ext cx="8564562" cy="5399088"/>
          </a:xfrm>
          <a:noFill/>
        </p:spPr>
        <p:txBody>
          <a:bodyPr/>
          <a:lstStyle/>
          <a:p>
            <a:pPr>
              <a:lnSpc>
                <a:spcPct val="90000"/>
              </a:lnSpc>
              <a:buFontTx/>
              <a:buNone/>
            </a:pPr>
            <a:r>
              <a:rPr lang="zh-CN" altLang="en-US" b="1" smtClean="0">
                <a:ea typeface="黑体" pitchFamily="2" charset="-122"/>
              </a:rPr>
              <a:t>5.4.3 </a:t>
            </a:r>
            <a:r>
              <a:rPr lang="zh-CN" altLang="en-US" b="1" smtClean="0"/>
              <a:t>一个含多态函数的语言</a:t>
            </a:r>
          </a:p>
          <a:p>
            <a:pPr>
              <a:lnSpc>
                <a:spcPct val="90000"/>
              </a:lnSpc>
              <a:buFontTx/>
              <a:buNone/>
            </a:pPr>
            <a:r>
              <a:rPr lang="en-US" altLang="zh-CN" b="1" i="1" smtClean="0"/>
              <a:t>P </a:t>
            </a:r>
            <a:r>
              <a:rPr lang="en-US" altLang="zh-CN" b="1" smtClean="0">
                <a:sym typeface="Symbol" pitchFamily="18" charset="2"/>
              </a:rPr>
              <a:t></a:t>
            </a:r>
            <a:r>
              <a:rPr lang="en-US" altLang="zh-CN" b="1" i="1" smtClean="0"/>
              <a:t> D</a:t>
            </a:r>
            <a:r>
              <a:rPr lang="en-US" altLang="zh-CN" b="1" smtClean="0"/>
              <a:t>; </a:t>
            </a:r>
            <a:r>
              <a:rPr lang="en-US" altLang="zh-CN" b="1" i="1" smtClean="0"/>
              <a:t>E</a:t>
            </a:r>
          </a:p>
          <a:p>
            <a:pPr>
              <a:lnSpc>
                <a:spcPct val="90000"/>
              </a:lnSpc>
              <a:buFontTx/>
              <a:buNone/>
            </a:pPr>
            <a:r>
              <a:rPr lang="en-US" altLang="zh-CN" b="1" i="1" smtClean="0"/>
              <a:t>D </a:t>
            </a:r>
            <a:r>
              <a:rPr lang="en-US" altLang="zh-CN" b="1" smtClean="0">
                <a:sym typeface="Symbol" pitchFamily="18" charset="2"/>
              </a:rPr>
              <a:t></a:t>
            </a:r>
            <a:r>
              <a:rPr lang="en-US" altLang="zh-CN" b="1" i="1" smtClean="0"/>
              <a:t> D</a:t>
            </a:r>
            <a:r>
              <a:rPr lang="en-US" altLang="zh-CN" b="1" smtClean="0"/>
              <a:t>;</a:t>
            </a:r>
            <a:r>
              <a:rPr lang="en-US" altLang="zh-CN" b="1" i="1" smtClean="0"/>
              <a:t> D | </a:t>
            </a:r>
            <a:r>
              <a:rPr lang="en-US" altLang="zh-CN" b="1" smtClean="0"/>
              <a:t>id :</a:t>
            </a:r>
            <a:r>
              <a:rPr lang="en-US" altLang="zh-CN" b="1" i="1" smtClean="0"/>
              <a:t> Q</a:t>
            </a:r>
          </a:p>
          <a:p>
            <a:pPr>
              <a:lnSpc>
                <a:spcPct val="90000"/>
              </a:lnSpc>
              <a:buFontTx/>
              <a:buNone/>
            </a:pPr>
            <a:r>
              <a:rPr lang="en-US" altLang="zh-CN" b="1" i="1" smtClean="0"/>
              <a:t>Q </a:t>
            </a:r>
            <a:r>
              <a:rPr lang="en-US" altLang="zh-CN" b="1" smtClean="0">
                <a:sym typeface="Symbol" pitchFamily="18" charset="2"/>
              </a:rPr>
              <a:t></a:t>
            </a:r>
            <a:r>
              <a:rPr lang="en-US" altLang="zh-CN" b="1" i="1" smtClean="0"/>
              <a:t> </a:t>
            </a:r>
            <a:r>
              <a:rPr lang="en-US" altLang="zh-CN" b="1" smtClean="0">
                <a:sym typeface="Symbol" pitchFamily="18" charset="2"/>
              </a:rPr>
              <a:t></a:t>
            </a:r>
            <a:r>
              <a:rPr lang="en-US" altLang="zh-CN" b="1" smtClean="0"/>
              <a:t>type-variable.</a:t>
            </a:r>
            <a:r>
              <a:rPr lang="en-US" altLang="zh-CN" b="1" i="1" smtClean="0"/>
              <a:t> Q | T</a:t>
            </a:r>
          </a:p>
          <a:p>
            <a:pPr>
              <a:lnSpc>
                <a:spcPct val="90000"/>
              </a:lnSpc>
              <a:buFontTx/>
              <a:buNone/>
            </a:pPr>
            <a:r>
              <a:rPr lang="en-US" altLang="zh-CN" b="1" i="1" smtClean="0"/>
              <a:t>T </a:t>
            </a:r>
            <a:r>
              <a:rPr lang="en-US" altLang="zh-CN" b="1" smtClean="0">
                <a:sym typeface="Symbol" pitchFamily="18" charset="2"/>
              </a:rPr>
              <a:t></a:t>
            </a:r>
            <a:r>
              <a:rPr lang="en-US" altLang="zh-CN" b="1" i="1" smtClean="0"/>
              <a:t> T </a:t>
            </a:r>
            <a:r>
              <a:rPr lang="en-US" altLang="zh-CN" b="1" smtClean="0"/>
              <a:t>‘</a:t>
            </a:r>
            <a:r>
              <a:rPr lang="en-US" altLang="zh-CN" b="1" smtClean="0">
                <a:sym typeface="Symbol" pitchFamily="18" charset="2"/>
              </a:rPr>
              <a:t></a:t>
            </a:r>
            <a:r>
              <a:rPr lang="en-US" altLang="zh-CN" b="1" smtClean="0"/>
              <a:t>’</a:t>
            </a:r>
            <a:r>
              <a:rPr lang="en-US" altLang="zh-CN" b="1" i="1" smtClean="0"/>
              <a:t>T  | T </a:t>
            </a:r>
            <a:r>
              <a:rPr lang="en-US" altLang="zh-CN" b="1" smtClean="0">
                <a:sym typeface="Symbol" pitchFamily="18" charset="2"/>
              </a:rPr>
              <a:t></a:t>
            </a:r>
            <a:r>
              <a:rPr lang="en-US" altLang="zh-CN" b="1" i="1" smtClean="0"/>
              <a:t> T</a:t>
            </a:r>
          </a:p>
          <a:p>
            <a:pPr>
              <a:lnSpc>
                <a:spcPct val="90000"/>
              </a:lnSpc>
              <a:buFontTx/>
              <a:buNone/>
            </a:pPr>
            <a:r>
              <a:rPr lang="en-US" altLang="zh-CN" b="1" i="1" smtClean="0"/>
              <a:t>	| </a:t>
            </a:r>
            <a:r>
              <a:rPr lang="en-US" altLang="zh-CN" b="1" smtClean="0"/>
              <a:t>unary-constructor</a:t>
            </a:r>
            <a:r>
              <a:rPr lang="en-US" altLang="zh-CN" b="1" i="1" smtClean="0"/>
              <a:t> </a:t>
            </a:r>
            <a:r>
              <a:rPr lang="en-US" altLang="zh-CN" b="1" smtClean="0"/>
              <a:t>(</a:t>
            </a:r>
            <a:r>
              <a:rPr lang="en-US" altLang="zh-CN" b="1" i="1" smtClean="0"/>
              <a:t> T </a:t>
            </a:r>
            <a:r>
              <a:rPr lang="en-US" altLang="zh-CN" b="1" smtClean="0"/>
              <a:t>)		</a:t>
            </a:r>
            <a:r>
              <a:rPr lang="zh-CN" altLang="en-US" b="1" smtClean="0">
                <a:solidFill>
                  <a:srgbClr val="00FF00"/>
                </a:solidFill>
              </a:rPr>
              <a:t>一个程序：</a:t>
            </a:r>
          </a:p>
          <a:p>
            <a:pPr>
              <a:lnSpc>
                <a:spcPct val="90000"/>
              </a:lnSpc>
              <a:buFontTx/>
              <a:buNone/>
            </a:pPr>
            <a:r>
              <a:rPr lang="en-US" altLang="zh-CN" b="1" i="1" smtClean="0"/>
              <a:t>	| </a:t>
            </a:r>
            <a:r>
              <a:rPr lang="en-US" altLang="zh-CN" b="1" smtClean="0"/>
              <a:t>basic-type	      </a:t>
            </a:r>
            <a:r>
              <a:rPr lang="en-US" altLang="zh-CN" b="1" smtClean="0">
                <a:solidFill>
                  <a:srgbClr val="00FF00"/>
                </a:solidFill>
              </a:rPr>
              <a:t>deref : </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a:t>
            </a:r>
            <a:r>
              <a:rPr lang="en-US" altLang="zh-CN" b="1" smtClean="0">
                <a:solidFill>
                  <a:srgbClr val="00FF00"/>
                </a:solidFill>
              </a:rPr>
              <a:t>. </a:t>
            </a:r>
            <a:r>
              <a:rPr lang="en-US" altLang="zh-CN" b="1" i="1" smtClean="0">
                <a:solidFill>
                  <a:srgbClr val="00FF00"/>
                </a:solidFill>
              </a:rPr>
              <a:t>pointer</a:t>
            </a:r>
            <a:r>
              <a:rPr lang="en-US" altLang="zh-CN" b="1" smtClean="0">
                <a:solidFill>
                  <a:srgbClr val="00FF00"/>
                </a:solidFill>
              </a:rPr>
              <a:t>(</a:t>
            </a:r>
            <a:r>
              <a:rPr lang="en-US" altLang="zh-CN" b="1" i="1" smtClean="0">
                <a:solidFill>
                  <a:srgbClr val="00FF00"/>
                </a:solidFill>
                <a:sym typeface="Symbol" pitchFamily="18" charset="2"/>
              </a:rPr>
              <a:t></a:t>
            </a:r>
            <a:r>
              <a:rPr lang="en-US" altLang="zh-CN" b="1" i="1" smtClean="0">
                <a:solidFill>
                  <a:srgbClr val="00FF00"/>
                </a:solidFill>
              </a:rPr>
              <a:t> </a:t>
            </a:r>
            <a:r>
              <a:rPr lang="en-US" altLang="zh-CN" b="1" smtClean="0">
                <a:solidFill>
                  <a:srgbClr val="00FF00"/>
                </a:solidFill>
              </a:rPr>
              <a:t>) </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a:t>
            </a:r>
            <a:r>
              <a:rPr lang="en-US" altLang="zh-CN" b="1" i="1" smtClean="0">
                <a:solidFill>
                  <a:srgbClr val="00FF00"/>
                </a:solidFill>
              </a:rPr>
              <a:t> </a:t>
            </a:r>
            <a:r>
              <a:rPr lang="en-US" altLang="zh-CN" b="1" smtClean="0">
                <a:solidFill>
                  <a:srgbClr val="00FF00"/>
                </a:solidFill>
              </a:rPr>
              <a:t>;</a:t>
            </a:r>
          </a:p>
          <a:p>
            <a:pPr>
              <a:lnSpc>
                <a:spcPct val="90000"/>
              </a:lnSpc>
              <a:buFontTx/>
              <a:buNone/>
            </a:pPr>
            <a:r>
              <a:rPr lang="en-US" altLang="zh-CN" b="1" i="1" smtClean="0"/>
              <a:t>	| </a:t>
            </a:r>
            <a:r>
              <a:rPr lang="en-US" altLang="zh-CN" b="1" smtClean="0"/>
              <a:t>type-variable     </a:t>
            </a:r>
            <a:r>
              <a:rPr lang="en-US" altLang="zh-CN" b="1" i="1" smtClean="0">
                <a:solidFill>
                  <a:srgbClr val="00FF00"/>
                </a:solidFill>
              </a:rPr>
              <a:t>q</a:t>
            </a:r>
            <a:r>
              <a:rPr lang="en-US" altLang="zh-CN" b="1" smtClean="0">
                <a:solidFill>
                  <a:srgbClr val="00FF00"/>
                </a:solidFill>
              </a:rPr>
              <a:t> : </a:t>
            </a:r>
            <a:r>
              <a:rPr lang="en-US" altLang="zh-CN" b="1" i="1" smtClean="0">
                <a:solidFill>
                  <a:srgbClr val="00FF00"/>
                </a:solidFill>
              </a:rPr>
              <a:t>pointer</a:t>
            </a:r>
            <a:r>
              <a:rPr lang="en-US" altLang="zh-CN" b="1" smtClean="0">
                <a:solidFill>
                  <a:srgbClr val="00FF00"/>
                </a:solidFill>
              </a:rPr>
              <a:t> (</a:t>
            </a:r>
            <a:r>
              <a:rPr lang="en-US" altLang="zh-CN" b="1" i="1" smtClean="0">
                <a:solidFill>
                  <a:srgbClr val="00FF00"/>
                </a:solidFill>
              </a:rPr>
              <a:t>pointer</a:t>
            </a:r>
            <a:r>
              <a:rPr lang="en-US" altLang="zh-CN" b="1" smtClean="0">
                <a:solidFill>
                  <a:srgbClr val="00FF00"/>
                </a:solidFill>
              </a:rPr>
              <a:t> (</a:t>
            </a:r>
            <a:r>
              <a:rPr lang="en-US" altLang="zh-CN" b="1" i="1" smtClean="0">
                <a:solidFill>
                  <a:srgbClr val="00FF00"/>
                </a:solidFill>
              </a:rPr>
              <a:t>integer</a:t>
            </a:r>
            <a:r>
              <a:rPr lang="en-US" altLang="zh-CN" b="1" smtClean="0">
                <a:solidFill>
                  <a:srgbClr val="00FF00"/>
                </a:solidFill>
              </a:rPr>
              <a:t>));</a:t>
            </a:r>
          </a:p>
          <a:p>
            <a:pPr>
              <a:lnSpc>
                <a:spcPct val="90000"/>
              </a:lnSpc>
              <a:buFontTx/>
              <a:buNone/>
            </a:pPr>
            <a:r>
              <a:rPr lang="en-US" altLang="zh-CN" b="1" i="1" smtClean="0"/>
              <a:t>	| </a:t>
            </a:r>
            <a:r>
              <a:rPr lang="en-US" altLang="zh-CN" b="1" smtClean="0"/>
              <a:t>(</a:t>
            </a:r>
            <a:r>
              <a:rPr lang="en-US" altLang="zh-CN" b="1" i="1" smtClean="0"/>
              <a:t> T </a:t>
            </a:r>
            <a:r>
              <a:rPr lang="en-US" altLang="zh-CN" b="1" smtClean="0"/>
              <a:t>)		      </a:t>
            </a:r>
            <a:r>
              <a:rPr lang="en-US" altLang="zh-CN" b="1" smtClean="0">
                <a:solidFill>
                  <a:srgbClr val="00FF00"/>
                </a:solidFill>
              </a:rPr>
              <a:t>deref (deref (</a:t>
            </a:r>
            <a:r>
              <a:rPr lang="en-US" altLang="zh-CN" b="1" i="1" smtClean="0">
                <a:solidFill>
                  <a:srgbClr val="00FF00"/>
                </a:solidFill>
              </a:rPr>
              <a:t>q</a:t>
            </a:r>
            <a:r>
              <a:rPr lang="en-US" altLang="zh-CN" b="1" smtClean="0">
                <a:solidFill>
                  <a:srgbClr val="00FF00"/>
                </a:solidFill>
              </a:rPr>
              <a:t>))</a:t>
            </a:r>
          </a:p>
          <a:p>
            <a:pPr algn="just">
              <a:lnSpc>
                <a:spcPct val="90000"/>
              </a:lnSpc>
              <a:buFontTx/>
              <a:buNone/>
            </a:pPr>
            <a:r>
              <a:rPr lang="en-US" altLang="zh-CN" b="1" i="1" smtClean="0"/>
              <a:t>E </a:t>
            </a:r>
            <a:r>
              <a:rPr lang="en-US" altLang="zh-CN" b="1" smtClean="0">
                <a:sym typeface="Symbol" pitchFamily="18" charset="2"/>
              </a:rPr>
              <a:t></a:t>
            </a:r>
            <a:r>
              <a:rPr lang="en-US" altLang="zh-CN" b="1" i="1" smtClean="0"/>
              <a:t> E </a:t>
            </a:r>
            <a:r>
              <a:rPr lang="en-US" altLang="zh-CN" b="1" smtClean="0"/>
              <a:t>(</a:t>
            </a:r>
            <a:r>
              <a:rPr lang="en-US" altLang="zh-CN" b="1" i="1" smtClean="0"/>
              <a:t>E </a:t>
            </a:r>
            <a:r>
              <a:rPr lang="en-US" altLang="zh-CN" b="1" smtClean="0"/>
              <a:t>)</a:t>
            </a:r>
            <a:r>
              <a:rPr lang="en-US" altLang="zh-CN" b="1" i="1" smtClean="0"/>
              <a:t> | E</a:t>
            </a:r>
            <a:r>
              <a:rPr lang="en-US" altLang="zh-CN" b="1" smtClean="0"/>
              <a:t>,</a:t>
            </a:r>
            <a:r>
              <a:rPr lang="en-US" altLang="zh-CN" b="1" i="1" smtClean="0"/>
              <a:t> E | </a:t>
            </a:r>
            <a:r>
              <a:rPr lang="en-US" altLang="zh-CN" b="1" smtClean="0"/>
              <a:t>id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8851"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类型系统中增加的推理规则</a:t>
            </a:r>
            <a:endParaRPr lang="zh-CN" altLang="en-US" b="1" smtClean="0"/>
          </a:p>
          <a:p>
            <a:pPr>
              <a:lnSpc>
                <a:spcPct val="90000"/>
              </a:lnSpc>
            </a:pPr>
            <a:r>
              <a:rPr lang="zh-CN" altLang="en-US" b="1" smtClean="0">
                <a:latin typeface="宋体" charset="-122"/>
              </a:rPr>
              <a:t>环境规则</a:t>
            </a:r>
            <a:r>
              <a:rPr lang="zh-CN" altLang="en-US" sz="2800" b="1" smtClean="0">
                <a:ea typeface="黑体" pitchFamily="2" charset="-122"/>
              </a:rPr>
              <a:t> </a:t>
            </a:r>
          </a:p>
          <a:p>
            <a:pPr>
              <a:lnSpc>
                <a:spcPct val="90000"/>
              </a:lnSpc>
              <a:buFontTx/>
              <a:buNone/>
            </a:pPr>
            <a:r>
              <a:rPr lang="en-US" altLang="zh-CN" sz="2800" b="1" smtClean="0">
                <a:ea typeface="黑体" pitchFamily="2" charset="-122"/>
              </a:rPr>
              <a:t>(Env </a:t>
            </a:r>
            <a:r>
              <a:rPr lang="en-US" altLang="zh-CN" sz="2800" b="1" smtClean="0"/>
              <a:t>Var</a:t>
            </a:r>
            <a:r>
              <a:rPr lang="en-US" altLang="zh-CN" sz="2800" b="1" smtClean="0">
                <a:ea typeface="黑体" pitchFamily="2" charset="-122"/>
              </a:rPr>
              <a:t>)</a:t>
            </a:r>
          </a:p>
          <a:p>
            <a:pPr>
              <a:lnSpc>
                <a:spcPct val="90000"/>
              </a:lnSpc>
              <a:buFontTx/>
              <a:buNone/>
            </a:pPr>
            <a:endParaRPr lang="en-US" altLang="zh-CN" sz="2800" b="1" smtClean="0">
              <a:ea typeface="黑体" pitchFamily="2" charset="-122"/>
            </a:endParaRPr>
          </a:p>
          <a:p>
            <a:pPr>
              <a:lnSpc>
                <a:spcPct val="90000"/>
              </a:lnSpc>
            </a:pPr>
            <a:r>
              <a:rPr lang="zh-CN" altLang="en-US" b="1" smtClean="0">
                <a:latin typeface="宋体" charset="-122"/>
                <a:sym typeface="Symbol" pitchFamily="18" charset="2"/>
              </a:rPr>
              <a:t>语法规则</a:t>
            </a:r>
          </a:p>
          <a:p>
            <a:pPr>
              <a:lnSpc>
                <a:spcPct val="90000"/>
              </a:lnSpc>
              <a:buFontTx/>
              <a:buNone/>
            </a:pPr>
            <a:r>
              <a:rPr lang="en-US" altLang="zh-CN" sz="2800" b="1" smtClean="0">
                <a:ea typeface="黑体" pitchFamily="2" charset="-122"/>
              </a:rPr>
              <a:t>(Type Var)</a:t>
            </a:r>
          </a:p>
          <a:p>
            <a:pPr>
              <a:lnSpc>
                <a:spcPct val="90000"/>
              </a:lnSpc>
              <a:buFontTx/>
              <a:buNone/>
            </a:pPr>
            <a:endParaRPr lang="en-US" altLang="zh-CN" sz="2800" b="1" smtClean="0">
              <a:ea typeface="黑体" pitchFamily="2" charset="-122"/>
            </a:endParaRPr>
          </a:p>
          <a:p>
            <a:pPr>
              <a:lnSpc>
                <a:spcPct val="90000"/>
              </a:lnSpc>
              <a:buFontTx/>
              <a:buNone/>
            </a:pPr>
            <a:endParaRPr lang="en-US" altLang="zh-CN" sz="2800" b="1" smtClean="0">
              <a:sym typeface="Symbol" pitchFamily="18" charset="2"/>
            </a:endParaRPr>
          </a:p>
          <a:p>
            <a:pPr>
              <a:lnSpc>
                <a:spcPct val="90000"/>
              </a:lnSpc>
              <a:buFontTx/>
              <a:buNone/>
            </a:pPr>
            <a:r>
              <a:rPr lang="en-US" altLang="zh-CN" sz="2800" b="1" smtClean="0">
                <a:ea typeface="黑体" pitchFamily="2" charset="-122"/>
              </a:rPr>
              <a:t>(Type Product)</a:t>
            </a:r>
            <a:endParaRPr lang="en-US" altLang="zh-CN" sz="2800" b="1" baseline="-30000" smtClean="0"/>
          </a:p>
        </p:txBody>
      </p:sp>
      <p:grpSp>
        <p:nvGrpSpPr>
          <p:cNvPr id="78852" name="Group 4"/>
          <p:cNvGrpSpPr>
            <a:grpSpLocks/>
          </p:cNvGrpSpPr>
          <p:nvPr/>
        </p:nvGrpSpPr>
        <p:grpSpPr bwMode="auto">
          <a:xfrm>
            <a:off x="4356100" y="2522538"/>
            <a:ext cx="3816350" cy="762000"/>
            <a:chOff x="2971" y="3702"/>
            <a:chExt cx="2404" cy="480"/>
          </a:xfrm>
        </p:grpSpPr>
        <p:sp>
          <p:nvSpPr>
            <p:cNvPr id="78859"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dom (</a:t>
              </a:r>
              <a:r>
                <a:rPr lang="en-US" altLang="zh-CN" sz="2800">
                  <a:sym typeface="Symbol" pitchFamily="18" charset="2"/>
                </a:rPr>
                <a:t></a:t>
              </a:r>
              <a:r>
                <a:rPr lang="en-US" altLang="zh-CN" sz="2800"/>
                <a: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p>
          </p:txBody>
        </p:sp>
        <p:sp>
          <p:nvSpPr>
            <p:cNvPr id="78860"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8853" name="Group 7"/>
          <p:cNvGrpSpPr>
            <a:grpSpLocks/>
          </p:cNvGrpSpPr>
          <p:nvPr/>
        </p:nvGrpSpPr>
        <p:grpSpPr bwMode="auto">
          <a:xfrm>
            <a:off x="4356100" y="4005263"/>
            <a:ext cx="3816350" cy="762000"/>
            <a:chOff x="2971" y="3702"/>
            <a:chExt cx="2404" cy="480"/>
          </a:xfrm>
        </p:grpSpPr>
        <p:sp>
          <p:nvSpPr>
            <p:cNvPr id="78857"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baseline="-25000"/>
                <a:t>1</a:t>
              </a:r>
              <a:r>
                <a:rPr lang="en-US" altLang="zh-CN" sz="2800"/>
                <a:t>, </a:t>
              </a:r>
              <a:r>
                <a:rPr lang="en-US" altLang="zh-CN" sz="2800">
                  <a:sym typeface="Symbol" pitchFamily="18" charset="2"/>
                </a:rPr>
                <a:t></a:t>
              </a:r>
              <a:r>
                <a:rPr lang="en-US" altLang="zh-CN" sz="2800"/>
                <a:t> , </a:t>
              </a:r>
              <a:r>
                <a:rPr lang="en-US" altLang="zh-CN" sz="2800">
                  <a:sym typeface="Symbol" pitchFamily="18" charset="2"/>
                </a:rPr>
                <a:t></a:t>
              </a:r>
              <a:r>
                <a:rPr lang="en-US" altLang="zh-CN" sz="2800" baseline="-25000"/>
                <a:t>2</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baseline="-25000"/>
            </a:p>
            <a:p>
              <a:pPr algn="ctr">
                <a:spcBef>
                  <a:spcPct val="20000"/>
                </a:spcBef>
              </a:pPr>
              <a:r>
                <a:rPr lang="en-US" altLang="zh-CN" sz="2800">
                  <a:sym typeface="Symbol" pitchFamily="18" charset="2"/>
                </a:rPr>
                <a:t></a:t>
              </a:r>
              <a:r>
                <a:rPr lang="en-US" altLang="zh-CN" sz="2800" baseline="-25000"/>
                <a:t>1</a:t>
              </a:r>
              <a:r>
                <a:rPr lang="en-US" altLang="zh-CN" sz="2800"/>
                <a:t>, </a:t>
              </a:r>
              <a:r>
                <a:rPr lang="en-US" altLang="zh-CN" sz="2800">
                  <a:sym typeface="Symbol" pitchFamily="18" charset="2"/>
                </a:rPr>
                <a:t></a:t>
              </a:r>
              <a:r>
                <a:rPr lang="en-US" altLang="zh-CN" sz="2800"/>
                <a:t> , </a:t>
              </a:r>
              <a:r>
                <a:rPr lang="en-US" altLang="zh-CN" sz="2800">
                  <a:sym typeface="Symbol" pitchFamily="18" charset="2"/>
                </a:rPr>
                <a:t></a:t>
              </a:r>
              <a:r>
                <a:rPr lang="en-US" altLang="zh-CN" sz="2800" baseline="-25000"/>
                <a:t>2</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p>
          </p:txBody>
        </p:sp>
        <p:sp>
          <p:nvSpPr>
            <p:cNvPr id="78858"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8854" name="Group 10"/>
          <p:cNvGrpSpPr>
            <a:grpSpLocks/>
          </p:cNvGrpSpPr>
          <p:nvPr/>
        </p:nvGrpSpPr>
        <p:grpSpPr bwMode="auto">
          <a:xfrm>
            <a:off x="4356100" y="5373688"/>
            <a:ext cx="3816350" cy="762000"/>
            <a:chOff x="2971" y="3702"/>
            <a:chExt cx="2404" cy="480"/>
          </a:xfrm>
        </p:grpSpPr>
        <p:sp>
          <p:nvSpPr>
            <p:cNvPr id="78855" name="Rectangle 11"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1</a:t>
              </a:r>
              <a:r>
                <a:rPr lang="en-US" altLang="zh-CN" sz="2800"/>
                <a:t>,  </a:t>
              </a:r>
              <a:r>
                <a:rPr lang="en-US" altLang="zh-CN" sz="2800">
                  <a:sym typeface="Symbol" pitchFamily="18" charset="2"/>
                </a:rPr>
                <a:t> </a:t>
              </a:r>
              <a:r>
                <a:rPr lang="en-US" altLang="zh-CN" sz="2800"/>
                <a:t>|</a:t>
              </a:r>
              <a:r>
                <a:rPr lang="en-US" altLang="zh-CN" sz="2800">
                  <a:sym typeface="Symbol" pitchFamily="18" charset="2"/>
                </a:rPr>
                <a:t></a:t>
              </a:r>
              <a:r>
                <a:rPr lang="en-US" altLang="zh-CN" sz="2800"/>
                <a:t> </a:t>
              </a:r>
              <a:r>
                <a:rPr lang="en-US" altLang="zh-CN" sz="2800" i="1"/>
                <a:t>T</a:t>
              </a:r>
              <a:r>
                <a:rPr lang="en-US" altLang="zh-CN" sz="2800" baseline="-25000"/>
                <a:t>2</a:t>
              </a:r>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i="1"/>
                <a:t>T</a:t>
              </a:r>
              <a:r>
                <a:rPr lang="en-US" altLang="zh-CN" sz="2800" baseline="-25000"/>
                <a:t>2</a:t>
              </a:r>
            </a:p>
          </p:txBody>
        </p:sp>
        <p:sp>
          <p:nvSpPr>
            <p:cNvPr id="78856" name="Line 12"/>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79875"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类型系统中增加的推理规则</a:t>
            </a:r>
            <a:endParaRPr lang="zh-CN" altLang="en-US" b="1" smtClean="0"/>
          </a:p>
          <a:p>
            <a:pPr>
              <a:lnSpc>
                <a:spcPct val="90000"/>
              </a:lnSpc>
            </a:pPr>
            <a:r>
              <a:rPr lang="zh-CN" altLang="en-US" b="1" smtClean="0">
                <a:latin typeface="宋体" charset="-122"/>
                <a:sym typeface="Symbol" pitchFamily="18" charset="2"/>
              </a:rPr>
              <a:t>语法规则</a:t>
            </a:r>
          </a:p>
          <a:p>
            <a:pPr>
              <a:lnSpc>
                <a:spcPct val="90000"/>
              </a:lnSpc>
              <a:buFontTx/>
              <a:buNone/>
            </a:pPr>
            <a:r>
              <a:rPr lang="en-US" altLang="zh-CN" sz="2800" b="1" smtClean="0">
                <a:ea typeface="黑体" pitchFamily="2" charset="-122"/>
              </a:rPr>
              <a:t>(Type Parenthesis)</a:t>
            </a:r>
          </a:p>
          <a:p>
            <a:pPr>
              <a:lnSpc>
                <a:spcPct val="90000"/>
              </a:lnSpc>
              <a:buFontTx/>
              <a:buNone/>
            </a:pPr>
            <a:endParaRPr lang="en-US" altLang="zh-CN" sz="2800" b="1" smtClean="0"/>
          </a:p>
          <a:p>
            <a:pPr>
              <a:lnSpc>
                <a:spcPct val="90000"/>
              </a:lnSpc>
              <a:buFontTx/>
              <a:buNone/>
            </a:pPr>
            <a:endParaRPr lang="en-US" altLang="zh-CN" sz="2800" b="1" smtClean="0">
              <a:ea typeface="黑体" pitchFamily="2" charset="-122"/>
            </a:endParaRPr>
          </a:p>
          <a:p>
            <a:pPr>
              <a:lnSpc>
                <a:spcPct val="90000"/>
              </a:lnSpc>
              <a:buFontTx/>
              <a:buNone/>
            </a:pPr>
            <a:r>
              <a:rPr lang="en-US" altLang="zh-CN" sz="2800" b="1" smtClean="0">
                <a:ea typeface="黑体" pitchFamily="2" charset="-122"/>
              </a:rPr>
              <a:t>(Type Forall)</a:t>
            </a:r>
          </a:p>
          <a:p>
            <a:pPr>
              <a:lnSpc>
                <a:spcPct val="90000"/>
              </a:lnSpc>
              <a:buFontTx/>
              <a:buNone/>
            </a:pPr>
            <a:endParaRPr lang="en-US" altLang="zh-CN" sz="2800" b="1" smtClean="0">
              <a:ea typeface="黑体" pitchFamily="2" charset="-122"/>
            </a:endParaRPr>
          </a:p>
          <a:p>
            <a:pPr>
              <a:lnSpc>
                <a:spcPct val="90000"/>
              </a:lnSpc>
              <a:buFontTx/>
              <a:buNone/>
            </a:pPr>
            <a:endParaRPr lang="en-US" altLang="zh-CN" sz="2800" b="1" smtClean="0">
              <a:ea typeface="黑体" pitchFamily="2" charset="-122"/>
            </a:endParaRPr>
          </a:p>
          <a:p>
            <a:pPr>
              <a:lnSpc>
                <a:spcPct val="90000"/>
              </a:lnSpc>
              <a:buFontTx/>
              <a:buNone/>
            </a:pPr>
            <a:r>
              <a:rPr lang="en-US" altLang="zh-CN" sz="2800" b="1" smtClean="0">
                <a:ea typeface="黑体" pitchFamily="2" charset="-122"/>
              </a:rPr>
              <a:t>(Type Fresh)</a:t>
            </a:r>
          </a:p>
        </p:txBody>
      </p:sp>
      <p:grpSp>
        <p:nvGrpSpPr>
          <p:cNvPr id="79876" name="Group 4"/>
          <p:cNvGrpSpPr>
            <a:grpSpLocks/>
          </p:cNvGrpSpPr>
          <p:nvPr/>
        </p:nvGrpSpPr>
        <p:grpSpPr bwMode="auto">
          <a:xfrm>
            <a:off x="4356100" y="2492375"/>
            <a:ext cx="3816350" cy="762000"/>
            <a:chOff x="2971" y="3702"/>
            <a:chExt cx="2404" cy="480"/>
          </a:xfrm>
        </p:grpSpPr>
        <p:sp>
          <p:nvSpPr>
            <p:cNvPr id="79883"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T</a:t>
              </a:r>
              <a:r>
                <a:rPr lang="en-US" altLang="zh-CN" sz="2800"/>
                <a:t> )</a:t>
              </a:r>
            </a:p>
          </p:txBody>
        </p:sp>
        <p:sp>
          <p:nvSpPr>
            <p:cNvPr id="79884"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877" name="Group 7"/>
          <p:cNvGrpSpPr>
            <a:grpSpLocks/>
          </p:cNvGrpSpPr>
          <p:nvPr/>
        </p:nvGrpSpPr>
        <p:grpSpPr bwMode="auto">
          <a:xfrm>
            <a:off x="4356100" y="3860800"/>
            <a:ext cx="3816350" cy="762000"/>
            <a:chOff x="2971" y="3702"/>
            <a:chExt cx="2404" cy="480"/>
          </a:xfrm>
        </p:grpSpPr>
        <p:sp>
          <p:nvSpPr>
            <p:cNvPr id="79881"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i="1"/>
                <a:t>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r>
                <a:rPr lang="en-US" altLang="zh-CN" sz="2800"/>
                <a:t>.</a:t>
              </a:r>
              <a:r>
                <a:rPr lang="en-US" altLang="zh-CN" sz="2800" i="1"/>
                <a:t>T</a:t>
              </a:r>
            </a:p>
          </p:txBody>
        </p:sp>
        <p:sp>
          <p:nvSpPr>
            <p:cNvPr id="79882"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878" name="Group 13"/>
          <p:cNvGrpSpPr>
            <a:grpSpLocks/>
          </p:cNvGrpSpPr>
          <p:nvPr/>
        </p:nvGrpSpPr>
        <p:grpSpPr bwMode="auto">
          <a:xfrm>
            <a:off x="4356100" y="5373688"/>
            <a:ext cx="3816350" cy="762000"/>
            <a:chOff x="2971" y="3702"/>
            <a:chExt cx="2404" cy="480"/>
          </a:xfrm>
        </p:grpSpPr>
        <p:sp>
          <p:nvSpPr>
            <p:cNvPr id="79879" name="Rectangle 14"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a:t>|</a:t>
              </a:r>
              <a:r>
                <a:rPr lang="en-US" altLang="zh-CN">
                  <a:sym typeface="Symbol" pitchFamily="18" charset="2"/>
                </a:rPr>
                <a:t></a:t>
              </a:r>
              <a:r>
                <a:rPr lang="en-US" altLang="zh-CN" sz="2800">
                  <a:sym typeface="Symbol" pitchFamily="18" charset="2"/>
                </a:rPr>
                <a:t> </a:t>
              </a:r>
              <a:r>
                <a:rPr lang="en-US" altLang="zh-CN" sz="2800" i="1">
                  <a:sym typeface="Symbol" pitchFamily="18" charset="2"/>
                </a:rPr>
                <a:t></a:t>
              </a:r>
              <a:r>
                <a:rPr lang="en-US" altLang="zh-CN" sz="2800">
                  <a:sym typeface="Symbol" pitchFamily="18" charset="2"/>
                </a:rPr>
                <a:t>.</a:t>
              </a:r>
              <a:r>
                <a:rPr lang="en-US" altLang="zh-CN" sz="2800" i="1">
                  <a:sym typeface="Symbol" pitchFamily="18" charset="2"/>
                </a:rPr>
                <a:t>T ,   </a:t>
              </a:r>
              <a:r>
                <a:rPr lang="en-US" altLang="zh-CN" sz="2800">
                  <a:sym typeface="Symbol" pitchFamily="18" charset="2"/>
                </a:rPr>
                <a:t></a:t>
              </a:r>
              <a:r>
                <a:rPr lang="en-US" altLang="zh-CN" sz="2800"/>
                <a:t>, </a:t>
              </a:r>
              <a:r>
                <a:rPr lang="en-US" altLang="zh-CN" sz="2800" i="1">
                  <a:sym typeface="Symbol" pitchFamily="18" charset="2"/>
                </a:rPr>
                <a:t></a:t>
              </a:r>
              <a:r>
                <a:rPr lang="en-US" altLang="zh-CN" sz="2800" i="1" baseline="-25000">
                  <a:sym typeface="Symbol" pitchFamily="18" charset="2"/>
                </a:rPr>
                <a:t>i</a:t>
              </a:r>
              <a:r>
                <a:rPr lang="en-US" altLang="zh-CN" sz="2800"/>
                <a:t> |</a:t>
              </a:r>
              <a:r>
                <a:rPr lang="en-US" altLang="zh-CN" sz="2800">
                  <a:sym typeface="Symbol" pitchFamily="18" charset="2"/>
                </a:rPr>
                <a:t></a:t>
              </a:r>
              <a:r>
                <a:rPr lang="en-US" altLang="zh-CN" sz="2800"/>
                <a:t> </a:t>
              </a:r>
              <a:r>
                <a:rPr lang="en-US" altLang="zh-CN" sz="2800">
                  <a:sym typeface="Symbol" pitchFamily="18" charset="2"/>
                </a:rPr>
                <a:t></a:t>
              </a:r>
              <a:endParaRPr lang="en-US" altLang="zh-CN" sz="2800" baseline="-25000"/>
            </a:p>
            <a:p>
              <a:pPr algn="ctr">
                <a:spcBef>
                  <a:spcPct val="20000"/>
                </a:spcBef>
              </a:pPr>
              <a:r>
                <a:rPr lang="en-US" altLang="zh-CN" sz="2800">
                  <a:sym typeface="Symbol" pitchFamily="18" charset="2"/>
                </a:rPr>
                <a:t></a:t>
              </a:r>
              <a:r>
                <a:rPr lang="en-US" altLang="zh-CN" sz="2800"/>
                <a:t>, </a:t>
              </a:r>
              <a:r>
                <a:rPr lang="en-US" altLang="zh-CN" sz="2800" i="1">
                  <a:sym typeface="Symbol" pitchFamily="18" charset="2"/>
                </a:rPr>
                <a:t></a:t>
              </a:r>
              <a:r>
                <a:rPr lang="en-US" altLang="zh-CN" sz="2800" i="1" baseline="-25000"/>
                <a:t>i</a:t>
              </a:r>
              <a:r>
                <a:rPr lang="en-US" altLang="zh-CN" sz="2800" i="1"/>
                <a:t> </a:t>
              </a:r>
              <a:r>
                <a:rPr lang="en-US" altLang="zh-CN"/>
                <a:t>|</a:t>
              </a:r>
              <a:r>
                <a:rPr lang="en-US" altLang="zh-CN">
                  <a:sym typeface="Symbol" pitchFamily="18" charset="2"/>
                </a:rPr>
                <a:t></a:t>
              </a:r>
              <a:r>
                <a:rPr lang="en-US" altLang="zh-CN"/>
                <a:t> </a:t>
              </a:r>
              <a:r>
                <a:rPr lang="en-US" altLang="zh-CN" sz="2800"/>
                <a:t>[</a:t>
              </a:r>
              <a:r>
                <a:rPr lang="en-US" altLang="zh-CN" sz="2800" i="1">
                  <a:sym typeface="Symbol" pitchFamily="18" charset="2"/>
                </a:rPr>
                <a:t></a:t>
              </a:r>
              <a:r>
                <a:rPr lang="en-US" altLang="zh-CN" sz="2800" i="1" baseline="-25000"/>
                <a:t>i</a:t>
              </a:r>
              <a:r>
                <a:rPr lang="en-US" altLang="zh-CN" sz="2800" i="1"/>
                <a:t> </a:t>
              </a:r>
              <a:r>
                <a:rPr lang="en-US" altLang="zh-CN" sz="2800"/>
                <a:t>/</a:t>
              </a:r>
              <a:r>
                <a:rPr lang="en-US" altLang="zh-CN" sz="2800" i="1">
                  <a:sym typeface="Symbol" pitchFamily="18" charset="2"/>
                </a:rPr>
                <a:t></a:t>
              </a:r>
              <a:r>
                <a:rPr lang="en-US" altLang="zh-CN" sz="2800"/>
                <a:t>] </a:t>
              </a:r>
              <a:r>
                <a:rPr lang="en-US" altLang="zh-CN" sz="2800" i="1"/>
                <a:t>T</a:t>
              </a:r>
              <a:r>
                <a:rPr lang="en-US" altLang="zh-CN"/>
                <a:t> </a:t>
              </a:r>
            </a:p>
          </p:txBody>
        </p:sp>
        <p:sp>
          <p:nvSpPr>
            <p:cNvPr id="79880" name="Line 15"/>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0899"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类型系统中增加的推理规则</a:t>
            </a:r>
            <a:endParaRPr lang="zh-CN" altLang="en-US" b="1" smtClean="0"/>
          </a:p>
          <a:p>
            <a:pPr>
              <a:lnSpc>
                <a:spcPct val="90000"/>
              </a:lnSpc>
            </a:pPr>
            <a:r>
              <a:rPr lang="zh-CN" altLang="en-US" b="1" smtClean="0">
                <a:latin typeface="宋体" charset="-122"/>
              </a:rPr>
              <a:t>定型规则 </a:t>
            </a:r>
            <a:endParaRPr lang="zh-CN" altLang="en-US" b="1" smtClean="0">
              <a:ea typeface="黑体" pitchFamily="2" charset="-122"/>
            </a:endParaRPr>
          </a:p>
          <a:p>
            <a:pPr>
              <a:lnSpc>
                <a:spcPct val="90000"/>
              </a:lnSpc>
              <a:buFontTx/>
              <a:buNone/>
            </a:pPr>
            <a:r>
              <a:rPr lang="en-US" altLang="zh-CN" sz="2800" b="1" smtClean="0">
                <a:ea typeface="黑体" pitchFamily="2" charset="-122"/>
                <a:sym typeface="Symbol" pitchFamily="18" charset="2"/>
              </a:rPr>
              <a:t>(Exp Pair)</a:t>
            </a:r>
          </a:p>
          <a:p>
            <a:pPr>
              <a:lnSpc>
                <a:spcPct val="90000"/>
              </a:lnSpc>
              <a:buFontTx/>
              <a:buNone/>
            </a:pPr>
            <a:endParaRPr lang="en-US" altLang="zh-CN" sz="2800" b="1" smtClean="0">
              <a:sym typeface="Symbol" pitchFamily="18" charset="2"/>
            </a:endParaRPr>
          </a:p>
          <a:p>
            <a:pPr>
              <a:lnSpc>
                <a:spcPct val="90000"/>
              </a:lnSpc>
              <a:buFontTx/>
              <a:buNone/>
            </a:pPr>
            <a:endParaRPr lang="en-US" altLang="zh-CN" sz="2800" b="1" smtClean="0">
              <a:ea typeface="黑体" pitchFamily="2" charset="-122"/>
            </a:endParaRPr>
          </a:p>
          <a:p>
            <a:pPr>
              <a:lnSpc>
                <a:spcPct val="90000"/>
              </a:lnSpc>
              <a:buFontTx/>
              <a:buNone/>
            </a:pPr>
            <a:r>
              <a:rPr lang="en-US" altLang="zh-CN" sz="2800" b="1" smtClean="0">
                <a:ea typeface="黑体" pitchFamily="2" charset="-122"/>
              </a:rPr>
              <a:t>(Exp FunCall)</a:t>
            </a:r>
          </a:p>
          <a:p>
            <a:pPr>
              <a:lnSpc>
                <a:spcPct val="90000"/>
              </a:lnSpc>
              <a:buFontTx/>
              <a:buNone/>
            </a:pPr>
            <a:endParaRPr lang="en-US" altLang="zh-CN" sz="2800" b="1" smtClean="0"/>
          </a:p>
          <a:p>
            <a:pPr>
              <a:lnSpc>
                <a:spcPct val="90000"/>
              </a:lnSpc>
              <a:buFont typeface="Symbol" pitchFamily="18" charset="2"/>
              <a:buNone/>
            </a:pPr>
            <a:r>
              <a:rPr lang="en-US" altLang="zh-CN" sz="2800" b="1" smtClean="0"/>
              <a:t>			        (</a:t>
            </a:r>
            <a:r>
              <a:rPr lang="zh-CN" altLang="en-US" sz="2800" b="1" smtClean="0"/>
              <a:t>其中</a:t>
            </a:r>
            <a:r>
              <a:rPr lang="en-US" altLang="zh-CN" sz="2800" b="1" i="1" smtClean="0"/>
              <a:t>S</a:t>
            </a:r>
            <a:r>
              <a:rPr lang="zh-CN" altLang="en-US" sz="2800" b="1" smtClean="0">
                <a:latin typeface="宋体" charset="-122"/>
              </a:rPr>
              <a:t>是</a:t>
            </a:r>
            <a:r>
              <a:rPr lang="en-US" altLang="zh-CN" sz="2800" b="1" i="1" smtClean="0"/>
              <a:t>T</a:t>
            </a:r>
            <a:r>
              <a:rPr lang="en-US" altLang="zh-CN" sz="2800" b="1" baseline="-30000" smtClean="0"/>
              <a:t>1</a:t>
            </a:r>
            <a:r>
              <a:rPr lang="zh-CN" altLang="en-US" sz="2800" b="1" smtClean="0">
                <a:latin typeface="宋体" charset="-122"/>
              </a:rPr>
              <a:t>和</a:t>
            </a:r>
            <a:r>
              <a:rPr lang="en-US" altLang="zh-CN" sz="2800" b="1" i="1" smtClean="0"/>
              <a:t>T</a:t>
            </a:r>
            <a:r>
              <a:rPr lang="en-US" altLang="zh-CN" sz="2800" b="1" baseline="-30000" smtClean="0"/>
              <a:t>3</a:t>
            </a:r>
            <a:r>
              <a:rPr lang="zh-CN" altLang="en-US" sz="2800" b="1" smtClean="0">
                <a:latin typeface="宋体" charset="-122"/>
              </a:rPr>
              <a:t>的最一般的合一代换</a:t>
            </a:r>
            <a:r>
              <a:rPr lang="zh-CN" altLang="en-US" sz="2800" b="1" smtClean="0"/>
              <a:t>) </a:t>
            </a:r>
            <a:endParaRPr lang="en-US" altLang="zh-CN" sz="2800" b="1" smtClean="0"/>
          </a:p>
        </p:txBody>
      </p:sp>
      <p:grpSp>
        <p:nvGrpSpPr>
          <p:cNvPr id="80900" name="Group 4"/>
          <p:cNvGrpSpPr>
            <a:grpSpLocks/>
          </p:cNvGrpSpPr>
          <p:nvPr/>
        </p:nvGrpSpPr>
        <p:grpSpPr bwMode="auto">
          <a:xfrm>
            <a:off x="4356100" y="2492375"/>
            <a:ext cx="3816350" cy="762000"/>
            <a:chOff x="2971" y="3702"/>
            <a:chExt cx="2404" cy="480"/>
          </a:xfrm>
        </p:grpSpPr>
        <p:sp>
          <p:nvSpPr>
            <p:cNvPr id="80904" name="Rectangle 5"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 </a:t>
              </a:r>
              <a:r>
                <a:rPr lang="en-US" altLang="zh-CN" sz="2800"/>
                <a:t>|</a:t>
              </a:r>
              <a:r>
                <a:rPr lang="en-US" altLang="zh-CN" sz="2800">
                  <a:sym typeface="Symbol" pitchFamily="18" charset="2"/>
                </a:rPr>
                <a:t> </a:t>
              </a:r>
              <a:r>
                <a:rPr lang="en-US" altLang="zh-CN" sz="2800" i="1">
                  <a:sym typeface="Symbol" pitchFamily="18" charset="2"/>
                </a:rPr>
                <a:t>E</a:t>
              </a:r>
              <a:r>
                <a:rPr lang="en-US" altLang="zh-CN" sz="2800" baseline="-25000">
                  <a:sym typeface="Symbol" pitchFamily="18" charset="2"/>
                </a:rPr>
                <a:t>1</a:t>
              </a:r>
              <a:r>
                <a:rPr lang="en-US" altLang="zh-CN" sz="2800">
                  <a:sym typeface="Symbol" pitchFamily="18" charset="2"/>
                </a:rPr>
                <a:t>: </a:t>
              </a:r>
              <a:r>
                <a:rPr lang="en-US" altLang="zh-CN" sz="2800" i="1">
                  <a:sym typeface="Symbol" pitchFamily="18" charset="2"/>
                </a:rPr>
                <a:t>T</a:t>
              </a:r>
              <a:r>
                <a:rPr lang="en-US" altLang="zh-CN" sz="2800" baseline="-25000">
                  <a:sym typeface="Symbol" pitchFamily="18" charset="2"/>
                </a:rPr>
                <a:t>1</a:t>
              </a:r>
              <a:r>
                <a:rPr lang="en-US" altLang="zh-CN" sz="2800">
                  <a:sym typeface="Symbol" pitchFamily="18" charset="2"/>
                </a:rPr>
                <a:t>， </a:t>
              </a:r>
              <a:r>
                <a:rPr lang="en-US" altLang="zh-CN" sz="2800"/>
                <a:t>|</a:t>
              </a:r>
              <a:r>
                <a:rPr lang="en-US" altLang="zh-CN" sz="2800">
                  <a:sym typeface="Symbol" pitchFamily="18" charset="2"/>
                </a:rPr>
                <a:t> </a:t>
              </a:r>
              <a:r>
                <a:rPr lang="en-US" altLang="zh-CN" sz="2800" i="1">
                  <a:sym typeface="Symbol" pitchFamily="18" charset="2"/>
                </a:rPr>
                <a:t>E</a:t>
              </a:r>
              <a:r>
                <a:rPr lang="en-US" altLang="zh-CN" sz="2800" baseline="-25000">
                  <a:sym typeface="Symbol" pitchFamily="18" charset="2"/>
                </a:rPr>
                <a:t>2</a:t>
              </a:r>
              <a:r>
                <a:rPr lang="en-US" altLang="zh-CN" sz="2800">
                  <a:sym typeface="Symbol" pitchFamily="18" charset="2"/>
                </a:rPr>
                <a:t>: </a:t>
              </a:r>
              <a:r>
                <a:rPr lang="en-US" altLang="zh-CN" sz="2800" i="1">
                  <a:sym typeface="Symbol" pitchFamily="18" charset="2"/>
                </a:rPr>
                <a:t>T</a:t>
              </a:r>
              <a:r>
                <a:rPr lang="en-US" altLang="zh-CN" sz="2800" baseline="-25000">
                  <a:sym typeface="Symbol" pitchFamily="18" charset="2"/>
                </a:rPr>
                <a:t>2</a:t>
              </a:r>
              <a:endParaRPr lang="en-US" altLang="zh-CN" sz="2800" baseline="-25000"/>
            </a:p>
            <a:p>
              <a:pPr algn="ctr">
                <a:spcBef>
                  <a:spcPct val="20000"/>
                </a:spcBef>
              </a:pPr>
              <a:r>
                <a:rPr lang="en-US" altLang="zh-CN" sz="2800">
                  <a:sym typeface="Symbol" pitchFamily="18" charset="2"/>
                </a:rPr>
                <a:t> </a:t>
              </a:r>
              <a:r>
                <a:rPr lang="en-US" altLang="zh-CN" sz="2800"/>
                <a:t>|</a:t>
              </a:r>
              <a:r>
                <a:rPr lang="en-US" altLang="zh-CN" sz="2800">
                  <a:sym typeface="Symbol" pitchFamily="18" charset="2"/>
                </a:rPr>
                <a:t> </a:t>
              </a:r>
              <a:r>
                <a:rPr lang="en-US" altLang="zh-CN" sz="2800" i="1">
                  <a:sym typeface="Symbol" pitchFamily="18" charset="2"/>
                </a:rPr>
                <a:t>E</a:t>
              </a:r>
              <a:r>
                <a:rPr lang="en-US" altLang="zh-CN" sz="2800" baseline="-25000">
                  <a:sym typeface="Symbol" pitchFamily="18" charset="2"/>
                </a:rPr>
                <a:t>1</a:t>
              </a:r>
              <a:r>
                <a:rPr lang="en-US" altLang="zh-CN" sz="2800">
                  <a:sym typeface="Symbol" pitchFamily="18" charset="2"/>
                </a:rPr>
                <a:t>, </a:t>
              </a:r>
              <a:r>
                <a:rPr lang="en-US" altLang="zh-CN" sz="2800" i="1">
                  <a:sym typeface="Symbol" pitchFamily="18" charset="2"/>
                </a:rPr>
                <a:t>E</a:t>
              </a:r>
              <a:r>
                <a:rPr lang="en-US" altLang="zh-CN" sz="2800" baseline="-25000">
                  <a:sym typeface="Symbol" pitchFamily="18" charset="2"/>
                </a:rPr>
                <a:t>2</a:t>
              </a:r>
              <a:r>
                <a:rPr lang="en-US" altLang="zh-CN" sz="2800">
                  <a:sym typeface="Symbol" pitchFamily="18" charset="2"/>
                </a:rPr>
                <a:t>: </a:t>
              </a:r>
              <a:r>
                <a:rPr lang="en-US" altLang="zh-CN" sz="2800" i="1">
                  <a:sym typeface="Symbol" pitchFamily="18" charset="2"/>
                </a:rPr>
                <a:t>T</a:t>
              </a:r>
              <a:r>
                <a:rPr lang="en-US" altLang="zh-CN" sz="2800" baseline="-25000">
                  <a:sym typeface="Symbol" pitchFamily="18" charset="2"/>
                </a:rPr>
                <a:t>1</a:t>
              </a:r>
              <a:r>
                <a:rPr lang="en-US" altLang="zh-CN" sz="2800">
                  <a:sym typeface="Symbol" pitchFamily="18" charset="2"/>
                </a:rPr>
                <a:t>  </a:t>
              </a:r>
              <a:r>
                <a:rPr lang="en-US" altLang="zh-CN" sz="2800" i="1">
                  <a:sym typeface="Symbol" pitchFamily="18" charset="2"/>
                </a:rPr>
                <a:t>T</a:t>
              </a:r>
              <a:r>
                <a:rPr lang="en-US" altLang="zh-CN" sz="2800" baseline="-25000">
                  <a:sym typeface="Symbol" pitchFamily="18" charset="2"/>
                </a:rPr>
                <a:t>2</a:t>
              </a:r>
            </a:p>
          </p:txBody>
        </p:sp>
        <p:sp>
          <p:nvSpPr>
            <p:cNvPr id="80905" name="Line 6"/>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0901" name="Group 7"/>
          <p:cNvGrpSpPr>
            <a:grpSpLocks/>
          </p:cNvGrpSpPr>
          <p:nvPr/>
        </p:nvGrpSpPr>
        <p:grpSpPr bwMode="auto">
          <a:xfrm>
            <a:off x="3851275" y="3860800"/>
            <a:ext cx="4824413" cy="762000"/>
            <a:chOff x="2971" y="3702"/>
            <a:chExt cx="2404" cy="480"/>
          </a:xfrm>
        </p:grpSpPr>
        <p:sp>
          <p:nvSpPr>
            <p:cNvPr id="80902" name="Rectangle 8" descr="Green marble"/>
            <p:cNvSpPr>
              <a:spLocks noChangeArrowheads="1"/>
            </p:cNvSpPr>
            <p:nvPr/>
          </p:nvSpPr>
          <p:spPr bwMode="auto">
            <a:xfrm>
              <a:off x="2971" y="3702"/>
              <a:ext cx="24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altLang="zh-CN" sz="2800">
                  <a:sym typeface="Symbol" pitchFamily="18" charset="2"/>
                </a:rPr>
                <a:t> </a:t>
              </a:r>
              <a:r>
                <a:rPr lang="en-US" altLang="zh-CN" sz="2800"/>
                <a:t> |</a:t>
              </a:r>
              <a:r>
                <a:rPr lang="en-US" altLang="zh-CN" sz="2800">
                  <a:sym typeface="Symbol" pitchFamily="18" charset="2"/>
                </a:rPr>
                <a:t></a:t>
              </a:r>
              <a:r>
                <a:rPr lang="en-US" altLang="zh-CN" sz="2800"/>
                <a:t> </a:t>
              </a:r>
              <a:r>
                <a:rPr lang="en-US" altLang="zh-CN" sz="2800" i="1"/>
                <a:t>E</a:t>
              </a:r>
              <a:r>
                <a:rPr lang="en-US" altLang="zh-CN" sz="2800" baseline="-25000"/>
                <a:t>1</a:t>
              </a:r>
              <a:r>
                <a:rPr lang="en-US" altLang="zh-CN" sz="2800"/>
                <a:t>: </a:t>
              </a:r>
              <a:r>
                <a:rPr lang="en-US" altLang="zh-CN" sz="2800" i="1"/>
                <a:t>T</a:t>
              </a:r>
              <a:r>
                <a:rPr lang="en-US" altLang="zh-CN" sz="2800" baseline="-25000"/>
                <a:t>1</a:t>
              </a:r>
              <a:r>
                <a:rPr lang="en-US" altLang="zh-CN" sz="2800" i="1"/>
                <a:t> </a:t>
              </a:r>
              <a:r>
                <a:rPr lang="en-US" altLang="zh-CN" sz="2800">
                  <a:sym typeface="Symbol" pitchFamily="18" charset="2"/>
                </a:rPr>
                <a:t></a:t>
              </a:r>
              <a:r>
                <a:rPr lang="en-US" altLang="zh-CN" sz="2800"/>
                <a:t> </a:t>
              </a:r>
              <a:r>
                <a:rPr lang="en-US" altLang="zh-CN" sz="2800" i="1"/>
                <a:t>T</a:t>
              </a:r>
              <a:r>
                <a:rPr lang="en-US" altLang="zh-CN" sz="2800" baseline="-25000"/>
                <a:t>2</a:t>
              </a:r>
              <a:r>
                <a:rPr lang="en-US" altLang="zh-CN" sz="2800"/>
                <a:t>,  </a:t>
              </a:r>
              <a:r>
                <a:rPr lang="en-US" altLang="zh-CN" sz="2800">
                  <a:sym typeface="Symbol" pitchFamily="18" charset="2"/>
                </a:rPr>
                <a:t></a:t>
              </a:r>
              <a:r>
                <a:rPr lang="en-US" altLang="zh-CN" sz="2800"/>
                <a:t> |</a:t>
              </a:r>
              <a:r>
                <a:rPr lang="en-US" altLang="zh-CN" sz="2800">
                  <a:sym typeface="Symbol" pitchFamily="18" charset="2"/>
                </a:rPr>
                <a:t> </a:t>
              </a:r>
              <a:r>
                <a:rPr lang="en-US" altLang="zh-CN" sz="2800" i="1"/>
                <a:t>E</a:t>
              </a:r>
              <a:r>
                <a:rPr lang="en-US" altLang="zh-CN" sz="2800" baseline="-25000"/>
                <a:t>2</a:t>
              </a:r>
              <a:r>
                <a:rPr lang="en-US" altLang="zh-CN" sz="2800"/>
                <a:t>: </a:t>
              </a:r>
              <a:r>
                <a:rPr lang="en-US" altLang="zh-CN" sz="2800" i="1"/>
                <a:t>T</a:t>
              </a:r>
              <a:r>
                <a:rPr lang="en-US" altLang="zh-CN" sz="2800" baseline="-25000"/>
                <a:t>3</a:t>
              </a:r>
            </a:p>
            <a:p>
              <a:pPr algn="ctr">
                <a:spcBef>
                  <a:spcPct val="20000"/>
                </a:spcBef>
              </a:pPr>
              <a:r>
                <a:rPr lang="en-US" altLang="zh-CN" sz="2800">
                  <a:sym typeface="Symbol" pitchFamily="18" charset="2"/>
                </a:rPr>
                <a:t> </a:t>
              </a:r>
              <a:r>
                <a:rPr lang="en-US" altLang="zh-CN" sz="2800"/>
                <a:t>|</a:t>
              </a:r>
              <a:r>
                <a:rPr lang="en-US" altLang="zh-CN" sz="2800">
                  <a:sym typeface="Symbol" pitchFamily="18" charset="2"/>
                </a:rPr>
                <a:t> </a:t>
              </a:r>
              <a:r>
                <a:rPr lang="en-US" altLang="zh-CN" sz="2800" i="1"/>
                <a:t>E</a:t>
              </a:r>
              <a:r>
                <a:rPr lang="en-US" altLang="zh-CN" sz="2800" baseline="-25000"/>
                <a:t>1</a:t>
              </a:r>
              <a:r>
                <a:rPr lang="en-US" altLang="zh-CN" sz="2800"/>
                <a:t> (</a:t>
              </a:r>
              <a:r>
                <a:rPr lang="en-US" altLang="zh-CN" sz="2800" i="1"/>
                <a:t>E</a:t>
              </a:r>
              <a:r>
                <a:rPr lang="en-US" altLang="zh-CN" sz="2800" baseline="-25000"/>
                <a:t>2</a:t>
              </a:r>
              <a:r>
                <a:rPr lang="en-US" altLang="zh-CN" sz="2800"/>
                <a:t>) : </a:t>
              </a:r>
              <a:r>
                <a:rPr lang="en-US" altLang="zh-CN" sz="2800" i="1"/>
                <a:t>S</a:t>
              </a:r>
              <a:r>
                <a:rPr lang="en-US" altLang="zh-CN" sz="2800"/>
                <a:t>(</a:t>
              </a:r>
              <a:r>
                <a:rPr lang="en-US" altLang="zh-CN" sz="2800" i="1"/>
                <a:t>T</a:t>
              </a:r>
              <a:r>
                <a:rPr lang="en-US" altLang="zh-CN" sz="2800" baseline="-25000"/>
                <a:t>2</a:t>
              </a:r>
              <a:r>
                <a:rPr lang="en-US" altLang="zh-CN" sz="2800"/>
                <a:t>)</a:t>
              </a:r>
            </a:p>
          </p:txBody>
        </p:sp>
        <p:sp>
          <p:nvSpPr>
            <p:cNvPr id="80903" name="Line 9"/>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1923"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ea typeface="黑体" pitchFamily="2" charset="-122"/>
              </a:rPr>
              <a:t>5.4.4</a:t>
            </a:r>
            <a:r>
              <a:rPr lang="zh-CN" altLang="en-US" b="1" smtClean="0">
                <a:latin typeface="宋体" charset="-122"/>
                <a:ea typeface="黑体" pitchFamily="2" charset="-122"/>
              </a:rPr>
              <a:t> </a:t>
            </a:r>
            <a:r>
              <a:rPr lang="zh-CN" altLang="en-US" b="1" smtClean="0">
                <a:latin typeface="宋体" charset="-122"/>
              </a:rPr>
              <a:t>代换、实例和合一</a:t>
            </a:r>
            <a:endParaRPr lang="zh-CN" altLang="en-US" b="1" smtClean="0"/>
          </a:p>
          <a:p>
            <a:pPr>
              <a:lnSpc>
                <a:spcPct val="90000"/>
              </a:lnSpc>
              <a:buFontTx/>
              <a:buNone/>
            </a:pPr>
            <a:r>
              <a:rPr lang="en-US" altLang="zh-CN" b="1" smtClean="0"/>
              <a:t>1</a:t>
            </a:r>
            <a:r>
              <a:rPr lang="zh-CN" altLang="en-US" b="1" smtClean="0">
                <a:latin typeface="宋体" charset="-122"/>
              </a:rPr>
              <a:t>、代换: 类型表达式中的类型变量用其所代表的类型表达式去替换</a:t>
            </a:r>
            <a:endParaRPr lang="zh-CN" altLang="en-US" b="1" smtClean="0">
              <a:ea typeface="黑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33120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1</a:t>
            </a:r>
            <a:r>
              <a:rPr lang="en-US" altLang="zh-CN" b="1" smtClean="0">
                <a:latin typeface="宋体" charset="-122"/>
              </a:rPr>
              <a:t> </a:t>
            </a:r>
            <a:r>
              <a:rPr lang="zh-CN" altLang="en-US" b="1" smtClean="0"/>
              <a:t>执行错误和安全语言</a:t>
            </a:r>
          </a:p>
          <a:p>
            <a:r>
              <a:rPr lang="zh-CN" altLang="en-US" b="1" smtClean="0"/>
              <a:t>禁止错误</a:t>
            </a:r>
            <a:r>
              <a:rPr lang="zh-CN" altLang="en-US" b="1" smtClean="0">
                <a:cs typeface="Times New Roman" pitchFamily="18" charset="0"/>
              </a:rPr>
              <a:t>（</a:t>
            </a:r>
            <a:r>
              <a:rPr lang="en-US" altLang="zh-CN" b="1" i="1" smtClean="0"/>
              <a:t>forbidden error</a:t>
            </a:r>
            <a:r>
              <a:rPr lang="en-US" altLang="zh-CN" b="1" smtClean="0">
                <a:cs typeface="Times New Roman" pitchFamily="18" charset="0"/>
              </a:rPr>
              <a:t>）</a:t>
            </a:r>
          </a:p>
          <a:p>
            <a:pPr lvl="1"/>
            <a:r>
              <a:rPr lang="zh-CN" altLang="en-US" b="1" smtClean="0">
                <a:cs typeface="Times New Roman" pitchFamily="18" charset="0"/>
              </a:rPr>
              <a:t>不会被捕获错误</a:t>
            </a:r>
            <a:r>
              <a:rPr lang="zh-CN" altLang="en-US" b="1" smtClean="0"/>
              <a:t>集合 + </a:t>
            </a:r>
            <a:r>
              <a:rPr lang="zh-CN" altLang="en-US" b="1" smtClean="0">
                <a:cs typeface="Times New Roman" pitchFamily="18" charset="0"/>
              </a:rPr>
              <a:t>会被捕获错误的一个子集</a:t>
            </a:r>
          </a:p>
          <a:p>
            <a:pPr lvl="1"/>
            <a:r>
              <a:rPr lang="zh-CN" altLang="en-US" b="1" smtClean="0">
                <a:cs typeface="Times New Roman" pitchFamily="18" charset="0"/>
              </a:rPr>
              <a:t>为语言设计类型系统的目标是在排除</a:t>
            </a:r>
            <a:r>
              <a:rPr lang="zh-CN" altLang="en-US" b="1" smtClean="0"/>
              <a:t>禁止错误</a:t>
            </a:r>
          </a:p>
          <a:p>
            <a:pPr>
              <a:buFontTx/>
              <a:buNone/>
            </a:pPr>
            <a:endParaRPr lang="zh-CN" altLang="en-US" b="1" smtClean="0"/>
          </a:p>
          <a:p>
            <a:pPr>
              <a:buFontTx/>
              <a:buNone/>
            </a:pPr>
            <a:r>
              <a:rPr lang="zh-CN" altLang="en-US" b="1" smtClean="0"/>
              <a:t>	    良行为程序和安全语言也可基于禁止错误来定义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203">
                                            <p:txEl>
                                              <p:pRg st="3" end="3"/>
                                            </p:txEl>
                                          </p:spTgt>
                                        </p:tgtEl>
                                        <p:attrNameLst>
                                          <p:attrName>style.visibility</p:attrName>
                                        </p:attrNameLst>
                                      </p:cBhvr>
                                      <p:to>
                                        <p:strVal val="visible"/>
                                      </p:to>
                                    </p:set>
                                    <p:animEffect transition="in" filter="box(in)">
                                      <p:cBhvr>
                                        <p:cTn id="7" dur="500"/>
                                        <p:tgtEl>
                                          <p:spTgt spid="133120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31203">
                                            <p:txEl>
                                              <p:pRg st="5" end="5"/>
                                            </p:txEl>
                                          </p:spTgt>
                                        </p:tgtEl>
                                        <p:attrNameLst>
                                          <p:attrName>style.visibility</p:attrName>
                                        </p:attrNameLst>
                                      </p:cBhvr>
                                      <p:to>
                                        <p:strVal val="visible"/>
                                      </p:to>
                                    </p:set>
                                    <p:animEffect transition="in" filter="box(in)">
                                      <p:cBhvr>
                                        <p:cTn id="12" dur="500"/>
                                        <p:tgtEl>
                                          <p:spTgt spid="133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2947" name="Rectangle 3"/>
          <p:cNvSpPr>
            <a:spLocks noGrp="1" noChangeArrowheads="1"/>
          </p:cNvSpPr>
          <p:nvPr>
            <p:ph idx="1"/>
          </p:nvPr>
        </p:nvSpPr>
        <p:spPr>
          <a:xfrm>
            <a:off x="287338" y="1438275"/>
            <a:ext cx="8564562" cy="5399088"/>
          </a:xfrm>
          <a:noFill/>
        </p:spPr>
        <p:txBody>
          <a:bodyPr/>
          <a:lstStyle/>
          <a:p>
            <a:pPr>
              <a:lnSpc>
                <a:spcPct val="90000"/>
              </a:lnSpc>
              <a:buFontTx/>
              <a:buNone/>
            </a:pPr>
            <a:r>
              <a:rPr lang="zh-CN" altLang="en-US" b="1" smtClean="0">
                <a:ea typeface="黑体" pitchFamily="2" charset="-122"/>
              </a:rPr>
              <a:t>5.4.4</a:t>
            </a:r>
            <a:r>
              <a:rPr lang="zh-CN" altLang="en-US" b="1" smtClean="0">
                <a:latin typeface="宋体" charset="-122"/>
                <a:ea typeface="黑体" pitchFamily="2" charset="-122"/>
              </a:rPr>
              <a:t> </a:t>
            </a:r>
            <a:r>
              <a:rPr lang="zh-CN" altLang="en-US" b="1" smtClean="0">
                <a:latin typeface="宋体" charset="-122"/>
              </a:rPr>
              <a:t>代换、实例和合一</a:t>
            </a:r>
            <a:endParaRPr lang="zh-CN" altLang="en-US" b="1" smtClean="0"/>
          </a:p>
          <a:p>
            <a:pPr>
              <a:lnSpc>
                <a:spcPct val="90000"/>
              </a:lnSpc>
              <a:buFontTx/>
              <a:buNone/>
            </a:pPr>
            <a:r>
              <a:rPr lang="en-US" altLang="zh-CN" b="1" smtClean="0"/>
              <a:t>1</a:t>
            </a:r>
            <a:r>
              <a:rPr lang="zh-CN" altLang="en-US" b="1" smtClean="0">
                <a:latin typeface="宋体" charset="-122"/>
              </a:rPr>
              <a:t>、代换: 类型表达式中的类型变量用其所代表的类型表达式去替换</a:t>
            </a:r>
            <a:endParaRPr lang="zh-CN" altLang="en-US" b="1" smtClean="0">
              <a:ea typeface="黑体" pitchFamily="2" charset="-122"/>
            </a:endParaRPr>
          </a:p>
          <a:p>
            <a:pPr>
              <a:lnSpc>
                <a:spcPct val="90000"/>
              </a:lnSpc>
              <a:spcBef>
                <a:spcPct val="10000"/>
              </a:spcBef>
              <a:buFontTx/>
              <a:buNone/>
            </a:pPr>
            <a:r>
              <a:rPr lang="en-US" altLang="zh-CN" b="1" smtClean="0"/>
              <a:t>function </a:t>
            </a:r>
            <a:r>
              <a:rPr lang="en-US" altLang="zh-CN" b="1" i="1" smtClean="0"/>
              <a:t>subst</a:t>
            </a:r>
            <a:r>
              <a:rPr lang="en-US" altLang="zh-CN" b="1" smtClean="0"/>
              <a:t> (</a:t>
            </a:r>
            <a:r>
              <a:rPr lang="en-US" altLang="zh-CN" b="1" i="1" smtClean="0"/>
              <a:t>t </a:t>
            </a:r>
            <a:r>
              <a:rPr lang="en-US" altLang="zh-CN" b="1" smtClean="0"/>
              <a:t>: </a:t>
            </a:r>
            <a:r>
              <a:rPr lang="en-US" altLang="zh-CN" b="1" i="1" smtClean="0"/>
              <a:t>type</a:t>
            </a:r>
            <a:r>
              <a:rPr lang="en-US" altLang="zh-CN" b="1" smtClean="0"/>
              <a:t>_</a:t>
            </a:r>
            <a:r>
              <a:rPr lang="en-US" altLang="zh-CN" b="1" i="1" smtClean="0"/>
              <a:t>expression</a:t>
            </a:r>
            <a:r>
              <a:rPr lang="en-US" altLang="zh-CN" b="1" smtClean="0"/>
              <a:t> ) : </a:t>
            </a:r>
          </a:p>
          <a:p>
            <a:pPr>
              <a:lnSpc>
                <a:spcPct val="90000"/>
              </a:lnSpc>
              <a:spcBef>
                <a:spcPct val="10000"/>
              </a:spcBef>
              <a:buFontTx/>
              <a:buNone/>
            </a:pPr>
            <a:r>
              <a:rPr lang="en-US" altLang="zh-CN" b="1" smtClean="0"/>
              <a:t>							</a:t>
            </a:r>
            <a:r>
              <a:rPr lang="en-US" altLang="zh-CN" b="1" i="1" smtClean="0"/>
              <a:t>type</a:t>
            </a:r>
            <a:r>
              <a:rPr lang="en-US" altLang="zh-CN" b="1" smtClean="0"/>
              <a:t>_</a:t>
            </a:r>
            <a:r>
              <a:rPr lang="en-US" altLang="zh-CN" b="1" i="1" smtClean="0"/>
              <a:t>expression</a:t>
            </a:r>
            <a:r>
              <a:rPr lang="en-US" altLang="zh-CN" b="1" smtClean="0"/>
              <a:t>;</a:t>
            </a:r>
          </a:p>
          <a:p>
            <a:pPr>
              <a:lnSpc>
                <a:spcPct val="90000"/>
              </a:lnSpc>
              <a:spcBef>
                <a:spcPct val="10000"/>
              </a:spcBef>
              <a:buFontTx/>
              <a:buNone/>
            </a:pPr>
            <a:r>
              <a:rPr lang="en-US" altLang="zh-CN" b="1" smtClean="0"/>
              <a:t>begin</a:t>
            </a:r>
          </a:p>
          <a:p>
            <a:pPr>
              <a:lnSpc>
                <a:spcPct val="90000"/>
              </a:lnSpc>
              <a:spcBef>
                <a:spcPct val="10000"/>
              </a:spcBef>
              <a:buFontTx/>
              <a:buNone/>
            </a:pPr>
            <a:r>
              <a:rPr lang="en-US" altLang="zh-CN" b="1" smtClean="0"/>
              <a:t>	if  </a:t>
            </a:r>
            <a:r>
              <a:rPr lang="en-US" altLang="zh-CN" b="1" i="1" smtClean="0"/>
              <a:t>t</a:t>
            </a:r>
            <a:r>
              <a:rPr lang="zh-CN" altLang="en-US" b="1" smtClean="0"/>
              <a:t>是基本类型 </a:t>
            </a:r>
            <a:r>
              <a:rPr lang="en-US" altLang="zh-CN" b="1" smtClean="0"/>
              <a:t>then return </a:t>
            </a:r>
            <a:r>
              <a:rPr lang="en-US" altLang="zh-CN" b="1" i="1" smtClean="0"/>
              <a:t>t</a:t>
            </a:r>
            <a:endParaRPr lang="en-US" altLang="zh-CN" b="1" smtClean="0"/>
          </a:p>
          <a:p>
            <a:pPr>
              <a:lnSpc>
                <a:spcPct val="90000"/>
              </a:lnSpc>
              <a:spcBef>
                <a:spcPct val="10000"/>
              </a:spcBef>
              <a:buFontTx/>
              <a:buNone/>
            </a:pPr>
            <a:r>
              <a:rPr lang="en-US" altLang="zh-CN" b="1" smtClean="0"/>
              <a:t>	else if  </a:t>
            </a:r>
            <a:r>
              <a:rPr lang="en-US" altLang="zh-CN" b="1" i="1" smtClean="0"/>
              <a:t>t</a:t>
            </a:r>
            <a:r>
              <a:rPr lang="zh-CN" altLang="en-US" b="1" smtClean="0"/>
              <a:t>是类型变量</a:t>
            </a:r>
            <a:r>
              <a:rPr lang="en-US" altLang="zh-CN" b="1" smtClean="0"/>
              <a:t>then return </a:t>
            </a:r>
            <a:r>
              <a:rPr lang="en-US" altLang="zh-CN" b="1" i="1" smtClean="0"/>
              <a:t>S</a:t>
            </a:r>
            <a:r>
              <a:rPr lang="en-US" altLang="zh-CN" b="1" smtClean="0"/>
              <a:t>(</a:t>
            </a:r>
            <a:r>
              <a:rPr lang="en-US" altLang="zh-CN" b="1" i="1" smtClean="0"/>
              <a:t>t</a:t>
            </a:r>
            <a:r>
              <a:rPr lang="en-US" altLang="zh-CN" b="1" smtClean="0"/>
              <a:t>)</a:t>
            </a:r>
          </a:p>
          <a:p>
            <a:pPr>
              <a:lnSpc>
                <a:spcPct val="90000"/>
              </a:lnSpc>
              <a:spcBef>
                <a:spcPct val="10000"/>
              </a:spcBef>
              <a:buFontTx/>
              <a:buNone/>
            </a:pPr>
            <a:r>
              <a:rPr lang="en-US" altLang="zh-CN" b="1" smtClean="0"/>
              <a:t>	else if  </a:t>
            </a:r>
            <a:r>
              <a:rPr lang="en-US" altLang="zh-CN" b="1" i="1" smtClean="0"/>
              <a:t>t </a:t>
            </a:r>
            <a:r>
              <a:rPr lang="zh-CN" altLang="en-US" b="1" smtClean="0"/>
              <a:t>是</a:t>
            </a:r>
            <a:r>
              <a:rPr lang="en-US" altLang="zh-CN" b="1" i="1" smtClean="0"/>
              <a:t>t</a:t>
            </a:r>
            <a:r>
              <a:rPr lang="en-US" altLang="zh-CN" b="1" baseline="-30000" smtClean="0"/>
              <a:t>1</a:t>
            </a:r>
            <a:r>
              <a:rPr lang="en-US" altLang="zh-CN" b="1" smtClean="0">
                <a:ea typeface="黑体" pitchFamily="2" charset="-122"/>
                <a:sym typeface="Symbol" pitchFamily="18" charset="2"/>
              </a:rPr>
              <a:t></a:t>
            </a:r>
            <a:r>
              <a:rPr lang="en-US" altLang="zh-CN" b="1" smtClean="0"/>
              <a:t> </a:t>
            </a:r>
            <a:r>
              <a:rPr lang="en-US" altLang="zh-CN" b="1" i="1" smtClean="0"/>
              <a:t>t</a:t>
            </a:r>
            <a:r>
              <a:rPr lang="en-US" altLang="zh-CN" b="1" baseline="-30000" smtClean="0"/>
              <a:t>2</a:t>
            </a:r>
            <a:r>
              <a:rPr lang="en-US" altLang="zh-CN" b="1" smtClean="0"/>
              <a:t> then return </a:t>
            </a:r>
          </a:p>
          <a:p>
            <a:pPr>
              <a:lnSpc>
                <a:spcPct val="90000"/>
              </a:lnSpc>
              <a:spcBef>
                <a:spcPct val="10000"/>
              </a:spcBef>
              <a:buFontTx/>
              <a:buNone/>
            </a:pPr>
            <a:r>
              <a:rPr lang="en-US" altLang="zh-CN" b="1" smtClean="0"/>
              <a:t>						</a:t>
            </a:r>
            <a:r>
              <a:rPr lang="en-US" altLang="zh-CN" b="1" i="1" smtClean="0"/>
              <a:t>subst</a:t>
            </a:r>
            <a:r>
              <a:rPr lang="en-US" altLang="zh-CN" b="1" smtClean="0"/>
              <a:t>(</a:t>
            </a:r>
            <a:r>
              <a:rPr lang="en-US" altLang="zh-CN" b="1" i="1" smtClean="0"/>
              <a:t>t</a:t>
            </a:r>
            <a:r>
              <a:rPr lang="en-US" altLang="zh-CN" b="1" baseline="-30000" smtClean="0"/>
              <a:t>1</a:t>
            </a:r>
            <a:r>
              <a:rPr lang="en-US" altLang="zh-CN" b="1" smtClean="0"/>
              <a:t>)</a:t>
            </a:r>
            <a:r>
              <a:rPr lang="en-US" altLang="zh-CN" b="1" smtClean="0">
                <a:ea typeface="黑体" pitchFamily="2" charset="-122"/>
              </a:rPr>
              <a:t> </a:t>
            </a:r>
            <a:r>
              <a:rPr lang="en-US" altLang="zh-CN" b="1" smtClean="0">
                <a:ea typeface="黑体" pitchFamily="2" charset="-122"/>
                <a:sym typeface="Symbol" pitchFamily="18" charset="2"/>
              </a:rPr>
              <a:t></a:t>
            </a:r>
            <a:r>
              <a:rPr lang="en-US" altLang="zh-CN" b="1" smtClean="0"/>
              <a:t> </a:t>
            </a:r>
            <a:r>
              <a:rPr lang="en-US" altLang="zh-CN" b="1" i="1" smtClean="0"/>
              <a:t>subst</a:t>
            </a:r>
            <a:r>
              <a:rPr lang="en-US" altLang="zh-CN" b="1" smtClean="0"/>
              <a:t>(</a:t>
            </a:r>
            <a:r>
              <a:rPr lang="en-US" altLang="zh-CN" b="1" i="1" smtClean="0"/>
              <a:t>t</a:t>
            </a:r>
            <a:r>
              <a:rPr lang="en-US" altLang="zh-CN" b="1" baseline="-30000" smtClean="0"/>
              <a:t>2</a:t>
            </a:r>
            <a:r>
              <a:rPr lang="en-US" altLang="zh-CN" b="1" smtClean="0"/>
              <a:t>)</a:t>
            </a:r>
          </a:p>
          <a:p>
            <a:pPr algn="just">
              <a:lnSpc>
                <a:spcPct val="90000"/>
              </a:lnSpc>
              <a:spcBef>
                <a:spcPct val="10000"/>
              </a:spcBef>
              <a:buFontTx/>
              <a:buNone/>
            </a:pPr>
            <a:r>
              <a:rPr lang="en-US" altLang="zh-CN" b="1" smtClean="0"/>
              <a:t>end</a:t>
            </a:r>
            <a:endParaRPr lang="en-US" altLang="zh-CN" b="1" smtClean="0">
              <a:ea typeface="黑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3971"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2</a:t>
            </a:r>
            <a:r>
              <a:rPr lang="zh-CN" altLang="en-US" b="1" smtClean="0"/>
              <a:t>、实例</a:t>
            </a:r>
          </a:p>
          <a:p>
            <a:pPr>
              <a:buFontTx/>
              <a:buNone/>
            </a:pPr>
            <a:r>
              <a:rPr lang="en-US" altLang="zh-CN" b="1" smtClean="0"/>
              <a:t>	</a:t>
            </a:r>
            <a:r>
              <a:rPr lang="zh-CN" altLang="en-US" b="1" smtClean="0"/>
              <a:t>把</a:t>
            </a:r>
            <a:r>
              <a:rPr lang="en-US" altLang="zh-CN" b="1" i="1" smtClean="0"/>
              <a:t>subst</a:t>
            </a:r>
            <a:r>
              <a:rPr lang="zh-CN" altLang="en-US" b="1" smtClean="0"/>
              <a:t>函数</a:t>
            </a:r>
            <a:r>
              <a:rPr lang="zh-CN" altLang="en-US" b="1" smtClean="0">
                <a:latin typeface="宋体" charset="-122"/>
              </a:rPr>
              <a:t>用于</a:t>
            </a:r>
            <a:r>
              <a:rPr lang="en-US" altLang="zh-CN" b="1" i="1" smtClean="0"/>
              <a:t>t</a:t>
            </a:r>
            <a:r>
              <a:rPr lang="zh-CN" altLang="en-US" b="1" smtClean="0">
                <a:latin typeface="宋体" charset="-122"/>
              </a:rPr>
              <a:t>后所得的类型表达式是</a:t>
            </a:r>
            <a:r>
              <a:rPr lang="en-US" altLang="zh-CN" b="1" i="1" smtClean="0"/>
              <a:t>t</a:t>
            </a:r>
            <a:r>
              <a:rPr lang="zh-CN" altLang="en-US" b="1" smtClean="0"/>
              <a:t>的一个实例，用</a:t>
            </a:r>
            <a:r>
              <a:rPr lang="en-US" altLang="zh-CN" b="1" i="1" smtClean="0"/>
              <a:t>S </a:t>
            </a:r>
            <a:r>
              <a:rPr lang="en-US" altLang="zh-CN" b="1" smtClean="0"/>
              <a:t>(</a:t>
            </a:r>
            <a:r>
              <a:rPr lang="en-US" altLang="zh-CN" b="1" i="1" smtClean="0"/>
              <a:t>t</a:t>
            </a:r>
            <a:r>
              <a:rPr lang="en-US" altLang="zh-CN" b="1" smtClean="0"/>
              <a:t>)</a:t>
            </a:r>
            <a:r>
              <a:rPr lang="zh-CN" altLang="en-US" b="1" smtClean="0">
                <a:latin typeface="宋体" charset="-122"/>
              </a:rPr>
              <a:t>表示。</a:t>
            </a:r>
          </a:p>
          <a:p>
            <a:pPr>
              <a:buFontTx/>
              <a:buNone/>
            </a:pPr>
            <a:r>
              <a:rPr lang="zh-CN" altLang="en-US" b="1" smtClean="0">
                <a:latin typeface="宋体" charset="-122"/>
              </a:rPr>
              <a:t>例子（</a:t>
            </a:r>
            <a:r>
              <a:rPr lang="en-US" altLang="zh-CN" b="1" i="1" smtClean="0"/>
              <a:t>s</a:t>
            </a:r>
            <a:r>
              <a:rPr lang="en-US" altLang="zh-CN" b="1" smtClean="0"/>
              <a:t> &lt;</a:t>
            </a:r>
            <a:r>
              <a:rPr lang="en-US" altLang="zh-CN" b="1" i="1" smtClean="0"/>
              <a:t> t </a:t>
            </a:r>
            <a:r>
              <a:rPr lang="zh-CN" altLang="en-US" b="1" smtClean="0"/>
              <a:t>表示</a:t>
            </a:r>
            <a:r>
              <a:rPr lang="en-US" altLang="zh-CN" b="1" i="1" smtClean="0"/>
              <a:t>s</a:t>
            </a:r>
            <a:r>
              <a:rPr lang="zh-CN" altLang="en-US" b="1" smtClean="0"/>
              <a:t>是</a:t>
            </a:r>
            <a:r>
              <a:rPr lang="en-US" altLang="zh-CN" b="1" i="1" smtClean="0"/>
              <a:t>t </a:t>
            </a:r>
            <a:r>
              <a:rPr lang="zh-CN" altLang="en-US" b="1" smtClean="0"/>
              <a:t>的实例</a:t>
            </a:r>
            <a:r>
              <a:rPr lang="zh-CN" altLang="en-US" b="1" smtClean="0">
                <a:latin typeface="宋体" charset="-122"/>
              </a:rPr>
              <a:t>）</a:t>
            </a:r>
          </a:p>
          <a:p>
            <a:pPr algn="just">
              <a:buFontTx/>
              <a:buNone/>
            </a:pPr>
            <a:r>
              <a:rPr lang="en-US" altLang="zh-CN" b="1" i="1" smtClean="0"/>
              <a:t>pointer</a:t>
            </a:r>
            <a:r>
              <a:rPr lang="en-US" altLang="zh-CN" b="1" smtClean="0"/>
              <a:t>( </a:t>
            </a:r>
            <a:r>
              <a:rPr lang="en-US" altLang="zh-CN" b="1" i="1" smtClean="0"/>
              <a:t>integer</a:t>
            </a:r>
            <a:r>
              <a:rPr lang="en-US" altLang="zh-CN" b="1" smtClean="0"/>
              <a:t> ) &lt; </a:t>
            </a:r>
            <a:r>
              <a:rPr lang="en-US" altLang="zh-CN" b="1" i="1" smtClean="0"/>
              <a:t>pointer</a:t>
            </a:r>
            <a:r>
              <a:rPr lang="en-US" altLang="zh-CN" b="1" smtClean="0"/>
              <a:t>(</a:t>
            </a:r>
            <a:r>
              <a:rPr lang="en-US" altLang="zh-CN" b="1" i="1" smtClean="0">
                <a:sym typeface="Symbol" pitchFamily="18" charset="2"/>
              </a:rPr>
              <a:t></a:t>
            </a:r>
            <a:r>
              <a:rPr lang="en-US" altLang="zh-CN" b="1" i="1" smtClean="0"/>
              <a:t> </a:t>
            </a:r>
            <a:r>
              <a:rPr lang="en-US" altLang="zh-CN" b="1" smtClean="0"/>
              <a:t>)</a:t>
            </a:r>
          </a:p>
          <a:p>
            <a:pPr algn="just">
              <a:buFontTx/>
              <a:buNone/>
            </a:pPr>
            <a:r>
              <a:rPr lang="en-US" altLang="zh-CN" b="1" i="1" smtClean="0"/>
              <a:t>pointer</a:t>
            </a:r>
            <a:r>
              <a:rPr lang="en-US" altLang="zh-CN" b="1" smtClean="0"/>
              <a:t>( </a:t>
            </a:r>
            <a:r>
              <a:rPr lang="en-US" altLang="zh-CN" b="1" i="1" smtClean="0"/>
              <a:t>real</a:t>
            </a:r>
            <a:r>
              <a:rPr lang="en-US" altLang="zh-CN" b="1" smtClean="0"/>
              <a:t> ) &lt; </a:t>
            </a:r>
            <a:r>
              <a:rPr lang="en-US" altLang="zh-CN" b="1" i="1" smtClean="0"/>
              <a:t>pointer</a:t>
            </a:r>
            <a:r>
              <a:rPr lang="en-US" altLang="zh-CN" b="1" smtClean="0"/>
              <a:t>(</a:t>
            </a:r>
            <a:r>
              <a:rPr lang="en-US" altLang="zh-CN" b="1" i="1" smtClean="0">
                <a:sym typeface="Symbol" pitchFamily="18" charset="2"/>
              </a:rPr>
              <a:t></a:t>
            </a:r>
            <a:r>
              <a:rPr lang="en-US" altLang="zh-CN" b="1" i="1" smtClean="0"/>
              <a:t> </a:t>
            </a:r>
            <a:r>
              <a:rPr lang="en-US" altLang="zh-CN" b="1" smtClean="0"/>
              <a:t>)</a:t>
            </a:r>
          </a:p>
          <a:p>
            <a:pPr algn="just">
              <a:buFontTx/>
              <a:buNone/>
            </a:pPr>
            <a:r>
              <a:rPr lang="en-US" altLang="zh-CN" b="1" i="1" smtClean="0"/>
              <a:t>integer</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integer</a:t>
            </a:r>
            <a:r>
              <a:rPr lang="en-US" altLang="zh-CN" b="1" smtClean="0"/>
              <a:t> &lt; </a:t>
            </a:r>
            <a:r>
              <a:rPr lang="en-US" altLang="zh-CN" b="1" i="1" smtClean="0">
                <a:sym typeface="Symbol" pitchFamily="18" charset="2"/>
              </a:rPr>
              <a:t></a:t>
            </a:r>
            <a:r>
              <a:rPr lang="en-US" altLang="zh-CN" b="1" i="1" smtClean="0"/>
              <a:t> </a:t>
            </a:r>
            <a:r>
              <a:rPr lang="en-US" altLang="zh-CN" b="1" smtClean="0">
                <a:ea typeface="黑体" pitchFamily="2" charset="-122"/>
                <a:sym typeface="Symbol" pitchFamily="18" charset="2"/>
              </a:rPr>
              <a:t></a:t>
            </a:r>
            <a:r>
              <a:rPr lang="en-US" altLang="zh-CN" b="1" i="1" smtClean="0">
                <a:sym typeface="Symbol" pitchFamily="18" charset="2"/>
              </a:rPr>
              <a:t></a:t>
            </a:r>
            <a:endParaRPr lang="en-US" altLang="zh-CN" b="1" smtClean="0"/>
          </a:p>
          <a:p>
            <a:pPr algn="just">
              <a:buFontTx/>
              <a:buNone/>
            </a:pPr>
            <a:r>
              <a:rPr lang="en-US" altLang="zh-CN" b="1" i="1" smtClean="0"/>
              <a:t>pointer</a:t>
            </a:r>
            <a:r>
              <a:rPr lang="en-US" altLang="zh-CN" b="1" smtClean="0"/>
              <a:t>(</a:t>
            </a:r>
            <a:r>
              <a:rPr lang="en-US" altLang="zh-CN" b="1" i="1" smtClean="0">
                <a:sym typeface="Symbol" pitchFamily="18" charset="2"/>
              </a:rPr>
              <a:t></a:t>
            </a:r>
            <a:r>
              <a:rPr lang="en-US" altLang="zh-CN" b="1" i="1" smtClean="0"/>
              <a:t> </a:t>
            </a:r>
            <a:r>
              <a:rPr lang="en-US" altLang="zh-CN" b="1" smtClean="0"/>
              <a:t>) &lt; </a:t>
            </a:r>
            <a:r>
              <a:rPr lang="en-US" altLang="zh-CN" b="1" i="1" smtClean="0">
                <a:sym typeface="Symbol" pitchFamily="18" charset="2"/>
              </a:rPr>
              <a:t></a:t>
            </a:r>
            <a:endParaRPr lang="en-US" altLang="zh-CN" b="1" smtClean="0"/>
          </a:p>
          <a:p>
            <a:pPr algn="just">
              <a:buFontTx/>
              <a:buNone/>
            </a:pPr>
            <a:r>
              <a:rPr lang="en-US" altLang="zh-CN" b="1" i="1" smtClean="0">
                <a:sym typeface="Symbol" pitchFamily="18" charset="2"/>
              </a:rPr>
              <a:t></a:t>
            </a:r>
            <a:r>
              <a:rPr lang="en-US" altLang="zh-CN" b="1" i="1" smtClean="0"/>
              <a:t> </a:t>
            </a:r>
            <a:r>
              <a:rPr lang="en-US" altLang="zh-CN" b="1" smtClean="0"/>
              <a:t>&lt; </a:t>
            </a:r>
            <a:r>
              <a:rPr lang="en-US" altLang="zh-CN" b="1" i="1" smtClean="0">
                <a:sym typeface="Symbol" pitchFamily="18" charset="2"/>
              </a:rPr>
              <a:t></a:t>
            </a:r>
            <a:endParaRPr lang="zh-CN" altLang="en-US" b="1" i="1" smtClean="0">
              <a:sym typeface="Symbol" pitchFamily="18" charset="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4995" name="Rectangle 3"/>
          <p:cNvSpPr>
            <a:spLocks noGrp="1" noChangeArrowheads="1"/>
          </p:cNvSpPr>
          <p:nvPr>
            <p:ph idx="1"/>
          </p:nvPr>
        </p:nvSpPr>
        <p:spPr>
          <a:xfrm>
            <a:off x="287338" y="1438275"/>
            <a:ext cx="8564562" cy="5038725"/>
          </a:xfrm>
          <a:noFill/>
        </p:spPr>
        <p:txBody>
          <a:bodyPr/>
          <a:lstStyle/>
          <a:p>
            <a:pPr>
              <a:buFontTx/>
              <a:buNone/>
            </a:pPr>
            <a:r>
              <a:rPr lang="zh-CN" altLang="en-US" b="1" smtClean="0">
                <a:latin typeface="宋体" charset="-122"/>
              </a:rPr>
              <a:t>下面左边的类型表达式不是右边的实例</a:t>
            </a:r>
          </a:p>
          <a:p>
            <a:pPr>
              <a:buFontTx/>
              <a:buNone/>
            </a:pPr>
            <a:endParaRPr lang="en-US" altLang="zh-CN" b="1" i="1" smtClean="0"/>
          </a:p>
          <a:p>
            <a:pPr>
              <a:buFontTx/>
              <a:buNone/>
            </a:pPr>
            <a:r>
              <a:rPr lang="en-US" altLang="zh-CN" b="1" i="1" smtClean="0"/>
              <a:t>integer			real	</a:t>
            </a:r>
          </a:p>
          <a:p>
            <a:pPr>
              <a:buFontTx/>
              <a:buNone/>
            </a:pPr>
            <a:r>
              <a:rPr lang="en-US" altLang="zh-CN" b="1" smtClean="0"/>
              <a:t>					     </a:t>
            </a:r>
            <a:r>
              <a:rPr lang="zh-CN" altLang="en-US" b="1" smtClean="0"/>
              <a:t>代换不能用于基本类型</a:t>
            </a:r>
          </a:p>
          <a:p>
            <a:pPr>
              <a:buFontTx/>
              <a:buNone/>
            </a:pPr>
            <a:r>
              <a:rPr lang="en-US" altLang="zh-CN" b="1" i="1" smtClean="0"/>
              <a:t>integer</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t>real		</a:t>
            </a:r>
            <a:r>
              <a:rPr lang="en-US" altLang="zh-CN" b="1" i="1" smtClean="0">
                <a:sym typeface="Symbol" pitchFamily="18" charset="2"/>
              </a:rPr>
              <a:t></a:t>
            </a:r>
            <a:r>
              <a:rPr lang="en-US" altLang="zh-CN" b="1" i="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sym typeface="Symbol" pitchFamily="18" charset="2"/>
              </a:rPr>
              <a:t></a:t>
            </a:r>
            <a:endParaRPr lang="en-US" altLang="zh-CN" b="1" i="1" smtClean="0"/>
          </a:p>
          <a:p>
            <a:pPr>
              <a:buFontTx/>
              <a:buNone/>
            </a:pPr>
            <a:r>
              <a:rPr lang="en-US" altLang="zh-CN" b="1" smtClean="0"/>
              <a:t>					     </a:t>
            </a:r>
            <a:r>
              <a:rPr lang="en-US" altLang="zh-CN" b="1" i="1" smtClean="0">
                <a:sym typeface="Symbol" pitchFamily="18" charset="2"/>
              </a:rPr>
              <a:t></a:t>
            </a:r>
            <a:r>
              <a:rPr lang="en-US" altLang="zh-CN" b="1" i="1" smtClean="0"/>
              <a:t> </a:t>
            </a:r>
            <a:r>
              <a:rPr lang="zh-CN" altLang="en-US" b="1" smtClean="0"/>
              <a:t>的代换不一致</a:t>
            </a:r>
          </a:p>
          <a:p>
            <a:pPr>
              <a:buFontTx/>
              <a:buNone/>
            </a:pPr>
            <a:r>
              <a:rPr lang="en-US" altLang="zh-CN" b="1" i="1" smtClean="0"/>
              <a:t>integer</a:t>
            </a:r>
            <a:r>
              <a:rPr lang="en-US" altLang="zh-CN" b="1" smtClean="0"/>
              <a:t> </a:t>
            </a:r>
            <a:r>
              <a:rPr lang="en-US" altLang="zh-CN" b="1" smtClean="0">
                <a:ea typeface="黑体" pitchFamily="2" charset="-122"/>
                <a:sym typeface="Symbol" pitchFamily="18" charset="2"/>
              </a:rPr>
              <a:t></a:t>
            </a:r>
            <a:r>
              <a:rPr lang="en-US" altLang="zh-CN" b="1" smtClean="0">
                <a:ea typeface="黑体" pitchFamily="2" charset="-122"/>
              </a:rPr>
              <a:t> </a:t>
            </a:r>
            <a:r>
              <a:rPr lang="en-US" altLang="zh-CN" b="1" i="1" smtClean="0">
                <a:sym typeface="Symbol" pitchFamily="18" charset="2"/>
              </a:rPr>
              <a:t></a:t>
            </a:r>
            <a:r>
              <a:rPr lang="en-US" altLang="zh-CN" b="1" i="1" smtClean="0"/>
              <a:t> 		</a:t>
            </a:r>
            <a:r>
              <a:rPr lang="en-US" altLang="zh-CN" b="1" i="1" smtClean="0">
                <a:sym typeface="Symbol" pitchFamily="18" charset="2"/>
              </a:rPr>
              <a:t></a:t>
            </a:r>
            <a:r>
              <a:rPr lang="en-US" altLang="zh-CN" b="1" i="1" smtClean="0"/>
              <a:t> </a:t>
            </a:r>
            <a:r>
              <a:rPr lang="en-US" altLang="zh-CN" b="1" smtClean="0">
                <a:ea typeface="黑体" pitchFamily="2" charset="-122"/>
                <a:sym typeface="Symbol" pitchFamily="18" charset="2"/>
              </a:rPr>
              <a:t> </a:t>
            </a:r>
            <a:r>
              <a:rPr lang="en-US" altLang="zh-CN" b="1" i="1" smtClean="0">
                <a:sym typeface="Symbol" pitchFamily="18" charset="2"/>
              </a:rPr>
              <a:t></a:t>
            </a:r>
            <a:r>
              <a:rPr lang="en-US" altLang="zh-CN" b="1" smtClean="0"/>
              <a:t> 		</a:t>
            </a:r>
          </a:p>
          <a:p>
            <a:pPr>
              <a:buFontTx/>
              <a:buNone/>
            </a:pPr>
            <a:r>
              <a:rPr lang="en-US" altLang="zh-CN" b="1" smtClean="0"/>
              <a:t>				</a:t>
            </a:r>
            <a:r>
              <a:rPr lang="en-US" altLang="zh-CN" b="1" smtClean="0">
                <a:latin typeface="宋体" charset="-122"/>
              </a:rPr>
              <a:t>     </a:t>
            </a:r>
            <a:r>
              <a:rPr lang="en-US" altLang="zh-CN" b="1" i="1" smtClean="0">
                <a:sym typeface="Symbol" pitchFamily="18" charset="2"/>
              </a:rPr>
              <a:t></a:t>
            </a:r>
            <a:r>
              <a:rPr lang="en-US" altLang="zh-CN" b="1" i="1" smtClean="0"/>
              <a:t> </a:t>
            </a:r>
            <a:r>
              <a:rPr lang="zh-CN" altLang="en-US" b="1" smtClean="0">
                <a:latin typeface="宋体" charset="-122"/>
              </a:rPr>
              <a:t>的所有出现都应该代换</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1136643"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3</a:t>
            </a:r>
            <a:r>
              <a:rPr lang="zh-CN" altLang="en-US" b="1" smtClean="0"/>
              <a:t>、合一</a:t>
            </a:r>
          </a:p>
          <a:p>
            <a:pPr>
              <a:buFontTx/>
              <a:buNone/>
            </a:pPr>
            <a:r>
              <a:rPr lang="zh-CN" altLang="en-US" b="1" smtClean="0"/>
              <a:t>	</a:t>
            </a:r>
            <a:r>
              <a:rPr lang="zh-CN" altLang="en-US" b="1" smtClean="0">
                <a:latin typeface="宋体" charset="-122"/>
              </a:rPr>
              <a:t>如果存在某个代换</a:t>
            </a:r>
            <a:r>
              <a:rPr lang="en-US" altLang="zh-CN" b="1" i="1" smtClean="0"/>
              <a:t>S</a:t>
            </a:r>
            <a:r>
              <a:rPr lang="zh-CN" altLang="en-US" b="1" smtClean="0">
                <a:latin typeface="宋体" charset="-122"/>
              </a:rPr>
              <a:t>使得</a:t>
            </a:r>
            <a:r>
              <a:rPr lang="en-US" altLang="zh-CN" b="1" i="1" smtClean="0"/>
              <a:t>S</a:t>
            </a:r>
            <a:r>
              <a:rPr lang="en-US" altLang="zh-CN" b="1" smtClean="0"/>
              <a:t>(</a:t>
            </a:r>
            <a:r>
              <a:rPr lang="en-US" altLang="zh-CN" b="1" i="1" smtClean="0"/>
              <a:t>t</a:t>
            </a:r>
            <a:r>
              <a:rPr lang="en-US" altLang="zh-CN" b="1" baseline="-30000" smtClean="0"/>
              <a:t>1</a:t>
            </a:r>
            <a:r>
              <a:rPr lang="en-US" altLang="zh-CN" b="1" smtClean="0"/>
              <a:t>) = </a:t>
            </a:r>
            <a:r>
              <a:rPr lang="en-US" altLang="zh-CN" b="1" i="1" smtClean="0"/>
              <a:t>S</a:t>
            </a:r>
            <a:r>
              <a:rPr lang="en-US" altLang="zh-CN" b="1" smtClean="0"/>
              <a:t>(</a:t>
            </a:r>
            <a:r>
              <a:rPr lang="en-US" altLang="zh-CN" b="1" i="1" smtClean="0"/>
              <a:t>t</a:t>
            </a:r>
            <a:r>
              <a:rPr lang="en-US" altLang="zh-CN" b="1" baseline="-30000" smtClean="0"/>
              <a:t>2</a:t>
            </a:r>
            <a:r>
              <a:rPr lang="en-US" altLang="zh-CN" b="1" smtClean="0"/>
              <a:t>)</a:t>
            </a:r>
            <a:r>
              <a:rPr lang="en-US" altLang="zh-CN" b="1" smtClean="0">
                <a:latin typeface="宋体" charset="-122"/>
              </a:rPr>
              <a:t>，</a:t>
            </a:r>
            <a:r>
              <a:rPr lang="zh-CN" altLang="en-US" b="1" smtClean="0">
                <a:latin typeface="宋体" charset="-122"/>
              </a:rPr>
              <a:t>那么这两个表达式</a:t>
            </a:r>
            <a:r>
              <a:rPr lang="en-US" altLang="zh-CN" b="1" i="1" smtClean="0"/>
              <a:t>t</a:t>
            </a:r>
            <a:r>
              <a:rPr lang="en-US" altLang="zh-CN" b="1" baseline="-30000" smtClean="0"/>
              <a:t>1</a:t>
            </a:r>
            <a:r>
              <a:rPr lang="zh-CN" altLang="en-US" b="1" smtClean="0">
                <a:latin typeface="宋体" charset="-122"/>
              </a:rPr>
              <a:t>和</a:t>
            </a:r>
            <a:r>
              <a:rPr lang="en-US" altLang="zh-CN" b="1" i="1" smtClean="0"/>
              <a:t>t</a:t>
            </a:r>
            <a:r>
              <a:rPr lang="en-US" altLang="zh-CN" b="1" baseline="-30000" smtClean="0"/>
              <a:t>2</a:t>
            </a:r>
            <a:r>
              <a:rPr lang="zh-CN" altLang="en-US" b="1" smtClean="0">
                <a:latin typeface="宋体" charset="-122"/>
              </a:rPr>
              <a:t>能够</a:t>
            </a:r>
            <a:r>
              <a:rPr lang="zh-CN" altLang="en-US" b="1" smtClean="0"/>
              <a:t>合一 </a:t>
            </a:r>
          </a:p>
          <a:p>
            <a:pPr>
              <a:buFontTx/>
              <a:buNone/>
            </a:pPr>
            <a:endParaRPr lang="zh-CN" altLang="en-US" b="1" smtClean="0"/>
          </a:p>
          <a:p>
            <a:pPr>
              <a:buFontTx/>
              <a:buNone/>
            </a:pPr>
            <a:r>
              <a:rPr lang="en-US" altLang="zh-CN" b="1" smtClean="0"/>
              <a:t>4</a:t>
            </a:r>
            <a:r>
              <a:rPr lang="zh-CN" altLang="en-US" b="1" smtClean="0"/>
              <a:t>、最一般的合一代换</a:t>
            </a:r>
            <a:r>
              <a:rPr lang="en-US" altLang="zh-CN" b="1" i="1" smtClean="0"/>
              <a:t>S</a:t>
            </a:r>
            <a:endParaRPr lang="zh-CN" altLang="en-US" b="1" smtClean="0">
              <a:latin typeface="宋体" charset="-122"/>
            </a:endParaRPr>
          </a:p>
          <a:p>
            <a:r>
              <a:rPr lang="en-US" altLang="zh-CN" b="1" i="1" smtClean="0"/>
              <a:t>S</a:t>
            </a:r>
            <a:r>
              <a:rPr lang="en-US" altLang="zh-CN" b="1" smtClean="0"/>
              <a:t>(</a:t>
            </a:r>
            <a:r>
              <a:rPr lang="en-US" altLang="zh-CN" b="1" i="1" smtClean="0"/>
              <a:t>t</a:t>
            </a:r>
            <a:r>
              <a:rPr lang="en-US" altLang="zh-CN" b="1" baseline="-30000" smtClean="0"/>
              <a:t>1</a:t>
            </a:r>
            <a:r>
              <a:rPr lang="en-US" altLang="zh-CN" b="1" smtClean="0"/>
              <a:t>) = </a:t>
            </a:r>
            <a:r>
              <a:rPr lang="en-US" altLang="zh-CN" b="1" i="1" smtClean="0"/>
              <a:t>S</a:t>
            </a:r>
            <a:r>
              <a:rPr lang="en-US" altLang="zh-CN" b="1" smtClean="0"/>
              <a:t>(</a:t>
            </a:r>
            <a:r>
              <a:rPr lang="en-US" altLang="zh-CN" b="1" i="1" smtClean="0"/>
              <a:t>t</a:t>
            </a:r>
            <a:r>
              <a:rPr lang="en-US" altLang="zh-CN" b="1" baseline="-30000" smtClean="0"/>
              <a:t>2</a:t>
            </a:r>
            <a:r>
              <a:rPr lang="en-US" altLang="zh-CN" b="1" smtClean="0"/>
              <a:t>)；</a:t>
            </a:r>
          </a:p>
          <a:p>
            <a:r>
              <a:rPr lang="zh-CN" altLang="en-US" b="1" smtClean="0"/>
              <a:t>对任何其它满足</a:t>
            </a:r>
            <a:r>
              <a:rPr lang="en-US" altLang="zh-CN" b="1" i="1" smtClean="0"/>
              <a:t>S</a:t>
            </a:r>
            <a:r>
              <a:rPr lang="en-US" altLang="zh-CN" b="1" smtClean="0">
                <a:sym typeface="Symbol" pitchFamily="18" charset="2"/>
              </a:rPr>
              <a:t></a:t>
            </a:r>
            <a:r>
              <a:rPr lang="en-US" altLang="zh-CN" b="1" smtClean="0"/>
              <a:t>(</a:t>
            </a:r>
            <a:r>
              <a:rPr lang="en-US" altLang="zh-CN" b="1" i="1" smtClean="0"/>
              <a:t>t</a:t>
            </a:r>
            <a:r>
              <a:rPr lang="en-US" altLang="zh-CN" b="1" baseline="-30000" smtClean="0"/>
              <a:t>1</a:t>
            </a:r>
            <a:r>
              <a:rPr lang="en-US" altLang="zh-CN" b="1" smtClean="0"/>
              <a:t>) = </a:t>
            </a:r>
            <a:r>
              <a:rPr lang="en-US" altLang="zh-CN" b="1" i="1" smtClean="0"/>
              <a:t>S</a:t>
            </a:r>
            <a:r>
              <a:rPr lang="en-US" altLang="zh-CN" b="1" smtClean="0">
                <a:sym typeface="Symbol" pitchFamily="18" charset="2"/>
              </a:rPr>
              <a:t></a:t>
            </a:r>
            <a:r>
              <a:rPr lang="en-US" altLang="zh-CN" b="1" smtClean="0"/>
              <a:t>(</a:t>
            </a:r>
            <a:r>
              <a:rPr lang="en-US" altLang="zh-CN" b="1" i="1" smtClean="0"/>
              <a:t>t</a:t>
            </a:r>
            <a:r>
              <a:rPr lang="en-US" altLang="zh-CN" b="1" baseline="-30000" smtClean="0"/>
              <a:t>2</a:t>
            </a:r>
            <a:r>
              <a:rPr lang="en-US" altLang="zh-CN" b="1" smtClean="0"/>
              <a:t>)</a:t>
            </a:r>
            <a:r>
              <a:rPr lang="zh-CN" altLang="en-US" b="1" smtClean="0"/>
              <a:t>的代换</a:t>
            </a:r>
            <a:r>
              <a:rPr lang="en-US" altLang="zh-CN" b="1" i="1" smtClean="0"/>
              <a:t>S</a:t>
            </a:r>
            <a:r>
              <a:rPr lang="en-US" altLang="zh-CN" b="1" smtClean="0">
                <a:sym typeface="Symbol" pitchFamily="18" charset="2"/>
              </a:rPr>
              <a:t></a:t>
            </a:r>
            <a:r>
              <a:rPr lang="en-US" altLang="zh-CN" b="1" smtClean="0"/>
              <a:t>，</a:t>
            </a:r>
            <a:r>
              <a:rPr lang="zh-CN" altLang="en-US" b="1" smtClean="0"/>
              <a:t>代换</a:t>
            </a:r>
            <a:r>
              <a:rPr lang="en-US" altLang="zh-CN" b="1" i="1" smtClean="0"/>
              <a:t>S</a:t>
            </a:r>
            <a:r>
              <a:rPr lang="en-US" altLang="zh-CN" b="1" smtClean="0">
                <a:sym typeface="Symbol" pitchFamily="18" charset="2"/>
              </a:rPr>
              <a:t></a:t>
            </a:r>
            <a:r>
              <a:rPr lang="en-US" altLang="zh-CN" b="1" smtClean="0"/>
              <a:t>(</a:t>
            </a:r>
            <a:r>
              <a:rPr lang="en-US" altLang="zh-CN" b="1" i="1" smtClean="0"/>
              <a:t>t</a:t>
            </a:r>
            <a:r>
              <a:rPr lang="en-US" altLang="zh-CN" b="1" baseline="-30000" smtClean="0"/>
              <a:t>1</a:t>
            </a:r>
            <a:r>
              <a:rPr lang="en-US" altLang="zh-CN" b="1" smtClean="0"/>
              <a:t>)</a:t>
            </a:r>
            <a:r>
              <a:rPr lang="zh-CN" altLang="en-US" b="1" smtClean="0"/>
              <a:t>是</a:t>
            </a:r>
            <a:r>
              <a:rPr lang="en-US" altLang="zh-CN" b="1" i="1" smtClean="0"/>
              <a:t>S</a:t>
            </a:r>
            <a:r>
              <a:rPr lang="en-US" altLang="zh-CN" b="1" smtClean="0"/>
              <a:t>(</a:t>
            </a:r>
            <a:r>
              <a:rPr lang="en-US" altLang="zh-CN" b="1" i="1" smtClean="0"/>
              <a:t>t</a:t>
            </a:r>
            <a:r>
              <a:rPr lang="en-US" altLang="zh-CN" b="1" baseline="-30000" smtClean="0"/>
              <a:t>1</a:t>
            </a:r>
            <a:r>
              <a:rPr lang="en-US" altLang="zh-CN" b="1" smtClean="0"/>
              <a:t>)</a:t>
            </a:r>
            <a:r>
              <a:rPr lang="zh-CN" altLang="en-US" b="1" smtClean="0"/>
              <a:t>的实例</a:t>
            </a:r>
            <a:endParaRPr lang="zh-CN" altLang="en-US" b="1" smtClean="0">
              <a:latin typeface="宋体" charset="-122"/>
            </a:endParaRPr>
          </a:p>
          <a:p>
            <a:pPr>
              <a:buFontTx/>
              <a:buNone/>
            </a:pPr>
            <a:endParaRPr lang="zh-CN" altLang="en-US" b="1" smtClean="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36643">
                                            <p:txEl>
                                              <p:pRg st="3" end="3"/>
                                            </p:txEl>
                                          </p:spTgt>
                                        </p:tgtEl>
                                        <p:attrNameLst>
                                          <p:attrName>style.visibility</p:attrName>
                                        </p:attrNameLst>
                                      </p:cBhvr>
                                      <p:to>
                                        <p:strVal val="visible"/>
                                      </p:to>
                                    </p:set>
                                    <p:animEffect transition="in" filter="box(in)">
                                      <p:cBhvr>
                                        <p:cTn id="7" dur="500"/>
                                        <p:tgtEl>
                                          <p:spTgt spid="113664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36643">
                                            <p:txEl>
                                              <p:pRg st="4" end="4"/>
                                            </p:txEl>
                                          </p:spTgt>
                                        </p:tgtEl>
                                        <p:attrNameLst>
                                          <p:attrName>style.visibility</p:attrName>
                                        </p:attrNameLst>
                                      </p:cBhvr>
                                      <p:to>
                                        <p:strVal val="visible"/>
                                      </p:to>
                                    </p:set>
                                    <p:animEffect transition="in" filter="box(in)">
                                      <p:cBhvr>
                                        <p:cTn id="10" dur="500"/>
                                        <p:tgtEl>
                                          <p:spTgt spid="113664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36643">
                                            <p:txEl>
                                              <p:pRg st="5" end="5"/>
                                            </p:txEl>
                                          </p:spTgt>
                                        </p:tgtEl>
                                        <p:attrNameLst>
                                          <p:attrName>style.visibility</p:attrName>
                                        </p:attrNameLst>
                                      </p:cBhvr>
                                      <p:to>
                                        <p:strVal val="visible"/>
                                      </p:to>
                                    </p:set>
                                    <p:animEffect transition="in" filter="box(in)">
                                      <p:cBhvr>
                                        <p:cTn id="13" dur="500"/>
                                        <p:tgtEl>
                                          <p:spTgt spid="1136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7043"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ea typeface="黑体" pitchFamily="2" charset="-122"/>
              </a:rPr>
              <a:t>5.4.5 </a:t>
            </a:r>
            <a:r>
              <a:rPr lang="zh-CN" altLang="en-US" b="1" smtClean="0"/>
              <a:t>多态函数的类型检查</a:t>
            </a:r>
            <a:endParaRPr lang="zh-CN" altLang="en-US" b="1" smtClean="0">
              <a:latin typeface="宋体" charset="-122"/>
            </a:endParaRPr>
          </a:p>
          <a:p>
            <a:pPr>
              <a:lnSpc>
                <a:spcPct val="90000"/>
              </a:lnSpc>
              <a:buFontTx/>
              <a:buNone/>
            </a:pPr>
            <a:r>
              <a:rPr lang="zh-CN" altLang="en-US" b="1" smtClean="0">
                <a:latin typeface="宋体" charset="-122"/>
              </a:rPr>
              <a:t>多态函数和普通函数在类型检查上的区别</a:t>
            </a:r>
          </a:p>
          <a:p>
            <a:pPr>
              <a:lnSpc>
                <a:spcPct val="90000"/>
              </a:lnSpc>
              <a:buFontTx/>
              <a:buNone/>
            </a:pPr>
            <a:r>
              <a:rPr lang="zh-CN" altLang="en-US" sz="2800" b="1" smtClean="0">
                <a:latin typeface="宋体" charset="-122"/>
              </a:rPr>
              <a:t>(</a:t>
            </a:r>
            <a:r>
              <a:rPr lang="zh-CN" altLang="en-US" sz="2800" b="1" smtClean="0"/>
              <a:t>1</a:t>
            </a:r>
            <a:r>
              <a:rPr lang="zh-CN" altLang="en-US" sz="2800" b="1" smtClean="0">
                <a:latin typeface="宋体" charset="-122"/>
              </a:rPr>
              <a:t>)同一多态函数的不同出现无须变元有相同类型</a:t>
            </a:r>
          </a:p>
        </p:txBody>
      </p:sp>
      <p:grpSp>
        <p:nvGrpSpPr>
          <p:cNvPr id="87044" name="Group 18"/>
          <p:cNvGrpSpPr>
            <a:grpSpLocks/>
          </p:cNvGrpSpPr>
          <p:nvPr/>
        </p:nvGrpSpPr>
        <p:grpSpPr bwMode="auto">
          <a:xfrm>
            <a:off x="152400" y="3429000"/>
            <a:ext cx="8763000" cy="2819400"/>
            <a:chOff x="96" y="2160"/>
            <a:chExt cx="5520" cy="1776"/>
          </a:xfrm>
        </p:grpSpPr>
        <p:sp>
          <p:nvSpPr>
            <p:cNvPr id="87045" name="Rectangle 7"/>
            <p:cNvSpPr>
              <a:spLocks noChangeArrowheads="1"/>
            </p:cNvSpPr>
            <p:nvPr/>
          </p:nvSpPr>
          <p:spPr bwMode="auto">
            <a:xfrm>
              <a:off x="1824" y="216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a:t>
              </a:r>
              <a:r>
                <a:rPr lang="en-US" altLang="zh-CN" sz="2800" i="1">
                  <a:sym typeface="Symbol" pitchFamily="18" charset="2"/>
                </a:rPr>
                <a:t></a:t>
              </a:r>
              <a:r>
                <a:rPr lang="en-US" altLang="zh-CN" sz="2800" i="1" baseline="-25000"/>
                <a:t>o</a:t>
              </a:r>
            </a:p>
          </p:txBody>
        </p:sp>
        <p:sp>
          <p:nvSpPr>
            <p:cNvPr id="87046" name="Rectangle 8"/>
            <p:cNvSpPr>
              <a:spLocks noChangeArrowheads="1"/>
            </p:cNvSpPr>
            <p:nvPr/>
          </p:nvSpPr>
          <p:spPr bwMode="auto">
            <a:xfrm>
              <a:off x="96" y="2592"/>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o</a:t>
              </a:r>
              <a:r>
                <a:rPr lang="en-US" altLang="zh-CN" sz="2800"/>
                <a:t>:</a:t>
              </a:r>
              <a:r>
                <a:rPr lang="en-US" altLang="zh-CN" sz="2800" i="1">
                  <a:solidFill>
                    <a:srgbClr val="00FF00"/>
                  </a:solidFill>
                </a:rPr>
                <a:t>pointer</a:t>
              </a:r>
              <a:r>
                <a:rPr lang="en-US" altLang="zh-CN" sz="2800">
                  <a:solidFill>
                    <a:srgbClr val="00FF00"/>
                  </a:solidFill>
                </a:rPr>
                <a:t>(</a:t>
              </a:r>
              <a:r>
                <a:rPr lang="en-US" altLang="zh-CN" sz="2800" i="1">
                  <a:solidFill>
                    <a:srgbClr val="00FF00"/>
                  </a:solidFill>
                  <a:sym typeface="Symbol" pitchFamily="18" charset="2"/>
                </a:rPr>
                <a:t></a:t>
              </a:r>
              <a:r>
                <a:rPr lang="en-US" altLang="zh-CN" sz="2800" i="1" baseline="-25000">
                  <a:solidFill>
                    <a:srgbClr val="00FF00"/>
                  </a:solidFill>
                </a:rPr>
                <a:t>o</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a:t>
              </a:r>
              <a:r>
                <a:rPr lang="en-US" altLang="zh-CN" sz="2800" i="1">
                  <a:solidFill>
                    <a:srgbClr val="00FF00"/>
                  </a:solidFill>
                  <a:sym typeface="Symbol" pitchFamily="18" charset="2"/>
                </a:rPr>
                <a:t></a:t>
              </a:r>
              <a:r>
                <a:rPr lang="en-US" altLang="zh-CN" sz="2800" i="1" baseline="-25000">
                  <a:solidFill>
                    <a:srgbClr val="00FF00"/>
                  </a:solidFill>
                </a:rPr>
                <a:t>o</a:t>
              </a:r>
              <a:endParaRPr lang="en-US" altLang="zh-CN" sz="2800">
                <a:solidFill>
                  <a:srgbClr val="00FF00"/>
                </a:solidFill>
              </a:endParaRPr>
            </a:p>
          </p:txBody>
        </p:sp>
        <p:sp>
          <p:nvSpPr>
            <p:cNvPr id="87047" name="Rectangle 9"/>
            <p:cNvSpPr>
              <a:spLocks noChangeArrowheads="1"/>
            </p:cNvSpPr>
            <p:nvPr/>
          </p:nvSpPr>
          <p:spPr bwMode="auto">
            <a:xfrm>
              <a:off x="2832" y="25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 </a:t>
              </a:r>
              <a:r>
                <a:rPr lang="en-US" altLang="zh-CN" sz="2800" i="1">
                  <a:sym typeface="Symbol" pitchFamily="18" charset="2"/>
                </a:rPr>
                <a:t></a:t>
              </a:r>
              <a:r>
                <a:rPr lang="en-US" altLang="zh-CN" sz="2800" i="1" baseline="-25000"/>
                <a:t>i</a:t>
              </a:r>
            </a:p>
          </p:txBody>
        </p:sp>
        <p:sp>
          <p:nvSpPr>
            <p:cNvPr id="87048" name="Line 10"/>
            <p:cNvSpPr>
              <a:spLocks noChangeShapeType="1"/>
            </p:cNvSpPr>
            <p:nvPr/>
          </p:nvSpPr>
          <p:spPr bwMode="auto">
            <a:xfrm flipH="1">
              <a:off x="1324" y="2436"/>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9" name="Line 11"/>
            <p:cNvSpPr>
              <a:spLocks noChangeShapeType="1"/>
            </p:cNvSpPr>
            <p:nvPr/>
          </p:nvSpPr>
          <p:spPr bwMode="auto">
            <a:xfrm>
              <a:off x="2304" y="2448"/>
              <a:ext cx="72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0" name="Line 12"/>
            <p:cNvSpPr>
              <a:spLocks noChangeShapeType="1"/>
            </p:cNvSpPr>
            <p:nvPr/>
          </p:nvSpPr>
          <p:spPr bwMode="auto">
            <a:xfrm flipH="1">
              <a:off x="211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1" name="Line 13"/>
            <p:cNvSpPr>
              <a:spLocks noChangeShapeType="1"/>
            </p:cNvSpPr>
            <p:nvPr/>
          </p:nvSpPr>
          <p:spPr bwMode="auto">
            <a:xfrm>
              <a:off x="379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2" name="Rectangle 14"/>
            <p:cNvSpPr>
              <a:spLocks noChangeArrowheads="1"/>
            </p:cNvSpPr>
            <p:nvPr/>
          </p:nvSpPr>
          <p:spPr bwMode="auto">
            <a:xfrm>
              <a:off x="528" y="3072"/>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i </a:t>
              </a:r>
              <a:r>
                <a:rPr lang="en-US" altLang="zh-CN" sz="2800"/>
                <a:t>:</a:t>
              </a:r>
              <a:r>
                <a:rPr lang="en-US" altLang="zh-CN" sz="2800" i="1"/>
                <a:t> </a:t>
              </a:r>
              <a:r>
                <a:rPr lang="en-US" altLang="zh-CN" sz="2800" i="1">
                  <a:solidFill>
                    <a:srgbClr val="00FF00"/>
                  </a:solidFill>
                </a:rPr>
                <a:t>pointer</a:t>
              </a:r>
              <a:r>
                <a:rPr lang="en-US" altLang="zh-CN" sz="2800">
                  <a:solidFill>
                    <a:srgbClr val="00FF00"/>
                  </a:solidFill>
                </a:rPr>
                <a:t>(</a:t>
              </a:r>
              <a:r>
                <a:rPr lang="en-US" altLang="zh-CN" sz="2800" i="1">
                  <a:solidFill>
                    <a:srgbClr val="00FF00"/>
                  </a:solidFill>
                  <a:sym typeface="Symbol" pitchFamily="18" charset="2"/>
                </a:rPr>
                <a:t></a:t>
              </a:r>
              <a:r>
                <a:rPr lang="en-US" altLang="zh-CN" sz="2800" i="1" baseline="-25000">
                  <a:solidFill>
                    <a:srgbClr val="00FF00"/>
                  </a:solidFill>
                </a:rPr>
                <a:t>i</a:t>
              </a:r>
              <a:r>
                <a:rPr lang="en-US" altLang="zh-CN" sz="2800">
                  <a:solidFill>
                    <a:srgbClr val="00FF00"/>
                  </a:solidFill>
                </a:rPr>
                <a:t>)</a:t>
              </a:r>
              <a:r>
                <a:rPr lang="en-US" altLang="zh-CN" sz="2800">
                  <a:solidFill>
                    <a:srgbClr val="00FF00"/>
                  </a:solidFill>
                  <a:sym typeface="Symbol" pitchFamily="18" charset="2"/>
                </a:rPr>
                <a:t> </a:t>
              </a:r>
              <a:r>
                <a:rPr lang="en-US" altLang="zh-CN" sz="2800" i="1">
                  <a:solidFill>
                    <a:srgbClr val="00FF00"/>
                  </a:solidFill>
                  <a:sym typeface="Symbol" pitchFamily="18" charset="2"/>
                </a:rPr>
                <a:t></a:t>
              </a:r>
              <a:r>
                <a:rPr lang="en-US" altLang="zh-CN" sz="2800" i="1" baseline="-25000">
                  <a:solidFill>
                    <a:srgbClr val="00FF00"/>
                  </a:solidFill>
                </a:rPr>
                <a:t>i</a:t>
              </a:r>
              <a:endParaRPr lang="en-US" altLang="zh-CN" sz="2800" i="1">
                <a:solidFill>
                  <a:srgbClr val="00FF00"/>
                </a:solidFill>
              </a:endParaRPr>
            </a:p>
          </p:txBody>
        </p:sp>
        <p:sp>
          <p:nvSpPr>
            <p:cNvPr id="87053" name="Rectangle 15"/>
            <p:cNvSpPr>
              <a:spLocks noChangeArrowheads="1"/>
            </p:cNvSpPr>
            <p:nvPr/>
          </p:nvSpPr>
          <p:spPr bwMode="auto">
            <a:xfrm>
              <a:off x="3024" y="3072"/>
              <a:ext cx="25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q</a:t>
              </a:r>
              <a:r>
                <a:rPr lang="en-US" altLang="zh-CN" sz="2800"/>
                <a:t>: </a:t>
              </a:r>
              <a:r>
                <a:rPr lang="en-US" altLang="zh-CN" sz="2800" i="1"/>
                <a:t>pointer</a:t>
              </a:r>
              <a:r>
                <a:rPr lang="en-US" altLang="zh-CN" sz="2800"/>
                <a:t>(</a:t>
              </a:r>
              <a:r>
                <a:rPr lang="en-US" altLang="zh-CN" sz="2800" i="1"/>
                <a:t>pointer</a:t>
              </a:r>
              <a:r>
                <a:rPr lang="en-US" altLang="zh-CN" sz="2800"/>
                <a:t>(</a:t>
              </a:r>
              <a:r>
                <a:rPr lang="en-US" altLang="zh-CN" sz="2800" i="1"/>
                <a:t>integer</a:t>
              </a:r>
              <a:r>
                <a:rPr lang="en-US" altLang="zh-CN" sz="2800"/>
                <a:t>))</a:t>
              </a:r>
            </a:p>
          </p:txBody>
        </p:sp>
        <p:sp>
          <p:nvSpPr>
            <p:cNvPr id="87054" name="Rectangle 16"/>
            <p:cNvSpPr>
              <a:spLocks noChangeArrowheads="1"/>
            </p:cNvSpPr>
            <p:nvPr/>
          </p:nvSpPr>
          <p:spPr bwMode="auto">
            <a:xfrm>
              <a:off x="1008" y="364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deref(deref</a:t>
              </a:r>
              <a:r>
                <a:rPr lang="en-US" altLang="zh-CN" sz="2800" i="1" baseline="-25000"/>
                <a:t> </a:t>
              </a:r>
              <a:r>
                <a:rPr lang="en-US" altLang="zh-CN" sz="2800"/>
                <a:t>(</a:t>
              </a:r>
              <a:r>
                <a:rPr lang="en-US" altLang="zh-CN" sz="2800" i="1"/>
                <a:t>q</a:t>
              </a:r>
              <a:r>
                <a:rPr lang="en-US" altLang="zh-CN" sz="2800"/>
                <a:t> ))</a:t>
              </a:r>
              <a:r>
                <a:rPr lang="zh-CN" altLang="en-US" sz="2800"/>
                <a:t>的带标记的语法树</a:t>
              </a: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8067"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sz="2800" b="1" smtClean="0">
                <a:latin typeface="宋体" charset="-122"/>
              </a:rPr>
              <a:t>(</a:t>
            </a:r>
            <a:r>
              <a:rPr lang="zh-CN" altLang="en-US" sz="2800" b="1" smtClean="0"/>
              <a:t>2</a:t>
            </a:r>
            <a:r>
              <a:rPr lang="zh-CN" altLang="en-US" sz="2800" b="1" smtClean="0">
                <a:latin typeface="宋体" charset="-122"/>
              </a:rPr>
              <a:t>)必须把类型相同的概念推广到类型合一</a:t>
            </a:r>
          </a:p>
          <a:p>
            <a:pPr>
              <a:lnSpc>
                <a:spcPct val="90000"/>
              </a:lnSpc>
              <a:buFontTx/>
              <a:buNone/>
            </a:pPr>
            <a:endParaRPr lang="zh-CN" altLang="en-US" sz="2800" b="1" smtClean="0">
              <a:latin typeface="宋体" charset="-122"/>
            </a:endParaRPr>
          </a:p>
        </p:txBody>
      </p:sp>
      <p:grpSp>
        <p:nvGrpSpPr>
          <p:cNvPr id="88068" name="Group 4"/>
          <p:cNvGrpSpPr>
            <a:grpSpLocks/>
          </p:cNvGrpSpPr>
          <p:nvPr/>
        </p:nvGrpSpPr>
        <p:grpSpPr bwMode="auto">
          <a:xfrm>
            <a:off x="152400" y="3429000"/>
            <a:ext cx="8763000" cy="2819400"/>
            <a:chOff x="96" y="2160"/>
            <a:chExt cx="5520" cy="1776"/>
          </a:xfrm>
        </p:grpSpPr>
        <p:sp>
          <p:nvSpPr>
            <p:cNvPr id="88069" name="Rectangle 5"/>
            <p:cNvSpPr>
              <a:spLocks noChangeArrowheads="1"/>
            </p:cNvSpPr>
            <p:nvPr/>
          </p:nvSpPr>
          <p:spPr bwMode="auto">
            <a:xfrm>
              <a:off x="1824" y="216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a:t>
              </a:r>
              <a:r>
                <a:rPr lang="en-US" altLang="zh-CN" sz="2800" i="1">
                  <a:sym typeface="Symbol" pitchFamily="18" charset="2"/>
                </a:rPr>
                <a:t></a:t>
              </a:r>
              <a:r>
                <a:rPr lang="en-US" altLang="zh-CN" sz="2800" i="1" baseline="-25000"/>
                <a:t>o</a:t>
              </a:r>
            </a:p>
          </p:txBody>
        </p:sp>
        <p:sp>
          <p:nvSpPr>
            <p:cNvPr id="88070" name="Rectangle 6"/>
            <p:cNvSpPr>
              <a:spLocks noChangeArrowheads="1"/>
            </p:cNvSpPr>
            <p:nvPr/>
          </p:nvSpPr>
          <p:spPr bwMode="auto">
            <a:xfrm>
              <a:off x="96" y="2592"/>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o</a:t>
              </a:r>
              <a:r>
                <a:rPr lang="en-US" altLang="zh-CN" sz="2800"/>
                <a:t>:</a:t>
              </a:r>
              <a:r>
                <a:rPr lang="en-US" altLang="zh-CN" sz="2800" i="1"/>
                <a:t>pointer</a:t>
              </a:r>
              <a:r>
                <a:rPr lang="en-US" altLang="zh-CN" sz="2800"/>
                <a:t>(</a:t>
              </a:r>
              <a:r>
                <a:rPr lang="en-US" altLang="zh-CN" sz="2800" i="1">
                  <a:sym typeface="Symbol" pitchFamily="18" charset="2"/>
                </a:rPr>
                <a:t></a:t>
              </a:r>
              <a:r>
                <a:rPr lang="en-US" altLang="zh-CN" sz="2800" i="1" baseline="-25000"/>
                <a:t>o</a:t>
              </a:r>
              <a:r>
                <a:rPr lang="en-US" altLang="zh-CN" sz="2800"/>
                <a:t>) </a:t>
              </a:r>
              <a:r>
                <a:rPr lang="en-US" altLang="zh-CN" sz="2800">
                  <a:sym typeface="Symbol" pitchFamily="18" charset="2"/>
                </a:rPr>
                <a:t></a:t>
              </a:r>
              <a:r>
                <a:rPr lang="en-US" altLang="zh-CN" sz="2800"/>
                <a:t> </a:t>
              </a:r>
              <a:r>
                <a:rPr lang="en-US" altLang="zh-CN" sz="2800" i="1">
                  <a:sym typeface="Symbol" pitchFamily="18" charset="2"/>
                </a:rPr>
                <a:t></a:t>
              </a:r>
              <a:r>
                <a:rPr lang="en-US" altLang="zh-CN" sz="2800" i="1" baseline="-25000"/>
                <a:t>o</a:t>
              </a:r>
              <a:endParaRPr lang="en-US" altLang="zh-CN" sz="2800"/>
            </a:p>
          </p:txBody>
        </p:sp>
        <p:sp>
          <p:nvSpPr>
            <p:cNvPr id="88071" name="Rectangle 7"/>
            <p:cNvSpPr>
              <a:spLocks noChangeArrowheads="1"/>
            </p:cNvSpPr>
            <p:nvPr/>
          </p:nvSpPr>
          <p:spPr bwMode="auto">
            <a:xfrm>
              <a:off x="2832" y="25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 </a:t>
              </a:r>
              <a:r>
                <a:rPr lang="en-US" altLang="zh-CN" sz="2800" i="1">
                  <a:sym typeface="Symbol" pitchFamily="18" charset="2"/>
                </a:rPr>
                <a:t></a:t>
              </a:r>
              <a:r>
                <a:rPr lang="en-US" altLang="zh-CN" sz="2800" i="1" baseline="-25000"/>
                <a:t>i</a:t>
              </a:r>
            </a:p>
          </p:txBody>
        </p:sp>
        <p:sp>
          <p:nvSpPr>
            <p:cNvPr id="88072" name="Line 8"/>
            <p:cNvSpPr>
              <a:spLocks noChangeShapeType="1"/>
            </p:cNvSpPr>
            <p:nvPr/>
          </p:nvSpPr>
          <p:spPr bwMode="auto">
            <a:xfrm flipH="1">
              <a:off x="1324" y="2436"/>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3" name="Line 9"/>
            <p:cNvSpPr>
              <a:spLocks noChangeShapeType="1"/>
            </p:cNvSpPr>
            <p:nvPr/>
          </p:nvSpPr>
          <p:spPr bwMode="auto">
            <a:xfrm>
              <a:off x="2304" y="2448"/>
              <a:ext cx="72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4" name="Line 10"/>
            <p:cNvSpPr>
              <a:spLocks noChangeShapeType="1"/>
            </p:cNvSpPr>
            <p:nvPr/>
          </p:nvSpPr>
          <p:spPr bwMode="auto">
            <a:xfrm flipH="1">
              <a:off x="211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5" name="Line 11"/>
            <p:cNvSpPr>
              <a:spLocks noChangeShapeType="1"/>
            </p:cNvSpPr>
            <p:nvPr/>
          </p:nvSpPr>
          <p:spPr bwMode="auto">
            <a:xfrm>
              <a:off x="379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6" name="Rectangle 12"/>
            <p:cNvSpPr>
              <a:spLocks noChangeArrowheads="1"/>
            </p:cNvSpPr>
            <p:nvPr/>
          </p:nvSpPr>
          <p:spPr bwMode="auto">
            <a:xfrm>
              <a:off x="528" y="3072"/>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i</a:t>
              </a:r>
              <a:r>
                <a:rPr lang="en-US" altLang="zh-CN" sz="2800" i="1"/>
                <a:t> </a:t>
              </a:r>
              <a:r>
                <a:rPr lang="en-US" altLang="zh-CN" sz="2800"/>
                <a:t>:</a:t>
              </a:r>
              <a:r>
                <a:rPr lang="en-US" altLang="zh-CN" sz="2800" i="1"/>
                <a:t> pointer</a:t>
              </a:r>
              <a:r>
                <a:rPr lang="en-US" altLang="zh-CN" sz="2800"/>
                <a:t>(</a:t>
              </a:r>
              <a:r>
                <a:rPr lang="en-US" altLang="zh-CN" sz="2800" i="1">
                  <a:sym typeface="Symbol" pitchFamily="18" charset="2"/>
                </a:rPr>
                <a:t></a:t>
              </a:r>
              <a:r>
                <a:rPr lang="en-US" altLang="zh-CN" sz="2800" i="1" baseline="-25000"/>
                <a:t>i</a:t>
              </a:r>
              <a:r>
                <a:rPr lang="en-US" altLang="zh-CN" sz="2800"/>
                <a:t>)</a:t>
              </a:r>
              <a:r>
                <a:rPr lang="en-US" altLang="zh-CN" sz="2800">
                  <a:sym typeface="Symbol" pitchFamily="18" charset="2"/>
                </a:rPr>
                <a:t></a:t>
              </a:r>
              <a:r>
                <a:rPr lang="en-US" altLang="zh-CN" sz="2800" i="1"/>
                <a:t> </a:t>
              </a:r>
              <a:r>
                <a:rPr lang="en-US" altLang="zh-CN" sz="2800" i="1">
                  <a:sym typeface="Symbol" pitchFamily="18" charset="2"/>
                </a:rPr>
                <a:t></a:t>
              </a:r>
              <a:r>
                <a:rPr lang="en-US" altLang="zh-CN" sz="2800" i="1" baseline="-25000"/>
                <a:t>i</a:t>
              </a:r>
              <a:endParaRPr lang="en-US" altLang="zh-CN" sz="2800" i="1"/>
            </a:p>
          </p:txBody>
        </p:sp>
        <p:sp>
          <p:nvSpPr>
            <p:cNvPr id="88077" name="Rectangle 13"/>
            <p:cNvSpPr>
              <a:spLocks noChangeArrowheads="1"/>
            </p:cNvSpPr>
            <p:nvPr/>
          </p:nvSpPr>
          <p:spPr bwMode="auto">
            <a:xfrm>
              <a:off x="3024" y="3072"/>
              <a:ext cx="25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q</a:t>
              </a:r>
              <a:r>
                <a:rPr lang="en-US" altLang="zh-CN" sz="2800"/>
                <a:t>: </a:t>
              </a:r>
              <a:r>
                <a:rPr lang="en-US" altLang="zh-CN" sz="2800" i="1"/>
                <a:t>pointer</a:t>
              </a:r>
              <a:r>
                <a:rPr lang="en-US" altLang="zh-CN" sz="2800"/>
                <a:t>(</a:t>
              </a:r>
              <a:r>
                <a:rPr lang="en-US" altLang="zh-CN" sz="2800" i="1"/>
                <a:t>pointer</a:t>
              </a:r>
              <a:r>
                <a:rPr lang="en-US" altLang="zh-CN" sz="2800"/>
                <a:t>(</a:t>
              </a:r>
              <a:r>
                <a:rPr lang="en-US" altLang="zh-CN" sz="2800" i="1"/>
                <a:t>integer</a:t>
              </a:r>
              <a:r>
                <a:rPr lang="en-US" altLang="zh-CN" sz="2800"/>
                <a:t>))</a:t>
              </a:r>
            </a:p>
          </p:txBody>
        </p:sp>
        <p:sp>
          <p:nvSpPr>
            <p:cNvPr id="88078" name="Rectangle 14"/>
            <p:cNvSpPr>
              <a:spLocks noChangeArrowheads="1"/>
            </p:cNvSpPr>
            <p:nvPr/>
          </p:nvSpPr>
          <p:spPr bwMode="auto">
            <a:xfrm>
              <a:off x="1008" y="364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deref(deref</a:t>
              </a:r>
              <a:r>
                <a:rPr lang="en-US" altLang="zh-CN" sz="2800" i="1" baseline="-25000"/>
                <a:t> </a:t>
              </a:r>
              <a:r>
                <a:rPr lang="en-US" altLang="zh-CN" sz="2800"/>
                <a:t>(</a:t>
              </a:r>
              <a:r>
                <a:rPr lang="en-US" altLang="zh-CN" sz="2800" i="1"/>
                <a:t>q</a:t>
              </a:r>
              <a:r>
                <a:rPr lang="en-US" altLang="zh-CN" sz="2800"/>
                <a:t> ))</a:t>
              </a:r>
              <a:r>
                <a:rPr lang="zh-CN" altLang="en-US" sz="2800"/>
                <a:t>的带标记的语法树</a:t>
              </a: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89091"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sz="2800" b="1" smtClean="0">
                <a:latin typeface="宋体" charset="-122"/>
              </a:rPr>
              <a:t>(</a:t>
            </a:r>
            <a:r>
              <a:rPr lang="zh-CN" altLang="en-US" sz="2800" b="1" smtClean="0"/>
              <a:t>2</a:t>
            </a:r>
            <a:r>
              <a:rPr lang="zh-CN" altLang="en-US" sz="2800" b="1" smtClean="0">
                <a:latin typeface="宋体" charset="-122"/>
              </a:rPr>
              <a:t>)必须把类型相同的概念推广到类型合一</a:t>
            </a:r>
          </a:p>
          <a:p>
            <a:pPr>
              <a:lnSpc>
                <a:spcPct val="90000"/>
              </a:lnSpc>
              <a:buFontTx/>
              <a:buNone/>
            </a:pPr>
            <a:r>
              <a:rPr lang="zh-CN" altLang="en-US" sz="2800" b="1" smtClean="0">
                <a:latin typeface="宋体" charset="-122"/>
              </a:rPr>
              <a:t>(</a:t>
            </a:r>
            <a:r>
              <a:rPr lang="zh-CN" altLang="en-US" sz="2800" b="1" smtClean="0"/>
              <a:t>3</a:t>
            </a:r>
            <a:r>
              <a:rPr lang="zh-CN" altLang="en-US" sz="2800" b="1" smtClean="0">
                <a:latin typeface="宋体" charset="-122"/>
              </a:rPr>
              <a:t>)要记录类型表达式合一的结果</a:t>
            </a:r>
          </a:p>
        </p:txBody>
      </p:sp>
      <p:grpSp>
        <p:nvGrpSpPr>
          <p:cNvPr id="89092" name="Group 4"/>
          <p:cNvGrpSpPr>
            <a:grpSpLocks/>
          </p:cNvGrpSpPr>
          <p:nvPr/>
        </p:nvGrpSpPr>
        <p:grpSpPr bwMode="auto">
          <a:xfrm>
            <a:off x="152400" y="3429000"/>
            <a:ext cx="8763000" cy="2819400"/>
            <a:chOff x="96" y="2160"/>
            <a:chExt cx="5520" cy="1776"/>
          </a:xfrm>
        </p:grpSpPr>
        <p:sp>
          <p:nvSpPr>
            <p:cNvPr id="89093" name="Rectangle 5"/>
            <p:cNvSpPr>
              <a:spLocks noChangeArrowheads="1"/>
            </p:cNvSpPr>
            <p:nvPr/>
          </p:nvSpPr>
          <p:spPr bwMode="auto">
            <a:xfrm>
              <a:off x="1824" y="216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a:t>
              </a:r>
              <a:r>
                <a:rPr lang="en-US" altLang="zh-CN" sz="2800" i="1">
                  <a:sym typeface="Symbol" pitchFamily="18" charset="2"/>
                </a:rPr>
                <a:t></a:t>
              </a:r>
              <a:r>
                <a:rPr lang="en-US" altLang="zh-CN" sz="2800" i="1" baseline="-25000"/>
                <a:t>o</a:t>
              </a:r>
            </a:p>
          </p:txBody>
        </p:sp>
        <p:sp>
          <p:nvSpPr>
            <p:cNvPr id="89094" name="Rectangle 6"/>
            <p:cNvSpPr>
              <a:spLocks noChangeArrowheads="1"/>
            </p:cNvSpPr>
            <p:nvPr/>
          </p:nvSpPr>
          <p:spPr bwMode="auto">
            <a:xfrm>
              <a:off x="96" y="2592"/>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o</a:t>
              </a:r>
              <a:r>
                <a:rPr lang="en-US" altLang="zh-CN" sz="2800"/>
                <a:t>:</a:t>
              </a:r>
              <a:r>
                <a:rPr lang="en-US" altLang="zh-CN" sz="2800" i="1"/>
                <a:t>pointer</a:t>
              </a:r>
              <a:r>
                <a:rPr lang="en-US" altLang="zh-CN" sz="2800"/>
                <a:t>(</a:t>
              </a:r>
              <a:r>
                <a:rPr lang="en-US" altLang="zh-CN" sz="2800" i="1">
                  <a:sym typeface="Symbol" pitchFamily="18" charset="2"/>
                </a:rPr>
                <a:t></a:t>
              </a:r>
              <a:r>
                <a:rPr lang="en-US" altLang="zh-CN" sz="2800" i="1" baseline="-25000"/>
                <a:t>o</a:t>
              </a:r>
              <a:r>
                <a:rPr lang="en-US" altLang="zh-CN" sz="2800"/>
                <a:t>) </a:t>
              </a:r>
              <a:r>
                <a:rPr lang="en-US" altLang="zh-CN" sz="2800">
                  <a:sym typeface="Symbol" pitchFamily="18" charset="2"/>
                </a:rPr>
                <a:t></a:t>
              </a:r>
              <a:r>
                <a:rPr lang="en-US" altLang="zh-CN" sz="2800"/>
                <a:t> </a:t>
              </a:r>
              <a:r>
                <a:rPr lang="en-US" altLang="zh-CN" sz="2800" i="1">
                  <a:sym typeface="Symbol" pitchFamily="18" charset="2"/>
                </a:rPr>
                <a:t></a:t>
              </a:r>
              <a:r>
                <a:rPr lang="en-US" altLang="zh-CN" sz="2800" i="1" baseline="-25000"/>
                <a:t>o</a:t>
              </a:r>
              <a:endParaRPr lang="en-US" altLang="zh-CN" sz="2800"/>
            </a:p>
          </p:txBody>
        </p:sp>
        <p:sp>
          <p:nvSpPr>
            <p:cNvPr id="89095" name="Rectangle 7"/>
            <p:cNvSpPr>
              <a:spLocks noChangeArrowheads="1"/>
            </p:cNvSpPr>
            <p:nvPr/>
          </p:nvSpPr>
          <p:spPr bwMode="auto">
            <a:xfrm>
              <a:off x="2832" y="25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 </a:t>
              </a:r>
              <a:r>
                <a:rPr lang="en-US" altLang="zh-CN" sz="2800" i="1">
                  <a:sym typeface="Symbol" pitchFamily="18" charset="2"/>
                </a:rPr>
                <a:t></a:t>
              </a:r>
              <a:r>
                <a:rPr lang="en-US" altLang="zh-CN" sz="2800" i="1" baseline="-25000"/>
                <a:t>i</a:t>
              </a:r>
            </a:p>
          </p:txBody>
        </p:sp>
        <p:sp>
          <p:nvSpPr>
            <p:cNvPr id="89096" name="Line 8"/>
            <p:cNvSpPr>
              <a:spLocks noChangeShapeType="1"/>
            </p:cNvSpPr>
            <p:nvPr/>
          </p:nvSpPr>
          <p:spPr bwMode="auto">
            <a:xfrm flipH="1">
              <a:off x="1324" y="2436"/>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9"/>
            <p:cNvSpPr>
              <a:spLocks noChangeShapeType="1"/>
            </p:cNvSpPr>
            <p:nvPr/>
          </p:nvSpPr>
          <p:spPr bwMode="auto">
            <a:xfrm>
              <a:off x="2304" y="2448"/>
              <a:ext cx="72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10"/>
            <p:cNvSpPr>
              <a:spLocks noChangeShapeType="1"/>
            </p:cNvSpPr>
            <p:nvPr/>
          </p:nvSpPr>
          <p:spPr bwMode="auto">
            <a:xfrm flipH="1">
              <a:off x="211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11"/>
            <p:cNvSpPr>
              <a:spLocks noChangeShapeType="1"/>
            </p:cNvSpPr>
            <p:nvPr/>
          </p:nvSpPr>
          <p:spPr bwMode="auto">
            <a:xfrm>
              <a:off x="3792"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Rectangle 12"/>
            <p:cNvSpPr>
              <a:spLocks noChangeArrowheads="1"/>
            </p:cNvSpPr>
            <p:nvPr/>
          </p:nvSpPr>
          <p:spPr bwMode="auto">
            <a:xfrm>
              <a:off x="528" y="3072"/>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i</a:t>
              </a:r>
              <a:r>
                <a:rPr lang="en-US" altLang="zh-CN" sz="2800" i="1"/>
                <a:t> </a:t>
              </a:r>
              <a:r>
                <a:rPr lang="en-US" altLang="zh-CN" sz="2800"/>
                <a:t>: </a:t>
              </a:r>
              <a:r>
                <a:rPr lang="en-US" altLang="zh-CN" sz="2800" i="1"/>
                <a:t>pointer</a:t>
              </a:r>
              <a:r>
                <a:rPr lang="en-US" altLang="zh-CN" sz="2800"/>
                <a:t>(</a:t>
              </a:r>
              <a:r>
                <a:rPr lang="en-US" altLang="zh-CN" sz="2800" i="1">
                  <a:sym typeface="Symbol" pitchFamily="18" charset="2"/>
                </a:rPr>
                <a:t></a:t>
              </a:r>
              <a:r>
                <a:rPr lang="en-US" altLang="zh-CN" sz="2800" i="1" baseline="-25000"/>
                <a:t>i</a:t>
              </a:r>
              <a:r>
                <a:rPr lang="en-US" altLang="zh-CN" sz="2800"/>
                <a:t>)</a:t>
              </a:r>
              <a:r>
                <a:rPr lang="en-US" altLang="zh-CN" sz="2800">
                  <a:sym typeface="Symbol" pitchFamily="18" charset="2"/>
                </a:rPr>
                <a:t></a:t>
              </a:r>
              <a:r>
                <a:rPr lang="en-US" altLang="zh-CN" sz="2800" i="1"/>
                <a:t> </a:t>
              </a:r>
              <a:r>
                <a:rPr lang="en-US" altLang="zh-CN" sz="2800" i="1">
                  <a:sym typeface="Symbol" pitchFamily="18" charset="2"/>
                </a:rPr>
                <a:t></a:t>
              </a:r>
              <a:r>
                <a:rPr lang="en-US" altLang="zh-CN" sz="2800" i="1" baseline="-25000"/>
                <a:t>i</a:t>
              </a:r>
              <a:endParaRPr lang="en-US" altLang="zh-CN" sz="2800" i="1"/>
            </a:p>
          </p:txBody>
        </p:sp>
        <p:sp>
          <p:nvSpPr>
            <p:cNvPr id="89101" name="Rectangle 13"/>
            <p:cNvSpPr>
              <a:spLocks noChangeArrowheads="1"/>
            </p:cNvSpPr>
            <p:nvPr/>
          </p:nvSpPr>
          <p:spPr bwMode="auto">
            <a:xfrm>
              <a:off x="3024" y="3072"/>
              <a:ext cx="25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q</a:t>
              </a:r>
              <a:r>
                <a:rPr lang="en-US" altLang="zh-CN" sz="2800"/>
                <a:t>: </a:t>
              </a:r>
              <a:r>
                <a:rPr lang="en-US" altLang="zh-CN" sz="2800" i="1"/>
                <a:t>pointer</a:t>
              </a:r>
              <a:r>
                <a:rPr lang="en-US" altLang="zh-CN" sz="2800"/>
                <a:t>(</a:t>
              </a:r>
              <a:r>
                <a:rPr lang="en-US" altLang="zh-CN" sz="2800" i="1"/>
                <a:t>pointer</a:t>
              </a:r>
              <a:r>
                <a:rPr lang="en-US" altLang="zh-CN" sz="2800"/>
                <a:t>(</a:t>
              </a:r>
              <a:r>
                <a:rPr lang="en-US" altLang="zh-CN" sz="2800" i="1"/>
                <a:t>integer</a:t>
              </a:r>
              <a:r>
                <a:rPr lang="en-US" altLang="zh-CN" sz="2800"/>
                <a:t>))</a:t>
              </a:r>
            </a:p>
          </p:txBody>
        </p:sp>
        <p:sp>
          <p:nvSpPr>
            <p:cNvPr id="89102" name="Rectangle 14"/>
            <p:cNvSpPr>
              <a:spLocks noChangeArrowheads="1"/>
            </p:cNvSpPr>
            <p:nvPr/>
          </p:nvSpPr>
          <p:spPr bwMode="auto">
            <a:xfrm>
              <a:off x="1008" y="364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deref(deref</a:t>
              </a:r>
              <a:r>
                <a:rPr lang="en-US" altLang="zh-CN" sz="2800" i="1" baseline="-25000"/>
                <a:t> </a:t>
              </a:r>
              <a:r>
                <a:rPr lang="en-US" altLang="zh-CN" sz="2800"/>
                <a:t>(</a:t>
              </a:r>
              <a:r>
                <a:rPr lang="en-US" altLang="zh-CN" sz="2800" i="1"/>
                <a:t>q</a:t>
              </a:r>
              <a:r>
                <a:rPr lang="en-US" altLang="zh-CN" sz="2800"/>
                <a:t> ))</a:t>
              </a:r>
              <a:r>
                <a:rPr lang="zh-CN" altLang="en-US" sz="2800"/>
                <a:t>的带标记的语法树</a:t>
              </a: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90115"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sz="2800" b="1" smtClean="0">
                <a:latin typeface="宋体" charset="-122"/>
              </a:rPr>
              <a:t>检查多态函数的翻译方案</a:t>
            </a:r>
          </a:p>
          <a:p>
            <a:pPr>
              <a:lnSpc>
                <a:spcPct val="90000"/>
              </a:lnSpc>
              <a:buFontTx/>
              <a:buNone/>
            </a:pPr>
            <a:r>
              <a:rPr lang="en-US" altLang="zh-CN" b="1" i="1" smtClean="0"/>
              <a:t>E</a:t>
            </a:r>
            <a:r>
              <a:rPr lang="en-US" altLang="zh-CN" b="1" smtClean="0">
                <a:sym typeface="Symbol" pitchFamily="18" charset="2"/>
              </a:rPr>
              <a:t></a:t>
            </a:r>
            <a:r>
              <a:rPr lang="en-US" altLang="zh-CN" b="1" i="1" smtClean="0"/>
              <a:t>E</a:t>
            </a:r>
            <a:r>
              <a:rPr lang="en-US" altLang="zh-CN" b="1" baseline="-30000" smtClean="0"/>
              <a:t>1 </a:t>
            </a:r>
            <a:r>
              <a:rPr lang="en-US" altLang="zh-CN" b="1" smtClean="0"/>
              <a:t>(</a:t>
            </a:r>
            <a:r>
              <a:rPr lang="en-US" altLang="zh-CN" b="1" i="1" smtClean="0"/>
              <a:t>E</a:t>
            </a:r>
            <a:r>
              <a:rPr lang="en-US" altLang="zh-CN" b="1" baseline="-30000" smtClean="0"/>
              <a:t>2 </a:t>
            </a:r>
            <a:r>
              <a:rPr lang="en-US" altLang="zh-CN" b="1" smtClean="0"/>
              <a:t>)</a:t>
            </a:r>
          </a:p>
          <a:p>
            <a:pPr>
              <a:lnSpc>
                <a:spcPct val="90000"/>
              </a:lnSpc>
              <a:buFontTx/>
              <a:buNone/>
            </a:pPr>
            <a:r>
              <a:rPr lang="en-US" altLang="zh-CN" b="1" smtClean="0"/>
              <a:t>		{</a:t>
            </a:r>
            <a:r>
              <a:rPr lang="en-US" altLang="zh-CN" b="1" i="1" smtClean="0"/>
              <a:t>p</a:t>
            </a:r>
            <a:r>
              <a:rPr lang="en-US" altLang="zh-CN" b="1" smtClean="0"/>
              <a:t> = </a:t>
            </a:r>
            <a:r>
              <a:rPr lang="en-US" altLang="zh-CN" b="1" i="1" smtClean="0"/>
              <a:t>mkleaf</a:t>
            </a:r>
            <a:r>
              <a:rPr lang="en-US" altLang="zh-CN" b="1" smtClean="0"/>
              <a:t> (</a:t>
            </a:r>
            <a:r>
              <a:rPr lang="en-US" altLang="zh-CN" b="1" i="1" smtClean="0"/>
              <a:t>newtypevar</a:t>
            </a:r>
            <a:r>
              <a:rPr lang="en-US" altLang="zh-CN" b="1" smtClean="0"/>
              <a:t>);</a:t>
            </a:r>
          </a:p>
          <a:p>
            <a:pPr algn="just">
              <a:lnSpc>
                <a:spcPct val="90000"/>
              </a:lnSpc>
              <a:buFontTx/>
              <a:buNone/>
            </a:pPr>
            <a:r>
              <a:rPr lang="en-US" altLang="zh-CN" b="1" i="1" smtClean="0"/>
              <a:t>		unify </a:t>
            </a:r>
            <a:r>
              <a:rPr lang="en-US" altLang="zh-CN" b="1" smtClean="0"/>
              <a:t>(</a:t>
            </a:r>
            <a:r>
              <a:rPr lang="en-US" altLang="zh-CN" b="1" i="1" smtClean="0"/>
              <a:t>E</a:t>
            </a:r>
            <a:r>
              <a:rPr lang="en-US" altLang="zh-CN" b="1" baseline="-30000" smtClean="0"/>
              <a:t>1</a:t>
            </a:r>
            <a:r>
              <a:rPr lang="en-US" altLang="zh-CN" b="1" smtClean="0"/>
              <a:t>. </a:t>
            </a:r>
            <a:r>
              <a:rPr lang="en-US" altLang="zh-CN" b="1" i="1" smtClean="0"/>
              <a:t>type</a:t>
            </a:r>
            <a:r>
              <a:rPr lang="en-US" altLang="zh-CN" b="1" smtClean="0"/>
              <a:t>, </a:t>
            </a:r>
            <a:r>
              <a:rPr lang="en-US" altLang="zh-CN" b="1" i="1" smtClean="0"/>
              <a:t>mknode</a:t>
            </a:r>
            <a:r>
              <a:rPr lang="en-US" altLang="zh-CN" b="1" smtClean="0"/>
              <a:t> ( ‘</a:t>
            </a:r>
            <a:r>
              <a:rPr lang="en-US" altLang="zh-CN" b="1" smtClean="0">
                <a:sym typeface="Symbol" pitchFamily="18" charset="2"/>
              </a:rPr>
              <a:t></a:t>
            </a:r>
            <a:r>
              <a:rPr lang="en-US" altLang="zh-CN" b="1" smtClean="0"/>
              <a:t>’, </a:t>
            </a:r>
            <a:r>
              <a:rPr lang="en-US" altLang="zh-CN" b="1" i="1" smtClean="0"/>
              <a:t>E</a:t>
            </a:r>
            <a:r>
              <a:rPr lang="en-US" altLang="zh-CN" b="1" baseline="-30000" smtClean="0"/>
              <a:t>2</a:t>
            </a:r>
            <a:r>
              <a:rPr lang="en-US" altLang="zh-CN" b="1" smtClean="0"/>
              <a:t>.</a:t>
            </a:r>
            <a:r>
              <a:rPr lang="en-US" altLang="zh-CN" b="1" i="1" smtClean="0"/>
              <a:t>type</a:t>
            </a:r>
            <a:r>
              <a:rPr lang="en-US" altLang="zh-CN" b="1" smtClean="0"/>
              <a:t>, </a:t>
            </a:r>
            <a:r>
              <a:rPr lang="en-US" altLang="zh-CN" b="1" i="1" smtClean="0"/>
              <a:t>p</a:t>
            </a:r>
            <a:r>
              <a:rPr lang="en-US" altLang="zh-CN" b="1" smtClean="0"/>
              <a:t>) ); </a:t>
            </a:r>
          </a:p>
          <a:p>
            <a:pPr algn="just">
              <a:lnSpc>
                <a:spcPct val="90000"/>
              </a:lnSpc>
              <a:buFontTx/>
              <a:buNone/>
            </a:pPr>
            <a:r>
              <a:rPr lang="en-US" altLang="zh-CN" b="1" smtClean="0"/>
              <a:t>		</a:t>
            </a:r>
            <a:r>
              <a:rPr lang="en-US" altLang="zh-CN" b="1" i="1" smtClean="0"/>
              <a:t>E</a:t>
            </a:r>
            <a:r>
              <a:rPr lang="en-US" altLang="zh-CN" b="1" smtClean="0"/>
              <a:t>. </a:t>
            </a:r>
            <a:r>
              <a:rPr lang="en-US" altLang="zh-CN" b="1" i="1" smtClean="0"/>
              <a:t>type</a:t>
            </a:r>
            <a:r>
              <a:rPr lang="en-US" altLang="zh-CN" b="1" smtClean="0"/>
              <a:t> = </a:t>
            </a:r>
            <a:r>
              <a:rPr lang="en-US" altLang="zh-CN" b="1" i="1" smtClean="0"/>
              <a:t>p</a:t>
            </a:r>
            <a:r>
              <a:rPr lang="en-US" altLang="zh-CN" b="1" smtClean="0"/>
              <a:t>}</a:t>
            </a:r>
          </a:p>
          <a:p>
            <a:pPr algn="just">
              <a:lnSpc>
                <a:spcPct val="90000"/>
              </a:lnSpc>
              <a:buFontTx/>
              <a:buNone/>
            </a:pPr>
            <a:r>
              <a:rPr lang="en-US" altLang="zh-CN" b="1" i="1" smtClean="0"/>
              <a:t>E </a:t>
            </a:r>
            <a:r>
              <a:rPr lang="en-US" altLang="zh-CN" b="1" smtClean="0">
                <a:sym typeface="Symbol" pitchFamily="18" charset="2"/>
              </a:rPr>
              <a:t></a:t>
            </a:r>
            <a:r>
              <a:rPr lang="en-US" altLang="zh-CN" b="1" smtClean="0"/>
              <a:t> </a:t>
            </a:r>
            <a:r>
              <a:rPr lang="en-US" altLang="zh-CN" b="1" i="1" smtClean="0"/>
              <a:t>E</a:t>
            </a:r>
            <a:r>
              <a:rPr lang="en-US" altLang="zh-CN" b="1" baseline="-30000" smtClean="0"/>
              <a:t>1</a:t>
            </a:r>
            <a:r>
              <a:rPr lang="en-US" altLang="zh-CN" b="1" smtClean="0"/>
              <a:t>, </a:t>
            </a:r>
            <a:r>
              <a:rPr lang="en-US" altLang="zh-CN" b="1" i="1" smtClean="0"/>
              <a:t>E</a:t>
            </a:r>
            <a:r>
              <a:rPr lang="en-US" altLang="zh-CN" b="1" baseline="-30000" smtClean="0"/>
              <a:t>2</a:t>
            </a:r>
          </a:p>
          <a:p>
            <a:pPr algn="just">
              <a:lnSpc>
                <a:spcPct val="90000"/>
              </a:lnSpc>
              <a:buFontTx/>
              <a:buNone/>
            </a:pPr>
            <a:r>
              <a:rPr lang="en-US" altLang="zh-CN" b="1" baseline="-30000" smtClean="0"/>
              <a:t>		</a:t>
            </a:r>
            <a:r>
              <a:rPr lang="en-US" altLang="zh-CN" b="1" smtClean="0"/>
              <a:t>{</a:t>
            </a:r>
            <a:r>
              <a:rPr lang="en-US" altLang="zh-CN" b="1" i="1" smtClean="0"/>
              <a:t>E</a:t>
            </a:r>
            <a:r>
              <a:rPr lang="en-US" altLang="zh-CN" b="1" smtClean="0"/>
              <a:t>. </a:t>
            </a:r>
            <a:r>
              <a:rPr lang="en-US" altLang="zh-CN" b="1" i="1" smtClean="0"/>
              <a:t>type</a:t>
            </a:r>
            <a:r>
              <a:rPr lang="en-US" altLang="zh-CN" b="1" smtClean="0"/>
              <a:t> = </a:t>
            </a:r>
            <a:r>
              <a:rPr lang="en-US" altLang="zh-CN" b="1" i="1" smtClean="0"/>
              <a:t>mknode</a:t>
            </a:r>
            <a:r>
              <a:rPr lang="en-US" altLang="zh-CN" b="1" smtClean="0"/>
              <a:t> ( ‘</a:t>
            </a:r>
            <a:r>
              <a:rPr lang="en-US" altLang="zh-CN" b="1" smtClean="0">
                <a:sym typeface="Symbol" pitchFamily="18" charset="2"/>
              </a:rPr>
              <a:t></a:t>
            </a:r>
            <a:r>
              <a:rPr lang="en-US" altLang="zh-CN" b="1" smtClean="0"/>
              <a:t>’, </a:t>
            </a:r>
            <a:r>
              <a:rPr lang="en-US" altLang="zh-CN" b="1" i="1" smtClean="0"/>
              <a:t>E</a:t>
            </a:r>
            <a:r>
              <a:rPr lang="en-US" altLang="zh-CN" b="1" baseline="-30000" smtClean="0"/>
              <a:t>1</a:t>
            </a:r>
            <a:r>
              <a:rPr lang="en-US" altLang="zh-CN" b="1" smtClean="0"/>
              <a:t>.</a:t>
            </a:r>
            <a:r>
              <a:rPr lang="en-US" altLang="zh-CN" b="1" i="1" smtClean="0"/>
              <a:t>type</a:t>
            </a:r>
            <a:r>
              <a:rPr lang="en-US" altLang="zh-CN" b="1" smtClean="0"/>
              <a:t> ,</a:t>
            </a:r>
            <a:r>
              <a:rPr lang="en-US" altLang="zh-CN" b="1" i="1" smtClean="0"/>
              <a:t> E</a:t>
            </a:r>
            <a:r>
              <a:rPr lang="en-US" altLang="zh-CN" b="1" baseline="-30000" smtClean="0"/>
              <a:t>2</a:t>
            </a:r>
            <a:r>
              <a:rPr lang="en-US" altLang="zh-CN" b="1" smtClean="0"/>
              <a:t>.</a:t>
            </a:r>
            <a:r>
              <a:rPr lang="en-US" altLang="zh-CN" b="1" i="1" smtClean="0"/>
              <a:t>type</a:t>
            </a:r>
            <a:r>
              <a:rPr lang="en-US" altLang="zh-CN" b="1" smtClean="0"/>
              <a:t>)}</a:t>
            </a:r>
          </a:p>
          <a:p>
            <a:pPr algn="just">
              <a:lnSpc>
                <a:spcPct val="90000"/>
              </a:lnSpc>
              <a:buFontTx/>
              <a:buNone/>
            </a:pPr>
            <a:r>
              <a:rPr lang="en-US" altLang="zh-CN" b="1" i="1" smtClean="0"/>
              <a:t>E </a:t>
            </a:r>
            <a:r>
              <a:rPr lang="en-US" altLang="zh-CN" b="1" smtClean="0">
                <a:sym typeface="Symbol" pitchFamily="18" charset="2"/>
              </a:rPr>
              <a:t></a:t>
            </a:r>
            <a:r>
              <a:rPr lang="en-US" altLang="zh-CN" b="1" smtClean="0"/>
              <a:t> id	</a:t>
            </a:r>
          </a:p>
          <a:p>
            <a:pPr algn="just">
              <a:lnSpc>
                <a:spcPct val="90000"/>
              </a:lnSpc>
              <a:buFontTx/>
              <a:buNone/>
            </a:pPr>
            <a:r>
              <a:rPr lang="en-US" altLang="zh-CN" b="1" smtClean="0"/>
              <a:t>		{</a:t>
            </a:r>
            <a:r>
              <a:rPr lang="en-US" altLang="zh-CN" b="1" i="1" smtClean="0"/>
              <a:t>E</a:t>
            </a:r>
            <a:r>
              <a:rPr lang="en-US" altLang="zh-CN" b="1" smtClean="0"/>
              <a:t>. </a:t>
            </a:r>
            <a:r>
              <a:rPr lang="en-US" altLang="zh-CN" b="1" i="1" smtClean="0"/>
              <a:t>type</a:t>
            </a:r>
            <a:r>
              <a:rPr lang="en-US" altLang="zh-CN" b="1" smtClean="0"/>
              <a:t> = </a:t>
            </a:r>
            <a:r>
              <a:rPr lang="en-US" altLang="zh-CN" b="1" i="1" smtClean="0"/>
              <a:t>fresh</a:t>
            </a:r>
            <a:r>
              <a:rPr lang="en-US" altLang="zh-CN" b="1" smtClean="0"/>
              <a:t> (</a:t>
            </a:r>
            <a:r>
              <a:rPr lang="en-US" altLang="zh-CN" b="1" i="1" smtClean="0"/>
              <a:t>lookup</a:t>
            </a:r>
            <a:r>
              <a:rPr lang="en-US" altLang="zh-CN" b="1" smtClean="0"/>
              <a:t>(id.</a:t>
            </a:r>
            <a:r>
              <a:rPr lang="en-US" altLang="zh-CN" b="1" i="1" smtClean="0"/>
              <a:t>entry</a:t>
            </a:r>
            <a:r>
              <a:rPr lang="en-US" altLang="zh-CN" b="1" smtClean="0"/>
              <a:t>))}</a:t>
            </a:r>
            <a:endParaRPr lang="zh-CN" altLang="en-US" b="1"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grpSp>
        <p:nvGrpSpPr>
          <p:cNvPr id="91139" name="Group 15"/>
          <p:cNvGrpSpPr>
            <a:grpSpLocks/>
          </p:cNvGrpSpPr>
          <p:nvPr/>
        </p:nvGrpSpPr>
        <p:grpSpPr bwMode="auto">
          <a:xfrm>
            <a:off x="0" y="4876800"/>
            <a:ext cx="8763000" cy="1981200"/>
            <a:chOff x="0" y="2160"/>
            <a:chExt cx="5520" cy="1248"/>
          </a:xfrm>
        </p:grpSpPr>
        <p:sp>
          <p:nvSpPr>
            <p:cNvPr id="91163" name="Rectangle 5"/>
            <p:cNvSpPr>
              <a:spLocks noChangeArrowheads="1"/>
            </p:cNvSpPr>
            <p:nvPr/>
          </p:nvSpPr>
          <p:spPr bwMode="auto">
            <a:xfrm>
              <a:off x="1728" y="216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a:t>
              </a:r>
              <a:r>
                <a:rPr lang="en-US" altLang="zh-CN" sz="2800" i="1">
                  <a:sym typeface="Symbol" pitchFamily="18" charset="2"/>
                </a:rPr>
                <a:t></a:t>
              </a:r>
              <a:r>
                <a:rPr lang="en-US" altLang="zh-CN" sz="2800" i="1" baseline="-25000"/>
                <a:t>o</a:t>
              </a:r>
            </a:p>
          </p:txBody>
        </p:sp>
        <p:sp>
          <p:nvSpPr>
            <p:cNvPr id="91164" name="Rectangle 6"/>
            <p:cNvSpPr>
              <a:spLocks noChangeArrowheads="1"/>
            </p:cNvSpPr>
            <p:nvPr/>
          </p:nvSpPr>
          <p:spPr bwMode="auto">
            <a:xfrm>
              <a:off x="0" y="2592"/>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deref</a:t>
              </a:r>
              <a:r>
                <a:rPr lang="en-US" altLang="zh-CN" sz="2800" i="1" baseline="-25000"/>
                <a:t>o</a:t>
              </a:r>
              <a:r>
                <a:rPr lang="en-US" altLang="zh-CN" sz="2800"/>
                <a:t>:</a:t>
              </a:r>
              <a:r>
                <a:rPr lang="en-US" altLang="zh-CN" sz="2800" i="1"/>
                <a:t>pointer</a:t>
              </a:r>
              <a:r>
                <a:rPr lang="en-US" altLang="zh-CN" sz="2800"/>
                <a:t>(</a:t>
              </a:r>
              <a:r>
                <a:rPr lang="en-US" altLang="zh-CN" sz="2800" i="1">
                  <a:sym typeface="Symbol" pitchFamily="18" charset="2"/>
                </a:rPr>
                <a:t></a:t>
              </a:r>
              <a:r>
                <a:rPr lang="en-US" altLang="zh-CN" sz="2800" i="1" baseline="-25000"/>
                <a:t>o</a:t>
              </a:r>
              <a:r>
                <a:rPr lang="en-US" altLang="zh-CN" sz="2800"/>
                <a:t>) </a:t>
              </a:r>
              <a:r>
                <a:rPr lang="en-US" altLang="zh-CN" sz="2800">
                  <a:sym typeface="Symbol" pitchFamily="18" charset="2"/>
                </a:rPr>
                <a:t></a:t>
              </a:r>
              <a:r>
                <a:rPr lang="en-US" altLang="zh-CN" sz="2800"/>
                <a:t> </a:t>
              </a:r>
              <a:r>
                <a:rPr lang="en-US" altLang="zh-CN" sz="2800" i="1">
                  <a:sym typeface="Symbol" pitchFamily="18" charset="2"/>
                </a:rPr>
                <a:t></a:t>
              </a:r>
              <a:r>
                <a:rPr lang="en-US" altLang="zh-CN" sz="2800" i="1" baseline="-25000"/>
                <a:t>o</a:t>
              </a:r>
              <a:endParaRPr lang="en-US" altLang="zh-CN" sz="2800"/>
            </a:p>
          </p:txBody>
        </p:sp>
        <p:sp>
          <p:nvSpPr>
            <p:cNvPr id="91165" name="Rectangle 7"/>
            <p:cNvSpPr>
              <a:spLocks noChangeArrowheads="1"/>
            </p:cNvSpPr>
            <p:nvPr/>
          </p:nvSpPr>
          <p:spPr bwMode="auto">
            <a:xfrm>
              <a:off x="2736" y="25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apply : </a:t>
              </a:r>
              <a:r>
                <a:rPr lang="en-US" altLang="zh-CN" sz="2800" i="1">
                  <a:sym typeface="Symbol" pitchFamily="18" charset="2"/>
                </a:rPr>
                <a:t></a:t>
              </a:r>
              <a:r>
                <a:rPr lang="en-US" altLang="zh-CN" sz="2800" i="1" baseline="-25000"/>
                <a:t>i</a:t>
              </a:r>
            </a:p>
          </p:txBody>
        </p:sp>
        <p:sp>
          <p:nvSpPr>
            <p:cNvPr id="91166" name="Line 8"/>
            <p:cNvSpPr>
              <a:spLocks noChangeShapeType="1"/>
            </p:cNvSpPr>
            <p:nvPr/>
          </p:nvSpPr>
          <p:spPr bwMode="auto">
            <a:xfrm flipH="1">
              <a:off x="1228" y="2436"/>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7" name="Line 9"/>
            <p:cNvSpPr>
              <a:spLocks noChangeShapeType="1"/>
            </p:cNvSpPr>
            <p:nvPr/>
          </p:nvSpPr>
          <p:spPr bwMode="auto">
            <a:xfrm>
              <a:off x="2208" y="2448"/>
              <a:ext cx="72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8" name="Line 10"/>
            <p:cNvSpPr>
              <a:spLocks noChangeShapeType="1"/>
            </p:cNvSpPr>
            <p:nvPr/>
          </p:nvSpPr>
          <p:spPr bwMode="auto">
            <a:xfrm flipH="1">
              <a:off x="2016"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9" name="Line 11"/>
            <p:cNvSpPr>
              <a:spLocks noChangeShapeType="1"/>
            </p:cNvSpPr>
            <p:nvPr/>
          </p:nvSpPr>
          <p:spPr bwMode="auto">
            <a:xfrm>
              <a:off x="3696" y="2880"/>
              <a:ext cx="69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0" name="Rectangle 12"/>
            <p:cNvSpPr>
              <a:spLocks noChangeArrowheads="1"/>
            </p:cNvSpPr>
            <p:nvPr/>
          </p:nvSpPr>
          <p:spPr bwMode="auto">
            <a:xfrm>
              <a:off x="432" y="3072"/>
              <a:ext cx="2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deref</a:t>
              </a:r>
              <a:r>
                <a:rPr lang="en-US" altLang="zh-CN" sz="2800" i="1" baseline="-25000"/>
                <a:t>i</a:t>
              </a:r>
              <a:r>
                <a:rPr lang="en-US" altLang="zh-CN" sz="2800" i="1"/>
                <a:t> </a:t>
              </a:r>
              <a:r>
                <a:rPr lang="en-US" altLang="zh-CN" sz="2800"/>
                <a:t>:</a:t>
              </a:r>
              <a:r>
                <a:rPr lang="en-US" altLang="zh-CN" sz="2800" i="1"/>
                <a:t> pointer</a:t>
              </a:r>
              <a:r>
                <a:rPr lang="en-US" altLang="zh-CN" sz="2800"/>
                <a:t>(</a:t>
              </a:r>
              <a:r>
                <a:rPr lang="en-US" altLang="zh-CN" sz="2800" i="1">
                  <a:sym typeface="Symbol" pitchFamily="18" charset="2"/>
                </a:rPr>
                <a:t></a:t>
              </a:r>
              <a:r>
                <a:rPr lang="en-US" altLang="zh-CN" sz="2800" i="1" baseline="-25000"/>
                <a:t>i</a:t>
              </a:r>
              <a:r>
                <a:rPr lang="en-US" altLang="zh-CN" sz="2800"/>
                <a:t>)</a:t>
              </a:r>
              <a:r>
                <a:rPr lang="en-US" altLang="zh-CN" sz="2800" i="1"/>
                <a:t> </a:t>
              </a:r>
              <a:r>
                <a:rPr lang="en-US" altLang="zh-CN" sz="2800">
                  <a:sym typeface="Symbol" pitchFamily="18" charset="2"/>
                </a:rPr>
                <a:t></a:t>
              </a:r>
              <a:r>
                <a:rPr lang="en-US" altLang="zh-CN" sz="2800" i="1"/>
                <a:t> </a:t>
              </a:r>
              <a:r>
                <a:rPr lang="en-US" altLang="zh-CN" sz="2800" i="1">
                  <a:sym typeface="Symbol" pitchFamily="18" charset="2"/>
                </a:rPr>
                <a:t></a:t>
              </a:r>
              <a:r>
                <a:rPr lang="en-US" altLang="zh-CN" sz="2800" i="1" baseline="-25000"/>
                <a:t>i</a:t>
              </a:r>
              <a:endParaRPr lang="en-US" altLang="zh-CN" sz="2800" i="1"/>
            </a:p>
          </p:txBody>
        </p:sp>
        <p:sp>
          <p:nvSpPr>
            <p:cNvPr id="91171" name="Rectangle 13"/>
            <p:cNvSpPr>
              <a:spLocks noChangeArrowheads="1"/>
            </p:cNvSpPr>
            <p:nvPr/>
          </p:nvSpPr>
          <p:spPr bwMode="auto">
            <a:xfrm>
              <a:off x="2928" y="3072"/>
              <a:ext cx="25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q: </a:t>
              </a:r>
              <a:r>
                <a:rPr lang="en-US" altLang="zh-CN" sz="2800" i="1"/>
                <a:t>pointer</a:t>
              </a:r>
              <a:r>
                <a:rPr lang="en-US" altLang="zh-CN" sz="2800"/>
                <a:t>(</a:t>
              </a:r>
              <a:r>
                <a:rPr lang="en-US" altLang="zh-CN" sz="2800" i="1"/>
                <a:t>pointer</a:t>
              </a:r>
              <a:r>
                <a:rPr lang="en-US" altLang="zh-CN" sz="2800"/>
                <a:t>(</a:t>
              </a:r>
              <a:r>
                <a:rPr lang="en-US" altLang="zh-CN" sz="2800" i="1"/>
                <a:t>integer</a:t>
              </a:r>
              <a:r>
                <a:rPr lang="en-US" altLang="zh-CN" sz="2800"/>
                <a:t>))</a:t>
              </a:r>
            </a:p>
          </p:txBody>
        </p:sp>
      </p:grpSp>
      <p:graphicFrame>
        <p:nvGraphicFramePr>
          <p:cNvPr id="1146929" name="Group 49"/>
          <p:cNvGraphicFramePr>
            <a:graphicFrameLocks noGrp="1"/>
          </p:cNvGraphicFramePr>
          <p:nvPr/>
        </p:nvGraphicFramePr>
        <p:xfrm>
          <a:off x="304800" y="1371600"/>
          <a:ext cx="8610600" cy="3581400"/>
        </p:xfrm>
        <a:graphic>
          <a:graphicData uri="http://schemas.openxmlformats.org/drawingml/2006/table">
            <a:tbl>
              <a:tblPr/>
              <a:tblGrid>
                <a:gridCol w="4953000"/>
                <a:gridCol w="36576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表</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达</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式</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类</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型</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charset="-122"/>
                          <a:ea typeface="宋体" charset="-122"/>
                        </a:rPr>
                        <a:t>代</a:t>
                      </a:r>
                      <a:r>
                        <a:rPr kumimoji="0" lang="zh-CN" altLang="en-US" sz="3200" b="1" i="0" u="none" strike="noStrike" cap="none" normalizeH="0" baseline="0" smtClean="0">
                          <a:ln>
                            <a:noFill/>
                          </a:ln>
                          <a:solidFill>
                            <a:schemeClr val="tx1"/>
                          </a:solidFill>
                          <a:effectLst/>
                          <a:latin typeface="Times New Roman" pitchFamily="18" charset="0"/>
                          <a:ea typeface="宋体" charset="-122"/>
                        </a:rPr>
                        <a:t>  </a:t>
                      </a:r>
                      <a:r>
                        <a:rPr kumimoji="0" lang="zh-CN" altLang="en-US" sz="3200" b="1" i="0" u="none" strike="noStrike" cap="none" normalizeH="0" baseline="0" smtClean="0">
                          <a:ln>
                            <a:noFill/>
                          </a:ln>
                          <a:solidFill>
                            <a:schemeClr val="tx1"/>
                          </a:solidFill>
                          <a:effectLst/>
                          <a:latin typeface="宋体" charset="-122"/>
                          <a:ea typeface="宋体" charset="-122"/>
                        </a:rPr>
                        <a:t>换</a:t>
                      </a:r>
                      <a:r>
                        <a:rPr kumimoji="0" lang="zh-CN" altLang="en-US" sz="3200" b="0" i="0" u="none" strike="noStrike" cap="none" normalizeH="0" baseline="0" smtClean="0">
                          <a:ln>
                            <a:noFill/>
                          </a:ln>
                          <a:solidFill>
                            <a:schemeClr val="tx1"/>
                          </a:solidFill>
                          <a:effectLst/>
                          <a:latin typeface="Times New Roman" pitchFamily="18" charset="0"/>
                          <a:ea typeface="宋体"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q : </a:t>
                      </a:r>
                      <a:r>
                        <a:rPr kumimoji="0" lang="en-US" altLang="zh-CN" sz="3200" b="1" i="1" u="none" strike="noStrike" cap="none" normalizeH="0" baseline="0" smtClean="0">
                          <a:ln>
                            <a:noFill/>
                          </a:ln>
                          <a:solidFill>
                            <a:schemeClr val="tx1"/>
                          </a:solidFill>
                          <a:effectLst/>
                          <a:latin typeface="Times New Roman" pitchFamily="18" charset="0"/>
                          <a:ea typeface="宋体" charset="-122"/>
                        </a:rPr>
                        <a:t>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deref</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deref</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q</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 </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 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deref</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o</a:t>
                      </a:r>
                      <a:r>
                        <a:rPr kumimoji="0" lang="en-US" altLang="zh-CN" sz="3200" b="1" i="0" u="none" strike="noStrike" cap="none" normalizeH="0" baseline="0" smtClean="0">
                          <a:ln>
                            <a:noFill/>
                          </a:ln>
                          <a:solidFill>
                            <a:schemeClr val="tx1"/>
                          </a:solidFill>
                          <a:effectLst/>
                          <a:latin typeface="Times New Roman" pitchFamily="18" charset="0"/>
                          <a:ea typeface="宋体" charset="-122"/>
                        </a:rPr>
                        <a:t> : </a:t>
                      </a:r>
                      <a:r>
                        <a:rPr kumimoji="0" lang="en-US" altLang="zh-CN" sz="3200" b="1" i="1" u="none" strike="noStrike" cap="none" normalizeH="0" baseline="0" smtClean="0">
                          <a:ln>
                            <a:noFill/>
                          </a:ln>
                          <a:solidFill>
                            <a:schemeClr val="tx1"/>
                          </a:solidFill>
                          <a:effectLst/>
                          <a:latin typeface="Times New Roman" pitchFamily="18" charset="0"/>
                          <a:ea typeface="宋体" charset="-122"/>
                        </a:rPr>
                        <a:t>pointer</a:t>
                      </a:r>
                      <a:r>
                        <a:rPr kumimoji="0" lang="en-US" altLang="zh-CN" sz="3200" b="1" i="0" u="none" strike="noStrike" cap="none" normalizeH="0" baseline="0" smtClean="0">
                          <a:ln>
                            <a:noFill/>
                          </a:ln>
                          <a:solidFill>
                            <a:schemeClr val="tx1"/>
                          </a:solidFill>
                          <a:effectLst/>
                          <a:latin typeface="Times New Roman" pitchFamily="18" charset="0"/>
                          <a:ea typeface="宋体" charset="-122"/>
                        </a:rPr>
                        <a:t>(</a:t>
                      </a:r>
                      <a:r>
                        <a:rPr kumimoji="0" lang="en-US" altLang="zh-CN"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o</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o</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Times New Roman" pitchFamily="18" charset="0"/>
                          <a:ea typeface="宋体" charset="-122"/>
                        </a:rPr>
                        <a:t>deref</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o</a:t>
                      </a:r>
                      <a:r>
                        <a:rPr kumimoji="0" lang="en-US" altLang="zh-CN" sz="3200" b="1" i="0" u="none" strike="noStrike" cap="none" normalizeH="0" baseline="0" smtClean="0">
                          <a:ln>
                            <a:noFill/>
                          </a:ln>
                          <a:solidFill>
                            <a:schemeClr val="tx1"/>
                          </a:solidFill>
                          <a:effectLst/>
                          <a:latin typeface="Times New Roman" pitchFamily="18" charset="0"/>
                          <a:ea typeface="宋体" charset="-122"/>
                        </a:rPr>
                        <a:t>(deref</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i </a:t>
                      </a:r>
                      <a:r>
                        <a:rPr kumimoji="0" lang="en-US" altLang="zh-CN" sz="3200" b="1" i="0" u="none" strike="noStrike" cap="none" normalizeH="0" baseline="0" smtClean="0">
                          <a:ln>
                            <a:noFill/>
                          </a:ln>
                          <a:solidFill>
                            <a:schemeClr val="tx1"/>
                          </a:solidFill>
                          <a:effectLst/>
                          <a:latin typeface="Times New Roman" pitchFamily="18" charset="0"/>
                          <a:ea typeface="宋体" charset="-122"/>
                        </a:rPr>
                        <a:t>(q)) : </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32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3200" b="1" i="1" u="none" strike="noStrike" cap="none" normalizeH="0" baseline="-30000" smtClean="0">
                          <a:ln>
                            <a:noFill/>
                          </a:ln>
                          <a:solidFill>
                            <a:schemeClr val="tx1"/>
                          </a:solidFill>
                          <a:effectLst/>
                          <a:latin typeface="Times New Roman" pitchFamily="18" charset="0"/>
                          <a:ea typeface="宋体" charset="-122"/>
                        </a:rPr>
                        <a:t>o </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r>
                        <a:rPr kumimoji="0" lang="en-US" altLang="zh-CN" sz="32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32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32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92163" name="Rectangle 3"/>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latin typeface="宋体" charset="-122"/>
              </a:rPr>
              <a:t>确定表长度的</a:t>
            </a:r>
            <a:r>
              <a:rPr lang="en-US" altLang="zh-CN" b="1" smtClean="0"/>
              <a:t>ML</a:t>
            </a:r>
            <a:r>
              <a:rPr lang="zh-CN" altLang="en-US" b="1" smtClean="0">
                <a:latin typeface="宋体" charset="-122"/>
              </a:rPr>
              <a:t>函数</a:t>
            </a:r>
            <a:endParaRPr lang="zh-CN" altLang="en-US" b="1" smtClean="0"/>
          </a:p>
          <a:p>
            <a:pPr>
              <a:lnSpc>
                <a:spcPct val="90000"/>
              </a:lnSpc>
              <a:buFontTx/>
              <a:buNone/>
            </a:pPr>
            <a:r>
              <a:rPr lang="en-US" altLang="zh-CN" b="1" smtClean="0"/>
              <a:t>fun length (lptr) =</a:t>
            </a:r>
          </a:p>
          <a:p>
            <a:pPr>
              <a:lnSpc>
                <a:spcPct val="90000"/>
              </a:lnSpc>
              <a:buFontTx/>
              <a:buNone/>
            </a:pPr>
            <a:r>
              <a:rPr lang="en-US" altLang="zh-CN" b="1" smtClean="0"/>
              <a:t>	if null (lptr) then 0</a:t>
            </a:r>
          </a:p>
          <a:p>
            <a:pPr>
              <a:lnSpc>
                <a:spcPct val="90000"/>
              </a:lnSpc>
              <a:buFontTx/>
              <a:buNone/>
            </a:pPr>
            <a:r>
              <a:rPr lang="en-US" altLang="zh-CN" b="1" smtClean="0"/>
              <a:t>	else length (tl (lptr)) + 1; </a:t>
            </a:r>
          </a:p>
          <a:p>
            <a:pPr>
              <a:lnSpc>
                <a:spcPct val="90000"/>
              </a:lnSpc>
              <a:buFontTx/>
              <a:buNone/>
            </a:pPr>
            <a:endParaRPr lang="zh-CN" altLang="en-US" b="1" smtClean="0"/>
          </a:p>
          <a:p>
            <a:pPr>
              <a:lnSpc>
                <a:spcPct val="90000"/>
              </a:lnSpc>
              <a:buFontTx/>
              <a:buNone/>
            </a:pPr>
            <a:r>
              <a:rPr lang="zh-CN" altLang="en-US" b="1" smtClean="0"/>
              <a:t>为完成类型检查</a:t>
            </a:r>
          </a:p>
          <a:p>
            <a:pPr lvl="1">
              <a:lnSpc>
                <a:spcPct val="90000"/>
              </a:lnSpc>
            </a:pPr>
            <a:r>
              <a:rPr lang="zh-CN" altLang="en-US" b="1" smtClean="0"/>
              <a:t>把它用抽象语言来改写（见下一页）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228600"/>
            <a:ext cx="8610600" cy="1143000"/>
          </a:xfrm>
        </p:spPr>
        <p:txBody>
          <a:bodyPr/>
          <a:lstStyle/>
          <a:p>
            <a:r>
              <a:rPr lang="zh-CN" altLang="en-US" b="1" smtClean="0"/>
              <a:t>5.1</a:t>
            </a:r>
            <a:r>
              <a:rPr lang="zh-CN" altLang="en-US" b="1" smtClean="0">
                <a:latin typeface="宋体" charset="-122"/>
              </a:rPr>
              <a:t> </a:t>
            </a:r>
            <a:r>
              <a:rPr lang="zh-CN" altLang="en-US" b="1" smtClean="0"/>
              <a:t>类型在编程语言中的作用</a:t>
            </a:r>
          </a:p>
        </p:txBody>
      </p:sp>
      <p:sp>
        <p:nvSpPr>
          <p:cNvPr id="10243"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5.1.</a:t>
            </a:r>
            <a:r>
              <a:rPr lang="en-US" altLang="zh-CN" b="1" smtClean="0"/>
              <a:t>2 </a:t>
            </a:r>
            <a:r>
              <a:rPr lang="zh-CN" altLang="en-US" b="1" smtClean="0"/>
              <a:t>类型化语言和类型系统</a:t>
            </a:r>
          </a:p>
          <a:p>
            <a:pPr>
              <a:buFontTx/>
              <a:buNone/>
            </a:pPr>
            <a:r>
              <a:rPr lang="en-US" altLang="zh-CN" b="1" smtClean="0"/>
              <a:t>4</a:t>
            </a:r>
            <a:r>
              <a:rPr lang="zh-CN" altLang="en-US" b="1" smtClean="0"/>
              <a:t>、类型化的语言</a:t>
            </a:r>
          </a:p>
          <a:p>
            <a:r>
              <a:rPr lang="zh-CN" altLang="en-US" sz="2800" b="1" smtClean="0"/>
              <a:t>变量的类型</a:t>
            </a:r>
            <a:endParaRPr lang="zh-CN" altLang="en-US" sz="2800" b="1" smtClean="0">
              <a:latin typeface="宋体" charset="-122"/>
            </a:endParaRPr>
          </a:p>
          <a:p>
            <a:pPr lvl="1"/>
            <a:r>
              <a:rPr lang="zh-CN" altLang="en-US" sz="2400" b="1" smtClean="0"/>
              <a:t>变量在程序执行期间的取值范围</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93187" name="Rectangle 3"/>
          <p:cNvSpPr>
            <a:spLocks noGrp="1" noChangeArrowheads="1"/>
          </p:cNvSpPr>
          <p:nvPr>
            <p:ph idx="1"/>
          </p:nvPr>
        </p:nvSpPr>
        <p:spPr>
          <a:xfrm>
            <a:off x="287338" y="1438275"/>
            <a:ext cx="8564562" cy="5399088"/>
          </a:xfrm>
          <a:noFill/>
        </p:spPr>
        <p:txBody>
          <a:bodyPr/>
          <a:lstStyle/>
          <a:p>
            <a:pPr>
              <a:lnSpc>
                <a:spcPct val="90000"/>
              </a:lnSpc>
              <a:buFontTx/>
              <a:buNone/>
            </a:pPr>
            <a:r>
              <a:rPr lang="en-US" altLang="zh-CN" sz="2800" b="1" smtClean="0"/>
              <a:t>length : </a:t>
            </a:r>
            <a:r>
              <a:rPr lang="en-US" altLang="zh-CN" sz="2800" b="1" i="1" smtClean="0">
                <a:sym typeface="Symbol" pitchFamily="18" charset="2"/>
              </a:rPr>
              <a:t></a:t>
            </a:r>
            <a:r>
              <a:rPr lang="en-US" altLang="zh-CN" sz="2800" b="1" smtClean="0"/>
              <a:t> ; 	lptr :</a:t>
            </a:r>
            <a:r>
              <a:rPr lang="en-US" altLang="zh-CN" sz="2800" b="1" i="1" smtClean="0"/>
              <a:t> </a:t>
            </a:r>
            <a:r>
              <a:rPr lang="en-US" altLang="zh-CN" sz="2800" b="1" i="1" smtClean="0">
                <a:sym typeface="Symbol" pitchFamily="18" charset="2"/>
              </a:rPr>
              <a:t></a:t>
            </a:r>
            <a:r>
              <a:rPr lang="en-US" altLang="zh-CN" sz="2800" b="1" i="1" smtClean="0"/>
              <a:t> </a:t>
            </a:r>
            <a:r>
              <a:rPr lang="en-US" altLang="zh-CN" sz="2800" b="1" smtClean="0"/>
              <a:t>;</a:t>
            </a:r>
          </a:p>
          <a:p>
            <a:pPr>
              <a:lnSpc>
                <a:spcPct val="90000"/>
              </a:lnSpc>
              <a:buFontTx/>
              <a:buNone/>
            </a:pPr>
            <a:r>
              <a:rPr lang="en-US" altLang="zh-CN" sz="2800" b="1" smtClean="0"/>
              <a:t>if :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t>. </a:t>
            </a:r>
            <a:r>
              <a:rPr lang="en-US" altLang="zh-CN" sz="2800" b="1" i="1" smtClean="0"/>
              <a:t>boolean</a:t>
            </a:r>
            <a:r>
              <a:rPr lang="en-US" altLang="zh-CN" sz="2800" b="1" smtClean="0"/>
              <a:t> </a:t>
            </a:r>
            <a:r>
              <a:rPr lang="en-US" altLang="zh-CN" sz="2800" b="1" smtClean="0">
                <a:sym typeface="Symbol" pitchFamily="18" charset="2"/>
              </a:rPr>
              <a:t></a:t>
            </a:r>
            <a:r>
              <a:rPr lang="en-US" altLang="zh-CN" sz="2800" b="1" i="1" smtClean="0">
                <a:sym typeface="Symbol" pitchFamily="18" charset="2"/>
              </a:rPr>
              <a:t></a:t>
            </a:r>
            <a:r>
              <a:rPr lang="en-US" altLang="zh-CN" sz="2800" b="1" smtClean="0"/>
              <a:t> </a:t>
            </a:r>
            <a:r>
              <a:rPr lang="en-US" altLang="zh-CN" sz="2800" b="1" smtClean="0">
                <a:sym typeface="Symbol" pitchFamily="18" charset="2"/>
              </a:rPr>
              <a:t></a:t>
            </a:r>
            <a:r>
              <a:rPr lang="en-US" altLang="zh-CN" sz="2800" b="1" i="1" smtClean="0">
                <a:sym typeface="Symbol" pitchFamily="18" charset="2"/>
              </a:rPr>
              <a:t></a:t>
            </a:r>
            <a:r>
              <a:rPr lang="en-US" altLang="zh-CN" sz="2800" b="1" smtClean="0"/>
              <a:t>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t>;</a:t>
            </a:r>
          </a:p>
          <a:p>
            <a:pPr>
              <a:lnSpc>
                <a:spcPct val="90000"/>
              </a:lnSpc>
              <a:buFontTx/>
              <a:buNone/>
            </a:pPr>
            <a:r>
              <a:rPr lang="en-US" altLang="zh-CN" sz="2800" b="1" smtClean="0"/>
              <a:t>null :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t>. </a:t>
            </a:r>
            <a:r>
              <a:rPr lang="en-US" altLang="zh-CN" sz="2800" b="1" i="1" smtClean="0"/>
              <a:t>list</a:t>
            </a:r>
            <a:r>
              <a:rPr lang="en-US" altLang="zh-CN" sz="2800" b="1" smtClean="0"/>
              <a:t> (</a:t>
            </a:r>
            <a:r>
              <a:rPr lang="en-US" altLang="zh-CN" sz="2800" b="1" i="1" smtClean="0">
                <a:sym typeface="Symbol" pitchFamily="18" charset="2"/>
              </a:rPr>
              <a:t></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boolean </a:t>
            </a:r>
            <a:r>
              <a:rPr lang="en-US" altLang="zh-CN" sz="2800" b="1" smtClean="0"/>
              <a:t>; </a:t>
            </a:r>
          </a:p>
          <a:p>
            <a:pPr algn="just">
              <a:lnSpc>
                <a:spcPct val="90000"/>
              </a:lnSpc>
              <a:buFontTx/>
              <a:buNone/>
            </a:pPr>
            <a:r>
              <a:rPr lang="en-US" altLang="zh-CN" sz="2800" b="1" smtClean="0"/>
              <a:t>tl :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t>. </a:t>
            </a:r>
            <a:r>
              <a:rPr lang="en-US" altLang="zh-CN" sz="2800" b="1" i="1" smtClean="0"/>
              <a:t>list</a:t>
            </a:r>
            <a:r>
              <a:rPr lang="en-US" altLang="zh-CN" sz="2800" b="1" smtClean="0"/>
              <a:t> (</a:t>
            </a:r>
            <a:r>
              <a:rPr lang="en-US" altLang="zh-CN" sz="2800" b="1" i="1" smtClean="0">
                <a:sym typeface="Symbol" pitchFamily="18" charset="2"/>
              </a:rPr>
              <a:t></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list</a:t>
            </a:r>
            <a:r>
              <a:rPr lang="en-US" altLang="zh-CN" sz="2800" b="1" smtClean="0"/>
              <a:t> (</a:t>
            </a:r>
            <a:r>
              <a:rPr lang="en-US" altLang="zh-CN" sz="2800" b="1" i="1" smtClean="0">
                <a:sym typeface="Symbol" pitchFamily="18" charset="2"/>
              </a:rPr>
              <a:t></a:t>
            </a:r>
            <a:r>
              <a:rPr lang="en-US" altLang="zh-CN" sz="2800" b="1" smtClean="0"/>
              <a:t>) ;</a:t>
            </a:r>
          </a:p>
          <a:p>
            <a:pPr algn="just">
              <a:lnSpc>
                <a:spcPct val="90000"/>
              </a:lnSpc>
              <a:buFontTx/>
              <a:buNone/>
            </a:pPr>
            <a:r>
              <a:rPr lang="en-US" altLang="zh-CN" sz="2800" b="1" smtClean="0"/>
              <a:t>0 : </a:t>
            </a:r>
            <a:r>
              <a:rPr lang="en-US" altLang="zh-CN" sz="2800" b="1" i="1" smtClean="0"/>
              <a:t>integer </a:t>
            </a:r>
            <a:r>
              <a:rPr lang="en-US" altLang="zh-CN" sz="2800" b="1" smtClean="0"/>
              <a:t>;  1 : </a:t>
            </a:r>
            <a:r>
              <a:rPr lang="en-US" altLang="zh-CN" sz="2800" b="1" i="1" smtClean="0"/>
              <a:t>integer</a:t>
            </a:r>
            <a:r>
              <a:rPr lang="en-US" altLang="zh-CN" sz="2800" b="1" smtClean="0"/>
              <a:t> ;</a:t>
            </a:r>
          </a:p>
          <a:p>
            <a:pPr algn="just">
              <a:lnSpc>
                <a:spcPct val="90000"/>
              </a:lnSpc>
              <a:buFontTx/>
              <a:buNone/>
            </a:pPr>
            <a:r>
              <a:rPr lang="en-US" altLang="zh-CN" sz="2800" b="1" smtClean="0"/>
              <a:t>+ : </a:t>
            </a:r>
            <a:r>
              <a:rPr lang="en-US" altLang="zh-CN" sz="2800" b="1" i="1" smtClean="0"/>
              <a:t>integer</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integer</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integer</a:t>
            </a:r>
            <a:r>
              <a:rPr lang="en-US" altLang="zh-CN" sz="2800" b="1" smtClean="0"/>
              <a:t> ; </a:t>
            </a:r>
          </a:p>
          <a:p>
            <a:pPr algn="just">
              <a:lnSpc>
                <a:spcPct val="90000"/>
              </a:lnSpc>
              <a:buFontTx/>
              <a:buNone/>
            </a:pPr>
            <a:r>
              <a:rPr lang="en-US" altLang="zh-CN" sz="2800" b="1" smtClean="0"/>
              <a:t>match :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t>. </a:t>
            </a:r>
            <a:r>
              <a:rPr lang="en-US" altLang="zh-CN" sz="2800" b="1" i="1" smtClean="0">
                <a:sym typeface="Symbol" pitchFamily="18" charset="2"/>
              </a:rPr>
              <a:t></a:t>
            </a:r>
            <a:r>
              <a:rPr lang="en-US" altLang="zh-CN" sz="2800" b="1" smtClean="0"/>
              <a:t> </a:t>
            </a:r>
            <a:r>
              <a:rPr lang="en-US" altLang="zh-CN" sz="2800" b="1" smtClean="0">
                <a:sym typeface="Symbol" pitchFamily="18" charset="2"/>
              </a:rPr>
              <a:t></a:t>
            </a:r>
            <a:r>
              <a:rPr lang="en-US" altLang="zh-CN" sz="2800" b="1" i="1" smtClean="0">
                <a:sym typeface="Symbol" pitchFamily="18" charset="2"/>
              </a:rPr>
              <a:t></a:t>
            </a:r>
            <a:r>
              <a:rPr lang="en-US" altLang="zh-CN" sz="2800" b="1" i="1" smtClean="0"/>
              <a:t> </a:t>
            </a:r>
            <a:r>
              <a:rPr lang="en-US" altLang="zh-CN" sz="2800" b="1" smtClean="0">
                <a:sym typeface="Symbol" pitchFamily="18" charset="2"/>
              </a:rPr>
              <a:t></a:t>
            </a:r>
            <a:r>
              <a:rPr lang="en-US" altLang="zh-CN" sz="2800" b="1" smtClean="0"/>
              <a:t> </a:t>
            </a:r>
            <a:r>
              <a:rPr lang="en-US" altLang="zh-CN" sz="2800" b="1" i="1" smtClean="0">
                <a:sym typeface="Symbol" pitchFamily="18" charset="2"/>
              </a:rPr>
              <a:t></a:t>
            </a:r>
            <a:r>
              <a:rPr lang="en-US" altLang="zh-CN" sz="2800" b="1" smtClean="0"/>
              <a:t> ;</a:t>
            </a:r>
          </a:p>
          <a:p>
            <a:pPr algn="just">
              <a:lnSpc>
                <a:spcPct val="90000"/>
              </a:lnSpc>
              <a:buFontTx/>
              <a:buNone/>
            </a:pPr>
            <a:r>
              <a:rPr lang="en-US" altLang="zh-CN" sz="2800" b="1" smtClean="0"/>
              <a:t>match (			-- </a:t>
            </a:r>
            <a:r>
              <a:rPr lang="zh-CN" altLang="en-US" sz="2800" b="1" smtClean="0"/>
              <a:t>表达式，匹配</a:t>
            </a:r>
            <a:r>
              <a:rPr lang="en-US" altLang="zh-CN" sz="2800" b="1" smtClean="0"/>
              <a:t>length</a:t>
            </a:r>
            <a:r>
              <a:rPr lang="zh-CN" altLang="en-US" sz="2800" b="1" smtClean="0"/>
              <a:t>函数的</a:t>
            </a:r>
          </a:p>
          <a:p>
            <a:pPr algn="just">
              <a:lnSpc>
                <a:spcPct val="90000"/>
              </a:lnSpc>
              <a:buFontTx/>
              <a:buNone/>
            </a:pPr>
            <a:r>
              <a:rPr lang="en-US" altLang="zh-CN" sz="2800" b="1" smtClean="0"/>
              <a:t>	length (lptr), 		-- </a:t>
            </a:r>
            <a:r>
              <a:rPr lang="zh-CN" altLang="en-US" sz="2800" b="1" smtClean="0"/>
              <a:t>函数首部和函数体的类型</a:t>
            </a:r>
          </a:p>
          <a:p>
            <a:pPr algn="just">
              <a:lnSpc>
                <a:spcPct val="90000"/>
              </a:lnSpc>
              <a:buFontTx/>
              <a:buNone/>
            </a:pPr>
            <a:r>
              <a:rPr lang="en-US" altLang="zh-CN" sz="2800" b="1" smtClean="0"/>
              <a:t>	if (null (lptr), 0, length (tl(lptr)) +1)</a:t>
            </a:r>
          </a:p>
          <a:p>
            <a:pPr algn="just">
              <a:lnSpc>
                <a:spcPct val="90000"/>
              </a:lnSpc>
              <a:buFontTx/>
              <a:buNone/>
            </a:pPr>
            <a:r>
              <a:rPr lang="en-US" altLang="zh-CN" sz="2800" b="1" smtClean="0"/>
              <a:t>)</a:t>
            </a:r>
            <a:endParaRPr lang="zh-CN" altLang="en-US" sz="2800" b="1" smtClean="0"/>
          </a:p>
        </p:txBody>
      </p:sp>
      <p:sp>
        <p:nvSpPr>
          <p:cNvPr id="93188" name="AutoShape 4"/>
          <p:cNvSpPr>
            <a:spLocks/>
          </p:cNvSpPr>
          <p:nvPr/>
        </p:nvSpPr>
        <p:spPr bwMode="auto">
          <a:xfrm>
            <a:off x="5076825" y="1628775"/>
            <a:ext cx="935038" cy="2952750"/>
          </a:xfrm>
          <a:prstGeom prst="rightBrace">
            <a:avLst>
              <a:gd name="adj1" fmla="val 26316"/>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89" name="Rectangle 5"/>
          <p:cNvSpPr>
            <a:spLocks noChangeArrowheads="1"/>
          </p:cNvSpPr>
          <p:nvPr/>
        </p:nvSpPr>
        <p:spPr bwMode="auto">
          <a:xfrm>
            <a:off x="5940425" y="2636838"/>
            <a:ext cx="29162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a:r>
              <a:rPr lang="zh-CN" altLang="en-US"/>
              <a:t>类型声明部分</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graphicFrame>
        <p:nvGraphicFramePr>
          <p:cNvPr id="1155152" name="Group 80"/>
          <p:cNvGraphicFramePr>
            <a:graphicFrameLocks noGrp="1"/>
          </p:cNvGraphicFramePr>
          <p:nvPr/>
        </p:nvGraphicFramePr>
        <p:xfrm>
          <a:off x="381000" y="1397000"/>
          <a:ext cx="8534400" cy="5175468"/>
        </p:xfrm>
        <a:graphic>
          <a:graphicData uri="http://schemas.openxmlformats.org/drawingml/2006/table">
            <a:tbl>
              <a:tblPr/>
              <a:tblGrid>
                <a:gridCol w="838200"/>
                <a:gridCol w="3352800"/>
                <a:gridCol w="1905000"/>
                <a:gridCol w="2438400"/>
              </a:tblGrid>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行</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定</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型</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言</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换</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lptr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(2)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length :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(3)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length(lptr) :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(4)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lptr :</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从</a:t>
                      </a:r>
                      <a:r>
                        <a:rPr kumimoji="0" lang="zh-CN" altLang="en-US" sz="2800" b="1" i="0" u="none" strike="noStrike" cap="none" normalizeH="0" baseline="0" smtClean="0">
                          <a:ln>
                            <a:noFill/>
                          </a:ln>
                          <a:solidFill>
                            <a:schemeClr val="tx1"/>
                          </a:solidFill>
                          <a:effectLst/>
                          <a:latin typeface="Times New Roman" pitchFamily="18" charset="0"/>
                          <a:ea typeface="宋体" charset="-122"/>
                        </a:rPr>
                        <a:t>(1)</a:t>
                      </a:r>
                      <a:r>
                        <a:rPr kumimoji="0" lang="zh-CN" altLang="en-US" sz="2800" b="1" i="0" u="none" strike="noStrike" cap="none" normalizeH="0" baseline="0" smtClean="0">
                          <a:ln>
                            <a:noFill/>
                          </a:ln>
                          <a:solidFill>
                            <a:schemeClr val="tx1"/>
                          </a:solidFill>
                          <a:effectLst/>
                          <a:latin typeface="宋体" charset="-122"/>
                          <a:ea typeface="宋体" charset="-122"/>
                        </a:rPr>
                        <a:t>可得</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(5)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null :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boolean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zh-CN" altLang="en-US" sz="2800" b="1" i="0" u="none" strike="noStrike" cap="none" normalizeH="0" baseline="0" smtClean="0">
                          <a:ln>
                            <a:noFill/>
                          </a:ln>
                          <a:solidFill>
                            <a:schemeClr val="tx1"/>
                          </a:solidFill>
                          <a:effectLst/>
                          <a:latin typeface="Times New Roman" pitchFamily="18" charset="0"/>
                          <a:ea typeface="宋体" charset="-122"/>
                        </a:rPr>
                        <a:t>和</a:t>
                      </a: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Type Fresh)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(6)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null(lptr)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boolean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1"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(7)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0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Num)</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(8) </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lptr :</a:t>
                      </a:r>
                      <a:r>
                        <a:rPr kumimoji="0" lang="en-US" altLang="zh-CN" sz="2800" b="1" i="1" u="none" strike="noStrike" cap="none" normalizeH="0" baseline="0" smtClean="0">
                          <a:ln>
                            <a:noFill/>
                          </a:ln>
                          <a:solidFill>
                            <a:schemeClr val="tx1"/>
                          </a:solidFill>
                          <a:effectLst/>
                          <a:latin typeface="Times New Roman" pitchFamily="18" charset="0"/>
                          <a:ea typeface="宋体" charset="-122"/>
                        </a:rPr>
                        <a:t> 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从</a:t>
                      </a:r>
                      <a:r>
                        <a:rPr kumimoji="0" lang="zh-CN" altLang="en-US" sz="2800" b="1" i="0" u="none" strike="noStrike" cap="none" normalizeH="0" baseline="0" smtClean="0">
                          <a:ln>
                            <a:noFill/>
                          </a:ln>
                          <a:solidFill>
                            <a:schemeClr val="tx1"/>
                          </a:solidFill>
                          <a:effectLst/>
                          <a:latin typeface="Times New Roman" pitchFamily="18" charset="0"/>
                          <a:ea typeface="宋体" charset="-122"/>
                        </a:rPr>
                        <a:t>(1)</a:t>
                      </a:r>
                      <a:r>
                        <a:rPr kumimoji="0" lang="zh-CN" altLang="en-US" sz="2800" b="1" i="0" u="none" strike="noStrike" cap="none" normalizeH="0" baseline="0" smtClean="0">
                          <a:ln>
                            <a:noFill/>
                          </a:ln>
                          <a:solidFill>
                            <a:schemeClr val="tx1"/>
                          </a:solidFill>
                          <a:effectLst/>
                          <a:latin typeface="宋体" charset="-122"/>
                          <a:ea typeface="宋体" charset="-122"/>
                        </a:rPr>
                        <a:t>可得</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graphicFrame>
        <p:nvGraphicFramePr>
          <p:cNvPr id="1163325" name="Group 61"/>
          <p:cNvGraphicFramePr>
            <a:graphicFrameLocks noGrp="1"/>
          </p:cNvGraphicFramePr>
          <p:nvPr/>
        </p:nvGraphicFramePr>
        <p:xfrm>
          <a:off x="381000" y="1397000"/>
          <a:ext cx="8534400" cy="4565862"/>
        </p:xfrm>
        <a:graphic>
          <a:graphicData uri="http://schemas.openxmlformats.org/drawingml/2006/table">
            <a:tbl>
              <a:tblPr/>
              <a:tblGrid>
                <a:gridCol w="838200"/>
                <a:gridCol w="3352800"/>
                <a:gridCol w="1905000"/>
                <a:gridCol w="2438400"/>
              </a:tblGrid>
              <a:tr h="5181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行</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定</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型</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言</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换</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2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(9)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tl :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和(</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Type Fresh)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(10)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tl(lptr) :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t</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(11)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length : </a:t>
                      </a:r>
                      <a:r>
                        <a:rPr kumimoji="0" lang="en-US" altLang="zh-CN" sz="2800" b="1" i="1" u="none" strike="noStrike" cap="none" normalizeH="0" baseline="0" smtClean="0">
                          <a:ln>
                            <a:noFill/>
                          </a:ln>
                          <a:solidFill>
                            <a:schemeClr val="tx1"/>
                          </a:solidFill>
                          <a:effectLst/>
                          <a:latin typeface="Times New Roman" pitchFamily="18" charset="0"/>
                          <a:ea typeface="宋体" charset="-122"/>
                        </a:rPr>
                        <a:t>list</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从</a:t>
                      </a:r>
                      <a:r>
                        <a:rPr kumimoji="0" lang="zh-CN" altLang="en-US" sz="2800" b="1" i="0" u="none" strike="noStrike" cap="none" normalizeH="0" baseline="0" smtClean="0">
                          <a:ln>
                            <a:noFill/>
                          </a:ln>
                          <a:solidFill>
                            <a:schemeClr val="tx1"/>
                          </a:solidFill>
                          <a:effectLst/>
                          <a:latin typeface="Times New Roman" pitchFamily="18" charset="0"/>
                          <a:ea typeface="宋体" charset="-122"/>
                        </a:rPr>
                        <a:t>(2)</a:t>
                      </a:r>
                      <a:r>
                        <a:rPr kumimoji="0" lang="zh-CN" altLang="en-US" sz="2800" b="1" i="0" u="none" strike="noStrike" cap="none" normalizeH="0" baseline="0" smtClean="0">
                          <a:ln>
                            <a:noFill/>
                          </a:ln>
                          <a:solidFill>
                            <a:schemeClr val="tx1"/>
                          </a:solidFill>
                          <a:effectLst/>
                          <a:latin typeface="宋体" charset="-122"/>
                          <a:ea typeface="宋体" charset="-122"/>
                        </a:rPr>
                        <a:t>可得</a:t>
                      </a: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(12)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length(tl(lptr)) :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(13)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1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Num)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(14) </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graphicFrame>
        <p:nvGraphicFramePr>
          <p:cNvPr id="1165376" name="Group 64"/>
          <p:cNvGraphicFramePr>
            <a:graphicFrameLocks noGrp="1"/>
          </p:cNvGraphicFramePr>
          <p:nvPr/>
        </p:nvGraphicFramePr>
        <p:xfrm>
          <a:off x="381000" y="1397000"/>
          <a:ext cx="8534400" cy="4645140"/>
        </p:xfrm>
        <a:graphic>
          <a:graphicData uri="http://schemas.openxmlformats.org/drawingml/2006/table">
            <a:tbl>
              <a:tblPr/>
              <a:tblGrid>
                <a:gridCol w="838200"/>
                <a:gridCol w="3352800"/>
                <a:gridCol w="1905000"/>
                <a:gridCol w="2438400"/>
              </a:tblGrid>
              <a:tr h="51814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行</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定</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型</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断</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言</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换</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规</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smtClean="0">
                          <a:ln>
                            <a:noFill/>
                          </a:ln>
                          <a:solidFill>
                            <a:schemeClr val="tx1"/>
                          </a:solidFill>
                          <a:effectLst/>
                          <a:latin typeface="宋体" charset="-122"/>
                          <a:ea typeface="宋体" charset="-122"/>
                        </a:rPr>
                        <a:t>则</a:t>
                      </a: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(15)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length (tl(lptr)) +1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(16)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if : </a:t>
                      </a:r>
                      <a:r>
                        <a:rPr kumimoji="0" lang="en-US" altLang="zh-CN" sz="2800" b="1" i="1" u="none" strike="noStrike" cap="none" normalizeH="0" baseline="0" smtClean="0">
                          <a:ln>
                            <a:noFill/>
                          </a:ln>
                          <a:solidFill>
                            <a:schemeClr val="tx1"/>
                          </a:solidFill>
                          <a:effectLst/>
                          <a:latin typeface="Times New Roman" pitchFamily="18" charset="0"/>
                          <a:ea typeface="宋体" charset="-122"/>
                        </a:rPr>
                        <a:t>boolean</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和(</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Type Fresh)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(17)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if ( ... )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i</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1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(18)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match :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m</a:t>
                      </a: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Id)</a:t>
                      </a: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和(</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Type Fresh)</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(19) </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match ( … ) : </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1"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30000" smtClean="0">
                          <a:ln>
                            <a:noFill/>
                          </a:ln>
                          <a:solidFill>
                            <a:schemeClr val="tx1"/>
                          </a:solidFill>
                          <a:effectLst/>
                          <a:latin typeface="Times New Roman" pitchFamily="18" charset="0"/>
                          <a:ea typeface="宋体" charset="-122"/>
                        </a:rPr>
                        <a:t>m</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integer</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黑体" pitchFamily="2" charset="-122"/>
                        </a:rPr>
                        <a:t>Exp FunCall) </a:t>
                      </a:r>
                      <a:endParaRPr kumimoji="0" lang="zh-CN" altLang="en-US" sz="2800" b="1" i="0" u="none" strike="noStrike" cap="none" normalizeH="0" baseline="0" smtClean="0">
                        <a:ln>
                          <a:noFill/>
                        </a:ln>
                        <a:solidFill>
                          <a:schemeClr val="tx1"/>
                        </a:solidFill>
                        <a:effectLst/>
                        <a:latin typeface="Times New Roman" pitchFamily="18" charset="0"/>
                        <a:ea typeface="黑体" pitchFamily="2"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5.4</a:t>
            </a:r>
            <a:r>
              <a:rPr lang="zh-CN" altLang="en-US" b="1" smtClean="0">
                <a:latin typeface="宋体" charset="-122"/>
                <a:ea typeface="黑体" pitchFamily="2" charset="-122"/>
              </a:rPr>
              <a:t> </a:t>
            </a:r>
            <a:r>
              <a:rPr lang="zh-CN" altLang="en-US" b="1" smtClean="0">
                <a:latin typeface="宋体" charset="-122"/>
              </a:rPr>
              <a:t>多 态 函 数</a:t>
            </a:r>
          </a:p>
        </p:txBody>
      </p:sp>
      <p:sp>
        <p:nvSpPr>
          <p:cNvPr id="97283" name="Rectangle 3"/>
          <p:cNvSpPr>
            <a:spLocks noGrp="1" noChangeArrowheads="1"/>
          </p:cNvSpPr>
          <p:nvPr>
            <p:ph idx="1"/>
          </p:nvPr>
        </p:nvSpPr>
        <p:spPr>
          <a:xfrm>
            <a:off x="287338" y="1438275"/>
            <a:ext cx="8564562" cy="5038725"/>
          </a:xfrm>
          <a:noFill/>
        </p:spPr>
        <p:txBody>
          <a:bodyPr/>
          <a:lstStyle/>
          <a:p>
            <a:pPr>
              <a:lnSpc>
                <a:spcPct val="90000"/>
              </a:lnSpc>
              <a:buFontTx/>
              <a:buNone/>
            </a:pPr>
            <a:r>
              <a:rPr lang="en-US" altLang="zh-CN" b="1" smtClean="0"/>
              <a:t>fun length (lptr) =</a:t>
            </a:r>
          </a:p>
          <a:p>
            <a:pPr>
              <a:lnSpc>
                <a:spcPct val="90000"/>
              </a:lnSpc>
              <a:buFontTx/>
              <a:buNone/>
            </a:pPr>
            <a:r>
              <a:rPr lang="en-US" altLang="zh-CN" b="1" smtClean="0"/>
              <a:t>	if null (lptr) then 0</a:t>
            </a:r>
          </a:p>
          <a:p>
            <a:pPr>
              <a:lnSpc>
                <a:spcPct val="90000"/>
              </a:lnSpc>
              <a:buFontTx/>
              <a:buNone/>
            </a:pPr>
            <a:r>
              <a:rPr lang="en-US" altLang="zh-CN" b="1" smtClean="0"/>
              <a:t>	else length (tl (lptr)) + 1; </a:t>
            </a:r>
          </a:p>
          <a:p>
            <a:pPr>
              <a:lnSpc>
                <a:spcPct val="90000"/>
              </a:lnSpc>
              <a:buFontTx/>
              <a:buNone/>
            </a:pPr>
            <a:endParaRPr lang="zh-CN" altLang="en-US" b="1" smtClean="0"/>
          </a:p>
          <a:p>
            <a:pPr>
              <a:lnSpc>
                <a:spcPct val="90000"/>
              </a:lnSpc>
              <a:buFontTx/>
              <a:buNone/>
            </a:pPr>
            <a:r>
              <a:rPr lang="en-US" altLang="zh-CN" b="1" smtClean="0"/>
              <a:t>length</a:t>
            </a:r>
            <a:r>
              <a:rPr lang="zh-CN" altLang="en-US" b="1" smtClean="0"/>
              <a:t>函数的类型是</a:t>
            </a:r>
          </a:p>
          <a:p>
            <a:pPr>
              <a:lnSpc>
                <a:spcPct val="90000"/>
              </a:lnSpc>
              <a:buFontTx/>
              <a:buNone/>
            </a:pPr>
            <a:r>
              <a:rPr lang="zh-CN" altLang="en-US" b="1" smtClean="0"/>
              <a:t>	</a:t>
            </a:r>
            <a:r>
              <a:rPr lang="zh-CN" altLang="en-US" b="1" smtClean="0">
                <a:sym typeface="Symbol" pitchFamily="18" charset="2"/>
              </a:rPr>
              <a:t></a:t>
            </a:r>
            <a:r>
              <a:rPr lang="zh-CN" altLang="en-US" b="1" i="1" smtClean="0">
                <a:sym typeface="Symbol" pitchFamily="18" charset="2"/>
              </a:rPr>
              <a:t></a:t>
            </a:r>
            <a:r>
              <a:rPr lang="en-US" altLang="zh-CN" b="1" smtClean="0"/>
              <a:t>. </a:t>
            </a:r>
            <a:r>
              <a:rPr lang="en-US" altLang="zh-CN" b="1" i="1" smtClean="0"/>
              <a:t>list</a:t>
            </a:r>
            <a:r>
              <a:rPr lang="en-US" altLang="zh-CN" b="1" smtClean="0"/>
              <a:t>(</a:t>
            </a:r>
            <a:r>
              <a:rPr lang="en-US" altLang="zh-CN" b="1" i="1" smtClean="0">
                <a:sym typeface="Symbol" pitchFamily="18" charset="2"/>
              </a:rPr>
              <a:t></a:t>
            </a:r>
            <a:r>
              <a:rPr lang="en-US" altLang="zh-CN" b="1" smtClean="0"/>
              <a:t>) </a:t>
            </a:r>
            <a:r>
              <a:rPr lang="en-US" altLang="zh-CN" b="1" smtClean="0">
                <a:sym typeface="Symbol" pitchFamily="18" charset="2"/>
              </a:rPr>
              <a:t></a:t>
            </a:r>
            <a:r>
              <a:rPr lang="en-US" altLang="zh-CN" b="1" i="1" smtClean="0"/>
              <a:t> integer</a:t>
            </a:r>
            <a:r>
              <a:rPr lang="en-US" altLang="zh-CN" b="1" smtClean="0"/>
              <a:t> </a:t>
            </a:r>
            <a:endParaRPr lang="zh-CN" altLang="en-US" b="1"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98307" name="Rectangle 3"/>
          <p:cNvSpPr>
            <a:spLocks noGrp="1" noChangeArrowheads="1"/>
          </p:cNvSpPr>
          <p:nvPr>
            <p:ph idx="1"/>
          </p:nvPr>
        </p:nvSpPr>
        <p:spPr>
          <a:xfrm>
            <a:off x="287338" y="1438275"/>
            <a:ext cx="8564562" cy="5326063"/>
          </a:xfrm>
          <a:noFill/>
        </p:spPr>
        <p:txBody>
          <a:bodyPr/>
          <a:lstStyle/>
          <a:p>
            <a:pPr>
              <a:buFontTx/>
              <a:buNone/>
            </a:pPr>
            <a:r>
              <a:rPr lang="zh-CN" altLang="en-US" b="1" smtClean="0">
                <a:latin typeface="宋体" charset="-122"/>
              </a:rPr>
              <a:t>当允许对类型表达式命名后</a:t>
            </a:r>
            <a:r>
              <a:rPr lang="zh-CN" altLang="en-US" b="1" smtClean="0"/>
              <a:t>：</a:t>
            </a:r>
          </a:p>
          <a:p>
            <a:r>
              <a:rPr lang="zh-CN" altLang="en-US" b="1" smtClean="0">
                <a:latin typeface="宋体" charset="-122"/>
              </a:rPr>
              <a:t>类型表达式是否相同就有了不同的解释</a:t>
            </a:r>
          </a:p>
          <a:p>
            <a:r>
              <a:rPr lang="zh-CN" altLang="en-US" b="1" smtClean="0">
                <a:latin typeface="宋体" charset="-122"/>
              </a:rPr>
              <a:t>出现了结构等价和名字等价两个不同的概念</a:t>
            </a:r>
          </a:p>
          <a:p>
            <a:pPr>
              <a:buFontTx/>
              <a:buNone/>
            </a:pPr>
            <a:endParaRPr lang="en-US" altLang="zh-CN" b="1" smtClean="0">
              <a:latin typeface="宋体" charset="-122"/>
            </a:endParaRP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lgn="just">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99331" name="Rectangle 3"/>
          <p:cNvSpPr>
            <a:spLocks noGrp="1" noChangeArrowheads="1"/>
          </p:cNvSpPr>
          <p:nvPr>
            <p:ph idx="1"/>
          </p:nvPr>
        </p:nvSpPr>
        <p:spPr>
          <a:xfrm>
            <a:off x="287338" y="1438275"/>
            <a:ext cx="8564562" cy="5326063"/>
          </a:xfrm>
          <a:noFill/>
        </p:spPr>
        <p:txBody>
          <a:bodyPr/>
          <a:lstStyle/>
          <a:p>
            <a:pPr>
              <a:buFontTx/>
              <a:buNone/>
            </a:pPr>
            <a:r>
              <a:rPr lang="zh-CN" altLang="en-US" b="1" smtClean="0">
                <a:ea typeface="黑体" pitchFamily="2" charset="-122"/>
              </a:rPr>
              <a:t>5.5.1 </a:t>
            </a:r>
            <a:r>
              <a:rPr lang="zh-CN" altLang="en-US" b="1" smtClean="0"/>
              <a:t>类型表达式的结构等价</a:t>
            </a:r>
          </a:p>
          <a:p>
            <a:r>
              <a:rPr lang="zh-CN" altLang="en-US" b="1" smtClean="0">
                <a:latin typeface="宋体" charset="-122"/>
              </a:rPr>
              <a:t>两个类型表达式完全相同（当无类型名时）</a:t>
            </a:r>
          </a:p>
          <a:p>
            <a:endParaRPr lang="en-US" altLang="zh-CN" b="1" smtClean="0">
              <a:latin typeface="宋体" charset="-122"/>
            </a:endParaRPr>
          </a:p>
          <a:p>
            <a:endParaRPr lang="en-US" altLang="zh-CN" b="1" smtClean="0">
              <a:latin typeface="宋体" charset="-122"/>
            </a:endParaRP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0355" name="Rectangle 3"/>
          <p:cNvSpPr>
            <a:spLocks noGrp="1" noChangeArrowheads="1"/>
          </p:cNvSpPr>
          <p:nvPr>
            <p:ph idx="1"/>
          </p:nvPr>
        </p:nvSpPr>
        <p:spPr>
          <a:xfrm>
            <a:off x="287338" y="1438275"/>
            <a:ext cx="8564562" cy="5326063"/>
          </a:xfrm>
          <a:noFill/>
        </p:spPr>
        <p:txBody>
          <a:bodyPr/>
          <a:lstStyle/>
          <a:p>
            <a:pPr>
              <a:buFontTx/>
              <a:buNone/>
            </a:pPr>
            <a:r>
              <a:rPr lang="zh-CN" altLang="en-US" b="1" smtClean="0">
                <a:ea typeface="黑体" pitchFamily="2" charset="-122"/>
              </a:rPr>
              <a:t>5.5.1 </a:t>
            </a:r>
            <a:r>
              <a:rPr lang="zh-CN" altLang="en-US" b="1" smtClean="0"/>
              <a:t>类型表达式的结构等价</a:t>
            </a:r>
          </a:p>
          <a:p>
            <a:r>
              <a:rPr lang="zh-CN" altLang="en-US" b="1" smtClean="0">
                <a:latin typeface="宋体" charset="-122"/>
              </a:rPr>
              <a:t>两个类型表达式完全相同（当无类型名时）</a:t>
            </a:r>
          </a:p>
          <a:p>
            <a:pPr lvl="1"/>
            <a:r>
              <a:rPr lang="zh-CN" altLang="en-US" sz="3200" b="1" smtClean="0"/>
              <a:t>类型表达式</a:t>
            </a:r>
            <a:r>
              <a:rPr lang="zh-CN" altLang="en-US" sz="3200" b="1" smtClean="0">
                <a:latin typeface="宋体" charset="-122"/>
              </a:rPr>
              <a:t>树一样</a:t>
            </a:r>
          </a:p>
          <a:p>
            <a:endParaRPr lang="en-US" altLang="zh-CN" b="1" smtClean="0">
              <a:latin typeface="宋体" charset="-122"/>
            </a:endParaRP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1379" name="Rectangle 3"/>
          <p:cNvSpPr>
            <a:spLocks noGrp="1" noChangeArrowheads="1"/>
          </p:cNvSpPr>
          <p:nvPr>
            <p:ph idx="1"/>
          </p:nvPr>
        </p:nvSpPr>
        <p:spPr>
          <a:xfrm>
            <a:off x="287338" y="1438275"/>
            <a:ext cx="8564562" cy="5326063"/>
          </a:xfrm>
          <a:noFill/>
        </p:spPr>
        <p:txBody>
          <a:bodyPr/>
          <a:lstStyle/>
          <a:p>
            <a:pPr>
              <a:buFontTx/>
              <a:buNone/>
            </a:pPr>
            <a:r>
              <a:rPr lang="zh-CN" altLang="en-US" b="1" smtClean="0">
                <a:ea typeface="黑体" pitchFamily="2" charset="-122"/>
              </a:rPr>
              <a:t>5.5.1 </a:t>
            </a:r>
            <a:r>
              <a:rPr lang="zh-CN" altLang="en-US" b="1" smtClean="0"/>
              <a:t>类型表达式的结构等价</a:t>
            </a:r>
          </a:p>
          <a:p>
            <a:r>
              <a:rPr lang="zh-CN" altLang="en-US" b="1" smtClean="0">
                <a:latin typeface="宋体" charset="-122"/>
              </a:rPr>
              <a:t>两个类型表达式完全相同（当无类型名时）</a:t>
            </a:r>
          </a:p>
          <a:p>
            <a:pPr lvl="1"/>
            <a:r>
              <a:rPr lang="zh-CN" altLang="en-US" sz="3200" b="1" smtClean="0"/>
              <a:t>类型表</a:t>
            </a:r>
            <a:r>
              <a:rPr lang="zh-CN" altLang="en-US" sz="3200" b="1" smtClean="0">
                <a:latin typeface="宋体" charset="-122"/>
              </a:rPr>
              <a:t>达式树一样</a:t>
            </a:r>
          </a:p>
          <a:p>
            <a:pPr lvl="1"/>
            <a:r>
              <a:rPr lang="zh-CN" altLang="en-US" sz="3200" b="1" smtClean="0"/>
              <a:t>相同的</a:t>
            </a:r>
            <a:r>
              <a:rPr lang="zh-CN" altLang="en-US" sz="3200" b="1" smtClean="0">
                <a:latin typeface="宋体" charset="-122"/>
              </a:rPr>
              <a:t>类型构造符作用于相同的子表达式</a:t>
            </a: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28600" y="228600"/>
            <a:ext cx="8610600" cy="1143000"/>
          </a:xfrm>
        </p:spPr>
        <p:txBody>
          <a:bodyPr/>
          <a:lstStyle/>
          <a:p>
            <a:r>
              <a:rPr lang="zh-CN" altLang="en-US" b="1" smtClean="0">
                <a:ea typeface="黑体" pitchFamily="2" charset="-122"/>
              </a:rPr>
              <a:t>5.5</a:t>
            </a:r>
            <a:r>
              <a:rPr lang="zh-CN" altLang="en-US" b="1" smtClean="0">
                <a:latin typeface="宋体" charset="-122"/>
                <a:ea typeface="黑体" pitchFamily="2" charset="-122"/>
              </a:rPr>
              <a:t>  </a:t>
            </a:r>
            <a:r>
              <a:rPr lang="zh-CN" altLang="en-US" b="1" smtClean="0">
                <a:latin typeface="宋体" charset="-122"/>
              </a:rPr>
              <a:t>类型表达式的等价</a:t>
            </a:r>
          </a:p>
        </p:txBody>
      </p:sp>
      <p:sp>
        <p:nvSpPr>
          <p:cNvPr id="102403" name="Rectangle 3"/>
          <p:cNvSpPr>
            <a:spLocks noGrp="1" noChangeArrowheads="1"/>
          </p:cNvSpPr>
          <p:nvPr>
            <p:ph idx="1"/>
          </p:nvPr>
        </p:nvSpPr>
        <p:spPr>
          <a:xfrm>
            <a:off x="287338" y="1438275"/>
            <a:ext cx="8709025" cy="5326063"/>
          </a:xfrm>
          <a:noFill/>
        </p:spPr>
        <p:txBody>
          <a:bodyPr/>
          <a:lstStyle/>
          <a:p>
            <a:pPr>
              <a:buFontTx/>
              <a:buNone/>
            </a:pPr>
            <a:r>
              <a:rPr lang="zh-CN" altLang="en-US" b="1" smtClean="0">
                <a:ea typeface="黑体" pitchFamily="2" charset="-122"/>
              </a:rPr>
              <a:t>5.5.1 </a:t>
            </a:r>
            <a:r>
              <a:rPr lang="zh-CN" altLang="en-US" b="1" smtClean="0"/>
              <a:t>类型表达式的结构等价</a:t>
            </a:r>
          </a:p>
          <a:p>
            <a:r>
              <a:rPr lang="zh-CN" altLang="en-US" b="1" smtClean="0">
                <a:latin typeface="宋体" charset="-122"/>
              </a:rPr>
              <a:t>两个类型表达式完全相同（当无类型名时）</a:t>
            </a:r>
          </a:p>
          <a:p>
            <a:r>
              <a:rPr lang="zh-CN" altLang="en-US" b="1" smtClean="0">
                <a:latin typeface="宋体" charset="-122"/>
              </a:rPr>
              <a:t>有类型名时，用它们所定义的类型表达式代换</a:t>
            </a:r>
          </a:p>
          <a:p>
            <a:pPr>
              <a:buFontTx/>
              <a:buNone/>
            </a:pPr>
            <a:r>
              <a:rPr lang="zh-CN" altLang="en-US" b="1" smtClean="0">
                <a:latin typeface="宋体" charset="-122"/>
              </a:rPr>
              <a:t> 它们，所得表达式完全相同</a:t>
            </a:r>
            <a:r>
              <a:rPr lang="en-US" altLang="zh-CN" b="1" smtClean="0">
                <a:latin typeface="宋体" charset="-122"/>
              </a:rPr>
              <a:t>(</a:t>
            </a:r>
            <a:r>
              <a:rPr lang="zh-CN" altLang="en-US" b="1" smtClean="0">
                <a:latin typeface="宋体" charset="-122"/>
              </a:rPr>
              <a:t>类型定义无环时</a:t>
            </a:r>
            <a:r>
              <a:rPr lang="en-US" altLang="zh-CN" b="1" smtClean="0">
                <a:latin typeface="宋体" charset="-122"/>
              </a:rPr>
              <a:t>)</a:t>
            </a:r>
          </a:p>
          <a:p>
            <a:pPr>
              <a:buFontTx/>
              <a:buNone/>
            </a:pPr>
            <a:r>
              <a:rPr lang="en-US" altLang="zh-CN" b="1" smtClean="0"/>
              <a:t>type link = </a:t>
            </a:r>
            <a:r>
              <a:rPr lang="en-US" altLang="zh-CN" b="1" smtClean="0">
                <a:sym typeface="Symbol" pitchFamily="18" charset="2"/>
              </a:rPr>
              <a:t></a:t>
            </a:r>
            <a:r>
              <a:rPr lang="en-US" altLang="zh-CN" b="1" smtClean="0"/>
              <a:t>cell;</a:t>
            </a:r>
          </a:p>
          <a:p>
            <a:pPr>
              <a:buFontTx/>
              <a:buNone/>
            </a:pPr>
            <a:r>
              <a:rPr lang="en-US" altLang="zh-CN" b="1" smtClean="0"/>
              <a:t>var 	next	: link;</a:t>
            </a:r>
          </a:p>
          <a:p>
            <a:pPr>
              <a:buFontTx/>
              <a:buNone/>
            </a:pPr>
            <a:r>
              <a:rPr lang="en-US" altLang="zh-CN" b="1" smtClean="0"/>
              <a:t>		last	: link;</a:t>
            </a:r>
          </a:p>
          <a:p>
            <a:pPr>
              <a:buFontTx/>
              <a:buNone/>
            </a:pPr>
            <a:r>
              <a:rPr lang="en-US" altLang="zh-CN" b="1" smtClean="0"/>
              <a:t>		p 	: </a:t>
            </a:r>
            <a:r>
              <a:rPr lang="en-US" altLang="zh-CN" b="1" smtClean="0">
                <a:sym typeface="Symbol" pitchFamily="18" charset="2"/>
              </a:rPr>
              <a:t></a:t>
            </a:r>
            <a:r>
              <a:rPr lang="en-US" altLang="zh-CN" b="1" smtClean="0"/>
              <a:t>cell;</a:t>
            </a:r>
          </a:p>
          <a:p>
            <a:pPr>
              <a:buFontTx/>
              <a:buNone/>
            </a:pPr>
            <a:r>
              <a:rPr lang="en-US" altLang="zh-CN" b="1" smtClean="0"/>
              <a:t>		q, r	: </a:t>
            </a:r>
            <a:r>
              <a:rPr lang="en-US" altLang="zh-CN" b="1" smtClean="0">
                <a:sym typeface="Symbol" pitchFamily="18" charset="2"/>
              </a:rPr>
              <a:t></a:t>
            </a:r>
            <a:r>
              <a:rPr lang="en-US" altLang="zh-CN" b="1" smtClean="0"/>
              <a:t>cell;</a:t>
            </a:r>
            <a:endParaRPr lang="zh-CN" altLang="en-US" b="1" smtClean="0"/>
          </a:p>
        </p:txBody>
      </p:sp>
      <p:sp>
        <p:nvSpPr>
          <p:cNvPr id="1171460" name="Rectangle 4"/>
          <p:cNvSpPr>
            <a:spLocks noChangeArrowheads="1"/>
          </p:cNvSpPr>
          <p:nvPr/>
        </p:nvSpPr>
        <p:spPr bwMode="auto">
          <a:xfrm>
            <a:off x="3708400" y="5445125"/>
            <a:ext cx="51117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a:solidFill>
                  <a:srgbClr val="00FF00"/>
                </a:solidFill>
              </a:rPr>
              <a:t>next, last, p, q</a:t>
            </a:r>
            <a:r>
              <a:rPr lang="zh-CN" altLang="en-US">
                <a:solidFill>
                  <a:srgbClr val="00FF00"/>
                </a:solidFill>
              </a:rPr>
              <a:t>和</a:t>
            </a:r>
            <a:r>
              <a:rPr lang="en-US" altLang="zh-CN">
                <a:solidFill>
                  <a:srgbClr val="00FF00"/>
                </a:solidFill>
              </a:rPr>
              <a:t>r</a:t>
            </a:r>
            <a:r>
              <a:rPr lang="zh-CN" altLang="en-US">
                <a:solidFill>
                  <a:srgbClr val="00FF00"/>
                </a:solidFill>
              </a:rPr>
              <a:t>结构等价</a:t>
            </a:r>
          </a:p>
        </p:txBody>
      </p:sp>
      <p:sp>
        <p:nvSpPr>
          <p:cNvPr id="2" name="Rectangle 4"/>
          <p:cNvSpPr>
            <a:spLocks noChangeArrowheads="1"/>
          </p:cNvSpPr>
          <p:nvPr/>
        </p:nvSpPr>
        <p:spPr bwMode="auto">
          <a:xfrm>
            <a:off x="3635375" y="4292600"/>
            <a:ext cx="14414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ym typeface="Symbol" pitchFamily="18" charset="2"/>
              </a:rPr>
              <a:t> </a:t>
            </a:r>
            <a:r>
              <a:rPr lang="en-US" altLang="zh-CN">
                <a:solidFill>
                  <a:srgbClr val="00FF00"/>
                </a:solidFill>
                <a:sym typeface="Symbol" pitchFamily="18" charset="2"/>
              </a:rPr>
              <a:t></a:t>
            </a:r>
            <a:r>
              <a:rPr lang="en-US" altLang="zh-CN">
                <a:solidFill>
                  <a:srgbClr val="00FF00"/>
                </a:solidFill>
              </a:rPr>
              <a:t>cell</a:t>
            </a:r>
            <a:endParaRPr lang="zh-CN" altLang="en-US">
              <a:solidFill>
                <a:srgbClr val="00FF00"/>
              </a:solidFill>
            </a:endParaRPr>
          </a:p>
        </p:txBody>
      </p:sp>
      <p:sp>
        <p:nvSpPr>
          <p:cNvPr id="3" name="Rectangle 4"/>
          <p:cNvSpPr>
            <a:spLocks noChangeArrowheads="1"/>
          </p:cNvSpPr>
          <p:nvPr/>
        </p:nvSpPr>
        <p:spPr bwMode="auto">
          <a:xfrm>
            <a:off x="3635375" y="4868863"/>
            <a:ext cx="14414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r>
              <a:rPr lang="en-US" altLang="zh-CN">
                <a:sym typeface="Symbol" pitchFamily="18" charset="2"/>
              </a:rPr>
              <a:t> </a:t>
            </a:r>
            <a:r>
              <a:rPr lang="en-US" altLang="zh-CN">
                <a:solidFill>
                  <a:srgbClr val="00FF00"/>
                </a:solidFill>
                <a:sym typeface="Symbol" pitchFamily="18" charset="2"/>
              </a:rPr>
              <a:t></a:t>
            </a:r>
            <a:r>
              <a:rPr lang="en-US" altLang="zh-CN">
                <a:solidFill>
                  <a:srgbClr val="00FF00"/>
                </a:solidFill>
              </a:rPr>
              <a:t>cell</a:t>
            </a:r>
            <a:endParaRPr lang="zh-CN" altLang="en-US">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1460"/>
                                        </p:tgtEl>
                                        <p:attrNameLst>
                                          <p:attrName>style.visibility</p:attrName>
                                        </p:attrNameLst>
                                      </p:cBhvr>
                                      <p:to>
                                        <p:strVal val="visible"/>
                                      </p:to>
                                    </p:set>
                                    <p:animEffect transition="in" filter="box(in)">
                                      <p:cBhvr>
                                        <p:cTn id="7" dur="500"/>
                                        <p:tgtEl>
                                          <p:spTgt spid="117146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60" grpId="0"/>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17805</TotalTime>
  <Words>6122</Words>
  <Application>Microsoft Office PowerPoint</Application>
  <PresentationFormat>全屏显示(4:3)</PresentationFormat>
  <Paragraphs>1562</Paragraphs>
  <Slides>131</Slides>
  <Notes>131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131</vt:i4>
      </vt:variant>
    </vt:vector>
  </HeadingPairs>
  <TitlesOfParts>
    <vt:vector size="139" baseType="lpstr">
      <vt:lpstr>Times New Roman</vt:lpstr>
      <vt:lpstr>宋体</vt:lpstr>
      <vt:lpstr>Arial</vt:lpstr>
      <vt:lpstr>Courier New</vt:lpstr>
      <vt:lpstr>Symbol</vt:lpstr>
      <vt:lpstr>黑体</vt:lpstr>
      <vt:lpstr>Comic Sans MS</vt:lpstr>
      <vt:lpstr>Office 主题​​</vt:lpstr>
      <vt:lpstr>第五章 类 型 检 查 </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5.1 类型在编程语言中的作用</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5.2 描述类型系统的语言</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5.3 简单类型检查器的说明</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5.4 多 态 函 数</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5.5  类型表达式的等价</vt:lpstr>
      <vt:lpstr>5.6  函数和算符的重载</vt:lpstr>
      <vt:lpstr>5.6  函数和算符的重载</vt:lpstr>
      <vt:lpstr>5.6  函数和算符的重载</vt:lpstr>
      <vt:lpstr>5.6  函数和算符的重载</vt:lpstr>
      <vt:lpstr>5.6  函数和算符的重载</vt:lpstr>
      <vt:lpstr>5.6  函数和算符的重载</vt:lpstr>
      <vt:lpstr>5.6  函数和算符的重载</vt:lpstr>
      <vt:lpstr>5.6  函数和算符的重载</vt:lpstr>
      <vt:lpstr>5.6  函数和算符的重载</vt:lpstr>
      <vt:lpstr>5.6  函数和算符的重载</vt:lpstr>
      <vt:lpstr>5.6  函数和算符的重载</vt:lpstr>
      <vt:lpstr>本  章  要  点</vt:lpstr>
      <vt:lpstr>例    题    1</vt:lpstr>
      <vt:lpstr>例    题    2</vt:lpstr>
      <vt:lpstr>例    题    3</vt:lpstr>
      <vt:lpstr>例    题    3</vt:lpstr>
      <vt:lpstr>例    题    3</vt:lpstr>
      <vt:lpstr>例    题    3</vt:lpstr>
      <vt:lpstr>例    题    3</vt:lpstr>
      <vt:lpstr>例    题    3</vt:lpstr>
      <vt:lpstr>例    题    4</vt:lpstr>
      <vt:lpstr>例    题    5</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812</cp:revision>
  <dcterms:created xsi:type="dcterms:W3CDTF">2000-08-08T16:59:41Z</dcterms:created>
  <dcterms:modified xsi:type="dcterms:W3CDTF">2014-02-28T03:17:30Z</dcterms:modified>
</cp:coreProperties>
</file>