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1"/>
  </p:notesMasterIdLst>
  <p:handoutMasterIdLst>
    <p:handoutMasterId r:id="rId152"/>
  </p:handoutMasterIdLst>
  <p:sldIdLst>
    <p:sldId id="262" r:id="rId2"/>
    <p:sldId id="265" r:id="rId3"/>
    <p:sldId id="272" r:id="rId4"/>
    <p:sldId id="273" r:id="rId5"/>
    <p:sldId id="461" r:id="rId6"/>
    <p:sldId id="278" r:id="rId7"/>
    <p:sldId id="279" r:id="rId8"/>
    <p:sldId id="280" r:id="rId9"/>
    <p:sldId id="281" r:id="rId10"/>
    <p:sldId id="284" r:id="rId11"/>
    <p:sldId id="288" r:id="rId12"/>
    <p:sldId id="289" r:id="rId13"/>
    <p:sldId id="290" r:id="rId14"/>
    <p:sldId id="291" r:id="rId15"/>
    <p:sldId id="315" r:id="rId16"/>
    <p:sldId id="502" r:id="rId17"/>
    <p:sldId id="294" r:id="rId18"/>
    <p:sldId id="299" r:id="rId19"/>
    <p:sldId id="305" r:id="rId20"/>
    <p:sldId id="306" r:id="rId21"/>
    <p:sldId id="347" r:id="rId22"/>
    <p:sldId id="311" r:id="rId23"/>
    <p:sldId id="312" r:id="rId24"/>
    <p:sldId id="313" r:id="rId25"/>
    <p:sldId id="314" r:id="rId26"/>
    <p:sldId id="320" r:id="rId27"/>
    <p:sldId id="319" r:id="rId28"/>
    <p:sldId id="318" r:id="rId29"/>
    <p:sldId id="317" r:id="rId30"/>
    <p:sldId id="350" r:id="rId31"/>
    <p:sldId id="456" r:id="rId32"/>
    <p:sldId id="458" r:id="rId33"/>
    <p:sldId id="459" r:id="rId34"/>
    <p:sldId id="468" r:id="rId35"/>
    <p:sldId id="474" r:id="rId36"/>
    <p:sldId id="475" r:id="rId37"/>
    <p:sldId id="476" r:id="rId38"/>
    <p:sldId id="469" r:id="rId39"/>
    <p:sldId id="443" r:id="rId40"/>
    <p:sldId id="477" r:id="rId41"/>
    <p:sldId id="478" r:id="rId42"/>
    <p:sldId id="479" r:id="rId43"/>
    <p:sldId id="480" r:id="rId44"/>
    <p:sldId id="481" r:id="rId45"/>
    <p:sldId id="445" r:id="rId46"/>
    <p:sldId id="482" r:id="rId47"/>
    <p:sldId id="483" r:id="rId48"/>
    <p:sldId id="484" r:id="rId49"/>
    <p:sldId id="505" r:id="rId50"/>
    <p:sldId id="339" r:id="rId51"/>
    <p:sldId id="340" r:id="rId52"/>
    <p:sldId id="486" r:id="rId53"/>
    <p:sldId id="488" r:id="rId54"/>
    <p:sldId id="485" r:id="rId55"/>
    <p:sldId id="341" r:id="rId56"/>
    <p:sldId id="342" r:id="rId57"/>
    <p:sldId id="360" r:id="rId58"/>
    <p:sldId id="362" r:id="rId59"/>
    <p:sldId id="365" r:id="rId60"/>
    <p:sldId id="366" r:id="rId61"/>
    <p:sldId id="409" r:id="rId62"/>
    <p:sldId id="369" r:id="rId63"/>
    <p:sldId id="412" r:id="rId64"/>
    <p:sldId id="408" r:id="rId65"/>
    <p:sldId id="370" r:id="rId66"/>
    <p:sldId id="371" r:id="rId67"/>
    <p:sldId id="415" r:id="rId68"/>
    <p:sldId id="462" r:id="rId69"/>
    <p:sldId id="417" r:id="rId70"/>
    <p:sldId id="487" r:id="rId71"/>
    <p:sldId id="463" r:id="rId72"/>
    <p:sldId id="378" r:id="rId73"/>
    <p:sldId id="379" r:id="rId74"/>
    <p:sldId id="512" r:id="rId75"/>
    <p:sldId id="513" r:id="rId76"/>
    <p:sldId id="381" r:id="rId77"/>
    <p:sldId id="514" r:id="rId78"/>
    <p:sldId id="382" r:id="rId79"/>
    <p:sldId id="420" r:id="rId80"/>
    <p:sldId id="385" r:id="rId81"/>
    <p:sldId id="386" r:id="rId82"/>
    <p:sldId id="387" r:id="rId83"/>
    <p:sldId id="388" r:id="rId84"/>
    <p:sldId id="437" r:id="rId85"/>
    <p:sldId id="438" r:id="rId86"/>
    <p:sldId id="439" r:id="rId87"/>
    <p:sldId id="440" r:id="rId88"/>
    <p:sldId id="441" r:id="rId89"/>
    <p:sldId id="442" r:id="rId90"/>
    <p:sldId id="421" r:id="rId91"/>
    <p:sldId id="422" r:id="rId92"/>
    <p:sldId id="392" r:id="rId93"/>
    <p:sldId id="498" r:id="rId94"/>
    <p:sldId id="499" r:id="rId95"/>
    <p:sldId id="500" r:id="rId96"/>
    <p:sldId id="446" r:id="rId97"/>
    <p:sldId id="447" r:id="rId98"/>
    <p:sldId id="448" r:id="rId99"/>
    <p:sldId id="449" r:id="rId100"/>
    <p:sldId id="451" r:id="rId101"/>
    <p:sldId id="452" r:id="rId102"/>
    <p:sldId id="501" r:id="rId103"/>
    <p:sldId id="453" r:id="rId104"/>
    <p:sldId id="426" r:id="rId105"/>
    <p:sldId id="309" r:id="rId106"/>
    <p:sldId id="310" r:id="rId107"/>
    <p:sldId id="504" r:id="rId108"/>
    <p:sldId id="503" r:id="rId109"/>
    <p:sldId id="466" r:id="rId110"/>
    <p:sldId id="465" r:id="rId111"/>
    <p:sldId id="467" r:id="rId112"/>
    <p:sldId id="335" r:id="rId113"/>
    <p:sldId id="336" r:id="rId114"/>
    <p:sldId id="489" r:id="rId115"/>
    <p:sldId id="491" r:id="rId116"/>
    <p:sldId id="492" r:id="rId117"/>
    <p:sldId id="493" r:id="rId118"/>
    <p:sldId id="494" r:id="rId119"/>
    <p:sldId id="495" r:id="rId120"/>
    <p:sldId id="496" r:id="rId121"/>
    <p:sldId id="497" r:id="rId122"/>
    <p:sldId id="506" r:id="rId123"/>
    <p:sldId id="507" r:id="rId124"/>
    <p:sldId id="508" r:id="rId125"/>
    <p:sldId id="509" r:id="rId126"/>
    <p:sldId id="510" r:id="rId127"/>
    <p:sldId id="348" r:id="rId128"/>
    <p:sldId id="332" r:id="rId129"/>
    <p:sldId id="331" r:id="rId130"/>
    <p:sldId id="334" r:id="rId131"/>
    <p:sldId id="333" r:id="rId132"/>
    <p:sldId id="394" r:id="rId133"/>
    <p:sldId id="395" r:id="rId134"/>
    <p:sldId id="396" r:id="rId135"/>
    <p:sldId id="398" r:id="rId136"/>
    <p:sldId id="401" r:id="rId137"/>
    <p:sldId id="402" r:id="rId138"/>
    <p:sldId id="403" r:id="rId139"/>
    <p:sldId id="404" r:id="rId140"/>
    <p:sldId id="406" r:id="rId141"/>
    <p:sldId id="428" r:id="rId142"/>
    <p:sldId id="464" r:id="rId143"/>
    <p:sldId id="430" r:id="rId144"/>
    <p:sldId id="431" r:id="rId145"/>
    <p:sldId id="432" r:id="rId146"/>
    <p:sldId id="433" r:id="rId147"/>
    <p:sldId id="434" r:id="rId148"/>
    <p:sldId id="436" r:id="rId149"/>
    <p:sldId id="338" r:id="rId15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FF00FF"/>
    <a:srgbClr val="4D4D4D"/>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766" autoAdjust="0"/>
  </p:normalViewPr>
  <p:slideViewPr>
    <p:cSldViewPr>
      <p:cViewPr>
        <p:scale>
          <a:sx n="45" d="100"/>
          <a:sy n="45" d="100"/>
        </p:scale>
        <p:origin x="-2520" y="-98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56"/>
    </p:cViewPr>
  </p:sorterViewPr>
  <p:notesViewPr>
    <p:cSldViewPr>
      <p:cViewPr varScale="1">
        <p:scale>
          <a:sx n="54" d="100"/>
          <a:sy n="54" d="100"/>
        </p:scale>
        <p:origin x="-1308"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smtClean="0">
                <a:latin typeface="Courier New" pitchFamily="49" charset="0"/>
                <a:ea typeface="宋体"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fld id="{0AD36C06-F246-4A74-AF41-ABA04AD4047C}" type="slidenum">
              <a:rPr lang="zh-CN" altLang="en-US"/>
              <a:pPr>
                <a:defRPr/>
              </a:pPr>
              <a:t>‹#›</a:t>
            </a:fld>
            <a:endParaRPr lang="en-US" altLang="zh-CN"/>
          </a:p>
        </p:txBody>
      </p:sp>
    </p:spTree>
    <p:extLst>
      <p:ext uri="{BB962C8B-B14F-4D97-AF65-F5344CB8AC3E}">
        <p14:creationId xmlns:p14="http://schemas.microsoft.com/office/powerpoint/2010/main" val="1867666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ea typeface="宋体"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endParaRPr lang="en-US" altLang="zh-CN"/>
          </a:p>
        </p:txBody>
      </p:sp>
      <p:sp>
        <p:nvSpPr>
          <p:cNvPr id="15155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ea typeface="宋体"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ea typeface="宋体" charset="-122"/>
              </a:defRPr>
            </a:lvl1pPr>
          </a:lstStyle>
          <a:p>
            <a:pPr>
              <a:defRPr/>
            </a:pPr>
            <a:fld id="{9B4DDF6F-36E0-4EEA-911C-6906D8568A8A}" type="slidenum">
              <a:rPr lang="zh-CN" altLang="en-US"/>
              <a:pPr>
                <a:defRPr/>
              </a:pPr>
              <a:t>‹#›</a:t>
            </a:fld>
            <a:endParaRPr lang="en-US" altLang="zh-CN"/>
          </a:p>
        </p:txBody>
      </p:sp>
    </p:spTree>
    <p:extLst>
      <p:ext uri="{BB962C8B-B14F-4D97-AF65-F5344CB8AC3E}">
        <p14:creationId xmlns:p14="http://schemas.microsoft.com/office/powerpoint/2010/main" val="2195785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6FFFC70-8914-4236-BA80-D2672B9BA2ED}" type="slidenum">
              <a:rPr lang="zh-CN" altLang="en-US" sz="1200"/>
              <a:pPr/>
              <a:t>1</a:t>
            </a:fld>
            <a:endParaRPr lang="en-US" altLang="zh-CN" sz="1200"/>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A6EAA3F-9F61-491D-AD6D-F99813F47B79}" type="slidenum">
              <a:rPr lang="zh-CN" altLang="en-US" sz="1200"/>
              <a:pPr/>
              <a:t>10</a:t>
            </a:fld>
            <a:endParaRPr lang="en-US" altLang="zh-CN" sz="1200"/>
          </a:p>
        </p:txBody>
      </p:sp>
      <p:sp>
        <p:nvSpPr>
          <p:cNvPr id="161795" name="Rectangle 2"/>
          <p:cNvSpPr>
            <a:spLocks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D8051AC-772D-44AE-B2C9-72C13BBE7331}" type="slidenum">
              <a:rPr lang="zh-CN" altLang="en-US" sz="1200"/>
              <a:pPr/>
              <a:t>100</a:t>
            </a:fld>
            <a:endParaRPr lang="en-US" altLang="zh-CN" sz="1200"/>
          </a:p>
        </p:txBody>
      </p:sp>
      <p:sp>
        <p:nvSpPr>
          <p:cNvPr id="250883" name="Rectangle 2"/>
          <p:cNvSpPr>
            <a:spLocks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593CEA0-2C55-4A6F-AF93-8A1857C1CA0A}" type="slidenum">
              <a:rPr lang="zh-CN" altLang="en-US" sz="1200"/>
              <a:pPr/>
              <a:t>101</a:t>
            </a:fld>
            <a:endParaRPr lang="en-US" altLang="zh-CN" sz="1200"/>
          </a:p>
        </p:txBody>
      </p:sp>
      <p:sp>
        <p:nvSpPr>
          <p:cNvPr id="251907" name="Rectangle 2"/>
          <p:cNvSpPr>
            <a:spLocks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2819AD3-380B-4773-ADDD-03081D306C23}" type="slidenum">
              <a:rPr lang="zh-CN" altLang="en-US" sz="1200"/>
              <a:pPr/>
              <a:t>102</a:t>
            </a:fld>
            <a:endParaRPr lang="en-US" altLang="zh-CN" sz="1200"/>
          </a:p>
        </p:txBody>
      </p:sp>
      <p:sp>
        <p:nvSpPr>
          <p:cNvPr id="252931" name="Rectangle 2"/>
          <p:cNvSpPr>
            <a:spLocks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486144B-F53B-477C-901A-F76BAC60ABF6}" type="slidenum">
              <a:rPr lang="zh-CN" altLang="en-US" sz="1200"/>
              <a:pPr/>
              <a:t>103</a:t>
            </a:fld>
            <a:endParaRPr lang="en-US" altLang="zh-CN" sz="1200"/>
          </a:p>
        </p:txBody>
      </p:sp>
      <p:sp>
        <p:nvSpPr>
          <p:cNvPr id="253955" name="Rectangle 2"/>
          <p:cNvSpPr>
            <a:spLocks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BD4E8AF-71A5-4419-AAA9-EF11E67C0D45}" type="slidenum">
              <a:rPr lang="zh-CN" altLang="en-US" sz="1200"/>
              <a:pPr/>
              <a:t>104</a:t>
            </a:fld>
            <a:endParaRPr lang="en-US" altLang="zh-CN" sz="1200"/>
          </a:p>
        </p:txBody>
      </p:sp>
      <p:sp>
        <p:nvSpPr>
          <p:cNvPr id="254979" name="Rectangle 2"/>
          <p:cNvSpPr>
            <a:spLocks noChangeArrowheads="1" noTextEdit="1"/>
          </p:cNvSpPr>
          <p:nvPr>
            <p:ph type="sldImg"/>
          </p:nvPr>
        </p:nvSpPr>
        <p:spPr>
          <a:solidFill>
            <a:srgbClr val="FFFFFF"/>
          </a:solidFill>
          <a:ln/>
        </p:spPr>
      </p:sp>
      <p:sp>
        <p:nvSpPr>
          <p:cNvPr id="2549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D180BC4-0F72-4224-9A8E-54AB2ED01BFD}" type="slidenum">
              <a:rPr lang="zh-CN" altLang="en-US" sz="1200"/>
              <a:pPr/>
              <a:t>105</a:t>
            </a:fld>
            <a:endParaRPr lang="en-US" altLang="zh-CN" sz="1200"/>
          </a:p>
        </p:txBody>
      </p:sp>
      <p:sp>
        <p:nvSpPr>
          <p:cNvPr id="256003" name="Rectangle 2"/>
          <p:cNvSpPr>
            <a:spLocks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37EF187-5471-456E-B024-48ED30562F33}" type="slidenum">
              <a:rPr lang="zh-CN" altLang="en-US" sz="1200"/>
              <a:pPr/>
              <a:t>106</a:t>
            </a:fld>
            <a:endParaRPr lang="en-US" altLang="zh-CN" sz="1200"/>
          </a:p>
        </p:txBody>
      </p:sp>
      <p:sp>
        <p:nvSpPr>
          <p:cNvPr id="257027" name="Rectangle 2"/>
          <p:cNvSpPr>
            <a:spLocks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59AEB51-3F2B-448D-9890-CD93FB811A92}" type="slidenum">
              <a:rPr lang="zh-CN" altLang="en-US" sz="1200"/>
              <a:pPr/>
              <a:t>107</a:t>
            </a:fld>
            <a:endParaRPr lang="en-US" altLang="zh-CN" sz="1200"/>
          </a:p>
        </p:txBody>
      </p:sp>
      <p:sp>
        <p:nvSpPr>
          <p:cNvPr id="258051" name="Rectangle 2"/>
          <p:cNvSpPr>
            <a:spLocks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6186062-919F-4E09-BAF1-87942440A77B}" type="slidenum">
              <a:rPr lang="zh-CN" altLang="en-US" sz="1200"/>
              <a:pPr/>
              <a:t>108</a:t>
            </a:fld>
            <a:endParaRPr lang="en-US" altLang="zh-CN" sz="1200"/>
          </a:p>
        </p:txBody>
      </p:sp>
      <p:sp>
        <p:nvSpPr>
          <p:cNvPr id="259075" name="Rectangle 2"/>
          <p:cNvSpPr>
            <a:spLocks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AB1E834-AAD1-44DD-A94A-279F53E21873}" type="slidenum">
              <a:rPr lang="zh-CN" altLang="en-US" sz="1200"/>
              <a:pPr/>
              <a:t>109</a:t>
            </a:fld>
            <a:endParaRPr lang="en-US" altLang="zh-CN" sz="1200"/>
          </a:p>
        </p:txBody>
      </p:sp>
      <p:sp>
        <p:nvSpPr>
          <p:cNvPr id="260099" name="Rectangle 2"/>
          <p:cNvSpPr>
            <a:spLocks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54A3C24-AACE-4610-B230-084BF1074751}" type="slidenum">
              <a:rPr lang="zh-CN" altLang="en-US" sz="1200"/>
              <a:pPr/>
              <a:t>11</a:t>
            </a:fld>
            <a:endParaRPr lang="en-US" altLang="zh-CN" sz="1200"/>
          </a:p>
        </p:txBody>
      </p:sp>
      <p:sp>
        <p:nvSpPr>
          <p:cNvPr id="162819" name="Rectangle 2"/>
          <p:cNvSpPr>
            <a:spLocks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A4E8275-162F-4EB1-A09E-41FCCBE6885A}" type="slidenum">
              <a:rPr lang="zh-CN" altLang="en-US" sz="1200"/>
              <a:pPr/>
              <a:t>110</a:t>
            </a:fld>
            <a:endParaRPr lang="en-US" altLang="zh-CN" sz="1200"/>
          </a:p>
        </p:txBody>
      </p:sp>
      <p:sp>
        <p:nvSpPr>
          <p:cNvPr id="261123" name="Rectangle 2"/>
          <p:cNvSpPr>
            <a:spLocks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59AD8C9-1AFE-442E-8744-1B093BDF86BA}" type="slidenum">
              <a:rPr lang="zh-CN" altLang="en-US" sz="1200"/>
              <a:pPr/>
              <a:t>111</a:t>
            </a:fld>
            <a:endParaRPr lang="en-US" altLang="zh-CN" sz="1200"/>
          </a:p>
        </p:txBody>
      </p:sp>
      <p:sp>
        <p:nvSpPr>
          <p:cNvPr id="262147" name="Rectangle 2"/>
          <p:cNvSpPr>
            <a:spLocks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0B0D8ED-1EB9-48CA-8A51-BDC852BCA3DC}" type="slidenum">
              <a:rPr lang="zh-CN" altLang="en-US" sz="1200"/>
              <a:pPr/>
              <a:t>112</a:t>
            </a:fld>
            <a:endParaRPr lang="en-US" altLang="zh-CN" sz="1200"/>
          </a:p>
        </p:txBody>
      </p:sp>
      <p:sp>
        <p:nvSpPr>
          <p:cNvPr id="263171" name="Rectangle 2"/>
          <p:cNvSpPr>
            <a:spLocks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51C2CE1-302A-404E-876F-1BCCB3798DCE}" type="slidenum">
              <a:rPr lang="zh-CN" altLang="en-US" sz="1200"/>
              <a:pPr/>
              <a:t>113</a:t>
            </a:fld>
            <a:endParaRPr lang="en-US" altLang="zh-CN" sz="1200"/>
          </a:p>
        </p:txBody>
      </p:sp>
      <p:sp>
        <p:nvSpPr>
          <p:cNvPr id="264195" name="Rectangle 2"/>
          <p:cNvSpPr>
            <a:spLocks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1AA4C7B-0DC7-4ACB-98D4-252CF380DA4A}" type="slidenum">
              <a:rPr lang="zh-CN" altLang="en-US" sz="1200"/>
              <a:pPr/>
              <a:t>114</a:t>
            </a:fld>
            <a:endParaRPr lang="en-US" altLang="zh-CN" sz="1200"/>
          </a:p>
        </p:txBody>
      </p:sp>
      <p:sp>
        <p:nvSpPr>
          <p:cNvPr id="265219" name="Rectangle 2"/>
          <p:cNvSpPr>
            <a:spLocks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B1D1442-A32F-4896-B80A-022AFC137BCF}" type="slidenum">
              <a:rPr lang="zh-CN" altLang="en-US" sz="1200"/>
              <a:pPr/>
              <a:t>115</a:t>
            </a:fld>
            <a:endParaRPr lang="en-US" altLang="zh-CN" sz="1200"/>
          </a:p>
        </p:txBody>
      </p:sp>
      <p:sp>
        <p:nvSpPr>
          <p:cNvPr id="266243" name="Rectangle 2"/>
          <p:cNvSpPr>
            <a:spLocks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FF233E-A912-40B5-8941-B504DAB087F6}" type="slidenum">
              <a:rPr lang="zh-CN" altLang="en-US" sz="1200"/>
              <a:pPr/>
              <a:t>116</a:t>
            </a:fld>
            <a:endParaRPr lang="en-US" altLang="zh-CN" sz="1200"/>
          </a:p>
        </p:txBody>
      </p:sp>
      <p:sp>
        <p:nvSpPr>
          <p:cNvPr id="267267" name="Rectangle 2"/>
          <p:cNvSpPr>
            <a:spLocks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2BE1468-CE58-4D96-A043-11B7D22515D1}" type="slidenum">
              <a:rPr lang="zh-CN" altLang="en-US" sz="1200"/>
              <a:pPr/>
              <a:t>117</a:t>
            </a:fld>
            <a:endParaRPr lang="en-US" altLang="zh-CN" sz="1200"/>
          </a:p>
        </p:txBody>
      </p:sp>
      <p:sp>
        <p:nvSpPr>
          <p:cNvPr id="268291" name="Rectangle 2"/>
          <p:cNvSpPr>
            <a:spLocks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D07E694-9D0E-4A44-B6AF-F4A0B0CFD7F7}" type="slidenum">
              <a:rPr lang="zh-CN" altLang="en-US" sz="1200"/>
              <a:pPr/>
              <a:t>118</a:t>
            </a:fld>
            <a:endParaRPr lang="en-US" altLang="zh-CN" sz="1200"/>
          </a:p>
        </p:txBody>
      </p:sp>
      <p:sp>
        <p:nvSpPr>
          <p:cNvPr id="269315" name="Rectangle 2"/>
          <p:cNvSpPr>
            <a:spLocks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93345F3-27DF-4630-AA9B-78793F6EB914}" type="slidenum">
              <a:rPr lang="zh-CN" altLang="en-US" sz="1200"/>
              <a:pPr/>
              <a:t>119</a:t>
            </a:fld>
            <a:endParaRPr lang="en-US" altLang="zh-CN" sz="1200"/>
          </a:p>
        </p:txBody>
      </p:sp>
      <p:sp>
        <p:nvSpPr>
          <p:cNvPr id="270339" name="Rectangle 2"/>
          <p:cNvSpPr>
            <a:spLocks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6DB070E-FBA8-4010-A4A1-538C88F23212}" type="slidenum">
              <a:rPr lang="zh-CN" altLang="en-US" sz="1200"/>
              <a:pPr/>
              <a:t>12</a:t>
            </a:fld>
            <a:endParaRPr lang="en-US" altLang="zh-CN" sz="1200"/>
          </a:p>
        </p:txBody>
      </p:sp>
      <p:sp>
        <p:nvSpPr>
          <p:cNvPr id="163843" name="Rectangle 2"/>
          <p:cNvSpPr>
            <a:spLocks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CC6DA2-CC6E-409B-9A5E-01255D4F4614}" type="slidenum">
              <a:rPr lang="zh-CN" altLang="en-US" sz="1200"/>
              <a:pPr/>
              <a:t>120</a:t>
            </a:fld>
            <a:endParaRPr lang="en-US" altLang="zh-CN" sz="1200"/>
          </a:p>
        </p:txBody>
      </p:sp>
      <p:sp>
        <p:nvSpPr>
          <p:cNvPr id="271363" name="Rectangle 2"/>
          <p:cNvSpPr>
            <a:spLocks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54AA4D3-090C-4E82-9417-8A59B0C4E219}" type="slidenum">
              <a:rPr lang="zh-CN" altLang="en-US" sz="1200"/>
              <a:pPr/>
              <a:t>121</a:t>
            </a:fld>
            <a:endParaRPr lang="en-US" altLang="zh-CN" sz="1200"/>
          </a:p>
        </p:txBody>
      </p:sp>
      <p:sp>
        <p:nvSpPr>
          <p:cNvPr id="272387" name="Rectangle 2"/>
          <p:cNvSpPr>
            <a:spLocks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AF79B1C-017E-4E47-B9E3-549B39A7EA26}" type="slidenum">
              <a:rPr lang="zh-CN" altLang="en-US" sz="1200"/>
              <a:pPr/>
              <a:t>122</a:t>
            </a:fld>
            <a:endParaRPr lang="en-US" altLang="zh-CN" sz="1200"/>
          </a:p>
        </p:txBody>
      </p:sp>
      <p:sp>
        <p:nvSpPr>
          <p:cNvPr id="273411" name="Rectangle 2"/>
          <p:cNvSpPr>
            <a:spLocks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9DEF797-39AB-455A-9C27-0E426DF435EF}" type="slidenum">
              <a:rPr lang="zh-CN" altLang="en-US" sz="1200"/>
              <a:pPr/>
              <a:t>123</a:t>
            </a:fld>
            <a:endParaRPr lang="en-US" altLang="zh-CN" sz="1200"/>
          </a:p>
        </p:txBody>
      </p:sp>
      <p:sp>
        <p:nvSpPr>
          <p:cNvPr id="274435" name="Rectangle 2"/>
          <p:cNvSpPr>
            <a:spLocks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CEEC4C4-7EC8-40ED-8209-E18B0D11CB14}" type="slidenum">
              <a:rPr lang="zh-CN" altLang="en-US" sz="1200"/>
              <a:pPr/>
              <a:t>124</a:t>
            </a:fld>
            <a:endParaRPr lang="en-US" altLang="zh-CN" sz="1200"/>
          </a:p>
        </p:txBody>
      </p:sp>
      <p:sp>
        <p:nvSpPr>
          <p:cNvPr id="275459" name="Rectangle 2"/>
          <p:cNvSpPr>
            <a:spLocks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814766F-0286-4F84-8F1F-EAD5CAE99C64}" type="slidenum">
              <a:rPr lang="zh-CN" altLang="en-US" sz="1200"/>
              <a:pPr/>
              <a:t>125</a:t>
            </a:fld>
            <a:endParaRPr lang="en-US" altLang="zh-CN" sz="1200"/>
          </a:p>
        </p:txBody>
      </p:sp>
      <p:sp>
        <p:nvSpPr>
          <p:cNvPr id="276483" name="Rectangle 2"/>
          <p:cNvSpPr>
            <a:spLocks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6CE4331-60D0-4E76-896E-048FCC3F60CE}" type="slidenum">
              <a:rPr lang="zh-CN" altLang="en-US" sz="1200"/>
              <a:pPr/>
              <a:t>126</a:t>
            </a:fld>
            <a:endParaRPr lang="en-US" altLang="zh-CN" sz="1200"/>
          </a:p>
        </p:txBody>
      </p:sp>
      <p:sp>
        <p:nvSpPr>
          <p:cNvPr id="277507" name="Rectangle 2"/>
          <p:cNvSpPr>
            <a:spLocks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79BC72D-7A21-466A-8D5F-44FB46486FD1}" type="slidenum">
              <a:rPr lang="zh-CN" altLang="en-US" sz="1200"/>
              <a:pPr/>
              <a:t>127</a:t>
            </a:fld>
            <a:endParaRPr lang="en-US" altLang="zh-CN" sz="1200"/>
          </a:p>
        </p:txBody>
      </p:sp>
      <p:sp>
        <p:nvSpPr>
          <p:cNvPr id="278531" name="Rectangle 2"/>
          <p:cNvSpPr>
            <a:spLocks noChangeArrowheads="1" noTextEdit="1"/>
          </p:cNvSpPr>
          <p:nvPr>
            <p:ph type="sldImg"/>
          </p:nvPr>
        </p:nvSpPr>
        <p:spPr>
          <a:solidFill>
            <a:srgbClr val="FFFFFF"/>
          </a:solidFill>
          <a:ln/>
        </p:spPr>
      </p:sp>
      <p:sp>
        <p:nvSpPr>
          <p:cNvPr id="2785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A7F813-AFB5-4AAF-8153-0395E9BA501B}" type="slidenum">
              <a:rPr lang="zh-CN" altLang="en-US" sz="1200"/>
              <a:pPr/>
              <a:t>128</a:t>
            </a:fld>
            <a:endParaRPr lang="en-US" altLang="zh-CN" sz="1200"/>
          </a:p>
        </p:txBody>
      </p:sp>
      <p:sp>
        <p:nvSpPr>
          <p:cNvPr id="279555" name="Rectangle 2"/>
          <p:cNvSpPr>
            <a:spLocks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8202AAE-D168-42FB-9C4A-C614741E1562}" type="slidenum">
              <a:rPr lang="zh-CN" altLang="en-US" sz="1200"/>
              <a:pPr/>
              <a:t>129</a:t>
            </a:fld>
            <a:endParaRPr lang="en-US" altLang="zh-CN" sz="1200"/>
          </a:p>
        </p:txBody>
      </p:sp>
      <p:sp>
        <p:nvSpPr>
          <p:cNvPr id="280579" name="Rectangle 2"/>
          <p:cNvSpPr>
            <a:spLocks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17EFC58-2E51-487D-9C8C-7683F6B10A4F}" type="slidenum">
              <a:rPr lang="zh-CN" altLang="en-US" sz="1200"/>
              <a:pPr/>
              <a:t>13</a:t>
            </a:fld>
            <a:endParaRPr lang="en-US" altLang="zh-CN" sz="1200"/>
          </a:p>
        </p:txBody>
      </p:sp>
      <p:sp>
        <p:nvSpPr>
          <p:cNvPr id="164867" name="Rectangle 2"/>
          <p:cNvSpPr>
            <a:spLocks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E650CA2-7B38-4E26-B5A1-2A93674E9EC6}" type="slidenum">
              <a:rPr lang="zh-CN" altLang="en-US" sz="1200"/>
              <a:pPr/>
              <a:t>130</a:t>
            </a:fld>
            <a:endParaRPr lang="en-US" altLang="zh-CN" sz="1200"/>
          </a:p>
        </p:txBody>
      </p:sp>
      <p:sp>
        <p:nvSpPr>
          <p:cNvPr id="281603" name="Rectangle 2"/>
          <p:cNvSpPr>
            <a:spLocks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4331D4C-8B4B-4E49-960F-4A8828BB6255}" type="slidenum">
              <a:rPr lang="zh-CN" altLang="en-US" sz="1200"/>
              <a:pPr/>
              <a:t>131</a:t>
            </a:fld>
            <a:endParaRPr lang="en-US" altLang="zh-CN" sz="1200"/>
          </a:p>
        </p:txBody>
      </p:sp>
      <p:sp>
        <p:nvSpPr>
          <p:cNvPr id="282627" name="Rectangle 2"/>
          <p:cNvSpPr>
            <a:spLocks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2587E73-1781-4B5A-86E9-D9212668ACE9}" type="slidenum">
              <a:rPr lang="zh-CN" altLang="en-US" sz="1200"/>
              <a:pPr/>
              <a:t>132</a:t>
            </a:fld>
            <a:endParaRPr lang="en-US" altLang="zh-CN" sz="1200"/>
          </a:p>
        </p:txBody>
      </p:sp>
      <p:sp>
        <p:nvSpPr>
          <p:cNvPr id="283651" name="Rectangle 2"/>
          <p:cNvSpPr>
            <a:spLocks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89548D4-FAE2-4A6E-B24E-2076F57AD086}" type="slidenum">
              <a:rPr lang="zh-CN" altLang="en-US" sz="1200"/>
              <a:pPr/>
              <a:t>133</a:t>
            </a:fld>
            <a:endParaRPr lang="en-US" altLang="zh-CN" sz="1200"/>
          </a:p>
        </p:txBody>
      </p:sp>
      <p:sp>
        <p:nvSpPr>
          <p:cNvPr id="284675" name="Rectangle 2"/>
          <p:cNvSpPr>
            <a:spLocks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609F426-14FC-4158-8FC6-AE68DDB44E5D}" type="slidenum">
              <a:rPr lang="zh-CN" altLang="en-US" sz="1200"/>
              <a:pPr/>
              <a:t>134</a:t>
            </a:fld>
            <a:endParaRPr lang="en-US" altLang="zh-CN" sz="1200"/>
          </a:p>
        </p:txBody>
      </p:sp>
      <p:sp>
        <p:nvSpPr>
          <p:cNvPr id="285699" name="Rectangle 2"/>
          <p:cNvSpPr>
            <a:spLocks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33BA0F5-3163-4AE8-9C3A-203FEFBAFABA}" type="slidenum">
              <a:rPr lang="zh-CN" altLang="en-US" sz="1200"/>
              <a:pPr/>
              <a:t>135</a:t>
            </a:fld>
            <a:endParaRPr lang="en-US" altLang="zh-CN" sz="1200"/>
          </a:p>
        </p:txBody>
      </p:sp>
      <p:sp>
        <p:nvSpPr>
          <p:cNvPr id="286723" name="Rectangle 2"/>
          <p:cNvSpPr>
            <a:spLocks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09D475A-ED06-429C-8CBC-432EAD65B14F}" type="slidenum">
              <a:rPr lang="zh-CN" altLang="en-US" sz="1200"/>
              <a:pPr/>
              <a:t>136</a:t>
            </a:fld>
            <a:endParaRPr lang="en-US" altLang="zh-CN" sz="1200"/>
          </a:p>
        </p:txBody>
      </p:sp>
      <p:sp>
        <p:nvSpPr>
          <p:cNvPr id="287747" name="Rectangle 2"/>
          <p:cNvSpPr>
            <a:spLocks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4528225-1E29-40E0-87FD-EFFCF133A15F}" type="slidenum">
              <a:rPr lang="zh-CN" altLang="en-US" sz="1200"/>
              <a:pPr/>
              <a:t>137</a:t>
            </a:fld>
            <a:endParaRPr lang="en-US" altLang="zh-CN" sz="1200"/>
          </a:p>
        </p:txBody>
      </p:sp>
      <p:sp>
        <p:nvSpPr>
          <p:cNvPr id="288771" name="Rectangle 2"/>
          <p:cNvSpPr>
            <a:spLocks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0E6045A-AE3B-4F00-AF86-ECC36CE7372F}" type="slidenum">
              <a:rPr lang="zh-CN" altLang="en-US" sz="1200"/>
              <a:pPr/>
              <a:t>138</a:t>
            </a:fld>
            <a:endParaRPr lang="en-US" altLang="zh-CN" sz="1200"/>
          </a:p>
        </p:txBody>
      </p:sp>
      <p:sp>
        <p:nvSpPr>
          <p:cNvPr id="289795" name="Rectangle 2"/>
          <p:cNvSpPr>
            <a:spLocks noChangeArrowheads="1" noTextEdit="1"/>
          </p:cNvSpPr>
          <p:nvPr>
            <p:ph type="sldImg"/>
          </p:nvPr>
        </p:nvSpPr>
        <p:spPr>
          <a:solidFill>
            <a:srgbClr val="FFFFFF"/>
          </a:solidFill>
          <a:ln/>
        </p:spPr>
      </p:sp>
      <p:sp>
        <p:nvSpPr>
          <p:cNvPr id="2897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E743E9F-233D-4216-BF94-F947F7F157E3}" type="slidenum">
              <a:rPr lang="zh-CN" altLang="en-US" sz="1200"/>
              <a:pPr/>
              <a:t>139</a:t>
            </a:fld>
            <a:endParaRPr lang="en-US" altLang="zh-CN" sz="1200"/>
          </a:p>
        </p:txBody>
      </p:sp>
      <p:sp>
        <p:nvSpPr>
          <p:cNvPr id="290819" name="Rectangle 2"/>
          <p:cNvSpPr>
            <a:spLocks noChangeArrowheads="1" noTextEdit="1"/>
          </p:cNvSpPr>
          <p:nvPr>
            <p:ph type="sldImg"/>
          </p:nvPr>
        </p:nvSpPr>
        <p:spPr>
          <a:solidFill>
            <a:srgbClr val="FFFFFF"/>
          </a:solidFill>
          <a:ln/>
        </p:spPr>
      </p:sp>
      <p:sp>
        <p:nvSpPr>
          <p:cNvPr id="2908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909EA22-C0B2-4940-966C-33E07342BE8B}" type="slidenum">
              <a:rPr lang="zh-CN" altLang="en-US" sz="1200"/>
              <a:pPr/>
              <a:t>14</a:t>
            </a:fld>
            <a:endParaRPr lang="en-US" altLang="zh-CN" sz="1200"/>
          </a:p>
        </p:txBody>
      </p:sp>
      <p:sp>
        <p:nvSpPr>
          <p:cNvPr id="165891" name="Rectangle 2"/>
          <p:cNvSpPr>
            <a:spLocks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C14633E-6401-4EF3-A2B8-B1906B7D7B6E}" type="slidenum">
              <a:rPr lang="zh-CN" altLang="en-US" sz="1200"/>
              <a:pPr/>
              <a:t>140</a:t>
            </a:fld>
            <a:endParaRPr lang="en-US" altLang="zh-CN" sz="1200"/>
          </a:p>
        </p:txBody>
      </p:sp>
      <p:sp>
        <p:nvSpPr>
          <p:cNvPr id="291843" name="Rectangle 2"/>
          <p:cNvSpPr>
            <a:spLocks noChangeArrowheads="1" noTextEdit="1"/>
          </p:cNvSpPr>
          <p:nvPr>
            <p:ph type="sldImg"/>
          </p:nvPr>
        </p:nvSpPr>
        <p:spPr>
          <a:solidFill>
            <a:srgbClr val="FFFFFF"/>
          </a:solidFill>
          <a:ln/>
        </p:spPr>
      </p:sp>
      <p:sp>
        <p:nvSpPr>
          <p:cNvPr id="2918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00BEA50-90FC-4375-B04A-D6EA69F230C7}" type="slidenum">
              <a:rPr lang="zh-CN" altLang="en-US" sz="1200"/>
              <a:pPr/>
              <a:t>141</a:t>
            </a:fld>
            <a:endParaRPr lang="en-US" altLang="zh-CN" sz="1200"/>
          </a:p>
        </p:txBody>
      </p:sp>
      <p:sp>
        <p:nvSpPr>
          <p:cNvPr id="292867" name="Rectangle 2"/>
          <p:cNvSpPr>
            <a:spLocks noChangeArrowheads="1" noTextEdit="1"/>
          </p:cNvSpPr>
          <p:nvPr>
            <p:ph type="sldImg"/>
          </p:nvPr>
        </p:nvSpPr>
        <p:spPr>
          <a:solidFill>
            <a:srgbClr val="FFFFFF"/>
          </a:solidFill>
          <a:ln/>
        </p:spPr>
      </p:sp>
      <p:sp>
        <p:nvSpPr>
          <p:cNvPr id="2928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7289C56-7730-4E00-B5E3-4ECB6ED4D7A1}" type="slidenum">
              <a:rPr lang="zh-CN" altLang="en-US" sz="1200"/>
              <a:pPr/>
              <a:t>142</a:t>
            </a:fld>
            <a:endParaRPr lang="en-US" altLang="zh-CN" sz="1200"/>
          </a:p>
        </p:txBody>
      </p:sp>
      <p:sp>
        <p:nvSpPr>
          <p:cNvPr id="293891" name="Rectangle 2"/>
          <p:cNvSpPr>
            <a:spLocks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DA525BF-1634-4E0B-B49F-4315B7062641}" type="slidenum">
              <a:rPr lang="zh-CN" altLang="en-US" sz="1200"/>
              <a:pPr/>
              <a:t>143</a:t>
            </a:fld>
            <a:endParaRPr lang="en-US" altLang="zh-CN" sz="1200"/>
          </a:p>
        </p:txBody>
      </p:sp>
      <p:sp>
        <p:nvSpPr>
          <p:cNvPr id="294915" name="Rectangle 2"/>
          <p:cNvSpPr>
            <a:spLocks noChangeArrowheads="1" noTextEdit="1"/>
          </p:cNvSpPr>
          <p:nvPr>
            <p:ph type="sldImg"/>
          </p:nvPr>
        </p:nvSpPr>
        <p:spPr>
          <a:solidFill>
            <a:srgbClr val="FFFFFF"/>
          </a:solidFill>
          <a:ln/>
        </p:spPr>
      </p:sp>
      <p:sp>
        <p:nvSpPr>
          <p:cNvPr id="2949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2C7E6F5-5415-4B13-924E-97F3B95EDAC6}" type="slidenum">
              <a:rPr lang="zh-CN" altLang="en-US" sz="1200"/>
              <a:pPr/>
              <a:t>144</a:t>
            </a:fld>
            <a:endParaRPr lang="en-US" altLang="zh-CN" sz="1200"/>
          </a:p>
        </p:txBody>
      </p:sp>
      <p:sp>
        <p:nvSpPr>
          <p:cNvPr id="295939" name="Rectangle 2"/>
          <p:cNvSpPr>
            <a:spLocks noChangeArrowheads="1" noTextEdit="1"/>
          </p:cNvSpPr>
          <p:nvPr>
            <p:ph type="sldImg"/>
          </p:nvPr>
        </p:nvSpPr>
        <p:spPr>
          <a:solidFill>
            <a:srgbClr val="FFFFFF"/>
          </a:solidFill>
          <a:ln/>
        </p:spPr>
      </p:sp>
      <p:sp>
        <p:nvSpPr>
          <p:cNvPr id="2959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FFC5CEA-F7BE-4F2A-BD11-8D29D4D3BF09}" type="slidenum">
              <a:rPr lang="zh-CN" altLang="en-US" sz="1200"/>
              <a:pPr/>
              <a:t>145</a:t>
            </a:fld>
            <a:endParaRPr lang="en-US" altLang="zh-CN" sz="1200"/>
          </a:p>
        </p:txBody>
      </p:sp>
      <p:sp>
        <p:nvSpPr>
          <p:cNvPr id="296963" name="Rectangle 2"/>
          <p:cNvSpPr>
            <a:spLocks noChangeArrowheads="1" noTextEdit="1"/>
          </p:cNvSpPr>
          <p:nvPr>
            <p:ph type="sldImg"/>
          </p:nvPr>
        </p:nvSpPr>
        <p:spPr>
          <a:solidFill>
            <a:srgbClr val="FFFFFF"/>
          </a:solidFill>
          <a:ln/>
        </p:spPr>
      </p:sp>
      <p:sp>
        <p:nvSpPr>
          <p:cNvPr id="2969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088D75A-78D2-4322-8BF7-3690F088DA4E}" type="slidenum">
              <a:rPr lang="zh-CN" altLang="en-US" sz="1200"/>
              <a:pPr/>
              <a:t>146</a:t>
            </a:fld>
            <a:endParaRPr lang="en-US" altLang="zh-CN" sz="1200"/>
          </a:p>
        </p:txBody>
      </p:sp>
      <p:sp>
        <p:nvSpPr>
          <p:cNvPr id="297987" name="Rectangle 2"/>
          <p:cNvSpPr>
            <a:spLocks noChangeArrowheads="1" noTextEdit="1"/>
          </p:cNvSpPr>
          <p:nvPr>
            <p:ph type="sldImg"/>
          </p:nvPr>
        </p:nvSpPr>
        <p:spPr>
          <a:solidFill>
            <a:srgbClr val="FFFFFF"/>
          </a:solidFill>
          <a:ln/>
        </p:spPr>
      </p:sp>
      <p:sp>
        <p:nvSpPr>
          <p:cNvPr id="2979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6FDCCC2-00B2-4EE2-8F2D-A6A7A813EA92}" type="slidenum">
              <a:rPr lang="zh-CN" altLang="en-US" sz="1200"/>
              <a:pPr/>
              <a:t>147</a:t>
            </a:fld>
            <a:endParaRPr lang="en-US" altLang="zh-CN" sz="1200"/>
          </a:p>
        </p:txBody>
      </p:sp>
      <p:sp>
        <p:nvSpPr>
          <p:cNvPr id="299011" name="Rectangle 2"/>
          <p:cNvSpPr>
            <a:spLocks noChangeArrowheads="1" noTextEdit="1"/>
          </p:cNvSpPr>
          <p:nvPr>
            <p:ph type="sldImg"/>
          </p:nvPr>
        </p:nvSpPr>
        <p:spPr>
          <a:solidFill>
            <a:srgbClr val="FFFFFF"/>
          </a:solidFill>
          <a:ln/>
        </p:spPr>
      </p:sp>
      <p:sp>
        <p:nvSpPr>
          <p:cNvPr id="2990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B265BE1-1259-42B2-BA7B-B67BE7DD7255}" type="slidenum">
              <a:rPr lang="zh-CN" altLang="en-US" sz="1200"/>
              <a:pPr/>
              <a:t>148</a:t>
            </a:fld>
            <a:endParaRPr lang="en-US" altLang="zh-CN" sz="1200"/>
          </a:p>
        </p:txBody>
      </p:sp>
      <p:sp>
        <p:nvSpPr>
          <p:cNvPr id="300035" name="Rectangle 2"/>
          <p:cNvSpPr>
            <a:spLocks noChangeArrowheads="1" noTextEdit="1"/>
          </p:cNvSpPr>
          <p:nvPr>
            <p:ph type="sldImg"/>
          </p:nvPr>
        </p:nvSpPr>
        <p:spPr>
          <a:solidFill>
            <a:srgbClr val="FFFFFF"/>
          </a:solidFill>
          <a:ln/>
        </p:spPr>
      </p:sp>
      <p:sp>
        <p:nvSpPr>
          <p:cNvPr id="3000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D5D8018-BACE-4F67-8808-ECFAE60C7DEF}" type="slidenum">
              <a:rPr lang="zh-CN" altLang="en-US" sz="1200"/>
              <a:pPr/>
              <a:t>149</a:t>
            </a:fld>
            <a:endParaRPr lang="en-US" altLang="zh-CN" sz="1200"/>
          </a:p>
        </p:txBody>
      </p:sp>
      <p:sp>
        <p:nvSpPr>
          <p:cNvPr id="301059" name="Rectangle 2"/>
          <p:cNvSpPr>
            <a:spLocks noChangeArrowheads="1" noTextEdit="1"/>
          </p:cNvSpPr>
          <p:nvPr>
            <p:ph type="sldImg"/>
          </p:nvPr>
        </p:nvSpPr>
        <p:spPr>
          <a:solidFill>
            <a:srgbClr val="FFFFFF"/>
          </a:solidFill>
          <a:ln/>
        </p:spPr>
      </p:sp>
      <p:sp>
        <p:nvSpPr>
          <p:cNvPr id="3010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EAFBA38-1710-405F-A71E-AD5ACB2CF3C7}" type="slidenum">
              <a:rPr lang="zh-CN" altLang="en-US" sz="1200"/>
              <a:pPr/>
              <a:t>15</a:t>
            </a:fld>
            <a:endParaRPr lang="en-US" altLang="zh-CN" sz="1200"/>
          </a:p>
        </p:txBody>
      </p:sp>
      <p:sp>
        <p:nvSpPr>
          <p:cNvPr id="166915" name="Rectangle 2"/>
          <p:cNvSpPr>
            <a:spLocks noChangeArrowheads="1" noTextEdit="1"/>
          </p:cNvSpPr>
          <p:nvPr>
            <p:ph type="sldImg"/>
          </p:nvPr>
        </p:nvSpPr>
        <p:spPr>
          <a:solidFill>
            <a:srgbClr val="FFFFFF"/>
          </a:solidFill>
          <a:ln/>
        </p:spPr>
      </p:sp>
      <p:sp>
        <p:nvSpPr>
          <p:cNvPr id="1669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A5A1050-7E5F-4758-A007-881AA2B062CA}" type="slidenum">
              <a:rPr lang="zh-CN" altLang="en-US" sz="1200"/>
              <a:pPr/>
              <a:t>16</a:t>
            </a:fld>
            <a:endParaRPr lang="en-US" altLang="zh-CN" sz="1200"/>
          </a:p>
        </p:txBody>
      </p:sp>
      <p:sp>
        <p:nvSpPr>
          <p:cNvPr id="167939" name="Rectangle 2"/>
          <p:cNvSpPr>
            <a:spLocks noChangeArrowheads="1" noTextEdit="1"/>
          </p:cNvSpPr>
          <p:nvPr>
            <p:ph type="sldImg"/>
          </p:nvPr>
        </p:nvSpPr>
        <p:spPr>
          <a:solidFill>
            <a:srgbClr val="FFFFFF"/>
          </a:solidFill>
          <a:ln/>
        </p:spPr>
      </p:sp>
      <p:sp>
        <p:nvSpPr>
          <p:cNvPr id="1679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CFDC96F-2925-4093-BFD4-67689508516B}" type="slidenum">
              <a:rPr lang="zh-CN" altLang="en-US" sz="1200"/>
              <a:pPr/>
              <a:t>17</a:t>
            </a:fld>
            <a:endParaRPr lang="en-US" altLang="zh-CN" sz="1200"/>
          </a:p>
        </p:txBody>
      </p:sp>
      <p:sp>
        <p:nvSpPr>
          <p:cNvPr id="168963" name="Rectangle 2"/>
          <p:cNvSpPr>
            <a:spLocks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720E153-CBD2-4EC1-A2CD-6853E772EE06}" type="slidenum">
              <a:rPr lang="zh-CN" altLang="en-US" sz="1200"/>
              <a:pPr/>
              <a:t>18</a:t>
            </a:fld>
            <a:endParaRPr lang="en-US" altLang="zh-CN" sz="1200"/>
          </a:p>
        </p:txBody>
      </p:sp>
      <p:sp>
        <p:nvSpPr>
          <p:cNvPr id="169987" name="Rectangle 2"/>
          <p:cNvSpPr>
            <a:spLocks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7AC2768-6432-4EBB-B902-4517854141AB}" type="slidenum">
              <a:rPr lang="zh-CN" altLang="en-US" sz="1200"/>
              <a:pPr/>
              <a:t>19</a:t>
            </a:fld>
            <a:endParaRPr lang="en-US" altLang="zh-CN" sz="1200"/>
          </a:p>
        </p:txBody>
      </p:sp>
      <p:sp>
        <p:nvSpPr>
          <p:cNvPr id="171011" name="Rectangle 2"/>
          <p:cNvSpPr>
            <a:spLocks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D1989B2-8401-4ACE-85BE-EABE88B841CE}" type="slidenum">
              <a:rPr lang="zh-CN" altLang="en-US" sz="1200"/>
              <a:pPr/>
              <a:t>2</a:t>
            </a:fld>
            <a:endParaRPr lang="en-US" altLang="zh-CN" sz="1200"/>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A7AC644-8295-48DA-9E36-CF170B6DFC34}" type="slidenum">
              <a:rPr lang="zh-CN" altLang="en-US" sz="1200"/>
              <a:pPr/>
              <a:t>20</a:t>
            </a:fld>
            <a:endParaRPr lang="en-US" altLang="zh-CN" sz="1200"/>
          </a:p>
        </p:txBody>
      </p:sp>
      <p:sp>
        <p:nvSpPr>
          <p:cNvPr id="172035" name="Rectangle 2"/>
          <p:cNvSpPr>
            <a:spLocks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1F8F433-9394-48B8-9DF9-7CC25F5DCB6C}" type="slidenum">
              <a:rPr lang="zh-CN" altLang="en-US" sz="1200"/>
              <a:pPr/>
              <a:t>21</a:t>
            </a:fld>
            <a:endParaRPr lang="en-US" altLang="zh-CN" sz="1200"/>
          </a:p>
        </p:txBody>
      </p:sp>
      <p:sp>
        <p:nvSpPr>
          <p:cNvPr id="173059" name="Rectangle 2"/>
          <p:cNvSpPr>
            <a:spLocks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525A7C2-5BDC-4444-8F6A-0FB7DF35B7CB}" type="slidenum">
              <a:rPr lang="zh-CN" altLang="en-US" sz="1200"/>
              <a:pPr/>
              <a:t>22</a:t>
            </a:fld>
            <a:endParaRPr lang="en-US" altLang="zh-CN" sz="1200"/>
          </a:p>
        </p:txBody>
      </p:sp>
      <p:sp>
        <p:nvSpPr>
          <p:cNvPr id="174083" name="Rectangle 2"/>
          <p:cNvSpPr>
            <a:spLocks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960C0AC-BBE5-44F0-8042-9681190D5130}" type="slidenum">
              <a:rPr lang="zh-CN" altLang="en-US" sz="1200"/>
              <a:pPr/>
              <a:t>23</a:t>
            </a:fld>
            <a:endParaRPr lang="en-US" altLang="zh-CN" sz="1200"/>
          </a:p>
        </p:txBody>
      </p:sp>
      <p:sp>
        <p:nvSpPr>
          <p:cNvPr id="175107" name="Rectangle 2"/>
          <p:cNvSpPr>
            <a:spLocks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FAD93BB-FDBC-4E72-B674-BFD282D3E5B3}" type="slidenum">
              <a:rPr lang="zh-CN" altLang="en-US" sz="1200"/>
              <a:pPr/>
              <a:t>24</a:t>
            </a:fld>
            <a:endParaRPr lang="en-US" altLang="zh-CN" sz="1200"/>
          </a:p>
        </p:txBody>
      </p:sp>
      <p:sp>
        <p:nvSpPr>
          <p:cNvPr id="176131" name="Rectangle 2"/>
          <p:cNvSpPr>
            <a:spLocks noChangeArrowheads="1" noTextEdit="1"/>
          </p:cNvSpPr>
          <p:nvPr>
            <p:ph type="sldImg"/>
          </p:nvPr>
        </p:nvSpPr>
        <p:spPr>
          <a:solidFill>
            <a:srgbClr val="FFFFFF"/>
          </a:solidFill>
          <a:ln/>
        </p:spPr>
      </p:sp>
      <p:sp>
        <p:nvSpPr>
          <p:cNvPr id="1761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BDD9BE2-45A3-4BC1-8E62-CB2D2248129D}" type="slidenum">
              <a:rPr lang="zh-CN" altLang="en-US" sz="1200"/>
              <a:pPr/>
              <a:t>25</a:t>
            </a:fld>
            <a:endParaRPr lang="en-US" altLang="zh-CN" sz="1200"/>
          </a:p>
        </p:txBody>
      </p:sp>
      <p:sp>
        <p:nvSpPr>
          <p:cNvPr id="177155" name="Rectangle 2"/>
          <p:cNvSpPr>
            <a:spLocks noChangeArrowheads="1" noTextEdit="1"/>
          </p:cNvSpPr>
          <p:nvPr>
            <p:ph type="sldImg"/>
          </p:nvPr>
        </p:nvSpPr>
        <p:spPr>
          <a:solidFill>
            <a:srgbClr val="FFFFFF"/>
          </a:solidFill>
          <a:ln/>
        </p:spPr>
      </p:sp>
      <p:sp>
        <p:nvSpPr>
          <p:cNvPr id="1771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F548079-39DE-44F9-B41A-4FFB465C99EE}" type="slidenum">
              <a:rPr lang="zh-CN" altLang="en-US" sz="1200"/>
              <a:pPr/>
              <a:t>26</a:t>
            </a:fld>
            <a:endParaRPr lang="en-US" altLang="zh-CN" sz="1200"/>
          </a:p>
        </p:txBody>
      </p:sp>
      <p:sp>
        <p:nvSpPr>
          <p:cNvPr id="178179" name="Rectangle 2"/>
          <p:cNvSpPr>
            <a:spLocks noChangeArrowheads="1" noTextEdit="1"/>
          </p:cNvSpPr>
          <p:nvPr>
            <p:ph type="sldImg"/>
          </p:nvPr>
        </p:nvSpPr>
        <p:spPr>
          <a:solidFill>
            <a:srgbClr val="FFFFFF"/>
          </a:solidFill>
          <a:ln/>
        </p:spPr>
      </p:sp>
      <p:sp>
        <p:nvSpPr>
          <p:cNvPr id="1781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9DB505A-78B8-4F19-998C-8624E56C1103}" type="slidenum">
              <a:rPr lang="zh-CN" altLang="en-US" sz="1200"/>
              <a:pPr/>
              <a:t>27</a:t>
            </a:fld>
            <a:endParaRPr lang="en-US" altLang="zh-CN" sz="1200"/>
          </a:p>
        </p:txBody>
      </p:sp>
      <p:sp>
        <p:nvSpPr>
          <p:cNvPr id="179203" name="Rectangle 2"/>
          <p:cNvSpPr>
            <a:spLocks noChangeArrowheads="1" noTextEdit="1"/>
          </p:cNvSpPr>
          <p:nvPr>
            <p:ph type="sldImg"/>
          </p:nvPr>
        </p:nvSpPr>
        <p:spPr>
          <a:solidFill>
            <a:srgbClr val="FFFFFF"/>
          </a:solidFill>
          <a:ln/>
        </p:spPr>
      </p:sp>
      <p:sp>
        <p:nvSpPr>
          <p:cNvPr id="1792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462BE6A-C5DA-476D-9898-433AB3E005DF}" type="slidenum">
              <a:rPr lang="zh-CN" altLang="en-US" sz="1200"/>
              <a:pPr/>
              <a:t>28</a:t>
            </a:fld>
            <a:endParaRPr lang="en-US" altLang="zh-CN" sz="1200"/>
          </a:p>
        </p:txBody>
      </p:sp>
      <p:sp>
        <p:nvSpPr>
          <p:cNvPr id="180227" name="Rectangle 2"/>
          <p:cNvSpPr>
            <a:spLocks noChangeArrowheads="1" noTextEdit="1"/>
          </p:cNvSpPr>
          <p:nvPr>
            <p:ph type="sldImg"/>
          </p:nvPr>
        </p:nvSpPr>
        <p:spPr>
          <a:solidFill>
            <a:srgbClr val="FFFFFF"/>
          </a:solidFill>
          <a:ln/>
        </p:spPr>
      </p:sp>
      <p:sp>
        <p:nvSpPr>
          <p:cNvPr id="1802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FBE7421-ACF1-48AC-B6C6-B4EDE977ADCA}" type="slidenum">
              <a:rPr lang="zh-CN" altLang="en-US" sz="1200"/>
              <a:pPr/>
              <a:t>29</a:t>
            </a:fld>
            <a:endParaRPr lang="en-US" altLang="zh-CN" sz="1200"/>
          </a:p>
        </p:txBody>
      </p:sp>
      <p:sp>
        <p:nvSpPr>
          <p:cNvPr id="181251" name="Rectangle 2"/>
          <p:cNvSpPr>
            <a:spLocks noChangeArrowheads="1" noTextEdit="1"/>
          </p:cNvSpPr>
          <p:nvPr>
            <p:ph type="sldImg"/>
          </p:nvPr>
        </p:nvSpPr>
        <p:spPr>
          <a:solidFill>
            <a:srgbClr val="FFFFFF"/>
          </a:solidFill>
          <a:ln/>
        </p:spPr>
      </p:sp>
      <p:sp>
        <p:nvSpPr>
          <p:cNvPr id="1812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8D249A7-2DAF-4176-9013-C7409C131A8D}" type="slidenum">
              <a:rPr lang="zh-CN" altLang="en-US" sz="1200"/>
              <a:pPr/>
              <a:t>3</a:t>
            </a:fld>
            <a:endParaRPr lang="en-US" altLang="zh-CN" sz="1200"/>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3F9CE9A-AAD2-4D14-881A-C3228579FE2A}" type="slidenum">
              <a:rPr lang="zh-CN" altLang="en-US" sz="1200"/>
              <a:pPr/>
              <a:t>30</a:t>
            </a:fld>
            <a:endParaRPr lang="en-US" altLang="zh-CN" sz="1200"/>
          </a:p>
        </p:txBody>
      </p:sp>
      <p:sp>
        <p:nvSpPr>
          <p:cNvPr id="182275" name="Rectangle 2"/>
          <p:cNvSpPr>
            <a:spLocks noChangeArrowheads="1" noTextEdit="1"/>
          </p:cNvSpPr>
          <p:nvPr>
            <p:ph type="sldImg"/>
          </p:nvPr>
        </p:nvSpPr>
        <p:spPr>
          <a:solidFill>
            <a:srgbClr val="FFFFFF"/>
          </a:solidFill>
          <a:ln/>
        </p:spPr>
      </p:sp>
      <p:sp>
        <p:nvSpPr>
          <p:cNvPr id="1822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B0A75C3-E512-4D10-BE16-994E2409B60E}" type="slidenum">
              <a:rPr lang="zh-CN" altLang="en-US" sz="1200"/>
              <a:pPr/>
              <a:t>31</a:t>
            </a:fld>
            <a:endParaRPr lang="en-US" altLang="zh-CN" sz="1200"/>
          </a:p>
        </p:txBody>
      </p:sp>
      <p:sp>
        <p:nvSpPr>
          <p:cNvPr id="183299" name="Rectangle 2"/>
          <p:cNvSpPr>
            <a:spLocks noChangeArrowheads="1" noTextEdit="1"/>
          </p:cNvSpPr>
          <p:nvPr>
            <p:ph type="sldImg"/>
          </p:nvPr>
        </p:nvSpPr>
        <p:spPr>
          <a:solidFill>
            <a:srgbClr val="FFFFFF"/>
          </a:solidFill>
          <a:ln/>
        </p:spPr>
      </p:sp>
      <p:sp>
        <p:nvSpPr>
          <p:cNvPr id="1833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F602FC9-7189-43CC-B498-450E957415AA}" type="slidenum">
              <a:rPr lang="zh-CN" altLang="en-US" sz="1200"/>
              <a:pPr/>
              <a:t>32</a:t>
            </a:fld>
            <a:endParaRPr lang="en-US" altLang="zh-CN" sz="1200"/>
          </a:p>
        </p:txBody>
      </p:sp>
      <p:sp>
        <p:nvSpPr>
          <p:cNvPr id="184323" name="Rectangle 2"/>
          <p:cNvSpPr>
            <a:spLocks noChangeArrowheads="1" noTextEdit="1"/>
          </p:cNvSpPr>
          <p:nvPr>
            <p:ph type="sldImg"/>
          </p:nvPr>
        </p:nvSpPr>
        <p:spPr>
          <a:solidFill>
            <a:srgbClr val="FFFFFF"/>
          </a:solidFill>
          <a:ln/>
        </p:spPr>
      </p:sp>
      <p:sp>
        <p:nvSpPr>
          <p:cNvPr id="1843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B954043-6555-42EC-A68F-6A6951A22DEC}" type="slidenum">
              <a:rPr lang="zh-CN" altLang="en-US" sz="1200"/>
              <a:pPr/>
              <a:t>33</a:t>
            </a:fld>
            <a:endParaRPr lang="en-US" altLang="zh-CN" sz="1200"/>
          </a:p>
        </p:txBody>
      </p:sp>
      <p:sp>
        <p:nvSpPr>
          <p:cNvPr id="185347" name="Rectangle 2"/>
          <p:cNvSpPr>
            <a:spLocks noChangeArrowheads="1" noTextEdit="1"/>
          </p:cNvSpPr>
          <p:nvPr>
            <p:ph type="sldImg"/>
          </p:nvPr>
        </p:nvSpPr>
        <p:spPr>
          <a:solidFill>
            <a:srgbClr val="FFFFFF"/>
          </a:solidFill>
          <a:ln/>
        </p:spPr>
      </p:sp>
      <p:sp>
        <p:nvSpPr>
          <p:cNvPr id="1853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9A549EA-EBFB-419B-A421-4C46DA89F066}" type="slidenum">
              <a:rPr lang="zh-CN" altLang="en-US" sz="1200"/>
              <a:pPr/>
              <a:t>34</a:t>
            </a:fld>
            <a:endParaRPr lang="en-US" altLang="zh-CN" sz="1200"/>
          </a:p>
        </p:txBody>
      </p:sp>
      <p:sp>
        <p:nvSpPr>
          <p:cNvPr id="186371" name="Rectangle 2"/>
          <p:cNvSpPr>
            <a:spLocks noChangeArrowheads="1" noTextEdit="1"/>
          </p:cNvSpPr>
          <p:nvPr>
            <p:ph type="sldImg"/>
          </p:nvPr>
        </p:nvSpPr>
        <p:spPr>
          <a:solidFill>
            <a:srgbClr val="FFFFFF"/>
          </a:solidFill>
          <a:ln/>
        </p:spPr>
      </p:sp>
      <p:sp>
        <p:nvSpPr>
          <p:cNvPr id="1863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8A7D9DE-3DB9-4BA4-A2EF-EDA73365CC80}" type="slidenum">
              <a:rPr lang="zh-CN" altLang="en-US" sz="1200"/>
              <a:pPr/>
              <a:t>35</a:t>
            </a:fld>
            <a:endParaRPr lang="en-US" altLang="zh-CN" sz="1200"/>
          </a:p>
        </p:txBody>
      </p:sp>
      <p:sp>
        <p:nvSpPr>
          <p:cNvPr id="187395" name="Rectangle 2"/>
          <p:cNvSpPr>
            <a:spLocks noChangeArrowheads="1" noTextEdit="1"/>
          </p:cNvSpPr>
          <p:nvPr>
            <p:ph type="sldImg"/>
          </p:nvPr>
        </p:nvSpPr>
        <p:spPr>
          <a:solidFill>
            <a:srgbClr val="FFFFFF"/>
          </a:solidFill>
          <a:ln/>
        </p:spPr>
      </p:sp>
      <p:sp>
        <p:nvSpPr>
          <p:cNvPr id="1873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F942F33-9E4A-4E39-9234-3A37FD32735A}" type="slidenum">
              <a:rPr lang="zh-CN" altLang="en-US" sz="1200"/>
              <a:pPr/>
              <a:t>36</a:t>
            </a:fld>
            <a:endParaRPr lang="en-US" altLang="zh-CN" sz="1200"/>
          </a:p>
        </p:txBody>
      </p:sp>
      <p:sp>
        <p:nvSpPr>
          <p:cNvPr id="188419" name="Rectangle 2"/>
          <p:cNvSpPr>
            <a:spLocks noChangeArrowheads="1" noTextEdit="1"/>
          </p:cNvSpPr>
          <p:nvPr>
            <p:ph type="sldImg"/>
          </p:nvPr>
        </p:nvSpPr>
        <p:spPr>
          <a:solidFill>
            <a:srgbClr val="FFFFFF"/>
          </a:solidFill>
          <a:ln/>
        </p:spPr>
      </p:sp>
      <p:sp>
        <p:nvSpPr>
          <p:cNvPr id="1884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E9A9CF6-E0C6-4945-A445-042C3DC1E7F3}" type="slidenum">
              <a:rPr lang="zh-CN" altLang="en-US" sz="1200"/>
              <a:pPr/>
              <a:t>37</a:t>
            </a:fld>
            <a:endParaRPr lang="en-US" altLang="zh-CN" sz="1200"/>
          </a:p>
        </p:txBody>
      </p:sp>
      <p:sp>
        <p:nvSpPr>
          <p:cNvPr id="189443" name="Rectangle 2"/>
          <p:cNvSpPr>
            <a:spLocks noChangeArrowheads="1" noTextEdit="1"/>
          </p:cNvSpPr>
          <p:nvPr>
            <p:ph type="sldImg"/>
          </p:nvPr>
        </p:nvSpPr>
        <p:spPr>
          <a:solidFill>
            <a:srgbClr val="FFFFFF"/>
          </a:solidFill>
          <a:ln/>
        </p:spPr>
      </p:sp>
      <p:sp>
        <p:nvSpPr>
          <p:cNvPr id="1894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C5BE857-C579-436C-BD2B-C6C15E06F52E}" type="slidenum">
              <a:rPr lang="zh-CN" altLang="en-US" sz="1200"/>
              <a:pPr/>
              <a:t>38</a:t>
            </a:fld>
            <a:endParaRPr lang="en-US" altLang="zh-CN" sz="1200"/>
          </a:p>
        </p:txBody>
      </p:sp>
      <p:sp>
        <p:nvSpPr>
          <p:cNvPr id="190467" name="Rectangle 2"/>
          <p:cNvSpPr>
            <a:spLocks noChangeArrowheads="1" noTextEdit="1"/>
          </p:cNvSpPr>
          <p:nvPr>
            <p:ph type="sldImg"/>
          </p:nvPr>
        </p:nvSpPr>
        <p:spPr>
          <a:solidFill>
            <a:srgbClr val="FFFFFF"/>
          </a:solidFill>
          <a:ln/>
        </p:spPr>
      </p:sp>
      <p:sp>
        <p:nvSpPr>
          <p:cNvPr id="1904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7C28130-9355-45D2-8605-A1360DB25DAB}" type="slidenum">
              <a:rPr lang="zh-CN" altLang="en-US" sz="1200"/>
              <a:pPr/>
              <a:t>39</a:t>
            </a:fld>
            <a:endParaRPr lang="en-US" altLang="zh-CN" sz="120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94392C5-8A3F-4B53-8818-9AC59A8A7467}" type="slidenum">
              <a:rPr lang="zh-CN" altLang="en-US" sz="1200"/>
              <a:pPr/>
              <a:t>4</a:t>
            </a:fld>
            <a:endParaRPr lang="en-US" altLang="zh-CN" sz="1200"/>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D4618CE-0192-4C5F-83FF-72A691E3AF1B}" type="slidenum">
              <a:rPr lang="zh-CN" altLang="en-US" sz="1200"/>
              <a:pPr/>
              <a:t>40</a:t>
            </a:fld>
            <a:endParaRPr lang="en-US" altLang="zh-CN" sz="1200"/>
          </a:p>
        </p:txBody>
      </p:sp>
      <p:sp>
        <p:nvSpPr>
          <p:cNvPr id="192515" name="Rectangle 2"/>
          <p:cNvSpPr>
            <a:spLocks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E821A98-371D-4611-8396-E658D22D4180}" type="slidenum">
              <a:rPr lang="zh-CN" altLang="en-US" sz="1200"/>
              <a:pPr/>
              <a:t>41</a:t>
            </a:fld>
            <a:endParaRPr lang="en-US" altLang="zh-CN" sz="1200"/>
          </a:p>
        </p:txBody>
      </p:sp>
      <p:sp>
        <p:nvSpPr>
          <p:cNvPr id="193539" name="Rectangle 2"/>
          <p:cNvSpPr>
            <a:spLocks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1A2C6F8-9E48-4C62-97D3-FBD62B0A84DC}" type="slidenum">
              <a:rPr lang="zh-CN" altLang="en-US" sz="1200"/>
              <a:pPr/>
              <a:t>42</a:t>
            </a:fld>
            <a:endParaRPr lang="en-US" altLang="zh-CN" sz="1200"/>
          </a:p>
        </p:txBody>
      </p:sp>
      <p:sp>
        <p:nvSpPr>
          <p:cNvPr id="194563" name="Rectangle 2"/>
          <p:cNvSpPr>
            <a:spLocks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F696C97-5650-4DAA-B2DF-F246DE264B09}" type="slidenum">
              <a:rPr lang="zh-CN" altLang="en-US" sz="1200"/>
              <a:pPr/>
              <a:t>43</a:t>
            </a:fld>
            <a:endParaRPr lang="en-US" altLang="zh-CN" sz="1200"/>
          </a:p>
        </p:txBody>
      </p:sp>
      <p:sp>
        <p:nvSpPr>
          <p:cNvPr id="195587" name="Rectangle 2"/>
          <p:cNvSpPr>
            <a:spLocks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5CBC80E-2BF4-4981-8FE8-43C6B1044261}" type="slidenum">
              <a:rPr lang="zh-CN" altLang="en-US" sz="1200"/>
              <a:pPr/>
              <a:t>44</a:t>
            </a:fld>
            <a:endParaRPr lang="en-US" altLang="zh-CN" sz="1200"/>
          </a:p>
        </p:txBody>
      </p:sp>
      <p:sp>
        <p:nvSpPr>
          <p:cNvPr id="196611" name="Rectangle 2"/>
          <p:cNvSpPr>
            <a:spLocks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1308E9E-764A-4A6E-804C-B8E3586ECEEB}" type="slidenum">
              <a:rPr lang="zh-CN" altLang="en-US" sz="1200"/>
              <a:pPr/>
              <a:t>45</a:t>
            </a:fld>
            <a:endParaRPr lang="en-US" altLang="zh-CN" sz="1200"/>
          </a:p>
        </p:txBody>
      </p:sp>
      <p:sp>
        <p:nvSpPr>
          <p:cNvPr id="197635" name="Rectangle 2"/>
          <p:cNvSpPr>
            <a:spLocks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2592E79-3F7C-4E40-B219-67FCF30807D5}" type="slidenum">
              <a:rPr lang="zh-CN" altLang="en-US" sz="1200"/>
              <a:pPr/>
              <a:t>46</a:t>
            </a:fld>
            <a:endParaRPr lang="en-US" altLang="zh-CN" sz="1200"/>
          </a:p>
        </p:txBody>
      </p:sp>
      <p:sp>
        <p:nvSpPr>
          <p:cNvPr id="198659" name="Rectangle 2"/>
          <p:cNvSpPr>
            <a:spLocks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6141E89-9644-4660-94E5-B5BAF29569F0}" type="slidenum">
              <a:rPr lang="zh-CN" altLang="en-US" sz="1200"/>
              <a:pPr/>
              <a:t>47</a:t>
            </a:fld>
            <a:endParaRPr lang="en-US" altLang="zh-CN" sz="1200"/>
          </a:p>
        </p:txBody>
      </p:sp>
      <p:sp>
        <p:nvSpPr>
          <p:cNvPr id="199683" name="Rectangle 2"/>
          <p:cNvSpPr>
            <a:spLocks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7699830-A0EA-4F6F-B553-94443DA78185}" type="slidenum">
              <a:rPr lang="zh-CN" altLang="en-US" sz="1200"/>
              <a:pPr/>
              <a:t>48</a:t>
            </a:fld>
            <a:endParaRPr lang="en-US" altLang="zh-CN" sz="1200"/>
          </a:p>
        </p:txBody>
      </p:sp>
      <p:sp>
        <p:nvSpPr>
          <p:cNvPr id="200707" name="Rectangle 2"/>
          <p:cNvSpPr>
            <a:spLocks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EF28D3B-CEE3-4B88-B277-8198EE9498B8}" type="slidenum">
              <a:rPr lang="zh-CN" altLang="en-US" sz="1200"/>
              <a:pPr/>
              <a:t>49</a:t>
            </a:fld>
            <a:endParaRPr lang="en-US" altLang="zh-CN" sz="1200"/>
          </a:p>
        </p:txBody>
      </p:sp>
      <p:sp>
        <p:nvSpPr>
          <p:cNvPr id="201731" name="Rectangle 2"/>
          <p:cNvSpPr>
            <a:spLocks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80BFA5C-0225-4BA9-AE30-10DF6D41CFA1}" type="slidenum">
              <a:rPr lang="zh-CN" altLang="en-US" sz="1200"/>
              <a:pPr/>
              <a:t>5</a:t>
            </a:fld>
            <a:endParaRPr lang="en-US" altLang="zh-CN" sz="1200"/>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C56498D-BA19-4B7D-B626-6EBC8E11A95E}" type="slidenum">
              <a:rPr lang="zh-CN" altLang="en-US" sz="1200"/>
              <a:pPr/>
              <a:t>50</a:t>
            </a:fld>
            <a:endParaRPr lang="en-US" altLang="zh-CN" sz="1200"/>
          </a:p>
        </p:txBody>
      </p:sp>
      <p:sp>
        <p:nvSpPr>
          <p:cNvPr id="202755" name="Rectangle 2"/>
          <p:cNvSpPr>
            <a:spLocks noChangeArrowheads="1" noTextEdit="1"/>
          </p:cNvSpPr>
          <p:nvPr>
            <p:ph type="sldImg"/>
          </p:nvPr>
        </p:nvSpPr>
        <p:spPr>
          <a:solidFill>
            <a:srgbClr val="FFFFFF"/>
          </a:solidFill>
          <a:ln/>
        </p:spPr>
      </p:sp>
      <p:sp>
        <p:nvSpPr>
          <p:cNvPr id="2027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A7E3D43-D441-4961-9DC9-204F722A932F}" type="slidenum">
              <a:rPr lang="zh-CN" altLang="en-US" sz="1200"/>
              <a:pPr/>
              <a:t>51</a:t>
            </a:fld>
            <a:endParaRPr lang="en-US" altLang="zh-CN" sz="1200"/>
          </a:p>
        </p:txBody>
      </p:sp>
      <p:sp>
        <p:nvSpPr>
          <p:cNvPr id="203779" name="Rectangle 2"/>
          <p:cNvSpPr>
            <a:spLocks noChangeArrowheads="1" noTextEdit="1"/>
          </p:cNvSpPr>
          <p:nvPr>
            <p:ph type="sldImg"/>
          </p:nvPr>
        </p:nvSpPr>
        <p:spPr>
          <a:solidFill>
            <a:srgbClr val="FFFFFF"/>
          </a:solidFill>
          <a:ln/>
        </p:spPr>
      </p:sp>
      <p:sp>
        <p:nvSpPr>
          <p:cNvPr id="2037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BD5E8E8-2944-4B93-8D1C-DC0357B41B9B}" type="slidenum">
              <a:rPr lang="zh-CN" altLang="en-US" sz="1200"/>
              <a:pPr/>
              <a:t>52</a:t>
            </a:fld>
            <a:endParaRPr lang="en-US" altLang="zh-CN" sz="1200"/>
          </a:p>
        </p:txBody>
      </p:sp>
      <p:sp>
        <p:nvSpPr>
          <p:cNvPr id="204803" name="Rectangle 2"/>
          <p:cNvSpPr>
            <a:spLocks noChangeArrowheads="1" noTextEdit="1"/>
          </p:cNvSpPr>
          <p:nvPr>
            <p:ph type="sldImg"/>
          </p:nvPr>
        </p:nvSpPr>
        <p:spPr>
          <a:solidFill>
            <a:srgbClr val="FFFFFF"/>
          </a:solidFill>
          <a:ln/>
        </p:spPr>
      </p:sp>
      <p:sp>
        <p:nvSpPr>
          <p:cNvPr id="2048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A3C183A-27E2-4603-8BBF-6FDEB566E4A2}" type="slidenum">
              <a:rPr lang="zh-CN" altLang="en-US" sz="1200"/>
              <a:pPr/>
              <a:t>53</a:t>
            </a:fld>
            <a:endParaRPr lang="en-US" altLang="zh-CN" sz="1200"/>
          </a:p>
        </p:txBody>
      </p:sp>
      <p:sp>
        <p:nvSpPr>
          <p:cNvPr id="205827" name="Rectangle 2"/>
          <p:cNvSpPr>
            <a:spLocks noChangeArrowheads="1" noTextEdit="1"/>
          </p:cNvSpPr>
          <p:nvPr>
            <p:ph type="sldImg"/>
          </p:nvPr>
        </p:nvSpPr>
        <p:spPr>
          <a:solidFill>
            <a:srgbClr val="FFFFFF"/>
          </a:solidFill>
          <a:ln/>
        </p:spPr>
      </p:sp>
      <p:sp>
        <p:nvSpPr>
          <p:cNvPr id="2058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5D75FF0-A712-49A3-B2C6-58697628A16B}" type="slidenum">
              <a:rPr lang="zh-CN" altLang="en-US" sz="1200"/>
              <a:pPr/>
              <a:t>54</a:t>
            </a:fld>
            <a:endParaRPr lang="en-US" altLang="zh-CN" sz="1200"/>
          </a:p>
        </p:txBody>
      </p:sp>
      <p:sp>
        <p:nvSpPr>
          <p:cNvPr id="206851" name="Rectangle 2"/>
          <p:cNvSpPr>
            <a:spLocks noChangeArrowheads="1" noTextEdit="1"/>
          </p:cNvSpPr>
          <p:nvPr>
            <p:ph type="sldImg"/>
          </p:nvPr>
        </p:nvSpPr>
        <p:spPr>
          <a:solidFill>
            <a:srgbClr val="FFFFFF"/>
          </a:solidFill>
          <a:ln/>
        </p:spPr>
      </p:sp>
      <p:sp>
        <p:nvSpPr>
          <p:cNvPr id="2068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3A42C54-17E9-4273-AF1A-75FDBE45243E}" type="slidenum">
              <a:rPr lang="zh-CN" altLang="en-US" sz="1200"/>
              <a:pPr/>
              <a:t>55</a:t>
            </a:fld>
            <a:endParaRPr lang="en-US" altLang="zh-CN" sz="1200"/>
          </a:p>
        </p:txBody>
      </p:sp>
      <p:sp>
        <p:nvSpPr>
          <p:cNvPr id="207875" name="Rectangle 2"/>
          <p:cNvSpPr>
            <a:spLocks noChangeArrowheads="1" noTextEdit="1"/>
          </p:cNvSpPr>
          <p:nvPr>
            <p:ph type="sldImg"/>
          </p:nvPr>
        </p:nvSpPr>
        <p:spPr>
          <a:solidFill>
            <a:srgbClr val="FFFFFF"/>
          </a:solidFill>
          <a:ln/>
        </p:spPr>
      </p:sp>
      <p:sp>
        <p:nvSpPr>
          <p:cNvPr id="2078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C33067D-DCE0-4864-AF5B-58E6EC0ABFC0}" type="slidenum">
              <a:rPr lang="zh-CN" altLang="en-US" sz="1200"/>
              <a:pPr/>
              <a:t>56</a:t>
            </a:fld>
            <a:endParaRPr lang="en-US" altLang="zh-CN" sz="1200"/>
          </a:p>
        </p:txBody>
      </p:sp>
      <p:sp>
        <p:nvSpPr>
          <p:cNvPr id="208899" name="Rectangle 2"/>
          <p:cNvSpPr>
            <a:spLocks noChangeArrowheads="1" noTextEdit="1"/>
          </p:cNvSpPr>
          <p:nvPr>
            <p:ph type="sldImg"/>
          </p:nvPr>
        </p:nvSpPr>
        <p:spPr>
          <a:solidFill>
            <a:srgbClr val="FFFFFF"/>
          </a:solidFill>
          <a:ln/>
        </p:spPr>
      </p:sp>
      <p:sp>
        <p:nvSpPr>
          <p:cNvPr id="2089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9F6BE1E-2225-4EBB-9D3F-BA50ED317807}" type="slidenum">
              <a:rPr lang="zh-CN" altLang="en-US" sz="1200"/>
              <a:pPr/>
              <a:t>57</a:t>
            </a:fld>
            <a:endParaRPr lang="en-US" altLang="zh-CN" sz="1200"/>
          </a:p>
        </p:txBody>
      </p:sp>
      <p:sp>
        <p:nvSpPr>
          <p:cNvPr id="209923" name="Rectangle 2"/>
          <p:cNvSpPr>
            <a:spLocks noChangeArrowheads="1" noTextEdit="1"/>
          </p:cNvSpPr>
          <p:nvPr>
            <p:ph type="sldImg"/>
          </p:nvPr>
        </p:nvSpPr>
        <p:spPr>
          <a:solidFill>
            <a:srgbClr val="FFFFFF"/>
          </a:solidFill>
          <a:ln/>
        </p:spPr>
      </p:sp>
      <p:sp>
        <p:nvSpPr>
          <p:cNvPr id="2099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A71B6D2-5863-454B-BED3-77D229B2DA7B}" type="slidenum">
              <a:rPr lang="zh-CN" altLang="en-US" sz="1200"/>
              <a:pPr/>
              <a:t>58</a:t>
            </a:fld>
            <a:endParaRPr lang="en-US" altLang="zh-CN" sz="1200"/>
          </a:p>
        </p:txBody>
      </p:sp>
      <p:sp>
        <p:nvSpPr>
          <p:cNvPr id="210947" name="Rectangle 2"/>
          <p:cNvSpPr>
            <a:spLocks noChangeArrowheads="1" noTextEdit="1"/>
          </p:cNvSpPr>
          <p:nvPr>
            <p:ph type="sldImg"/>
          </p:nvPr>
        </p:nvSpPr>
        <p:spPr>
          <a:solidFill>
            <a:srgbClr val="FFFFFF"/>
          </a:solidFill>
          <a:ln/>
        </p:spPr>
      </p:sp>
      <p:sp>
        <p:nvSpPr>
          <p:cNvPr id="2109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261EB57-A306-44C2-8EA0-FB9922C7FC85}" type="slidenum">
              <a:rPr lang="zh-CN" altLang="en-US" sz="1200"/>
              <a:pPr/>
              <a:t>59</a:t>
            </a:fld>
            <a:endParaRPr lang="en-US" altLang="zh-CN" sz="1200"/>
          </a:p>
        </p:txBody>
      </p:sp>
      <p:sp>
        <p:nvSpPr>
          <p:cNvPr id="211971" name="Rectangle 2"/>
          <p:cNvSpPr>
            <a:spLocks noChangeArrowheads="1" noTextEdit="1"/>
          </p:cNvSpPr>
          <p:nvPr>
            <p:ph type="sldImg"/>
          </p:nvPr>
        </p:nvSpPr>
        <p:spPr>
          <a:solidFill>
            <a:srgbClr val="FFFFFF"/>
          </a:solidFill>
          <a:ln/>
        </p:spPr>
      </p:sp>
      <p:sp>
        <p:nvSpPr>
          <p:cNvPr id="2119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16B2A90-3882-4DF2-BE79-55CA4DBB95E8}" type="slidenum">
              <a:rPr lang="zh-CN" altLang="en-US" sz="1200"/>
              <a:pPr/>
              <a:t>6</a:t>
            </a:fld>
            <a:endParaRPr lang="en-US" altLang="zh-CN" sz="1200"/>
          </a:p>
        </p:txBody>
      </p:sp>
      <p:sp>
        <p:nvSpPr>
          <p:cNvPr id="157699" name="Rectangle 2"/>
          <p:cNvSpPr>
            <a:spLocks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373A43A-CEBF-4D1E-9741-F3AE3214BA4F}" type="slidenum">
              <a:rPr lang="zh-CN" altLang="en-US" sz="1200"/>
              <a:pPr/>
              <a:t>60</a:t>
            </a:fld>
            <a:endParaRPr lang="en-US" altLang="zh-CN" sz="1200"/>
          </a:p>
        </p:txBody>
      </p:sp>
      <p:sp>
        <p:nvSpPr>
          <p:cNvPr id="212995" name="Rectangle 2"/>
          <p:cNvSpPr>
            <a:spLocks noChangeArrowheads="1" noTextEdit="1"/>
          </p:cNvSpPr>
          <p:nvPr>
            <p:ph type="sldImg"/>
          </p:nvPr>
        </p:nvSpPr>
        <p:spPr>
          <a:solidFill>
            <a:srgbClr val="FFFFFF"/>
          </a:solidFill>
          <a:ln/>
        </p:spPr>
      </p:sp>
      <p:sp>
        <p:nvSpPr>
          <p:cNvPr id="2129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067C360-398D-4864-B7BE-035AE4405AA1}" type="slidenum">
              <a:rPr lang="zh-CN" altLang="en-US" sz="1200"/>
              <a:pPr/>
              <a:t>61</a:t>
            </a:fld>
            <a:endParaRPr lang="en-US" altLang="zh-CN" sz="1200"/>
          </a:p>
        </p:txBody>
      </p:sp>
      <p:sp>
        <p:nvSpPr>
          <p:cNvPr id="214019" name="Rectangle 2"/>
          <p:cNvSpPr>
            <a:spLocks noChangeArrowheads="1" noTextEdit="1"/>
          </p:cNvSpPr>
          <p:nvPr>
            <p:ph type="sldImg"/>
          </p:nvPr>
        </p:nvSpPr>
        <p:spPr>
          <a:solidFill>
            <a:srgbClr val="FFFFFF"/>
          </a:solidFill>
          <a:ln/>
        </p:spPr>
      </p:sp>
      <p:sp>
        <p:nvSpPr>
          <p:cNvPr id="2140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3D01A0D-DADE-43BB-A64E-88CC57F07AE2}" type="slidenum">
              <a:rPr lang="zh-CN" altLang="en-US" sz="1200"/>
              <a:pPr/>
              <a:t>62</a:t>
            </a:fld>
            <a:endParaRPr lang="en-US" altLang="zh-CN" sz="1200"/>
          </a:p>
        </p:txBody>
      </p:sp>
      <p:sp>
        <p:nvSpPr>
          <p:cNvPr id="215043" name="Rectangle 2"/>
          <p:cNvSpPr>
            <a:spLocks noChangeArrowheads="1" noTextEdit="1"/>
          </p:cNvSpPr>
          <p:nvPr>
            <p:ph type="sldImg"/>
          </p:nvPr>
        </p:nvSpPr>
        <p:spPr>
          <a:solidFill>
            <a:srgbClr val="FFFFFF"/>
          </a:solidFill>
          <a:ln/>
        </p:spPr>
      </p:sp>
      <p:sp>
        <p:nvSpPr>
          <p:cNvPr id="2150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06E7FD6-296F-40AE-BEFE-785EAD6D21F0}" type="slidenum">
              <a:rPr lang="zh-CN" altLang="en-US" sz="1200"/>
              <a:pPr/>
              <a:t>63</a:t>
            </a:fld>
            <a:endParaRPr lang="en-US" altLang="zh-CN" sz="1200"/>
          </a:p>
        </p:txBody>
      </p:sp>
      <p:sp>
        <p:nvSpPr>
          <p:cNvPr id="216067" name="Rectangle 2"/>
          <p:cNvSpPr>
            <a:spLocks noChangeArrowheads="1" noTextEdit="1"/>
          </p:cNvSpPr>
          <p:nvPr>
            <p:ph type="sldImg"/>
          </p:nvPr>
        </p:nvSpPr>
        <p:spPr>
          <a:solidFill>
            <a:srgbClr val="FFFFFF"/>
          </a:solidFill>
          <a:ln/>
        </p:spPr>
      </p:sp>
      <p:sp>
        <p:nvSpPr>
          <p:cNvPr id="2160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8C9AB2D-7174-475B-8004-B32C4685AE60}" type="slidenum">
              <a:rPr lang="zh-CN" altLang="en-US" sz="1200"/>
              <a:pPr/>
              <a:t>64</a:t>
            </a:fld>
            <a:endParaRPr lang="en-US" altLang="zh-CN" sz="1200"/>
          </a:p>
        </p:txBody>
      </p:sp>
      <p:sp>
        <p:nvSpPr>
          <p:cNvPr id="217091" name="Rectangle 2"/>
          <p:cNvSpPr>
            <a:spLocks noChangeArrowheads="1" noTextEdit="1"/>
          </p:cNvSpPr>
          <p:nvPr>
            <p:ph type="sldImg"/>
          </p:nvPr>
        </p:nvSpPr>
        <p:spPr>
          <a:solidFill>
            <a:srgbClr val="FFFFFF"/>
          </a:solidFill>
          <a:ln/>
        </p:spPr>
      </p:sp>
      <p:sp>
        <p:nvSpPr>
          <p:cNvPr id="2170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1EFA9E2-0D88-43B8-AAA6-98ECDB668888}" type="slidenum">
              <a:rPr lang="zh-CN" altLang="en-US" sz="1200"/>
              <a:pPr/>
              <a:t>65</a:t>
            </a:fld>
            <a:endParaRPr lang="en-US" altLang="zh-CN" sz="1200"/>
          </a:p>
        </p:txBody>
      </p:sp>
      <p:sp>
        <p:nvSpPr>
          <p:cNvPr id="218115" name="Rectangle 2"/>
          <p:cNvSpPr>
            <a:spLocks noChangeArrowheads="1" noTextEdit="1"/>
          </p:cNvSpPr>
          <p:nvPr>
            <p:ph type="sldImg"/>
          </p:nvPr>
        </p:nvSpPr>
        <p:spPr>
          <a:solidFill>
            <a:srgbClr val="FFFFFF"/>
          </a:solidFill>
          <a:ln/>
        </p:spPr>
      </p:sp>
      <p:sp>
        <p:nvSpPr>
          <p:cNvPr id="2181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161B066-C7E5-4F12-88FC-53515C6B91D5}" type="slidenum">
              <a:rPr lang="zh-CN" altLang="en-US" sz="1200"/>
              <a:pPr/>
              <a:t>66</a:t>
            </a:fld>
            <a:endParaRPr lang="en-US" altLang="zh-CN" sz="1200"/>
          </a:p>
        </p:txBody>
      </p:sp>
      <p:sp>
        <p:nvSpPr>
          <p:cNvPr id="219139" name="Rectangle 2"/>
          <p:cNvSpPr>
            <a:spLocks noChangeArrowheads="1" noTextEdit="1"/>
          </p:cNvSpPr>
          <p:nvPr>
            <p:ph type="sldImg"/>
          </p:nvPr>
        </p:nvSpPr>
        <p:spPr>
          <a:solidFill>
            <a:srgbClr val="FFFFFF"/>
          </a:solidFill>
          <a:ln/>
        </p:spPr>
      </p:sp>
      <p:sp>
        <p:nvSpPr>
          <p:cNvPr id="2191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E988181-3E80-4129-8E64-AA276F8FCB4B}" type="slidenum">
              <a:rPr lang="zh-CN" altLang="en-US" sz="1200"/>
              <a:pPr/>
              <a:t>67</a:t>
            </a:fld>
            <a:endParaRPr lang="en-US" altLang="zh-CN" sz="1200"/>
          </a:p>
        </p:txBody>
      </p:sp>
      <p:sp>
        <p:nvSpPr>
          <p:cNvPr id="220163" name="Rectangle 2"/>
          <p:cNvSpPr>
            <a:spLocks noChangeArrowheads="1" noTextEdit="1"/>
          </p:cNvSpPr>
          <p:nvPr>
            <p:ph type="sldImg"/>
          </p:nvPr>
        </p:nvSpPr>
        <p:spPr>
          <a:solidFill>
            <a:srgbClr val="FFFFFF"/>
          </a:solidFill>
          <a:ln/>
        </p:spPr>
      </p:sp>
      <p:sp>
        <p:nvSpPr>
          <p:cNvPr id="2201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DB2DB00-E138-44AF-B66D-E733D0E577B0}" type="slidenum">
              <a:rPr lang="zh-CN" altLang="en-US" sz="1200"/>
              <a:pPr/>
              <a:t>68</a:t>
            </a:fld>
            <a:endParaRPr lang="en-US" altLang="zh-CN" sz="1200"/>
          </a:p>
        </p:txBody>
      </p:sp>
      <p:sp>
        <p:nvSpPr>
          <p:cNvPr id="221187" name="Rectangle 2"/>
          <p:cNvSpPr>
            <a:spLocks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07B39B5-9954-45BD-9A86-7B33BCAA178A}" type="slidenum">
              <a:rPr lang="zh-CN" altLang="en-US" sz="1200"/>
              <a:pPr/>
              <a:t>69</a:t>
            </a:fld>
            <a:endParaRPr lang="en-US" altLang="zh-CN" sz="1200"/>
          </a:p>
        </p:txBody>
      </p:sp>
      <p:sp>
        <p:nvSpPr>
          <p:cNvPr id="222211" name="Rectangle 2"/>
          <p:cNvSpPr>
            <a:spLocks noChangeArrowheads="1" noTextEdit="1"/>
          </p:cNvSpPr>
          <p:nvPr>
            <p:ph type="sldImg"/>
          </p:nvPr>
        </p:nvSpPr>
        <p:spPr>
          <a:solidFill>
            <a:srgbClr val="FFFFFF"/>
          </a:solidFill>
          <a:ln/>
        </p:spPr>
      </p:sp>
      <p:sp>
        <p:nvSpPr>
          <p:cNvPr id="2222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6B65810-3106-4F66-A501-E279D2D3FD1F}" type="slidenum">
              <a:rPr lang="zh-CN" altLang="en-US" sz="1200"/>
              <a:pPr/>
              <a:t>7</a:t>
            </a:fld>
            <a:endParaRPr lang="en-US" altLang="zh-CN" sz="1200"/>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31ECE9A-BC22-4774-A381-0A0C98E4BD3A}" type="slidenum">
              <a:rPr lang="zh-CN" altLang="en-US" sz="1200"/>
              <a:pPr/>
              <a:t>70</a:t>
            </a:fld>
            <a:endParaRPr lang="en-US" altLang="zh-CN" sz="1200"/>
          </a:p>
        </p:txBody>
      </p:sp>
      <p:sp>
        <p:nvSpPr>
          <p:cNvPr id="223235" name="Rectangle 2"/>
          <p:cNvSpPr>
            <a:spLocks noChangeArrowheads="1" noTextEdit="1"/>
          </p:cNvSpPr>
          <p:nvPr>
            <p:ph type="sldImg"/>
          </p:nvPr>
        </p:nvSpPr>
        <p:spPr>
          <a:solidFill>
            <a:srgbClr val="FFFFFF"/>
          </a:solidFill>
          <a:ln/>
        </p:spPr>
      </p:sp>
      <p:sp>
        <p:nvSpPr>
          <p:cNvPr id="2232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BF3F567-4013-451B-84AF-41CE6EBCCE12}" type="slidenum">
              <a:rPr lang="zh-CN" altLang="en-US" sz="1200"/>
              <a:pPr/>
              <a:t>71</a:t>
            </a:fld>
            <a:endParaRPr lang="en-US" altLang="zh-CN" sz="1200"/>
          </a:p>
        </p:txBody>
      </p:sp>
      <p:sp>
        <p:nvSpPr>
          <p:cNvPr id="224259" name="Rectangle 2"/>
          <p:cNvSpPr>
            <a:spLocks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09888E6-9442-477A-9B48-E6E98AA65A75}" type="slidenum">
              <a:rPr lang="zh-CN" altLang="en-US" sz="1200"/>
              <a:pPr/>
              <a:t>72</a:t>
            </a:fld>
            <a:endParaRPr lang="en-US" altLang="zh-CN" sz="1200"/>
          </a:p>
        </p:txBody>
      </p:sp>
      <p:sp>
        <p:nvSpPr>
          <p:cNvPr id="225283" name="Rectangle 2"/>
          <p:cNvSpPr>
            <a:spLocks noChangeArrowheads="1" noTextEdit="1"/>
          </p:cNvSpPr>
          <p:nvPr>
            <p:ph type="sldImg"/>
          </p:nvPr>
        </p:nvSpPr>
        <p:spPr>
          <a:solidFill>
            <a:srgbClr val="FFFFFF"/>
          </a:solidFill>
          <a:ln/>
        </p:spPr>
      </p:sp>
      <p:sp>
        <p:nvSpPr>
          <p:cNvPr id="2252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7E3D2E9-D461-473C-9EBA-F4982F08BA30}" type="slidenum">
              <a:rPr lang="zh-CN" altLang="en-US" sz="1200"/>
              <a:pPr/>
              <a:t>73</a:t>
            </a:fld>
            <a:endParaRPr lang="en-US" altLang="zh-CN" sz="1200"/>
          </a:p>
        </p:txBody>
      </p:sp>
      <p:sp>
        <p:nvSpPr>
          <p:cNvPr id="226307" name="Rectangle 2"/>
          <p:cNvSpPr>
            <a:spLocks noChangeArrowheads="1" noTextEdit="1"/>
          </p:cNvSpPr>
          <p:nvPr>
            <p:ph type="sldImg"/>
          </p:nvPr>
        </p:nvSpPr>
        <p:spPr>
          <a:solidFill>
            <a:srgbClr val="FFFFFF"/>
          </a:solidFill>
          <a:ln/>
        </p:spPr>
      </p:sp>
      <p:sp>
        <p:nvSpPr>
          <p:cNvPr id="2263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13382115-5B5D-41A1-B992-16553350F71E}" type="slidenum">
              <a:rPr lang="zh-CN" altLang="en-US" sz="1200"/>
              <a:pPr algn="r"/>
              <a:t>74</a:t>
            </a:fld>
            <a:endParaRPr lang="en-US" altLang="zh-CN" sz="1200"/>
          </a:p>
        </p:txBody>
      </p:sp>
      <p:sp>
        <p:nvSpPr>
          <p:cNvPr id="308227" name="Rectangle 2"/>
          <p:cNvSpPr>
            <a:spLocks noChangeArrowheads="1" noTextEdit="1"/>
          </p:cNvSpPr>
          <p:nvPr>
            <p:ph type="sldImg"/>
          </p:nvPr>
        </p:nvSpPr>
        <p:spPr>
          <a:solidFill>
            <a:srgbClr val="FFFFFF"/>
          </a:solidFill>
          <a:ln/>
        </p:spPr>
      </p:sp>
      <p:sp>
        <p:nvSpPr>
          <p:cNvPr id="3082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D7573B03-6FCE-45D9-B201-F9161B265B8F}" type="slidenum">
              <a:rPr lang="zh-CN" altLang="en-US" sz="1200"/>
              <a:pPr algn="r"/>
              <a:t>75</a:t>
            </a:fld>
            <a:endParaRPr lang="en-US" altLang="zh-CN" sz="1200"/>
          </a:p>
        </p:txBody>
      </p:sp>
      <p:sp>
        <p:nvSpPr>
          <p:cNvPr id="310275" name="Rectangle 2"/>
          <p:cNvSpPr>
            <a:spLocks noChangeArrowheads="1" noTextEdit="1"/>
          </p:cNvSpPr>
          <p:nvPr>
            <p:ph type="sldImg"/>
          </p:nvPr>
        </p:nvSpPr>
        <p:spPr>
          <a:solidFill>
            <a:srgbClr val="FFFFFF"/>
          </a:solidFill>
          <a:ln/>
        </p:spPr>
      </p:sp>
      <p:sp>
        <p:nvSpPr>
          <p:cNvPr id="3102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D63C01A-8C25-4296-A61F-0744226E8068}" type="slidenum">
              <a:rPr lang="zh-CN" altLang="en-US" sz="1200"/>
              <a:pPr/>
              <a:t>76</a:t>
            </a:fld>
            <a:endParaRPr lang="en-US" altLang="zh-CN" sz="1200"/>
          </a:p>
        </p:txBody>
      </p:sp>
      <p:sp>
        <p:nvSpPr>
          <p:cNvPr id="227331" name="Rectangle 2"/>
          <p:cNvSpPr>
            <a:spLocks noChangeArrowheads="1" noTextEdit="1"/>
          </p:cNvSpPr>
          <p:nvPr>
            <p:ph type="sldImg"/>
          </p:nvPr>
        </p:nvSpPr>
        <p:spPr>
          <a:solidFill>
            <a:srgbClr val="FFFFFF"/>
          </a:solidFill>
          <a:ln/>
        </p:spPr>
      </p:sp>
      <p:sp>
        <p:nvSpPr>
          <p:cNvPr id="2273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687C740D-7E75-425B-B46F-70E10C7C37E0}" type="slidenum">
              <a:rPr lang="zh-CN" altLang="en-US" sz="1200"/>
              <a:pPr algn="r"/>
              <a:t>77</a:t>
            </a:fld>
            <a:endParaRPr lang="en-US" altLang="zh-CN" sz="1200"/>
          </a:p>
        </p:txBody>
      </p:sp>
      <p:sp>
        <p:nvSpPr>
          <p:cNvPr id="312323" name="Rectangle 2"/>
          <p:cNvSpPr>
            <a:spLocks noChangeArrowheads="1" noTextEdit="1"/>
          </p:cNvSpPr>
          <p:nvPr>
            <p:ph type="sldImg"/>
          </p:nvPr>
        </p:nvSpPr>
        <p:spPr>
          <a:solidFill>
            <a:srgbClr val="FFFFFF"/>
          </a:solidFill>
          <a:ln/>
        </p:spPr>
      </p:sp>
      <p:sp>
        <p:nvSpPr>
          <p:cNvPr id="3123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551DF37-180C-43EA-B43E-10BCA04911BF}" type="slidenum">
              <a:rPr lang="zh-CN" altLang="en-US" sz="1200"/>
              <a:pPr/>
              <a:t>78</a:t>
            </a:fld>
            <a:endParaRPr lang="en-US" altLang="zh-CN" sz="1200"/>
          </a:p>
        </p:txBody>
      </p:sp>
      <p:sp>
        <p:nvSpPr>
          <p:cNvPr id="228355" name="Rectangle 2"/>
          <p:cNvSpPr>
            <a:spLocks noChangeArrowheads="1" noTextEdit="1"/>
          </p:cNvSpPr>
          <p:nvPr>
            <p:ph type="sldImg"/>
          </p:nvPr>
        </p:nvSpPr>
        <p:spPr>
          <a:solidFill>
            <a:srgbClr val="FFFFFF"/>
          </a:solidFill>
          <a:ln/>
        </p:spPr>
      </p:sp>
      <p:sp>
        <p:nvSpPr>
          <p:cNvPr id="2283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8A9FC7A-02B8-45B6-8ADC-4B66B84A55A4}" type="slidenum">
              <a:rPr lang="zh-CN" altLang="en-US" sz="1200"/>
              <a:pPr/>
              <a:t>79</a:t>
            </a:fld>
            <a:endParaRPr lang="en-US" altLang="zh-CN" sz="1200"/>
          </a:p>
        </p:txBody>
      </p:sp>
      <p:sp>
        <p:nvSpPr>
          <p:cNvPr id="229379" name="Rectangle 2"/>
          <p:cNvSpPr>
            <a:spLocks noChangeArrowheads="1" noTextEdit="1"/>
          </p:cNvSpPr>
          <p:nvPr>
            <p:ph type="sldImg"/>
          </p:nvPr>
        </p:nvSpPr>
        <p:spPr>
          <a:solidFill>
            <a:srgbClr val="FFFFFF"/>
          </a:solidFill>
          <a:ln/>
        </p:spPr>
      </p:sp>
      <p:sp>
        <p:nvSpPr>
          <p:cNvPr id="2293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A86D181-3FB2-43BD-8821-351172D97C35}" type="slidenum">
              <a:rPr lang="zh-CN" altLang="en-US" sz="1200"/>
              <a:pPr/>
              <a:t>8</a:t>
            </a:fld>
            <a:endParaRPr lang="en-US" altLang="zh-CN" sz="1200"/>
          </a:p>
        </p:txBody>
      </p:sp>
      <p:sp>
        <p:nvSpPr>
          <p:cNvPr id="159747" name="Rectangle 2"/>
          <p:cNvSpPr>
            <a:spLocks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D6A9C75-2710-446B-BED4-AE310C5324B6}" type="slidenum">
              <a:rPr lang="zh-CN" altLang="en-US" sz="1200"/>
              <a:pPr/>
              <a:t>80</a:t>
            </a:fld>
            <a:endParaRPr lang="en-US" altLang="zh-CN" sz="1200"/>
          </a:p>
        </p:txBody>
      </p:sp>
      <p:sp>
        <p:nvSpPr>
          <p:cNvPr id="230403" name="Rectangle 2"/>
          <p:cNvSpPr>
            <a:spLocks noChangeArrowheads="1" noTextEdit="1"/>
          </p:cNvSpPr>
          <p:nvPr>
            <p:ph type="sldImg"/>
          </p:nvPr>
        </p:nvSpPr>
        <p:spPr>
          <a:solidFill>
            <a:srgbClr val="FFFFFF"/>
          </a:solidFill>
          <a:ln/>
        </p:spPr>
      </p:sp>
      <p:sp>
        <p:nvSpPr>
          <p:cNvPr id="2304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C083363-0C63-40BA-95F1-6164DD84D7F2}" type="slidenum">
              <a:rPr lang="zh-CN" altLang="en-US" sz="1200"/>
              <a:pPr/>
              <a:t>81</a:t>
            </a:fld>
            <a:endParaRPr lang="en-US" altLang="zh-CN" sz="1200"/>
          </a:p>
        </p:txBody>
      </p:sp>
      <p:sp>
        <p:nvSpPr>
          <p:cNvPr id="231427" name="Rectangle 2"/>
          <p:cNvSpPr>
            <a:spLocks noChangeArrowheads="1" noTextEdit="1"/>
          </p:cNvSpPr>
          <p:nvPr>
            <p:ph type="sldImg"/>
          </p:nvPr>
        </p:nvSpPr>
        <p:spPr>
          <a:solidFill>
            <a:srgbClr val="FFFFFF"/>
          </a:solidFill>
          <a:ln/>
        </p:spPr>
      </p:sp>
      <p:sp>
        <p:nvSpPr>
          <p:cNvPr id="2314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346CA48-9899-4B53-9677-8596A2094A72}" type="slidenum">
              <a:rPr lang="zh-CN" altLang="en-US" sz="1200"/>
              <a:pPr/>
              <a:t>82</a:t>
            </a:fld>
            <a:endParaRPr lang="en-US" altLang="zh-CN" sz="1200"/>
          </a:p>
        </p:txBody>
      </p:sp>
      <p:sp>
        <p:nvSpPr>
          <p:cNvPr id="232451" name="Rectangle 2"/>
          <p:cNvSpPr>
            <a:spLocks noChangeArrowheads="1" noTextEdit="1"/>
          </p:cNvSpPr>
          <p:nvPr>
            <p:ph type="sldImg"/>
          </p:nvPr>
        </p:nvSpPr>
        <p:spPr>
          <a:solidFill>
            <a:srgbClr val="FFFFFF"/>
          </a:solidFill>
          <a:ln/>
        </p:spPr>
      </p:sp>
      <p:sp>
        <p:nvSpPr>
          <p:cNvPr id="2324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012C611-CFCF-42F9-A0D6-AA5C2EE0D99D}" type="slidenum">
              <a:rPr lang="zh-CN" altLang="en-US" sz="1200"/>
              <a:pPr/>
              <a:t>83</a:t>
            </a:fld>
            <a:endParaRPr lang="en-US" altLang="zh-CN" sz="1200"/>
          </a:p>
        </p:txBody>
      </p:sp>
      <p:sp>
        <p:nvSpPr>
          <p:cNvPr id="233475" name="Rectangle 2"/>
          <p:cNvSpPr>
            <a:spLocks noChangeArrowheads="1" noTextEdit="1"/>
          </p:cNvSpPr>
          <p:nvPr>
            <p:ph type="sldImg"/>
          </p:nvPr>
        </p:nvSpPr>
        <p:spPr>
          <a:solidFill>
            <a:srgbClr val="FFFFFF"/>
          </a:solidFill>
          <a:ln/>
        </p:spPr>
      </p:sp>
      <p:sp>
        <p:nvSpPr>
          <p:cNvPr id="2334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5C5F764-8FBA-46A5-B8E0-F9812546D59E}" type="slidenum">
              <a:rPr lang="zh-CN" altLang="en-US" sz="1200"/>
              <a:pPr/>
              <a:t>84</a:t>
            </a:fld>
            <a:endParaRPr lang="en-US" altLang="zh-CN" sz="1200"/>
          </a:p>
        </p:txBody>
      </p:sp>
      <p:sp>
        <p:nvSpPr>
          <p:cNvPr id="234499" name="Rectangle 2"/>
          <p:cNvSpPr>
            <a:spLocks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1A12543-68FB-4C9B-8215-9B511F3A6BE4}" type="slidenum">
              <a:rPr lang="zh-CN" altLang="en-US" sz="1200"/>
              <a:pPr/>
              <a:t>85</a:t>
            </a:fld>
            <a:endParaRPr lang="en-US" altLang="zh-CN" sz="1200"/>
          </a:p>
        </p:txBody>
      </p:sp>
      <p:sp>
        <p:nvSpPr>
          <p:cNvPr id="235523" name="Rectangle 2"/>
          <p:cNvSpPr>
            <a:spLocks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0A2064-9465-42E4-8301-FCC3AF835558}" type="slidenum">
              <a:rPr lang="zh-CN" altLang="en-US" sz="1200"/>
              <a:pPr/>
              <a:t>86</a:t>
            </a:fld>
            <a:endParaRPr lang="en-US" altLang="zh-CN" sz="1200"/>
          </a:p>
        </p:txBody>
      </p:sp>
      <p:sp>
        <p:nvSpPr>
          <p:cNvPr id="236547" name="Rectangle 2"/>
          <p:cNvSpPr>
            <a:spLocks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D8F103E-F1E9-405E-B673-BABB095AA51A}" type="slidenum">
              <a:rPr lang="zh-CN" altLang="en-US" sz="1200"/>
              <a:pPr/>
              <a:t>87</a:t>
            </a:fld>
            <a:endParaRPr lang="en-US" altLang="zh-CN" sz="1200"/>
          </a:p>
        </p:txBody>
      </p:sp>
      <p:sp>
        <p:nvSpPr>
          <p:cNvPr id="237571" name="Rectangle 2"/>
          <p:cNvSpPr>
            <a:spLocks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69FE355-0888-42E2-9128-E2E263EA28CD}" type="slidenum">
              <a:rPr lang="zh-CN" altLang="en-US" sz="1200"/>
              <a:pPr/>
              <a:t>88</a:t>
            </a:fld>
            <a:endParaRPr lang="en-US" altLang="zh-CN" sz="1200"/>
          </a:p>
        </p:txBody>
      </p:sp>
      <p:sp>
        <p:nvSpPr>
          <p:cNvPr id="238595" name="Rectangle 2"/>
          <p:cNvSpPr>
            <a:spLocks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1A7EE5B-B82F-47C5-A193-F99FDA6C0D3C}" type="slidenum">
              <a:rPr lang="zh-CN" altLang="en-US" sz="1200"/>
              <a:pPr/>
              <a:t>89</a:t>
            </a:fld>
            <a:endParaRPr lang="en-US" altLang="zh-CN" sz="1200"/>
          </a:p>
        </p:txBody>
      </p:sp>
      <p:sp>
        <p:nvSpPr>
          <p:cNvPr id="239619" name="Rectangle 2"/>
          <p:cNvSpPr>
            <a:spLocks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2F82C97-DC09-4B5A-89FB-70033AACDF44}" type="slidenum">
              <a:rPr lang="zh-CN" altLang="en-US" sz="1200"/>
              <a:pPr/>
              <a:t>9</a:t>
            </a:fld>
            <a:endParaRPr lang="en-US" altLang="zh-CN" sz="1200"/>
          </a:p>
        </p:txBody>
      </p:sp>
      <p:sp>
        <p:nvSpPr>
          <p:cNvPr id="160771" name="Rectangle 2"/>
          <p:cNvSpPr>
            <a:spLocks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53D1C29-3C35-475A-B436-C61219F237C3}" type="slidenum">
              <a:rPr lang="zh-CN" altLang="en-US" sz="1200"/>
              <a:pPr/>
              <a:t>90</a:t>
            </a:fld>
            <a:endParaRPr lang="en-US" altLang="zh-CN" sz="1200"/>
          </a:p>
        </p:txBody>
      </p:sp>
      <p:sp>
        <p:nvSpPr>
          <p:cNvPr id="240643" name="Rectangle 2"/>
          <p:cNvSpPr>
            <a:spLocks noChangeArrowheads="1" noTextEdit="1"/>
          </p:cNvSpPr>
          <p:nvPr>
            <p:ph type="sldImg"/>
          </p:nvPr>
        </p:nvSpPr>
        <p:spPr>
          <a:solidFill>
            <a:srgbClr val="FFFFFF"/>
          </a:solidFill>
          <a:ln/>
        </p:spPr>
      </p:sp>
      <p:sp>
        <p:nvSpPr>
          <p:cNvPr id="2406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CD8B518-7D15-4973-B2B7-F78D091395C6}" type="slidenum">
              <a:rPr lang="zh-CN" altLang="en-US" sz="1200"/>
              <a:pPr/>
              <a:t>91</a:t>
            </a:fld>
            <a:endParaRPr lang="en-US" altLang="zh-CN" sz="1200"/>
          </a:p>
        </p:txBody>
      </p:sp>
      <p:sp>
        <p:nvSpPr>
          <p:cNvPr id="241667" name="Rectangle 2"/>
          <p:cNvSpPr>
            <a:spLocks noChangeArrowheads="1" noTextEdit="1"/>
          </p:cNvSpPr>
          <p:nvPr>
            <p:ph type="sldImg"/>
          </p:nvPr>
        </p:nvSpPr>
        <p:spPr>
          <a:solidFill>
            <a:srgbClr val="FFFFFF"/>
          </a:solidFill>
          <a:ln/>
        </p:spPr>
      </p:sp>
      <p:sp>
        <p:nvSpPr>
          <p:cNvPr id="2416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7C6E6B6-A4BF-4D39-9E73-76D958F4464A}" type="slidenum">
              <a:rPr lang="zh-CN" altLang="en-US" sz="1200"/>
              <a:pPr/>
              <a:t>92</a:t>
            </a:fld>
            <a:endParaRPr lang="en-US" altLang="zh-CN" sz="1200"/>
          </a:p>
        </p:txBody>
      </p:sp>
      <p:sp>
        <p:nvSpPr>
          <p:cNvPr id="242691" name="Rectangle 2"/>
          <p:cNvSpPr>
            <a:spLocks noChangeArrowheads="1" noTextEdit="1"/>
          </p:cNvSpPr>
          <p:nvPr>
            <p:ph type="sldImg"/>
          </p:nvPr>
        </p:nvSpPr>
        <p:spPr>
          <a:solidFill>
            <a:srgbClr val="FFFFFF"/>
          </a:solidFill>
          <a:ln/>
        </p:spPr>
      </p:sp>
      <p:sp>
        <p:nvSpPr>
          <p:cNvPr id="2426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B6CEAEC-BA25-4CA2-9509-33948D5A255B}" type="slidenum">
              <a:rPr lang="zh-CN" altLang="en-US" sz="1200"/>
              <a:pPr/>
              <a:t>93</a:t>
            </a:fld>
            <a:endParaRPr lang="en-US" altLang="zh-CN" sz="1200"/>
          </a:p>
        </p:txBody>
      </p:sp>
      <p:sp>
        <p:nvSpPr>
          <p:cNvPr id="243715" name="Rectangle 2"/>
          <p:cNvSpPr>
            <a:spLocks noChangeArrowheads="1" noTextEdit="1"/>
          </p:cNvSpPr>
          <p:nvPr>
            <p:ph type="sldImg"/>
          </p:nvPr>
        </p:nvSpPr>
        <p:spPr>
          <a:solidFill>
            <a:srgbClr val="FFFFFF"/>
          </a:solidFill>
          <a:ln/>
        </p:spPr>
      </p:sp>
      <p:sp>
        <p:nvSpPr>
          <p:cNvPr id="2437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A806286-9099-4DD4-874F-5086BAF6DF82}" type="slidenum">
              <a:rPr lang="zh-CN" altLang="en-US" sz="1200"/>
              <a:pPr/>
              <a:t>94</a:t>
            </a:fld>
            <a:endParaRPr lang="en-US" altLang="zh-CN" sz="1200"/>
          </a:p>
        </p:txBody>
      </p:sp>
      <p:sp>
        <p:nvSpPr>
          <p:cNvPr id="244739" name="Rectangle 2"/>
          <p:cNvSpPr>
            <a:spLocks noChangeArrowheads="1" noTextEdit="1"/>
          </p:cNvSpPr>
          <p:nvPr>
            <p:ph type="sldImg"/>
          </p:nvPr>
        </p:nvSpPr>
        <p:spPr>
          <a:solidFill>
            <a:srgbClr val="FFFFFF"/>
          </a:solidFill>
          <a:ln/>
        </p:spPr>
      </p:sp>
      <p:sp>
        <p:nvSpPr>
          <p:cNvPr id="2447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19EA667-B35E-41B5-84C6-6719DB645A67}" type="slidenum">
              <a:rPr lang="zh-CN" altLang="en-US" sz="1200"/>
              <a:pPr/>
              <a:t>95</a:t>
            </a:fld>
            <a:endParaRPr lang="en-US" altLang="zh-CN" sz="1200"/>
          </a:p>
        </p:txBody>
      </p:sp>
      <p:sp>
        <p:nvSpPr>
          <p:cNvPr id="245763" name="Rectangle 2"/>
          <p:cNvSpPr>
            <a:spLocks noChangeArrowheads="1" noTextEdit="1"/>
          </p:cNvSpPr>
          <p:nvPr>
            <p:ph type="sldImg"/>
          </p:nvPr>
        </p:nvSpPr>
        <p:spPr>
          <a:solidFill>
            <a:srgbClr val="FFFFFF"/>
          </a:solidFill>
          <a:ln/>
        </p:spPr>
      </p:sp>
      <p:sp>
        <p:nvSpPr>
          <p:cNvPr id="2457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599D854-B642-43F3-AA8D-F05AEB855B92}" type="slidenum">
              <a:rPr lang="zh-CN" altLang="en-US" sz="1200"/>
              <a:pPr/>
              <a:t>96</a:t>
            </a:fld>
            <a:endParaRPr lang="en-US" altLang="zh-CN" sz="1200"/>
          </a:p>
        </p:txBody>
      </p:sp>
      <p:sp>
        <p:nvSpPr>
          <p:cNvPr id="246787" name="Rectangle 2"/>
          <p:cNvSpPr>
            <a:spLocks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A77B150-D0A1-4EC1-89B4-B97350508139}" type="slidenum">
              <a:rPr lang="zh-CN" altLang="en-US" sz="1200"/>
              <a:pPr/>
              <a:t>97</a:t>
            </a:fld>
            <a:endParaRPr lang="en-US" altLang="zh-CN" sz="1200"/>
          </a:p>
        </p:txBody>
      </p:sp>
      <p:sp>
        <p:nvSpPr>
          <p:cNvPr id="247811" name="Rectangle 2"/>
          <p:cNvSpPr>
            <a:spLocks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7FC4ACE-A11F-4FF9-8645-8ED83F4FABF9}" type="slidenum">
              <a:rPr lang="zh-CN" altLang="en-US" sz="1200"/>
              <a:pPr/>
              <a:t>98</a:t>
            </a:fld>
            <a:endParaRPr lang="en-US" altLang="zh-CN" sz="1200"/>
          </a:p>
        </p:txBody>
      </p:sp>
      <p:sp>
        <p:nvSpPr>
          <p:cNvPr id="248835" name="Rectangle 2"/>
          <p:cNvSpPr>
            <a:spLocks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E471C18-C1E0-4DB8-BC5C-4EC9CB553DEE}" type="slidenum">
              <a:rPr lang="zh-CN" altLang="en-US" sz="1200"/>
              <a:pPr/>
              <a:t>99</a:t>
            </a:fld>
            <a:endParaRPr lang="en-US" altLang="zh-CN" sz="1200"/>
          </a:p>
        </p:txBody>
      </p:sp>
      <p:sp>
        <p:nvSpPr>
          <p:cNvPr id="249859" name="Rectangle 2"/>
          <p:cNvSpPr>
            <a:spLocks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7A2A4B55-DE1D-4B20-8BC5-70FB17D04423}"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50091AFF-2427-44F0-9F4F-AEA8B9C083D0}" type="slidenum">
              <a:rPr lang="zh-CN" altLang="en-US" smtClean="0"/>
              <a:pPr>
                <a:defRPr/>
              </a:pPr>
              <a:t>‹#›</a:t>
            </a:fld>
            <a:endParaRPr lang="en-US" altLang="zh-CN"/>
          </a:p>
        </p:txBody>
      </p:sp>
    </p:spTree>
    <p:extLst>
      <p:ext uri="{BB962C8B-B14F-4D97-AF65-F5344CB8AC3E}">
        <p14:creationId xmlns:p14="http://schemas.microsoft.com/office/powerpoint/2010/main" val="279977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5CEE6F68-6772-4744-B6C2-4D98C4BBE91B}"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8CA691E3-762E-4523-8711-39424CFC82CB}" type="slidenum">
              <a:rPr lang="zh-CN" altLang="en-US" smtClean="0"/>
              <a:pPr>
                <a:defRPr/>
              </a:pPr>
              <a:t>‹#›</a:t>
            </a:fld>
            <a:endParaRPr lang="en-US" altLang="zh-CN"/>
          </a:p>
        </p:txBody>
      </p:sp>
    </p:spTree>
    <p:extLst>
      <p:ext uri="{BB962C8B-B14F-4D97-AF65-F5344CB8AC3E}">
        <p14:creationId xmlns:p14="http://schemas.microsoft.com/office/powerpoint/2010/main" val="25692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2D759D84-04D3-482D-B717-1E3507551893}"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6D20E70C-3F6E-47A3-8F00-82825851049F}" type="slidenum">
              <a:rPr lang="zh-CN" altLang="en-US" smtClean="0"/>
              <a:pPr>
                <a:defRPr/>
              </a:pPr>
              <a:t>‹#›</a:t>
            </a:fld>
            <a:endParaRPr lang="en-US" altLang="zh-CN"/>
          </a:p>
        </p:txBody>
      </p:sp>
    </p:spTree>
    <p:extLst>
      <p:ext uri="{BB962C8B-B14F-4D97-AF65-F5344CB8AC3E}">
        <p14:creationId xmlns:p14="http://schemas.microsoft.com/office/powerpoint/2010/main" val="353405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6D371EF3-3CDE-4377-87A8-973B47473D9E}"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9080CF23-0D50-40FA-B1FA-B712459992D7}" type="slidenum">
              <a:rPr lang="zh-CN" altLang="en-US" smtClean="0"/>
              <a:pPr>
                <a:defRPr/>
              </a:pPr>
              <a:t>‹#›</a:t>
            </a:fld>
            <a:endParaRPr lang="en-US" altLang="zh-CN"/>
          </a:p>
        </p:txBody>
      </p:sp>
    </p:spTree>
    <p:extLst>
      <p:ext uri="{BB962C8B-B14F-4D97-AF65-F5344CB8AC3E}">
        <p14:creationId xmlns:p14="http://schemas.microsoft.com/office/powerpoint/2010/main" val="300155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06A64E49-3F08-4859-A0CE-FD216264CD0F}"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E0979EEF-AD35-4675-A538-245E5FB172F9}" type="slidenum">
              <a:rPr lang="zh-CN" altLang="en-US" smtClean="0"/>
              <a:pPr>
                <a:defRPr/>
              </a:pPr>
              <a:t>‹#›</a:t>
            </a:fld>
            <a:endParaRPr lang="en-US" altLang="zh-CN"/>
          </a:p>
        </p:txBody>
      </p:sp>
    </p:spTree>
    <p:extLst>
      <p:ext uri="{BB962C8B-B14F-4D97-AF65-F5344CB8AC3E}">
        <p14:creationId xmlns:p14="http://schemas.microsoft.com/office/powerpoint/2010/main" val="319561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953019DD-33E6-426B-9DEC-09982DF6B59E}"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B8794DF2-D112-4A60-BE34-D666D8222E22}" type="slidenum">
              <a:rPr lang="zh-CN" altLang="en-US" smtClean="0"/>
              <a:pPr>
                <a:defRPr/>
              </a:pPr>
              <a:t>‹#›</a:t>
            </a:fld>
            <a:endParaRPr lang="en-US" altLang="zh-CN"/>
          </a:p>
        </p:txBody>
      </p:sp>
    </p:spTree>
    <p:extLst>
      <p:ext uri="{BB962C8B-B14F-4D97-AF65-F5344CB8AC3E}">
        <p14:creationId xmlns:p14="http://schemas.microsoft.com/office/powerpoint/2010/main" val="98020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99D43758-6A45-41B3-96EE-BF892F21A00F}"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AD00EC1F-E477-4ABC-A90E-A2ECC2BA9BED}" type="slidenum">
              <a:rPr lang="zh-CN" altLang="en-US" smtClean="0"/>
              <a:pPr>
                <a:defRPr/>
              </a:pPr>
              <a:t>‹#›</a:t>
            </a:fld>
            <a:endParaRPr lang="en-US" altLang="zh-CN"/>
          </a:p>
        </p:txBody>
      </p:sp>
    </p:spTree>
    <p:extLst>
      <p:ext uri="{BB962C8B-B14F-4D97-AF65-F5344CB8AC3E}">
        <p14:creationId xmlns:p14="http://schemas.microsoft.com/office/powerpoint/2010/main" val="309918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D895571E-D2E9-48C3-A6DC-1237863F3BC9}"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CE72A62D-B567-4198-BAF0-3D896759BBDE}" type="slidenum">
              <a:rPr lang="zh-CN" altLang="en-US" smtClean="0"/>
              <a:pPr>
                <a:defRPr/>
              </a:pPr>
              <a:t>‹#›</a:t>
            </a:fld>
            <a:endParaRPr lang="en-US" altLang="zh-CN"/>
          </a:p>
        </p:txBody>
      </p:sp>
    </p:spTree>
    <p:extLst>
      <p:ext uri="{BB962C8B-B14F-4D97-AF65-F5344CB8AC3E}">
        <p14:creationId xmlns:p14="http://schemas.microsoft.com/office/powerpoint/2010/main" val="179114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97CCBB4-8A1B-4C7F-83A1-35BAC7828651}"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DF8B1C12-DAFF-4680-A181-25325C74B62F}" type="slidenum">
              <a:rPr lang="zh-CN" altLang="en-US" smtClean="0"/>
              <a:pPr>
                <a:defRPr/>
              </a:pPr>
              <a:t>‹#›</a:t>
            </a:fld>
            <a:endParaRPr lang="en-US" altLang="zh-CN"/>
          </a:p>
        </p:txBody>
      </p:sp>
    </p:spTree>
    <p:extLst>
      <p:ext uri="{BB962C8B-B14F-4D97-AF65-F5344CB8AC3E}">
        <p14:creationId xmlns:p14="http://schemas.microsoft.com/office/powerpoint/2010/main" val="208134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FD33B3DD-23D6-41D9-953A-F7FF957F223B}"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0B86B080-E64A-439B-AD85-196EA3C83ED3}" type="slidenum">
              <a:rPr lang="zh-CN" altLang="en-US" smtClean="0"/>
              <a:pPr>
                <a:defRPr/>
              </a:pPr>
              <a:t>‹#›</a:t>
            </a:fld>
            <a:endParaRPr lang="en-US" altLang="zh-CN"/>
          </a:p>
        </p:txBody>
      </p:sp>
    </p:spTree>
    <p:extLst>
      <p:ext uri="{BB962C8B-B14F-4D97-AF65-F5344CB8AC3E}">
        <p14:creationId xmlns:p14="http://schemas.microsoft.com/office/powerpoint/2010/main" val="396234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104D8D6C-63A7-49F6-AC4F-45CC74A97ECE}"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812C1DDC-403E-4CF7-8736-CD6630FC0F46}" type="slidenum">
              <a:rPr lang="zh-CN" altLang="en-US" smtClean="0"/>
              <a:pPr>
                <a:defRPr/>
              </a:pPr>
              <a:t>‹#›</a:t>
            </a:fld>
            <a:endParaRPr lang="en-US" altLang="zh-CN"/>
          </a:p>
        </p:txBody>
      </p:sp>
    </p:spTree>
    <p:extLst>
      <p:ext uri="{BB962C8B-B14F-4D97-AF65-F5344CB8AC3E}">
        <p14:creationId xmlns:p14="http://schemas.microsoft.com/office/powerpoint/2010/main" val="19073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B6D7D68-398C-470C-85A2-BF729196914B}"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01018AD-992B-4513-9B7E-F25CE7226008}" type="slidenum">
              <a:rPr lang="zh-CN" altLang="en-US" smtClean="0"/>
              <a:pPr>
                <a:defRPr/>
              </a:pPr>
              <a:t>‹#›</a:t>
            </a:fld>
            <a:endParaRPr lang="en-US" altLang="zh-CN"/>
          </a:p>
        </p:txBody>
      </p:sp>
    </p:spTree>
    <p:extLst>
      <p:ext uri="{BB962C8B-B14F-4D97-AF65-F5344CB8AC3E}">
        <p14:creationId xmlns:p14="http://schemas.microsoft.com/office/powerpoint/2010/main" val="21890417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 y="228600"/>
            <a:ext cx="8839200" cy="1143000"/>
          </a:xfrm>
        </p:spPr>
        <p:txBody>
          <a:bodyPr/>
          <a:lstStyle/>
          <a:p>
            <a:r>
              <a:rPr lang="zh-CN" altLang="en-US" sz="4000" b="1" smtClean="0">
                <a:latin typeface="宋体" pitchFamily="2" charset="-122"/>
              </a:rPr>
              <a:t>第六章 运行时存储空间的组织和管理</a:t>
            </a:r>
            <a:r>
              <a:rPr lang="zh-CN" altLang="en-US" b="1" smtClean="0">
                <a:latin typeface="宋体" pitchFamily="2" charset="-122"/>
              </a:rPr>
              <a:t> </a:t>
            </a:r>
          </a:p>
        </p:txBody>
      </p:sp>
      <p:sp>
        <p:nvSpPr>
          <p:cNvPr id="1218563" name="Rectangle 3"/>
          <p:cNvSpPr>
            <a:spLocks noGrp="1" noChangeArrowheads="1"/>
          </p:cNvSpPr>
          <p:nvPr>
            <p:ph idx="1"/>
          </p:nvPr>
        </p:nvSpPr>
        <p:spPr>
          <a:xfrm>
            <a:off x="287338" y="1438275"/>
            <a:ext cx="8564562" cy="5399088"/>
          </a:xfrm>
          <a:noFill/>
        </p:spPr>
        <p:txBody>
          <a:bodyPr/>
          <a:lstStyle/>
          <a:p>
            <a:pPr>
              <a:buFontTx/>
              <a:buNone/>
            </a:pPr>
            <a:r>
              <a:rPr lang="zh-CN" altLang="en-US" b="1" smtClean="0">
                <a:latin typeface="宋体" pitchFamily="2" charset="-122"/>
              </a:rPr>
              <a:t>术语</a:t>
            </a:r>
          </a:p>
          <a:p>
            <a:pPr lvl="1"/>
            <a:r>
              <a:rPr lang="zh-CN" altLang="en-US" b="1" smtClean="0">
                <a:latin typeface="宋体" pitchFamily="2" charset="-122"/>
              </a:rPr>
              <a:t>过程的</a:t>
            </a:r>
            <a:r>
              <a:rPr lang="zh-CN" altLang="en-US" b="1" smtClean="0"/>
              <a:t>活动</a:t>
            </a:r>
          </a:p>
          <a:p>
            <a:pPr lvl="1">
              <a:buFontTx/>
              <a:buNone/>
            </a:pPr>
            <a:r>
              <a:rPr lang="zh-CN" altLang="en-US" b="1" smtClean="0"/>
              <a:t>	</a:t>
            </a:r>
            <a:r>
              <a:rPr lang="zh-CN" altLang="en-US" b="1" smtClean="0">
                <a:latin typeface="宋体" pitchFamily="2" charset="-122"/>
              </a:rPr>
              <a:t>过程的一次执行称为过程的一次活动</a:t>
            </a:r>
          </a:p>
          <a:p>
            <a:pPr lvl="1"/>
            <a:r>
              <a:rPr lang="zh-CN" altLang="en-US" b="1" smtClean="0"/>
              <a:t>活动记录</a:t>
            </a:r>
            <a:endParaRPr lang="zh-CN" altLang="en-US" b="1" smtClean="0">
              <a:latin typeface="宋体" pitchFamily="2" charset="-122"/>
            </a:endParaRPr>
          </a:p>
          <a:p>
            <a:pPr lvl="1">
              <a:buFontTx/>
              <a:buNone/>
            </a:pPr>
            <a:r>
              <a:rPr lang="zh-CN" altLang="en-US" b="1" smtClean="0">
                <a:latin typeface="宋体" pitchFamily="2" charset="-122"/>
              </a:rPr>
              <a:t>	过程的活动需要可执行代码和存放所需信息的存储空间,后者称为活动记录</a:t>
            </a:r>
            <a:endParaRPr lang="en-US" altLang="zh-CN" b="1" smtClean="0">
              <a:latin typeface="宋体" pitchFamily="2" charset="-122"/>
            </a:endParaRPr>
          </a:p>
          <a:p>
            <a:pPr>
              <a:buFontTx/>
              <a:buNone/>
            </a:pPr>
            <a:r>
              <a:rPr lang="zh-CN" altLang="en-US" b="1" smtClean="0"/>
              <a:t>本章内容</a:t>
            </a:r>
          </a:p>
          <a:p>
            <a:r>
              <a:rPr lang="zh-CN" altLang="en-US" b="1" smtClean="0">
                <a:latin typeface="宋体" pitchFamily="2" charset="-122"/>
              </a:rPr>
              <a:t>讨论一个活动记录中的数据布局</a:t>
            </a:r>
            <a:endParaRPr lang="zh-CN" altLang="en-US" b="1" smtClean="0"/>
          </a:p>
          <a:p>
            <a:r>
              <a:rPr lang="zh-CN" altLang="en-US" b="1" smtClean="0">
                <a:latin typeface="宋体" pitchFamily="2" charset="-122"/>
              </a:rPr>
              <a:t>程序执行过程中，所有活动记录的组织方式</a:t>
            </a:r>
            <a:r>
              <a:rPr lang="zh-CN" altLang="en-US"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18563">
                                            <p:txEl>
                                              <p:pRg st="3" end="3"/>
                                            </p:txEl>
                                          </p:spTgt>
                                        </p:tgtEl>
                                        <p:attrNameLst>
                                          <p:attrName>style.visibility</p:attrName>
                                        </p:attrNameLst>
                                      </p:cBhvr>
                                      <p:to>
                                        <p:strVal val="visible"/>
                                      </p:to>
                                    </p:set>
                                    <p:animEffect transition="in" filter="box(in)">
                                      <p:cBhvr>
                                        <p:cTn id="7" dur="500"/>
                                        <p:tgtEl>
                                          <p:spTgt spid="121856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18563">
                                            <p:txEl>
                                              <p:pRg st="4" end="4"/>
                                            </p:txEl>
                                          </p:spTgt>
                                        </p:tgtEl>
                                        <p:attrNameLst>
                                          <p:attrName>style.visibility</p:attrName>
                                        </p:attrNameLst>
                                      </p:cBhvr>
                                      <p:to>
                                        <p:strVal val="visible"/>
                                      </p:to>
                                    </p:set>
                                    <p:animEffect transition="in" filter="box(in)">
                                      <p:cBhvr>
                                        <p:cTn id="10" dur="500"/>
                                        <p:tgtEl>
                                          <p:spTgt spid="121856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218563">
                                            <p:txEl>
                                              <p:pRg st="5" end="5"/>
                                            </p:txEl>
                                          </p:spTgt>
                                        </p:tgtEl>
                                        <p:attrNameLst>
                                          <p:attrName>style.visibility</p:attrName>
                                        </p:attrNameLst>
                                      </p:cBhvr>
                                      <p:to>
                                        <p:strVal val="visible"/>
                                      </p:to>
                                    </p:set>
                                    <p:animEffect transition="in" filter="box(in)">
                                      <p:cBhvr>
                                        <p:cTn id="15" dur="500"/>
                                        <p:tgtEl>
                                          <p:spTgt spid="121856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218563">
                                            <p:txEl>
                                              <p:pRg st="6" end="6"/>
                                            </p:txEl>
                                          </p:spTgt>
                                        </p:tgtEl>
                                        <p:attrNameLst>
                                          <p:attrName>style.visibility</p:attrName>
                                        </p:attrNameLst>
                                      </p:cBhvr>
                                      <p:to>
                                        <p:strVal val="visible"/>
                                      </p:to>
                                    </p:set>
                                    <p:animEffect transition="in" filter="box(in)">
                                      <p:cBhvr>
                                        <p:cTn id="18" dur="500"/>
                                        <p:tgtEl>
                                          <p:spTgt spid="1218563">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218563">
                                            <p:txEl>
                                              <p:pRg st="7" end="7"/>
                                            </p:txEl>
                                          </p:spTgt>
                                        </p:tgtEl>
                                        <p:attrNameLst>
                                          <p:attrName>style.visibility</p:attrName>
                                        </p:attrNameLst>
                                      </p:cBhvr>
                                      <p:to>
                                        <p:strVal val="visible"/>
                                      </p:to>
                                    </p:set>
                                    <p:animEffect transition="in" filter="box(in)">
                                      <p:cBhvr>
                                        <p:cTn id="23" dur="500"/>
                                        <p:tgtEl>
                                          <p:spTgt spid="1218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263619"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6.1.4 局部数据的布局</a:t>
            </a:r>
          </a:p>
          <a:p>
            <a:pPr algn="just">
              <a:spcBef>
                <a:spcPct val="10000"/>
              </a:spcBef>
            </a:pPr>
            <a:r>
              <a:rPr lang="zh-CN" altLang="en-US" b="1" smtClean="0"/>
              <a:t>字节是可编址内存的最小单位</a:t>
            </a:r>
          </a:p>
          <a:p>
            <a:pPr algn="just">
              <a:spcBef>
                <a:spcPct val="10000"/>
              </a:spcBef>
            </a:pPr>
            <a:r>
              <a:rPr lang="zh-CN" altLang="en-US" b="1" smtClean="0"/>
              <a:t>变量所需的存储空间可以根据其类型而静态确定</a:t>
            </a:r>
          </a:p>
          <a:p>
            <a:pPr algn="just">
              <a:spcBef>
                <a:spcPct val="10000"/>
              </a:spcBef>
            </a:pPr>
            <a:r>
              <a:rPr lang="zh-CN" altLang="en-US" b="1" smtClean="0"/>
              <a:t>一个过程所声明的局部变量，按这些变量声明时出现的次序，在局部数据域中依次分配空间</a:t>
            </a:r>
          </a:p>
          <a:p>
            <a:pPr algn="just">
              <a:spcBef>
                <a:spcPct val="10000"/>
              </a:spcBef>
            </a:pPr>
            <a:r>
              <a:rPr lang="zh-CN" altLang="en-US" b="1" smtClean="0"/>
              <a:t>局部数据的地址可以用相对于活动记录中某个位置的地址来表示</a:t>
            </a:r>
          </a:p>
          <a:p>
            <a:pPr algn="just">
              <a:spcBef>
                <a:spcPct val="10000"/>
              </a:spcBef>
            </a:pPr>
            <a:r>
              <a:rPr lang="zh-CN" altLang="en-US" b="1" smtClean="0"/>
              <a:t>数据对象的存储布局还有一个对齐问题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63619">
                                            <p:txEl>
                                              <p:pRg st="2" end="2"/>
                                            </p:txEl>
                                          </p:spTgt>
                                        </p:tgtEl>
                                        <p:attrNameLst>
                                          <p:attrName>style.visibility</p:attrName>
                                        </p:attrNameLst>
                                      </p:cBhvr>
                                      <p:to>
                                        <p:strVal val="visible"/>
                                      </p:to>
                                    </p:set>
                                    <p:animEffect transition="in" filter="box(in)">
                                      <p:cBhvr>
                                        <p:cTn id="7" dur="500"/>
                                        <p:tgtEl>
                                          <p:spTgt spid="12636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63619">
                                            <p:txEl>
                                              <p:pRg st="3" end="3"/>
                                            </p:txEl>
                                          </p:spTgt>
                                        </p:tgtEl>
                                        <p:attrNameLst>
                                          <p:attrName>style.visibility</p:attrName>
                                        </p:attrNameLst>
                                      </p:cBhvr>
                                      <p:to>
                                        <p:strVal val="visible"/>
                                      </p:to>
                                    </p:set>
                                    <p:animEffect transition="in" filter="box(in)">
                                      <p:cBhvr>
                                        <p:cTn id="12" dur="500"/>
                                        <p:tgtEl>
                                          <p:spTgt spid="12636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63619">
                                            <p:txEl>
                                              <p:pRg st="4" end="4"/>
                                            </p:txEl>
                                          </p:spTgt>
                                        </p:tgtEl>
                                        <p:attrNameLst>
                                          <p:attrName>style.visibility</p:attrName>
                                        </p:attrNameLst>
                                      </p:cBhvr>
                                      <p:to>
                                        <p:strVal val="visible"/>
                                      </p:to>
                                    </p:set>
                                    <p:animEffect transition="in" filter="box(in)">
                                      <p:cBhvr>
                                        <p:cTn id="17" dur="500"/>
                                        <p:tgtEl>
                                          <p:spTgt spid="12636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63619">
                                            <p:txEl>
                                              <p:pRg st="5" end="5"/>
                                            </p:txEl>
                                          </p:spTgt>
                                        </p:tgtEl>
                                        <p:attrNameLst>
                                          <p:attrName>style.visibility</p:attrName>
                                        </p:attrNameLst>
                                      </p:cBhvr>
                                      <p:to>
                                        <p:strVal val="visible"/>
                                      </p:to>
                                    </p:set>
                                    <p:animEffect transition="in" filter="box(in)">
                                      <p:cBhvr>
                                        <p:cTn id="22" dur="500"/>
                                        <p:tgtEl>
                                          <p:spTgt spid="1263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62201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a:t>
            </a:r>
            <a:r>
              <a:rPr lang="en-US" altLang="zh-CN" b="1" smtClean="0"/>
              <a:t>5.3 </a:t>
            </a:r>
            <a:r>
              <a:rPr lang="zh-CN" altLang="en-US" b="1" smtClean="0"/>
              <a:t>程序局部性</a:t>
            </a:r>
          </a:p>
          <a:p>
            <a:pPr algn="just"/>
            <a:r>
              <a:rPr lang="zh-CN" altLang="en-US" b="1" smtClean="0"/>
              <a:t>大多数程序的大部分时间在执行一小部分代码，并且仅涉及一小部分数据</a:t>
            </a:r>
          </a:p>
          <a:p>
            <a:pPr algn="just"/>
            <a:r>
              <a:rPr lang="zh-CN" altLang="en-US" b="1" smtClean="0"/>
              <a:t>时间局部性</a:t>
            </a:r>
          </a:p>
          <a:p>
            <a:pPr lvl="1" algn="just"/>
            <a:r>
              <a:rPr lang="zh-CN" altLang="en-US" b="1" smtClean="0"/>
              <a:t>程序访问的内存单元在很短的时间内可能再次被程序访问</a:t>
            </a:r>
          </a:p>
          <a:p>
            <a:pPr algn="just"/>
            <a:r>
              <a:rPr lang="zh-CN" altLang="en-US" b="1" smtClean="0"/>
              <a:t>空间局部性</a:t>
            </a:r>
          </a:p>
          <a:p>
            <a:pPr lvl="1" algn="just"/>
            <a:r>
              <a:rPr lang="zh-CN" altLang="en-US" b="1" smtClean="0"/>
              <a:t>毗邻被访问单元的内存单元在很短的时间内可能被访问</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22019">
                                            <p:txEl>
                                              <p:pRg st="2" end="2"/>
                                            </p:txEl>
                                          </p:spTgt>
                                        </p:tgtEl>
                                        <p:attrNameLst>
                                          <p:attrName>style.visibility</p:attrName>
                                        </p:attrNameLst>
                                      </p:cBhvr>
                                      <p:to>
                                        <p:strVal val="visible"/>
                                      </p:to>
                                    </p:set>
                                    <p:animEffect transition="in" filter="box(in)">
                                      <p:cBhvr>
                                        <p:cTn id="7" dur="500"/>
                                        <p:tgtEl>
                                          <p:spTgt spid="162201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22019">
                                            <p:txEl>
                                              <p:pRg st="3" end="3"/>
                                            </p:txEl>
                                          </p:spTgt>
                                        </p:tgtEl>
                                        <p:attrNameLst>
                                          <p:attrName>style.visibility</p:attrName>
                                        </p:attrNameLst>
                                      </p:cBhvr>
                                      <p:to>
                                        <p:strVal val="visible"/>
                                      </p:to>
                                    </p:set>
                                    <p:animEffect transition="in" filter="box(in)">
                                      <p:cBhvr>
                                        <p:cTn id="10" dur="500"/>
                                        <p:tgtEl>
                                          <p:spTgt spid="162201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622019">
                                            <p:txEl>
                                              <p:pRg st="4" end="4"/>
                                            </p:txEl>
                                          </p:spTgt>
                                        </p:tgtEl>
                                        <p:attrNameLst>
                                          <p:attrName>style.visibility</p:attrName>
                                        </p:attrNameLst>
                                      </p:cBhvr>
                                      <p:to>
                                        <p:strVal val="visible"/>
                                      </p:to>
                                    </p:set>
                                    <p:animEffect transition="in" filter="box(in)">
                                      <p:cBhvr>
                                        <p:cTn id="15" dur="500"/>
                                        <p:tgtEl>
                                          <p:spTgt spid="1622019">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622019">
                                            <p:txEl>
                                              <p:pRg st="5" end="5"/>
                                            </p:txEl>
                                          </p:spTgt>
                                        </p:tgtEl>
                                        <p:attrNameLst>
                                          <p:attrName>style.visibility</p:attrName>
                                        </p:attrNameLst>
                                      </p:cBhvr>
                                      <p:to>
                                        <p:strVal val="visible"/>
                                      </p:to>
                                    </p:set>
                                    <p:animEffect transition="in" filter="box(in)">
                                      <p:cBhvr>
                                        <p:cTn id="18" dur="500"/>
                                        <p:tgtEl>
                                          <p:spTgt spid="162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0137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a:t>
            </a:r>
            <a:r>
              <a:rPr lang="en-US" altLang="zh-CN" b="1" smtClean="0"/>
              <a:t>5.3 </a:t>
            </a:r>
            <a:r>
              <a:rPr lang="zh-CN" altLang="en-US" b="1" smtClean="0"/>
              <a:t>程序局部性</a:t>
            </a:r>
          </a:p>
          <a:p>
            <a:pPr lvl="1" algn="just"/>
            <a:r>
              <a:rPr lang="zh-CN" altLang="zh-CN" b="1" smtClean="0"/>
              <a:t>即使知道哪些指令会被频繁执行，最快的缓存也可能没有大到足以把它们同时放在其中</a:t>
            </a:r>
            <a:r>
              <a:rPr lang="zh-CN" altLang="en-US" b="1" smtClean="0"/>
              <a:t>，因此必须动态调整最快缓存的内容</a:t>
            </a:r>
            <a:endParaRPr lang="zh-CN" altLang="en-US" smtClean="0"/>
          </a:p>
          <a:p>
            <a:pPr lvl="1" algn="just"/>
            <a:endParaRPr lang="zh-CN" altLang="en-US" b="1" smtClean="0"/>
          </a:p>
          <a:p>
            <a:pPr lvl="1" algn="just"/>
            <a:r>
              <a:rPr lang="zh-CN" altLang="en-US" b="1" smtClean="0"/>
              <a:t>把最近使用的指令保存在缓存是一种较好的最优化利用内存分层的策略</a:t>
            </a:r>
          </a:p>
          <a:p>
            <a:pPr lvl="1" algn="just"/>
            <a:endParaRPr lang="zh-CN" altLang="en-US" b="1" smtClean="0"/>
          </a:p>
          <a:p>
            <a:pPr lvl="1" algn="just"/>
            <a:r>
              <a:rPr lang="zh-CN" altLang="en-US" b="1" smtClean="0"/>
              <a:t>改变数据布局或计算次序也可以改进程序数据访问的时间和空间局部性</a:t>
            </a:r>
            <a:endParaRPr lang="zh-CN" alt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751043" name="Rectangle 3"/>
          <p:cNvSpPr>
            <a:spLocks noGrp="1" noChangeArrowheads="1"/>
          </p:cNvSpPr>
          <p:nvPr>
            <p:ph idx="1"/>
          </p:nvPr>
        </p:nvSpPr>
        <p:spPr>
          <a:xfrm>
            <a:off x="287338" y="1438275"/>
            <a:ext cx="8564562" cy="5399088"/>
          </a:xfrm>
          <a:noFill/>
        </p:spPr>
        <p:txBody>
          <a:bodyPr/>
          <a:lstStyle/>
          <a:p>
            <a:pPr algn="just">
              <a:spcBef>
                <a:spcPct val="0"/>
              </a:spcBef>
              <a:buFontTx/>
              <a:buNone/>
            </a:pPr>
            <a:r>
              <a:rPr lang="zh-CN" altLang="en-US" sz="2800" b="1" smtClean="0"/>
              <a:t>例： 一个结构体大数组	分拆成若干个数组</a:t>
            </a:r>
            <a:endParaRPr lang="en-US" altLang="zh-CN" sz="2800" b="1" smtClean="0"/>
          </a:p>
          <a:p>
            <a:pPr algn="just">
              <a:lnSpc>
                <a:spcPct val="90000"/>
              </a:lnSpc>
              <a:spcBef>
                <a:spcPct val="0"/>
              </a:spcBef>
              <a:buFontTx/>
              <a:buNone/>
            </a:pPr>
            <a:r>
              <a:rPr lang="en-US" altLang="zh-CN" sz="2800" b="1" smtClean="0"/>
              <a:t>	  struct student {		int num[10000];</a:t>
            </a:r>
          </a:p>
          <a:p>
            <a:pPr algn="just">
              <a:lnSpc>
                <a:spcPct val="90000"/>
              </a:lnSpc>
              <a:spcBef>
                <a:spcPct val="0"/>
              </a:spcBef>
              <a:buFontTx/>
              <a:buNone/>
            </a:pPr>
            <a:r>
              <a:rPr lang="en-US" altLang="zh-CN" sz="2800" b="1" smtClean="0"/>
              <a:t>		  int num;			char name[10000][20];</a:t>
            </a:r>
          </a:p>
          <a:p>
            <a:pPr algn="just">
              <a:lnSpc>
                <a:spcPct val="90000"/>
              </a:lnSpc>
              <a:spcBef>
                <a:spcPct val="0"/>
              </a:spcBef>
              <a:buFontTx/>
              <a:buNone/>
            </a:pPr>
            <a:r>
              <a:rPr lang="en-US" altLang="zh-CN" sz="2800" b="1" smtClean="0"/>
              <a:t>		  char name[20];		…	…</a:t>
            </a:r>
          </a:p>
          <a:p>
            <a:pPr algn="just">
              <a:lnSpc>
                <a:spcPct val="90000"/>
              </a:lnSpc>
              <a:spcBef>
                <a:spcPct val="0"/>
              </a:spcBef>
              <a:buFontTx/>
              <a:buNone/>
            </a:pPr>
            <a:r>
              <a:rPr lang="en-US" altLang="zh-CN" sz="2800" b="1" smtClean="0"/>
              <a:t>		  …	…</a:t>
            </a:r>
          </a:p>
          <a:p>
            <a:pPr algn="just">
              <a:lnSpc>
                <a:spcPct val="90000"/>
              </a:lnSpc>
              <a:spcBef>
                <a:spcPct val="0"/>
              </a:spcBef>
              <a:buFontTx/>
              <a:buNone/>
            </a:pPr>
            <a:r>
              <a:rPr lang="en-US" altLang="zh-CN" sz="2800" b="1" smtClean="0"/>
              <a:t>	  }</a:t>
            </a:r>
          </a:p>
          <a:p>
            <a:pPr algn="just">
              <a:lnSpc>
                <a:spcPct val="90000"/>
              </a:lnSpc>
              <a:spcBef>
                <a:spcPct val="0"/>
              </a:spcBef>
              <a:buFontTx/>
              <a:buNone/>
            </a:pPr>
            <a:r>
              <a:rPr lang="en-US" altLang="zh-CN" sz="2800" b="1" smtClean="0"/>
              <a:t>	  struct  student st[10000];</a:t>
            </a:r>
          </a:p>
          <a:p>
            <a:pPr algn="just">
              <a:spcBef>
                <a:spcPct val="0"/>
              </a:spcBef>
            </a:pPr>
            <a:r>
              <a:rPr lang="zh-CN" altLang="en-US" sz="2800" b="1" smtClean="0"/>
              <a:t>若是顺序处理每个结构体的多个域，左边方式的数据局部性较好</a:t>
            </a:r>
          </a:p>
          <a:p>
            <a:pPr algn="just">
              <a:spcBef>
                <a:spcPct val="0"/>
              </a:spcBef>
            </a:pPr>
            <a:r>
              <a:rPr lang="zh-CN" altLang="en-US" sz="2800" b="1" smtClean="0"/>
              <a:t>若是先顺序处理每个结构的</a:t>
            </a:r>
            <a:r>
              <a:rPr lang="en-US" altLang="zh-CN" sz="2800" b="1" smtClean="0"/>
              <a:t>num</a:t>
            </a:r>
            <a:r>
              <a:rPr lang="zh-CN" altLang="en-US" sz="2800" b="1" smtClean="0"/>
              <a:t>域，再处理每个结构的</a:t>
            </a:r>
            <a:r>
              <a:rPr lang="en-US" altLang="zh-CN" sz="2800" b="1" smtClean="0"/>
              <a:t>name</a:t>
            </a:r>
            <a:r>
              <a:rPr lang="zh-CN" altLang="en-US" sz="2800" b="1" smtClean="0"/>
              <a:t>域，</a:t>
            </a:r>
            <a:r>
              <a:rPr lang="en-US" altLang="zh-CN" sz="2800" b="1" smtClean="0"/>
              <a:t>…</a:t>
            </a:r>
            <a:r>
              <a:rPr lang="zh-CN" altLang="en-US" sz="2800" b="1" smtClean="0"/>
              <a:t>，则右边方式的数据局部性较好</a:t>
            </a:r>
          </a:p>
          <a:p>
            <a:pPr algn="just">
              <a:spcBef>
                <a:spcPct val="0"/>
              </a:spcBef>
            </a:pPr>
            <a:r>
              <a:rPr lang="zh-CN" altLang="en-US" sz="2800" b="1" smtClean="0"/>
              <a:t>最好是按左边方式编程，由编译器决定是否需要将数据按右边方式布局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51043">
                                            <p:txEl>
                                              <p:pRg st="7" end="7"/>
                                            </p:txEl>
                                          </p:spTgt>
                                        </p:tgtEl>
                                        <p:attrNameLst>
                                          <p:attrName>style.visibility</p:attrName>
                                        </p:attrNameLst>
                                      </p:cBhvr>
                                      <p:to>
                                        <p:strVal val="visible"/>
                                      </p:to>
                                    </p:set>
                                    <p:animEffect transition="in" filter="box(in)">
                                      <p:cBhvr>
                                        <p:cTn id="7" dur="500"/>
                                        <p:tgtEl>
                                          <p:spTgt spid="1751043">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43">
                                            <p:txEl>
                                              <p:pRg st="8" end="8"/>
                                            </p:txEl>
                                          </p:spTgt>
                                        </p:tgtEl>
                                        <p:attrNameLst>
                                          <p:attrName>style.visibility</p:attrName>
                                        </p:attrNameLst>
                                      </p:cBhvr>
                                      <p:to>
                                        <p:strVal val="visible"/>
                                      </p:to>
                                    </p:set>
                                    <p:animEffect transition="in" filter="box(in)">
                                      <p:cBhvr>
                                        <p:cTn id="12" dur="500"/>
                                        <p:tgtEl>
                                          <p:spTgt spid="1751043">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51043">
                                            <p:txEl>
                                              <p:pRg st="9" end="9"/>
                                            </p:txEl>
                                          </p:spTgt>
                                        </p:tgtEl>
                                        <p:attrNameLst>
                                          <p:attrName>style.visibility</p:attrName>
                                        </p:attrNameLst>
                                      </p:cBhvr>
                                      <p:to>
                                        <p:strVal val="visible"/>
                                      </p:to>
                                    </p:set>
                                    <p:animEffect transition="in" filter="box(in)">
                                      <p:cBhvr>
                                        <p:cTn id="17" dur="500"/>
                                        <p:tgtEl>
                                          <p:spTgt spid="1751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03427"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6.</a:t>
            </a:r>
            <a:r>
              <a:rPr lang="en-US" altLang="zh-CN" b="1" smtClean="0"/>
              <a:t>5.4 </a:t>
            </a:r>
            <a:r>
              <a:rPr lang="zh-CN" altLang="en-US" b="1" smtClean="0"/>
              <a:t>手工回收请求</a:t>
            </a:r>
          </a:p>
          <a:p>
            <a:pPr algn="just"/>
            <a:r>
              <a:rPr lang="zh-CN" altLang="en-US" b="1" smtClean="0"/>
              <a:t>程序员在程序中显式释放堆块来达到回收堆块的目的</a:t>
            </a:r>
            <a:endParaRPr lang="zh-CN" altLang="en-US" smtClean="0"/>
          </a:p>
          <a:p>
            <a:pPr lvl="1" algn="just"/>
            <a:r>
              <a:rPr lang="zh-CN" altLang="en-US" b="1" smtClean="0"/>
              <a:t>内存泄漏：没有释放程序已经引用不到的堆块</a:t>
            </a:r>
          </a:p>
          <a:p>
            <a:pPr lvl="1" algn="just">
              <a:buFontTx/>
              <a:buNone/>
            </a:pPr>
            <a:r>
              <a:rPr lang="zh-CN" altLang="en-US" b="1" smtClean="0"/>
              <a:t>		   只要内存没有用尽，它就不影响程序的正确性</a:t>
            </a:r>
            <a:r>
              <a:rPr lang="zh-CN" altLang="en-US" smtClean="0"/>
              <a:t> </a:t>
            </a:r>
          </a:p>
          <a:p>
            <a:pPr lvl="1" algn="just">
              <a:buFontTx/>
              <a:buNone/>
            </a:pPr>
            <a:r>
              <a:rPr lang="zh-CN" altLang="en-US" b="1" smtClean="0"/>
              <a:t>	     自动无用单元收集通过回收所有无用单元来摆脱内存泄漏</a:t>
            </a:r>
          </a:p>
          <a:p>
            <a:pPr lvl="1" algn="just"/>
            <a:r>
              <a:rPr lang="zh-CN" altLang="en-US" b="1" smtClean="0"/>
              <a:t>悬空引用：引用已经被释放的堆块</a:t>
            </a:r>
            <a:endParaRPr lang="zh-CN" altLang="en-US" smtClean="0"/>
          </a:p>
          <a:p>
            <a:pPr lvl="1" algn="just">
              <a:buFontTx/>
              <a:buNone/>
            </a:pPr>
            <a:r>
              <a:rPr lang="zh-CN" altLang="en-US" smtClean="0"/>
              <a:t>		    </a:t>
            </a:r>
            <a:r>
              <a:rPr lang="zh-CN" altLang="en-US" b="1" smtClean="0"/>
              <a:t>过分热心地释放数据对象而引起</a:t>
            </a:r>
            <a:endParaRPr lang="zh-CN" altLang="en-US" smtClean="0"/>
          </a:p>
          <a:p>
            <a:pPr lvl="1" algn="just">
              <a:buFontTx/>
              <a:buNone/>
            </a:pPr>
            <a:r>
              <a:rPr lang="zh-CN" altLang="en-US" b="1" smtClean="0"/>
              <a:t>		    悬空引用容易导致不会被捕获的错误</a:t>
            </a:r>
            <a:r>
              <a:rPr lang="zh-CN" altLang="en-US" smtClean="0"/>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a:xfrm>
            <a:off x="152400" y="228600"/>
            <a:ext cx="8839200" cy="1143000"/>
          </a:xfrm>
        </p:spPr>
        <p:txBody>
          <a:bodyPr/>
          <a:lstStyle/>
          <a:p>
            <a:r>
              <a:rPr lang="zh-CN" altLang="en-US" b="1" smtClean="0"/>
              <a:t>本  章  要  点</a:t>
            </a:r>
          </a:p>
        </p:txBody>
      </p:sp>
      <p:sp>
        <p:nvSpPr>
          <p:cNvPr id="104451" name="Rectangle 1027"/>
          <p:cNvSpPr>
            <a:spLocks noGrp="1" noChangeArrowheads="1"/>
          </p:cNvSpPr>
          <p:nvPr>
            <p:ph idx="1"/>
          </p:nvPr>
        </p:nvSpPr>
        <p:spPr>
          <a:xfrm>
            <a:off x="287338" y="1438275"/>
            <a:ext cx="8564562" cy="5038725"/>
          </a:xfrm>
          <a:noFill/>
        </p:spPr>
        <p:txBody>
          <a:bodyPr/>
          <a:lstStyle/>
          <a:p>
            <a:pPr algn="just">
              <a:spcBef>
                <a:spcPct val="10000"/>
              </a:spcBef>
            </a:pPr>
            <a:r>
              <a:rPr lang="zh-CN" altLang="en-US" b="1" smtClean="0">
                <a:latin typeface="宋体" pitchFamily="2" charset="-122"/>
              </a:rPr>
              <a:t>影响存储分配策略的语言特征</a:t>
            </a:r>
          </a:p>
          <a:p>
            <a:pPr algn="just">
              <a:spcBef>
                <a:spcPct val="10000"/>
              </a:spcBef>
            </a:pPr>
            <a:r>
              <a:rPr lang="zh-CN" altLang="en-US" b="1" smtClean="0"/>
              <a:t>各种存储分配策略，主要了解静态分配和动态栈式分配</a:t>
            </a:r>
            <a:endParaRPr lang="zh-CN" altLang="en-US" b="1" smtClean="0">
              <a:latin typeface="宋体" pitchFamily="2" charset="-122"/>
            </a:endParaRPr>
          </a:p>
          <a:p>
            <a:pPr algn="just">
              <a:spcBef>
                <a:spcPct val="10000"/>
              </a:spcBef>
            </a:pPr>
            <a:r>
              <a:rPr lang="zh-CN" altLang="en-US" b="1" smtClean="0"/>
              <a:t>活动记录中各种数据域的作用和布局</a:t>
            </a:r>
            <a:endParaRPr lang="zh-CN" altLang="en-US" b="1" smtClean="0">
              <a:latin typeface="宋体" pitchFamily="2" charset="-122"/>
            </a:endParaRPr>
          </a:p>
          <a:p>
            <a:pPr algn="just">
              <a:spcBef>
                <a:spcPct val="10000"/>
              </a:spcBef>
            </a:pPr>
            <a:r>
              <a:rPr lang="zh-CN" altLang="en-US" b="1" smtClean="0"/>
              <a:t>非局部数据访问的实现方法</a:t>
            </a:r>
            <a:endParaRPr lang="zh-CN" altLang="en-US" b="1" smtClean="0">
              <a:latin typeface="宋体" pitchFamily="2" charset="-122"/>
            </a:endParaRPr>
          </a:p>
          <a:p>
            <a:pPr algn="just">
              <a:spcBef>
                <a:spcPct val="10000"/>
              </a:spcBef>
            </a:pPr>
            <a:r>
              <a:rPr lang="zh-CN" altLang="en-US" b="1" smtClean="0">
                <a:latin typeface="宋体" pitchFamily="2" charset="-122"/>
              </a:rPr>
              <a:t>各种参数传递方式及其实现</a:t>
            </a:r>
          </a:p>
          <a:p>
            <a:pPr algn="just">
              <a:spcBef>
                <a:spcPct val="10000"/>
              </a:spcBef>
            </a:pPr>
            <a:r>
              <a:rPr lang="zh-CN" altLang="en-US" b="1" smtClean="0">
                <a:latin typeface="宋体" pitchFamily="2" charset="-122"/>
              </a:rPr>
              <a:t>堆管理</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05475" name="Rectangle 3"/>
          <p:cNvSpPr>
            <a:spLocks noGrp="1" noChangeArrowheads="1"/>
          </p:cNvSpPr>
          <p:nvPr>
            <p:ph idx="1"/>
          </p:nvPr>
        </p:nvSpPr>
        <p:spPr>
          <a:xfrm>
            <a:off x="287338" y="1438275"/>
            <a:ext cx="8564562" cy="5399088"/>
          </a:xfrm>
          <a:noFill/>
        </p:spPr>
        <p:txBody>
          <a:bodyPr/>
          <a:lstStyle/>
          <a:p>
            <a:pPr algn="just">
              <a:buFontTx/>
              <a:buNone/>
            </a:pPr>
            <a:r>
              <a:rPr lang="zh-CN" altLang="en-US" sz="2800" b="1" smtClean="0">
                <a:latin typeface="宋体" pitchFamily="2" charset="-122"/>
              </a:rPr>
              <a:t>一个</a:t>
            </a:r>
            <a:r>
              <a:rPr lang="en-US" altLang="zh-CN" sz="2800" b="1" smtClean="0"/>
              <a:t>C</a:t>
            </a:r>
            <a:r>
              <a:rPr lang="zh-CN" altLang="en-US" sz="2800" b="1" smtClean="0">
                <a:latin typeface="宋体" pitchFamily="2" charset="-122"/>
              </a:rPr>
              <a:t>语言程序及其在</a:t>
            </a:r>
            <a:r>
              <a:rPr lang="en-US" altLang="zh-CN" sz="2800" b="1" smtClean="0"/>
              <a:t>X86/Linux</a:t>
            </a:r>
            <a:r>
              <a:rPr lang="zh-CN" altLang="en-US" sz="2800" b="1" smtClean="0">
                <a:latin typeface="宋体" pitchFamily="2" charset="-122"/>
              </a:rPr>
              <a:t>操作系统上的编译结</a:t>
            </a:r>
          </a:p>
          <a:p>
            <a:pPr algn="just">
              <a:buFontTx/>
              <a:buNone/>
            </a:pPr>
            <a:r>
              <a:rPr lang="zh-CN" altLang="en-US" sz="2800" b="1" smtClean="0">
                <a:latin typeface="宋体" pitchFamily="2" charset="-122"/>
              </a:rPr>
              <a:t>果如下。根据所生成的汇编程序来解释程序中四个变</a:t>
            </a:r>
          </a:p>
          <a:p>
            <a:pPr algn="just">
              <a:buFontTx/>
              <a:buNone/>
            </a:pPr>
            <a:r>
              <a:rPr lang="zh-CN" altLang="en-US" sz="2800" b="1" smtClean="0">
                <a:latin typeface="宋体" pitchFamily="2" charset="-122"/>
              </a:rPr>
              <a:t>量的存储分配、生存期、作用域和置初值方式等方面</a:t>
            </a:r>
          </a:p>
          <a:p>
            <a:pPr algn="just">
              <a:buFontTx/>
              <a:buNone/>
            </a:pPr>
            <a:r>
              <a:rPr lang="zh-CN" altLang="en-US" sz="2800" b="1" smtClean="0">
                <a:latin typeface="宋体" pitchFamily="2" charset="-122"/>
              </a:rPr>
              <a:t>的区别</a:t>
            </a:r>
          </a:p>
          <a:p>
            <a:pPr algn="just">
              <a:buFontTx/>
              <a:buNone/>
            </a:pPr>
            <a:r>
              <a:rPr lang="en-US" altLang="zh-CN" sz="2800" b="1" smtClean="0">
                <a:cs typeface="Times New Roman" pitchFamily="18" charset="0"/>
              </a:rPr>
              <a:t>static long aa = 10;</a:t>
            </a:r>
          </a:p>
          <a:p>
            <a:pPr algn="just">
              <a:buFontTx/>
              <a:buNone/>
            </a:pPr>
            <a:r>
              <a:rPr lang="en-US" altLang="zh-CN" sz="2800" b="1" smtClean="0">
                <a:cs typeface="Times New Roman" pitchFamily="18" charset="0"/>
              </a:rPr>
              <a:t>short bb = 20;</a:t>
            </a:r>
          </a:p>
          <a:p>
            <a:pPr algn="just">
              <a:buFontTx/>
              <a:buNone/>
            </a:pPr>
            <a:r>
              <a:rPr lang="en-US" altLang="zh-CN" sz="2800" b="1" smtClean="0">
                <a:cs typeface="Times New Roman" pitchFamily="18" charset="0"/>
              </a:rPr>
              <a:t>func( ) {</a:t>
            </a:r>
          </a:p>
          <a:p>
            <a:pPr algn="just">
              <a:buFontTx/>
              <a:buNone/>
            </a:pPr>
            <a:r>
              <a:rPr lang="en-US" altLang="zh-CN" sz="2800" b="1" smtClean="0">
                <a:cs typeface="Times New Roman" pitchFamily="18" charset="0"/>
              </a:rPr>
              <a:t> 	static long cc = 30;</a:t>
            </a:r>
          </a:p>
          <a:p>
            <a:pPr algn="just">
              <a:buFontTx/>
              <a:buNone/>
            </a:pPr>
            <a:r>
              <a:rPr lang="en-US" altLang="zh-CN" sz="2800" b="1" smtClean="0">
                <a:cs typeface="Times New Roman" pitchFamily="18" charset="0"/>
              </a:rPr>
              <a:t>    short dd = 40;</a:t>
            </a:r>
          </a:p>
          <a:p>
            <a:pPr algn="just">
              <a:buFontTx/>
              <a:buNone/>
            </a:pPr>
            <a:r>
              <a:rPr lang="en-US" altLang="zh-CN" sz="2800" b="1" smtClean="0">
                <a:cs typeface="Times New Roman" pitchFamily="18"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06499"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t>
            </a:r>
            <a:r>
              <a:rPr lang="en-US" altLang="zh-CN" b="1" smtClean="0">
                <a:solidFill>
                  <a:schemeClr val="tx2"/>
                </a:solidFill>
              </a:rPr>
              <a:t>.align 4</a:t>
            </a:r>
          </a:p>
          <a:p>
            <a:pPr algn="just">
              <a:lnSpc>
                <a:spcPct val="90000"/>
              </a:lnSpc>
              <a:spcBef>
                <a:spcPct val="0"/>
              </a:spcBef>
              <a:buFontTx/>
              <a:buNone/>
            </a:pPr>
            <a:r>
              <a:rPr lang="en-US" altLang="zh-CN" b="1" smtClean="0">
                <a:solidFill>
                  <a:schemeClr val="tx2"/>
                </a:solidFill>
                <a:cs typeface="Times New Roman" pitchFamily="18" charset="0"/>
              </a:rPr>
              <a:t>.align 4</a:t>
            </a:r>
            <a:r>
              <a:rPr lang="en-US" altLang="zh-CN" b="1" smtClean="0">
                <a:cs typeface="Times New Roman" pitchFamily="18" charset="0"/>
              </a:rPr>
              <a:t>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t>cc.2:</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aa: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a:t>
            </a:r>
            <a:r>
              <a:rPr lang="en-US" altLang="zh-CN" b="1" smtClean="0">
                <a:solidFill>
                  <a:srgbClr val="FF3399"/>
                </a:solidFill>
                <a:cs typeface="Times New Roman" pitchFamily="18" charset="0"/>
              </a:rPr>
              <a:t>	</a:t>
            </a:r>
            <a:r>
              <a:rPr lang="en-US" altLang="zh-CN" b="1" smtClean="0">
                <a:cs typeface="Times New Roman" pitchFamily="18" charset="0"/>
              </a:rPr>
              <a:t>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cs typeface="Times New Roman" pitchFamily="18" charset="0"/>
              </a:rPr>
              <a:t>.globl bb			|	</a:t>
            </a:r>
            <a:r>
              <a:rPr lang="en-US" altLang="zh-CN" b="1" smtClean="0">
                <a:solidFill>
                  <a:schemeClr val="tx2"/>
                </a:solidFill>
              </a:rPr>
              <a:t>.align 4</a:t>
            </a:r>
            <a:endParaRPr lang="en-US" altLang="zh-CN" b="1" smtClean="0">
              <a:solidFill>
                <a:schemeClr val="tx2"/>
              </a:solidFill>
              <a:latin typeface="宋体" pitchFamily="2" charset="-122"/>
            </a:endParaRPr>
          </a:p>
          <a:p>
            <a:pPr algn="just">
              <a:lnSpc>
                <a:spcPct val="90000"/>
              </a:lnSpc>
              <a:spcBef>
                <a:spcPct val="0"/>
              </a:spcBef>
              <a:buFontTx/>
              <a:buNone/>
            </a:pPr>
            <a:r>
              <a:rPr lang="en-US" altLang="zh-CN" b="1" smtClean="0">
                <a:cs typeface="Times New Roman" pitchFamily="18" charset="0"/>
              </a:rPr>
              <a:t>	</a:t>
            </a:r>
            <a:r>
              <a:rPr lang="en-US" altLang="zh-CN" b="1" smtClean="0">
                <a:solidFill>
                  <a:schemeClr val="tx2"/>
                </a:solidFill>
                <a:cs typeface="Times New Roman" pitchFamily="18" charset="0"/>
              </a:rPr>
              <a:t>.align 2	</a:t>
            </a:r>
            <a:r>
              <a:rPr lang="en-US" altLang="zh-CN" b="1" smtClean="0">
                <a:cs typeface="Times New Roman" pitchFamily="18" charset="0"/>
              </a:rPr>
              <a:t>		|   </a:t>
            </a:r>
            <a:r>
              <a:rPr lang="en-US" altLang="zh-CN" b="1" smtClean="0"/>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cs typeface="Times New Roman" pitchFamily="18" charset="0"/>
              </a:rPr>
              <a:t>bb: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06500"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06501"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07523"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solidFill>
                  <a:srgbClr val="FF00FF"/>
                </a:solidFill>
              </a:rPr>
              <a:t>cc.2:</a:t>
            </a:r>
            <a:endParaRPr lang="en-US" altLang="zh-CN" b="1" smtClean="0">
              <a:solidFill>
                <a:srgbClr val="FF00FF"/>
              </a:solidFill>
              <a:latin typeface="宋体" pitchFamily="2" charset="-122"/>
            </a:endParaRPr>
          </a:p>
          <a:p>
            <a:pPr algn="just">
              <a:lnSpc>
                <a:spcPct val="90000"/>
              </a:lnSpc>
              <a:spcBef>
                <a:spcPct val="0"/>
              </a:spcBef>
              <a:buFontTx/>
              <a:buNone/>
            </a:pPr>
            <a:r>
              <a:rPr lang="en-US" altLang="zh-CN" b="1" smtClean="0">
                <a:solidFill>
                  <a:srgbClr val="FF00FF"/>
                </a:solidFill>
                <a:cs typeface="Times New Roman" pitchFamily="18" charset="0"/>
              </a:rPr>
              <a:t>aa:</a:t>
            </a:r>
            <a:r>
              <a:rPr lang="en-US" altLang="zh-CN" b="1" smtClean="0">
                <a:cs typeface="Times New Roman" pitchFamily="18" charset="0"/>
              </a:rPr>
              <a:t>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a:t>
            </a:r>
            <a:r>
              <a:rPr lang="en-US" altLang="zh-CN" b="1" smtClean="0">
                <a:solidFill>
                  <a:srgbClr val="FF3399"/>
                </a:solidFill>
                <a:cs typeface="Times New Roman" pitchFamily="18" charset="0"/>
              </a:rPr>
              <a:t>	</a:t>
            </a:r>
            <a:r>
              <a:rPr lang="en-US" altLang="zh-CN" b="1" smtClean="0">
                <a:cs typeface="Times New Roman" pitchFamily="18" charset="0"/>
              </a:rPr>
              <a:t>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cs typeface="Times New Roman" pitchFamily="18" charset="0"/>
              </a:rPr>
              <a:t>.globl bb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a:t>
            </a:r>
            <a:r>
              <a:rPr lang="en-US" altLang="zh-CN" b="1" smtClean="0">
                <a:solidFill>
                  <a:schemeClr val="tx2"/>
                </a:solidFill>
                <a:cs typeface="Times New Roman" pitchFamily="18" charset="0"/>
              </a:rPr>
              <a:t>	</a:t>
            </a:r>
            <a:r>
              <a:rPr lang="en-US" altLang="zh-CN" b="1" smtClean="0">
                <a:cs typeface="Times New Roman" pitchFamily="18" charset="0"/>
              </a:rPr>
              <a:t>		|   </a:t>
            </a:r>
            <a:r>
              <a:rPr lang="en-US" altLang="zh-CN" b="1" smtClean="0"/>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solidFill>
                  <a:srgbClr val="FF00FF"/>
                </a:solidFill>
                <a:cs typeface="Times New Roman" pitchFamily="18" charset="0"/>
              </a:rPr>
              <a:t>bb:</a:t>
            </a:r>
            <a:r>
              <a:rPr lang="en-US" altLang="zh-CN" b="1" smtClean="0">
                <a:cs typeface="Times New Roman" pitchFamily="18" charset="0"/>
              </a:rPr>
              <a:t>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07524"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07525"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08547"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t>cc.2:</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aa: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a:t>
            </a:r>
            <a:r>
              <a:rPr lang="en-US" altLang="zh-CN" b="1" smtClean="0">
                <a:solidFill>
                  <a:srgbClr val="FF3399"/>
                </a:solidFill>
                <a:cs typeface="Times New Roman" pitchFamily="18" charset="0"/>
              </a:rPr>
              <a:t>	</a:t>
            </a:r>
            <a:r>
              <a:rPr lang="en-US" altLang="zh-CN" b="1" smtClean="0">
                <a:cs typeface="Times New Roman" pitchFamily="18" charset="0"/>
              </a:rPr>
              <a:t>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cs typeface="Times New Roman" pitchFamily="18" charset="0"/>
              </a:rPr>
              <a:t>.globl bb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a:t>
            </a:r>
            <a:r>
              <a:rPr lang="en-US" altLang="zh-CN" b="1" smtClean="0">
                <a:solidFill>
                  <a:schemeClr val="tx2"/>
                </a:solidFill>
                <a:cs typeface="Times New Roman" pitchFamily="18" charset="0"/>
              </a:rPr>
              <a:t>	</a:t>
            </a:r>
            <a:r>
              <a:rPr lang="en-US" altLang="zh-CN" b="1" smtClean="0">
                <a:cs typeface="Times New Roman" pitchFamily="18" charset="0"/>
              </a:rPr>
              <a:t>		|   </a:t>
            </a:r>
            <a:r>
              <a:rPr lang="en-US" altLang="zh-CN" b="1" smtClean="0"/>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cs typeface="Times New Roman" pitchFamily="18" charset="0"/>
              </a:rPr>
              <a:t>bb: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08548"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08549"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a:t>
            </a:r>
            <a:r>
              <a:rPr lang="en-US" altLang="zh-CN">
                <a:solidFill>
                  <a:srgbClr val="FF00FF"/>
                </a:solidFill>
              </a:rPr>
              <a:t>static</a:t>
            </a:r>
            <a:r>
              <a:rPr lang="en-US" altLang="zh-CN">
                <a:solidFill>
                  <a:srgbClr val="B2B2B2"/>
                </a:solidFill>
              </a:rPr>
              <a:t>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09571"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solidFill>
                  <a:srgbClr val="FF00FF"/>
                </a:solidFill>
              </a:rPr>
              <a:t>cc.2:</a:t>
            </a:r>
            <a:endParaRPr lang="en-US" altLang="zh-CN" b="1" smtClean="0">
              <a:solidFill>
                <a:srgbClr val="FF00FF"/>
              </a:solidFill>
              <a:latin typeface="宋体" pitchFamily="2" charset="-122"/>
            </a:endParaRPr>
          </a:p>
          <a:p>
            <a:pPr algn="just">
              <a:lnSpc>
                <a:spcPct val="90000"/>
              </a:lnSpc>
              <a:spcBef>
                <a:spcPct val="0"/>
              </a:spcBef>
              <a:buFontTx/>
              <a:buNone/>
            </a:pPr>
            <a:r>
              <a:rPr lang="en-US" altLang="zh-CN" b="1" smtClean="0">
                <a:cs typeface="Times New Roman" pitchFamily="18" charset="0"/>
              </a:rPr>
              <a:t>aa: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solidFill>
                  <a:srgbClr val="FF00FF"/>
                </a:solidFill>
                <a:cs typeface="Times New Roman" pitchFamily="18" charset="0"/>
              </a:rPr>
              <a:t>.globl bb</a:t>
            </a:r>
            <a:r>
              <a:rPr lang="en-US" altLang="zh-CN" b="1" smtClean="0">
                <a:cs typeface="Times New Roman" pitchFamily="18" charset="0"/>
              </a:rPr>
              <a:t>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			|   </a:t>
            </a:r>
            <a:r>
              <a:rPr lang="en-US" altLang="zh-CN" b="1" smtClean="0">
                <a:solidFill>
                  <a:srgbClr val="FF00FF"/>
                </a:solidFill>
              </a:rPr>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cs typeface="Times New Roman" pitchFamily="18" charset="0"/>
              </a:rPr>
              <a:t>bb: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09572"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FF00FF"/>
                </a:solidFill>
              </a:rPr>
              <a:t>static</a:t>
            </a:r>
            <a:r>
              <a:rPr lang="en-US" altLang="zh-CN">
                <a:solidFill>
                  <a:srgbClr val="B2B2B2"/>
                </a:solidFill>
              </a:rPr>
              <a:t> long aa = 10;</a:t>
            </a:r>
          </a:p>
          <a:p>
            <a:pPr marL="342900" indent="-342900"/>
            <a:r>
              <a:rPr lang="en-US" altLang="zh-CN">
                <a:solidFill>
                  <a:srgbClr val="B2B2B2"/>
                </a:solidFill>
              </a:rPr>
              <a:t>short bb = 20;</a:t>
            </a:r>
            <a:endParaRPr lang="zh-CN" altLang="en-US">
              <a:solidFill>
                <a:srgbClr val="B2B2B2"/>
              </a:solidFill>
            </a:endParaRPr>
          </a:p>
        </p:txBody>
      </p:sp>
      <p:sp>
        <p:nvSpPr>
          <p:cNvPr id="109573"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271811" name="Rectangle 3"/>
          <p:cNvSpPr>
            <a:spLocks noGrp="1" noChangeArrowheads="1"/>
          </p:cNvSpPr>
          <p:nvPr>
            <p:ph idx="1"/>
          </p:nvPr>
        </p:nvSpPr>
        <p:spPr>
          <a:xfrm>
            <a:off x="287338" y="1438275"/>
            <a:ext cx="8564562" cy="5181600"/>
          </a:xfrm>
          <a:noFill/>
        </p:spPr>
        <p:txBody>
          <a:bodyPr/>
          <a:lstStyle/>
          <a:p>
            <a:pPr algn="just"/>
            <a:r>
              <a:rPr lang="zh-CN" altLang="en-US" b="1" smtClean="0">
                <a:latin typeface="宋体" pitchFamily="2" charset="-122"/>
              </a:rPr>
              <a:t>例	在</a:t>
            </a:r>
            <a:r>
              <a:rPr lang="en-US" altLang="zh-CN" b="1" smtClean="0"/>
              <a:t>SPARC/Solaris</a:t>
            </a:r>
            <a:r>
              <a:rPr lang="zh-CN" altLang="en-US" b="1" smtClean="0">
                <a:latin typeface="宋体" pitchFamily="2" charset="-122"/>
              </a:rPr>
              <a:t>工作站上下面两个结构体的</a:t>
            </a:r>
            <a:r>
              <a:rPr lang="en-US" altLang="zh-CN" b="1" smtClean="0"/>
              <a:t>size</a:t>
            </a:r>
            <a:r>
              <a:rPr lang="zh-CN" altLang="en-US" b="1" smtClean="0">
                <a:latin typeface="宋体" pitchFamily="2" charset="-122"/>
              </a:rPr>
              <a:t>分别是</a:t>
            </a:r>
            <a:r>
              <a:rPr lang="zh-CN" altLang="en-US" b="1" smtClean="0"/>
              <a:t>24和16</a:t>
            </a:r>
            <a:r>
              <a:rPr lang="zh-CN" altLang="en-US" b="1" smtClean="0">
                <a:latin typeface="宋体" pitchFamily="2" charset="-122"/>
              </a:rPr>
              <a:t>，为什么不一样？</a:t>
            </a:r>
          </a:p>
          <a:p>
            <a:pPr algn="just">
              <a:buFontTx/>
              <a:buNone/>
            </a:pPr>
            <a:r>
              <a:rPr lang="en-US" altLang="zh-CN" b="1" smtClean="0">
                <a:cs typeface="Times New Roman" pitchFamily="18" charset="0"/>
              </a:rPr>
              <a:t>typedef struct  _a{		typedef struct  _b{</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char 	c1;				 char c1;</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long 	i;				 char	 c2;</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char	c2;				 long i;</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double f;				 double f;</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}a;					 }b;</a:t>
            </a:r>
            <a:endParaRPr lang="en-US" altLang="zh-CN" b="1" smtClean="0">
              <a:latin typeface="宋体" pitchFamily="2" charset="-122"/>
              <a:cs typeface="Times New Roman" pitchFamily="18" charset="0"/>
            </a:endParaRPr>
          </a:p>
          <a:p>
            <a:pPr algn="just">
              <a:buFontTx/>
              <a:buNone/>
            </a:pPr>
            <a:r>
              <a:rPr lang="zh-CN" altLang="en-US" b="1" smtClean="0">
                <a:solidFill>
                  <a:srgbClr val="00FF00"/>
                </a:solidFill>
                <a:latin typeface="宋体" pitchFamily="2" charset="-122"/>
              </a:rPr>
              <a:t>对齐：</a:t>
            </a:r>
            <a:r>
              <a:rPr lang="en-US" altLang="zh-CN" b="1" smtClean="0">
                <a:solidFill>
                  <a:srgbClr val="00FF00"/>
                </a:solidFill>
              </a:rPr>
              <a:t>char : 1, long : 4, double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71811">
                                            <p:txEl>
                                              <p:pRg st="7" end="7"/>
                                            </p:txEl>
                                          </p:spTgt>
                                        </p:tgtEl>
                                        <p:attrNameLst>
                                          <p:attrName>style.visibility</p:attrName>
                                        </p:attrNameLst>
                                      </p:cBhvr>
                                      <p:to>
                                        <p:strVal val="visible"/>
                                      </p:to>
                                    </p:set>
                                    <p:animEffect transition="in" filter="box(in)">
                                      <p:cBhvr>
                                        <p:cTn id="7" dur="500"/>
                                        <p:tgtEl>
                                          <p:spTgt spid="1271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10595"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t>cc.2:</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aa:				|	</a:t>
            </a:r>
            <a:r>
              <a:rPr lang="en-US" altLang="zh-CN" b="1" smtClean="0">
                <a:solidFill>
                  <a:srgbClr val="FF00FF"/>
                </a:solidFill>
              </a:rPr>
              <a:t>.long 30</a:t>
            </a:r>
            <a:endParaRPr lang="en-US" altLang="zh-CN" b="1" smtClean="0">
              <a:solidFill>
                <a:srgbClr val="FF00FF"/>
              </a:solidFill>
              <a:latin typeface="宋体" pitchFamily="2" charset="-122"/>
            </a:endParaRPr>
          </a:p>
          <a:p>
            <a:pPr algn="just">
              <a:lnSpc>
                <a:spcPct val="90000"/>
              </a:lnSpc>
              <a:spcBef>
                <a:spcPct val="0"/>
              </a:spcBef>
              <a:buFontTx/>
              <a:buNone/>
            </a:pPr>
            <a:r>
              <a:rPr lang="en-US" altLang="zh-CN" b="1" smtClean="0">
                <a:cs typeface="Times New Roman" pitchFamily="18" charset="0"/>
              </a:rPr>
              <a:t>	</a:t>
            </a:r>
            <a:r>
              <a:rPr lang="en-US" altLang="zh-CN" b="1" smtClean="0">
                <a:solidFill>
                  <a:srgbClr val="FF00FF"/>
                </a:solidFill>
                <a:cs typeface="Times New Roman" pitchFamily="18" charset="0"/>
              </a:rPr>
              <a:t>.long 10	</a:t>
            </a:r>
            <a:r>
              <a:rPr lang="en-US" altLang="zh-CN" b="1" smtClean="0">
                <a:cs typeface="Times New Roman" pitchFamily="18" charset="0"/>
              </a:rPr>
              <a:t>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cs typeface="Times New Roman" pitchFamily="18" charset="0"/>
              </a:rPr>
              <a:t>.globl bb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			|   </a:t>
            </a:r>
            <a:r>
              <a:rPr lang="en-US" altLang="zh-CN" b="1" smtClean="0"/>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cs typeface="Times New Roman" pitchFamily="18" charset="0"/>
              </a:rPr>
              <a:t>bb: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t>
            </a:r>
            <a:r>
              <a:rPr lang="en-US" altLang="zh-CN" b="1" smtClean="0">
                <a:solidFill>
                  <a:srgbClr val="FF00FF"/>
                </a:solidFill>
                <a:cs typeface="Times New Roman" pitchFamily="18" charset="0"/>
              </a:rPr>
              <a:t>.value 20</a:t>
            </a:r>
            <a:r>
              <a:rPr lang="en-US" altLang="zh-CN" b="1" smtClean="0">
                <a:cs typeface="Times New Roman" pitchFamily="18" charset="0"/>
              </a:rPr>
              <a:t>		|	. . .</a:t>
            </a:r>
          </a:p>
        </p:txBody>
      </p:sp>
      <p:sp>
        <p:nvSpPr>
          <p:cNvPr id="110596"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10597"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 y="228600"/>
            <a:ext cx="8839200" cy="1143000"/>
          </a:xfrm>
        </p:spPr>
        <p:txBody>
          <a:bodyPr/>
          <a:lstStyle/>
          <a:p>
            <a:r>
              <a:rPr lang="zh-CN" altLang="en-US" b="1" smtClean="0"/>
              <a:t>例    题    1</a:t>
            </a:r>
          </a:p>
        </p:txBody>
      </p:sp>
      <p:sp>
        <p:nvSpPr>
          <p:cNvPr id="111619"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t>cc.2:</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aa: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cs typeface="Times New Roman" pitchFamily="18" charset="0"/>
              </a:rPr>
              <a:t>.globl bb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			|   </a:t>
            </a:r>
            <a:r>
              <a:rPr lang="en-US" altLang="zh-CN" b="1" smtClean="0"/>
              <a:t>.globl func</a:t>
            </a:r>
            <a:r>
              <a:rPr lang="en-US" altLang="zh-CN" b="1" smtClean="0">
                <a:cs typeface="Times New Roman" pitchFamily="18" charset="0"/>
              </a:rPr>
              <a:t> </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t>func:</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cs typeface="Times New Roman" pitchFamily="18" charset="0"/>
              </a:rPr>
              <a:t>bb:				|	</a:t>
            </a:r>
            <a:r>
              <a:rPr lang="en-US" altLang="zh-CN" b="1" smtClean="0">
                <a:solidFill>
                  <a:srgbClr val="FF00FF"/>
                </a:solidFill>
              </a:rPr>
              <a:t>movw $40,-2(%ebp)</a:t>
            </a:r>
            <a:endParaRPr lang="en-US" altLang="zh-CN" b="1" smtClean="0">
              <a:solidFill>
                <a:srgbClr val="FF00FF"/>
              </a:solidFill>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11620"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11621"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2643"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a:t>
            </a:r>
          </a:p>
          <a:p>
            <a:pPr algn="just">
              <a:lnSpc>
                <a:spcPct val="95000"/>
              </a:lnSpc>
              <a:spcBef>
                <a:spcPct val="0"/>
              </a:spcBef>
              <a:buFontTx/>
              <a:buNone/>
            </a:pPr>
            <a:r>
              <a:rPr lang="en-US" altLang="zh-CN" sz="2800" b="1" smtClean="0">
                <a:cs typeface="Times New Roman" pitchFamily="18" charset="0"/>
              </a:rPr>
              <a:t>long i;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a:t>
            </a:r>
          </a:p>
          <a:p>
            <a:pPr algn="just">
              <a:lnSpc>
                <a:spcPct val="95000"/>
              </a:lnSpc>
              <a:spcBef>
                <a:spcPct val="0"/>
              </a:spcBef>
              <a:buFontTx/>
              <a:buNone/>
            </a:pPr>
            <a:r>
              <a:rPr lang="en-US" altLang="zh-CN" sz="2800" b="1" smtClean="0">
                <a:cs typeface="Times New Roman" pitchFamily="18" charset="0"/>
              </a:rPr>
              <a:t>	j= i -1;</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3667"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3668" name="Group 28"/>
          <p:cNvGrpSpPr>
            <a:grpSpLocks/>
          </p:cNvGrpSpPr>
          <p:nvPr/>
        </p:nvGrpSpPr>
        <p:grpSpPr bwMode="auto">
          <a:xfrm>
            <a:off x="0" y="3886200"/>
            <a:ext cx="3048000" cy="2971800"/>
            <a:chOff x="0" y="2448"/>
            <a:chExt cx="1920" cy="1872"/>
          </a:xfrm>
        </p:grpSpPr>
        <p:sp>
          <p:nvSpPr>
            <p:cNvPr id="113669" name="Line 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0" name="Line 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1" name="Line 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2" name="Line 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3" name="Line 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4" name="Line 10"/>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5" name="Line 11"/>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6" name="Line 12"/>
            <p:cNvSpPr>
              <a:spLocks noChangeShapeType="1"/>
            </p:cNvSpPr>
            <p:nvPr/>
          </p:nvSpPr>
          <p:spPr bwMode="auto">
            <a:xfrm flipV="1">
              <a:off x="768" y="268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77" name="Rectangle 1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3678" name="Rectangle 14"/>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13679" name="Rectangle 15"/>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13680" name="Rectangle 16"/>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13681" name="Rectangle 17"/>
            <p:cNvSpPr>
              <a:spLocks noChangeArrowheads="1"/>
            </p:cNvSpPr>
            <p:nvPr/>
          </p:nvSpPr>
          <p:spPr bwMode="auto">
            <a:xfrm>
              <a:off x="955" y="2673"/>
              <a:ext cx="808"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j</a:t>
              </a:r>
            </a:p>
          </p:txBody>
        </p:sp>
        <p:sp>
          <p:nvSpPr>
            <p:cNvPr id="113682" name="Rectangle 18"/>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13683" name="Line 19"/>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3684" name="Line 20"/>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3685" name="Rectangle 21"/>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13686" name="Rectangle 22"/>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13687" name="Rectangle 23"/>
            <p:cNvSpPr>
              <a:spLocks noChangeArrowheads="1"/>
            </p:cNvSpPr>
            <p:nvPr/>
          </p:nvSpPr>
          <p:spPr bwMode="auto">
            <a:xfrm>
              <a:off x="288" y="349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13688" name="Line 24"/>
            <p:cNvSpPr>
              <a:spLocks noChangeShapeType="1"/>
            </p:cNvSpPr>
            <p:nvPr/>
          </p:nvSpPr>
          <p:spPr bwMode="auto">
            <a:xfrm flipV="1">
              <a:off x="672" y="343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689" name="Rectangle 25"/>
            <p:cNvSpPr>
              <a:spLocks noChangeArrowheads="1"/>
            </p:cNvSpPr>
            <p:nvPr/>
          </p:nvSpPr>
          <p:spPr bwMode="auto">
            <a:xfrm>
              <a:off x="0" y="310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13690" name="Rectangle 26"/>
            <p:cNvSpPr>
              <a:spLocks noChangeArrowheads="1"/>
            </p:cNvSpPr>
            <p:nvPr/>
          </p:nvSpPr>
          <p:spPr bwMode="auto">
            <a:xfrm>
              <a:off x="0" y="393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13691" name="Line 27"/>
            <p:cNvSpPr>
              <a:spLocks noChangeShapeType="1"/>
            </p:cNvSpPr>
            <p:nvPr/>
          </p:nvSpPr>
          <p:spPr bwMode="auto">
            <a:xfrm>
              <a:off x="192" y="354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4691"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4692" name="Group 29"/>
          <p:cNvGrpSpPr>
            <a:grpSpLocks/>
          </p:cNvGrpSpPr>
          <p:nvPr/>
        </p:nvGrpSpPr>
        <p:grpSpPr bwMode="auto">
          <a:xfrm>
            <a:off x="161925" y="4060825"/>
            <a:ext cx="2886075" cy="2698750"/>
            <a:chOff x="102" y="2558"/>
            <a:chExt cx="1818" cy="1700"/>
          </a:xfrm>
        </p:grpSpPr>
        <p:sp>
          <p:nvSpPr>
            <p:cNvPr id="114693" name="Line 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4" name="Line 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5" name="Line 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6" name="Line 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7" name="Line 8"/>
            <p:cNvSpPr>
              <a:spLocks noChangeShapeType="1"/>
            </p:cNvSpPr>
            <p:nvPr/>
          </p:nvSpPr>
          <p:spPr bwMode="auto">
            <a:xfrm flipV="1">
              <a:off x="783" y="3649"/>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8" name="Line 9"/>
            <p:cNvSpPr>
              <a:spLocks noChangeShapeType="1"/>
            </p:cNvSpPr>
            <p:nvPr/>
          </p:nvSpPr>
          <p:spPr bwMode="auto">
            <a:xfrm flipV="1">
              <a:off x="776" y="3328"/>
              <a:ext cx="11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9" name="Line 10"/>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0" name="Line 1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1" name="Rectangle 1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4702" name="Rectangle 17"/>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14703" name="Group 27"/>
            <p:cNvGrpSpPr>
              <a:grpSpLocks/>
            </p:cNvGrpSpPr>
            <p:nvPr/>
          </p:nvGrpSpPr>
          <p:grpSpPr bwMode="auto">
            <a:xfrm>
              <a:off x="102" y="3920"/>
              <a:ext cx="624" cy="338"/>
              <a:chOff x="144" y="2778"/>
              <a:chExt cx="624" cy="338"/>
            </a:xfrm>
          </p:grpSpPr>
          <p:sp>
            <p:nvSpPr>
              <p:cNvPr id="114707" name="Line 18"/>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4708" name="Rectangle 20"/>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14704" name="Group 28"/>
            <p:cNvGrpSpPr>
              <a:grpSpLocks/>
            </p:cNvGrpSpPr>
            <p:nvPr/>
          </p:nvGrpSpPr>
          <p:grpSpPr bwMode="auto">
            <a:xfrm>
              <a:off x="102" y="3748"/>
              <a:ext cx="624" cy="337"/>
              <a:chOff x="144" y="2448"/>
              <a:chExt cx="624" cy="337"/>
            </a:xfrm>
          </p:grpSpPr>
          <p:sp>
            <p:nvSpPr>
              <p:cNvPr id="114705" name="Line 19"/>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4706" name="Rectangle 21"/>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5715"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solidFill>
                  <a:srgbClr val="00FF00"/>
                </a:solidFill>
              </a:rPr>
              <a:t>pushl %eax</a:t>
            </a:r>
            <a:r>
              <a:rPr lang="en-US" altLang="zh-CN" sz="2800" b="1" smtClean="0"/>
              <a:t>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5716" name="Group 21"/>
          <p:cNvGrpSpPr>
            <a:grpSpLocks/>
          </p:cNvGrpSpPr>
          <p:nvPr/>
        </p:nvGrpSpPr>
        <p:grpSpPr bwMode="auto">
          <a:xfrm>
            <a:off x="161925" y="4060825"/>
            <a:ext cx="2886075" cy="2698750"/>
            <a:chOff x="102" y="2558"/>
            <a:chExt cx="1818" cy="1700"/>
          </a:xfrm>
        </p:grpSpPr>
        <p:sp>
          <p:nvSpPr>
            <p:cNvPr id="115717" name="Line 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18" name="Line 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19" name="Line 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0" name="Line 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1" name="Line 8"/>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2" name="Line 9"/>
            <p:cNvSpPr>
              <a:spLocks noChangeShapeType="1"/>
            </p:cNvSpPr>
            <p:nvPr/>
          </p:nvSpPr>
          <p:spPr bwMode="auto">
            <a:xfrm flipV="1">
              <a:off x="776" y="3328"/>
              <a:ext cx="11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3" name="Line 10"/>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4" name="Line 1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725" name="Rectangle 1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5726" name="Rectangle 13"/>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15727" name="Group 14"/>
            <p:cNvGrpSpPr>
              <a:grpSpLocks/>
            </p:cNvGrpSpPr>
            <p:nvPr/>
          </p:nvGrpSpPr>
          <p:grpSpPr bwMode="auto">
            <a:xfrm>
              <a:off x="102" y="3920"/>
              <a:ext cx="624" cy="338"/>
              <a:chOff x="144" y="2778"/>
              <a:chExt cx="624" cy="338"/>
            </a:xfrm>
          </p:grpSpPr>
          <p:sp>
            <p:nvSpPr>
              <p:cNvPr id="115732" name="Line 15"/>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5733" name="Rectangle 16"/>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15728" name="Group 17"/>
            <p:cNvGrpSpPr>
              <a:grpSpLocks/>
            </p:cNvGrpSpPr>
            <p:nvPr/>
          </p:nvGrpSpPr>
          <p:grpSpPr bwMode="auto">
            <a:xfrm>
              <a:off x="102" y="3436"/>
              <a:ext cx="624" cy="337"/>
              <a:chOff x="144" y="2448"/>
              <a:chExt cx="624" cy="337"/>
            </a:xfrm>
          </p:grpSpPr>
          <p:sp>
            <p:nvSpPr>
              <p:cNvPr id="115730" name="Line 18"/>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5731" name="Rectangle 19"/>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15729" name="Rectangle 20"/>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6739"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solidFill>
                  <a:srgbClr val="00FF00"/>
                </a:solidFill>
              </a:rPr>
              <a:t>call func</a:t>
            </a:r>
            <a:r>
              <a:rPr lang="en-US" altLang="zh-CN" sz="2800" b="1" smtClean="0"/>
              <a:t>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6740" name="Group 22"/>
          <p:cNvGrpSpPr>
            <a:grpSpLocks/>
          </p:cNvGrpSpPr>
          <p:nvPr/>
        </p:nvGrpSpPr>
        <p:grpSpPr bwMode="auto">
          <a:xfrm>
            <a:off x="161925" y="4060825"/>
            <a:ext cx="2886075" cy="2698750"/>
            <a:chOff x="102" y="2558"/>
            <a:chExt cx="1818" cy="1700"/>
          </a:xfrm>
        </p:grpSpPr>
        <p:sp>
          <p:nvSpPr>
            <p:cNvPr id="116741" name="Line 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2" name="Line 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3" name="Line 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4" name="Line 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5" name="Line 8"/>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6" name="Line 9"/>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7" name="Line 10"/>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8" name="Line 1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49" name="Rectangle 1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6750" name="Rectangle 13"/>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16751" name="Group 14"/>
            <p:cNvGrpSpPr>
              <a:grpSpLocks/>
            </p:cNvGrpSpPr>
            <p:nvPr/>
          </p:nvGrpSpPr>
          <p:grpSpPr bwMode="auto">
            <a:xfrm>
              <a:off x="102" y="3920"/>
              <a:ext cx="624" cy="338"/>
              <a:chOff x="144" y="2778"/>
              <a:chExt cx="624" cy="338"/>
            </a:xfrm>
          </p:grpSpPr>
          <p:sp>
            <p:nvSpPr>
              <p:cNvPr id="116757" name="Line 15"/>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6758" name="Rectangle 16"/>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16752" name="Group 17"/>
            <p:cNvGrpSpPr>
              <a:grpSpLocks/>
            </p:cNvGrpSpPr>
            <p:nvPr/>
          </p:nvGrpSpPr>
          <p:grpSpPr bwMode="auto">
            <a:xfrm>
              <a:off x="102" y="3096"/>
              <a:ext cx="624" cy="337"/>
              <a:chOff x="144" y="2448"/>
              <a:chExt cx="624" cy="337"/>
            </a:xfrm>
          </p:grpSpPr>
          <p:sp>
            <p:nvSpPr>
              <p:cNvPr id="116755" name="Line 18"/>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6756" name="Rectangle 19"/>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16753" name="Rectangle 20"/>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16754" name="Rectangle 21"/>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7763"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solidFill>
                  <a:srgbClr val="00FF00"/>
                </a:solidFill>
              </a:rPr>
              <a:t>pushl %ebp</a:t>
            </a:r>
            <a:r>
              <a:rPr lang="en-US" altLang="zh-CN" sz="2800" b="1" smtClean="0"/>
              <a:t>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7764" name="Group 23"/>
          <p:cNvGrpSpPr>
            <a:grpSpLocks/>
          </p:cNvGrpSpPr>
          <p:nvPr/>
        </p:nvGrpSpPr>
        <p:grpSpPr bwMode="auto">
          <a:xfrm>
            <a:off x="161925" y="4060825"/>
            <a:ext cx="2886075" cy="2698750"/>
            <a:chOff x="102" y="2558"/>
            <a:chExt cx="1818" cy="1700"/>
          </a:xfrm>
        </p:grpSpPr>
        <p:sp>
          <p:nvSpPr>
            <p:cNvPr id="117765" name="Line 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66" name="Line 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67" name="Line 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68" name="Line 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69" name="Line 8"/>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0" name="Line 9"/>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1" name="Line 10"/>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2" name="Line 1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3" name="Rectangle 1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7774" name="Rectangle 13"/>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17775" name="Group 14"/>
            <p:cNvGrpSpPr>
              <a:grpSpLocks/>
            </p:cNvGrpSpPr>
            <p:nvPr/>
          </p:nvGrpSpPr>
          <p:grpSpPr bwMode="auto">
            <a:xfrm>
              <a:off x="102" y="3920"/>
              <a:ext cx="624" cy="338"/>
              <a:chOff x="144" y="2778"/>
              <a:chExt cx="624" cy="338"/>
            </a:xfrm>
          </p:grpSpPr>
          <p:sp>
            <p:nvSpPr>
              <p:cNvPr id="117782" name="Line 15"/>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7783" name="Rectangle 16"/>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17776" name="Group 17"/>
            <p:cNvGrpSpPr>
              <a:grpSpLocks/>
            </p:cNvGrpSpPr>
            <p:nvPr/>
          </p:nvGrpSpPr>
          <p:grpSpPr bwMode="auto">
            <a:xfrm>
              <a:off x="130" y="2784"/>
              <a:ext cx="624" cy="337"/>
              <a:chOff x="144" y="2448"/>
              <a:chExt cx="624" cy="337"/>
            </a:xfrm>
          </p:grpSpPr>
          <p:sp>
            <p:nvSpPr>
              <p:cNvPr id="117780" name="Line 18"/>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7781" name="Rectangle 19"/>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17777" name="Rectangle 20"/>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17778" name="Rectangle 21"/>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17779" name="Rectangle 22"/>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8787"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solidFill>
                  <a:srgbClr val="00FF00"/>
                </a:solidFill>
              </a:rPr>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8788" name="Group 24"/>
          <p:cNvGrpSpPr>
            <a:grpSpLocks/>
          </p:cNvGrpSpPr>
          <p:nvPr/>
        </p:nvGrpSpPr>
        <p:grpSpPr bwMode="auto">
          <a:xfrm>
            <a:off x="206375" y="4060825"/>
            <a:ext cx="2841625" cy="2687638"/>
            <a:chOff x="130" y="2558"/>
            <a:chExt cx="1790" cy="1693"/>
          </a:xfrm>
        </p:grpSpPr>
        <p:sp>
          <p:nvSpPr>
            <p:cNvPr id="118789" name="Line 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0" name="Line 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1" name="Line 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2" name="Line 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3" name="Line 8"/>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4" name="Line 9"/>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5" name="Line 10"/>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6" name="Line 1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7" name="Rectangle 1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8798" name="Rectangle 13"/>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18799" name="Line 15"/>
            <p:cNvSpPr>
              <a:spLocks noChangeShapeType="1"/>
            </p:cNvSpPr>
            <p:nvPr/>
          </p:nvSpPr>
          <p:spPr bwMode="auto">
            <a:xfrm flipV="1">
              <a:off x="555" y="3039"/>
              <a:ext cx="199" cy="22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8800" name="Rectangle 16"/>
            <p:cNvSpPr>
              <a:spLocks noChangeArrowheads="1"/>
            </p:cNvSpPr>
            <p:nvPr/>
          </p:nvSpPr>
          <p:spPr bwMode="auto">
            <a:xfrm>
              <a:off x="130" y="3039"/>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nvGrpSpPr>
            <p:cNvPr id="118801" name="Group 17"/>
            <p:cNvGrpSpPr>
              <a:grpSpLocks/>
            </p:cNvGrpSpPr>
            <p:nvPr/>
          </p:nvGrpSpPr>
          <p:grpSpPr bwMode="auto">
            <a:xfrm>
              <a:off x="130" y="2784"/>
              <a:ext cx="624" cy="337"/>
              <a:chOff x="144" y="2448"/>
              <a:chExt cx="624" cy="337"/>
            </a:xfrm>
          </p:grpSpPr>
          <p:sp>
            <p:nvSpPr>
              <p:cNvPr id="118805" name="Line 18"/>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8806" name="Rectangle 19"/>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18802" name="Rectangle 20"/>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18803" name="Rectangle 21"/>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18804" name="Rectangle 22"/>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19811"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solidFill>
                  <a:srgbClr val="00FF00"/>
                </a:solidFill>
              </a:rPr>
              <a:t>subl $4,%esp</a:t>
            </a:r>
            <a:r>
              <a:rPr lang="en-US" altLang="zh-CN" sz="2800" b="1" smtClean="0"/>
              <a:t>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19812" name="Group 4"/>
          <p:cNvGrpSpPr>
            <a:grpSpLocks/>
          </p:cNvGrpSpPr>
          <p:nvPr/>
        </p:nvGrpSpPr>
        <p:grpSpPr bwMode="auto">
          <a:xfrm>
            <a:off x="0" y="3886200"/>
            <a:ext cx="3048000" cy="2971800"/>
            <a:chOff x="0" y="2448"/>
            <a:chExt cx="1920" cy="1872"/>
          </a:xfrm>
        </p:grpSpPr>
        <p:sp>
          <p:nvSpPr>
            <p:cNvPr id="119813" name="Line 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4" name="Line 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5" name="Line 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6" name="Line 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7" name="Line 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8" name="Line 10"/>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19" name="Line 11"/>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20" name="Line 12"/>
            <p:cNvSpPr>
              <a:spLocks noChangeShapeType="1"/>
            </p:cNvSpPr>
            <p:nvPr/>
          </p:nvSpPr>
          <p:spPr bwMode="auto">
            <a:xfrm flipV="1">
              <a:off x="768" y="268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21" name="Rectangle 1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19822" name="Rectangle 14"/>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19823" name="Rectangle 15"/>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19824" name="Rectangle 16"/>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19825" name="Rectangle 17"/>
            <p:cNvSpPr>
              <a:spLocks noChangeArrowheads="1"/>
            </p:cNvSpPr>
            <p:nvPr/>
          </p:nvSpPr>
          <p:spPr bwMode="auto">
            <a:xfrm>
              <a:off x="955" y="2673"/>
              <a:ext cx="808"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j</a:t>
              </a:r>
            </a:p>
          </p:txBody>
        </p:sp>
        <p:sp>
          <p:nvSpPr>
            <p:cNvPr id="119826" name="Rectangle 18"/>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19827" name="Line 19"/>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9828" name="Line 20"/>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9829" name="Rectangle 21"/>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19830" name="Rectangle 22"/>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19831" name="Rectangle 23"/>
            <p:cNvSpPr>
              <a:spLocks noChangeArrowheads="1"/>
            </p:cNvSpPr>
            <p:nvPr/>
          </p:nvSpPr>
          <p:spPr bwMode="auto">
            <a:xfrm>
              <a:off x="288" y="349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19832" name="Line 24"/>
            <p:cNvSpPr>
              <a:spLocks noChangeShapeType="1"/>
            </p:cNvSpPr>
            <p:nvPr/>
          </p:nvSpPr>
          <p:spPr bwMode="auto">
            <a:xfrm flipV="1">
              <a:off x="672" y="343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833" name="Rectangle 25"/>
            <p:cNvSpPr>
              <a:spLocks noChangeArrowheads="1"/>
            </p:cNvSpPr>
            <p:nvPr/>
          </p:nvSpPr>
          <p:spPr bwMode="auto">
            <a:xfrm>
              <a:off x="0" y="310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19834" name="Rectangle 26"/>
            <p:cNvSpPr>
              <a:spLocks noChangeArrowheads="1"/>
            </p:cNvSpPr>
            <p:nvPr/>
          </p:nvSpPr>
          <p:spPr bwMode="auto">
            <a:xfrm>
              <a:off x="0" y="393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19835" name="Line 27"/>
            <p:cNvSpPr>
              <a:spLocks noChangeShapeType="1"/>
            </p:cNvSpPr>
            <p:nvPr/>
          </p:nvSpPr>
          <p:spPr bwMode="auto">
            <a:xfrm>
              <a:off x="192" y="354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3315" name="Rectangle 3"/>
          <p:cNvSpPr>
            <a:spLocks noGrp="1" noChangeArrowheads="1"/>
          </p:cNvSpPr>
          <p:nvPr>
            <p:ph idx="1"/>
          </p:nvPr>
        </p:nvSpPr>
        <p:spPr>
          <a:xfrm>
            <a:off x="287338" y="1438275"/>
            <a:ext cx="8564562" cy="5181600"/>
          </a:xfrm>
          <a:noFill/>
        </p:spPr>
        <p:txBody>
          <a:bodyPr/>
          <a:lstStyle/>
          <a:p>
            <a:pPr algn="just"/>
            <a:r>
              <a:rPr lang="zh-CN" altLang="en-US" b="1" smtClean="0">
                <a:latin typeface="宋体" pitchFamily="2" charset="-122"/>
              </a:rPr>
              <a:t>例	在</a:t>
            </a:r>
            <a:r>
              <a:rPr lang="en-US" altLang="zh-CN" b="1" smtClean="0"/>
              <a:t>SPARC/Solaris</a:t>
            </a:r>
            <a:r>
              <a:rPr lang="zh-CN" altLang="en-US" b="1" smtClean="0">
                <a:latin typeface="宋体" pitchFamily="2" charset="-122"/>
              </a:rPr>
              <a:t>工作站上下面两个结构体的</a:t>
            </a:r>
            <a:r>
              <a:rPr lang="en-US" altLang="zh-CN" b="1" smtClean="0"/>
              <a:t>size</a:t>
            </a:r>
            <a:r>
              <a:rPr lang="zh-CN" altLang="en-US" b="1" smtClean="0">
                <a:latin typeface="宋体" pitchFamily="2" charset="-122"/>
              </a:rPr>
              <a:t>分别是</a:t>
            </a:r>
            <a:r>
              <a:rPr lang="zh-CN" altLang="en-US" b="1" smtClean="0"/>
              <a:t>24和16</a:t>
            </a:r>
            <a:r>
              <a:rPr lang="zh-CN" altLang="en-US" b="1" smtClean="0">
                <a:latin typeface="宋体" pitchFamily="2" charset="-122"/>
              </a:rPr>
              <a:t>，为什么不一样？</a:t>
            </a:r>
          </a:p>
          <a:p>
            <a:pPr algn="just">
              <a:buFontTx/>
              <a:buNone/>
            </a:pPr>
            <a:r>
              <a:rPr lang="en-US" altLang="zh-CN" b="1" smtClean="0">
                <a:cs typeface="Times New Roman" pitchFamily="18" charset="0"/>
              </a:rPr>
              <a:t>typedef struct  _a{		typedef struct  _b{</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char 	c1;	</a:t>
            </a:r>
            <a:r>
              <a:rPr lang="en-US" altLang="zh-CN" b="1" smtClean="0">
                <a:solidFill>
                  <a:srgbClr val="00FF00"/>
                </a:solidFill>
                <a:cs typeface="Times New Roman" pitchFamily="18" charset="0"/>
              </a:rPr>
              <a:t>0</a:t>
            </a:r>
            <a:r>
              <a:rPr lang="en-US" altLang="zh-CN" b="1" smtClean="0">
                <a:cs typeface="Times New Roman" pitchFamily="18" charset="0"/>
              </a:rPr>
              <a:t>			 char c1;	</a:t>
            </a:r>
            <a:r>
              <a:rPr lang="en-US" altLang="zh-CN" b="1" smtClean="0">
                <a:solidFill>
                  <a:srgbClr val="00FF00"/>
                </a:solidFill>
                <a:cs typeface="Times New Roman" pitchFamily="18" charset="0"/>
              </a:rPr>
              <a:t>0</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long 	i;	</a:t>
            </a:r>
            <a:r>
              <a:rPr lang="en-US" altLang="zh-CN" b="1" smtClean="0">
                <a:solidFill>
                  <a:srgbClr val="00FF00"/>
                </a:solidFill>
                <a:cs typeface="Times New Roman" pitchFamily="18" charset="0"/>
              </a:rPr>
              <a:t>4</a:t>
            </a:r>
            <a:r>
              <a:rPr lang="en-US" altLang="zh-CN" b="1" smtClean="0">
                <a:cs typeface="Times New Roman" pitchFamily="18" charset="0"/>
              </a:rPr>
              <a:t>			 char	 c2;   </a:t>
            </a:r>
            <a:r>
              <a:rPr lang="en-US" altLang="zh-CN" b="1" smtClean="0">
                <a:solidFill>
                  <a:srgbClr val="00FF00"/>
                </a:solidFill>
                <a:cs typeface="Times New Roman" pitchFamily="18" charset="0"/>
              </a:rPr>
              <a:t>1</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char	c2;	</a:t>
            </a:r>
            <a:r>
              <a:rPr lang="en-US" altLang="zh-CN" b="1" smtClean="0">
                <a:solidFill>
                  <a:srgbClr val="00FF00"/>
                </a:solidFill>
                <a:cs typeface="Times New Roman" pitchFamily="18" charset="0"/>
              </a:rPr>
              <a:t>8</a:t>
            </a:r>
            <a:r>
              <a:rPr lang="en-US" altLang="zh-CN" b="1" smtClean="0">
                <a:cs typeface="Times New Roman" pitchFamily="18" charset="0"/>
              </a:rPr>
              <a:t>			 long i;      </a:t>
            </a:r>
            <a:r>
              <a:rPr lang="en-US" altLang="zh-CN" b="1" smtClean="0">
                <a:solidFill>
                  <a:srgbClr val="00FF00"/>
                </a:solidFill>
                <a:cs typeface="Times New Roman" pitchFamily="18" charset="0"/>
              </a:rPr>
              <a:t>4</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double f;	</a:t>
            </a:r>
            <a:r>
              <a:rPr lang="en-US" altLang="zh-CN" b="1" smtClean="0">
                <a:solidFill>
                  <a:srgbClr val="00FF00"/>
                </a:solidFill>
                <a:cs typeface="Times New Roman" pitchFamily="18" charset="0"/>
              </a:rPr>
              <a:t>16</a:t>
            </a:r>
            <a:r>
              <a:rPr lang="en-US" altLang="zh-CN" b="1" smtClean="0">
                <a:cs typeface="Times New Roman" pitchFamily="18" charset="0"/>
              </a:rPr>
              <a:t>			 double f;  </a:t>
            </a:r>
            <a:r>
              <a:rPr lang="en-US" altLang="zh-CN" b="1" smtClean="0">
                <a:solidFill>
                  <a:srgbClr val="00FF00"/>
                </a:solidFill>
                <a:cs typeface="Times New Roman" pitchFamily="18" charset="0"/>
              </a:rPr>
              <a:t>8</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}a;					 }b;</a:t>
            </a:r>
            <a:endParaRPr lang="en-US" altLang="zh-CN" b="1" smtClean="0">
              <a:latin typeface="宋体" pitchFamily="2" charset="-122"/>
              <a:cs typeface="Times New Roman" pitchFamily="18" charset="0"/>
            </a:endParaRPr>
          </a:p>
          <a:p>
            <a:pPr algn="just">
              <a:buFontTx/>
              <a:buNone/>
            </a:pPr>
            <a:r>
              <a:rPr lang="zh-CN" altLang="en-US" b="1" smtClean="0">
                <a:solidFill>
                  <a:srgbClr val="00FF00"/>
                </a:solidFill>
                <a:latin typeface="宋体" pitchFamily="2" charset="-122"/>
              </a:rPr>
              <a:t>对齐：</a:t>
            </a:r>
            <a:r>
              <a:rPr lang="en-US" altLang="zh-CN" b="1" smtClean="0">
                <a:solidFill>
                  <a:srgbClr val="00FF00"/>
                </a:solidFill>
              </a:rPr>
              <a:t>char : 1, long : 4, double : 8</a:t>
            </a:r>
            <a:endParaRPr lang="zh-CN" altLang="en-US" b="1" smtClean="0">
              <a:latin typeface="宋体"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0835"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solidFill>
                  <a:srgbClr val="FF00FF"/>
                </a:solidFill>
              </a:rPr>
              <a:t>pushl %ebp</a:t>
            </a:r>
            <a:r>
              <a:rPr lang="en-US" altLang="zh-CN" sz="2800" b="1" smtClean="0"/>
              <a:t>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solidFill>
                  <a:srgbClr val="FF00FF"/>
                </a:solidFill>
              </a:rPr>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solidFill>
                  <a:srgbClr val="FF00FF"/>
                </a:solidFill>
              </a:rPr>
              <a:t>subl $4,%esp</a:t>
            </a:r>
            <a:r>
              <a:rPr lang="en-US" altLang="zh-CN" sz="2800" b="1" smtClean="0"/>
              <a:t>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solidFill>
                  <a:srgbClr val="00FF00"/>
                </a:solidFill>
              </a:rPr>
              <a:t>pushl %eax</a:t>
            </a:r>
            <a:r>
              <a:rPr lang="en-US" altLang="zh-CN" sz="2800" b="1" smtClean="0"/>
              <a:t>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solidFill>
                  <a:srgbClr val="00FF00"/>
                </a:solidFill>
              </a:rPr>
              <a:t>call func</a:t>
            </a:r>
            <a:r>
              <a:rPr lang="en-US" altLang="zh-CN" sz="2800" b="1" smtClean="0"/>
              <a:t>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grpSp>
        <p:nvGrpSpPr>
          <p:cNvPr id="120836" name="Group 4"/>
          <p:cNvGrpSpPr>
            <a:grpSpLocks/>
          </p:cNvGrpSpPr>
          <p:nvPr/>
        </p:nvGrpSpPr>
        <p:grpSpPr bwMode="auto">
          <a:xfrm>
            <a:off x="0" y="3886200"/>
            <a:ext cx="3048000" cy="2971800"/>
            <a:chOff x="0" y="2448"/>
            <a:chExt cx="1920" cy="1872"/>
          </a:xfrm>
        </p:grpSpPr>
        <p:sp>
          <p:nvSpPr>
            <p:cNvPr id="120838" name="Line 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39" name="Line 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0" name="Line 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1" name="Line 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2" name="Line 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3" name="Line 10"/>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4" name="Line 11"/>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5" name="Line 12"/>
            <p:cNvSpPr>
              <a:spLocks noChangeShapeType="1"/>
            </p:cNvSpPr>
            <p:nvPr/>
          </p:nvSpPr>
          <p:spPr bwMode="auto">
            <a:xfrm flipV="1">
              <a:off x="768" y="268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6" name="Rectangle 1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0847" name="Rectangle 14"/>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20848" name="Rectangle 15"/>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20849" name="Rectangle 16"/>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20850" name="Rectangle 17"/>
            <p:cNvSpPr>
              <a:spLocks noChangeArrowheads="1"/>
            </p:cNvSpPr>
            <p:nvPr/>
          </p:nvSpPr>
          <p:spPr bwMode="auto">
            <a:xfrm>
              <a:off x="955" y="2673"/>
              <a:ext cx="808"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j</a:t>
              </a:r>
            </a:p>
          </p:txBody>
        </p:sp>
        <p:sp>
          <p:nvSpPr>
            <p:cNvPr id="120851" name="Rectangle 18"/>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20852" name="Line 19"/>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0853" name="Line 20"/>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0854" name="Rectangle 21"/>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20855" name="Rectangle 22"/>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20856" name="Rectangle 23"/>
            <p:cNvSpPr>
              <a:spLocks noChangeArrowheads="1"/>
            </p:cNvSpPr>
            <p:nvPr/>
          </p:nvSpPr>
          <p:spPr bwMode="auto">
            <a:xfrm>
              <a:off x="288" y="349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20857" name="Line 24"/>
            <p:cNvSpPr>
              <a:spLocks noChangeShapeType="1"/>
            </p:cNvSpPr>
            <p:nvPr/>
          </p:nvSpPr>
          <p:spPr bwMode="auto">
            <a:xfrm flipV="1">
              <a:off x="672" y="343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8" name="Rectangle 25"/>
            <p:cNvSpPr>
              <a:spLocks noChangeArrowheads="1"/>
            </p:cNvSpPr>
            <p:nvPr/>
          </p:nvSpPr>
          <p:spPr bwMode="auto">
            <a:xfrm>
              <a:off x="0" y="310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20859" name="Rectangle 26"/>
            <p:cNvSpPr>
              <a:spLocks noChangeArrowheads="1"/>
            </p:cNvSpPr>
            <p:nvPr/>
          </p:nvSpPr>
          <p:spPr bwMode="auto">
            <a:xfrm>
              <a:off x="0" y="393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20860" name="Line 27"/>
            <p:cNvSpPr>
              <a:spLocks noChangeShapeType="1"/>
            </p:cNvSpPr>
            <p:nvPr/>
          </p:nvSpPr>
          <p:spPr bwMode="auto">
            <a:xfrm>
              <a:off x="192" y="354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37" name="Rectangle 28"/>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调用序列之一</a:t>
            </a:r>
          </a:p>
          <a:p>
            <a:r>
              <a:rPr lang="zh-CN" altLang="en-US" sz="2800">
                <a:solidFill>
                  <a:srgbClr val="FF00FF"/>
                </a:solidFill>
              </a:rPr>
              <a:t>调用序列之二</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1859"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solidFill>
                  <a:srgbClr val="FF00FF"/>
                </a:solidFill>
              </a:rPr>
              <a:t>addl $4,%esp</a:t>
            </a:r>
            <a:r>
              <a:rPr lang="en-US" altLang="zh-CN" sz="2800" b="1" smtClean="0"/>
              <a:t>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solidFill>
                  <a:srgbClr val="00FF00"/>
                </a:solidFill>
              </a:rPr>
              <a:t>leave</a:t>
            </a:r>
            <a:r>
              <a:rPr lang="en-US" altLang="zh-CN" sz="2800" b="1" smtClean="0"/>
              <a:t>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solidFill>
                  <a:srgbClr val="00FF00"/>
                </a:solidFill>
              </a:rPr>
              <a:t>ret</a:t>
            </a:r>
            <a:r>
              <a:rPr lang="en-US" altLang="zh-CN" sz="2800" b="1" smtClean="0"/>
              <a:t>      </a:t>
            </a:r>
            <a:r>
              <a:rPr lang="zh-CN" altLang="en-US" sz="2800" b="1" smtClean="0"/>
              <a:t>即 </a:t>
            </a:r>
            <a:r>
              <a:rPr lang="en-US" altLang="zh-CN" sz="2800" b="1" smtClean="0"/>
              <a:t>pop eip(</a:t>
            </a:r>
            <a:r>
              <a:rPr lang="zh-CN" altLang="en-US" sz="2800" b="1" smtClean="0"/>
              <a:t>下条指令地址）</a:t>
            </a:r>
          </a:p>
        </p:txBody>
      </p:sp>
      <p:grpSp>
        <p:nvGrpSpPr>
          <p:cNvPr id="121860" name="Group 4"/>
          <p:cNvGrpSpPr>
            <a:grpSpLocks/>
          </p:cNvGrpSpPr>
          <p:nvPr/>
        </p:nvGrpSpPr>
        <p:grpSpPr bwMode="auto">
          <a:xfrm>
            <a:off x="0" y="3886200"/>
            <a:ext cx="3048000" cy="2971800"/>
            <a:chOff x="0" y="2448"/>
            <a:chExt cx="1920" cy="1872"/>
          </a:xfrm>
        </p:grpSpPr>
        <p:sp>
          <p:nvSpPr>
            <p:cNvPr id="121862" name="Line 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3" name="Line 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4" name="Line 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5" name="Line 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6" name="Line 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7" name="Line 10"/>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8" name="Line 11"/>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69" name="Line 12"/>
            <p:cNvSpPr>
              <a:spLocks noChangeShapeType="1"/>
            </p:cNvSpPr>
            <p:nvPr/>
          </p:nvSpPr>
          <p:spPr bwMode="auto">
            <a:xfrm flipV="1">
              <a:off x="768" y="268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0" name="Rectangle 1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1871" name="Rectangle 14"/>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21872" name="Rectangle 15"/>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21873" name="Rectangle 16"/>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21874" name="Rectangle 17"/>
            <p:cNvSpPr>
              <a:spLocks noChangeArrowheads="1"/>
            </p:cNvSpPr>
            <p:nvPr/>
          </p:nvSpPr>
          <p:spPr bwMode="auto">
            <a:xfrm>
              <a:off x="955" y="2673"/>
              <a:ext cx="808"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j</a:t>
              </a:r>
            </a:p>
          </p:txBody>
        </p:sp>
        <p:sp>
          <p:nvSpPr>
            <p:cNvPr id="121875" name="Rectangle 18"/>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21876" name="Line 19"/>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1877" name="Line 20"/>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1878" name="Rectangle 21"/>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21879" name="Rectangle 22"/>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21880" name="Rectangle 23"/>
            <p:cNvSpPr>
              <a:spLocks noChangeArrowheads="1"/>
            </p:cNvSpPr>
            <p:nvPr/>
          </p:nvSpPr>
          <p:spPr bwMode="auto">
            <a:xfrm>
              <a:off x="288" y="349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21881" name="Line 24"/>
            <p:cNvSpPr>
              <a:spLocks noChangeShapeType="1"/>
            </p:cNvSpPr>
            <p:nvPr/>
          </p:nvSpPr>
          <p:spPr bwMode="auto">
            <a:xfrm flipV="1">
              <a:off x="672" y="343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82" name="Rectangle 25"/>
            <p:cNvSpPr>
              <a:spLocks noChangeArrowheads="1"/>
            </p:cNvSpPr>
            <p:nvPr/>
          </p:nvSpPr>
          <p:spPr bwMode="auto">
            <a:xfrm>
              <a:off x="0" y="310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21883" name="Rectangle 26"/>
            <p:cNvSpPr>
              <a:spLocks noChangeArrowheads="1"/>
            </p:cNvSpPr>
            <p:nvPr/>
          </p:nvSpPr>
          <p:spPr bwMode="auto">
            <a:xfrm>
              <a:off x="0" y="393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21884" name="Line 27"/>
            <p:cNvSpPr>
              <a:spLocks noChangeShapeType="1"/>
            </p:cNvSpPr>
            <p:nvPr/>
          </p:nvSpPr>
          <p:spPr bwMode="auto">
            <a:xfrm>
              <a:off x="192" y="354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1861" name="Rectangle 29"/>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2883"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solidFill>
                  <a:srgbClr val="00FF00"/>
                </a:solidFill>
              </a:rPr>
              <a:t>mov ebp, esp</a:t>
            </a:r>
            <a:r>
              <a:rPr lang="en-US" altLang="zh-CN" sz="2800" b="1" smtClean="0"/>
              <a:t>;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sp>
        <p:nvSpPr>
          <p:cNvPr id="122884" name="Rectangle 28"/>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grpSp>
        <p:nvGrpSpPr>
          <p:cNvPr id="122885" name="Group 29"/>
          <p:cNvGrpSpPr>
            <a:grpSpLocks/>
          </p:cNvGrpSpPr>
          <p:nvPr/>
        </p:nvGrpSpPr>
        <p:grpSpPr bwMode="auto">
          <a:xfrm>
            <a:off x="206375" y="4060825"/>
            <a:ext cx="2841625" cy="2687638"/>
            <a:chOff x="130" y="2558"/>
            <a:chExt cx="1790" cy="1693"/>
          </a:xfrm>
        </p:grpSpPr>
        <p:sp>
          <p:nvSpPr>
            <p:cNvPr id="122886" name="Line 30"/>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87" name="Line 31"/>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88" name="Line 32"/>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89" name="Line 33"/>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90" name="Line 34"/>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91" name="Line 35"/>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92" name="Line 36"/>
            <p:cNvSpPr>
              <a:spLocks noChangeShapeType="1"/>
            </p:cNvSpPr>
            <p:nvPr/>
          </p:nvSpPr>
          <p:spPr bwMode="auto">
            <a:xfrm flipV="1">
              <a:off x="783" y="300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93" name="Line 37"/>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894" name="Rectangle 38"/>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2895" name="Rectangle 39"/>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sp>
          <p:nvSpPr>
            <p:cNvPr id="122896" name="Line 40"/>
            <p:cNvSpPr>
              <a:spLocks noChangeShapeType="1"/>
            </p:cNvSpPr>
            <p:nvPr/>
          </p:nvSpPr>
          <p:spPr bwMode="auto">
            <a:xfrm flipV="1">
              <a:off x="555" y="3039"/>
              <a:ext cx="199" cy="22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2897" name="Rectangle 41"/>
            <p:cNvSpPr>
              <a:spLocks noChangeArrowheads="1"/>
            </p:cNvSpPr>
            <p:nvPr/>
          </p:nvSpPr>
          <p:spPr bwMode="auto">
            <a:xfrm>
              <a:off x="130" y="3039"/>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nvGrpSpPr>
            <p:cNvPr id="122898" name="Group 42"/>
            <p:cNvGrpSpPr>
              <a:grpSpLocks/>
            </p:cNvGrpSpPr>
            <p:nvPr/>
          </p:nvGrpSpPr>
          <p:grpSpPr bwMode="auto">
            <a:xfrm>
              <a:off x="130" y="2784"/>
              <a:ext cx="624" cy="337"/>
              <a:chOff x="144" y="2448"/>
              <a:chExt cx="624" cy="337"/>
            </a:xfrm>
          </p:grpSpPr>
          <p:sp>
            <p:nvSpPr>
              <p:cNvPr id="122902" name="Line 43"/>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2903" name="Rectangle 44"/>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22899" name="Rectangle 45"/>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22900" name="Rectangle 46"/>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22901" name="Rectangle 47"/>
            <p:cNvSpPr>
              <a:spLocks noChangeArrowheads="1"/>
            </p:cNvSpPr>
            <p:nvPr/>
          </p:nvSpPr>
          <p:spPr bwMode="auto">
            <a:xfrm>
              <a:off x="924" y="2964"/>
              <a:ext cx="8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3907"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a:t>
            </a:r>
            <a:r>
              <a:rPr lang="en-US" altLang="zh-CN" sz="2800" b="1" smtClean="0">
                <a:solidFill>
                  <a:srgbClr val="00FF00"/>
                </a:solidFill>
              </a:rPr>
              <a:t>pop ebp</a:t>
            </a:r>
            <a:r>
              <a:rPr lang="en-US" altLang="zh-CN" sz="2800" b="1" smtClean="0"/>
              <a:t>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sp>
        <p:nvSpPr>
          <p:cNvPr id="123908" name="Rectangle 4"/>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grpSp>
        <p:nvGrpSpPr>
          <p:cNvPr id="123909" name="Group 24"/>
          <p:cNvGrpSpPr>
            <a:grpSpLocks/>
          </p:cNvGrpSpPr>
          <p:nvPr/>
        </p:nvGrpSpPr>
        <p:grpSpPr bwMode="auto">
          <a:xfrm>
            <a:off x="161925" y="4060825"/>
            <a:ext cx="2886075" cy="2698750"/>
            <a:chOff x="102" y="2558"/>
            <a:chExt cx="1818" cy="1700"/>
          </a:xfrm>
        </p:grpSpPr>
        <p:sp>
          <p:nvSpPr>
            <p:cNvPr id="123910" name="Line 2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1" name="Line 2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2" name="Line 2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3" name="Line 2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4" name="Line 2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5" name="Line 30"/>
            <p:cNvSpPr>
              <a:spLocks noChangeShapeType="1"/>
            </p:cNvSpPr>
            <p:nvPr/>
          </p:nvSpPr>
          <p:spPr bwMode="auto">
            <a:xfrm flipV="1">
              <a:off x="776" y="332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6" name="Line 31"/>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7" name="Line 32"/>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918" name="Rectangle 3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3919" name="Rectangle 34"/>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23920" name="Group 35"/>
            <p:cNvGrpSpPr>
              <a:grpSpLocks/>
            </p:cNvGrpSpPr>
            <p:nvPr/>
          </p:nvGrpSpPr>
          <p:grpSpPr bwMode="auto">
            <a:xfrm>
              <a:off x="102" y="3920"/>
              <a:ext cx="624" cy="338"/>
              <a:chOff x="144" y="2778"/>
              <a:chExt cx="624" cy="338"/>
            </a:xfrm>
          </p:grpSpPr>
          <p:sp>
            <p:nvSpPr>
              <p:cNvPr id="123926" name="Line 36"/>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3927" name="Rectangle 37"/>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23921" name="Group 38"/>
            <p:cNvGrpSpPr>
              <a:grpSpLocks/>
            </p:cNvGrpSpPr>
            <p:nvPr/>
          </p:nvGrpSpPr>
          <p:grpSpPr bwMode="auto">
            <a:xfrm>
              <a:off x="102" y="3096"/>
              <a:ext cx="624" cy="337"/>
              <a:chOff x="144" y="2448"/>
              <a:chExt cx="624" cy="337"/>
            </a:xfrm>
          </p:grpSpPr>
          <p:sp>
            <p:nvSpPr>
              <p:cNvPr id="123924" name="Line 39"/>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3925" name="Rectangle 40"/>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23922" name="Rectangle 41"/>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sp>
          <p:nvSpPr>
            <p:cNvPr id="123923" name="Rectangle 42"/>
            <p:cNvSpPr>
              <a:spLocks noChangeArrowheads="1"/>
            </p:cNvSpPr>
            <p:nvPr/>
          </p:nvSpPr>
          <p:spPr bwMode="auto">
            <a:xfrm>
              <a:off x="952" y="3285"/>
              <a:ext cx="73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4931"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addl $4,%esp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solidFill>
                  <a:srgbClr val="00FF00"/>
                </a:solidFill>
              </a:rPr>
              <a:t>pop eip</a:t>
            </a:r>
            <a:r>
              <a:rPr lang="en-US" altLang="zh-CN" sz="2800" b="1" smtClean="0"/>
              <a:t>(</a:t>
            </a:r>
            <a:r>
              <a:rPr lang="zh-CN" altLang="en-US" sz="2800" b="1" smtClean="0"/>
              <a:t>下条指令地址）</a:t>
            </a:r>
          </a:p>
        </p:txBody>
      </p:sp>
      <p:sp>
        <p:nvSpPr>
          <p:cNvPr id="124932" name="Rectangle 4"/>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grpSp>
        <p:nvGrpSpPr>
          <p:cNvPr id="124933" name="Group 24"/>
          <p:cNvGrpSpPr>
            <a:grpSpLocks/>
          </p:cNvGrpSpPr>
          <p:nvPr/>
        </p:nvGrpSpPr>
        <p:grpSpPr bwMode="auto">
          <a:xfrm>
            <a:off x="161925" y="4060825"/>
            <a:ext cx="2886075" cy="2698750"/>
            <a:chOff x="102" y="2558"/>
            <a:chExt cx="1818" cy="1700"/>
          </a:xfrm>
        </p:grpSpPr>
        <p:sp>
          <p:nvSpPr>
            <p:cNvPr id="124934" name="Line 25"/>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5" name="Line 26"/>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6" name="Line 27"/>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7" name="Line 28"/>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8" name="Line 29"/>
            <p:cNvSpPr>
              <a:spLocks noChangeShapeType="1"/>
            </p:cNvSpPr>
            <p:nvPr/>
          </p:nvSpPr>
          <p:spPr bwMode="auto">
            <a:xfrm flipV="1">
              <a:off x="783" y="364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9" name="Line 30"/>
            <p:cNvSpPr>
              <a:spLocks noChangeShapeType="1"/>
            </p:cNvSpPr>
            <p:nvPr/>
          </p:nvSpPr>
          <p:spPr bwMode="auto">
            <a:xfrm flipV="1">
              <a:off x="776" y="3328"/>
              <a:ext cx="11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0" name="Line 31"/>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1" name="Line 32"/>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2" name="Rectangle 33"/>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4943" name="Rectangle 34"/>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24944" name="Group 35"/>
            <p:cNvGrpSpPr>
              <a:grpSpLocks/>
            </p:cNvGrpSpPr>
            <p:nvPr/>
          </p:nvGrpSpPr>
          <p:grpSpPr bwMode="auto">
            <a:xfrm>
              <a:off x="102" y="3920"/>
              <a:ext cx="624" cy="338"/>
              <a:chOff x="144" y="2778"/>
              <a:chExt cx="624" cy="338"/>
            </a:xfrm>
          </p:grpSpPr>
          <p:sp>
            <p:nvSpPr>
              <p:cNvPr id="124949" name="Line 36"/>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4950" name="Rectangle 37"/>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24945" name="Group 38"/>
            <p:cNvGrpSpPr>
              <a:grpSpLocks/>
            </p:cNvGrpSpPr>
            <p:nvPr/>
          </p:nvGrpSpPr>
          <p:grpSpPr bwMode="auto">
            <a:xfrm>
              <a:off x="102" y="3436"/>
              <a:ext cx="624" cy="337"/>
              <a:chOff x="144" y="2448"/>
              <a:chExt cx="624" cy="337"/>
            </a:xfrm>
          </p:grpSpPr>
          <p:sp>
            <p:nvSpPr>
              <p:cNvPr id="124947" name="Line 39"/>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4948" name="Rectangle 40"/>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sp>
          <p:nvSpPr>
            <p:cNvPr id="124946" name="Rectangle 41"/>
            <p:cNvSpPr>
              <a:spLocks noChangeArrowheads="1"/>
            </p:cNvSpPr>
            <p:nvPr/>
          </p:nvSpPr>
          <p:spPr bwMode="auto">
            <a:xfrm>
              <a:off x="940" y="362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r>
                <a:rPr lang="en-US" altLang="zh-CN" sz="2800"/>
                <a:t>i</a:t>
              </a:r>
            </a:p>
          </p:txBody>
        </p:sp>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5955"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solidFill>
                  <a:srgbClr val="FF00FF"/>
                </a:solidFill>
              </a:rPr>
              <a:t>addl $4,%esp</a:t>
            </a:r>
            <a:r>
              <a:rPr lang="en-US" altLang="zh-CN" sz="2800" b="1" smtClean="0"/>
              <a:t>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t>leave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t>ret      </a:t>
            </a:r>
            <a:r>
              <a:rPr lang="zh-CN" altLang="en-US" sz="2800" b="1" smtClean="0"/>
              <a:t>即 </a:t>
            </a:r>
            <a:r>
              <a:rPr lang="en-US" altLang="zh-CN" sz="2800" b="1" smtClean="0"/>
              <a:t>pop eip(</a:t>
            </a:r>
            <a:r>
              <a:rPr lang="zh-CN" altLang="en-US" sz="2800" b="1" smtClean="0"/>
              <a:t>下条指令地址）</a:t>
            </a:r>
          </a:p>
        </p:txBody>
      </p:sp>
      <p:sp>
        <p:nvSpPr>
          <p:cNvPr id="125956" name="Rectangle 4"/>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grpSp>
        <p:nvGrpSpPr>
          <p:cNvPr id="125957" name="Group 23"/>
          <p:cNvGrpSpPr>
            <a:grpSpLocks/>
          </p:cNvGrpSpPr>
          <p:nvPr/>
        </p:nvGrpSpPr>
        <p:grpSpPr bwMode="auto">
          <a:xfrm>
            <a:off x="161925" y="4060825"/>
            <a:ext cx="2886075" cy="2698750"/>
            <a:chOff x="102" y="2558"/>
            <a:chExt cx="1818" cy="1700"/>
          </a:xfrm>
        </p:grpSpPr>
        <p:sp>
          <p:nvSpPr>
            <p:cNvPr id="125958" name="Line 24"/>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59" name="Line 25"/>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0" name="Line 26"/>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1" name="Line 27"/>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2" name="Line 28"/>
            <p:cNvSpPr>
              <a:spLocks noChangeShapeType="1"/>
            </p:cNvSpPr>
            <p:nvPr/>
          </p:nvSpPr>
          <p:spPr bwMode="auto">
            <a:xfrm flipV="1">
              <a:off x="783" y="3649"/>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3" name="Line 29"/>
            <p:cNvSpPr>
              <a:spLocks noChangeShapeType="1"/>
            </p:cNvSpPr>
            <p:nvPr/>
          </p:nvSpPr>
          <p:spPr bwMode="auto">
            <a:xfrm flipV="1">
              <a:off x="776" y="3328"/>
              <a:ext cx="11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4" name="Line 30"/>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5" name="Line 31"/>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66" name="Rectangle 32"/>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5967" name="Rectangle 33"/>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25968" name="Group 34"/>
            <p:cNvGrpSpPr>
              <a:grpSpLocks/>
            </p:cNvGrpSpPr>
            <p:nvPr/>
          </p:nvGrpSpPr>
          <p:grpSpPr bwMode="auto">
            <a:xfrm>
              <a:off x="102" y="3920"/>
              <a:ext cx="624" cy="338"/>
              <a:chOff x="144" y="2778"/>
              <a:chExt cx="624" cy="338"/>
            </a:xfrm>
          </p:grpSpPr>
          <p:sp>
            <p:nvSpPr>
              <p:cNvPr id="125972" name="Line 35"/>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5973" name="Rectangle 36"/>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25969" name="Group 37"/>
            <p:cNvGrpSpPr>
              <a:grpSpLocks/>
            </p:cNvGrpSpPr>
            <p:nvPr/>
          </p:nvGrpSpPr>
          <p:grpSpPr bwMode="auto">
            <a:xfrm>
              <a:off x="102" y="3748"/>
              <a:ext cx="624" cy="337"/>
              <a:chOff x="144" y="2448"/>
              <a:chExt cx="624" cy="337"/>
            </a:xfrm>
          </p:grpSpPr>
          <p:sp>
            <p:nvSpPr>
              <p:cNvPr id="125970" name="Line 38"/>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5971" name="Rectangle 39"/>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2400" y="228600"/>
            <a:ext cx="8839200" cy="838200"/>
          </a:xfrm>
        </p:spPr>
        <p:txBody>
          <a:bodyPr/>
          <a:lstStyle/>
          <a:p>
            <a:r>
              <a:rPr lang="zh-CN" altLang="en-US" b="1" smtClean="0"/>
              <a:t>例    题    </a:t>
            </a:r>
            <a:r>
              <a:rPr lang="en-US" altLang="zh-CN" b="1" smtClean="0"/>
              <a:t>2</a:t>
            </a:r>
          </a:p>
        </p:txBody>
      </p:sp>
      <p:sp>
        <p:nvSpPr>
          <p:cNvPr id="126979"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		func: </a:t>
            </a:r>
          </a:p>
          <a:p>
            <a:pPr algn="just">
              <a:lnSpc>
                <a:spcPct val="95000"/>
              </a:lnSpc>
              <a:spcBef>
                <a:spcPct val="0"/>
              </a:spcBef>
              <a:buFontTx/>
              <a:buNone/>
            </a:pPr>
            <a:r>
              <a:rPr lang="en-US" altLang="zh-CN" sz="2800" b="1" smtClean="0">
                <a:cs typeface="Times New Roman" pitchFamily="18" charset="0"/>
              </a:rPr>
              <a:t>long i;		    </a:t>
            </a:r>
            <a:r>
              <a:rPr lang="en-US" altLang="zh-CN" sz="2800" b="1" smtClean="0"/>
              <a:t>pushl %ebp  </a:t>
            </a:r>
            <a:r>
              <a:rPr lang="zh-CN" altLang="en-US" sz="2800" b="1" smtClean="0">
                <a:latin typeface="Arial" charset="0"/>
              </a:rPr>
              <a:t>老的基地址指针压栈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%esp,%ebp</a:t>
            </a:r>
            <a:r>
              <a:rPr lang="zh-CN" altLang="en-US" sz="2800" b="1" smtClean="0"/>
              <a:t>修改</a:t>
            </a:r>
            <a:r>
              <a:rPr lang="zh-CN" altLang="en-US" sz="2800" b="1" smtClean="0">
                <a:latin typeface="Arial" charset="0"/>
              </a:rPr>
              <a:t>基地址指针</a:t>
            </a:r>
            <a:r>
              <a:rPr lang="zh-CN" altLang="en-US"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long j;		    </a:t>
            </a:r>
            <a:r>
              <a:rPr lang="en-US" altLang="zh-CN" sz="2800" b="1" smtClean="0"/>
              <a:t>subl $4,%esp              </a:t>
            </a:r>
            <a:r>
              <a:rPr lang="zh-CN" altLang="en-US" sz="2800" b="1" smtClean="0">
                <a:latin typeface="Arial" charset="0"/>
              </a:rPr>
              <a:t>为</a:t>
            </a:r>
            <a:r>
              <a:rPr lang="en-US" altLang="zh-CN" sz="2800" b="1" smtClean="0"/>
              <a:t>j</a:t>
            </a:r>
            <a:r>
              <a:rPr lang="zh-CN" altLang="en-US" sz="2800" b="1" smtClean="0"/>
              <a:t>分配空间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j= i -1;		    </a:t>
            </a:r>
            <a:r>
              <a:rPr lang="en-US" altLang="zh-CN" sz="2800" b="1" smtClean="0"/>
              <a:t>movl 8(%ebp),%edx  </a:t>
            </a:r>
            <a:r>
              <a:rPr lang="zh-CN" altLang="en-US" sz="2800" b="1" smtClean="0"/>
              <a:t>取</a:t>
            </a:r>
            <a:r>
              <a:rPr lang="en-US" altLang="zh-CN" sz="2800" b="1" smtClean="0"/>
              <a:t>i</a:t>
            </a:r>
            <a:r>
              <a:rPr lang="zh-CN" altLang="en-US" sz="2800" b="1" smtClean="0"/>
              <a:t>到</a:t>
            </a:r>
            <a:r>
              <a:rPr lang="zh-CN" altLang="en-US" sz="2800" b="1" smtClean="0">
                <a:latin typeface="Arial" charset="0"/>
              </a:rPr>
              <a:t>寄存器</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func(j);		    </a:t>
            </a:r>
            <a:r>
              <a:rPr lang="en-US" altLang="zh-CN" sz="2800" b="1" smtClean="0"/>
              <a:t>decl %edx</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t>movl %edx,-4(%ebp)</a:t>
            </a:r>
            <a:r>
              <a:rPr lang="en-US" altLang="zh-CN" sz="2800" b="1" smtClean="0">
                <a:cs typeface="Times New Roman" pitchFamily="18" charset="0"/>
              </a:rPr>
              <a:t>       </a:t>
            </a:r>
            <a:r>
              <a:rPr lang="en-US" altLang="zh-CN" sz="2800" b="1" smtClean="0"/>
              <a:t>i </a:t>
            </a:r>
            <a:r>
              <a:rPr lang="en-US" altLang="zh-CN" sz="2800" b="1" smtClean="0">
                <a:latin typeface="Courier New" pitchFamily="49" charset="0"/>
              </a:rPr>
              <a:t>–</a:t>
            </a:r>
            <a:r>
              <a:rPr lang="en-US" altLang="zh-CN" sz="2800" b="1" smtClean="0"/>
              <a:t> 1 </a:t>
            </a:r>
            <a:r>
              <a:rPr lang="en-US" altLang="zh-CN" sz="2800" b="1" smtClean="0">
                <a:sym typeface="Symbol" pitchFamily="18" charset="2"/>
              </a:rPr>
              <a:t></a:t>
            </a:r>
            <a:r>
              <a:rPr lang="en-US" altLang="zh-CN" sz="2800" b="1" smtClean="0"/>
              <a:t> j</a:t>
            </a: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zh-CN" altLang="en-US" sz="2800" b="1" smtClean="0"/>
              <a:t>				    </a:t>
            </a:r>
            <a:r>
              <a:rPr lang="en-US" altLang="zh-CN" sz="2800" b="1" smtClean="0"/>
              <a:t>movl -4(%ebp),%eax </a:t>
            </a:r>
          </a:p>
          <a:p>
            <a:pPr algn="just">
              <a:lnSpc>
                <a:spcPct val="95000"/>
              </a:lnSpc>
              <a:spcBef>
                <a:spcPct val="0"/>
              </a:spcBef>
              <a:buFontTx/>
              <a:buNone/>
            </a:pPr>
            <a:r>
              <a:rPr lang="zh-CN" altLang="en-US" sz="2800" b="1" smtClean="0"/>
              <a:t>				    </a:t>
            </a:r>
            <a:r>
              <a:rPr lang="en-US" altLang="zh-CN" sz="2800" b="1" smtClean="0"/>
              <a:t>pushl %eax 	  </a:t>
            </a:r>
            <a:r>
              <a:rPr lang="zh-CN" altLang="en-US" sz="2800" b="1" smtClean="0">
                <a:latin typeface="Arial" charset="0"/>
              </a:rPr>
              <a:t>把实参</a:t>
            </a:r>
            <a:r>
              <a:rPr lang="en-US" altLang="zh-CN" sz="2800" b="1" smtClean="0"/>
              <a:t>j</a:t>
            </a:r>
            <a:r>
              <a:rPr lang="zh-CN" altLang="en-US" sz="2800" b="1" smtClean="0">
                <a:latin typeface="Arial" charset="0"/>
              </a:rPr>
              <a:t>的值压栈</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t>call func			     </a:t>
            </a:r>
            <a:r>
              <a:rPr lang="zh-CN" altLang="en-US" sz="2800" b="1" smtClean="0">
                <a:latin typeface="Arial" charset="0"/>
              </a:rPr>
              <a:t>函数调用</a:t>
            </a:r>
            <a:r>
              <a:rPr lang="zh-CN" altLang="en-US" sz="2800" b="1" smtClean="0"/>
              <a:t> </a:t>
            </a:r>
            <a:endParaRPr lang="en-US" altLang="zh-CN" sz="2800" b="1" smtClean="0"/>
          </a:p>
          <a:p>
            <a:pPr algn="just">
              <a:lnSpc>
                <a:spcPct val="95000"/>
              </a:lnSpc>
              <a:spcBef>
                <a:spcPct val="0"/>
              </a:spcBef>
              <a:buFontTx/>
              <a:buNone/>
            </a:pPr>
            <a:r>
              <a:rPr lang="zh-CN" altLang="en-US" sz="2800" b="1" smtClean="0"/>
              <a:t>				    </a:t>
            </a:r>
            <a:r>
              <a:rPr lang="en-US" altLang="zh-CN" sz="2800" b="1" smtClean="0">
                <a:solidFill>
                  <a:srgbClr val="FF00FF"/>
                </a:solidFill>
              </a:rPr>
              <a:t>addl $4,%esp</a:t>
            </a:r>
            <a:r>
              <a:rPr lang="en-US" altLang="zh-CN" sz="2800" b="1" smtClean="0"/>
              <a:t>           </a:t>
            </a:r>
            <a:r>
              <a:rPr lang="zh-CN" altLang="en-US" sz="2800" b="1" smtClean="0">
                <a:latin typeface="Arial" charset="0"/>
              </a:rPr>
              <a:t>恢复栈顶指针</a:t>
            </a:r>
            <a:r>
              <a:rPr lang="zh-CN" altLang="en-US" sz="2800" b="1" smtClean="0"/>
              <a:t>			</a:t>
            </a:r>
            <a:r>
              <a:rPr lang="en-US" altLang="zh-CN" sz="2800" b="1" smtClean="0"/>
              <a:t>L1: </a:t>
            </a:r>
            <a:endParaRPr lang="zh-CN" altLang="en-US" sz="2800" b="1" smtClean="0"/>
          </a:p>
          <a:p>
            <a:pPr algn="just">
              <a:lnSpc>
                <a:spcPct val="95000"/>
              </a:lnSpc>
              <a:spcBef>
                <a:spcPct val="0"/>
              </a:spcBef>
              <a:buFontTx/>
              <a:buNone/>
            </a:pPr>
            <a:r>
              <a:rPr lang="zh-CN" altLang="en-US" sz="2800" b="1" smtClean="0"/>
              <a:t>				     </a:t>
            </a:r>
            <a:r>
              <a:rPr lang="en-US" altLang="zh-CN" sz="2800" b="1" smtClean="0">
                <a:solidFill>
                  <a:srgbClr val="00FF00"/>
                </a:solidFill>
              </a:rPr>
              <a:t>leave</a:t>
            </a:r>
            <a:r>
              <a:rPr lang="en-US" altLang="zh-CN" sz="2800" b="1" smtClean="0"/>
              <a:t> </a:t>
            </a:r>
            <a:r>
              <a:rPr lang="zh-CN" altLang="en-US" sz="2800" b="1" smtClean="0"/>
              <a:t> 即 </a:t>
            </a:r>
            <a:r>
              <a:rPr lang="en-US" altLang="zh-CN" sz="2800" b="1" smtClean="0"/>
              <a:t>mov ebp, esp; pop ebp </a:t>
            </a:r>
          </a:p>
          <a:p>
            <a:pPr algn="just">
              <a:lnSpc>
                <a:spcPct val="95000"/>
              </a:lnSpc>
              <a:spcBef>
                <a:spcPct val="0"/>
              </a:spcBef>
              <a:buFontTx/>
              <a:buNone/>
            </a:pPr>
            <a:r>
              <a:rPr lang="zh-CN" altLang="en-US" sz="2800" b="1" smtClean="0"/>
              <a:t>				     </a:t>
            </a:r>
            <a:r>
              <a:rPr lang="en-US" altLang="zh-CN" sz="2800" b="1" smtClean="0">
                <a:solidFill>
                  <a:srgbClr val="00FF00"/>
                </a:solidFill>
              </a:rPr>
              <a:t>ret</a:t>
            </a:r>
            <a:r>
              <a:rPr lang="en-US" altLang="zh-CN" sz="2800" b="1" smtClean="0"/>
              <a:t>      </a:t>
            </a:r>
            <a:r>
              <a:rPr lang="zh-CN" altLang="en-US" sz="2800" b="1" smtClean="0"/>
              <a:t>即 </a:t>
            </a:r>
            <a:r>
              <a:rPr lang="en-US" altLang="zh-CN" sz="2800" b="1" smtClean="0"/>
              <a:t>pop eip(</a:t>
            </a:r>
            <a:r>
              <a:rPr lang="zh-CN" altLang="en-US" sz="2800" b="1" smtClean="0"/>
              <a:t>下条指令地址）</a:t>
            </a:r>
          </a:p>
        </p:txBody>
      </p:sp>
      <p:sp>
        <p:nvSpPr>
          <p:cNvPr id="126980" name="Rectangle 4"/>
          <p:cNvSpPr>
            <a:spLocks noChangeArrowheads="1"/>
          </p:cNvSpPr>
          <p:nvPr/>
        </p:nvSpPr>
        <p:spPr bwMode="auto">
          <a:xfrm>
            <a:off x="6192838" y="414338"/>
            <a:ext cx="2384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00FF00"/>
                </a:solidFill>
              </a:rPr>
              <a:t>返回序列之一</a:t>
            </a:r>
          </a:p>
          <a:p>
            <a:r>
              <a:rPr lang="zh-CN" altLang="en-US" sz="2800">
                <a:solidFill>
                  <a:srgbClr val="FF00FF"/>
                </a:solidFill>
              </a:rPr>
              <a:t>返回序列之二</a:t>
            </a:r>
          </a:p>
        </p:txBody>
      </p:sp>
      <p:grpSp>
        <p:nvGrpSpPr>
          <p:cNvPr id="126981" name="Group 5"/>
          <p:cNvGrpSpPr>
            <a:grpSpLocks/>
          </p:cNvGrpSpPr>
          <p:nvPr/>
        </p:nvGrpSpPr>
        <p:grpSpPr bwMode="auto">
          <a:xfrm>
            <a:off x="161925" y="4060825"/>
            <a:ext cx="2886075" cy="2698750"/>
            <a:chOff x="102" y="2558"/>
            <a:chExt cx="1818" cy="1700"/>
          </a:xfrm>
        </p:grpSpPr>
        <p:sp>
          <p:nvSpPr>
            <p:cNvPr id="126982" name="Line 6"/>
            <p:cNvSpPr>
              <a:spLocks noChangeShapeType="1"/>
            </p:cNvSpPr>
            <p:nvPr/>
          </p:nvSpPr>
          <p:spPr bwMode="auto">
            <a:xfrm>
              <a:off x="776"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3" name="Line 7"/>
            <p:cNvSpPr>
              <a:spLocks noChangeShapeType="1"/>
            </p:cNvSpPr>
            <p:nvPr/>
          </p:nvSpPr>
          <p:spPr bwMode="auto">
            <a:xfrm>
              <a:off x="1910" y="255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4" name="Line 8"/>
            <p:cNvSpPr>
              <a:spLocks noChangeShapeType="1"/>
            </p:cNvSpPr>
            <p:nvPr/>
          </p:nvSpPr>
          <p:spPr bwMode="auto">
            <a:xfrm flipV="1">
              <a:off x="776" y="421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5" name="Line 9"/>
            <p:cNvSpPr>
              <a:spLocks noChangeShapeType="1"/>
            </p:cNvSpPr>
            <p:nvPr/>
          </p:nvSpPr>
          <p:spPr bwMode="auto">
            <a:xfrm flipV="1">
              <a:off x="784" y="397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6" name="Line 10"/>
            <p:cNvSpPr>
              <a:spLocks noChangeShapeType="1"/>
            </p:cNvSpPr>
            <p:nvPr/>
          </p:nvSpPr>
          <p:spPr bwMode="auto">
            <a:xfrm flipV="1">
              <a:off x="783" y="3649"/>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7" name="Line 11"/>
            <p:cNvSpPr>
              <a:spLocks noChangeShapeType="1"/>
            </p:cNvSpPr>
            <p:nvPr/>
          </p:nvSpPr>
          <p:spPr bwMode="auto">
            <a:xfrm flipV="1">
              <a:off x="776" y="3328"/>
              <a:ext cx="11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8" name="Line 12"/>
            <p:cNvSpPr>
              <a:spLocks noChangeShapeType="1"/>
            </p:cNvSpPr>
            <p:nvPr/>
          </p:nvSpPr>
          <p:spPr bwMode="auto">
            <a:xfrm flipV="1">
              <a:off x="783" y="3005"/>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9" name="Line 13"/>
            <p:cNvSpPr>
              <a:spLocks noChangeShapeType="1"/>
            </p:cNvSpPr>
            <p:nvPr/>
          </p:nvSpPr>
          <p:spPr bwMode="auto">
            <a:xfrm flipV="1">
              <a:off x="768" y="2684"/>
              <a:ext cx="1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90" name="Rectangle 14"/>
            <p:cNvSpPr>
              <a:spLocks noChangeArrowheads="1"/>
            </p:cNvSpPr>
            <p:nvPr/>
          </p:nvSpPr>
          <p:spPr bwMode="auto">
            <a:xfrm>
              <a:off x="931" y="385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26991" name="Rectangle 15"/>
            <p:cNvSpPr>
              <a:spLocks noChangeArrowheads="1"/>
            </p:cNvSpPr>
            <p:nvPr/>
          </p:nvSpPr>
          <p:spPr bwMode="auto">
            <a:xfrm>
              <a:off x="1009" y="3824"/>
              <a:ext cx="62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p:txBody>
        </p:sp>
        <p:grpSp>
          <p:nvGrpSpPr>
            <p:cNvPr id="126992" name="Group 16"/>
            <p:cNvGrpSpPr>
              <a:grpSpLocks/>
            </p:cNvGrpSpPr>
            <p:nvPr/>
          </p:nvGrpSpPr>
          <p:grpSpPr bwMode="auto">
            <a:xfrm>
              <a:off x="102" y="3920"/>
              <a:ext cx="624" cy="338"/>
              <a:chOff x="144" y="2778"/>
              <a:chExt cx="624" cy="338"/>
            </a:xfrm>
          </p:grpSpPr>
          <p:sp>
            <p:nvSpPr>
              <p:cNvPr id="126996" name="Line 17"/>
              <p:cNvSpPr>
                <a:spLocks noChangeShapeType="1"/>
              </p:cNvSpPr>
              <p:nvPr/>
            </p:nvSpPr>
            <p:spPr bwMode="auto">
              <a:xfrm>
                <a:off x="576" y="299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6997" name="Rectangle 18"/>
              <p:cNvSpPr>
                <a:spLocks noChangeArrowheads="1"/>
              </p:cNvSpPr>
              <p:nvPr/>
            </p:nvSpPr>
            <p:spPr bwMode="auto">
              <a:xfrm>
                <a:off x="144" y="277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grpSp>
        <p:grpSp>
          <p:nvGrpSpPr>
            <p:cNvPr id="126993" name="Group 19"/>
            <p:cNvGrpSpPr>
              <a:grpSpLocks/>
            </p:cNvGrpSpPr>
            <p:nvPr/>
          </p:nvGrpSpPr>
          <p:grpSpPr bwMode="auto">
            <a:xfrm>
              <a:off x="102" y="3748"/>
              <a:ext cx="624" cy="337"/>
              <a:chOff x="144" y="2448"/>
              <a:chExt cx="624" cy="337"/>
            </a:xfrm>
          </p:grpSpPr>
          <p:sp>
            <p:nvSpPr>
              <p:cNvPr id="126994" name="Line 20"/>
              <p:cNvSpPr>
                <a:spLocks noChangeShapeType="1"/>
              </p:cNvSpPr>
              <p:nvPr/>
            </p:nvSpPr>
            <p:spPr bwMode="auto">
              <a:xfrm>
                <a:off x="576" y="26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26995" name="Rectangle 21"/>
              <p:cNvSpPr>
                <a:spLocks noChangeArrowheads="1"/>
              </p:cNvSpPr>
              <p:nvPr/>
            </p:nvSpPr>
            <p:spPr bwMode="auto">
              <a:xfrm>
                <a:off x="144" y="244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gr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400" y="228600"/>
            <a:ext cx="8839200" cy="1143000"/>
          </a:xfrm>
        </p:spPr>
        <p:txBody>
          <a:bodyPr/>
          <a:lstStyle/>
          <a:p>
            <a:r>
              <a:rPr lang="zh-CN" altLang="en-US" b="1" smtClean="0"/>
              <a:t>例    题    </a:t>
            </a:r>
            <a:r>
              <a:rPr lang="en-US" altLang="zh-CN" b="1" smtClean="0"/>
              <a:t>3</a:t>
            </a:r>
          </a:p>
        </p:txBody>
      </p:sp>
      <p:sp>
        <p:nvSpPr>
          <p:cNvPr id="128003"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latin typeface="宋体" pitchFamily="2" charset="-122"/>
              </a:rPr>
              <a:t>	下面的程序运行时输出</a:t>
            </a:r>
            <a:r>
              <a:rPr lang="zh-CN" altLang="en-US" b="1" smtClean="0"/>
              <a:t>3</a:t>
            </a:r>
            <a:r>
              <a:rPr lang="zh-CN" altLang="en-US" b="1" smtClean="0">
                <a:latin typeface="宋体" pitchFamily="2" charset="-122"/>
              </a:rPr>
              <a:t>个整数。试从运行环</a:t>
            </a:r>
          </a:p>
          <a:p>
            <a:pPr algn="just">
              <a:spcBef>
                <a:spcPct val="0"/>
              </a:spcBef>
              <a:buFontTx/>
              <a:buNone/>
            </a:pPr>
            <a:r>
              <a:rPr lang="zh-CN" altLang="en-US" b="1" smtClean="0">
                <a:latin typeface="宋体" pitchFamily="2" charset="-122"/>
              </a:rPr>
              <a:t>境和</a:t>
            </a:r>
            <a:r>
              <a:rPr lang="en-US" altLang="zh-CN" b="1" smtClean="0"/>
              <a:t>printf</a:t>
            </a:r>
            <a:r>
              <a:rPr lang="zh-CN" altLang="en-US" b="1" smtClean="0">
                <a:latin typeface="宋体" pitchFamily="2" charset="-122"/>
              </a:rPr>
              <a:t>的实现来分析，为什么此程序会有</a:t>
            </a:r>
            <a:r>
              <a:rPr lang="zh-CN" altLang="en-US" b="1" smtClean="0"/>
              <a:t>3</a:t>
            </a:r>
          </a:p>
          <a:p>
            <a:pPr algn="just">
              <a:spcBef>
                <a:spcPct val="0"/>
              </a:spcBef>
              <a:buFontTx/>
              <a:buNone/>
            </a:pPr>
            <a:r>
              <a:rPr lang="zh-CN" altLang="en-US" b="1" smtClean="0">
                <a:latin typeface="宋体" pitchFamily="2" charset="-122"/>
              </a:rPr>
              <a:t>个整数输出？</a:t>
            </a:r>
            <a:r>
              <a:rPr lang="zh-CN" altLang="en-US" b="1" smtClean="0"/>
              <a:t> </a:t>
            </a:r>
          </a:p>
          <a:p>
            <a:pPr algn="just">
              <a:spcBef>
                <a:spcPct val="0"/>
              </a:spcBef>
              <a:buFontTx/>
              <a:buNone/>
            </a:pPr>
            <a:endParaRPr lang="en-US" altLang="zh-CN" b="1" smtClean="0"/>
          </a:p>
          <a:p>
            <a:pPr algn="just">
              <a:spcBef>
                <a:spcPct val="0"/>
              </a:spcBef>
              <a:buFontTx/>
              <a:buNone/>
            </a:pPr>
            <a:r>
              <a:rPr lang="en-US" altLang="zh-CN" b="1" smtClean="0"/>
              <a:t>main()</a:t>
            </a:r>
            <a:endParaRPr lang="en-US" altLang="zh-CN" b="1" smtClean="0">
              <a:cs typeface="Times New Roman" pitchFamily="18" charset="0"/>
            </a:endParaRPr>
          </a:p>
          <a:p>
            <a:pPr algn="just">
              <a:spcBef>
                <a:spcPct val="0"/>
              </a:spcBef>
              <a:buFontTx/>
              <a:buNone/>
            </a:pPr>
            <a:r>
              <a:rPr lang="en-US" altLang="zh-CN" b="1" smtClean="0">
                <a:cs typeface="Times New Roman" pitchFamily="18" charset="0"/>
              </a:rPr>
              <a:t>{</a:t>
            </a:r>
            <a:endParaRPr lang="en-US" altLang="zh-CN" b="1" smtClean="0"/>
          </a:p>
          <a:p>
            <a:pPr algn="just">
              <a:spcBef>
                <a:spcPct val="0"/>
              </a:spcBef>
              <a:buFontTx/>
              <a:buNone/>
            </a:pPr>
            <a:r>
              <a:rPr lang="en-US" altLang="zh-CN" b="1" smtClean="0">
                <a:cs typeface="Times New Roman" pitchFamily="18" charset="0"/>
              </a:rPr>
              <a:t>		</a:t>
            </a:r>
            <a:r>
              <a:rPr lang="en-US" altLang="zh-CN" b="1" smtClean="0">
                <a:cs typeface="Arial" charset="0"/>
              </a:rPr>
              <a:t>printf(“%d, %d, %d\n”);</a:t>
            </a:r>
            <a:endParaRPr lang="en-US" altLang="zh-CN" b="1" smtClean="0"/>
          </a:p>
          <a:p>
            <a:pPr algn="just">
              <a:spcBef>
                <a:spcPct val="0"/>
              </a:spcBef>
              <a:buFontTx/>
              <a:buNone/>
            </a:pPr>
            <a:r>
              <a:rPr lang="en-US" altLang="zh-CN" b="1" smtClean="0">
                <a:cs typeface="Times New Roman" pitchFamily="18" charset="0"/>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52400" y="228600"/>
            <a:ext cx="8839200" cy="1143000"/>
          </a:xfrm>
        </p:spPr>
        <p:txBody>
          <a:bodyPr/>
          <a:lstStyle/>
          <a:p>
            <a:r>
              <a:rPr lang="zh-CN" altLang="en-US" b="1" smtClean="0"/>
              <a:t>例    题    </a:t>
            </a:r>
            <a:r>
              <a:rPr lang="en-US" altLang="zh-CN" b="1" smtClean="0"/>
              <a:t>4</a:t>
            </a:r>
          </a:p>
        </p:txBody>
      </p:sp>
      <p:sp>
        <p:nvSpPr>
          <p:cNvPr id="129027" name="Rectangle 3"/>
          <p:cNvSpPr>
            <a:spLocks noGrp="1" noChangeArrowheads="1"/>
          </p:cNvSpPr>
          <p:nvPr>
            <p:ph idx="1"/>
          </p:nvPr>
        </p:nvSpPr>
        <p:spPr>
          <a:xfrm>
            <a:off x="287338" y="1438275"/>
            <a:ext cx="8564562" cy="5399088"/>
          </a:xfrm>
          <a:noFill/>
        </p:spPr>
        <p:txBody>
          <a:bodyPr/>
          <a:lstStyle/>
          <a:p>
            <a:pPr algn="just">
              <a:lnSpc>
                <a:spcPct val="95000"/>
              </a:lnSpc>
              <a:spcBef>
                <a:spcPct val="0"/>
              </a:spcBef>
              <a:buFontTx/>
              <a:buNone/>
            </a:pPr>
            <a:r>
              <a:rPr lang="en-US" altLang="zh-CN" sz="2800" b="1" smtClean="0"/>
              <a:t>main()</a:t>
            </a:r>
            <a:endParaRPr lang="en-US" altLang="zh-CN" sz="2800" b="1" smtClean="0">
              <a:cs typeface="Times New Roman" pitchFamily="18" charset="0"/>
            </a:endParaRPr>
          </a:p>
          <a:p>
            <a:pPr algn="just">
              <a:lnSpc>
                <a:spcPct val="95000"/>
              </a:lnSpc>
              <a:spcBef>
                <a:spcPct val="0"/>
              </a:spcBef>
              <a:buFontTx/>
              <a:buNone/>
            </a:pPr>
            <a:r>
              <a:rPr lang="en-US" altLang="zh-CN" sz="2800" b="1" smtClean="0">
                <a:cs typeface="Times New Roman" pitchFamily="18" charset="0"/>
              </a:rPr>
              <a:t>{</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char *cp1, *cp2;</a:t>
            </a:r>
            <a:endParaRPr lang="en-US" altLang="zh-CN" sz="2800" b="1" smtClean="0">
              <a:latin typeface="宋体" pitchFamily="2" charset="-122"/>
            </a:endParaRPr>
          </a:p>
          <a:p>
            <a:pPr algn="just">
              <a:lnSpc>
                <a:spcPct val="95000"/>
              </a:lnSpc>
              <a:spcBef>
                <a:spcPct val="0"/>
              </a:spcBef>
              <a:buFontTx/>
              <a:buNone/>
            </a:pPr>
            <a:r>
              <a:rPr lang="en-US" altLang="zh-CN" sz="2800" b="1" smtClean="0">
                <a:latin typeface="Courier New" pitchFamily="49" charset="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cp1 = "12345";</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cp2 = "abcdefghij";</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strcpy(cp1,cp2);</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printf("cp1 = %s\ncp2 = %s\n", cp1, cp2);</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zh-CN" altLang="en-US" sz="2800" b="1" smtClean="0"/>
              <a:t>在某些系统上的运行结果是：</a:t>
            </a:r>
          </a:p>
          <a:p>
            <a:pPr algn="just">
              <a:lnSpc>
                <a:spcPct val="95000"/>
              </a:lnSpc>
              <a:spcBef>
                <a:spcPct val="0"/>
              </a:spcBef>
              <a:buFontTx/>
              <a:buNone/>
            </a:pPr>
            <a:r>
              <a:rPr lang="zh-CN" altLang="en-US" sz="2800" b="1" smtClean="0"/>
              <a:t>		</a:t>
            </a:r>
            <a:r>
              <a:rPr lang="en-US" altLang="zh-CN" sz="2800" b="1" smtClean="0">
                <a:cs typeface="Times New Roman" pitchFamily="18" charset="0"/>
              </a:rPr>
              <a:t>cp1 = abcdefghij</a:t>
            </a:r>
            <a:endParaRPr lang="en-US" altLang="zh-CN" sz="2800" b="1" smtClean="0">
              <a:latin typeface="宋体" pitchFamily="2" charset="-122"/>
            </a:endParaRPr>
          </a:p>
          <a:p>
            <a:pPr algn="just">
              <a:lnSpc>
                <a:spcPct val="95000"/>
              </a:lnSpc>
              <a:spcBef>
                <a:spcPct val="0"/>
              </a:spcBef>
              <a:buFontTx/>
              <a:buNone/>
            </a:pPr>
            <a:r>
              <a:rPr lang="en-US" altLang="zh-CN" sz="2800" b="1" smtClean="0"/>
              <a:t>		cp2 = ghij</a:t>
            </a:r>
          </a:p>
          <a:p>
            <a:pPr algn="just">
              <a:lnSpc>
                <a:spcPct val="95000"/>
              </a:lnSpc>
              <a:spcBef>
                <a:spcPct val="0"/>
              </a:spcBef>
              <a:buFontTx/>
              <a:buNone/>
            </a:pPr>
            <a:r>
              <a:rPr lang="zh-CN" altLang="en-US" sz="2800" b="1" smtClean="0">
                <a:latin typeface="宋体" pitchFamily="2" charset="-122"/>
              </a:rPr>
              <a:t>为什么</a:t>
            </a:r>
            <a:r>
              <a:rPr lang="en-US" altLang="zh-CN" sz="2800" b="1" smtClean="0"/>
              <a:t>cp2</a:t>
            </a:r>
            <a:r>
              <a:rPr lang="zh-CN" altLang="en-US" sz="2800" b="1" smtClean="0">
                <a:latin typeface="宋体" pitchFamily="2" charset="-122"/>
              </a:rPr>
              <a:t>所指的串被修改了？</a:t>
            </a:r>
            <a:endParaRPr lang="en-US" altLang="zh-CN" sz="2800" b="1" smtClean="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52400" y="228600"/>
            <a:ext cx="8839200" cy="1143000"/>
          </a:xfrm>
        </p:spPr>
        <p:txBody>
          <a:bodyPr/>
          <a:lstStyle/>
          <a:p>
            <a:r>
              <a:rPr lang="zh-CN" altLang="en-US" b="1" smtClean="0"/>
              <a:t>例    题    </a:t>
            </a:r>
            <a:r>
              <a:rPr lang="en-US" altLang="zh-CN" b="1" smtClean="0"/>
              <a:t>4</a:t>
            </a:r>
          </a:p>
        </p:txBody>
      </p:sp>
      <p:sp>
        <p:nvSpPr>
          <p:cNvPr id="130051"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sz="2800" b="1" smtClean="0">
                <a:latin typeface="宋体" pitchFamily="2" charset="-122"/>
              </a:rPr>
              <a:t>因为常量串</a:t>
            </a:r>
            <a:r>
              <a:rPr lang="zh-CN" altLang="en-US" sz="2800" b="1" smtClean="0"/>
              <a:t>“12345”和“</a:t>
            </a:r>
            <a:r>
              <a:rPr lang="en-US" altLang="zh-CN" sz="2800" b="1" smtClean="0"/>
              <a:t>abcdefghij”</a:t>
            </a:r>
            <a:r>
              <a:rPr lang="zh-CN" altLang="en-US" sz="2800" b="1" smtClean="0">
                <a:latin typeface="宋体" pitchFamily="2" charset="-122"/>
              </a:rPr>
              <a:t>连续分配在常数区</a:t>
            </a:r>
            <a:endParaRPr lang="zh-CN" altLang="en-US" sz="2800" b="1" smtClean="0"/>
          </a:p>
          <a:p>
            <a:pPr algn="just">
              <a:spcBef>
                <a:spcPct val="0"/>
              </a:spcBef>
              <a:buFontTx/>
              <a:buNone/>
            </a:pPr>
            <a:r>
              <a:rPr lang="zh-CN" altLang="en-US" sz="2800" b="1" smtClean="0"/>
              <a:t>执行前：</a:t>
            </a:r>
          </a:p>
          <a:p>
            <a:pPr algn="just">
              <a:spcBef>
                <a:spcPct val="0"/>
              </a:spcBef>
              <a:buFontTx/>
              <a:buNone/>
            </a:pPr>
            <a:r>
              <a:rPr lang="zh-CN" altLang="en-US" sz="2800" b="1" smtClean="0">
                <a:cs typeface="Times New Roman" pitchFamily="18" charset="0"/>
              </a:rPr>
              <a:t>		1 2 3 4 5 \0 </a:t>
            </a:r>
            <a:r>
              <a:rPr lang="en-US" altLang="zh-CN" sz="2800" b="1" smtClean="0">
                <a:cs typeface="Times New Roman" pitchFamily="18" charset="0"/>
              </a:rPr>
              <a:t>a b c d e f g h i j \0</a:t>
            </a:r>
            <a:endParaRPr lang="en-US" altLang="zh-CN" sz="2800" b="1" smtClean="0">
              <a:latin typeface="宋体" pitchFamily="2" charset="-122"/>
            </a:endParaRPr>
          </a:p>
          <a:p>
            <a:pPr algn="just">
              <a:spcBef>
                <a:spcPct val="0"/>
              </a:spcBef>
              <a:buFontTx/>
              <a:buNone/>
            </a:pPr>
            <a:r>
              <a:rPr lang="en-US" altLang="zh-CN" sz="2800" b="1" smtClean="0">
                <a:sym typeface="Symbol" pitchFamily="18" charset="2"/>
              </a:rPr>
              <a:t>		</a:t>
            </a:r>
            <a:r>
              <a:rPr lang="en-US" altLang="zh-CN" sz="2800" b="1" smtClean="0">
                <a:cs typeface="Times New Roman" pitchFamily="18" charset="0"/>
              </a:rPr>
              <a:t>	         </a:t>
            </a:r>
            <a:r>
              <a:rPr lang="en-US" altLang="zh-CN" sz="2800" b="1" smtClean="0">
                <a:sym typeface="Symbol" pitchFamily="18" charset="2"/>
              </a:rPr>
              <a:t></a:t>
            </a:r>
            <a:endParaRPr lang="en-US" altLang="zh-CN" sz="2800" b="1" smtClean="0">
              <a:latin typeface="宋体" pitchFamily="2" charset="-122"/>
            </a:endParaRPr>
          </a:p>
          <a:p>
            <a:pPr algn="just">
              <a:spcBef>
                <a:spcPct val="0"/>
              </a:spcBef>
              <a:buFontTx/>
              <a:buNone/>
            </a:pPr>
            <a:r>
              <a:rPr lang="en-US" altLang="zh-CN" sz="2800" b="1" smtClean="0"/>
              <a:t>		cp1	         cp2</a:t>
            </a:r>
          </a:p>
          <a:p>
            <a:pPr algn="just">
              <a:spcBef>
                <a:spcPct val="0"/>
              </a:spcBef>
              <a:buFontTx/>
              <a:buNone/>
            </a:pPr>
            <a:endParaRPr lang="zh-CN" altLang="en-US" sz="28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4339" name="Rectangle 3"/>
          <p:cNvSpPr>
            <a:spLocks noGrp="1" noChangeArrowheads="1"/>
          </p:cNvSpPr>
          <p:nvPr>
            <p:ph idx="1"/>
          </p:nvPr>
        </p:nvSpPr>
        <p:spPr>
          <a:xfrm>
            <a:off x="287338" y="1438275"/>
            <a:ext cx="8564562" cy="5181600"/>
          </a:xfrm>
          <a:noFill/>
        </p:spPr>
        <p:txBody>
          <a:bodyPr/>
          <a:lstStyle/>
          <a:p>
            <a:pPr algn="just"/>
            <a:r>
              <a:rPr lang="zh-CN" altLang="en-US" b="1" smtClean="0">
                <a:latin typeface="宋体" pitchFamily="2" charset="-122"/>
              </a:rPr>
              <a:t>例	在</a:t>
            </a:r>
            <a:r>
              <a:rPr lang="en-US" altLang="zh-CN" b="1" smtClean="0">
                <a:solidFill>
                  <a:srgbClr val="FF0000"/>
                </a:solidFill>
              </a:rPr>
              <a:t>X86/Linux</a:t>
            </a:r>
            <a:r>
              <a:rPr lang="zh-CN" altLang="en-US" b="1" smtClean="0">
                <a:latin typeface="宋体" pitchFamily="2" charset="-122"/>
              </a:rPr>
              <a:t>机器的结果和</a:t>
            </a:r>
            <a:r>
              <a:rPr lang="en-US" altLang="zh-CN" b="1" smtClean="0"/>
              <a:t>SPARC/Solaris</a:t>
            </a:r>
            <a:r>
              <a:rPr lang="zh-CN" altLang="en-US" b="1" smtClean="0">
                <a:latin typeface="宋体" pitchFamily="2" charset="-122"/>
              </a:rPr>
              <a:t>工作站不一样，是</a:t>
            </a:r>
            <a:r>
              <a:rPr lang="zh-CN" altLang="en-US" b="1" smtClean="0">
                <a:solidFill>
                  <a:srgbClr val="FF0000"/>
                </a:solidFill>
              </a:rPr>
              <a:t>20</a:t>
            </a:r>
            <a:r>
              <a:rPr lang="zh-CN" altLang="en-US" b="1" smtClean="0"/>
              <a:t>和</a:t>
            </a:r>
            <a:r>
              <a:rPr lang="zh-CN" altLang="en-US" b="1" smtClean="0">
                <a:solidFill>
                  <a:srgbClr val="FF0000"/>
                </a:solidFill>
              </a:rPr>
              <a:t>16</a:t>
            </a:r>
            <a:r>
              <a:rPr lang="zh-CN" altLang="en-US" b="1" smtClean="0"/>
              <a:t>。</a:t>
            </a:r>
            <a:endParaRPr lang="zh-CN" altLang="en-US" b="1" smtClean="0">
              <a:latin typeface="宋体" pitchFamily="2" charset="-122"/>
            </a:endParaRPr>
          </a:p>
          <a:p>
            <a:pPr algn="just">
              <a:buFontTx/>
              <a:buNone/>
            </a:pPr>
            <a:r>
              <a:rPr lang="en-US" altLang="zh-CN" b="1" smtClean="0">
                <a:cs typeface="Times New Roman" pitchFamily="18" charset="0"/>
              </a:rPr>
              <a:t>typedef struct  _a{		typedef struct  _b{</a:t>
            </a:r>
            <a:endParaRPr lang="en-US" altLang="zh-CN" b="1" smtClean="0">
              <a:latin typeface="宋体" pitchFamily="2" charset="-122"/>
              <a:cs typeface="Times New Roman" pitchFamily="18" charset="0"/>
            </a:endParaRPr>
          </a:p>
          <a:p>
            <a:pPr algn="just">
              <a:buFontTx/>
              <a:buNone/>
            </a:pPr>
            <a:r>
              <a:rPr lang="en-US" altLang="zh-CN" b="1" smtClean="0">
                <a:cs typeface="Times New Roman" pitchFamily="18" charset="0"/>
              </a:rPr>
              <a:t>		char 	c1;	</a:t>
            </a:r>
            <a:r>
              <a:rPr lang="en-US" altLang="zh-CN" b="1" smtClean="0">
                <a:solidFill>
                  <a:srgbClr val="00FF00"/>
                </a:solidFill>
                <a:cs typeface="Times New Roman" pitchFamily="18" charset="0"/>
              </a:rPr>
              <a:t>0</a:t>
            </a:r>
            <a:r>
              <a:rPr lang="en-US" altLang="zh-CN" b="1" smtClean="0">
                <a:cs typeface="Times New Roman" pitchFamily="18" charset="0"/>
              </a:rPr>
              <a:t>			 char c1;	</a:t>
            </a:r>
            <a:r>
              <a:rPr lang="en-US" altLang="zh-CN" b="1" smtClean="0">
                <a:solidFill>
                  <a:srgbClr val="00FF00"/>
                </a:solidFill>
                <a:cs typeface="Times New Roman" pitchFamily="18" charset="0"/>
              </a:rPr>
              <a:t>0</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long 	i;	</a:t>
            </a:r>
            <a:r>
              <a:rPr lang="en-US" altLang="zh-CN" b="1" smtClean="0">
                <a:solidFill>
                  <a:srgbClr val="00FF00"/>
                </a:solidFill>
                <a:cs typeface="Times New Roman" pitchFamily="18" charset="0"/>
              </a:rPr>
              <a:t>4</a:t>
            </a:r>
            <a:r>
              <a:rPr lang="en-US" altLang="zh-CN" b="1" smtClean="0">
                <a:cs typeface="Times New Roman" pitchFamily="18" charset="0"/>
              </a:rPr>
              <a:t>			 char	 c2;   </a:t>
            </a:r>
            <a:r>
              <a:rPr lang="en-US" altLang="zh-CN" b="1" smtClean="0">
                <a:solidFill>
                  <a:srgbClr val="00FF00"/>
                </a:solidFill>
                <a:cs typeface="Times New Roman" pitchFamily="18" charset="0"/>
              </a:rPr>
              <a:t>1</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char	c2;	</a:t>
            </a:r>
            <a:r>
              <a:rPr lang="en-US" altLang="zh-CN" b="1" smtClean="0">
                <a:solidFill>
                  <a:srgbClr val="00FF00"/>
                </a:solidFill>
                <a:cs typeface="Times New Roman" pitchFamily="18" charset="0"/>
              </a:rPr>
              <a:t>8</a:t>
            </a:r>
            <a:r>
              <a:rPr lang="en-US" altLang="zh-CN" b="1" smtClean="0">
                <a:cs typeface="Times New Roman" pitchFamily="18" charset="0"/>
              </a:rPr>
              <a:t>			 long i;      </a:t>
            </a:r>
            <a:r>
              <a:rPr lang="en-US" altLang="zh-CN" b="1" smtClean="0">
                <a:solidFill>
                  <a:srgbClr val="00FF00"/>
                </a:solidFill>
                <a:cs typeface="Times New Roman" pitchFamily="18" charset="0"/>
              </a:rPr>
              <a:t>4</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		double f;	</a:t>
            </a:r>
            <a:r>
              <a:rPr lang="en-US" altLang="zh-CN" b="1" smtClean="0">
                <a:solidFill>
                  <a:srgbClr val="00FF00"/>
                </a:solidFill>
                <a:cs typeface="Times New Roman" pitchFamily="18" charset="0"/>
              </a:rPr>
              <a:t>12</a:t>
            </a:r>
            <a:r>
              <a:rPr lang="en-US" altLang="zh-CN" b="1" smtClean="0">
                <a:cs typeface="Times New Roman" pitchFamily="18" charset="0"/>
              </a:rPr>
              <a:t>			 double f;  </a:t>
            </a:r>
            <a:r>
              <a:rPr lang="en-US" altLang="zh-CN" b="1" smtClean="0">
                <a:solidFill>
                  <a:srgbClr val="00FF00"/>
                </a:solidFill>
                <a:cs typeface="Times New Roman" pitchFamily="18" charset="0"/>
              </a:rPr>
              <a:t>8</a:t>
            </a:r>
            <a:endParaRPr lang="en-US" altLang="zh-CN" b="1" smtClean="0">
              <a:solidFill>
                <a:srgbClr val="00FF00"/>
              </a:solidFill>
              <a:latin typeface="宋体" pitchFamily="2" charset="-122"/>
              <a:cs typeface="Times New Roman" pitchFamily="18" charset="0"/>
            </a:endParaRPr>
          </a:p>
          <a:p>
            <a:pPr algn="just">
              <a:buFontTx/>
              <a:buNone/>
            </a:pPr>
            <a:r>
              <a:rPr lang="en-US" altLang="zh-CN" b="1" smtClean="0">
                <a:cs typeface="Times New Roman" pitchFamily="18" charset="0"/>
              </a:rPr>
              <a:t>}a;					 }b;</a:t>
            </a:r>
            <a:endParaRPr lang="en-US" altLang="zh-CN" b="1" smtClean="0">
              <a:latin typeface="宋体" pitchFamily="2" charset="-122"/>
              <a:cs typeface="Times New Roman" pitchFamily="18" charset="0"/>
            </a:endParaRPr>
          </a:p>
          <a:p>
            <a:pPr algn="just">
              <a:buFontTx/>
              <a:buNone/>
            </a:pPr>
            <a:r>
              <a:rPr lang="zh-CN" altLang="en-US" b="1" smtClean="0">
                <a:solidFill>
                  <a:srgbClr val="00FF00"/>
                </a:solidFill>
                <a:latin typeface="宋体" pitchFamily="2" charset="-122"/>
              </a:rPr>
              <a:t>对齐：</a:t>
            </a:r>
            <a:r>
              <a:rPr lang="en-US" altLang="zh-CN" b="1" smtClean="0">
                <a:solidFill>
                  <a:srgbClr val="00FF00"/>
                </a:solidFill>
              </a:rPr>
              <a:t>char : 1, long : 4, double : 4</a:t>
            </a:r>
            <a:endParaRPr lang="zh-CN" altLang="en-US" b="1" smtClean="0">
              <a:solidFill>
                <a:srgbClr val="00FF00"/>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52400" y="228600"/>
            <a:ext cx="8839200" cy="1143000"/>
          </a:xfrm>
        </p:spPr>
        <p:txBody>
          <a:bodyPr/>
          <a:lstStyle/>
          <a:p>
            <a:r>
              <a:rPr lang="zh-CN" altLang="en-US" b="1" smtClean="0"/>
              <a:t>例    题    </a:t>
            </a:r>
            <a:r>
              <a:rPr lang="en-US" altLang="zh-CN" b="1" smtClean="0"/>
              <a:t>4</a:t>
            </a:r>
          </a:p>
        </p:txBody>
      </p:sp>
      <p:sp>
        <p:nvSpPr>
          <p:cNvPr id="131075"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sz="2800" b="1" smtClean="0">
                <a:latin typeface="宋体" pitchFamily="2" charset="-122"/>
              </a:rPr>
              <a:t>因为常量串</a:t>
            </a:r>
            <a:r>
              <a:rPr lang="zh-CN" altLang="en-US" sz="2800" b="1" smtClean="0"/>
              <a:t>“12345”和“</a:t>
            </a:r>
            <a:r>
              <a:rPr lang="en-US" altLang="zh-CN" sz="2800" b="1" smtClean="0"/>
              <a:t>abcdefghij”</a:t>
            </a:r>
            <a:r>
              <a:rPr lang="zh-CN" altLang="en-US" sz="2800" b="1" smtClean="0">
                <a:latin typeface="宋体" pitchFamily="2" charset="-122"/>
              </a:rPr>
              <a:t>连续分配在常数区</a:t>
            </a:r>
            <a:endParaRPr lang="zh-CN" altLang="en-US" sz="2800" b="1" smtClean="0"/>
          </a:p>
          <a:p>
            <a:pPr algn="just">
              <a:spcBef>
                <a:spcPct val="0"/>
              </a:spcBef>
              <a:buFontTx/>
              <a:buNone/>
            </a:pPr>
            <a:r>
              <a:rPr lang="zh-CN" altLang="en-US" sz="2800" b="1" smtClean="0"/>
              <a:t>执行前：</a:t>
            </a:r>
          </a:p>
          <a:p>
            <a:pPr algn="just">
              <a:spcBef>
                <a:spcPct val="0"/>
              </a:spcBef>
              <a:buFontTx/>
              <a:buNone/>
            </a:pPr>
            <a:r>
              <a:rPr lang="zh-CN" altLang="en-US" sz="2800" b="1" smtClean="0">
                <a:cs typeface="Times New Roman" pitchFamily="18" charset="0"/>
              </a:rPr>
              <a:t>		1 2 3 4 5 \0 </a:t>
            </a:r>
            <a:r>
              <a:rPr lang="en-US" altLang="zh-CN" sz="2800" b="1" smtClean="0">
                <a:cs typeface="Times New Roman" pitchFamily="18" charset="0"/>
              </a:rPr>
              <a:t>a b c d e f g h i j \0</a:t>
            </a:r>
            <a:endParaRPr lang="en-US" altLang="zh-CN" sz="2800" b="1" smtClean="0">
              <a:latin typeface="宋体" pitchFamily="2" charset="-122"/>
            </a:endParaRPr>
          </a:p>
          <a:p>
            <a:pPr algn="just">
              <a:spcBef>
                <a:spcPct val="0"/>
              </a:spcBef>
              <a:buFontTx/>
              <a:buNone/>
            </a:pPr>
            <a:r>
              <a:rPr lang="en-US" altLang="zh-CN" sz="2800" b="1" smtClean="0">
                <a:sym typeface="Symbol" pitchFamily="18" charset="2"/>
              </a:rPr>
              <a:t>		</a:t>
            </a:r>
            <a:r>
              <a:rPr lang="en-US" altLang="zh-CN" sz="2800" b="1" smtClean="0">
                <a:cs typeface="Times New Roman" pitchFamily="18" charset="0"/>
              </a:rPr>
              <a:t>	         </a:t>
            </a:r>
            <a:r>
              <a:rPr lang="en-US" altLang="zh-CN" sz="2800" b="1" smtClean="0">
                <a:sym typeface="Symbol" pitchFamily="18" charset="2"/>
              </a:rPr>
              <a:t></a:t>
            </a:r>
            <a:endParaRPr lang="en-US" altLang="zh-CN" sz="2800" b="1" smtClean="0">
              <a:latin typeface="宋体" pitchFamily="2" charset="-122"/>
            </a:endParaRPr>
          </a:p>
          <a:p>
            <a:pPr algn="just">
              <a:spcBef>
                <a:spcPct val="0"/>
              </a:spcBef>
              <a:buFontTx/>
              <a:buNone/>
            </a:pPr>
            <a:r>
              <a:rPr lang="en-US" altLang="zh-CN" sz="2800" b="1" smtClean="0"/>
              <a:t>		cp1	         cp2</a:t>
            </a:r>
          </a:p>
          <a:p>
            <a:pPr algn="just">
              <a:spcBef>
                <a:spcPct val="0"/>
              </a:spcBef>
              <a:buFontTx/>
              <a:buNone/>
            </a:pPr>
            <a:endParaRPr lang="zh-CN" altLang="en-US" sz="2800" b="1" smtClean="0"/>
          </a:p>
          <a:p>
            <a:pPr algn="just">
              <a:spcBef>
                <a:spcPct val="0"/>
              </a:spcBef>
              <a:buFontTx/>
              <a:buNone/>
            </a:pPr>
            <a:r>
              <a:rPr lang="zh-CN" altLang="en-US" sz="2800" b="1" smtClean="0">
                <a:latin typeface="宋体" pitchFamily="2" charset="-122"/>
              </a:rPr>
              <a:t>执行后</a:t>
            </a:r>
            <a:r>
              <a:rPr lang="zh-CN" altLang="en-US" sz="2800" b="1" smtClean="0"/>
              <a:t>：</a:t>
            </a:r>
          </a:p>
          <a:p>
            <a:pPr algn="just">
              <a:spcBef>
                <a:spcPct val="0"/>
              </a:spcBef>
              <a:buFontTx/>
              <a:buNone/>
            </a:pPr>
            <a:r>
              <a:rPr lang="en-US" altLang="zh-CN" sz="2800" b="1" smtClean="0"/>
              <a:t>		</a:t>
            </a:r>
            <a:r>
              <a:rPr lang="en-US" altLang="zh-CN" sz="2800" b="1" smtClean="0">
                <a:cs typeface="Times New Roman" pitchFamily="18" charset="0"/>
              </a:rPr>
              <a:t>a b c d e f g h i j \0 f g h i j \0</a:t>
            </a:r>
            <a:endParaRPr lang="en-US" altLang="zh-CN" sz="2800" b="1" smtClean="0">
              <a:latin typeface="宋体" pitchFamily="2" charset="-122"/>
            </a:endParaRPr>
          </a:p>
          <a:p>
            <a:pPr algn="just">
              <a:spcBef>
                <a:spcPct val="0"/>
              </a:spcBef>
              <a:buFontTx/>
              <a:buNone/>
            </a:pPr>
            <a:r>
              <a:rPr lang="en-US" altLang="zh-CN" sz="2800" b="1" smtClean="0">
                <a:sym typeface="Symbol" pitchFamily="18" charset="2"/>
              </a:rPr>
              <a:t>		</a:t>
            </a:r>
            <a:r>
              <a:rPr lang="en-US" altLang="zh-CN" sz="2800" b="1" smtClean="0">
                <a:cs typeface="Times New Roman" pitchFamily="18" charset="0"/>
              </a:rPr>
              <a:t>	       </a:t>
            </a:r>
            <a:r>
              <a:rPr lang="en-US" altLang="zh-CN" sz="2800" b="1" smtClean="0">
                <a:sym typeface="Symbol" pitchFamily="18" charset="2"/>
              </a:rPr>
              <a:t></a:t>
            </a:r>
            <a:endParaRPr lang="en-US" altLang="zh-CN" sz="2800" b="1" smtClean="0">
              <a:latin typeface="宋体" pitchFamily="2" charset="-122"/>
            </a:endParaRPr>
          </a:p>
          <a:p>
            <a:pPr algn="just">
              <a:spcBef>
                <a:spcPct val="0"/>
              </a:spcBef>
              <a:buFontTx/>
              <a:buNone/>
            </a:pPr>
            <a:r>
              <a:rPr lang="en-US" altLang="zh-CN" sz="2800" b="1" smtClean="0"/>
              <a:t>		cp1	       cp2</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400" y="228600"/>
            <a:ext cx="8839200" cy="1143000"/>
          </a:xfrm>
        </p:spPr>
        <p:txBody>
          <a:bodyPr/>
          <a:lstStyle/>
          <a:p>
            <a:r>
              <a:rPr lang="zh-CN" altLang="en-US" b="1" smtClean="0"/>
              <a:t>例    题    </a:t>
            </a:r>
            <a:r>
              <a:rPr lang="en-US" altLang="zh-CN" b="1" smtClean="0"/>
              <a:t>4</a:t>
            </a:r>
          </a:p>
        </p:txBody>
      </p:sp>
      <p:sp>
        <p:nvSpPr>
          <p:cNvPr id="132099" name="Rectangle 3"/>
          <p:cNvSpPr>
            <a:spLocks noGrp="1" noChangeArrowheads="1"/>
          </p:cNvSpPr>
          <p:nvPr>
            <p:ph idx="1"/>
          </p:nvPr>
        </p:nvSpPr>
        <p:spPr>
          <a:xfrm>
            <a:off x="287338" y="1438275"/>
            <a:ext cx="8564562" cy="5399088"/>
          </a:xfrm>
          <a:noFill/>
        </p:spPr>
        <p:txBody>
          <a:bodyPr/>
          <a:lstStyle/>
          <a:p>
            <a:pPr algn="just">
              <a:spcBef>
                <a:spcPct val="0"/>
              </a:spcBef>
              <a:buFontTx/>
              <a:buNone/>
            </a:pPr>
            <a:r>
              <a:rPr lang="zh-CN" altLang="en-US" sz="2800" b="1" smtClean="0">
                <a:latin typeface="宋体" pitchFamily="2" charset="-122"/>
              </a:rPr>
              <a:t>因为常量串</a:t>
            </a:r>
            <a:r>
              <a:rPr lang="zh-CN" altLang="en-US" sz="2800" b="1" smtClean="0"/>
              <a:t>“12345”和“</a:t>
            </a:r>
            <a:r>
              <a:rPr lang="en-US" altLang="zh-CN" sz="2800" b="1" smtClean="0"/>
              <a:t>abcdefghij”</a:t>
            </a:r>
            <a:r>
              <a:rPr lang="zh-CN" altLang="en-US" sz="2800" b="1" smtClean="0">
                <a:latin typeface="宋体" pitchFamily="2" charset="-122"/>
              </a:rPr>
              <a:t>连续分配在常数区</a:t>
            </a:r>
            <a:endParaRPr lang="zh-CN" altLang="en-US" sz="2800" b="1" smtClean="0"/>
          </a:p>
          <a:p>
            <a:pPr algn="just">
              <a:spcBef>
                <a:spcPct val="0"/>
              </a:spcBef>
              <a:buFontTx/>
              <a:buNone/>
            </a:pPr>
            <a:r>
              <a:rPr lang="zh-CN" altLang="en-US" sz="2800" b="1" smtClean="0"/>
              <a:t>执行前：</a:t>
            </a:r>
          </a:p>
          <a:p>
            <a:pPr algn="just">
              <a:spcBef>
                <a:spcPct val="0"/>
              </a:spcBef>
              <a:buFontTx/>
              <a:buNone/>
            </a:pPr>
            <a:r>
              <a:rPr lang="zh-CN" altLang="en-US" sz="2800" b="1" smtClean="0">
                <a:cs typeface="Times New Roman" pitchFamily="18" charset="0"/>
              </a:rPr>
              <a:t>		1 2 3 4 5 \0 </a:t>
            </a:r>
            <a:r>
              <a:rPr lang="en-US" altLang="zh-CN" sz="2800" b="1" smtClean="0">
                <a:cs typeface="Times New Roman" pitchFamily="18" charset="0"/>
              </a:rPr>
              <a:t>a b c d e f g h i j \0</a:t>
            </a:r>
            <a:endParaRPr lang="en-US" altLang="zh-CN" sz="2800" b="1" smtClean="0">
              <a:latin typeface="宋体" pitchFamily="2" charset="-122"/>
            </a:endParaRPr>
          </a:p>
          <a:p>
            <a:pPr algn="just">
              <a:spcBef>
                <a:spcPct val="0"/>
              </a:spcBef>
              <a:buFontTx/>
              <a:buNone/>
            </a:pPr>
            <a:r>
              <a:rPr lang="en-US" altLang="zh-CN" sz="2800" b="1" smtClean="0">
                <a:sym typeface="Symbol" pitchFamily="18" charset="2"/>
              </a:rPr>
              <a:t>		</a:t>
            </a:r>
            <a:r>
              <a:rPr lang="en-US" altLang="zh-CN" sz="2800" b="1" smtClean="0">
                <a:cs typeface="Times New Roman" pitchFamily="18" charset="0"/>
              </a:rPr>
              <a:t>	         </a:t>
            </a:r>
            <a:r>
              <a:rPr lang="en-US" altLang="zh-CN" sz="2800" b="1" smtClean="0">
                <a:sym typeface="Symbol" pitchFamily="18" charset="2"/>
              </a:rPr>
              <a:t></a:t>
            </a:r>
            <a:endParaRPr lang="en-US" altLang="zh-CN" sz="2800" b="1" smtClean="0">
              <a:latin typeface="宋体" pitchFamily="2" charset="-122"/>
            </a:endParaRPr>
          </a:p>
          <a:p>
            <a:pPr algn="just">
              <a:spcBef>
                <a:spcPct val="0"/>
              </a:spcBef>
              <a:buFontTx/>
              <a:buNone/>
            </a:pPr>
            <a:r>
              <a:rPr lang="en-US" altLang="zh-CN" sz="2800" b="1" smtClean="0"/>
              <a:t>		cp1	         cp2</a:t>
            </a:r>
          </a:p>
          <a:p>
            <a:pPr algn="just">
              <a:spcBef>
                <a:spcPct val="0"/>
              </a:spcBef>
              <a:buFontTx/>
              <a:buNone/>
            </a:pPr>
            <a:endParaRPr lang="zh-CN" altLang="en-US" sz="2800" b="1" smtClean="0"/>
          </a:p>
          <a:p>
            <a:pPr algn="just">
              <a:spcBef>
                <a:spcPct val="0"/>
              </a:spcBef>
              <a:buFontTx/>
              <a:buNone/>
            </a:pPr>
            <a:r>
              <a:rPr lang="zh-CN" altLang="en-US" sz="2800" b="1" smtClean="0">
                <a:latin typeface="宋体" pitchFamily="2" charset="-122"/>
              </a:rPr>
              <a:t>执行后</a:t>
            </a:r>
            <a:r>
              <a:rPr lang="zh-CN" altLang="en-US" sz="2800" b="1" smtClean="0"/>
              <a:t>：</a:t>
            </a:r>
          </a:p>
          <a:p>
            <a:pPr algn="just">
              <a:spcBef>
                <a:spcPct val="0"/>
              </a:spcBef>
              <a:buFontTx/>
              <a:buNone/>
            </a:pPr>
            <a:r>
              <a:rPr lang="en-US" altLang="zh-CN" sz="2800" b="1" smtClean="0"/>
              <a:t>		</a:t>
            </a:r>
            <a:r>
              <a:rPr lang="en-US" altLang="zh-CN" sz="2800" b="1" smtClean="0">
                <a:cs typeface="Times New Roman" pitchFamily="18" charset="0"/>
              </a:rPr>
              <a:t>a b c d e f g h i j \0 f g h i j \0</a:t>
            </a:r>
            <a:endParaRPr lang="en-US" altLang="zh-CN" sz="2800" b="1" smtClean="0">
              <a:latin typeface="宋体" pitchFamily="2" charset="-122"/>
            </a:endParaRPr>
          </a:p>
          <a:p>
            <a:pPr algn="just">
              <a:spcBef>
                <a:spcPct val="0"/>
              </a:spcBef>
              <a:buFontTx/>
              <a:buNone/>
            </a:pPr>
            <a:r>
              <a:rPr lang="en-US" altLang="zh-CN" sz="2800" b="1" smtClean="0">
                <a:sym typeface="Symbol" pitchFamily="18" charset="2"/>
              </a:rPr>
              <a:t>		</a:t>
            </a:r>
            <a:r>
              <a:rPr lang="en-US" altLang="zh-CN" sz="2800" b="1" smtClean="0">
                <a:cs typeface="Times New Roman" pitchFamily="18" charset="0"/>
              </a:rPr>
              <a:t>	       </a:t>
            </a:r>
            <a:r>
              <a:rPr lang="en-US" altLang="zh-CN" sz="2800" b="1" smtClean="0">
                <a:sym typeface="Symbol" pitchFamily="18" charset="2"/>
              </a:rPr>
              <a:t></a:t>
            </a:r>
            <a:endParaRPr lang="en-US" altLang="zh-CN" sz="2800" b="1" smtClean="0">
              <a:latin typeface="宋体" pitchFamily="2" charset="-122"/>
            </a:endParaRPr>
          </a:p>
          <a:p>
            <a:pPr algn="just">
              <a:spcBef>
                <a:spcPct val="0"/>
              </a:spcBef>
              <a:buFontTx/>
              <a:buNone/>
            </a:pPr>
            <a:r>
              <a:rPr lang="en-US" altLang="zh-CN" sz="2800" b="1" smtClean="0"/>
              <a:t>		cp1	       cp2</a:t>
            </a:r>
          </a:p>
          <a:p>
            <a:pPr algn="just">
              <a:spcBef>
                <a:spcPct val="0"/>
              </a:spcBef>
              <a:buFontTx/>
              <a:buNone/>
            </a:pPr>
            <a:r>
              <a:rPr lang="zh-CN" altLang="en-US" sz="2800" b="1" smtClean="0">
                <a:latin typeface="宋体" pitchFamily="2" charset="-122"/>
              </a:rPr>
              <a:t>现在的编译器大都把程序中的串常量单独存放在只读</a:t>
            </a:r>
          </a:p>
          <a:p>
            <a:pPr algn="just">
              <a:spcBef>
                <a:spcPct val="0"/>
              </a:spcBef>
              <a:buFontTx/>
              <a:buNone/>
            </a:pPr>
            <a:r>
              <a:rPr lang="zh-CN" altLang="en-US" sz="2800" b="1" smtClean="0">
                <a:latin typeface="宋体" pitchFamily="2" charset="-122"/>
              </a:rPr>
              <a:t>数据段中，因此运行时会报错</a:t>
            </a:r>
            <a:endParaRPr lang="zh-CN" altLang="en-US" sz="2800" b="1"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52400" y="228600"/>
            <a:ext cx="8839200" cy="838200"/>
          </a:xfrm>
        </p:spPr>
        <p:txBody>
          <a:bodyPr/>
          <a:lstStyle/>
          <a:p>
            <a:r>
              <a:rPr lang="zh-CN" altLang="en-US" b="1" smtClean="0"/>
              <a:t>例    题    5</a:t>
            </a:r>
          </a:p>
        </p:txBody>
      </p:sp>
      <p:sp>
        <p:nvSpPr>
          <p:cNvPr id="133123"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func(i,j,f,e) </a:t>
            </a:r>
          </a:p>
          <a:p>
            <a:pPr algn="just">
              <a:lnSpc>
                <a:spcPct val="95000"/>
              </a:lnSpc>
              <a:spcBef>
                <a:spcPct val="0"/>
              </a:spcBef>
              <a:buFontTx/>
              <a:buNone/>
            </a:pPr>
            <a:r>
              <a:rPr lang="en-US" altLang="zh-CN" sz="2800" b="1" smtClean="0">
                <a:cs typeface="Times New Roman" pitchFamily="18" charset="0"/>
              </a:rPr>
              <a:t>short i,j; float 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short i1,j1; float f1,e1;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printf(&amp;i,&amp;j,&amp;f,&amp;e);</a:t>
            </a:r>
          </a:p>
          <a:p>
            <a:pPr algn="just">
              <a:lnSpc>
                <a:spcPct val="95000"/>
              </a:lnSpc>
              <a:spcBef>
                <a:spcPct val="0"/>
              </a:spcBef>
              <a:buFontTx/>
              <a:buNone/>
            </a:pPr>
            <a:r>
              <a:rPr lang="en-US" altLang="zh-CN" sz="2800" b="1" smtClean="0">
                <a:cs typeface="Times New Roman" pitchFamily="18" charset="0"/>
              </a:rPr>
              <a:t>    </a:t>
            </a:r>
            <a:r>
              <a:rPr lang="en-US" altLang="zh-CN" sz="2800" b="1" smtClean="0"/>
              <a:t>printf(&amp;i1,&amp;j1,&amp;f1,&amp;e1);</a:t>
            </a:r>
            <a:r>
              <a:rPr lang="en-US" altLang="zh-CN" sz="2800" b="1" smtClean="0">
                <a:cs typeface="Times New Roman" pitchFamily="18" charset="0"/>
              </a:rPr>
              <a:t> </a:t>
            </a: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cs typeface="Times New Roman" pitchFamily="18" charset="0"/>
              </a:rPr>
              <a:t>main()</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short i,j; float 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func(i,j,f,e);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solidFill>
                  <a:srgbClr val="00FF00"/>
                </a:solidFill>
                <a:cs typeface="Times New Roman" pitchFamily="18" charset="0"/>
              </a:rPr>
              <a:t>Address of i,j,f,e =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36,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42,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44,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54</a:t>
            </a:r>
            <a:r>
              <a:rPr lang="en-US" altLang="zh-CN" sz="2800" b="1" smtClean="0">
                <a:solidFill>
                  <a:srgbClr val="00FF00"/>
                </a:solidFill>
              </a:rPr>
              <a:t>（</a:t>
            </a:r>
            <a:r>
              <a:rPr lang="zh-CN" altLang="en-US" sz="2800" b="1" smtClean="0">
                <a:solidFill>
                  <a:srgbClr val="00FF00"/>
                </a:solidFill>
              </a:rPr>
              <a:t>八进制数）</a:t>
            </a:r>
            <a:endParaRPr lang="en-US" altLang="zh-CN" sz="2800" b="1" smtClean="0">
              <a:solidFill>
                <a:srgbClr val="00FF00"/>
              </a:solidFill>
              <a:latin typeface="宋体" pitchFamily="2" charset="-122"/>
            </a:endParaRPr>
          </a:p>
          <a:p>
            <a:pPr algn="just">
              <a:lnSpc>
                <a:spcPct val="95000"/>
              </a:lnSpc>
              <a:spcBef>
                <a:spcPct val="0"/>
              </a:spcBef>
              <a:buFontTx/>
              <a:buNone/>
            </a:pPr>
            <a:r>
              <a:rPr lang="en-US" altLang="zh-CN" sz="2800" b="1" smtClean="0">
                <a:solidFill>
                  <a:srgbClr val="00FF00"/>
                </a:solidFill>
              </a:rPr>
              <a:t>Address of i1,j1,f1,e1 = </a:t>
            </a:r>
            <a:r>
              <a:rPr lang="en-US" altLang="zh-CN" sz="2800" b="1" smtClean="0">
                <a:solidFill>
                  <a:srgbClr val="00FF00"/>
                </a:solidFill>
                <a:latin typeface="Courier New" pitchFamily="49" charset="0"/>
              </a:rPr>
              <a:t>…</a:t>
            </a:r>
            <a:r>
              <a:rPr lang="en-US" altLang="zh-CN" sz="2800" b="1" smtClean="0">
                <a:solidFill>
                  <a:srgbClr val="00FF00"/>
                </a:solidFill>
              </a:rPr>
              <a:t>26</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24</a:t>
            </a:r>
            <a:r>
              <a:rPr lang="en-GB" altLang="zh-CN" sz="2800" b="1" smtClean="0">
                <a:solidFill>
                  <a:srgbClr val="00FF00"/>
                </a:solidFill>
              </a:rPr>
              <a:t>, </a:t>
            </a:r>
            <a:r>
              <a:rPr lang="en-US" altLang="zh-CN" sz="2800" b="1" smtClean="0">
                <a:solidFill>
                  <a:srgbClr val="00FF00"/>
                </a:solidFill>
              </a:rPr>
              <a:t> </a:t>
            </a:r>
            <a:r>
              <a:rPr lang="en-US" altLang="zh-CN" sz="2800" b="1" smtClean="0">
                <a:solidFill>
                  <a:srgbClr val="00FF00"/>
                </a:solidFill>
                <a:latin typeface="Courier New" pitchFamily="49" charset="0"/>
              </a:rPr>
              <a:t>…</a:t>
            </a:r>
            <a:r>
              <a:rPr lang="en-US" altLang="zh-CN" sz="2800" b="1" smtClean="0">
                <a:solidFill>
                  <a:srgbClr val="00FF00"/>
                </a:solidFill>
              </a:rPr>
              <a:t>20</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14</a:t>
            </a:r>
            <a:r>
              <a:rPr lang="en-US" altLang="zh-CN" sz="2800" b="1" smtClean="0">
                <a:cs typeface="Times New Roman" pitchFamily="18" charset="0"/>
              </a:rPr>
              <a:t> </a:t>
            </a:r>
            <a:endParaRPr lang="zh-CN" altLang="en-US" sz="2800" b="1" smtClean="0">
              <a:cs typeface="Times New Roman"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400" y="228600"/>
            <a:ext cx="8839200" cy="838200"/>
          </a:xfrm>
        </p:spPr>
        <p:txBody>
          <a:bodyPr/>
          <a:lstStyle/>
          <a:p>
            <a:r>
              <a:rPr lang="zh-CN" altLang="en-US" b="1" smtClean="0"/>
              <a:t>例    题    5</a:t>
            </a:r>
          </a:p>
        </p:txBody>
      </p:sp>
      <p:sp>
        <p:nvSpPr>
          <p:cNvPr id="134147"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func(i,j,f,e) 			</a:t>
            </a:r>
            <a:r>
              <a:rPr lang="en-US" altLang="zh-CN" sz="2800" b="1" smtClean="0">
                <a:solidFill>
                  <a:srgbClr val="00FF00"/>
                </a:solidFill>
              </a:rPr>
              <a:t>Sizes of short, int, long, float,</a:t>
            </a:r>
            <a:r>
              <a:rPr lang="en-US" altLang="zh-CN" sz="2800" b="1" smtClean="0"/>
              <a:t> </a:t>
            </a:r>
          </a:p>
          <a:p>
            <a:pPr algn="just">
              <a:lnSpc>
                <a:spcPct val="95000"/>
              </a:lnSpc>
              <a:spcBef>
                <a:spcPct val="0"/>
              </a:spcBef>
              <a:buFontTx/>
              <a:buNone/>
            </a:pPr>
            <a:r>
              <a:rPr lang="en-US" altLang="zh-CN" sz="2800" b="1" smtClean="0">
                <a:cs typeface="Times New Roman" pitchFamily="18" charset="0"/>
              </a:rPr>
              <a:t>short i,j; float f,e;		</a:t>
            </a:r>
            <a:r>
              <a:rPr lang="en-US" altLang="zh-CN" sz="2800" b="1" smtClean="0">
                <a:solidFill>
                  <a:srgbClr val="00FF00"/>
                </a:solidFill>
              </a:rPr>
              <a:t>double = 2, 4, 4, 4, 8</a:t>
            </a:r>
            <a:r>
              <a:rPr lang="en-US" altLang="zh-CN"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solidFill>
                  <a:srgbClr val="00FF00"/>
                </a:solidFill>
              </a:rPr>
              <a:t>（</a:t>
            </a:r>
            <a:r>
              <a:rPr lang="zh-CN" altLang="en-US" sz="2800" b="1" smtClean="0">
                <a:solidFill>
                  <a:srgbClr val="00FF00"/>
                </a:solidFill>
              </a:rPr>
              <a:t>在</a:t>
            </a:r>
            <a:r>
              <a:rPr lang="en-US" altLang="zh-CN" sz="2800" b="1" smtClean="0">
                <a:solidFill>
                  <a:srgbClr val="00FF00"/>
                </a:solidFill>
              </a:rPr>
              <a:t>SPARC/SUN</a:t>
            </a:r>
            <a:r>
              <a:rPr lang="zh-CN" altLang="en-US" sz="2800" b="1" smtClean="0">
                <a:solidFill>
                  <a:srgbClr val="00FF00"/>
                </a:solidFill>
              </a:rPr>
              <a:t>工作站上）</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short i1,j1; float f1,e1;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printf(&amp;i,&amp;j,&amp;f,&amp;e);</a:t>
            </a:r>
          </a:p>
          <a:p>
            <a:pPr algn="just">
              <a:lnSpc>
                <a:spcPct val="95000"/>
              </a:lnSpc>
              <a:spcBef>
                <a:spcPct val="0"/>
              </a:spcBef>
              <a:buFontTx/>
              <a:buNone/>
            </a:pPr>
            <a:r>
              <a:rPr lang="en-US" altLang="zh-CN" sz="2800" b="1" smtClean="0">
                <a:cs typeface="Times New Roman" pitchFamily="18" charset="0"/>
              </a:rPr>
              <a:t>    </a:t>
            </a:r>
            <a:r>
              <a:rPr lang="en-US" altLang="zh-CN" sz="2800" b="1" smtClean="0"/>
              <a:t>printf(&amp;i1,&amp;j1,&amp;f1,&amp;e1);</a:t>
            </a:r>
            <a:r>
              <a:rPr lang="en-US" altLang="zh-CN" sz="2800" b="1" smtClean="0">
                <a:cs typeface="Times New Roman" pitchFamily="18" charset="0"/>
              </a:rPr>
              <a:t> </a:t>
            </a: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cs typeface="Times New Roman" pitchFamily="18" charset="0"/>
              </a:rPr>
              <a:t>main() </a:t>
            </a:r>
          </a:p>
          <a:p>
            <a:pPr algn="just">
              <a:lnSpc>
                <a:spcPct val="95000"/>
              </a:lnSpc>
              <a:spcBef>
                <a:spcPct val="0"/>
              </a:spcBef>
              <a:buFontTx/>
              <a:buNone/>
            </a:pPr>
            <a:r>
              <a:rPr lang="en-US" altLang="zh-CN"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short i,j; float 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func(i,j,f,e);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solidFill>
                  <a:srgbClr val="00FF00"/>
                </a:solidFill>
                <a:cs typeface="Times New Roman" pitchFamily="18" charset="0"/>
              </a:rPr>
              <a:t>Address of i,j,f,e =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36,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42,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44,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54</a:t>
            </a:r>
            <a:r>
              <a:rPr lang="en-US" altLang="zh-CN" sz="2800" b="1" smtClean="0">
                <a:solidFill>
                  <a:srgbClr val="00FF00"/>
                </a:solidFill>
              </a:rPr>
              <a:t>（</a:t>
            </a:r>
            <a:r>
              <a:rPr lang="zh-CN" altLang="en-US" sz="2800" b="1" smtClean="0">
                <a:solidFill>
                  <a:srgbClr val="00FF00"/>
                </a:solidFill>
              </a:rPr>
              <a:t>八进制数）</a:t>
            </a:r>
            <a:endParaRPr lang="zh-CN" altLang="en-US" sz="2800" b="1" smtClean="0">
              <a:solidFill>
                <a:srgbClr val="00FF00"/>
              </a:solidFill>
              <a:latin typeface="宋体" pitchFamily="2" charset="-122"/>
            </a:endParaRPr>
          </a:p>
          <a:p>
            <a:pPr algn="just">
              <a:lnSpc>
                <a:spcPct val="95000"/>
              </a:lnSpc>
              <a:spcBef>
                <a:spcPct val="0"/>
              </a:spcBef>
              <a:buFontTx/>
              <a:buNone/>
            </a:pPr>
            <a:r>
              <a:rPr lang="en-US" altLang="zh-CN" sz="2800" b="1" smtClean="0">
                <a:solidFill>
                  <a:srgbClr val="00FF00"/>
                </a:solidFill>
              </a:rPr>
              <a:t>Address of i1,j1,f1,e1 = </a:t>
            </a:r>
            <a:r>
              <a:rPr lang="en-US" altLang="zh-CN" sz="2800" b="1" smtClean="0">
                <a:solidFill>
                  <a:srgbClr val="00FF00"/>
                </a:solidFill>
                <a:latin typeface="Courier New" pitchFamily="49" charset="0"/>
              </a:rPr>
              <a:t>…</a:t>
            </a:r>
            <a:r>
              <a:rPr lang="en-US" altLang="zh-CN" sz="2800" b="1" smtClean="0">
                <a:solidFill>
                  <a:srgbClr val="00FF00"/>
                </a:solidFill>
              </a:rPr>
              <a:t>26</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24</a:t>
            </a:r>
            <a:r>
              <a:rPr lang="en-GB" altLang="zh-CN" sz="2800" b="1" smtClean="0">
                <a:solidFill>
                  <a:srgbClr val="00FF00"/>
                </a:solidFill>
              </a:rPr>
              <a:t>, </a:t>
            </a:r>
            <a:r>
              <a:rPr lang="en-US" altLang="zh-CN" sz="2800" b="1" smtClean="0">
                <a:solidFill>
                  <a:srgbClr val="00FF00"/>
                </a:solidFill>
              </a:rPr>
              <a:t> </a:t>
            </a:r>
            <a:r>
              <a:rPr lang="en-US" altLang="zh-CN" sz="2800" b="1" smtClean="0">
                <a:solidFill>
                  <a:srgbClr val="00FF00"/>
                </a:solidFill>
                <a:latin typeface="Courier New" pitchFamily="49" charset="0"/>
              </a:rPr>
              <a:t>…</a:t>
            </a:r>
            <a:r>
              <a:rPr lang="en-US" altLang="zh-CN" sz="2800" b="1" smtClean="0">
                <a:solidFill>
                  <a:srgbClr val="00FF00"/>
                </a:solidFill>
              </a:rPr>
              <a:t>20</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14</a:t>
            </a:r>
            <a:endParaRPr lang="zh-CN" altLang="en-US" sz="2800" b="1" smtClean="0">
              <a:solidFill>
                <a:srgbClr val="00FF00"/>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52400" y="228600"/>
            <a:ext cx="8839200" cy="838200"/>
          </a:xfrm>
        </p:spPr>
        <p:txBody>
          <a:bodyPr/>
          <a:lstStyle/>
          <a:p>
            <a:r>
              <a:rPr lang="zh-CN" altLang="en-US" b="1" smtClean="0"/>
              <a:t>例    题    5</a:t>
            </a:r>
          </a:p>
        </p:txBody>
      </p:sp>
      <p:sp>
        <p:nvSpPr>
          <p:cNvPr id="135171" name="Rectangle 3"/>
          <p:cNvSpPr>
            <a:spLocks noGrp="1" noChangeArrowheads="1"/>
          </p:cNvSpPr>
          <p:nvPr>
            <p:ph idx="1"/>
          </p:nvPr>
        </p:nvSpPr>
        <p:spPr>
          <a:xfrm>
            <a:off x="287338" y="990600"/>
            <a:ext cx="8564562" cy="5867400"/>
          </a:xfrm>
          <a:noFill/>
        </p:spPr>
        <p:txBody>
          <a:bodyPr/>
          <a:lstStyle/>
          <a:p>
            <a:pPr algn="just">
              <a:lnSpc>
                <a:spcPct val="95000"/>
              </a:lnSpc>
              <a:spcBef>
                <a:spcPct val="0"/>
              </a:spcBef>
              <a:buFontTx/>
              <a:buNone/>
            </a:pPr>
            <a:r>
              <a:rPr lang="en-US" altLang="zh-CN" sz="2800" b="1" smtClean="0"/>
              <a:t>func(i,j,f,e) 			</a:t>
            </a:r>
            <a:r>
              <a:rPr lang="en-US" altLang="zh-CN" sz="2800" b="1" smtClean="0">
                <a:solidFill>
                  <a:srgbClr val="00FF00"/>
                </a:solidFill>
              </a:rPr>
              <a:t>Sizes of short, int, long, float,</a:t>
            </a:r>
            <a:r>
              <a:rPr lang="en-US" altLang="zh-CN" sz="2800" b="1" smtClean="0"/>
              <a:t> </a:t>
            </a:r>
          </a:p>
          <a:p>
            <a:pPr algn="just">
              <a:lnSpc>
                <a:spcPct val="95000"/>
              </a:lnSpc>
              <a:spcBef>
                <a:spcPct val="0"/>
              </a:spcBef>
              <a:buFontTx/>
              <a:buNone/>
            </a:pPr>
            <a:r>
              <a:rPr lang="en-US" altLang="zh-CN" sz="2800" b="1" smtClean="0">
                <a:cs typeface="Times New Roman" pitchFamily="18" charset="0"/>
              </a:rPr>
              <a:t>short i,j; float f,e;		</a:t>
            </a:r>
            <a:r>
              <a:rPr lang="en-US" altLang="zh-CN" sz="2800" b="1" smtClean="0">
                <a:solidFill>
                  <a:srgbClr val="00FF00"/>
                </a:solidFill>
              </a:rPr>
              <a:t>double = 2, 4, 4, 4, 8</a:t>
            </a:r>
            <a:r>
              <a:rPr lang="en-US" altLang="zh-CN" sz="2800" b="1" smtClean="0"/>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en-US" altLang="zh-CN" sz="2800" b="1" smtClean="0">
                <a:solidFill>
                  <a:srgbClr val="00FF00"/>
                </a:solidFill>
              </a:rPr>
              <a:t>（</a:t>
            </a:r>
            <a:r>
              <a:rPr lang="zh-CN" altLang="en-US" sz="2800" b="1" smtClean="0">
                <a:solidFill>
                  <a:srgbClr val="00FF00"/>
                </a:solidFill>
              </a:rPr>
              <a:t>在</a:t>
            </a:r>
            <a:r>
              <a:rPr lang="en-US" altLang="zh-CN" sz="2800" b="1" smtClean="0">
                <a:solidFill>
                  <a:srgbClr val="00FF00"/>
                </a:solidFill>
              </a:rPr>
              <a:t>SPARC/SUN</a:t>
            </a:r>
            <a:r>
              <a:rPr lang="zh-CN" altLang="en-US" sz="2800" b="1" smtClean="0">
                <a:solidFill>
                  <a:srgbClr val="00FF00"/>
                </a:solidFill>
              </a:rPr>
              <a:t>工作站上）</a:t>
            </a:r>
            <a:endParaRPr lang="en-US" altLang="zh-CN" sz="2800" b="1" smtClean="0">
              <a:solidFill>
                <a:srgbClr val="00FF00"/>
              </a:solidFill>
              <a:latin typeface="宋体" pitchFamily="2" charset="-122"/>
            </a:endParaRPr>
          </a:p>
          <a:p>
            <a:pPr algn="just">
              <a:lnSpc>
                <a:spcPct val="95000"/>
              </a:lnSpc>
              <a:spcBef>
                <a:spcPct val="0"/>
              </a:spcBef>
              <a:buFontTx/>
              <a:buNone/>
            </a:pPr>
            <a:r>
              <a:rPr lang="en-US" altLang="zh-CN" sz="2800" b="1" smtClean="0">
                <a:cs typeface="Times New Roman" pitchFamily="18" charset="0"/>
              </a:rPr>
              <a:t>    short i1,j1; float f1,e1;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printf(&amp;i,&amp;j,&amp;f,&amp;e);</a:t>
            </a:r>
          </a:p>
          <a:p>
            <a:pPr algn="just">
              <a:lnSpc>
                <a:spcPct val="95000"/>
              </a:lnSpc>
              <a:spcBef>
                <a:spcPct val="0"/>
              </a:spcBef>
              <a:buFontTx/>
              <a:buNone/>
            </a:pPr>
            <a:r>
              <a:rPr lang="en-US" altLang="zh-CN" sz="2800" b="1" smtClean="0">
                <a:cs typeface="Times New Roman" pitchFamily="18" charset="0"/>
              </a:rPr>
              <a:t>    </a:t>
            </a:r>
            <a:r>
              <a:rPr lang="en-US" altLang="zh-CN" sz="2800" b="1" smtClean="0"/>
              <a:t>printf(&amp;i1,&amp;j1,&amp;f1,&amp;e1);</a:t>
            </a:r>
            <a:r>
              <a:rPr lang="en-US" altLang="zh-CN" sz="2800" b="1" smtClean="0">
                <a:cs typeface="Times New Roman" pitchFamily="18" charset="0"/>
              </a:rPr>
              <a:t> </a:t>
            </a: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cs typeface="Times New Roman" pitchFamily="18" charset="0"/>
              </a:rPr>
              <a:t>main()		        </a:t>
            </a:r>
            <a:r>
              <a:rPr lang="zh-CN" altLang="en-US" sz="2800" b="1" smtClean="0">
                <a:solidFill>
                  <a:srgbClr val="00FF00"/>
                </a:solidFill>
                <a:latin typeface="宋体" pitchFamily="2" charset="-122"/>
              </a:rPr>
              <a:t>为什么</a:t>
            </a:r>
            <a:r>
              <a:rPr lang="zh-CN" altLang="en-GB" sz="2800" b="1" smtClean="0">
                <a:solidFill>
                  <a:srgbClr val="00FF00"/>
                </a:solidFill>
                <a:latin typeface="宋体" pitchFamily="2" charset="-122"/>
              </a:rPr>
              <a:t>4个形式参数</a:t>
            </a:r>
            <a:r>
              <a:rPr lang="en-US" altLang="zh-CN" sz="2800" b="1" smtClean="0">
                <a:solidFill>
                  <a:srgbClr val="00FF00"/>
                </a:solidFill>
              </a:rPr>
              <a:t>i,j</a:t>
            </a:r>
            <a:r>
              <a:rPr lang="en-GB" altLang="zh-CN" sz="2800" b="1" smtClean="0">
                <a:solidFill>
                  <a:srgbClr val="00FF00"/>
                </a:solidFill>
              </a:rPr>
              <a:t>,</a:t>
            </a:r>
            <a:r>
              <a:rPr lang="en-US" altLang="zh-CN" sz="2800" b="1" smtClean="0">
                <a:solidFill>
                  <a:srgbClr val="00FF00"/>
                </a:solidFill>
              </a:rPr>
              <a:t>f,e</a:t>
            </a:r>
            <a:r>
              <a:rPr lang="zh-CN" altLang="en-US" sz="2800" b="1" smtClean="0">
                <a:solidFill>
                  <a:srgbClr val="00FF00"/>
                </a:solidFill>
              </a:rPr>
              <a:t>的地址</a:t>
            </a:r>
            <a:endParaRPr lang="zh-CN" altLang="en-US" sz="2800" b="1" smtClean="0">
              <a:solidFill>
                <a:srgbClr val="00FF00"/>
              </a:solidFill>
              <a:latin typeface="宋体" pitchFamily="2" charset="-122"/>
            </a:endParaRPr>
          </a:p>
          <a:p>
            <a:pPr algn="just">
              <a:lnSpc>
                <a:spcPct val="95000"/>
              </a:lnSpc>
              <a:spcBef>
                <a:spcPct val="0"/>
              </a:spcBef>
              <a:buFontTx/>
              <a:buNone/>
            </a:pPr>
            <a:r>
              <a:rPr lang="en-US" altLang="zh-CN" sz="2800" b="1" smtClean="0">
                <a:cs typeface="Times New Roman" pitchFamily="18" charset="0"/>
              </a:rPr>
              <a:t>{				        </a:t>
            </a:r>
            <a:r>
              <a:rPr lang="zh-CN" altLang="en-US" sz="2800" b="1" smtClean="0">
                <a:solidFill>
                  <a:srgbClr val="00FF00"/>
                </a:solidFill>
              </a:rPr>
              <a:t>间隔和它们类型的大小不一致</a:t>
            </a:r>
            <a:r>
              <a:rPr lang="zh-CN" altLang="en-US" sz="2800" b="1" smtClean="0">
                <a:cs typeface="Times New Roman" pitchFamily="18" charset="0"/>
              </a:rPr>
              <a:t> </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short i,j; float 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    func(i,j,f,e);</a:t>
            </a:r>
            <a:endParaRPr lang="en-US" altLang="zh-CN" sz="2800" b="1" smtClean="0">
              <a:latin typeface="宋体" pitchFamily="2" charset="-122"/>
            </a:endParaRPr>
          </a:p>
          <a:p>
            <a:pPr algn="just">
              <a:lnSpc>
                <a:spcPct val="95000"/>
              </a:lnSpc>
              <a:spcBef>
                <a:spcPct val="0"/>
              </a:spcBef>
              <a:buFontTx/>
              <a:buNone/>
            </a:pPr>
            <a:r>
              <a:rPr lang="en-US" altLang="zh-CN" sz="2800" b="1" smtClean="0">
                <a:cs typeface="Times New Roman" pitchFamily="18" charset="0"/>
              </a:rPr>
              <a:t>}</a:t>
            </a:r>
          </a:p>
          <a:p>
            <a:pPr algn="just">
              <a:lnSpc>
                <a:spcPct val="95000"/>
              </a:lnSpc>
              <a:spcBef>
                <a:spcPct val="0"/>
              </a:spcBef>
              <a:buFontTx/>
              <a:buNone/>
            </a:pPr>
            <a:r>
              <a:rPr lang="en-US" altLang="zh-CN" sz="2800" b="1" smtClean="0">
                <a:solidFill>
                  <a:srgbClr val="00FF00"/>
                </a:solidFill>
                <a:cs typeface="Times New Roman" pitchFamily="18" charset="0"/>
              </a:rPr>
              <a:t>Address of i,j,f,e =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36,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42,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44,  </a:t>
            </a:r>
            <a:r>
              <a:rPr lang="en-US" altLang="zh-CN" sz="2800" b="1" smtClean="0">
                <a:solidFill>
                  <a:srgbClr val="00FF00"/>
                </a:solidFill>
                <a:latin typeface="Courier New" pitchFamily="49" charset="0"/>
                <a:cs typeface="Times New Roman" pitchFamily="18" charset="0"/>
              </a:rPr>
              <a:t>…</a:t>
            </a:r>
            <a:r>
              <a:rPr lang="en-US" altLang="zh-CN" sz="2800" b="1" smtClean="0">
                <a:solidFill>
                  <a:srgbClr val="00FF00"/>
                </a:solidFill>
                <a:cs typeface="Times New Roman" pitchFamily="18" charset="0"/>
              </a:rPr>
              <a:t>54</a:t>
            </a:r>
            <a:r>
              <a:rPr lang="en-US" altLang="zh-CN" sz="2800" b="1" smtClean="0">
                <a:solidFill>
                  <a:srgbClr val="00FF00"/>
                </a:solidFill>
              </a:rPr>
              <a:t>（</a:t>
            </a:r>
            <a:r>
              <a:rPr lang="zh-CN" altLang="en-US" sz="2800" b="1" smtClean="0">
                <a:solidFill>
                  <a:srgbClr val="00FF00"/>
                </a:solidFill>
              </a:rPr>
              <a:t>八进制数）</a:t>
            </a:r>
            <a:endParaRPr lang="zh-CN" altLang="en-US" sz="2800" b="1" smtClean="0">
              <a:solidFill>
                <a:srgbClr val="00FF00"/>
              </a:solidFill>
              <a:latin typeface="宋体" pitchFamily="2" charset="-122"/>
            </a:endParaRPr>
          </a:p>
          <a:p>
            <a:pPr algn="just">
              <a:lnSpc>
                <a:spcPct val="95000"/>
              </a:lnSpc>
              <a:spcBef>
                <a:spcPct val="0"/>
              </a:spcBef>
              <a:buFontTx/>
              <a:buNone/>
            </a:pPr>
            <a:r>
              <a:rPr lang="en-US" altLang="zh-CN" sz="2800" b="1" smtClean="0">
                <a:solidFill>
                  <a:srgbClr val="00FF00"/>
                </a:solidFill>
              </a:rPr>
              <a:t>Address of i1,j1,f1,e1 = </a:t>
            </a:r>
            <a:r>
              <a:rPr lang="en-US" altLang="zh-CN" sz="2800" b="1" smtClean="0">
                <a:solidFill>
                  <a:srgbClr val="00FF00"/>
                </a:solidFill>
                <a:latin typeface="Courier New" pitchFamily="49" charset="0"/>
              </a:rPr>
              <a:t>…</a:t>
            </a:r>
            <a:r>
              <a:rPr lang="en-US" altLang="zh-CN" sz="2800" b="1" smtClean="0">
                <a:solidFill>
                  <a:srgbClr val="00FF00"/>
                </a:solidFill>
              </a:rPr>
              <a:t>26</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24</a:t>
            </a:r>
            <a:r>
              <a:rPr lang="en-GB" altLang="zh-CN" sz="2800" b="1" smtClean="0">
                <a:solidFill>
                  <a:srgbClr val="00FF00"/>
                </a:solidFill>
              </a:rPr>
              <a:t>, </a:t>
            </a:r>
            <a:r>
              <a:rPr lang="en-US" altLang="zh-CN" sz="2800" b="1" smtClean="0">
                <a:solidFill>
                  <a:srgbClr val="00FF00"/>
                </a:solidFill>
              </a:rPr>
              <a:t> </a:t>
            </a:r>
            <a:r>
              <a:rPr lang="en-US" altLang="zh-CN" sz="2800" b="1" smtClean="0">
                <a:solidFill>
                  <a:srgbClr val="00FF00"/>
                </a:solidFill>
                <a:latin typeface="Courier New" pitchFamily="49" charset="0"/>
              </a:rPr>
              <a:t>…</a:t>
            </a:r>
            <a:r>
              <a:rPr lang="en-US" altLang="zh-CN" sz="2800" b="1" smtClean="0">
                <a:solidFill>
                  <a:srgbClr val="00FF00"/>
                </a:solidFill>
              </a:rPr>
              <a:t>20</a:t>
            </a:r>
            <a:r>
              <a:rPr lang="en-GB" altLang="zh-CN" sz="2800" b="1" smtClean="0">
                <a:solidFill>
                  <a:srgbClr val="00FF00"/>
                </a:solidFill>
              </a:rPr>
              <a:t>,  </a:t>
            </a:r>
            <a:r>
              <a:rPr lang="en-GB" altLang="zh-CN" sz="2800" b="1" smtClean="0">
                <a:solidFill>
                  <a:srgbClr val="00FF00"/>
                </a:solidFill>
                <a:latin typeface="Courier New" pitchFamily="49" charset="0"/>
              </a:rPr>
              <a:t>…</a:t>
            </a:r>
            <a:r>
              <a:rPr lang="en-US" altLang="zh-CN" sz="2800" b="1" smtClean="0">
                <a:solidFill>
                  <a:srgbClr val="00FF00"/>
                </a:solidFill>
              </a:rPr>
              <a:t>14</a:t>
            </a:r>
            <a:endParaRPr lang="zh-CN" altLang="en-US" sz="2800" b="1" smtClean="0">
              <a:solidFill>
                <a:srgbClr val="00FF00"/>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52400" y="228600"/>
            <a:ext cx="8839200" cy="838200"/>
          </a:xfrm>
        </p:spPr>
        <p:txBody>
          <a:bodyPr/>
          <a:lstStyle/>
          <a:p>
            <a:r>
              <a:rPr lang="zh-CN" altLang="en-US" b="1" smtClean="0"/>
              <a:t>例    题    5</a:t>
            </a:r>
          </a:p>
        </p:txBody>
      </p:sp>
      <p:sp>
        <p:nvSpPr>
          <p:cNvPr id="1503235" name="Rectangle 3"/>
          <p:cNvSpPr>
            <a:spLocks noGrp="1" noChangeArrowheads="1"/>
          </p:cNvSpPr>
          <p:nvPr>
            <p:ph idx="1"/>
          </p:nvPr>
        </p:nvSpPr>
        <p:spPr>
          <a:xfrm>
            <a:off x="287338" y="990600"/>
            <a:ext cx="8564562" cy="5867400"/>
          </a:xfrm>
        </p:spPr>
        <p:txBody>
          <a:bodyPr/>
          <a:lstStyle/>
          <a:p>
            <a:pPr algn="just">
              <a:spcBef>
                <a:spcPct val="30000"/>
              </a:spcBef>
              <a:defRPr/>
            </a:pPr>
            <a:r>
              <a:rPr lang="zh-CN" altLang="en-GB" sz="2800" b="1" dirty="0" smtClean="0"/>
              <a:t>当用传统的参数声明方式时，</a:t>
            </a:r>
            <a:r>
              <a:rPr lang="zh-CN" altLang="en-GB" sz="2800" b="1" dirty="0" smtClean="0">
                <a:latin typeface="宋体" charset="-122"/>
              </a:rPr>
              <a:t>编译器不</a:t>
            </a:r>
            <a:r>
              <a:rPr lang="zh-CN" altLang="en-US" sz="2800" b="1" dirty="0" smtClean="0">
                <a:latin typeface="宋体" charset="-122"/>
              </a:rPr>
              <a:t>检查</a:t>
            </a:r>
            <a:r>
              <a:rPr lang="zh-CN" altLang="en-GB" sz="2800" b="1" dirty="0" smtClean="0">
                <a:latin typeface="宋体" charset="-122"/>
              </a:rPr>
              <a:t>实参和形参的个数和类型是否一致，由程序员自己</a:t>
            </a:r>
            <a:r>
              <a:rPr lang="zh-CN" altLang="en-US" sz="2800" b="1" dirty="0" smtClean="0">
                <a:latin typeface="宋体" charset="-122"/>
              </a:rPr>
              <a:t>负责</a:t>
            </a:r>
            <a:endParaRPr lang="zh-CN" altLang="en-US" sz="2800" b="1" dirty="0" smtClean="0"/>
          </a:p>
          <a:p>
            <a:pPr algn="just">
              <a:spcBef>
                <a:spcPct val="30000"/>
              </a:spcBef>
              <a:defRPr/>
            </a:pPr>
            <a:r>
              <a:rPr lang="zh-CN" altLang="en-GB" sz="2800" b="1" dirty="0" smtClean="0">
                <a:latin typeface="宋体" charset="-122"/>
              </a:rPr>
              <a:t>但对形参和实参是不同的整型，或不同的实型</a:t>
            </a:r>
            <a:endParaRPr lang="en-US" altLang="zh-CN" sz="2800" b="1" dirty="0" smtClean="0">
              <a:latin typeface="宋体" charset="-122"/>
            </a:endParaRPr>
          </a:p>
          <a:p>
            <a:pPr marL="0" indent="0" algn="just">
              <a:spcBef>
                <a:spcPct val="30000"/>
              </a:spcBef>
              <a:buFontTx/>
              <a:buNone/>
              <a:defRPr/>
            </a:pPr>
            <a:r>
              <a:rPr lang="en-US" altLang="zh-CN" sz="2800" b="1" dirty="0" smtClean="0">
                <a:latin typeface="宋体" charset="-122"/>
              </a:rPr>
              <a:t>    </a:t>
            </a:r>
            <a:r>
              <a:rPr lang="zh-CN" altLang="en-US" sz="2800" b="1" dirty="0" smtClean="0">
                <a:latin typeface="宋体" charset="-122"/>
              </a:rPr>
              <a:t>－ </a:t>
            </a:r>
            <a:r>
              <a:rPr lang="zh-CN" altLang="en-GB" sz="2800" b="1" dirty="0" smtClean="0">
                <a:latin typeface="宋体" charset="-122"/>
              </a:rPr>
              <a:t>编译器试图保证运行时能得到正确结果</a:t>
            </a:r>
            <a:endParaRPr lang="en-GB" altLang="zh-CN" sz="2800" b="1" dirty="0" smtClean="0">
              <a:latin typeface="宋体" charset="-122"/>
            </a:endParaRPr>
          </a:p>
          <a:p>
            <a:pPr marL="0" indent="0" algn="just">
              <a:spcBef>
                <a:spcPct val="30000"/>
              </a:spcBef>
              <a:buFontTx/>
              <a:buNone/>
              <a:defRPr/>
            </a:pPr>
            <a:r>
              <a:rPr lang="en-GB" altLang="zh-CN" sz="2800" b="1" dirty="0" smtClean="0">
                <a:latin typeface="宋体" charset="-122"/>
              </a:rPr>
              <a:t>    </a:t>
            </a:r>
            <a:r>
              <a:rPr lang="zh-CN" altLang="en-US" sz="2800" b="1" dirty="0" smtClean="0">
                <a:latin typeface="宋体" charset="-122"/>
              </a:rPr>
              <a:t>－ </a:t>
            </a:r>
            <a:r>
              <a:rPr lang="zh-CN" altLang="en-GB" sz="2800" b="1" dirty="0" smtClean="0">
                <a:latin typeface="宋体" charset="-122"/>
              </a:rPr>
              <a:t>条件是</a:t>
            </a:r>
            <a:r>
              <a:rPr lang="zh-CN" altLang="en-US" sz="2800" b="1" dirty="0" smtClean="0">
                <a:latin typeface="宋体" charset="-122"/>
              </a:rPr>
              <a:t>：若需数据类型转换时，</a:t>
            </a:r>
            <a:r>
              <a:rPr lang="zh-CN" altLang="en-GB" sz="2800" b="1" dirty="0" smtClean="0">
                <a:latin typeface="宋体" charset="-122"/>
              </a:rPr>
              <a:t>不出现溢出</a:t>
            </a:r>
            <a:endParaRPr lang="en-US" altLang="zh-CN" sz="2800" b="1" dirty="0" smtClean="0">
              <a:latin typeface="宋体" charset="-122"/>
            </a:endParaRPr>
          </a:p>
          <a:p>
            <a:pPr algn="just">
              <a:spcBef>
                <a:spcPct val="30000"/>
              </a:spcBef>
              <a:defRPr/>
            </a:pPr>
            <a:r>
              <a:rPr lang="zh-CN" altLang="en-US" sz="2800" b="1" dirty="0" smtClean="0">
                <a:latin typeface="宋体" charset="-122"/>
              </a:rPr>
              <a:t>编译器的做法</a:t>
            </a:r>
            <a:endParaRPr lang="zh-CN" altLang="en-US" sz="2800" b="1" dirty="0" smtClean="0"/>
          </a:p>
          <a:p>
            <a:pPr marL="0" indent="0" algn="just">
              <a:spcBef>
                <a:spcPct val="30000"/>
              </a:spcBef>
              <a:buFontTx/>
              <a:buNone/>
              <a:defRPr/>
            </a:pPr>
            <a:r>
              <a:rPr lang="zh-CN" altLang="en-GB" sz="2800" b="1" dirty="0" smtClean="0">
                <a:latin typeface="宋体" charset="-122"/>
              </a:rPr>
              <a:t>    </a:t>
            </a:r>
            <a:r>
              <a:rPr lang="zh-CN" altLang="en-US" sz="2800" b="1" dirty="0" smtClean="0">
                <a:latin typeface="宋体" charset="-122"/>
              </a:rPr>
              <a:t>－ 把</a:t>
            </a:r>
            <a:r>
              <a:rPr lang="zh-CN" altLang="en-GB" sz="2800" b="1" dirty="0" smtClean="0">
                <a:latin typeface="宋体" charset="-122"/>
              </a:rPr>
              <a:t>整型或实型数据分别提升到</a:t>
            </a:r>
            <a:r>
              <a:rPr lang="en-GB" altLang="zh-CN" sz="2800" b="1" dirty="0" smtClean="0"/>
              <a:t>long</a:t>
            </a:r>
            <a:r>
              <a:rPr lang="zh-CN" altLang="en-GB" sz="2800" b="1" dirty="0" smtClean="0">
                <a:latin typeface="宋体" charset="-122"/>
              </a:rPr>
              <a:t>和</a:t>
            </a:r>
            <a:r>
              <a:rPr lang="en-GB" altLang="zh-CN" sz="2800" b="1" dirty="0" smtClean="0"/>
              <a:t>double</a:t>
            </a:r>
            <a:r>
              <a:rPr lang="zh-CN" altLang="en-GB" sz="2800" b="1" dirty="0" smtClean="0">
                <a:latin typeface="宋体" charset="-122"/>
              </a:rPr>
              <a:t>类</a:t>
            </a:r>
            <a:endParaRPr lang="en-US" altLang="zh-CN" sz="2800" b="1" dirty="0" smtClean="0">
              <a:latin typeface="宋体" charset="-122"/>
            </a:endParaRPr>
          </a:p>
          <a:p>
            <a:pPr marL="0" indent="0" algn="just">
              <a:spcBef>
                <a:spcPts val="0"/>
              </a:spcBef>
              <a:buFontTx/>
              <a:buNone/>
              <a:defRPr/>
            </a:pPr>
            <a:r>
              <a:rPr lang="en-US" altLang="zh-CN" sz="2800" b="1" dirty="0" smtClean="0">
                <a:latin typeface="宋体" charset="-122"/>
              </a:rPr>
              <a:t>       </a:t>
            </a:r>
            <a:r>
              <a:rPr lang="zh-CN" altLang="en-GB" sz="2800" b="1" dirty="0" smtClean="0">
                <a:latin typeface="宋体" charset="-122"/>
              </a:rPr>
              <a:t>型的数据</a:t>
            </a:r>
            <a:r>
              <a:rPr lang="zh-CN" altLang="en-US" sz="2800" b="1" dirty="0" smtClean="0">
                <a:latin typeface="宋体" charset="-122"/>
              </a:rPr>
              <a:t>，</a:t>
            </a:r>
            <a:r>
              <a:rPr lang="zh-CN" altLang="en-GB" sz="2800" b="1" dirty="0" smtClean="0">
                <a:latin typeface="宋体" charset="-122"/>
              </a:rPr>
              <a:t>再传递到被调用函数</a:t>
            </a:r>
          </a:p>
          <a:p>
            <a:pPr marL="0" indent="0" algn="just">
              <a:spcBef>
                <a:spcPct val="30000"/>
              </a:spcBef>
              <a:buFontTx/>
              <a:buNone/>
              <a:defRPr/>
            </a:pPr>
            <a:r>
              <a:rPr lang="zh-CN" altLang="en-GB" sz="2800" b="1" dirty="0" smtClean="0">
                <a:latin typeface="宋体" charset="-122"/>
              </a:rPr>
              <a:t>    </a:t>
            </a:r>
            <a:r>
              <a:rPr lang="zh-CN" altLang="en-US" sz="2800" b="1" dirty="0" smtClean="0">
                <a:latin typeface="宋体" charset="-122"/>
              </a:rPr>
              <a:t>－ </a:t>
            </a:r>
            <a:r>
              <a:rPr lang="zh-CN" altLang="en-GB" sz="2800" b="1" dirty="0" smtClean="0">
                <a:latin typeface="宋体" charset="-122"/>
              </a:rPr>
              <a:t>被调用函数根据形参所声明的类型，决定是</a:t>
            </a:r>
            <a:endParaRPr lang="en-US" altLang="zh-CN" sz="2800" b="1" dirty="0" smtClean="0">
              <a:latin typeface="宋体" charset="-122"/>
            </a:endParaRPr>
          </a:p>
          <a:p>
            <a:pPr marL="0" indent="0" algn="just">
              <a:spcBef>
                <a:spcPts val="0"/>
              </a:spcBef>
              <a:buFontTx/>
              <a:buNone/>
              <a:defRPr/>
            </a:pPr>
            <a:r>
              <a:rPr lang="en-US" altLang="zh-CN" sz="2800" b="1" dirty="0" smtClean="0">
                <a:latin typeface="宋体" charset="-122"/>
              </a:rPr>
              <a:t>       </a:t>
            </a:r>
            <a:r>
              <a:rPr lang="zh-CN" altLang="en-GB" sz="2800" b="1" dirty="0" smtClean="0">
                <a:latin typeface="宋体" charset="-122"/>
              </a:rPr>
              <a:t>否要将</a:t>
            </a:r>
            <a:r>
              <a:rPr lang="zh-CN" altLang="en-US" sz="2800" b="1" dirty="0" smtClean="0">
                <a:latin typeface="宋体" charset="-122"/>
              </a:rPr>
              <a:t>传来的</a:t>
            </a:r>
            <a:r>
              <a:rPr lang="zh-CN" altLang="en-GB" sz="2800" b="1" dirty="0" smtClean="0">
                <a:latin typeface="宋体" charset="-122"/>
              </a:rPr>
              <a:t>实参向低级别类型转换</a:t>
            </a:r>
            <a:endParaRPr lang="en-US" altLang="zh-CN" sz="2800" b="1" dirty="0" smtClean="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3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3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32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32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3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32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032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03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52400" y="228600"/>
            <a:ext cx="8839200" cy="838200"/>
          </a:xfrm>
        </p:spPr>
        <p:txBody>
          <a:bodyPr/>
          <a:lstStyle/>
          <a:p>
            <a:r>
              <a:rPr lang="zh-CN" altLang="en-US" b="1" smtClean="0"/>
              <a:t>例    题    5</a:t>
            </a:r>
          </a:p>
        </p:txBody>
      </p:sp>
      <p:grpSp>
        <p:nvGrpSpPr>
          <p:cNvPr id="137219" name="Group 32"/>
          <p:cNvGrpSpPr>
            <a:grpSpLocks/>
          </p:cNvGrpSpPr>
          <p:nvPr/>
        </p:nvGrpSpPr>
        <p:grpSpPr bwMode="auto">
          <a:xfrm>
            <a:off x="152400" y="1219200"/>
            <a:ext cx="8645525" cy="2362200"/>
            <a:chOff x="96" y="768"/>
            <a:chExt cx="5446" cy="1488"/>
          </a:xfrm>
        </p:grpSpPr>
        <p:sp>
          <p:nvSpPr>
            <p:cNvPr id="137235" name="Rectangle 9"/>
            <p:cNvSpPr>
              <a:spLocks noChangeArrowheads="1"/>
            </p:cNvSpPr>
            <p:nvPr/>
          </p:nvSpPr>
          <p:spPr bwMode="auto">
            <a:xfrm>
              <a:off x="96" y="1100"/>
              <a:ext cx="864" cy="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低地址</a:t>
              </a:r>
              <a:endParaRPr lang="zh-CN" altLang="en-GB" sz="2800"/>
            </a:p>
            <a:p>
              <a:pPr algn="just"/>
              <a:r>
                <a:rPr lang="zh-CN" altLang="en-GB" sz="2800"/>
                <a:t>放高位</a:t>
              </a:r>
            </a:p>
          </p:txBody>
        </p:sp>
        <p:sp>
          <p:nvSpPr>
            <p:cNvPr id="137236" name="Rectangle 10"/>
            <p:cNvSpPr>
              <a:spLocks noChangeArrowheads="1"/>
            </p:cNvSpPr>
            <p:nvPr/>
          </p:nvSpPr>
          <p:spPr bwMode="auto">
            <a:xfrm>
              <a:off x="4656" y="1104"/>
              <a:ext cx="886"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高地址</a:t>
              </a:r>
            </a:p>
            <a:p>
              <a:pPr algn="just"/>
              <a:r>
                <a:rPr lang="zh-CN" altLang="en-US" sz="2800"/>
                <a:t>放低位</a:t>
              </a:r>
            </a:p>
          </p:txBody>
        </p:sp>
        <p:sp>
          <p:nvSpPr>
            <p:cNvPr id="137237" name="Rectangle 5"/>
            <p:cNvSpPr>
              <a:spLocks noChangeArrowheads="1"/>
            </p:cNvSpPr>
            <p:nvPr/>
          </p:nvSpPr>
          <p:spPr bwMode="auto">
            <a:xfrm>
              <a:off x="951" y="1272"/>
              <a:ext cx="3588" cy="2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38" name="Line 6"/>
            <p:cNvSpPr>
              <a:spLocks noChangeShapeType="1"/>
            </p:cNvSpPr>
            <p:nvPr/>
          </p:nvSpPr>
          <p:spPr bwMode="auto">
            <a:xfrm>
              <a:off x="1863" y="1271"/>
              <a:ext cx="0" cy="2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39" name="Line 7"/>
            <p:cNvSpPr>
              <a:spLocks noChangeShapeType="1"/>
            </p:cNvSpPr>
            <p:nvPr/>
          </p:nvSpPr>
          <p:spPr bwMode="auto">
            <a:xfrm>
              <a:off x="2746" y="1272"/>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40" name="Line 8"/>
            <p:cNvSpPr>
              <a:spLocks noChangeShapeType="1"/>
            </p:cNvSpPr>
            <p:nvPr/>
          </p:nvSpPr>
          <p:spPr bwMode="auto">
            <a:xfrm>
              <a:off x="3685" y="1271"/>
              <a:ext cx="0" cy="2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41" name="AutoShape 11"/>
            <p:cNvSpPr>
              <a:spLocks/>
            </p:cNvSpPr>
            <p:nvPr/>
          </p:nvSpPr>
          <p:spPr bwMode="auto">
            <a:xfrm rot="-5400000">
              <a:off x="3587" y="736"/>
              <a:ext cx="117" cy="1794"/>
            </a:xfrm>
            <a:prstGeom prst="leftBrace">
              <a:avLst>
                <a:gd name="adj1" fmla="val 127778"/>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42" name="Rectangle 12"/>
            <p:cNvSpPr>
              <a:spLocks noChangeArrowheads="1"/>
            </p:cNvSpPr>
            <p:nvPr/>
          </p:nvSpPr>
          <p:spPr bwMode="auto">
            <a:xfrm>
              <a:off x="3408" y="1611"/>
              <a:ext cx="62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short</a:t>
              </a:r>
            </a:p>
          </p:txBody>
        </p:sp>
        <p:sp>
          <p:nvSpPr>
            <p:cNvPr id="137243" name="AutoShape 13"/>
            <p:cNvSpPr>
              <a:spLocks/>
            </p:cNvSpPr>
            <p:nvPr/>
          </p:nvSpPr>
          <p:spPr bwMode="auto">
            <a:xfrm rot="5400000">
              <a:off x="2666" y="-600"/>
              <a:ext cx="169" cy="3589"/>
            </a:xfrm>
            <a:prstGeom prst="leftBrace">
              <a:avLst>
                <a:gd name="adj1" fmla="val 176972"/>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44" name="Rectangle 14"/>
            <p:cNvSpPr>
              <a:spLocks noChangeArrowheads="1"/>
            </p:cNvSpPr>
            <p:nvPr/>
          </p:nvSpPr>
          <p:spPr bwMode="auto">
            <a:xfrm>
              <a:off x="2550" y="768"/>
              <a:ext cx="618"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long</a:t>
              </a:r>
            </a:p>
          </p:txBody>
        </p:sp>
        <p:sp>
          <p:nvSpPr>
            <p:cNvPr id="137245" name="Rectangle 15"/>
            <p:cNvSpPr>
              <a:spLocks noChangeArrowheads="1"/>
            </p:cNvSpPr>
            <p:nvPr/>
          </p:nvSpPr>
          <p:spPr bwMode="auto">
            <a:xfrm>
              <a:off x="1768" y="1919"/>
              <a:ext cx="187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长整型和短整型</a:t>
              </a:r>
            </a:p>
          </p:txBody>
        </p:sp>
      </p:grpSp>
      <p:grpSp>
        <p:nvGrpSpPr>
          <p:cNvPr id="137220" name="Group 34"/>
          <p:cNvGrpSpPr>
            <a:grpSpLocks/>
          </p:cNvGrpSpPr>
          <p:nvPr/>
        </p:nvGrpSpPr>
        <p:grpSpPr bwMode="auto">
          <a:xfrm>
            <a:off x="457200" y="3810000"/>
            <a:ext cx="7924800" cy="2514600"/>
            <a:chOff x="288" y="2400"/>
            <a:chExt cx="4992" cy="1584"/>
          </a:xfrm>
        </p:grpSpPr>
        <p:sp>
          <p:nvSpPr>
            <p:cNvPr id="137221" name="Rectangle 22"/>
            <p:cNvSpPr>
              <a:spLocks noChangeArrowheads="1"/>
            </p:cNvSpPr>
            <p:nvPr/>
          </p:nvSpPr>
          <p:spPr bwMode="auto">
            <a:xfrm>
              <a:off x="1229" y="3289"/>
              <a:ext cx="673"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float</a:t>
              </a:r>
            </a:p>
          </p:txBody>
        </p:sp>
        <p:sp>
          <p:nvSpPr>
            <p:cNvPr id="137222" name="Rectangle 24"/>
            <p:cNvSpPr>
              <a:spLocks noChangeArrowheads="1"/>
            </p:cNvSpPr>
            <p:nvPr/>
          </p:nvSpPr>
          <p:spPr bwMode="auto">
            <a:xfrm>
              <a:off x="2430" y="2400"/>
              <a:ext cx="882"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double</a:t>
              </a:r>
            </a:p>
          </p:txBody>
        </p:sp>
        <p:grpSp>
          <p:nvGrpSpPr>
            <p:cNvPr id="137223" name="Group 33"/>
            <p:cNvGrpSpPr>
              <a:grpSpLocks/>
            </p:cNvGrpSpPr>
            <p:nvPr/>
          </p:nvGrpSpPr>
          <p:grpSpPr bwMode="auto">
            <a:xfrm>
              <a:off x="288" y="2767"/>
              <a:ext cx="4992" cy="595"/>
              <a:chOff x="288" y="2767"/>
              <a:chExt cx="4992" cy="595"/>
            </a:xfrm>
          </p:grpSpPr>
          <p:sp>
            <p:nvSpPr>
              <p:cNvPr id="137225" name="Rectangle 17"/>
              <p:cNvSpPr>
                <a:spLocks noChangeArrowheads="1"/>
              </p:cNvSpPr>
              <p:nvPr/>
            </p:nvSpPr>
            <p:spPr bwMode="auto">
              <a:xfrm>
                <a:off x="288" y="2940"/>
                <a:ext cx="4984" cy="28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26" name="Line 18"/>
              <p:cNvSpPr>
                <a:spLocks noChangeShapeType="1"/>
              </p:cNvSpPr>
              <p:nvPr/>
            </p:nvSpPr>
            <p:spPr bwMode="auto">
              <a:xfrm>
                <a:off x="1554" y="2939"/>
                <a:ext cx="0" cy="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7" name="Line 19"/>
              <p:cNvSpPr>
                <a:spLocks noChangeShapeType="1"/>
              </p:cNvSpPr>
              <p:nvPr/>
            </p:nvSpPr>
            <p:spPr bwMode="auto">
              <a:xfrm>
                <a:off x="2781" y="2940"/>
                <a:ext cx="0" cy="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8" name="Line 20"/>
              <p:cNvSpPr>
                <a:spLocks noChangeShapeType="1"/>
              </p:cNvSpPr>
              <p:nvPr/>
            </p:nvSpPr>
            <p:spPr bwMode="auto">
              <a:xfrm>
                <a:off x="4086" y="2939"/>
                <a:ext cx="0" cy="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9" name="AutoShape 21"/>
              <p:cNvSpPr>
                <a:spLocks/>
              </p:cNvSpPr>
              <p:nvPr/>
            </p:nvSpPr>
            <p:spPr bwMode="auto">
              <a:xfrm rot="-5400000">
                <a:off x="1490" y="2052"/>
                <a:ext cx="126" cy="2493"/>
              </a:xfrm>
              <a:prstGeom prst="leftBrace">
                <a:avLst>
                  <a:gd name="adj1" fmla="val 164881"/>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30" name="AutoShape 23"/>
              <p:cNvSpPr>
                <a:spLocks/>
              </p:cNvSpPr>
              <p:nvPr/>
            </p:nvSpPr>
            <p:spPr bwMode="auto">
              <a:xfrm rot="5400000">
                <a:off x="2698" y="364"/>
                <a:ext cx="180" cy="4985"/>
              </a:xfrm>
              <a:prstGeom prst="leftBrace">
                <a:avLst>
                  <a:gd name="adj1" fmla="val 230787"/>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31" name="Line 25"/>
              <p:cNvSpPr>
                <a:spLocks noChangeShapeType="1"/>
              </p:cNvSpPr>
              <p:nvPr/>
            </p:nvSpPr>
            <p:spPr bwMode="auto">
              <a:xfrm>
                <a:off x="882" y="2956"/>
                <a:ext cx="0" cy="27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32" name="Line 26"/>
              <p:cNvSpPr>
                <a:spLocks noChangeShapeType="1"/>
              </p:cNvSpPr>
              <p:nvPr/>
            </p:nvSpPr>
            <p:spPr bwMode="auto">
              <a:xfrm>
                <a:off x="2148" y="2956"/>
                <a:ext cx="0" cy="27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33" name="Line 27"/>
              <p:cNvSpPr>
                <a:spLocks noChangeShapeType="1"/>
              </p:cNvSpPr>
              <p:nvPr/>
            </p:nvSpPr>
            <p:spPr bwMode="auto">
              <a:xfrm>
                <a:off x="3428" y="2956"/>
                <a:ext cx="0" cy="27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34" name="Line 28"/>
              <p:cNvSpPr>
                <a:spLocks noChangeShapeType="1"/>
              </p:cNvSpPr>
              <p:nvPr/>
            </p:nvSpPr>
            <p:spPr bwMode="auto">
              <a:xfrm>
                <a:off x="4666" y="2942"/>
                <a:ext cx="0" cy="27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7224" name="Rectangle 29"/>
            <p:cNvSpPr>
              <a:spLocks noChangeArrowheads="1"/>
            </p:cNvSpPr>
            <p:nvPr/>
          </p:nvSpPr>
          <p:spPr bwMode="auto">
            <a:xfrm>
              <a:off x="1185" y="3623"/>
              <a:ext cx="3007"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双精度型和浮点型</a:t>
              </a:r>
            </a:p>
          </p:txBody>
        </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52400" y="228600"/>
            <a:ext cx="8839200" cy="838200"/>
          </a:xfrm>
        </p:spPr>
        <p:txBody>
          <a:bodyPr/>
          <a:lstStyle/>
          <a:p>
            <a:r>
              <a:rPr lang="zh-CN" altLang="en-US" b="1" smtClean="0"/>
              <a:t>例    题    5</a:t>
            </a:r>
          </a:p>
        </p:txBody>
      </p:sp>
      <p:grpSp>
        <p:nvGrpSpPr>
          <p:cNvPr id="138243" name="Group 64"/>
          <p:cNvGrpSpPr>
            <a:grpSpLocks/>
          </p:cNvGrpSpPr>
          <p:nvPr/>
        </p:nvGrpSpPr>
        <p:grpSpPr bwMode="auto">
          <a:xfrm>
            <a:off x="457200" y="838200"/>
            <a:ext cx="8421688" cy="6019800"/>
            <a:chOff x="288" y="528"/>
            <a:chExt cx="5305" cy="3792"/>
          </a:xfrm>
        </p:grpSpPr>
        <p:grpSp>
          <p:nvGrpSpPr>
            <p:cNvPr id="138244" name="Group 63"/>
            <p:cNvGrpSpPr>
              <a:grpSpLocks/>
            </p:cNvGrpSpPr>
            <p:nvPr/>
          </p:nvGrpSpPr>
          <p:grpSpPr bwMode="auto">
            <a:xfrm>
              <a:off x="2153" y="1070"/>
              <a:ext cx="1119" cy="2788"/>
              <a:chOff x="2153" y="1070"/>
              <a:chExt cx="1119" cy="2788"/>
            </a:xfrm>
          </p:grpSpPr>
          <p:sp>
            <p:nvSpPr>
              <p:cNvPr id="138258" name="Line 31"/>
              <p:cNvSpPr>
                <a:spLocks noChangeShapeType="1"/>
              </p:cNvSpPr>
              <p:nvPr/>
            </p:nvSpPr>
            <p:spPr bwMode="auto">
              <a:xfrm flipH="1">
                <a:off x="2243" y="1070"/>
                <a:ext cx="1" cy="27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9" name="Line 32"/>
              <p:cNvSpPr>
                <a:spLocks noChangeShapeType="1"/>
              </p:cNvSpPr>
              <p:nvPr/>
            </p:nvSpPr>
            <p:spPr bwMode="auto">
              <a:xfrm flipH="1">
                <a:off x="3169" y="1070"/>
                <a:ext cx="2" cy="27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0" name="Line 33"/>
              <p:cNvSpPr>
                <a:spLocks noChangeShapeType="1"/>
              </p:cNvSpPr>
              <p:nvPr/>
            </p:nvSpPr>
            <p:spPr bwMode="auto">
              <a:xfrm>
                <a:off x="2235" y="1469"/>
                <a:ext cx="94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1" name="Line 34"/>
              <p:cNvSpPr>
                <a:spLocks noChangeShapeType="1"/>
              </p:cNvSpPr>
              <p:nvPr/>
            </p:nvSpPr>
            <p:spPr bwMode="auto">
              <a:xfrm>
                <a:off x="2262" y="1660"/>
                <a:ext cx="9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2" name="Line 35"/>
              <p:cNvSpPr>
                <a:spLocks noChangeShapeType="1"/>
              </p:cNvSpPr>
              <p:nvPr/>
            </p:nvSpPr>
            <p:spPr bwMode="auto">
              <a:xfrm>
                <a:off x="2254" y="1867"/>
                <a:ext cx="92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3" name="Line 36"/>
              <p:cNvSpPr>
                <a:spLocks noChangeShapeType="1"/>
              </p:cNvSpPr>
              <p:nvPr/>
            </p:nvSpPr>
            <p:spPr bwMode="auto">
              <a:xfrm>
                <a:off x="2262" y="2058"/>
                <a:ext cx="9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4" name="Line 37"/>
              <p:cNvSpPr>
                <a:spLocks noChangeShapeType="1"/>
              </p:cNvSpPr>
              <p:nvPr/>
            </p:nvSpPr>
            <p:spPr bwMode="auto">
              <a:xfrm>
                <a:off x="2264" y="2249"/>
                <a:ext cx="9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5" name="Line 38"/>
              <p:cNvSpPr>
                <a:spLocks noChangeShapeType="1"/>
              </p:cNvSpPr>
              <p:nvPr/>
            </p:nvSpPr>
            <p:spPr bwMode="auto">
              <a:xfrm>
                <a:off x="2255" y="2647"/>
                <a:ext cx="9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6" name="Line 39"/>
              <p:cNvSpPr>
                <a:spLocks noChangeShapeType="1"/>
              </p:cNvSpPr>
              <p:nvPr/>
            </p:nvSpPr>
            <p:spPr bwMode="auto">
              <a:xfrm>
                <a:off x="2253" y="3046"/>
                <a:ext cx="9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7" name="Line 40"/>
              <p:cNvSpPr>
                <a:spLocks noChangeShapeType="1"/>
              </p:cNvSpPr>
              <p:nvPr/>
            </p:nvSpPr>
            <p:spPr bwMode="auto">
              <a:xfrm>
                <a:off x="2253" y="3444"/>
                <a:ext cx="9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8" name="Line 41"/>
              <p:cNvSpPr>
                <a:spLocks noChangeShapeType="1"/>
              </p:cNvSpPr>
              <p:nvPr/>
            </p:nvSpPr>
            <p:spPr bwMode="auto">
              <a:xfrm>
                <a:off x="2262" y="3842"/>
                <a:ext cx="9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9" name="AutoShape 42"/>
              <p:cNvSpPr>
                <a:spLocks/>
              </p:cNvSpPr>
              <p:nvPr/>
            </p:nvSpPr>
            <p:spPr bwMode="auto">
              <a:xfrm>
                <a:off x="2153" y="1469"/>
                <a:ext cx="82" cy="382"/>
              </a:xfrm>
              <a:prstGeom prst="leftBrace">
                <a:avLst>
                  <a:gd name="adj1" fmla="val 38821"/>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0" name="AutoShape 43"/>
              <p:cNvSpPr>
                <a:spLocks/>
              </p:cNvSpPr>
              <p:nvPr/>
            </p:nvSpPr>
            <p:spPr bwMode="auto">
              <a:xfrm>
                <a:off x="2162" y="1867"/>
                <a:ext cx="82" cy="382"/>
              </a:xfrm>
              <a:prstGeom prst="leftBrace">
                <a:avLst>
                  <a:gd name="adj1" fmla="val 38821"/>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1" name="AutoShape 44"/>
              <p:cNvSpPr>
                <a:spLocks/>
              </p:cNvSpPr>
              <p:nvPr/>
            </p:nvSpPr>
            <p:spPr bwMode="auto">
              <a:xfrm flipH="1">
                <a:off x="2161" y="2265"/>
                <a:ext cx="65" cy="781"/>
              </a:xfrm>
              <a:prstGeom prst="rightBrace">
                <a:avLst>
                  <a:gd name="adj1" fmla="val 100128"/>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2" name="AutoShape 45"/>
              <p:cNvSpPr>
                <a:spLocks/>
              </p:cNvSpPr>
              <p:nvPr/>
            </p:nvSpPr>
            <p:spPr bwMode="auto">
              <a:xfrm flipH="1">
                <a:off x="2161" y="3062"/>
                <a:ext cx="65" cy="780"/>
              </a:xfrm>
              <a:prstGeom prst="rightBrace">
                <a:avLst>
                  <a:gd name="adj1" fmla="val 10000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3" name="AutoShape 46"/>
              <p:cNvSpPr>
                <a:spLocks/>
              </p:cNvSpPr>
              <p:nvPr/>
            </p:nvSpPr>
            <p:spPr bwMode="auto">
              <a:xfrm flipH="1">
                <a:off x="3190" y="3062"/>
                <a:ext cx="82" cy="382"/>
              </a:xfrm>
              <a:prstGeom prst="leftBrace">
                <a:avLst>
                  <a:gd name="adj1" fmla="val 38821"/>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4" name="AutoShape 47"/>
              <p:cNvSpPr>
                <a:spLocks/>
              </p:cNvSpPr>
              <p:nvPr/>
            </p:nvSpPr>
            <p:spPr bwMode="auto">
              <a:xfrm flipH="1">
                <a:off x="3180" y="2265"/>
                <a:ext cx="82" cy="382"/>
              </a:xfrm>
              <a:prstGeom prst="leftBrace">
                <a:avLst>
                  <a:gd name="adj1" fmla="val 38821"/>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5" name="AutoShape 48"/>
              <p:cNvSpPr>
                <a:spLocks/>
              </p:cNvSpPr>
              <p:nvPr/>
            </p:nvSpPr>
            <p:spPr bwMode="auto">
              <a:xfrm>
                <a:off x="3189" y="2058"/>
                <a:ext cx="83" cy="175"/>
              </a:xfrm>
              <a:prstGeom prst="rightBrace">
                <a:avLst>
                  <a:gd name="adj1" fmla="val 1757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76" name="AutoShape 49"/>
              <p:cNvSpPr>
                <a:spLocks/>
              </p:cNvSpPr>
              <p:nvPr/>
            </p:nvSpPr>
            <p:spPr bwMode="auto">
              <a:xfrm>
                <a:off x="3179" y="1676"/>
                <a:ext cx="83" cy="175"/>
              </a:xfrm>
              <a:prstGeom prst="rightBrace">
                <a:avLst>
                  <a:gd name="adj1" fmla="val 1757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8245" name="Rectangle 50"/>
            <p:cNvSpPr>
              <a:spLocks noChangeArrowheads="1"/>
            </p:cNvSpPr>
            <p:nvPr/>
          </p:nvSpPr>
          <p:spPr bwMode="auto">
            <a:xfrm>
              <a:off x="960" y="3264"/>
              <a:ext cx="1237"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e，8</a:t>
              </a:r>
              <a:r>
                <a:rPr lang="zh-CN" altLang="en-US" sz="2800">
                  <a:latin typeface="Arial" charset="0"/>
                </a:rPr>
                <a:t>个字节</a:t>
              </a:r>
              <a:endParaRPr lang="zh-CN" altLang="en-US" sz="2800"/>
            </a:p>
          </p:txBody>
        </p:sp>
        <p:sp>
          <p:nvSpPr>
            <p:cNvPr id="138246" name="Rectangle 51"/>
            <p:cNvSpPr>
              <a:spLocks noChangeArrowheads="1"/>
            </p:cNvSpPr>
            <p:nvPr/>
          </p:nvSpPr>
          <p:spPr bwMode="auto">
            <a:xfrm>
              <a:off x="432" y="528"/>
              <a:ext cx="1346" cy="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在</a:t>
              </a:r>
              <a:r>
                <a:rPr lang="en-US" altLang="zh-CN" sz="2800"/>
                <a:t>main</a:t>
              </a:r>
              <a:r>
                <a:rPr lang="zh-CN" altLang="en-US" sz="2800"/>
                <a:t>函数中参数压栈时的观点</a:t>
              </a:r>
            </a:p>
          </p:txBody>
        </p:sp>
        <p:sp>
          <p:nvSpPr>
            <p:cNvPr id="138247" name="Rectangle 52"/>
            <p:cNvSpPr>
              <a:spLocks noChangeArrowheads="1"/>
            </p:cNvSpPr>
            <p:nvPr/>
          </p:nvSpPr>
          <p:spPr bwMode="auto">
            <a:xfrm>
              <a:off x="3840" y="576"/>
              <a:ext cx="1508" cy="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在</a:t>
              </a:r>
              <a:r>
                <a:rPr lang="en-US" altLang="zh-CN" sz="2800"/>
                <a:t>func</a:t>
              </a:r>
              <a:r>
                <a:rPr lang="zh-CN" altLang="en-US" sz="2800"/>
                <a:t>函数中存取形式参数时的观点</a:t>
              </a:r>
            </a:p>
          </p:txBody>
        </p:sp>
        <p:sp>
          <p:nvSpPr>
            <p:cNvPr id="138248" name="Rectangle 53"/>
            <p:cNvSpPr>
              <a:spLocks noChangeArrowheads="1"/>
            </p:cNvSpPr>
            <p:nvPr/>
          </p:nvSpPr>
          <p:spPr bwMode="auto">
            <a:xfrm>
              <a:off x="3264" y="3072"/>
              <a:ext cx="2329"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4个字节，起始地址54</a:t>
              </a:r>
            </a:p>
          </p:txBody>
        </p:sp>
        <p:sp>
          <p:nvSpPr>
            <p:cNvPr id="138249" name="Rectangle 54"/>
            <p:cNvSpPr>
              <a:spLocks noChangeArrowheads="1"/>
            </p:cNvSpPr>
            <p:nvPr/>
          </p:nvSpPr>
          <p:spPr bwMode="auto">
            <a:xfrm>
              <a:off x="3264" y="2304"/>
              <a:ext cx="2329"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4个字节，起始地址44</a:t>
              </a:r>
            </a:p>
          </p:txBody>
        </p:sp>
        <p:sp>
          <p:nvSpPr>
            <p:cNvPr id="138250" name="Rectangle 55"/>
            <p:cNvSpPr>
              <a:spLocks noChangeArrowheads="1"/>
            </p:cNvSpPr>
            <p:nvPr/>
          </p:nvSpPr>
          <p:spPr bwMode="auto">
            <a:xfrm>
              <a:off x="3264" y="1968"/>
              <a:ext cx="2329"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2个字节，起始地址42</a:t>
              </a:r>
            </a:p>
          </p:txBody>
        </p:sp>
        <p:sp>
          <p:nvSpPr>
            <p:cNvPr id="138251" name="Rectangle 56"/>
            <p:cNvSpPr>
              <a:spLocks noChangeArrowheads="1"/>
            </p:cNvSpPr>
            <p:nvPr/>
          </p:nvSpPr>
          <p:spPr bwMode="auto">
            <a:xfrm>
              <a:off x="3229" y="1586"/>
              <a:ext cx="2291"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2个字节，起始地址36</a:t>
              </a:r>
            </a:p>
          </p:txBody>
        </p:sp>
        <p:sp>
          <p:nvSpPr>
            <p:cNvPr id="138252" name="Rectangle 57"/>
            <p:cNvSpPr>
              <a:spLocks noChangeArrowheads="1"/>
            </p:cNvSpPr>
            <p:nvPr/>
          </p:nvSpPr>
          <p:spPr bwMode="auto">
            <a:xfrm>
              <a:off x="960" y="2496"/>
              <a:ext cx="1237"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f，8</a:t>
              </a:r>
              <a:r>
                <a:rPr lang="zh-CN" altLang="en-US" sz="2800">
                  <a:latin typeface="Arial" charset="0"/>
                </a:rPr>
                <a:t>个字节</a:t>
              </a:r>
              <a:endParaRPr lang="zh-CN" altLang="en-US" sz="2800"/>
            </a:p>
          </p:txBody>
        </p:sp>
        <p:sp>
          <p:nvSpPr>
            <p:cNvPr id="138253" name="Rectangle 58"/>
            <p:cNvSpPr>
              <a:spLocks noChangeArrowheads="1"/>
            </p:cNvSpPr>
            <p:nvPr/>
          </p:nvSpPr>
          <p:spPr bwMode="auto">
            <a:xfrm>
              <a:off x="960" y="1872"/>
              <a:ext cx="1247"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j，4</a:t>
              </a:r>
              <a:r>
                <a:rPr lang="zh-CN" altLang="en-US" sz="2800">
                  <a:latin typeface="Arial" charset="0"/>
                </a:rPr>
                <a:t>个字节</a:t>
              </a:r>
              <a:endParaRPr lang="zh-CN" altLang="en-US" sz="2800"/>
            </a:p>
          </p:txBody>
        </p:sp>
        <p:sp>
          <p:nvSpPr>
            <p:cNvPr id="138254" name="Rectangle 59"/>
            <p:cNvSpPr>
              <a:spLocks noChangeArrowheads="1"/>
            </p:cNvSpPr>
            <p:nvPr/>
          </p:nvSpPr>
          <p:spPr bwMode="auto">
            <a:xfrm>
              <a:off x="960" y="1536"/>
              <a:ext cx="1226"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i，4</a:t>
              </a:r>
              <a:r>
                <a:rPr lang="zh-CN" altLang="en-US" sz="2800">
                  <a:latin typeface="Arial" charset="0"/>
                </a:rPr>
                <a:t>个字节</a:t>
              </a:r>
              <a:endParaRPr lang="zh-CN" altLang="en-US" sz="2800"/>
            </a:p>
          </p:txBody>
        </p:sp>
        <p:sp>
          <p:nvSpPr>
            <p:cNvPr id="138255" name="Line 60"/>
            <p:cNvSpPr>
              <a:spLocks noChangeShapeType="1"/>
            </p:cNvSpPr>
            <p:nvPr/>
          </p:nvSpPr>
          <p:spPr bwMode="auto">
            <a:xfrm flipV="1">
              <a:off x="555" y="1596"/>
              <a:ext cx="0" cy="1274"/>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6" name="Rectangle 61"/>
            <p:cNvSpPr>
              <a:spLocks noChangeArrowheads="1"/>
            </p:cNvSpPr>
            <p:nvPr/>
          </p:nvSpPr>
          <p:spPr bwMode="auto">
            <a:xfrm>
              <a:off x="288" y="2823"/>
              <a:ext cx="606" cy="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栈的增长方向</a:t>
              </a:r>
            </a:p>
          </p:txBody>
        </p:sp>
        <p:sp>
          <p:nvSpPr>
            <p:cNvPr id="138257" name="Rectangle 62"/>
            <p:cNvSpPr>
              <a:spLocks noChangeArrowheads="1"/>
            </p:cNvSpPr>
            <p:nvPr/>
          </p:nvSpPr>
          <p:spPr bwMode="auto">
            <a:xfrm>
              <a:off x="1281" y="3906"/>
              <a:ext cx="294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参数在栈中的情况</a:t>
              </a:r>
            </a:p>
          </p:txBody>
        </p:sp>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52400" y="228600"/>
            <a:ext cx="8839200" cy="1143000"/>
          </a:xfrm>
        </p:spPr>
        <p:txBody>
          <a:bodyPr/>
          <a:lstStyle/>
          <a:p>
            <a:r>
              <a:rPr lang="zh-CN" altLang="en-US" b="1" smtClean="0"/>
              <a:t>例    题    6</a:t>
            </a:r>
          </a:p>
        </p:txBody>
      </p:sp>
      <p:sp>
        <p:nvSpPr>
          <p:cNvPr id="139267" name="Rectangle 3"/>
          <p:cNvSpPr>
            <a:spLocks noGrp="1" noChangeArrowheads="1"/>
          </p:cNvSpPr>
          <p:nvPr>
            <p:ph idx="1"/>
          </p:nvPr>
        </p:nvSpPr>
        <p:spPr>
          <a:xfrm>
            <a:off x="287338" y="1438275"/>
            <a:ext cx="8564562" cy="5038725"/>
          </a:xfrm>
          <a:noFill/>
        </p:spPr>
        <p:txBody>
          <a:bodyPr/>
          <a:lstStyle/>
          <a:p>
            <a:pPr algn="just">
              <a:lnSpc>
                <a:spcPct val="90000"/>
              </a:lnSpc>
              <a:spcBef>
                <a:spcPct val="0"/>
              </a:spcBef>
              <a:buFontTx/>
              <a:buNone/>
            </a:pPr>
            <a:r>
              <a:rPr lang="zh-CN" altLang="en-US" b="1" smtClean="0"/>
              <a:t>	下面程序为什么死循环（在</a:t>
            </a:r>
            <a:r>
              <a:rPr lang="en-US" altLang="zh-CN" b="1" smtClean="0"/>
              <a:t>SPARC/SUN</a:t>
            </a:r>
            <a:r>
              <a:rPr lang="zh-CN" altLang="en-US" b="1" smtClean="0"/>
              <a:t>工作站上） ？</a:t>
            </a:r>
          </a:p>
          <a:p>
            <a:pPr algn="just">
              <a:lnSpc>
                <a:spcPct val="90000"/>
              </a:lnSpc>
              <a:spcBef>
                <a:spcPct val="0"/>
              </a:spcBef>
              <a:buFontTx/>
              <a:buNone/>
            </a:pPr>
            <a:r>
              <a:rPr lang="en-US" altLang="zh-CN" b="1" smtClean="0"/>
              <a:t>main()</a:t>
            </a:r>
            <a:r>
              <a:rPr lang="en-US" altLang="zh-CN" b="1" smtClean="0">
                <a:cs typeface="Times New Roman" pitchFamily="18" charset="0"/>
              </a:rPr>
              <a:t> </a:t>
            </a:r>
            <a:r>
              <a:rPr lang="en-US" altLang="zh-CN" b="1" smtClean="0"/>
              <a:t>{ addr();  loop(); }</a:t>
            </a:r>
          </a:p>
          <a:p>
            <a:pPr algn="just">
              <a:lnSpc>
                <a:spcPct val="90000"/>
              </a:lnSpc>
              <a:spcBef>
                <a:spcPct val="0"/>
              </a:spcBef>
              <a:buFontTx/>
              <a:buNone/>
            </a:pPr>
            <a:r>
              <a:rPr lang="en-US" altLang="zh-CN" b="1" smtClean="0"/>
              <a:t>long *p;</a:t>
            </a:r>
          </a:p>
          <a:p>
            <a:pPr algn="just">
              <a:lnSpc>
                <a:spcPct val="90000"/>
              </a:lnSpc>
              <a:spcBef>
                <a:spcPct val="0"/>
              </a:spcBef>
              <a:buFontTx/>
              <a:buNone/>
            </a:pPr>
            <a:r>
              <a:rPr lang="en-US" altLang="zh-CN" b="1" smtClean="0"/>
              <a:t>loop()</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	long i,j;</a:t>
            </a:r>
          </a:p>
          <a:p>
            <a:pPr algn="just">
              <a:lnSpc>
                <a:spcPct val="90000"/>
              </a:lnSpc>
              <a:spcBef>
                <a:spcPct val="0"/>
              </a:spcBef>
              <a:buFontTx/>
              <a:buNone/>
            </a:pPr>
            <a:r>
              <a:rPr lang="en-US" altLang="zh-CN" b="1" smtClean="0"/>
              <a:t> 	j=0;</a:t>
            </a:r>
          </a:p>
          <a:p>
            <a:pPr algn="just">
              <a:lnSpc>
                <a:spcPct val="90000"/>
              </a:lnSpc>
              <a:spcBef>
                <a:spcPct val="0"/>
              </a:spcBef>
              <a:buFontTx/>
              <a:buNone/>
            </a:pPr>
            <a:r>
              <a:rPr lang="en-US" altLang="zh-CN" b="1" smtClean="0"/>
              <a:t>	for(i=0;i&lt;10;i++){	(*p)--; j++; }</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addr() { long k; k=0; p=&amp;k;}</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52400" y="228600"/>
            <a:ext cx="8839200" cy="1143000"/>
          </a:xfrm>
        </p:spPr>
        <p:txBody>
          <a:bodyPr/>
          <a:lstStyle/>
          <a:p>
            <a:r>
              <a:rPr lang="zh-CN" altLang="en-US" b="1" smtClean="0"/>
              <a:t>例    题    6</a:t>
            </a:r>
          </a:p>
        </p:txBody>
      </p:sp>
      <p:sp>
        <p:nvSpPr>
          <p:cNvPr id="140291" name="Rectangle 3"/>
          <p:cNvSpPr>
            <a:spLocks noGrp="1" noChangeArrowheads="1"/>
          </p:cNvSpPr>
          <p:nvPr>
            <p:ph idx="1"/>
          </p:nvPr>
        </p:nvSpPr>
        <p:spPr>
          <a:xfrm>
            <a:off x="287338" y="1438275"/>
            <a:ext cx="8564562" cy="5038725"/>
          </a:xfrm>
          <a:noFill/>
        </p:spPr>
        <p:txBody>
          <a:bodyPr/>
          <a:lstStyle/>
          <a:p>
            <a:pPr algn="just">
              <a:lnSpc>
                <a:spcPct val="90000"/>
              </a:lnSpc>
              <a:spcBef>
                <a:spcPct val="0"/>
              </a:spcBef>
              <a:buFontTx/>
              <a:buNone/>
            </a:pPr>
            <a:r>
              <a:rPr lang="zh-CN" altLang="en-US" b="1" smtClean="0"/>
              <a:t>将</a:t>
            </a:r>
            <a:r>
              <a:rPr lang="en-US" altLang="zh-CN" b="1" smtClean="0"/>
              <a:t>long *p</a:t>
            </a:r>
            <a:r>
              <a:rPr lang="zh-CN" altLang="en-US" b="1" smtClean="0"/>
              <a:t>改成</a:t>
            </a:r>
            <a:r>
              <a:rPr lang="en-US" altLang="zh-CN" b="1" smtClean="0"/>
              <a:t>short *p，long k </a:t>
            </a:r>
            <a:r>
              <a:rPr lang="zh-CN" altLang="en-US" b="1" smtClean="0"/>
              <a:t>改成</a:t>
            </a:r>
            <a:r>
              <a:rPr lang="en-US" altLang="zh-CN" b="1" smtClean="0"/>
              <a:t>short k</a:t>
            </a:r>
          </a:p>
          <a:p>
            <a:pPr algn="just">
              <a:lnSpc>
                <a:spcPct val="90000"/>
              </a:lnSpc>
              <a:spcBef>
                <a:spcPct val="0"/>
              </a:spcBef>
              <a:buFontTx/>
              <a:buNone/>
            </a:pPr>
            <a:r>
              <a:rPr lang="zh-CN" altLang="en-US" b="1" smtClean="0"/>
              <a:t>后，循环体执行一次便停止，为什么？</a:t>
            </a:r>
          </a:p>
          <a:p>
            <a:pPr algn="just">
              <a:lnSpc>
                <a:spcPct val="90000"/>
              </a:lnSpc>
              <a:spcBef>
                <a:spcPct val="0"/>
              </a:spcBef>
              <a:buFontTx/>
              <a:buNone/>
            </a:pPr>
            <a:r>
              <a:rPr lang="en-US" altLang="zh-CN" b="1" smtClean="0"/>
              <a:t>main()</a:t>
            </a:r>
            <a:r>
              <a:rPr lang="en-US" altLang="zh-CN" b="1" smtClean="0">
                <a:cs typeface="Times New Roman" pitchFamily="18" charset="0"/>
              </a:rPr>
              <a:t> </a:t>
            </a:r>
            <a:r>
              <a:rPr lang="en-US" altLang="zh-CN" b="1" smtClean="0"/>
              <a:t>{ addr();  loop(); }</a:t>
            </a:r>
          </a:p>
          <a:p>
            <a:pPr algn="just">
              <a:lnSpc>
                <a:spcPct val="90000"/>
              </a:lnSpc>
              <a:spcBef>
                <a:spcPct val="0"/>
              </a:spcBef>
              <a:buFontTx/>
              <a:buNone/>
            </a:pPr>
            <a:r>
              <a:rPr lang="en-US" altLang="zh-CN" b="1" smtClean="0">
                <a:solidFill>
                  <a:srgbClr val="00FF00"/>
                </a:solidFill>
              </a:rPr>
              <a:t>short</a:t>
            </a:r>
            <a:r>
              <a:rPr lang="en-US" altLang="zh-CN" b="1" smtClean="0"/>
              <a:t> *p;</a:t>
            </a:r>
          </a:p>
          <a:p>
            <a:pPr algn="just">
              <a:lnSpc>
                <a:spcPct val="90000"/>
              </a:lnSpc>
              <a:spcBef>
                <a:spcPct val="0"/>
              </a:spcBef>
              <a:buFontTx/>
              <a:buNone/>
            </a:pPr>
            <a:r>
              <a:rPr lang="en-US" altLang="zh-CN" b="1" smtClean="0"/>
              <a:t>loop()</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	long i,j;</a:t>
            </a:r>
          </a:p>
          <a:p>
            <a:pPr algn="just">
              <a:lnSpc>
                <a:spcPct val="90000"/>
              </a:lnSpc>
              <a:spcBef>
                <a:spcPct val="0"/>
              </a:spcBef>
              <a:buFontTx/>
              <a:buNone/>
            </a:pPr>
            <a:r>
              <a:rPr lang="en-US" altLang="zh-CN" b="1" smtClean="0"/>
              <a:t> 	j=0;</a:t>
            </a:r>
          </a:p>
          <a:p>
            <a:pPr algn="just">
              <a:lnSpc>
                <a:spcPct val="90000"/>
              </a:lnSpc>
              <a:spcBef>
                <a:spcPct val="0"/>
              </a:spcBef>
              <a:buFontTx/>
              <a:buNone/>
            </a:pPr>
            <a:r>
              <a:rPr lang="en-US" altLang="zh-CN" b="1" smtClean="0"/>
              <a:t>	for(i=0;i&lt;10;i++){	(*p)--; j++; }</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addr() { </a:t>
            </a:r>
            <a:r>
              <a:rPr lang="en-US" altLang="zh-CN" b="1" smtClean="0">
                <a:solidFill>
                  <a:srgbClr val="00FF00"/>
                </a:solidFill>
              </a:rPr>
              <a:t>short</a:t>
            </a:r>
            <a:r>
              <a:rPr lang="en-US" altLang="zh-CN" b="1" smtClean="0"/>
              <a:t> k; k=0; p=&amp;k;}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5363" name="Rectangle 3"/>
          <p:cNvSpPr>
            <a:spLocks noGrp="1" noChangeArrowheads="1"/>
          </p:cNvSpPr>
          <p:nvPr>
            <p:ph idx="1"/>
          </p:nvPr>
        </p:nvSpPr>
        <p:spPr>
          <a:xfrm>
            <a:off x="287338" y="1438275"/>
            <a:ext cx="8564562" cy="5038725"/>
          </a:xfrm>
          <a:noFill/>
        </p:spPr>
        <p:txBody>
          <a:bodyPr/>
          <a:lstStyle/>
          <a:p>
            <a:pPr algn="just">
              <a:lnSpc>
                <a:spcPct val="90000"/>
              </a:lnSpc>
              <a:spcBef>
                <a:spcPct val="10000"/>
              </a:spcBef>
              <a:buFontTx/>
              <a:buNone/>
            </a:pPr>
            <a:r>
              <a:rPr lang="zh-CN" altLang="en-US" b="1" smtClean="0"/>
              <a:t>6.1.5</a:t>
            </a:r>
            <a:r>
              <a:rPr lang="zh-CN" altLang="en-US" b="1" smtClean="0">
                <a:latin typeface="宋体" pitchFamily="2" charset="-122"/>
              </a:rPr>
              <a:t> </a:t>
            </a:r>
            <a:r>
              <a:rPr lang="zh-CN" altLang="en-US" b="1" smtClean="0"/>
              <a:t>程序块</a:t>
            </a:r>
            <a:endParaRPr lang="zh-CN" altLang="en-US" b="1" smtClean="0">
              <a:latin typeface="宋体" pitchFamily="2" charset="-122"/>
            </a:endParaRPr>
          </a:p>
          <a:p>
            <a:pPr algn="just">
              <a:lnSpc>
                <a:spcPct val="90000"/>
              </a:lnSpc>
              <a:spcBef>
                <a:spcPct val="10000"/>
              </a:spcBef>
            </a:pPr>
            <a:r>
              <a:rPr lang="zh-CN" altLang="en-US" b="1" smtClean="0">
                <a:latin typeface="宋体" pitchFamily="2" charset="-122"/>
              </a:rPr>
              <a:t>本身含有局部变量声明的语句</a:t>
            </a:r>
          </a:p>
          <a:p>
            <a:pPr algn="just">
              <a:lnSpc>
                <a:spcPct val="90000"/>
              </a:lnSpc>
              <a:spcBef>
                <a:spcPct val="10000"/>
              </a:spcBef>
            </a:pPr>
            <a:r>
              <a:rPr lang="zh-CN" altLang="en-US" b="1" smtClean="0">
                <a:latin typeface="宋体" pitchFamily="2" charset="-122"/>
              </a:rPr>
              <a:t>可以嵌套</a:t>
            </a:r>
          </a:p>
          <a:p>
            <a:pPr algn="just">
              <a:lnSpc>
                <a:spcPct val="90000"/>
              </a:lnSpc>
              <a:spcBef>
                <a:spcPct val="10000"/>
              </a:spcBef>
            </a:pPr>
            <a:r>
              <a:rPr lang="zh-CN" altLang="en-US" b="1" smtClean="0"/>
              <a:t>最接近的嵌套</a:t>
            </a:r>
            <a:r>
              <a:rPr lang="zh-CN" altLang="en-US" b="1" smtClean="0">
                <a:latin typeface="宋体" pitchFamily="2" charset="-122"/>
              </a:rPr>
              <a:t>作用域规则</a:t>
            </a:r>
          </a:p>
          <a:p>
            <a:pPr algn="just">
              <a:lnSpc>
                <a:spcPct val="90000"/>
              </a:lnSpc>
              <a:spcBef>
                <a:spcPct val="10000"/>
              </a:spcBef>
            </a:pPr>
            <a:r>
              <a:rPr lang="zh-CN" altLang="en-US" b="1" smtClean="0">
                <a:latin typeface="宋体" pitchFamily="2" charset="-122"/>
              </a:rPr>
              <a:t>并列程序块不会同时活跃</a:t>
            </a:r>
          </a:p>
          <a:p>
            <a:pPr algn="just">
              <a:lnSpc>
                <a:spcPct val="90000"/>
              </a:lnSpc>
              <a:spcBef>
                <a:spcPct val="10000"/>
              </a:spcBef>
            </a:pPr>
            <a:r>
              <a:rPr lang="zh-CN" altLang="en-US" b="1" smtClean="0">
                <a:latin typeface="宋体" pitchFamily="2" charset="-122"/>
              </a:rPr>
              <a:t>并列程序块的变量可以重叠分配</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2400" y="228600"/>
            <a:ext cx="8839200" cy="1143000"/>
          </a:xfrm>
        </p:spPr>
        <p:txBody>
          <a:bodyPr/>
          <a:lstStyle/>
          <a:p>
            <a:r>
              <a:rPr lang="zh-CN" altLang="en-US" b="1" smtClean="0"/>
              <a:t>例    题    6</a:t>
            </a:r>
          </a:p>
        </p:txBody>
      </p:sp>
      <p:sp>
        <p:nvSpPr>
          <p:cNvPr id="141315" name="Rectangle 3"/>
          <p:cNvSpPr>
            <a:spLocks noGrp="1" noChangeArrowheads="1"/>
          </p:cNvSpPr>
          <p:nvPr>
            <p:ph idx="1"/>
          </p:nvPr>
        </p:nvSpPr>
        <p:spPr>
          <a:xfrm>
            <a:off x="287338" y="1438275"/>
            <a:ext cx="8564562" cy="5038725"/>
          </a:xfrm>
          <a:noFill/>
        </p:spPr>
        <p:txBody>
          <a:bodyPr/>
          <a:lstStyle/>
          <a:p>
            <a:pPr algn="just">
              <a:lnSpc>
                <a:spcPct val="90000"/>
              </a:lnSpc>
              <a:spcBef>
                <a:spcPct val="0"/>
              </a:spcBef>
              <a:buFontTx/>
              <a:buNone/>
            </a:pPr>
            <a:r>
              <a:rPr lang="zh-CN" altLang="en-US" b="1" smtClean="0"/>
              <a:t>将</a:t>
            </a:r>
            <a:r>
              <a:rPr lang="en-US" altLang="zh-CN" b="1" smtClean="0"/>
              <a:t>long *p</a:t>
            </a:r>
            <a:r>
              <a:rPr lang="zh-CN" altLang="en-US" b="1" smtClean="0"/>
              <a:t>改成</a:t>
            </a:r>
            <a:r>
              <a:rPr lang="en-US" altLang="zh-CN" b="1" smtClean="0"/>
              <a:t>short *p，long k </a:t>
            </a:r>
            <a:r>
              <a:rPr lang="zh-CN" altLang="en-US" b="1" smtClean="0"/>
              <a:t>改成</a:t>
            </a:r>
            <a:r>
              <a:rPr lang="en-US" altLang="zh-CN" b="1" smtClean="0"/>
              <a:t>short k</a:t>
            </a:r>
          </a:p>
          <a:p>
            <a:pPr algn="just">
              <a:lnSpc>
                <a:spcPct val="90000"/>
              </a:lnSpc>
              <a:spcBef>
                <a:spcPct val="0"/>
              </a:spcBef>
              <a:buFontTx/>
              <a:buNone/>
            </a:pPr>
            <a:r>
              <a:rPr lang="zh-CN" altLang="en-US" b="1" smtClean="0"/>
              <a:t>后，循环体执行一次便停止，为什么？</a:t>
            </a:r>
          </a:p>
          <a:p>
            <a:pPr algn="just">
              <a:lnSpc>
                <a:spcPct val="90000"/>
              </a:lnSpc>
              <a:spcBef>
                <a:spcPct val="0"/>
              </a:spcBef>
              <a:buFontTx/>
              <a:buNone/>
            </a:pPr>
            <a:r>
              <a:rPr lang="en-US" altLang="zh-CN" b="1" smtClean="0"/>
              <a:t>main()</a:t>
            </a:r>
            <a:r>
              <a:rPr lang="en-US" altLang="zh-CN" b="1" smtClean="0">
                <a:cs typeface="Times New Roman" pitchFamily="18" charset="0"/>
              </a:rPr>
              <a:t> </a:t>
            </a:r>
            <a:r>
              <a:rPr lang="en-US" altLang="zh-CN" b="1" smtClean="0"/>
              <a:t>{ addr();  loop(); }</a:t>
            </a:r>
          </a:p>
          <a:p>
            <a:pPr algn="just">
              <a:lnSpc>
                <a:spcPct val="90000"/>
              </a:lnSpc>
              <a:spcBef>
                <a:spcPct val="0"/>
              </a:spcBef>
              <a:buFontTx/>
              <a:buNone/>
            </a:pPr>
            <a:r>
              <a:rPr lang="en-US" altLang="zh-CN" b="1" smtClean="0">
                <a:solidFill>
                  <a:srgbClr val="00FF00"/>
                </a:solidFill>
              </a:rPr>
              <a:t>short</a:t>
            </a:r>
            <a:r>
              <a:rPr lang="en-US" altLang="zh-CN" b="1" smtClean="0"/>
              <a:t> *p;	       </a:t>
            </a:r>
            <a:r>
              <a:rPr lang="zh-CN" altLang="en-US" b="1" smtClean="0">
                <a:solidFill>
                  <a:srgbClr val="00FF00"/>
                </a:solidFill>
                <a:latin typeface="宋体" pitchFamily="2" charset="-122"/>
              </a:rPr>
              <a:t>活动记录栈是从高向低方向增长</a:t>
            </a:r>
            <a:r>
              <a:rPr lang="zh-CN" altLang="en-US" b="1" smtClean="0"/>
              <a:t> </a:t>
            </a:r>
            <a:endParaRPr lang="en-US" altLang="zh-CN" b="1" smtClean="0"/>
          </a:p>
          <a:p>
            <a:pPr algn="just">
              <a:lnSpc>
                <a:spcPct val="90000"/>
              </a:lnSpc>
              <a:spcBef>
                <a:spcPct val="0"/>
              </a:spcBef>
              <a:buFontTx/>
              <a:buNone/>
            </a:pPr>
            <a:r>
              <a:rPr lang="en-US" altLang="zh-CN" b="1" smtClean="0"/>
              <a:t>loop()</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	long i,j;</a:t>
            </a:r>
          </a:p>
          <a:p>
            <a:pPr algn="just">
              <a:lnSpc>
                <a:spcPct val="90000"/>
              </a:lnSpc>
              <a:spcBef>
                <a:spcPct val="0"/>
              </a:spcBef>
              <a:buFontTx/>
              <a:buNone/>
            </a:pPr>
            <a:r>
              <a:rPr lang="en-US" altLang="zh-CN" b="1" smtClean="0"/>
              <a:t> 	j=0;</a:t>
            </a:r>
          </a:p>
          <a:p>
            <a:pPr algn="just">
              <a:lnSpc>
                <a:spcPct val="90000"/>
              </a:lnSpc>
              <a:spcBef>
                <a:spcPct val="0"/>
              </a:spcBef>
              <a:buFontTx/>
              <a:buNone/>
            </a:pPr>
            <a:r>
              <a:rPr lang="en-US" altLang="zh-CN" b="1" smtClean="0"/>
              <a:t>	for(i=0;i&lt;10;i++){	(*p)--; j++; }</a:t>
            </a:r>
          </a:p>
          <a:p>
            <a:pPr algn="just">
              <a:lnSpc>
                <a:spcPct val="90000"/>
              </a:lnSpc>
              <a:spcBef>
                <a:spcPct val="0"/>
              </a:spcBef>
              <a:buFontTx/>
              <a:buNone/>
            </a:pPr>
            <a:r>
              <a:rPr lang="en-US" altLang="zh-CN" b="1" smtClean="0"/>
              <a:t>}</a:t>
            </a:r>
          </a:p>
          <a:p>
            <a:pPr algn="just">
              <a:lnSpc>
                <a:spcPct val="90000"/>
              </a:lnSpc>
              <a:spcBef>
                <a:spcPct val="0"/>
              </a:spcBef>
              <a:buFontTx/>
              <a:buNone/>
            </a:pPr>
            <a:r>
              <a:rPr lang="en-US" altLang="zh-CN" b="1" smtClean="0"/>
              <a:t>addr() { </a:t>
            </a:r>
            <a:r>
              <a:rPr lang="en-US" altLang="zh-CN" b="1" smtClean="0">
                <a:solidFill>
                  <a:srgbClr val="00FF00"/>
                </a:solidFill>
              </a:rPr>
              <a:t>short</a:t>
            </a:r>
            <a:r>
              <a:rPr lang="en-US" altLang="zh-CN" b="1" smtClean="0"/>
              <a:t> k; k=0; p=&amp;k;}</a:t>
            </a:r>
          </a:p>
        </p:txBody>
      </p:sp>
      <p:grpSp>
        <p:nvGrpSpPr>
          <p:cNvPr id="141316" name="Group 28"/>
          <p:cNvGrpSpPr>
            <a:grpSpLocks/>
          </p:cNvGrpSpPr>
          <p:nvPr/>
        </p:nvGrpSpPr>
        <p:grpSpPr bwMode="auto">
          <a:xfrm>
            <a:off x="2057400" y="3200400"/>
            <a:ext cx="6892925" cy="1809750"/>
            <a:chOff x="1296" y="2016"/>
            <a:chExt cx="4342" cy="1140"/>
          </a:xfrm>
        </p:grpSpPr>
        <p:sp>
          <p:nvSpPr>
            <p:cNvPr id="141317" name="Rectangle 5"/>
            <p:cNvSpPr>
              <a:spLocks noChangeArrowheads="1"/>
            </p:cNvSpPr>
            <p:nvPr/>
          </p:nvSpPr>
          <p:spPr bwMode="auto">
            <a:xfrm>
              <a:off x="1296" y="2352"/>
              <a:ext cx="864" cy="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solidFill>
                    <a:srgbClr val="00FF00"/>
                  </a:solidFill>
                </a:rPr>
                <a:t>低地址</a:t>
              </a:r>
              <a:endParaRPr lang="zh-CN" altLang="en-GB" sz="2800">
                <a:solidFill>
                  <a:srgbClr val="00FF00"/>
                </a:solidFill>
              </a:endParaRPr>
            </a:p>
            <a:p>
              <a:pPr algn="just"/>
              <a:r>
                <a:rPr lang="zh-CN" altLang="en-GB" sz="2800">
                  <a:solidFill>
                    <a:srgbClr val="00FF00"/>
                  </a:solidFill>
                </a:rPr>
                <a:t>放高位</a:t>
              </a:r>
            </a:p>
          </p:txBody>
        </p:sp>
        <p:sp>
          <p:nvSpPr>
            <p:cNvPr id="141318" name="Rectangle 6"/>
            <p:cNvSpPr>
              <a:spLocks noChangeArrowheads="1"/>
            </p:cNvSpPr>
            <p:nvPr/>
          </p:nvSpPr>
          <p:spPr bwMode="auto">
            <a:xfrm>
              <a:off x="4752" y="2304"/>
              <a:ext cx="886"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solidFill>
                    <a:srgbClr val="00FF00"/>
                  </a:solidFill>
                </a:rPr>
                <a:t>高地址</a:t>
              </a:r>
            </a:p>
            <a:p>
              <a:pPr algn="just"/>
              <a:r>
                <a:rPr lang="zh-CN" altLang="en-US" sz="2800">
                  <a:solidFill>
                    <a:srgbClr val="00FF00"/>
                  </a:solidFill>
                </a:rPr>
                <a:t>放低位</a:t>
              </a:r>
            </a:p>
          </p:txBody>
        </p:sp>
        <p:sp>
          <p:nvSpPr>
            <p:cNvPr id="141319" name="Rectangle 7"/>
            <p:cNvSpPr>
              <a:spLocks noChangeArrowheads="1"/>
            </p:cNvSpPr>
            <p:nvPr/>
          </p:nvSpPr>
          <p:spPr bwMode="auto">
            <a:xfrm>
              <a:off x="3696" y="2832"/>
              <a:ext cx="86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short k</a:t>
              </a:r>
            </a:p>
          </p:txBody>
        </p:sp>
        <p:grpSp>
          <p:nvGrpSpPr>
            <p:cNvPr id="141320" name="Group 8"/>
            <p:cNvGrpSpPr>
              <a:grpSpLocks/>
            </p:cNvGrpSpPr>
            <p:nvPr/>
          </p:nvGrpSpPr>
          <p:grpSpPr bwMode="auto">
            <a:xfrm>
              <a:off x="2256" y="2352"/>
              <a:ext cx="2304" cy="581"/>
              <a:chOff x="951" y="1110"/>
              <a:chExt cx="3594" cy="581"/>
            </a:xfrm>
          </p:grpSpPr>
          <p:sp>
            <p:nvSpPr>
              <p:cNvPr id="141322" name="Rectangle 9"/>
              <p:cNvSpPr>
                <a:spLocks noChangeArrowheads="1"/>
              </p:cNvSpPr>
              <p:nvPr/>
            </p:nvSpPr>
            <p:spPr bwMode="auto">
              <a:xfrm>
                <a:off x="951" y="1272"/>
                <a:ext cx="3588" cy="2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323" name="Line 10"/>
              <p:cNvSpPr>
                <a:spLocks noChangeShapeType="1"/>
              </p:cNvSpPr>
              <p:nvPr/>
            </p:nvSpPr>
            <p:spPr bwMode="auto">
              <a:xfrm>
                <a:off x="1863" y="1271"/>
                <a:ext cx="0" cy="2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4" name="Line 11"/>
              <p:cNvSpPr>
                <a:spLocks noChangeShapeType="1"/>
              </p:cNvSpPr>
              <p:nvPr/>
            </p:nvSpPr>
            <p:spPr bwMode="auto">
              <a:xfrm>
                <a:off x="2746" y="1272"/>
                <a:ext cx="0" cy="2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5" name="Line 12"/>
              <p:cNvSpPr>
                <a:spLocks noChangeShapeType="1"/>
              </p:cNvSpPr>
              <p:nvPr/>
            </p:nvSpPr>
            <p:spPr bwMode="auto">
              <a:xfrm>
                <a:off x="3685" y="1271"/>
                <a:ext cx="0" cy="2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6" name="AutoShape 13"/>
              <p:cNvSpPr>
                <a:spLocks/>
              </p:cNvSpPr>
              <p:nvPr/>
            </p:nvSpPr>
            <p:spPr bwMode="auto">
              <a:xfrm rot="-5400000">
                <a:off x="3587" y="736"/>
                <a:ext cx="117" cy="1794"/>
              </a:xfrm>
              <a:prstGeom prst="leftBrace">
                <a:avLst>
                  <a:gd name="adj1" fmla="val 127778"/>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1327" name="AutoShape 14"/>
              <p:cNvSpPr>
                <a:spLocks/>
              </p:cNvSpPr>
              <p:nvPr/>
            </p:nvSpPr>
            <p:spPr bwMode="auto">
              <a:xfrm rot="5400000">
                <a:off x="2666" y="-600"/>
                <a:ext cx="169" cy="3589"/>
              </a:xfrm>
              <a:prstGeom prst="leftBrace">
                <a:avLst>
                  <a:gd name="adj1" fmla="val 176972"/>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1321" name="Rectangle 15"/>
            <p:cNvSpPr>
              <a:spLocks noChangeArrowheads="1"/>
            </p:cNvSpPr>
            <p:nvPr/>
          </p:nvSpPr>
          <p:spPr bwMode="auto">
            <a:xfrm>
              <a:off x="3078" y="2016"/>
              <a:ext cx="75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GB" altLang="zh-CN" sz="2800"/>
                <a:t>long i</a:t>
              </a:r>
            </a:p>
          </p:txBody>
        </p:sp>
      </p:gr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400" y="228600"/>
            <a:ext cx="8839200" cy="1143000"/>
          </a:xfrm>
        </p:spPr>
        <p:txBody>
          <a:bodyPr/>
          <a:lstStyle/>
          <a:p>
            <a:r>
              <a:rPr lang="zh-CN" altLang="en-US" b="1" smtClean="0"/>
              <a:t>例    题    7</a:t>
            </a:r>
          </a:p>
        </p:txBody>
      </p:sp>
      <p:sp>
        <p:nvSpPr>
          <p:cNvPr id="1572867"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main() </a:t>
            </a:r>
          </a:p>
          <a:p>
            <a:pPr algn="just">
              <a:spcBef>
                <a:spcPct val="0"/>
              </a:spcBef>
              <a:buFontTx/>
              <a:buNone/>
            </a:pPr>
            <a:r>
              <a:rPr lang="en-US" altLang="zh-CN" b="1" smtClean="0">
                <a:cs typeface="Times New Roman" pitchFamily="18" charset="0"/>
              </a:rPr>
              <a:t>{	func();	printf("Return from func\n"); }</a:t>
            </a:r>
          </a:p>
          <a:p>
            <a:pPr algn="just">
              <a:spcBef>
                <a:spcPct val="0"/>
              </a:spcBef>
              <a:buFontTx/>
              <a:buNone/>
            </a:pPr>
            <a:endParaRPr lang="en-US" altLang="zh-CN" b="1" smtClean="0">
              <a:cs typeface="Times New Roman" pitchFamily="18" charset="0"/>
            </a:endParaRPr>
          </a:p>
          <a:p>
            <a:pPr algn="just">
              <a:spcBef>
                <a:spcPct val="0"/>
              </a:spcBef>
              <a:buFontTx/>
              <a:buNone/>
            </a:pPr>
            <a:r>
              <a:rPr lang="en-US" altLang="zh-CN" b="1" smtClean="0">
                <a:cs typeface="Times New Roman" pitchFamily="18" charset="0"/>
              </a:rPr>
              <a:t>func()</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char s[4];</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strcpy(s,"12345678"); printf("%s\n",s); </a:t>
            </a:r>
            <a:r>
              <a:rPr lang="en-US" altLang="zh-CN" b="1" smtClean="0">
                <a:cs typeface="Arial" charset="0"/>
              </a:rPr>
              <a:t>}</a:t>
            </a:r>
          </a:p>
          <a:p>
            <a:pPr algn="just">
              <a:spcBef>
                <a:spcPct val="0"/>
              </a:spcBef>
              <a:buFontTx/>
              <a:buNone/>
            </a:pPr>
            <a:r>
              <a:rPr lang="zh-CN" altLang="en-US" b="1" smtClean="0">
                <a:latin typeface="宋体" pitchFamily="2" charset="-122"/>
              </a:rPr>
              <a:t>在</a:t>
            </a:r>
            <a:r>
              <a:rPr lang="en-US" altLang="zh-CN" b="1" smtClean="0">
                <a:cs typeface="Times New Roman" pitchFamily="18" charset="0"/>
              </a:rPr>
              <a:t>X86/Linux</a:t>
            </a:r>
            <a:r>
              <a:rPr lang="zh-CN" altLang="en-US" b="1" smtClean="0">
                <a:latin typeface="宋体" pitchFamily="2" charset="-122"/>
              </a:rPr>
              <a:t>操作系统上的运行结果如下：</a:t>
            </a:r>
          </a:p>
          <a:p>
            <a:pPr algn="just">
              <a:spcBef>
                <a:spcPct val="0"/>
              </a:spcBef>
              <a:buFontTx/>
              <a:buNone/>
            </a:pPr>
            <a:r>
              <a:rPr lang="zh-CN" altLang="en-US" b="1" smtClean="0">
                <a:cs typeface="Times New Roman" pitchFamily="18" charset="0"/>
              </a:rPr>
              <a:t>12345678</a:t>
            </a:r>
            <a:endParaRPr lang="zh-CN" altLang="en-US" b="1" smtClean="0">
              <a:latin typeface="宋体" pitchFamily="2" charset="-122"/>
            </a:endParaRPr>
          </a:p>
          <a:p>
            <a:pPr algn="just">
              <a:spcBef>
                <a:spcPct val="0"/>
              </a:spcBef>
              <a:buFontTx/>
              <a:buNone/>
            </a:pPr>
            <a:r>
              <a:rPr lang="en-US" altLang="zh-CN" b="1" smtClean="0">
                <a:cs typeface="Times New Roman" pitchFamily="18" charset="0"/>
              </a:rPr>
              <a:t>Return from func</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Segmentation fault (core dumped)</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72867">
                                            <p:txEl>
                                              <p:pRg st="6" end="6"/>
                                            </p:txEl>
                                          </p:spTgt>
                                        </p:tgtEl>
                                        <p:attrNameLst>
                                          <p:attrName>style.visibility</p:attrName>
                                        </p:attrNameLst>
                                      </p:cBhvr>
                                      <p:to>
                                        <p:strVal val="visible"/>
                                      </p:to>
                                    </p:set>
                                    <p:animEffect transition="in" filter="box(in)">
                                      <p:cBhvr>
                                        <p:cTn id="7" dur="500"/>
                                        <p:tgtEl>
                                          <p:spTgt spid="1572867">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72867">
                                            <p:txEl>
                                              <p:pRg st="7" end="7"/>
                                            </p:txEl>
                                          </p:spTgt>
                                        </p:tgtEl>
                                        <p:attrNameLst>
                                          <p:attrName>style.visibility</p:attrName>
                                        </p:attrNameLst>
                                      </p:cBhvr>
                                      <p:to>
                                        <p:strVal val="visible"/>
                                      </p:to>
                                    </p:set>
                                    <p:animEffect transition="in" filter="box(in)">
                                      <p:cBhvr>
                                        <p:cTn id="10" dur="500"/>
                                        <p:tgtEl>
                                          <p:spTgt spid="1572867">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72867">
                                            <p:txEl>
                                              <p:pRg st="8" end="8"/>
                                            </p:txEl>
                                          </p:spTgt>
                                        </p:tgtEl>
                                        <p:attrNameLst>
                                          <p:attrName>style.visibility</p:attrName>
                                        </p:attrNameLst>
                                      </p:cBhvr>
                                      <p:to>
                                        <p:strVal val="visible"/>
                                      </p:to>
                                    </p:set>
                                    <p:animEffect transition="in" filter="box(in)">
                                      <p:cBhvr>
                                        <p:cTn id="13" dur="500"/>
                                        <p:tgtEl>
                                          <p:spTgt spid="1572867">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72867">
                                            <p:txEl>
                                              <p:pRg st="9" end="9"/>
                                            </p:txEl>
                                          </p:spTgt>
                                        </p:tgtEl>
                                        <p:attrNameLst>
                                          <p:attrName>style.visibility</p:attrName>
                                        </p:attrNameLst>
                                      </p:cBhvr>
                                      <p:to>
                                        <p:strVal val="visible"/>
                                      </p:to>
                                    </p:set>
                                    <p:animEffect transition="in" filter="box(in)">
                                      <p:cBhvr>
                                        <p:cTn id="16" dur="500"/>
                                        <p:tgtEl>
                                          <p:spTgt spid="15728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52400" y="228600"/>
            <a:ext cx="8839200" cy="1143000"/>
          </a:xfrm>
        </p:spPr>
        <p:txBody>
          <a:bodyPr/>
          <a:lstStyle/>
          <a:p>
            <a:r>
              <a:rPr lang="zh-CN" altLang="en-US" b="1" smtClean="0"/>
              <a:t>例    题    7</a:t>
            </a:r>
          </a:p>
        </p:txBody>
      </p:sp>
      <p:sp>
        <p:nvSpPr>
          <p:cNvPr id="143363"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main() </a:t>
            </a:r>
          </a:p>
          <a:p>
            <a:pPr algn="just">
              <a:spcBef>
                <a:spcPct val="0"/>
              </a:spcBef>
              <a:buFontTx/>
              <a:buNone/>
            </a:pPr>
            <a:r>
              <a:rPr lang="en-US" altLang="zh-CN" b="1" smtClean="0">
                <a:cs typeface="Times New Roman" pitchFamily="18" charset="0"/>
              </a:rPr>
              <a:t>{	func();	printf("Return from func\n"); }</a:t>
            </a:r>
          </a:p>
          <a:p>
            <a:pPr algn="just">
              <a:spcBef>
                <a:spcPct val="0"/>
              </a:spcBef>
              <a:buFontTx/>
              <a:buNone/>
            </a:pPr>
            <a:endParaRPr lang="en-US" altLang="zh-CN" b="1" smtClean="0">
              <a:cs typeface="Times New Roman" pitchFamily="18" charset="0"/>
            </a:endParaRPr>
          </a:p>
          <a:p>
            <a:pPr algn="just">
              <a:spcBef>
                <a:spcPct val="0"/>
              </a:spcBef>
              <a:buFontTx/>
              <a:buNone/>
            </a:pPr>
            <a:r>
              <a:rPr lang="en-US" altLang="zh-CN" b="1" smtClean="0">
                <a:cs typeface="Times New Roman" pitchFamily="18" charset="0"/>
              </a:rPr>
              <a:t>func()</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char s[4];</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strcpy(s,"12345678"); </a:t>
            </a:r>
          </a:p>
          <a:p>
            <a:pPr algn="just">
              <a:spcBef>
                <a:spcPct val="0"/>
              </a:spcBef>
              <a:buFontTx/>
              <a:buNone/>
            </a:pPr>
            <a:r>
              <a:rPr lang="en-US" altLang="zh-CN" b="1" smtClean="0">
                <a:cs typeface="Times New Roman" pitchFamily="18" charset="0"/>
              </a:rPr>
              <a:t>   printf("%s\n",s); </a:t>
            </a:r>
          </a:p>
          <a:p>
            <a:pPr algn="just">
              <a:spcBef>
                <a:spcPct val="0"/>
              </a:spcBef>
              <a:buFontTx/>
              <a:buNone/>
            </a:pPr>
            <a:r>
              <a:rPr lang="en-US" altLang="zh-CN" b="1" smtClean="0">
                <a:cs typeface="Arial" charset="0"/>
              </a:rPr>
              <a:t>}</a:t>
            </a:r>
          </a:p>
          <a:p>
            <a:pPr algn="just">
              <a:spcBef>
                <a:spcPct val="0"/>
              </a:spcBef>
              <a:buFontTx/>
              <a:buNone/>
            </a:pPr>
            <a:endParaRPr lang="en-US" altLang="zh-CN" b="1" smtClean="0"/>
          </a:p>
        </p:txBody>
      </p:sp>
      <p:grpSp>
        <p:nvGrpSpPr>
          <p:cNvPr id="143364" name="Group 4"/>
          <p:cNvGrpSpPr>
            <a:grpSpLocks/>
          </p:cNvGrpSpPr>
          <p:nvPr/>
        </p:nvGrpSpPr>
        <p:grpSpPr bwMode="auto">
          <a:xfrm>
            <a:off x="5181600" y="2743200"/>
            <a:ext cx="3048000" cy="2971800"/>
            <a:chOff x="0" y="2688"/>
            <a:chExt cx="1920" cy="1632"/>
          </a:xfrm>
        </p:grpSpPr>
        <p:sp>
          <p:nvSpPr>
            <p:cNvPr id="143365" name="Line 5"/>
            <p:cNvSpPr>
              <a:spLocks noChangeShapeType="1"/>
            </p:cNvSpPr>
            <p:nvPr/>
          </p:nvSpPr>
          <p:spPr bwMode="auto">
            <a:xfrm>
              <a:off x="776" y="2784"/>
              <a:ext cx="0" cy="1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66" name="Line 6"/>
            <p:cNvSpPr>
              <a:spLocks noChangeShapeType="1"/>
            </p:cNvSpPr>
            <p:nvPr/>
          </p:nvSpPr>
          <p:spPr bwMode="auto">
            <a:xfrm>
              <a:off x="1910" y="2784"/>
              <a:ext cx="0" cy="1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67" name="Line 7"/>
            <p:cNvSpPr>
              <a:spLocks noChangeShapeType="1"/>
            </p:cNvSpPr>
            <p:nvPr/>
          </p:nvSpPr>
          <p:spPr bwMode="auto">
            <a:xfrm flipV="1">
              <a:off x="776" y="4224"/>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68" name="Line 8"/>
            <p:cNvSpPr>
              <a:spLocks noChangeShapeType="1"/>
            </p:cNvSpPr>
            <p:nvPr/>
          </p:nvSpPr>
          <p:spPr bwMode="auto">
            <a:xfrm flipV="1">
              <a:off x="784" y="4016"/>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69" name="Line 9"/>
            <p:cNvSpPr>
              <a:spLocks noChangeShapeType="1"/>
            </p:cNvSpPr>
            <p:nvPr/>
          </p:nvSpPr>
          <p:spPr bwMode="auto">
            <a:xfrm flipV="1">
              <a:off x="783" y="373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70" name="Line 10"/>
            <p:cNvSpPr>
              <a:spLocks noChangeShapeType="1"/>
            </p:cNvSpPr>
            <p:nvPr/>
          </p:nvSpPr>
          <p:spPr bwMode="auto">
            <a:xfrm flipV="1">
              <a:off x="776" y="3455"/>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71" name="Line 11"/>
            <p:cNvSpPr>
              <a:spLocks noChangeShapeType="1"/>
            </p:cNvSpPr>
            <p:nvPr/>
          </p:nvSpPr>
          <p:spPr bwMode="auto">
            <a:xfrm flipV="1">
              <a:off x="783" y="317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72" name="Line 12"/>
            <p:cNvSpPr>
              <a:spLocks noChangeShapeType="1"/>
            </p:cNvSpPr>
            <p:nvPr/>
          </p:nvSpPr>
          <p:spPr bwMode="auto">
            <a:xfrm flipV="1">
              <a:off x="768" y="289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73" name="Rectangle 13"/>
            <p:cNvSpPr>
              <a:spLocks noChangeArrowheads="1"/>
            </p:cNvSpPr>
            <p:nvPr/>
          </p:nvSpPr>
          <p:spPr bwMode="auto">
            <a:xfrm>
              <a:off x="931" y="3918"/>
              <a:ext cx="80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43374" name="Rectangle 14"/>
            <p:cNvSpPr>
              <a:spLocks noChangeArrowheads="1"/>
            </p:cNvSpPr>
            <p:nvPr/>
          </p:nvSpPr>
          <p:spPr bwMode="auto">
            <a:xfrm>
              <a:off x="940" y="3711"/>
              <a:ext cx="80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a:p>
              <a:pPr algn="ctr"/>
              <a:endParaRPr lang="en-US" altLang="zh-CN" sz="2800"/>
            </a:p>
          </p:txBody>
        </p:sp>
        <p:sp>
          <p:nvSpPr>
            <p:cNvPr id="143375" name="Rectangle 15"/>
            <p:cNvSpPr>
              <a:spLocks noChangeArrowheads="1"/>
            </p:cNvSpPr>
            <p:nvPr/>
          </p:nvSpPr>
          <p:spPr bwMode="auto">
            <a:xfrm>
              <a:off x="939" y="3418"/>
              <a:ext cx="80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43376" name="Rectangle 16"/>
            <p:cNvSpPr>
              <a:spLocks noChangeArrowheads="1"/>
            </p:cNvSpPr>
            <p:nvPr/>
          </p:nvSpPr>
          <p:spPr bwMode="auto">
            <a:xfrm>
              <a:off x="850" y="3138"/>
              <a:ext cx="98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43377" name="Rectangle 17"/>
            <p:cNvSpPr>
              <a:spLocks noChangeArrowheads="1"/>
            </p:cNvSpPr>
            <p:nvPr/>
          </p:nvSpPr>
          <p:spPr bwMode="auto">
            <a:xfrm>
              <a:off x="955" y="2884"/>
              <a:ext cx="80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s</a:t>
              </a:r>
            </a:p>
          </p:txBody>
        </p:sp>
        <p:sp>
          <p:nvSpPr>
            <p:cNvPr id="143378" name="Rectangle 18"/>
            <p:cNvSpPr>
              <a:spLocks noChangeArrowheads="1"/>
            </p:cNvSpPr>
            <p:nvPr/>
          </p:nvSpPr>
          <p:spPr bwMode="auto">
            <a:xfrm>
              <a:off x="960" y="3888"/>
              <a:ext cx="720"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zh-CN" sz="2800"/>
            </a:p>
          </p:txBody>
        </p:sp>
        <p:sp>
          <p:nvSpPr>
            <p:cNvPr id="143379" name="Line 19"/>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3380" name="Line 20"/>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3381" name="Rectangle 21"/>
            <p:cNvSpPr>
              <a:spLocks noChangeArrowheads="1"/>
            </p:cNvSpPr>
            <p:nvPr/>
          </p:nvSpPr>
          <p:spPr bwMode="auto">
            <a:xfrm>
              <a:off x="144" y="2976"/>
              <a:ext cx="510"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43382" name="Rectangle 22"/>
            <p:cNvSpPr>
              <a:spLocks noChangeArrowheads="1"/>
            </p:cNvSpPr>
            <p:nvPr/>
          </p:nvSpPr>
          <p:spPr bwMode="auto">
            <a:xfrm>
              <a:off x="144" y="2688"/>
              <a:ext cx="510"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43383" name="Rectangle 23"/>
            <p:cNvSpPr>
              <a:spLocks noChangeArrowheads="1"/>
            </p:cNvSpPr>
            <p:nvPr/>
          </p:nvSpPr>
          <p:spPr bwMode="auto">
            <a:xfrm>
              <a:off x="288" y="3600"/>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43384" name="Line 24"/>
            <p:cNvSpPr>
              <a:spLocks noChangeShapeType="1"/>
            </p:cNvSpPr>
            <p:nvPr/>
          </p:nvSpPr>
          <p:spPr bwMode="auto">
            <a:xfrm flipV="1">
              <a:off x="672" y="3552"/>
              <a:ext cx="0" cy="52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85" name="Rectangle 25"/>
            <p:cNvSpPr>
              <a:spLocks noChangeArrowheads="1"/>
            </p:cNvSpPr>
            <p:nvPr/>
          </p:nvSpPr>
          <p:spPr bwMode="auto">
            <a:xfrm>
              <a:off x="0" y="3264"/>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43386" name="Rectangle 26"/>
            <p:cNvSpPr>
              <a:spLocks noChangeArrowheads="1"/>
            </p:cNvSpPr>
            <p:nvPr/>
          </p:nvSpPr>
          <p:spPr bwMode="auto">
            <a:xfrm>
              <a:off x="0" y="3984"/>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43387" name="Line 27"/>
            <p:cNvSpPr>
              <a:spLocks noChangeShapeType="1"/>
            </p:cNvSpPr>
            <p:nvPr/>
          </p:nvSpPr>
          <p:spPr bwMode="auto">
            <a:xfrm>
              <a:off x="192" y="3648"/>
              <a:ext cx="0" cy="33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152400" y="228600"/>
            <a:ext cx="8839200" cy="1143000"/>
          </a:xfrm>
        </p:spPr>
        <p:txBody>
          <a:bodyPr/>
          <a:lstStyle/>
          <a:p>
            <a:r>
              <a:rPr lang="zh-CN" altLang="en-US" b="1" smtClean="0"/>
              <a:t>例    题    7</a:t>
            </a:r>
          </a:p>
        </p:txBody>
      </p:sp>
      <p:sp>
        <p:nvSpPr>
          <p:cNvPr id="1579011" name="Rectangle 1027"/>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main() </a:t>
            </a:r>
          </a:p>
          <a:p>
            <a:pPr algn="just">
              <a:spcBef>
                <a:spcPct val="0"/>
              </a:spcBef>
              <a:buFontTx/>
              <a:buNone/>
            </a:pPr>
            <a:r>
              <a:rPr lang="en-US" altLang="zh-CN" b="1" smtClean="0">
                <a:cs typeface="Times New Roman" pitchFamily="18" charset="0"/>
              </a:rPr>
              <a:t>{	func();	printf("Return from func\n"); }</a:t>
            </a:r>
          </a:p>
          <a:p>
            <a:pPr algn="just">
              <a:spcBef>
                <a:spcPct val="0"/>
              </a:spcBef>
              <a:buFontTx/>
              <a:buNone/>
            </a:pPr>
            <a:endParaRPr lang="en-US" altLang="zh-CN" b="1" smtClean="0">
              <a:cs typeface="Times New Roman" pitchFamily="18" charset="0"/>
            </a:endParaRPr>
          </a:p>
          <a:p>
            <a:pPr algn="just">
              <a:spcBef>
                <a:spcPct val="0"/>
              </a:spcBef>
              <a:buFontTx/>
              <a:buNone/>
            </a:pPr>
            <a:r>
              <a:rPr lang="en-US" altLang="zh-CN" b="1" smtClean="0">
                <a:cs typeface="Times New Roman" pitchFamily="18" charset="0"/>
              </a:rPr>
              <a:t>func()</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char s[4];</a:t>
            </a:r>
            <a:endParaRPr lang="en-US" altLang="zh-CN" b="1" smtClean="0">
              <a:latin typeface="宋体" pitchFamily="2" charset="-122"/>
            </a:endParaRPr>
          </a:p>
          <a:p>
            <a:pPr algn="just">
              <a:spcBef>
                <a:spcPct val="0"/>
              </a:spcBef>
              <a:buFontTx/>
              <a:buNone/>
            </a:pPr>
            <a:r>
              <a:rPr lang="en-US" altLang="zh-CN" b="1" smtClean="0">
                <a:cs typeface="Times New Roman" pitchFamily="18" charset="0"/>
              </a:rPr>
              <a:t>	strcpy(s,"12345678</a:t>
            </a:r>
            <a:r>
              <a:rPr lang="en-US" altLang="zh-CN" b="1" smtClean="0">
                <a:solidFill>
                  <a:srgbClr val="00FF00"/>
                </a:solidFill>
                <a:cs typeface="Times New Roman" pitchFamily="18" charset="0"/>
              </a:rPr>
              <a:t>9</a:t>
            </a:r>
            <a:r>
              <a:rPr lang="en-US" altLang="zh-CN" b="1" smtClean="0">
                <a:cs typeface="Times New Roman" pitchFamily="18" charset="0"/>
              </a:rPr>
              <a:t>"); </a:t>
            </a:r>
          </a:p>
          <a:p>
            <a:pPr algn="just">
              <a:spcBef>
                <a:spcPct val="0"/>
              </a:spcBef>
              <a:buFontTx/>
              <a:buNone/>
            </a:pPr>
            <a:r>
              <a:rPr lang="en-US" altLang="zh-CN" b="1" smtClean="0">
                <a:cs typeface="Times New Roman" pitchFamily="18" charset="0"/>
              </a:rPr>
              <a:t>   printf("%s\n",s); </a:t>
            </a:r>
          </a:p>
          <a:p>
            <a:pPr algn="just">
              <a:spcBef>
                <a:spcPct val="0"/>
              </a:spcBef>
              <a:buFontTx/>
              <a:buNone/>
            </a:pPr>
            <a:r>
              <a:rPr lang="en-US" altLang="zh-CN" b="1" smtClean="0">
                <a:cs typeface="Arial" charset="0"/>
              </a:rPr>
              <a:t>}</a:t>
            </a:r>
          </a:p>
          <a:p>
            <a:pPr algn="just">
              <a:spcBef>
                <a:spcPct val="0"/>
              </a:spcBef>
              <a:buFontTx/>
              <a:buNone/>
            </a:pPr>
            <a:r>
              <a:rPr lang="zh-CN" altLang="en-US" b="1" smtClean="0">
                <a:cs typeface="Times New Roman" pitchFamily="18" charset="0"/>
              </a:rPr>
              <a:t>123456789</a:t>
            </a:r>
            <a:endParaRPr lang="zh-CN" altLang="en-US" b="1" smtClean="0">
              <a:latin typeface="宋体" pitchFamily="2" charset="-122"/>
            </a:endParaRPr>
          </a:p>
          <a:p>
            <a:pPr algn="just">
              <a:spcBef>
                <a:spcPct val="0"/>
              </a:spcBef>
              <a:buFontTx/>
              <a:buNone/>
            </a:pPr>
            <a:r>
              <a:rPr lang="en-US" altLang="zh-CN" b="1" smtClean="0">
                <a:cs typeface="Times New Roman" pitchFamily="18" charset="0"/>
              </a:rPr>
              <a:t>Segmentation fault (core dumped)</a:t>
            </a:r>
          </a:p>
        </p:txBody>
      </p:sp>
      <p:grpSp>
        <p:nvGrpSpPr>
          <p:cNvPr id="144388" name="Group 1028"/>
          <p:cNvGrpSpPr>
            <a:grpSpLocks/>
          </p:cNvGrpSpPr>
          <p:nvPr/>
        </p:nvGrpSpPr>
        <p:grpSpPr bwMode="auto">
          <a:xfrm>
            <a:off x="5181600" y="2743200"/>
            <a:ext cx="3048000" cy="2971800"/>
            <a:chOff x="0" y="2688"/>
            <a:chExt cx="1920" cy="1632"/>
          </a:xfrm>
        </p:grpSpPr>
        <p:sp>
          <p:nvSpPr>
            <p:cNvPr id="144389" name="Line 1029"/>
            <p:cNvSpPr>
              <a:spLocks noChangeShapeType="1"/>
            </p:cNvSpPr>
            <p:nvPr/>
          </p:nvSpPr>
          <p:spPr bwMode="auto">
            <a:xfrm>
              <a:off x="776" y="2784"/>
              <a:ext cx="0" cy="1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0" name="Line 1030"/>
            <p:cNvSpPr>
              <a:spLocks noChangeShapeType="1"/>
            </p:cNvSpPr>
            <p:nvPr/>
          </p:nvSpPr>
          <p:spPr bwMode="auto">
            <a:xfrm>
              <a:off x="1910" y="2784"/>
              <a:ext cx="0" cy="1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1" name="Line 1031"/>
            <p:cNvSpPr>
              <a:spLocks noChangeShapeType="1"/>
            </p:cNvSpPr>
            <p:nvPr/>
          </p:nvSpPr>
          <p:spPr bwMode="auto">
            <a:xfrm flipV="1">
              <a:off x="776" y="4224"/>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2" name="Line 1032"/>
            <p:cNvSpPr>
              <a:spLocks noChangeShapeType="1"/>
            </p:cNvSpPr>
            <p:nvPr/>
          </p:nvSpPr>
          <p:spPr bwMode="auto">
            <a:xfrm flipV="1">
              <a:off x="784" y="4016"/>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3" name="Line 1033"/>
            <p:cNvSpPr>
              <a:spLocks noChangeShapeType="1"/>
            </p:cNvSpPr>
            <p:nvPr/>
          </p:nvSpPr>
          <p:spPr bwMode="auto">
            <a:xfrm flipV="1">
              <a:off x="783" y="373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4" name="Line 1034"/>
            <p:cNvSpPr>
              <a:spLocks noChangeShapeType="1"/>
            </p:cNvSpPr>
            <p:nvPr/>
          </p:nvSpPr>
          <p:spPr bwMode="auto">
            <a:xfrm flipV="1">
              <a:off x="776" y="3455"/>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5" name="Line 1035"/>
            <p:cNvSpPr>
              <a:spLocks noChangeShapeType="1"/>
            </p:cNvSpPr>
            <p:nvPr/>
          </p:nvSpPr>
          <p:spPr bwMode="auto">
            <a:xfrm flipV="1">
              <a:off x="783" y="317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6" name="Line 1036"/>
            <p:cNvSpPr>
              <a:spLocks noChangeShapeType="1"/>
            </p:cNvSpPr>
            <p:nvPr/>
          </p:nvSpPr>
          <p:spPr bwMode="auto">
            <a:xfrm flipV="1">
              <a:off x="768" y="289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397" name="Rectangle 1037"/>
            <p:cNvSpPr>
              <a:spLocks noChangeArrowheads="1"/>
            </p:cNvSpPr>
            <p:nvPr/>
          </p:nvSpPr>
          <p:spPr bwMode="auto">
            <a:xfrm>
              <a:off x="931" y="3918"/>
              <a:ext cx="80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44398" name="Rectangle 1038"/>
            <p:cNvSpPr>
              <a:spLocks noChangeArrowheads="1"/>
            </p:cNvSpPr>
            <p:nvPr/>
          </p:nvSpPr>
          <p:spPr bwMode="auto">
            <a:xfrm>
              <a:off x="940" y="3711"/>
              <a:ext cx="80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 . .</a:t>
              </a:r>
            </a:p>
            <a:p>
              <a:pPr algn="ctr"/>
              <a:endParaRPr lang="en-US" altLang="zh-CN" sz="2800"/>
            </a:p>
          </p:txBody>
        </p:sp>
        <p:sp>
          <p:nvSpPr>
            <p:cNvPr id="144399" name="Rectangle 1039"/>
            <p:cNvSpPr>
              <a:spLocks noChangeArrowheads="1"/>
            </p:cNvSpPr>
            <p:nvPr/>
          </p:nvSpPr>
          <p:spPr bwMode="auto">
            <a:xfrm>
              <a:off x="939" y="3418"/>
              <a:ext cx="80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44400" name="Rectangle 1040"/>
            <p:cNvSpPr>
              <a:spLocks noChangeArrowheads="1"/>
            </p:cNvSpPr>
            <p:nvPr/>
          </p:nvSpPr>
          <p:spPr bwMode="auto">
            <a:xfrm>
              <a:off x="850" y="3138"/>
              <a:ext cx="98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44401" name="Rectangle 1041"/>
            <p:cNvSpPr>
              <a:spLocks noChangeArrowheads="1"/>
            </p:cNvSpPr>
            <p:nvPr/>
          </p:nvSpPr>
          <p:spPr bwMode="auto">
            <a:xfrm>
              <a:off x="955" y="2884"/>
              <a:ext cx="80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变量</a:t>
              </a:r>
              <a:r>
                <a:rPr lang="en-US" altLang="zh-CN" sz="2800"/>
                <a:t>s</a:t>
              </a:r>
            </a:p>
          </p:txBody>
        </p:sp>
        <p:sp>
          <p:nvSpPr>
            <p:cNvPr id="144402" name="Rectangle 1042"/>
            <p:cNvSpPr>
              <a:spLocks noChangeArrowheads="1"/>
            </p:cNvSpPr>
            <p:nvPr/>
          </p:nvSpPr>
          <p:spPr bwMode="auto">
            <a:xfrm>
              <a:off x="960" y="3888"/>
              <a:ext cx="720"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zh-CN" sz="2800"/>
            </a:p>
          </p:txBody>
        </p:sp>
        <p:sp>
          <p:nvSpPr>
            <p:cNvPr id="144403" name="Line 1043"/>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4404" name="Line 1044"/>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4405" name="Rectangle 1045"/>
            <p:cNvSpPr>
              <a:spLocks noChangeArrowheads="1"/>
            </p:cNvSpPr>
            <p:nvPr/>
          </p:nvSpPr>
          <p:spPr bwMode="auto">
            <a:xfrm>
              <a:off x="144" y="2976"/>
              <a:ext cx="510"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44406" name="Rectangle 1046"/>
            <p:cNvSpPr>
              <a:spLocks noChangeArrowheads="1"/>
            </p:cNvSpPr>
            <p:nvPr/>
          </p:nvSpPr>
          <p:spPr bwMode="auto">
            <a:xfrm>
              <a:off x="144" y="2688"/>
              <a:ext cx="510"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44407" name="Rectangle 1047"/>
            <p:cNvSpPr>
              <a:spLocks noChangeArrowheads="1"/>
            </p:cNvSpPr>
            <p:nvPr/>
          </p:nvSpPr>
          <p:spPr bwMode="auto">
            <a:xfrm>
              <a:off x="288" y="3600"/>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44408" name="Line 1048"/>
            <p:cNvSpPr>
              <a:spLocks noChangeShapeType="1"/>
            </p:cNvSpPr>
            <p:nvPr/>
          </p:nvSpPr>
          <p:spPr bwMode="auto">
            <a:xfrm flipV="1">
              <a:off x="672" y="3552"/>
              <a:ext cx="0" cy="52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409" name="Rectangle 1049"/>
            <p:cNvSpPr>
              <a:spLocks noChangeArrowheads="1"/>
            </p:cNvSpPr>
            <p:nvPr/>
          </p:nvSpPr>
          <p:spPr bwMode="auto">
            <a:xfrm>
              <a:off x="0" y="3264"/>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44410" name="Rectangle 1050"/>
            <p:cNvSpPr>
              <a:spLocks noChangeArrowheads="1"/>
            </p:cNvSpPr>
            <p:nvPr/>
          </p:nvSpPr>
          <p:spPr bwMode="auto">
            <a:xfrm>
              <a:off x="0" y="3984"/>
              <a:ext cx="4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44411" name="Line 1051"/>
            <p:cNvSpPr>
              <a:spLocks noChangeShapeType="1"/>
            </p:cNvSpPr>
            <p:nvPr/>
          </p:nvSpPr>
          <p:spPr bwMode="auto">
            <a:xfrm>
              <a:off x="192" y="3648"/>
              <a:ext cx="0" cy="33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79011">
                                            <p:txEl>
                                              <p:pRg st="8" end="8"/>
                                            </p:txEl>
                                          </p:spTgt>
                                        </p:tgtEl>
                                        <p:attrNameLst>
                                          <p:attrName>style.visibility</p:attrName>
                                        </p:attrNameLst>
                                      </p:cBhvr>
                                      <p:to>
                                        <p:strVal val="visible"/>
                                      </p:to>
                                    </p:set>
                                    <p:animEffect transition="in" filter="box(in)">
                                      <p:cBhvr>
                                        <p:cTn id="7" dur="500"/>
                                        <p:tgtEl>
                                          <p:spTgt spid="1579011">
                                            <p:txEl>
                                              <p:pRg st="8"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79011">
                                            <p:txEl>
                                              <p:pRg st="9" end="9"/>
                                            </p:txEl>
                                          </p:spTgt>
                                        </p:tgtEl>
                                        <p:attrNameLst>
                                          <p:attrName>style.visibility</p:attrName>
                                        </p:attrNameLst>
                                      </p:cBhvr>
                                      <p:to>
                                        <p:strVal val="visible"/>
                                      </p:to>
                                    </p:set>
                                    <p:animEffect transition="in" filter="box(in)">
                                      <p:cBhvr>
                                        <p:cTn id="10" dur="500"/>
                                        <p:tgtEl>
                                          <p:spTgt spid="1579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52400" y="228600"/>
            <a:ext cx="8839200" cy="1143000"/>
          </a:xfrm>
        </p:spPr>
        <p:txBody>
          <a:bodyPr/>
          <a:lstStyle/>
          <a:p>
            <a:r>
              <a:rPr lang="zh-CN" altLang="en-US" b="1" smtClean="0"/>
              <a:t>例    题    8</a:t>
            </a:r>
          </a:p>
        </p:txBody>
      </p:sp>
      <p:sp>
        <p:nvSpPr>
          <p:cNvPr id="145411" name="Rectangle 3"/>
          <p:cNvSpPr>
            <a:spLocks noGrp="1" noChangeArrowheads="1"/>
          </p:cNvSpPr>
          <p:nvPr>
            <p:ph idx="1"/>
          </p:nvPr>
        </p:nvSpPr>
        <p:spPr>
          <a:xfrm>
            <a:off x="287338" y="1438275"/>
            <a:ext cx="8924925" cy="5181600"/>
          </a:xfrm>
          <a:noFill/>
        </p:spPr>
        <p:txBody>
          <a:bodyPr/>
          <a:lstStyle/>
          <a:p>
            <a:pPr algn="just">
              <a:lnSpc>
                <a:spcPct val="90000"/>
              </a:lnSpc>
              <a:spcBef>
                <a:spcPct val="0"/>
              </a:spcBef>
              <a:buFontTx/>
              <a:buNone/>
            </a:pPr>
            <a:r>
              <a:rPr lang="en-US" altLang="zh-CN" sz="2800" b="1" smtClean="0"/>
              <a:t>int fact(i) 			 | main() </a:t>
            </a:r>
          </a:p>
          <a:p>
            <a:pPr algn="just">
              <a:lnSpc>
                <a:spcPct val="90000"/>
              </a:lnSpc>
              <a:spcBef>
                <a:spcPct val="0"/>
              </a:spcBef>
              <a:buFontTx/>
              <a:buNone/>
            </a:pPr>
            <a:r>
              <a:rPr lang="en-US" altLang="zh-CN" sz="2800" b="1" smtClean="0"/>
              <a:t>int i;				 | { </a:t>
            </a:r>
          </a:p>
          <a:p>
            <a:pPr algn="just">
              <a:lnSpc>
                <a:spcPct val="90000"/>
              </a:lnSpc>
              <a:spcBef>
                <a:spcPct val="0"/>
              </a:spcBef>
              <a:buFontTx/>
              <a:buNone/>
            </a:pPr>
            <a:r>
              <a:rPr lang="en-US" altLang="zh-CN" sz="2800" b="1" smtClean="0"/>
              <a:t>{					 |    printf("%d\n", fact(5)); </a:t>
            </a:r>
          </a:p>
          <a:p>
            <a:pPr algn="just">
              <a:lnSpc>
                <a:spcPct val="90000"/>
              </a:lnSpc>
              <a:spcBef>
                <a:spcPct val="0"/>
              </a:spcBef>
              <a:buFontTx/>
              <a:buNone/>
            </a:pPr>
            <a:r>
              <a:rPr lang="en-US" altLang="zh-CN" sz="2800" b="1" smtClean="0"/>
              <a:t>	if(i==0)			 |    printf("%d\n", fact(5,10,15)); </a:t>
            </a:r>
          </a:p>
          <a:p>
            <a:pPr algn="just">
              <a:lnSpc>
                <a:spcPct val="90000"/>
              </a:lnSpc>
              <a:spcBef>
                <a:spcPct val="0"/>
              </a:spcBef>
              <a:buFontTx/>
              <a:buNone/>
            </a:pPr>
            <a:r>
              <a:rPr lang="en-US" altLang="zh-CN" sz="2800" b="1" smtClean="0"/>
              <a:t>		return 1;		 |    printf("%d\n", fact(5.0)); </a:t>
            </a:r>
          </a:p>
          <a:p>
            <a:pPr algn="just">
              <a:lnSpc>
                <a:spcPct val="90000"/>
              </a:lnSpc>
              <a:spcBef>
                <a:spcPct val="0"/>
              </a:spcBef>
              <a:buFontTx/>
              <a:buNone/>
            </a:pPr>
            <a:r>
              <a:rPr lang="en-US" altLang="zh-CN" sz="2800" b="1" smtClean="0"/>
              <a:t>    else 			 |    printf("%d\n", fact()); </a:t>
            </a:r>
          </a:p>
          <a:p>
            <a:pPr algn="just">
              <a:lnSpc>
                <a:spcPct val="90000"/>
              </a:lnSpc>
              <a:spcBef>
                <a:spcPct val="0"/>
              </a:spcBef>
              <a:buFontTx/>
              <a:buNone/>
            </a:pPr>
            <a:r>
              <a:rPr lang="en-US" altLang="zh-CN" sz="2800" b="1" smtClean="0"/>
              <a:t>		return i*fact(i-1);  |  } </a:t>
            </a:r>
          </a:p>
          <a:p>
            <a:pPr algn="just">
              <a:lnSpc>
                <a:spcPct val="90000"/>
              </a:lnSpc>
              <a:spcBef>
                <a:spcPct val="0"/>
              </a:spcBef>
              <a:buFontTx/>
              <a:buNone/>
            </a:pPr>
            <a:r>
              <a:rPr lang="en-US" altLang="zh-CN" sz="2800" b="1" smtClean="0"/>
              <a:t>}</a:t>
            </a:r>
          </a:p>
          <a:p>
            <a:pPr algn="just">
              <a:lnSpc>
                <a:spcPct val="90000"/>
              </a:lnSpc>
              <a:spcBef>
                <a:spcPct val="0"/>
              </a:spcBef>
              <a:buFontTx/>
              <a:buNone/>
            </a:pPr>
            <a:r>
              <a:rPr lang="zh-CN" altLang="en-US" sz="2800" b="1" smtClean="0">
                <a:latin typeface="宋体" pitchFamily="2" charset="-122"/>
              </a:rPr>
              <a:t>该程序在</a:t>
            </a:r>
            <a:r>
              <a:rPr lang="en-US" altLang="zh-CN" sz="2800" b="1" smtClean="0"/>
              <a:t>X86/Linux</a:t>
            </a:r>
            <a:r>
              <a:rPr lang="zh-CN" altLang="en-US" sz="2800" b="1" smtClean="0">
                <a:latin typeface="宋体" pitchFamily="2" charset="-122"/>
              </a:rPr>
              <a:t>机器上的运行结果如下：</a:t>
            </a:r>
          </a:p>
          <a:p>
            <a:pPr algn="just">
              <a:lnSpc>
                <a:spcPct val="90000"/>
              </a:lnSpc>
              <a:spcBef>
                <a:spcPct val="0"/>
              </a:spcBef>
              <a:buFontTx/>
              <a:buNone/>
            </a:pPr>
            <a:r>
              <a:rPr lang="zh-CN" altLang="en-US" sz="2800" b="1" smtClean="0">
                <a:cs typeface="Times New Roman" pitchFamily="18" charset="0"/>
              </a:rPr>
              <a:t>120</a:t>
            </a:r>
            <a:endParaRPr lang="zh-CN" altLang="en-US" sz="2800" b="1" smtClean="0">
              <a:latin typeface="宋体" pitchFamily="2" charset="-122"/>
            </a:endParaRPr>
          </a:p>
          <a:p>
            <a:pPr algn="just">
              <a:lnSpc>
                <a:spcPct val="90000"/>
              </a:lnSpc>
              <a:spcBef>
                <a:spcPct val="0"/>
              </a:spcBef>
              <a:buFontTx/>
              <a:buNone/>
            </a:pPr>
            <a:r>
              <a:rPr lang="zh-CN" altLang="en-US" sz="2800" b="1" smtClean="0">
                <a:cs typeface="Times New Roman" pitchFamily="18" charset="0"/>
              </a:rPr>
              <a:t>120</a:t>
            </a:r>
            <a:endParaRPr lang="zh-CN" altLang="en-US" sz="2800" b="1" smtClean="0">
              <a:latin typeface="宋体" pitchFamily="2" charset="-122"/>
            </a:endParaRPr>
          </a:p>
          <a:p>
            <a:pPr algn="just">
              <a:lnSpc>
                <a:spcPct val="90000"/>
              </a:lnSpc>
              <a:spcBef>
                <a:spcPct val="0"/>
              </a:spcBef>
              <a:buFontTx/>
              <a:buNone/>
            </a:pPr>
            <a:r>
              <a:rPr lang="zh-CN" altLang="en-US" sz="2800" b="1" smtClean="0">
                <a:cs typeface="Times New Roman" pitchFamily="18" charset="0"/>
              </a:rPr>
              <a:t>1</a:t>
            </a:r>
            <a:endParaRPr lang="zh-CN" altLang="en-US" sz="2800" b="1" smtClean="0">
              <a:latin typeface="宋体" pitchFamily="2" charset="-122"/>
            </a:endParaRPr>
          </a:p>
          <a:p>
            <a:pPr algn="just">
              <a:lnSpc>
                <a:spcPct val="90000"/>
              </a:lnSpc>
              <a:spcBef>
                <a:spcPct val="0"/>
              </a:spcBef>
              <a:buFontTx/>
              <a:buNone/>
            </a:pPr>
            <a:r>
              <a:rPr lang="en-US" altLang="zh-CN" sz="2800" b="1" smtClean="0"/>
              <a:t>Segmentation fault (core dumped) </a:t>
            </a:r>
            <a:endParaRPr lang="en-US" altLang="zh-CN" sz="2800" b="1" smtClean="0">
              <a:cs typeface="Times New Roman"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400" y="228600"/>
            <a:ext cx="8839200" cy="1143000"/>
          </a:xfrm>
        </p:spPr>
        <p:txBody>
          <a:bodyPr/>
          <a:lstStyle/>
          <a:p>
            <a:r>
              <a:rPr lang="zh-CN" altLang="en-US" b="1" smtClean="0"/>
              <a:t>例    题    8</a:t>
            </a:r>
          </a:p>
        </p:txBody>
      </p:sp>
      <p:sp>
        <p:nvSpPr>
          <p:cNvPr id="146435"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请解释下面问题：</a:t>
            </a:r>
          </a:p>
          <a:p>
            <a:pPr lvl="1" algn="just">
              <a:spcBef>
                <a:spcPct val="0"/>
              </a:spcBef>
            </a:pPr>
            <a:r>
              <a:rPr lang="zh-CN" altLang="en-US" b="1" smtClean="0"/>
              <a:t>第二个</a:t>
            </a:r>
            <a:r>
              <a:rPr lang="en-US" altLang="zh-CN" b="1" smtClean="0"/>
              <a:t>fact</a:t>
            </a:r>
            <a:r>
              <a:rPr lang="zh-CN" altLang="en-US" b="1" smtClean="0"/>
              <a:t>调用：结果为什么没有受参数过多的影响？</a:t>
            </a:r>
          </a:p>
          <a:p>
            <a:pPr lvl="1" algn="just">
              <a:spcBef>
                <a:spcPct val="0"/>
              </a:spcBef>
            </a:pPr>
            <a:r>
              <a:rPr lang="zh-CN" altLang="en-US" b="1" smtClean="0"/>
              <a:t>第三个</a:t>
            </a:r>
            <a:r>
              <a:rPr lang="en-US" altLang="zh-CN" b="1" smtClean="0"/>
              <a:t>fact</a:t>
            </a:r>
            <a:r>
              <a:rPr lang="zh-CN" altLang="en-US" b="1" smtClean="0"/>
              <a:t>调用：为什么用浮点数5.0作为参数时结果变成1?</a:t>
            </a:r>
          </a:p>
          <a:p>
            <a:pPr lvl="1" algn="just">
              <a:spcBef>
                <a:spcPct val="0"/>
              </a:spcBef>
            </a:pPr>
            <a:r>
              <a:rPr lang="zh-CN" altLang="en-US" b="1" smtClean="0">
                <a:latin typeface="宋体" pitchFamily="2" charset="-122"/>
              </a:rPr>
              <a:t>第四个</a:t>
            </a:r>
            <a:r>
              <a:rPr lang="en-US" altLang="zh-CN" b="1" smtClean="0"/>
              <a:t>fact</a:t>
            </a:r>
            <a:r>
              <a:rPr lang="zh-CN" altLang="en-US" b="1" smtClean="0">
                <a:latin typeface="宋体" pitchFamily="2" charset="-122"/>
              </a:rPr>
              <a:t>调用：为什么没有提供参数时会出现</a:t>
            </a:r>
            <a:r>
              <a:rPr lang="en-US" altLang="zh-CN" b="1" smtClean="0"/>
              <a:t>Segmentation fault</a:t>
            </a:r>
            <a:r>
              <a:rPr lang="en-US" altLang="zh-CN" b="1" smtClean="0">
                <a:latin typeface="宋体" pitchFamily="2" charset="-122"/>
              </a:rPr>
              <a:t>？</a:t>
            </a:r>
            <a:r>
              <a:rPr lang="en-US" altLang="zh-CN" b="1" smtClean="0"/>
              <a:t>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400" y="228600"/>
            <a:ext cx="8839200" cy="1143000"/>
          </a:xfrm>
        </p:spPr>
        <p:txBody>
          <a:bodyPr/>
          <a:lstStyle/>
          <a:p>
            <a:r>
              <a:rPr lang="zh-CN" altLang="en-US" b="1" smtClean="0"/>
              <a:t>例    题    8</a:t>
            </a:r>
          </a:p>
        </p:txBody>
      </p:sp>
      <p:sp>
        <p:nvSpPr>
          <p:cNvPr id="1585155"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请解释下面问题：</a:t>
            </a:r>
          </a:p>
          <a:p>
            <a:pPr lvl="1" algn="just">
              <a:spcBef>
                <a:spcPct val="0"/>
              </a:spcBef>
            </a:pPr>
            <a:r>
              <a:rPr lang="zh-CN" altLang="en-US" b="1" smtClean="0"/>
              <a:t>第二个</a:t>
            </a:r>
            <a:r>
              <a:rPr lang="en-US" altLang="zh-CN" b="1" smtClean="0"/>
              <a:t>fact</a:t>
            </a:r>
            <a:r>
              <a:rPr lang="zh-CN" altLang="en-US" b="1" smtClean="0"/>
              <a:t>调用：结果为什么没有受参数过多的影响？</a:t>
            </a:r>
          </a:p>
          <a:p>
            <a:pPr lvl="1" algn="just">
              <a:spcBef>
                <a:spcPct val="0"/>
              </a:spcBef>
              <a:buFontTx/>
              <a:buNone/>
            </a:pPr>
            <a:endParaRPr lang="zh-CN" altLang="en-US" b="1" smtClean="0"/>
          </a:p>
          <a:p>
            <a:pPr lvl="1" algn="just">
              <a:spcBef>
                <a:spcPct val="0"/>
              </a:spcBef>
              <a:buFontTx/>
              <a:buNone/>
            </a:pPr>
            <a:r>
              <a:rPr lang="zh-CN" altLang="en-US" b="1" smtClean="0">
                <a:latin typeface="宋体" pitchFamily="2" charset="-122"/>
              </a:rPr>
              <a:t>解答：参数表达式逆序计算并进栈，</a:t>
            </a:r>
            <a:r>
              <a:rPr lang="en-US" altLang="zh-CN" b="1" smtClean="0"/>
              <a:t>fact</a:t>
            </a:r>
            <a:r>
              <a:rPr lang="zh-CN" altLang="en-US" b="1" smtClean="0">
                <a:latin typeface="宋体" pitchFamily="2" charset="-122"/>
              </a:rPr>
              <a:t>能够取到第一个参数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85155">
                                            <p:txEl>
                                              <p:pRg st="3" end="3"/>
                                            </p:txEl>
                                          </p:spTgt>
                                        </p:tgtEl>
                                        <p:attrNameLst>
                                          <p:attrName>style.visibility</p:attrName>
                                        </p:attrNameLst>
                                      </p:cBhvr>
                                      <p:to>
                                        <p:strVal val="visible"/>
                                      </p:to>
                                    </p:set>
                                    <p:animEffect transition="in" filter="box(in)">
                                      <p:cBhvr>
                                        <p:cTn id="7" dur="500"/>
                                        <p:tgtEl>
                                          <p:spTgt spid="1585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52400" y="228600"/>
            <a:ext cx="8839200" cy="1143000"/>
          </a:xfrm>
        </p:spPr>
        <p:txBody>
          <a:bodyPr/>
          <a:lstStyle/>
          <a:p>
            <a:r>
              <a:rPr lang="zh-CN" altLang="en-US" b="1" smtClean="0"/>
              <a:t>例    题    8</a:t>
            </a:r>
          </a:p>
        </p:txBody>
      </p:sp>
      <p:sp>
        <p:nvSpPr>
          <p:cNvPr id="1587203"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请解释下面问题：</a:t>
            </a:r>
          </a:p>
          <a:p>
            <a:pPr lvl="1" algn="just">
              <a:spcBef>
                <a:spcPct val="0"/>
              </a:spcBef>
            </a:pPr>
            <a:r>
              <a:rPr lang="zh-CN" altLang="en-US" b="1" smtClean="0"/>
              <a:t>第三个</a:t>
            </a:r>
            <a:r>
              <a:rPr lang="en-US" altLang="zh-CN" b="1" smtClean="0"/>
              <a:t>fact</a:t>
            </a:r>
            <a:r>
              <a:rPr lang="zh-CN" altLang="en-US" b="1" smtClean="0"/>
              <a:t>调用：为什么用浮点数5.0作为参数时结果变成1?</a:t>
            </a:r>
          </a:p>
          <a:p>
            <a:pPr lvl="1" algn="just">
              <a:spcBef>
                <a:spcPct val="0"/>
              </a:spcBef>
              <a:buFontTx/>
              <a:buNone/>
            </a:pPr>
            <a:endParaRPr lang="zh-CN" altLang="en-US" b="1" smtClean="0"/>
          </a:p>
          <a:p>
            <a:pPr lvl="1" algn="just">
              <a:spcBef>
                <a:spcPct val="0"/>
              </a:spcBef>
              <a:buFontTx/>
              <a:buNone/>
            </a:pPr>
            <a:r>
              <a:rPr lang="zh-CN" altLang="en-US" b="1" smtClean="0">
                <a:latin typeface="宋体" pitchFamily="2" charset="-122"/>
              </a:rPr>
              <a:t>解答：</a:t>
            </a:r>
            <a:r>
              <a:rPr lang="zh-CN" altLang="en-US" b="1" smtClean="0"/>
              <a:t>参数5.0转换成双精</a:t>
            </a:r>
          </a:p>
          <a:p>
            <a:pPr lvl="1" algn="just">
              <a:spcBef>
                <a:spcPct val="0"/>
              </a:spcBef>
              <a:buFontTx/>
              <a:buNone/>
            </a:pPr>
            <a:r>
              <a:rPr lang="zh-CN" altLang="en-US" b="1" smtClean="0"/>
              <a:t>度数进栈，占8个字节</a:t>
            </a:r>
          </a:p>
          <a:p>
            <a:pPr lvl="1" algn="just">
              <a:spcBef>
                <a:spcPct val="0"/>
              </a:spcBef>
              <a:buFontTx/>
              <a:buNone/>
            </a:pPr>
            <a:r>
              <a:rPr lang="zh-CN" altLang="en-US" b="1" smtClean="0"/>
              <a:t>它低地址的4个字节看成整</a:t>
            </a:r>
          </a:p>
          <a:p>
            <a:pPr lvl="1" algn="just">
              <a:spcBef>
                <a:spcPct val="0"/>
              </a:spcBef>
              <a:buFontTx/>
              <a:buNone/>
            </a:pPr>
            <a:r>
              <a:rPr lang="zh-CN" altLang="en-US" b="1" smtClean="0"/>
              <a:t>数时正好是0</a:t>
            </a:r>
          </a:p>
        </p:txBody>
      </p:sp>
      <p:grpSp>
        <p:nvGrpSpPr>
          <p:cNvPr id="1587204" name="Group 4"/>
          <p:cNvGrpSpPr>
            <a:grpSpLocks/>
          </p:cNvGrpSpPr>
          <p:nvPr/>
        </p:nvGrpSpPr>
        <p:grpSpPr bwMode="auto">
          <a:xfrm>
            <a:off x="5181600" y="3124200"/>
            <a:ext cx="3048000" cy="2971800"/>
            <a:chOff x="3264" y="1968"/>
            <a:chExt cx="1920" cy="1872"/>
          </a:xfrm>
        </p:grpSpPr>
        <p:sp>
          <p:nvSpPr>
            <p:cNvPr id="148485" name="Line 5"/>
            <p:cNvSpPr>
              <a:spLocks noChangeShapeType="1"/>
            </p:cNvSpPr>
            <p:nvPr/>
          </p:nvSpPr>
          <p:spPr bwMode="auto">
            <a:xfrm>
              <a:off x="4040" y="207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6" name="Line 6"/>
            <p:cNvSpPr>
              <a:spLocks noChangeShapeType="1"/>
            </p:cNvSpPr>
            <p:nvPr/>
          </p:nvSpPr>
          <p:spPr bwMode="auto">
            <a:xfrm>
              <a:off x="5174" y="207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7" name="Line 7"/>
            <p:cNvSpPr>
              <a:spLocks noChangeShapeType="1"/>
            </p:cNvSpPr>
            <p:nvPr/>
          </p:nvSpPr>
          <p:spPr bwMode="auto">
            <a:xfrm flipV="1">
              <a:off x="4040" y="373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8" name="Line 8"/>
            <p:cNvSpPr>
              <a:spLocks noChangeShapeType="1"/>
            </p:cNvSpPr>
            <p:nvPr/>
          </p:nvSpPr>
          <p:spPr bwMode="auto">
            <a:xfrm flipV="1">
              <a:off x="4048" y="349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9" name="Line 9"/>
            <p:cNvSpPr>
              <a:spLocks noChangeShapeType="1"/>
            </p:cNvSpPr>
            <p:nvPr/>
          </p:nvSpPr>
          <p:spPr bwMode="auto">
            <a:xfrm flipV="1">
              <a:off x="4047" y="316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90" name="Line 10"/>
            <p:cNvSpPr>
              <a:spLocks noChangeShapeType="1"/>
            </p:cNvSpPr>
            <p:nvPr/>
          </p:nvSpPr>
          <p:spPr bwMode="auto">
            <a:xfrm flipV="1">
              <a:off x="4040" y="284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91" name="Line 11"/>
            <p:cNvSpPr>
              <a:spLocks noChangeShapeType="1"/>
            </p:cNvSpPr>
            <p:nvPr/>
          </p:nvSpPr>
          <p:spPr bwMode="auto">
            <a:xfrm flipV="1">
              <a:off x="4047" y="252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92" name="Line 12"/>
            <p:cNvSpPr>
              <a:spLocks noChangeShapeType="1"/>
            </p:cNvSpPr>
            <p:nvPr/>
          </p:nvSpPr>
          <p:spPr bwMode="auto">
            <a:xfrm flipV="1">
              <a:off x="4032" y="220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93" name="Rectangle 13"/>
            <p:cNvSpPr>
              <a:spLocks noChangeArrowheads="1"/>
            </p:cNvSpPr>
            <p:nvPr/>
          </p:nvSpPr>
          <p:spPr bwMode="auto">
            <a:xfrm>
              <a:off x="4195" y="337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48494" name="Rectangle 14"/>
            <p:cNvSpPr>
              <a:spLocks noChangeArrowheads="1"/>
            </p:cNvSpPr>
            <p:nvPr/>
          </p:nvSpPr>
          <p:spPr bwMode="auto">
            <a:xfrm>
              <a:off x="4204" y="314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参数</a:t>
              </a:r>
            </a:p>
            <a:p>
              <a:pPr algn="ctr"/>
              <a:endParaRPr lang="en-US" altLang="zh-CN" sz="2800"/>
            </a:p>
          </p:txBody>
        </p:sp>
        <p:sp>
          <p:nvSpPr>
            <p:cNvPr id="148495" name="Rectangle 15"/>
            <p:cNvSpPr>
              <a:spLocks noChangeArrowheads="1"/>
            </p:cNvSpPr>
            <p:nvPr/>
          </p:nvSpPr>
          <p:spPr bwMode="auto">
            <a:xfrm>
              <a:off x="4203" y="2805"/>
              <a:ext cx="80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48496" name="Rectangle 16"/>
            <p:cNvSpPr>
              <a:spLocks noChangeArrowheads="1"/>
            </p:cNvSpPr>
            <p:nvPr/>
          </p:nvSpPr>
          <p:spPr bwMode="auto">
            <a:xfrm>
              <a:off x="4114" y="2484"/>
              <a:ext cx="98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48497" name="Rectangle 17"/>
            <p:cNvSpPr>
              <a:spLocks noChangeArrowheads="1"/>
            </p:cNvSpPr>
            <p:nvPr/>
          </p:nvSpPr>
          <p:spPr bwMode="auto">
            <a:xfrm>
              <a:off x="4080" y="2193"/>
              <a:ext cx="1104"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局部变量</a:t>
              </a:r>
              <a:endParaRPr lang="en-US" altLang="zh-CN" sz="2800"/>
            </a:p>
          </p:txBody>
        </p:sp>
        <p:sp>
          <p:nvSpPr>
            <p:cNvPr id="148498" name="Rectangle 18"/>
            <p:cNvSpPr>
              <a:spLocks noChangeArrowheads="1"/>
            </p:cNvSpPr>
            <p:nvPr/>
          </p:nvSpPr>
          <p:spPr bwMode="auto">
            <a:xfrm>
              <a:off x="4224" y="3344"/>
              <a:ext cx="72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zh-CN" sz="2800"/>
            </a:p>
          </p:txBody>
        </p:sp>
        <p:sp>
          <p:nvSpPr>
            <p:cNvPr id="148499" name="Line 19"/>
            <p:cNvSpPr>
              <a:spLocks noChangeShapeType="1"/>
            </p:cNvSpPr>
            <p:nvPr/>
          </p:nvSpPr>
          <p:spPr bwMode="auto">
            <a:xfrm>
              <a:off x="3840" y="251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8500" name="Line 20"/>
            <p:cNvSpPr>
              <a:spLocks noChangeShapeType="1"/>
            </p:cNvSpPr>
            <p:nvPr/>
          </p:nvSpPr>
          <p:spPr bwMode="auto">
            <a:xfrm>
              <a:off x="3840" y="218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8501" name="Rectangle 21"/>
            <p:cNvSpPr>
              <a:spLocks noChangeArrowheads="1"/>
            </p:cNvSpPr>
            <p:nvPr/>
          </p:nvSpPr>
          <p:spPr bwMode="auto">
            <a:xfrm>
              <a:off x="3408" y="229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48502" name="Rectangle 22"/>
            <p:cNvSpPr>
              <a:spLocks noChangeArrowheads="1"/>
            </p:cNvSpPr>
            <p:nvPr/>
          </p:nvSpPr>
          <p:spPr bwMode="auto">
            <a:xfrm>
              <a:off x="3408" y="196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48503" name="Rectangle 23"/>
            <p:cNvSpPr>
              <a:spLocks noChangeArrowheads="1"/>
            </p:cNvSpPr>
            <p:nvPr/>
          </p:nvSpPr>
          <p:spPr bwMode="auto">
            <a:xfrm>
              <a:off x="3552" y="301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48504" name="Line 24"/>
            <p:cNvSpPr>
              <a:spLocks noChangeShapeType="1"/>
            </p:cNvSpPr>
            <p:nvPr/>
          </p:nvSpPr>
          <p:spPr bwMode="auto">
            <a:xfrm flipV="1">
              <a:off x="3936" y="295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505" name="Rectangle 25"/>
            <p:cNvSpPr>
              <a:spLocks noChangeArrowheads="1"/>
            </p:cNvSpPr>
            <p:nvPr/>
          </p:nvSpPr>
          <p:spPr bwMode="auto">
            <a:xfrm>
              <a:off x="3264" y="262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48506" name="Rectangle 26"/>
            <p:cNvSpPr>
              <a:spLocks noChangeArrowheads="1"/>
            </p:cNvSpPr>
            <p:nvPr/>
          </p:nvSpPr>
          <p:spPr bwMode="auto">
            <a:xfrm>
              <a:off x="3264" y="345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48507" name="Line 27"/>
            <p:cNvSpPr>
              <a:spLocks noChangeShapeType="1"/>
            </p:cNvSpPr>
            <p:nvPr/>
          </p:nvSpPr>
          <p:spPr bwMode="auto">
            <a:xfrm>
              <a:off x="3456" y="306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Effect transition="in" filter="box(in)">
                                      <p:cBhvr>
                                        <p:cTn id="7" dur="500"/>
                                        <p:tgtEl>
                                          <p:spTgt spid="158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87203">
                                            <p:txEl>
                                              <p:pRg st="3" end="3"/>
                                            </p:txEl>
                                          </p:spTgt>
                                        </p:tgtEl>
                                        <p:attrNameLst>
                                          <p:attrName>style.visibility</p:attrName>
                                        </p:attrNameLst>
                                      </p:cBhvr>
                                      <p:to>
                                        <p:strVal val="visible"/>
                                      </p:to>
                                    </p:set>
                                    <p:animEffect transition="in" filter="box(in)">
                                      <p:cBhvr>
                                        <p:cTn id="12" dur="500"/>
                                        <p:tgtEl>
                                          <p:spTgt spid="158720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87203">
                                            <p:txEl>
                                              <p:pRg st="4" end="4"/>
                                            </p:txEl>
                                          </p:spTgt>
                                        </p:tgtEl>
                                        <p:attrNameLst>
                                          <p:attrName>style.visibility</p:attrName>
                                        </p:attrNameLst>
                                      </p:cBhvr>
                                      <p:to>
                                        <p:strVal val="visible"/>
                                      </p:to>
                                    </p:set>
                                    <p:animEffect transition="in" filter="box(in)">
                                      <p:cBhvr>
                                        <p:cTn id="15" dur="500"/>
                                        <p:tgtEl>
                                          <p:spTgt spid="158720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87203">
                                            <p:txEl>
                                              <p:pRg st="5" end="5"/>
                                            </p:txEl>
                                          </p:spTgt>
                                        </p:tgtEl>
                                        <p:attrNameLst>
                                          <p:attrName>style.visibility</p:attrName>
                                        </p:attrNameLst>
                                      </p:cBhvr>
                                      <p:to>
                                        <p:strVal val="visible"/>
                                      </p:to>
                                    </p:set>
                                    <p:animEffect transition="in" filter="box(in)">
                                      <p:cBhvr>
                                        <p:cTn id="18" dur="500"/>
                                        <p:tgtEl>
                                          <p:spTgt spid="1587203">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587203">
                                            <p:txEl>
                                              <p:pRg st="6" end="6"/>
                                            </p:txEl>
                                          </p:spTgt>
                                        </p:tgtEl>
                                        <p:attrNameLst>
                                          <p:attrName>style.visibility</p:attrName>
                                        </p:attrNameLst>
                                      </p:cBhvr>
                                      <p:to>
                                        <p:strVal val="visible"/>
                                      </p:to>
                                    </p:set>
                                    <p:animEffect transition="in" filter="box(in)">
                                      <p:cBhvr>
                                        <p:cTn id="21" dur="500"/>
                                        <p:tgtEl>
                                          <p:spTgt spid="1587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52400" y="228600"/>
            <a:ext cx="8839200" cy="1143000"/>
          </a:xfrm>
        </p:spPr>
        <p:txBody>
          <a:bodyPr/>
          <a:lstStyle/>
          <a:p>
            <a:r>
              <a:rPr lang="zh-CN" altLang="en-US" b="1" smtClean="0"/>
              <a:t>例    题    8</a:t>
            </a:r>
          </a:p>
        </p:txBody>
      </p:sp>
      <p:sp>
        <p:nvSpPr>
          <p:cNvPr id="1591299"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请解释下面问题：</a:t>
            </a:r>
          </a:p>
          <a:p>
            <a:pPr lvl="1" algn="just">
              <a:spcBef>
                <a:spcPct val="0"/>
              </a:spcBef>
            </a:pPr>
            <a:r>
              <a:rPr lang="zh-CN" altLang="en-US" b="1" smtClean="0">
                <a:latin typeface="宋体" pitchFamily="2" charset="-122"/>
              </a:rPr>
              <a:t>第四个</a:t>
            </a:r>
            <a:r>
              <a:rPr lang="en-US" altLang="zh-CN" b="1" smtClean="0"/>
              <a:t>fact</a:t>
            </a:r>
            <a:r>
              <a:rPr lang="zh-CN" altLang="en-US" b="1" smtClean="0">
                <a:latin typeface="宋体" pitchFamily="2" charset="-122"/>
              </a:rPr>
              <a:t>调用：为什么没有提供参数时会出现</a:t>
            </a:r>
            <a:r>
              <a:rPr lang="en-US" altLang="zh-CN" b="1" smtClean="0"/>
              <a:t>Segmentation fault</a:t>
            </a:r>
            <a:r>
              <a:rPr lang="en-US" altLang="zh-CN" b="1" smtClean="0">
                <a:latin typeface="宋体" pitchFamily="2" charset="-122"/>
              </a:rPr>
              <a:t>？</a:t>
            </a:r>
            <a:endParaRPr lang="zh-CN" altLang="en-US" b="1" smtClean="0"/>
          </a:p>
          <a:p>
            <a:pPr lvl="1" algn="just">
              <a:spcBef>
                <a:spcPct val="0"/>
              </a:spcBef>
              <a:buFontTx/>
              <a:buNone/>
            </a:pPr>
            <a:endParaRPr lang="zh-CN" altLang="en-US" b="1" smtClean="0"/>
          </a:p>
          <a:p>
            <a:pPr lvl="1" algn="just">
              <a:spcBef>
                <a:spcPct val="0"/>
              </a:spcBef>
              <a:buFontTx/>
              <a:buNone/>
            </a:pPr>
            <a:r>
              <a:rPr lang="zh-CN" altLang="en-US" b="1" smtClean="0">
                <a:latin typeface="宋体" pitchFamily="2" charset="-122"/>
              </a:rPr>
              <a:t>解答：由于没有提供参数，</a:t>
            </a:r>
          </a:p>
          <a:p>
            <a:pPr lvl="1" algn="just">
              <a:spcBef>
                <a:spcPct val="0"/>
              </a:spcBef>
              <a:buFontTx/>
              <a:buNone/>
            </a:pPr>
            <a:r>
              <a:rPr lang="zh-CN" altLang="en-US" b="1" smtClean="0">
                <a:latin typeface="宋体" pitchFamily="2" charset="-122"/>
              </a:rPr>
              <a:t>而</a:t>
            </a:r>
            <a:r>
              <a:rPr lang="en-US" altLang="zh-CN" b="1" smtClean="0"/>
              <a:t>main</a:t>
            </a:r>
            <a:r>
              <a:rPr lang="zh-CN" altLang="en-US" b="1" smtClean="0">
                <a:latin typeface="宋体" pitchFamily="2" charset="-122"/>
              </a:rPr>
              <a:t>函数又无局部变量，</a:t>
            </a:r>
          </a:p>
          <a:p>
            <a:pPr lvl="1" algn="just">
              <a:spcBef>
                <a:spcPct val="0"/>
              </a:spcBef>
              <a:buFontTx/>
              <a:buNone/>
            </a:pPr>
            <a:r>
              <a:rPr lang="en-US" altLang="zh-CN" b="1" smtClean="0"/>
              <a:t>fact</a:t>
            </a:r>
            <a:r>
              <a:rPr lang="zh-CN" altLang="en-US" b="1" smtClean="0">
                <a:latin typeface="宋体" pitchFamily="2" charset="-122"/>
              </a:rPr>
              <a:t>把老</a:t>
            </a:r>
            <a:r>
              <a:rPr lang="en-US" altLang="zh-CN" b="1" smtClean="0"/>
              <a:t>ebp</a:t>
            </a:r>
            <a:r>
              <a:rPr lang="en-US" altLang="zh-CN" b="1" smtClean="0">
                <a:latin typeface="宋体" pitchFamily="2" charset="-122"/>
              </a:rPr>
              <a:t>（</a:t>
            </a:r>
            <a:r>
              <a:rPr lang="zh-CN" altLang="en-US" b="1" smtClean="0">
                <a:latin typeface="宋体" pitchFamily="2" charset="-122"/>
              </a:rPr>
              <a:t>控制链）</a:t>
            </a:r>
          </a:p>
          <a:p>
            <a:pPr lvl="1" algn="just">
              <a:spcBef>
                <a:spcPct val="0"/>
              </a:spcBef>
              <a:buFontTx/>
              <a:buNone/>
            </a:pPr>
            <a:r>
              <a:rPr lang="zh-CN" altLang="en-US" b="1" smtClean="0">
                <a:latin typeface="宋体" pitchFamily="2" charset="-122"/>
              </a:rPr>
              <a:t>（</a:t>
            </a:r>
            <a:r>
              <a:rPr lang="en-US" altLang="zh-CN" b="1" smtClean="0"/>
              <a:t>main</a:t>
            </a:r>
            <a:r>
              <a:rPr lang="zh-CN" altLang="en-US" b="1" smtClean="0">
                <a:latin typeface="宋体" pitchFamily="2" charset="-122"/>
              </a:rPr>
              <a:t>的活动记录中保存</a:t>
            </a:r>
          </a:p>
          <a:p>
            <a:pPr lvl="1" algn="just">
              <a:spcBef>
                <a:spcPct val="0"/>
              </a:spcBef>
              <a:buFontTx/>
              <a:buNone/>
            </a:pPr>
            <a:r>
              <a:rPr lang="zh-CN" altLang="en-US" b="1" smtClean="0">
                <a:latin typeface="宋体" pitchFamily="2" charset="-122"/>
              </a:rPr>
              <a:t>的</a:t>
            </a:r>
            <a:r>
              <a:rPr lang="en-US" altLang="zh-CN" b="1" smtClean="0"/>
              <a:t>ebp</a:t>
            </a:r>
            <a:r>
              <a:rPr lang="en-US" altLang="zh-CN" b="1" smtClean="0">
                <a:latin typeface="宋体" pitchFamily="2" charset="-122"/>
              </a:rPr>
              <a:t>）</a:t>
            </a:r>
            <a:r>
              <a:rPr lang="zh-CN" altLang="en-US" b="1" smtClean="0">
                <a:latin typeface="宋体" pitchFamily="2" charset="-122"/>
              </a:rPr>
              <a:t>当成参数，它一定</a:t>
            </a:r>
          </a:p>
          <a:p>
            <a:pPr lvl="1" algn="just">
              <a:spcBef>
                <a:spcPct val="0"/>
              </a:spcBef>
              <a:buFontTx/>
              <a:buNone/>
            </a:pPr>
            <a:r>
              <a:rPr lang="zh-CN" altLang="en-US" b="1" smtClean="0">
                <a:latin typeface="宋体" pitchFamily="2" charset="-122"/>
              </a:rPr>
              <a:t>是一个很大的整数，使得活</a:t>
            </a:r>
          </a:p>
          <a:p>
            <a:pPr lvl="1" algn="just">
              <a:spcBef>
                <a:spcPct val="0"/>
              </a:spcBef>
              <a:buFontTx/>
              <a:buNone/>
            </a:pPr>
            <a:r>
              <a:rPr lang="zh-CN" altLang="en-US" b="1" smtClean="0">
                <a:latin typeface="宋体" pitchFamily="2" charset="-122"/>
              </a:rPr>
              <a:t>动记录栈溢出</a:t>
            </a:r>
            <a:endParaRPr lang="zh-CN" altLang="en-US" b="1" smtClean="0"/>
          </a:p>
        </p:txBody>
      </p:sp>
      <p:grpSp>
        <p:nvGrpSpPr>
          <p:cNvPr id="149508" name="Group 4"/>
          <p:cNvGrpSpPr>
            <a:grpSpLocks/>
          </p:cNvGrpSpPr>
          <p:nvPr/>
        </p:nvGrpSpPr>
        <p:grpSpPr bwMode="auto">
          <a:xfrm>
            <a:off x="5181600" y="3124200"/>
            <a:ext cx="3048000" cy="2971800"/>
            <a:chOff x="3264" y="1968"/>
            <a:chExt cx="1920" cy="1872"/>
          </a:xfrm>
        </p:grpSpPr>
        <p:sp>
          <p:nvSpPr>
            <p:cNvPr id="149509" name="Line 5"/>
            <p:cNvSpPr>
              <a:spLocks noChangeShapeType="1"/>
            </p:cNvSpPr>
            <p:nvPr/>
          </p:nvSpPr>
          <p:spPr bwMode="auto">
            <a:xfrm>
              <a:off x="4040" y="207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0" name="Line 6"/>
            <p:cNvSpPr>
              <a:spLocks noChangeShapeType="1"/>
            </p:cNvSpPr>
            <p:nvPr/>
          </p:nvSpPr>
          <p:spPr bwMode="auto">
            <a:xfrm>
              <a:off x="5174" y="2078"/>
              <a:ext cx="0" cy="1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1" name="Line 7"/>
            <p:cNvSpPr>
              <a:spLocks noChangeShapeType="1"/>
            </p:cNvSpPr>
            <p:nvPr/>
          </p:nvSpPr>
          <p:spPr bwMode="auto">
            <a:xfrm flipV="1">
              <a:off x="4040" y="3730"/>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2" name="Line 8"/>
            <p:cNvSpPr>
              <a:spLocks noChangeShapeType="1"/>
            </p:cNvSpPr>
            <p:nvPr/>
          </p:nvSpPr>
          <p:spPr bwMode="auto">
            <a:xfrm flipV="1">
              <a:off x="4048" y="3491"/>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3" name="Line 9"/>
            <p:cNvSpPr>
              <a:spLocks noChangeShapeType="1"/>
            </p:cNvSpPr>
            <p:nvPr/>
          </p:nvSpPr>
          <p:spPr bwMode="auto">
            <a:xfrm flipV="1">
              <a:off x="4047" y="3169"/>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4" name="Line 10"/>
            <p:cNvSpPr>
              <a:spLocks noChangeShapeType="1"/>
            </p:cNvSpPr>
            <p:nvPr/>
          </p:nvSpPr>
          <p:spPr bwMode="auto">
            <a:xfrm flipV="1">
              <a:off x="4040" y="2848"/>
              <a:ext cx="1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5" name="Line 11"/>
            <p:cNvSpPr>
              <a:spLocks noChangeShapeType="1"/>
            </p:cNvSpPr>
            <p:nvPr/>
          </p:nvSpPr>
          <p:spPr bwMode="auto">
            <a:xfrm flipV="1">
              <a:off x="4047" y="2525"/>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6" name="Line 12"/>
            <p:cNvSpPr>
              <a:spLocks noChangeShapeType="1"/>
            </p:cNvSpPr>
            <p:nvPr/>
          </p:nvSpPr>
          <p:spPr bwMode="auto">
            <a:xfrm flipV="1">
              <a:off x="4032" y="2204"/>
              <a:ext cx="1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7" name="Rectangle 13"/>
            <p:cNvSpPr>
              <a:spLocks noChangeArrowheads="1"/>
            </p:cNvSpPr>
            <p:nvPr/>
          </p:nvSpPr>
          <p:spPr bwMode="auto">
            <a:xfrm>
              <a:off x="4195" y="3379"/>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000" b="0"/>
                <a:t>. . .</a:t>
              </a:r>
            </a:p>
          </p:txBody>
        </p:sp>
        <p:sp>
          <p:nvSpPr>
            <p:cNvPr id="149518" name="Rectangle 14"/>
            <p:cNvSpPr>
              <a:spLocks noChangeArrowheads="1"/>
            </p:cNvSpPr>
            <p:nvPr/>
          </p:nvSpPr>
          <p:spPr bwMode="auto">
            <a:xfrm>
              <a:off x="4204" y="3141"/>
              <a:ext cx="80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49519" name="Rectangle 15"/>
            <p:cNvSpPr>
              <a:spLocks noChangeArrowheads="1"/>
            </p:cNvSpPr>
            <p:nvPr/>
          </p:nvSpPr>
          <p:spPr bwMode="auto">
            <a:xfrm>
              <a:off x="4203" y="2805"/>
              <a:ext cx="80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返址</a:t>
              </a:r>
            </a:p>
          </p:txBody>
        </p:sp>
        <p:sp>
          <p:nvSpPr>
            <p:cNvPr id="149520" name="Rectangle 16"/>
            <p:cNvSpPr>
              <a:spLocks noChangeArrowheads="1"/>
            </p:cNvSpPr>
            <p:nvPr/>
          </p:nvSpPr>
          <p:spPr bwMode="auto">
            <a:xfrm>
              <a:off x="4114" y="2484"/>
              <a:ext cx="98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控制链</a:t>
              </a:r>
            </a:p>
          </p:txBody>
        </p:sp>
        <p:sp>
          <p:nvSpPr>
            <p:cNvPr id="149521" name="Rectangle 17"/>
            <p:cNvSpPr>
              <a:spLocks noChangeArrowheads="1"/>
            </p:cNvSpPr>
            <p:nvPr/>
          </p:nvSpPr>
          <p:spPr bwMode="auto">
            <a:xfrm>
              <a:off x="4080" y="2193"/>
              <a:ext cx="1104"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局部变量</a:t>
              </a:r>
              <a:endParaRPr lang="en-US" altLang="zh-CN" sz="2800"/>
            </a:p>
          </p:txBody>
        </p:sp>
        <p:sp>
          <p:nvSpPr>
            <p:cNvPr id="149522" name="Rectangle 18"/>
            <p:cNvSpPr>
              <a:spLocks noChangeArrowheads="1"/>
            </p:cNvSpPr>
            <p:nvPr/>
          </p:nvSpPr>
          <p:spPr bwMode="auto">
            <a:xfrm>
              <a:off x="4224" y="3344"/>
              <a:ext cx="72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zh-CN" sz="2800"/>
            </a:p>
          </p:txBody>
        </p:sp>
        <p:sp>
          <p:nvSpPr>
            <p:cNvPr id="149523" name="Line 19"/>
            <p:cNvSpPr>
              <a:spLocks noChangeShapeType="1"/>
            </p:cNvSpPr>
            <p:nvPr/>
          </p:nvSpPr>
          <p:spPr bwMode="auto">
            <a:xfrm>
              <a:off x="3840" y="2519"/>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9524" name="Line 20"/>
            <p:cNvSpPr>
              <a:spLocks noChangeShapeType="1"/>
            </p:cNvSpPr>
            <p:nvPr/>
          </p:nvSpPr>
          <p:spPr bwMode="auto">
            <a:xfrm>
              <a:off x="3840" y="218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9525" name="Rectangle 21"/>
            <p:cNvSpPr>
              <a:spLocks noChangeArrowheads="1"/>
            </p:cNvSpPr>
            <p:nvPr/>
          </p:nvSpPr>
          <p:spPr bwMode="auto">
            <a:xfrm>
              <a:off x="3408" y="2298"/>
              <a:ext cx="51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ebp</a:t>
              </a:r>
              <a:r>
                <a:rPr lang="en-US" altLang="zh-CN" sz="1000" b="0" i="1"/>
                <a:t> </a:t>
              </a:r>
            </a:p>
          </p:txBody>
        </p:sp>
        <p:sp>
          <p:nvSpPr>
            <p:cNvPr id="149526" name="Rectangle 22"/>
            <p:cNvSpPr>
              <a:spLocks noChangeArrowheads="1"/>
            </p:cNvSpPr>
            <p:nvPr/>
          </p:nvSpPr>
          <p:spPr bwMode="auto">
            <a:xfrm>
              <a:off x="3408" y="1968"/>
              <a:ext cx="5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i="1"/>
                <a:t>esp</a:t>
              </a:r>
              <a:r>
                <a:rPr lang="en-US" altLang="zh-CN" sz="1000" b="0" i="1"/>
                <a:t> </a:t>
              </a:r>
            </a:p>
          </p:txBody>
        </p:sp>
        <p:sp>
          <p:nvSpPr>
            <p:cNvPr id="149527" name="Rectangle 23"/>
            <p:cNvSpPr>
              <a:spLocks noChangeArrowheads="1"/>
            </p:cNvSpPr>
            <p:nvPr/>
          </p:nvSpPr>
          <p:spPr bwMode="auto">
            <a:xfrm>
              <a:off x="3552" y="3014"/>
              <a:ext cx="43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栈</a:t>
              </a:r>
            </a:p>
          </p:txBody>
        </p:sp>
        <p:sp>
          <p:nvSpPr>
            <p:cNvPr id="149528" name="Line 24"/>
            <p:cNvSpPr>
              <a:spLocks noChangeShapeType="1"/>
            </p:cNvSpPr>
            <p:nvPr/>
          </p:nvSpPr>
          <p:spPr bwMode="auto">
            <a:xfrm flipV="1">
              <a:off x="3936" y="2959"/>
              <a:ext cx="0" cy="60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29" name="Rectangle 25"/>
            <p:cNvSpPr>
              <a:spLocks noChangeArrowheads="1"/>
            </p:cNvSpPr>
            <p:nvPr/>
          </p:nvSpPr>
          <p:spPr bwMode="auto">
            <a:xfrm>
              <a:off x="3264" y="2629"/>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低</a:t>
              </a:r>
            </a:p>
          </p:txBody>
        </p:sp>
        <p:sp>
          <p:nvSpPr>
            <p:cNvPr id="149530" name="Rectangle 26"/>
            <p:cNvSpPr>
              <a:spLocks noChangeArrowheads="1"/>
            </p:cNvSpPr>
            <p:nvPr/>
          </p:nvSpPr>
          <p:spPr bwMode="auto">
            <a:xfrm>
              <a:off x="3264" y="3455"/>
              <a:ext cx="43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高</a:t>
              </a:r>
            </a:p>
          </p:txBody>
        </p:sp>
        <p:sp>
          <p:nvSpPr>
            <p:cNvPr id="149531" name="Line 27"/>
            <p:cNvSpPr>
              <a:spLocks noChangeShapeType="1"/>
            </p:cNvSpPr>
            <p:nvPr/>
          </p:nvSpPr>
          <p:spPr bwMode="auto">
            <a:xfrm>
              <a:off x="3456" y="3069"/>
              <a:ext cx="0" cy="386"/>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1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1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12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129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12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9129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91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28600" y="228600"/>
            <a:ext cx="8610600" cy="1143000"/>
          </a:xfrm>
        </p:spPr>
        <p:txBody>
          <a:bodyPr/>
          <a:lstStyle/>
          <a:p>
            <a:r>
              <a:rPr lang="zh-CN" altLang="en-US" b="1" smtClean="0"/>
              <a:t>习        题</a:t>
            </a:r>
            <a:endParaRPr lang="zh-CN" altLang="en-US" b="1" smtClean="0">
              <a:latin typeface="宋体" pitchFamily="2" charset="-122"/>
            </a:endParaRPr>
          </a:p>
        </p:txBody>
      </p:sp>
      <p:sp>
        <p:nvSpPr>
          <p:cNvPr id="150531" name="Rectangle 3"/>
          <p:cNvSpPr>
            <a:spLocks noGrp="1" noChangeArrowheads="1"/>
          </p:cNvSpPr>
          <p:nvPr>
            <p:ph idx="1"/>
          </p:nvPr>
        </p:nvSpPr>
        <p:spPr>
          <a:xfrm>
            <a:off x="287338" y="1438275"/>
            <a:ext cx="8564562" cy="5038725"/>
          </a:xfrm>
          <a:noFill/>
        </p:spPr>
        <p:txBody>
          <a:bodyPr/>
          <a:lstStyle/>
          <a:p>
            <a:r>
              <a:rPr lang="zh-CN" altLang="en-US" b="1" smtClean="0"/>
              <a:t>第一次：6.</a:t>
            </a:r>
            <a:r>
              <a:rPr lang="en-US" altLang="zh-CN" b="1" smtClean="0"/>
              <a:t>3, 6.4, 6.5</a:t>
            </a:r>
          </a:p>
          <a:p>
            <a:r>
              <a:rPr lang="zh-CN" altLang="en-US" b="1" smtClean="0"/>
              <a:t>第二次：</a:t>
            </a:r>
            <a:r>
              <a:rPr lang="en-US" altLang="zh-CN" b="1" smtClean="0"/>
              <a:t>6.6, 6.9, 6.12</a:t>
            </a:r>
          </a:p>
          <a:p>
            <a:r>
              <a:rPr lang="zh-CN" altLang="en-US" b="1" smtClean="0"/>
              <a:t>第三次：</a:t>
            </a:r>
            <a:r>
              <a:rPr lang="en-US" altLang="zh-CN" b="1" smtClean="0"/>
              <a:t>6.16, 6.18, 6.23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6387" name="Rectangle 3"/>
          <p:cNvSpPr>
            <a:spLocks noGrp="1" noChangeArrowheads="1"/>
          </p:cNvSpPr>
          <p:nvPr>
            <p:ph idx="1"/>
          </p:nvPr>
        </p:nvSpPr>
        <p:spPr>
          <a:xfrm>
            <a:off x="287338" y="1438275"/>
            <a:ext cx="8564562" cy="5470525"/>
          </a:xfrm>
          <a:noFill/>
        </p:spPr>
        <p:txBody>
          <a:bodyPr/>
          <a:lstStyle/>
          <a:p>
            <a:pPr algn="just">
              <a:lnSpc>
                <a:spcPct val="80000"/>
              </a:lnSpc>
              <a:spcBef>
                <a:spcPct val="10000"/>
              </a:spcBef>
              <a:buFontTx/>
              <a:buNone/>
            </a:pPr>
            <a:r>
              <a:rPr lang="en-US" altLang="zh-CN" sz="2800" b="1" smtClean="0"/>
              <a:t>main() / </a:t>
            </a:r>
            <a:r>
              <a:rPr lang="en-US" altLang="zh-CN" sz="2800" b="1" smtClean="0">
                <a:sym typeface="Symbol" pitchFamily="18" charset="2"/>
              </a:rPr>
              <a:t> </a:t>
            </a:r>
            <a:r>
              <a:rPr lang="zh-CN" altLang="en-US" sz="2800" b="1" smtClean="0">
                <a:sym typeface="Symbol" pitchFamily="18" charset="2"/>
              </a:rPr>
              <a:t>例 </a:t>
            </a:r>
            <a:r>
              <a:rPr lang="en-US" altLang="zh-CN" sz="2800" b="1" smtClean="0">
                <a:sym typeface="Symbol" pitchFamily="18" charset="2"/>
              </a:rPr>
              <a:t>/</a:t>
            </a:r>
            <a:endParaRPr lang="zh-CN" altLang="en-US" sz="2800" b="1" smtClean="0"/>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0</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rgbClr val="00FF00"/>
                </a:solidFill>
              </a:rPr>
              <a:t>int a = 0</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0</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1</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2</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rgbClr val="00FF00"/>
                </a:solidFill>
              </a:rPr>
              <a:t>int a = 2</a:t>
            </a:r>
            <a:r>
              <a:rPr lang="en-US" altLang="zh-CN" sz="2800" b="1" smtClean="0"/>
              <a:t>;	</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2</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3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3</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3</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0</a:t>
            </a:r>
            <a:r>
              <a:rPr lang="en-US" altLang="zh-CN" sz="2800" b="1" smtClean="0"/>
              <a:t> </a:t>
            </a:r>
            <a:r>
              <a:rPr lang="en-US" altLang="zh-CN" sz="2800" b="1" smtClean="0">
                <a:sym typeface="Symbol" pitchFamily="18" charset="2"/>
              </a:rPr>
              <a:t></a:t>
            </a:r>
            <a:r>
              <a:rPr lang="en-US" altLang="zh-CN" sz="2800" b="1"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7411" name="Rectangle 3"/>
          <p:cNvSpPr>
            <a:spLocks noGrp="1" noChangeArrowheads="1"/>
          </p:cNvSpPr>
          <p:nvPr>
            <p:ph idx="1"/>
          </p:nvPr>
        </p:nvSpPr>
        <p:spPr>
          <a:xfrm>
            <a:off x="287338" y="1438275"/>
            <a:ext cx="8564562" cy="5470525"/>
          </a:xfrm>
          <a:noFill/>
        </p:spPr>
        <p:txBody>
          <a:bodyPr/>
          <a:lstStyle/>
          <a:p>
            <a:pPr algn="just">
              <a:lnSpc>
                <a:spcPct val="80000"/>
              </a:lnSpc>
              <a:spcBef>
                <a:spcPct val="10000"/>
              </a:spcBef>
              <a:buFontTx/>
              <a:buNone/>
            </a:pPr>
            <a:r>
              <a:rPr lang="en-US" altLang="zh-CN" sz="2800" b="1" smtClean="0"/>
              <a:t>main() / </a:t>
            </a:r>
            <a:r>
              <a:rPr lang="en-US" altLang="zh-CN" sz="2800" b="1" smtClean="0">
                <a:sym typeface="Symbol" pitchFamily="18" charset="2"/>
              </a:rPr>
              <a:t> </a:t>
            </a:r>
            <a:r>
              <a:rPr lang="zh-CN" altLang="en-US" sz="2800" b="1" smtClean="0">
                <a:sym typeface="Symbol" pitchFamily="18" charset="2"/>
              </a:rPr>
              <a:t>例 </a:t>
            </a:r>
            <a:r>
              <a:rPr lang="en-US" altLang="zh-CN" sz="2800" b="1" smtClean="0">
                <a:sym typeface="Symbol" pitchFamily="18" charset="2"/>
              </a:rPr>
              <a:t>/</a:t>
            </a:r>
            <a:endParaRPr lang="zh-CN" altLang="en-US" sz="2800" b="1" smtClean="0"/>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0</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rgbClr val="00FF00"/>
                </a:solidFill>
              </a:rPr>
              <a:t>int a = 0</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0</a:t>
            </a:r>
            <a:r>
              <a:rPr lang="en-US" altLang="zh-CN" sz="2800" b="1" smtClean="0"/>
              <a:t>;</a:t>
            </a:r>
          </a:p>
          <a:p>
            <a:pPr algn="just">
              <a:lnSpc>
                <a:spcPct val="80000"/>
              </a:lnSpc>
              <a:spcBef>
                <a:spcPct val="10000"/>
              </a:spcBef>
              <a:buFontTx/>
              <a:buNone/>
            </a:pPr>
            <a:r>
              <a:rPr lang="en-US" altLang="zh-CN" sz="2800" b="1" smtClean="0"/>
              <a:t>	  {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1</a:t>
            </a:r>
            <a:r>
              <a:rPr lang="en-US" altLang="zh-CN" sz="2800" b="1" smtClean="0"/>
              <a:t>;</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2</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rgbClr val="00FF00"/>
                </a:solidFill>
              </a:rPr>
              <a:t>int a = 2</a:t>
            </a:r>
            <a:r>
              <a:rPr lang="en-US" altLang="zh-CN" sz="2800" b="1" smtClean="0"/>
              <a:t>;	</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2</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begin of </a:t>
            </a:r>
            <a:r>
              <a:rPr lang="en-US" altLang="zh-CN" sz="2800" b="1" i="1" smtClean="0"/>
              <a:t>B</a:t>
            </a:r>
            <a:r>
              <a:rPr lang="en-US" altLang="zh-CN" sz="2800" b="1" baseline="-30000" smtClean="0"/>
              <a:t>3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olidFill>
                  <a:schemeClr val="tx2"/>
                </a:solidFill>
              </a:rPr>
              <a:t>int b = 3</a:t>
            </a:r>
            <a:r>
              <a:rPr lang="en-US" altLang="zh-CN" sz="2800" b="1" smtClean="0"/>
              <a:t>;</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3</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	  }/</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a:t>
            </a:r>
          </a:p>
          <a:p>
            <a:pPr algn="just">
              <a:lnSpc>
                <a:spcPct val="80000"/>
              </a:lnSpc>
              <a:spcBef>
                <a:spcPct val="10000"/>
              </a:spcBef>
              <a:buFontTx/>
              <a:buNone/>
            </a:pPr>
            <a:r>
              <a:rPr lang="en-US" altLang="zh-CN" sz="2800" b="1" smtClean="0"/>
              <a:t>}/</a:t>
            </a:r>
            <a:r>
              <a:rPr lang="en-US" altLang="zh-CN" sz="2800" b="1" smtClean="0">
                <a:sym typeface="Symbol" pitchFamily="18" charset="2"/>
              </a:rPr>
              <a:t></a:t>
            </a:r>
            <a:r>
              <a:rPr lang="en-US" altLang="zh-CN" sz="2800" b="1" smtClean="0"/>
              <a:t> end of </a:t>
            </a:r>
            <a:r>
              <a:rPr lang="en-US" altLang="zh-CN" sz="2800" b="1" i="1" smtClean="0"/>
              <a:t>B</a:t>
            </a:r>
            <a:r>
              <a:rPr lang="en-US" altLang="zh-CN" sz="2800" b="1" baseline="-30000" smtClean="0"/>
              <a:t>0</a:t>
            </a:r>
            <a:r>
              <a:rPr lang="en-US" altLang="zh-CN" sz="2800" b="1" smtClean="0"/>
              <a:t> </a:t>
            </a:r>
            <a:r>
              <a:rPr lang="en-US" altLang="zh-CN" sz="2800" b="1" smtClean="0">
                <a:sym typeface="Symbol" pitchFamily="18" charset="2"/>
              </a:rPr>
              <a:t></a:t>
            </a:r>
            <a:r>
              <a:rPr lang="en-US" altLang="zh-CN" sz="2800" b="1" smtClean="0"/>
              <a:t>/</a:t>
            </a:r>
          </a:p>
        </p:txBody>
      </p:sp>
      <p:graphicFrame>
        <p:nvGraphicFramePr>
          <p:cNvPr id="1753092" name="Group 4"/>
          <p:cNvGraphicFramePr>
            <a:graphicFrameLocks noGrp="1"/>
          </p:cNvGraphicFramePr>
          <p:nvPr/>
        </p:nvGraphicFramePr>
        <p:xfrm>
          <a:off x="4495800" y="1219200"/>
          <a:ext cx="3657600" cy="3111502"/>
        </p:xfrm>
        <a:graphic>
          <a:graphicData uri="http://schemas.openxmlformats.org/drawingml/2006/table">
            <a:tbl>
              <a:tblPr/>
              <a:tblGrid>
                <a:gridCol w="1828800"/>
                <a:gridCol w="1828800"/>
              </a:tblGrid>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声</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明</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作</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用</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int a = 0;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0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int b = 0;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0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int b = 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3</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int a = 2;</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endParaRPr kumimoji="0" lang="zh-CN" altLang="en-US" sz="2800" b="1" i="0" u="none" strike="noStrike" cap="none" normalizeH="0" baseline="-30000" smtClean="0">
                        <a:ln>
                          <a:noFill/>
                        </a:ln>
                        <a:solidFill>
                          <a:schemeClr val="tx1"/>
                        </a:solidFill>
                        <a:effectLst/>
                        <a:latin typeface="Times New Roman" pitchFamily="18"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int b = 3;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B</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3</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753115" name="Group 27"/>
          <p:cNvGrpSpPr>
            <a:grpSpLocks/>
          </p:cNvGrpSpPr>
          <p:nvPr/>
        </p:nvGrpSpPr>
        <p:grpSpPr bwMode="auto">
          <a:xfrm>
            <a:off x="4495800" y="4495800"/>
            <a:ext cx="3962400" cy="2362200"/>
            <a:chOff x="2832" y="2832"/>
            <a:chExt cx="2496" cy="1488"/>
          </a:xfrm>
        </p:grpSpPr>
        <p:sp>
          <p:nvSpPr>
            <p:cNvPr id="17436" name="Rectangle 28"/>
            <p:cNvSpPr>
              <a:spLocks noChangeArrowheads="1"/>
            </p:cNvSpPr>
            <p:nvPr/>
          </p:nvSpPr>
          <p:spPr bwMode="auto">
            <a:xfrm>
              <a:off x="3406" y="2925"/>
              <a:ext cx="1272" cy="10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Rectangle 29"/>
            <p:cNvSpPr>
              <a:spLocks noChangeArrowheads="1"/>
            </p:cNvSpPr>
            <p:nvPr/>
          </p:nvSpPr>
          <p:spPr bwMode="auto">
            <a:xfrm>
              <a:off x="3432" y="2832"/>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a</a:t>
              </a:r>
              <a:r>
                <a:rPr lang="en-US" altLang="zh-CN" sz="2800" baseline="-25000"/>
                <a:t>0</a:t>
              </a:r>
            </a:p>
          </p:txBody>
        </p:sp>
        <p:sp>
          <p:nvSpPr>
            <p:cNvPr id="17438" name="Line 30"/>
            <p:cNvSpPr>
              <a:spLocks noChangeShapeType="1"/>
            </p:cNvSpPr>
            <p:nvPr/>
          </p:nvSpPr>
          <p:spPr bwMode="auto">
            <a:xfrm>
              <a:off x="3421" y="3176"/>
              <a:ext cx="125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Rectangle 31"/>
            <p:cNvSpPr>
              <a:spLocks noChangeArrowheads="1"/>
            </p:cNvSpPr>
            <p:nvPr/>
          </p:nvSpPr>
          <p:spPr bwMode="auto">
            <a:xfrm>
              <a:off x="3433" y="3094"/>
              <a:ext cx="12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b</a:t>
              </a:r>
              <a:r>
                <a:rPr lang="en-US" altLang="zh-CN" sz="2800" baseline="-25000"/>
                <a:t>0</a:t>
              </a:r>
            </a:p>
          </p:txBody>
        </p:sp>
        <p:sp>
          <p:nvSpPr>
            <p:cNvPr id="17440" name="Line 32"/>
            <p:cNvSpPr>
              <a:spLocks noChangeShapeType="1"/>
            </p:cNvSpPr>
            <p:nvPr/>
          </p:nvSpPr>
          <p:spPr bwMode="auto">
            <a:xfrm>
              <a:off x="3415" y="3418"/>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Rectangle 33"/>
            <p:cNvSpPr>
              <a:spLocks noChangeArrowheads="1"/>
            </p:cNvSpPr>
            <p:nvPr/>
          </p:nvSpPr>
          <p:spPr bwMode="auto">
            <a:xfrm>
              <a:off x="3441" y="3336"/>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b</a:t>
              </a:r>
              <a:r>
                <a:rPr lang="en-US" altLang="zh-CN" sz="2800" baseline="-25000"/>
                <a:t>1</a:t>
              </a:r>
              <a:endParaRPr lang="en-US" altLang="zh-CN" sz="2800"/>
            </a:p>
          </p:txBody>
        </p:sp>
        <p:sp>
          <p:nvSpPr>
            <p:cNvPr id="17442" name="Line 34"/>
            <p:cNvSpPr>
              <a:spLocks noChangeShapeType="1"/>
            </p:cNvSpPr>
            <p:nvPr/>
          </p:nvSpPr>
          <p:spPr bwMode="auto">
            <a:xfrm>
              <a:off x="3423" y="3680"/>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Rectangle 35"/>
            <p:cNvSpPr>
              <a:spLocks noChangeArrowheads="1"/>
            </p:cNvSpPr>
            <p:nvPr/>
          </p:nvSpPr>
          <p:spPr bwMode="auto">
            <a:xfrm>
              <a:off x="3441" y="3588"/>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a</a:t>
              </a:r>
              <a:r>
                <a:rPr lang="en-US" altLang="zh-CN" sz="2800" baseline="-25000"/>
                <a:t>2</a:t>
              </a:r>
              <a:r>
                <a:rPr lang="en-US" altLang="zh-CN" sz="2800"/>
                <a:t>, b</a:t>
              </a:r>
              <a:r>
                <a:rPr lang="en-US" altLang="zh-CN" sz="2800" baseline="-25000"/>
                <a:t>3</a:t>
              </a:r>
              <a:endParaRPr lang="en-US" altLang="zh-CN" sz="2800"/>
            </a:p>
          </p:txBody>
        </p:sp>
        <p:sp>
          <p:nvSpPr>
            <p:cNvPr id="17444" name="Rectangle 36"/>
            <p:cNvSpPr>
              <a:spLocks noChangeArrowheads="1"/>
            </p:cNvSpPr>
            <p:nvPr/>
          </p:nvSpPr>
          <p:spPr bwMode="auto">
            <a:xfrm>
              <a:off x="2832" y="3984"/>
              <a:ext cx="24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latin typeface="宋体" pitchFamily="2" charset="-122"/>
                </a:rPr>
                <a:t>重叠分配存储单元</a:t>
              </a:r>
              <a:r>
                <a:rPr lang="zh-CN" altLang="en-US" sz="280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53092"/>
                                        </p:tgtEl>
                                        <p:attrNameLst>
                                          <p:attrName>style.visibility</p:attrName>
                                        </p:attrNameLst>
                                      </p:cBhvr>
                                      <p:to>
                                        <p:strVal val="visible"/>
                                      </p:to>
                                    </p:set>
                                    <p:animEffect transition="in" filter="box(in)">
                                      <p:cBhvr>
                                        <p:cTn id="7" dur="500"/>
                                        <p:tgtEl>
                                          <p:spTgt spid="1753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53115"/>
                                        </p:tgtEl>
                                        <p:attrNameLst>
                                          <p:attrName>style.visibility</p:attrName>
                                        </p:attrNameLst>
                                      </p:cBhvr>
                                      <p:to>
                                        <p:strVal val="visible"/>
                                      </p:to>
                                    </p:set>
                                    <p:animEffect transition="in" filter="box(in)">
                                      <p:cBhvr>
                                        <p:cTn id="12" dur="500"/>
                                        <p:tgtEl>
                                          <p:spTgt spid="1753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28409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latin typeface="宋体" pitchFamily="2" charset="-122"/>
              </a:rPr>
              <a:t>本节介绍</a:t>
            </a:r>
            <a:endParaRPr lang="en-US" altLang="zh-CN" b="1" smtClean="0">
              <a:latin typeface="宋体" pitchFamily="2" charset="-122"/>
            </a:endParaRPr>
          </a:p>
          <a:p>
            <a:pPr algn="just"/>
            <a:r>
              <a:rPr lang="zh-CN" altLang="en-US" b="1" smtClean="0">
                <a:latin typeface="宋体" pitchFamily="2" charset="-122"/>
              </a:rPr>
              <a:t>介绍程序运行时所需的各个活动记录在存储空间的分配策略</a:t>
            </a:r>
          </a:p>
          <a:p>
            <a:pPr algn="just"/>
            <a:r>
              <a:rPr lang="zh-CN" altLang="en-US" b="1" smtClean="0">
                <a:latin typeface="宋体" pitchFamily="2" charset="-122"/>
              </a:rPr>
              <a:t>描述过程的目标代码怎样访问绑定到局部名字的存储单元</a:t>
            </a:r>
          </a:p>
          <a:p>
            <a:pPr algn="just"/>
            <a:r>
              <a:rPr lang="zh-CN" altLang="en-US" b="1" smtClean="0">
                <a:latin typeface="宋体" pitchFamily="2" charset="-122"/>
              </a:rPr>
              <a:t>介绍三种分配策略</a:t>
            </a:r>
          </a:p>
          <a:p>
            <a:pPr lvl="1" algn="just"/>
            <a:r>
              <a:rPr lang="zh-CN" altLang="en-US" b="1" smtClean="0"/>
              <a:t>静态分配策略</a:t>
            </a:r>
            <a:endParaRPr lang="zh-CN" altLang="en-US" b="1" smtClean="0">
              <a:latin typeface="宋体" pitchFamily="2" charset="-122"/>
            </a:endParaRPr>
          </a:p>
          <a:p>
            <a:pPr lvl="1" algn="just"/>
            <a:r>
              <a:rPr lang="zh-CN" altLang="en-US" b="1" smtClean="0"/>
              <a:t>栈式分配策略</a:t>
            </a:r>
            <a:endParaRPr lang="zh-CN" altLang="en-US" b="1" smtClean="0">
              <a:latin typeface="宋体" pitchFamily="2" charset="-122"/>
            </a:endParaRPr>
          </a:p>
          <a:p>
            <a:pPr lvl="1" algn="just"/>
            <a:r>
              <a:rPr lang="zh-CN" altLang="en-US" b="1" smtClean="0"/>
              <a:t>堆式分配策略</a:t>
            </a:r>
            <a:endParaRPr lang="en-US" altLang="zh-CN"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84099">
                                            <p:txEl>
                                              <p:pRg st="2" end="2"/>
                                            </p:txEl>
                                          </p:spTgt>
                                        </p:tgtEl>
                                        <p:attrNameLst>
                                          <p:attrName>style.visibility</p:attrName>
                                        </p:attrNameLst>
                                      </p:cBhvr>
                                      <p:to>
                                        <p:strVal val="visible"/>
                                      </p:to>
                                    </p:set>
                                    <p:animEffect transition="in" filter="box(in)">
                                      <p:cBhvr>
                                        <p:cTn id="7" dur="500"/>
                                        <p:tgtEl>
                                          <p:spTgt spid="12840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84099">
                                            <p:txEl>
                                              <p:pRg st="3" end="3"/>
                                            </p:txEl>
                                          </p:spTgt>
                                        </p:tgtEl>
                                        <p:attrNameLst>
                                          <p:attrName>style.visibility</p:attrName>
                                        </p:attrNameLst>
                                      </p:cBhvr>
                                      <p:to>
                                        <p:strVal val="visible"/>
                                      </p:to>
                                    </p:set>
                                    <p:animEffect transition="in" filter="box(in)">
                                      <p:cBhvr>
                                        <p:cTn id="12" dur="500"/>
                                        <p:tgtEl>
                                          <p:spTgt spid="1284099">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84099">
                                            <p:txEl>
                                              <p:pRg st="4" end="4"/>
                                            </p:txEl>
                                          </p:spTgt>
                                        </p:tgtEl>
                                        <p:attrNameLst>
                                          <p:attrName>style.visibility</p:attrName>
                                        </p:attrNameLst>
                                      </p:cBhvr>
                                      <p:to>
                                        <p:strVal val="visible"/>
                                      </p:to>
                                    </p:set>
                                    <p:animEffect transition="in" filter="box(in)">
                                      <p:cBhvr>
                                        <p:cTn id="15" dur="500"/>
                                        <p:tgtEl>
                                          <p:spTgt spid="128409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284099">
                                            <p:txEl>
                                              <p:pRg st="5" end="5"/>
                                            </p:txEl>
                                          </p:spTgt>
                                        </p:tgtEl>
                                        <p:attrNameLst>
                                          <p:attrName>style.visibility</p:attrName>
                                        </p:attrNameLst>
                                      </p:cBhvr>
                                      <p:to>
                                        <p:strVal val="visible"/>
                                      </p:to>
                                    </p:set>
                                    <p:animEffect transition="in" filter="box(in)">
                                      <p:cBhvr>
                                        <p:cTn id="20" dur="500"/>
                                        <p:tgtEl>
                                          <p:spTgt spid="1284099">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284099">
                                            <p:txEl>
                                              <p:pRg st="6" end="6"/>
                                            </p:txEl>
                                          </p:spTgt>
                                        </p:tgtEl>
                                        <p:attrNameLst>
                                          <p:attrName>style.visibility</p:attrName>
                                        </p:attrNameLst>
                                      </p:cBhvr>
                                      <p:to>
                                        <p:strVal val="visible"/>
                                      </p:to>
                                    </p:set>
                                    <p:animEffect transition="in" filter="box(in)">
                                      <p:cBhvr>
                                        <p:cTn id="25" dur="500"/>
                                        <p:tgtEl>
                                          <p:spTgt spid="128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945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6.2.1</a:t>
            </a:r>
            <a:r>
              <a:rPr lang="zh-CN" altLang="en-US" b="1" smtClean="0">
                <a:latin typeface="宋体" pitchFamily="2" charset="-122"/>
              </a:rPr>
              <a:t> </a:t>
            </a:r>
            <a:r>
              <a:rPr lang="zh-CN" altLang="en-US" b="1" smtClean="0"/>
              <a:t>运行时内存的划分</a:t>
            </a:r>
            <a:endParaRPr lang="zh-CN" altLang="en-US" b="1" smtClean="0">
              <a:latin typeface="宋体" pitchFamily="2" charset="-122"/>
            </a:endParaRPr>
          </a:p>
          <a:p>
            <a:pPr algn="just">
              <a:buFontTx/>
              <a:buNone/>
            </a:pPr>
            <a:endParaRPr lang="en-US" altLang="zh-CN" b="1" smtClean="0"/>
          </a:p>
        </p:txBody>
      </p:sp>
      <p:grpSp>
        <p:nvGrpSpPr>
          <p:cNvPr id="19460" name="Group 18"/>
          <p:cNvGrpSpPr>
            <a:grpSpLocks/>
          </p:cNvGrpSpPr>
          <p:nvPr/>
        </p:nvGrpSpPr>
        <p:grpSpPr bwMode="auto">
          <a:xfrm>
            <a:off x="3048000" y="2362200"/>
            <a:ext cx="3268663" cy="3765550"/>
            <a:chOff x="1952" y="1344"/>
            <a:chExt cx="2059" cy="2372"/>
          </a:xfrm>
        </p:grpSpPr>
        <p:sp>
          <p:nvSpPr>
            <p:cNvPr id="19461" name="Rectangle 5"/>
            <p:cNvSpPr>
              <a:spLocks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2" name="Rectangle 6"/>
            <p:cNvSpPr>
              <a:spLocks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代   码</a:t>
              </a:r>
            </a:p>
          </p:txBody>
        </p:sp>
        <p:sp>
          <p:nvSpPr>
            <p:cNvPr id="19463" name="Line 7"/>
            <p:cNvSpPr>
              <a:spLocks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Rectangle 8"/>
            <p:cNvSpPr>
              <a:spLocks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静 态 数 据</a:t>
              </a:r>
            </a:p>
          </p:txBody>
        </p:sp>
        <p:sp>
          <p:nvSpPr>
            <p:cNvPr id="19465" name="Line 9"/>
            <p:cNvSpPr>
              <a:spLocks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Rectangle 10"/>
            <p:cNvSpPr>
              <a:spLocks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堆</a:t>
              </a:r>
            </a:p>
          </p:txBody>
        </p:sp>
        <p:sp>
          <p:nvSpPr>
            <p:cNvPr id="19467" name="Line 11"/>
            <p:cNvSpPr>
              <a:spLocks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2"/>
            <p:cNvSpPr>
              <a:spLocks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Rectangle 13"/>
            <p:cNvSpPr>
              <a:spLocks noChangeArrowheads="1"/>
            </p:cNvSpPr>
            <p:nvPr/>
          </p:nvSpPr>
          <p:spPr bwMode="auto">
            <a:xfrm>
              <a:off x="2021" y="2654"/>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endParaRPr lang="zh-CN" altLang="en-US" sz="1000" b="0"/>
            </a:p>
          </p:txBody>
        </p:sp>
        <p:sp>
          <p:nvSpPr>
            <p:cNvPr id="19470" name="Rectangle 14"/>
            <p:cNvSpPr>
              <a:spLocks noChangeArrowheads="1"/>
            </p:cNvSpPr>
            <p:nvPr/>
          </p:nvSpPr>
          <p:spPr bwMode="auto">
            <a:xfrm>
              <a:off x="1995" y="3332"/>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栈</a:t>
              </a:r>
            </a:p>
          </p:txBody>
        </p:sp>
        <p:sp>
          <p:nvSpPr>
            <p:cNvPr id="19471" name="Line 16"/>
            <p:cNvSpPr>
              <a:spLocks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72" name="Line 17"/>
            <p:cNvSpPr>
              <a:spLocks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306627" name="Rectangle 3"/>
          <p:cNvSpPr>
            <a:spLocks noGrp="1" noChangeArrowheads="1"/>
          </p:cNvSpPr>
          <p:nvPr>
            <p:ph idx="1"/>
          </p:nvPr>
        </p:nvSpPr>
        <p:spPr>
          <a:xfrm>
            <a:off x="304800" y="1447800"/>
            <a:ext cx="8534400" cy="5410200"/>
          </a:xfrm>
        </p:spPr>
        <p:txBody>
          <a:bodyPr/>
          <a:lstStyle/>
          <a:p>
            <a:pPr algn="just">
              <a:buFontTx/>
              <a:buNone/>
            </a:pPr>
            <a:r>
              <a:rPr lang="en-US" altLang="zh-CN" b="1" smtClean="0"/>
              <a:t>1</a:t>
            </a:r>
            <a:r>
              <a:rPr lang="zh-CN" altLang="en-US" b="1" smtClean="0"/>
              <a:t>、静态分配</a:t>
            </a:r>
            <a:endParaRPr lang="zh-CN" altLang="en-US" b="1" smtClean="0">
              <a:latin typeface="宋体" pitchFamily="2" charset="-122"/>
            </a:endParaRPr>
          </a:p>
          <a:p>
            <a:pPr algn="just"/>
            <a:r>
              <a:rPr lang="zh-CN" altLang="en-US" b="1" smtClean="0">
                <a:latin typeface="宋体" pitchFamily="2" charset="-122"/>
              </a:rPr>
              <a:t>名字在程序被编译时绑定到存储单元，不需要运行时的任何支持</a:t>
            </a:r>
          </a:p>
          <a:p>
            <a:pPr algn="just"/>
            <a:r>
              <a:rPr lang="zh-CN" altLang="en-US" b="1" smtClean="0">
                <a:latin typeface="宋体" pitchFamily="2" charset="-122"/>
              </a:rPr>
              <a:t>绑定的生存期是程序的整个运行期间</a:t>
            </a:r>
            <a:endParaRPr lang="en-US" altLang="zh-CN"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06627">
                                            <p:txEl>
                                              <p:pRg st="2" end="2"/>
                                            </p:txEl>
                                          </p:spTgt>
                                        </p:tgtEl>
                                        <p:attrNameLst>
                                          <p:attrName>style.visibility</p:attrName>
                                        </p:attrNameLst>
                                      </p:cBhvr>
                                      <p:to>
                                        <p:strVal val="visible"/>
                                      </p:to>
                                    </p:set>
                                    <p:animEffect transition="in" filter="box(in)">
                                      <p:cBhvr>
                                        <p:cTn id="7" dur="500"/>
                                        <p:tgtEl>
                                          <p:spTgt spid="130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28600"/>
            <a:ext cx="8839200" cy="1143000"/>
          </a:xfrm>
        </p:spPr>
        <p:txBody>
          <a:bodyPr/>
          <a:lstStyle/>
          <a:p>
            <a:r>
              <a:rPr lang="zh-CN" altLang="en-US" sz="4000" b="1" smtClean="0">
                <a:latin typeface="宋体" pitchFamily="2" charset="-122"/>
              </a:rPr>
              <a:t>第六章 运行时存储空间的组织和管理</a:t>
            </a:r>
            <a:r>
              <a:rPr lang="zh-CN" altLang="en-US" b="1" smtClean="0">
                <a:latin typeface="宋体" pitchFamily="2" charset="-122"/>
              </a:rPr>
              <a:t> </a:t>
            </a:r>
          </a:p>
        </p:txBody>
      </p:sp>
      <p:sp>
        <p:nvSpPr>
          <p:cNvPr id="1224707" name="Rectangle 3"/>
          <p:cNvSpPr>
            <a:spLocks noGrp="1" noChangeArrowheads="1"/>
          </p:cNvSpPr>
          <p:nvPr>
            <p:ph idx="1"/>
          </p:nvPr>
        </p:nvSpPr>
        <p:spPr>
          <a:xfrm>
            <a:off x="287338" y="1438275"/>
            <a:ext cx="8564562" cy="5399088"/>
          </a:xfrm>
        </p:spPr>
        <p:txBody>
          <a:bodyPr/>
          <a:lstStyle/>
          <a:p>
            <a:r>
              <a:rPr lang="zh-CN" altLang="en-US" b="1" smtClean="0">
                <a:latin typeface="宋体" pitchFamily="2" charset="-122"/>
              </a:rPr>
              <a:t>影响存储分配策略的语言特征</a:t>
            </a:r>
            <a:r>
              <a:rPr lang="zh-CN" altLang="en-US" b="1" smtClean="0"/>
              <a:t> </a:t>
            </a:r>
          </a:p>
          <a:p>
            <a:pPr lvl="1" algn="just"/>
            <a:r>
              <a:rPr lang="zh-CN" altLang="en-US" b="1" smtClean="0"/>
              <a:t>过程能否递归</a:t>
            </a:r>
          </a:p>
          <a:p>
            <a:pPr lvl="1" algn="just"/>
            <a:r>
              <a:rPr lang="zh-CN" altLang="en-US" b="1" smtClean="0"/>
              <a:t>当控制从过程的活动返回时，局部变量的值是否要保留</a:t>
            </a:r>
          </a:p>
          <a:p>
            <a:pPr lvl="1" algn="just"/>
            <a:r>
              <a:rPr lang="zh-CN" altLang="en-US" b="1" smtClean="0"/>
              <a:t>过程能否访问非局部变量</a:t>
            </a:r>
          </a:p>
          <a:p>
            <a:pPr lvl="1" algn="just"/>
            <a:r>
              <a:rPr lang="zh-CN" altLang="en-US" b="1" smtClean="0"/>
              <a:t>过程调用的参数传递方式</a:t>
            </a:r>
          </a:p>
          <a:p>
            <a:pPr lvl="1" algn="just"/>
            <a:r>
              <a:rPr lang="zh-CN" altLang="en-US" b="1" smtClean="0"/>
              <a:t>过程能否作为参数被传递</a:t>
            </a:r>
          </a:p>
          <a:p>
            <a:pPr lvl="1" algn="just"/>
            <a:r>
              <a:rPr lang="zh-CN" altLang="en-US" b="1" smtClean="0"/>
              <a:t>过程能否作为结果值传递</a:t>
            </a:r>
          </a:p>
          <a:p>
            <a:pPr lvl="1" algn="just"/>
            <a:r>
              <a:rPr lang="zh-CN" altLang="en-US" b="1" smtClean="0"/>
              <a:t>存储块能否在程序控制下动态地分配</a:t>
            </a:r>
          </a:p>
          <a:p>
            <a:pPr lvl="1"/>
            <a:r>
              <a:rPr lang="zh-CN" altLang="en-US" b="1" smtClean="0">
                <a:latin typeface="宋体" pitchFamily="2" charset="-122"/>
              </a:rPr>
              <a:t>存储块是否必须显式地释放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4707">
                                            <p:txEl>
                                              <p:pRg st="2" end="2"/>
                                            </p:txEl>
                                          </p:spTgt>
                                        </p:tgtEl>
                                        <p:attrNameLst>
                                          <p:attrName>style.visibility</p:attrName>
                                        </p:attrNameLst>
                                      </p:cBhvr>
                                      <p:to>
                                        <p:strVal val="visible"/>
                                      </p:to>
                                    </p:set>
                                    <p:animEffect transition="in" filter="box(in)">
                                      <p:cBhvr>
                                        <p:cTn id="7" dur="500"/>
                                        <p:tgtEl>
                                          <p:spTgt spid="12247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4707">
                                            <p:txEl>
                                              <p:pRg st="3" end="3"/>
                                            </p:txEl>
                                          </p:spTgt>
                                        </p:tgtEl>
                                        <p:attrNameLst>
                                          <p:attrName>style.visibility</p:attrName>
                                        </p:attrNameLst>
                                      </p:cBhvr>
                                      <p:to>
                                        <p:strVal val="visible"/>
                                      </p:to>
                                    </p:set>
                                    <p:animEffect transition="in" filter="box(in)">
                                      <p:cBhvr>
                                        <p:cTn id="12" dur="500"/>
                                        <p:tgtEl>
                                          <p:spTgt spid="12247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4707">
                                            <p:txEl>
                                              <p:pRg st="4" end="4"/>
                                            </p:txEl>
                                          </p:spTgt>
                                        </p:tgtEl>
                                        <p:attrNameLst>
                                          <p:attrName>style.visibility</p:attrName>
                                        </p:attrNameLst>
                                      </p:cBhvr>
                                      <p:to>
                                        <p:strVal val="visible"/>
                                      </p:to>
                                    </p:set>
                                    <p:animEffect transition="in" filter="box(in)">
                                      <p:cBhvr>
                                        <p:cTn id="17" dur="500"/>
                                        <p:tgtEl>
                                          <p:spTgt spid="12247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4707">
                                            <p:txEl>
                                              <p:pRg st="5" end="5"/>
                                            </p:txEl>
                                          </p:spTgt>
                                        </p:tgtEl>
                                        <p:attrNameLst>
                                          <p:attrName>style.visibility</p:attrName>
                                        </p:attrNameLst>
                                      </p:cBhvr>
                                      <p:to>
                                        <p:strVal val="visible"/>
                                      </p:to>
                                    </p:set>
                                    <p:animEffect transition="in" filter="box(in)">
                                      <p:cBhvr>
                                        <p:cTn id="22" dur="500"/>
                                        <p:tgtEl>
                                          <p:spTgt spid="12247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4707">
                                            <p:txEl>
                                              <p:pRg st="6" end="6"/>
                                            </p:txEl>
                                          </p:spTgt>
                                        </p:tgtEl>
                                        <p:attrNameLst>
                                          <p:attrName>style.visibility</p:attrName>
                                        </p:attrNameLst>
                                      </p:cBhvr>
                                      <p:to>
                                        <p:strVal val="visible"/>
                                      </p:to>
                                    </p:set>
                                    <p:animEffect transition="in" filter="box(in)">
                                      <p:cBhvr>
                                        <p:cTn id="27" dur="500"/>
                                        <p:tgtEl>
                                          <p:spTgt spid="12247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24707">
                                            <p:txEl>
                                              <p:pRg st="7" end="7"/>
                                            </p:txEl>
                                          </p:spTgt>
                                        </p:tgtEl>
                                        <p:attrNameLst>
                                          <p:attrName>style.visibility</p:attrName>
                                        </p:attrNameLst>
                                      </p:cBhvr>
                                      <p:to>
                                        <p:strVal val="visible"/>
                                      </p:to>
                                    </p:set>
                                    <p:animEffect transition="in" filter="box(in)">
                                      <p:cBhvr>
                                        <p:cTn id="32" dur="500"/>
                                        <p:tgtEl>
                                          <p:spTgt spid="12247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224707">
                                            <p:txEl>
                                              <p:pRg st="8" end="8"/>
                                            </p:txEl>
                                          </p:spTgt>
                                        </p:tgtEl>
                                        <p:attrNameLst>
                                          <p:attrName>style.visibility</p:attrName>
                                        </p:attrNameLst>
                                      </p:cBhvr>
                                      <p:to>
                                        <p:strVal val="visible"/>
                                      </p:to>
                                    </p:set>
                                    <p:animEffect transition="in" filter="box(in)">
                                      <p:cBhvr>
                                        <p:cTn id="37" dur="500"/>
                                        <p:tgtEl>
                                          <p:spTgt spid="1224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308675" name="Rectangle 3"/>
          <p:cNvSpPr>
            <a:spLocks noGrp="1" noChangeArrowheads="1"/>
          </p:cNvSpPr>
          <p:nvPr>
            <p:ph idx="1"/>
          </p:nvPr>
        </p:nvSpPr>
        <p:spPr>
          <a:xfrm>
            <a:off x="304800" y="1447800"/>
            <a:ext cx="8534400" cy="5410200"/>
          </a:xfrm>
        </p:spPr>
        <p:txBody>
          <a:bodyPr/>
          <a:lstStyle/>
          <a:p>
            <a:pPr algn="just">
              <a:buFontTx/>
              <a:buNone/>
            </a:pPr>
            <a:r>
              <a:rPr lang="en-US" altLang="zh-CN" b="1" smtClean="0"/>
              <a:t>2</a:t>
            </a:r>
            <a:r>
              <a:rPr lang="zh-CN" altLang="en-US" b="1" smtClean="0">
                <a:latin typeface="宋体" pitchFamily="2" charset="-122"/>
              </a:rPr>
              <a:t>、静态分配给语言带来限制</a:t>
            </a:r>
          </a:p>
          <a:p>
            <a:pPr algn="just"/>
            <a:r>
              <a:rPr lang="zh-CN" altLang="en-US" b="1" smtClean="0">
                <a:latin typeface="宋体" pitchFamily="2" charset="-122"/>
              </a:rPr>
              <a:t>递归过程不被允许</a:t>
            </a:r>
          </a:p>
          <a:p>
            <a:pPr algn="just"/>
            <a:r>
              <a:rPr lang="zh-CN" altLang="en-US" b="1" smtClean="0">
                <a:latin typeface="宋体" pitchFamily="2" charset="-122"/>
              </a:rPr>
              <a:t>数据对象的长度和它在内存中位置的限制，必须是在编译时可以知道的</a:t>
            </a:r>
          </a:p>
          <a:p>
            <a:pPr algn="just"/>
            <a:r>
              <a:rPr lang="zh-CN" altLang="en-US" b="1" smtClean="0">
                <a:latin typeface="宋体" pitchFamily="2" charset="-122"/>
              </a:rPr>
              <a:t>数据结构不能动态建立</a:t>
            </a:r>
            <a:endParaRPr lang="en-US" altLang="zh-CN"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08675">
                                            <p:txEl>
                                              <p:pRg st="2" end="2"/>
                                            </p:txEl>
                                          </p:spTgt>
                                        </p:tgtEl>
                                        <p:attrNameLst>
                                          <p:attrName>style.visibility</p:attrName>
                                        </p:attrNameLst>
                                      </p:cBhvr>
                                      <p:to>
                                        <p:strVal val="visible"/>
                                      </p:to>
                                    </p:set>
                                    <p:animEffect transition="in" filter="box(in)">
                                      <p:cBhvr>
                                        <p:cTn id="7" dur="500"/>
                                        <p:tgtEl>
                                          <p:spTgt spid="13086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08675">
                                            <p:txEl>
                                              <p:pRg st="3" end="3"/>
                                            </p:txEl>
                                          </p:spTgt>
                                        </p:tgtEl>
                                        <p:attrNameLst>
                                          <p:attrName>style.visibility</p:attrName>
                                        </p:attrNameLst>
                                      </p:cBhvr>
                                      <p:to>
                                        <p:strVal val="visible"/>
                                      </p:to>
                                    </p:set>
                                    <p:animEffect transition="in" filter="box(in)">
                                      <p:cBhvr>
                                        <p:cTn id="12" dur="500"/>
                                        <p:tgtEl>
                                          <p:spTgt spid="130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2531" name="Rectangle 3"/>
          <p:cNvSpPr>
            <a:spLocks noGrp="1" noChangeArrowheads="1"/>
          </p:cNvSpPr>
          <p:nvPr>
            <p:ph idx="1"/>
          </p:nvPr>
        </p:nvSpPr>
        <p:spPr>
          <a:xfrm>
            <a:off x="287338" y="1438275"/>
            <a:ext cx="8564562" cy="5038725"/>
          </a:xfrm>
          <a:noFill/>
        </p:spPr>
        <p:txBody>
          <a:bodyPr/>
          <a:lstStyle/>
          <a:p>
            <a:pPr algn="just"/>
            <a:r>
              <a:rPr lang="zh-CN" altLang="en-US" b="1" smtClean="0"/>
              <a:t>例	</a:t>
            </a:r>
            <a:r>
              <a:rPr lang="en-US" altLang="zh-CN" b="1" smtClean="0"/>
              <a:t>C</a:t>
            </a:r>
            <a:r>
              <a:rPr lang="zh-CN" altLang="en-US" b="1" smtClean="0">
                <a:latin typeface="宋体" pitchFamily="2" charset="-122"/>
              </a:rPr>
              <a:t>程序的外部变量、静态局部变量以及程序中出现的常量都可以静态分配</a:t>
            </a:r>
          </a:p>
          <a:p>
            <a:pPr algn="just"/>
            <a:r>
              <a:rPr lang="zh-CN" altLang="en-US" b="1" smtClean="0">
                <a:latin typeface="宋体" pitchFamily="2" charset="-122"/>
              </a:rPr>
              <a:t>声明在函数外面</a:t>
            </a:r>
          </a:p>
          <a:p>
            <a:pPr lvl="1" algn="just"/>
            <a:r>
              <a:rPr lang="zh-CN" altLang="en-US" b="1" smtClean="0">
                <a:latin typeface="宋体" pitchFamily="2" charset="-122"/>
              </a:rPr>
              <a:t>外部变量			</a:t>
            </a:r>
            <a:r>
              <a:rPr lang="en-US" altLang="zh-CN" b="1" smtClean="0">
                <a:latin typeface="宋体" pitchFamily="2" charset="-122"/>
              </a:rPr>
              <a:t>-- </a:t>
            </a:r>
            <a:r>
              <a:rPr lang="zh-CN" altLang="en-US" b="1" smtClean="0">
                <a:latin typeface="宋体" pitchFamily="2" charset="-122"/>
              </a:rPr>
              <a:t>静态分配</a:t>
            </a:r>
          </a:p>
          <a:p>
            <a:pPr lvl="1" algn="just"/>
            <a:r>
              <a:rPr lang="zh-CN" altLang="en-US" b="1" smtClean="0">
                <a:latin typeface="宋体" pitchFamily="2" charset="-122"/>
              </a:rPr>
              <a:t>静态外部变量		</a:t>
            </a:r>
            <a:r>
              <a:rPr lang="en-US" altLang="zh-CN" b="1" smtClean="0">
                <a:latin typeface="宋体" pitchFamily="2" charset="-122"/>
              </a:rPr>
              <a:t>-- </a:t>
            </a:r>
            <a:r>
              <a:rPr lang="zh-CN" altLang="en-US" b="1" smtClean="0">
                <a:latin typeface="宋体" pitchFamily="2" charset="-122"/>
              </a:rPr>
              <a:t>静态分配</a:t>
            </a:r>
          </a:p>
          <a:p>
            <a:pPr algn="just"/>
            <a:r>
              <a:rPr lang="zh-CN" altLang="en-US" b="1" smtClean="0">
                <a:latin typeface="宋体" pitchFamily="2" charset="-122"/>
              </a:rPr>
              <a:t>声明在函数里面</a:t>
            </a:r>
          </a:p>
          <a:p>
            <a:pPr lvl="1" algn="just"/>
            <a:r>
              <a:rPr lang="zh-CN" altLang="en-US" b="1" smtClean="0">
                <a:latin typeface="宋体" pitchFamily="2" charset="-122"/>
              </a:rPr>
              <a:t>静态局部变量		</a:t>
            </a:r>
            <a:r>
              <a:rPr lang="en-US" altLang="zh-CN" b="1" smtClean="0">
                <a:latin typeface="宋体" pitchFamily="2" charset="-122"/>
              </a:rPr>
              <a:t>-- </a:t>
            </a:r>
            <a:r>
              <a:rPr lang="zh-CN" altLang="en-US" b="1" smtClean="0">
                <a:latin typeface="宋体" pitchFamily="2" charset="-122"/>
              </a:rPr>
              <a:t>也是静态分配</a:t>
            </a:r>
          </a:p>
          <a:p>
            <a:pPr lvl="1" algn="just"/>
            <a:r>
              <a:rPr lang="zh-CN" altLang="en-US" b="1" smtClean="0">
                <a:latin typeface="宋体" pitchFamily="2" charset="-122"/>
              </a:rPr>
              <a:t>自动变量			</a:t>
            </a:r>
            <a:r>
              <a:rPr lang="en-US" altLang="zh-CN" b="1" smtClean="0">
                <a:latin typeface="宋体" pitchFamily="2" charset="-122"/>
              </a:rPr>
              <a:t>-- </a:t>
            </a:r>
            <a:r>
              <a:rPr lang="zh-CN" altLang="en-US" b="1" smtClean="0">
                <a:latin typeface="宋体" pitchFamily="2" charset="-122"/>
              </a:rPr>
              <a:t>不能静态分配</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3555"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6.2.2</a:t>
            </a:r>
            <a:r>
              <a:rPr lang="en-US" altLang="zh-CN" b="1" smtClean="0">
                <a:latin typeface="宋体" pitchFamily="2" charset="-122"/>
              </a:rPr>
              <a:t> </a:t>
            </a:r>
            <a:r>
              <a:rPr lang="zh-CN" altLang="en-US" b="1" smtClean="0"/>
              <a:t>活动树和运行栈</a:t>
            </a:r>
          </a:p>
          <a:p>
            <a:pPr algn="just">
              <a:lnSpc>
                <a:spcPct val="90000"/>
              </a:lnSpc>
              <a:spcBef>
                <a:spcPct val="0"/>
              </a:spcBef>
              <a:buFontTx/>
              <a:buNone/>
            </a:pPr>
            <a:r>
              <a:rPr lang="en-US" altLang="zh-CN" b="1" smtClean="0"/>
              <a:t>1</a:t>
            </a:r>
            <a:r>
              <a:rPr lang="zh-CN" altLang="en-US" b="1" smtClean="0">
                <a:latin typeface="宋体" pitchFamily="2" charset="-122"/>
              </a:rPr>
              <a:t>、活动树</a:t>
            </a:r>
            <a:endParaRPr lang="zh-CN" altLang="en-US" b="1" smtClean="0"/>
          </a:p>
          <a:p>
            <a:pPr lvl="1" algn="just">
              <a:lnSpc>
                <a:spcPct val="90000"/>
              </a:lnSpc>
              <a:spcBef>
                <a:spcPct val="0"/>
              </a:spcBef>
            </a:pPr>
            <a:r>
              <a:rPr lang="zh-CN" altLang="en-US" b="1" smtClean="0">
                <a:latin typeface="宋体" pitchFamily="2" charset="-122"/>
              </a:rPr>
              <a:t>用树来描绘控制进入和离开活动的方式</a:t>
            </a:r>
            <a:endParaRPr lang="en-US" altLang="zh-CN" b="1" smtClean="0"/>
          </a:p>
        </p:txBody>
      </p:sp>
      <p:grpSp>
        <p:nvGrpSpPr>
          <p:cNvPr id="23556" name="Group 74"/>
          <p:cNvGrpSpPr>
            <a:grpSpLocks/>
          </p:cNvGrpSpPr>
          <p:nvPr/>
        </p:nvGrpSpPr>
        <p:grpSpPr bwMode="auto">
          <a:xfrm>
            <a:off x="0" y="2641600"/>
            <a:ext cx="9144000" cy="4343400"/>
            <a:chOff x="0" y="1584"/>
            <a:chExt cx="5760" cy="2736"/>
          </a:xfrm>
        </p:grpSpPr>
        <p:sp>
          <p:nvSpPr>
            <p:cNvPr id="23557" name="Rectangle 37"/>
            <p:cNvSpPr>
              <a:spLocks noChangeArrowheads="1"/>
            </p:cNvSpPr>
            <p:nvPr/>
          </p:nvSpPr>
          <p:spPr bwMode="auto">
            <a:xfrm>
              <a:off x="1236" y="1584"/>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t>
              </a:r>
            </a:p>
          </p:txBody>
        </p:sp>
        <p:sp>
          <p:nvSpPr>
            <p:cNvPr id="23558" name="Rectangle 38"/>
            <p:cNvSpPr>
              <a:spLocks noChangeArrowheads="1"/>
            </p:cNvSpPr>
            <p:nvPr/>
          </p:nvSpPr>
          <p:spPr bwMode="auto">
            <a:xfrm>
              <a:off x="1035" y="2093"/>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23559" name="Rectangle 39"/>
            <p:cNvSpPr>
              <a:spLocks noChangeArrowheads="1"/>
            </p:cNvSpPr>
            <p:nvPr/>
          </p:nvSpPr>
          <p:spPr bwMode="auto">
            <a:xfrm>
              <a:off x="153" y="2108"/>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3560" name="Line 40"/>
            <p:cNvSpPr>
              <a:spLocks noChangeShapeType="1"/>
            </p:cNvSpPr>
            <p:nvPr/>
          </p:nvSpPr>
          <p:spPr bwMode="auto">
            <a:xfrm flipH="1">
              <a:off x="1344" y="1872"/>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41"/>
            <p:cNvSpPr>
              <a:spLocks noChangeShapeType="1"/>
            </p:cNvSpPr>
            <p:nvPr/>
          </p:nvSpPr>
          <p:spPr bwMode="auto">
            <a:xfrm flipH="1">
              <a:off x="366" y="1875"/>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42"/>
            <p:cNvSpPr>
              <a:spLocks noChangeShapeType="1"/>
            </p:cNvSpPr>
            <p:nvPr/>
          </p:nvSpPr>
          <p:spPr bwMode="auto">
            <a:xfrm flipH="1">
              <a:off x="473" y="2384"/>
              <a:ext cx="647" cy="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43"/>
            <p:cNvSpPr>
              <a:spLocks noChangeShapeType="1"/>
            </p:cNvSpPr>
            <p:nvPr/>
          </p:nvSpPr>
          <p:spPr bwMode="auto">
            <a:xfrm flipH="1">
              <a:off x="1344" y="2448"/>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Rectangle 44"/>
            <p:cNvSpPr>
              <a:spLocks noChangeArrowheads="1"/>
            </p:cNvSpPr>
            <p:nvPr/>
          </p:nvSpPr>
          <p:spPr bwMode="auto">
            <a:xfrm>
              <a:off x="0" y="2705"/>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23565" name="Line 45"/>
            <p:cNvSpPr>
              <a:spLocks noChangeShapeType="1"/>
            </p:cNvSpPr>
            <p:nvPr/>
          </p:nvSpPr>
          <p:spPr bwMode="auto">
            <a:xfrm flipH="1">
              <a:off x="2113" y="3637"/>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Rectangle 46"/>
            <p:cNvSpPr>
              <a:spLocks noChangeArrowheads="1"/>
            </p:cNvSpPr>
            <p:nvPr/>
          </p:nvSpPr>
          <p:spPr bwMode="auto">
            <a:xfrm>
              <a:off x="1047" y="267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p:txBody>
        </p:sp>
        <p:sp>
          <p:nvSpPr>
            <p:cNvPr id="23567" name="Line 47"/>
            <p:cNvSpPr>
              <a:spLocks noChangeShapeType="1"/>
            </p:cNvSpPr>
            <p:nvPr/>
          </p:nvSpPr>
          <p:spPr bwMode="auto">
            <a:xfrm flipH="1">
              <a:off x="1344" y="3024"/>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Rectangle 48"/>
            <p:cNvSpPr>
              <a:spLocks noChangeArrowheads="1"/>
            </p:cNvSpPr>
            <p:nvPr/>
          </p:nvSpPr>
          <p:spPr bwMode="auto">
            <a:xfrm>
              <a:off x="1059" y="3228"/>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q(1,0)</a:t>
              </a:r>
            </a:p>
          </p:txBody>
        </p:sp>
        <p:sp>
          <p:nvSpPr>
            <p:cNvPr id="23569" name="Rectangle 49"/>
            <p:cNvSpPr>
              <a:spLocks noChangeArrowheads="1"/>
            </p:cNvSpPr>
            <p:nvPr/>
          </p:nvSpPr>
          <p:spPr bwMode="auto">
            <a:xfrm>
              <a:off x="330" y="3257"/>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p(1,3)</a:t>
              </a:r>
            </a:p>
          </p:txBody>
        </p:sp>
        <p:sp>
          <p:nvSpPr>
            <p:cNvPr id="23570" name="Line 50"/>
            <p:cNvSpPr>
              <a:spLocks noChangeShapeType="1"/>
            </p:cNvSpPr>
            <p:nvPr/>
          </p:nvSpPr>
          <p:spPr bwMode="auto">
            <a:xfrm flipH="1">
              <a:off x="672" y="2976"/>
              <a:ext cx="449"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Rectangle 51"/>
            <p:cNvSpPr>
              <a:spLocks noChangeArrowheads="1"/>
            </p:cNvSpPr>
            <p:nvPr/>
          </p:nvSpPr>
          <p:spPr bwMode="auto">
            <a:xfrm>
              <a:off x="1825" y="324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q(2,3)</a:t>
              </a:r>
            </a:p>
          </p:txBody>
        </p:sp>
        <p:sp>
          <p:nvSpPr>
            <p:cNvPr id="23572" name="Line 52"/>
            <p:cNvSpPr>
              <a:spLocks noChangeShapeType="1"/>
            </p:cNvSpPr>
            <p:nvPr/>
          </p:nvSpPr>
          <p:spPr bwMode="auto">
            <a:xfrm>
              <a:off x="1591" y="29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53"/>
            <p:cNvSpPr>
              <a:spLocks noChangeShapeType="1"/>
            </p:cNvSpPr>
            <p:nvPr/>
          </p:nvSpPr>
          <p:spPr bwMode="auto">
            <a:xfrm flipH="1">
              <a:off x="1488"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54"/>
            <p:cNvSpPr>
              <a:spLocks noChangeShapeType="1"/>
            </p:cNvSpPr>
            <p:nvPr/>
          </p:nvSpPr>
          <p:spPr bwMode="auto">
            <a:xfrm>
              <a:off x="2352"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55"/>
            <p:cNvSpPr>
              <a:spLocks noChangeArrowheads="1"/>
            </p:cNvSpPr>
            <p:nvPr/>
          </p:nvSpPr>
          <p:spPr bwMode="auto">
            <a:xfrm>
              <a:off x="1801"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q(2,1)</a:t>
              </a:r>
            </a:p>
          </p:txBody>
        </p:sp>
        <p:sp>
          <p:nvSpPr>
            <p:cNvPr id="23576" name="Rectangle 56"/>
            <p:cNvSpPr>
              <a:spLocks noChangeArrowheads="1"/>
            </p:cNvSpPr>
            <p:nvPr/>
          </p:nvSpPr>
          <p:spPr bwMode="auto">
            <a:xfrm>
              <a:off x="2556" y="3869"/>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q(3,3)</a:t>
              </a:r>
            </a:p>
          </p:txBody>
        </p:sp>
        <p:sp>
          <p:nvSpPr>
            <p:cNvPr id="23577" name="Rectangle 57"/>
            <p:cNvSpPr>
              <a:spLocks noChangeArrowheads="1"/>
            </p:cNvSpPr>
            <p:nvPr/>
          </p:nvSpPr>
          <p:spPr bwMode="auto">
            <a:xfrm>
              <a:off x="1120" y="3884"/>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p(2,3)</a:t>
              </a:r>
            </a:p>
          </p:txBody>
        </p:sp>
        <p:sp>
          <p:nvSpPr>
            <p:cNvPr id="23578" name="Line 58"/>
            <p:cNvSpPr>
              <a:spLocks noChangeShapeType="1"/>
            </p:cNvSpPr>
            <p:nvPr/>
          </p:nvSpPr>
          <p:spPr bwMode="auto">
            <a:xfrm flipH="1">
              <a:off x="4608" y="3552"/>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Rectangle 59"/>
            <p:cNvSpPr>
              <a:spLocks noChangeArrowheads="1"/>
            </p:cNvSpPr>
            <p:nvPr/>
          </p:nvSpPr>
          <p:spPr bwMode="auto">
            <a:xfrm>
              <a:off x="3533" y="2631"/>
              <a:ext cx="71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q(5,9)</a:t>
              </a:r>
            </a:p>
          </p:txBody>
        </p:sp>
        <p:sp>
          <p:nvSpPr>
            <p:cNvPr id="23580" name="Line 60"/>
            <p:cNvSpPr>
              <a:spLocks noChangeShapeType="1"/>
            </p:cNvSpPr>
            <p:nvPr/>
          </p:nvSpPr>
          <p:spPr bwMode="auto">
            <a:xfrm flipH="1">
              <a:off x="3856" y="2995"/>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Rectangle 61"/>
            <p:cNvSpPr>
              <a:spLocks noChangeArrowheads="1"/>
            </p:cNvSpPr>
            <p:nvPr/>
          </p:nvSpPr>
          <p:spPr bwMode="auto">
            <a:xfrm>
              <a:off x="3544" y="318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q(5,5)</a:t>
              </a:r>
            </a:p>
          </p:txBody>
        </p:sp>
        <p:sp>
          <p:nvSpPr>
            <p:cNvPr id="23582" name="Rectangle 62"/>
            <p:cNvSpPr>
              <a:spLocks noChangeArrowheads="1"/>
            </p:cNvSpPr>
            <p:nvPr/>
          </p:nvSpPr>
          <p:spPr bwMode="auto">
            <a:xfrm>
              <a:off x="2815" y="3214"/>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p(5,9)</a:t>
              </a:r>
            </a:p>
          </p:txBody>
        </p:sp>
        <p:sp>
          <p:nvSpPr>
            <p:cNvPr id="23583" name="Line 63"/>
            <p:cNvSpPr>
              <a:spLocks noChangeShapeType="1"/>
            </p:cNvSpPr>
            <p:nvPr/>
          </p:nvSpPr>
          <p:spPr bwMode="auto">
            <a:xfrm flipH="1">
              <a:off x="3168" y="2928"/>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Rectangle 64"/>
            <p:cNvSpPr>
              <a:spLocks noChangeArrowheads="1"/>
            </p:cNvSpPr>
            <p:nvPr/>
          </p:nvSpPr>
          <p:spPr bwMode="auto">
            <a:xfrm>
              <a:off x="4310" y="3199"/>
              <a:ext cx="72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q(7,9)</a:t>
              </a:r>
            </a:p>
          </p:txBody>
        </p:sp>
        <p:sp>
          <p:nvSpPr>
            <p:cNvPr id="23585" name="Line 65"/>
            <p:cNvSpPr>
              <a:spLocks noChangeShapeType="1"/>
            </p:cNvSpPr>
            <p:nvPr/>
          </p:nvSpPr>
          <p:spPr bwMode="auto">
            <a:xfrm>
              <a:off x="4077" y="2952"/>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66"/>
            <p:cNvSpPr>
              <a:spLocks noChangeShapeType="1"/>
            </p:cNvSpPr>
            <p:nvPr/>
          </p:nvSpPr>
          <p:spPr bwMode="auto">
            <a:xfrm flipH="1">
              <a:off x="3936"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67"/>
            <p:cNvSpPr>
              <a:spLocks noChangeShapeType="1"/>
            </p:cNvSpPr>
            <p:nvPr/>
          </p:nvSpPr>
          <p:spPr bwMode="auto">
            <a:xfrm>
              <a:off x="4848"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Rectangle 68"/>
            <p:cNvSpPr>
              <a:spLocks noChangeArrowheads="1"/>
            </p:cNvSpPr>
            <p:nvPr/>
          </p:nvSpPr>
          <p:spPr bwMode="auto">
            <a:xfrm>
              <a:off x="4286" y="379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q(7,7)</a:t>
              </a:r>
            </a:p>
          </p:txBody>
        </p:sp>
        <p:sp>
          <p:nvSpPr>
            <p:cNvPr id="23589" name="Rectangle 69"/>
            <p:cNvSpPr>
              <a:spLocks noChangeArrowheads="1"/>
            </p:cNvSpPr>
            <p:nvPr/>
          </p:nvSpPr>
          <p:spPr bwMode="auto">
            <a:xfrm>
              <a:off x="5041" y="382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q(9,9)</a:t>
              </a:r>
            </a:p>
          </p:txBody>
        </p:sp>
        <p:sp>
          <p:nvSpPr>
            <p:cNvPr id="23590" name="Rectangle 70"/>
            <p:cNvSpPr>
              <a:spLocks noChangeArrowheads="1"/>
            </p:cNvSpPr>
            <p:nvPr/>
          </p:nvSpPr>
          <p:spPr bwMode="auto">
            <a:xfrm>
              <a:off x="3604"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p(7,9)</a:t>
              </a:r>
            </a:p>
          </p:txBody>
        </p:sp>
        <p:sp>
          <p:nvSpPr>
            <p:cNvPr id="23591" name="Line 71"/>
            <p:cNvSpPr>
              <a:spLocks noChangeShapeType="1"/>
            </p:cNvSpPr>
            <p:nvPr/>
          </p:nvSpPr>
          <p:spPr bwMode="auto">
            <a:xfrm>
              <a:off x="1604" y="2370"/>
              <a:ext cx="2026"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320963"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活动树的特点</a:t>
            </a:r>
          </a:p>
          <a:p>
            <a:pPr lvl="1" algn="just"/>
            <a:r>
              <a:rPr lang="zh-CN" altLang="en-US" b="1" smtClean="0">
                <a:latin typeface="宋体" pitchFamily="2" charset="-122"/>
              </a:rPr>
              <a:t>每个结点代表某过程的一个活动</a:t>
            </a:r>
            <a:endParaRPr lang="zh-CN" altLang="en-US" b="1" smtClean="0"/>
          </a:p>
          <a:p>
            <a:pPr lvl="1" algn="just"/>
            <a:r>
              <a:rPr lang="zh-CN" altLang="en-US" b="1" smtClean="0">
                <a:latin typeface="宋体" pitchFamily="2" charset="-122"/>
              </a:rPr>
              <a:t>根结点代表主程序的活动</a:t>
            </a:r>
            <a:endParaRPr lang="zh-CN" altLang="en-US" b="1" smtClean="0"/>
          </a:p>
          <a:p>
            <a:pPr lvl="1" algn="just"/>
            <a:r>
              <a:rPr lang="zh-CN" altLang="en-US" b="1" smtClean="0">
                <a:latin typeface="宋体" pitchFamily="2" charset="-122"/>
              </a:rPr>
              <a:t>结点</a:t>
            </a:r>
            <a:r>
              <a:rPr lang="en-US" altLang="zh-CN" b="1" i="1" smtClean="0"/>
              <a:t>a</a:t>
            </a:r>
            <a:r>
              <a:rPr lang="zh-CN" altLang="en-US" b="1" smtClean="0">
                <a:latin typeface="宋体" pitchFamily="2" charset="-122"/>
              </a:rPr>
              <a:t>是结点</a:t>
            </a:r>
            <a:r>
              <a:rPr lang="en-US" altLang="zh-CN" b="1" i="1" smtClean="0"/>
              <a:t>b</a:t>
            </a:r>
            <a:r>
              <a:rPr lang="zh-CN" altLang="en-US" b="1" smtClean="0">
                <a:latin typeface="宋体" pitchFamily="2" charset="-122"/>
              </a:rPr>
              <a:t>的父结点，当且仅当控制流从</a:t>
            </a:r>
            <a:r>
              <a:rPr lang="en-US" altLang="zh-CN" b="1" i="1" smtClean="0"/>
              <a:t>a</a:t>
            </a:r>
            <a:r>
              <a:rPr lang="zh-CN" altLang="en-US" b="1" smtClean="0">
                <a:latin typeface="宋体" pitchFamily="2" charset="-122"/>
              </a:rPr>
              <a:t>的活动进入</a:t>
            </a:r>
            <a:r>
              <a:rPr lang="en-US" altLang="zh-CN" b="1" i="1" smtClean="0"/>
              <a:t>b</a:t>
            </a:r>
            <a:r>
              <a:rPr lang="zh-CN" altLang="en-US" b="1" smtClean="0">
                <a:latin typeface="宋体" pitchFamily="2" charset="-122"/>
              </a:rPr>
              <a:t>的活动</a:t>
            </a:r>
            <a:endParaRPr lang="zh-CN" altLang="en-US" b="1" smtClean="0"/>
          </a:p>
          <a:p>
            <a:pPr lvl="1" algn="just"/>
            <a:r>
              <a:rPr lang="zh-CN" altLang="en-US" b="1" smtClean="0">
                <a:latin typeface="宋体" pitchFamily="2" charset="-122"/>
              </a:rPr>
              <a:t>结点</a:t>
            </a:r>
            <a:r>
              <a:rPr lang="en-US" altLang="zh-CN" b="1" i="1" smtClean="0"/>
              <a:t>a</a:t>
            </a:r>
            <a:r>
              <a:rPr lang="zh-CN" altLang="en-US" b="1" smtClean="0">
                <a:latin typeface="宋体" pitchFamily="2" charset="-122"/>
              </a:rPr>
              <a:t>处于结点</a:t>
            </a:r>
            <a:r>
              <a:rPr lang="en-US" altLang="zh-CN" b="1" i="1" smtClean="0"/>
              <a:t>b</a:t>
            </a:r>
            <a:r>
              <a:rPr lang="zh-CN" altLang="en-US" b="1" smtClean="0">
                <a:latin typeface="宋体" pitchFamily="2" charset="-122"/>
              </a:rPr>
              <a:t>的左边，当且仅当</a:t>
            </a:r>
            <a:r>
              <a:rPr lang="en-US" altLang="zh-CN" b="1" i="1" smtClean="0"/>
              <a:t>a</a:t>
            </a:r>
            <a:r>
              <a:rPr lang="zh-CN" altLang="en-US" b="1" smtClean="0">
                <a:latin typeface="宋体" pitchFamily="2" charset="-122"/>
              </a:rPr>
              <a:t>的生存期先于</a:t>
            </a:r>
            <a:r>
              <a:rPr lang="en-US" altLang="zh-CN" b="1" i="1" smtClean="0"/>
              <a:t>b</a:t>
            </a:r>
            <a:r>
              <a:rPr lang="zh-CN" altLang="en-US" b="1" smtClean="0">
                <a:latin typeface="宋体" pitchFamily="2" charset="-122"/>
              </a:rPr>
              <a:t>的生存期</a:t>
            </a:r>
            <a:endParaRPr lang="en-US" altLang="zh-CN" b="1" smtClean="0"/>
          </a:p>
        </p:txBody>
      </p:sp>
      <p:grpSp>
        <p:nvGrpSpPr>
          <p:cNvPr id="24580" name="Group 77"/>
          <p:cNvGrpSpPr>
            <a:grpSpLocks/>
          </p:cNvGrpSpPr>
          <p:nvPr/>
        </p:nvGrpSpPr>
        <p:grpSpPr bwMode="auto">
          <a:xfrm>
            <a:off x="1646238" y="4238625"/>
            <a:ext cx="6750050" cy="2619375"/>
            <a:chOff x="1037" y="2670"/>
            <a:chExt cx="4252" cy="1650"/>
          </a:xfrm>
        </p:grpSpPr>
        <p:sp>
          <p:nvSpPr>
            <p:cNvPr id="24581" name="Rectangle 41"/>
            <p:cNvSpPr>
              <a:spLocks noChangeArrowheads="1"/>
            </p:cNvSpPr>
            <p:nvPr/>
          </p:nvSpPr>
          <p:spPr bwMode="auto">
            <a:xfrm>
              <a:off x="2273" y="2670"/>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t>
              </a:r>
            </a:p>
          </p:txBody>
        </p:sp>
        <p:sp>
          <p:nvSpPr>
            <p:cNvPr id="24582" name="Rectangle 42"/>
            <p:cNvSpPr>
              <a:spLocks noChangeArrowheads="1"/>
            </p:cNvSpPr>
            <p:nvPr/>
          </p:nvSpPr>
          <p:spPr bwMode="auto">
            <a:xfrm>
              <a:off x="2072" y="3179"/>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24583" name="Rectangle 43"/>
            <p:cNvSpPr>
              <a:spLocks noChangeArrowheads="1"/>
            </p:cNvSpPr>
            <p:nvPr/>
          </p:nvSpPr>
          <p:spPr bwMode="auto">
            <a:xfrm>
              <a:off x="1190" y="3194"/>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4584" name="Line 44"/>
            <p:cNvSpPr>
              <a:spLocks noChangeShapeType="1"/>
            </p:cNvSpPr>
            <p:nvPr/>
          </p:nvSpPr>
          <p:spPr bwMode="auto">
            <a:xfrm flipH="1">
              <a:off x="2381" y="2958"/>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Line 45"/>
            <p:cNvSpPr>
              <a:spLocks noChangeShapeType="1"/>
            </p:cNvSpPr>
            <p:nvPr/>
          </p:nvSpPr>
          <p:spPr bwMode="auto">
            <a:xfrm flipH="1">
              <a:off x="1403" y="2961"/>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46"/>
            <p:cNvSpPr>
              <a:spLocks noChangeShapeType="1"/>
            </p:cNvSpPr>
            <p:nvPr/>
          </p:nvSpPr>
          <p:spPr bwMode="auto">
            <a:xfrm flipH="1">
              <a:off x="1510" y="3470"/>
              <a:ext cx="647" cy="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47"/>
            <p:cNvSpPr>
              <a:spLocks noChangeShapeType="1"/>
            </p:cNvSpPr>
            <p:nvPr/>
          </p:nvSpPr>
          <p:spPr bwMode="auto">
            <a:xfrm flipH="1">
              <a:off x="2381" y="3534"/>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48"/>
            <p:cNvSpPr>
              <a:spLocks noChangeArrowheads="1"/>
            </p:cNvSpPr>
            <p:nvPr/>
          </p:nvSpPr>
          <p:spPr bwMode="auto">
            <a:xfrm>
              <a:off x="1037" y="3791"/>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24589" name="Rectangle 50"/>
            <p:cNvSpPr>
              <a:spLocks noChangeArrowheads="1"/>
            </p:cNvSpPr>
            <p:nvPr/>
          </p:nvSpPr>
          <p:spPr bwMode="auto">
            <a:xfrm>
              <a:off x="2084" y="3762"/>
              <a:ext cx="72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a:p>
              <a:pPr algn="just"/>
              <a:r>
                <a:rPr lang="en-US" altLang="zh-CN" sz="2800"/>
                <a:t>  . . . .</a:t>
              </a:r>
            </a:p>
          </p:txBody>
        </p:sp>
        <p:sp>
          <p:nvSpPr>
            <p:cNvPr id="24590" name="Rectangle 63"/>
            <p:cNvSpPr>
              <a:spLocks noChangeArrowheads="1"/>
            </p:cNvSpPr>
            <p:nvPr/>
          </p:nvSpPr>
          <p:spPr bwMode="auto">
            <a:xfrm>
              <a:off x="4570" y="3717"/>
              <a:ext cx="719"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q(5,9)</a:t>
              </a:r>
            </a:p>
            <a:p>
              <a:pPr algn="just"/>
              <a:r>
                <a:rPr lang="en-US" altLang="zh-CN" sz="2800"/>
                <a:t>  . . . .</a:t>
              </a:r>
            </a:p>
          </p:txBody>
        </p:sp>
        <p:sp>
          <p:nvSpPr>
            <p:cNvPr id="24591" name="Line 75"/>
            <p:cNvSpPr>
              <a:spLocks noChangeShapeType="1"/>
            </p:cNvSpPr>
            <p:nvPr/>
          </p:nvSpPr>
          <p:spPr bwMode="auto">
            <a:xfrm>
              <a:off x="2641" y="3456"/>
              <a:ext cx="2026"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20963">
                                            <p:txEl>
                                              <p:pRg st="2" end="2"/>
                                            </p:txEl>
                                          </p:spTgt>
                                        </p:tgtEl>
                                        <p:attrNameLst>
                                          <p:attrName>style.visibility</p:attrName>
                                        </p:attrNameLst>
                                      </p:cBhvr>
                                      <p:to>
                                        <p:strVal val="visible"/>
                                      </p:to>
                                    </p:set>
                                    <p:animEffect transition="in" filter="box(in)">
                                      <p:cBhvr>
                                        <p:cTn id="7" dur="500"/>
                                        <p:tgtEl>
                                          <p:spTgt spid="13209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20963">
                                            <p:txEl>
                                              <p:pRg st="3" end="3"/>
                                            </p:txEl>
                                          </p:spTgt>
                                        </p:tgtEl>
                                        <p:attrNameLst>
                                          <p:attrName>style.visibility</p:attrName>
                                        </p:attrNameLst>
                                      </p:cBhvr>
                                      <p:to>
                                        <p:strVal val="visible"/>
                                      </p:to>
                                    </p:set>
                                    <p:animEffect transition="in" filter="box(in)">
                                      <p:cBhvr>
                                        <p:cTn id="12" dur="500"/>
                                        <p:tgtEl>
                                          <p:spTgt spid="13209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20963">
                                            <p:txEl>
                                              <p:pRg st="4" end="4"/>
                                            </p:txEl>
                                          </p:spTgt>
                                        </p:tgtEl>
                                        <p:attrNameLst>
                                          <p:attrName>style.visibility</p:attrName>
                                        </p:attrNameLst>
                                      </p:cBhvr>
                                      <p:to>
                                        <p:strVal val="visible"/>
                                      </p:to>
                                    </p:set>
                                    <p:animEffect transition="in" filter="box(in)">
                                      <p:cBhvr>
                                        <p:cTn id="17" dur="500"/>
                                        <p:tgtEl>
                                          <p:spTgt spid="132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5603"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当前活跃着的过程活动可以保存在一个栈中</a:t>
            </a:r>
            <a:endParaRPr lang="zh-CN" altLang="en-US" b="1" smtClean="0"/>
          </a:p>
          <a:p>
            <a:pPr lvl="1" algn="just"/>
            <a:r>
              <a:rPr lang="zh-CN" altLang="en-US" b="1" smtClean="0"/>
              <a:t>例  控制栈的内容：</a:t>
            </a:r>
            <a:r>
              <a:rPr lang="en-US" altLang="zh-CN" b="1" smtClean="0"/>
              <a:t>m, q (1, 9), q (1, 3), q (2, 3)</a:t>
            </a:r>
            <a:r>
              <a:rPr lang="en-US" altLang="zh-CN" b="1" smtClean="0">
                <a:latin typeface="宋体" pitchFamily="2" charset="-122"/>
              </a:rPr>
              <a:t> </a:t>
            </a:r>
          </a:p>
        </p:txBody>
      </p:sp>
      <p:grpSp>
        <p:nvGrpSpPr>
          <p:cNvPr id="25604" name="Group 40"/>
          <p:cNvGrpSpPr>
            <a:grpSpLocks/>
          </p:cNvGrpSpPr>
          <p:nvPr/>
        </p:nvGrpSpPr>
        <p:grpSpPr bwMode="auto">
          <a:xfrm>
            <a:off x="0" y="2595563"/>
            <a:ext cx="9144000" cy="4343400"/>
            <a:chOff x="0" y="1584"/>
            <a:chExt cx="5760" cy="2736"/>
          </a:xfrm>
        </p:grpSpPr>
        <p:sp>
          <p:nvSpPr>
            <p:cNvPr id="25605" name="Rectangle 5"/>
            <p:cNvSpPr>
              <a:spLocks noChangeArrowheads="1"/>
            </p:cNvSpPr>
            <p:nvPr/>
          </p:nvSpPr>
          <p:spPr bwMode="auto">
            <a:xfrm>
              <a:off x="1236" y="1584"/>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00FF00"/>
                  </a:solidFill>
                </a:rPr>
                <a:t>m</a:t>
              </a:r>
            </a:p>
          </p:txBody>
        </p:sp>
        <p:sp>
          <p:nvSpPr>
            <p:cNvPr id="25606" name="Rectangle 6"/>
            <p:cNvSpPr>
              <a:spLocks noChangeArrowheads="1"/>
            </p:cNvSpPr>
            <p:nvPr/>
          </p:nvSpPr>
          <p:spPr bwMode="auto">
            <a:xfrm>
              <a:off x="1035" y="2093"/>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00FF00"/>
                  </a:solidFill>
                </a:rPr>
                <a:t>q(1,9)</a:t>
              </a:r>
            </a:p>
          </p:txBody>
        </p:sp>
        <p:sp>
          <p:nvSpPr>
            <p:cNvPr id="25607" name="Rectangle 7"/>
            <p:cNvSpPr>
              <a:spLocks noChangeArrowheads="1"/>
            </p:cNvSpPr>
            <p:nvPr/>
          </p:nvSpPr>
          <p:spPr bwMode="auto">
            <a:xfrm>
              <a:off x="153" y="2108"/>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5608" name="Line 8"/>
            <p:cNvSpPr>
              <a:spLocks noChangeShapeType="1"/>
            </p:cNvSpPr>
            <p:nvPr/>
          </p:nvSpPr>
          <p:spPr bwMode="auto">
            <a:xfrm flipH="1">
              <a:off x="1344" y="1872"/>
              <a:ext cx="0" cy="247"/>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9"/>
            <p:cNvSpPr>
              <a:spLocks noChangeShapeType="1"/>
            </p:cNvSpPr>
            <p:nvPr/>
          </p:nvSpPr>
          <p:spPr bwMode="auto">
            <a:xfrm flipH="1">
              <a:off x="366" y="1875"/>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flipH="1">
              <a:off x="473" y="2384"/>
              <a:ext cx="647" cy="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flipH="1">
              <a:off x="1344" y="2448"/>
              <a:ext cx="0" cy="247"/>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Rectangle 12"/>
            <p:cNvSpPr>
              <a:spLocks noChangeArrowheads="1"/>
            </p:cNvSpPr>
            <p:nvPr/>
          </p:nvSpPr>
          <p:spPr bwMode="auto">
            <a:xfrm>
              <a:off x="0" y="2705"/>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25613" name="Line 13"/>
            <p:cNvSpPr>
              <a:spLocks noChangeShapeType="1"/>
            </p:cNvSpPr>
            <p:nvPr/>
          </p:nvSpPr>
          <p:spPr bwMode="auto">
            <a:xfrm flipH="1">
              <a:off x="2113" y="3637"/>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Rectangle 14"/>
            <p:cNvSpPr>
              <a:spLocks noChangeArrowheads="1"/>
            </p:cNvSpPr>
            <p:nvPr/>
          </p:nvSpPr>
          <p:spPr bwMode="auto">
            <a:xfrm>
              <a:off x="1047" y="267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00FF00"/>
                  </a:solidFill>
                </a:rPr>
                <a:t>q(1,3)</a:t>
              </a:r>
            </a:p>
          </p:txBody>
        </p:sp>
        <p:sp>
          <p:nvSpPr>
            <p:cNvPr id="25615" name="Line 15"/>
            <p:cNvSpPr>
              <a:spLocks noChangeShapeType="1"/>
            </p:cNvSpPr>
            <p:nvPr/>
          </p:nvSpPr>
          <p:spPr bwMode="auto">
            <a:xfrm flipH="1">
              <a:off x="1344" y="3024"/>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Rectangle 16"/>
            <p:cNvSpPr>
              <a:spLocks noChangeArrowheads="1"/>
            </p:cNvSpPr>
            <p:nvPr/>
          </p:nvSpPr>
          <p:spPr bwMode="auto">
            <a:xfrm>
              <a:off x="1059" y="3228"/>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q(1,0)</a:t>
              </a:r>
            </a:p>
          </p:txBody>
        </p:sp>
        <p:sp>
          <p:nvSpPr>
            <p:cNvPr id="25617" name="Rectangle 17"/>
            <p:cNvSpPr>
              <a:spLocks noChangeArrowheads="1"/>
            </p:cNvSpPr>
            <p:nvPr/>
          </p:nvSpPr>
          <p:spPr bwMode="auto">
            <a:xfrm>
              <a:off x="330" y="3257"/>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p(1,3)</a:t>
              </a:r>
            </a:p>
          </p:txBody>
        </p:sp>
        <p:sp>
          <p:nvSpPr>
            <p:cNvPr id="25618" name="Line 18"/>
            <p:cNvSpPr>
              <a:spLocks noChangeShapeType="1"/>
            </p:cNvSpPr>
            <p:nvPr/>
          </p:nvSpPr>
          <p:spPr bwMode="auto">
            <a:xfrm flipH="1">
              <a:off x="672" y="2976"/>
              <a:ext cx="449"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Rectangle 19"/>
            <p:cNvSpPr>
              <a:spLocks noChangeArrowheads="1"/>
            </p:cNvSpPr>
            <p:nvPr/>
          </p:nvSpPr>
          <p:spPr bwMode="auto">
            <a:xfrm>
              <a:off x="1825" y="324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00FF00"/>
                  </a:solidFill>
                </a:rPr>
                <a:t>q(2,3)</a:t>
              </a:r>
            </a:p>
          </p:txBody>
        </p:sp>
        <p:sp>
          <p:nvSpPr>
            <p:cNvPr id="25620" name="Line 20"/>
            <p:cNvSpPr>
              <a:spLocks noChangeShapeType="1"/>
            </p:cNvSpPr>
            <p:nvPr/>
          </p:nvSpPr>
          <p:spPr bwMode="auto">
            <a:xfrm>
              <a:off x="1591" y="2995"/>
              <a:ext cx="448" cy="364"/>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flipH="1">
              <a:off x="1488"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a:off x="2352"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23"/>
            <p:cNvSpPr>
              <a:spLocks noChangeArrowheads="1"/>
            </p:cNvSpPr>
            <p:nvPr/>
          </p:nvSpPr>
          <p:spPr bwMode="auto">
            <a:xfrm>
              <a:off x="1801"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q(2,1)</a:t>
              </a:r>
            </a:p>
          </p:txBody>
        </p:sp>
        <p:sp>
          <p:nvSpPr>
            <p:cNvPr id="25624" name="Rectangle 24"/>
            <p:cNvSpPr>
              <a:spLocks noChangeArrowheads="1"/>
            </p:cNvSpPr>
            <p:nvPr/>
          </p:nvSpPr>
          <p:spPr bwMode="auto">
            <a:xfrm>
              <a:off x="2556" y="3869"/>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q(3,3)</a:t>
              </a:r>
            </a:p>
          </p:txBody>
        </p:sp>
        <p:sp>
          <p:nvSpPr>
            <p:cNvPr id="25625" name="Rectangle 25"/>
            <p:cNvSpPr>
              <a:spLocks noChangeArrowheads="1"/>
            </p:cNvSpPr>
            <p:nvPr/>
          </p:nvSpPr>
          <p:spPr bwMode="auto">
            <a:xfrm>
              <a:off x="1120" y="3884"/>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p(2,3)</a:t>
              </a:r>
            </a:p>
          </p:txBody>
        </p:sp>
        <p:sp>
          <p:nvSpPr>
            <p:cNvPr id="25626" name="Line 26"/>
            <p:cNvSpPr>
              <a:spLocks noChangeShapeType="1"/>
            </p:cNvSpPr>
            <p:nvPr/>
          </p:nvSpPr>
          <p:spPr bwMode="auto">
            <a:xfrm flipH="1">
              <a:off x="4608" y="3552"/>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Rectangle 27"/>
            <p:cNvSpPr>
              <a:spLocks noChangeArrowheads="1"/>
            </p:cNvSpPr>
            <p:nvPr/>
          </p:nvSpPr>
          <p:spPr bwMode="auto">
            <a:xfrm>
              <a:off x="3533" y="2631"/>
              <a:ext cx="71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q(5,9)</a:t>
              </a:r>
            </a:p>
          </p:txBody>
        </p:sp>
        <p:sp>
          <p:nvSpPr>
            <p:cNvPr id="25628" name="Line 28"/>
            <p:cNvSpPr>
              <a:spLocks noChangeShapeType="1"/>
            </p:cNvSpPr>
            <p:nvPr/>
          </p:nvSpPr>
          <p:spPr bwMode="auto">
            <a:xfrm flipH="1">
              <a:off x="3856" y="2995"/>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9" name="Rectangle 29"/>
            <p:cNvSpPr>
              <a:spLocks noChangeArrowheads="1"/>
            </p:cNvSpPr>
            <p:nvPr/>
          </p:nvSpPr>
          <p:spPr bwMode="auto">
            <a:xfrm>
              <a:off x="3544" y="318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q(5,5)</a:t>
              </a:r>
            </a:p>
          </p:txBody>
        </p:sp>
        <p:sp>
          <p:nvSpPr>
            <p:cNvPr id="25630" name="Rectangle 30"/>
            <p:cNvSpPr>
              <a:spLocks noChangeArrowheads="1"/>
            </p:cNvSpPr>
            <p:nvPr/>
          </p:nvSpPr>
          <p:spPr bwMode="auto">
            <a:xfrm>
              <a:off x="2815" y="3214"/>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p(5,9)</a:t>
              </a:r>
            </a:p>
          </p:txBody>
        </p:sp>
        <p:sp>
          <p:nvSpPr>
            <p:cNvPr id="25631" name="Line 31"/>
            <p:cNvSpPr>
              <a:spLocks noChangeShapeType="1"/>
            </p:cNvSpPr>
            <p:nvPr/>
          </p:nvSpPr>
          <p:spPr bwMode="auto">
            <a:xfrm flipH="1">
              <a:off x="3168" y="2928"/>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Rectangle 32"/>
            <p:cNvSpPr>
              <a:spLocks noChangeArrowheads="1"/>
            </p:cNvSpPr>
            <p:nvPr/>
          </p:nvSpPr>
          <p:spPr bwMode="auto">
            <a:xfrm>
              <a:off x="4310" y="3199"/>
              <a:ext cx="72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q(7,9)</a:t>
              </a:r>
            </a:p>
          </p:txBody>
        </p:sp>
        <p:sp>
          <p:nvSpPr>
            <p:cNvPr id="25633" name="Line 33"/>
            <p:cNvSpPr>
              <a:spLocks noChangeShapeType="1"/>
            </p:cNvSpPr>
            <p:nvPr/>
          </p:nvSpPr>
          <p:spPr bwMode="auto">
            <a:xfrm>
              <a:off x="4077" y="2952"/>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4"/>
            <p:cNvSpPr>
              <a:spLocks noChangeShapeType="1"/>
            </p:cNvSpPr>
            <p:nvPr/>
          </p:nvSpPr>
          <p:spPr bwMode="auto">
            <a:xfrm flipH="1">
              <a:off x="3936"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35"/>
            <p:cNvSpPr>
              <a:spLocks noChangeShapeType="1"/>
            </p:cNvSpPr>
            <p:nvPr/>
          </p:nvSpPr>
          <p:spPr bwMode="auto">
            <a:xfrm>
              <a:off x="4848"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Rectangle 36"/>
            <p:cNvSpPr>
              <a:spLocks noChangeArrowheads="1"/>
            </p:cNvSpPr>
            <p:nvPr/>
          </p:nvSpPr>
          <p:spPr bwMode="auto">
            <a:xfrm>
              <a:off x="4286" y="379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q(7,7)</a:t>
              </a:r>
            </a:p>
          </p:txBody>
        </p:sp>
        <p:sp>
          <p:nvSpPr>
            <p:cNvPr id="25637" name="Rectangle 37"/>
            <p:cNvSpPr>
              <a:spLocks noChangeArrowheads="1"/>
            </p:cNvSpPr>
            <p:nvPr/>
          </p:nvSpPr>
          <p:spPr bwMode="auto">
            <a:xfrm>
              <a:off x="5041" y="382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q(9,9)</a:t>
              </a:r>
            </a:p>
          </p:txBody>
        </p:sp>
        <p:sp>
          <p:nvSpPr>
            <p:cNvPr id="25638" name="Rectangle 38"/>
            <p:cNvSpPr>
              <a:spLocks noChangeArrowheads="1"/>
            </p:cNvSpPr>
            <p:nvPr/>
          </p:nvSpPr>
          <p:spPr bwMode="auto">
            <a:xfrm>
              <a:off x="3604"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p(7,9)</a:t>
              </a:r>
            </a:p>
          </p:txBody>
        </p:sp>
        <p:sp>
          <p:nvSpPr>
            <p:cNvPr id="25639" name="Line 39"/>
            <p:cNvSpPr>
              <a:spLocks noChangeShapeType="1"/>
            </p:cNvSpPr>
            <p:nvPr/>
          </p:nvSpPr>
          <p:spPr bwMode="auto">
            <a:xfrm>
              <a:off x="1604" y="2370"/>
              <a:ext cx="2026"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6627"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2</a:t>
            </a:r>
            <a:r>
              <a:rPr lang="zh-CN" altLang="en-US" b="1" smtClean="0"/>
              <a:t>、运行栈：</a:t>
            </a:r>
            <a:r>
              <a:rPr lang="zh-CN" altLang="en-US" b="1" smtClean="0">
                <a:latin typeface="宋体" pitchFamily="2" charset="-122"/>
              </a:rPr>
              <a:t>把控制栈中的信息拓广到包括过程活动所需的所有局部信息（即活动记录）</a:t>
            </a:r>
            <a:r>
              <a:rPr lang="zh-CN" altLang="en-US" b="1"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7651"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2</a:t>
            </a:r>
            <a:r>
              <a:rPr lang="zh-CN" altLang="en-US" b="1" smtClean="0"/>
              <a:t>、运行栈：</a:t>
            </a:r>
            <a:r>
              <a:rPr lang="zh-CN" altLang="en-US" b="1" smtClean="0">
                <a:latin typeface="宋体" pitchFamily="2" charset="-122"/>
              </a:rPr>
              <a:t>把控制栈中的信息拓广到包括过程活动所需的所有局部信息（即活动记录）</a:t>
            </a:r>
            <a:r>
              <a:rPr lang="zh-CN" altLang="en-US" b="1" smtClean="0"/>
              <a:t> </a:t>
            </a:r>
          </a:p>
        </p:txBody>
      </p:sp>
      <p:grpSp>
        <p:nvGrpSpPr>
          <p:cNvPr id="27652" name="Group 4"/>
          <p:cNvGrpSpPr>
            <a:grpSpLocks/>
          </p:cNvGrpSpPr>
          <p:nvPr/>
        </p:nvGrpSpPr>
        <p:grpSpPr bwMode="auto">
          <a:xfrm>
            <a:off x="1146175" y="2667000"/>
            <a:ext cx="2816225" cy="1295400"/>
            <a:chOff x="722" y="1680"/>
            <a:chExt cx="1774" cy="816"/>
          </a:xfrm>
        </p:grpSpPr>
        <p:sp>
          <p:nvSpPr>
            <p:cNvPr id="27654" name="Rectangle 5"/>
            <p:cNvSpPr>
              <a:spLocks noChangeArrowheads="1"/>
            </p:cNvSpPr>
            <p:nvPr/>
          </p:nvSpPr>
          <p:spPr bwMode="auto">
            <a:xfrm>
              <a:off x="723" y="1706"/>
              <a:ext cx="1773" cy="7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5" name="Rectangle 6"/>
            <p:cNvSpPr>
              <a:spLocks noChangeArrowheads="1"/>
            </p:cNvSpPr>
            <p:nvPr/>
          </p:nvSpPr>
          <p:spPr bwMode="auto">
            <a:xfrm>
              <a:off x="734" y="1680"/>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m</a:t>
              </a:r>
            </a:p>
          </p:txBody>
        </p:sp>
        <p:sp>
          <p:nvSpPr>
            <p:cNvPr id="27656" name="Line 7"/>
            <p:cNvSpPr>
              <a:spLocks noChangeShapeType="1"/>
            </p:cNvSpPr>
            <p:nvPr/>
          </p:nvSpPr>
          <p:spPr bwMode="auto">
            <a:xfrm>
              <a:off x="722" y="1763"/>
              <a:ext cx="17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Rectangle 8"/>
            <p:cNvSpPr>
              <a:spLocks noChangeArrowheads="1"/>
            </p:cNvSpPr>
            <p:nvPr/>
          </p:nvSpPr>
          <p:spPr bwMode="auto">
            <a:xfrm>
              <a:off x="769" y="2039"/>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a : array</a:t>
              </a:r>
            </a:p>
          </p:txBody>
        </p:sp>
        <p:sp>
          <p:nvSpPr>
            <p:cNvPr id="27658" name="Line 9"/>
            <p:cNvSpPr>
              <a:spLocks noChangeShapeType="1"/>
            </p:cNvSpPr>
            <p:nvPr/>
          </p:nvSpPr>
          <p:spPr bwMode="auto">
            <a:xfrm>
              <a:off x="744" y="2163"/>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3" name="Rectangle 10"/>
          <p:cNvSpPr>
            <a:spLocks noChangeArrowheads="1"/>
          </p:cNvSpPr>
          <p:nvPr/>
        </p:nvSpPr>
        <p:spPr bwMode="auto">
          <a:xfrm>
            <a:off x="7183438" y="2743200"/>
            <a:ext cx="6556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8675"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2</a:t>
            </a:r>
            <a:r>
              <a:rPr lang="zh-CN" altLang="en-US" b="1" smtClean="0"/>
              <a:t>、运行栈：</a:t>
            </a:r>
            <a:r>
              <a:rPr lang="zh-CN" altLang="en-US" b="1" smtClean="0">
                <a:latin typeface="宋体" pitchFamily="2" charset="-122"/>
              </a:rPr>
              <a:t>把控制栈中的信息拓广到包括过程活动所需的所有局部信息（即活动记录）</a:t>
            </a:r>
            <a:r>
              <a:rPr lang="zh-CN" altLang="en-US" b="1" smtClean="0"/>
              <a:t> </a:t>
            </a:r>
          </a:p>
        </p:txBody>
      </p:sp>
      <p:grpSp>
        <p:nvGrpSpPr>
          <p:cNvPr id="28676" name="Group 16"/>
          <p:cNvGrpSpPr>
            <a:grpSpLocks/>
          </p:cNvGrpSpPr>
          <p:nvPr/>
        </p:nvGrpSpPr>
        <p:grpSpPr bwMode="auto">
          <a:xfrm>
            <a:off x="1143000" y="2667000"/>
            <a:ext cx="2819400" cy="2532063"/>
            <a:chOff x="720" y="1680"/>
            <a:chExt cx="1776" cy="1595"/>
          </a:xfrm>
        </p:grpSpPr>
        <p:sp>
          <p:nvSpPr>
            <p:cNvPr id="28681" name="Rectangle 4"/>
            <p:cNvSpPr>
              <a:spLocks noChangeArrowheads="1"/>
            </p:cNvSpPr>
            <p:nvPr/>
          </p:nvSpPr>
          <p:spPr bwMode="auto">
            <a:xfrm>
              <a:off x="723" y="1706"/>
              <a:ext cx="1773" cy="15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2" name="Rectangle 5"/>
            <p:cNvSpPr>
              <a:spLocks noChangeArrowheads="1"/>
            </p:cNvSpPr>
            <p:nvPr/>
          </p:nvSpPr>
          <p:spPr bwMode="auto">
            <a:xfrm>
              <a:off x="734" y="1680"/>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m</a:t>
              </a:r>
            </a:p>
          </p:txBody>
        </p:sp>
        <p:sp>
          <p:nvSpPr>
            <p:cNvPr id="28683" name="Line 6"/>
            <p:cNvSpPr>
              <a:spLocks noChangeShapeType="1"/>
            </p:cNvSpPr>
            <p:nvPr/>
          </p:nvSpPr>
          <p:spPr bwMode="auto">
            <a:xfrm>
              <a:off x="720" y="2482"/>
              <a:ext cx="175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Rectangle 7"/>
            <p:cNvSpPr>
              <a:spLocks noChangeArrowheads="1"/>
            </p:cNvSpPr>
            <p:nvPr/>
          </p:nvSpPr>
          <p:spPr bwMode="auto">
            <a:xfrm>
              <a:off x="758" y="2830"/>
              <a:ext cx="1689"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i: integer</a:t>
              </a:r>
            </a:p>
          </p:txBody>
        </p:sp>
        <p:sp>
          <p:nvSpPr>
            <p:cNvPr id="28685" name="Line 8"/>
            <p:cNvSpPr>
              <a:spLocks noChangeShapeType="1"/>
            </p:cNvSpPr>
            <p:nvPr/>
          </p:nvSpPr>
          <p:spPr bwMode="auto">
            <a:xfrm>
              <a:off x="722" y="1763"/>
              <a:ext cx="17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9"/>
            <p:cNvSpPr>
              <a:spLocks noChangeArrowheads="1"/>
            </p:cNvSpPr>
            <p:nvPr/>
          </p:nvSpPr>
          <p:spPr bwMode="auto">
            <a:xfrm>
              <a:off x="747" y="2427"/>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r</a:t>
              </a:r>
            </a:p>
          </p:txBody>
        </p:sp>
        <p:sp>
          <p:nvSpPr>
            <p:cNvPr id="28687" name="Rectangle 10"/>
            <p:cNvSpPr>
              <a:spLocks noChangeArrowheads="1"/>
            </p:cNvSpPr>
            <p:nvPr/>
          </p:nvSpPr>
          <p:spPr bwMode="auto">
            <a:xfrm>
              <a:off x="769" y="2039"/>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a : array</a:t>
              </a:r>
            </a:p>
          </p:txBody>
        </p:sp>
        <p:sp>
          <p:nvSpPr>
            <p:cNvPr id="28688" name="Line 11"/>
            <p:cNvSpPr>
              <a:spLocks noChangeShapeType="1"/>
            </p:cNvSpPr>
            <p:nvPr/>
          </p:nvSpPr>
          <p:spPr bwMode="auto">
            <a:xfrm>
              <a:off x="744" y="2163"/>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2"/>
            <p:cNvSpPr>
              <a:spLocks noChangeShapeType="1"/>
            </p:cNvSpPr>
            <p:nvPr/>
          </p:nvSpPr>
          <p:spPr bwMode="auto">
            <a:xfrm>
              <a:off x="744" y="2896"/>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7" name="Group 17"/>
          <p:cNvGrpSpPr>
            <a:grpSpLocks/>
          </p:cNvGrpSpPr>
          <p:nvPr/>
        </p:nvGrpSpPr>
        <p:grpSpPr bwMode="auto">
          <a:xfrm>
            <a:off x="5773738" y="2743200"/>
            <a:ext cx="2065337" cy="1466850"/>
            <a:chOff x="3637" y="1728"/>
            <a:chExt cx="1301" cy="924"/>
          </a:xfrm>
        </p:grpSpPr>
        <p:sp>
          <p:nvSpPr>
            <p:cNvPr id="28678" name="Rectangle 13"/>
            <p:cNvSpPr>
              <a:spLocks noChangeArrowheads="1"/>
            </p:cNvSpPr>
            <p:nvPr/>
          </p:nvSpPr>
          <p:spPr bwMode="auto">
            <a:xfrm>
              <a:off x="4525" y="172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m</a:t>
              </a:r>
            </a:p>
          </p:txBody>
        </p:sp>
        <p:sp>
          <p:nvSpPr>
            <p:cNvPr id="28679" name="Rectangle 14"/>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r</a:t>
              </a:r>
            </a:p>
          </p:txBody>
        </p:sp>
        <p:sp>
          <p:nvSpPr>
            <p:cNvPr id="28680" name="Line 15"/>
            <p:cNvSpPr>
              <a:spLocks noChangeShapeType="1"/>
            </p:cNvSpPr>
            <p:nvPr/>
          </p:nvSpPr>
          <p:spPr bwMode="auto">
            <a:xfrm flipH="1">
              <a:off x="3796" y="2026"/>
              <a:ext cx="784" cy="3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29699"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2</a:t>
            </a:r>
            <a:r>
              <a:rPr lang="zh-CN" altLang="en-US" b="1" smtClean="0"/>
              <a:t>、运行栈：</a:t>
            </a:r>
            <a:r>
              <a:rPr lang="zh-CN" altLang="en-US" b="1" smtClean="0">
                <a:latin typeface="宋体" pitchFamily="2" charset="-122"/>
              </a:rPr>
              <a:t>把控制栈中的信息拓广到包括过程活动所需的所有局部信息（即活动记录）</a:t>
            </a:r>
            <a:r>
              <a:rPr lang="zh-CN" altLang="en-US" b="1" smtClean="0"/>
              <a:t> </a:t>
            </a:r>
          </a:p>
        </p:txBody>
      </p:sp>
      <p:grpSp>
        <p:nvGrpSpPr>
          <p:cNvPr id="29700" name="Group 18"/>
          <p:cNvGrpSpPr>
            <a:grpSpLocks/>
          </p:cNvGrpSpPr>
          <p:nvPr/>
        </p:nvGrpSpPr>
        <p:grpSpPr bwMode="auto">
          <a:xfrm>
            <a:off x="1143000" y="2667000"/>
            <a:ext cx="2819400" cy="2532063"/>
            <a:chOff x="720" y="1680"/>
            <a:chExt cx="1776" cy="1595"/>
          </a:xfrm>
        </p:grpSpPr>
        <p:sp>
          <p:nvSpPr>
            <p:cNvPr id="29707" name="Rectangle 4"/>
            <p:cNvSpPr>
              <a:spLocks noChangeArrowheads="1"/>
            </p:cNvSpPr>
            <p:nvPr/>
          </p:nvSpPr>
          <p:spPr bwMode="auto">
            <a:xfrm>
              <a:off x="723" y="1706"/>
              <a:ext cx="1773" cy="15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Rectangle 5"/>
            <p:cNvSpPr>
              <a:spLocks noChangeArrowheads="1"/>
            </p:cNvSpPr>
            <p:nvPr/>
          </p:nvSpPr>
          <p:spPr bwMode="auto">
            <a:xfrm>
              <a:off x="734" y="1680"/>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m</a:t>
              </a:r>
            </a:p>
          </p:txBody>
        </p:sp>
        <p:sp>
          <p:nvSpPr>
            <p:cNvPr id="29709" name="Line 6"/>
            <p:cNvSpPr>
              <a:spLocks noChangeShapeType="1"/>
            </p:cNvSpPr>
            <p:nvPr/>
          </p:nvSpPr>
          <p:spPr bwMode="auto">
            <a:xfrm>
              <a:off x="720" y="2482"/>
              <a:ext cx="175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Rectangle 7"/>
            <p:cNvSpPr>
              <a:spLocks noChangeArrowheads="1"/>
            </p:cNvSpPr>
            <p:nvPr/>
          </p:nvSpPr>
          <p:spPr bwMode="auto">
            <a:xfrm>
              <a:off x="758" y="2830"/>
              <a:ext cx="1689"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k: integer</a:t>
              </a:r>
            </a:p>
          </p:txBody>
        </p:sp>
        <p:sp>
          <p:nvSpPr>
            <p:cNvPr id="29711" name="Line 8"/>
            <p:cNvSpPr>
              <a:spLocks noChangeShapeType="1"/>
            </p:cNvSpPr>
            <p:nvPr/>
          </p:nvSpPr>
          <p:spPr bwMode="auto">
            <a:xfrm>
              <a:off x="722" y="1763"/>
              <a:ext cx="17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Rectangle 9"/>
            <p:cNvSpPr>
              <a:spLocks noChangeArrowheads="1"/>
            </p:cNvSpPr>
            <p:nvPr/>
          </p:nvSpPr>
          <p:spPr bwMode="auto">
            <a:xfrm>
              <a:off x="747" y="2427"/>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q (1, 9)</a:t>
              </a:r>
            </a:p>
          </p:txBody>
        </p:sp>
        <p:sp>
          <p:nvSpPr>
            <p:cNvPr id="29713" name="Rectangle 10"/>
            <p:cNvSpPr>
              <a:spLocks noChangeArrowheads="1"/>
            </p:cNvSpPr>
            <p:nvPr/>
          </p:nvSpPr>
          <p:spPr bwMode="auto">
            <a:xfrm>
              <a:off x="769" y="2039"/>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a : array</a:t>
              </a:r>
            </a:p>
          </p:txBody>
        </p:sp>
        <p:sp>
          <p:nvSpPr>
            <p:cNvPr id="29714" name="Line 11"/>
            <p:cNvSpPr>
              <a:spLocks noChangeShapeType="1"/>
            </p:cNvSpPr>
            <p:nvPr/>
          </p:nvSpPr>
          <p:spPr bwMode="auto">
            <a:xfrm>
              <a:off x="744" y="2163"/>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2"/>
            <p:cNvSpPr>
              <a:spLocks noChangeShapeType="1"/>
            </p:cNvSpPr>
            <p:nvPr/>
          </p:nvSpPr>
          <p:spPr bwMode="auto">
            <a:xfrm>
              <a:off x="744" y="2896"/>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1" name="Group 19"/>
          <p:cNvGrpSpPr>
            <a:grpSpLocks/>
          </p:cNvGrpSpPr>
          <p:nvPr/>
        </p:nvGrpSpPr>
        <p:grpSpPr bwMode="auto">
          <a:xfrm>
            <a:off x="5773738" y="2743200"/>
            <a:ext cx="2336800" cy="1536700"/>
            <a:chOff x="3637" y="1728"/>
            <a:chExt cx="1472" cy="968"/>
          </a:xfrm>
        </p:grpSpPr>
        <p:sp>
          <p:nvSpPr>
            <p:cNvPr id="29702" name="Rectangle 13"/>
            <p:cNvSpPr>
              <a:spLocks noChangeArrowheads="1"/>
            </p:cNvSpPr>
            <p:nvPr/>
          </p:nvSpPr>
          <p:spPr bwMode="auto">
            <a:xfrm>
              <a:off x="4525" y="172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m</a:t>
              </a:r>
            </a:p>
          </p:txBody>
        </p:sp>
        <p:sp>
          <p:nvSpPr>
            <p:cNvPr id="29703" name="Rectangle 14"/>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q(1,9)</a:t>
              </a:r>
            </a:p>
          </p:txBody>
        </p:sp>
        <p:sp>
          <p:nvSpPr>
            <p:cNvPr id="29704" name="Rectangle 15"/>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r</a:t>
              </a:r>
            </a:p>
          </p:txBody>
        </p:sp>
        <p:sp>
          <p:nvSpPr>
            <p:cNvPr id="29705" name="Line 16"/>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17"/>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0723"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2</a:t>
            </a:r>
            <a:r>
              <a:rPr lang="zh-CN" altLang="en-US" b="1" smtClean="0"/>
              <a:t>、运行栈：</a:t>
            </a:r>
            <a:r>
              <a:rPr lang="zh-CN" altLang="en-US" b="1" smtClean="0">
                <a:latin typeface="宋体" pitchFamily="2" charset="-122"/>
              </a:rPr>
              <a:t>把控制栈中的信息拓广到包括过程活动所需的所有局部信息（即活动记录）</a:t>
            </a:r>
            <a:r>
              <a:rPr lang="zh-CN" altLang="en-US" b="1" smtClean="0"/>
              <a:t> </a:t>
            </a:r>
          </a:p>
        </p:txBody>
      </p:sp>
      <p:grpSp>
        <p:nvGrpSpPr>
          <p:cNvPr id="30724" name="Group 4"/>
          <p:cNvGrpSpPr>
            <a:grpSpLocks/>
          </p:cNvGrpSpPr>
          <p:nvPr/>
        </p:nvGrpSpPr>
        <p:grpSpPr bwMode="auto">
          <a:xfrm>
            <a:off x="1143000" y="2667000"/>
            <a:ext cx="2819400" cy="3810000"/>
            <a:chOff x="720" y="1680"/>
            <a:chExt cx="1776" cy="2400"/>
          </a:xfrm>
        </p:grpSpPr>
        <p:sp>
          <p:nvSpPr>
            <p:cNvPr id="30739" name="Rectangle 5"/>
            <p:cNvSpPr>
              <a:spLocks noChangeArrowheads="1"/>
            </p:cNvSpPr>
            <p:nvPr/>
          </p:nvSpPr>
          <p:spPr bwMode="auto">
            <a:xfrm>
              <a:off x="723" y="1706"/>
              <a:ext cx="1773" cy="237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0" name="Rectangle 6"/>
            <p:cNvSpPr>
              <a:spLocks noChangeArrowheads="1"/>
            </p:cNvSpPr>
            <p:nvPr/>
          </p:nvSpPr>
          <p:spPr bwMode="auto">
            <a:xfrm>
              <a:off x="734" y="1680"/>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m</a:t>
              </a:r>
            </a:p>
          </p:txBody>
        </p:sp>
        <p:sp>
          <p:nvSpPr>
            <p:cNvPr id="30741" name="Line 7"/>
            <p:cNvSpPr>
              <a:spLocks noChangeShapeType="1"/>
            </p:cNvSpPr>
            <p:nvPr/>
          </p:nvSpPr>
          <p:spPr bwMode="auto">
            <a:xfrm>
              <a:off x="720" y="2482"/>
              <a:ext cx="175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Rectangle 8"/>
            <p:cNvSpPr>
              <a:spLocks noChangeArrowheads="1"/>
            </p:cNvSpPr>
            <p:nvPr/>
          </p:nvSpPr>
          <p:spPr bwMode="auto">
            <a:xfrm>
              <a:off x="758" y="2830"/>
              <a:ext cx="1689"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k: integer</a:t>
              </a:r>
            </a:p>
          </p:txBody>
        </p:sp>
        <p:sp>
          <p:nvSpPr>
            <p:cNvPr id="30743" name="Line 9"/>
            <p:cNvSpPr>
              <a:spLocks noChangeShapeType="1"/>
            </p:cNvSpPr>
            <p:nvPr/>
          </p:nvSpPr>
          <p:spPr bwMode="auto">
            <a:xfrm>
              <a:off x="722" y="1763"/>
              <a:ext cx="17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Rectangle 10"/>
            <p:cNvSpPr>
              <a:spLocks noChangeArrowheads="1"/>
            </p:cNvSpPr>
            <p:nvPr/>
          </p:nvSpPr>
          <p:spPr bwMode="auto">
            <a:xfrm>
              <a:off x="747" y="2427"/>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q (1, 9)</a:t>
              </a:r>
            </a:p>
          </p:txBody>
        </p:sp>
        <p:sp>
          <p:nvSpPr>
            <p:cNvPr id="30745" name="Rectangle 11"/>
            <p:cNvSpPr>
              <a:spLocks noChangeArrowheads="1"/>
            </p:cNvSpPr>
            <p:nvPr/>
          </p:nvSpPr>
          <p:spPr bwMode="auto">
            <a:xfrm>
              <a:off x="769" y="2039"/>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a : array</a:t>
              </a:r>
            </a:p>
          </p:txBody>
        </p:sp>
        <p:sp>
          <p:nvSpPr>
            <p:cNvPr id="30746" name="Line 12"/>
            <p:cNvSpPr>
              <a:spLocks noChangeShapeType="1"/>
            </p:cNvSpPr>
            <p:nvPr/>
          </p:nvSpPr>
          <p:spPr bwMode="auto">
            <a:xfrm>
              <a:off x="744" y="2163"/>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13"/>
            <p:cNvSpPr>
              <a:spLocks noChangeShapeType="1"/>
            </p:cNvSpPr>
            <p:nvPr/>
          </p:nvSpPr>
          <p:spPr bwMode="auto">
            <a:xfrm>
              <a:off x="744" y="2896"/>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14"/>
            <p:cNvSpPr>
              <a:spLocks noChangeShapeType="1"/>
            </p:cNvSpPr>
            <p:nvPr/>
          </p:nvSpPr>
          <p:spPr bwMode="auto">
            <a:xfrm>
              <a:off x="733" y="3701"/>
              <a:ext cx="17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15"/>
            <p:cNvSpPr>
              <a:spLocks noChangeShapeType="1"/>
            </p:cNvSpPr>
            <p:nvPr/>
          </p:nvSpPr>
          <p:spPr bwMode="auto">
            <a:xfrm>
              <a:off x="744" y="3244"/>
              <a:ext cx="1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0" name="Rectangle 16"/>
            <p:cNvSpPr>
              <a:spLocks noChangeArrowheads="1"/>
            </p:cNvSpPr>
            <p:nvPr/>
          </p:nvSpPr>
          <p:spPr bwMode="auto">
            <a:xfrm>
              <a:off x="760" y="3218"/>
              <a:ext cx="168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q (1, 3)</a:t>
              </a:r>
            </a:p>
          </p:txBody>
        </p:sp>
        <p:sp>
          <p:nvSpPr>
            <p:cNvPr id="30751" name="Rectangle 17"/>
            <p:cNvSpPr>
              <a:spLocks noChangeArrowheads="1"/>
            </p:cNvSpPr>
            <p:nvPr/>
          </p:nvSpPr>
          <p:spPr bwMode="auto">
            <a:xfrm>
              <a:off x="758" y="3634"/>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a:t>k: integer</a:t>
              </a:r>
            </a:p>
          </p:txBody>
        </p:sp>
      </p:grpSp>
      <p:grpSp>
        <p:nvGrpSpPr>
          <p:cNvPr id="30725" name="Group 18"/>
          <p:cNvGrpSpPr>
            <a:grpSpLocks/>
          </p:cNvGrpSpPr>
          <p:nvPr/>
        </p:nvGrpSpPr>
        <p:grpSpPr bwMode="auto">
          <a:xfrm>
            <a:off x="5562600" y="2743200"/>
            <a:ext cx="2590800" cy="3429000"/>
            <a:chOff x="3504" y="1728"/>
            <a:chExt cx="1632" cy="2160"/>
          </a:xfrm>
        </p:grpSpPr>
        <p:sp>
          <p:nvSpPr>
            <p:cNvPr id="30726" name="Rectangle 19"/>
            <p:cNvSpPr>
              <a:spLocks noChangeArrowheads="1"/>
            </p:cNvSpPr>
            <p:nvPr/>
          </p:nvSpPr>
          <p:spPr bwMode="auto">
            <a:xfrm>
              <a:off x="4525" y="172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m</a:t>
              </a:r>
            </a:p>
          </p:txBody>
        </p:sp>
        <p:sp>
          <p:nvSpPr>
            <p:cNvPr id="30727" name="Rectangle 20"/>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q(1,9)</a:t>
              </a:r>
            </a:p>
          </p:txBody>
        </p:sp>
        <p:sp>
          <p:nvSpPr>
            <p:cNvPr id="30728" name="Rectangle 21"/>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r</a:t>
              </a:r>
            </a:p>
          </p:txBody>
        </p:sp>
        <p:sp>
          <p:nvSpPr>
            <p:cNvPr id="30729" name="Line 22"/>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23"/>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Line 24"/>
            <p:cNvSpPr>
              <a:spLocks noChangeShapeType="1"/>
            </p:cNvSpPr>
            <p:nvPr/>
          </p:nvSpPr>
          <p:spPr bwMode="auto">
            <a:xfrm flipH="1">
              <a:off x="3798" y="254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25"/>
            <p:cNvSpPr>
              <a:spLocks noChangeShapeType="1"/>
            </p:cNvSpPr>
            <p:nvPr/>
          </p:nvSpPr>
          <p:spPr bwMode="auto">
            <a:xfrm flipH="1">
              <a:off x="4678" y="265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Rectangle 26"/>
            <p:cNvSpPr>
              <a:spLocks noChangeArrowheads="1"/>
            </p:cNvSpPr>
            <p:nvPr/>
          </p:nvSpPr>
          <p:spPr bwMode="auto">
            <a:xfrm>
              <a:off x="3504" y="283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p(1,9)</a:t>
              </a:r>
            </a:p>
          </p:txBody>
        </p:sp>
        <p:sp>
          <p:nvSpPr>
            <p:cNvPr id="30734" name="Rectangle 27"/>
            <p:cNvSpPr>
              <a:spLocks noChangeArrowheads="1"/>
            </p:cNvSpPr>
            <p:nvPr/>
          </p:nvSpPr>
          <p:spPr bwMode="auto">
            <a:xfrm>
              <a:off x="4313" y="284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q(1,3)</a:t>
              </a:r>
            </a:p>
          </p:txBody>
        </p:sp>
        <p:sp>
          <p:nvSpPr>
            <p:cNvPr id="30735" name="Line 28"/>
            <p:cNvSpPr>
              <a:spLocks noChangeShapeType="1"/>
            </p:cNvSpPr>
            <p:nvPr/>
          </p:nvSpPr>
          <p:spPr bwMode="auto">
            <a:xfrm flipH="1">
              <a:off x="4678" y="3218"/>
              <a:ext cx="0" cy="25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Rectangle 29"/>
            <p:cNvSpPr>
              <a:spLocks noChangeArrowheads="1"/>
            </p:cNvSpPr>
            <p:nvPr/>
          </p:nvSpPr>
          <p:spPr bwMode="auto">
            <a:xfrm>
              <a:off x="4325" y="341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q(1,0)</a:t>
              </a:r>
            </a:p>
          </p:txBody>
        </p:sp>
        <p:sp>
          <p:nvSpPr>
            <p:cNvPr id="30737" name="Rectangle 30"/>
            <p:cNvSpPr>
              <a:spLocks noChangeArrowheads="1"/>
            </p:cNvSpPr>
            <p:nvPr/>
          </p:nvSpPr>
          <p:spPr bwMode="auto">
            <a:xfrm>
              <a:off x="3504" y="344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p(1,3)</a:t>
              </a:r>
            </a:p>
          </p:txBody>
        </p:sp>
        <p:sp>
          <p:nvSpPr>
            <p:cNvPr id="30738" name="Line 31"/>
            <p:cNvSpPr>
              <a:spLocks noChangeShapeType="1"/>
            </p:cNvSpPr>
            <p:nvPr/>
          </p:nvSpPr>
          <p:spPr bwMode="auto">
            <a:xfrm flipH="1">
              <a:off x="3916" y="3188"/>
              <a:ext cx="505" cy="37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409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6.1.1 过程</a:t>
            </a:r>
          </a:p>
          <a:p>
            <a:pPr>
              <a:buFontTx/>
              <a:buNone/>
            </a:pPr>
            <a:r>
              <a:rPr lang="zh-CN" altLang="en-US" b="1" smtClean="0"/>
              <a:t>语言概念：</a:t>
            </a:r>
          </a:p>
          <a:p>
            <a:pPr>
              <a:buFontTx/>
              <a:buNone/>
            </a:pPr>
            <a:r>
              <a:rPr lang="zh-CN" altLang="en-US" b="1" smtClean="0"/>
              <a:t>		过程定义、</a:t>
            </a:r>
            <a:r>
              <a:rPr lang="zh-CN" altLang="en-US" b="1" smtClean="0">
                <a:latin typeface="宋体" pitchFamily="2" charset="-122"/>
              </a:rPr>
              <a:t>过程</a:t>
            </a:r>
            <a:r>
              <a:rPr lang="zh-CN" altLang="en-US" b="1" smtClean="0"/>
              <a:t>调用、形式参数、实在参数、</a:t>
            </a:r>
            <a:r>
              <a:rPr lang="zh-CN" altLang="en-US" b="1" smtClean="0">
                <a:latin typeface="宋体" pitchFamily="2" charset="-122"/>
              </a:rPr>
              <a:t>活动的</a:t>
            </a:r>
            <a:r>
              <a:rPr lang="zh-CN" altLang="en-US" b="1" smtClean="0"/>
              <a:t>生存期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402883" name="Rectangle 3"/>
          <p:cNvSpPr>
            <a:spLocks noGrp="1" noChangeArrowheads="1"/>
          </p:cNvSpPr>
          <p:nvPr>
            <p:ph idx="1"/>
          </p:nvPr>
        </p:nvSpPr>
        <p:spPr>
          <a:xfrm>
            <a:off x="287338" y="1438275"/>
            <a:ext cx="8564562" cy="5399088"/>
          </a:xfrm>
          <a:noFill/>
        </p:spPr>
        <p:txBody>
          <a:bodyPr/>
          <a:lstStyle/>
          <a:p>
            <a:pPr algn="just">
              <a:buFontTx/>
              <a:buNone/>
            </a:pPr>
            <a:r>
              <a:rPr lang="en-US" altLang="zh-CN" b="1" smtClean="0"/>
              <a:t>6.2.3</a:t>
            </a:r>
            <a:r>
              <a:rPr lang="en-US" altLang="zh-CN" b="1" smtClean="0">
                <a:latin typeface="宋体" pitchFamily="2" charset="-122"/>
              </a:rPr>
              <a:t> </a:t>
            </a:r>
            <a:r>
              <a:rPr lang="zh-CN" altLang="en-US" b="1" smtClean="0"/>
              <a:t>调用序列</a:t>
            </a:r>
            <a:endParaRPr lang="zh-CN" altLang="en-US" b="1" smtClean="0">
              <a:latin typeface="宋体" pitchFamily="2" charset="-122"/>
            </a:endParaRPr>
          </a:p>
          <a:p>
            <a:pPr algn="just">
              <a:lnSpc>
                <a:spcPct val="90000"/>
              </a:lnSpc>
              <a:spcBef>
                <a:spcPct val="15000"/>
              </a:spcBef>
            </a:pPr>
            <a:r>
              <a:rPr lang="zh-CN" altLang="en-US" b="1" smtClean="0">
                <a:latin typeface="宋体" pitchFamily="2" charset="-122"/>
              </a:rPr>
              <a:t>过程调用和过程返回都需要执行一些代码来管理活动记录栈，保存或恢复机器状态等</a:t>
            </a:r>
            <a:endParaRPr lang="zh-CN" altLang="en-US" b="1" smtClean="0"/>
          </a:p>
          <a:p>
            <a:pPr algn="just">
              <a:lnSpc>
                <a:spcPct val="90000"/>
              </a:lnSpc>
              <a:spcBef>
                <a:spcPct val="15000"/>
              </a:spcBef>
            </a:pPr>
            <a:r>
              <a:rPr lang="zh-CN" altLang="en-US" b="1" smtClean="0"/>
              <a:t>过程调用序列</a:t>
            </a:r>
          </a:p>
          <a:p>
            <a:pPr algn="just">
              <a:lnSpc>
                <a:spcPct val="90000"/>
              </a:lnSpc>
              <a:spcBef>
                <a:spcPct val="15000"/>
              </a:spcBef>
              <a:buFontTx/>
              <a:buNone/>
            </a:pPr>
            <a:r>
              <a:rPr lang="zh-CN" altLang="en-US" b="1" smtClean="0">
                <a:latin typeface="宋体" pitchFamily="2" charset="-122"/>
              </a:rPr>
              <a:t>	</a:t>
            </a:r>
            <a:r>
              <a:rPr lang="zh-CN" altLang="en-US" sz="2800" b="1" smtClean="0">
                <a:latin typeface="宋体" pitchFamily="2" charset="-122"/>
              </a:rPr>
              <a:t>过程调用时执行的分配活动记录，把信息填入它的域中，使被调用过程可以开始执行的代码</a:t>
            </a:r>
            <a:endParaRPr lang="en-US" altLang="zh-CN" sz="2800" b="1" smtClean="0"/>
          </a:p>
          <a:p>
            <a:pPr algn="just">
              <a:lnSpc>
                <a:spcPct val="90000"/>
              </a:lnSpc>
              <a:spcBef>
                <a:spcPct val="15000"/>
              </a:spcBef>
            </a:pPr>
            <a:r>
              <a:rPr lang="zh-CN" altLang="en-US" b="1" smtClean="0"/>
              <a:t>过程返回序列</a:t>
            </a:r>
          </a:p>
          <a:p>
            <a:pPr algn="just">
              <a:lnSpc>
                <a:spcPct val="90000"/>
              </a:lnSpc>
              <a:spcBef>
                <a:spcPct val="15000"/>
              </a:spcBef>
              <a:buFontTx/>
              <a:buNone/>
            </a:pPr>
            <a:r>
              <a:rPr lang="zh-CN" altLang="en-US" b="1" smtClean="0">
                <a:latin typeface="宋体" pitchFamily="2" charset="-122"/>
              </a:rPr>
              <a:t>	</a:t>
            </a:r>
            <a:r>
              <a:rPr lang="zh-CN" altLang="en-US" sz="2800" b="1" smtClean="0">
                <a:latin typeface="宋体" pitchFamily="2" charset="-122"/>
              </a:rPr>
              <a:t>被调用过程返回时执行的恢复机器状态，释放被调用过程活动记录，使调用过程能够继续执行的代码</a:t>
            </a:r>
          </a:p>
          <a:p>
            <a:pPr algn="just">
              <a:lnSpc>
                <a:spcPct val="90000"/>
              </a:lnSpc>
              <a:spcBef>
                <a:spcPct val="15000"/>
              </a:spcBef>
            </a:pPr>
            <a:r>
              <a:rPr lang="zh-CN" altLang="en-US" b="1" smtClean="0"/>
              <a:t>调用序列和返回序列</a:t>
            </a:r>
            <a:r>
              <a:rPr lang="zh-CN" altLang="en-US" b="1" smtClean="0">
                <a:latin typeface="宋体" pitchFamily="2" charset="-122"/>
              </a:rPr>
              <a:t>常常都分成两部分，分处于调用过程和被调用过程中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02883">
                                            <p:txEl>
                                              <p:pRg st="2" end="2"/>
                                            </p:txEl>
                                          </p:spTgt>
                                        </p:tgtEl>
                                        <p:attrNameLst>
                                          <p:attrName>style.visibility</p:attrName>
                                        </p:attrNameLst>
                                      </p:cBhvr>
                                      <p:to>
                                        <p:strVal val="visible"/>
                                      </p:to>
                                    </p:set>
                                    <p:animEffect transition="in" filter="box(in)">
                                      <p:cBhvr>
                                        <p:cTn id="7" dur="500"/>
                                        <p:tgtEl>
                                          <p:spTgt spid="1402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02883">
                                            <p:txEl>
                                              <p:pRg st="3" end="3"/>
                                            </p:txEl>
                                          </p:spTgt>
                                        </p:tgtEl>
                                        <p:attrNameLst>
                                          <p:attrName>style.visibility</p:attrName>
                                        </p:attrNameLst>
                                      </p:cBhvr>
                                      <p:to>
                                        <p:strVal val="visible"/>
                                      </p:to>
                                    </p:set>
                                    <p:animEffect transition="in" filter="box(in)">
                                      <p:cBhvr>
                                        <p:cTn id="10" dur="500"/>
                                        <p:tgtEl>
                                          <p:spTgt spid="140288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02883">
                                            <p:txEl>
                                              <p:pRg st="4" end="4"/>
                                            </p:txEl>
                                          </p:spTgt>
                                        </p:tgtEl>
                                        <p:attrNameLst>
                                          <p:attrName>style.visibility</p:attrName>
                                        </p:attrNameLst>
                                      </p:cBhvr>
                                      <p:to>
                                        <p:strVal val="visible"/>
                                      </p:to>
                                    </p:set>
                                    <p:animEffect transition="in" filter="box(in)">
                                      <p:cBhvr>
                                        <p:cTn id="15" dur="500"/>
                                        <p:tgtEl>
                                          <p:spTgt spid="140288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402883">
                                            <p:txEl>
                                              <p:pRg st="5" end="5"/>
                                            </p:txEl>
                                          </p:spTgt>
                                        </p:tgtEl>
                                        <p:attrNameLst>
                                          <p:attrName>style.visibility</p:attrName>
                                        </p:attrNameLst>
                                      </p:cBhvr>
                                      <p:to>
                                        <p:strVal val="visible"/>
                                      </p:to>
                                    </p:set>
                                    <p:animEffect transition="in" filter="box(in)">
                                      <p:cBhvr>
                                        <p:cTn id="18" dur="500"/>
                                        <p:tgtEl>
                                          <p:spTgt spid="140288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402883">
                                            <p:txEl>
                                              <p:pRg st="6" end="6"/>
                                            </p:txEl>
                                          </p:spTgt>
                                        </p:tgtEl>
                                        <p:attrNameLst>
                                          <p:attrName>style.visibility</p:attrName>
                                        </p:attrNameLst>
                                      </p:cBhvr>
                                      <p:to>
                                        <p:strVal val="visible"/>
                                      </p:to>
                                    </p:set>
                                    <p:animEffect transition="in" filter="box(in)">
                                      <p:cBhvr>
                                        <p:cTn id="23" dur="500"/>
                                        <p:tgtEl>
                                          <p:spTgt spid="1402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632259"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即使是同一种语言，过程调用序列、返回序列和活动记录中各域的排放次序，也会因实现而异</a:t>
            </a:r>
          </a:p>
          <a:p>
            <a:pPr algn="just"/>
            <a:r>
              <a:rPr lang="zh-CN" altLang="en-US" b="1" smtClean="0">
                <a:latin typeface="宋体" pitchFamily="2" charset="-122"/>
              </a:rPr>
              <a:t>设计这些序列和活动记录</a:t>
            </a:r>
          </a:p>
          <a:p>
            <a:pPr algn="just">
              <a:buFontTx/>
              <a:buNone/>
            </a:pPr>
            <a:r>
              <a:rPr lang="zh-CN" altLang="en-US" b="1" smtClean="0">
                <a:latin typeface="宋体" pitchFamily="2" charset="-122"/>
              </a:rPr>
              <a:t>的一些原则</a:t>
            </a:r>
          </a:p>
          <a:p>
            <a:pPr lvl="1" algn="just"/>
            <a:r>
              <a:rPr lang="zh-CN" altLang="en-US" b="1" smtClean="0">
                <a:latin typeface="宋体" pitchFamily="2" charset="-122"/>
              </a:rPr>
              <a:t>以活动记录中间的某个</a:t>
            </a:r>
          </a:p>
          <a:p>
            <a:pPr lvl="1" algn="just">
              <a:buFontTx/>
              <a:buNone/>
            </a:pPr>
            <a:r>
              <a:rPr lang="zh-CN" altLang="en-US" b="1" smtClean="0">
                <a:latin typeface="宋体" pitchFamily="2" charset="-122"/>
              </a:rPr>
              <a:t>	位置作为基地址</a:t>
            </a:r>
          </a:p>
          <a:p>
            <a:pPr lvl="1" algn="just"/>
            <a:r>
              <a:rPr lang="zh-CN" altLang="en-US" b="1" smtClean="0">
                <a:latin typeface="宋体" pitchFamily="2" charset="-122"/>
              </a:rPr>
              <a:t>长度能较早确定的域放在</a:t>
            </a:r>
          </a:p>
          <a:p>
            <a:pPr lvl="1" algn="just">
              <a:buFontTx/>
              <a:buNone/>
            </a:pPr>
            <a:r>
              <a:rPr lang="zh-CN" altLang="en-US" b="1" smtClean="0">
                <a:latin typeface="宋体" pitchFamily="2" charset="-122"/>
              </a:rPr>
              <a:t>	活动记录的中间</a:t>
            </a:r>
          </a:p>
        </p:txBody>
      </p:sp>
      <p:grpSp>
        <p:nvGrpSpPr>
          <p:cNvPr id="32772" name="Group 4"/>
          <p:cNvGrpSpPr>
            <a:grpSpLocks/>
          </p:cNvGrpSpPr>
          <p:nvPr/>
        </p:nvGrpSpPr>
        <p:grpSpPr bwMode="auto">
          <a:xfrm>
            <a:off x="5516563" y="2663825"/>
            <a:ext cx="3295650" cy="3886200"/>
            <a:chOff x="1908" y="1344"/>
            <a:chExt cx="2076" cy="2403"/>
          </a:xfrm>
        </p:grpSpPr>
        <p:sp>
          <p:nvSpPr>
            <p:cNvPr id="32773" name="Rectangle 5"/>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4" name="Rectangle 6"/>
            <p:cNvSpPr>
              <a:spLocks noChangeArrowheads="1"/>
            </p:cNvSpPr>
            <p:nvPr/>
          </p:nvSpPr>
          <p:spPr bwMode="auto">
            <a:xfrm>
              <a:off x="1950" y="1344"/>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返  回  值</a:t>
              </a:r>
            </a:p>
          </p:txBody>
        </p:sp>
        <p:sp>
          <p:nvSpPr>
            <p:cNvPr id="32775" name="Line 7"/>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Rectangle 8"/>
            <p:cNvSpPr>
              <a:spLocks noChangeArrowheads="1"/>
            </p:cNvSpPr>
            <p:nvPr/>
          </p:nvSpPr>
          <p:spPr bwMode="auto">
            <a:xfrm>
              <a:off x="1952" y="3333"/>
              <a:ext cx="19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临 时 数 据</a:t>
              </a:r>
            </a:p>
          </p:txBody>
        </p:sp>
        <p:sp>
          <p:nvSpPr>
            <p:cNvPr id="32777" name="Rectangle 9"/>
            <p:cNvSpPr>
              <a:spLocks noChangeArrowheads="1"/>
            </p:cNvSpPr>
            <p:nvPr/>
          </p:nvSpPr>
          <p:spPr bwMode="auto">
            <a:xfrm>
              <a:off x="1952" y="166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参       数</a:t>
              </a:r>
            </a:p>
          </p:txBody>
        </p:sp>
        <p:sp>
          <p:nvSpPr>
            <p:cNvPr id="32778" name="Line 10"/>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11"/>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Rectangle 12"/>
            <p:cNvSpPr>
              <a:spLocks noChangeArrowheads="1"/>
            </p:cNvSpPr>
            <p:nvPr/>
          </p:nvSpPr>
          <p:spPr bwMode="auto">
            <a:xfrm>
              <a:off x="1964" y="1994"/>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控  制  链</a:t>
              </a:r>
            </a:p>
          </p:txBody>
        </p:sp>
        <p:sp>
          <p:nvSpPr>
            <p:cNvPr id="32781" name="Line 13"/>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4"/>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Line 15"/>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Rectangle 16"/>
            <p:cNvSpPr>
              <a:spLocks noChangeArrowheads="1"/>
            </p:cNvSpPr>
            <p:nvPr/>
          </p:nvSpPr>
          <p:spPr bwMode="auto">
            <a:xfrm>
              <a:off x="1963" y="2332"/>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访  问  链</a:t>
              </a:r>
            </a:p>
          </p:txBody>
        </p:sp>
        <p:sp>
          <p:nvSpPr>
            <p:cNvPr id="32785" name="Rectangle 17"/>
            <p:cNvSpPr>
              <a:spLocks noChangeArrowheads="1"/>
            </p:cNvSpPr>
            <p:nvPr/>
          </p:nvSpPr>
          <p:spPr bwMode="auto">
            <a:xfrm>
              <a:off x="1964" y="2657"/>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机 器 状 态</a:t>
              </a:r>
            </a:p>
          </p:txBody>
        </p:sp>
        <p:sp>
          <p:nvSpPr>
            <p:cNvPr id="32786" name="Rectangle 18"/>
            <p:cNvSpPr>
              <a:spLocks noChangeArrowheads="1"/>
            </p:cNvSpPr>
            <p:nvPr/>
          </p:nvSpPr>
          <p:spPr bwMode="auto">
            <a:xfrm>
              <a:off x="1952" y="2995"/>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局 部 数 据</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2259">
                                            <p:txEl>
                                              <p:pRg st="1" end="1"/>
                                            </p:txEl>
                                          </p:spTgt>
                                        </p:tgtEl>
                                        <p:attrNameLst>
                                          <p:attrName>style.visibility</p:attrName>
                                        </p:attrNameLst>
                                      </p:cBhvr>
                                      <p:to>
                                        <p:strVal val="visible"/>
                                      </p:to>
                                    </p:set>
                                    <p:animEffect transition="in" filter="box(in)">
                                      <p:cBhvr>
                                        <p:cTn id="7" dur="500"/>
                                        <p:tgtEl>
                                          <p:spTgt spid="16322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2259">
                                            <p:txEl>
                                              <p:pRg st="2" end="2"/>
                                            </p:txEl>
                                          </p:spTgt>
                                        </p:tgtEl>
                                        <p:attrNameLst>
                                          <p:attrName>style.visibility</p:attrName>
                                        </p:attrNameLst>
                                      </p:cBhvr>
                                      <p:to>
                                        <p:strVal val="visible"/>
                                      </p:to>
                                    </p:set>
                                    <p:animEffect transition="in" filter="box(in)">
                                      <p:cBhvr>
                                        <p:cTn id="10" dur="500"/>
                                        <p:tgtEl>
                                          <p:spTgt spid="163225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2259">
                                            <p:txEl>
                                              <p:pRg st="3" end="3"/>
                                            </p:txEl>
                                          </p:spTgt>
                                        </p:tgtEl>
                                        <p:attrNameLst>
                                          <p:attrName>style.visibility</p:attrName>
                                        </p:attrNameLst>
                                      </p:cBhvr>
                                      <p:to>
                                        <p:strVal val="visible"/>
                                      </p:to>
                                    </p:set>
                                    <p:animEffect transition="in" filter="box(in)">
                                      <p:cBhvr>
                                        <p:cTn id="13" dur="500"/>
                                        <p:tgtEl>
                                          <p:spTgt spid="163225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2259">
                                            <p:txEl>
                                              <p:pRg st="4" end="4"/>
                                            </p:txEl>
                                          </p:spTgt>
                                        </p:tgtEl>
                                        <p:attrNameLst>
                                          <p:attrName>style.visibility</p:attrName>
                                        </p:attrNameLst>
                                      </p:cBhvr>
                                      <p:to>
                                        <p:strVal val="visible"/>
                                      </p:to>
                                    </p:set>
                                    <p:animEffect transition="in" filter="box(in)">
                                      <p:cBhvr>
                                        <p:cTn id="16" dur="500"/>
                                        <p:tgtEl>
                                          <p:spTgt spid="1632259">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632259">
                                            <p:txEl>
                                              <p:pRg st="5" end="5"/>
                                            </p:txEl>
                                          </p:spTgt>
                                        </p:tgtEl>
                                        <p:attrNameLst>
                                          <p:attrName>style.visibility</p:attrName>
                                        </p:attrNameLst>
                                      </p:cBhvr>
                                      <p:to>
                                        <p:strVal val="visible"/>
                                      </p:to>
                                    </p:set>
                                    <p:animEffect transition="in" filter="box(in)">
                                      <p:cBhvr>
                                        <p:cTn id="21" dur="500"/>
                                        <p:tgtEl>
                                          <p:spTgt spid="1632259">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632259">
                                            <p:txEl>
                                              <p:pRg st="6" end="6"/>
                                            </p:txEl>
                                          </p:spTgt>
                                        </p:tgtEl>
                                        <p:attrNameLst>
                                          <p:attrName>style.visibility</p:attrName>
                                        </p:attrNameLst>
                                      </p:cBhvr>
                                      <p:to>
                                        <p:strVal val="visible"/>
                                      </p:to>
                                    </p:set>
                                    <p:animEffect transition="in" filter="box(in)">
                                      <p:cBhvr>
                                        <p:cTn id="24" dur="500"/>
                                        <p:tgtEl>
                                          <p:spTgt spid="163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636355" name="Rectangle 3"/>
          <p:cNvSpPr>
            <a:spLocks noGrp="1" noChangeArrowheads="1"/>
          </p:cNvSpPr>
          <p:nvPr>
            <p:ph idx="1"/>
          </p:nvPr>
        </p:nvSpPr>
        <p:spPr>
          <a:xfrm>
            <a:off x="287338" y="1438275"/>
            <a:ext cx="8564562" cy="5399088"/>
          </a:xfrm>
          <a:noFill/>
        </p:spPr>
        <p:txBody>
          <a:bodyPr/>
          <a:lstStyle/>
          <a:p>
            <a:pPr algn="just"/>
            <a:r>
              <a:rPr lang="zh-CN" altLang="en-US" b="1" smtClean="0">
                <a:latin typeface="宋体" pitchFamily="2" charset="-122"/>
              </a:rPr>
              <a:t>即使是同一种语言，过程调用序列、返回序列和活动记录中各域的排放次序，也会因实现而异</a:t>
            </a:r>
          </a:p>
          <a:p>
            <a:pPr algn="just"/>
            <a:r>
              <a:rPr lang="zh-CN" altLang="en-US" b="1" smtClean="0">
                <a:latin typeface="宋体" pitchFamily="2" charset="-122"/>
              </a:rPr>
              <a:t>设计这些序列和活动记录</a:t>
            </a:r>
          </a:p>
          <a:p>
            <a:pPr algn="just">
              <a:buFontTx/>
              <a:buNone/>
            </a:pPr>
            <a:r>
              <a:rPr lang="zh-CN" altLang="en-US" b="1" smtClean="0">
                <a:latin typeface="宋体" pitchFamily="2" charset="-122"/>
              </a:rPr>
              <a:t>的一些原则</a:t>
            </a:r>
          </a:p>
          <a:p>
            <a:pPr lvl="1" algn="just"/>
            <a:r>
              <a:rPr lang="zh-CN" altLang="en-US" b="1" smtClean="0">
                <a:latin typeface="宋体" pitchFamily="2" charset="-122"/>
              </a:rPr>
              <a:t>一般把临时数据域放在</a:t>
            </a:r>
          </a:p>
          <a:p>
            <a:pPr lvl="1" algn="just">
              <a:buFontTx/>
              <a:buNone/>
            </a:pPr>
            <a:r>
              <a:rPr lang="zh-CN" altLang="en-US" b="1" smtClean="0">
                <a:latin typeface="宋体" pitchFamily="2" charset="-122"/>
              </a:rPr>
              <a:t>	局部数据域的后面</a:t>
            </a:r>
          </a:p>
          <a:p>
            <a:pPr lvl="1" algn="just"/>
            <a:r>
              <a:rPr lang="zh-CN" altLang="en-US" b="1" smtClean="0">
                <a:latin typeface="宋体" pitchFamily="2" charset="-122"/>
              </a:rPr>
              <a:t>把参数域和可能有的返回</a:t>
            </a:r>
          </a:p>
          <a:p>
            <a:pPr lvl="1" algn="just">
              <a:buFontTx/>
              <a:buNone/>
            </a:pPr>
            <a:r>
              <a:rPr lang="zh-CN" altLang="en-US" b="1" smtClean="0">
                <a:latin typeface="宋体" pitchFamily="2" charset="-122"/>
              </a:rPr>
              <a:t>	值域放在紧靠调用者活动</a:t>
            </a:r>
          </a:p>
          <a:p>
            <a:pPr lvl="1" algn="just">
              <a:buFontTx/>
              <a:buNone/>
            </a:pPr>
            <a:r>
              <a:rPr lang="zh-CN" altLang="en-US" b="1" smtClean="0">
                <a:latin typeface="宋体" pitchFamily="2" charset="-122"/>
              </a:rPr>
              <a:t>	记录的地方</a:t>
            </a:r>
          </a:p>
        </p:txBody>
      </p:sp>
      <p:grpSp>
        <p:nvGrpSpPr>
          <p:cNvPr id="33796" name="Group 4"/>
          <p:cNvGrpSpPr>
            <a:grpSpLocks/>
          </p:cNvGrpSpPr>
          <p:nvPr/>
        </p:nvGrpSpPr>
        <p:grpSpPr bwMode="auto">
          <a:xfrm>
            <a:off x="5516563" y="2663825"/>
            <a:ext cx="3295650" cy="3886200"/>
            <a:chOff x="1908" y="1344"/>
            <a:chExt cx="2076" cy="2403"/>
          </a:xfrm>
        </p:grpSpPr>
        <p:sp>
          <p:nvSpPr>
            <p:cNvPr id="33797" name="Rectangle 5"/>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8" name="Rectangle 6"/>
            <p:cNvSpPr>
              <a:spLocks noChangeArrowheads="1"/>
            </p:cNvSpPr>
            <p:nvPr/>
          </p:nvSpPr>
          <p:spPr bwMode="auto">
            <a:xfrm>
              <a:off x="1950" y="1344"/>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返  回  值</a:t>
              </a:r>
            </a:p>
          </p:txBody>
        </p:sp>
        <p:sp>
          <p:nvSpPr>
            <p:cNvPr id="33799" name="Line 7"/>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Rectangle 8"/>
            <p:cNvSpPr>
              <a:spLocks noChangeArrowheads="1"/>
            </p:cNvSpPr>
            <p:nvPr/>
          </p:nvSpPr>
          <p:spPr bwMode="auto">
            <a:xfrm>
              <a:off x="1952" y="3333"/>
              <a:ext cx="19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临 时 数 据</a:t>
              </a:r>
            </a:p>
          </p:txBody>
        </p:sp>
        <p:sp>
          <p:nvSpPr>
            <p:cNvPr id="33801" name="Rectangle 9"/>
            <p:cNvSpPr>
              <a:spLocks noChangeArrowheads="1"/>
            </p:cNvSpPr>
            <p:nvPr/>
          </p:nvSpPr>
          <p:spPr bwMode="auto">
            <a:xfrm>
              <a:off x="1952" y="166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参       数</a:t>
              </a:r>
            </a:p>
          </p:txBody>
        </p:sp>
        <p:sp>
          <p:nvSpPr>
            <p:cNvPr id="33802" name="Line 10"/>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Line 11"/>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Rectangle 12"/>
            <p:cNvSpPr>
              <a:spLocks noChangeArrowheads="1"/>
            </p:cNvSpPr>
            <p:nvPr/>
          </p:nvSpPr>
          <p:spPr bwMode="auto">
            <a:xfrm>
              <a:off x="1964" y="1994"/>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控  制  链</a:t>
              </a:r>
            </a:p>
          </p:txBody>
        </p:sp>
        <p:sp>
          <p:nvSpPr>
            <p:cNvPr id="33805" name="Line 13"/>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4"/>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5"/>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Rectangle 16"/>
            <p:cNvSpPr>
              <a:spLocks noChangeArrowheads="1"/>
            </p:cNvSpPr>
            <p:nvPr/>
          </p:nvSpPr>
          <p:spPr bwMode="auto">
            <a:xfrm>
              <a:off x="1963" y="2332"/>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访  问  链</a:t>
              </a:r>
            </a:p>
          </p:txBody>
        </p:sp>
        <p:sp>
          <p:nvSpPr>
            <p:cNvPr id="33809" name="Rectangle 17"/>
            <p:cNvSpPr>
              <a:spLocks noChangeArrowheads="1"/>
            </p:cNvSpPr>
            <p:nvPr/>
          </p:nvSpPr>
          <p:spPr bwMode="auto">
            <a:xfrm>
              <a:off x="1964" y="2657"/>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机 器 状 态</a:t>
              </a:r>
            </a:p>
          </p:txBody>
        </p:sp>
        <p:sp>
          <p:nvSpPr>
            <p:cNvPr id="33810" name="Rectangle 18"/>
            <p:cNvSpPr>
              <a:spLocks noChangeArrowheads="1"/>
            </p:cNvSpPr>
            <p:nvPr/>
          </p:nvSpPr>
          <p:spPr bwMode="auto">
            <a:xfrm>
              <a:off x="1952" y="2995"/>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局 部 数 据</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6355">
                                            <p:txEl>
                                              <p:pRg st="5" end="5"/>
                                            </p:txEl>
                                          </p:spTgt>
                                        </p:tgtEl>
                                        <p:attrNameLst>
                                          <p:attrName>style.visibility</p:attrName>
                                        </p:attrNameLst>
                                      </p:cBhvr>
                                      <p:to>
                                        <p:strVal val="visible"/>
                                      </p:to>
                                    </p:set>
                                    <p:animEffect transition="in" filter="box(in)">
                                      <p:cBhvr>
                                        <p:cTn id="7" dur="500"/>
                                        <p:tgtEl>
                                          <p:spTgt spid="163635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6355">
                                            <p:txEl>
                                              <p:pRg st="6" end="6"/>
                                            </p:txEl>
                                          </p:spTgt>
                                        </p:tgtEl>
                                        <p:attrNameLst>
                                          <p:attrName>style.visibility</p:attrName>
                                        </p:attrNameLst>
                                      </p:cBhvr>
                                      <p:to>
                                        <p:strVal val="visible"/>
                                      </p:to>
                                    </p:set>
                                    <p:animEffect transition="in" filter="box(in)">
                                      <p:cBhvr>
                                        <p:cTn id="10" dur="500"/>
                                        <p:tgtEl>
                                          <p:spTgt spid="163635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6355">
                                            <p:txEl>
                                              <p:pRg st="7" end="7"/>
                                            </p:txEl>
                                          </p:spTgt>
                                        </p:tgtEl>
                                        <p:attrNameLst>
                                          <p:attrName>style.visibility</p:attrName>
                                        </p:attrNameLst>
                                      </p:cBhvr>
                                      <p:to>
                                        <p:strVal val="visible"/>
                                      </p:to>
                                    </p:set>
                                    <p:animEffect transition="in" filter="box(in)">
                                      <p:cBhvr>
                                        <p:cTn id="13" dur="500"/>
                                        <p:tgtEl>
                                          <p:spTgt spid="16363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4819"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即使是同一种语言，过程调用序列、返回序列和活动记录中各域的排放次序，也会因实现而异</a:t>
            </a:r>
          </a:p>
          <a:p>
            <a:pPr algn="just"/>
            <a:r>
              <a:rPr lang="zh-CN" altLang="en-US" b="1" smtClean="0">
                <a:latin typeface="宋体" pitchFamily="2" charset="-122"/>
              </a:rPr>
              <a:t>设计这些序列和活动记录</a:t>
            </a:r>
          </a:p>
          <a:p>
            <a:pPr algn="just">
              <a:buFontTx/>
              <a:buNone/>
            </a:pPr>
            <a:r>
              <a:rPr lang="zh-CN" altLang="en-US" b="1" smtClean="0">
                <a:latin typeface="宋体" pitchFamily="2" charset="-122"/>
              </a:rPr>
              <a:t>的一些原则</a:t>
            </a:r>
          </a:p>
          <a:p>
            <a:pPr lvl="1" algn="just"/>
            <a:r>
              <a:rPr lang="zh-CN" altLang="en-US" b="1" smtClean="0">
                <a:latin typeface="宋体" pitchFamily="2" charset="-122"/>
              </a:rPr>
              <a:t>用同样的代码来执行各个</a:t>
            </a:r>
          </a:p>
          <a:p>
            <a:pPr lvl="1" algn="just">
              <a:buFontTx/>
              <a:buNone/>
            </a:pPr>
            <a:r>
              <a:rPr lang="zh-CN" altLang="en-US" b="1" smtClean="0">
                <a:latin typeface="宋体" pitchFamily="2" charset="-122"/>
              </a:rPr>
              <a:t>	活动的保存和恢复</a:t>
            </a:r>
          </a:p>
        </p:txBody>
      </p:sp>
      <p:grpSp>
        <p:nvGrpSpPr>
          <p:cNvPr id="34820" name="Group 4"/>
          <p:cNvGrpSpPr>
            <a:grpSpLocks/>
          </p:cNvGrpSpPr>
          <p:nvPr/>
        </p:nvGrpSpPr>
        <p:grpSpPr bwMode="auto">
          <a:xfrm>
            <a:off x="5516563" y="2663825"/>
            <a:ext cx="3295650" cy="3886200"/>
            <a:chOff x="1908" y="1344"/>
            <a:chExt cx="2076" cy="2403"/>
          </a:xfrm>
        </p:grpSpPr>
        <p:sp>
          <p:nvSpPr>
            <p:cNvPr id="34821" name="Rectangle 5"/>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2" name="Rectangle 6"/>
            <p:cNvSpPr>
              <a:spLocks noChangeArrowheads="1"/>
            </p:cNvSpPr>
            <p:nvPr/>
          </p:nvSpPr>
          <p:spPr bwMode="auto">
            <a:xfrm>
              <a:off x="1950" y="1344"/>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返  回  值</a:t>
              </a:r>
            </a:p>
          </p:txBody>
        </p:sp>
        <p:sp>
          <p:nvSpPr>
            <p:cNvPr id="34823" name="Line 7"/>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Rectangle 8"/>
            <p:cNvSpPr>
              <a:spLocks noChangeArrowheads="1"/>
            </p:cNvSpPr>
            <p:nvPr/>
          </p:nvSpPr>
          <p:spPr bwMode="auto">
            <a:xfrm>
              <a:off x="1952" y="3333"/>
              <a:ext cx="19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临 时 数 据</a:t>
              </a:r>
            </a:p>
          </p:txBody>
        </p:sp>
        <p:sp>
          <p:nvSpPr>
            <p:cNvPr id="34825" name="Rectangle 9"/>
            <p:cNvSpPr>
              <a:spLocks noChangeArrowheads="1"/>
            </p:cNvSpPr>
            <p:nvPr/>
          </p:nvSpPr>
          <p:spPr bwMode="auto">
            <a:xfrm>
              <a:off x="1952" y="166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参       数</a:t>
              </a:r>
            </a:p>
          </p:txBody>
        </p:sp>
        <p:sp>
          <p:nvSpPr>
            <p:cNvPr id="34826" name="Line 10"/>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11"/>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Rectangle 12"/>
            <p:cNvSpPr>
              <a:spLocks noChangeArrowheads="1"/>
            </p:cNvSpPr>
            <p:nvPr/>
          </p:nvSpPr>
          <p:spPr bwMode="auto">
            <a:xfrm>
              <a:off x="1964" y="1994"/>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控  制  链</a:t>
              </a:r>
            </a:p>
          </p:txBody>
        </p:sp>
        <p:sp>
          <p:nvSpPr>
            <p:cNvPr id="34829" name="Line 13"/>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14"/>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15"/>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Rectangle 16"/>
            <p:cNvSpPr>
              <a:spLocks noChangeArrowheads="1"/>
            </p:cNvSpPr>
            <p:nvPr/>
          </p:nvSpPr>
          <p:spPr bwMode="auto">
            <a:xfrm>
              <a:off x="1963" y="2332"/>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访  问  链</a:t>
              </a:r>
            </a:p>
          </p:txBody>
        </p:sp>
        <p:sp>
          <p:nvSpPr>
            <p:cNvPr id="34833" name="Rectangle 17"/>
            <p:cNvSpPr>
              <a:spLocks noChangeArrowheads="1"/>
            </p:cNvSpPr>
            <p:nvPr/>
          </p:nvSpPr>
          <p:spPr bwMode="auto">
            <a:xfrm>
              <a:off x="1964" y="2657"/>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机 器 状 态</a:t>
              </a:r>
            </a:p>
          </p:txBody>
        </p:sp>
        <p:sp>
          <p:nvSpPr>
            <p:cNvPr id="34834" name="Rectangle 18"/>
            <p:cNvSpPr>
              <a:spLocks noChangeArrowheads="1"/>
            </p:cNvSpPr>
            <p:nvPr/>
          </p:nvSpPr>
          <p:spPr bwMode="auto">
            <a:xfrm>
              <a:off x="1952" y="2995"/>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局 部 数 据</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5843"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grpSp>
        <p:nvGrpSpPr>
          <p:cNvPr id="35844" name="Group 54"/>
          <p:cNvGrpSpPr>
            <a:grpSpLocks/>
          </p:cNvGrpSpPr>
          <p:nvPr/>
        </p:nvGrpSpPr>
        <p:grpSpPr bwMode="auto">
          <a:xfrm>
            <a:off x="123825" y="2057400"/>
            <a:ext cx="4826000" cy="4730750"/>
            <a:chOff x="78" y="1296"/>
            <a:chExt cx="3040" cy="2980"/>
          </a:xfrm>
        </p:grpSpPr>
        <p:sp>
          <p:nvSpPr>
            <p:cNvPr id="35845" name="Rectangle 2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p>
          </p:txBody>
        </p:sp>
        <p:sp>
          <p:nvSpPr>
            <p:cNvPr id="35846" name="Line 28"/>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5847" name="Line 29"/>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5848" name="Line 30"/>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5849" name="Rectangle 31"/>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35850" name="Rectangle 32"/>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5851" name="Line 34"/>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5852" name="Line 3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35853" name="Group 51"/>
            <p:cNvGrpSpPr>
              <a:grpSpLocks/>
            </p:cNvGrpSpPr>
            <p:nvPr/>
          </p:nvGrpSpPr>
          <p:grpSpPr bwMode="auto">
            <a:xfrm>
              <a:off x="158" y="2574"/>
              <a:ext cx="919" cy="351"/>
              <a:chOff x="171" y="1281"/>
              <a:chExt cx="919" cy="351"/>
            </a:xfrm>
          </p:grpSpPr>
          <p:sp>
            <p:nvSpPr>
              <p:cNvPr id="35862" name="Rectangle 37"/>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35863" name="Line 38"/>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5854" name="Group 49"/>
            <p:cNvGrpSpPr>
              <a:grpSpLocks/>
            </p:cNvGrpSpPr>
            <p:nvPr/>
          </p:nvGrpSpPr>
          <p:grpSpPr bwMode="auto">
            <a:xfrm>
              <a:off x="78" y="3057"/>
              <a:ext cx="1016" cy="350"/>
              <a:chOff x="73" y="1820"/>
              <a:chExt cx="1016" cy="350"/>
            </a:xfrm>
          </p:grpSpPr>
          <p:sp>
            <p:nvSpPr>
              <p:cNvPr id="35860" name="Rectangle 39"/>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35861" name="Line 40"/>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35855" name="Freeform 42"/>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5856" name="Rectangle 45"/>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5857" name="Rectangle 46"/>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5858" name="Rectangle 47"/>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5859" name="Line 48"/>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6867"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6868" name="Rectangle 24"/>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p</a:t>
            </a:r>
            <a:r>
              <a:rPr lang="zh-CN" altLang="en-US"/>
              <a:t>计算实参，依次放入栈顶，并在栈顶留出放返回值的空间。</a:t>
            </a:r>
            <a:r>
              <a:rPr lang="en-US" altLang="zh-CN" i="1"/>
              <a:t>top</a:t>
            </a:r>
            <a:r>
              <a:rPr lang="en-US" altLang="zh-CN"/>
              <a:t>_</a:t>
            </a:r>
            <a:r>
              <a:rPr lang="en-US" altLang="zh-CN" i="1"/>
              <a:t>sp</a:t>
            </a:r>
            <a:r>
              <a:rPr lang="zh-CN" altLang="en-US"/>
              <a:t>的值在此过程中被改变</a:t>
            </a:r>
          </a:p>
        </p:txBody>
      </p:sp>
      <p:grpSp>
        <p:nvGrpSpPr>
          <p:cNvPr id="36869" name="Group 32"/>
          <p:cNvGrpSpPr>
            <a:grpSpLocks/>
          </p:cNvGrpSpPr>
          <p:nvPr/>
        </p:nvGrpSpPr>
        <p:grpSpPr bwMode="auto">
          <a:xfrm>
            <a:off x="123825" y="2057400"/>
            <a:ext cx="4826000" cy="4730750"/>
            <a:chOff x="78" y="1296"/>
            <a:chExt cx="3040" cy="2980"/>
          </a:xfrm>
        </p:grpSpPr>
        <p:sp>
          <p:nvSpPr>
            <p:cNvPr id="36870"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p>
          </p:txBody>
        </p:sp>
        <p:sp>
          <p:nvSpPr>
            <p:cNvPr id="36871"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2"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3"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4"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36875"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6876"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7"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36878" name="Group 13"/>
            <p:cNvGrpSpPr>
              <a:grpSpLocks/>
            </p:cNvGrpSpPr>
            <p:nvPr/>
          </p:nvGrpSpPr>
          <p:grpSpPr bwMode="auto">
            <a:xfrm>
              <a:off x="175" y="2217"/>
              <a:ext cx="919" cy="351"/>
              <a:chOff x="171" y="1281"/>
              <a:chExt cx="919" cy="351"/>
            </a:xfrm>
          </p:grpSpPr>
          <p:sp>
            <p:nvSpPr>
              <p:cNvPr id="36893"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36894"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6879" name="Group 16"/>
            <p:cNvGrpSpPr>
              <a:grpSpLocks/>
            </p:cNvGrpSpPr>
            <p:nvPr/>
          </p:nvGrpSpPr>
          <p:grpSpPr bwMode="auto">
            <a:xfrm>
              <a:off x="78" y="3057"/>
              <a:ext cx="1016" cy="350"/>
              <a:chOff x="73" y="1820"/>
              <a:chExt cx="1016" cy="350"/>
            </a:xfrm>
          </p:grpSpPr>
          <p:sp>
            <p:nvSpPr>
              <p:cNvPr id="36891"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36892"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36880" name="Freeform 19"/>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6881"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6882"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6883"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6884"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85"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86"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87"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grpSp>
          <p:nvGrpSpPr>
            <p:cNvPr id="36888" name="Group 29"/>
            <p:cNvGrpSpPr>
              <a:grpSpLocks/>
            </p:cNvGrpSpPr>
            <p:nvPr/>
          </p:nvGrpSpPr>
          <p:grpSpPr bwMode="auto">
            <a:xfrm>
              <a:off x="158" y="2574"/>
              <a:ext cx="919" cy="351"/>
              <a:chOff x="171" y="1281"/>
              <a:chExt cx="919" cy="351"/>
            </a:xfrm>
          </p:grpSpPr>
          <p:sp>
            <p:nvSpPr>
              <p:cNvPr id="36889" name="Rectangle 30"/>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solidFill>
                      <a:srgbClr val="4D4D4D"/>
                    </a:solidFill>
                  </a:rPr>
                  <a:t>top_sp</a:t>
                </a:r>
                <a:r>
                  <a:rPr lang="en-US" altLang="zh-CN" sz="1000" b="0" i="1">
                    <a:solidFill>
                      <a:srgbClr val="B2B2B2"/>
                    </a:solidFill>
                  </a:rPr>
                  <a:t> </a:t>
                </a:r>
                <a:endParaRPr lang="en-US" altLang="zh-CN" sz="1000" b="0">
                  <a:solidFill>
                    <a:srgbClr val="B2B2B2"/>
                  </a:solidFill>
                </a:endParaRPr>
              </a:p>
            </p:txBody>
          </p:sp>
          <p:sp>
            <p:nvSpPr>
              <p:cNvPr id="36890" name="Line 31"/>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7891"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7892" name="Rectangle 23"/>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(2) p</a:t>
            </a:r>
            <a:r>
              <a:rPr lang="zh-CN" altLang="en-US"/>
              <a:t>把返回地址和当前</a:t>
            </a:r>
            <a:r>
              <a:rPr lang="en-US" altLang="zh-CN" i="1"/>
              <a:t>base</a:t>
            </a:r>
            <a:r>
              <a:rPr lang="en-US" altLang="zh-CN"/>
              <a:t>_</a:t>
            </a:r>
            <a:r>
              <a:rPr lang="en-US" altLang="zh-CN" i="1"/>
              <a:t>sp</a:t>
            </a:r>
            <a:r>
              <a:rPr lang="zh-CN" altLang="en-US"/>
              <a:t>的值存入</a:t>
            </a:r>
            <a:r>
              <a:rPr lang="en-US" altLang="zh-CN"/>
              <a:t>q</a:t>
            </a:r>
            <a:r>
              <a:rPr lang="zh-CN" altLang="en-US"/>
              <a:t>的活动记录中，建立</a:t>
            </a:r>
            <a:r>
              <a:rPr lang="en-US" altLang="zh-CN"/>
              <a:t>q</a:t>
            </a:r>
            <a:r>
              <a:rPr lang="zh-CN" altLang="en-US"/>
              <a:t>的访问链，增加</a:t>
            </a:r>
            <a:r>
              <a:rPr lang="en-US" altLang="zh-CN" i="1"/>
              <a:t>base</a:t>
            </a:r>
            <a:r>
              <a:rPr lang="en-US" altLang="zh-CN"/>
              <a:t>_</a:t>
            </a:r>
            <a:r>
              <a:rPr lang="en-US" altLang="zh-CN" i="1"/>
              <a:t>sp</a:t>
            </a:r>
            <a:r>
              <a:rPr lang="zh-CN" altLang="en-US"/>
              <a:t>的值</a:t>
            </a:r>
          </a:p>
        </p:txBody>
      </p:sp>
      <p:grpSp>
        <p:nvGrpSpPr>
          <p:cNvPr id="37893" name="Group 43"/>
          <p:cNvGrpSpPr>
            <a:grpSpLocks/>
          </p:cNvGrpSpPr>
          <p:nvPr/>
        </p:nvGrpSpPr>
        <p:grpSpPr bwMode="auto">
          <a:xfrm>
            <a:off x="114300" y="2057400"/>
            <a:ext cx="4879975" cy="4730750"/>
            <a:chOff x="72" y="1296"/>
            <a:chExt cx="3074" cy="2980"/>
          </a:xfrm>
        </p:grpSpPr>
        <p:grpSp>
          <p:nvGrpSpPr>
            <p:cNvPr id="37894" name="Group 36"/>
            <p:cNvGrpSpPr>
              <a:grpSpLocks/>
            </p:cNvGrpSpPr>
            <p:nvPr/>
          </p:nvGrpSpPr>
          <p:grpSpPr bwMode="auto">
            <a:xfrm>
              <a:off x="72" y="1296"/>
              <a:ext cx="3074" cy="2980"/>
              <a:chOff x="72" y="1296"/>
              <a:chExt cx="3074" cy="2980"/>
            </a:xfrm>
          </p:grpSpPr>
          <p:sp>
            <p:nvSpPr>
              <p:cNvPr id="37901"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7902"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3"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4"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5"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37906"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7907"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8"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9" name="Rectangle 13"/>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37910" name="Line 14"/>
              <p:cNvSpPr>
                <a:spLocks noChangeShapeType="1"/>
              </p:cNvSpPr>
              <p:nvPr/>
            </p:nvSpPr>
            <p:spPr bwMode="auto">
              <a:xfrm>
                <a:off x="855" y="1791"/>
                <a:ext cx="239" cy="2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1" name="Rectangle 16"/>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37912"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3" name="Freeform 18"/>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7914"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7915"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7916"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7917"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8" name="Line 24"/>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9" name="Line 25"/>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20" name="Rectangle 26"/>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7921" name="Line 30"/>
              <p:cNvSpPr>
                <a:spLocks noChangeShapeType="1"/>
              </p:cNvSpPr>
              <p:nvPr/>
            </p:nvSpPr>
            <p:spPr bwMode="auto">
              <a:xfrm>
                <a:off x="1151" y="2047"/>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22" name="Line 31"/>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23" name="Rectangle 32"/>
              <p:cNvSpPr>
                <a:spLocks noChangeArrowheads="1"/>
              </p:cNvSpPr>
              <p:nvPr/>
            </p:nvSpPr>
            <p:spPr bwMode="auto">
              <a:xfrm>
                <a:off x="1122" y="2075"/>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控制链和返回地址</a:t>
                </a:r>
                <a:endParaRPr lang="en-US" altLang="zh-CN" sz="2800"/>
              </a:p>
            </p:txBody>
          </p:sp>
          <p:sp>
            <p:nvSpPr>
              <p:cNvPr id="37924" name="Freeform 3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grpSp>
        <p:grpSp>
          <p:nvGrpSpPr>
            <p:cNvPr id="37895" name="Group 37"/>
            <p:cNvGrpSpPr>
              <a:grpSpLocks/>
            </p:cNvGrpSpPr>
            <p:nvPr/>
          </p:nvGrpSpPr>
          <p:grpSpPr bwMode="auto">
            <a:xfrm>
              <a:off x="78" y="3057"/>
              <a:ext cx="1016" cy="350"/>
              <a:chOff x="73" y="1820"/>
              <a:chExt cx="1016" cy="350"/>
            </a:xfrm>
          </p:grpSpPr>
          <p:sp>
            <p:nvSpPr>
              <p:cNvPr id="37899" name="Rectangle 3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solidFill>
                      <a:srgbClr val="4D4D4D"/>
                    </a:solidFill>
                  </a:rPr>
                  <a:t>base_sp</a:t>
                </a:r>
                <a:r>
                  <a:rPr lang="en-US" altLang="zh-CN" sz="1000" b="0" i="1"/>
                  <a:t> </a:t>
                </a:r>
                <a:endParaRPr lang="en-US" altLang="zh-CN" sz="1000" b="0"/>
              </a:p>
            </p:txBody>
          </p:sp>
          <p:sp>
            <p:nvSpPr>
              <p:cNvPr id="37900" name="Line 39"/>
              <p:cNvSpPr>
                <a:spLocks noChangeShapeType="1"/>
              </p:cNvSpPr>
              <p:nvPr/>
            </p:nvSpPr>
            <p:spPr bwMode="auto">
              <a:xfrm>
                <a:off x="839" y="2075"/>
                <a:ext cx="250"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7896" name="Group 40"/>
            <p:cNvGrpSpPr>
              <a:grpSpLocks/>
            </p:cNvGrpSpPr>
            <p:nvPr/>
          </p:nvGrpSpPr>
          <p:grpSpPr bwMode="auto">
            <a:xfrm>
              <a:off x="175" y="2217"/>
              <a:ext cx="919" cy="351"/>
              <a:chOff x="171" y="1281"/>
              <a:chExt cx="919" cy="351"/>
            </a:xfrm>
          </p:grpSpPr>
          <p:sp>
            <p:nvSpPr>
              <p:cNvPr id="37897" name="Rectangle 41"/>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solidFill>
                      <a:srgbClr val="4D4D4D"/>
                    </a:solidFill>
                  </a:rPr>
                  <a:t>top_sp</a:t>
                </a:r>
                <a:r>
                  <a:rPr lang="en-US" altLang="zh-CN" sz="1000" b="0" i="1"/>
                  <a:t> </a:t>
                </a:r>
                <a:endParaRPr lang="en-US" altLang="zh-CN" sz="1000" b="0"/>
              </a:p>
            </p:txBody>
          </p:sp>
          <p:sp>
            <p:nvSpPr>
              <p:cNvPr id="37898" name="Line 42"/>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8915"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8916" name="Rectangle 22"/>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(3) q</a:t>
            </a:r>
            <a:r>
              <a:rPr lang="zh-CN" altLang="en-US"/>
              <a:t>保存寄存器的值和其它机器状态信息</a:t>
            </a:r>
          </a:p>
        </p:txBody>
      </p:sp>
      <p:grpSp>
        <p:nvGrpSpPr>
          <p:cNvPr id="38917" name="Group 30"/>
          <p:cNvGrpSpPr>
            <a:grpSpLocks/>
          </p:cNvGrpSpPr>
          <p:nvPr/>
        </p:nvGrpSpPr>
        <p:grpSpPr bwMode="auto">
          <a:xfrm>
            <a:off x="114300" y="2057400"/>
            <a:ext cx="4862513" cy="4730750"/>
            <a:chOff x="72" y="1296"/>
            <a:chExt cx="3063" cy="2980"/>
          </a:xfrm>
        </p:grpSpPr>
        <p:sp>
          <p:nvSpPr>
            <p:cNvPr id="38918"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8919"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0"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1"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2"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38923"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8924"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5"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6" name="Rectangle 12"/>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38927" name="Line 13"/>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8" name="Rectangle 15"/>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38929" name="Line 16"/>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0" name="Freeform 17"/>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8931" name="Rectangle 18"/>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8932" name="Rectangle 19"/>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8933" name="Rectangle 20"/>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8934" name="Line 21"/>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5"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6"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7"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8938"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9"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0"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8941"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39939"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9940" name="Rectangle 4"/>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q</a:t>
            </a:r>
            <a:r>
              <a:rPr lang="zh-CN" altLang="en-US"/>
              <a:t>根据局部数据域和临时数据域的大小增加</a:t>
            </a:r>
            <a:r>
              <a:rPr lang="en-US" altLang="zh-CN" i="1"/>
              <a:t>top</a:t>
            </a:r>
            <a:r>
              <a:rPr lang="en-US" altLang="zh-CN"/>
              <a:t>_</a:t>
            </a:r>
            <a:r>
              <a:rPr lang="en-US" altLang="zh-CN" i="1"/>
              <a:t>sp</a:t>
            </a:r>
            <a:r>
              <a:rPr lang="zh-CN" altLang="en-US"/>
              <a:t>的值，初始化它的局部数据，并开始执行过程体</a:t>
            </a:r>
          </a:p>
        </p:txBody>
      </p:sp>
      <p:grpSp>
        <p:nvGrpSpPr>
          <p:cNvPr id="39941" name="Group 32"/>
          <p:cNvGrpSpPr>
            <a:grpSpLocks/>
          </p:cNvGrpSpPr>
          <p:nvPr/>
        </p:nvGrpSpPr>
        <p:grpSpPr bwMode="auto">
          <a:xfrm>
            <a:off x="115888" y="1898650"/>
            <a:ext cx="4860925" cy="4889500"/>
            <a:chOff x="73" y="1196"/>
            <a:chExt cx="3062" cy="3080"/>
          </a:xfrm>
        </p:grpSpPr>
        <p:sp>
          <p:nvSpPr>
            <p:cNvPr id="39942"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9943" name="Rectangle 7"/>
            <p:cNvSpPr>
              <a:spLocks noChangeArrowheads="1"/>
            </p:cNvSpPr>
            <p:nvPr/>
          </p:nvSpPr>
          <p:spPr bwMode="auto">
            <a:xfrm>
              <a:off x="1122"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9944" name="Line 8"/>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45" name="Line 9"/>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46" name="Line 10"/>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47" name="Line 11"/>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48" name="Line 12"/>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49" name="Rectangle 13"/>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9950" name="Rectangle 14"/>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39951" name="Line 15"/>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52" name="Line 16"/>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53" name="Rectangle 17"/>
            <p:cNvSpPr>
              <a:spLocks noChangeArrowheads="1"/>
            </p:cNvSpPr>
            <p:nvPr/>
          </p:nvSpPr>
          <p:spPr bwMode="auto">
            <a:xfrm>
              <a:off x="1310"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9954" name="Rectangle 1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9955" name="Rectangle 19"/>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39956" name="Line 20"/>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57" name="Rectangle 21"/>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39958" name="Line 22"/>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9959" name="Freeform 2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9960" name="Freeform 24"/>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9961" name="Rectangle 27"/>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39962" name="Rectangle 28"/>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39963" name="Rectangle 29"/>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39964" name="Line 30"/>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0963" name="Rectangle 3"/>
          <p:cNvSpPr>
            <a:spLocks noChangeArrowheads="1"/>
          </p:cNvSpPr>
          <p:nvPr/>
        </p:nvSpPr>
        <p:spPr bwMode="auto">
          <a:xfrm>
            <a:off x="296863" y="1449388"/>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zh-CN" altLang="en-US"/>
              <a:t>调用者</a:t>
            </a:r>
            <a:r>
              <a:rPr lang="en-US" altLang="zh-CN"/>
              <a:t>p</a:t>
            </a:r>
            <a:r>
              <a:rPr lang="zh-CN" altLang="en-US"/>
              <a:t>和被调用者</a:t>
            </a:r>
            <a:r>
              <a:rPr lang="en-US" altLang="zh-CN"/>
              <a:t>q</a:t>
            </a:r>
            <a:r>
              <a:rPr lang="zh-CN" altLang="en-US"/>
              <a:t>之间的任务划分</a:t>
            </a:r>
          </a:p>
        </p:txBody>
      </p:sp>
      <p:grpSp>
        <p:nvGrpSpPr>
          <p:cNvPr id="1605682" name="Group 50"/>
          <p:cNvGrpSpPr>
            <a:grpSpLocks/>
          </p:cNvGrpSpPr>
          <p:nvPr/>
        </p:nvGrpSpPr>
        <p:grpSpPr bwMode="auto">
          <a:xfrm>
            <a:off x="4976813" y="2393950"/>
            <a:ext cx="2835275" cy="3074988"/>
            <a:chOff x="3135" y="1508"/>
            <a:chExt cx="1786" cy="1937"/>
          </a:xfrm>
        </p:grpSpPr>
        <p:sp>
          <p:nvSpPr>
            <p:cNvPr id="41001" name="Rectangle 5"/>
            <p:cNvSpPr>
              <a:spLocks noChangeArrowheads="1"/>
            </p:cNvSpPr>
            <p:nvPr/>
          </p:nvSpPr>
          <p:spPr bwMode="auto">
            <a:xfrm>
              <a:off x="3135" y="1650"/>
              <a:ext cx="17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的责任</a:t>
              </a:r>
            </a:p>
          </p:txBody>
        </p:sp>
        <p:sp>
          <p:nvSpPr>
            <p:cNvPr id="41002" name="Line 6"/>
            <p:cNvSpPr>
              <a:spLocks noChangeShapeType="1"/>
            </p:cNvSpPr>
            <p:nvPr/>
          </p:nvSpPr>
          <p:spPr bwMode="auto">
            <a:xfrm>
              <a:off x="3761" y="3445"/>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003" name="Line 7"/>
            <p:cNvSpPr>
              <a:spLocks noChangeShapeType="1"/>
            </p:cNvSpPr>
            <p:nvPr/>
          </p:nvSpPr>
          <p:spPr bwMode="auto">
            <a:xfrm>
              <a:off x="3759" y="2223"/>
              <a:ext cx="3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004" name="Line 8"/>
            <p:cNvSpPr>
              <a:spLocks noChangeShapeType="1"/>
            </p:cNvSpPr>
            <p:nvPr/>
          </p:nvSpPr>
          <p:spPr bwMode="auto">
            <a:xfrm flipV="1">
              <a:off x="3921" y="1508"/>
              <a:ext cx="0" cy="21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005" name="Rectangle 9"/>
            <p:cNvSpPr>
              <a:spLocks noChangeArrowheads="1"/>
            </p:cNvSpPr>
            <p:nvPr/>
          </p:nvSpPr>
          <p:spPr bwMode="auto">
            <a:xfrm>
              <a:off x="3192" y="2629"/>
              <a:ext cx="155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的责任</a:t>
              </a:r>
            </a:p>
          </p:txBody>
        </p:sp>
        <p:sp>
          <p:nvSpPr>
            <p:cNvPr id="41006" name="Line 10"/>
            <p:cNvSpPr>
              <a:spLocks noChangeShapeType="1"/>
            </p:cNvSpPr>
            <p:nvPr/>
          </p:nvSpPr>
          <p:spPr bwMode="auto">
            <a:xfrm>
              <a:off x="3903" y="2993"/>
              <a:ext cx="0" cy="45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007" name="Line 11"/>
            <p:cNvSpPr>
              <a:spLocks noChangeShapeType="1"/>
            </p:cNvSpPr>
            <p:nvPr/>
          </p:nvSpPr>
          <p:spPr bwMode="auto">
            <a:xfrm flipV="1">
              <a:off x="3924" y="2217"/>
              <a:ext cx="0" cy="4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008" name="Line 12"/>
            <p:cNvSpPr>
              <a:spLocks noChangeShapeType="1"/>
            </p:cNvSpPr>
            <p:nvPr/>
          </p:nvSpPr>
          <p:spPr bwMode="auto">
            <a:xfrm>
              <a:off x="3921" y="201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0965" name="Group 49"/>
          <p:cNvGrpSpPr>
            <a:grpSpLocks/>
          </p:cNvGrpSpPr>
          <p:nvPr/>
        </p:nvGrpSpPr>
        <p:grpSpPr bwMode="auto">
          <a:xfrm>
            <a:off x="7046913" y="2508250"/>
            <a:ext cx="2006600" cy="4006850"/>
            <a:chOff x="4439" y="1580"/>
            <a:chExt cx="1264" cy="2524"/>
          </a:xfrm>
        </p:grpSpPr>
        <p:sp>
          <p:nvSpPr>
            <p:cNvPr id="40992" name="Line 14"/>
            <p:cNvSpPr>
              <a:spLocks noChangeShapeType="1"/>
            </p:cNvSpPr>
            <p:nvPr/>
          </p:nvSpPr>
          <p:spPr bwMode="auto">
            <a:xfrm>
              <a:off x="4979" y="2859"/>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3" name="Line 15"/>
            <p:cNvSpPr>
              <a:spLocks noChangeShapeType="1"/>
            </p:cNvSpPr>
            <p:nvPr/>
          </p:nvSpPr>
          <p:spPr bwMode="auto">
            <a:xfrm>
              <a:off x="4978" y="1580"/>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4" name="Line 16"/>
            <p:cNvSpPr>
              <a:spLocks noChangeShapeType="1"/>
            </p:cNvSpPr>
            <p:nvPr/>
          </p:nvSpPr>
          <p:spPr bwMode="auto">
            <a:xfrm>
              <a:off x="5004" y="410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5" name="Line 17"/>
            <p:cNvSpPr>
              <a:spLocks noChangeShapeType="1"/>
            </p:cNvSpPr>
            <p:nvPr/>
          </p:nvSpPr>
          <p:spPr bwMode="auto">
            <a:xfrm>
              <a:off x="5134" y="3776"/>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6" name="Rectangle 18"/>
            <p:cNvSpPr>
              <a:spLocks noChangeArrowheads="1"/>
            </p:cNvSpPr>
            <p:nvPr/>
          </p:nvSpPr>
          <p:spPr bwMode="auto">
            <a:xfrm>
              <a:off x="4455" y="3167"/>
              <a:ext cx="12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a:t>
              </a:r>
            </a:p>
            <a:p>
              <a:pPr algn="ctr"/>
              <a:r>
                <a:rPr lang="zh-CN" altLang="en-US" sz="2800"/>
                <a:t>活动记录</a:t>
              </a:r>
            </a:p>
          </p:txBody>
        </p:sp>
        <p:sp>
          <p:nvSpPr>
            <p:cNvPr id="40997" name="Line 19"/>
            <p:cNvSpPr>
              <a:spLocks noChangeShapeType="1"/>
            </p:cNvSpPr>
            <p:nvPr/>
          </p:nvSpPr>
          <p:spPr bwMode="auto">
            <a:xfrm>
              <a:off x="5121" y="2531"/>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8" name="Line 20"/>
            <p:cNvSpPr>
              <a:spLocks noChangeShapeType="1"/>
            </p:cNvSpPr>
            <p:nvPr/>
          </p:nvSpPr>
          <p:spPr bwMode="auto">
            <a:xfrm flipV="1">
              <a:off x="5120" y="2859"/>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99" name="Rectangle 21"/>
            <p:cNvSpPr>
              <a:spLocks noChangeArrowheads="1"/>
            </p:cNvSpPr>
            <p:nvPr/>
          </p:nvSpPr>
          <p:spPr bwMode="auto">
            <a:xfrm>
              <a:off x="4439" y="1854"/>
              <a:ext cx="12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的活动记录</a:t>
              </a:r>
            </a:p>
          </p:txBody>
        </p:sp>
        <p:sp>
          <p:nvSpPr>
            <p:cNvPr id="41000" name="Line 22"/>
            <p:cNvSpPr>
              <a:spLocks noChangeShapeType="1"/>
            </p:cNvSpPr>
            <p:nvPr/>
          </p:nvSpPr>
          <p:spPr bwMode="auto">
            <a:xfrm flipV="1">
              <a:off x="5120" y="1580"/>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0966" name="Group 23"/>
          <p:cNvGrpSpPr>
            <a:grpSpLocks/>
          </p:cNvGrpSpPr>
          <p:nvPr/>
        </p:nvGrpSpPr>
        <p:grpSpPr bwMode="auto">
          <a:xfrm>
            <a:off x="115888" y="1898650"/>
            <a:ext cx="4860925" cy="4889500"/>
            <a:chOff x="-12" y="1196"/>
            <a:chExt cx="3062" cy="3080"/>
          </a:xfrm>
        </p:grpSpPr>
        <p:sp>
          <p:nvSpPr>
            <p:cNvPr id="40967"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0968"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0969"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0"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1"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2"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3"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4"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0975"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0976"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7"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8"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0979"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0980"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0981"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82"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0983"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84"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0985" name="Freeform 42"/>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0986" name="Rectangle 43"/>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0987"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8"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0989"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0990"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0991"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5682"/>
                                        </p:tgtEl>
                                        <p:attrNameLst>
                                          <p:attrName>style.visibility</p:attrName>
                                        </p:attrNameLst>
                                      </p:cBhvr>
                                      <p:to>
                                        <p:strVal val="visible"/>
                                      </p:to>
                                    </p:set>
                                    <p:animEffect transition="in" filter="box(in)">
                                      <p:cBhvr>
                                        <p:cTn id="7" dur="500"/>
                                        <p:tgtEl>
                                          <p:spTgt spid="160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2410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ea typeface="黑体" pitchFamily="2" charset="-122"/>
              </a:rPr>
              <a:t>6.1.2 </a:t>
            </a:r>
            <a:r>
              <a:rPr lang="zh-CN" altLang="en-US" b="1" smtClean="0"/>
              <a:t>名字的作用域和绑定</a:t>
            </a:r>
          </a:p>
          <a:p>
            <a:pPr>
              <a:buFontTx/>
              <a:buNone/>
            </a:pPr>
            <a:r>
              <a:rPr lang="en-US" altLang="zh-CN" b="1" smtClean="0"/>
              <a:t>1</a:t>
            </a:r>
            <a:r>
              <a:rPr lang="zh-CN" altLang="en-US" b="1" smtClean="0"/>
              <a:t>、名字的作用域</a:t>
            </a:r>
          </a:p>
          <a:p>
            <a:r>
              <a:rPr lang="zh-CN" altLang="en-US" b="1" smtClean="0"/>
              <a:t>一个声明起作用的程序部分称为该声明的</a:t>
            </a:r>
            <a:r>
              <a:rPr lang="zh-CN" altLang="en-US" b="1" smtClean="0">
                <a:latin typeface="宋体" pitchFamily="2" charset="-122"/>
              </a:rPr>
              <a:t>作用域</a:t>
            </a:r>
          </a:p>
          <a:p>
            <a:r>
              <a:rPr lang="zh-CN" altLang="en-US" b="1" smtClean="0">
                <a:latin typeface="宋体" pitchFamily="2" charset="-122"/>
              </a:rPr>
              <a:t>即使一个名字在程序中只声明一次，该名字在程序运行时也可能表示不同的数据对象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1091">
                                            <p:txEl>
                                              <p:pRg st="3" end="3"/>
                                            </p:txEl>
                                          </p:spTgt>
                                        </p:tgtEl>
                                        <p:attrNameLst>
                                          <p:attrName>style.visibility</p:attrName>
                                        </p:attrNameLst>
                                      </p:cBhvr>
                                      <p:to>
                                        <p:strVal val="visible"/>
                                      </p:to>
                                    </p:set>
                                    <p:animEffect transition="in" filter="box(in)">
                                      <p:cBhvr>
                                        <p:cTn id="7" dur="500"/>
                                        <p:tgtEl>
                                          <p:spTgt spid="1241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1987"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1988" name="Group 23"/>
          <p:cNvGrpSpPr>
            <a:grpSpLocks/>
          </p:cNvGrpSpPr>
          <p:nvPr/>
        </p:nvGrpSpPr>
        <p:grpSpPr bwMode="auto">
          <a:xfrm>
            <a:off x="115888" y="1898650"/>
            <a:ext cx="4860925" cy="4889500"/>
            <a:chOff x="-12" y="1196"/>
            <a:chExt cx="3062" cy="3080"/>
          </a:xfrm>
        </p:grpSpPr>
        <p:sp>
          <p:nvSpPr>
            <p:cNvPr id="41989"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1990"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1991"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2"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3"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4"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5"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6"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1997"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1998"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9"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0"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2001"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2002"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2003"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4"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2005"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6"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2007" name="Freeform 42"/>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2008" name="Rectangle 43"/>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2009"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10"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2011"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2012"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2013"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3011"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3012" name="Group 4"/>
          <p:cNvGrpSpPr>
            <a:grpSpLocks/>
          </p:cNvGrpSpPr>
          <p:nvPr/>
        </p:nvGrpSpPr>
        <p:grpSpPr bwMode="auto">
          <a:xfrm>
            <a:off x="115888" y="1898650"/>
            <a:ext cx="4860925" cy="4889500"/>
            <a:chOff x="-12" y="1196"/>
            <a:chExt cx="3062" cy="3080"/>
          </a:xfrm>
        </p:grpSpPr>
        <p:sp>
          <p:nvSpPr>
            <p:cNvPr id="43014"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3015"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3016"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7"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8"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9"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0"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1"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olidFill>
                    <a:srgbClr val="00FF00"/>
                  </a:solidFill>
                </a:rPr>
                <a:t>返回值</a:t>
              </a:r>
              <a:r>
                <a:rPr lang="zh-CN" altLang="en-US" sz="2800"/>
                <a:t>和参数</a:t>
              </a:r>
            </a:p>
          </p:txBody>
        </p:sp>
        <p:sp>
          <p:nvSpPr>
            <p:cNvPr id="43022"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3023"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4"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5"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3026"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3027"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3028"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9"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3030"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31"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3032" name="Freeform 23"/>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3033" name="Rectangle 24"/>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3034"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35"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3036"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3037"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3038"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1681438" name="Rectangle 30"/>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q</a:t>
            </a:r>
            <a:r>
              <a:rPr lang="zh-CN" altLang="en-US"/>
              <a:t>把返回值置入邻近</a:t>
            </a:r>
            <a:r>
              <a:rPr lang="en-US" altLang="zh-CN"/>
              <a:t>p</a:t>
            </a:r>
            <a:r>
              <a:rPr lang="zh-CN" altLang="en-US"/>
              <a:t>的活动记录的地方</a:t>
            </a:r>
          </a:p>
          <a:p>
            <a:r>
              <a:rPr lang="en-US" altLang="zh-CN"/>
              <a:t>    </a:t>
            </a:r>
            <a:r>
              <a:rPr lang="zh-CN" altLang="en-US"/>
              <a:t>参数个数可变场合难以确定存放返回值的位置，因此通常用寄存器传递返回值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1438">
                                            <p:txEl>
                                              <p:pRg st="1" end="1"/>
                                            </p:txEl>
                                          </p:spTgt>
                                        </p:tgtEl>
                                        <p:attrNameLst>
                                          <p:attrName>style.visibility</p:attrName>
                                        </p:attrNameLst>
                                      </p:cBhvr>
                                      <p:to>
                                        <p:strVal val="visible"/>
                                      </p:to>
                                    </p:set>
                                    <p:animEffect transition="in" filter="box(in)">
                                      <p:cBhvr>
                                        <p:cTn id="7" dur="500"/>
                                        <p:tgtEl>
                                          <p:spTgt spid="1681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4035"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4036" name="Rectangle 4"/>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(2) q</a:t>
            </a:r>
            <a:r>
              <a:rPr lang="zh-CN" altLang="en-US"/>
              <a:t>对应调用序列的步骤</a:t>
            </a:r>
            <a:r>
              <a:rPr lang="en-US" altLang="zh-CN"/>
              <a:t>(4)</a:t>
            </a:r>
            <a:r>
              <a:rPr lang="zh-CN" altLang="en-US"/>
              <a:t>，减小</a:t>
            </a:r>
            <a:r>
              <a:rPr lang="en-US" altLang="zh-CN" i="1"/>
              <a:t>top</a:t>
            </a:r>
            <a:r>
              <a:rPr lang="en-US" altLang="zh-CN"/>
              <a:t>_</a:t>
            </a:r>
            <a:r>
              <a:rPr lang="en-US" altLang="zh-CN" i="1"/>
              <a:t>sp</a:t>
            </a:r>
            <a:r>
              <a:rPr lang="zh-CN" altLang="en-US"/>
              <a:t>的值</a:t>
            </a:r>
          </a:p>
        </p:txBody>
      </p:sp>
      <p:grpSp>
        <p:nvGrpSpPr>
          <p:cNvPr id="44037" name="Group 5"/>
          <p:cNvGrpSpPr>
            <a:grpSpLocks/>
          </p:cNvGrpSpPr>
          <p:nvPr/>
        </p:nvGrpSpPr>
        <p:grpSpPr bwMode="auto">
          <a:xfrm>
            <a:off x="114300" y="2057400"/>
            <a:ext cx="4862513" cy="4730750"/>
            <a:chOff x="72" y="1296"/>
            <a:chExt cx="3063" cy="2980"/>
          </a:xfrm>
        </p:grpSpPr>
        <p:sp>
          <p:nvSpPr>
            <p:cNvPr id="44038"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4039"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0"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1"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2"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44043"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4044"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5"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6" name="Rectangle 14"/>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4047" name="Line 15"/>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8" name="Rectangle 16"/>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4049"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0" name="Freeform 18"/>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4051"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4052"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4053"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4054"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5"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6"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7"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4058"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9"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60"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4061"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5059"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5060" name="Rectangle 4"/>
          <p:cNvSpPr>
            <a:spLocks noChangeArrowheads="1"/>
          </p:cNvSpPr>
          <p:nvPr/>
        </p:nvSpPr>
        <p:spPr bwMode="auto">
          <a:xfrm>
            <a:off x="5292725" y="2393950"/>
            <a:ext cx="350996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(3) q</a:t>
            </a:r>
            <a:r>
              <a:rPr lang="zh-CN" altLang="en-US"/>
              <a:t>恢复寄存器</a:t>
            </a:r>
            <a:r>
              <a:rPr lang="en-US" altLang="zh-CN"/>
              <a:t>(</a:t>
            </a:r>
            <a:r>
              <a:rPr lang="zh-CN" altLang="en-US"/>
              <a:t>包括</a:t>
            </a:r>
            <a:r>
              <a:rPr lang="en-US" altLang="zh-CN" i="1"/>
              <a:t>base</a:t>
            </a:r>
            <a:r>
              <a:rPr lang="en-US" altLang="zh-CN"/>
              <a:t>_</a:t>
            </a:r>
            <a:r>
              <a:rPr lang="en-US" altLang="zh-CN" i="1"/>
              <a:t>sp</a:t>
            </a:r>
            <a:r>
              <a:rPr lang="en-US" altLang="zh-CN"/>
              <a:t>)</a:t>
            </a:r>
            <a:r>
              <a:rPr lang="zh-CN" altLang="en-US"/>
              <a:t>和机器状态，返回</a:t>
            </a:r>
            <a:r>
              <a:rPr lang="en-US" altLang="zh-CN"/>
              <a:t>p</a:t>
            </a:r>
            <a:endParaRPr lang="zh-CN" altLang="en-US"/>
          </a:p>
        </p:txBody>
      </p:sp>
      <p:grpSp>
        <p:nvGrpSpPr>
          <p:cNvPr id="45061" name="Group 5"/>
          <p:cNvGrpSpPr>
            <a:grpSpLocks/>
          </p:cNvGrpSpPr>
          <p:nvPr/>
        </p:nvGrpSpPr>
        <p:grpSpPr bwMode="auto">
          <a:xfrm>
            <a:off x="123825" y="2057400"/>
            <a:ext cx="4826000" cy="4730750"/>
            <a:chOff x="78" y="1296"/>
            <a:chExt cx="3040" cy="2980"/>
          </a:xfrm>
        </p:grpSpPr>
        <p:sp>
          <p:nvSpPr>
            <p:cNvPr id="45062"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5063"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64"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65"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66"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45067"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5068"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69"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45070" name="Group 14"/>
            <p:cNvGrpSpPr>
              <a:grpSpLocks/>
            </p:cNvGrpSpPr>
            <p:nvPr/>
          </p:nvGrpSpPr>
          <p:grpSpPr bwMode="auto">
            <a:xfrm>
              <a:off x="175" y="2217"/>
              <a:ext cx="919" cy="351"/>
              <a:chOff x="171" y="1281"/>
              <a:chExt cx="919" cy="351"/>
            </a:xfrm>
          </p:grpSpPr>
          <p:sp>
            <p:nvSpPr>
              <p:cNvPr id="45082" name="Rectangle 15"/>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5083" name="Line 16"/>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5071" name="Group 17"/>
            <p:cNvGrpSpPr>
              <a:grpSpLocks/>
            </p:cNvGrpSpPr>
            <p:nvPr/>
          </p:nvGrpSpPr>
          <p:grpSpPr bwMode="auto">
            <a:xfrm>
              <a:off x="78" y="3057"/>
              <a:ext cx="1016" cy="350"/>
              <a:chOff x="73" y="1820"/>
              <a:chExt cx="1016" cy="350"/>
            </a:xfrm>
          </p:grpSpPr>
          <p:sp>
            <p:nvSpPr>
              <p:cNvPr id="45080" name="Rectangle 1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5081" name="Line 19"/>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5072" name="Freeform 20"/>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5073" name="Rectangle 21"/>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5074" name="Rectangle 22"/>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5075" name="Rectangle 23"/>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5076" name="Line 24"/>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77"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78"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5079"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6083"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6084" name="Group 4"/>
          <p:cNvGrpSpPr>
            <a:grpSpLocks/>
          </p:cNvGrpSpPr>
          <p:nvPr/>
        </p:nvGrpSpPr>
        <p:grpSpPr bwMode="auto">
          <a:xfrm>
            <a:off x="123825" y="2057400"/>
            <a:ext cx="4826000" cy="4730750"/>
            <a:chOff x="78" y="1296"/>
            <a:chExt cx="3040" cy="2980"/>
          </a:xfrm>
        </p:grpSpPr>
        <p:sp>
          <p:nvSpPr>
            <p:cNvPr id="46086"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6087"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6088"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6089"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6090"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p>
          </p:txBody>
        </p:sp>
        <p:sp>
          <p:nvSpPr>
            <p:cNvPr id="46091"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返回值和参数</a:t>
              </a:r>
            </a:p>
          </p:txBody>
        </p:sp>
        <p:sp>
          <p:nvSpPr>
            <p:cNvPr id="46092"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6093"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46094" name="Group 13"/>
            <p:cNvGrpSpPr>
              <a:grpSpLocks/>
            </p:cNvGrpSpPr>
            <p:nvPr/>
          </p:nvGrpSpPr>
          <p:grpSpPr bwMode="auto">
            <a:xfrm>
              <a:off x="158" y="2574"/>
              <a:ext cx="919" cy="351"/>
              <a:chOff x="171" y="1281"/>
              <a:chExt cx="919" cy="351"/>
            </a:xfrm>
          </p:grpSpPr>
          <p:sp>
            <p:nvSpPr>
              <p:cNvPr id="46103"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6104"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6095" name="Group 16"/>
            <p:cNvGrpSpPr>
              <a:grpSpLocks/>
            </p:cNvGrpSpPr>
            <p:nvPr/>
          </p:nvGrpSpPr>
          <p:grpSpPr bwMode="auto">
            <a:xfrm>
              <a:off x="78" y="3057"/>
              <a:ext cx="1016" cy="350"/>
              <a:chOff x="73" y="1820"/>
              <a:chExt cx="1016" cy="350"/>
            </a:xfrm>
          </p:grpSpPr>
          <p:sp>
            <p:nvSpPr>
              <p:cNvPr id="46101"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6102"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6096" name="Freeform 19"/>
            <p:cNvSpPr>
              <a:spLocks/>
            </p:cNvSpPr>
            <p:nvPr/>
          </p:nvSpPr>
          <p:spPr bwMode="auto">
            <a:xfrm flipV="1">
              <a:off x="782"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6097"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6098"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6099"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6100"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6085" name="Rectangle 24"/>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p</a:t>
            </a:r>
            <a:r>
              <a:rPr lang="zh-CN" altLang="en-US"/>
              <a:t>根据参数个数与类型和返回值类型调整</a:t>
            </a:r>
            <a:r>
              <a:rPr lang="en-US" altLang="zh-CN" i="1"/>
              <a:t>top</a:t>
            </a:r>
            <a:r>
              <a:rPr lang="en-US" altLang="zh-CN"/>
              <a:t>_</a:t>
            </a:r>
            <a:r>
              <a:rPr lang="en-US" altLang="zh-CN" i="1"/>
              <a:t>sp</a:t>
            </a:r>
            <a:r>
              <a:rPr lang="en-US" altLang="zh-CN"/>
              <a:t>，</a:t>
            </a:r>
            <a:r>
              <a:rPr lang="zh-CN" altLang="en-US"/>
              <a:t>然后取出返回值</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7107"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7108" name="Group 23"/>
          <p:cNvGrpSpPr>
            <a:grpSpLocks/>
          </p:cNvGrpSpPr>
          <p:nvPr/>
        </p:nvGrpSpPr>
        <p:grpSpPr bwMode="auto">
          <a:xfrm>
            <a:off x="115888" y="1898650"/>
            <a:ext cx="4860925" cy="4889500"/>
            <a:chOff x="-12" y="1196"/>
            <a:chExt cx="3062" cy="3080"/>
          </a:xfrm>
        </p:grpSpPr>
        <p:sp>
          <p:nvSpPr>
            <p:cNvPr id="47110"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7111"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7112"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3"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4"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5"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6"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7"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olidFill>
                    <a:srgbClr val="00FF00"/>
                  </a:solidFill>
                </a:rPr>
                <a:t>参    数</a:t>
              </a:r>
            </a:p>
          </p:txBody>
        </p:sp>
        <p:sp>
          <p:nvSpPr>
            <p:cNvPr id="47118"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olidFill>
                    <a:srgbClr val="00FF00"/>
                  </a:solidFill>
                </a:rPr>
                <a:t>参    数</a:t>
              </a:r>
            </a:p>
          </p:txBody>
        </p:sp>
        <p:sp>
          <p:nvSpPr>
            <p:cNvPr id="47119"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20"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21"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7122"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7123"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7124"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25"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7126"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27"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7128" name="Freeform 42"/>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7129" name="Rectangle 43"/>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7130"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31"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7132"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7133"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7134"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7109" name="Rectangle 52"/>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函数返回值改成用寄存器传递</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8131"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8132" name="Group 4"/>
          <p:cNvGrpSpPr>
            <a:grpSpLocks/>
          </p:cNvGrpSpPr>
          <p:nvPr/>
        </p:nvGrpSpPr>
        <p:grpSpPr bwMode="auto">
          <a:xfrm>
            <a:off x="115888" y="1898650"/>
            <a:ext cx="4860925" cy="4889500"/>
            <a:chOff x="-12" y="1196"/>
            <a:chExt cx="3062" cy="3080"/>
          </a:xfrm>
        </p:grpSpPr>
        <p:sp>
          <p:nvSpPr>
            <p:cNvPr id="48134"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8135"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8136"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37"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38"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39"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40"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41"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solidFill>
                    <a:srgbClr val="00FF00"/>
                  </a:solidFill>
                </a:rPr>
                <a:t>参数</a:t>
              </a:r>
              <a:r>
                <a:rPr lang="en-US" altLang="zh-CN">
                  <a:solidFill>
                    <a:srgbClr val="00FF00"/>
                  </a:solidFill>
                </a:rPr>
                <a:t>1, …, </a:t>
              </a:r>
              <a:r>
                <a:rPr lang="zh-CN" altLang="en-US">
                  <a:solidFill>
                    <a:srgbClr val="00FF00"/>
                  </a:solidFill>
                </a:rPr>
                <a:t>参数</a:t>
              </a:r>
              <a:r>
                <a:rPr lang="en-US" altLang="zh-CN">
                  <a:solidFill>
                    <a:srgbClr val="00FF00"/>
                  </a:solidFill>
                </a:rPr>
                <a:t>n</a:t>
              </a:r>
            </a:p>
          </p:txBody>
        </p:sp>
        <p:sp>
          <p:nvSpPr>
            <p:cNvPr id="48142"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solidFill>
                    <a:srgbClr val="00FF00"/>
                  </a:solidFill>
                </a:rPr>
                <a:t>参数</a:t>
              </a:r>
              <a:r>
                <a:rPr lang="en-US" altLang="zh-CN">
                  <a:solidFill>
                    <a:srgbClr val="00FF00"/>
                  </a:solidFill>
                </a:rPr>
                <a:t>1, …,</a:t>
              </a:r>
              <a:r>
                <a:rPr lang="zh-CN" altLang="en-US">
                  <a:solidFill>
                    <a:srgbClr val="00FF00"/>
                  </a:solidFill>
                </a:rPr>
                <a:t>参数</a:t>
              </a:r>
              <a:r>
                <a:rPr lang="en-US" altLang="zh-CN">
                  <a:solidFill>
                    <a:srgbClr val="00FF00"/>
                  </a:solidFill>
                </a:rPr>
                <a:t>m</a:t>
              </a:r>
            </a:p>
          </p:txBody>
        </p:sp>
        <p:sp>
          <p:nvSpPr>
            <p:cNvPr id="48143"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44"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45"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8146"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8147"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8148"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49"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8150"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8151"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8152" name="Freeform 23"/>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8153" name="Rectangle 24"/>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8154"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5"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8156"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8157"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8158"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8133" name="Rectangle 30"/>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(2) </a:t>
            </a:r>
            <a:r>
              <a:rPr lang="zh-CN" altLang="en-US"/>
              <a:t>编译器产生将实参表达式逆序计算并将结果进栈的代码</a:t>
            </a:r>
          </a:p>
          <a:p>
            <a:r>
              <a:rPr lang="zh-CN" altLang="en-US"/>
              <a:t>     自上而下依次是参数</a:t>
            </a:r>
            <a:r>
              <a:rPr lang="en-US" altLang="zh-CN"/>
              <a:t>1, …, </a:t>
            </a:r>
            <a:r>
              <a:rPr lang="zh-CN" altLang="en-US"/>
              <a:t>参数</a:t>
            </a:r>
            <a:r>
              <a:rPr lang="en-US" altLang="zh-CN"/>
              <a:t>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49155"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9156" name="Group 4"/>
          <p:cNvGrpSpPr>
            <a:grpSpLocks/>
          </p:cNvGrpSpPr>
          <p:nvPr/>
        </p:nvGrpSpPr>
        <p:grpSpPr bwMode="auto">
          <a:xfrm>
            <a:off x="115888" y="1898650"/>
            <a:ext cx="4860925" cy="4889500"/>
            <a:chOff x="-12" y="1196"/>
            <a:chExt cx="3062" cy="3080"/>
          </a:xfrm>
        </p:grpSpPr>
        <p:sp>
          <p:nvSpPr>
            <p:cNvPr id="49158"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9159"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9160"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1"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2"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3"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4"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5"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solidFill>
                    <a:srgbClr val="00FF00"/>
                  </a:solidFill>
                </a:rPr>
                <a:t>参数</a:t>
              </a:r>
              <a:r>
                <a:rPr lang="en-US" altLang="zh-CN">
                  <a:solidFill>
                    <a:srgbClr val="00FF00"/>
                  </a:solidFill>
                </a:rPr>
                <a:t>1</a:t>
              </a:r>
              <a:r>
                <a:rPr lang="en-US" altLang="zh-CN"/>
                <a:t>, …, </a:t>
              </a:r>
              <a:r>
                <a:rPr lang="zh-CN" altLang="en-US"/>
                <a:t>参数</a:t>
              </a:r>
              <a:r>
                <a:rPr lang="en-US" altLang="zh-CN"/>
                <a:t>n</a:t>
              </a:r>
            </a:p>
          </p:txBody>
        </p:sp>
        <p:sp>
          <p:nvSpPr>
            <p:cNvPr id="49166"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t>参数</a:t>
              </a:r>
              <a:r>
                <a:rPr lang="en-US" altLang="zh-CN"/>
                <a:t>1, …,</a:t>
              </a:r>
              <a:r>
                <a:rPr lang="zh-CN" altLang="en-US"/>
                <a:t>参数</a:t>
              </a:r>
              <a:r>
                <a:rPr lang="en-US" altLang="zh-CN"/>
                <a:t>m</a:t>
              </a:r>
            </a:p>
          </p:txBody>
        </p:sp>
        <p:sp>
          <p:nvSpPr>
            <p:cNvPr id="49167"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8"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69"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9170"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9171"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49172"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73"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49174"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9175"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9176" name="Freeform 23"/>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49177" name="Rectangle 24"/>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49178"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9"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49180"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49181"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49182"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9157" name="Rectangle 30"/>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(3) </a:t>
            </a:r>
            <a:r>
              <a:rPr lang="zh-CN" altLang="en-US"/>
              <a:t>被调用函数能准确地知道第一个参数的位置</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0179"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50180" name="Group 4"/>
          <p:cNvGrpSpPr>
            <a:grpSpLocks/>
          </p:cNvGrpSpPr>
          <p:nvPr/>
        </p:nvGrpSpPr>
        <p:grpSpPr bwMode="auto">
          <a:xfrm>
            <a:off x="115888" y="1898650"/>
            <a:ext cx="4860925" cy="4889500"/>
            <a:chOff x="-12" y="1196"/>
            <a:chExt cx="3062" cy="3080"/>
          </a:xfrm>
        </p:grpSpPr>
        <p:sp>
          <p:nvSpPr>
            <p:cNvPr id="50182"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0183"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0184"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85"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86"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87"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88"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89"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solidFill>
                    <a:srgbClr val="00FF00"/>
                  </a:solidFill>
                </a:rPr>
                <a:t>参数</a:t>
              </a:r>
              <a:r>
                <a:rPr lang="en-US" altLang="zh-CN">
                  <a:solidFill>
                    <a:srgbClr val="00FF00"/>
                  </a:solidFill>
                </a:rPr>
                <a:t>1, …, </a:t>
              </a:r>
              <a:r>
                <a:rPr lang="zh-CN" altLang="en-US">
                  <a:solidFill>
                    <a:srgbClr val="00FF00"/>
                  </a:solidFill>
                </a:rPr>
                <a:t>参数</a:t>
              </a:r>
              <a:r>
                <a:rPr lang="en-US" altLang="zh-CN">
                  <a:solidFill>
                    <a:srgbClr val="00FF00"/>
                  </a:solidFill>
                </a:rPr>
                <a:t>n</a:t>
              </a:r>
            </a:p>
          </p:txBody>
        </p:sp>
        <p:sp>
          <p:nvSpPr>
            <p:cNvPr id="50190"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t>参数</a:t>
              </a:r>
              <a:r>
                <a:rPr lang="en-US" altLang="zh-CN"/>
                <a:t>1, …,</a:t>
              </a:r>
              <a:r>
                <a:rPr lang="zh-CN" altLang="en-US"/>
                <a:t>参数</a:t>
              </a:r>
              <a:r>
                <a:rPr lang="en-US" altLang="zh-CN"/>
                <a:t>m</a:t>
              </a:r>
            </a:p>
          </p:txBody>
        </p:sp>
        <p:sp>
          <p:nvSpPr>
            <p:cNvPr id="50191"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92"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93"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0194"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0195"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50196"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97"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50198"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0199"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0200" name="Freeform 23"/>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0201" name="Rectangle 24"/>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50202"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3"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0204"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0205"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0206"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50181" name="Rectangle 30"/>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a:t>
            </a:r>
            <a:r>
              <a:rPr lang="zh-CN" altLang="en-US"/>
              <a:t>被调用函数根据第一个参数到栈中取第二、第三个参数等等</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1203" name="Rectangle 3"/>
          <p:cNvSpPr>
            <a:spLocks noChangeArrowheads="1"/>
          </p:cNvSpPr>
          <p:nvPr/>
        </p:nvSpPr>
        <p:spPr bwMode="auto">
          <a:xfrm>
            <a:off x="287338" y="1438275"/>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51204" name="Group 4"/>
          <p:cNvGrpSpPr>
            <a:grpSpLocks/>
          </p:cNvGrpSpPr>
          <p:nvPr/>
        </p:nvGrpSpPr>
        <p:grpSpPr bwMode="auto">
          <a:xfrm>
            <a:off x="115888" y="1898650"/>
            <a:ext cx="4860925" cy="4889500"/>
            <a:chOff x="-12" y="1196"/>
            <a:chExt cx="3062" cy="3080"/>
          </a:xfrm>
        </p:grpSpPr>
        <p:sp>
          <p:nvSpPr>
            <p:cNvPr id="51207"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1208"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1209"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0"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1"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2"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3"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4"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solidFill>
                    <a:srgbClr val="00FF00"/>
                  </a:solidFill>
                </a:rPr>
                <a:t>参数</a:t>
              </a:r>
              <a:r>
                <a:rPr lang="en-US" altLang="zh-CN">
                  <a:solidFill>
                    <a:srgbClr val="00FF00"/>
                  </a:solidFill>
                </a:rPr>
                <a:t>1, …, </a:t>
              </a:r>
              <a:r>
                <a:rPr lang="zh-CN" altLang="en-US">
                  <a:solidFill>
                    <a:srgbClr val="00FF00"/>
                  </a:solidFill>
                </a:rPr>
                <a:t>参数</a:t>
              </a:r>
              <a:r>
                <a:rPr lang="en-US" altLang="zh-CN">
                  <a:solidFill>
                    <a:srgbClr val="00FF00"/>
                  </a:solidFill>
                </a:rPr>
                <a:t>n</a:t>
              </a:r>
            </a:p>
          </p:txBody>
        </p:sp>
        <p:sp>
          <p:nvSpPr>
            <p:cNvPr id="51215"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t>参数</a:t>
              </a:r>
              <a:r>
                <a:rPr lang="en-US" altLang="zh-CN"/>
                <a:t>1, …,</a:t>
              </a:r>
              <a:r>
                <a:rPr lang="zh-CN" altLang="en-US"/>
                <a:t>参数</a:t>
              </a:r>
              <a:r>
                <a:rPr lang="en-US" altLang="zh-CN"/>
                <a:t>m</a:t>
              </a:r>
            </a:p>
          </p:txBody>
        </p:sp>
        <p:sp>
          <p:nvSpPr>
            <p:cNvPr id="51216"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7"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18"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1219"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1220"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51221"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22"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51223"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1224"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1225" name="Freeform 23"/>
            <p:cNvSpPr>
              <a:spLocks/>
            </p:cNvSpPr>
            <p:nvPr/>
          </p:nvSpPr>
          <p:spPr bwMode="auto">
            <a:xfrm flipV="1">
              <a:off x="697" y="3322"/>
              <a:ext cx="290" cy="759"/>
            </a:xfrm>
            <a:custGeom>
              <a:avLst/>
              <a:gdLst>
                <a:gd name="T0" fmla="*/ 290 w 381"/>
                <a:gd name="T1" fmla="*/ 759 h 1005"/>
                <a:gd name="T2" fmla="*/ 117 w 381"/>
                <a:gd name="T3" fmla="*/ 700 h 1005"/>
                <a:gd name="T4" fmla="*/ 14 w 381"/>
                <a:gd name="T5" fmla="*/ 564 h 1005"/>
                <a:gd name="T6" fmla="*/ 28 w 381"/>
                <a:gd name="T7" fmla="*/ 0 h 10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1226" name="Rectangle 24"/>
            <p:cNvSpPr>
              <a:spLocks noChangeArrowheads="1"/>
            </p:cNvSpPr>
            <p:nvPr/>
          </p:nvSpPr>
          <p:spPr bwMode="auto">
            <a:xfrm>
              <a:off x="158" y="2870"/>
              <a:ext cx="426"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51227"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8"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1229"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1230"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1231"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51205" name="Rectangle 30"/>
          <p:cNvSpPr>
            <a:spLocks noChangeArrowheads="1"/>
          </p:cNvSpPr>
          <p:nvPr/>
        </p:nvSpPr>
        <p:spPr bwMode="auto">
          <a:xfrm>
            <a:off x="5292725" y="2393950"/>
            <a:ext cx="33750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C</a:t>
            </a:r>
            <a:r>
              <a:rPr lang="zh-CN" altLang="en-US"/>
              <a:t>语言的</a:t>
            </a:r>
            <a:r>
              <a:rPr lang="en-US" altLang="zh-CN"/>
              <a:t>printf</a:t>
            </a:r>
            <a:r>
              <a:rPr lang="zh-CN" altLang="en-US"/>
              <a:t>函</a:t>
            </a:r>
          </a:p>
          <a:p>
            <a:r>
              <a:rPr lang="zh-CN" altLang="en-US"/>
              <a:t>数就是按此方式，</a:t>
            </a:r>
          </a:p>
          <a:p>
            <a:r>
              <a:rPr lang="zh-CN" altLang="en-US"/>
              <a:t>用</a:t>
            </a:r>
            <a:r>
              <a:rPr lang="en-US" altLang="zh-CN"/>
              <a:t>C</a:t>
            </a:r>
            <a:r>
              <a:rPr lang="zh-CN" altLang="en-US"/>
              <a:t>语言编写的</a:t>
            </a:r>
          </a:p>
        </p:txBody>
      </p:sp>
      <p:sp>
        <p:nvSpPr>
          <p:cNvPr id="1759263" name="Rectangle 31"/>
          <p:cNvSpPr>
            <a:spLocks noChangeArrowheads="1"/>
          </p:cNvSpPr>
          <p:nvPr/>
        </p:nvSpPr>
        <p:spPr bwMode="auto">
          <a:xfrm>
            <a:off x="4976813" y="4419600"/>
            <a:ext cx="41671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t>下面语句的输出？</a:t>
            </a:r>
          </a:p>
          <a:p>
            <a:r>
              <a:rPr lang="en-US" altLang="zh-CN" sz="2800"/>
              <a:t>printf(“%d, %d, %d\n”);</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9263"/>
                                        </p:tgtEl>
                                        <p:attrNameLst>
                                          <p:attrName>style.visibility</p:attrName>
                                        </p:attrNameLst>
                                      </p:cBhvr>
                                      <p:to>
                                        <p:strVal val="visible"/>
                                      </p:to>
                                    </p:set>
                                    <p:animEffect transition="in" filter="box(in)">
                                      <p:cBhvr>
                                        <p:cTn id="7" dur="500"/>
                                        <p:tgtEl>
                                          <p:spTgt spid="175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642499"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2</a:t>
            </a:r>
            <a:r>
              <a:rPr lang="zh-CN" altLang="en-US" b="1" smtClean="0"/>
              <a:t>、环境和状态</a:t>
            </a:r>
          </a:p>
          <a:p>
            <a:r>
              <a:rPr lang="zh-CN" altLang="en-US" b="1" smtClean="0">
                <a:latin typeface="宋体" pitchFamily="2" charset="-122"/>
              </a:rPr>
              <a:t>环境把名字映射到左值，而状态把左值映射到右值（即</a:t>
            </a:r>
            <a:r>
              <a:rPr lang="zh-CN" altLang="en-US" b="1" smtClean="0"/>
              <a:t>名字到值有两步映射</a:t>
            </a:r>
            <a:r>
              <a:rPr lang="zh-CN" altLang="en-US" b="1" smtClean="0">
                <a:latin typeface="宋体" pitchFamily="2" charset="-122"/>
              </a:rPr>
              <a:t>）</a:t>
            </a:r>
          </a:p>
          <a:p>
            <a:r>
              <a:rPr lang="zh-CN" altLang="en-US" b="1" smtClean="0">
                <a:latin typeface="宋体" pitchFamily="2" charset="-122"/>
              </a:rPr>
              <a:t>赋值改变状态，但不改变环境</a:t>
            </a:r>
            <a:r>
              <a:rPr lang="zh-CN" altLang="en-US" b="1" smtClean="0"/>
              <a:t> </a:t>
            </a:r>
          </a:p>
          <a:p>
            <a:r>
              <a:rPr lang="zh-CN" altLang="en-US" b="1" smtClean="0"/>
              <a:t>过程调用改变环境</a:t>
            </a:r>
          </a:p>
          <a:p>
            <a:r>
              <a:rPr lang="zh-CN" altLang="en-US" b="1" smtClean="0">
                <a:latin typeface="宋体" pitchFamily="2" charset="-122"/>
              </a:rPr>
              <a:t>如果环境将名字</a:t>
            </a:r>
            <a:r>
              <a:rPr lang="en-US" altLang="zh-CN" b="1" i="1" smtClean="0"/>
              <a:t>x</a:t>
            </a:r>
            <a:r>
              <a:rPr lang="zh-CN" altLang="en-US" b="1" smtClean="0">
                <a:latin typeface="宋体" pitchFamily="2" charset="-122"/>
              </a:rPr>
              <a:t>映射到存储单元</a:t>
            </a:r>
            <a:r>
              <a:rPr lang="en-US" altLang="zh-CN" b="1" i="1" smtClean="0"/>
              <a:t>s</a:t>
            </a:r>
            <a:r>
              <a:rPr lang="en-US" altLang="zh-CN" b="1" smtClean="0">
                <a:latin typeface="宋体" pitchFamily="2" charset="-122"/>
              </a:rPr>
              <a:t>，</a:t>
            </a:r>
            <a:r>
              <a:rPr lang="zh-CN" altLang="en-US" b="1" smtClean="0">
                <a:latin typeface="宋体" pitchFamily="2" charset="-122"/>
              </a:rPr>
              <a:t>则说</a:t>
            </a:r>
            <a:r>
              <a:rPr lang="en-US" altLang="zh-CN" b="1" i="1" smtClean="0"/>
              <a:t>x</a:t>
            </a:r>
            <a:r>
              <a:rPr lang="zh-CN" altLang="en-US" b="1" smtClean="0">
                <a:latin typeface="宋体" pitchFamily="2" charset="-122"/>
              </a:rPr>
              <a:t>被</a:t>
            </a:r>
            <a:r>
              <a:rPr lang="zh-CN" altLang="en-US" b="1" smtClean="0"/>
              <a:t>绑定</a:t>
            </a:r>
            <a:r>
              <a:rPr lang="zh-CN" altLang="en-US" b="1" smtClean="0">
                <a:latin typeface="宋体" pitchFamily="2" charset="-122"/>
              </a:rPr>
              <a:t>到</a:t>
            </a:r>
            <a:r>
              <a:rPr lang="en-US" altLang="zh-CN" b="1" i="1" smtClean="0"/>
              <a:t>s</a:t>
            </a:r>
            <a:endParaRPr lang="zh-CN" altLang="en-US" b="1" i="1" smtClean="0"/>
          </a:p>
        </p:txBody>
      </p:sp>
      <p:grpSp>
        <p:nvGrpSpPr>
          <p:cNvPr id="6148" name="Group 4"/>
          <p:cNvGrpSpPr>
            <a:grpSpLocks/>
          </p:cNvGrpSpPr>
          <p:nvPr/>
        </p:nvGrpSpPr>
        <p:grpSpPr bwMode="auto">
          <a:xfrm>
            <a:off x="838200" y="5199063"/>
            <a:ext cx="7594600" cy="1290637"/>
            <a:chOff x="480" y="1056"/>
            <a:chExt cx="4784" cy="813"/>
          </a:xfrm>
        </p:grpSpPr>
        <p:sp>
          <p:nvSpPr>
            <p:cNvPr id="6149" name="Rectangle 5"/>
            <p:cNvSpPr>
              <a:spLocks noChangeArrowheads="1"/>
            </p:cNvSpPr>
            <p:nvPr/>
          </p:nvSpPr>
          <p:spPr bwMode="auto">
            <a:xfrm>
              <a:off x="480" y="1540"/>
              <a:ext cx="93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名字</a:t>
              </a:r>
            </a:p>
          </p:txBody>
        </p:sp>
        <p:sp>
          <p:nvSpPr>
            <p:cNvPr id="6150" name="Rectangle 6"/>
            <p:cNvSpPr>
              <a:spLocks noChangeArrowheads="1"/>
            </p:cNvSpPr>
            <p:nvPr/>
          </p:nvSpPr>
          <p:spPr bwMode="auto">
            <a:xfrm>
              <a:off x="2247" y="1540"/>
              <a:ext cx="11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存储单元</a:t>
              </a:r>
            </a:p>
          </p:txBody>
        </p:sp>
        <p:sp>
          <p:nvSpPr>
            <p:cNvPr id="6151" name="Rectangle 7"/>
            <p:cNvSpPr>
              <a:spLocks noChangeArrowheads="1"/>
            </p:cNvSpPr>
            <p:nvPr/>
          </p:nvSpPr>
          <p:spPr bwMode="auto">
            <a:xfrm>
              <a:off x="340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状态</a:t>
              </a:r>
            </a:p>
          </p:txBody>
        </p:sp>
        <p:sp>
          <p:nvSpPr>
            <p:cNvPr id="6152" name="Rectangle 8"/>
            <p:cNvSpPr>
              <a:spLocks noChangeArrowheads="1"/>
            </p:cNvSpPr>
            <p:nvPr/>
          </p:nvSpPr>
          <p:spPr bwMode="auto">
            <a:xfrm>
              <a:off x="4544" y="1540"/>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值</a:t>
              </a:r>
            </a:p>
          </p:txBody>
        </p:sp>
        <p:sp>
          <p:nvSpPr>
            <p:cNvPr id="6153" name="Rectangle 9"/>
            <p:cNvSpPr>
              <a:spLocks noChangeArrowheads="1"/>
            </p:cNvSpPr>
            <p:nvPr/>
          </p:nvSpPr>
          <p:spPr bwMode="auto">
            <a:xfrm>
              <a:off x="148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环境</a:t>
              </a:r>
            </a:p>
          </p:txBody>
        </p:sp>
        <p:sp>
          <p:nvSpPr>
            <p:cNvPr id="6154" name="Freeform 10"/>
            <p:cNvSpPr>
              <a:spLocks/>
            </p:cNvSpPr>
            <p:nvPr/>
          </p:nvSpPr>
          <p:spPr bwMode="auto">
            <a:xfrm>
              <a:off x="922" y="1378"/>
              <a:ext cx="1830" cy="204"/>
            </a:xfrm>
            <a:custGeom>
              <a:avLst/>
              <a:gdLst>
                <a:gd name="T0" fmla="*/ 0 w 1830"/>
                <a:gd name="T1" fmla="*/ 204 h 290"/>
                <a:gd name="T2" fmla="*/ 420 w 1830"/>
                <a:gd name="T3" fmla="*/ 65 h 290"/>
                <a:gd name="T4" fmla="*/ 900 w 1830"/>
                <a:gd name="T5" fmla="*/ 1 h 290"/>
                <a:gd name="T6" fmla="*/ 1395 w 1830"/>
                <a:gd name="T7" fmla="*/ 75 h 290"/>
                <a:gd name="T8" fmla="*/ 1830 w 1830"/>
                <a:gd name="T9" fmla="*/ 20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5" name="Freeform 11"/>
            <p:cNvSpPr>
              <a:spLocks/>
            </p:cNvSpPr>
            <p:nvPr/>
          </p:nvSpPr>
          <p:spPr bwMode="auto">
            <a:xfrm>
              <a:off x="2852" y="1378"/>
              <a:ext cx="1829" cy="204"/>
            </a:xfrm>
            <a:custGeom>
              <a:avLst/>
              <a:gdLst>
                <a:gd name="T0" fmla="*/ 0 w 1830"/>
                <a:gd name="T1" fmla="*/ 204 h 290"/>
                <a:gd name="T2" fmla="*/ 420 w 1830"/>
                <a:gd name="T3" fmla="*/ 65 h 290"/>
                <a:gd name="T4" fmla="*/ 900 w 1830"/>
                <a:gd name="T5" fmla="*/ 1 h 290"/>
                <a:gd name="T6" fmla="*/ 1394 w 1830"/>
                <a:gd name="T7" fmla="*/ 75 h 290"/>
                <a:gd name="T8" fmla="*/ 1829 w 1830"/>
                <a:gd name="T9" fmla="*/ 20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2499">
                                            <p:txEl>
                                              <p:pRg st="2" end="2"/>
                                            </p:txEl>
                                          </p:spTgt>
                                        </p:tgtEl>
                                        <p:attrNameLst>
                                          <p:attrName>style.visibility</p:attrName>
                                        </p:attrNameLst>
                                      </p:cBhvr>
                                      <p:to>
                                        <p:strVal val="visible"/>
                                      </p:to>
                                    </p:set>
                                    <p:animEffect transition="in" filter="box(in)">
                                      <p:cBhvr>
                                        <p:cTn id="7" dur="500"/>
                                        <p:tgtEl>
                                          <p:spTgt spid="1642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42499">
                                            <p:txEl>
                                              <p:pRg st="3" end="3"/>
                                            </p:txEl>
                                          </p:spTgt>
                                        </p:tgtEl>
                                        <p:attrNameLst>
                                          <p:attrName>style.visibility</p:attrName>
                                        </p:attrNameLst>
                                      </p:cBhvr>
                                      <p:to>
                                        <p:strVal val="visible"/>
                                      </p:to>
                                    </p:set>
                                    <p:animEffect transition="in" filter="box(in)">
                                      <p:cBhvr>
                                        <p:cTn id="12" dur="500"/>
                                        <p:tgtEl>
                                          <p:spTgt spid="16424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42499">
                                            <p:txEl>
                                              <p:pRg st="4" end="4"/>
                                            </p:txEl>
                                          </p:spTgt>
                                        </p:tgtEl>
                                        <p:attrNameLst>
                                          <p:attrName>style.visibility</p:attrName>
                                        </p:attrNameLst>
                                      </p:cBhvr>
                                      <p:to>
                                        <p:strVal val="visible"/>
                                      </p:to>
                                    </p:set>
                                    <p:animEffect transition="in" filter="box(in)">
                                      <p:cBhvr>
                                        <p:cTn id="17" dur="500"/>
                                        <p:tgtEl>
                                          <p:spTgt spid="1642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1380355"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6.2.4 </a:t>
            </a:r>
            <a:r>
              <a:rPr lang="zh-CN" altLang="en-US" b="1" smtClean="0"/>
              <a:t>栈上可变长数据</a:t>
            </a:r>
            <a:endParaRPr lang="zh-CN" altLang="en-US" b="1" smtClean="0">
              <a:latin typeface="宋体" pitchFamily="2" charset="-122"/>
            </a:endParaRPr>
          </a:p>
          <a:p>
            <a:pPr algn="just">
              <a:buFontTx/>
              <a:buNone/>
            </a:pPr>
            <a:r>
              <a:rPr lang="zh-CN" altLang="en-US" b="1" smtClean="0">
                <a:latin typeface="宋体" pitchFamily="2" charset="-122"/>
              </a:rPr>
              <a:t>活动记录的长度在编译时不能确定的情况</a:t>
            </a:r>
          </a:p>
          <a:p>
            <a:pPr algn="just"/>
            <a:r>
              <a:rPr lang="zh-CN" altLang="en-US" b="1" smtClean="0">
                <a:latin typeface="宋体" pitchFamily="2" charset="-122"/>
              </a:rPr>
              <a:t>例：局部数组的大小要等到过程激活时才能确定</a:t>
            </a:r>
          </a:p>
          <a:p>
            <a:pPr algn="just"/>
            <a:endParaRPr lang="zh-CN" altLang="en-US" b="1" smtClean="0">
              <a:latin typeface="宋体" pitchFamily="2" charset="-122"/>
            </a:endParaRPr>
          </a:p>
          <a:p>
            <a:pPr algn="just">
              <a:buFontTx/>
              <a:buNone/>
            </a:pPr>
            <a:r>
              <a:rPr lang="zh-CN" altLang="en-US" b="1" smtClean="0">
                <a:solidFill>
                  <a:srgbClr val="00FF00"/>
                </a:solidFill>
                <a:latin typeface="宋体" pitchFamily="2" charset="-122"/>
              </a:rPr>
              <a:t>备注：</a:t>
            </a:r>
            <a:r>
              <a:rPr lang="zh-CN" altLang="en-US" b="1" smtClean="0">
                <a:latin typeface="宋体" pitchFamily="2" charset="-122"/>
              </a:rPr>
              <a:t> </a:t>
            </a:r>
            <a:r>
              <a:rPr lang="en-US" altLang="zh-CN" b="1" smtClean="0">
                <a:solidFill>
                  <a:srgbClr val="00FF00"/>
                </a:solidFill>
              </a:rPr>
              <a:t>Java</a:t>
            </a:r>
            <a:r>
              <a:rPr lang="zh-CN" altLang="en-US" b="1" smtClean="0">
                <a:solidFill>
                  <a:srgbClr val="00FF00"/>
                </a:solidFill>
              </a:rPr>
              <a:t>语言的实现是将它们分配在堆上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80355">
                                            <p:txEl>
                                              <p:pRg st="4" end="4"/>
                                            </p:txEl>
                                          </p:spTgt>
                                        </p:tgtEl>
                                        <p:attrNameLst>
                                          <p:attrName>style.visibility</p:attrName>
                                        </p:attrNameLst>
                                      </p:cBhvr>
                                      <p:to>
                                        <p:strVal val="visible"/>
                                      </p:to>
                                    </p:set>
                                    <p:animEffect transition="in" filter="box(in)">
                                      <p:cBhvr>
                                        <p:cTn id="7" dur="500"/>
                                        <p:tgtEl>
                                          <p:spTgt spid="138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3251" name="Rectangle 5"/>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访问动态分配的数组</a:t>
            </a:r>
          </a:p>
        </p:txBody>
      </p:sp>
      <p:grpSp>
        <p:nvGrpSpPr>
          <p:cNvPr id="53252" name="Group 71"/>
          <p:cNvGrpSpPr>
            <a:grpSpLocks/>
          </p:cNvGrpSpPr>
          <p:nvPr/>
        </p:nvGrpSpPr>
        <p:grpSpPr bwMode="auto">
          <a:xfrm>
            <a:off x="117475" y="1133475"/>
            <a:ext cx="4878388" cy="4995863"/>
            <a:chOff x="74" y="714"/>
            <a:chExt cx="3073" cy="3147"/>
          </a:xfrm>
        </p:grpSpPr>
        <p:sp>
          <p:nvSpPr>
            <p:cNvPr id="53254"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控制链</a:t>
              </a:r>
            </a:p>
          </p:txBody>
        </p:sp>
        <p:sp>
          <p:nvSpPr>
            <p:cNvPr id="53255" name="Rectangle 33"/>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r>
                <a:rPr lang="zh-CN" altLang="en-US" sz="2800"/>
                <a:t>的指针</a:t>
              </a:r>
            </a:p>
            <a:p>
              <a:pPr algn="just"/>
              <a:endParaRPr lang="zh-CN" altLang="en-US" sz="1000" b="0"/>
            </a:p>
          </p:txBody>
        </p:sp>
        <p:sp>
          <p:nvSpPr>
            <p:cNvPr id="53256" name="Rectangle 3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r>
                <a:rPr lang="zh-CN" altLang="en-US" sz="2800"/>
                <a:t>的指针</a:t>
              </a:r>
            </a:p>
            <a:p>
              <a:pPr algn="just"/>
              <a:endParaRPr lang="zh-CN" altLang="en-US" sz="1000" b="0"/>
            </a:p>
          </p:txBody>
        </p:sp>
        <p:sp>
          <p:nvSpPr>
            <p:cNvPr id="53257" name="Rectangle 16"/>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8" name="Line 17"/>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18"/>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21"/>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3261" name="Group 69"/>
            <p:cNvGrpSpPr>
              <a:grpSpLocks/>
            </p:cNvGrpSpPr>
            <p:nvPr/>
          </p:nvGrpSpPr>
          <p:grpSpPr bwMode="auto">
            <a:xfrm>
              <a:off x="96" y="2188"/>
              <a:ext cx="998" cy="312"/>
              <a:chOff x="103" y="610"/>
              <a:chExt cx="998" cy="312"/>
            </a:xfrm>
          </p:grpSpPr>
          <p:sp>
            <p:nvSpPr>
              <p:cNvPr id="53276"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top_sp</a:t>
                </a:r>
                <a:r>
                  <a:rPr lang="en-US" altLang="zh-CN" sz="1000" b="0" i="1"/>
                  <a:t> </a:t>
                </a:r>
                <a:endParaRPr lang="en-US" altLang="zh-CN" sz="1000" b="0"/>
              </a:p>
            </p:txBody>
          </p:sp>
          <p:sp>
            <p:nvSpPr>
              <p:cNvPr id="53277" name="Line 24"/>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3262" name="Group 67"/>
            <p:cNvGrpSpPr>
              <a:grpSpLocks/>
            </p:cNvGrpSpPr>
            <p:nvPr/>
          </p:nvGrpSpPr>
          <p:grpSpPr bwMode="auto">
            <a:xfrm>
              <a:off x="74" y="3209"/>
              <a:ext cx="1048" cy="313"/>
              <a:chOff x="46" y="1149"/>
              <a:chExt cx="1048" cy="313"/>
            </a:xfrm>
          </p:grpSpPr>
          <p:sp>
            <p:nvSpPr>
              <p:cNvPr id="53274" name="Rectangle 2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base_sp</a:t>
                </a:r>
                <a:r>
                  <a:rPr lang="en-US" altLang="zh-CN" sz="1000" b="0" i="1"/>
                  <a:t> </a:t>
                </a:r>
                <a:endParaRPr lang="en-US" altLang="zh-CN" sz="1000" b="0"/>
              </a:p>
            </p:txBody>
          </p:sp>
          <p:sp>
            <p:nvSpPr>
              <p:cNvPr id="53275" name="Line 2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3263" name="Freeform 28"/>
            <p:cNvSpPr>
              <a:spLocks/>
            </p:cNvSpPr>
            <p:nvPr/>
          </p:nvSpPr>
          <p:spPr bwMode="auto">
            <a:xfrm flipV="1">
              <a:off x="840" y="3445"/>
              <a:ext cx="313" cy="416"/>
            </a:xfrm>
            <a:custGeom>
              <a:avLst/>
              <a:gdLst>
                <a:gd name="T0" fmla="*/ 313 w 396"/>
                <a:gd name="T1" fmla="*/ 416 h 618"/>
                <a:gd name="T2" fmla="*/ 134 w 396"/>
                <a:gd name="T3" fmla="*/ 363 h 618"/>
                <a:gd name="T4" fmla="*/ 27 w 396"/>
                <a:gd name="T5" fmla="*/ 242 h 618"/>
                <a:gd name="T6" fmla="*/ 0 w 396"/>
                <a:gd name="T7" fmla="*/ 0 h 6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4" name="Line 34"/>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35"/>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51"/>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Rectangle 52"/>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3268" name="Rectangle 53"/>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3269" name="Rectangle 54"/>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grpSp>
          <p:nvGrpSpPr>
            <p:cNvPr id="53270" name="Group 68"/>
            <p:cNvGrpSpPr>
              <a:grpSpLocks/>
            </p:cNvGrpSpPr>
            <p:nvPr/>
          </p:nvGrpSpPr>
          <p:grpSpPr bwMode="auto">
            <a:xfrm>
              <a:off x="215" y="969"/>
              <a:ext cx="454" cy="1049"/>
              <a:chOff x="158" y="1763"/>
              <a:chExt cx="454" cy="1049"/>
            </a:xfrm>
          </p:grpSpPr>
          <p:sp>
            <p:nvSpPr>
              <p:cNvPr id="53272" name="Line 60"/>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3273" name="Rectangle 61"/>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栈</a:t>
                </a:r>
              </a:p>
            </p:txBody>
          </p:sp>
        </p:grpSp>
        <p:sp>
          <p:nvSpPr>
            <p:cNvPr id="53271" name="Rectangle 42"/>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tIns="82800"/>
            <a:lstStyle/>
            <a:p>
              <a:pPr algn="ctr"/>
              <a:endParaRPr lang="zh-CN" altLang="en-US" sz="2800"/>
            </a:p>
          </p:txBody>
        </p:sp>
      </p:grpSp>
      <p:sp>
        <p:nvSpPr>
          <p:cNvPr id="53253" name="Rectangle 70"/>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编译时，在活动记录中为这样的数组分配存放数组指针的单元</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4275" name="Rectangle 3"/>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访问动态分配的数组</a:t>
            </a:r>
          </a:p>
        </p:txBody>
      </p:sp>
      <p:sp>
        <p:nvSpPr>
          <p:cNvPr id="54276" name="Rectangle 28"/>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(2) </a:t>
            </a:r>
            <a:r>
              <a:rPr lang="zh-CN" altLang="en-US"/>
              <a:t>运行时，这些指针指向分配在栈顶的数组存储空间</a:t>
            </a:r>
            <a:endParaRPr lang="en-US" altLang="zh-CN"/>
          </a:p>
        </p:txBody>
      </p:sp>
      <p:grpSp>
        <p:nvGrpSpPr>
          <p:cNvPr id="54277" name="Group 42"/>
          <p:cNvGrpSpPr>
            <a:grpSpLocks/>
          </p:cNvGrpSpPr>
          <p:nvPr/>
        </p:nvGrpSpPr>
        <p:grpSpPr bwMode="auto">
          <a:xfrm>
            <a:off x="117475" y="1133475"/>
            <a:ext cx="5624513" cy="4995863"/>
            <a:chOff x="74" y="714"/>
            <a:chExt cx="3543" cy="3147"/>
          </a:xfrm>
        </p:grpSpPr>
        <p:sp>
          <p:nvSpPr>
            <p:cNvPr id="54278" name="Rectangle 4"/>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控制链</a:t>
              </a:r>
            </a:p>
          </p:txBody>
        </p:sp>
        <p:sp>
          <p:nvSpPr>
            <p:cNvPr id="54279" name="Rectangle 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r>
                <a:rPr lang="zh-CN" altLang="en-US" sz="2800"/>
                <a:t>的指针</a:t>
              </a:r>
            </a:p>
            <a:p>
              <a:pPr algn="just"/>
              <a:endParaRPr lang="zh-CN" altLang="en-US" sz="1000" b="0"/>
            </a:p>
          </p:txBody>
        </p:sp>
        <p:sp>
          <p:nvSpPr>
            <p:cNvPr id="54280" name="Rectangle 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r>
                <a:rPr lang="zh-CN" altLang="en-US" sz="2800"/>
                <a:t>的指针</a:t>
              </a:r>
            </a:p>
            <a:p>
              <a:pPr algn="just"/>
              <a:endParaRPr lang="zh-CN" altLang="en-US" sz="1000" b="0"/>
            </a:p>
          </p:txBody>
        </p:sp>
        <p:sp>
          <p:nvSpPr>
            <p:cNvPr id="54281" name="Rectangle 7"/>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82" name="Line 8"/>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3" name="Line 9"/>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Line 10"/>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285" name="Group 11"/>
            <p:cNvGrpSpPr>
              <a:grpSpLocks/>
            </p:cNvGrpSpPr>
            <p:nvPr/>
          </p:nvGrpSpPr>
          <p:grpSpPr bwMode="auto">
            <a:xfrm>
              <a:off x="102" y="1565"/>
              <a:ext cx="998" cy="312"/>
              <a:chOff x="103" y="610"/>
              <a:chExt cx="998" cy="312"/>
            </a:xfrm>
          </p:grpSpPr>
          <p:sp>
            <p:nvSpPr>
              <p:cNvPr id="54307" name="Rectangle 12"/>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top_sp</a:t>
                </a:r>
                <a:r>
                  <a:rPr lang="en-US" altLang="zh-CN" sz="1000" b="0" i="1"/>
                  <a:t> </a:t>
                </a:r>
                <a:endParaRPr lang="en-US" altLang="zh-CN" sz="1000" b="0"/>
              </a:p>
            </p:txBody>
          </p:sp>
          <p:sp>
            <p:nvSpPr>
              <p:cNvPr id="54308" name="Line 13"/>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4286" name="Group 14"/>
            <p:cNvGrpSpPr>
              <a:grpSpLocks/>
            </p:cNvGrpSpPr>
            <p:nvPr/>
          </p:nvGrpSpPr>
          <p:grpSpPr bwMode="auto">
            <a:xfrm>
              <a:off x="74" y="3209"/>
              <a:ext cx="1048" cy="313"/>
              <a:chOff x="46" y="1149"/>
              <a:chExt cx="1048" cy="313"/>
            </a:xfrm>
          </p:grpSpPr>
          <p:sp>
            <p:nvSpPr>
              <p:cNvPr id="54305" name="Rectangle 1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base_sp</a:t>
                </a:r>
                <a:r>
                  <a:rPr lang="en-US" altLang="zh-CN" sz="1000" b="0" i="1"/>
                  <a:t> </a:t>
                </a:r>
                <a:endParaRPr lang="en-US" altLang="zh-CN" sz="1000" b="0"/>
              </a:p>
            </p:txBody>
          </p:sp>
          <p:sp>
            <p:nvSpPr>
              <p:cNvPr id="54306" name="Line 1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4287" name="Freeform 17"/>
            <p:cNvSpPr>
              <a:spLocks/>
            </p:cNvSpPr>
            <p:nvPr/>
          </p:nvSpPr>
          <p:spPr bwMode="auto">
            <a:xfrm flipV="1">
              <a:off x="840" y="3445"/>
              <a:ext cx="313" cy="416"/>
            </a:xfrm>
            <a:custGeom>
              <a:avLst/>
              <a:gdLst>
                <a:gd name="T0" fmla="*/ 313 w 396"/>
                <a:gd name="T1" fmla="*/ 416 h 618"/>
                <a:gd name="T2" fmla="*/ 134 w 396"/>
                <a:gd name="T3" fmla="*/ 363 h 618"/>
                <a:gd name="T4" fmla="*/ 27 w 396"/>
                <a:gd name="T5" fmla="*/ 242 h 618"/>
                <a:gd name="T6" fmla="*/ 0 w 396"/>
                <a:gd name="T7" fmla="*/ 0 h 6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88" name="Line 18"/>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Line 19"/>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Line 20"/>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Rectangle 21"/>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4292" name="Rectangle 22"/>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4293" name="Rectangle 23"/>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grpSp>
          <p:nvGrpSpPr>
            <p:cNvPr id="54294" name="Group 24"/>
            <p:cNvGrpSpPr>
              <a:grpSpLocks/>
            </p:cNvGrpSpPr>
            <p:nvPr/>
          </p:nvGrpSpPr>
          <p:grpSpPr bwMode="auto">
            <a:xfrm>
              <a:off x="215" y="2075"/>
              <a:ext cx="454" cy="1049"/>
              <a:chOff x="158" y="1763"/>
              <a:chExt cx="454" cy="1049"/>
            </a:xfrm>
          </p:grpSpPr>
          <p:sp>
            <p:nvSpPr>
              <p:cNvPr id="54303" name="Line 25"/>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304" name="Rectangle 26"/>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栈</a:t>
                </a:r>
              </a:p>
            </p:txBody>
          </p:sp>
        </p:grpSp>
        <p:sp>
          <p:nvSpPr>
            <p:cNvPr id="54295" name="Rectangle 27"/>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tIns="82800"/>
            <a:lstStyle/>
            <a:p>
              <a:pPr algn="ctr"/>
              <a:endParaRPr lang="zh-CN" altLang="en-US" sz="2800"/>
            </a:p>
          </p:txBody>
        </p:sp>
        <p:sp>
          <p:nvSpPr>
            <p:cNvPr id="54296" name="Freeform 34"/>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97" name="Freeform 35"/>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98" name="Rectangle 36"/>
            <p:cNvSpPr>
              <a:spLocks noChangeArrowheads="1"/>
            </p:cNvSpPr>
            <p:nvPr/>
          </p:nvSpPr>
          <p:spPr bwMode="auto">
            <a:xfrm>
              <a:off x="1122" y="210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p>
            <a:p>
              <a:pPr algn="ctr"/>
              <a:endParaRPr lang="en-US" altLang="zh-CN" sz="1000" b="0"/>
            </a:p>
          </p:txBody>
        </p:sp>
        <p:sp>
          <p:nvSpPr>
            <p:cNvPr id="54299" name="Rectangle 37"/>
            <p:cNvSpPr>
              <a:spLocks noChangeArrowheads="1"/>
            </p:cNvSpPr>
            <p:nvPr/>
          </p:nvSpPr>
          <p:spPr bwMode="auto">
            <a:xfrm>
              <a:off x="1094" y="179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p>
            <a:p>
              <a:pPr algn="just"/>
              <a:endParaRPr lang="en-US" altLang="zh-CN" sz="2800"/>
            </a:p>
          </p:txBody>
        </p:sp>
        <p:sp>
          <p:nvSpPr>
            <p:cNvPr id="54300" name="Line 38"/>
            <p:cNvSpPr>
              <a:spLocks noChangeShapeType="1"/>
            </p:cNvSpPr>
            <p:nvPr/>
          </p:nvSpPr>
          <p:spPr bwMode="auto">
            <a:xfrm>
              <a:off x="1138" y="210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39"/>
            <p:cNvSpPr>
              <a:spLocks noChangeShapeType="1"/>
            </p:cNvSpPr>
            <p:nvPr/>
          </p:nvSpPr>
          <p:spPr bwMode="auto">
            <a:xfrm>
              <a:off x="1129" y="178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40"/>
            <p:cNvSpPr>
              <a:spLocks noChangeShapeType="1"/>
            </p:cNvSpPr>
            <p:nvPr/>
          </p:nvSpPr>
          <p:spPr bwMode="auto">
            <a:xfrm flipV="1">
              <a:off x="1122" y="2414"/>
              <a:ext cx="1978"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5299" name="Rectangle 3"/>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访问动态分配的数组</a:t>
            </a:r>
          </a:p>
        </p:txBody>
      </p:sp>
      <p:sp>
        <p:nvSpPr>
          <p:cNvPr id="55300" name="Rectangle 4"/>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(3) </a:t>
            </a:r>
            <a:r>
              <a:rPr lang="zh-CN" altLang="en-US"/>
              <a:t>运行时，对数组</a:t>
            </a:r>
            <a:r>
              <a:rPr lang="en-US" altLang="zh-CN"/>
              <a:t>A</a:t>
            </a:r>
            <a:r>
              <a:rPr lang="zh-CN" altLang="en-US"/>
              <a:t>和</a:t>
            </a:r>
            <a:r>
              <a:rPr lang="en-US" altLang="zh-CN"/>
              <a:t>B</a:t>
            </a:r>
            <a:r>
              <a:rPr lang="zh-CN" altLang="en-US"/>
              <a:t>的访问都要通过相应指针来间接访问</a:t>
            </a:r>
          </a:p>
        </p:txBody>
      </p:sp>
      <p:grpSp>
        <p:nvGrpSpPr>
          <p:cNvPr id="55301" name="Group 5"/>
          <p:cNvGrpSpPr>
            <a:grpSpLocks/>
          </p:cNvGrpSpPr>
          <p:nvPr/>
        </p:nvGrpSpPr>
        <p:grpSpPr bwMode="auto">
          <a:xfrm>
            <a:off x="117475" y="1133475"/>
            <a:ext cx="5624513" cy="4995863"/>
            <a:chOff x="74" y="714"/>
            <a:chExt cx="3543" cy="3147"/>
          </a:xfrm>
        </p:grpSpPr>
        <p:sp>
          <p:nvSpPr>
            <p:cNvPr id="55302" name="Rectangle 6"/>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控制链</a:t>
              </a:r>
            </a:p>
          </p:txBody>
        </p:sp>
        <p:sp>
          <p:nvSpPr>
            <p:cNvPr id="55303" name="Rectangle 7"/>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r>
                <a:rPr lang="zh-CN" altLang="en-US" sz="2800"/>
                <a:t>的指针</a:t>
              </a:r>
            </a:p>
            <a:p>
              <a:pPr algn="just"/>
              <a:endParaRPr lang="zh-CN" altLang="en-US" sz="1000" b="0"/>
            </a:p>
          </p:txBody>
        </p:sp>
        <p:sp>
          <p:nvSpPr>
            <p:cNvPr id="55304" name="Rectangle 8"/>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r>
                <a:rPr lang="zh-CN" altLang="en-US" sz="2800"/>
                <a:t>的指针</a:t>
              </a:r>
            </a:p>
            <a:p>
              <a:pPr algn="just"/>
              <a:endParaRPr lang="zh-CN" altLang="en-US" sz="1000" b="0"/>
            </a:p>
          </p:txBody>
        </p:sp>
        <p:sp>
          <p:nvSpPr>
            <p:cNvPr id="55305" name="Rectangle 9"/>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6" name="Line 10"/>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11"/>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12"/>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309" name="Group 13"/>
            <p:cNvGrpSpPr>
              <a:grpSpLocks/>
            </p:cNvGrpSpPr>
            <p:nvPr/>
          </p:nvGrpSpPr>
          <p:grpSpPr bwMode="auto">
            <a:xfrm>
              <a:off x="102" y="1565"/>
              <a:ext cx="998" cy="312"/>
              <a:chOff x="103" y="610"/>
              <a:chExt cx="998" cy="312"/>
            </a:xfrm>
          </p:grpSpPr>
          <p:sp>
            <p:nvSpPr>
              <p:cNvPr id="55331" name="Rectangle 14"/>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top_sp</a:t>
                </a:r>
                <a:r>
                  <a:rPr lang="en-US" altLang="zh-CN" sz="1000" b="0" i="1"/>
                  <a:t> </a:t>
                </a:r>
                <a:endParaRPr lang="en-US" altLang="zh-CN" sz="1000" b="0"/>
              </a:p>
            </p:txBody>
          </p:sp>
          <p:sp>
            <p:nvSpPr>
              <p:cNvPr id="55332" name="Line 15"/>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5310" name="Group 16"/>
            <p:cNvGrpSpPr>
              <a:grpSpLocks/>
            </p:cNvGrpSpPr>
            <p:nvPr/>
          </p:nvGrpSpPr>
          <p:grpSpPr bwMode="auto">
            <a:xfrm>
              <a:off x="74" y="3209"/>
              <a:ext cx="1048" cy="313"/>
              <a:chOff x="46" y="1149"/>
              <a:chExt cx="1048" cy="313"/>
            </a:xfrm>
          </p:grpSpPr>
          <p:sp>
            <p:nvSpPr>
              <p:cNvPr id="55329" name="Rectangle 17"/>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base_sp</a:t>
                </a:r>
                <a:r>
                  <a:rPr lang="en-US" altLang="zh-CN" sz="1000" b="0" i="1"/>
                  <a:t> </a:t>
                </a:r>
                <a:endParaRPr lang="en-US" altLang="zh-CN" sz="1000" b="0"/>
              </a:p>
            </p:txBody>
          </p:sp>
          <p:sp>
            <p:nvSpPr>
              <p:cNvPr id="55330" name="Line 18"/>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5311" name="Freeform 19"/>
            <p:cNvSpPr>
              <a:spLocks/>
            </p:cNvSpPr>
            <p:nvPr/>
          </p:nvSpPr>
          <p:spPr bwMode="auto">
            <a:xfrm flipV="1">
              <a:off x="840" y="3445"/>
              <a:ext cx="313" cy="416"/>
            </a:xfrm>
            <a:custGeom>
              <a:avLst/>
              <a:gdLst>
                <a:gd name="T0" fmla="*/ 313 w 396"/>
                <a:gd name="T1" fmla="*/ 416 h 618"/>
                <a:gd name="T2" fmla="*/ 134 w 396"/>
                <a:gd name="T3" fmla="*/ 363 h 618"/>
                <a:gd name="T4" fmla="*/ 27 w 396"/>
                <a:gd name="T5" fmla="*/ 242 h 618"/>
                <a:gd name="T6" fmla="*/ 0 w 396"/>
                <a:gd name="T7" fmla="*/ 0 h 6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2" name="Line 20"/>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21"/>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22"/>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23"/>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5316" name="Rectangle 24"/>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5317" name="Rectangle 25"/>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grpSp>
          <p:nvGrpSpPr>
            <p:cNvPr id="55318" name="Group 26"/>
            <p:cNvGrpSpPr>
              <a:grpSpLocks/>
            </p:cNvGrpSpPr>
            <p:nvPr/>
          </p:nvGrpSpPr>
          <p:grpSpPr bwMode="auto">
            <a:xfrm>
              <a:off x="215" y="2075"/>
              <a:ext cx="454" cy="1049"/>
              <a:chOff x="158" y="1763"/>
              <a:chExt cx="454" cy="1049"/>
            </a:xfrm>
          </p:grpSpPr>
          <p:sp>
            <p:nvSpPr>
              <p:cNvPr id="55327" name="Line 27"/>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28" name="Rectangle 28"/>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栈</a:t>
                </a:r>
              </a:p>
            </p:txBody>
          </p:sp>
        </p:grpSp>
        <p:sp>
          <p:nvSpPr>
            <p:cNvPr id="55319" name="Rectangle 29"/>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tIns="82800"/>
            <a:lstStyle/>
            <a:p>
              <a:pPr algn="ctr"/>
              <a:endParaRPr lang="zh-CN" altLang="en-US" sz="2800"/>
            </a:p>
          </p:txBody>
        </p:sp>
        <p:sp>
          <p:nvSpPr>
            <p:cNvPr id="55320" name="Freeform 30"/>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1" name="Freeform 31"/>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2" name="Rectangle 32"/>
            <p:cNvSpPr>
              <a:spLocks noChangeArrowheads="1"/>
            </p:cNvSpPr>
            <p:nvPr/>
          </p:nvSpPr>
          <p:spPr bwMode="auto">
            <a:xfrm>
              <a:off x="1122" y="210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p>
            <a:p>
              <a:pPr algn="ctr"/>
              <a:endParaRPr lang="en-US" altLang="zh-CN" sz="1000" b="0"/>
            </a:p>
          </p:txBody>
        </p:sp>
        <p:sp>
          <p:nvSpPr>
            <p:cNvPr id="55323" name="Rectangle 33"/>
            <p:cNvSpPr>
              <a:spLocks noChangeArrowheads="1"/>
            </p:cNvSpPr>
            <p:nvPr/>
          </p:nvSpPr>
          <p:spPr bwMode="auto">
            <a:xfrm>
              <a:off x="1094" y="179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p>
            <a:p>
              <a:pPr algn="just"/>
              <a:endParaRPr lang="en-US" altLang="zh-CN" sz="2800"/>
            </a:p>
          </p:txBody>
        </p:sp>
        <p:sp>
          <p:nvSpPr>
            <p:cNvPr id="55324" name="Line 34"/>
            <p:cNvSpPr>
              <a:spLocks noChangeShapeType="1"/>
            </p:cNvSpPr>
            <p:nvPr/>
          </p:nvSpPr>
          <p:spPr bwMode="auto">
            <a:xfrm>
              <a:off x="1138" y="210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5" name="Line 35"/>
            <p:cNvSpPr>
              <a:spLocks noChangeShapeType="1"/>
            </p:cNvSpPr>
            <p:nvPr/>
          </p:nvSpPr>
          <p:spPr bwMode="auto">
            <a:xfrm>
              <a:off x="1129" y="178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36"/>
            <p:cNvSpPr>
              <a:spLocks noChangeShapeType="1"/>
            </p:cNvSpPr>
            <p:nvPr/>
          </p:nvSpPr>
          <p:spPr bwMode="auto">
            <a:xfrm flipV="1">
              <a:off x="1122" y="2414"/>
              <a:ext cx="1978"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6323" name="Rectangle 4"/>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访问动态分配的数组</a:t>
            </a:r>
          </a:p>
        </p:txBody>
      </p:sp>
      <p:grpSp>
        <p:nvGrpSpPr>
          <p:cNvPr id="56324" name="Group 5"/>
          <p:cNvGrpSpPr>
            <a:grpSpLocks/>
          </p:cNvGrpSpPr>
          <p:nvPr/>
        </p:nvGrpSpPr>
        <p:grpSpPr bwMode="auto">
          <a:xfrm>
            <a:off x="5876925" y="1223963"/>
            <a:ext cx="2992438" cy="4865687"/>
            <a:chOff x="3702" y="771"/>
            <a:chExt cx="1885" cy="3065"/>
          </a:xfrm>
        </p:grpSpPr>
        <p:sp>
          <p:nvSpPr>
            <p:cNvPr id="56357" name="Line 6"/>
            <p:cNvSpPr>
              <a:spLocks noChangeShapeType="1"/>
            </p:cNvSpPr>
            <p:nvPr/>
          </p:nvSpPr>
          <p:spPr bwMode="auto">
            <a:xfrm>
              <a:off x="4524" y="1139"/>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8" name="Line 7"/>
            <p:cNvSpPr>
              <a:spLocks noChangeShapeType="1"/>
            </p:cNvSpPr>
            <p:nvPr/>
          </p:nvSpPr>
          <p:spPr bwMode="auto">
            <a:xfrm>
              <a:off x="4263" y="3835"/>
              <a:ext cx="3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9" name="Line 8"/>
            <p:cNvSpPr>
              <a:spLocks noChangeShapeType="1"/>
            </p:cNvSpPr>
            <p:nvPr/>
          </p:nvSpPr>
          <p:spPr bwMode="auto">
            <a:xfrm>
              <a:off x="4241" y="1820"/>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0" name="Line 9"/>
            <p:cNvSpPr>
              <a:spLocks noChangeShapeType="1"/>
            </p:cNvSpPr>
            <p:nvPr/>
          </p:nvSpPr>
          <p:spPr bwMode="auto">
            <a:xfrm>
              <a:off x="4244" y="838"/>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1" name="Line 10"/>
            <p:cNvSpPr>
              <a:spLocks noChangeShapeType="1"/>
            </p:cNvSpPr>
            <p:nvPr/>
          </p:nvSpPr>
          <p:spPr bwMode="auto">
            <a:xfrm>
              <a:off x="4553" y="2387"/>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2" name="Rectangle 11"/>
            <p:cNvSpPr>
              <a:spLocks noChangeArrowheads="1"/>
            </p:cNvSpPr>
            <p:nvPr/>
          </p:nvSpPr>
          <p:spPr bwMode="auto">
            <a:xfrm>
              <a:off x="4437" y="771"/>
              <a:ext cx="110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q</a:t>
              </a:r>
              <a:r>
                <a:rPr lang="zh-CN" altLang="en-US" sz="2800"/>
                <a:t>的数组</a:t>
              </a:r>
            </a:p>
          </p:txBody>
        </p:sp>
        <p:sp>
          <p:nvSpPr>
            <p:cNvPr id="56363" name="Line 12"/>
            <p:cNvSpPr>
              <a:spLocks noChangeShapeType="1"/>
            </p:cNvSpPr>
            <p:nvPr/>
          </p:nvSpPr>
          <p:spPr bwMode="auto">
            <a:xfrm>
              <a:off x="4411" y="150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64" name="Rectangle 13"/>
            <p:cNvSpPr>
              <a:spLocks noChangeArrowheads="1"/>
            </p:cNvSpPr>
            <p:nvPr/>
          </p:nvSpPr>
          <p:spPr bwMode="auto">
            <a:xfrm>
              <a:off x="3702" y="1139"/>
              <a:ext cx="1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q</a:t>
              </a:r>
              <a:r>
                <a:rPr lang="zh-CN" altLang="en-US" sz="2800"/>
                <a:t>的活动记录</a:t>
              </a:r>
            </a:p>
          </p:txBody>
        </p:sp>
        <p:sp>
          <p:nvSpPr>
            <p:cNvPr id="56365" name="Rectangle 14"/>
            <p:cNvSpPr>
              <a:spLocks noChangeArrowheads="1"/>
            </p:cNvSpPr>
            <p:nvPr/>
          </p:nvSpPr>
          <p:spPr bwMode="auto">
            <a:xfrm>
              <a:off x="4439" y="1905"/>
              <a:ext cx="114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p</a:t>
              </a:r>
              <a:r>
                <a:rPr lang="zh-CN" altLang="en-US" sz="2800"/>
                <a:t>的数组</a:t>
              </a:r>
            </a:p>
          </p:txBody>
        </p:sp>
        <p:sp>
          <p:nvSpPr>
            <p:cNvPr id="56366" name="Rectangle 15"/>
            <p:cNvSpPr>
              <a:spLocks noChangeArrowheads="1"/>
            </p:cNvSpPr>
            <p:nvPr/>
          </p:nvSpPr>
          <p:spPr bwMode="auto">
            <a:xfrm>
              <a:off x="3702" y="2614"/>
              <a:ext cx="139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p</a:t>
              </a:r>
              <a:r>
                <a:rPr lang="zh-CN" altLang="en-US" sz="2800"/>
                <a:t>的活动记录</a:t>
              </a:r>
            </a:p>
          </p:txBody>
        </p:sp>
        <p:sp>
          <p:nvSpPr>
            <p:cNvPr id="56367" name="Line 16"/>
            <p:cNvSpPr>
              <a:spLocks noChangeShapeType="1"/>
            </p:cNvSpPr>
            <p:nvPr/>
          </p:nvSpPr>
          <p:spPr bwMode="auto">
            <a:xfrm>
              <a:off x="4411" y="3096"/>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68" name="Line 17"/>
            <p:cNvSpPr>
              <a:spLocks noChangeShapeType="1"/>
            </p:cNvSpPr>
            <p:nvPr/>
          </p:nvSpPr>
          <p:spPr bwMode="auto">
            <a:xfrm>
              <a:off x="4694" y="2245"/>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69" name="Line 18"/>
            <p:cNvSpPr>
              <a:spLocks noChangeShapeType="1"/>
            </p:cNvSpPr>
            <p:nvPr/>
          </p:nvSpPr>
          <p:spPr bwMode="auto">
            <a:xfrm flipV="1">
              <a:off x="4408" y="1820"/>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70" name="Line 19"/>
            <p:cNvSpPr>
              <a:spLocks noChangeShapeType="1"/>
            </p:cNvSpPr>
            <p:nvPr/>
          </p:nvSpPr>
          <p:spPr bwMode="auto">
            <a:xfrm flipV="1">
              <a:off x="4694" y="1820"/>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71" name="Line 20"/>
            <p:cNvSpPr>
              <a:spLocks noChangeShapeType="1"/>
            </p:cNvSpPr>
            <p:nvPr/>
          </p:nvSpPr>
          <p:spPr bwMode="auto">
            <a:xfrm flipV="1">
              <a:off x="4411" y="82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6325" name="Group 53"/>
          <p:cNvGrpSpPr>
            <a:grpSpLocks/>
          </p:cNvGrpSpPr>
          <p:nvPr/>
        </p:nvGrpSpPr>
        <p:grpSpPr bwMode="auto">
          <a:xfrm>
            <a:off x="0" y="954088"/>
            <a:ext cx="5668963" cy="5160962"/>
            <a:chOff x="46" y="610"/>
            <a:chExt cx="3571" cy="3251"/>
          </a:xfrm>
        </p:grpSpPr>
        <p:sp>
          <p:nvSpPr>
            <p:cNvPr id="56326"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控制链</a:t>
              </a:r>
            </a:p>
          </p:txBody>
        </p:sp>
        <p:sp>
          <p:nvSpPr>
            <p:cNvPr id="56327"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top_sp</a:t>
              </a:r>
              <a:r>
                <a:rPr lang="en-US" altLang="zh-CN" sz="1000" b="0" i="1"/>
                <a:t> </a:t>
              </a:r>
              <a:endParaRPr lang="en-US" altLang="zh-CN" sz="1000" b="0"/>
            </a:p>
          </p:txBody>
        </p:sp>
        <p:sp>
          <p:nvSpPr>
            <p:cNvPr id="56328" name="Rectangle 24"/>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i="1"/>
                <a:t>base_sp</a:t>
              </a:r>
              <a:r>
                <a:rPr lang="en-US" altLang="zh-CN" sz="1000" b="0" i="1"/>
                <a:t> </a:t>
              </a:r>
              <a:endParaRPr lang="en-US" altLang="zh-CN" sz="1000" b="0"/>
            </a:p>
          </p:txBody>
        </p:sp>
        <p:sp>
          <p:nvSpPr>
            <p:cNvPr id="56329" name="Rectangle 2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r>
                <a:rPr lang="zh-CN" altLang="en-US" sz="2800"/>
                <a:t>的指针</a:t>
              </a:r>
            </a:p>
            <a:p>
              <a:pPr algn="just"/>
              <a:endParaRPr lang="zh-CN" altLang="en-US" sz="1000" b="0"/>
            </a:p>
          </p:txBody>
        </p:sp>
        <p:sp>
          <p:nvSpPr>
            <p:cNvPr id="56330" name="Rectangle 2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r>
                <a:rPr lang="zh-CN" altLang="en-US" sz="2800"/>
                <a:t>的指针</a:t>
              </a:r>
            </a:p>
            <a:p>
              <a:pPr algn="just"/>
              <a:endParaRPr lang="zh-CN" altLang="en-US" sz="1000" b="0"/>
            </a:p>
          </p:txBody>
        </p:sp>
        <p:sp>
          <p:nvSpPr>
            <p:cNvPr id="56331" name="Rectangle 27"/>
            <p:cNvSpPr>
              <a:spLocks noChangeArrowheads="1"/>
            </p:cNvSpPr>
            <p:nvPr/>
          </p:nvSpPr>
          <p:spPr bwMode="auto">
            <a:xfrm>
              <a:off x="1123" y="211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A</a:t>
              </a:r>
            </a:p>
            <a:p>
              <a:pPr algn="ctr"/>
              <a:endParaRPr lang="en-US" altLang="zh-CN" sz="1000" b="0"/>
            </a:p>
          </p:txBody>
        </p:sp>
        <p:sp>
          <p:nvSpPr>
            <p:cNvPr id="56332" name="Rectangle 28"/>
            <p:cNvSpPr>
              <a:spLocks noChangeArrowheads="1"/>
            </p:cNvSpPr>
            <p:nvPr/>
          </p:nvSpPr>
          <p:spPr bwMode="auto">
            <a:xfrm>
              <a:off x="1095" y="180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数组</a:t>
              </a:r>
              <a:r>
                <a:rPr lang="en-US" altLang="zh-CN" sz="2800"/>
                <a:t>B</a:t>
              </a:r>
            </a:p>
            <a:p>
              <a:pPr algn="just"/>
              <a:endParaRPr lang="en-US" altLang="zh-CN" sz="2800"/>
            </a:p>
          </p:txBody>
        </p:sp>
        <p:sp>
          <p:nvSpPr>
            <p:cNvPr id="56333" name="Rectangle 29"/>
            <p:cNvSpPr>
              <a:spLocks noChangeArrowheads="1"/>
            </p:cNvSpPr>
            <p:nvPr/>
          </p:nvSpPr>
          <p:spPr bwMode="auto">
            <a:xfrm>
              <a:off x="1123" y="1290"/>
              <a:ext cx="202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控制链</a:t>
              </a:r>
            </a:p>
          </p:txBody>
        </p:sp>
        <p:sp>
          <p:nvSpPr>
            <p:cNvPr id="56334" name="Rectangle 30"/>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5" name="Line 31"/>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Line 32"/>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33"/>
            <p:cNvSpPr>
              <a:spLocks noChangeShapeType="1"/>
            </p:cNvSpPr>
            <p:nvPr/>
          </p:nvSpPr>
          <p:spPr bwMode="auto">
            <a:xfrm>
              <a:off x="1139" y="211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8" name="Line 34"/>
            <p:cNvSpPr>
              <a:spLocks noChangeShapeType="1"/>
            </p:cNvSpPr>
            <p:nvPr/>
          </p:nvSpPr>
          <p:spPr bwMode="auto">
            <a:xfrm>
              <a:off x="1130" y="179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9" name="Line 35"/>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0" name="Line 36"/>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41" name="Line 37"/>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42" name="Freeform 38"/>
            <p:cNvSpPr>
              <a:spLocks/>
            </p:cNvSpPr>
            <p:nvPr/>
          </p:nvSpPr>
          <p:spPr bwMode="auto">
            <a:xfrm>
              <a:off x="686" y="1534"/>
              <a:ext cx="521" cy="1894"/>
            </a:xfrm>
            <a:custGeom>
              <a:avLst/>
              <a:gdLst>
                <a:gd name="T0" fmla="*/ 521 w 521"/>
                <a:gd name="T1" fmla="*/ 0 h 1894"/>
                <a:gd name="T2" fmla="*/ 269 w 521"/>
                <a:gd name="T3" fmla="*/ 141 h 1894"/>
                <a:gd name="T4" fmla="*/ 44 w 521"/>
                <a:gd name="T5" fmla="*/ 424 h 1894"/>
                <a:gd name="T6" fmla="*/ 3 w 521"/>
                <a:gd name="T7" fmla="*/ 943 h 1894"/>
                <a:gd name="T8" fmla="*/ 32 w 521"/>
                <a:gd name="T9" fmla="*/ 1332 h 1894"/>
                <a:gd name="T10" fmla="*/ 97 w 521"/>
                <a:gd name="T11" fmla="*/ 1613 h 1894"/>
                <a:gd name="T12" fmla="*/ 378 w 521"/>
                <a:gd name="T13" fmla="*/ 1894 h 18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1" h="1894">
                  <a:moveTo>
                    <a:pt x="521" y="0"/>
                  </a:moveTo>
                  <a:cubicBezTo>
                    <a:pt x="479" y="24"/>
                    <a:pt x="348" y="71"/>
                    <a:pt x="269" y="141"/>
                  </a:cubicBezTo>
                  <a:cubicBezTo>
                    <a:pt x="189" y="212"/>
                    <a:pt x="88" y="290"/>
                    <a:pt x="44" y="424"/>
                  </a:cubicBezTo>
                  <a:cubicBezTo>
                    <a:pt x="0" y="558"/>
                    <a:pt x="5" y="792"/>
                    <a:pt x="3" y="943"/>
                  </a:cubicBezTo>
                  <a:cubicBezTo>
                    <a:pt x="1" y="1094"/>
                    <a:pt x="16" y="1220"/>
                    <a:pt x="32" y="1332"/>
                  </a:cubicBezTo>
                  <a:cubicBezTo>
                    <a:pt x="48" y="1444"/>
                    <a:pt x="39" y="1519"/>
                    <a:pt x="97" y="1613"/>
                  </a:cubicBezTo>
                  <a:cubicBezTo>
                    <a:pt x="155" y="1707"/>
                    <a:pt x="320" y="1836"/>
                    <a:pt x="378" y="1894"/>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3" name="Freeform 39"/>
            <p:cNvSpPr>
              <a:spLocks/>
            </p:cNvSpPr>
            <p:nvPr/>
          </p:nvSpPr>
          <p:spPr bwMode="auto">
            <a:xfrm flipV="1">
              <a:off x="840" y="3445"/>
              <a:ext cx="313" cy="416"/>
            </a:xfrm>
            <a:custGeom>
              <a:avLst/>
              <a:gdLst>
                <a:gd name="T0" fmla="*/ 313 w 396"/>
                <a:gd name="T1" fmla="*/ 416 h 618"/>
                <a:gd name="T2" fmla="*/ 134 w 396"/>
                <a:gd name="T3" fmla="*/ 363 h 618"/>
                <a:gd name="T4" fmla="*/ 27 w 396"/>
                <a:gd name="T5" fmla="*/ 242 h 618"/>
                <a:gd name="T6" fmla="*/ 0 w 396"/>
                <a:gd name="T7" fmla="*/ 0 h 6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4" name="Line 40"/>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5" name="Line 41"/>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42"/>
            <p:cNvSpPr>
              <a:spLocks noChangeShapeType="1"/>
            </p:cNvSpPr>
            <p:nvPr/>
          </p:nvSpPr>
          <p:spPr bwMode="auto">
            <a:xfrm>
              <a:off x="1144" y="1170"/>
              <a:ext cx="194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Line 43"/>
            <p:cNvSpPr>
              <a:spLocks noChangeShapeType="1"/>
            </p:cNvSpPr>
            <p:nvPr/>
          </p:nvSpPr>
          <p:spPr bwMode="auto">
            <a:xfrm>
              <a:off x="1126" y="1614"/>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8" name="Line 44"/>
            <p:cNvSpPr>
              <a:spLocks noChangeShapeType="1"/>
            </p:cNvSpPr>
            <p:nvPr/>
          </p:nvSpPr>
          <p:spPr bwMode="auto">
            <a:xfrm>
              <a:off x="1126" y="1376"/>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Freeform 45"/>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0" name="Freeform 46"/>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51" name="Line 47"/>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Rectangle 48"/>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6353" name="Rectangle 49"/>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6354" name="Rectangle 50"/>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en-US" altLang="zh-CN" sz="2800"/>
                <a:t>. . .</a:t>
              </a:r>
            </a:p>
          </p:txBody>
        </p:sp>
        <p:sp>
          <p:nvSpPr>
            <p:cNvPr id="56355" name="Line 51"/>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56" name="Rectangle 52"/>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sz="2800"/>
                <a:t>栈</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7347"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6.2.5 </a:t>
            </a:r>
            <a:r>
              <a:rPr lang="zh-CN" altLang="en-US" b="1" smtClean="0"/>
              <a:t>悬空引用</a:t>
            </a:r>
          </a:p>
          <a:p>
            <a:pPr algn="just">
              <a:buFontTx/>
              <a:buNone/>
            </a:pPr>
            <a:r>
              <a:rPr lang="zh-CN" altLang="en-US" b="1" smtClean="0"/>
              <a:t>悬空引用：</a:t>
            </a:r>
            <a:r>
              <a:rPr lang="zh-CN" altLang="en-US" b="1" smtClean="0">
                <a:latin typeface="宋体" pitchFamily="2" charset="-122"/>
              </a:rPr>
              <a:t>引用某个已被释放的存储单元</a:t>
            </a:r>
            <a:endParaRPr lang="en-US" altLang="zh-CN" b="1" smtClean="0">
              <a:latin typeface="宋体" pitchFamily="2" charset="-122"/>
            </a:endParaRPr>
          </a:p>
          <a:p>
            <a:pPr algn="just">
              <a:buFontTx/>
              <a:buNone/>
            </a:pPr>
            <a:endParaRPr lang="zh-CN" altLang="en-US" b="1" smtClean="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6.2</a:t>
            </a:r>
            <a:r>
              <a:rPr lang="zh-CN" altLang="en-US" b="1" smtClean="0">
                <a:latin typeface="宋体" pitchFamily="2" charset="-122"/>
                <a:ea typeface="黑体" pitchFamily="2" charset="-122"/>
              </a:rPr>
              <a:t> </a:t>
            </a:r>
            <a:r>
              <a:rPr lang="zh-CN" altLang="en-US" b="1" smtClean="0"/>
              <a:t>全局栈式存储分配</a:t>
            </a:r>
          </a:p>
        </p:txBody>
      </p:sp>
      <p:sp>
        <p:nvSpPr>
          <p:cNvPr id="58371"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6.2.5 </a:t>
            </a:r>
            <a:r>
              <a:rPr lang="zh-CN" altLang="en-US" b="1" smtClean="0"/>
              <a:t>悬空引用</a:t>
            </a:r>
          </a:p>
          <a:p>
            <a:pPr algn="just">
              <a:buFontTx/>
              <a:buNone/>
            </a:pPr>
            <a:r>
              <a:rPr lang="zh-CN" altLang="en-US" b="1" smtClean="0"/>
              <a:t>悬空引用：</a:t>
            </a:r>
            <a:r>
              <a:rPr lang="zh-CN" altLang="en-US" b="1" smtClean="0">
                <a:latin typeface="宋体" pitchFamily="2" charset="-122"/>
              </a:rPr>
              <a:t>引用某个已被释放的存储单元</a:t>
            </a:r>
          </a:p>
          <a:p>
            <a:pPr algn="just">
              <a:buFontTx/>
              <a:buNone/>
            </a:pPr>
            <a:endParaRPr lang="zh-CN" altLang="en-US" b="1" smtClean="0">
              <a:latin typeface="宋体" pitchFamily="2" charset="-122"/>
            </a:endParaRPr>
          </a:p>
          <a:p>
            <a:pPr algn="just">
              <a:buFontTx/>
              <a:buNone/>
            </a:pPr>
            <a:r>
              <a:rPr lang="zh-CN" altLang="en-US" b="1" smtClean="0">
                <a:latin typeface="宋体" pitchFamily="2" charset="-122"/>
              </a:rPr>
              <a:t>例：</a:t>
            </a:r>
            <a:r>
              <a:rPr lang="en-US" altLang="zh-CN" b="1" smtClean="0"/>
              <a:t>main</a:t>
            </a:r>
            <a:r>
              <a:rPr lang="zh-CN" altLang="en-US" b="1" smtClean="0"/>
              <a:t>中引用</a:t>
            </a:r>
            <a:r>
              <a:rPr lang="en-US" altLang="zh-CN" b="1" smtClean="0"/>
              <a:t>p</a:t>
            </a:r>
            <a:r>
              <a:rPr lang="zh-CN" altLang="en-US" b="1" smtClean="0"/>
              <a:t>指向的对象</a:t>
            </a:r>
            <a:endParaRPr lang="en-US" altLang="zh-CN" b="1" smtClean="0">
              <a:latin typeface="宋体" pitchFamily="2" charset="-122"/>
            </a:endParaRPr>
          </a:p>
          <a:p>
            <a:pPr algn="just">
              <a:buFontTx/>
              <a:buNone/>
            </a:pPr>
            <a:r>
              <a:rPr lang="en-US" altLang="zh-CN" b="1" smtClean="0"/>
              <a:t>main( ) { 			|	int </a:t>
            </a:r>
            <a:r>
              <a:rPr lang="en-US" altLang="zh-CN" b="1" smtClean="0">
                <a:sym typeface="Symbol" pitchFamily="18" charset="2"/>
              </a:rPr>
              <a:t></a:t>
            </a:r>
            <a:r>
              <a:rPr lang="en-US" altLang="zh-CN" b="1" smtClean="0"/>
              <a:t> dangle ( ) {</a:t>
            </a:r>
          </a:p>
          <a:p>
            <a:pPr algn="just">
              <a:buFontTx/>
              <a:buNone/>
            </a:pPr>
            <a:r>
              <a:rPr lang="en-US" altLang="zh-CN" b="1" smtClean="0"/>
              <a:t>		int </a:t>
            </a:r>
            <a:r>
              <a:rPr lang="en-US" altLang="zh-CN" b="1" smtClean="0">
                <a:sym typeface="Symbol" pitchFamily="18" charset="2"/>
              </a:rPr>
              <a:t></a:t>
            </a:r>
            <a:r>
              <a:rPr lang="en-US" altLang="zh-CN" b="1" smtClean="0"/>
              <a:t>q;		|		int j = 20; </a:t>
            </a:r>
          </a:p>
          <a:p>
            <a:pPr algn="just">
              <a:buFontTx/>
              <a:buNone/>
            </a:pPr>
            <a:r>
              <a:rPr lang="en-US" altLang="zh-CN" b="1" smtClean="0"/>
              <a:t>		q = dangle ( );	|		return &amp;j;</a:t>
            </a:r>
          </a:p>
          <a:p>
            <a:pPr algn="just">
              <a:buFontTx/>
              <a:buNone/>
            </a:pPr>
            <a:r>
              <a:rPr lang="en-US" altLang="zh-CN" b="1" smtClean="0"/>
              <a:t>}					|	}</a:t>
            </a:r>
            <a:endParaRPr lang="zh-CN" altLang="en-US" b="1"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59395"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latin typeface="宋体" pitchFamily="2" charset="-122"/>
              </a:rPr>
              <a:t>本节介绍</a:t>
            </a:r>
          </a:p>
          <a:p>
            <a:pPr algn="just"/>
            <a:r>
              <a:rPr lang="zh-CN" altLang="en-US" b="1" smtClean="0">
                <a:latin typeface="宋体" pitchFamily="2" charset="-122"/>
              </a:rPr>
              <a:t>无过程嵌套的静态作用域（</a:t>
            </a:r>
            <a:r>
              <a:rPr lang="en-US" altLang="zh-CN" b="1" smtClean="0"/>
              <a:t>C</a:t>
            </a:r>
            <a:r>
              <a:rPr lang="zh-CN" altLang="en-US" b="1" smtClean="0">
                <a:latin typeface="宋体" pitchFamily="2" charset="-122"/>
              </a:rPr>
              <a:t>语言）</a:t>
            </a:r>
          </a:p>
          <a:p>
            <a:pPr algn="just"/>
            <a:r>
              <a:rPr lang="zh-CN" altLang="en-US" b="1" smtClean="0"/>
              <a:t>有过程嵌套的静态作用域</a:t>
            </a:r>
            <a:r>
              <a:rPr lang="zh-CN" altLang="en-US" b="1" smtClean="0">
                <a:latin typeface="宋体" pitchFamily="2" charset="-122"/>
              </a:rPr>
              <a:t>（</a:t>
            </a:r>
            <a:r>
              <a:rPr lang="en-US" altLang="zh-CN" b="1" smtClean="0"/>
              <a:t>Pascal</a:t>
            </a:r>
            <a:r>
              <a:rPr lang="zh-CN" altLang="en-US" b="1" smtClean="0">
                <a:latin typeface="宋体" pitchFamily="2" charset="-122"/>
              </a:rPr>
              <a:t>语言）</a:t>
            </a:r>
          </a:p>
          <a:p>
            <a:pPr algn="just"/>
            <a:r>
              <a:rPr lang="zh-CN" altLang="en-US" b="1" smtClean="0"/>
              <a:t>动态作用域</a:t>
            </a:r>
            <a:r>
              <a:rPr lang="zh-CN" altLang="en-US" b="1" smtClean="0">
                <a:latin typeface="宋体" pitchFamily="2" charset="-122"/>
              </a:rPr>
              <a:t>（</a:t>
            </a:r>
            <a:r>
              <a:rPr lang="en-US" altLang="zh-CN" b="1" smtClean="0"/>
              <a:t>Lisp</a:t>
            </a:r>
            <a:r>
              <a:rPr lang="zh-CN" altLang="en-US" b="1" smtClean="0">
                <a:latin typeface="宋体" pitchFamily="2" charset="-122"/>
              </a:rPr>
              <a:t>语言）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42745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6.3.1</a:t>
            </a:r>
            <a:r>
              <a:rPr lang="zh-CN" altLang="en-US" b="1" smtClean="0">
                <a:latin typeface="宋体" pitchFamily="2" charset="-122"/>
              </a:rPr>
              <a:t> </a:t>
            </a:r>
            <a:r>
              <a:rPr lang="zh-CN" altLang="en-US" b="1" smtClean="0"/>
              <a:t>无过程嵌套的静态作用域</a:t>
            </a:r>
            <a:endParaRPr lang="zh-CN" altLang="en-US" b="1" smtClean="0">
              <a:latin typeface="宋体" pitchFamily="2" charset="-122"/>
            </a:endParaRPr>
          </a:p>
          <a:p>
            <a:pPr algn="just"/>
            <a:r>
              <a:rPr lang="zh-CN" altLang="en-US" b="1" smtClean="0">
                <a:latin typeface="宋体" pitchFamily="2" charset="-122"/>
              </a:rPr>
              <a:t>过程体中的非局部引用可以直接使用静态确定的地址（非局部数据此时就是全局数据）</a:t>
            </a:r>
          </a:p>
          <a:p>
            <a:pPr algn="just"/>
            <a:r>
              <a:rPr lang="zh-CN" altLang="en-US" b="1" smtClean="0">
                <a:latin typeface="宋体" pitchFamily="2" charset="-122"/>
              </a:rPr>
              <a:t>局部变量在栈顶的活动记录中，可以通过</a:t>
            </a:r>
            <a:r>
              <a:rPr lang="en-US" altLang="zh-CN" b="1" i="1" smtClean="0"/>
              <a:t>base</a:t>
            </a:r>
            <a:r>
              <a:rPr lang="en-US" altLang="zh-CN" b="1" smtClean="0"/>
              <a:t>_</a:t>
            </a:r>
            <a:r>
              <a:rPr lang="en-US" altLang="zh-CN" b="1" i="1" smtClean="0"/>
              <a:t>sp</a:t>
            </a:r>
            <a:r>
              <a:rPr lang="zh-CN" altLang="en-US" b="1" smtClean="0">
                <a:latin typeface="宋体" pitchFamily="2" charset="-122"/>
              </a:rPr>
              <a:t>指针来访问</a:t>
            </a:r>
          </a:p>
          <a:p>
            <a:pPr algn="just"/>
            <a:r>
              <a:rPr lang="zh-CN" altLang="en-US" b="1" smtClean="0">
                <a:latin typeface="宋体" pitchFamily="2" charset="-122"/>
              </a:rPr>
              <a:t>无须深入栈中取数据，无须访问链</a:t>
            </a:r>
          </a:p>
          <a:p>
            <a:pPr algn="just"/>
            <a:r>
              <a:rPr lang="zh-CN" altLang="en-US" b="1" smtClean="0">
                <a:latin typeface="宋体" pitchFamily="2" charset="-122"/>
              </a:rPr>
              <a:t>过程可以作为参数来传递，也可以作为结果来返回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7459">
                                            <p:txEl>
                                              <p:pRg st="2" end="2"/>
                                            </p:txEl>
                                          </p:spTgt>
                                        </p:tgtEl>
                                        <p:attrNameLst>
                                          <p:attrName>style.visibility</p:attrName>
                                        </p:attrNameLst>
                                      </p:cBhvr>
                                      <p:to>
                                        <p:strVal val="visible"/>
                                      </p:to>
                                    </p:set>
                                    <p:animEffect transition="in" filter="box(in)">
                                      <p:cBhvr>
                                        <p:cTn id="7" dur="500"/>
                                        <p:tgtEl>
                                          <p:spTgt spid="14274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7459">
                                            <p:txEl>
                                              <p:pRg st="3" end="3"/>
                                            </p:txEl>
                                          </p:spTgt>
                                        </p:tgtEl>
                                        <p:attrNameLst>
                                          <p:attrName>style.visibility</p:attrName>
                                        </p:attrNameLst>
                                      </p:cBhvr>
                                      <p:to>
                                        <p:strVal val="visible"/>
                                      </p:to>
                                    </p:set>
                                    <p:animEffect transition="in" filter="box(in)">
                                      <p:cBhvr>
                                        <p:cTn id="12" dur="500"/>
                                        <p:tgtEl>
                                          <p:spTgt spid="14274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7459">
                                            <p:txEl>
                                              <p:pRg st="4" end="4"/>
                                            </p:txEl>
                                          </p:spTgt>
                                        </p:tgtEl>
                                        <p:attrNameLst>
                                          <p:attrName>style.visibility</p:attrName>
                                        </p:attrNameLst>
                                      </p:cBhvr>
                                      <p:to>
                                        <p:strVal val="visible"/>
                                      </p:to>
                                    </p:set>
                                    <p:animEffect transition="in" filter="box(in)">
                                      <p:cBhvr>
                                        <p:cTn id="17" dur="500"/>
                                        <p:tgtEl>
                                          <p:spTgt spid="142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61443"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6.3.2</a:t>
            </a:r>
            <a:r>
              <a:rPr lang="zh-CN" altLang="en-US" b="1" smtClean="0">
                <a:latin typeface="宋体" pitchFamily="2" charset="-122"/>
              </a:rPr>
              <a:t> </a:t>
            </a:r>
            <a:r>
              <a:rPr lang="zh-CN" altLang="en-US" b="1" smtClean="0"/>
              <a:t>有过程嵌套的静态作用域</a:t>
            </a:r>
          </a:p>
          <a:p>
            <a:pPr algn="just">
              <a:buFontTx/>
              <a:buNone/>
            </a:pPr>
            <a:endParaRPr lang="en-US" altLang="zh-CN" b="1" smtClean="0"/>
          </a:p>
          <a:p>
            <a:pPr algn="just">
              <a:buFontTx/>
              <a:buNone/>
            </a:pPr>
            <a:r>
              <a:rPr lang="en-US" altLang="zh-CN" b="1" smtClean="0"/>
              <a:t>sort				</a:t>
            </a:r>
          </a:p>
          <a:p>
            <a:pPr algn="just">
              <a:buFontTx/>
              <a:buNone/>
            </a:pPr>
            <a:r>
              <a:rPr lang="en-US" altLang="zh-CN" b="1" smtClean="0"/>
              <a:t>	readarray		</a:t>
            </a:r>
          </a:p>
          <a:p>
            <a:pPr algn="just">
              <a:buFontTx/>
              <a:buNone/>
            </a:pPr>
            <a:r>
              <a:rPr lang="en-US" altLang="zh-CN" b="1" smtClean="0"/>
              <a:t>	exchange		</a:t>
            </a:r>
          </a:p>
          <a:p>
            <a:pPr algn="just">
              <a:buFontTx/>
              <a:buNone/>
            </a:pPr>
            <a:r>
              <a:rPr lang="en-US" altLang="zh-CN" b="1" smtClean="0"/>
              <a:t>	quicksort		</a:t>
            </a:r>
          </a:p>
          <a:p>
            <a:pPr algn="just">
              <a:buFontTx/>
              <a:buNone/>
            </a:pPr>
            <a:r>
              <a:rPr lang="en-US" altLang="zh-CN" b="1" smtClean="0"/>
              <a:t>		partition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7171"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3</a:t>
            </a:r>
            <a:r>
              <a:rPr lang="zh-CN" altLang="en-US" b="1" smtClean="0"/>
              <a:t>、静态概念和动态概念的对应</a:t>
            </a:r>
          </a:p>
          <a:p>
            <a:pPr>
              <a:buFontTx/>
              <a:buNone/>
            </a:pPr>
            <a:r>
              <a:rPr lang="zh-CN" altLang="en-US" b="1" smtClean="0"/>
              <a:t>	</a:t>
            </a:r>
            <a:endParaRPr lang="zh-CN" altLang="en-US" b="1" smtClean="0">
              <a:latin typeface="宋体" pitchFamily="2" charset="-122"/>
            </a:endParaRPr>
          </a:p>
          <a:p>
            <a:pPr>
              <a:buFontTx/>
              <a:buNone/>
            </a:pPr>
            <a:r>
              <a:rPr lang="zh-CN" altLang="en-US" b="1" smtClean="0">
                <a:latin typeface="宋体" pitchFamily="2" charset="-122"/>
              </a:rPr>
              <a:t>	</a:t>
            </a:r>
          </a:p>
        </p:txBody>
      </p:sp>
      <p:graphicFrame>
        <p:nvGraphicFramePr>
          <p:cNvPr id="1251361" name="Group 33"/>
          <p:cNvGraphicFramePr>
            <a:graphicFrameLocks noGrp="1"/>
          </p:cNvGraphicFramePr>
          <p:nvPr/>
        </p:nvGraphicFramePr>
        <p:xfrm>
          <a:off x="533400" y="2667000"/>
          <a:ext cx="7924800" cy="2462214"/>
        </p:xfrm>
        <a:graphic>
          <a:graphicData uri="http://schemas.openxmlformats.org/drawingml/2006/table">
            <a:tbl>
              <a:tblPr/>
              <a:tblGrid>
                <a:gridCol w="3962400"/>
                <a:gridCol w="3962400"/>
              </a:tblGrid>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静</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概</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念</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动</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对</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应</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过程的定义</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过程的活动</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7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435651"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6.3.2</a:t>
            </a:r>
            <a:r>
              <a:rPr lang="zh-CN" altLang="en-US" b="1" smtClean="0">
                <a:latin typeface="宋体" pitchFamily="2" charset="-122"/>
              </a:rPr>
              <a:t> </a:t>
            </a:r>
            <a:r>
              <a:rPr lang="zh-CN" altLang="en-US" b="1" smtClean="0"/>
              <a:t>有过程嵌套的静态作用域</a:t>
            </a:r>
          </a:p>
          <a:p>
            <a:pPr algn="just"/>
            <a:r>
              <a:rPr lang="zh-CN" altLang="en-US" b="1" smtClean="0">
                <a:latin typeface="宋体" pitchFamily="2" charset="-122"/>
              </a:rPr>
              <a:t>过程</a:t>
            </a:r>
            <a:r>
              <a:rPr lang="zh-CN" altLang="en-US" b="1" smtClean="0"/>
              <a:t>嵌套深度</a:t>
            </a:r>
            <a:endParaRPr lang="en-US" altLang="zh-CN" b="1" smtClean="0"/>
          </a:p>
          <a:p>
            <a:pPr algn="just">
              <a:buFontTx/>
              <a:buNone/>
            </a:pPr>
            <a:r>
              <a:rPr lang="en-US" altLang="zh-CN" b="1" smtClean="0"/>
              <a:t>sort				1</a:t>
            </a:r>
          </a:p>
          <a:p>
            <a:pPr algn="just">
              <a:buFontTx/>
              <a:buNone/>
            </a:pPr>
            <a:r>
              <a:rPr lang="en-US" altLang="zh-CN" b="1" smtClean="0"/>
              <a:t>	readarray		2</a:t>
            </a:r>
          </a:p>
          <a:p>
            <a:pPr algn="just">
              <a:buFontTx/>
              <a:buNone/>
            </a:pPr>
            <a:r>
              <a:rPr lang="en-US" altLang="zh-CN" b="1" smtClean="0"/>
              <a:t>	exchange		2</a:t>
            </a:r>
          </a:p>
          <a:p>
            <a:pPr algn="just">
              <a:buFontTx/>
              <a:buNone/>
            </a:pPr>
            <a:r>
              <a:rPr lang="en-US" altLang="zh-CN" b="1" smtClean="0"/>
              <a:t>	quicksort		2</a:t>
            </a:r>
          </a:p>
          <a:p>
            <a:pPr algn="just">
              <a:buFontTx/>
              <a:buNone/>
            </a:pPr>
            <a:r>
              <a:rPr lang="en-US" altLang="zh-CN" b="1" smtClean="0"/>
              <a:t>		partition		3</a:t>
            </a:r>
          </a:p>
          <a:p>
            <a:pPr algn="just"/>
            <a:r>
              <a:rPr lang="zh-CN" altLang="en-US" b="1" smtClean="0">
                <a:latin typeface="宋体" pitchFamily="2" charset="-122"/>
              </a:rPr>
              <a:t>变量的嵌套深度：它的声明所在过程的嵌套</a:t>
            </a:r>
          </a:p>
          <a:p>
            <a:pPr algn="just">
              <a:buFontTx/>
              <a:buNone/>
            </a:pPr>
            <a:r>
              <a:rPr lang="zh-CN" altLang="en-US" b="1" smtClean="0">
                <a:latin typeface="宋体" pitchFamily="2" charset="-122"/>
              </a:rPr>
              <a:t>深度作为该名字的嵌套深度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35651">
                                            <p:txEl>
                                              <p:pRg st="7" end="7"/>
                                            </p:txEl>
                                          </p:spTgt>
                                        </p:tgtEl>
                                        <p:attrNameLst>
                                          <p:attrName>style.visibility</p:attrName>
                                        </p:attrNameLst>
                                      </p:cBhvr>
                                      <p:to>
                                        <p:strVal val="visible"/>
                                      </p:to>
                                    </p:set>
                                    <p:animEffect transition="in" filter="box(in)">
                                      <p:cBhvr>
                                        <p:cTn id="7" dur="500"/>
                                        <p:tgtEl>
                                          <p:spTgt spid="1435651">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35651">
                                            <p:txEl>
                                              <p:pRg st="8" end="8"/>
                                            </p:txEl>
                                          </p:spTgt>
                                        </p:tgtEl>
                                        <p:attrNameLst>
                                          <p:attrName>style.visibility</p:attrName>
                                        </p:attrNameLst>
                                      </p:cBhvr>
                                      <p:to>
                                        <p:strVal val="visible"/>
                                      </p:to>
                                    </p:set>
                                    <p:animEffect transition="in" filter="box(in)">
                                      <p:cBhvr>
                                        <p:cTn id="10" dur="500"/>
                                        <p:tgtEl>
                                          <p:spTgt spid="1435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109"/>
          <p:cNvSpPr>
            <a:spLocks noGrp="1" noChangeArrowheads="1"/>
          </p:cNvSpPr>
          <p:nvPr>
            <p:ph type="title"/>
          </p:nvPr>
        </p:nvSpPr>
        <p:spPr>
          <a:xfrm>
            <a:off x="152400" y="228600"/>
            <a:ext cx="8839200" cy="1143000"/>
          </a:xfrm>
          <a:noFill/>
        </p:spPr>
        <p:txBody>
          <a:bodyPr/>
          <a:lstStyle/>
          <a:p>
            <a:r>
              <a:rPr lang="zh-CN" altLang="en-US" b="1" smtClean="0"/>
              <a:t>6.3  非局部名字的访问</a:t>
            </a:r>
          </a:p>
        </p:txBody>
      </p:sp>
      <p:sp>
        <p:nvSpPr>
          <p:cNvPr id="63490"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访问链</a:t>
            </a:r>
          </a:p>
          <a:p>
            <a:pPr lvl="1" algn="just"/>
            <a:r>
              <a:rPr lang="zh-CN" altLang="en-US" b="1" smtClean="0">
                <a:latin typeface="宋体" pitchFamily="2" charset="-122"/>
              </a:rPr>
              <a:t>用来寻找非局部</a:t>
            </a:r>
          </a:p>
          <a:p>
            <a:pPr lvl="1" algn="just">
              <a:buFontTx/>
              <a:buNone/>
            </a:pPr>
            <a:r>
              <a:rPr lang="zh-CN" altLang="en-US" b="1" smtClean="0">
                <a:latin typeface="宋体" pitchFamily="2" charset="-122"/>
              </a:rPr>
              <a:t>名字的存储单元</a:t>
            </a:r>
          </a:p>
        </p:txBody>
      </p:sp>
      <p:grpSp>
        <p:nvGrpSpPr>
          <p:cNvPr id="63491" name="Group 107"/>
          <p:cNvGrpSpPr>
            <a:grpSpLocks/>
          </p:cNvGrpSpPr>
          <p:nvPr/>
        </p:nvGrpSpPr>
        <p:grpSpPr bwMode="auto">
          <a:xfrm>
            <a:off x="385763" y="1403350"/>
            <a:ext cx="8529637" cy="5334000"/>
            <a:chOff x="243" y="960"/>
            <a:chExt cx="5373" cy="3360"/>
          </a:xfrm>
        </p:grpSpPr>
        <p:grpSp>
          <p:nvGrpSpPr>
            <p:cNvPr id="63493" name="Group 103"/>
            <p:cNvGrpSpPr>
              <a:grpSpLocks/>
            </p:cNvGrpSpPr>
            <p:nvPr/>
          </p:nvGrpSpPr>
          <p:grpSpPr bwMode="auto">
            <a:xfrm>
              <a:off x="243" y="2897"/>
              <a:ext cx="955" cy="1392"/>
              <a:chOff x="243" y="2897"/>
              <a:chExt cx="955" cy="1392"/>
            </a:xfrm>
          </p:grpSpPr>
          <p:sp>
            <p:nvSpPr>
              <p:cNvPr id="63578" name="Rectangle 5"/>
              <p:cNvSpPr>
                <a:spLocks noChangeArrowheads="1"/>
              </p:cNvSpPr>
              <p:nvPr/>
            </p:nvSpPr>
            <p:spPr bwMode="auto">
              <a:xfrm flipV="1">
                <a:off x="252" y="3603"/>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9" name="Line 6"/>
              <p:cNvSpPr>
                <a:spLocks noChangeShapeType="1"/>
              </p:cNvSpPr>
              <p:nvPr/>
            </p:nvSpPr>
            <p:spPr bwMode="auto">
              <a:xfrm flipV="1">
                <a:off x="260" y="4248"/>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0" name="Line 7"/>
              <p:cNvSpPr>
                <a:spLocks noChangeShapeType="1"/>
              </p:cNvSpPr>
              <p:nvPr/>
            </p:nvSpPr>
            <p:spPr bwMode="auto">
              <a:xfrm>
                <a:off x="271" y="4033"/>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1" name="Line 8"/>
              <p:cNvSpPr>
                <a:spLocks noChangeShapeType="1"/>
              </p:cNvSpPr>
              <p:nvPr/>
            </p:nvSpPr>
            <p:spPr bwMode="auto">
              <a:xfrm>
                <a:off x="271" y="3818"/>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2" name="Rectangle 9"/>
              <p:cNvSpPr>
                <a:spLocks noChangeArrowheads="1"/>
              </p:cNvSpPr>
              <p:nvPr/>
            </p:nvSpPr>
            <p:spPr bwMode="auto">
              <a:xfrm>
                <a:off x="251" y="402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3583" name="Rectangle 10"/>
              <p:cNvSpPr>
                <a:spLocks noChangeArrowheads="1"/>
              </p:cNvSpPr>
              <p:nvPr/>
            </p:nvSpPr>
            <p:spPr bwMode="auto">
              <a:xfrm>
                <a:off x="251" y="359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3584" name="Rectangle 11"/>
              <p:cNvSpPr>
                <a:spLocks noChangeArrowheads="1"/>
              </p:cNvSpPr>
              <p:nvPr/>
            </p:nvSpPr>
            <p:spPr bwMode="auto">
              <a:xfrm flipV="1">
                <a:off x="252" y="293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5" name="Line 12"/>
              <p:cNvSpPr>
                <a:spLocks noChangeShapeType="1"/>
              </p:cNvSpPr>
              <p:nvPr/>
            </p:nvSpPr>
            <p:spPr bwMode="auto">
              <a:xfrm>
                <a:off x="270" y="336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6" name="Line 13"/>
              <p:cNvSpPr>
                <a:spLocks noChangeShapeType="1"/>
              </p:cNvSpPr>
              <p:nvPr/>
            </p:nvSpPr>
            <p:spPr bwMode="auto">
              <a:xfrm>
                <a:off x="270" y="315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7" name="Rectangle 14"/>
              <p:cNvSpPr>
                <a:spLocks noChangeArrowheads="1"/>
              </p:cNvSpPr>
              <p:nvPr/>
            </p:nvSpPr>
            <p:spPr bwMode="auto">
              <a:xfrm>
                <a:off x="243" y="332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3588" name="Rectangle 15"/>
              <p:cNvSpPr>
                <a:spLocks noChangeArrowheads="1"/>
              </p:cNvSpPr>
              <p:nvPr/>
            </p:nvSpPr>
            <p:spPr bwMode="auto">
              <a:xfrm>
                <a:off x="243" y="2897"/>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89" name="Rectangle 16"/>
              <p:cNvSpPr>
                <a:spLocks noChangeArrowheads="1"/>
              </p:cNvSpPr>
              <p:nvPr/>
            </p:nvSpPr>
            <p:spPr bwMode="auto">
              <a:xfrm>
                <a:off x="272" y="3124"/>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90" name="Freeform 17"/>
              <p:cNvSpPr>
                <a:spLocks/>
              </p:cNvSpPr>
              <p:nvPr/>
            </p:nvSpPr>
            <p:spPr bwMode="auto">
              <a:xfrm flipV="1">
                <a:off x="955" y="3286"/>
                <a:ext cx="243" cy="645"/>
              </a:xfrm>
              <a:custGeom>
                <a:avLst/>
                <a:gdLst>
                  <a:gd name="T0" fmla="*/ 0 w 367"/>
                  <a:gd name="T1" fmla="*/ 645 h 945"/>
                  <a:gd name="T2" fmla="*/ 199 w 367"/>
                  <a:gd name="T3" fmla="*/ 563 h 945"/>
                  <a:gd name="T4" fmla="*/ 228 w 367"/>
                  <a:gd name="T5" fmla="*/ 399 h 945"/>
                  <a:gd name="T6" fmla="*/ 219 w 367"/>
                  <a:gd name="T7" fmla="*/ 133 h 945"/>
                  <a:gd name="T8" fmla="*/ 79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4" name="Group 104"/>
            <p:cNvGrpSpPr>
              <a:grpSpLocks/>
            </p:cNvGrpSpPr>
            <p:nvPr/>
          </p:nvGrpSpPr>
          <p:grpSpPr bwMode="auto">
            <a:xfrm>
              <a:off x="1421" y="2271"/>
              <a:ext cx="1176" cy="2029"/>
              <a:chOff x="1421" y="2271"/>
              <a:chExt cx="1176" cy="2029"/>
            </a:xfrm>
          </p:grpSpPr>
          <p:sp>
            <p:nvSpPr>
              <p:cNvPr id="63558" name="Rectangle 19"/>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9" name="Line 20"/>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0" name="Line 21"/>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1" name="Line 22"/>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2" name="Rectangle 23"/>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3563" name="Rectangle 24"/>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3564" name="Rectangle 25"/>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5" name="Line 26"/>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6" name="Line 27"/>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7" name="Rectangle 28"/>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3568" name="Rectangle 29"/>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69" name="Rectangle 30"/>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70" name="Rectangle 31"/>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1" name="Line 32"/>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2" name="Line 33"/>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3" name="Rectangle 34"/>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3574" name="Rectangle 35"/>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75" name="Rectangle 36"/>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76" name="Freeform 37"/>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7" name="Freeform 38"/>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5" name="Group 105"/>
            <p:cNvGrpSpPr>
              <a:grpSpLocks/>
            </p:cNvGrpSpPr>
            <p:nvPr/>
          </p:nvGrpSpPr>
          <p:grpSpPr bwMode="auto">
            <a:xfrm>
              <a:off x="2769" y="1593"/>
              <a:ext cx="1177" cy="2717"/>
              <a:chOff x="2769" y="1593"/>
              <a:chExt cx="1177" cy="2717"/>
            </a:xfrm>
          </p:grpSpPr>
          <p:sp>
            <p:nvSpPr>
              <p:cNvPr id="63531" name="Rectangle 40"/>
              <p:cNvSpPr>
                <a:spLocks noChangeArrowheads="1"/>
              </p:cNvSpPr>
              <p:nvPr/>
            </p:nvSpPr>
            <p:spPr bwMode="auto">
              <a:xfrm flipV="1">
                <a:off x="2781" y="362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2" name="Line 41"/>
              <p:cNvSpPr>
                <a:spLocks noChangeShapeType="1"/>
              </p:cNvSpPr>
              <p:nvPr/>
            </p:nvSpPr>
            <p:spPr bwMode="auto">
              <a:xfrm flipV="1">
                <a:off x="2789" y="426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3" name="Line 42"/>
              <p:cNvSpPr>
                <a:spLocks noChangeShapeType="1"/>
              </p:cNvSpPr>
              <p:nvPr/>
            </p:nvSpPr>
            <p:spPr bwMode="auto">
              <a:xfrm>
                <a:off x="2800" y="405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4" name="Line 43"/>
              <p:cNvSpPr>
                <a:spLocks noChangeShapeType="1"/>
              </p:cNvSpPr>
              <p:nvPr/>
            </p:nvSpPr>
            <p:spPr bwMode="auto">
              <a:xfrm>
                <a:off x="2800" y="383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Rectangle 44"/>
              <p:cNvSpPr>
                <a:spLocks noChangeArrowheads="1"/>
              </p:cNvSpPr>
              <p:nvPr/>
            </p:nvSpPr>
            <p:spPr bwMode="auto">
              <a:xfrm>
                <a:off x="2780" y="404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3536" name="Rectangle 45"/>
              <p:cNvSpPr>
                <a:spLocks noChangeArrowheads="1"/>
              </p:cNvSpPr>
              <p:nvPr/>
            </p:nvSpPr>
            <p:spPr bwMode="auto">
              <a:xfrm>
                <a:off x="2780" y="361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3537" name="Rectangle 46"/>
              <p:cNvSpPr>
                <a:spLocks noChangeArrowheads="1"/>
              </p:cNvSpPr>
              <p:nvPr/>
            </p:nvSpPr>
            <p:spPr bwMode="auto">
              <a:xfrm flipV="1">
                <a:off x="2781" y="2293"/>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8" name="Line 47"/>
              <p:cNvSpPr>
                <a:spLocks noChangeShapeType="1"/>
              </p:cNvSpPr>
              <p:nvPr/>
            </p:nvSpPr>
            <p:spPr bwMode="auto">
              <a:xfrm>
                <a:off x="2799" y="272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Line 48"/>
              <p:cNvSpPr>
                <a:spLocks noChangeShapeType="1"/>
              </p:cNvSpPr>
              <p:nvPr/>
            </p:nvSpPr>
            <p:spPr bwMode="auto">
              <a:xfrm>
                <a:off x="2799" y="250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0" name="Rectangle 49"/>
              <p:cNvSpPr>
                <a:spLocks noChangeArrowheads="1"/>
              </p:cNvSpPr>
              <p:nvPr/>
            </p:nvSpPr>
            <p:spPr bwMode="auto">
              <a:xfrm>
                <a:off x="2789" y="271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3541" name="Rectangle 50"/>
              <p:cNvSpPr>
                <a:spLocks noChangeArrowheads="1"/>
              </p:cNvSpPr>
              <p:nvPr/>
            </p:nvSpPr>
            <p:spPr bwMode="auto">
              <a:xfrm>
                <a:off x="2769" y="228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42" name="Rectangle 51"/>
              <p:cNvSpPr>
                <a:spLocks noChangeArrowheads="1"/>
              </p:cNvSpPr>
              <p:nvPr/>
            </p:nvSpPr>
            <p:spPr bwMode="auto">
              <a:xfrm>
                <a:off x="2799" y="248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43" name="Rectangle 52"/>
              <p:cNvSpPr>
                <a:spLocks noChangeArrowheads="1"/>
              </p:cNvSpPr>
              <p:nvPr/>
            </p:nvSpPr>
            <p:spPr bwMode="auto">
              <a:xfrm flipV="1">
                <a:off x="2782" y="2958"/>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4" name="Line 53"/>
              <p:cNvSpPr>
                <a:spLocks noChangeShapeType="1"/>
              </p:cNvSpPr>
              <p:nvPr/>
            </p:nvSpPr>
            <p:spPr bwMode="auto">
              <a:xfrm>
                <a:off x="2800" y="338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5" name="Line 54"/>
              <p:cNvSpPr>
                <a:spLocks noChangeShapeType="1"/>
              </p:cNvSpPr>
              <p:nvPr/>
            </p:nvSpPr>
            <p:spPr bwMode="auto">
              <a:xfrm>
                <a:off x="2800" y="317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Rectangle 55"/>
              <p:cNvSpPr>
                <a:spLocks noChangeArrowheads="1"/>
              </p:cNvSpPr>
              <p:nvPr/>
            </p:nvSpPr>
            <p:spPr bwMode="auto">
              <a:xfrm>
                <a:off x="2790" y="33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3547" name="Rectangle 56"/>
              <p:cNvSpPr>
                <a:spLocks noChangeArrowheads="1"/>
              </p:cNvSpPr>
              <p:nvPr/>
            </p:nvSpPr>
            <p:spPr bwMode="auto">
              <a:xfrm>
                <a:off x="2770" y="2946"/>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48" name="Rectangle 57"/>
              <p:cNvSpPr>
                <a:spLocks noChangeArrowheads="1"/>
              </p:cNvSpPr>
              <p:nvPr/>
            </p:nvSpPr>
            <p:spPr bwMode="auto">
              <a:xfrm>
                <a:off x="2800" y="3151"/>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49" name="Freeform 58"/>
              <p:cNvSpPr>
                <a:spLocks/>
              </p:cNvSpPr>
              <p:nvPr/>
            </p:nvSpPr>
            <p:spPr bwMode="auto">
              <a:xfrm flipV="1">
                <a:off x="3494" y="325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9"/>
              <p:cNvSpPr>
                <a:spLocks/>
              </p:cNvSpPr>
              <p:nvPr/>
            </p:nvSpPr>
            <p:spPr bwMode="auto">
              <a:xfrm flipV="1">
                <a:off x="3483" y="2610"/>
                <a:ext cx="463" cy="1352"/>
              </a:xfrm>
              <a:custGeom>
                <a:avLst/>
                <a:gdLst>
                  <a:gd name="T0" fmla="*/ 0 w 700"/>
                  <a:gd name="T1" fmla="*/ 1352 h 1980"/>
                  <a:gd name="T2" fmla="*/ 278 w 700"/>
                  <a:gd name="T3" fmla="*/ 1219 h 1980"/>
                  <a:gd name="T4" fmla="*/ 437 w 700"/>
                  <a:gd name="T5" fmla="*/ 850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Rectangle 60"/>
              <p:cNvSpPr>
                <a:spLocks noChangeArrowheads="1"/>
              </p:cNvSpPr>
              <p:nvPr/>
            </p:nvSpPr>
            <p:spPr bwMode="auto">
              <a:xfrm flipV="1">
                <a:off x="2782" y="162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Line 61"/>
              <p:cNvSpPr>
                <a:spLocks noChangeShapeType="1"/>
              </p:cNvSpPr>
              <p:nvPr/>
            </p:nvSpPr>
            <p:spPr bwMode="auto">
              <a:xfrm>
                <a:off x="2800" y="205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3" name="Line 62"/>
              <p:cNvSpPr>
                <a:spLocks noChangeShapeType="1"/>
              </p:cNvSpPr>
              <p:nvPr/>
            </p:nvSpPr>
            <p:spPr bwMode="auto">
              <a:xfrm>
                <a:off x="2800" y="184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4" name="Rectangle 63"/>
              <p:cNvSpPr>
                <a:spLocks noChangeArrowheads="1"/>
              </p:cNvSpPr>
              <p:nvPr/>
            </p:nvSpPr>
            <p:spPr bwMode="auto">
              <a:xfrm>
                <a:off x="2790" y="204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63555" name="Rectangle 64"/>
              <p:cNvSpPr>
                <a:spLocks noChangeArrowheads="1"/>
              </p:cNvSpPr>
              <p:nvPr/>
            </p:nvSpPr>
            <p:spPr bwMode="auto">
              <a:xfrm>
                <a:off x="2770" y="1593"/>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63556" name="Rectangle 65"/>
              <p:cNvSpPr>
                <a:spLocks noChangeArrowheads="1"/>
              </p:cNvSpPr>
              <p:nvPr/>
            </p:nvSpPr>
            <p:spPr bwMode="auto">
              <a:xfrm>
                <a:off x="2800" y="1820"/>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57" name="Freeform 66"/>
              <p:cNvSpPr>
                <a:spLocks/>
              </p:cNvSpPr>
              <p:nvPr/>
            </p:nvSpPr>
            <p:spPr bwMode="auto">
              <a:xfrm flipV="1">
                <a:off x="3494" y="1934"/>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6" name="Group 106"/>
            <p:cNvGrpSpPr>
              <a:grpSpLocks/>
            </p:cNvGrpSpPr>
            <p:nvPr/>
          </p:nvGrpSpPr>
          <p:grpSpPr bwMode="auto">
            <a:xfrm>
              <a:off x="4187" y="960"/>
              <a:ext cx="1429" cy="3360"/>
              <a:chOff x="4187" y="960"/>
              <a:chExt cx="1429" cy="3360"/>
            </a:xfrm>
          </p:grpSpPr>
          <p:sp>
            <p:nvSpPr>
              <p:cNvPr id="63497" name="Rectangle 68"/>
              <p:cNvSpPr>
                <a:spLocks noChangeArrowheads="1"/>
              </p:cNvSpPr>
              <p:nvPr/>
            </p:nvSpPr>
            <p:spPr bwMode="auto">
              <a:xfrm flipV="1">
                <a:off x="4199" y="97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8" name="Line 69"/>
              <p:cNvSpPr>
                <a:spLocks noChangeShapeType="1"/>
              </p:cNvSpPr>
              <p:nvPr/>
            </p:nvSpPr>
            <p:spPr bwMode="auto">
              <a:xfrm>
                <a:off x="4217" y="14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70"/>
              <p:cNvSpPr>
                <a:spLocks noChangeShapeType="1"/>
              </p:cNvSpPr>
              <p:nvPr/>
            </p:nvSpPr>
            <p:spPr bwMode="auto">
              <a:xfrm>
                <a:off x="4217" y="118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Rectangle 71"/>
              <p:cNvSpPr>
                <a:spLocks noChangeArrowheads="1"/>
              </p:cNvSpPr>
              <p:nvPr/>
            </p:nvSpPr>
            <p:spPr bwMode="auto">
              <a:xfrm>
                <a:off x="4207" y="1390"/>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e (1, 3)</a:t>
                </a:r>
              </a:p>
            </p:txBody>
          </p:sp>
          <p:sp>
            <p:nvSpPr>
              <p:cNvPr id="63501" name="Rectangle 72"/>
              <p:cNvSpPr>
                <a:spLocks noChangeArrowheads="1"/>
              </p:cNvSpPr>
              <p:nvPr/>
            </p:nvSpPr>
            <p:spPr bwMode="auto">
              <a:xfrm flipV="1">
                <a:off x="4187" y="96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rot="10800000" tIns="10800" bIns="10800"/>
              <a:lstStyle/>
              <a:p>
                <a:pPr algn="ctr"/>
                <a:endParaRPr lang="zh-CN" altLang="en-US" sz="1000" b="0"/>
              </a:p>
            </p:txBody>
          </p:sp>
          <p:sp>
            <p:nvSpPr>
              <p:cNvPr id="63502" name="Rectangle 73"/>
              <p:cNvSpPr>
                <a:spLocks noChangeArrowheads="1"/>
              </p:cNvSpPr>
              <p:nvPr/>
            </p:nvSpPr>
            <p:spPr bwMode="auto">
              <a:xfrm>
                <a:off x="4217" y="116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03" name="Rectangle 74"/>
              <p:cNvSpPr>
                <a:spLocks noChangeArrowheads="1"/>
              </p:cNvSpPr>
              <p:nvPr/>
            </p:nvSpPr>
            <p:spPr bwMode="auto">
              <a:xfrm flipV="1">
                <a:off x="4200" y="363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4" name="Line 75"/>
              <p:cNvSpPr>
                <a:spLocks noChangeShapeType="1"/>
              </p:cNvSpPr>
              <p:nvPr/>
            </p:nvSpPr>
            <p:spPr bwMode="auto">
              <a:xfrm flipV="1">
                <a:off x="4208" y="427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76"/>
              <p:cNvSpPr>
                <a:spLocks noChangeShapeType="1"/>
              </p:cNvSpPr>
              <p:nvPr/>
            </p:nvSpPr>
            <p:spPr bwMode="auto">
              <a:xfrm>
                <a:off x="4219" y="406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77"/>
              <p:cNvSpPr>
                <a:spLocks noChangeShapeType="1"/>
              </p:cNvSpPr>
              <p:nvPr/>
            </p:nvSpPr>
            <p:spPr bwMode="auto">
              <a:xfrm>
                <a:off x="4219" y="384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78"/>
              <p:cNvSpPr>
                <a:spLocks noChangeArrowheads="1"/>
              </p:cNvSpPr>
              <p:nvPr/>
            </p:nvSpPr>
            <p:spPr bwMode="auto">
              <a:xfrm>
                <a:off x="4199" y="405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3508" name="Rectangle 79"/>
              <p:cNvSpPr>
                <a:spLocks noChangeArrowheads="1"/>
              </p:cNvSpPr>
              <p:nvPr/>
            </p:nvSpPr>
            <p:spPr bwMode="auto">
              <a:xfrm>
                <a:off x="4199" y="362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3509" name="Rectangle 80"/>
              <p:cNvSpPr>
                <a:spLocks noChangeArrowheads="1"/>
              </p:cNvSpPr>
              <p:nvPr/>
            </p:nvSpPr>
            <p:spPr bwMode="auto">
              <a:xfrm flipV="1">
                <a:off x="4200" y="230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0" name="Line 81"/>
              <p:cNvSpPr>
                <a:spLocks noChangeShapeType="1"/>
              </p:cNvSpPr>
              <p:nvPr/>
            </p:nvSpPr>
            <p:spPr bwMode="auto">
              <a:xfrm>
                <a:off x="4218" y="273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82"/>
              <p:cNvSpPr>
                <a:spLocks noChangeShapeType="1"/>
              </p:cNvSpPr>
              <p:nvPr/>
            </p:nvSpPr>
            <p:spPr bwMode="auto">
              <a:xfrm>
                <a:off x="4218" y="251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Rectangle 83"/>
              <p:cNvSpPr>
                <a:spLocks noChangeArrowheads="1"/>
              </p:cNvSpPr>
              <p:nvPr/>
            </p:nvSpPr>
            <p:spPr bwMode="auto">
              <a:xfrm>
                <a:off x="4208" y="272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3513" name="Rectangle 84"/>
              <p:cNvSpPr>
                <a:spLocks noChangeArrowheads="1"/>
              </p:cNvSpPr>
              <p:nvPr/>
            </p:nvSpPr>
            <p:spPr bwMode="auto">
              <a:xfrm>
                <a:off x="4188" y="229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14" name="Rectangle 85"/>
              <p:cNvSpPr>
                <a:spLocks noChangeArrowheads="1"/>
              </p:cNvSpPr>
              <p:nvPr/>
            </p:nvSpPr>
            <p:spPr bwMode="auto">
              <a:xfrm>
                <a:off x="4218" y="249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15" name="Rectangle 86"/>
              <p:cNvSpPr>
                <a:spLocks noChangeArrowheads="1"/>
              </p:cNvSpPr>
              <p:nvPr/>
            </p:nvSpPr>
            <p:spPr bwMode="auto">
              <a:xfrm flipV="1">
                <a:off x="4202" y="296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6" name="Line 87"/>
              <p:cNvSpPr>
                <a:spLocks noChangeShapeType="1"/>
              </p:cNvSpPr>
              <p:nvPr/>
            </p:nvSpPr>
            <p:spPr bwMode="auto">
              <a:xfrm>
                <a:off x="4220" y="33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7" name="Line 88"/>
              <p:cNvSpPr>
                <a:spLocks noChangeShapeType="1"/>
              </p:cNvSpPr>
              <p:nvPr/>
            </p:nvSpPr>
            <p:spPr bwMode="auto">
              <a:xfrm>
                <a:off x="4220" y="318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8" name="Rectangle 89"/>
              <p:cNvSpPr>
                <a:spLocks noChangeArrowheads="1"/>
              </p:cNvSpPr>
              <p:nvPr/>
            </p:nvSpPr>
            <p:spPr bwMode="auto">
              <a:xfrm>
                <a:off x="4210" y="338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3519" name="Rectangle 90"/>
              <p:cNvSpPr>
                <a:spLocks noChangeArrowheads="1"/>
              </p:cNvSpPr>
              <p:nvPr/>
            </p:nvSpPr>
            <p:spPr bwMode="auto">
              <a:xfrm>
                <a:off x="4190" y="295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3520" name="Rectangle 91"/>
              <p:cNvSpPr>
                <a:spLocks noChangeArrowheads="1"/>
              </p:cNvSpPr>
              <p:nvPr/>
            </p:nvSpPr>
            <p:spPr bwMode="auto">
              <a:xfrm>
                <a:off x="4220" y="316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21" name="Freeform 92"/>
              <p:cNvSpPr>
                <a:spLocks/>
              </p:cNvSpPr>
              <p:nvPr/>
            </p:nvSpPr>
            <p:spPr bwMode="auto">
              <a:xfrm flipV="1">
                <a:off x="4913" y="326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2" name="Freeform 93"/>
              <p:cNvSpPr>
                <a:spLocks/>
              </p:cNvSpPr>
              <p:nvPr/>
            </p:nvSpPr>
            <p:spPr bwMode="auto">
              <a:xfrm flipV="1">
                <a:off x="4902" y="2621"/>
                <a:ext cx="463" cy="1351"/>
              </a:xfrm>
              <a:custGeom>
                <a:avLst/>
                <a:gdLst>
                  <a:gd name="T0" fmla="*/ 0 w 700"/>
                  <a:gd name="T1" fmla="*/ 1351 h 1980"/>
                  <a:gd name="T2" fmla="*/ 278 w 700"/>
                  <a:gd name="T3" fmla="*/ 1218 h 1980"/>
                  <a:gd name="T4" fmla="*/ 437 w 700"/>
                  <a:gd name="T5" fmla="*/ 849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3" name="Rectangle 94"/>
              <p:cNvSpPr>
                <a:spLocks noChangeArrowheads="1"/>
              </p:cNvSpPr>
              <p:nvPr/>
            </p:nvSpPr>
            <p:spPr bwMode="auto">
              <a:xfrm flipV="1">
                <a:off x="4202" y="163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4" name="Line 95"/>
              <p:cNvSpPr>
                <a:spLocks noChangeShapeType="1"/>
              </p:cNvSpPr>
              <p:nvPr/>
            </p:nvSpPr>
            <p:spPr bwMode="auto">
              <a:xfrm>
                <a:off x="4220" y="20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Line 96"/>
              <p:cNvSpPr>
                <a:spLocks noChangeShapeType="1"/>
              </p:cNvSpPr>
              <p:nvPr/>
            </p:nvSpPr>
            <p:spPr bwMode="auto">
              <a:xfrm>
                <a:off x="4220" y="185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Rectangle 97"/>
              <p:cNvSpPr>
                <a:spLocks noChangeArrowheads="1"/>
              </p:cNvSpPr>
              <p:nvPr/>
            </p:nvSpPr>
            <p:spPr bwMode="auto">
              <a:xfrm>
                <a:off x="4210" y="2055"/>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63527" name="Rectangle 98"/>
              <p:cNvSpPr>
                <a:spLocks noChangeArrowheads="1"/>
              </p:cNvSpPr>
              <p:nvPr/>
            </p:nvSpPr>
            <p:spPr bwMode="auto">
              <a:xfrm>
                <a:off x="4190" y="162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63528" name="Rectangle 99"/>
              <p:cNvSpPr>
                <a:spLocks noChangeArrowheads="1"/>
              </p:cNvSpPr>
              <p:nvPr/>
            </p:nvSpPr>
            <p:spPr bwMode="auto">
              <a:xfrm>
                <a:off x="4220" y="183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3529" name="Freeform 100"/>
              <p:cNvSpPr>
                <a:spLocks/>
              </p:cNvSpPr>
              <p:nvPr/>
            </p:nvSpPr>
            <p:spPr bwMode="auto">
              <a:xfrm flipV="1">
                <a:off x="4913" y="1945"/>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0" name="Freeform 101"/>
              <p:cNvSpPr>
                <a:spLocks/>
              </p:cNvSpPr>
              <p:nvPr/>
            </p:nvSpPr>
            <p:spPr bwMode="auto">
              <a:xfrm flipV="1">
                <a:off x="4882" y="1300"/>
                <a:ext cx="734" cy="2703"/>
              </a:xfrm>
              <a:custGeom>
                <a:avLst/>
                <a:gdLst>
                  <a:gd name="T0" fmla="*/ 0 w 1110"/>
                  <a:gd name="T1" fmla="*/ 2703 h 3960"/>
                  <a:gd name="T2" fmla="*/ 407 w 1110"/>
                  <a:gd name="T3" fmla="*/ 2508 h 3960"/>
                  <a:gd name="T4" fmla="*/ 635 w 1110"/>
                  <a:gd name="T5" fmla="*/ 2191 h 3960"/>
                  <a:gd name="T6" fmla="*/ 684 w 1110"/>
                  <a:gd name="T7" fmla="*/ 1689 h 3960"/>
                  <a:gd name="T8" fmla="*/ 635 w 1110"/>
                  <a:gd name="T9" fmla="*/ 399 h 3960"/>
                  <a:gd name="T10" fmla="*/ 89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64515"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访问非局部名字的存储单元</a:t>
            </a:r>
          </a:p>
          <a:p>
            <a:pPr lvl="1" algn="just">
              <a:buFontTx/>
              <a:buNone/>
            </a:pPr>
            <a:r>
              <a:rPr lang="zh-CN" altLang="en-US" b="1" smtClean="0"/>
              <a:t>   假定过程</a:t>
            </a:r>
            <a:r>
              <a:rPr lang="en-US" altLang="zh-CN" b="1" smtClean="0"/>
              <a:t>p</a:t>
            </a:r>
            <a:r>
              <a:rPr lang="zh-CN" altLang="en-US" b="1" smtClean="0"/>
              <a:t>的嵌套深度为</a:t>
            </a:r>
            <a:r>
              <a:rPr lang="en-US" altLang="zh-CN" b="1" i="1" smtClean="0"/>
              <a:t>n</a:t>
            </a:r>
            <a:r>
              <a:rPr lang="en-US" altLang="zh-CN" b="1" i="1" baseline="-30000" smtClean="0"/>
              <a:t>p</a:t>
            </a:r>
            <a:r>
              <a:rPr lang="en-US" altLang="zh-CN" b="1" smtClean="0"/>
              <a:t>，</a:t>
            </a:r>
            <a:r>
              <a:rPr lang="zh-CN" altLang="en-US" b="1" smtClean="0"/>
              <a:t>它引用嵌套深度为</a:t>
            </a:r>
            <a:r>
              <a:rPr lang="en-US" altLang="zh-CN" b="1" i="1" smtClean="0"/>
              <a:t>n</a:t>
            </a:r>
            <a:r>
              <a:rPr lang="en-US" altLang="zh-CN" b="1" i="1" baseline="-30000" smtClean="0"/>
              <a:t>a</a:t>
            </a:r>
          </a:p>
          <a:p>
            <a:pPr lvl="1" algn="just">
              <a:spcBef>
                <a:spcPct val="0"/>
              </a:spcBef>
              <a:buFontTx/>
              <a:buNone/>
            </a:pPr>
            <a:r>
              <a:rPr lang="zh-CN" altLang="en-US" b="1" smtClean="0"/>
              <a:t>的变量</a:t>
            </a:r>
            <a:r>
              <a:rPr lang="en-US" altLang="zh-CN" b="1" smtClean="0"/>
              <a:t>a</a:t>
            </a:r>
            <a:r>
              <a:rPr lang="zh-CN" altLang="en-US" b="1" smtClean="0"/>
              <a:t>，</a:t>
            </a:r>
            <a:r>
              <a:rPr lang="en-US" altLang="zh-CN" b="1" i="1" smtClean="0"/>
              <a:t>n</a:t>
            </a:r>
            <a:r>
              <a:rPr lang="en-US" altLang="zh-CN" b="1" i="1" baseline="-30000" smtClean="0"/>
              <a:t>a </a:t>
            </a:r>
            <a:r>
              <a:rPr lang="en-US" altLang="zh-CN" b="1" smtClean="0">
                <a:sym typeface="Symbol" pitchFamily="18" charset="2"/>
              </a:rPr>
              <a:t></a:t>
            </a:r>
            <a:r>
              <a:rPr lang="en-US" altLang="zh-CN" b="1" smtClean="0"/>
              <a:t> </a:t>
            </a:r>
            <a:r>
              <a:rPr lang="en-US" altLang="zh-CN" b="1" i="1" smtClean="0"/>
              <a:t>n</a:t>
            </a:r>
            <a:r>
              <a:rPr lang="en-US" altLang="zh-CN" b="1" i="1" baseline="-30000" smtClean="0"/>
              <a:t>p</a:t>
            </a:r>
            <a:r>
              <a:rPr lang="zh-CN" altLang="en-US" b="1" smtClean="0"/>
              <a:t>，如何访问</a:t>
            </a:r>
            <a:r>
              <a:rPr lang="en-US" altLang="zh-CN" b="1" smtClean="0"/>
              <a:t>a</a:t>
            </a:r>
            <a:r>
              <a:rPr lang="zh-CN" altLang="en-US" b="1" smtClean="0"/>
              <a:t>的存储单元</a:t>
            </a:r>
          </a:p>
          <a:p>
            <a:pPr algn="just">
              <a:buFontTx/>
              <a:buNone/>
            </a:pPr>
            <a:endParaRPr lang="en-US" altLang="zh-CN" sz="2800" b="1" smtClean="0"/>
          </a:p>
          <a:p>
            <a:pPr algn="just">
              <a:buFontTx/>
              <a:buNone/>
            </a:pPr>
            <a:r>
              <a:rPr lang="en-US" altLang="zh-CN" sz="2800" b="1" smtClean="0"/>
              <a:t>sort			1</a:t>
            </a:r>
          </a:p>
          <a:p>
            <a:pPr algn="just">
              <a:buFontTx/>
              <a:buNone/>
            </a:pPr>
            <a:r>
              <a:rPr lang="en-US" altLang="zh-CN" sz="2800" b="1" smtClean="0"/>
              <a:t>	readarray	2</a:t>
            </a:r>
          </a:p>
          <a:p>
            <a:pPr algn="just">
              <a:buFontTx/>
              <a:buNone/>
            </a:pPr>
            <a:r>
              <a:rPr lang="en-US" altLang="zh-CN" sz="2800" b="1" smtClean="0"/>
              <a:t>	exchange		2</a:t>
            </a:r>
          </a:p>
          <a:p>
            <a:pPr algn="just">
              <a:buFontTx/>
              <a:buNone/>
            </a:pPr>
            <a:r>
              <a:rPr lang="en-US" altLang="zh-CN" sz="2800" b="1" smtClean="0"/>
              <a:t>	quicksort		2</a:t>
            </a:r>
          </a:p>
          <a:p>
            <a:pPr algn="just">
              <a:buFontTx/>
              <a:buNone/>
            </a:pPr>
            <a:r>
              <a:rPr lang="en-US" altLang="zh-CN" sz="2800" b="1" smtClean="0"/>
              <a:t>		partition	3</a:t>
            </a:r>
          </a:p>
          <a:p>
            <a:pPr algn="just">
              <a:buFontTx/>
              <a:buNone/>
            </a:pPr>
            <a:endParaRPr lang="zh-CN" altLang="en-US" b="1" smtClean="0"/>
          </a:p>
        </p:txBody>
      </p:sp>
      <p:grpSp>
        <p:nvGrpSpPr>
          <p:cNvPr id="64516" name="Group 4"/>
          <p:cNvGrpSpPr>
            <a:grpSpLocks/>
          </p:cNvGrpSpPr>
          <p:nvPr/>
        </p:nvGrpSpPr>
        <p:grpSpPr bwMode="auto">
          <a:xfrm>
            <a:off x="7002463" y="3563938"/>
            <a:ext cx="1866900" cy="3221037"/>
            <a:chOff x="1421" y="2271"/>
            <a:chExt cx="1176" cy="2029"/>
          </a:xfrm>
        </p:grpSpPr>
        <p:sp>
          <p:nvSpPr>
            <p:cNvPr id="64517" name="Rectangle 5"/>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8" name="Line 6"/>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9" name="Line 7"/>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Line 8"/>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Rectangle 9"/>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4522" name="Rectangle 10"/>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4523" name="Rectangle 11"/>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4" name="Line 12"/>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13"/>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Rectangle 14"/>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4527" name="Rectangle 15"/>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4528" name="Rectangle 16"/>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4529" name="Rectangle 17"/>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0" name="Line 18"/>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19"/>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Rectangle 20"/>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4533" name="Rectangle 21"/>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4534" name="Rectangle 22"/>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4535" name="Freeform 23"/>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6" name="Freeform 24"/>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538051" name="Rectangle 3"/>
          <p:cNvSpPr>
            <a:spLocks noGrp="1" noChangeArrowheads="1"/>
          </p:cNvSpPr>
          <p:nvPr>
            <p:ph idx="1"/>
          </p:nvPr>
        </p:nvSpPr>
        <p:spPr>
          <a:xfrm>
            <a:off x="287338" y="1438275"/>
            <a:ext cx="8564562" cy="5254625"/>
          </a:xfrm>
          <a:noFill/>
        </p:spPr>
        <p:txBody>
          <a:bodyPr/>
          <a:lstStyle/>
          <a:p>
            <a:pPr algn="just"/>
            <a:r>
              <a:rPr lang="zh-CN" altLang="en-US" b="1" smtClean="0">
                <a:latin typeface="宋体" pitchFamily="2" charset="-122"/>
              </a:rPr>
              <a:t>访问非局部名字的存储单元</a:t>
            </a:r>
          </a:p>
          <a:p>
            <a:pPr lvl="1" algn="just">
              <a:buFontTx/>
              <a:buNone/>
            </a:pPr>
            <a:r>
              <a:rPr lang="zh-CN" altLang="en-US" b="1" smtClean="0"/>
              <a:t>   假定过程</a:t>
            </a:r>
            <a:r>
              <a:rPr lang="en-US" altLang="zh-CN" b="1" smtClean="0"/>
              <a:t>p</a:t>
            </a:r>
            <a:r>
              <a:rPr lang="zh-CN" altLang="en-US" b="1" smtClean="0"/>
              <a:t>的嵌套深度为</a:t>
            </a:r>
            <a:r>
              <a:rPr lang="en-US" altLang="zh-CN" b="1" i="1" smtClean="0"/>
              <a:t>n</a:t>
            </a:r>
            <a:r>
              <a:rPr lang="en-US" altLang="zh-CN" b="1" i="1" baseline="-30000" smtClean="0"/>
              <a:t>p</a:t>
            </a:r>
            <a:r>
              <a:rPr lang="en-US" altLang="zh-CN" b="1" smtClean="0"/>
              <a:t>，</a:t>
            </a:r>
            <a:r>
              <a:rPr lang="zh-CN" altLang="en-US" b="1" smtClean="0"/>
              <a:t>它引用嵌套深度为</a:t>
            </a:r>
            <a:r>
              <a:rPr lang="en-US" altLang="zh-CN" b="1" i="1" smtClean="0"/>
              <a:t>n</a:t>
            </a:r>
            <a:r>
              <a:rPr lang="en-US" altLang="zh-CN" b="1" i="1" baseline="-30000" smtClean="0"/>
              <a:t>a</a:t>
            </a:r>
          </a:p>
          <a:p>
            <a:pPr lvl="1" algn="just">
              <a:spcBef>
                <a:spcPct val="0"/>
              </a:spcBef>
              <a:buFontTx/>
              <a:buNone/>
            </a:pPr>
            <a:r>
              <a:rPr lang="zh-CN" altLang="en-US" b="1" smtClean="0"/>
              <a:t>的变量</a:t>
            </a:r>
            <a:r>
              <a:rPr lang="en-US" altLang="zh-CN" b="1" smtClean="0"/>
              <a:t>a</a:t>
            </a:r>
            <a:r>
              <a:rPr lang="zh-CN" altLang="en-US" b="1" smtClean="0"/>
              <a:t>，</a:t>
            </a:r>
            <a:r>
              <a:rPr lang="en-US" altLang="zh-CN" b="1" i="1" smtClean="0"/>
              <a:t>n</a:t>
            </a:r>
            <a:r>
              <a:rPr lang="en-US" altLang="zh-CN" b="1" i="1" baseline="-30000" smtClean="0"/>
              <a:t>a </a:t>
            </a:r>
            <a:r>
              <a:rPr lang="en-US" altLang="zh-CN" b="1" smtClean="0">
                <a:sym typeface="Symbol" pitchFamily="18" charset="2"/>
              </a:rPr>
              <a:t></a:t>
            </a:r>
            <a:r>
              <a:rPr lang="en-US" altLang="zh-CN" b="1" smtClean="0"/>
              <a:t> </a:t>
            </a:r>
            <a:r>
              <a:rPr lang="en-US" altLang="zh-CN" b="1" i="1" smtClean="0"/>
              <a:t>n</a:t>
            </a:r>
            <a:r>
              <a:rPr lang="en-US" altLang="zh-CN" b="1" i="1" baseline="-30000" smtClean="0"/>
              <a:t>p</a:t>
            </a:r>
            <a:r>
              <a:rPr lang="zh-CN" altLang="en-US" b="1" smtClean="0"/>
              <a:t>，如何访问</a:t>
            </a:r>
            <a:r>
              <a:rPr lang="en-US" altLang="zh-CN" b="1" smtClean="0"/>
              <a:t>a</a:t>
            </a:r>
            <a:r>
              <a:rPr lang="zh-CN" altLang="en-US" b="1" smtClean="0"/>
              <a:t>的存储单元</a:t>
            </a:r>
          </a:p>
          <a:p>
            <a:pPr lvl="1" algn="just"/>
            <a:r>
              <a:rPr lang="zh-CN" altLang="en-US" b="1" smtClean="0"/>
              <a:t>从栈顶的活动记录开始，追踪访问链</a:t>
            </a:r>
            <a:r>
              <a:rPr lang="en-US" altLang="zh-CN" b="1" i="1" smtClean="0"/>
              <a:t>n</a:t>
            </a:r>
            <a:r>
              <a:rPr lang="en-US" altLang="zh-CN" b="1" i="1" baseline="-30000" smtClean="0"/>
              <a:t>p </a:t>
            </a:r>
            <a:r>
              <a:rPr lang="en-US" altLang="zh-CN" b="1" smtClean="0">
                <a:sym typeface="Symbol" pitchFamily="18" charset="2"/>
              </a:rPr>
              <a:t></a:t>
            </a:r>
            <a:r>
              <a:rPr lang="en-US" altLang="zh-CN" b="1" smtClean="0"/>
              <a:t> </a:t>
            </a:r>
            <a:r>
              <a:rPr lang="en-US" altLang="zh-CN" b="1" i="1" smtClean="0"/>
              <a:t>n</a:t>
            </a:r>
            <a:r>
              <a:rPr lang="en-US" altLang="zh-CN" b="1" i="1" baseline="-30000" smtClean="0"/>
              <a:t>a</a:t>
            </a:r>
            <a:r>
              <a:rPr lang="zh-CN" altLang="en-US" b="1" smtClean="0"/>
              <a:t>次</a:t>
            </a:r>
          </a:p>
          <a:p>
            <a:pPr lvl="1" algn="just"/>
            <a:r>
              <a:rPr lang="zh-CN" altLang="en-US" b="1" smtClean="0">
                <a:latin typeface="宋体" pitchFamily="2" charset="-122"/>
              </a:rPr>
              <a:t>到达</a:t>
            </a:r>
            <a:r>
              <a:rPr lang="en-US" altLang="zh-CN" b="1" smtClean="0"/>
              <a:t>a</a:t>
            </a:r>
            <a:r>
              <a:rPr lang="zh-CN" altLang="en-US" b="1" smtClean="0">
                <a:latin typeface="宋体" pitchFamily="2" charset="-122"/>
              </a:rPr>
              <a:t>的声明所在过程的活动记录</a:t>
            </a:r>
          </a:p>
          <a:p>
            <a:pPr lvl="1" algn="just"/>
            <a:r>
              <a:rPr lang="zh-CN" altLang="en-US" b="1" smtClean="0"/>
              <a:t>访问链的追踪用间接操作就可完成</a:t>
            </a:r>
          </a:p>
          <a:p>
            <a:pPr algn="just">
              <a:spcBef>
                <a:spcPct val="0"/>
              </a:spcBef>
              <a:buFontTx/>
              <a:buNone/>
            </a:pPr>
            <a:r>
              <a:rPr lang="en-US" altLang="zh-CN" sz="2800" b="1" smtClean="0"/>
              <a:t>sort			1</a:t>
            </a:r>
          </a:p>
          <a:p>
            <a:pPr algn="just">
              <a:spcBef>
                <a:spcPct val="0"/>
              </a:spcBef>
              <a:buFontTx/>
              <a:buNone/>
            </a:pPr>
            <a:r>
              <a:rPr lang="en-US" altLang="zh-CN" sz="2800" b="1" smtClean="0"/>
              <a:t>	readarray	2</a:t>
            </a:r>
          </a:p>
          <a:p>
            <a:pPr algn="just">
              <a:spcBef>
                <a:spcPct val="0"/>
              </a:spcBef>
              <a:buFontTx/>
              <a:buNone/>
            </a:pPr>
            <a:r>
              <a:rPr lang="en-US" altLang="zh-CN" sz="2800" b="1" smtClean="0"/>
              <a:t>	exchange		2</a:t>
            </a:r>
          </a:p>
          <a:p>
            <a:pPr algn="just">
              <a:spcBef>
                <a:spcPct val="0"/>
              </a:spcBef>
              <a:buFontTx/>
              <a:buNone/>
            </a:pPr>
            <a:r>
              <a:rPr lang="en-US" altLang="zh-CN" sz="2800" b="1" smtClean="0"/>
              <a:t>	quicksort		2</a:t>
            </a:r>
          </a:p>
          <a:p>
            <a:pPr algn="just">
              <a:spcBef>
                <a:spcPct val="0"/>
              </a:spcBef>
              <a:buFontTx/>
              <a:buNone/>
            </a:pPr>
            <a:r>
              <a:rPr lang="en-US" altLang="zh-CN" sz="2800" b="1" smtClean="0"/>
              <a:t>		partition	3</a:t>
            </a:r>
            <a:endParaRPr lang="zh-CN" altLang="en-US" sz="2800" b="1" smtClean="0"/>
          </a:p>
        </p:txBody>
      </p:sp>
      <p:grpSp>
        <p:nvGrpSpPr>
          <p:cNvPr id="65540" name="Group 4"/>
          <p:cNvGrpSpPr>
            <a:grpSpLocks/>
          </p:cNvGrpSpPr>
          <p:nvPr/>
        </p:nvGrpSpPr>
        <p:grpSpPr bwMode="auto">
          <a:xfrm>
            <a:off x="7002463" y="3563938"/>
            <a:ext cx="1866900" cy="3221037"/>
            <a:chOff x="1421" y="2271"/>
            <a:chExt cx="1176" cy="2029"/>
          </a:xfrm>
        </p:grpSpPr>
        <p:sp>
          <p:nvSpPr>
            <p:cNvPr id="65541" name="Rectangle 5"/>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2" name="Line 6"/>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7"/>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8"/>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Rectangle 9"/>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5546" name="Rectangle 10"/>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5547" name="Rectangle 11"/>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8" name="Line 12"/>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Line 13"/>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Rectangle 14"/>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5551" name="Rectangle 15"/>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5552" name="Rectangle 16"/>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5553" name="Rectangle 17"/>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4" name="Line 18"/>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Line 19"/>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Rectangle 20"/>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5557" name="Rectangle 21"/>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5558" name="Rectangle 22"/>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5559" name="Freeform 23"/>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60" name="Freeform 24"/>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8051">
                                            <p:txEl>
                                              <p:pRg st="4" end="4"/>
                                            </p:txEl>
                                          </p:spTgt>
                                        </p:tgtEl>
                                        <p:attrNameLst>
                                          <p:attrName>style.visibility</p:attrName>
                                        </p:attrNameLst>
                                      </p:cBhvr>
                                      <p:to>
                                        <p:strVal val="visible"/>
                                      </p:to>
                                    </p:set>
                                    <p:animEffect transition="in" filter="box(in)">
                                      <p:cBhvr>
                                        <p:cTn id="7" dur="500"/>
                                        <p:tgtEl>
                                          <p:spTgt spid="153805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8051">
                                            <p:txEl>
                                              <p:pRg st="5" end="5"/>
                                            </p:txEl>
                                          </p:spTgt>
                                        </p:tgtEl>
                                        <p:attrNameLst>
                                          <p:attrName>style.visibility</p:attrName>
                                        </p:attrNameLst>
                                      </p:cBhvr>
                                      <p:to>
                                        <p:strVal val="visible"/>
                                      </p:to>
                                    </p:set>
                                    <p:animEffect transition="in" filter="box(in)">
                                      <p:cBhvr>
                                        <p:cTn id="12" dur="500"/>
                                        <p:tgtEl>
                                          <p:spTgt spid="1538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8" name="Rectangle 204"/>
          <p:cNvSpPr>
            <a:spLocks noGrp="1" noChangeArrowheads="1"/>
          </p:cNvSpPr>
          <p:nvPr>
            <p:ph type="title"/>
          </p:nvPr>
        </p:nvSpPr>
        <p:spPr>
          <a:xfrm>
            <a:off x="152400" y="228600"/>
            <a:ext cx="8839200" cy="1143000"/>
          </a:xfrm>
          <a:noFill/>
        </p:spPr>
        <p:txBody>
          <a:bodyPr/>
          <a:lstStyle/>
          <a:p>
            <a:r>
              <a:rPr lang="zh-CN" altLang="en-US" b="1" smtClean="0"/>
              <a:t>6.3  非局部名字的访问</a:t>
            </a:r>
          </a:p>
        </p:txBody>
      </p:sp>
      <p:sp>
        <p:nvSpPr>
          <p:cNvPr id="66562"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访问非局部名字的存储单元 </a:t>
            </a:r>
          </a:p>
        </p:txBody>
      </p:sp>
      <p:sp>
        <p:nvSpPr>
          <p:cNvPr id="66563" name="Rectangle 102"/>
          <p:cNvSpPr>
            <a:spLocks noChangeArrowheads="1"/>
          </p:cNvSpPr>
          <p:nvPr/>
        </p:nvSpPr>
        <p:spPr bwMode="auto">
          <a:xfrm>
            <a:off x="341313" y="1898650"/>
            <a:ext cx="2655887"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t>sort</a:t>
            </a:r>
          </a:p>
          <a:p>
            <a:r>
              <a:rPr lang="zh-CN" altLang="en-US" sz="2800"/>
              <a:t> </a:t>
            </a:r>
            <a:r>
              <a:rPr lang="en-US" altLang="zh-CN" sz="2800"/>
              <a:t>readarray</a:t>
            </a:r>
          </a:p>
          <a:p>
            <a:r>
              <a:rPr lang="zh-CN" altLang="en-US" sz="2800"/>
              <a:t> </a:t>
            </a:r>
            <a:r>
              <a:rPr lang="en-US" altLang="zh-CN" sz="2800"/>
              <a:t>exchange</a:t>
            </a:r>
          </a:p>
          <a:p>
            <a:r>
              <a:rPr lang="zh-CN" altLang="en-US" sz="2800"/>
              <a:t> </a:t>
            </a:r>
            <a:r>
              <a:rPr lang="en-US" altLang="zh-CN" sz="2800"/>
              <a:t>quicksort</a:t>
            </a:r>
          </a:p>
          <a:p>
            <a:r>
              <a:rPr lang="zh-CN" altLang="en-US" sz="2800"/>
              <a:t>    </a:t>
            </a:r>
            <a:r>
              <a:rPr lang="en-US" altLang="zh-CN" sz="2800"/>
              <a:t>partition</a:t>
            </a:r>
            <a:endParaRPr lang="zh-CN" altLang="en-US" sz="2800"/>
          </a:p>
        </p:txBody>
      </p:sp>
      <p:grpSp>
        <p:nvGrpSpPr>
          <p:cNvPr id="66564" name="Group 105"/>
          <p:cNvGrpSpPr>
            <a:grpSpLocks/>
          </p:cNvGrpSpPr>
          <p:nvPr/>
        </p:nvGrpSpPr>
        <p:grpSpPr bwMode="auto">
          <a:xfrm>
            <a:off x="385763" y="4478338"/>
            <a:ext cx="1516062" cy="2209800"/>
            <a:chOff x="243" y="2897"/>
            <a:chExt cx="955" cy="1392"/>
          </a:xfrm>
        </p:grpSpPr>
        <p:sp>
          <p:nvSpPr>
            <p:cNvPr id="66650" name="Rectangle 106"/>
            <p:cNvSpPr>
              <a:spLocks noChangeArrowheads="1"/>
            </p:cNvSpPr>
            <p:nvPr/>
          </p:nvSpPr>
          <p:spPr bwMode="auto">
            <a:xfrm flipV="1">
              <a:off x="252" y="3603"/>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51" name="Line 107"/>
            <p:cNvSpPr>
              <a:spLocks noChangeShapeType="1"/>
            </p:cNvSpPr>
            <p:nvPr/>
          </p:nvSpPr>
          <p:spPr bwMode="auto">
            <a:xfrm flipV="1">
              <a:off x="260" y="4248"/>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2" name="Line 108"/>
            <p:cNvSpPr>
              <a:spLocks noChangeShapeType="1"/>
            </p:cNvSpPr>
            <p:nvPr/>
          </p:nvSpPr>
          <p:spPr bwMode="auto">
            <a:xfrm>
              <a:off x="271" y="4033"/>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3" name="Line 109"/>
            <p:cNvSpPr>
              <a:spLocks noChangeShapeType="1"/>
            </p:cNvSpPr>
            <p:nvPr/>
          </p:nvSpPr>
          <p:spPr bwMode="auto">
            <a:xfrm>
              <a:off x="271" y="3818"/>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4" name="Rectangle 110"/>
            <p:cNvSpPr>
              <a:spLocks noChangeArrowheads="1"/>
            </p:cNvSpPr>
            <p:nvPr/>
          </p:nvSpPr>
          <p:spPr bwMode="auto">
            <a:xfrm>
              <a:off x="251" y="402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6655" name="Rectangle 111"/>
            <p:cNvSpPr>
              <a:spLocks noChangeArrowheads="1"/>
            </p:cNvSpPr>
            <p:nvPr/>
          </p:nvSpPr>
          <p:spPr bwMode="auto">
            <a:xfrm>
              <a:off x="251" y="359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6656" name="Rectangle 112"/>
            <p:cNvSpPr>
              <a:spLocks noChangeArrowheads="1"/>
            </p:cNvSpPr>
            <p:nvPr/>
          </p:nvSpPr>
          <p:spPr bwMode="auto">
            <a:xfrm flipV="1">
              <a:off x="252" y="293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57" name="Line 113"/>
            <p:cNvSpPr>
              <a:spLocks noChangeShapeType="1"/>
            </p:cNvSpPr>
            <p:nvPr/>
          </p:nvSpPr>
          <p:spPr bwMode="auto">
            <a:xfrm>
              <a:off x="270" y="336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8" name="Line 114"/>
            <p:cNvSpPr>
              <a:spLocks noChangeShapeType="1"/>
            </p:cNvSpPr>
            <p:nvPr/>
          </p:nvSpPr>
          <p:spPr bwMode="auto">
            <a:xfrm>
              <a:off x="270" y="315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9" name="Rectangle 115"/>
            <p:cNvSpPr>
              <a:spLocks noChangeArrowheads="1"/>
            </p:cNvSpPr>
            <p:nvPr/>
          </p:nvSpPr>
          <p:spPr bwMode="auto">
            <a:xfrm>
              <a:off x="243" y="332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6660" name="Rectangle 116"/>
            <p:cNvSpPr>
              <a:spLocks noChangeArrowheads="1"/>
            </p:cNvSpPr>
            <p:nvPr/>
          </p:nvSpPr>
          <p:spPr bwMode="auto">
            <a:xfrm>
              <a:off x="243" y="2897"/>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661" name="Rectangle 117"/>
            <p:cNvSpPr>
              <a:spLocks noChangeArrowheads="1"/>
            </p:cNvSpPr>
            <p:nvPr/>
          </p:nvSpPr>
          <p:spPr bwMode="auto">
            <a:xfrm>
              <a:off x="272" y="3124"/>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62" name="Freeform 118"/>
            <p:cNvSpPr>
              <a:spLocks/>
            </p:cNvSpPr>
            <p:nvPr/>
          </p:nvSpPr>
          <p:spPr bwMode="auto">
            <a:xfrm flipV="1">
              <a:off x="955" y="3286"/>
              <a:ext cx="243" cy="645"/>
            </a:xfrm>
            <a:custGeom>
              <a:avLst/>
              <a:gdLst>
                <a:gd name="T0" fmla="*/ 0 w 367"/>
                <a:gd name="T1" fmla="*/ 645 h 945"/>
                <a:gd name="T2" fmla="*/ 199 w 367"/>
                <a:gd name="T3" fmla="*/ 563 h 945"/>
                <a:gd name="T4" fmla="*/ 228 w 367"/>
                <a:gd name="T5" fmla="*/ 399 h 945"/>
                <a:gd name="T6" fmla="*/ 219 w 367"/>
                <a:gd name="T7" fmla="*/ 133 h 945"/>
                <a:gd name="T8" fmla="*/ 79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565" name="Group 119"/>
          <p:cNvGrpSpPr>
            <a:grpSpLocks/>
          </p:cNvGrpSpPr>
          <p:nvPr/>
        </p:nvGrpSpPr>
        <p:grpSpPr bwMode="auto">
          <a:xfrm>
            <a:off x="2255838" y="3484563"/>
            <a:ext cx="1866900" cy="3221037"/>
            <a:chOff x="1421" y="2271"/>
            <a:chExt cx="1176" cy="2029"/>
          </a:xfrm>
        </p:grpSpPr>
        <p:sp>
          <p:nvSpPr>
            <p:cNvPr id="66630" name="Rectangle 120"/>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1" name="Line 121"/>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2" name="Line 122"/>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3" name="Line 123"/>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4" name="Rectangle 124"/>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6635" name="Rectangle 125"/>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6636" name="Rectangle 126"/>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7" name="Line 127"/>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8" name="Line 128"/>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9" name="Rectangle 129"/>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6640" name="Rectangle 130"/>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641" name="Rectangle 131"/>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42" name="Rectangle 132"/>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43" name="Line 133"/>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Line 134"/>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5" name="Rectangle 135"/>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6646" name="Rectangle 136"/>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647" name="Rectangle 137"/>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48" name="Freeform 138"/>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49" name="Freeform 139"/>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566" name="Group 140"/>
          <p:cNvGrpSpPr>
            <a:grpSpLocks/>
          </p:cNvGrpSpPr>
          <p:nvPr/>
        </p:nvGrpSpPr>
        <p:grpSpPr bwMode="auto">
          <a:xfrm>
            <a:off x="4395788" y="2408238"/>
            <a:ext cx="1868487" cy="4313237"/>
            <a:chOff x="2769" y="1593"/>
            <a:chExt cx="1177" cy="2717"/>
          </a:xfrm>
        </p:grpSpPr>
        <p:sp>
          <p:nvSpPr>
            <p:cNvPr id="66603" name="Rectangle 141"/>
            <p:cNvSpPr>
              <a:spLocks noChangeArrowheads="1"/>
            </p:cNvSpPr>
            <p:nvPr/>
          </p:nvSpPr>
          <p:spPr bwMode="auto">
            <a:xfrm flipV="1">
              <a:off x="2781" y="362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4" name="Line 142"/>
            <p:cNvSpPr>
              <a:spLocks noChangeShapeType="1"/>
            </p:cNvSpPr>
            <p:nvPr/>
          </p:nvSpPr>
          <p:spPr bwMode="auto">
            <a:xfrm flipV="1">
              <a:off x="2789" y="426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Line 143"/>
            <p:cNvSpPr>
              <a:spLocks noChangeShapeType="1"/>
            </p:cNvSpPr>
            <p:nvPr/>
          </p:nvSpPr>
          <p:spPr bwMode="auto">
            <a:xfrm>
              <a:off x="2800" y="405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Line 144"/>
            <p:cNvSpPr>
              <a:spLocks noChangeShapeType="1"/>
            </p:cNvSpPr>
            <p:nvPr/>
          </p:nvSpPr>
          <p:spPr bwMode="auto">
            <a:xfrm>
              <a:off x="2800" y="383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7" name="Rectangle 145"/>
            <p:cNvSpPr>
              <a:spLocks noChangeArrowheads="1"/>
            </p:cNvSpPr>
            <p:nvPr/>
          </p:nvSpPr>
          <p:spPr bwMode="auto">
            <a:xfrm>
              <a:off x="2780" y="404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6608" name="Rectangle 146"/>
            <p:cNvSpPr>
              <a:spLocks noChangeArrowheads="1"/>
            </p:cNvSpPr>
            <p:nvPr/>
          </p:nvSpPr>
          <p:spPr bwMode="auto">
            <a:xfrm>
              <a:off x="2780" y="361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6609" name="Rectangle 147"/>
            <p:cNvSpPr>
              <a:spLocks noChangeArrowheads="1"/>
            </p:cNvSpPr>
            <p:nvPr/>
          </p:nvSpPr>
          <p:spPr bwMode="auto">
            <a:xfrm flipV="1">
              <a:off x="2781" y="2293"/>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10" name="Line 148"/>
            <p:cNvSpPr>
              <a:spLocks noChangeShapeType="1"/>
            </p:cNvSpPr>
            <p:nvPr/>
          </p:nvSpPr>
          <p:spPr bwMode="auto">
            <a:xfrm>
              <a:off x="2799" y="272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149"/>
            <p:cNvSpPr>
              <a:spLocks noChangeShapeType="1"/>
            </p:cNvSpPr>
            <p:nvPr/>
          </p:nvSpPr>
          <p:spPr bwMode="auto">
            <a:xfrm>
              <a:off x="2799" y="250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Rectangle 150"/>
            <p:cNvSpPr>
              <a:spLocks noChangeArrowheads="1"/>
            </p:cNvSpPr>
            <p:nvPr/>
          </p:nvSpPr>
          <p:spPr bwMode="auto">
            <a:xfrm>
              <a:off x="2789" y="271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6613" name="Rectangle 151"/>
            <p:cNvSpPr>
              <a:spLocks noChangeArrowheads="1"/>
            </p:cNvSpPr>
            <p:nvPr/>
          </p:nvSpPr>
          <p:spPr bwMode="auto">
            <a:xfrm>
              <a:off x="2769" y="228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614" name="Rectangle 152"/>
            <p:cNvSpPr>
              <a:spLocks noChangeArrowheads="1"/>
            </p:cNvSpPr>
            <p:nvPr/>
          </p:nvSpPr>
          <p:spPr bwMode="auto">
            <a:xfrm>
              <a:off x="2799" y="248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15" name="Rectangle 153"/>
            <p:cNvSpPr>
              <a:spLocks noChangeArrowheads="1"/>
            </p:cNvSpPr>
            <p:nvPr/>
          </p:nvSpPr>
          <p:spPr bwMode="auto">
            <a:xfrm flipV="1">
              <a:off x="2782" y="2958"/>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16" name="Line 154"/>
            <p:cNvSpPr>
              <a:spLocks noChangeShapeType="1"/>
            </p:cNvSpPr>
            <p:nvPr/>
          </p:nvSpPr>
          <p:spPr bwMode="auto">
            <a:xfrm>
              <a:off x="2800" y="338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7" name="Line 155"/>
            <p:cNvSpPr>
              <a:spLocks noChangeShapeType="1"/>
            </p:cNvSpPr>
            <p:nvPr/>
          </p:nvSpPr>
          <p:spPr bwMode="auto">
            <a:xfrm>
              <a:off x="2800" y="317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Rectangle 156"/>
            <p:cNvSpPr>
              <a:spLocks noChangeArrowheads="1"/>
            </p:cNvSpPr>
            <p:nvPr/>
          </p:nvSpPr>
          <p:spPr bwMode="auto">
            <a:xfrm>
              <a:off x="2790" y="33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6619" name="Rectangle 157"/>
            <p:cNvSpPr>
              <a:spLocks noChangeArrowheads="1"/>
            </p:cNvSpPr>
            <p:nvPr/>
          </p:nvSpPr>
          <p:spPr bwMode="auto">
            <a:xfrm>
              <a:off x="2770" y="2946"/>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620" name="Rectangle 158"/>
            <p:cNvSpPr>
              <a:spLocks noChangeArrowheads="1"/>
            </p:cNvSpPr>
            <p:nvPr/>
          </p:nvSpPr>
          <p:spPr bwMode="auto">
            <a:xfrm>
              <a:off x="2800" y="3151"/>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21" name="Freeform 159"/>
            <p:cNvSpPr>
              <a:spLocks/>
            </p:cNvSpPr>
            <p:nvPr/>
          </p:nvSpPr>
          <p:spPr bwMode="auto">
            <a:xfrm flipV="1">
              <a:off x="3494" y="325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22" name="Freeform 160"/>
            <p:cNvSpPr>
              <a:spLocks/>
            </p:cNvSpPr>
            <p:nvPr/>
          </p:nvSpPr>
          <p:spPr bwMode="auto">
            <a:xfrm flipV="1">
              <a:off x="3483" y="2610"/>
              <a:ext cx="463" cy="1352"/>
            </a:xfrm>
            <a:custGeom>
              <a:avLst/>
              <a:gdLst>
                <a:gd name="T0" fmla="*/ 0 w 700"/>
                <a:gd name="T1" fmla="*/ 1352 h 1980"/>
                <a:gd name="T2" fmla="*/ 278 w 700"/>
                <a:gd name="T3" fmla="*/ 1219 h 1980"/>
                <a:gd name="T4" fmla="*/ 437 w 700"/>
                <a:gd name="T5" fmla="*/ 850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23" name="Rectangle 161"/>
            <p:cNvSpPr>
              <a:spLocks noChangeArrowheads="1"/>
            </p:cNvSpPr>
            <p:nvPr/>
          </p:nvSpPr>
          <p:spPr bwMode="auto">
            <a:xfrm flipV="1">
              <a:off x="2782" y="162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24" name="Line 162"/>
            <p:cNvSpPr>
              <a:spLocks noChangeShapeType="1"/>
            </p:cNvSpPr>
            <p:nvPr/>
          </p:nvSpPr>
          <p:spPr bwMode="auto">
            <a:xfrm>
              <a:off x="2800" y="205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5" name="Line 163"/>
            <p:cNvSpPr>
              <a:spLocks noChangeShapeType="1"/>
            </p:cNvSpPr>
            <p:nvPr/>
          </p:nvSpPr>
          <p:spPr bwMode="auto">
            <a:xfrm>
              <a:off x="2800" y="184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6" name="Rectangle 164"/>
            <p:cNvSpPr>
              <a:spLocks noChangeArrowheads="1"/>
            </p:cNvSpPr>
            <p:nvPr/>
          </p:nvSpPr>
          <p:spPr bwMode="auto">
            <a:xfrm>
              <a:off x="2790" y="204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66627" name="Rectangle 165"/>
            <p:cNvSpPr>
              <a:spLocks noChangeArrowheads="1"/>
            </p:cNvSpPr>
            <p:nvPr/>
          </p:nvSpPr>
          <p:spPr bwMode="auto">
            <a:xfrm>
              <a:off x="2770" y="1593"/>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66628" name="Rectangle 166"/>
            <p:cNvSpPr>
              <a:spLocks noChangeArrowheads="1"/>
            </p:cNvSpPr>
            <p:nvPr/>
          </p:nvSpPr>
          <p:spPr bwMode="auto">
            <a:xfrm>
              <a:off x="2800" y="1820"/>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29" name="Freeform 167"/>
            <p:cNvSpPr>
              <a:spLocks/>
            </p:cNvSpPr>
            <p:nvPr/>
          </p:nvSpPr>
          <p:spPr bwMode="auto">
            <a:xfrm flipV="1">
              <a:off x="3494" y="1934"/>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567" name="Group 168"/>
          <p:cNvGrpSpPr>
            <a:grpSpLocks/>
          </p:cNvGrpSpPr>
          <p:nvPr/>
        </p:nvGrpSpPr>
        <p:grpSpPr bwMode="auto">
          <a:xfrm>
            <a:off x="6646863" y="1403350"/>
            <a:ext cx="2268537" cy="5334000"/>
            <a:chOff x="4187" y="960"/>
            <a:chExt cx="1429" cy="3360"/>
          </a:xfrm>
        </p:grpSpPr>
        <p:sp>
          <p:nvSpPr>
            <p:cNvPr id="66569" name="Rectangle 169"/>
            <p:cNvSpPr>
              <a:spLocks noChangeArrowheads="1"/>
            </p:cNvSpPr>
            <p:nvPr/>
          </p:nvSpPr>
          <p:spPr bwMode="auto">
            <a:xfrm flipV="1">
              <a:off x="4199" y="97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70" name="Line 170"/>
            <p:cNvSpPr>
              <a:spLocks noChangeShapeType="1"/>
            </p:cNvSpPr>
            <p:nvPr/>
          </p:nvSpPr>
          <p:spPr bwMode="auto">
            <a:xfrm>
              <a:off x="4217" y="14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171"/>
            <p:cNvSpPr>
              <a:spLocks noChangeShapeType="1"/>
            </p:cNvSpPr>
            <p:nvPr/>
          </p:nvSpPr>
          <p:spPr bwMode="auto">
            <a:xfrm>
              <a:off x="4217" y="118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Rectangle 172"/>
            <p:cNvSpPr>
              <a:spLocks noChangeArrowheads="1"/>
            </p:cNvSpPr>
            <p:nvPr/>
          </p:nvSpPr>
          <p:spPr bwMode="auto">
            <a:xfrm>
              <a:off x="4207" y="1390"/>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e (1, 3)</a:t>
              </a:r>
            </a:p>
          </p:txBody>
        </p:sp>
        <p:sp>
          <p:nvSpPr>
            <p:cNvPr id="66573" name="Rectangle 173"/>
            <p:cNvSpPr>
              <a:spLocks noChangeArrowheads="1"/>
            </p:cNvSpPr>
            <p:nvPr/>
          </p:nvSpPr>
          <p:spPr bwMode="auto">
            <a:xfrm flipV="1">
              <a:off x="4187" y="96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rot="10800000" tIns="10800" bIns="10800"/>
            <a:lstStyle/>
            <a:p>
              <a:pPr algn="ctr"/>
              <a:endParaRPr lang="zh-CN" altLang="en-US" sz="1000" b="0"/>
            </a:p>
          </p:txBody>
        </p:sp>
        <p:sp>
          <p:nvSpPr>
            <p:cNvPr id="66574" name="Rectangle 174"/>
            <p:cNvSpPr>
              <a:spLocks noChangeArrowheads="1"/>
            </p:cNvSpPr>
            <p:nvPr/>
          </p:nvSpPr>
          <p:spPr bwMode="auto">
            <a:xfrm>
              <a:off x="4217" y="116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575" name="Rectangle 175"/>
            <p:cNvSpPr>
              <a:spLocks noChangeArrowheads="1"/>
            </p:cNvSpPr>
            <p:nvPr/>
          </p:nvSpPr>
          <p:spPr bwMode="auto">
            <a:xfrm flipV="1">
              <a:off x="4200" y="363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76" name="Line 176"/>
            <p:cNvSpPr>
              <a:spLocks noChangeShapeType="1"/>
            </p:cNvSpPr>
            <p:nvPr/>
          </p:nvSpPr>
          <p:spPr bwMode="auto">
            <a:xfrm flipV="1">
              <a:off x="4208" y="427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177"/>
            <p:cNvSpPr>
              <a:spLocks noChangeShapeType="1"/>
            </p:cNvSpPr>
            <p:nvPr/>
          </p:nvSpPr>
          <p:spPr bwMode="auto">
            <a:xfrm>
              <a:off x="4219" y="406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8" name="Line 178"/>
            <p:cNvSpPr>
              <a:spLocks noChangeShapeType="1"/>
            </p:cNvSpPr>
            <p:nvPr/>
          </p:nvSpPr>
          <p:spPr bwMode="auto">
            <a:xfrm>
              <a:off x="4219" y="384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9" name="Rectangle 179"/>
            <p:cNvSpPr>
              <a:spLocks noChangeArrowheads="1"/>
            </p:cNvSpPr>
            <p:nvPr/>
          </p:nvSpPr>
          <p:spPr bwMode="auto">
            <a:xfrm>
              <a:off x="4199" y="405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66580" name="Rectangle 180"/>
            <p:cNvSpPr>
              <a:spLocks noChangeArrowheads="1"/>
            </p:cNvSpPr>
            <p:nvPr/>
          </p:nvSpPr>
          <p:spPr bwMode="auto">
            <a:xfrm>
              <a:off x="4199" y="362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66581" name="Rectangle 181"/>
            <p:cNvSpPr>
              <a:spLocks noChangeArrowheads="1"/>
            </p:cNvSpPr>
            <p:nvPr/>
          </p:nvSpPr>
          <p:spPr bwMode="auto">
            <a:xfrm flipV="1">
              <a:off x="4200" y="230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2" name="Line 182"/>
            <p:cNvSpPr>
              <a:spLocks noChangeShapeType="1"/>
            </p:cNvSpPr>
            <p:nvPr/>
          </p:nvSpPr>
          <p:spPr bwMode="auto">
            <a:xfrm>
              <a:off x="4218" y="273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3" name="Line 183"/>
            <p:cNvSpPr>
              <a:spLocks noChangeShapeType="1"/>
            </p:cNvSpPr>
            <p:nvPr/>
          </p:nvSpPr>
          <p:spPr bwMode="auto">
            <a:xfrm>
              <a:off x="4218" y="251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4" name="Rectangle 184"/>
            <p:cNvSpPr>
              <a:spLocks noChangeArrowheads="1"/>
            </p:cNvSpPr>
            <p:nvPr/>
          </p:nvSpPr>
          <p:spPr bwMode="auto">
            <a:xfrm>
              <a:off x="4208" y="272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66585" name="Rectangle 185"/>
            <p:cNvSpPr>
              <a:spLocks noChangeArrowheads="1"/>
            </p:cNvSpPr>
            <p:nvPr/>
          </p:nvSpPr>
          <p:spPr bwMode="auto">
            <a:xfrm>
              <a:off x="4188" y="229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586" name="Rectangle 186"/>
            <p:cNvSpPr>
              <a:spLocks noChangeArrowheads="1"/>
            </p:cNvSpPr>
            <p:nvPr/>
          </p:nvSpPr>
          <p:spPr bwMode="auto">
            <a:xfrm>
              <a:off x="4218" y="249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587" name="Rectangle 187"/>
            <p:cNvSpPr>
              <a:spLocks noChangeArrowheads="1"/>
            </p:cNvSpPr>
            <p:nvPr/>
          </p:nvSpPr>
          <p:spPr bwMode="auto">
            <a:xfrm flipV="1">
              <a:off x="4202" y="296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8" name="Line 188"/>
            <p:cNvSpPr>
              <a:spLocks noChangeShapeType="1"/>
            </p:cNvSpPr>
            <p:nvPr/>
          </p:nvSpPr>
          <p:spPr bwMode="auto">
            <a:xfrm>
              <a:off x="4220" y="33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189"/>
            <p:cNvSpPr>
              <a:spLocks noChangeShapeType="1"/>
            </p:cNvSpPr>
            <p:nvPr/>
          </p:nvSpPr>
          <p:spPr bwMode="auto">
            <a:xfrm>
              <a:off x="4220" y="318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Rectangle 190"/>
            <p:cNvSpPr>
              <a:spLocks noChangeArrowheads="1"/>
            </p:cNvSpPr>
            <p:nvPr/>
          </p:nvSpPr>
          <p:spPr bwMode="auto">
            <a:xfrm>
              <a:off x="4210" y="338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66591" name="Rectangle 191"/>
            <p:cNvSpPr>
              <a:spLocks noChangeArrowheads="1"/>
            </p:cNvSpPr>
            <p:nvPr/>
          </p:nvSpPr>
          <p:spPr bwMode="auto">
            <a:xfrm>
              <a:off x="4190" y="295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66592" name="Rectangle 192"/>
            <p:cNvSpPr>
              <a:spLocks noChangeArrowheads="1"/>
            </p:cNvSpPr>
            <p:nvPr/>
          </p:nvSpPr>
          <p:spPr bwMode="auto">
            <a:xfrm>
              <a:off x="4220" y="316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593" name="Freeform 193"/>
            <p:cNvSpPr>
              <a:spLocks/>
            </p:cNvSpPr>
            <p:nvPr/>
          </p:nvSpPr>
          <p:spPr bwMode="auto">
            <a:xfrm flipV="1">
              <a:off x="4913" y="326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4" name="Freeform 194"/>
            <p:cNvSpPr>
              <a:spLocks/>
            </p:cNvSpPr>
            <p:nvPr/>
          </p:nvSpPr>
          <p:spPr bwMode="auto">
            <a:xfrm flipV="1">
              <a:off x="4902" y="2621"/>
              <a:ext cx="463" cy="1351"/>
            </a:xfrm>
            <a:custGeom>
              <a:avLst/>
              <a:gdLst>
                <a:gd name="T0" fmla="*/ 0 w 700"/>
                <a:gd name="T1" fmla="*/ 1351 h 1980"/>
                <a:gd name="T2" fmla="*/ 278 w 700"/>
                <a:gd name="T3" fmla="*/ 1218 h 1980"/>
                <a:gd name="T4" fmla="*/ 437 w 700"/>
                <a:gd name="T5" fmla="*/ 849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5" name="Rectangle 195"/>
            <p:cNvSpPr>
              <a:spLocks noChangeArrowheads="1"/>
            </p:cNvSpPr>
            <p:nvPr/>
          </p:nvSpPr>
          <p:spPr bwMode="auto">
            <a:xfrm flipV="1">
              <a:off x="4202" y="163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6" name="Line 196"/>
            <p:cNvSpPr>
              <a:spLocks noChangeShapeType="1"/>
            </p:cNvSpPr>
            <p:nvPr/>
          </p:nvSpPr>
          <p:spPr bwMode="auto">
            <a:xfrm>
              <a:off x="4220" y="20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197"/>
            <p:cNvSpPr>
              <a:spLocks noChangeShapeType="1"/>
            </p:cNvSpPr>
            <p:nvPr/>
          </p:nvSpPr>
          <p:spPr bwMode="auto">
            <a:xfrm>
              <a:off x="4220" y="185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Rectangle 198"/>
            <p:cNvSpPr>
              <a:spLocks noChangeArrowheads="1"/>
            </p:cNvSpPr>
            <p:nvPr/>
          </p:nvSpPr>
          <p:spPr bwMode="auto">
            <a:xfrm>
              <a:off x="4210" y="2055"/>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66599" name="Rectangle 199"/>
            <p:cNvSpPr>
              <a:spLocks noChangeArrowheads="1"/>
            </p:cNvSpPr>
            <p:nvPr/>
          </p:nvSpPr>
          <p:spPr bwMode="auto">
            <a:xfrm>
              <a:off x="4190" y="162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66600" name="Rectangle 200"/>
            <p:cNvSpPr>
              <a:spLocks noChangeArrowheads="1"/>
            </p:cNvSpPr>
            <p:nvPr/>
          </p:nvSpPr>
          <p:spPr bwMode="auto">
            <a:xfrm>
              <a:off x="4220" y="183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66601" name="Freeform 201"/>
            <p:cNvSpPr>
              <a:spLocks/>
            </p:cNvSpPr>
            <p:nvPr/>
          </p:nvSpPr>
          <p:spPr bwMode="auto">
            <a:xfrm flipV="1">
              <a:off x="4913" y="1945"/>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2" name="Freeform 202"/>
            <p:cNvSpPr>
              <a:spLocks/>
            </p:cNvSpPr>
            <p:nvPr/>
          </p:nvSpPr>
          <p:spPr bwMode="auto">
            <a:xfrm flipV="1">
              <a:off x="4882" y="1300"/>
              <a:ext cx="734" cy="2703"/>
            </a:xfrm>
            <a:custGeom>
              <a:avLst/>
              <a:gdLst>
                <a:gd name="T0" fmla="*/ 0 w 1110"/>
                <a:gd name="T1" fmla="*/ 2703 h 3960"/>
                <a:gd name="T2" fmla="*/ 407 w 1110"/>
                <a:gd name="T3" fmla="*/ 2508 h 3960"/>
                <a:gd name="T4" fmla="*/ 635 w 1110"/>
                <a:gd name="T5" fmla="*/ 2191 h 3960"/>
                <a:gd name="T6" fmla="*/ 684 w 1110"/>
                <a:gd name="T7" fmla="*/ 1689 h 3960"/>
                <a:gd name="T8" fmla="*/ 635 w 1110"/>
                <a:gd name="T9" fmla="*/ 399 h 3960"/>
                <a:gd name="T10" fmla="*/ 89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67587" name="Rectangle 3"/>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过程</a:t>
            </a:r>
            <a:r>
              <a:rPr lang="en-US" altLang="zh-CN" b="1" smtClean="0"/>
              <a:t>p</a:t>
            </a:r>
            <a:r>
              <a:rPr lang="zh-CN" altLang="en-US" b="1" smtClean="0">
                <a:latin typeface="宋体" pitchFamily="2" charset="-122"/>
              </a:rPr>
              <a:t>对变量</a:t>
            </a:r>
            <a:r>
              <a:rPr lang="en-US" altLang="zh-CN" b="1" smtClean="0"/>
              <a:t>a</a:t>
            </a:r>
            <a:r>
              <a:rPr lang="zh-CN" altLang="en-US" b="1" smtClean="0">
                <a:latin typeface="宋体" pitchFamily="2" charset="-122"/>
              </a:rPr>
              <a:t>访问时，</a:t>
            </a:r>
            <a:r>
              <a:rPr lang="en-US" altLang="zh-CN" b="1" smtClean="0"/>
              <a:t>a</a:t>
            </a:r>
            <a:r>
              <a:rPr lang="zh-CN" altLang="en-US" b="1" smtClean="0">
                <a:latin typeface="宋体" pitchFamily="2" charset="-122"/>
              </a:rPr>
              <a:t>的地址由下面的二元组表示：</a:t>
            </a:r>
            <a:endParaRPr lang="zh-CN" altLang="en-US" b="1" smtClean="0"/>
          </a:p>
          <a:p>
            <a:pPr lvl="1" algn="just">
              <a:buFontTx/>
              <a:buNone/>
            </a:pPr>
            <a:r>
              <a:rPr lang="zh-CN" altLang="en-US" b="1" smtClean="0">
                <a:latin typeface="宋体" pitchFamily="2" charset="-122"/>
              </a:rPr>
              <a:t>（</a:t>
            </a:r>
            <a:r>
              <a:rPr lang="en-US" altLang="zh-CN" b="1" i="1" smtClean="0"/>
              <a:t>n</a:t>
            </a:r>
            <a:r>
              <a:rPr lang="en-US" altLang="zh-CN" b="1" i="1" baseline="-30000" smtClean="0"/>
              <a:t>p </a:t>
            </a:r>
            <a:r>
              <a:rPr lang="en-US" altLang="zh-CN" b="1" smtClean="0">
                <a:sym typeface="Symbol" pitchFamily="18" charset="2"/>
              </a:rPr>
              <a:t></a:t>
            </a:r>
            <a:r>
              <a:rPr lang="en-US" altLang="zh-CN" b="1" smtClean="0"/>
              <a:t> </a:t>
            </a:r>
            <a:r>
              <a:rPr lang="en-US" altLang="zh-CN" b="1" i="1" smtClean="0"/>
              <a:t>n</a:t>
            </a:r>
            <a:r>
              <a:rPr lang="en-US" altLang="zh-CN" b="1" i="1" baseline="-30000" smtClean="0"/>
              <a:t>a</a:t>
            </a:r>
            <a:r>
              <a:rPr lang="en-US" altLang="zh-CN" b="1" smtClean="0">
                <a:latin typeface="宋体" pitchFamily="2" charset="-122"/>
              </a:rPr>
              <a:t>，</a:t>
            </a:r>
            <a:r>
              <a:rPr lang="en-US" altLang="zh-CN" b="1" smtClean="0"/>
              <a:t>a</a:t>
            </a:r>
            <a:r>
              <a:rPr lang="zh-CN" altLang="en-US" b="1" smtClean="0">
                <a:latin typeface="宋体" pitchFamily="2" charset="-122"/>
              </a:rPr>
              <a:t>在活动记录中的偏移）</a:t>
            </a:r>
            <a:endParaRPr lang="zh-CN" altLang="en-US" b="1"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68611" name="Rectangle 3"/>
          <p:cNvSpPr>
            <a:spLocks noGrp="1" noChangeArrowheads="1"/>
          </p:cNvSpPr>
          <p:nvPr>
            <p:ph idx="1"/>
          </p:nvPr>
        </p:nvSpPr>
        <p:spPr>
          <a:xfrm>
            <a:off x="304800" y="1447800"/>
            <a:ext cx="8534400" cy="5410200"/>
          </a:xfrm>
        </p:spPr>
        <p:txBody>
          <a:bodyPr/>
          <a:lstStyle/>
          <a:p>
            <a:pPr algn="just"/>
            <a:r>
              <a:rPr lang="zh-CN" altLang="en-US" b="1" smtClean="0">
                <a:latin typeface="宋体" pitchFamily="2" charset="-122"/>
              </a:rPr>
              <a:t>建立访问链</a:t>
            </a:r>
          </a:p>
          <a:p>
            <a:pPr lvl="1" algn="just"/>
            <a:r>
              <a:rPr lang="zh-CN" altLang="en-US" b="1" smtClean="0">
                <a:latin typeface="宋体" pitchFamily="2" charset="-122"/>
              </a:rPr>
              <a:t>假定嵌套深度为</a:t>
            </a:r>
            <a:r>
              <a:rPr lang="en-US" altLang="zh-CN" b="1" i="1" smtClean="0"/>
              <a:t>n</a:t>
            </a:r>
            <a:r>
              <a:rPr lang="en-US" altLang="zh-CN" b="1" i="1" baseline="-30000" smtClean="0"/>
              <a:t>p</a:t>
            </a:r>
            <a:r>
              <a:rPr lang="zh-CN" altLang="en-US" b="1" smtClean="0">
                <a:latin typeface="宋体" pitchFamily="2" charset="-122"/>
              </a:rPr>
              <a:t>的过程</a:t>
            </a:r>
            <a:r>
              <a:rPr lang="en-US" altLang="zh-CN" b="1" smtClean="0"/>
              <a:t>p</a:t>
            </a:r>
            <a:r>
              <a:rPr lang="zh-CN" altLang="en-US" b="1" smtClean="0">
                <a:latin typeface="宋体" pitchFamily="2" charset="-122"/>
              </a:rPr>
              <a:t>调用嵌套深度为</a:t>
            </a:r>
            <a:r>
              <a:rPr lang="en-US" altLang="zh-CN" b="1" i="1" smtClean="0"/>
              <a:t>n</a:t>
            </a:r>
            <a:r>
              <a:rPr lang="en-US" altLang="zh-CN" b="1" i="1" baseline="-30000" smtClean="0"/>
              <a:t>x</a:t>
            </a:r>
            <a:r>
              <a:rPr lang="zh-CN" altLang="en-US" b="1" smtClean="0">
                <a:latin typeface="宋体" pitchFamily="2" charset="-122"/>
              </a:rPr>
              <a:t>的过程</a:t>
            </a:r>
            <a:r>
              <a:rPr lang="en-US" altLang="zh-CN" b="1" smtClean="0"/>
              <a:t>x</a:t>
            </a:r>
            <a:endParaRPr lang="en-US" altLang="zh-CN" b="1" smtClean="0">
              <a:latin typeface="宋体" pitchFamily="2" charset="-122"/>
            </a:endParaRPr>
          </a:p>
          <a:p>
            <a:pPr algn="just">
              <a:buFontTx/>
              <a:buNone/>
            </a:pPr>
            <a:r>
              <a:rPr lang="en-US" altLang="zh-CN" b="1" smtClean="0"/>
              <a:t>	(1) </a:t>
            </a:r>
            <a:r>
              <a:rPr lang="en-US" altLang="zh-CN" b="1" i="1" smtClean="0"/>
              <a:t>n</a:t>
            </a:r>
            <a:r>
              <a:rPr lang="en-US" altLang="zh-CN" b="1" i="1" baseline="-30000" smtClean="0"/>
              <a:t>p </a:t>
            </a:r>
            <a:r>
              <a:rPr lang="en-US" altLang="zh-CN" b="1" smtClean="0"/>
              <a:t>&lt; </a:t>
            </a:r>
            <a:r>
              <a:rPr lang="en-US" altLang="zh-CN" b="1" i="1" smtClean="0"/>
              <a:t>n</a:t>
            </a:r>
            <a:r>
              <a:rPr lang="en-US" altLang="zh-CN" b="1" i="1" baseline="-30000" smtClean="0"/>
              <a:t>x</a:t>
            </a:r>
            <a:r>
              <a:rPr lang="zh-CN" altLang="en-US" b="1" smtClean="0">
                <a:latin typeface="宋体" pitchFamily="2" charset="-122"/>
              </a:rPr>
              <a:t>的情况</a:t>
            </a:r>
          </a:p>
          <a:p>
            <a:pPr algn="just">
              <a:buFontTx/>
              <a:buNone/>
            </a:pPr>
            <a:r>
              <a:rPr lang="en-US" altLang="zh-CN" b="1" smtClean="0"/>
              <a:t>	</a:t>
            </a:r>
            <a:r>
              <a:rPr lang="en-US" altLang="zh-CN" sz="2800" b="1" smtClean="0"/>
              <a:t>sort			1</a:t>
            </a:r>
          </a:p>
          <a:p>
            <a:pPr algn="just">
              <a:buFontTx/>
              <a:buNone/>
            </a:pPr>
            <a:r>
              <a:rPr lang="en-US" altLang="zh-CN" sz="2800" b="1" smtClean="0"/>
              <a:t>		readarray		2</a:t>
            </a:r>
          </a:p>
          <a:p>
            <a:pPr algn="just">
              <a:buFontTx/>
              <a:buNone/>
            </a:pPr>
            <a:r>
              <a:rPr lang="en-US" altLang="zh-CN" sz="2800" b="1" smtClean="0"/>
              <a:t>		exchange		2</a:t>
            </a:r>
          </a:p>
          <a:p>
            <a:pPr algn="just">
              <a:buFontTx/>
              <a:buNone/>
            </a:pPr>
            <a:r>
              <a:rPr lang="en-US" altLang="zh-CN" sz="2800" b="1" smtClean="0"/>
              <a:t>		quicksort		2</a:t>
            </a:r>
          </a:p>
          <a:p>
            <a:pPr algn="just">
              <a:buFontTx/>
              <a:buNone/>
            </a:pPr>
            <a:r>
              <a:rPr lang="en-US" altLang="zh-CN" sz="2800" b="1" smtClean="0"/>
              <a:t>			partition	3</a:t>
            </a:r>
            <a:endParaRPr lang="zh-CN" altLang="en-US" sz="2800" b="1" smtClean="0"/>
          </a:p>
        </p:txBody>
      </p:sp>
      <p:sp>
        <p:nvSpPr>
          <p:cNvPr id="1445892" name="Rectangle 4"/>
          <p:cNvSpPr>
            <a:spLocks noChangeArrowheads="1"/>
          </p:cNvSpPr>
          <p:nvPr/>
        </p:nvSpPr>
        <p:spPr bwMode="auto">
          <a:xfrm>
            <a:off x="5697538" y="3743325"/>
            <a:ext cx="2700337"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t>    </a:t>
            </a:r>
            <a:r>
              <a:rPr lang="zh-CN" altLang="en-US">
                <a:solidFill>
                  <a:srgbClr val="00FF00"/>
                </a:solidFill>
              </a:rPr>
              <a:t>这时</a:t>
            </a:r>
            <a:r>
              <a:rPr lang="en-US" altLang="zh-CN">
                <a:solidFill>
                  <a:srgbClr val="00FF00"/>
                </a:solidFill>
              </a:rPr>
              <a:t>x</a:t>
            </a:r>
            <a:r>
              <a:rPr lang="zh-CN" altLang="en-US">
                <a:solidFill>
                  <a:srgbClr val="00FF00"/>
                </a:solidFill>
              </a:rPr>
              <a:t>肯定就声明在</a:t>
            </a:r>
            <a:r>
              <a:rPr lang="en-US" altLang="zh-CN">
                <a:solidFill>
                  <a:srgbClr val="00FF00"/>
                </a:solidFill>
              </a:rPr>
              <a:t>p</a:t>
            </a:r>
            <a:r>
              <a:rPr lang="zh-CN" altLang="en-US">
                <a:solidFill>
                  <a:srgbClr val="00FF00"/>
                </a:solidFill>
              </a:rPr>
              <a:t>中</a:t>
            </a:r>
            <a:endParaRPr lang="en-US" altLang="zh-CN">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5892"/>
                                        </p:tgtEl>
                                        <p:attrNameLst>
                                          <p:attrName>style.visibility</p:attrName>
                                        </p:attrNameLst>
                                      </p:cBhvr>
                                      <p:to>
                                        <p:strVal val="visible"/>
                                      </p:to>
                                    </p:set>
                                    <p:animEffect transition="in" filter="box(in)">
                                      <p:cBhvr>
                                        <p:cTn id="7" dur="500"/>
                                        <p:tgtEl>
                                          <p:spTgt spid="144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89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69635" name="Rectangle 3"/>
          <p:cNvSpPr>
            <a:spLocks noGrp="1" noChangeArrowheads="1"/>
          </p:cNvSpPr>
          <p:nvPr>
            <p:ph idx="1"/>
          </p:nvPr>
        </p:nvSpPr>
        <p:spPr>
          <a:xfrm>
            <a:off x="304800" y="1447800"/>
            <a:ext cx="8534400" cy="5410200"/>
          </a:xfrm>
        </p:spPr>
        <p:txBody>
          <a:bodyPr/>
          <a:lstStyle/>
          <a:p>
            <a:pPr algn="just"/>
            <a:r>
              <a:rPr lang="zh-CN" altLang="en-US" b="1" smtClean="0">
                <a:latin typeface="宋体" pitchFamily="2" charset="-122"/>
              </a:rPr>
              <a:t>建立访问链</a:t>
            </a:r>
          </a:p>
          <a:p>
            <a:pPr lvl="1" algn="just"/>
            <a:r>
              <a:rPr lang="zh-CN" altLang="en-US" b="1" smtClean="0">
                <a:latin typeface="宋体" pitchFamily="2" charset="-122"/>
              </a:rPr>
              <a:t>假定嵌套深度为</a:t>
            </a:r>
            <a:r>
              <a:rPr lang="en-US" altLang="zh-CN" b="1" i="1" smtClean="0"/>
              <a:t>n</a:t>
            </a:r>
            <a:r>
              <a:rPr lang="en-US" altLang="zh-CN" b="1" i="1" baseline="-30000" smtClean="0"/>
              <a:t>p</a:t>
            </a:r>
            <a:r>
              <a:rPr lang="zh-CN" altLang="en-US" b="1" smtClean="0">
                <a:latin typeface="宋体" pitchFamily="2" charset="-122"/>
              </a:rPr>
              <a:t>的过程</a:t>
            </a:r>
            <a:r>
              <a:rPr lang="en-US" altLang="zh-CN" b="1" smtClean="0"/>
              <a:t>p</a:t>
            </a:r>
            <a:r>
              <a:rPr lang="zh-CN" altLang="en-US" b="1" smtClean="0">
                <a:latin typeface="宋体" pitchFamily="2" charset="-122"/>
              </a:rPr>
              <a:t>调用嵌套深度为</a:t>
            </a:r>
            <a:r>
              <a:rPr lang="en-US" altLang="zh-CN" b="1" i="1" smtClean="0"/>
              <a:t>n</a:t>
            </a:r>
            <a:r>
              <a:rPr lang="en-US" altLang="zh-CN" b="1" i="1" baseline="-30000" smtClean="0"/>
              <a:t>x</a:t>
            </a:r>
            <a:r>
              <a:rPr lang="zh-CN" altLang="en-US" b="1" smtClean="0">
                <a:latin typeface="宋体" pitchFamily="2" charset="-122"/>
              </a:rPr>
              <a:t>的过程</a:t>
            </a:r>
            <a:r>
              <a:rPr lang="en-US" altLang="zh-CN" b="1" smtClean="0"/>
              <a:t>x</a:t>
            </a:r>
            <a:endParaRPr lang="en-US" altLang="zh-CN" b="1" smtClean="0">
              <a:latin typeface="宋体" pitchFamily="2" charset="-122"/>
            </a:endParaRPr>
          </a:p>
          <a:p>
            <a:pPr algn="just">
              <a:buFontTx/>
              <a:buNone/>
            </a:pPr>
            <a:r>
              <a:rPr lang="en-US" altLang="zh-CN" b="1" smtClean="0"/>
              <a:t>	(1) </a:t>
            </a:r>
            <a:r>
              <a:rPr lang="en-US" altLang="zh-CN" b="1" i="1" smtClean="0"/>
              <a:t>n</a:t>
            </a:r>
            <a:r>
              <a:rPr lang="en-US" altLang="zh-CN" b="1" i="1" baseline="-30000" smtClean="0"/>
              <a:t>p </a:t>
            </a:r>
            <a:r>
              <a:rPr lang="en-US" altLang="zh-CN" b="1" smtClean="0"/>
              <a:t>&lt; </a:t>
            </a:r>
            <a:r>
              <a:rPr lang="en-US" altLang="zh-CN" b="1" i="1" smtClean="0"/>
              <a:t>n</a:t>
            </a:r>
            <a:r>
              <a:rPr lang="en-US" altLang="zh-CN" b="1" i="1" baseline="-30000" smtClean="0"/>
              <a:t>x</a:t>
            </a:r>
            <a:r>
              <a:rPr lang="zh-CN" altLang="en-US" b="1" smtClean="0">
                <a:latin typeface="宋体" pitchFamily="2" charset="-122"/>
              </a:rPr>
              <a:t>的情况</a:t>
            </a:r>
          </a:p>
          <a:p>
            <a:pPr lvl="1" algn="just"/>
            <a:r>
              <a:rPr lang="zh-CN" altLang="en-US" b="1" smtClean="0">
                <a:latin typeface="宋体" pitchFamily="2" charset="-122"/>
              </a:rPr>
              <a:t>被调用过程的访问链必须指向调用过程的活动记录的访问链</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103"/>
          <p:cNvSpPr>
            <a:spLocks noGrp="1" noChangeArrowheads="1"/>
          </p:cNvSpPr>
          <p:nvPr>
            <p:ph type="title"/>
          </p:nvPr>
        </p:nvSpPr>
        <p:spPr>
          <a:xfrm>
            <a:off x="152400" y="228600"/>
            <a:ext cx="8839200" cy="1143000"/>
          </a:xfrm>
          <a:noFill/>
        </p:spPr>
        <p:txBody>
          <a:bodyPr/>
          <a:lstStyle/>
          <a:p>
            <a:r>
              <a:rPr lang="zh-CN" altLang="en-US" b="1" smtClean="0"/>
              <a:t>6.3  非局部名字的访问</a:t>
            </a:r>
          </a:p>
        </p:txBody>
      </p:sp>
      <p:sp>
        <p:nvSpPr>
          <p:cNvPr id="70658" name="Rectangle 2"/>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访问非局部名字的存储单元 </a:t>
            </a:r>
          </a:p>
        </p:txBody>
      </p:sp>
      <p:sp>
        <p:nvSpPr>
          <p:cNvPr id="70659" name="Rectangle 3"/>
          <p:cNvSpPr>
            <a:spLocks noChangeArrowheads="1"/>
          </p:cNvSpPr>
          <p:nvPr/>
        </p:nvSpPr>
        <p:spPr bwMode="auto">
          <a:xfrm>
            <a:off x="341313" y="1898650"/>
            <a:ext cx="2655887"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t>sort</a:t>
            </a:r>
          </a:p>
          <a:p>
            <a:r>
              <a:rPr lang="zh-CN" altLang="en-US" sz="2800"/>
              <a:t> </a:t>
            </a:r>
            <a:r>
              <a:rPr lang="en-US" altLang="zh-CN" sz="2800"/>
              <a:t>readarray</a:t>
            </a:r>
          </a:p>
          <a:p>
            <a:r>
              <a:rPr lang="zh-CN" altLang="en-US" sz="2800"/>
              <a:t> </a:t>
            </a:r>
            <a:r>
              <a:rPr lang="en-US" altLang="zh-CN" sz="2800"/>
              <a:t>exchange</a:t>
            </a:r>
          </a:p>
          <a:p>
            <a:r>
              <a:rPr lang="zh-CN" altLang="en-US" sz="2800"/>
              <a:t> </a:t>
            </a:r>
            <a:r>
              <a:rPr lang="en-US" altLang="zh-CN" sz="2800"/>
              <a:t>quicksort</a:t>
            </a:r>
          </a:p>
          <a:p>
            <a:r>
              <a:rPr lang="zh-CN" altLang="en-US" sz="2800"/>
              <a:t>    </a:t>
            </a:r>
            <a:r>
              <a:rPr lang="en-US" altLang="zh-CN" sz="2800"/>
              <a:t>partition</a:t>
            </a:r>
            <a:endParaRPr lang="zh-CN" altLang="en-US" sz="2800"/>
          </a:p>
        </p:txBody>
      </p:sp>
      <p:grpSp>
        <p:nvGrpSpPr>
          <p:cNvPr id="70660" name="Group 4"/>
          <p:cNvGrpSpPr>
            <a:grpSpLocks/>
          </p:cNvGrpSpPr>
          <p:nvPr/>
        </p:nvGrpSpPr>
        <p:grpSpPr bwMode="auto">
          <a:xfrm>
            <a:off x="385763" y="1403350"/>
            <a:ext cx="8529637" cy="5334000"/>
            <a:chOff x="243" y="960"/>
            <a:chExt cx="5373" cy="3360"/>
          </a:xfrm>
        </p:grpSpPr>
        <p:grpSp>
          <p:nvGrpSpPr>
            <p:cNvPr id="70662" name="Group 5"/>
            <p:cNvGrpSpPr>
              <a:grpSpLocks/>
            </p:cNvGrpSpPr>
            <p:nvPr/>
          </p:nvGrpSpPr>
          <p:grpSpPr bwMode="auto">
            <a:xfrm>
              <a:off x="243" y="2897"/>
              <a:ext cx="955" cy="1392"/>
              <a:chOff x="243" y="2897"/>
              <a:chExt cx="955" cy="1392"/>
            </a:xfrm>
          </p:grpSpPr>
          <p:sp>
            <p:nvSpPr>
              <p:cNvPr id="70747" name="Rectangle 6"/>
              <p:cNvSpPr>
                <a:spLocks noChangeArrowheads="1"/>
              </p:cNvSpPr>
              <p:nvPr/>
            </p:nvSpPr>
            <p:spPr bwMode="auto">
              <a:xfrm flipV="1">
                <a:off x="252" y="3603"/>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48" name="Line 7"/>
              <p:cNvSpPr>
                <a:spLocks noChangeShapeType="1"/>
              </p:cNvSpPr>
              <p:nvPr/>
            </p:nvSpPr>
            <p:spPr bwMode="auto">
              <a:xfrm flipV="1">
                <a:off x="260" y="4248"/>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9" name="Line 8"/>
              <p:cNvSpPr>
                <a:spLocks noChangeShapeType="1"/>
              </p:cNvSpPr>
              <p:nvPr/>
            </p:nvSpPr>
            <p:spPr bwMode="auto">
              <a:xfrm>
                <a:off x="271" y="4033"/>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0" name="Line 9"/>
              <p:cNvSpPr>
                <a:spLocks noChangeShapeType="1"/>
              </p:cNvSpPr>
              <p:nvPr/>
            </p:nvSpPr>
            <p:spPr bwMode="auto">
              <a:xfrm>
                <a:off x="271" y="3818"/>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1" name="Rectangle 10"/>
              <p:cNvSpPr>
                <a:spLocks noChangeArrowheads="1"/>
              </p:cNvSpPr>
              <p:nvPr/>
            </p:nvSpPr>
            <p:spPr bwMode="auto">
              <a:xfrm>
                <a:off x="251" y="402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0752" name="Rectangle 11"/>
              <p:cNvSpPr>
                <a:spLocks noChangeArrowheads="1"/>
              </p:cNvSpPr>
              <p:nvPr/>
            </p:nvSpPr>
            <p:spPr bwMode="auto">
              <a:xfrm>
                <a:off x="251" y="359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0753" name="Rectangle 12"/>
              <p:cNvSpPr>
                <a:spLocks noChangeArrowheads="1"/>
              </p:cNvSpPr>
              <p:nvPr/>
            </p:nvSpPr>
            <p:spPr bwMode="auto">
              <a:xfrm flipV="1">
                <a:off x="252" y="293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54" name="Line 13"/>
              <p:cNvSpPr>
                <a:spLocks noChangeShapeType="1"/>
              </p:cNvSpPr>
              <p:nvPr/>
            </p:nvSpPr>
            <p:spPr bwMode="auto">
              <a:xfrm>
                <a:off x="270" y="336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5" name="Line 14"/>
              <p:cNvSpPr>
                <a:spLocks noChangeShapeType="1"/>
              </p:cNvSpPr>
              <p:nvPr/>
            </p:nvSpPr>
            <p:spPr bwMode="auto">
              <a:xfrm>
                <a:off x="270" y="315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6" name="Rectangle 15"/>
              <p:cNvSpPr>
                <a:spLocks noChangeArrowheads="1"/>
              </p:cNvSpPr>
              <p:nvPr/>
            </p:nvSpPr>
            <p:spPr bwMode="auto">
              <a:xfrm>
                <a:off x="243" y="332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0757" name="Rectangle 16"/>
              <p:cNvSpPr>
                <a:spLocks noChangeArrowheads="1"/>
              </p:cNvSpPr>
              <p:nvPr/>
            </p:nvSpPr>
            <p:spPr bwMode="auto">
              <a:xfrm>
                <a:off x="243" y="2897"/>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758" name="Rectangle 17"/>
              <p:cNvSpPr>
                <a:spLocks noChangeArrowheads="1"/>
              </p:cNvSpPr>
              <p:nvPr/>
            </p:nvSpPr>
            <p:spPr bwMode="auto">
              <a:xfrm>
                <a:off x="272" y="3124"/>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59" name="Freeform 18"/>
              <p:cNvSpPr>
                <a:spLocks/>
              </p:cNvSpPr>
              <p:nvPr/>
            </p:nvSpPr>
            <p:spPr bwMode="auto">
              <a:xfrm flipV="1">
                <a:off x="955" y="3286"/>
                <a:ext cx="243" cy="645"/>
              </a:xfrm>
              <a:custGeom>
                <a:avLst/>
                <a:gdLst>
                  <a:gd name="T0" fmla="*/ 0 w 367"/>
                  <a:gd name="T1" fmla="*/ 645 h 945"/>
                  <a:gd name="T2" fmla="*/ 199 w 367"/>
                  <a:gd name="T3" fmla="*/ 563 h 945"/>
                  <a:gd name="T4" fmla="*/ 228 w 367"/>
                  <a:gd name="T5" fmla="*/ 399 h 945"/>
                  <a:gd name="T6" fmla="*/ 219 w 367"/>
                  <a:gd name="T7" fmla="*/ 133 h 945"/>
                  <a:gd name="T8" fmla="*/ 79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663" name="Group 19"/>
            <p:cNvGrpSpPr>
              <a:grpSpLocks/>
            </p:cNvGrpSpPr>
            <p:nvPr/>
          </p:nvGrpSpPr>
          <p:grpSpPr bwMode="auto">
            <a:xfrm>
              <a:off x="1421" y="2271"/>
              <a:ext cx="1176" cy="2029"/>
              <a:chOff x="1421" y="2271"/>
              <a:chExt cx="1176" cy="2029"/>
            </a:xfrm>
          </p:grpSpPr>
          <p:sp>
            <p:nvSpPr>
              <p:cNvPr id="70727" name="Rectangle 20"/>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8" name="Line 21"/>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9" name="Line 22"/>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0" name="Line 23"/>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1" name="Rectangle 24"/>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0732" name="Rectangle 25"/>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0733" name="Rectangle 26"/>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34" name="Line 27"/>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5" name="Line 28"/>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6" name="Rectangle 29"/>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0737" name="Rectangle 30"/>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738" name="Rectangle 31"/>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39" name="Rectangle 32"/>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40" name="Line 33"/>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1" name="Line 34"/>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2" name="Rectangle 35"/>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0743" name="Rectangle 36"/>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744" name="Rectangle 37"/>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45" name="Freeform 38"/>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46" name="Freeform 39"/>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664" name="Group 40"/>
            <p:cNvGrpSpPr>
              <a:grpSpLocks/>
            </p:cNvGrpSpPr>
            <p:nvPr/>
          </p:nvGrpSpPr>
          <p:grpSpPr bwMode="auto">
            <a:xfrm>
              <a:off x="2769" y="1593"/>
              <a:ext cx="1177" cy="2717"/>
              <a:chOff x="2769" y="1593"/>
              <a:chExt cx="1177" cy="2717"/>
            </a:xfrm>
          </p:grpSpPr>
          <p:sp>
            <p:nvSpPr>
              <p:cNvPr id="70700" name="Rectangle 41"/>
              <p:cNvSpPr>
                <a:spLocks noChangeArrowheads="1"/>
              </p:cNvSpPr>
              <p:nvPr/>
            </p:nvSpPr>
            <p:spPr bwMode="auto">
              <a:xfrm flipV="1">
                <a:off x="2781" y="362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1" name="Line 42"/>
              <p:cNvSpPr>
                <a:spLocks noChangeShapeType="1"/>
              </p:cNvSpPr>
              <p:nvPr/>
            </p:nvSpPr>
            <p:spPr bwMode="auto">
              <a:xfrm flipV="1">
                <a:off x="2789" y="426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2" name="Line 43"/>
              <p:cNvSpPr>
                <a:spLocks noChangeShapeType="1"/>
              </p:cNvSpPr>
              <p:nvPr/>
            </p:nvSpPr>
            <p:spPr bwMode="auto">
              <a:xfrm>
                <a:off x="2800" y="405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3" name="Line 44"/>
              <p:cNvSpPr>
                <a:spLocks noChangeShapeType="1"/>
              </p:cNvSpPr>
              <p:nvPr/>
            </p:nvSpPr>
            <p:spPr bwMode="auto">
              <a:xfrm>
                <a:off x="2800" y="383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4" name="Rectangle 45"/>
              <p:cNvSpPr>
                <a:spLocks noChangeArrowheads="1"/>
              </p:cNvSpPr>
              <p:nvPr/>
            </p:nvSpPr>
            <p:spPr bwMode="auto">
              <a:xfrm>
                <a:off x="2780" y="404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0705" name="Rectangle 46"/>
              <p:cNvSpPr>
                <a:spLocks noChangeArrowheads="1"/>
              </p:cNvSpPr>
              <p:nvPr/>
            </p:nvSpPr>
            <p:spPr bwMode="auto">
              <a:xfrm>
                <a:off x="2780" y="361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0706" name="Rectangle 47"/>
              <p:cNvSpPr>
                <a:spLocks noChangeArrowheads="1"/>
              </p:cNvSpPr>
              <p:nvPr/>
            </p:nvSpPr>
            <p:spPr bwMode="auto">
              <a:xfrm flipV="1">
                <a:off x="2781" y="2293"/>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07" name="Line 48"/>
              <p:cNvSpPr>
                <a:spLocks noChangeShapeType="1"/>
              </p:cNvSpPr>
              <p:nvPr/>
            </p:nvSpPr>
            <p:spPr bwMode="auto">
              <a:xfrm>
                <a:off x="2799" y="272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8" name="Line 49"/>
              <p:cNvSpPr>
                <a:spLocks noChangeShapeType="1"/>
              </p:cNvSpPr>
              <p:nvPr/>
            </p:nvSpPr>
            <p:spPr bwMode="auto">
              <a:xfrm>
                <a:off x="2799" y="250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9" name="Rectangle 50"/>
              <p:cNvSpPr>
                <a:spLocks noChangeArrowheads="1"/>
              </p:cNvSpPr>
              <p:nvPr/>
            </p:nvSpPr>
            <p:spPr bwMode="auto">
              <a:xfrm>
                <a:off x="2789" y="271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0710" name="Rectangle 51"/>
              <p:cNvSpPr>
                <a:spLocks noChangeArrowheads="1"/>
              </p:cNvSpPr>
              <p:nvPr/>
            </p:nvSpPr>
            <p:spPr bwMode="auto">
              <a:xfrm>
                <a:off x="2769" y="228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711" name="Rectangle 52"/>
              <p:cNvSpPr>
                <a:spLocks noChangeArrowheads="1"/>
              </p:cNvSpPr>
              <p:nvPr/>
            </p:nvSpPr>
            <p:spPr bwMode="auto">
              <a:xfrm>
                <a:off x="2799" y="248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12" name="Rectangle 53"/>
              <p:cNvSpPr>
                <a:spLocks noChangeArrowheads="1"/>
              </p:cNvSpPr>
              <p:nvPr/>
            </p:nvSpPr>
            <p:spPr bwMode="auto">
              <a:xfrm flipV="1">
                <a:off x="2782" y="2958"/>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3" name="Line 54"/>
              <p:cNvSpPr>
                <a:spLocks noChangeShapeType="1"/>
              </p:cNvSpPr>
              <p:nvPr/>
            </p:nvSpPr>
            <p:spPr bwMode="auto">
              <a:xfrm>
                <a:off x="2800" y="338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4" name="Line 55"/>
              <p:cNvSpPr>
                <a:spLocks noChangeShapeType="1"/>
              </p:cNvSpPr>
              <p:nvPr/>
            </p:nvSpPr>
            <p:spPr bwMode="auto">
              <a:xfrm>
                <a:off x="2800" y="317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Rectangle 56"/>
              <p:cNvSpPr>
                <a:spLocks noChangeArrowheads="1"/>
              </p:cNvSpPr>
              <p:nvPr/>
            </p:nvSpPr>
            <p:spPr bwMode="auto">
              <a:xfrm>
                <a:off x="2790" y="33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0716" name="Rectangle 57"/>
              <p:cNvSpPr>
                <a:spLocks noChangeArrowheads="1"/>
              </p:cNvSpPr>
              <p:nvPr/>
            </p:nvSpPr>
            <p:spPr bwMode="auto">
              <a:xfrm>
                <a:off x="2770" y="2946"/>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717" name="Rectangle 58"/>
              <p:cNvSpPr>
                <a:spLocks noChangeArrowheads="1"/>
              </p:cNvSpPr>
              <p:nvPr/>
            </p:nvSpPr>
            <p:spPr bwMode="auto">
              <a:xfrm>
                <a:off x="2800" y="3151"/>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18" name="Freeform 59"/>
              <p:cNvSpPr>
                <a:spLocks/>
              </p:cNvSpPr>
              <p:nvPr/>
            </p:nvSpPr>
            <p:spPr bwMode="auto">
              <a:xfrm flipV="1">
                <a:off x="3494" y="325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9" name="Freeform 60"/>
              <p:cNvSpPr>
                <a:spLocks/>
              </p:cNvSpPr>
              <p:nvPr/>
            </p:nvSpPr>
            <p:spPr bwMode="auto">
              <a:xfrm flipV="1">
                <a:off x="3483" y="2610"/>
                <a:ext cx="463" cy="1352"/>
              </a:xfrm>
              <a:custGeom>
                <a:avLst/>
                <a:gdLst>
                  <a:gd name="T0" fmla="*/ 0 w 700"/>
                  <a:gd name="T1" fmla="*/ 1352 h 1980"/>
                  <a:gd name="T2" fmla="*/ 278 w 700"/>
                  <a:gd name="T3" fmla="*/ 1219 h 1980"/>
                  <a:gd name="T4" fmla="*/ 437 w 700"/>
                  <a:gd name="T5" fmla="*/ 850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0" name="Rectangle 61"/>
              <p:cNvSpPr>
                <a:spLocks noChangeArrowheads="1"/>
              </p:cNvSpPr>
              <p:nvPr/>
            </p:nvSpPr>
            <p:spPr bwMode="auto">
              <a:xfrm flipV="1">
                <a:off x="2782" y="162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1" name="Line 62"/>
              <p:cNvSpPr>
                <a:spLocks noChangeShapeType="1"/>
              </p:cNvSpPr>
              <p:nvPr/>
            </p:nvSpPr>
            <p:spPr bwMode="auto">
              <a:xfrm>
                <a:off x="2800" y="205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2" name="Line 63"/>
              <p:cNvSpPr>
                <a:spLocks noChangeShapeType="1"/>
              </p:cNvSpPr>
              <p:nvPr/>
            </p:nvSpPr>
            <p:spPr bwMode="auto">
              <a:xfrm>
                <a:off x="2800" y="184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3" name="Rectangle 64"/>
              <p:cNvSpPr>
                <a:spLocks noChangeArrowheads="1"/>
              </p:cNvSpPr>
              <p:nvPr/>
            </p:nvSpPr>
            <p:spPr bwMode="auto">
              <a:xfrm>
                <a:off x="2790" y="204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70724" name="Rectangle 65"/>
              <p:cNvSpPr>
                <a:spLocks noChangeArrowheads="1"/>
              </p:cNvSpPr>
              <p:nvPr/>
            </p:nvSpPr>
            <p:spPr bwMode="auto">
              <a:xfrm>
                <a:off x="2770" y="1593"/>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70725" name="Rectangle 66"/>
              <p:cNvSpPr>
                <a:spLocks noChangeArrowheads="1"/>
              </p:cNvSpPr>
              <p:nvPr/>
            </p:nvSpPr>
            <p:spPr bwMode="auto">
              <a:xfrm>
                <a:off x="2800" y="1820"/>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726" name="Freeform 67"/>
              <p:cNvSpPr>
                <a:spLocks/>
              </p:cNvSpPr>
              <p:nvPr/>
            </p:nvSpPr>
            <p:spPr bwMode="auto">
              <a:xfrm flipV="1">
                <a:off x="3494" y="1934"/>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665" name="Group 68"/>
            <p:cNvGrpSpPr>
              <a:grpSpLocks/>
            </p:cNvGrpSpPr>
            <p:nvPr/>
          </p:nvGrpSpPr>
          <p:grpSpPr bwMode="auto">
            <a:xfrm>
              <a:off x="4187" y="960"/>
              <a:ext cx="1429" cy="3360"/>
              <a:chOff x="4187" y="960"/>
              <a:chExt cx="1429" cy="3360"/>
            </a:xfrm>
          </p:grpSpPr>
          <p:sp>
            <p:nvSpPr>
              <p:cNvPr id="70666" name="Rectangle 69"/>
              <p:cNvSpPr>
                <a:spLocks noChangeArrowheads="1"/>
              </p:cNvSpPr>
              <p:nvPr/>
            </p:nvSpPr>
            <p:spPr bwMode="auto">
              <a:xfrm flipV="1">
                <a:off x="4199" y="97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67" name="Line 70"/>
              <p:cNvSpPr>
                <a:spLocks noChangeShapeType="1"/>
              </p:cNvSpPr>
              <p:nvPr/>
            </p:nvSpPr>
            <p:spPr bwMode="auto">
              <a:xfrm>
                <a:off x="4217" y="14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8" name="Line 71"/>
              <p:cNvSpPr>
                <a:spLocks noChangeShapeType="1"/>
              </p:cNvSpPr>
              <p:nvPr/>
            </p:nvSpPr>
            <p:spPr bwMode="auto">
              <a:xfrm>
                <a:off x="4217" y="118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9" name="Rectangle 72"/>
              <p:cNvSpPr>
                <a:spLocks noChangeArrowheads="1"/>
              </p:cNvSpPr>
              <p:nvPr/>
            </p:nvSpPr>
            <p:spPr bwMode="auto">
              <a:xfrm>
                <a:off x="4207" y="1390"/>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e (1, 3)</a:t>
                </a:r>
              </a:p>
            </p:txBody>
          </p:sp>
          <p:sp>
            <p:nvSpPr>
              <p:cNvPr id="70670" name="Rectangle 73"/>
              <p:cNvSpPr>
                <a:spLocks noChangeArrowheads="1"/>
              </p:cNvSpPr>
              <p:nvPr/>
            </p:nvSpPr>
            <p:spPr bwMode="auto">
              <a:xfrm flipV="1">
                <a:off x="4187" y="96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rot="10800000" tIns="10800" bIns="10800"/>
              <a:lstStyle/>
              <a:p>
                <a:pPr algn="ctr"/>
                <a:endParaRPr lang="zh-CN" altLang="en-US" sz="1000" b="0"/>
              </a:p>
            </p:txBody>
          </p:sp>
          <p:sp>
            <p:nvSpPr>
              <p:cNvPr id="70671" name="Rectangle 74"/>
              <p:cNvSpPr>
                <a:spLocks noChangeArrowheads="1"/>
              </p:cNvSpPr>
              <p:nvPr/>
            </p:nvSpPr>
            <p:spPr bwMode="auto">
              <a:xfrm>
                <a:off x="4217" y="116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672" name="Rectangle 75"/>
              <p:cNvSpPr>
                <a:spLocks noChangeArrowheads="1"/>
              </p:cNvSpPr>
              <p:nvPr/>
            </p:nvSpPr>
            <p:spPr bwMode="auto">
              <a:xfrm flipV="1">
                <a:off x="4200" y="363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3" name="Line 76"/>
              <p:cNvSpPr>
                <a:spLocks noChangeShapeType="1"/>
              </p:cNvSpPr>
              <p:nvPr/>
            </p:nvSpPr>
            <p:spPr bwMode="auto">
              <a:xfrm flipV="1">
                <a:off x="4208" y="427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4" name="Line 77"/>
              <p:cNvSpPr>
                <a:spLocks noChangeShapeType="1"/>
              </p:cNvSpPr>
              <p:nvPr/>
            </p:nvSpPr>
            <p:spPr bwMode="auto">
              <a:xfrm>
                <a:off x="4219" y="406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5" name="Line 78"/>
              <p:cNvSpPr>
                <a:spLocks noChangeShapeType="1"/>
              </p:cNvSpPr>
              <p:nvPr/>
            </p:nvSpPr>
            <p:spPr bwMode="auto">
              <a:xfrm>
                <a:off x="4219" y="384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6" name="Rectangle 79"/>
              <p:cNvSpPr>
                <a:spLocks noChangeArrowheads="1"/>
              </p:cNvSpPr>
              <p:nvPr/>
            </p:nvSpPr>
            <p:spPr bwMode="auto">
              <a:xfrm>
                <a:off x="4199" y="405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0677" name="Rectangle 80"/>
              <p:cNvSpPr>
                <a:spLocks noChangeArrowheads="1"/>
              </p:cNvSpPr>
              <p:nvPr/>
            </p:nvSpPr>
            <p:spPr bwMode="auto">
              <a:xfrm>
                <a:off x="4199" y="362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0678" name="Rectangle 81"/>
              <p:cNvSpPr>
                <a:spLocks noChangeArrowheads="1"/>
              </p:cNvSpPr>
              <p:nvPr/>
            </p:nvSpPr>
            <p:spPr bwMode="auto">
              <a:xfrm flipV="1">
                <a:off x="4200" y="230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9" name="Line 82"/>
              <p:cNvSpPr>
                <a:spLocks noChangeShapeType="1"/>
              </p:cNvSpPr>
              <p:nvPr/>
            </p:nvSpPr>
            <p:spPr bwMode="auto">
              <a:xfrm>
                <a:off x="4218" y="273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0" name="Line 83"/>
              <p:cNvSpPr>
                <a:spLocks noChangeShapeType="1"/>
              </p:cNvSpPr>
              <p:nvPr/>
            </p:nvSpPr>
            <p:spPr bwMode="auto">
              <a:xfrm>
                <a:off x="4218" y="251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1" name="Rectangle 84"/>
              <p:cNvSpPr>
                <a:spLocks noChangeArrowheads="1"/>
              </p:cNvSpPr>
              <p:nvPr/>
            </p:nvSpPr>
            <p:spPr bwMode="auto">
              <a:xfrm>
                <a:off x="4208" y="272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0682" name="Rectangle 85"/>
              <p:cNvSpPr>
                <a:spLocks noChangeArrowheads="1"/>
              </p:cNvSpPr>
              <p:nvPr/>
            </p:nvSpPr>
            <p:spPr bwMode="auto">
              <a:xfrm>
                <a:off x="4188" y="229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683" name="Rectangle 86"/>
              <p:cNvSpPr>
                <a:spLocks noChangeArrowheads="1"/>
              </p:cNvSpPr>
              <p:nvPr/>
            </p:nvSpPr>
            <p:spPr bwMode="auto">
              <a:xfrm>
                <a:off x="4218" y="249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684" name="Rectangle 87"/>
              <p:cNvSpPr>
                <a:spLocks noChangeArrowheads="1"/>
              </p:cNvSpPr>
              <p:nvPr/>
            </p:nvSpPr>
            <p:spPr bwMode="auto">
              <a:xfrm flipV="1">
                <a:off x="4202" y="296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5" name="Line 88"/>
              <p:cNvSpPr>
                <a:spLocks noChangeShapeType="1"/>
              </p:cNvSpPr>
              <p:nvPr/>
            </p:nvSpPr>
            <p:spPr bwMode="auto">
              <a:xfrm>
                <a:off x="4220" y="33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6" name="Line 89"/>
              <p:cNvSpPr>
                <a:spLocks noChangeShapeType="1"/>
              </p:cNvSpPr>
              <p:nvPr/>
            </p:nvSpPr>
            <p:spPr bwMode="auto">
              <a:xfrm>
                <a:off x="4220" y="318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Rectangle 90"/>
              <p:cNvSpPr>
                <a:spLocks noChangeArrowheads="1"/>
              </p:cNvSpPr>
              <p:nvPr/>
            </p:nvSpPr>
            <p:spPr bwMode="auto">
              <a:xfrm>
                <a:off x="4210" y="338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0688" name="Rectangle 91"/>
              <p:cNvSpPr>
                <a:spLocks noChangeArrowheads="1"/>
              </p:cNvSpPr>
              <p:nvPr/>
            </p:nvSpPr>
            <p:spPr bwMode="auto">
              <a:xfrm>
                <a:off x="4190" y="295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0689" name="Rectangle 92"/>
              <p:cNvSpPr>
                <a:spLocks noChangeArrowheads="1"/>
              </p:cNvSpPr>
              <p:nvPr/>
            </p:nvSpPr>
            <p:spPr bwMode="auto">
              <a:xfrm>
                <a:off x="4220" y="316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690" name="Freeform 93"/>
              <p:cNvSpPr>
                <a:spLocks/>
              </p:cNvSpPr>
              <p:nvPr/>
            </p:nvSpPr>
            <p:spPr bwMode="auto">
              <a:xfrm flipV="1">
                <a:off x="4913" y="326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1" name="Freeform 94"/>
              <p:cNvSpPr>
                <a:spLocks/>
              </p:cNvSpPr>
              <p:nvPr/>
            </p:nvSpPr>
            <p:spPr bwMode="auto">
              <a:xfrm flipV="1">
                <a:off x="4902" y="2621"/>
                <a:ext cx="463" cy="1351"/>
              </a:xfrm>
              <a:custGeom>
                <a:avLst/>
                <a:gdLst>
                  <a:gd name="T0" fmla="*/ 0 w 700"/>
                  <a:gd name="T1" fmla="*/ 1351 h 1980"/>
                  <a:gd name="T2" fmla="*/ 278 w 700"/>
                  <a:gd name="T3" fmla="*/ 1218 h 1980"/>
                  <a:gd name="T4" fmla="*/ 437 w 700"/>
                  <a:gd name="T5" fmla="*/ 849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2" name="Rectangle 95"/>
              <p:cNvSpPr>
                <a:spLocks noChangeArrowheads="1"/>
              </p:cNvSpPr>
              <p:nvPr/>
            </p:nvSpPr>
            <p:spPr bwMode="auto">
              <a:xfrm flipV="1">
                <a:off x="4202" y="163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3" name="Line 96"/>
              <p:cNvSpPr>
                <a:spLocks noChangeShapeType="1"/>
              </p:cNvSpPr>
              <p:nvPr/>
            </p:nvSpPr>
            <p:spPr bwMode="auto">
              <a:xfrm>
                <a:off x="4220" y="20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Line 97"/>
              <p:cNvSpPr>
                <a:spLocks noChangeShapeType="1"/>
              </p:cNvSpPr>
              <p:nvPr/>
            </p:nvSpPr>
            <p:spPr bwMode="auto">
              <a:xfrm>
                <a:off x="4220" y="185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Rectangle 98"/>
              <p:cNvSpPr>
                <a:spLocks noChangeArrowheads="1"/>
              </p:cNvSpPr>
              <p:nvPr/>
            </p:nvSpPr>
            <p:spPr bwMode="auto">
              <a:xfrm>
                <a:off x="4210" y="2055"/>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70696" name="Rectangle 99"/>
              <p:cNvSpPr>
                <a:spLocks noChangeArrowheads="1"/>
              </p:cNvSpPr>
              <p:nvPr/>
            </p:nvSpPr>
            <p:spPr bwMode="auto">
              <a:xfrm>
                <a:off x="4190" y="162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70697" name="Rectangle 100"/>
              <p:cNvSpPr>
                <a:spLocks noChangeArrowheads="1"/>
              </p:cNvSpPr>
              <p:nvPr/>
            </p:nvSpPr>
            <p:spPr bwMode="auto">
              <a:xfrm>
                <a:off x="4220" y="183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0698" name="Freeform 101"/>
              <p:cNvSpPr>
                <a:spLocks/>
              </p:cNvSpPr>
              <p:nvPr/>
            </p:nvSpPr>
            <p:spPr bwMode="auto">
              <a:xfrm flipV="1">
                <a:off x="4913" y="1945"/>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9" name="Freeform 102"/>
              <p:cNvSpPr>
                <a:spLocks/>
              </p:cNvSpPr>
              <p:nvPr/>
            </p:nvSpPr>
            <p:spPr bwMode="auto">
              <a:xfrm flipV="1">
                <a:off x="4882" y="1300"/>
                <a:ext cx="734" cy="2703"/>
              </a:xfrm>
              <a:custGeom>
                <a:avLst/>
                <a:gdLst>
                  <a:gd name="T0" fmla="*/ 0 w 1110"/>
                  <a:gd name="T1" fmla="*/ 2703 h 3960"/>
                  <a:gd name="T2" fmla="*/ 407 w 1110"/>
                  <a:gd name="T3" fmla="*/ 2508 h 3960"/>
                  <a:gd name="T4" fmla="*/ 635 w 1110"/>
                  <a:gd name="T5" fmla="*/ 2191 h 3960"/>
                  <a:gd name="T6" fmla="*/ 684 w 1110"/>
                  <a:gd name="T7" fmla="*/ 1689 h 3960"/>
                  <a:gd name="T8" fmla="*/ 635 w 1110"/>
                  <a:gd name="T9" fmla="*/ 399 h 3960"/>
                  <a:gd name="T10" fmla="*/ 89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71683" name="Rectangle 3"/>
          <p:cNvSpPr>
            <a:spLocks noGrp="1" noChangeArrowheads="1"/>
          </p:cNvSpPr>
          <p:nvPr>
            <p:ph idx="1"/>
          </p:nvPr>
        </p:nvSpPr>
        <p:spPr>
          <a:xfrm>
            <a:off x="304800" y="1447800"/>
            <a:ext cx="8534400" cy="5410200"/>
          </a:xfrm>
        </p:spPr>
        <p:txBody>
          <a:bodyPr/>
          <a:lstStyle/>
          <a:p>
            <a:pPr algn="just"/>
            <a:r>
              <a:rPr lang="zh-CN" altLang="en-US" b="1" smtClean="0">
                <a:latin typeface="宋体" pitchFamily="2" charset="-122"/>
              </a:rPr>
              <a:t>建立访问链</a:t>
            </a:r>
          </a:p>
          <a:p>
            <a:pPr lvl="1" algn="just"/>
            <a:r>
              <a:rPr lang="zh-CN" altLang="en-US" b="1" smtClean="0">
                <a:latin typeface="宋体" pitchFamily="2" charset="-122"/>
              </a:rPr>
              <a:t>假定嵌套深度为</a:t>
            </a:r>
            <a:r>
              <a:rPr lang="en-US" altLang="zh-CN" b="1" i="1" smtClean="0"/>
              <a:t>n</a:t>
            </a:r>
            <a:r>
              <a:rPr lang="en-US" altLang="zh-CN" b="1" i="1" baseline="-30000" smtClean="0"/>
              <a:t>p</a:t>
            </a:r>
            <a:r>
              <a:rPr lang="zh-CN" altLang="en-US" b="1" smtClean="0">
                <a:latin typeface="宋体" pitchFamily="2" charset="-122"/>
              </a:rPr>
              <a:t>的过程</a:t>
            </a:r>
            <a:r>
              <a:rPr lang="en-US" altLang="zh-CN" b="1" smtClean="0"/>
              <a:t>p</a:t>
            </a:r>
            <a:r>
              <a:rPr lang="zh-CN" altLang="en-US" b="1" smtClean="0">
                <a:latin typeface="宋体" pitchFamily="2" charset="-122"/>
              </a:rPr>
              <a:t>调用嵌套深度为</a:t>
            </a:r>
            <a:r>
              <a:rPr lang="en-US" altLang="zh-CN" b="1" i="1" smtClean="0"/>
              <a:t>n</a:t>
            </a:r>
            <a:r>
              <a:rPr lang="en-US" altLang="zh-CN" b="1" i="1" baseline="-30000" smtClean="0"/>
              <a:t>x</a:t>
            </a:r>
            <a:r>
              <a:rPr lang="zh-CN" altLang="en-US" b="1" smtClean="0">
                <a:latin typeface="宋体" pitchFamily="2" charset="-122"/>
              </a:rPr>
              <a:t>的过程</a:t>
            </a:r>
            <a:r>
              <a:rPr lang="en-US" altLang="zh-CN" b="1" smtClean="0"/>
              <a:t>x</a:t>
            </a:r>
            <a:endParaRPr lang="en-US" altLang="zh-CN" b="1" smtClean="0">
              <a:latin typeface="宋体" pitchFamily="2" charset="-122"/>
            </a:endParaRPr>
          </a:p>
          <a:p>
            <a:pPr algn="just">
              <a:buFontTx/>
              <a:buNone/>
            </a:pPr>
            <a:r>
              <a:rPr lang="en-US" altLang="zh-CN" b="1" smtClean="0"/>
              <a:t>	(2) </a:t>
            </a:r>
            <a:r>
              <a:rPr lang="en-US" altLang="zh-CN" b="1" i="1" smtClean="0"/>
              <a:t>n</a:t>
            </a:r>
            <a:r>
              <a:rPr lang="en-US" altLang="zh-CN" b="1" i="1" baseline="-30000" smtClean="0"/>
              <a:t>p </a:t>
            </a:r>
            <a:r>
              <a:rPr lang="en-US" altLang="zh-CN" b="1" smtClean="0">
                <a:sym typeface="Symbol" pitchFamily="18" charset="2"/>
              </a:rPr>
              <a:t></a:t>
            </a:r>
            <a:r>
              <a:rPr lang="en-US" altLang="zh-CN" b="1" smtClean="0"/>
              <a:t> </a:t>
            </a:r>
            <a:r>
              <a:rPr lang="en-US" altLang="zh-CN" b="1" i="1" smtClean="0"/>
              <a:t>n</a:t>
            </a:r>
            <a:r>
              <a:rPr lang="en-US" altLang="zh-CN" b="1" i="1" baseline="-30000" smtClean="0"/>
              <a:t>x</a:t>
            </a:r>
            <a:r>
              <a:rPr lang="zh-CN" altLang="en-US" b="1" smtClean="0">
                <a:latin typeface="宋体" pitchFamily="2" charset="-122"/>
              </a:rPr>
              <a:t>的情况</a:t>
            </a:r>
          </a:p>
          <a:p>
            <a:pPr algn="just">
              <a:buFontTx/>
              <a:buNone/>
            </a:pPr>
            <a:r>
              <a:rPr lang="en-US" altLang="zh-CN" sz="3600" b="1" smtClean="0"/>
              <a:t>	</a:t>
            </a:r>
            <a:r>
              <a:rPr lang="en-US" altLang="zh-CN" sz="2800" b="1" smtClean="0"/>
              <a:t>sort			1</a:t>
            </a:r>
          </a:p>
          <a:p>
            <a:pPr algn="just">
              <a:buFontTx/>
              <a:buNone/>
            </a:pPr>
            <a:r>
              <a:rPr lang="en-US" altLang="zh-CN" sz="2800" b="1" smtClean="0"/>
              <a:t>		readarray		2</a:t>
            </a:r>
          </a:p>
          <a:p>
            <a:pPr algn="just">
              <a:buFontTx/>
              <a:buNone/>
            </a:pPr>
            <a:r>
              <a:rPr lang="en-US" altLang="zh-CN" sz="2800" b="1" smtClean="0"/>
              <a:t>		exchange		2</a:t>
            </a:r>
          </a:p>
          <a:p>
            <a:pPr algn="just">
              <a:buFontTx/>
              <a:buNone/>
            </a:pPr>
            <a:r>
              <a:rPr lang="en-US" altLang="zh-CN" sz="2800" b="1" smtClean="0"/>
              <a:t>		quicksort		2</a:t>
            </a:r>
          </a:p>
          <a:p>
            <a:pPr algn="just">
              <a:buFontTx/>
              <a:buNone/>
            </a:pPr>
            <a:r>
              <a:rPr lang="en-US" altLang="zh-CN" sz="2800" b="1" smtClean="0"/>
              <a:t>			partition	3</a:t>
            </a:r>
            <a:endParaRPr lang="zh-CN" altLang="en-US" sz="2800" b="1" smtClean="0"/>
          </a:p>
        </p:txBody>
      </p:sp>
      <p:sp>
        <p:nvSpPr>
          <p:cNvPr id="1550340" name="Rectangle 4"/>
          <p:cNvSpPr>
            <a:spLocks noChangeArrowheads="1"/>
          </p:cNvSpPr>
          <p:nvPr/>
        </p:nvSpPr>
        <p:spPr bwMode="auto">
          <a:xfrm>
            <a:off x="5697538" y="3563938"/>
            <a:ext cx="2700337"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t>    </a:t>
            </a:r>
            <a:r>
              <a:rPr lang="zh-CN" altLang="en-US">
                <a:solidFill>
                  <a:srgbClr val="00FF00"/>
                </a:solidFill>
              </a:rPr>
              <a:t>这时</a:t>
            </a:r>
            <a:r>
              <a:rPr lang="en-US" altLang="zh-CN">
                <a:solidFill>
                  <a:srgbClr val="00FF00"/>
                </a:solidFill>
              </a:rPr>
              <a:t>p</a:t>
            </a:r>
            <a:r>
              <a:rPr lang="zh-CN" altLang="en-US">
                <a:solidFill>
                  <a:srgbClr val="00FF00"/>
                </a:solidFill>
              </a:rPr>
              <a:t>和</a:t>
            </a:r>
            <a:r>
              <a:rPr lang="en-US" altLang="zh-CN">
                <a:solidFill>
                  <a:srgbClr val="00FF00"/>
                </a:solidFill>
              </a:rPr>
              <a:t>x</a:t>
            </a:r>
            <a:r>
              <a:rPr lang="zh-CN" altLang="en-US">
                <a:solidFill>
                  <a:srgbClr val="00FF00"/>
                </a:solidFill>
              </a:rPr>
              <a:t>的嵌套深度分别为1，2，…，</a:t>
            </a:r>
            <a:r>
              <a:rPr lang="en-US" altLang="zh-CN" i="1">
                <a:solidFill>
                  <a:srgbClr val="00FF00"/>
                </a:solidFill>
              </a:rPr>
              <a:t>n</a:t>
            </a:r>
            <a:r>
              <a:rPr lang="en-US" altLang="zh-CN" i="1" baseline="-25000">
                <a:solidFill>
                  <a:srgbClr val="00FF00"/>
                </a:solidFill>
              </a:rPr>
              <a:t>x</a:t>
            </a:r>
            <a:r>
              <a:rPr lang="en-US" altLang="zh-CN">
                <a:solidFill>
                  <a:srgbClr val="00FF00"/>
                </a:solidFill>
                <a:sym typeface="Symbol" pitchFamily="18" charset="2"/>
              </a:rPr>
              <a:t></a:t>
            </a:r>
            <a:r>
              <a:rPr lang="en-US" altLang="zh-CN">
                <a:solidFill>
                  <a:srgbClr val="00FF00"/>
                </a:solidFill>
              </a:rPr>
              <a:t> 1</a:t>
            </a:r>
            <a:r>
              <a:rPr lang="zh-CN" altLang="en-US">
                <a:solidFill>
                  <a:srgbClr val="00FF00"/>
                </a:solidFill>
              </a:rPr>
              <a:t>的外围过程肯定相同</a:t>
            </a:r>
            <a:endParaRPr lang="en-US" altLang="zh-CN">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0340"/>
                                        </p:tgtEl>
                                        <p:attrNameLst>
                                          <p:attrName>style.visibility</p:attrName>
                                        </p:attrNameLst>
                                      </p:cBhvr>
                                      <p:to>
                                        <p:strVal val="visible"/>
                                      </p:to>
                                    </p:set>
                                    <p:animEffect transition="in" filter="box(in)">
                                      <p:cBhvr>
                                        <p:cTn id="7" dur="500"/>
                                        <p:tgtEl>
                                          <p:spTgt spid="155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03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8195"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3</a:t>
            </a:r>
            <a:r>
              <a:rPr lang="zh-CN" altLang="en-US" b="1" smtClean="0"/>
              <a:t>、静态概念和动态概念的对应</a:t>
            </a:r>
          </a:p>
          <a:p>
            <a:pPr>
              <a:buFontTx/>
              <a:buNone/>
            </a:pPr>
            <a:r>
              <a:rPr lang="zh-CN" altLang="en-US" b="1" smtClean="0"/>
              <a:t>	</a:t>
            </a:r>
            <a:endParaRPr lang="zh-CN" altLang="en-US" b="1" smtClean="0">
              <a:latin typeface="宋体" pitchFamily="2" charset="-122"/>
            </a:endParaRPr>
          </a:p>
          <a:p>
            <a:pPr>
              <a:buFontTx/>
              <a:buNone/>
            </a:pPr>
            <a:r>
              <a:rPr lang="zh-CN" altLang="en-US" b="1" smtClean="0">
                <a:latin typeface="宋体" pitchFamily="2" charset="-122"/>
              </a:rPr>
              <a:t>	</a:t>
            </a:r>
          </a:p>
        </p:txBody>
      </p:sp>
      <p:graphicFrame>
        <p:nvGraphicFramePr>
          <p:cNvPr id="1253380" name="Group 4"/>
          <p:cNvGraphicFramePr>
            <a:graphicFrameLocks noGrp="1"/>
          </p:cNvGraphicFramePr>
          <p:nvPr/>
        </p:nvGraphicFramePr>
        <p:xfrm>
          <a:off x="533400" y="2667000"/>
          <a:ext cx="7924800" cy="2462214"/>
        </p:xfrm>
        <a:graphic>
          <a:graphicData uri="http://schemas.openxmlformats.org/drawingml/2006/table">
            <a:tbl>
              <a:tblPr/>
              <a:tblGrid>
                <a:gridCol w="3962400"/>
                <a:gridCol w="3962400"/>
              </a:tblGrid>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静</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概</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念</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动</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对</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应</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过程的定义</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过程的活动</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7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名字的声明</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名字的绑定</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705987" name="Rectangle 3"/>
          <p:cNvSpPr>
            <a:spLocks noGrp="1" noChangeArrowheads="1"/>
          </p:cNvSpPr>
          <p:nvPr>
            <p:ph idx="1"/>
          </p:nvPr>
        </p:nvSpPr>
        <p:spPr>
          <a:xfrm>
            <a:off x="304800" y="1447800"/>
            <a:ext cx="8534400" cy="5410200"/>
          </a:xfrm>
        </p:spPr>
        <p:txBody>
          <a:bodyPr/>
          <a:lstStyle/>
          <a:p>
            <a:pPr algn="just"/>
            <a:r>
              <a:rPr lang="zh-CN" altLang="en-US" b="1" smtClean="0">
                <a:latin typeface="宋体" pitchFamily="2" charset="-122"/>
              </a:rPr>
              <a:t>建立访问链</a:t>
            </a:r>
          </a:p>
          <a:p>
            <a:pPr lvl="1" algn="just"/>
            <a:r>
              <a:rPr lang="zh-CN" altLang="en-US" b="1" smtClean="0">
                <a:latin typeface="宋体" pitchFamily="2" charset="-122"/>
              </a:rPr>
              <a:t>假定嵌套深度为</a:t>
            </a:r>
            <a:r>
              <a:rPr lang="en-US" altLang="zh-CN" b="1" i="1" smtClean="0"/>
              <a:t>n</a:t>
            </a:r>
            <a:r>
              <a:rPr lang="en-US" altLang="zh-CN" b="1" i="1" baseline="-30000" smtClean="0"/>
              <a:t>p</a:t>
            </a:r>
            <a:r>
              <a:rPr lang="zh-CN" altLang="en-US" b="1" smtClean="0">
                <a:latin typeface="宋体" pitchFamily="2" charset="-122"/>
              </a:rPr>
              <a:t>的过程</a:t>
            </a:r>
            <a:r>
              <a:rPr lang="en-US" altLang="zh-CN" b="1" smtClean="0"/>
              <a:t>p</a:t>
            </a:r>
            <a:r>
              <a:rPr lang="zh-CN" altLang="en-US" b="1" smtClean="0">
                <a:latin typeface="宋体" pitchFamily="2" charset="-122"/>
              </a:rPr>
              <a:t>调用嵌套深度为</a:t>
            </a:r>
            <a:r>
              <a:rPr lang="en-US" altLang="zh-CN" b="1" i="1" smtClean="0"/>
              <a:t>n</a:t>
            </a:r>
            <a:r>
              <a:rPr lang="en-US" altLang="zh-CN" b="1" i="1" baseline="-30000" smtClean="0"/>
              <a:t>x</a:t>
            </a:r>
            <a:r>
              <a:rPr lang="zh-CN" altLang="en-US" b="1" smtClean="0">
                <a:latin typeface="宋体" pitchFamily="2" charset="-122"/>
              </a:rPr>
              <a:t>的过程</a:t>
            </a:r>
            <a:r>
              <a:rPr lang="en-US" altLang="zh-CN" b="1" smtClean="0"/>
              <a:t>x</a:t>
            </a:r>
            <a:endParaRPr lang="en-US" altLang="zh-CN" b="1" smtClean="0">
              <a:latin typeface="宋体" pitchFamily="2" charset="-122"/>
            </a:endParaRPr>
          </a:p>
          <a:p>
            <a:pPr algn="just">
              <a:buFontTx/>
              <a:buNone/>
            </a:pPr>
            <a:r>
              <a:rPr lang="en-US" altLang="zh-CN" b="1" smtClean="0"/>
              <a:t>	(2) </a:t>
            </a:r>
            <a:r>
              <a:rPr lang="en-US" altLang="zh-CN" b="1" i="1" smtClean="0"/>
              <a:t>n</a:t>
            </a:r>
            <a:r>
              <a:rPr lang="en-US" altLang="zh-CN" b="1" i="1" baseline="-30000" smtClean="0"/>
              <a:t>p </a:t>
            </a:r>
            <a:r>
              <a:rPr lang="en-US" altLang="zh-CN" b="1" smtClean="0">
                <a:sym typeface="Symbol" pitchFamily="18" charset="2"/>
              </a:rPr>
              <a:t></a:t>
            </a:r>
            <a:r>
              <a:rPr lang="en-US" altLang="zh-CN" b="1" smtClean="0"/>
              <a:t> </a:t>
            </a:r>
            <a:r>
              <a:rPr lang="en-US" altLang="zh-CN" b="1" i="1" smtClean="0"/>
              <a:t>n</a:t>
            </a:r>
            <a:r>
              <a:rPr lang="en-US" altLang="zh-CN" b="1" i="1" baseline="-30000" smtClean="0"/>
              <a:t>x</a:t>
            </a:r>
            <a:r>
              <a:rPr lang="zh-CN" altLang="en-US" b="1" smtClean="0">
                <a:latin typeface="宋体" pitchFamily="2" charset="-122"/>
              </a:rPr>
              <a:t>的情况</a:t>
            </a:r>
          </a:p>
          <a:p>
            <a:pPr lvl="1" algn="just"/>
            <a:r>
              <a:rPr lang="zh-CN" altLang="en-US" b="1" smtClean="0">
                <a:latin typeface="宋体" pitchFamily="2" charset="-122"/>
              </a:rPr>
              <a:t>追踪访问链</a:t>
            </a:r>
            <a:r>
              <a:rPr lang="en-US" altLang="zh-CN" b="1" i="1" smtClean="0"/>
              <a:t>n</a:t>
            </a:r>
            <a:r>
              <a:rPr lang="en-US" altLang="zh-CN" b="1" i="1" baseline="-30000" smtClean="0"/>
              <a:t>p </a:t>
            </a:r>
            <a:r>
              <a:rPr lang="en-US" altLang="zh-CN" b="1" smtClean="0">
                <a:sym typeface="Symbol" pitchFamily="18" charset="2"/>
              </a:rPr>
              <a:t></a:t>
            </a:r>
            <a:r>
              <a:rPr lang="en-US" altLang="zh-CN" b="1" smtClean="0"/>
              <a:t> </a:t>
            </a:r>
            <a:r>
              <a:rPr lang="en-US" altLang="zh-CN" b="1" i="1" smtClean="0"/>
              <a:t>n</a:t>
            </a:r>
            <a:r>
              <a:rPr lang="en-US" altLang="zh-CN" b="1" i="1" baseline="-30000" smtClean="0"/>
              <a:t>x </a:t>
            </a:r>
            <a:r>
              <a:rPr lang="en-US" altLang="zh-CN" b="1" smtClean="0"/>
              <a:t>+ 1</a:t>
            </a:r>
            <a:r>
              <a:rPr lang="zh-CN" altLang="en-US" b="1" smtClean="0">
                <a:latin typeface="宋体" pitchFamily="2" charset="-122"/>
              </a:rPr>
              <a:t>次，到达了静态包围</a:t>
            </a:r>
            <a:r>
              <a:rPr lang="en-US" altLang="zh-CN" b="1" smtClean="0"/>
              <a:t>x</a:t>
            </a:r>
            <a:r>
              <a:rPr lang="zh-CN" altLang="en-US" b="1" smtClean="0"/>
              <a:t>和</a:t>
            </a:r>
            <a:r>
              <a:rPr lang="en-US" altLang="zh-CN" b="1" smtClean="0"/>
              <a:t>p</a:t>
            </a:r>
            <a:r>
              <a:rPr lang="zh-CN" altLang="en-US" b="1" smtClean="0">
                <a:latin typeface="宋体" pitchFamily="2" charset="-122"/>
              </a:rPr>
              <a:t>的且离它们最近的那个过程的最新活动记录</a:t>
            </a:r>
          </a:p>
          <a:p>
            <a:pPr lvl="1" algn="just"/>
            <a:r>
              <a:rPr lang="zh-CN" altLang="en-US" b="1" smtClean="0">
                <a:latin typeface="宋体" pitchFamily="2" charset="-122"/>
              </a:rPr>
              <a:t>所到达的活动记录就是</a:t>
            </a:r>
            <a:r>
              <a:rPr lang="en-US" altLang="zh-CN" b="1" smtClean="0"/>
              <a:t>x</a:t>
            </a:r>
            <a:r>
              <a:rPr lang="zh-CN" altLang="en-US" b="1" smtClean="0">
                <a:latin typeface="宋体" pitchFamily="2" charset="-122"/>
              </a:rPr>
              <a:t>的活动记录中的访问链应该指向的那个活动记录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05987">
                                            <p:txEl>
                                              <p:pRg st="4" end="4"/>
                                            </p:txEl>
                                          </p:spTgt>
                                        </p:tgtEl>
                                        <p:attrNameLst>
                                          <p:attrName>style.visibility</p:attrName>
                                        </p:attrNameLst>
                                      </p:cBhvr>
                                      <p:to>
                                        <p:strVal val="visible"/>
                                      </p:to>
                                    </p:set>
                                    <p:animEffect transition="in" filter="box(in)">
                                      <p:cBhvr>
                                        <p:cTn id="7" dur="500"/>
                                        <p:tgtEl>
                                          <p:spTgt spid="1705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103"/>
          <p:cNvSpPr>
            <a:spLocks noGrp="1" noChangeArrowheads="1"/>
          </p:cNvSpPr>
          <p:nvPr>
            <p:ph type="title"/>
          </p:nvPr>
        </p:nvSpPr>
        <p:spPr>
          <a:xfrm>
            <a:off x="152400" y="228600"/>
            <a:ext cx="8839200" cy="1143000"/>
          </a:xfrm>
          <a:noFill/>
        </p:spPr>
        <p:txBody>
          <a:bodyPr/>
          <a:lstStyle/>
          <a:p>
            <a:r>
              <a:rPr lang="zh-CN" altLang="en-US" b="1" smtClean="0"/>
              <a:t>6.3  非局部名字的访问</a:t>
            </a:r>
          </a:p>
        </p:txBody>
      </p:sp>
      <p:sp>
        <p:nvSpPr>
          <p:cNvPr id="73730" name="Rectangle 2"/>
          <p:cNvSpPr>
            <a:spLocks noGrp="1" noChangeArrowheads="1"/>
          </p:cNvSpPr>
          <p:nvPr>
            <p:ph idx="1"/>
          </p:nvPr>
        </p:nvSpPr>
        <p:spPr>
          <a:xfrm>
            <a:off x="287338" y="1438275"/>
            <a:ext cx="8564562" cy="5038725"/>
          </a:xfrm>
          <a:noFill/>
        </p:spPr>
        <p:txBody>
          <a:bodyPr/>
          <a:lstStyle/>
          <a:p>
            <a:pPr algn="just"/>
            <a:r>
              <a:rPr lang="zh-CN" altLang="en-US" b="1" smtClean="0">
                <a:latin typeface="宋体" pitchFamily="2" charset="-122"/>
              </a:rPr>
              <a:t>访问非局部名字的存储单元 </a:t>
            </a:r>
          </a:p>
        </p:txBody>
      </p:sp>
      <p:sp>
        <p:nvSpPr>
          <p:cNvPr id="73731" name="Rectangle 3"/>
          <p:cNvSpPr>
            <a:spLocks noChangeArrowheads="1"/>
          </p:cNvSpPr>
          <p:nvPr/>
        </p:nvSpPr>
        <p:spPr bwMode="auto">
          <a:xfrm>
            <a:off x="341313" y="1898650"/>
            <a:ext cx="2655887"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t>sort</a:t>
            </a:r>
          </a:p>
          <a:p>
            <a:r>
              <a:rPr lang="zh-CN" altLang="en-US" sz="2800"/>
              <a:t> </a:t>
            </a:r>
            <a:r>
              <a:rPr lang="en-US" altLang="zh-CN" sz="2800"/>
              <a:t>readarray</a:t>
            </a:r>
          </a:p>
          <a:p>
            <a:r>
              <a:rPr lang="zh-CN" altLang="en-US" sz="2800"/>
              <a:t> </a:t>
            </a:r>
            <a:r>
              <a:rPr lang="en-US" altLang="zh-CN" sz="2800"/>
              <a:t>exchange</a:t>
            </a:r>
          </a:p>
          <a:p>
            <a:r>
              <a:rPr lang="zh-CN" altLang="en-US" sz="2800"/>
              <a:t> </a:t>
            </a:r>
            <a:r>
              <a:rPr lang="en-US" altLang="zh-CN" sz="2800"/>
              <a:t>quicksort</a:t>
            </a:r>
          </a:p>
          <a:p>
            <a:r>
              <a:rPr lang="zh-CN" altLang="en-US" sz="2800"/>
              <a:t>    </a:t>
            </a:r>
            <a:r>
              <a:rPr lang="en-US" altLang="zh-CN" sz="2800"/>
              <a:t>partition</a:t>
            </a:r>
            <a:endParaRPr lang="zh-CN" altLang="en-US" sz="2800"/>
          </a:p>
        </p:txBody>
      </p:sp>
      <p:grpSp>
        <p:nvGrpSpPr>
          <p:cNvPr id="73732" name="Group 4"/>
          <p:cNvGrpSpPr>
            <a:grpSpLocks/>
          </p:cNvGrpSpPr>
          <p:nvPr/>
        </p:nvGrpSpPr>
        <p:grpSpPr bwMode="auto">
          <a:xfrm>
            <a:off x="385763" y="1403350"/>
            <a:ext cx="8529637" cy="5334000"/>
            <a:chOff x="243" y="960"/>
            <a:chExt cx="5373" cy="3360"/>
          </a:xfrm>
        </p:grpSpPr>
        <p:grpSp>
          <p:nvGrpSpPr>
            <p:cNvPr id="73734" name="Group 5"/>
            <p:cNvGrpSpPr>
              <a:grpSpLocks/>
            </p:cNvGrpSpPr>
            <p:nvPr/>
          </p:nvGrpSpPr>
          <p:grpSpPr bwMode="auto">
            <a:xfrm>
              <a:off x="243" y="2897"/>
              <a:ext cx="955" cy="1392"/>
              <a:chOff x="243" y="2897"/>
              <a:chExt cx="955" cy="1392"/>
            </a:xfrm>
          </p:grpSpPr>
          <p:sp>
            <p:nvSpPr>
              <p:cNvPr id="73819" name="Rectangle 6"/>
              <p:cNvSpPr>
                <a:spLocks noChangeArrowheads="1"/>
              </p:cNvSpPr>
              <p:nvPr/>
            </p:nvSpPr>
            <p:spPr bwMode="auto">
              <a:xfrm flipV="1">
                <a:off x="252" y="3603"/>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20" name="Line 7"/>
              <p:cNvSpPr>
                <a:spLocks noChangeShapeType="1"/>
              </p:cNvSpPr>
              <p:nvPr/>
            </p:nvSpPr>
            <p:spPr bwMode="auto">
              <a:xfrm flipV="1">
                <a:off x="260" y="4248"/>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1" name="Line 8"/>
              <p:cNvSpPr>
                <a:spLocks noChangeShapeType="1"/>
              </p:cNvSpPr>
              <p:nvPr/>
            </p:nvSpPr>
            <p:spPr bwMode="auto">
              <a:xfrm>
                <a:off x="271" y="4033"/>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2" name="Line 9"/>
              <p:cNvSpPr>
                <a:spLocks noChangeShapeType="1"/>
              </p:cNvSpPr>
              <p:nvPr/>
            </p:nvSpPr>
            <p:spPr bwMode="auto">
              <a:xfrm>
                <a:off x="271" y="3818"/>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3" name="Rectangle 10"/>
              <p:cNvSpPr>
                <a:spLocks noChangeArrowheads="1"/>
              </p:cNvSpPr>
              <p:nvPr/>
            </p:nvSpPr>
            <p:spPr bwMode="auto">
              <a:xfrm>
                <a:off x="251" y="402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3824" name="Rectangle 11"/>
              <p:cNvSpPr>
                <a:spLocks noChangeArrowheads="1"/>
              </p:cNvSpPr>
              <p:nvPr/>
            </p:nvSpPr>
            <p:spPr bwMode="auto">
              <a:xfrm>
                <a:off x="251" y="359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3825" name="Rectangle 12"/>
              <p:cNvSpPr>
                <a:spLocks noChangeArrowheads="1"/>
              </p:cNvSpPr>
              <p:nvPr/>
            </p:nvSpPr>
            <p:spPr bwMode="auto">
              <a:xfrm flipV="1">
                <a:off x="252" y="293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26" name="Line 13"/>
              <p:cNvSpPr>
                <a:spLocks noChangeShapeType="1"/>
              </p:cNvSpPr>
              <p:nvPr/>
            </p:nvSpPr>
            <p:spPr bwMode="auto">
              <a:xfrm>
                <a:off x="270" y="336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7" name="Line 14"/>
              <p:cNvSpPr>
                <a:spLocks noChangeShapeType="1"/>
              </p:cNvSpPr>
              <p:nvPr/>
            </p:nvSpPr>
            <p:spPr bwMode="auto">
              <a:xfrm>
                <a:off x="270" y="315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8" name="Rectangle 15"/>
              <p:cNvSpPr>
                <a:spLocks noChangeArrowheads="1"/>
              </p:cNvSpPr>
              <p:nvPr/>
            </p:nvSpPr>
            <p:spPr bwMode="auto">
              <a:xfrm>
                <a:off x="243" y="332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3829" name="Rectangle 16"/>
              <p:cNvSpPr>
                <a:spLocks noChangeArrowheads="1"/>
              </p:cNvSpPr>
              <p:nvPr/>
            </p:nvSpPr>
            <p:spPr bwMode="auto">
              <a:xfrm>
                <a:off x="243" y="2897"/>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830" name="Rectangle 17"/>
              <p:cNvSpPr>
                <a:spLocks noChangeArrowheads="1"/>
              </p:cNvSpPr>
              <p:nvPr/>
            </p:nvSpPr>
            <p:spPr bwMode="auto">
              <a:xfrm>
                <a:off x="272" y="3124"/>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831" name="Freeform 18"/>
              <p:cNvSpPr>
                <a:spLocks/>
              </p:cNvSpPr>
              <p:nvPr/>
            </p:nvSpPr>
            <p:spPr bwMode="auto">
              <a:xfrm flipV="1">
                <a:off x="955" y="3286"/>
                <a:ext cx="243" cy="645"/>
              </a:xfrm>
              <a:custGeom>
                <a:avLst/>
                <a:gdLst>
                  <a:gd name="T0" fmla="*/ 0 w 367"/>
                  <a:gd name="T1" fmla="*/ 645 h 945"/>
                  <a:gd name="T2" fmla="*/ 199 w 367"/>
                  <a:gd name="T3" fmla="*/ 563 h 945"/>
                  <a:gd name="T4" fmla="*/ 228 w 367"/>
                  <a:gd name="T5" fmla="*/ 399 h 945"/>
                  <a:gd name="T6" fmla="*/ 219 w 367"/>
                  <a:gd name="T7" fmla="*/ 133 h 945"/>
                  <a:gd name="T8" fmla="*/ 79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35" name="Group 19"/>
            <p:cNvGrpSpPr>
              <a:grpSpLocks/>
            </p:cNvGrpSpPr>
            <p:nvPr/>
          </p:nvGrpSpPr>
          <p:grpSpPr bwMode="auto">
            <a:xfrm>
              <a:off x="1421" y="2271"/>
              <a:ext cx="1176" cy="2029"/>
              <a:chOff x="1421" y="2271"/>
              <a:chExt cx="1176" cy="2029"/>
            </a:xfrm>
          </p:grpSpPr>
          <p:sp>
            <p:nvSpPr>
              <p:cNvPr id="73799" name="Rectangle 20"/>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0" name="Line 21"/>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1" name="Line 22"/>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23"/>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3" name="Rectangle 24"/>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3804" name="Rectangle 25"/>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3805" name="Rectangle 26"/>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6" name="Line 27"/>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7" name="Line 28"/>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8" name="Rectangle 29"/>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3809" name="Rectangle 30"/>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810" name="Rectangle 31"/>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811" name="Rectangle 32"/>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12" name="Line 33"/>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3" name="Line 34"/>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4" name="Rectangle 35"/>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3815" name="Rectangle 36"/>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816" name="Rectangle 37"/>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817" name="Freeform 38"/>
              <p:cNvSpPr>
                <a:spLocks/>
              </p:cNvSpPr>
              <p:nvPr/>
            </p:nvSpPr>
            <p:spPr bwMode="auto">
              <a:xfrm flipV="1">
                <a:off x="2145" y="324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18" name="Freeform 39"/>
              <p:cNvSpPr>
                <a:spLocks/>
              </p:cNvSpPr>
              <p:nvPr/>
            </p:nvSpPr>
            <p:spPr bwMode="auto">
              <a:xfrm flipV="1">
                <a:off x="2135" y="2601"/>
                <a:ext cx="462" cy="1351"/>
              </a:xfrm>
              <a:custGeom>
                <a:avLst/>
                <a:gdLst>
                  <a:gd name="T0" fmla="*/ 0 w 700"/>
                  <a:gd name="T1" fmla="*/ 1351 h 1980"/>
                  <a:gd name="T2" fmla="*/ 277 w 700"/>
                  <a:gd name="T3" fmla="*/ 1218 h 1980"/>
                  <a:gd name="T4" fmla="*/ 436 w 700"/>
                  <a:gd name="T5" fmla="*/ 849 h 1980"/>
                  <a:gd name="T6" fmla="*/ 436 w 700"/>
                  <a:gd name="T7" fmla="*/ 502 h 1980"/>
                  <a:gd name="T8" fmla="*/ 347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36" name="Group 40"/>
            <p:cNvGrpSpPr>
              <a:grpSpLocks/>
            </p:cNvGrpSpPr>
            <p:nvPr/>
          </p:nvGrpSpPr>
          <p:grpSpPr bwMode="auto">
            <a:xfrm>
              <a:off x="2769" y="1593"/>
              <a:ext cx="1177" cy="2717"/>
              <a:chOff x="2769" y="1593"/>
              <a:chExt cx="1177" cy="2717"/>
            </a:xfrm>
          </p:grpSpPr>
          <p:sp>
            <p:nvSpPr>
              <p:cNvPr id="73772" name="Rectangle 41"/>
              <p:cNvSpPr>
                <a:spLocks noChangeArrowheads="1"/>
              </p:cNvSpPr>
              <p:nvPr/>
            </p:nvSpPr>
            <p:spPr bwMode="auto">
              <a:xfrm flipV="1">
                <a:off x="2781" y="362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3" name="Line 42"/>
              <p:cNvSpPr>
                <a:spLocks noChangeShapeType="1"/>
              </p:cNvSpPr>
              <p:nvPr/>
            </p:nvSpPr>
            <p:spPr bwMode="auto">
              <a:xfrm flipV="1">
                <a:off x="2789" y="426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3"/>
              <p:cNvSpPr>
                <a:spLocks noChangeShapeType="1"/>
              </p:cNvSpPr>
              <p:nvPr/>
            </p:nvSpPr>
            <p:spPr bwMode="auto">
              <a:xfrm>
                <a:off x="2800" y="405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4"/>
              <p:cNvSpPr>
                <a:spLocks noChangeShapeType="1"/>
              </p:cNvSpPr>
              <p:nvPr/>
            </p:nvSpPr>
            <p:spPr bwMode="auto">
              <a:xfrm>
                <a:off x="2800" y="383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6" name="Rectangle 45"/>
              <p:cNvSpPr>
                <a:spLocks noChangeArrowheads="1"/>
              </p:cNvSpPr>
              <p:nvPr/>
            </p:nvSpPr>
            <p:spPr bwMode="auto">
              <a:xfrm>
                <a:off x="2780" y="404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3777" name="Rectangle 46"/>
              <p:cNvSpPr>
                <a:spLocks noChangeArrowheads="1"/>
              </p:cNvSpPr>
              <p:nvPr/>
            </p:nvSpPr>
            <p:spPr bwMode="auto">
              <a:xfrm>
                <a:off x="2780" y="361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3778" name="Rectangle 47"/>
              <p:cNvSpPr>
                <a:spLocks noChangeArrowheads="1"/>
              </p:cNvSpPr>
              <p:nvPr/>
            </p:nvSpPr>
            <p:spPr bwMode="auto">
              <a:xfrm flipV="1">
                <a:off x="2781" y="2293"/>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9" name="Line 48"/>
              <p:cNvSpPr>
                <a:spLocks noChangeShapeType="1"/>
              </p:cNvSpPr>
              <p:nvPr/>
            </p:nvSpPr>
            <p:spPr bwMode="auto">
              <a:xfrm>
                <a:off x="2799" y="272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0" name="Line 49"/>
              <p:cNvSpPr>
                <a:spLocks noChangeShapeType="1"/>
              </p:cNvSpPr>
              <p:nvPr/>
            </p:nvSpPr>
            <p:spPr bwMode="auto">
              <a:xfrm>
                <a:off x="2799" y="250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1" name="Rectangle 50"/>
              <p:cNvSpPr>
                <a:spLocks noChangeArrowheads="1"/>
              </p:cNvSpPr>
              <p:nvPr/>
            </p:nvSpPr>
            <p:spPr bwMode="auto">
              <a:xfrm>
                <a:off x="2789" y="2711"/>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3782" name="Rectangle 51"/>
              <p:cNvSpPr>
                <a:spLocks noChangeArrowheads="1"/>
              </p:cNvSpPr>
              <p:nvPr/>
            </p:nvSpPr>
            <p:spPr bwMode="auto">
              <a:xfrm>
                <a:off x="2769" y="228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783" name="Rectangle 52"/>
              <p:cNvSpPr>
                <a:spLocks noChangeArrowheads="1"/>
              </p:cNvSpPr>
              <p:nvPr/>
            </p:nvSpPr>
            <p:spPr bwMode="auto">
              <a:xfrm>
                <a:off x="2799" y="248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84" name="Rectangle 53"/>
              <p:cNvSpPr>
                <a:spLocks noChangeArrowheads="1"/>
              </p:cNvSpPr>
              <p:nvPr/>
            </p:nvSpPr>
            <p:spPr bwMode="auto">
              <a:xfrm flipV="1">
                <a:off x="2782" y="2958"/>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85" name="Line 54"/>
              <p:cNvSpPr>
                <a:spLocks noChangeShapeType="1"/>
              </p:cNvSpPr>
              <p:nvPr/>
            </p:nvSpPr>
            <p:spPr bwMode="auto">
              <a:xfrm>
                <a:off x="2800" y="338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6" name="Line 55"/>
              <p:cNvSpPr>
                <a:spLocks noChangeShapeType="1"/>
              </p:cNvSpPr>
              <p:nvPr/>
            </p:nvSpPr>
            <p:spPr bwMode="auto">
              <a:xfrm>
                <a:off x="2800" y="317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7" name="Rectangle 56"/>
              <p:cNvSpPr>
                <a:spLocks noChangeArrowheads="1"/>
              </p:cNvSpPr>
              <p:nvPr/>
            </p:nvSpPr>
            <p:spPr bwMode="auto">
              <a:xfrm>
                <a:off x="2790" y="33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3788" name="Rectangle 57"/>
              <p:cNvSpPr>
                <a:spLocks noChangeArrowheads="1"/>
              </p:cNvSpPr>
              <p:nvPr/>
            </p:nvSpPr>
            <p:spPr bwMode="auto">
              <a:xfrm>
                <a:off x="2770" y="2946"/>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789" name="Rectangle 58"/>
              <p:cNvSpPr>
                <a:spLocks noChangeArrowheads="1"/>
              </p:cNvSpPr>
              <p:nvPr/>
            </p:nvSpPr>
            <p:spPr bwMode="auto">
              <a:xfrm>
                <a:off x="2800" y="3151"/>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90" name="Freeform 59"/>
              <p:cNvSpPr>
                <a:spLocks/>
              </p:cNvSpPr>
              <p:nvPr/>
            </p:nvSpPr>
            <p:spPr bwMode="auto">
              <a:xfrm flipV="1">
                <a:off x="3494" y="325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91" name="Freeform 60"/>
              <p:cNvSpPr>
                <a:spLocks/>
              </p:cNvSpPr>
              <p:nvPr/>
            </p:nvSpPr>
            <p:spPr bwMode="auto">
              <a:xfrm flipV="1">
                <a:off x="3483" y="2610"/>
                <a:ext cx="463" cy="1352"/>
              </a:xfrm>
              <a:custGeom>
                <a:avLst/>
                <a:gdLst>
                  <a:gd name="T0" fmla="*/ 0 w 700"/>
                  <a:gd name="T1" fmla="*/ 1352 h 1980"/>
                  <a:gd name="T2" fmla="*/ 278 w 700"/>
                  <a:gd name="T3" fmla="*/ 1219 h 1980"/>
                  <a:gd name="T4" fmla="*/ 437 w 700"/>
                  <a:gd name="T5" fmla="*/ 850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92" name="Rectangle 61"/>
              <p:cNvSpPr>
                <a:spLocks noChangeArrowheads="1"/>
              </p:cNvSpPr>
              <p:nvPr/>
            </p:nvSpPr>
            <p:spPr bwMode="auto">
              <a:xfrm flipV="1">
                <a:off x="2782" y="162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93" name="Line 62"/>
              <p:cNvSpPr>
                <a:spLocks noChangeShapeType="1"/>
              </p:cNvSpPr>
              <p:nvPr/>
            </p:nvSpPr>
            <p:spPr bwMode="auto">
              <a:xfrm>
                <a:off x="2800" y="205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Line 63"/>
              <p:cNvSpPr>
                <a:spLocks noChangeShapeType="1"/>
              </p:cNvSpPr>
              <p:nvPr/>
            </p:nvSpPr>
            <p:spPr bwMode="auto">
              <a:xfrm>
                <a:off x="2800" y="184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Rectangle 64"/>
              <p:cNvSpPr>
                <a:spLocks noChangeArrowheads="1"/>
              </p:cNvSpPr>
              <p:nvPr/>
            </p:nvSpPr>
            <p:spPr bwMode="auto">
              <a:xfrm>
                <a:off x="2790" y="204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73796" name="Rectangle 65"/>
              <p:cNvSpPr>
                <a:spLocks noChangeArrowheads="1"/>
              </p:cNvSpPr>
              <p:nvPr/>
            </p:nvSpPr>
            <p:spPr bwMode="auto">
              <a:xfrm>
                <a:off x="2770" y="1593"/>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73797" name="Rectangle 66"/>
              <p:cNvSpPr>
                <a:spLocks noChangeArrowheads="1"/>
              </p:cNvSpPr>
              <p:nvPr/>
            </p:nvSpPr>
            <p:spPr bwMode="auto">
              <a:xfrm>
                <a:off x="2800" y="1820"/>
                <a:ext cx="7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98" name="Freeform 67"/>
              <p:cNvSpPr>
                <a:spLocks/>
              </p:cNvSpPr>
              <p:nvPr/>
            </p:nvSpPr>
            <p:spPr bwMode="auto">
              <a:xfrm flipV="1">
                <a:off x="3494" y="1934"/>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37" name="Group 68"/>
            <p:cNvGrpSpPr>
              <a:grpSpLocks/>
            </p:cNvGrpSpPr>
            <p:nvPr/>
          </p:nvGrpSpPr>
          <p:grpSpPr bwMode="auto">
            <a:xfrm>
              <a:off x="4187" y="960"/>
              <a:ext cx="1429" cy="3360"/>
              <a:chOff x="4187" y="960"/>
              <a:chExt cx="1429" cy="3360"/>
            </a:xfrm>
          </p:grpSpPr>
          <p:sp>
            <p:nvSpPr>
              <p:cNvPr id="73738" name="Rectangle 69"/>
              <p:cNvSpPr>
                <a:spLocks noChangeArrowheads="1"/>
              </p:cNvSpPr>
              <p:nvPr/>
            </p:nvSpPr>
            <p:spPr bwMode="auto">
              <a:xfrm flipV="1">
                <a:off x="4199" y="97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9" name="Line 70"/>
              <p:cNvSpPr>
                <a:spLocks noChangeShapeType="1"/>
              </p:cNvSpPr>
              <p:nvPr/>
            </p:nvSpPr>
            <p:spPr bwMode="auto">
              <a:xfrm>
                <a:off x="4217" y="14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71"/>
              <p:cNvSpPr>
                <a:spLocks noChangeShapeType="1"/>
              </p:cNvSpPr>
              <p:nvPr/>
            </p:nvSpPr>
            <p:spPr bwMode="auto">
              <a:xfrm>
                <a:off x="4217" y="118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Rectangle 72"/>
              <p:cNvSpPr>
                <a:spLocks noChangeArrowheads="1"/>
              </p:cNvSpPr>
              <p:nvPr/>
            </p:nvSpPr>
            <p:spPr bwMode="auto">
              <a:xfrm>
                <a:off x="4207" y="1390"/>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e (1, 3)</a:t>
                </a:r>
              </a:p>
            </p:txBody>
          </p:sp>
          <p:sp>
            <p:nvSpPr>
              <p:cNvPr id="73742" name="Rectangle 73"/>
              <p:cNvSpPr>
                <a:spLocks noChangeArrowheads="1"/>
              </p:cNvSpPr>
              <p:nvPr/>
            </p:nvSpPr>
            <p:spPr bwMode="auto">
              <a:xfrm flipV="1">
                <a:off x="4187" y="96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rot="10800000" tIns="10800" bIns="10800"/>
              <a:lstStyle/>
              <a:p>
                <a:pPr algn="ctr"/>
                <a:endParaRPr lang="zh-CN" altLang="en-US" sz="1000" b="0"/>
              </a:p>
            </p:txBody>
          </p:sp>
          <p:sp>
            <p:nvSpPr>
              <p:cNvPr id="73743" name="Rectangle 74"/>
              <p:cNvSpPr>
                <a:spLocks noChangeArrowheads="1"/>
              </p:cNvSpPr>
              <p:nvPr/>
            </p:nvSpPr>
            <p:spPr bwMode="auto">
              <a:xfrm>
                <a:off x="4217" y="116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44" name="Rectangle 75"/>
              <p:cNvSpPr>
                <a:spLocks noChangeArrowheads="1"/>
              </p:cNvSpPr>
              <p:nvPr/>
            </p:nvSpPr>
            <p:spPr bwMode="auto">
              <a:xfrm flipV="1">
                <a:off x="4200" y="3634"/>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5" name="Line 76"/>
              <p:cNvSpPr>
                <a:spLocks noChangeShapeType="1"/>
              </p:cNvSpPr>
              <p:nvPr/>
            </p:nvSpPr>
            <p:spPr bwMode="auto">
              <a:xfrm flipV="1">
                <a:off x="4208" y="4279"/>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77"/>
              <p:cNvSpPr>
                <a:spLocks noChangeShapeType="1"/>
              </p:cNvSpPr>
              <p:nvPr/>
            </p:nvSpPr>
            <p:spPr bwMode="auto">
              <a:xfrm>
                <a:off x="4219" y="4064"/>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78"/>
              <p:cNvSpPr>
                <a:spLocks noChangeShapeType="1"/>
              </p:cNvSpPr>
              <p:nvPr/>
            </p:nvSpPr>
            <p:spPr bwMode="auto">
              <a:xfrm>
                <a:off x="4219" y="384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Rectangle 79"/>
              <p:cNvSpPr>
                <a:spLocks noChangeArrowheads="1"/>
              </p:cNvSpPr>
              <p:nvPr/>
            </p:nvSpPr>
            <p:spPr bwMode="auto">
              <a:xfrm>
                <a:off x="4199" y="4052"/>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s</a:t>
                </a:r>
              </a:p>
            </p:txBody>
          </p:sp>
          <p:sp>
            <p:nvSpPr>
              <p:cNvPr id="73749" name="Rectangle 80"/>
              <p:cNvSpPr>
                <a:spLocks noChangeArrowheads="1"/>
              </p:cNvSpPr>
              <p:nvPr/>
            </p:nvSpPr>
            <p:spPr bwMode="auto">
              <a:xfrm>
                <a:off x="4199" y="3622"/>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a, x</a:t>
                </a:r>
              </a:p>
            </p:txBody>
          </p:sp>
          <p:sp>
            <p:nvSpPr>
              <p:cNvPr id="73750" name="Rectangle 81"/>
              <p:cNvSpPr>
                <a:spLocks noChangeArrowheads="1"/>
              </p:cNvSpPr>
              <p:nvPr/>
            </p:nvSpPr>
            <p:spPr bwMode="auto">
              <a:xfrm flipV="1">
                <a:off x="4200" y="230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1" name="Line 82"/>
              <p:cNvSpPr>
                <a:spLocks noChangeShapeType="1"/>
              </p:cNvSpPr>
              <p:nvPr/>
            </p:nvSpPr>
            <p:spPr bwMode="auto">
              <a:xfrm>
                <a:off x="4218" y="273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Line 83"/>
              <p:cNvSpPr>
                <a:spLocks noChangeShapeType="1"/>
              </p:cNvSpPr>
              <p:nvPr/>
            </p:nvSpPr>
            <p:spPr bwMode="auto">
              <a:xfrm>
                <a:off x="4218" y="251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Rectangle 84"/>
              <p:cNvSpPr>
                <a:spLocks noChangeArrowheads="1"/>
              </p:cNvSpPr>
              <p:nvPr/>
            </p:nvSpPr>
            <p:spPr bwMode="auto">
              <a:xfrm>
                <a:off x="4208" y="2721"/>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3)</a:t>
                </a:r>
              </a:p>
            </p:txBody>
          </p:sp>
          <p:sp>
            <p:nvSpPr>
              <p:cNvPr id="73754" name="Rectangle 85"/>
              <p:cNvSpPr>
                <a:spLocks noChangeArrowheads="1"/>
              </p:cNvSpPr>
              <p:nvPr/>
            </p:nvSpPr>
            <p:spPr bwMode="auto">
              <a:xfrm>
                <a:off x="4188" y="229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755" name="Rectangle 86"/>
              <p:cNvSpPr>
                <a:spLocks noChangeArrowheads="1"/>
              </p:cNvSpPr>
              <p:nvPr/>
            </p:nvSpPr>
            <p:spPr bwMode="auto">
              <a:xfrm>
                <a:off x="4218" y="249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56" name="Rectangle 87"/>
              <p:cNvSpPr>
                <a:spLocks noChangeArrowheads="1"/>
              </p:cNvSpPr>
              <p:nvPr/>
            </p:nvSpPr>
            <p:spPr bwMode="auto">
              <a:xfrm flipV="1">
                <a:off x="4202" y="296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7" name="Line 88"/>
              <p:cNvSpPr>
                <a:spLocks noChangeShapeType="1"/>
              </p:cNvSpPr>
              <p:nvPr/>
            </p:nvSpPr>
            <p:spPr bwMode="auto">
              <a:xfrm>
                <a:off x="4220" y="33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8" name="Line 89"/>
              <p:cNvSpPr>
                <a:spLocks noChangeShapeType="1"/>
              </p:cNvSpPr>
              <p:nvPr/>
            </p:nvSpPr>
            <p:spPr bwMode="auto">
              <a:xfrm>
                <a:off x="4220" y="318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9" name="Rectangle 90"/>
              <p:cNvSpPr>
                <a:spLocks noChangeArrowheads="1"/>
              </p:cNvSpPr>
              <p:nvPr/>
            </p:nvSpPr>
            <p:spPr bwMode="auto">
              <a:xfrm>
                <a:off x="4210" y="338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q (1, 9)</a:t>
                </a:r>
              </a:p>
            </p:txBody>
          </p:sp>
          <p:sp>
            <p:nvSpPr>
              <p:cNvPr id="73760" name="Rectangle 91"/>
              <p:cNvSpPr>
                <a:spLocks noChangeArrowheads="1"/>
              </p:cNvSpPr>
              <p:nvPr/>
            </p:nvSpPr>
            <p:spPr bwMode="auto">
              <a:xfrm>
                <a:off x="4190" y="295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k, v</a:t>
                </a:r>
              </a:p>
            </p:txBody>
          </p:sp>
          <p:sp>
            <p:nvSpPr>
              <p:cNvPr id="73761" name="Rectangle 92"/>
              <p:cNvSpPr>
                <a:spLocks noChangeArrowheads="1"/>
              </p:cNvSpPr>
              <p:nvPr/>
            </p:nvSpPr>
            <p:spPr bwMode="auto">
              <a:xfrm>
                <a:off x="4220" y="316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62" name="Freeform 93"/>
              <p:cNvSpPr>
                <a:spLocks/>
              </p:cNvSpPr>
              <p:nvPr/>
            </p:nvSpPr>
            <p:spPr bwMode="auto">
              <a:xfrm flipV="1">
                <a:off x="4913" y="3269"/>
                <a:ext cx="246" cy="672"/>
              </a:xfrm>
              <a:custGeom>
                <a:avLst/>
                <a:gdLst>
                  <a:gd name="T0" fmla="*/ 0 w 372"/>
                  <a:gd name="T1" fmla="*/ 665 h 985"/>
                  <a:gd name="T2" fmla="*/ 159 w 372"/>
                  <a:gd name="T3" fmla="*/ 655 h 985"/>
                  <a:gd name="T4" fmla="*/ 238 w 372"/>
                  <a:gd name="T5" fmla="*/ 563 h 985"/>
                  <a:gd name="T6" fmla="*/ 208 w 372"/>
                  <a:gd name="T7" fmla="*/ 164 h 985"/>
                  <a:gd name="T8" fmla="*/ 69 w 372"/>
                  <a:gd name="T9" fmla="*/ 0 h 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3" name="Freeform 94"/>
              <p:cNvSpPr>
                <a:spLocks/>
              </p:cNvSpPr>
              <p:nvPr/>
            </p:nvSpPr>
            <p:spPr bwMode="auto">
              <a:xfrm flipV="1">
                <a:off x="4902" y="2621"/>
                <a:ext cx="463" cy="1351"/>
              </a:xfrm>
              <a:custGeom>
                <a:avLst/>
                <a:gdLst>
                  <a:gd name="T0" fmla="*/ 0 w 700"/>
                  <a:gd name="T1" fmla="*/ 1351 h 1980"/>
                  <a:gd name="T2" fmla="*/ 278 w 700"/>
                  <a:gd name="T3" fmla="*/ 1218 h 1980"/>
                  <a:gd name="T4" fmla="*/ 437 w 700"/>
                  <a:gd name="T5" fmla="*/ 849 h 1980"/>
                  <a:gd name="T6" fmla="*/ 437 w 700"/>
                  <a:gd name="T7" fmla="*/ 502 h 1980"/>
                  <a:gd name="T8" fmla="*/ 348 w 700"/>
                  <a:gd name="T9" fmla="*/ 215 h 1980"/>
                  <a:gd name="T10" fmla="*/ 70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4" name="Rectangle 95"/>
              <p:cNvSpPr>
                <a:spLocks noChangeArrowheads="1"/>
              </p:cNvSpPr>
              <p:nvPr/>
            </p:nvSpPr>
            <p:spPr bwMode="auto">
              <a:xfrm flipV="1">
                <a:off x="4202" y="163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5" name="Line 96"/>
              <p:cNvSpPr>
                <a:spLocks noChangeShapeType="1"/>
              </p:cNvSpPr>
              <p:nvPr/>
            </p:nvSpPr>
            <p:spPr bwMode="auto">
              <a:xfrm>
                <a:off x="4220" y="20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97"/>
              <p:cNvSpPr>
                <a:spLocks noChangeShapeType="1"/>
              </p:cNvSpPr>
              <p:nvPr/>
            </p:nvSpPr>
            <p:spPr bwMode="auto">
              <a:xfrm>
                <a:off x="4220" y="185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7" name="Rectangle 98"/>
              <p:cNvSpPr>
                <a:spLocks noChangeArrowheads="1"/>
              </p:cNvSpPr>
              <p:nvPr/>
            </p:nvSpPr>
            <p:spPr bwMode="auto">
              <a:xfrm>
                <a:off x="4210" y="2055"/>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p (1, 3)</a:t>
                </a:r>
              </a:p>
            </p:txBody>
          </p:sp>
          <p:sp>
            <p:nvSpPr>
              <p:cNvPr id="73768" name="Rectangle 99"/>
              <p:cNvSpPr>
                <a:spLocks noChangeArrowheads="1"/>
              </p:cNvSpPr>
              <p:nvPr/>
            </p:nvSpPr>
            <p:spPr bwMode="auto">
              <a:xfrm>
                <a:off x="4190" y="162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en-US" altLang="zh-CN" sz="2400"/>
                  <a:t>i, j</a:t>
                </a:r>
              </a:p>
            </p:txBody>
          </p:sp>
          <p:sp>
            <p:nvSpPr>
              <p:cNvPr id="73769" name="Rectangle 100"/>
              <p:cNvSpPr>
                <a:spLocks noChangeArrowheads="1"/>
              </p:cNvSpPr>
              <p:nvPr/>
            </p:nvSpPr>
            <p:spPr bwMode="auto">
              <a:xfrm>
                <a:off x="4220" y="1830"/>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p>
                <a:pPr algn="ctr"/>
                <a:r>
                  <a:rPr lang="zh-CN" altLang="en-US" sz="2400"/>
                  <a:t>访问链</a:t>
                </a:r>
              </a:p>
            </p:txBody>
          </p:sp>
          <p:sp>
            <p:nvSpPr>
              <p:cNvPr id="73770" name="Freeform 101"/>
              <p:cNvSpPr>
                <a:spLocks/>
              </p:cNvSpPr>
              <p:nvPr/>
            </p:nvSpPr>
            <p:spPr bwMode="auto">
              <a:xfrm flipV="1">
                <a:off x="4913" y="1945"/>
                <a:ext cx="236" cy="635"/>
              </a:xfrm>
              <a:custGeom>
                <a:avLst/>
                <a:gdLst>
                  <a:gd name="T0" fmla="*/ 0 w 358"/>
                  <a:gd name="T1" fmla="*/ 635 h 930"/>
                  <a:gd name="T2" fmla="*/ 148 w 358"/>
                  <a:gd name="T3" fmla="*/ 553 h 930"/>
                  <a:gd name="T4" fmla="*/ 227 w 358"/>
                  <a:gd name="T5" fmla="*/ 379 h 930"/>
                  <a:gd name="T6" fmla="*/ 198 w 358"/>
                  <a:gd name="T7" fmla="*/ 154 h 930"/>
                  <a:gd name="T8" fmla="*/ 79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1" name="Freeform 102"/>
              <p:cNvSpPr>
                <a:spLocks/>
              </p:cNvSpPr>
              <p:nvPr/>
            </p:nvSpPr>
            <p:spPr bwMode="auto">
              <a:xfrm flipV="1">
                <a:off x="4882" y="1300"/>
                <a:ext cx="734" cy="2703"/>
              </a:xfrm>
              <a:custGeom>
                <a:avLst/>
                <a:gdLst>
                  <a:gd name="T0" fmla="*/ 0 w 1110"/>
                  <a:gd name="T1" fmla="*/ 2703 h 3960"/>
                  <a:gd name="T2" fmla="*/ 407 w 1110"/>
                  <a:gd name="T3" fmla="*/ 2508 h 3960"/>
                  <a:gd name="T4" fmla="*/ 635 w 1110"/>
                  <a:gd name="T5" fmla="*/ 2191 h 3960"/>
                  <a:gd name="T6" fmla="*/ 684 w 1110"/>
                  <a:gd name="T7" fmla="*/ 1689 h 3960"/>
                  <a:gd name="T8" fmla="*/ 635 w 1110"/>
                  <a:gd name="T9" fmla="*/ 399 h 3960"/>
                  <a:gd name="T10" fmla="*/ 89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74755" name="Rectangle 1027"/>
          <p:cNvSpPr>
            <a:spLocks noGrp="1" noChangeArrowheads="1"/>
          </p:cNvSpPr>
          <p:nvPr>
            <p:ph idx="1"/>
          </p:nvPr>
        </p:nvSpPr>
        <p:spPr>
          <a:xfrm>
            <a:off x="287338" y="1438275"/>
            <a:ext cx="8564562" cy="5399088"/>
          </a:xfrm>
          <a:noFill/>
        </p:spPr>
        <p:txBody>
          <a:bodyPr/>
          <a:lstStyle/>
          <a:p>
            <a:pPr algn="just">
              <a:lnSpc>
                <a:spcPct val="90000"/>
              </a:lnSpc>
              <a:buFontTx/>
              <a:buNone/>
            </a:pPr>
            <a:r>
              <a:rPr lang="en-US" altLang="zh-CN" sz="2800" b="1" smtClean="0"/>
              <a:t>program param(input, output);（</a:t>
            </a:r>
            <a:r>
              <a:rPr lang="zh-CN" altLang="en-US" sz="2800" b="1" smtClean="0"/>
              <a:t>过程作为参数）</a:t>
            </a:r>
            <a:endParaRPr lang="en-US" altLang="zh-CN" sz="2800" b="1" smtClean="0"/>
          </a:p>
          <a:p>
            <a:pPr algn="just">
              <a:lnSpc>
                <a:spcPct val="90000"/>
              </a:lnSpc>
              <a:buFontTx/>
              <a:buNone/>
            </a:pPr>
            <a:r>
              <a:rPr lang="en-US" altLang="zh-CN" sz="2800" b="1" smtClean="0"/>
              <a:t>	procedure b(</a:t>
            </a:r>
            <a:r>
              <a:rPr lang="en-US" altLang="zh-CN" sz="2800" b="1" smtClean="0">
                <a:solidFill>
                  <a:schemeClr val="tx2"/>
                </a:solidFill>
              </a:rPr>
              <a:t>function</a:t>
            </a:r>
            <a:r>
              <a:rPr lang="en-US" altLang="zh-CN" sz="2800" b="1" smtClean="0"/>
              <a:t> </a:t>
            </a:r>
            <a:r>
              <a:rPr lang="en-US" altLang="zh-CN" sz="2800" b="1" smtClean="0">
                <a:solidFill>
                  <a:schemeClr val="tx2"/>
                </a:solidFill>
              </a:rPr>
              <a:t>h(n: integer): integer</a:t>
            </a:r>
            <a:r>
              <a:rPr lang="en-US" altLang="zh-CN" sz="2800" b="1" smtClean="0"/>
              <a:t>);</a:t>
            </a:r>
          </a:p>
          <a:p>
            <a:pPr algn="just">
              <a:lnSpc>
                <a:spcPct val="90000"/>
              </a:lnSpc>
              <a:buFontTx/>
              <a:buNone/>
            </a:pPr>
            <a:r>
              <a:rPr lang="en-US" altLang="zh-CN" sz="2800" b="1" smtClean="0"/>
              <a:t>	    begin writeln(</a:t>
            </a:r>
            <a:r>
              <a:rPr lang="en-US" altLang="zh-CN" sz="2800" b="1" smtClean="0">
                <a:solidFill>
                  <a:srgbClr val="00FF00"/>
                </a:solidFill>
              </a:rPr>
              <a:t>h(2)</a:t>
            </a:r>
            <a:r>
              <a:rPr lang="en-US" altLang="zh-CN" sz="2800" b="1" smtClean="0"/>
              <a:t>) end {b};</a:t>
            </a:r>
          </a:p>
          <a:p>
            <a:pPr algn="just">
              <a:lnSpc>
                <a:spcPct val="90000"/>
              </a:lnSpc>
              <a:buFontTx/>
              <a:buNone/>
            </a:pPr>
            <a:r>
              <a:rPr lang="en-US" altLang="zh-CN" sz="2800" b="1" smtClean="0"/>
              <a:t>	procedure c;</a:t>
            </a:r>
          </a:p>
          <a:p>
            <a:pPr algn="just">
              <a:lnSpc>
                <a:spcPct val="90000"/>
              </a:lnSpc>
              <a:buFontTx/>
              <a:buNone/>
            </a:pPr>
            <a:r>
              <a:rPr lang="en-US" altLang="zh-CN" sz="2800" b="1" smtClean="0"/>
              <a:t>	    var m: integer;</a:t>
            </a:r>
          </a:p>
          <a:p>
            <a:pPr algn="just">
              <a:lnSpc>
                <a:spcPct val="90000"/>
              </a:lnSpc>
              <a:buFontTx/>
              <a:buNone/>
            </a:pPr>
            <a:r>
              <a:rPr lang="en-US" altLang="zh-CN" sz="2800" b="1" smtClean="0"/>
              <a:t>	    function f(n: integer): integer;</a:t>
            </a:r>
          </a:p>
          <a:p>
            <a:pPr algn="just">
              <a:lnSpc>
                <a:spcPct val="90000"/>
              </a:lnSpc>
              <a:buFontTx/>
              <a:buNone/>
            </a:pPr>
            <a:r>
              <a:rPr lang="en-US" altLang="zh-CN" sz="2800" b="1" smtClean="0"/>
              <a:t>		 begin f := m+n end {f};</a:t>
            </a:r>
          </a:p>
          <a:p>
            <a:pPr algn="just">
              <a:lnSpc>
                <a:spcPct val="90000"/>
              </a:lnSpc>
              <a:buFontTx/>
              <a:buNone/>
            </a:pPr>
            <a:r>
              <a:rPr lang="en-US" altLang="zh-CN" sz="2800" b="1" smtClean="0"/>
              <a:t>	    begin m := 0; </a:t>
            </a:r>
            <a:r>
              <a:rPr lang="en-US" altLang="zh-CN" sz="2800" b="1" smtClean="0">
                <a:solidFill>
                  <a:srgbClr val="00FF00"/>
                </a:solidFill>
              </a:rPr>
              <a:t>b(f)</a:t>
            </a:r>
            <a:r>
              <a:rPr lang="en-US" altLang="zh-CN" sz="2800" b="1" smtClean="0"/>
              <a:t> end {c};</a:t>
            </a:r>
          </a:p>
          <a:p>
            <a:pPr algn="just">
              <a:lnSpc>
                <a:spcPct val="90000"/>
              </a:lnSpc>
              <a:buFontTx/>
              <a:buNone/>
            </a:pPr>
            <a:r>
              <a:rPr lang="en-US" altLang="zh-CN" sz="2800" b="1" smtClean="0"/>
              <a:t>    begin</a:t>
            </a:r>
          </a:p>
          <a:p>
            <a:pPr algn="just">
              <a:lnSpc>
                <a:spcPct val="90000"/>
              </a:lnSpc>
              <a:buFontTx/>
              <a:buNone/>
            </a:pPr>
            <a:r>
              <a:rPr lang="en-US" altLang="zh-CN" sz="2800" b="1" smtClean="0"/>
              <a:t>	    </a:t>
            </a:r>
            <a:r>
              <a:rPr lang="en-US" altLang="zh-CN" sz="2800" b="1" smtClean="0">
                <a:solidFill>
                  <a:srgbClr val="00FF00"/>
                </a:solidFill>
              </a:rPr>
              <a:t>c</a:t>
            </a:r>
          </a:p>
          <a:p>
            <a:pPr algn="just">
              <a:lnSpc>
                <a:spcPct val="90000"/>
              </a:lnSpc>
              <a:buFontTx/>
              <a:buNone/>
            </a:pPr>
            <a:r>
              <a:rPr lang="en-US" altLang="zh-CN" sz="2800" b="1" smtClean="0"/>
              <a:t>	end.</a:t>
            </a:r>
          </a:p>
        </p:txBody>
      </p:sp>
      <p:sp>
        <p:nvSpPr>
          <p:cNvPr id="1460228" name="Rectangle 1028"/>
          <p:cNvSpPr>
            <a:spLocks noChangeArrowheads="1"/>
          </p:cNvSpPr>
          <p:nvPr/>
        </p:nvSpPr>
        <p:spPr bwMode="auto">
          <a:xfrm>
            <a:off x="1736725" y="5454650"/>
            <a:ext cx="652621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latin typeface="宋体" pitchFamily="2" charset="-122"/>
              </a:rPr>
              <a:t>	函数</a:t>
            </a:r>
            <a:r>
              <a:rPr lang="en-US" altLang="zh-CN"/>
              <a:t>f</a:t>
            </a:r>
            <a:r>
              <a:rPr lang="zh-CN" altLang="en-US"/>
              <a:t>作为参数传递时，怎样在</a:t>
            </a:r>
            <a:r>
              <a:rPr lang="en-US" altLang="zh-CN"/>
              <a:t>f</a:t>
            </a:r>
            <a:r>
              <a:rPr lang="zh-CN" altLang="en-US">
                <a:latin typeface="宋体" pitchFamily="2" charset="-122"/>
              </a:rPr>
              <a:t>被激活时建立它的访问链</a:t>
            </a:r>
            <a:endParaRPr lang="zh-CN" altLang="en-US">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60228">
                                            <p:txEl>
                                              <p:pRg st="0" end="0"/>
                                            </p:txEl>
                                          </p:spTgt>
                                        </p:tgtEl>
                                        <p:attrNameLst>
                                          <p:attrName>style.visibility</p:attrName>
                                        </p:attrNameLst>
                                      </p:cBhvr>
                                      <p:to>
                                        <p:strVal val="visible"/>
                                      </p:to>
                                    </p:set>
                                    <p:animEffect transition="in" filter="box(in)">
                                      <p:cBhvr>
                                        <p:cTn id="7" dur="500"/>
                                        <p:tgtEl>
                                          <p:spTgt spid="14602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75779" name="Rectangle 3"/>
          <p:cNvSpPr>
            <a:spLocks noGrp="1" noChangeArrowheads="1"/>
          </p:cNvSpPr>
          <p:nvPr>
            <p:ph idx="1"/>
          </p:nvPr>
        </p:nvSpPr>
        <p:spPr>
          <a:xfrm>
            <a:off x="287338" y="1438275"/>
            <a:ext cx="8564562" cy="5399088"/>
          </a:xfrm>
          <a:noFill/>
        </p:spPr>
        <p:txBody>
          <a:bodyPr/>
          <a:lstStyle/>
          <a:p>
            <a:pPr algn="just">
              <a:lnSpc>
                <a:spcPct val="90000"/>
              </a:lnSpc>
              <a:buFontTx/>
              <a:buNone/>
            </a:pPr>
            <a:r>
              <a:rPr lang="en-US" altLang="zh-CN" sz="2800" b="1" smtClean="0"/>
              <a:t>program param(input, output);（</a:t>
            </a:r>
            <a:r>
              <a:rPr lang="zh-CN" altLang="en-US" sz="2800" b="1" smtClean="0"/>
              <a:t>过程作为参数）</a:t>
            </a:r>
            <a:endParaRPr lang="en-US" altLang="zh-CN" sz="2800" b="1" smtClean="0"/>
          </a:p>
          <a:p>
            <a:pPr algn="just">
              <a:lnSpc>
                <a:spcPct val="90000"/>
              </a:lnSpc>
              <a:buFontTx/>
              <a:buNone/>
            </a:pPr>
            <a:r>
              <a:rPr lang="en-US" altLang="zh-CN" sz="2800" b="1" smtClean="0"/>
              <a:t>	procedure b(function h(…</a:t>
            </a:r>
          </a:p>
          <a:p>
            <a:pPr algn="just">
              <a:lnSpc>
                <a:spcPct val="90000"/>
              </a:lnSpc>
              <a:buFontTx/>
              <a:buNone/>
            </a:pPr>
            <a:r>
              <a:rPr lang="en-US" altLang="zh-CN" sz="2800" b="1" smtClean="0"/>
              <a:t>	    begin writeln(</a:t>
            </a:r>
            <a:r>
              <a:rPr lang="en-US" altLang="zh-CN" sz="2800" b="1" smtClean="0">
                <a:solidFill>
                  <a:srgbClr val="00FF00"/>
                </a:solidFill>
              </a:rPr>
              <a:t>h(2)</a:t>
            </a:r>
            <a:r>
              <a:rPr lang="en-US" altLang="zh-CN" sz="2800" b="1" smtClean="0"/>
              <a:t>) end ;</a:t>
            </a:r>
          </a:p>
          <a:p>
            <a:pPr algn="just">
              <a:lnSpc>
                <a:spcPct val="90000"/>
              </a:lnSpc>
              <a:buFontTx/>
              <a:buNone/>
            </a:pPr>
            <a:r>
              <a:rPr lang="en-US" altLang="zh-CN" sz="2800" b="1" smtClean="0"/>
              <a:t>	procedure c;</a:t>
            </a:r>
          </a:p>
          <a:p>
            <a:pPr algn="just">
              <a:lnSpc>
                <a:spcPct val="90000"/>
              </a:lnSpc>
              <a:buFontTx/>
              <a:buNone/>
            </a:pPr>
            <a:r>
              <a:rPr lang="en-US" altLang="zh-CN" sz="2800" b="1" smtClean="0"/>
              <a:t>	    var m: integer;</a:t>
            </a:r>
          </a:p>
          <a:p>
            <a:pPr algn="just">
              <a:lnSpc>
                <a:spcPct val="90000"/>
              </a:lnSpc>
              <a:buFontTx/>
              <a:buNone/>
            </a:pPr>
            <a:r>
              <a:rPr lang="en-US" altLang="zh-CN" sz="2800" b="1" smtClean="0"/>
              <a:t>	    function f(n: integer)…</a:t>
            </a:r>
          </a:p>
          <a:p>
            <a:pPr algn="just">
              <a:lnSpc>
                <a:spcPct val="90000"/>
              </a:lnSpc>
              <a:buFontTx/>
              <a:buNone/>
            </a:pPr>
            <a:r>
              <a:rPr lang="en-US" altLang="zh-CN" sz="2800" b="1" smtClean="0"/>
              <a:t>		 begin f := m+n end {f};</a:t>
            </a:r>
          </a:p>
          <a:p>
            <a:pPr algn="just">
              <a:lnSpc>
                <a:spcPct val="90000"/>
              </a:lnSpc>
              <a:buFontTx/>
              <a:buNone/>
            </a:pPr>
            <a:r>
              <a:rPr lang="en-US" altLang="zh-CN" sz="2800" b="1" smtClean="0"/>
              <a:t>	    begin m := 0; </a:t>
            </a:r>
            <a:r>
              <a:rPr lang="en-US" altLang="zh-CN" sz="2800" b="1" smtClean="0">
                <a:solidFill>
                  <a:srgbClr val="00FF00"/>
                </a:solidFill>
              </a:rPr>
              <a:t>b(f)</a:t>
            </a:r>
            <a:r>
              <a:rPr lang="en-US" altLang="zh-CN" sz="2800" b="1" smtClean="0"/>
              <a:t> end {c};</a:t>
            </a:r>
          </a:p>
          <a:p>
            <a:pPr algn="just">
              <a:lnSpc>
                <a:spcPct val="90000"/>
              </a:lnSpc>
              <a:buFontTx/>
              <a:buNone/>
            </a:pPr>
            <a:r>
              <a:rPr lang="en-US" altLang="zh-CN" sz="2800" b="1" smtClean="0"/>
              <a:t>    begin</a:t>
            </a:r>
          </a:p>
          <a:p>
            <a:pPr algn="just">
              <a:lnSpc>
                <a:spcPct val="90000"/>
              </a:lnSpc>
              <a:buFontTx/>
              <a:buNone/>
            </a:pPr>
            <a:r>
              <a:rPr lang="en-US" altLang="zh-CN" sz="2800" b="1" smtClean="0"/>
              <a:t>	    </a:t>
            </a:r>
            <a:r>
              <a:rPr lang="en-US" altLang="zh-CN" sz="2800" b="1" smtClean="0">
                <a:solidFill>
                  <a:srgbClr val="00FF00"/>
                </a:solidFill>
              </a:rPr>
              <a:t>c</a:t>
            </a:r>
          </a:p>
          <a:p>
            <a:pPr algn="just">
              <a:lnSpc>
                <a:spcPct val="90000"/>
              </a:lnSpc>
              <a:buFontTx/>
              <a:buNone/>
            </a:pPr>
            <a:r>
              <a:rPr lang="en-US" altLang="zh-CN" sz="2800" b="1" smtClean="0"/>
              <a:t>	end.</a:t>
            </a:r>
          </a:p>
        </p:txBody>
      </p:sp>
      <p:sp>
        <p:nvSpPr>
          <p:cNvPr id="75781" name="Rectangle 30"/>
          <p:cNvSpPr>
            <a:spLocks noChangeArrowheads="1"/>
          </p:cNvSpPr>
          <p:nvPr/>
        </p:nvSpPr>
        <p:spPr bwMode="auto">
          <a:xfrm>
            <a:off x="1646238" y="5408613"/>
            <a:ext cx="368935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a:solidFill>
                  <a:srgbClr val="00FF00"/>
                </a:solidFill>
              </a:rPr>
              <a:t>    </a:t>
            </a:r>
            <a:r>
              <a:rPr lang="zh-CN" altLang="en-US" sz="2800">
                <a:solidFill>
                  <a:srgbClr val="00FF00"/>
                </a:solidFill>
              </a:rPr>
              <a:t>从</a:t>
            </a:r>
            <a:r>
              <a:rPr lang="en-US" altLang="zh-CN" sz="2800">
                <a:solidFill>
                  <a:srgbClr val="00FF00"/>
                </a:solidFill>
              </a:rPr>
              <a:t>b</a:t>
            </a:r>
            <a:r>
              <a:rPr lang="zh-CN" altLang="en-US" sz="2800">
                <a:solidFill>
                  <a:srgbClr val="00FF00"/>
                </a:solidFill>
              </a:rPr>
              <a:t>的访问链难以建立</a:t>
            </a:r>
            <a:r>
              <a:rPr lang="en-US" altLang="zh-CN" sz="2800">
                <a:solidFill>
                  <a:srgbClr val="00FF00"/>
                </a:solidFill>
              </a:rPr>
              <a:t>f</a:t>
            </a:r>
            <a:r>
              <a:rPr lang="zh-CN" altLang="en-US" sz="2800">
                <a:solidFill>
                  <a:srgbClr val="00FF00"/>
                </a:solidFill>
              </a:rPr>
              <a:t>的访问链</a:t>
            </a:r>
          </a:p>
        </p:txBody>
      </p:sp>
      <p:grpSp>
        <p:nvGrpSpPr>
          <p:cNvPr id="75808" name="Group 32"/>
          <p:cNvGrpSpPr>
            <a:grpSpLocks/>
          </p:cNvGrpSpPr>
          <p:nvPr/>
        </p:nvGrpSpPr>
        <p:grpSpPr bwMode="auto">
          <a:xfrm>
            <a:off x="5459413" y="1870075"/>
            <a:ext cx="3549650" cy="4918075"/>
            <a:chOff x="3439" y="1178"/>
            <a:chExt cx="2236" cy="3098"/>
          </a:xfrm>
        </p:grpSpPr>
        <p:sp>
          <p:nvSpPr>
            <p:cNvPr id="75782" name="Rectangle 6"/>
            <p:cNvSpPr>
              <a:spLocks noChangeArrowheads="1"/>
            </p:cNvSpPr>
            <p:nvPr/>
          </p:nvSpPr>
          <p:spPr bwMode="auto">
            <a:xfrm flipV="1">
              <a:off x="3439" y="1196"/>
              <a:ext cx="1822" cy="30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75783" name="Line 7"/>
            <p:cNvSpPr>
              <a:spLocks noChangeShapeType="1"/>
            </p:cNvSpPr>
            <p:nvPr/>
          </p:nvSpPr>
          <p:spPr bwMode="auto">
            <a:xfrm>
              <a:off x="3464" y="4235"/>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8"/>
            <p:cNvSpPr>
              <a:spLocks noChangeShapeType="1"/>
            </p:cNvSpPr>
            <p:nvPr/>
          </p:nvSpPr>
          <p:spPr bwMode="auto">
            <a:xfrm>
              <a:off x="3453" y="394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9"/>
            <p:cNvSpPr>
              <a:spLocks noChangeShapeType="1"/>
            </p:cNvSpPr>
            <p:nvPr/>
          </p:nvSpPr>
          <p:spPr bwMode="auto">
            <a:xfrm>
              <a:off x="3445" y="3735"/>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10"/>
            <p:cNvSpPr>
              <a:spLocks noChangeShapeType="1"/>
            </p:cNvSpPr>
            <p:nvPr/>
          </p:nvSpPr>
          <p:spPr bwMode="auto">
            <a:xfrm>
              <a:off x="3455" y="2028"/>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11"/>
            <p:cNvSpPr>
              <a:spLocks noChangeShapeType="1"/>
            </p:cNvSpPr>
            <p:nvPr/>
          </p:nvSpPr>
          <p:spPr bwMode="auto">
            <a:xfrm>
              <a:off x="3454" y="3480"/>
              <a:ext cx="1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12"/>
            <p:cNvSpPr>
              <a:spLocks noChangeShapeType="1"/>
            </p:cNvSpPr>
            <p:nvPr/>
          </p:nvSpPr>
          <p:spPr bwMode="auto">
            <a:xfrm>
              <a:off x="3464" y="319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Line 13"/>
            <p:cNvSpPr>
              <a:spLocks noChangeShapeType="1"/>
            </p:cNvSpPr>
            <p:nvPr/>
          </p:nvSpPr>
          <p:spPr bwMode="auto">
            <a:xfrm>
              <a:off x="3453" y="295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0" name="Line 14"/>
            <p:cNvSpPr>
              <a:spLocks noChangeShapeType="1"/>
            </p:cNvSpPr>
            <p:nvPr/>
          </p:nvSpPr>
          <p:spPr bwMode="auto">
            <a:xfrm>
              <a:off x="3464" y="2683"/>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15"/>
            <p:cNvSpPr>
              <a:spLocks noChangeShapeType="1"/>
            </p:cNvSpPr>
            <p:nvPr/>
          </p:nvSpPr>
          <p:spPr bwMode="auto">
            <a:xfrm>
              <a:off x="3455" y="230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Rectangle 16"/>
            <p:cNvSpPr>
              <a:spLocks noChangeArrowheads="1"/>
            </p:cNvSpPr>
            <p:nvPr/>
          </p:nvSpPr>
          <p:spPr bwMode="auto">
            <a:xfrm>
              <a:off x="3504" y="20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75793" name="Rectangle 17"/>
            <p:cNvSpPr>
              <a:spLocks noChangeArrowheads="1"/>
            </p:cNvSpPr>
            <p:nvPr/>
          </p:nvSpPr>
          <p:spPr bwMode="auto">
            <a:xfrm>
              <a:off x="3502" y="29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75794" name="Rectangle 18"/>
            <p:cNvSpPr>
              <a:spLocks noChangeArrowheads="1"/>
            </p:cNvSpPr>
            <p:nvPr/>
          </p:nvSpPr>
          <p:spPr bwMode="auto">
            <a:xfrm>
              <a:off x="3502" y="3949"/>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param</a:t>
              </a:r>
            </a:p>
          </p:txBody>
        </p:sp>
        <p:sp>
          <p:nvSpPr>
            <p:cNvPr id="75795" name="Rectangle 19"/>
            <p:cNvSpPr>
              <a:spLocks noChangeArrowheads="1"/>
            </p:cNvSpPr>
            <p:nvPr/>
          </p:nvSpPr>
          <p:spPr bwMode="auto">
            <a:xfrm>
              <a:off x="3513" y="3183"/>
              <a:ext cx="16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c</a:t>
              </a:r>
            </a:p>
          </p:txBody>
        </p:sp>
        <p:sp>
          <p:nvSpPr>
            <p:cNvPr id="75796" name="Rectangle 20"/>
            <p:cNvSpPr>
              <a:spLocks noChangeArrowheads="1"/>
            </p:cNvSpPr>
            <p:nvPr/>
          </p:nvSpPr>
          <p:spPr bwMode="auto">
            <a:xfrm>
              <a:off x="3513" y="2653"/>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t>m</a:t>
              </a:r>
            </a:p>
          </p:txBody>
        </p:sp>
        <p:sp>
          <p:nvSpPr>
            <p:cNvPr id="75797" name="Rectangle 21"/>
            <p:cNvSpPr>
              <a:spLocks noChangeArrowheads="1"/>
            </p:cNvSpPr>
            <p:nvPr/>
          </p:nvSpPr>
          <p:spPr bwMode="auto">
            <a:xfrm>
              <a:off x="3520" y="2377"/>
              <a:ext cx="169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b</a:t>
              </a:r>
            </a:p>
          </p:txBody>
        </p:sp>
        <p:sp>
          <p:nvSpPr>
            <p:cNvPr id="75798" name="Rectangle 22"/>
            <p:cNvSpPr>
              <a:spLocks noChangeArrowheads="1"/>
            </p:cNvSpPr>
            <p:nvPr/>
          </p:nvSpPr>
          <p:spPr bwMode="auto">
            <a:xfrm>
              <a:off x="3532" y="23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 </a:t>
              </a:r>
              <a:r>
                <a:rPr lang="zh-CN" altLang="en-US" sz="2800">
                  <a:solidFill>
                    <a:schemeClr val="tx2"/>
                  </a:solidFill>
                </a:rPr>
                <a:t>&lt;</a:t>
              </a:r>
              <a:r>
                <a:rPr lang="en-US" altLang="zh-CN" sz="2800">
                  <a:solidFill>
                    <a:schemeClr val="tx2"/>
                  </a:solidFill>
                </a:rPr>
                <a:t>f &gt;</a:t>
              </a:r>
            </a:p>
          </p:txBody>
        </p:sp>
        <p:sp>
          <p:nvSpPr>
            <p:cNvPr id="75799" name="Freeform 23"/>
            <p:cNvSpPr>
              <a:spLocks/>
            </p:cNvSpPr>
            <p:nvPr/>
          </p:nvSpPr>
          <p:spPr bwMode="auto">
            <a:xfrm>
              <a:off x="5120" y="2188"/>
              <a:ext cx="555" cy="1700"/>
            </a:xfrm>
            <a:custGeom>
              <a:avLst/>
              <a:gdLst>
                <a:gd name="T0" fmla="*/ 0 w 555"/>
                <a:gd name="T1" fmla="*/ 2073 h 1700"/>
                <a:gd name="T2" fmla="*/ 415 w 555"/>
                <a:gd name="T3" fmla="*/ 1807 h 1700"/>
                <a:gd name="T4" fmla="*/ 608 w 555"/>
                <a:gd name="T5" fmla="*/ 1236 h 1700"/>
                <a:gd name="T6" fmla="*/ 590 w 555"/>
                <a:gd name="T7" fmla="*/ 347 h 1700"/>
                <a:gd name="T8" fmla="*/ 414 w 555"/>
                <a:gd name="T9" fmla="*/ 61 h 1700"/>
                <a:gd name="T10" fmla="*/ 138 w 555"/>
                <a:gd name="T11" fmla="*/ 0 h 17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1700">
                  <a:moveTo>
                    <a:pt x="0" y="0"/>
                  </a:moveTo>
                  <a:cubicBezTo>
                    <a:pt x="66" y="35"/>
                    <a:pt x="310" y="93"/>
                    <a:pt x="399" y="210"/>
                  </a:cubicBezTo>
                  <a:cubicBezTo>
                    <a:pt x="488" y="327"/>
                    <a:pt x="511" y="549"/>
                    <a:pt x="533" y="705"/>
                  </a:cubicBezTo>
                  <a:cubicBezTo>
                    <a:pt x="555" y="861"/>
                    <a:pt x="546" y="1013"/>
                    <a:pt x="533" y="1147"/>
                  </a:cubicBezTo>
                  <a:cubicBezTo>
                    <a:pt x="520" y="1281"/>
                    <a:pt x="518" y="1417"/>
                    <a:pt x="452" y="1509"/>
                  </a:cubicBezTo>
                  <a:cubicBezTo>
                    <a:pt x="386" y="1601"/>
                    <a:pt x="203" y="1660"/>
                    <a:pt x="138" y="170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0" name="Freeform 24"/>
            <p:cNvSpPr>
              <a:spLocks/>
            </p:cNvSpPr>
            <p:nvPr/>
          </p:nvSpPr>
          <p:spPr bwMode="auto">
            <a:xfrm flipV="1">
              <a:off x="5096" y="3051"/>
              <a:ext cx="417" cy="776"/>
            </a:xfrm>
            <a:custGeom>
              <a:avLst/>
              <a:gdLst>
                <a:gd name="T0" fmla="*/ 0 w 681"/>
                <a:gd name="T1" fmla="*/ 776 h 1140"/>
                <a:gd name="T2" fmla="*/ 267 w 681"/>
                <a:gd name="T3" fmla="*/ 715 h 1140"/>
                <a:gd name="T4" fmla="*/ 396 w 681"/>
                <a:gd name="T5" fmla="*/ 470 h 1140"/>
                <a:gd name="T6" fmla="*/ 396 w 681"/>
                <a:gd name="T7" fmla="*/ 245 h 1140"/>
                <a:gd name="T8" fmla="*/ 322 w 681"/>
                <a:gd name="T9" fmla="*/ 102 h 1140"/>
                <a:gd name="T10" fmla="*/ 175 w 6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140">
                  <a:moveTo>
                    <a:pt x="0" y="1140"/>
                  </a:moveTo>
                  <a:cubicBezTo>
                    <a:pt x="164" y="1132"/>
                    <a:pt x="328" y="1125"/>
                    <a:pt x="436" y="1050"/>
                  </a:cubicBezTo>
                  <a:cubicBezTo>
                    <a:pt x="544" y="975"/>
                    <a:pt x="611" y="805"/>
                    <a:pt x="646" y="690"/>
                  </a:cubicBezTo>
                  <a:cubicBezTo>
                    <a:pt x="681" y="575"/>
                    <a:pt x="666" y="450"/>
                    <a:pt x="646" y="360"/>
                  </a:cubicBezTo>
                  <a:cubicBezTo>
                    <a:pt x="626" y="270"/>
                    <a:pt x="586" y="210"/>
                    <a:pt x="526" y="150"/>
                  </a:cubicBezTo>
                  <a:cubicBezTo>
                    <a:pt x="466" y="90"/>
                    <a:pt x="326" y="25"/>
                    <a:pt x="28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3" name="Rectangle 16"/>
            <p:cNvSpPr>
              <a:spLocks noChangeArrowheads="1"/>
            </p:cNvSpPr>
            <p:nvPr/>
          </p:nvSpPr>
          <p:spPr bwMode="auto">
            <a:xfrm>
              <a:off x="3475" y="1178"/>
              <a:ext cx="1758" cy="211"/>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pPr algn="ctr"/>
              <a:endParaRPr lang="zh-CN" altLang="en-US" sz="2800"/>
            </a:p>
          </p:txBody>
        </p:sp>
        <p:sp>
          <p:nvSpPr>
            <p:cNvPr id="75804" name="Line 14"/>
            <p:cNvSpPr>
              <a:spLocks noChangeShapeType="1"/>
            </p:cNvSpPr>
            <p:nvPr/>
          </p:nvSpPr>
          <p:spPr bwMode="auto">
            <a:xfrm>
              <a:off x="3447" y="1791"/>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idx="4294967295"/>
          </p:nvPr>
        </p:nvSpPr>
        <p:spPr>
          <a:xfrm>
            <a:off x="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307203" name="Rectangle 3"/>
          <p:cNvSpPr>
            <a:spLocks noGrp="1" noChangeArrowheads="1"/>
          </p:cNvSpPr>
          <p:nvPr>
            <p:ph type="body" idx="4294967295"/>
          </p:nvPr>
        </p:nvSpPr>
        <p:spPr>
          <a:xfrm>
            <a:off x="0" y="1438275"/>
            <a:ext cx="8564563" cy="5399088"/>
          </a:xfrm>
          <a:noFill/>
        </p:spPr>
        <p:txBody>
          <a:bodyPr/>
          <a:lstStyle/>
          <a:p>
            <a:pPr algn="just">
              <a:lnSpc>
                <a:spcPct val="90000"/>
              </a:lnSpc>
              <a:buFontTx/>
              <a:buNone/>
            </a:pPr>
            <a:r>
              <a:rPr lang="en-US" altLang="zh-CN" sz="2800" b="1" smtClean="0"/>
              <a:t>program param(input, output);（</a:t>
            </a:r>
            <a:r>
              <a:rPr lang="zh-CN" altLang="en-US" sz="2800" b="1" smtClean="0"/>
              <a:t>过程作为参数）</a:t>
            </a:r>
            <a:endParaRPr lang="en-US" altLang="zh-CN" sz="2800" b="1" smtClean="0"/>
          </a:p>
          <a:p>
            <a:pPr algn="just">
              <a:lnSpc>
                <a:spcPct val="90000"/>
              </a:lnSpc>
              <a:buFontTx/>
              <a:buNone/>
            </a:pPr>
            <a:r>
              <a:rPr lang="en-US" altLang="zh-CN" sz="2800" b="1" smtClean="0"/>
              <a:t>	procedure b(function h(…</a:t>
            </a:r>
          </a:p>
          <a:p>
            <a:pPr algn="just">
              <a:lnSpc>
                <a:spcPct val="90000"/>
              </a:lnSpc>
              <a:buFontTx/>
              <a:buNone/>
            </a:pPr>
            <a:r>
              <a:rPr lang="en-US" altLang="zh-CN" sz="2800" b="1" smtClean="0"/>
              <a:t>	    begin writeln(</a:t>
            </a:r>
            <a:r>
              <a:rPr lang="en-US" altLang="zh-CN" sz="2800" b="1" smtClean="0">
                <a:solidFill>
                  <a:srgbClr val="00FF00"/>
                </a:solidFill>
              </a:rPr>
              <a:t>h(2)</a:t>
            </a:r>
            <a:r>
              <a:rPr lang="en-US" altLang="zh-CN" sz="2800" b="1" smtClean="0"/>
              <a:t>) end ;</a:t>
            </a:r>
          </a:p>
          <a:p>
            <a:pPr algn="just">
              <a:lnSpc>
                <a:spcPct val="90000"/>
              </a:lnSpc>
              <a:buFontTx/>
              <a:buNone/>
            </a:pPr>
            <a:r>
              <a:rPr lang="en-US" altLang="zh-CN" sz="2800" b="1" smtClean="0"/>
              <a:t>	procedure c;</a:t>
            </a:r>
          </a:p>
          <a:p>
            <a:pPr algn="just">
              <a:lnSpc>
                <a:spcPct val="90000"/>
              </a:lnSpc>
              <a:buFontTx/>
              <a:buNone/>
            </a:pPr>
            <a:r>
              <a:rPr lang="en-US" altLang="zh-CN" sz="2800" b="1" smtClean="0"/>
              <a:t>	    var m: integer;</a:t>
            </a:r>
          </a:p>
          <a:p>
            <a:pPr algn="just">
              <a:lnSpc>
                <a:spcPct val="90000"/>
              </a:lnSpc>
              <a:buFontTx/>
              <a:buNone/>
            </a:pPr>
            <a:r>
              <a:rPr lang="en-US" altLang="zh-CN" sz="2800" b="1" smtClean="0"/>
              <a:t>	    function f(n: integer)…</a:t>
            </a:r>
          </a:p>
          <a:p>
            <a:pPr algn="just">
              <a:lnSpc>
                <a:spcPct val="90000"/>
              </a:lnSpc>
              <a:buFontTx/>
              <a:buNone/>
            </a:pPr>
            <a:r>
              <a:rPr lang="en-US" altLang="zh-CN" sz="2800" b="1" smtClean="0"/>
              <a:t>		 begin f := m+n end {f};</a:t>
            </a:r>
          </a:p>
          <a:p>
            <a:pPr algn="just">
              <a:lnSpc>
                <a:spcPct val="90000"/>
              </a:lnSpc>
              <a:buFontTx/>
              <a:buNone/>
            </a:pPr>
            <a:r>
              <a:rPr lang="en-US" altLang="zh-CN" sz="2800" b="1" smtClean="0"/>
              <a:t>	    begin m := 0; </a:t>
            </a:r>
            <a:r>
              <a:rPr lang="en-US" altLang="zh-CN" sz="2800" b="1" smtClean="0">
                <a:solidFill>
                  <a:srgbClr val="00FF00"/>
                </a:solidFill>
              </a:rPr>
              <a:t>b(f)</a:t>
            </a:r>
            <a:r>
              <a:rPr lang="en-US" altLang="zh-CN" sz="2800" b="1" smtClean="0"/>
              <a:t> end {c};</a:t>
            </a:r>
          </a:p>
          <a:p>
            <a:pPr algn="just">
              <a:lnSpc>
                <a:spcPct val="90000"/>
              </a:lnSpc>
              <a:buFontTx/>
              <a:buNone/>
            </a:pPr>
            <a:r>
              <a:rPr lang="en-US" altLang="zh-CN" sz="2800" b="1" smtClean="0"/>
              <a:t>    begin</a:t>
            </a:r>
          </a:p>
          <a:p>
            <a:pPr algn="just">
              <a:lnSpc>
                <a:spcPct val="90000"/>
              </a:lnSpc>
              <a:buFontTx/>
              <a:buNone/>
            </a:pPr>
            <a:r>
              <a:rPr lang="en-US" altLang="zh-CN" sz="2800" b="1" smtClean="0"/>
              <a:t>	    </a:t>
            </a:r>
            <a:r>
              <a:rPr lang="en-US" altLang="zh-CN" sz="2800" b="1" smtClean="0">
                <a:solidFill>
                  <a:srgbClr val="00FF00"/>
                </a:solidFill>
              </a:rPr>
              <a:t>c</a:t>
            </a:r>
          </a:p>
          <a:p>
            <a:pPr algn="just">
              <a:lnSpc>
                <a:spcPct val="90000"/>
              </a:lnSpc>
              <a:buFontTx/>
              <a:buNone/>
            </a:pPr>
            <a:r>
              <a:rPr lang="en-US" altLang="zh-CN" sz="2800" b="1" smtClean="0"/>
              <a:t>	end.</a:t>
            </a:r>
          </a:p>
        </p:txBody>
      </p:sp>
      <p:sp>
        <p:nvSpPr>
          <p:cNvPr id="307204" name="Rectangle 30"/>
          <p:cNvSpPr>
            <a:spLocks noChangeArrowheads="1"/>
          </p:cNvSpPr>
          <p:nvPr/>
        </p:nvSpPr>
        <p:spPr bwMode="auto">
          <a:xfrm>
            <a:off x="1646238" y="5408613"/>
            <a:ext cx="368935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800">
                <a:solidFill>
                  <a:srgbClr val="00FF00"/>
                </a:solidFill>
              </a:rPr>
              <a:t>    f</a:t>
            </a:r>
            <a:r>
              <a:rPr lang="zh-CN" altLang="en-US" sz="2800">
                <a:solidFill>
                  <a:srgbClr val="00FF00"/>
                </a:solidFill>
              </a:rPr>
              <a:t>作为参数传递时，它的起始地址连同它的访问链一起传递</a:t>
            </a:r>
          </a:p>
        </p:txBody>
      </p:sp>
      <p:grpSp>
        <p:nvGrpSpPr>
          <p:cNvPr id="307229" name="Group 29"/>
          <p:cNvGrpSpPr>
            <a:grpSpLocks/>
          </p:cNvGrpSpPr>
          <p:nvPr/>
        </p:nvGrpSpPr>
        <p:grpSpPr bwMode="auto">
          <a:xfrm>
            <a:off x="5054600" y="1870075"/>
            <a:ext cx="3954463" cy="4918075"/>
            <a:chOff x="3184" y="1178"/>
            <a:chExt cx="2491" cy="3098"/>
          </a:xfrm>
        </p:grpSpPr>
        <p:sp>
          <p:nvSpPr>
            <p:cNvPr id="307206" name="Rectangle 6"/>
            <p:cNvSpPr>
              <a:spLocks noChangeArrowheads="1"/>
            </p:cNvSpPr>
            <p:nvPr/>
          </p:nvSpPr>
          <p:spPr bwMode="auto">
            <a:xfrm flipV="1">
              <a:off x="3439" y="1196"/>
              <a:ext cx="1822" cy="30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07207" name="Line 7"/>
            <p:cNvSpPr>
              <a:spLocks noChangeShapeType="1"/>
            </p:cNvSpPr>
            <p:nvPr/>
          </p:nvSpPr>
          <p:spPr bwMode="auto">
            <a:xfrm>
              <a:off x="3464" y="4235"/>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08" name="Line 8"/>
            <p:cNvSpPr>
              <a:spLocks noChangeShapeType="1"/>
            </p:cNvSpPr>
            <p:nvPr/>
          </p:nvSpPr>
          <p:spPr bwMode="auto">
            <a:xfrm>
              <a:off x="3453" y="394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09" name="Line 9"/>
            <p:cNvSpPr>
              <a:spLocks noChangeShapeType="1"/>
            </p:cNvSpPr>
            <p:nvPr/>
          </p:nvSpPr>
          <p:spPr bwMode="auto">
            <a:xfrm>
              <a:off x="3445" y="3735"/>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0" name="Line 10"/>
            <p:cNvSpPr>
              <a:spLocks noChangeShapeType="1"/>
            </p:cNvSpPr>
            <p:nvPr/>
          </p:nvSpPr>
          <p:spPr bwMode="auto">
            <a:xfrm>
              <a:off x="3455" y="2028"/>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1" name="Line 11"/>
            <p:cNvSpPr>
              <a:spLocks noChangeShapeType="1"/>
            </p:cNvSpPr>
            <p:nvPr/>
          </p:nvSpPr>
          <p:spPr bwMode="auto">
            <a:xfrm>
              <a:off x="3454" y="3480"/>
              <a:ext cx="1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2" name="Line 12"/>
            <p:cNvSpPr>
              <a:spLocks noChangeShapeType="1"/>
            </p:cNvSpPr>
            <p:nvPr/>
          </p:nvSpPr>
          <p:spPr bwMode="auto">
            <a:xfrm>
              <a:off x="3464" y="319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3" name="Line 13"/>
            <p:cNvSpPr>
              <a:spLocks noChangeShapeType="1"/>
            </p:cNvSpPr>
            <p:nvPr/>
          </p:nvSpPr>
          <p:spPr bwMode="auto">
            <a:xfrm>
              <a:off x="3453" y="295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4" name="Line 14"/>
            <p:cNvSpPr>
              <a:spLocks noChangeShapeType="1"/>
            </p:cNvSpPr>
            <p:nvPr/>
          </p:nvSpPr>
          <p:spPr bwMode="auto">
            <a:xfrm>
              <a:off x="3464" y="2683"/>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5" name="Line 15"/>
            <p:cNvSpPr>
              <a:spLocks noChangeShapeType="1"/>
            </p:cNvSpPr>
            <p:nvPr/>
          </p:nvSpPr>
          <p:spPr bwMode="auto">
            <a:xfrm>
              <a:off x="3455" y="230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6" name="Rectangle 16"/>
            <p:cNvSpPr>
              <a:spLocks noChangeArrowheads="1"/>
            </p:cNvSpPr>
            <p:nvPr/>
          </p:nvSpPr>
          <p:spPr bwMode="auto">
            <a:xfrm>
              <a:off x="3504" y="20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307217" name="Rectangle 17"/>
            <p:cNvSpPr>
              <a:spLocks noChangeArrowheads="1"/>
            </p:cNvSpPr>
            <p:nvPr/>
          </p:nvSpPr>
          <p:spPr bwMode="auto">
            <a:xfrm>
              <a:off x="3502" y="29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307218" name="Rectangle 18"/>
            <p:cNvSpPr>
              <a:spLocks noChangeArrowheads="1"/>
            </p:cNvSpPr>
            <p:nvPr/>
          </p:nvSpPr>
          <p:spPr bwMode="auto">
            <a:xfrm>
              <a:off x="3502" y="3949"/>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param</a:t>
              </a:r>
            </a:p>
          </p:txBody>
        </p:sp>
        <p:sp>
          <p:nvSpPr>
            <p:cNvPr id="307219" name="Rectangle 19"/>
            <p:cNvSpPr>
              <a:spLocks noChangeArrowheads="1"/>
            </p:cNvSpPr>
            <p:nvPr/>
          </p:nvSpPr>
          <p:spPr bwMode="auto">
            <a:xfrm>
              <a:off x="3513" y="3183"/>
              <a:ext cx="16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c</a:t>
              </a:r>
            </a:p>
          </p:txBody>
        </p:sp>
        <p:sp>
          <p:nvSpPr>
            <p:cNvPr id="307220" name="Rectangle 20"/>
            <p:cNvSpPr>
              <a:spLocks noChangeArrowheads="1"/>
            </p:cNvSpPr>
            <p:nvPr/>
          </p:nvSpPr>
          <p:spPr bwMode="auto">
            <a:xfrm>
              <a:off x="3513" y="2653"/>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t>m</a:t>
              </a:r>
            </a:p>
          </p:txBody>
        </p:sp>
        <p:sp>
          <p:nvSpPr>
            <p:cNvPr id="307221" name="Rectangle 21"/>
            <p:cNvSpPr>
              <a:spLocks noChangeArrowheads="1"/>
            </p:cNvSpPr>
            <p:nvPr/>
          </p:nvSpPr>
          <p:spPr bwMode="auto">
            <a:xfrm>
              <a:off x="3520" y="2377"/>
              <a:ext cx="169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b</a:t>
              </a:r>
            </a:p>
          </p:txBody>
        </p:sp>
        <p:sp>
          <p:nvSpPr>
            <p:cNvPr id="307222" name="Rectangle 22"/>
            <p:cNvSpPr>
              <a:spLocks noChangeArrowheads="1"/>
            </p:cNvSpPr>
            <p:nvPr/>
          </p:nvSpPr>
          <p:spPr bwMode="auto">
            <a:xfrm>
              <a:off x="3532" y="23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 </a:t>
              </a:r>
              <a:r>
                <a:rPr lang="zh-CN" altLang="en-US" sz="2800">
                  <a:solidFill>
                    <a:schemeClr val="tx2"/>
                  </a:solidFill>
                </a:rPr>
                <a:t>&lt;</a:t>
              </a:r>
              <a:r>
                <a:rPr lang="en-US" altLang="zh-CN" sz="2800">
                  <a:solidFill>
                    <a:schemeClr val="tx2"/>
                  </a:solidFill>
                </a:rPr>
                <a:t>f,  &gt;</a:t>
              </a:r>
            </a:p>
          </p:txBody>
        </p:sp>
        <p:sp>
          <p:nvSpPr>
            <p:cNvPr id="307223" name="Freeform 23"/>
            <p:cNvSpPr>
              <a:spLocks/>
            </p:cNvSpPr>
            <p:nvPr/>
          </p:nvSpPr>
          <p:spPr bwMode="auto">
            <a:xfrm>
              <a:off x="5120" y="2188"/>
              <a:ext cx="555" cy="1700"/>
            </a:xfrm>
            <a:custGeom>
              <a:avLst/>
              <a:gdLst>
                <a:gd name="T0" fmla="*/ 0 w 555"/>
                <a:gd name="T1" fmla="*/ 2073 h 1700"/>
                <a:gd name="T2" fmla="*/ 415 w 555"/>
                <a:gd name="T3" fmla="*/ 1807 h 1700"/>
                <a:gd name="T4" fmla="*/ 608 w 555"/>
                <a:gd name="T5" fmla="*/ 1236 h 1700"/>
                <a:gd name="T6" fmla="*/ 590 w 555"/>
                <a:gd name="T7" fmla="*/ 347 h 1700"/>
                <a:gd name="T8" fmla="*/ 414 w 555"/>
                <a:gd name="T9" fmla="*/ 61 h 1700"/>
                <a:gd name="T10" fmla="*/ 138 w 555"/>
                <a:gd name="T11" fmla="*/ 0 h 17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1700">
                  <a:moveTo>
                    <a:pt x="0" y="0"/>
                  </a:moveTo>
                  <a:cubicBezTo>
                    <a:pt x="66" y="35"/>
                    <a:pt x="310" y="93"/>
                    <a:pt x="399" y="210"/>
                  </a:cubicBezTo>
                  <a:cubicBezTo>
                    <a:pt x="488" y="327"/>
                    <a:pt x="511" y="549"/>
                    <a:pt x="533" y="705"/>
                  </a:cubicBezTo>
                  <a:cubicBezTo>
                    <a:pt x="555" y="861"/>
                    <a:pt x="546" y="1013"/>
                    <a:pt x="533" y="1147"/>
                  </a:cubicBezTo>
                  <a:cubicBezTo>
                    <a:pt x="520" y="1281"/>
                    <a:pt x="518" y="1417"/>
                    <a:pt x="452" y="1509"/>
                  </a:cubicBezTo>
                  <a:cubicBezTo>
                    <a:pt x="386" y="1601"/>
                    <a:pt x="203" y="1660"/>
                    <a:pt x="138" y="170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24" name="Freeform 24"/>
            <p:cNvSpPr>
              <a:spLocks/>
            </p:cNvSpPr>
            <p:nvPr/>
          </p:nvSpPr>
          <p:spPr bwMode="auto">
            <a:xfrm flipV="1">
              <a:off x="5096" y="3051"/>
              <a:ext cx="417" cy="776"/>
            </a:xfrm>
            <a:custGeom>
              <a:avLst/>
              <a:gdLst>
                <a:gd name="T0" fmla="*/ 0 w 681"/>
                <a:gd name="T1" fmla="*/ 776 h 1140"/>
                <a:gd name="T2" fmla="*/ 267 w 681"/>
                <a:gd name="T3" fmla="*/ 715 h 1140"/>
                <a:gd name="T4" fmla="*/ 396 w 681"/>
                <a:gd name="T5" fmla="*/ 470 h 1140"/>
                <a:gd name="T6" fmla="*/ 396 w 681"/>
                <a:gd name="T7" fmla="*/ 245 h 1140"/>
                <a:gd name="T8" fmla="*/ 322 w 681"/>
                <a:gd name="T9" fmla="*/ 102 h 1140"/>
                <a:gd name="T10" fmla="*/ 175 w 6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140">
                  <a:moveTo>
                    <a:pt x="0" y="1140"/>
                  </a:moveTo>
                  <a:cubicBezTo>
                    <a:pt x="164" y="1132"/>
                    <a:pt x="328" y="1125"/>
                    <a:pt x="436" y="1050"/>
                  </a:cubicBezTo>
                  <a:cubicBezTo>
                    <a:pt x="544" y="975"/>
                    <a:pt x="611" y="805"/>
                    <a:pt x="646" y="690"/>
                  </a:cubicBezTo>
                  <a:cubicBezTo>
                    <a:pt x="681" y="575"/>
                    <a:pt x="666" y="450"/>
                    <a:pt x="646" y="360"/>
                  </a:cubicBezTo>
                  <a:cubicBezTo>
                    <a:pt x="626" y="270"/>
                    <a:pt x="586" y="210"/>
                    <a:pt x="526" y="150"/>
                  </a:cubicBezTo>
                  <a:cubicBezTo>
                    <a:pt x="466" y="90"/>
                    <a:pt x="326" y="25"/>
                    <a:pt x="28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25" name="Freeform 25"/>
            <p:cNvSpPr>
              <a:spLocks/>
            </p:cNvSpPr>
            <p:nvPr/>
          </p:nvSpPr>
          <p:spPr bwMode="auto">
            <a:xfrm>
              <a:off x="3184" y="2174"/>
              <a:ext cx="754" cy="886"/>
            </a:xfrm>
            <a:custGeom>
              <a:avLst/>
              <a:gdLst>
                <a:gd name="T0" fmla="*/ 779 w 754"/>
                <a:gd name="T1" fmla="*/ 733 h 886"/>
                <a:gd name="T2" fmla="*/ 678 w 754"/>
                <a:gd name="T3" fmla="*/ 876 h 886"/>
                <a:gd name="T4" fmla="*/ 420 w 754"/>
                <a:gd name="T5" fmla="*/ 907 h 886"/>
                <a:gd name="T6" fmla="*/ 172 w 754"/>
                <a:gd name="T7" fmla="*/ 815 h 886"/>
                <a:gd name="T8" fmla="*/ 15 w 754"/>
                <a:gd name="T9" fmla="*/ 429 h 886"/>
                <a:gd name="T10" fmla="*/ 79 w 754"/>
                <a:gd name="T11" fmla="*/ 71 h 886"/>
                <a:gd name="T12" fmla="*/ 310 w 754"/>
                <a:gd name="T13" fmla="*/ 0 h 8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4" h="886">
                  <a:moveTo>
                    <a:pt x="754" y="291"/>
                  </a:moveTo>
                  <a:cubicBezTo>
                    <a:pt x="734" y="253"/>
                    <a:pt x="716" y="123"/>
                    <a:pt x="647" y="76"/>
                  </a:cubicBezTo>
                  <a:cubicBezTo>
                    <a:pt x="578" y="29"/>
                    <a:pt x="430" y="0"/>
                    <a:pt x="339" y="9"/>
                  </a:cubicBezTo>
                  <a:cubicBezTo>
                    <a:pt x="248" y="18"/>
                    <a:pt x="154" y="59"/>
                    <a:pt x="98" y="130"/>
                  </a:cubicBezTo>
                  <a:cubicBezTo>
                    <a:pt x="42" y="201"/>
                    <a:pt x="8" y="342"/>
                    <a:pt x="4" y="438"/>
                  </a:cubicBezTo>
                  <a:cubicBezTo>
                    <a:pt x="0" y="534"/>
                    <a:pt x="31" y="631"/>
                    <a:pt x="71" y="706"/>
                  </a:cubicBezTo>
                  <a:cubicBezTo>
                    <a:pt x="111" y="781"/>
                    <a:pt x="210" y="849"/>
                    <a:pt x="246" y="886"/>
                  </a:cubicBezTo>
                </a:path>
              </a:pathLst>
            </a:custGeom>
            <a:noFill/>
            <a:ln w="254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26" name="Rectangle 16"/>
            <p:cNvSpPr>
              <a:spLocks noChangeArrowheads="1"/>
            </p:cNvSpPr>
            <p:nvPr/>
          </p:nvSpPr>
          <p:spPr bwMode="auto">
            <a:xfrm>
              <a:off x="3475" y="1178"/>
              <a:ext cx="1758" cy="296"/>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pPr algn="ctr"/>
              <a:endParaRPr lang="zh-CN" altLang="en-US" sz="2800"/>
            </a:p>
          </p:txBody>
        </p:sp>
        <p:sp>
          <p:nvSpPr>
            <p:cNvPr id="307227" name="Line 14"/>
            <p:cNvSpPr>
              <a:spLocks noChangeShapeType="1"/>
            </p:cNvSpPr>
            <p:nvPr/>
          </p:nvSpPr>
          <p:spPr bwMode="auto">
            <a:xfrm>
              <a:off x="3447" y="1791"/>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a:xfrm>
            <a:off x="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309251" name="Rectangle 3"/>
          <p:cNvSpPr>
            <a:spLocks noGrp="1" noChangeArrowheads="1"/>
          </p:cNvSpPr>
          <p:nvPr>
            <p:ph type="body" idx="4294967295"/>
          </p:nvPr>
        </p:nvSpPr>
        <p:spPr>
          <a:xfrm>
            <a:off x="0" y="1438275"/>
            <a:ext cx="8564563" cy="5399088"/>
          </a:xfrm>
          <a:noFill/>
        </p:spPr>
        <p:txBody>
          <a:bodyPr/>
          <a:lstStyle/>
          <a:p>
            <a:pPr algn="just">
              <a:lnSpc>
                <a:spcPct val="90000"/>
              </a:lnSpc>
              <a:buFontTx/>
              <a:buNone/>
            </a:pPr>
            <a:r>
              <a:rPr lang="en-US" altLang="zh-CN" sz="2800" b="1" smtClean="0"/>
              <a:t>program param(input, output);（</a:t>
            </a:r>
            <a:r>
              <a:rPr lang="zh-CN" altLang="en-US" sz="2800" b="1" smtClean="0"/>
              <a:t>过程作为参数）</a:t>
            </a:r>
            <a:endParaRPr lang="en-US" altLang="zh-CN" sz="2800" b="1" smtClean="0"/>
          </a:p>
          <a:p>
            <a:pPr algn="just">
              <a:lnSpc>
                <a:spcPct val="90000"/>
              </a:lnSpc>
              <a:buFontTx/>
              <a:buNone/>
            </a:pPr>
            <a:r>
              <a:rPr lang="en-US" altLang="zh-CN" sz="2800" b="1" smtClean="0"/>
              <a:t>	procedure b(function h(…</a:t>
            </a:r>
          </a:p>
          <a:p>
            <a:pPr algn="just">
              <a:lnSpc>
                <a:spcPct val="90000"/>
              </a:lnSpc>
              <a:buFontTx/>
              <a:buNone/>
            </a:pPr>
            <a:r>
              <a:rPr lang="en-US" altLang="zh-CN" sz="2800" b="1" smtClean="0"/>
              <a:t>	    begin writeln(</a:t>
            </a:r>
            <a:r>
              <a:rPr lang="en-US" altLang="zh-CN" sz="2800" b="1" smtClean="0">
                <a:solidFill>
                  <a:srgbClr val="00FF00"/>
                </a:solidFill>
              </a:rPr>
              <a:t>h(2)</a:t>
            </a:r>
            <a:r>
              <a:rPr lang="en-US" altLang="zh-CN" sz="2800" b="1" smtClean="0"/>
              <a:t>) end ;</a:t>
            </a:r>
          </a:p>
          <a:p>
            <a:pPr algn="just">
              <a:lnSpc>
                <a:spcPct val="90000"/>
              </a:lnSpc>
              <a:buFontTx/>
              <a:buNone/>
            </a:pPr>
            <a:r>
              <a:rPr lang="en-US" altLang="zh-CN" sz="2800" b="1" smtClean="0"/>
              <a:t>	procedure c;</a:t>
            </a:r>
          </a:p>
          <a:p>
            <a:pPr algn="just">
              <a:lnSpc>
                <a:spcPct val="90000"/>
              </a:lnSpc>
              <a:buFontTx/>
              <a:buNone/>
            </a:pPr>
            <a:r>
              <a:rPr lang="en-US" altLang="zh-CN" sz="2800" b="1" smtClean="0"/>
              <a:t>	    var m: integer;</a:t>
            </a:r>
          </a:p>
          <a:p>
            <a:pPr algn="just">
              <a:lnSpc>
                <a:spcPct val="90000"/>
              </a:lnSpc>
              <a:buFontTx/>
              <a:buNone/>
            </a:pPr>
            <a:r>
              <a:rPr lang="en-US" altLang="zh-CN" sz="2800" b="1" smtClean="0"/>
              <a:t>	    function f(n: integer)…</a:t>
            </a:r>
          </a:p>
          <a:p>
            <a:pPr algn="just">
              <a:lnSpc>
                <a:spcPct val="90000"/>
              </a:lnSpc>
              <a:buFontTx/>
              <a:buNone/>
            </a:pPr>
            <a:r>
              <a:rPr lang="en-US" altLang="zh-CN" sz="2800" b="1" smtClean="0"/>
              <a:t>		 begin f := m+n end {f};</a:t>
            </a:r>
          </a:p>
          <a:p>
            <a:pPr algn="just">
              <a:lnSpc>
                <a:spcPct val="90000"/>
              </a:lnSpc>
              <a:buFontTx/>
              <a:buNone/>
            </a:pPr>
            <a:r>
              <a:rPr lang="en-US" altLang="zh-CN" sz="2800" b="1" smtClean="0"/>
              <a:t>	    begin m := 0; </a:t>
            </a:r>
            <a:r>
              <a:rPr lang="en-US" altLang="zh-CN" sz="2800" b="1" smtClean="0">
                <a:solidFill>
                  <a:srgbClr val="00FF00"/>
                </a:solidFill>
              </a:rPr>
              <a:t>b(f)</a:t>
            </a:r>
            <a:r>
              <a:rPr lang="en-US" altLang="zh-CN" sz="2800" b="1" smtClean="0"/>
              <a:t> end {c};</a:t>
            </a:r>
          </a:p>
          <a:p>
            <a:pPr algn="just">
              <a:lnSpc>
                <a:spcPct val="90000"/>
              </a:lnSpc>
              <a:buFontTx/>
              <a:buNone/>
            </a:pPr>
            <a:r>
              <a:rPr lang="en-US" altLang="zh-CN" sz="2800" b="1" smtClean="0"/>
              <a:t>    begin</a:t>
            </a:r>
          </a:p>
          <a:p>
            <a:pPr algn="just">
              <a:lnSpc>
                <a:spcPct val="90000"/>
              </a:lnSpc>
              <a:buFontTx/>
              <a:buNone/>
            </a:pPr>
            <a:r>
              <a:rPr lang="en-US" altLang="zh-CN" sz="2800" b="1" smtClean="0"/>
              <a:t>	    </a:t>
            </a:r>
            <a:r>
              <a:rPr lang="en-US" altLang="zh-CN" sz="2800" b="1" smtClean="0">
                <a:solidFill>
                  <a:srgbClr val="00FF00"/>
                </a:solidFill>
              </a:rPr>
              <a:t>c</a:t>
            </a:r>
          </a:p>
          <a:p>
            <a:pPr algn="just">
              <a:lnSpc>
                <a:spcPct val="90000"/>
              </a:lnSpc>
              <a:buFontTx/>
              <a:buNone/>
            </a:pPr>
            <a:r>
              <a:rPr lang="en-US" altLang="zh-CN" sz="2800" b="1" smtClean="0"/>
              <a:t>	end.</a:t>
            </a:r>
          </a:p>
        </p:txBody>
      </p:sp>
      <p:sp>
        <p:nvSpPr>
          <p:cNvPr id="309252" name="Rectangle 30"/>
          <p:cNvSpPr>
            <a:spLocks noChangeArrowheads="1"/>
          </p:cNvSpPr>
          <p:nvPr/>
        </p:nvSpPr>
        <p:spPr bwMode="auto">
          <a:xfrm>
            <a:off x="1646238" y="5408613"/>
            <a:ext cx="368935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800">
                <a:solidFill>
                  <a:srgbClr val="00FF00"/>
                </a:solidFill>
              </a:rPr>
              <a:t>    b</a:t>
            </a:r>
            <a:r>
              <a:rPr lang="zh-CN" altLang="en-US" sz="2800">
                <a:solidFill>
                  <a:srgbClr val="00FF00"/>
                </a:solidFill>
              </a:rPr>
              <a:t>调用</a:t>
            </a:r>
            <a:r>
              <a:rPr lang="en-US" altLang="zh-CN" sz="2800">
                <a:solidFill>
                  <a:srgbClr val="00FF00"/>
                </a:solidFill>
              </a:rPr>
              <a:t>f</a:t>
            </a:r>
            <a:r>
              <a:rPr lang="zh-CN" altLang="en-US" sz="2800">
                <a:solidFill>
                  <a:srgbClr val="00FF00"/>
                </a:solidFill>
              </a:rPr>
              <a:t>时，用传递过来的访问链来建立</a:t>
            </a:r>
            <a:r>
              <a:rPr lang="en-US" altLang="zh-CN" sz="2800">
                <a:solidFill>
                  <a:srgbClr val="00FF00"/>
                </a:solidFill>
              </a:rPr>
              <a:t>f</a:t>
            </a:r>
            <a:r>
              <a:rPr lang="zh-CN" altLang="en-US" sz="2800">
                <a:solidFill>
                  <a:srgbClr val="00FF00"/>
                </a:solidFill>
              </a:rPr>
              <a:t>的访问链</a:t>
            </a:r>
          </a:p>
        </p:txBody>
      </p:sp>
      <p:grpSp>
        <p:nvGrpSpPr>
          <p:cNvPr id="309282" name="Group 34"/>
          <p:cNvGrpSpPr>
            <a:grpSpLocks/>
          </p:cNvGrpSpPr>
          <p:nvPr/>
        </p:nvGrpSpPr>
        <p:grpSpPr bwMode="auto">
          <a:xfrm>
            <a:off x="5054600" y="1870075"/>
            <a:ext cx="3954463" cy="4918075"/>
            <a:chOff x="3184" y="1178"/>
            <a:chExt cx="2491" cy="3098"/>
          </a:xfrm>
        </p:grpSpPr>
        <p:sp>
          <p:nvSpPr>
            <p:cNvPr id="309254" name="Rectangle 6"/>
            <p:cNvSpPr>
              <a:spLocks noChangeArrowheads="1"/>
            </p:cNvSpPr>
            <p:nvPr/>
          </p:nvSpPr>
          <p:spPr bwMode="auto">
            <a:xfrm flipV="1">
              <a:off x="3439" y="1196"/>
              <a:ext cx="1822" cy="30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09255" name="Line 7"/>
            <p:cNvSpPr>
              <a:spLocks noChangeShapeType="1"/>
            </p:cNvSpPr>
            <p:nvPr/>
          </p:nvSpPr>
          <p:spPr bwMode="auto">
            <a:xfrm>
              <a:off x="3464" y="4235"/>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6" name="Line 8"/>
            <p:cNvSpPr>
              <a:spLocks noChangeShapeType="1"/>
            </p:cNvSpPr>
            <p:nvPr/>
          </p:nvSpPr>
          <p:spPr bwMode="auto">
            <a:xfrm>
              <a:off x="3453" y="394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7" name="Line 9"/>
            <p:cNvSpPr>
              <a:spLocks noChangeShapeType="1"/>
            </p:cNvSpPr>
            <p:nvPr/>
          </p:nvSpPr>
          <p:spPr bwMode="auto">
            <a:xfrm>
              <a:off x="3445" y="3735"/>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8" name="Line 10"/>
            <p:cNvSpPr>
              <a:spLocks noChangeShapeType="1"/>
            </p:cNvSpPr>
            <p:nvPr/>
          </p:nvSpPr>
          <p:spPr bwMode="auto">
            <a:xfrm>
              <a:off x="3455" y="2028"/>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9" name="Line 11"/>
            <p:cNvSpPr>
              <a:spLocks noChangeShapeType="1"/>
            </p:cNvSpPr>
            <p:nvPr/>
          </p:nvSpPr>
          <p:spPr bwMode="auto">
            <a:xfrm>
              <a:off x="3454" y="3480"/>
              <a:ext cx="1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0" name="Line 12"/>
            <p:cNvSpPr>
              <a:spLocks noChangeShapeType="1"/>
            </p:cNvSpPr>
            <p:nvPr/>
          </p:nvSpPr>
          <p:spPr bwMode="auto">
            <a:xfrm>
              <a:off x="3464" y="319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1" name="Line 13"/>
            <p:cNvSpPr>
              <a:spLocks noChangeShapeType="1"/>
            </p:cNvSpPr>
            <p:nvPr/>
          </p:nvSpPr>
          <p:spPr bwMode="auto">
            <a:xfrm>
              <a:off x="3453" y="295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2" name="Line 14"/>
            <p:cNvSpPr>
              <a:spLocks noChangeShapeType="1"/>
            </p:cNvSpPr>
            <p:nvPr/>
          </p:nvSpPr>
          <p:spPr bwMode="auto">
            <a:xfrm>
              <a:off x="3464" y="2683"/>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3" name="Line 15"/>
            <p:cNvSpPr>
              <a:spLocks noChangeShapeType="1"/>
            </p:cNvSpPr>
            <p:nvPr/>
          </p:nvSpPr>
          <p:spPr bwMode="auto">
            <a:xfrm>
              <a:off x="3455" y="230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64" name="Rectangle 16"/>
            <p:cNvSpPr>
              <a:spLocks noChangeArrowheads="1"/>
            </p:cNvSpPr>
            <p:nvPr/>
          </p:nvSpPr>
          <p:spPr bwMode="auto">
            <a:xfrm>
              <a:off x="3504" y="20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309265" name="Rectangle 17"/>
            <p:cNvSpPr>
              <a:spLocks noChangeArrowheads="1"/>
            </p:cNvSpPr>
            <p:nvPr/>
          </p:nvSpPr>
          <p:spPr bwMode="auto">
            <a:xfrm>
              <a:off x="3502" y="29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309266" name="Rectangle 18"/>
            <p:cNvSpPr>
              <a:spLocks noChangeArrowheads="1"/>
            </p:cNvSpPr>
            <p:nvPr/>
          </p:nvSpPr>
          <p:spPr bwMode="auto">
            <a:xfrm>
              <a:off x="3502" y="3949"/>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param</a:t>
              </a:r>
            </a:p>
          </p:txBody>
        </p:sp>
        <p:sp>
          <p:nvSpPr>
            <p:cNvPr id="309267" name="Rectangle 19"/>
            <p:cNvSpPr>
              <a:spLocks noChangeArrowheads="1"/>
            </p:cNvSpPr>
            <p:nvPr/>
          </p:nvSpPr>
          <p:spPr bwMode="auto">
            <a:xfrm>
              <a:off x="3513" y="3183"/>
              <a:ext cx="16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c</a:t>
              </a:r>
            </a:p>
          </p:txBody>
        </p:sp>
        <p:sp>
          <p:nvSpPr>
            <p:cNvPr id="309268" name="Rectangle 20"/>
            <p:cNvSpPr>
              <a:spLocks noChangeArrowheads="1"/>
            </p:cNvSpPr>
            <p:nvPr/>
          </p:nvSpPr>
          <p:spPr bwMode="auto">
            <a:xfrm>
              <a:off x="3513" y="2653"/>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t>m</a:t>
              </a:r>
            </a:p>
          </p:txBody>
        </p:sp>
        <p:sp>
          <p:nvSpPr>
            <p:cNvPr id="309269" name="Rectangle 21"/>
            <p:cNvSpPr>
              <a:spLocks noChangeArrowheads="1"/>
            </p:cNvSpPr>
            <p:nvPr/>
          </p:nvSpPr>
          <p:spPr bwMode="auto">
            <a:xfrm>
              <a:off x="3520" y="2377"/>
              <a:ext cx="169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b</a:t>
              </a:r>
            </a:p>
          </p:txBody>
        </p:sp>
        <p:sp>
          <p:nvSpPr>
            <p:cNvPr id="309270" name="Rectangle 22"/>
            <p:cNvSpPr>
              <a:spLocks noChangeArrowheads="1"/>
            </p:cNvSpPr>
            <p:nvPr/>
          </p:nvSpPr>
          <p:spPr bwMode="auto">
            <a:xfrm>
              <a:off x="3532" y="231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 </a:t>
              </a:r>
              <a:r>
                <a:rPr lang="zh-CN" altLang="en-US" sz="2800">
                  <a:solidFill>
                    <a:schemeClr val="tx2"/>
                  </a:solidFill>
                </a:rPr>
                <a:t>&lt;</a:t>
              </a:r>
              <a:r>
                <a:rPr lang="en-US" altLang="zh-CN" sz="2800">
                  <a:solidFill>
                    <a:schemeClr val="tx2"/>
                  </a:solidFill>
                </a:rPr>
                <a:t>f,  &gt;</a:t>
              </a:r>
            </a:p>
          </p:txBody>
        </p:sp>
        <p:sp>
          <p:nvSpPr>
            <p:cNvPr id="309271" name="Freeform 23"/>
            <p:cNvSpPr>
              <a:spLocks/>
            </p:cNvSpPr>
            <p:nvPr/>
          </p:nvSpPr>
          <p:spPr bwMode="auto">
            <a:xfrm>
              <a:off x="5120" y="2188"/>
              <a:ext cx="555" cy="1700"/>
            </a:xfrm>
            <a:custGeom>
              <a:avLst/>
              <a:gdLst>
                <a:gd name="T0" fmla="*/ 0 w 555"/>
                <a:gd name="T1" fmla="*/ 2073 h 1700"/>
                <a:gd name="T2" fmla="*/ 415 w 555"/>
                <a:gd name="T3" fmla="*/ 1807 h 1700"/>
                <a:gd name="T4" fmla="*/ 608 w 555"/>
                <a:gd name="T5" fmla="*/ 1236 h 1700"/>
                <a:gd name="T6" fmla="*/ 590 w 555"/>
                <a:gd name="T7" fmla="*/ 347 h 1700"/>
                <a:gd name="T8" fmla="*/ 414 w 555"/>
                <a:gd name="T9" fmla="*/ 61 h 1700"/>
                <a:gd name="T10" fmla="*/ 138 w 555"/>
                <a:gd name="T11" fmla="*/ 0 h 17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1700">
                  <a:moveTo>
                    <a:pt x="0" y="0"/>
                  </a:moveTo>
                  <a:cubicBezTo>
                    <a:pt x="66" y="35"/>
                    <a:pt x="310" y="93"/>
                    <a:pt x="399" y="210"/>
                  </a:cubicBezTo>
                  <a:cubicBezTo>
                    <a:pt x="488" y="327"/>
                    <a:pt x="511" y="549"/>
                    <a:pt x="533" y="705"/>
                  </a:cubicBezTo>
                  <a:cubicBezTo>
                    <a:pt x="555" y="861"/>
                    <a:pt x="546" y="1013"/>
                    <a:pt x="533" y="1147"/>
                  </a:cubicBezTo>
                  <a:cubicBezTo>
                    <a:pt x="520" y="1281"/>
                    <a:pt x="518" y="1417"/>
                    <a:pt x="452" y="1509"/>
                  </a:cubicBezTo>
                  <a:cubicBezTo>
                    <a:pt x="386" y="1601"/>
                    <a:pt x="203" y="1660"/>
                    <a:pt x="138" y="170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272" name="Freeform 24"/>
            <p:cNvSpPr>
              <a:spLocks/>
            </p:cNvSpPr>
            <p:nvPr/>
          </p:nvSpPr>
          <p:spPr bwMode="auto">
            <a:xfrm flipV="1">
              <a:off x="5096" y="3051"/>
              <a:ext cx="417" cy="776"/>
            </a:xfrm>
            <a:custGeom>
              <a:avLst/>
              <a:gdLst>
                <a:gd name="T0" fmla="*/ 0 w 681"/>
                <a:gd name="T1" fmla="*/ 776 h 1140"/>
                <a:gd name="T2" fmla="*/ 267 w 681"/>
                <a:gd name="T3" fmla="*/ 715 h 1140"/>
                <a:gd name="T4" fmla="*/ 396 w 681"/>
                <a:gd name="T5" fmla="*/ 470 h 1140"/>
                <a:gd name="T6" fmla="*/ 396 w 681"/>
                <a:gd name="T7" fmla="*/ 245 h 1140"/>
                <a:gd name="T8" fmla="*/ 322 w 681"/>
                <a:gd name="T9" fmla="*/ 102 h 1140"/>
                <a:gd name="T10" fmla="*/ 175 w 6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140">
                  <a:moveTo>
                    <a:pt x="0" y="1140"/>
                  </a:moveTo>
                  <a:cubicBezTo>
                    <a:pt x="164" y="1132"/>
                    <a:pt x="328" y="1125"/>
                    <a:pt x="436" y="1050"/>
                  </a:cubicBezTo>
                  <a:cubicBezTo>
                    <a:pt x="544" y="975"/>
                    <a:pt x="611" y="805"/>
                    <a:pt x="646" y="690"/>
                  </a:cubicBezTo>
                  <a:cubicBezTo>
                    <a:pt x="681" y="575"/>
                    <a:pt x="666" y="450"/>
                    <a:pt x="646" y="360"/>
                  </a:cubicBezTo>
                  <a:cubicBezTo>
                    <a:pt x="626" y="270"/>
                    <a:pt x="586" y="210"/>
                    <a:pt x="526" y="150"/>
                  </a:cubicBezTo>
                  <a:cubicBezTo>
                    <a:pt x="466" y="90"/>
                    <a:pt x="326" y="25"/>
                    <a:pt x="28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273" name="Freeform 25"/>
            <p:cNvSpPr>
              <a:spLocks/>
            </p:cNvSpPr>
            <p:nvPr/>
          </p:nvSpPr>
          <p:spPr bwMode="auto">
            <a:xfrm>
              <a:off x="3184" y="2174"/>
              <a:ext cx="754" cy="886"/>
            </a:xfrm>
            <a:custGeom>
              <a:avLst/>
              <a:gdLst>
                <a:gd name="T0" fmla="*/ 779 w 754"/>
                <a:gd name="T1" fmla="*/ 733 h 886"/>
                <a:gd name="T2" fmla="*/ 678 w 754"/>
                <a:gd name="T3" fmla="*/ 876 h 886"/>
                <a:gd name="T4" fmla="*/ 420 w 754"/>
                <a:gd name="T5" fmla="*/ 907 h 886"/>
                <a:gd name="T6" fmla="*/ 172 w 754"/>
                <a:gd name="T7" fmla="*/ 815 h 886"/>
                <a:gd name="T8" fmla="*/ 15 w 754"/>
                <a:gd name="T9" fmla="*/ 429 h 886"/>
                <a:gd name="T10" fmla="*/ 79 w 754"/>
                <a:gd name="T11" fmla="*/ 71 h 886"/>
                <a:gd name="T12" fmla="*/ 310 w 754"/>
                <a:gd name="T13" fmla="*/ 0 h 8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4" h="886">
                  <a:moveTo>
                    <a:pt x="754" y="291"/>
                  </a:moveTo>
                  <a:cubicBezTo>
                    <a:pt x="734" y="253"/>
                    <a:pt x="716" y="123"/>
                    <a:pt x="647" y="76"/>
                  </a:cubicBezTo>
                  <a:cubicBezTo>
                    <a:pt x="578" y="29"/>
                    <a:pt x="430" y="0"/>
                    <a:pt x="339" y="9"/>
                  </a:cubicBezTo>
                  <a:cubicBezTo>
                    <a:pt x="248" y="18"/>
                    <a:pt x="154" y="59"/>
                    <a:pt x="98" y="130"/>
                  </a:cubicBezTo>
                  <a:cubicBezTo>
                    <a:pt x="42" y="201"/>
                    <a:pt x="8" y="342"/>
                    <a:pt x="4" y="438"/>
                  </a:cubicBezTo>
                  <a:cubicBezTo>
                    <a:pt x="0" y="534"/>
                    <a:pt x="31" y="631"/>
                    <a:pt x="71" y="706"/>
                  </a:cubicBezTo>
                  <a:cubicBezTo>
                    <a:pt x="111" y="781"/>
                    <a:pt x="210" y="849"/>
                    <a:pt x="246" y="886"/>
                  </a:cubicBezTo>
                </a:path>
              </a:pathLst>
            </a:custGeom>
            <a:noFill/>
            <a:ln w="254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274" name="Rectangle 16"/>
            <p:cNvSpPr>
              <a:spLocks noChangeArrowheads="1"/>
            </p:cNvSpPr>
            <p:nvPr/>
          </p:nvSpPr>
          <p:spPr bwMode="auto">
            <a:xfrm>
              <a:off x="3475" y="1178"/>
              <a:ext cx="1758" cy="296"/>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pPr algn="ctr"/>
              <a:endParaRPr lang="zh-CN" altLang="en-US" sz="2800"/>
            </a:p>
          </p:txBody>
        </p:sp>
        <p:sp>
          <p:nvSpPr>
            <p:cNvPr id="309275" name="Line 14"/>
            <p:cNvSpPr>
              <a:spLocks noChangeShapeType="1"/>
            </p:cNvSpPr>
            <p:nvPr/>
          </p:nvSpPr>
          <p:spPr bwMode="auto">
            <a:xfrm>
              <a:off x="3447" y="1791"/>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6" name="Line 12"/>
            <p:cNvSpPr>
              <a:spLocks noChangeShapeType="1"/>
            </p:cNvSpPr>
            <p:nvPr/>
          </p:nvSpPr>
          <p:spPr bwMode="auto">
            <a:xfrm>
              <a:off x="3466" y="152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7" name="Line 13"/>
            <p:cNvSpPr>
              <a:spLocks noChangeShapeType="1"/>
            </p:cNvSpPr>
            <p:nvPr/>
          </p:nvSpPr>
          <p:spPr bwMode="auto">
            <a:xfrm>
              <a:off x="3455" y="1294"/>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78" name="Rectangle 17"/>
            <p:cNvSpPr>
              <a:spLocks noChangeArrowheads="1"/>
            </p:cNvSpPr>
            <p:nvPr/>
          </p:nvSpPr>
          <p:spPr bwMode="auto">
            <a:xfrm>
              <a:off x="3475" y="1253"/>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访 问 链</a:t>
              </a:r>
            </a:p>
          </p:txBody>
        </p:sp>
        <p:sp>
          <p:nvSpPr>
            <p:cNvPr id="309279" name="Rectangle 19"/>
            <p:cNvSpPr>
              <a:spLocks noChangeArrowheads="1"/>
            </p:cNvSpPr>
            <p:nvPr/>
          </p:nvSpPr>
          <p:spPr bwMode="auto">
            <a:xfrm>
              <a:off x="3475" y="1480"/>
              <a:ext cx="16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en-US" altLang="zh-CN" sz="2800">
                  <a:solidFill>
                    <a:srgbClr val="00FF00"/>
                  </a:solidFill>
                </a:rPr>
                <a:t>b</a:t>
              </a:r>
            </a:p>
          </p:txBody>
        </p:sp>
        <p:sp>
          <p:nvSpPr>
            <p:cNvPr id="309280" name="Freeform 23"/>
            <p:cNvSpPr>
              <a:spLocks/>
            </p:cNvSpPr>
            <p:nvPr/>
          </p:nvSpPr>
          <p:spPr bwMode="auto">
            <a:xfrm>
              <a:off x="5006" y="1395"/>
              <a:ext cx="563" cy="1619"/>
            </a:xfrm>
            <a:custGeom>
              <a:avLst/>
              <a:gdLst>
                <a:gd name="T0" fmla="*/ 0 w 563"/>
                <a:gd name="T1" fmla="*/ 2073 h 1619"/>
                <a:gd name="T2" fmla="*/ 415 w 563"/>
                <a:gd name="T3" fmla="*/ 1807 h 1619"/>
                <a:gd name="T4" fmla="*/ 608 w 563"/>
                <a:gd name="T5" fmla="*/ 1236 h 1619"/>
                <a:gd name="T6" fmla="*/ 590 w 563"/>
                <a:gd name="T7" fmla="*/ 347 h 1619"/>
                <a:gd name="T8" fmla="*/ 414 w 563"/>
                <a:gd name="T9" fmla="*/ 61 h 1619"/>
                <a:gd name="T10" fmla="*/ 138 w 563"/>
                <a:gd name="T11" fmla="*/ 0 h 1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1619">
                  <a:moveTo>
                    <a:pt x="0" y="0"/>
                  </a:moveTo>
                  <a:cubicBezTo>
                    <a:pt x="66" y="35"/>
                    <a:pt x="309" y="108"/>
                    <a:pt x="399" y="210"/>
                  </a:cubicBezTo>
                  <a:cubicBezTo>
                    <a:pt x="489" y="312"/>
                    <a:pt x="517" y="475"/>
                    <a:pt x="540" y="614"/>
                  </a:cubicBezTo>
                  <a:cubicBezTo>
                    <a:pt x="563" y="753"/>
                    <a:pt x="551" y="916"/>
                    <a:pt x="540" y="1043"/>
                  </a:cubicBezTo>
                  <a:cubicBezTo>
                    <a:pt x="529" y="1170"/>
                    <a:pt x="520" y="1282"/>
                    <a:pt x="473" y="1378"/>
                  </a:cubicBezTo>
                  <a:cubicBezTo>
                    <a:pt x="426" y="1474"/>
                    <a:pt x="303" y="1569"/>
                    <a:pt x="258" y="1619"/>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76803"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ret (input, output);（</a:t>
            </a:r>
            <a:r>
              <a:rPr lang="zh-CN" altLang="en-US" sz="2800" b="1" smtClean="0"/>
              <a:t>过程作为返回值）</a:t>
            </a:r>
            <a:endParaRPr lang="en-US" altLang="zh-CN" sz="2800" b="1" smtClean="0"/>
          </a:p>
          <a:p>
            <a:pPr algn="just">
              <a:lnSpc>
                <a:spcPct val="90000"/>
              </a:lnSpc>
              <a:spcBef>
                <a:spcPct val="10000"/>
              </a:spcBef>
              <a:buFontTx/>
              <a:buNone/>
            </a:pPr>
            <a:r>
              <a:rPr lang="en-US" altLang="zh-CN" sz="2800" b="1" smtClean="0"/>
              <a:t>    var f: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latin typeface="Arial" charset="0"/>
                <a:cs typeface="Arial" charset="0"/>
              </a:rPr>
              <a:t>	</a:t>
            </a:r>
            <a:r>
              <a:rPr lang="en-US" altLang="zh-CN" sz="2800" b="1" smtClean="0"/>
              <a:t>function a: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latin typeface="Arial" charset="0"/>
                <a:cs typeface="Arial" charset="0"/>
              </a:rPr>
              <a:t>	   </a:t>
            </a:r>
            <a:r>
              <a:rPr lang="en-US" altLang="zh-CN" sz="2800" b="1" smtClean="0"/>
              <a:t>var </a:t>
            </a:r>
            <a:r>
              <a:rPr lang="en-US" altLang="zh-CN" sz="2800" b="1" smtClean="0">
                <a:solidFill>
                  <a:srgbClr val="FF0000"/>
                </a:solidFill>
              </a:rPr>
              <a:t>m</a:t>
            </a:r>
            <a:r>
              <a:rPr lang="en-US" altLang="zh-CN" sz="2800" b="1" smtClean="0"/>
              <a:t>: integer;</a:t>
            </a:r>
          </a:p>
          <a:p>
            <a:pPr algn="just">
              <a:lnSpc>
                <a:spcPct val="90000"/>
              </a:lnSpc>
              <a:spcBef>
                <a:spcPct val="10000"/>
              </a:spcBef>
              <a:buFontTx/>
              <a:buNone/>
            </a:pPr>
            <a:r>
              <a:rPr lang="en-US" altLang="zh-CN" sz="2800" b="1" smtClean="0"/>
              <a:t>        function addm (n: integer): integer;</a:t>
            </a:r>
          </a:p>
          <a:p>
            <a:pPr algn="just">
              <a:lnSpc>
                <a:spcPct val="90000"/>
              </a:lnSpc>
              <a:spcBef>
                <a:spcPct val="10000"/>
              </a:spcBef>
              <a:buFontTx/>
              <a:buNone/>
            </a:pPr>
            <a:r>
              <a:rPr lang="en-US" altLang="zh-CN" sz="2800" b="1" smtClean="0"/>
              <a:t>            begin return </a:t>
            </a:r>
            <a:r>
              <a:rPr lang="en-US" altLang="zh-CN" sz="2800" b="1" smtClean="0">
                <a:solidFill>
                  <a:srgbClr val="FF0000"/>
                </a:solidFill>
              </a:rPr>
              <a:t>m</a:t>
            </a:r>
            <a:r>
              <a:rPr lang="en-US" altLang="zh-CN" sz="2800" b="1" smtClean="0"/>
              <a:t>+n end;</a:t>
            </a:r>
          </a:p>
          <a:p>
            <a:pPr algn="just">
              <a:lnSpc>
                <a:spcPct val="90000"/>
              </a:lnSpc>
              <a:spcBef>
                <a:spcPct val="10000"/>
              </a:spcBef>
              <a:buFontTx/>
              <a:buNone/>
            </a:pPr>
            <a:r>
              <a:rPr lang="en-US" altLang="zh-CN" sz="2800" b="1" smtClean="0"/>
              <a:t>        begin m:= 0; </a:t>
            </a:r>
            <a:r>
              <a:rPr lang="en-US" altLang="zh-CN" sz="2800" b="1" smtClean="0">
                <a:solidFill>
                  <a:srgbClr val="00FF00"/>
                </a:solidFill>
              </a:rPr>
              <a:t>return addm</a:t>
            </a:r>
            <a:r>
              <a:rPr lang="en-US" altLang="zh-CN" sz="2800" b="1" smtClean="0"/>
              <a:t> end;</a:t>
            </a:r>
          </a:p>
          <a:p>
            <a:pPr algn="just">
              <a:lnSpc>
                <a:spcPct val="90000"/>
              </a:lnSpc>
              <a:spcBef>
                <a:spcPct val="10000"/>
              </a:spcBef>
              <a:buFontTx/>
              <a:buNone/>
            </a:pPr>
            <a:r>
              <a:rPr lang="en-US" altLang="zh-CN" sz="2800" b="1" smtClean="0"/>
              <a:t>    procedure b (g: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t>        begin writeln (</a:t>
            </a:r>
            <a:r>
              <a:rPr lang="en-US" altLang="zh-CN" sz="2800" b="1" smtClean="0">
                <a:solidFill>
                  <a:srgbClr val="00FF00"/>
                </a:solidFill>
              </a:rPr>
              <a:t>g(2)</a:t>
            </a:r>
            <a:r>
              <a:rPr lang="en-US" altLang="zh-CN" sz="2800" b="1" smtClean="0"/>
              <a:t>) end;</a:t>
            </a:r>
          </a:p>
          <a:p>
            <a:pPr algn="just">
              <a:lnSpc>
                <a:spcPct val="90000"/>
              </a:lnSpc>
              <a:spcBef>
                <a:spcPct val="10000"/>
              </a:spcBef>
              <a:buFontTx/>
              <a:buNone/>
            </a:pPr>
            <a:r>
              <a:rPr lang="en-US" altLang="zh-CN" sz="2800" b="1" smtClean="0"/>
              <a:t>    begin</a:t>
            </a:r>
          </a:p>
          <a:p>
            <a:pPr algn="just">
              <a:lnSpc>
                <a:spcPct val="90000"/>
              </a:lnSpc>
              <a:spcBef>
                <a:spcPct val="10000"/>
              </a:spcBef>
              <a:buFontTx/>
              <a:buNone/>
            </a:pPr>
            <a:r>
              <a:rPr lang="en-US" altLang="zh-CN" sz="2800" b="1" smtClean="0"/>
              <a:t>        </a:t>
            </a:r>
            <a:r>
              <a:rPr lang="en-US" altLang="zh-CN" sz="2800" b="1" smtClean="0">
                <a:solidFill>
                  <a:srgbClr val="00FF00"/>
                </a:solidFill>
              </a:rPr>
              <a:t>f := a; b(f)</a:t>
            </a:r>
          </a:p>
          <a:p>
            <a:pPr algn="just">
              <a:lnSpc>
                <a:spcPct val="90000"/>
              </a:lnSpc>
              <a:spcBef>
                <a:spcPct val="10000"/>
              </a:spcBef>
              <a:buFontTx/>
              <a:buNone/>
            </a:pPr>
            <a:r>
              <a:rPr lang="en-US" altLang="zh-CN" sz="2800" b="1" smtClean="0"/>
              <a:t>    end.</a:t>
            </a:r>
          </a:p>
        </p:txBody>
      </p:sp>
      <p:grpSp>
        <p:nvGrpSpPr>
          <p:cNvPr id="1466386" name="Group 18"/>
          <p:cNvGrpSpPr>
            <a:grpSpLocks/>
          </p:cNvGrpSpPr>
          <p:nvPr/>
        </p:nvGrpSpPr>
        <p:grpSpPr bwMode="auto">
          <a:xfrm>
            <a:off x="6629400" y="4419600"/>
            <a:ext cx="2130425" cy="2127250"/>
            <a:chOff x="4176" y="2784"/>
            <a:chExt cx="1342" cy="1340"/>
          </a:xfrm>
        </p:grpSpPr>
        <p:sp>
          <p:nvSpPr>
            <p:cNvPr id="76806" name="Rectangle 6"/>
            <p:cNvSpPr>
              <a:spLocks noChangeArrowheads="1"/>
            </p:cNvSpPr>
            <p:nvPr/>
          </p:nvSpPr>
          <p:spPr bwMode="auto">
            <a:xfrm>
              <a:off x="4176" y="3287"/>
              <a:ext cx="56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a</a:t>
              </a:r>
            </a:p>
          </p:txBody>
        </p:sp>
        <p:sp>
          <p:nvSpPr>
            <p:cNvPr id="76807" name="Rectangle 5"/>
            <p:cNvSpPr>
              <a:spLocks noChangeArrowheads="1"/>
            </p:cNvSpPr>
            <p:nvPr/>
          </p:nvSpPr>
          <p:spPr bwMode="auto">
            <a:xfrm>
              <a:off x="4560" y="2784"/>
              <a:ext cx="56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ret</a:t>
              </a:r>
            </a:p>
          </p:txBody>
        </p:sp>
        <p:sp>
          <p:nvSpPr>
            <p:cNvPr id="76808" name="Rectangle 7"/>
            <p:cNvSpPr>
              <a:spLocks noChangeArrowheads="1"/>
            </p:cNvSpPr>
            <p:nvPr/>
          </p:nvSpPr>
          <p:spPr bwMode="auto">
            <a:xfrm>
              <a:off x="4915" y="3314"/>
              <a:ext cx="56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b</a:t>
              </a:r>
            </a:p>
          </p:txBody>
        </p:sp>
        <p:sp>
          <p:nvSpPr>
            <p:cNvPr id="76809" name="Rectangle 8"/>
            <p:cNvSpPr>
              <a:spLocks noChangeArrowheads="1"/>
            </p:cNvSpPr>
            <p:nvPr/>
          </p:nvSpPr>
          <p:spPr bwMode="auto">
            <a:xfrm>
              <a:off x="4847" y="3881"/>
              <a:ext cx="671"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addm</a:t>
              </a:r>
            </a:p>
          </p:txBody>
        </p:sp>
        <p:sp>
          <p:nvSpPr>
            <p:cNvPr id="76810" name="Line 9"/>
            <p:cNvSpPr>
              <a:spLocks noChangeShapeType="1"/>
            </p:cNvSpPr>
            <p:nvPr/>
          </p:nvSpPr>
          <p:spPr bwMode="auto">
            <a:xfrm flipH="1">
              <a:off x="4496" y="3009"/>
              <a:ext cx="302" cy="386"/>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1" name="Line 10"/>
            <p:cNvSpPr>
              <a:spLocks noChangeShapeType="1"/>
            </p:cNvSpPr>
            <p:nvPr/>
          </p:nvSpPr>
          <p:spPr bwMode="auto">
            <a:xfrm>
              <a:off x="4860" y="3009"/>
              <a:ext cx="301" cy="386"/>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2" name="Line 11"/>
            <p:cNvSpPr>
              <a:spLocks noChangeShapeType="1"/>
            </p:cNvSpPr>
            <p:nvPr/>
          </p:nvSpPr>
          <p:spPr bwMode="auto">
            <a:xfrm>
              <a:off x="5196" y="3606"/>
              <a:ext cx="0" cy="363"/>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66386"/>
                                        </p:tgtEl>
                                        <p:attrNameLst>
                                          <p:attrName>style.visibility</p:attrName>
                                        </p:attrNameLst>
                                      </p:cBhvr>
                                      <p:to>
                                        <p:strVal val="visible"/>
                                      </p:to>
                                    </p:set>
                                    <p:animEffect transition="in" filter="box(in)">
                                      <p:cBhvr>
                                        <p:cTn id="7" dur="500"/>
                                        <p:tgtEl>
                                          <p:spTgt spid="146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311299" name="Rectangle 3"/>
          <p:cNvSpPr>
            <a:spLocks noGrp="1" noChangeArrowheads="1"/>
          </p:cNvSpPr>
          <p:nvPr>
            <p:ph type="body" idx="4294967295"/>
          </p:nvPr>
        </p:nvSpPr>
        <p:spPr>
          <a:xfrm>
            <a:off x="0" y="1438275"/>
            <a:ext cx="8564563" cy="5399088"/>
          </a:xfrm>
          <a:noFill/>
        </p:spPr>
        <p:txBody>
          <a:bodyPr/>
          <a:lstStyle/>
          <a:p>
            <a:pPr algn="just">
              <a:lnSpc>
                <a:spcPct val="90000"/>
              </a:lnSpc>
              <a:spcBef>
                <a:spcPct val="10000"/>
              </a:spcBef>
              <a:buFontTx/>
              <a:buNone/>
            </a:pPr>
            <a:r>
              <a:rPr lang="en-US" altLang="zh-CN" sz="2800" b="1" smtClean="0"/>
              <a:t>program ret (input, output);（</a:t>
            </a:r>
            <a:r>
              <a:rPr lang="zh-CN" altLang="en-US" sz="2800" b="1" smtClean="0"/>
              <a:t>过程作为返回值）</a:t>
            </a:r>
            <a:endParaRPr lang="en-US" altLang="zh-CN" sz="2800" b="1" smtClean="0"/>
          </a:p>
          <a:p>
            <a:pPr algn="just">
              <a:lnSpc>
                <a:spcPct val="90000"/>
              </a:lnSpc>
              <a:spcBef>
                <a:spcPct val="10000"/>
              </a:spcBef>
              <a:buFontTx/>
              <a:buNone/>
            </a:pPr>
            <a:r>
              <a:rPr lang="en-US" altLang="zh-CN" sz="2800" b="1" smtClean="0"/>
              <a:t>    var f: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latin typeface="Arial" charset="0"/>
                <a:cs typeface="Arial" charset="0"/>
              </a:rPr>
              <a:t>	</a:t>
            </a:r>
            <a:r>
              <a:rPr lang="en-US" altLang="zh-CN" sz="2800" b="1" smtClean="0"/>
              <a:t>function a: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latin typeface="Arial" charset="0"/>
                <a:cs typeface="Arial" charset="0"/>
              </a:rPr>
              <a:t>	   </a:t>
            </a:r>
            <a:r>
              <a:rPr lang="en-US" altLang="zh-CN" sz="2800" b="1" smtClean="0"/>
              <a:t>var </a:t>
            </a:r>
            <a:r>
              <a:rPr lang="en-US" altLang="zh-CN" sz="2800" b="1" smtClean="0">
                <a:solidFill>
                  <a:srgbClr val="FF0000"/>
                </a:solidFill>
              </a:rPr>
              <a:t>m</a:t>
            </a:r>
            <a:r>
              <a:rPr lang="en-US" altLang="zh-CN" sz="2800" b="1" smtClean="0"/>
              <a:t>: integer;</a:t>
            </a:r>
          </a:p>
          <a:p>
            <a:pPr algn="just">
              <a:lnSpc>
                <a:spcPct val="90000"/>
              </a:lnSpc>
              <a:spcBef>
                <a:spcPct val="10000"/>
              </a:spcBef>
              <a:buFontTx/>
              <a:buNone/>
            </a:pPr>
            <a:r>
              <a:rPr lang="en-US" altLang="zh-CN" sz="2800" b="1" smtClean="0"/>
              <a:t>        function addm (n: integer): integer;</a:t>
            </a:r>
          </a:p>
          <a:p>
            <a:pPr algn="just">
              <a:lnSpc>
                <a:spcPct val="90000"/>
              </a:lnSpc>
              <a:spcBef>
                <a:spcPct val="10000"/>
              </a:spcBef>
              <a:buFontTx/>
              <a:buNone/>
            </a:pPr>
            <a:r>
              <a:rPr lang="en-US" altLang="zh-CN" sz="2800" b="1" smtClean="0"/>
              <a:t>            begin return </a:t>
            </a:r>
            <a:r>
              <a:rPr lang="en-US" altLang="zh-CN" sz="2800" b="1" smtClean="0">
                <a:solidFill>
                  <a:srgbClr val="FF0000"/>
                </a:solidFill>
              </a:rPr>
              <a:t>m</a:t>
            </a:r>
            <a:r>
              <a:rPr lang="en-US" altLang="zh-CN" sz="2800" b="1" smtClean="0"/>
              <a:t>+n end;</a:t>
            </a:r>
          </a:p>
          <a:p>
            <a:pPr algn="just">
              <a:lnSpc>
                <a:spcPct val="90000"/>
              </a:lnSpc>
              <a:spcBef>
                <a:spcPct val="10000"/>
              </a:spcBef>
              <a:buFontTx/>
              <a:buNone/>
            </a:pPr>
            <a:r>
              <a:rPr lang="en-US" altLang="zh-CN" sz="2800" b="1" smtClean="0"/>
              <a:t>        begin m:= 0; </a:t>
            </a:r>
            <a:r>
              <a:rPr lang="en-US" altLang="zh-CN" sz="2800" b="1" smtClean="0">
                <a:solidFill>
                  <a:srgbClr val="00FF00"/>
                </a:solidFill>
              </a:rPr>
              <a:t>return addm</a:t>
            </a:r>
            <a:r>
              <a:rPr lang="en-US" altLang="zh-CN" sz="2800" b="1" smtClean="0"/>
              <a:t> end;</a:t>
            </a:r>
          </a:p>
          <a:p>
            <a:pPr algn="just">
              <a:lnSpc>
                <a:spcPct val="90000"/>
              </a:lnSpc>
              <a:spcBef>
                <a:spcPct val="10000"/>
              </a:spcBef>
              <a:buFontTx/>
              <a:buNone/>
            </a:pPr>
            <a:r>
              <a:rPr lang="en-US" altLang="zh-CN" sz="2800" b="1" smtClean="0"/>
              <a:t>    procedure b (g: </a:t>
            </a:r>
            <a:r>
              <a:rPr lang="en-US" altLang="zh-CN" sz="2800" b="1" smtClean="0">
                <a:solidFill>
                  <a:schemeClr val="tx2"/>
                </a:solidFill>
              </a:rPr>
              <a:t>function (integer): integer</a:t>
            </a:r>
            <a:r>
              <a:rPr lang="en-US" altLang="zh-CN" sz="2800" b="1" smtClean="0"/>
              <a:t>);</a:t>
            </a:r>
          </a:p>
          <a:p>
            <a:pPr algn="just">
              <a:lnSpc>
                <a:spcPct val="90000"/>
              </a:lnSpc>
              <a:spcBef>
                <a:spcPct val="10000"/>
              </a:spcBef>
              <a:buFontTx/>
              <a:buNone/>
            </a:pPr>
            <a:r>
              <a:rPr lang="en-US" altLang="zh-CN" sz="2800" b="1" smtClean="0"/>
              <a:t>        begin writeln (</a:t>
            </a:r>
            <a:r>
              <a:rPr lang="en-US" altLang="zh-CN" sz="2800" b="1" smtClean="0">
                <a:solidFill>
                  <a:srgbClr val="00FF00"/>
                </a:solidFill>
              </a:rPr>
              <a:t>g(2)</a:t>
            </a:r>
            <a:r>
              <a:rPr lang="en-US" altLang="zh-CN" sz="2800" b="1" smtClean="0"/>
              <a:t>) end;</a:t>
            </a:r>
          </a:p>
          <a:p>
            <a:pPr algn="just">
              <a:lnSpc>
                <a:spcPct val="90000"/>
              </a:lnSpc>
              <a:spcBef>
                <a:spcPct val="10000"/>
              </a:spcBef>
              <a:buFontTx/>
              <a:buNone/>
            </a:pPr>
            <a:r>
              <a:rPr lang="en-US" altLang="zh-CN" sz="2800" b="1" smtClean="0"/>
              <a:t>    begin</a:t>
            </a:r>
          </a:p>
          <a:p>
            <a:pPr algn="just">
              <a:lnSpc>
                <a:spcPct val="90000"/>
              </a:lnSpc>
              <a:spcBef>
                <a:spcPct val="10000"/>
              </a:spcBef>
              <a:buFontTx/>
              <a:buNone/>
            </a:pPr>
            <a:r>
              <a:rPr lang="en-US" altLang="zh-CN" sz="2800" b="1" smtClean="0"/>
              <a:t>        </a:t>
            </a:r>
            <a:r>
              <a:rPr lang="en-US" altLang="zh-CN" sz="2800" b="1" smtClean="0">
                <a:solidFill>
                  <a:srgbClr val="00FF00"/>
                </a:solidFill>
              </a:rPr>
              <a:t>f := a; b(f)</a:t>
            </a:r>
          </a:p>
          <a:p>
            <a:pPr algn="just">
              <a:lnSpc>
                <a:spcPct val="90000"/>
              </a:lnSpc>
              <a:spcBef>
                <a:spcPct val="10000"/>
              </a:spcBef>
              <a:buFontTx/>
              <a:buNone/>
            </a:pPr>
            <a:r>
              <a:rPr lang="en-US" altLang="zh-CN" sz="2800" b="1" smtClean="0"/>
              <a:t>    end.</a:t>
            </a:r>
          </a:p>
        </p:txBody>
      </p:sp>
      <p:grpSp>
        <p:nvGrpSpPr>
          <p:cNvPr id="1466386" name="Group 18"/>
          <p:cNvGrpSpPr>
            <a:grpSpLocks/>
          </p:cNvGrpSpPr>
          <p:nvPr/>
        </p:nvGrpSpPr>
        <p:grpSpPr bwMode="auto">
          <a:xfrm>
            <a:off x="6629400" y="4419600"/>
            <a:ext cx="2130425" cy="2127250"/>
            <a:chOff x="4176" y="2784"/>
            <a:chExt cx="1342" cy="1340"/>
          </a:xfrm>
        </p:grpSpPr>
        <p:sp>
          <p:nvSpPr>
            <p:cNvPr id="311301" name="Rectangle 6"/>
            <p:cNvSpPr>
              <a:spLocks noChangeArrowheads="1"/>
            </p:cNvSpPr>
            <p:nvPr/>
          </p:nvSpPr>
          <p:spPr bwMode="auto">
            <a:xfrm>
              <a:off x="4176" y="3287"/>
              <a:ext cx="56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a</a:t>
              </a:r>
            </a:p>
          </p:txBody>
        </p:sp>
        <p:sp>
          <p:nvSpPr>
            <p:cNvPr id="311302" name="Rectangle 5"/>
            <p:cNvSpPr>
              <a:spLocks noChangeArrowheads="1"/>
            </p:cNvSpPr>
            <p:nvPr/>
          </p:nvSpPr>
          <p:spPr bwMode="auto">
            <a:xfrm>
              <a:off x="4560" y="2784"/>
              <a:ext cx="56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ret</a:t>
              </a:r>
            </a:p>
          </p:txBody>
        </p:sp>
        <p:sp>
          <p:nvSpPr>
            <p:cNvPr id="311303" name="Rectangle 7"/>
            <p:cNvSpPr>
              <a:spLocks noChangeArrowheads="1"/>
            </p:cNvSpPr>
            <p:nvPr/>
          </p:nvSpPr>
          <p:spPr bwMode="auto">
            <a:xfrm>
              <a:off x="4915" y="3314"/>
              <a:ext cx="56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b</a:t>
              </a:r>
            </a:p>
          </p:txBody>
        </p:sp>
        <p:sp>
          <p:nvSpPr>
            <p:cNvPr id="311304" name="Rectangle 8"/>
            <p:cNvSpPr>
              <a:spLocks noChangeArrowheads="1"/>
            </p:cNvSpPr>
            <p:nvPr/>
          </p:nvSpPr>
          <p:spPr bwMode="auto">
            <a:xfrm>
              <a:off x="4847" y="3881"/>
              <a:ext cx="671"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solidFill>
                    <a:srgbClr val="00FF00"/>
                  </a:solidFill>
                </a:rPr>
                <a:t>addm</a:t>
              </a:r>
            </a:p>
          </p:txBody>
        </p:sp>
        <p:sp>
          <p:nvSpPr>
            <p:cNvPr id="311305" name="Line 9"/>
            <p:cNvSpPr>
              <a:spLocks noChangeShapeType="1"/>
            </p:cNvSpPr>
            <p:nvPr/>
          </p:nvSpPr>
          <p:spPr bwMode="auto">
            <a:xfrm flipH="1">
              <a:off x="4496" y="3009"/>
              <a:ext cx="302" cy="386"/>
            </a:xfrm>
            <a:prstGeom prst="line">
              <a:avLst/>
            </a:prstGeom>
            <a:noFill/>
            <a:ln w="254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1306" name="Line 10"/>
            <p:cNvSpPr>
              <a:spLocks noChangeShapeType="1"/>
            </p:cNvSpPr>
            <p:nvPr/>
          </p:nvSpPr>
          <p:spPr bwMode="auto">
            <a:xfrm>
              <a:off x="4860" y="3009"/>
              <a:ext cx="301" cy="386"/>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1307" name="Line 11"/>
            <p:cNvSpPr>
              <a:spLocks noChangeShapeType="1"/>
            </p:cNvSpPr>
            <p:nvPr/>
          </p:nvSpPr>
          <p:spPr bwMode="auto">
            <a:xfrm>
              <a:off x="5196" y="3606"/>
              <a:ext cx="0" cy="363"/>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66385" name="Rectangle 17"/>
          <p:cNvSpPr>
            <a:spLocks noChangeArrowheads="1"/>
          </p:cNvSpPr>
          <p:nvPr/>
        </p:nvSpPr>
        <p:spPr bwMode="auto">
          <a:xfrm>
            <a:off x="2951163" y="5248275"/>
            <a:ext cx="34940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solidFill>
                  <a:srgbClr val="00FF00"/>
                </a:solidFill>
              </a:rPr>
              <a:t>    执行</a:t>
            </a:r>
            <a:r>
              <a:rPr lang="en-US" altLang="zh-CN">
                <a:solidFill>
                  <a:srgbClr val="00FF00"/>
                </a:solidFill>
              </a:rPr>
              <a:t>addm</a:t>
            </a:r>
            <a:r>
              <a:rPr lang="zh-CN" altLang="en-US">
                <a:solidFill>
                  <a:srgbClr val="00FF00"/>
                </a:solidFill>
              </a:rPr>
              <a:t>时，</a:t>
            </a:r>
            <a:r>
              <a:rPr lang="en-US" altLang="zh-CN">
                <a:solidFill>
                  <a:srgbClr val="00FF00"/>
                </a:solidFill>
              </a:rPr>
              <a:t>a</a:t>
            </a:r>
            <a:r>
              <a:rPr lang="zh-CN" altLang="en-US">
                <a:solidFill>
                  <a:srgbClr val="00FF00"/>
                </a:solidFill>
              </a:rPr>
              <a:t>的活动记录已不存在，取不到</a:t>
            </a:r>
            <a:r>
              <a:rPr lang="en-US" altLang="zh-CN">
                <a:solidFill>
                  <a:srgbClr val="00FF00"/>
                </a:solidFill>
              </a:rPr>
              <a:t>m</a:t>
            </a:r>
            <a:r>
              <a:rPr lang="zh-CN" altLang="en-US">
                <a:solidFill>
                  <a:srgbClr val="00FF00"/>
                </a:solidFill>
              </a:rPr>
              <a:t>的值</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468419" name="Rectangle 1027"/>
          <p:cNvSpPr>
            <a:spLocks noGrp="1" noChangeArrowheads="1"/>
          </p:cNvSpPr>
          <p:nvPr>
            <p:ph idx="1"/>
          </p:nvPr>
        </p:nvSpPr>
        <p:spPr>
          <a:xfrm>
            <a:off x="287338" y="1438275"/>
            <a:ext cx="8564562" cy="5038725"/>
          </a:xfrm>
          <a:noFill/>
        </p:spPr>
        <p:txBody>
          <a:bodyPr/>
          <a:lstStyle/>
          <a:p>
            <a:pPr algn="just">
              <a:spcBef>
                <a:spcPct val="10000"/>
              </a:spcBef>
            </a:pPr>
            <a:r>
              <a:rPr lang="en-US" altLang="zh-CN" b="1" smtClean="0"/>
              <a:t>C</a:t>
            </a:r>
            <a:r>
              <a:rPr lang="zh-CN" altLang="en-US" b="1" smtClean="0">
                <a:latin typeface="宋体" pitchFamily="2" charset="-122"/>
              </a:rPr>
              <a:t>语言的函数声明不能嵌套，函数不论在什么情况下激活，要访问的数据分成两种情况</a:t>
            </a:r>
          </a:p>
          <a:p>
            <a:pPr algn="just">
              <a:spcBef>
                <a:spcPct val="10000"/>
              </a:spcBef>
            </a:pPr>
            <a:endParaRPr lang="zh-CN" altLang="en-US" b="1" smtClean="0">
              <a:latin typeface="宋体" pitchFamily="2" charset="-122"/>
            </a:endParaRPr>
          </a:p>
          <a:p>
            <a:pPr lvl="1" algn="just">
              <a:spcBef>
                <a:spcPct val="10000"/>
              </a:spcBef>
            </a:pPr>
            <a:r>
              <a:rPr lang="zh-CN" altLang="en-US" b="1" smtClean="0">
                <a:latin typeface="宋体" pitchFamily="2" charset="-122"/>
              </a:rPr>
              <a:t>非静态局部变量（包括形式参数），它们分配在活动记录栈顶的那个活动记录中</a:t>
            </a:r>
          </a:p>
          <a:p>
            <a:pPr lvl="1" algn="just">
              <a:spcBef>
                <a:spcPct val="10000"/>
              </a:spcBef>
            </a:pPr>
            <a:r>
              <a:rPr lang="zh-CN" altLang="en-US" b="1" smtClean="0">
                <a:latin typeface="宋体" pitchFamily="2" charset="-122"/>
              </a:rPr>
              <a:t>外部变量（包括定义在其它源文件之中的外部变量）和静态的局部变量，它们都分配在静态数据区</a:t>
            </a:r>
          </a:p>
          <a:p>
            <a:pPr lvl="1" algn="just">
              <a:spcBef>
                <a:spcPct val="10000"/>
              </a:spcBef>
            </a:pPr>
            <a:r>
              <a:rPr lang="zh-CN" altLang="en-US" b="1" smtClean="0">
                <a:latin typeface="宋体" pitchFamily="2" charset="-122"/>
              </a:rPr>
              <a:t>因此</a:t>
            </a:r>
            <a:r>
              <a:rPr lang="en-US" altLang="zh-CN" b="1" smtClean="0"/>
              <a:t>C</a:t>
            </a:r>
            <a:r>
              <a:rPr lang="zh-CN" altLang="en-US" b="1" smtClean="0">
                <a:latin typeface="宋体" pitchFamily="2" charset="-122"/>
              </a:rPr>
              <a:t>语言允许函数（的指针）作为返回值</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68419">
                                            <p:txEl>
                                              <p:pRg st="3" end="3"/>
                                            </p:txEl>
                                          </p:spTgt>
                                        </p:tgtEl>
                                        <p:attrNameLst>
                                          <p:attrName>style.visibility</p:attrName>
                                        </p:attrNameLst>
                                      </p:cBhvr>
                                      <p:to>
                                        <p:strVal val="visible"/>
                                      </p:to>
                                    </p:set>
                                    <p:animEffect transition="in" filter="box(in)">
                                      <p:cBhvr>
                                        <p:cTn id="7" dur="500"/>
                                        <p:tgtEl>
                                          <p:spTgt spid="14684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68419">
                                            <p:txEl>
                                              <p:pRg st="4" end="4"/>
                                            </p:txEl>
                                          </p:spTgt>
                                        </p:tgtEl>
                                        <p:attrNameLst>
                                          <p:attrName>style.visibility</p:attrName>
                                        </p:attrNameLst>
                                      </p:cBhvr>
                                      <p:to>
                                        <p:strVal val="visible"/>
                                      </p:to>
                                    </p:set>
                                    <p:animEffect transition="in" filter="box(in)">
                                      <p:cBhvr>
                                        <p:cTn id="12" dur="500"/>
                                        <p:tgtEl>
                                          <p:spTgt spid="146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556483" name="Rectangle 1027"/>
          <p:cNvSpPr>
            <a:spLocks noGrp="1" noChangeArrowheads="1"/>
          </p:cNvSpPr>
          <p:nvPr>
            <p:ph idx="1"/>
          </p:nvPr>
        </p:nvSpPr>
        <p:spPr>
          <a:xfrm>
            <a:off x="287338" y="1438275"/>
            <a:ext cx="8564562" cy="5038725"/>
          </a:xfrm>
          <a:noFill/>
        </p:spPr>
        <p:txBody>
          <a:bodyPr/>
          <a:lstStyle/>
          <a:p>
            <a:pPr algn="just">
              <a:spcBef>
                <a:spcPct val="10000"/>
              </a:spcBef>
              <a:buFontTx/>
              <a:buNone/>
            </a:pPr>
            <a:r>
              <a:rPr lang="zh-CN" altLang="en-US" b="1" smtClean="0"/>
              <a:t>6.3.3</a:t>
            </a:r>
            <a:r>
              <a:rPr lang="zh-CN" altLang="en-US" b="1" smtClean="0">
                <a:latin typeface="宋体" pitchFamily="2" charset="-122"/>
              </a:rPr>
              <a:t> </a:t>
            </a:r>
            <a:r>
              <a:rPr lang="zh-CN" altLang="en-US" b="1" smtClean="0"/>
              <a:t>动态作用域</a:t>
            </a:r>
            <a:endParaRPr lang="zh-CN" altLang="en-US" b="1" smtClean="0">
              <a:latin typeface="宋体" pitchFamily="2" charset="-122"/>
            </a:endParaRPr>
          </a:p>
          <a:p>
            <a:pPr algn="just">
              <a:spcBef>
                <a:spcPct val="10000"/>
              </a:spcBef>
            </a:pPr>
            <a:r>
              <a:rPr lang="zh-CN" altLang="en-US" b="1" smtClean="0">
                <a:latin typeface="宋体" pitchFamily="2" charset="-122"/>
              </a:rPr>
              <a:t>被调用过程的非局部名字</a:t>
            </a:r>
            <a:r>
              <a:rPr lang="en-US" altLang="zh-CN" b="1" smtClean="0"/>
              <a:t>a</a:t>
            </a:r>
            <a:r>
              <a:rPr lang="zh-CN" altLang="en-US" b="1" smtClean="0">
                <a:latin typeface="宋体" pitchFamily="2" charset="-122"/>
              </a:rPr>
              <a:t>和它在调用过程中引用的是同样的存储单元</a:t>
            </a:r>
            <a:endParaRPr lang="en-US" altLang="zh-CN" b="1" smtClean="0">
              <a:latin typeface="宋体" pitchFamily="2" charset="-122"/>
            </a:endParaRPr>
          </a:p>
          <a:p>
            <a:pPr lvl="1" algn="just">
              <a:spcBef>
                <a:spcPct val="10000"/>
              </a:spcBef>
            </a:pPr>
            <a:r>
              <a:rPr lang="zh-CN" altLang="en-US" b="1" smtClean="0"/>
              <a:t>基于</a:t>
            </a:r>
            <a:r>
              <a:rPr lang="zh-CN" altLang="en-US" b="1" smtClean="0">
                <a:latin typeface="宋体" pitchFamily="2" charset="-122"/>
              </a:rPr>
              <a:t>运行时的调用关系</a:t>
            </a:r>
            <a:endParaRPr lang="en-US" altLang="zh-CN" b="1" smtClean="0">
              <a:latin typeface="宋体" pitchFamily="2" charset="-122"/>
            </a:endParaRPr>
          </a:p>
          <a:p>
            <a:pPr lvl="1" algn="just">
              <a:spcBef>
                <a:spcPct val="10000"/>
              </a:spcBef>
            </a:pPr>
            <a:r>
              <a:rPr lang="zh-CN" altLang="en-US" b="1" smtClean="0"/>
              <a:t>而不</a:t>
            </a:r>
            <a:r>
              <a:rPr lang="zh-CN" altLang="en-US" b="1" smtClean="0">
                <a:latin typeface="宋体" pitchFamily="2" charset="-122"/>
              </a:rPr>
              <a:t>是基于静态作用域来确定</a:t>
            </a:r>
          </a:p>
          <a:p>
            <a:pPr algn="just">
              <a:spcBef>
                <a:spcPct val="10000"/>
              </a:spcBef>
            </a:pPr>
            <a:r>
              <a:rPr lang="zh-CN" altLang="en-US" b="1" smtClean="0">
                <a:latin typeface="宋体" pitchFamily="2" charset="-122"/>
              </a:rPr>
              <a:t>新的绑定仅为被调用过程的局部名字建立，这些名字在被调用过程的活动记录中占用存储单元</a:t>
            </a:r>
            <a:endParaRPr lang="en-US" altLang="zh-CN" b="1" smtClean="0">
              <a:latin typeface="宋体" pitchFamily="2" charset="-122"/>
            </a:endParaRPr>
          </a:p>
          <a:p>
            <a:pPr lvl="1" algn="just">
              <a:spcBef>
                <a:spcPct val="10000"/>
              </a:spcBef>
            </a:pPr>
            <a:r>
              <a:rPr lang="zh-CN" altLang="en-US" b="1" smtClean="0"/>
              <a:t>这一点</a:t>
            </a:r>
            <a:r>
              <a:rPr lang="zh-CN" altLang="en-US" b="1" smtClean="0">
                <a:latin typeface="宋体" pitchFamily="2" charset="-122"/>
              </a:rPr>
              <a:t>与静态作用域没有区别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9219"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3</a:t>
            </a:r>
            <a:r>
              <a:rPr lang="zh-CN" altLang="en-US" b="1" smtClean="0"/>
              <a:t>、静态概念和动态概念的对应</a:t>
            </a:r>
          </a:p>
          <a:p>
            <a:pPr>
              <a:buFontTx/>
              <a:buNone/>
            </a:pPr>
            <a:r>
              <a:rPr lang="zh-CN" altLang="en-US" b="1" smtClean="0"/>
              <a:t>	</a:t>
            </a:r>
            <a:endParaRPr lang="zh-CN" altLang="en-US" b="1" smtClean="0">
              <a:latin typeface="宋体" pitchFamily="2" charset="-122"/>
            </a:endParaRPr>
          </a:p>
          <a:p>
            <a:pPr>
              <a:buFontTx/>
              <a:buNone/>
            </a:pPr>
            <a:r>
              <a:rPr lang="zh-CN" altLang="en-US" b="1" smtClean="0">
                <a:latin typeface="宋体" pitchFamily="2" charset="-122"/>
              </a:rPr>
              <a:t>	</a:t>
            </a:r>
          </a:p>
        </p:txBody>
      </p:sp>
      <p:graphicFrame>
        <p:nvGraphicFramePr>
          <p:cNvPr id="1255428" name="Group 4"/>
          <p:cNvGraphicFramePr>
            <a:graphicFrameLocks noGrp="1"/>
          </p:cNvGraphicFramePr>
          <p:nvPr/>
        </p:nvGraphicFramePr>
        <p:xfrm>
          <a:off x="533400" y="2667000"/>
          <a:ext cx="7924800" cy="2462214"/>
        </p:xfrm>
        <a:graphic>
          <a:graphicData uri="http://schemas.openxmlformats.org/drawingml/2006/table">
            <a:tbl>
              <a:tblPr/>
              <a:tblGrid>
                <a:gridCol w="3962400"/>
                <a:gridCol w="3962400"/>
              </a:tblGrid>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静</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概</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念</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动</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态</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对</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应</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过程的定义</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过程的活动</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7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名字的声明</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名字的绑定</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声明的作用域</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绑定的生存期</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79875"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begin</a:t>
            </a:r>
          </a:p>
          <a:p>
            <a:pPr algn="just">
              <a:lnSpc>
                <a:spcPct val="90000"/>
              </a:lnSpc>
              <a:spcBef>
                <a:spcPct val="10000"/>
              </a:spcBef>
              <a:buFontTx/>
              <a:buNone/>
            </a:pPr>
            <a:r>
              <a:rPr lang="en-US" altLang="zh-CN" sz="2800" b="1" smtClean="0"/>
              <a:t>        r := 0.25;</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1474564" name="Group 4"/>
          <p:cNvGrpSpPr>
            <a:grpSpLocks/>
          </p:cNvGrpSpPr>
          <p:nvPr/>
        </p:nvGrpSpPr>
        <p:grpSpPr bwMode="auto">
          <a:xfrm>
            <a:off x="4267200" y="1447800"/>
            <a:ext cx="4648200" cy="2209800"/>
            <a:chOff x="2832" y="2928"/>
            <a:chExt cx="2928" cy="1392"/>
          </a:xfrm>
        </p:grpSpPr>
        <p:sp>
          <p:nvSpPr>
            <p:cNvPr id="79877"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79878"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79879"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79880"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1"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2"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79883"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79884"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5"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6"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79887"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79888"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9"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74564"/>
                                        </p:tgtEl>
                                        <p:attrNameLst>
                                          <p:attrName>style.visibility</p:attrName>
                                        </p:attrNameLst>
                                      </p:cBhvr>
                                      <p:to>
                                        <p:strVal val="visible"/>
                                      </p:to>
                                    </p:set>
                                    <p:animEffect transition="in" filter="box(in)">
                                      <p:cBhvr>
                                        <p:cTn id="7" dur="500"/>
                                        <p:tgtEl>
                                          <p:spTgt spid="147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0899" name="Rectangle 1027"/>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begin					</a:t>
            </a:r>
            <a:r>
              <a:rPr lang="zh-CN" altLang="en-US" sz="2800" b="1" smtClean="0">
                <a:latin typeface="宋体" pitchFamily="2" charset="-122"/>
              </a:rPr>
              <a:t>静态作用域</a:t>
            </a:r>
            <a:endParaRPr lang="en-US" altLang="zh-CN" sz="2800" b="1" smtClean="0"/>
          </a:p>
          <a:p>
            <a:pPr algn="just">
              <a:lnSpc>
                <a:spcPct val="90000"/>
              </a:lnSpc>
              <a:spcBef>
                <a:spcPct val="10000"/>
              </a:spcBef>
              <a:buFontTx/>
              <a:buNone/>
            </a:pPr>
            <a:r>
              <a:rPr lang="en-US" altLang="zh-CN" sz="2800" b="1" smtClean="0"/>
              <a:t>        r := 0.25;				0.250	0.250 </a:t>
            </a:r>
          </a:p>
          <a:p>
            <a:pPr algn="just">
              <a:lnSpc>
                <a:spcPct val="90000"/>
              </a:lnSpc>
              <a:spcBef>
                <a:spcPct val="10000"/>
              </a:spcBef>
              <a:buFontTx/>
              <a:buNone/>
            </a:pPr>
            <a:r>
              <a:rPr lang="en-US" altLang="zh-CN" sz="2800" b="1" smtClean="0"/>
              <a:t>        show; small; writeln;		0.250	0.250 </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0900" name="Group 1028"/>
          <p:cNvGrpSpPr>
            <a:grpSpLocks/>
          </p:cNvGrpSpPr>
          <p:nvPr/>
        </p:nvGrpSpPr>
        <p:grpSpPr bwMode="auto">
          <a:xfrm>
            <a:off x="4267200" y="1447800"/>
            <a:ext cx="4648200" cy="2209800"/>
            <a:chOff x="2832" y="2928"/>
            <a:chExt cx="2928" cy="1392"/>
          </a:xfrm>
        </p:grpSpPr>
        <p:sp>
          <p:nvSpPr>
            <p:cNvPr id="80901" name="Rectangle 1029"/>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0902" name="Rectangle 1030"/>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0903" name="Rectangle 1031"/>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0904" name="Line 1032"/>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5" name="Line 1033"/>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6" name="Rectangle 1034"/>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0907" name="Rectangle 1035"/>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0908" name="Line 1036"/>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9" name="Line 1037"/>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10" name="Rectangle 1038"/>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0911" name="Rectangle 1039"/>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0912" name="Line 1040"/>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13" name="Line 1041"/>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1923"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begin					</a:t>
            </a:r>
            <a:r>
              <a:rPr lang="zh-CN" altLang="en-US" sz="2800" b="1" smtClean="0"/>
              <a:t>动</a:t>
            </a:r>
            <a:r>
              <a:rPr lang="zh-CN" altLang="en-US" sz="2800" b="1" smtClean="0">
                <a:latin typeface="宋体" pitchFamily="2" charset="-122"/>
              </a:rPr>
              <a:t>态作用域</a:t>
            </a:r>
            <a:endParaRPr lang="en-US" altLang="zh-CN" sz="2800" b="1" smtClean="0"/>
          </a:p>
          <a:p>
            <a:pPr algn="just">
              <a:lnSpc>
                <a:spcPct val="90000"/>
              </a:lnSpc>
              <a:spcBef>
                <a:spcPct val="10000"/>
              </a:spcBef>
              <a:buFontTx/>
              <a:buNone/>
            </a:pPr>
            <a:r>
              <a:rPr lang="en-US" altLang="zh-CN" sz="2800" b="1" smtClean="0"/>
              <a:t>        r := 0.25;				0.250	 0.125 </a:t>
            </a:r>
          </a:p>
          <a:p>
            <a:pPr algn="just">
              <a:lnSpc>
                <a:spcPct val="90000"/>
              </a:lnSpc>
              <a:spcBef>
                <a:spcPct val="10000"/>
              </a:spcBef>
              <a:buFontTx/>
              <a:buNone/>
            </a:pPr>
            <a:r>
              <a:rPr lang="en-US" altLang="zh-CN" sz="2800" b="1" smtClean="0"/>
              <a:t>        show; small; writeln;		0.250	 0.125 </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1924" name="Group 4"/>
          <p:cNvGrpSpPr>
            <a:grpSpLocks/>
          </p:cNvGrpSpPr>
          <p:nvPr/>
        </p:nvGrpSpPr>
        <p:grpSpPr bwMode="auto">
          <a:xfrm>
            <a:off x="4267200" y="1447800"/>
            <a:ext cx="4648200" cy="2209800"/>
            <a:chOff x="2832" y="2928"/>
            <a:chExt cx="2928" cy="1392"/>
          </a:xfrm>
        </p:grpSpPr>
        <p:sp>
          <p:nvSpPr>
            <p:cNvPr id="81925"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1926"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1927"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1928"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29"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0"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1931"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1932"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3"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4"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1935"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1936"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7"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1480707" name="Rectangle 3"/>
          <p:cNvSpPr>
            <a:spLocks noGrp="1" noChangeArrowheads="1"/>
          </p:cNvSpPr>
          <p:nvPr>
            <p:ph idx="1"/>
          </p:nvPr>
        </p:nvSpPr>
        <p:spPr>
          <a:xfrm>
            <a:off x="287338" y="1438275"/>
            <a:ext cx="8564562" cy="5038725"/>
          </a:xfrm>
          <a:noFill/>
        </p:spPr>
        <p:txBody>
          <a:bodyPr/>
          <a:lstStyle/>
          <a:p>
            <a:pPr algn="just">
              <a:spcBef>
                <a:spcPct val="10000"/>
              </a:spcBef>
              <a:buFontTx/>
              <a:buNone/>
            </a:pPr>
            <a:r>
              <a:rPr lang="zh-CN" altLang="en-US" b="1" smtClean="0">
                <a:latin typeface="宋体" pitchFamily="2" charset="-122"/>
              </a:rPr>
              <a:t>实现动态作用域的方法</a:t>
            </a:r>
            <a:endParaRPr lang="en-US" altLang="zh-CN" b="1" smtClean="0"/>
          </a:p>
          <a:p>
            <a:pPr algn="just">
              <a:spcBef>
                <a:spcPct val="10000"/>
              </a:spcBef>
            </a:pPr>
            <a:r>
              <a:rPr lang="zh-CN" altLang="en-US" b="1" smtClean="0"/>
              <a:t>深访问</a:t>
            </a:r>
          </a:p>
          <a:p>
            <a:pPr lvl="1" algn="just">
              <a:spcBef>
                <a:spcPct val="10000"/>
              </a:spcBef>
            </a:pPr>
            <a:r>
              <a:rPr lang="zh-CN" altLang="en-US" b="1" smtClean="0"/>
              <a:t>	</a:t>
            </a:r>
            <a:r>
              <a:rPr lang="zh-CN" altLang="en-US" b="1" smtClean="0">
                <a:latin typeface="宋体" pitchFamily="2" charset="-122"/>
              </a:rPr>
              <a:t>用控制链搜索运行栈，寻找包含该非局部名字的第一个活动记录</a:t>
            </a:r>
            <a:endParaRPr lang="zh-CN" altLang="en-US" b="1" smtClean="0"/>
          </a:p>
          <a:p>
            <a:pPr algn="just">
              <a:spcBef>
                <a:spcPct val="10000"/>
              </a:spcBef>
            </a:pPr>
            <a:r>
              <a:rPr lang="zh-CN" altLang="en-US" b="1" smtClean="0"/>
              <a:t>浅访问</a:t>
            </a:r>
          </a:p>
          <a:p>
            <a:pPr lvl="1" algn="just">
              <a:spcBef>
                <a:spcPct val="10000"/>
              </a:spcBef>
            </a:pPr>
            <a:r>
              <a:rPr lang="zh-CN" altLang="en-US" b="1" smtClean="0"/>
              <a:t>为每个名字</a:t>
            </a:r>
            <a:r>
              <a:rPr lang="zh-CN" altLang="en-US" b="1" smtClean="0">
                <a:latin typeface="宋体" pitchFamily="2" charset="-122"/>
              </a:rPr>
              <a:t>在</a:t>
            </a:r>
            <a:r>
              <a:rPr lang="zh-CN" altLang="en-US" b="1" smtClean="0">
                <a:solidFill>
                  <a:srgbClr val="00FF00"/>
                </a:solidFill>
                <a:latin typeface="宋体" pitchFamily="2" charset="-122"/>
              </a:rPr>
              <a:t>静态分配的存储空间</a:t>
            </a:r>
            <a:r>
              <a:rPr lang="zh-CN" altLang="en-US" b="1" smtClean="0">
                <a:latin typeface="宋体" pitchFamily="2" charset="-122"/>
              </a:rPr>
              <a:t>中保存它的当前值</a:t>
            </a:r>
          </a:p>
          <a:p>
            <a:pPr lvl="1" algn="just">
              <a:spcBef>
                <a:spcPct val="10000"/>
              </a:spcBef>
            </a:pPr>
            <a:r>
              <a:rPr lang="zh-CN" altLang="en-US" b="1" smtClean="0"/>
              <a:t>当过程</a:t>
            </a:r>
            <a:r>
              <a:rPr lang="en-US" altLang="zh-CN" b="1" smtClean="0"/>
              <a:t>p</a:t>
            </a:r>
            <a:r>
              <a:rPr lang="zh-CN" altLang="en-US" b="1" smtClean="0"/>
              <a:t>的新活动出现时，</a:t>
            </a:r>
            <a:r>
              <a:rPr lang="en-US" altLang="zh-CN" b="1" smtClean="0"/>
              <a:t>p</a:t>
            </a:r>
            <a:r>
              <a:rPr lang="zh-CN" altLang="en-US" b="1" smtClean="0"/>
              <a:t>的局部名字</a:t>
            </a:r>
            <a:r>
              <a:rPr lang="en-US" altLang="zh-CN" b="1" i="1" smtClean="0"/>
              <a:t>n</a:t>
            </a:r>
            <a:r>
              <a:rPr lang="zh-CN" altLang="en-US" b="1" smtClean="0"/>
              <a:t>使用在静态数据区分配给</a:t>
            </a:r>
            <a:r>
              <a:rPr lang="en-US" altLang="zh-CN" b="1" i="1" smtClean="0"/>
              <a:t>n</a:t>
            </a:r>
            <a:r>
              <a:rPr lang="zh-CN" altLang="en-US" b="1" smtClean="0"/>
              <a:t>的存储单元。</a:t>
            </a:r>
            <a:r>
              <a:rPr lang="en-US" altLang="zh-CN" b="1" i="1" smtClean="0"/>
              <a:t>n</a:t>
            </a:r>
            <a:r>
              <a:rPr lang="zh-CN" altLang="en-US" b="1" smtClean="0"/>
              <a:t>的先前值保存在</a:t>
            </a:r>
            <a:r>
              <a:rPr lang="en-US" altLang="zh-CN" b="1" smtClean="0"/>
              <a:t>p</a:t>
            </a:r>
            <a:r>
              <a:rPr lang="zh-CN" altLang="en-US" b="1" smtClean="0"/>
              <a:t>的</a:t>
            </a:r>
            <a:r>
              <a:rPr lang="zh-CN" altLang="en-US" b="1" smtClean="0">
                <a:solidFill>
                  <a:srgbClr val="00FF00"/>
                </a:solidFill>
              </a:rPr>
              <a:t>活动记录</a:t>
            </a:r>
            <a:r>
              <a:rPr lang="zh-CN" altLang="en-US" b="1" smtClean="0"/>
              <a:t>中，当</a:t>
            </a:r>
            <a:r>
              <a:rPr lang="en-US" altLang="zh-CN" b="1" smtClean="0"/>
              <a:t>p</a:t>
            </a:r>
            <a:r>
              <a:rPr lang="zh-CN" altLang="en-US" b="1" smtClean="0"/>
              <a:t>的活动结束时再恢复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80707">
                                            <p:txEl>
                                              <p:pRg st="3" end="3"/>
                                            </p:txEl>
                                          </p:spTgt>
                                        </p:tgtEl>
                                        <p:attrNameLst>
                                          <p:attrName>style.visibility</p:attrName>
                                        </p:attrNameLst>
                                      </p:cBhvr>
                                      <p:to>
                                        <p:strVal val="visible"/>
                                      </p:to>
                                    </p:set>
                                    <p:animEffect transition="in" filter="box(in)">
                                      <p:cBhvr>
                                        <p:cTn id="7" dur="500"/>
                                        <p:tgtEl>
                                          <p:spTgt spid="14807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80707">
                                            <p:txEl>
                                              <p:pRg st="4" end="4"/>
                                            </p:txEl>
                                          </p:spTgt>
                                        </p:tgtEl>
                                        <p:attrNameLst>
                                          <p:attrName>style.visibility</p:attrName>
                                        </p:attrNameLst>
                                      </p:cBhvr>
                                      <p:to>
                                        <p:strVal val="visible"/>
                                      </p:to>
                                    </p:set>
                                    <p:animEffect transition="in" filter="box(in)">
                                      <p:cBhvr>
                                        <p:cTn id="10" dur="500"/>
                                        <p:tgtEl>
                                          <p:spTgt spid="148070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80707">
                                            <p:txEl>
                                              <p:pRg st="5" end="5"/>
                                            </p:txEl>
                                          </p:spTgt>
                                        </p:tgtEl>
                                        <p:attrNameLst>
                                          <p:attrName>style.visibility</p:attrName>
                                        </p:attrNameLst>
                                      </p:cBhvr>
                                      <p:to>
                                        <p:strVal val="visible"/>
                                      </p:to>
                                    </p:set>
                                    <p:animEffect transition="in" filter="box(in)">
                                      <p:cBhvr>
                                        <p:cTn id="15" dur="500"/>
                                        <p:tgtEl>
                                          <p:spTgt spid="1480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3971" name="Rectangle 3"/>
          <p:cNvSpPr>
            <a:spLocks noGrp="1" noChangeArrowheads="1"/>
          </p:cNvSpPr>
          <p:nvPr>
            <p:ph idx="1"/>
          </p:nvPr>
        </p:nvSpPr>
        <p:spPr>
          <a:xfrm>
            <a:off x="287338" y="1438275"/>
            <a:ext cx="8637587"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p>
          <a:p>
            <a:pPr algn="just">
              <a:lnSpc>
                <a:spcPct val="90000"/>
              </a:lnSpc>
              <a:spcBef>
                <a:spcPct val="10000"/>
              </a:spcBef>
              <a:buFontTx/>
              <a:buNone/>
            </a:pPr>
            <a:r>
              <a:rPr lang="en-US" altLang="zh-CN" sz="2800" b="1" smtClean="0"/>
              <a:t>       r := 0.25; </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3972" name="Group 4"/>
          <p:cNvGrpSpPr>
            <a:grpSpLocks/>
          </p:cNvGrpSpPr>
          <p:nvPr/>
        </p:nvGrpSpPr>
        <p:grpSpPr bwMode="auto">
          <a:xfrm>
            <a:off x="4267200" y="1447800"/>
            <a:ext cx="4648200" cy="2209800"/>
            <a:chOff x="2832" y="2928"/>
            <a:chExt cx="2928" cy="1392"/>
          </a:xfrm>
        </p:grpSpPr>
        <p:sp>
          <p:nvSpPr>
            <p:cNvPr id="83995"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3996"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3997"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3998"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999"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00"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4001"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4002"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03"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04"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4005"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4006"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07"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3973" name="Group 56"/>
          <p:cNvGrpSpPr>
            <a:grpSpLocks/>
          </p:cNvGrpSpPr>
          <p:nvPr/>
        </p:nvGrpSpPr>
        <p:grpSpPr bwMode="auto">
          <a:xfrm>
            <a:off x="4660900" y="3743325"/>
            <a:ext cx="4546600" cy="2836863"/>
            <a:chOff x="2936" y="2358"/>
            <a:chExt cx="2864" cy="1787"/>
          </a:xfrm>
        </p:grpSpPr>
        <p:grpSp>
          <p:nvGrpSpPr>
            <p:cNvPr id="83974" name="Group 41"/>
            <p:cNvGrpSpPr>
              <a:grpSpLocks/>
            </p:cNvGrpSpPr>
            <p:nvPr/>
          </p:nvGrpSpPr>
          <p:grpSpPr bwMode="auto">
            <a:xfrm>
              <a:off x="2936" y="2897"/>
              <a:ext cx="1191" cy="1219"/>
              <a:chOff x="2823" y="2897"/>
              <a:chExt cx="1191" cy="1219"/>
            </a:xfrm>
          </p:grpSpPr>
          <p:sp>
            <p:nvSpPr>
              <p:cNvPr id="83987" name="Rectangle 21"/>
              <p:cNvSpPr>
                <a:spLocks noChangeArrowheads="1"/>
              </p:cNvSpPr>
              <p:nvPr/>
            </p:nvSpPr>
            <p:spPr bwMode="auto">
              <a:xfrm>
                <a:off x="3373" y="3407"/>
                <a:ext cx="30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sp>
            <p:nvSpPr>
              <p:cNvPr id="83988" name="Rectangle 24"/>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3989" name="Line 32"/>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33"/>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Line 34"/>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2" name="Line 35"/>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3" name="Line 36"/>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4" name="Line 37"/>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975" name="Group 55"/>
            <p:cNvGrpSpPr>
              <a:grpSpLocks/>
            </p:cNvGrpSpPr>
            <p:nvPr/>
          </p:nvGrpSpPr>
          <p:grpSpPr bwMode="auto">
            <a:xfrm>
              <a:off x="3106" y="2358"/>
              <a:ext cx="2694" cy="539"/>
              <a:chOff x="2993" y="2358"/>
              <a:chExt cx="2694" cy="539"/>
            </a:xfrm>
          </p:grpSpPr>
          <p:sp>
            <p:nvSpPr>
              <p:cNvPr id="83985" name="Rectangle 19"/>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3986" name="Rectangle 51"/>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nvGrpSpPr>
            <p:cNvPr id="83976" name="Group 53"/>
            <p:cNvGrpSpPr>
              <a:grpSpLocks/>
            </p:cNvGrpSpPr>
            <p:nvPr/>
          </p:nvGrpSpPr>
          <p:grpSpPr bwMode="auto">
            <a:xfrm>
              <a:off x="4496" y="2897"/>
              <a:ext cx="1219" cy="1248"/>
              <a:chOff x="4383" y="2897"/>
              <a:chExt cx="1219" cy="1248"/>
            </a:xfrm>
          </p:grpSpPr>
          <p:sp>
            <p:nvSpPr>
              <p:cNvPr id="83977" name="Rectangle 43"/>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3978" name="Rectangle 44"/>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3979" name="Line 45"/>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0" name="Line 46"/>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47"/>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Line 48"/>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3" name="Line 49"/>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4" name="Rectangle 52"/>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gr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4995"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endParaRPr lang="en-US" altLang="zh-CN" sz="2800" b="1" smtClean="0">
              <a:solidFill>
                <a:srgbClr val="00FF00"/>
              </a:solidFill>
            </a:endParaRPr>
          </a:p>
          <a:p>
            <a:pPr algn="just">
              <a:lnSpc>
                <a:spcPct val="90000"/>
              </a:lnSpc>
              <a:spcBef>
                <a:spcPct val="10000"/>
              </a:spcBef>
              <a:buFontTx/>
              <a:buNone/>
            </a:pPr>
            <a:r>
              <a:rPr lang="en-US" altLang="zh-CN" sz="2800" b="1" smtClean="0"/>
              <a:t>       </a:t>
            </a:r>
            <a:r>
              <a:rPr lang="en-US" altLang="zh-CN" sz="2800" b="1" smtClean="0">
                <a:solidFill>
                  <a:srgbClr val="00FF00"/>
                </a:solidFill>
              </a:rPr>
              <a:t>r := 0.25;</a:t>
            </a:r>
            <a:r>
              <a:rPr lang="en-US" altLang="zh-CN" sz="2800" b="1" smtClean="0"/>
              <a:t> </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4996" name="Group 4"/>
          <p:cNvGrpSpPr>
            <a:grpSpLocks/>
          </p:cNvGrpSpPr>
          <p:nvPr/>
        </p:nvGrpSpPr>
        <p:grpSpPr bwMode="auto">
          <a:xfrm>
            <a:off x="4267200" y="1447800"/>
            <a:ext cx="4648200" cy="2209800"/>
            <a:chOff x="2832" y="2928"/>
            <a:chExt cx="2928" cy="1392"/>
          </a:xfrm>
        </p:grpSpPr>
        <p:sp>
          <p:nvSpPr>
            <p:cNvPr id="85019"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5020"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5021"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5022"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3"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4"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5025"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5026"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7"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8"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5029"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5030"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31"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4997" name="Group 46"/>
          <p:cNvGrpSpPr>
            <a:grpSpLocks/>
          </p:cNvGrpSpPr>
          <p:nvPr/>
        </p:nvGrpSpPr>
        <p:grpSpPr bwMode="auto">
          <a:xfrm>
            <a:off x="4659313" y="3743325"/>
            <a:ext cx="4546600" cy="2836863"/>
            <a:chOff x="2823" y="2358"/>
            <a:chExt cx="2864" cy="1787"/>
          </a:xfrm>
        </p:grpSpPr>
        <p:grpSp>
          <p:nvGrpSpPr>
            <p:cNvPr id="84998" name="Group 38"/>
            <p:cNvGrpSpPr>
              <a:grpSpLocks/>
            </p:cNvGrpSpPr>
            <p:nvPr/>
          </p:nvGrpSpPr>
          <p:grpSpPr bwMode="auto">
            <a:xfrm>
              <a:off x="2823" y="2897"/>
              <a:ext cx="1191" cy="1219"/>
              <a:chOff x="2823" y="2897"/>
              <a:chExt cx="1191" cy="1219"/>
            </a:xfrm>
          </p:grpSpPr>
          <p:sp>
            <p:nvSpPr>
              <p:cNvPr id="85011" name="Rectangle 20"/>
              <p:cNvSpPr>
                <a:spLocks noChangeArrowheads="1"/>
              </p:cNvSpPr>
              <p:nvPr/>
            </p:nvSpPr>
            <p:spPr bwMode="auto">
              <a:xfrm>
                <a:off x="3249" y="3407"/>
                <a:ext cx="53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0.25</a:t>
                </a:r>
              </a:p>
            </p:txBody>
          </p:sp>
          <p:sp>
            <p:nvSpPr>
              <p:cNvPr id="85012" name="Rectangle 21"/>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5013" name="Line 22"/>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4" name="Line 23"/>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5" name="Line 24"/>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6" name="Line 25"/>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7" name="Line 26"/>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8" name="Line 27"/>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4999" name="Group 39"/>
            <p:cNvGrpSpPr>
              <a:grpSpLocks/>
            </p:cNvGrpSpPr>
            <p:nvPr/>
          </p:nvGrpSpPr>
          <p:grpSpPr bwMode="auto">
            <a:xfrm>
              <a:off x="4383" y="2897"/>
              <a:ext cx="1219" cy="1248"/>
              <a:chOff x="4383" y="2897"/>
              <a:chExt cx="1219" cy="1248"/>
            </a:xfrm>
          </p:grpSpPr>
          <p:sp>
            <p:nvSpPr>
              <p:cNvPr id="85003" name="Rectangle 28"/>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5004" name="Rectangle 29"/>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5005" name="Line 30"/>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06" name="Line 31"/>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07" name="Line 32"/>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08" name="Line 33"/>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09" name="Line 34"/>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010" name="Rectangle 37"/>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grpSp>
        <p:grpSp>
          <p:nvGrpSpPr>
            <p:cNvPr id="85000" name="Group 43"/>
            <p:cNvGrpSpPr>
              <a:grpSpLocks/>
            </p:cNvGrpSpPr>
            <p:nvPr/>
          </p:nvGrpSpPr>
          <p:grpSpPr bwMode="auto">
            <a:xfrm>
              <a:off x="2993" y="2358"/>
              <a:ext cx="2694" cy="539"/>
              <a:chOff x="2993" y="2358"/>
              <a:chExt cx="2694" cy="539"/>
            </a:xfrm>
          </p:grpSpPr>
          <p:sp>
            <p:nvSpPr>
              <p:cNvPr id="85001" name="Rectangle 44"/>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5002" name="Rectangle 45"/>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6019"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a:t>
            </a:r>
            <a:r>
              <a:rPr lang="en-US" altLang="zh-CN" sz="2800" b="1" smtClean="0">
                <a:solidFill>
                  <a:srgbClr val="00FF00"/>
                </a:solidFill>
              </a:rPr>
              <a:t>begin</a:t>
            </a:r>
            <a:r>
              <a:rPr lang="en-US" altLang="zh-CN" sz="2800" b="1" smtClean="0"/>
              <a:t>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endParaRPr lang="en-US" altLang="zh-CN" sz="2800" b="1" smtClean="0">
              <a:solidFill>
                <a:srgbClr val="00FF00"/>
              </a:solidFill>
            </a:endParaRPr>
          </a:p>
          <a:p>
            <a:pPr algn="just">
              <a:lnSpc>
                <a:spcPct val="90000"/>
              </a:lnSpc>
              <a:spcBef>
                <a:spcPct val="10000"/>
              </a:spcBef>
              <a:buFontTx/>
              <a:buNone/>
            </a:pPr>
            <a:r>
              <a:rPr lang="en-US" altLang="zh-CN" sz="2800" b="1" smtClean="0"/>
              <a:t>       </a:t>
            </a:r>
            <a:r>
              <a:rPr lang="en-US" altLang="zh-CN" sz="2800" b="1" smtClean="0">
                <a:solidFill>
                  <a:srgbClr val="00FF00"/>
                </a:solidFill>
              </a:rPr>
              <a:t>r := 0.25;</a:t>
            </a:r>
            <a:r>
              <a:rPr lang="en-US" altLang="zh-CN" sz="2800" b="1" smtClean="0"/>
              <a:t> </a:t>
            </a:r>
          </a:p>
          <a:p>
            <a:pPr algn="just">
              <a:lnSpc>
                <a:spcPct val="90000"/>
              </a:lnSpc>
              <a:spcBef>
                <a:spcPct val="10000"/>
              </a:spcBef>
              <a:buFontTx/>
              <a:buNone/>
            </a:pPr>
            <a:r>
              <a:rPr lang="en-US" altLang="zh-CN" sz="2800" b="1" smtClean="0"/>
              <a:t>       </a:t>
            </a:r>
            <a:r>
              <a:rPr lang="en-US" altLang="zh-CN" sz="2800" b="1" smtClean="0">
                <a:solidFill>
                  <a:srgbClr val="00FF00"/>
                </a:solidFill>
              </a:rPr>
              <a:t>sh</a:t>
            </a:r>
            <a:r>
              <a:rPr lang="en-US" altLang="zh-CN" sz="2800" b="1" smtClean="0"/>
              <a:t>ow; small;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6020" name="Group 4"/>
          <p:cNvGrpSpPr>
            <a:grpSpLocks/>
          </p:cNvGrpSpPr>
          <p:nvPr/>
        </p:nvGrpSpPr>
        <p:grpSpPr bwMode="auto">
          <a:xfrm>
            <a:off x="4267200" y="1447800"/>
            <a:ext cx="4648200" cy="2209800"/>
            <a:chOff x="2832" y="2928"/>
            <a:chExt cx="2928" cy="1392"/>
          </a:xfrm>
        </p:grpSpPr>
        <p:sp>
          <p:nvSpPr>
            <p:cNvPr id="86046"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6047"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6048"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6049"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50"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51"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6052"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6053"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54"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55"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6056"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6057"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58"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21" name="Group 47"/>
          <p:cNvGrpSpPr>
            <a:grpSpLocks/>
          </p:cNvGrpSpPr>
          <p:nvPr/>
        </p:nvGrpSpPr>
        <p:grpSpPr bwMode="auto">
          <a:xfrm>
            <a:off x="4659313" y="3743325"/>
            <a:ext cx="4546600" cy="2836863"/>
            <a:chOff x="2823" y="2358"/>
            <a:chExt cx="2864" cy="1787"/>
          </a:xfrm>
        </p:grpSpPr>
        <p:grpSp>
          <p:nvGrpSpPr>
            <p:cNvPr id="86022" name="Group 40"/>
            <p:cNvGrpSpPr>
              <a:grpSpLocks/>
            </p:cNvGrpSpPr>
            <p:nvPr/>
          </p:nvGrpSpPr>
          <p:grpSpPr bwMode="auto">
            <a:xfrm>
              <a:off x="2823" y="2897"/>
              <a:ext cx="1191" cy="1219"/>
              <a:chOff x="2823" y="2897"/>
              <a:chExt cx="1191" cy="1219"/>
            </a:xfrm>
          </p:grpSpPr>
          <p:sp>
            <p:nvSpPr>
              <p:cNvPr id="86038" name="Rectangle 19"/>
              <p:cNvSpPr>
                <a:spLocks noChangeArrowheads="1"/>
              </p:cNvSpPr>
              <p:nvPr/>
            </p:nvSpPr>
            <p:spPr bwMode="auto">
              <a:xfrm>
                <a:off x="3249" y="3407"/>
                <a:ext cx="53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0.25</a:t>
                </a:r>
              </a:p>
            </p:txBody>
          </p:sp>
          <p:sp>
            <p:nvSpPr>
              <p:cNvPr id="86039" name="Rectangle 20"/>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6040" name="Line 21"/>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41" name="Line 22"/>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42" name="Line 23"/>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43" name="Line 24"/>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44" name="Line 25"/>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45" name="Line 26"/>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023" name="Group 39"/>
            <p:cNvGrpSpPr>
              <a:grpSpLocks/>
            </p:cNvGrpSpPr>
            <p:nvPr/>
          </p:nvGrpSpPr>
          <p:grpSpPr bwMode="auto">
            <a:xfrm>
              <a:off x="4383" y="2897"/>
              <a:ext cx="1219" cy="1248"/>
              <a:chOff x="4383" y="2897"/>
              <a:chExt cx="1219" cy="1248"/>
            </a:xfrm>
          </p:grpSpPr>
          <p:sp>
            <p:nvSpPr>
              <p:cNvPr id="86027" name="Rectangle 27"/>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6028" name="Rectangle 28"/>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6029" name="Line 29"/>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0" name="Line 30"/>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1" name="Line 31"/>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2"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3" name="Line 33"/>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4" name="Line 34"/>
              <p:cNvSpPr>
                <a:spLocks noChangeShapeType="1"/>
              </p:cNvSpPr>
              <p:nvPr/>
            </p:nvSpPr>
            <p:spPr bwMode="auto">
              <a:xfrm flipH="1">
                <a:off x="4638" y="303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5" name="Rectangle 36"/>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sp>
            <p:nvSpPr>
              <p:cNvPr id="86036"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7" name="Rectangle 38"/>
              <p:cNvSpPr>
                <a:spLocks noChangeArrowheads="1"/>
              </p:cNvSpPr>
              <p:nvPr/>
            </p:nvSpPr>
            <p:spPr bwMode="auto">
              <a:xfrm>
                <a:off x="4836" y="3010"/>
                <a:ext cx="5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en-US" altLang="zh-CN" sz="2800"/>
                  <a:t>show</a:t>
                </a:r>
              </a:p>
            </p:txBody>
          </p:sp>
        </p:grpSp>
        <p:grpSp>
          <p:nvGrpSpPr>
            <p:cNvPr id="86024" name="Group 44"/>
            <p:cNvGrpSpPr>
              <a:grpSpLocks/>
            </p:cNvGrpSpPr>
            <p:nvPr/>
          </p:nvGrpSpPr>
          <p:grpSpPr bwMode="auto">
            <a:xfrm>
              <a:off x="2993" y="2358"/>
              <a:ext cx="2694" cy="539"/>
              <a:chOff x="2993" y="2358"/>
              <a:chExt cx="2694" cy="539"/>
            </a:xfrm>
          </p:grpSpPr>
          <p:sp>
            <p:nvSpPr>
              <p:cNvPr id="86025" name="Rectangle 45"/>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6026" name="Rectangle 46"/>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7043"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a:t>
            </a:r>
            <a:r>
              <a:rPr lang="en-US" altLang="zh-CN" sz="2800" b="1" smtClean="0">
                <a:solidFill>
                  <a:srgbClr val="00FF00"/>
                </a:solidFill>
              </a:rPr>
              <a:t>begin</a:t>
            </a:r>
            <a:r>
              <a:rPr lang="en-US" altLang="zh-CN" sz="2800" b="1" smtClean="0"/>
              <a:t> r := 0.125;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endParaRPr lang="en-US" altLang="zh-CN" sz="2800" b="1" smtClean="0">
              <a:solidFill>
                <a:srgbClr val="00FF00"/>
              </a:solidFill>
            </a:endParaRPr>
          </a:p>
          <a:p>
            <a:pPr algn="just">
              <a:lnSpc>
                <a:spcPct val="90000"/>
              </a:lnSpc>
              <a:spcBef>
                <a:spcPct val="10000"/>
              </a:spcBef>
              <a:buFontTx/>
              <a:buNone/>
            </a:pPr>
            <a:r>
              <a:rPr lang="en-US" altLang="zh-CN" sz="2800" b="1" smtClean="0"/>
              <a:t>       </a:t>
            </a:r>
            <a:r>
              <a:rPr lang="en-US" altLang="zh-CN" sz="2800" b="1" smtClean="0">
                <a:solidFill>
                  <a:srgbClr val="00FF00"/>
                </a:solidFill>
              </a:rPr>
              <a:t>r := 0.25;</a:t>
            </a:r>
            <a:r>
              <a:rPr lang="en-US" altLang="zh-CN" sz="2800" b="1" smtClean="0"/>
              <a:t> </a:t>
            </a:r>
          </a:p>
          <a:p>
            <a:pPr algn="just">
              <a:lnSpc>
                <a:spcPct val="90000"/>
              </a:lnSpc>
              <a:spcBef>
                <a:spcPct val="10000"/>
              </a:spcBef>
              <a:buFontTx/>
              <a:buNone/>
            </a:pPr>
            <a:r>
              <a:rPr lang="en-US" altLang="zh-CN" sz="2800" b="1" smtClean="0"/>
              <a:t>       </a:t>
            </a:r>
            <a:r>
              <a:rPr lang="en-US" altLang="zh-CN" sz="2800" b="1" smtClean="0">
                <a:solidFill>
                  <a:srgbClr val="00FF00"/>
                </a:solidFill>
              </a:rPr>
              <a:t>show;</a:t>
            </a:r>
            <a:r>
              <a:rPr lang="en-US" altLang="zh-CN" sz="2800" b="1" smtClean="0"/>
              <a:t> </a:t>
            </a:r>
            <a:r>
              <a:rPr lang="en-US" altLang="zh-CN" sz="2800" b="1" smtClean="0">
                <a:solidFill>
                  <a:srgbClr val="00FF00"/>
                </a:solidFill>
              </a:rPr>
              <a:t>sm</a:t>
            </a:r>
            <a:r>
              <a:rPr lang="en-US" altLang="zh-CN" sz="2800" b="1" smtClean="0"/>
              <a:t>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7044" name="Group 4"/>
          <p:cNvGrpSpPr>
            <a:grpSpLocks/>
          </p:cNvGrpSpPr>
          <p:nvPr/>
        </p:nvGrpSpPr>
        <p:grpSpPr bwMode="auto">
          <a:xfrm>
            <a:off x="4267200" y="1447800"/>
            <a:ext cx="4648200" cy="2209800"/>
            <a:chOff x="2832" y="2928"/>
            <a:chExt cx="2928" cy="1392"/>
          </a:xfrm>
        </p:grpSpPr>
        <p:sp>
          <p:nvSpPr>
            <p:cNvPr id="87072"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7073"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7074"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7075"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76"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77"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7078"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7079"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80"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81"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7082"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7083"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84"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7045" name="Group 49"/>
          <p:cNvGrpSpPr>
            <a:grpSpLocks/>
          </p:cNvGrpSpPr>
          <p:nvPr/>
        </p:nvGrpSpPr>
        <p:grpSpPr bwMode="auto">
          <a:xfrm>
            <a:off x="4659313" y="3743325"/>
            <a:ext cx="4546600" cy="2836863"/>
            <a:chOff x="2823" y="2358"/>
            <a:chExt cx="2864" cy="1787"/>
          </a:xfrm>
        </p:grpSpPr>
        <p:grpSp>
          <p:nvGrpSpPr>
            <p:cNvPr id="87046" name="Group 42"/>
            <p:cNvGrpSpPr>
              <a:grpSpLocks/>
            </p:cNvGrpSpPr>
            <p:nvPr/>
          </p:nvGrpSpPr>
          <p:grpSpPr bwMode="auto">
            <a:xfrm>
              <a:off x="2823" y="2897"/>
              <a:ext cx="1191" cy="1219"/>
              <a:chOff x="2823" y="2897"/>
              <a:chExt cx="1191" cy="1219"/>
            </a:xfrm>
          </p:grpSpPr>
          <p:sp>
            <p:nvSpPr>
              <p:cNvPr id="87064" name="Rectangle 19"/>
              <p:cNvSpPr>
                <a:spLocks noChangeArrowheads="1"/>
              </p:cNvSpPr>
              <p:nvPr/>
            </p:nvSpPr>
            <p:spPr bwMode="auto">
              <a:xfrm>
                <a:off x="3249" y="3407"/>
                <a:ext cx="53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0.25</a:t>
                </a:r>
              </a:p>
            </p:txBody>
          </p:sp>
          <p:sp>
            <p:nvSpPr>
              <p:cNvPr id="87065" name="Rectangle 20"/>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7066" name="Line 21"/>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7" name="Line 22"/>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8" name="Line 23"/>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9" name="Line 24"/>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70" name="Line 25"/>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71" name="Line 26"/>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7047" name="Group 41"/>
            <p:cNvGrpSpPr>
              <a:grpSpLocks/>
            </p:cNvGrpSpPr>
            <p:nvPr/>
          </p:nvGrpSpPr>
          <p:grpSpPr bwMode="auto">
            <a:xfrm>
              <a:off x="4383" y="2897"/>
              <a:ext cx="1219" cy="1248"/>
              <a:chOff x="4383" y="2897"/>
              <a:chExt cx="1219" cy="1248"/>
            </a:xfrm>
          </p:grpSpPr>
          <p:sp>
            <p:nvSpPr>
              <p:cNvPr id="87051" name="Rectangle 27"/>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7052" name="Rectangle 28"/>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7053" name="Line 29"/>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4" name="Line 30"/>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5" name="Line 31"/>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6"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7" name="Line 33"/>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8" name="Line 34"/>
              <p:cNvSpPr>
                <a:spLocks noChangeShapeType="1"/>
              </p:cNvSpPr>
              <p:nvPr/>
            </p:nvSpPr>
            <p:spPr bwMode="auto">
              <a:xfrm flipH="1">
                <a:off x="4638" y="303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9" name="Rectangle 36"/>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sp>
            <p:nvSpPr>
              <p:cNvPr id="87060"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1" name="Rectangle 38"/>
              <p:cNvSpPr>
                <a:spLocks noChangeArrowheads="1"/>
              </p:cNvSpPr>
              <p:nvPr/>
            </p:nvSpPr>
            <p:spPr bwMode="auto">
              <a:xfrm>
                <a:off x="4836" y="3010"/>
                <a:ext cx="5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en-US" altLang="zh-CN" sz="2800"/>
                  <a:t>small</a:t>
                </a:r>
              </a:p>
            </p:txBody>
          </p:sp>
          <p:sp>
            <p:nvSpPr>
              <p:cNvPr id="87062" name="Rectangle 39"/>
              <p:cNvSpPr>
                <a:spLocks noChangeArrowheads="1"/>
              </p:cNvSpPr>
              <p:nvPr/>
            </p:nvSpPr>
            <p:spPr bwMode="auto">
              <a:xfrm>
                <a:off x="4383" y="329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7063" name="Rectangle 40"/>
              <p:cNvSpPr>
                <a:spLocks noChangeArrowheads="1"/>
              </p:cNvSpPr>
              <p:nvPr/>
            </p:nvSpPr>
            <p:spPr bwMode="auto">
              <a:xfrm>
                <a:off x="4921" y="3294"/>
                <a:ext cx="5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en-US" altLang="zh-CN" sz="2800"/>
                  <a:t>0.25</a:t>
                </a:r>
              </a:p>
            </p:txBody>
          </p:sp>
        </p:grpSp>
        <p:grpSp>
          <p:nvGrpSpPr>
            <p:cNvPr id="87048" name="Group 46"/>
            <p:cNvGrpSpPr>
              <a:grpSpLocks/>
            </p:cNvGrpSpPr>
            <p:nvPr/>
          </p:nvGrpSpPr>
          <p:grpSpPr bwMode="auto">
            <a:xfrm>
              <a:off x="2993" y="2358"/>
              <a:ext cx="2694" cy="539"/>
              <a:chOff x="2993" y="2358"/>
              <a:chExt cx="2694" cy="539"/>
            </a:xfrm>
          </p:grpSpPr>
          <p:sp>
            <p:nvSpPr>
              <p:cNvPr id="87049" name="Rectangle 47"/>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7050" name="Rectangle 48"/>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8067"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a:t>
            </a:r>
            <a:r>
              <a:rPr lang="en-US" altLang="zh-CN" sz="2800" b="1" smtClean="0">
                <a:solidFill>
                  <a:srgbClr val="00FF00"/>
                </a:solidFill>
              </a:rPr>
              <a:t>begin</a:t>
            </a:r>
            <a:r>
              <a:rPr lang="en-US" altLang="zh-CN" sz="2800" b="1" smtClean="0"/>
              <a:t> </a:t>
            </a:r>
            <a:r>
              <a:rPr lang="en-US" altLang="zh-CN" sz="2800" b="1" smtClean="0">
                <a:solidFill>
                  <a:srgbClr val="00FF00"/>
                </a:solidFill>
              </a:rPr>
              <a:t>r := 0.125;</a:t>
            </a:r>
            <a:r>
              <a:rPr lang="en-US" altLang="zh-CN" sz="2800" b="1" smtClean="0"/>
              <a:t>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endParaRPr lang="en-US" altLang="zh-CN" sz="2800" b="1" smtClean="0">
              <a:solidFill>
                <a:srgbClr val="00FF00"/>
              </a:solidFill>
            </a:endParaRPr>
          </a:p>
          <a:p>
            <a:pPr algn="just">
              <a:lnSpc>
                <a:spcPct val="90000"/>
              </a:lnSpc>
              <a:spcBef>
                <a:spcPct val="10000"/>
              </a:spcBef>
              <a:buFontTx/>
              <a:buNone/>
            </a:pPr>
            <a:r>
              <a:rPr lang="en-US" altLang="zh-CN" sz="2800" b="1" smtClean="0"/>
              <a:t>       </a:t>
            </a:r>
            <a:r>
              <a:rPr lang="en-US" altLang="zh-CN" sz="2800" b="1" smtClean="0">
                <a:solidFill>
                  <a:srgbClr val="00FF00"/>
                </a:solidFill>
              </a:rPr>
              <a:t>r := 0.25;</a:t>
            </a:r>
            <a:r>
              <a:rPr lang="en-US" altLang="zh-CN" sz="2800" b="1" smtClean="0"/>
              <a:t> </a:t>
            </a:r>
          </a:p>
          <a:p>
            <a:pPr algn="just">
              <a:lnSpc>
                <a:spcPct val="90000"/>
              </a:lnSpc>
              <a:spcBef>
                <a:spcPct val="10000"/>
              </a:spcBef>
              <a:buFontTx/>
              <a:buNone/>
            </a:pPr>
            <a:r>
              <a:rPr lang="en-US" altLang="zh-CN" sz="2800" b="1" smtClean="0"/>
              <a:t>       </a:t>
            </a:r>
            <a:r>
              <a:rPr lang="en-US" altLang="zh-CN" sz="2800" b="1" smtClean="0">
                <a:solidFill>
                  <a:srgbClr val="00FF00"/>
                </a:solidFill>
              </a:rPr>
              <a:t>show;</a:t>
            </a:r>
            <a:r>
              <a:rPr lang="en-US" altLang="zh-CN" sz="2800" b="1" smtClean="0"/>
              <a:t> </a:t>
            </a:r>
            <a:r>
              <a:rPr lang="en-US" altLang="zh-CN" sz="2800" b="1" smtClean="0">
                <a:solidFill>
                  <a:srgbClr val="00FF00"/>
                </a:solidFill>
              </a:rPr>
              <a:t>sm</a:t>
            </a:r>
            <a:r>
              <a:rPr lang="en-US" altLang="zh-CN" sz="2800" b="1" smtClean="0"/>
              <a:t>all;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8068" name="Group 4"/>
          <p:cNvGrpSpPr>
            <a:grpSpLocks/>
          </p:cNvGrpSpPr>
          <p:nvPr/>
        </p:nvGrpSpPr>
        <p:grpSpPr bwMode="auto">
          <a:xfrm>
            <a:off x="4267200" y="1447800"/>
            <a:ext cx="4648200" cy="2209800"/>
            <a:chOff x="2832" y="2928"/>
            <a:chExt cx="2928" cy="1392"/>
          </a:xfrm>
        </p:grpSpPr>
        <p:sp>
          <p:nvSpPr>
            <p:cNvPr id="88096"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8097"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8098"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8099"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100"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101"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8102"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8103"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104"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105"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8106"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8107"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108"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8069" name="Group 49"/>
          <p:cNvGrpSpPr>
            <a:grpSpLocks/>
          </p:cNvGrpSpPr>
          <p:nvPr/>
        </p:nvGrpSpPr>
        <p:grpSpPr bwMode="auto">
          <a:xfrm>
            <a:off x="4659313" y="3743325"/>
            <a:ext cx="4546600" cy="2836863"/>
            <a:chOff x="2823" y="2358"/>
            <a:chExt cx="2864" cy="1787"/>
          </a:xfrm>
        </p:grpSpPr>
        <p:grpSp>
          <p:nvGrpSpPr>
            <p:cNvPr id="88070" name="Group 42"/>
            <p:cNvGrpSpPr>
              <a:grpSpLocks/>
            </p:cNvGrpSpPr>
            <p:nvPr/>
          </p:nvGrpSpPr>
          <p:grpSpPr bwMode="auto">
            <a:xfrm>
              <a:off x="2823" y="2897"/>
              <a:ext cx="1191" cy="1219"/>
              <a:chOff x="2823" y="2897"/>
              <a:chExt cx="1191" cy="1219"/>
            </a:xfrm>
          </p:grpSpPr>
          <p:sp>
            <p:nvSpPr>
              <p:cNvPr id="88088" name="Rectangle 19"/>
              <p:cNvSpPr>
                <a:spLocks noChangeArrowheads="1"/>
              </p:cNvSpPr>
              <p:nvPr/>
            </p:nvSpPr>
            <p:spPr bwMode="auto">
              <a:xfrm>
                <a:off x="3249" y="3407"/>
                <a:ext cx="6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0.125</a:t>
                </a:r>
              </a:p>
            </p:txBody>
          </p:sp>
          <p:sp>
            <p:nvSpPr>
              <p:cNvPr id="88089" name="Rectangle 20"/>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8090" name="Line 21"/>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1" name="Line 22"/>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2" name="Line 23"/>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3" name="Line 24"/>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4" name="Line 25"/>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95" name="Line 26"/>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8071" name="Group 41"/>
            <p:cNvGrpSpPr>
              <a:grpSpLocks/>
            </p:cNvGrpSpPr>
            <p:nvPr/>
          </p:nvGrpSpPr>
          <p:grpSpPr bwMode="auto">
            <a:xfrm>
              <a:off x="4383" y="2897"/>
              <a:ext cx="1219" cy="1248"/>
              <a:chOff x="4383" y="2897"/>
              <a:chExt cx="1219" cy="1248"/>
            </a:xfrm>
          </p:grpSpPr>
          <p:sp>
            <p:nvSpPr>
              <p:cNvPr id="88075" name="Rectangle 27"/>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8076" name="Rectangle 28"/>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8077" name="Line 29"/>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8" name="Line 30"/>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9" name="Line 31"/>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0"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1" name="Line 33"/>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2" name="Line 34"/>
              <p:cNvSpPr>
                <a:spLocks noChangeShapeType="1"/>
              </p:cNvSpPr>
              <p:nvPr/>
            </p:nvSpPr>
            <p:spPr bwMode="auto">
              <a:xfrm flipH="1">
                <a:off x="4638" y="303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3" name="Rectangle 36"/>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sp>
            <p:nvSpPr>
              <p:cNvPr id="88084"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5" name="Rectangle 38"/>
              <p:cNvSpPr>
                <a:spLocks noChangeArrowheads="1"/>
              </p:cNvSpPr>
              <p:nvPr/>
            </p:nvSpPr>
            <p:spPr bwMode="auto">
              <a:xfrm>
                <a:off x="4836" y="3010"/>
                <a:ext cx="5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en-US" altLang="zh-CN" sz="2800"/>
                  <a:t>small</a:t>
                </a:r>
              </a:p>
            </p:txBody>
          </p:sp>
          <p:sp>
            <p:nvSpPr>
              <p:cNvPr id="88086" name="Rectangle 39"/>
              <p:cNvSpPr>
                <a:spLocks noChangeArrowheads="1"/>
              </p:cNvSpPr>
              <p:nvPr/>
            </p:nvSpPr>
            <p:spPr bwMode="auto">
              <a:xfrm>
                <a:off x="4383" y="329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8087" name="Rectangle 40"/>
              <p:cNvSpPr>
                <a:spLocks noChangeArrowheads="1"/>
              </p:cNvSpPr>
              <p:nvPr/>
            </p:nvSpPr>
            <p:spPr bwMode="auto">
              <a:xfrm>
                <a:off x="4921" y="3294"/>
                <a:ext cx="5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en-US" altLang="zh-CN" sz="2800"/>
                  <a:t>0.25</a:t>
                </a:r>
              </a:p>
            </p:txBody>
          </p:sp>
        </p:grpSp>
        <p:grpSp>
          <p:nvGrpSpPr>
            <p:cNvPr id="88072" name="Group 46"/>
            <p:cNvGrpSpPr>
              <a:grpSpLocks/>
            </p:cNvGrpSpPr>
            <p:nvPr/>
          </p:nvGrpSpPr>
          <p:grpSpPr bwMode="auto">
            <a:xfrm>
              <a:off x="2993" y="2358"/>
              <a:ext cx="2694" cy="539"/>
              <a:chOff x="2993" y="2358"/>
              <a:chExt cx="2694" cy="539"/>
            </a:xfrm>
          </p:grpSpPr>
          <p:sp>
            <p:nvSpPr>
              <p:cNvPr id="88073" name="Rectangle 47"/>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8074" name="Rectangle 48"/>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6.3</a:t>
            </a:r>
            <a:r>
              <a:rPr lang="zh-CN" altLang="en-US" b="1" smtClean="0">
                <a:latin typeface="宋体" pitchFamily="2" charset="-122"/>
                <a:ea typeface="黑体" pitchFamily="2" charset="-122"/>
              </a:rPr>
              <a:t> </a:t>
            </a:r>
            <a:r>
              <a:rPr lang="zh-CN" altLang="en-US" b="1" smtClean="0">
                <a:latin typeface="宋体" pitchFamily="2" charset="-122"/>
              </a:rPr>
              <a:t>非局部名字的访问</a:t>
            </a:r>
          </a:p>
        </p:txBody>
      </p:sp>
      <p:sp>
        <p:nvSpPr>
          <p:cNvPr id="89091"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en-US" altLang="zh-CN" sz="2800" b="1" smtClean="0"/>
              <a:t>program dynamic(input, output);</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procedure show;</a:t>
            </a:r>
          </a:p>
          <a:p>
            <a:pPr algn="just">
              <a:lnSpc>
                <a:spcPct val="90000"/>
              </a:lnSpc>
              <a:spcBef>
                <a:spcPct val="10000"/>
              </a:spcBef>
              <a:buFontTx/>
              <a:buNone/>
            </a:pPr>
            <a:r>
              <a:rPr lang="en-US" altLang="zh-CN" sz="2800" b="1" smtClean="0"/>
              <a:t>      begin write(r: 5: 3) end;</a:t>
            </a:r>
          </a:p>
          <a:p>
            <a:pPr algn="just">
              <a:lnSpc>
                <a:spcPct val="90000"/>
              </a:lnSpc>
              <a:spcBef>
                <a:spcPct val="10000"/>
              </a:spcBef>
              <a:buFontTx/>
              <a:buNone/>
            </a:pPr>
            <a:r>
              <a:rPr lang="en-US" altLang="zh-CN" sz="2800" b="1" smtClean="0"/>
              <a:t>   procedure small;</a:t>
            </a:r>
          </a:p>
          <a:p>
            <a:pPr algn="just">
              <a:lnSpc>
                <a:spcPct val="90000"/>
              </a:lnSpc>
              <a:spcBef>
                <a:spcPct val="10000"/>
              </a:spcBef>
              <a:buFontTx/>
              <a:buNone/>
            </a:pPr>
            <a:r>
              <a:rPr lang="en-US" altLang="zh-CN" sz="2800" b="1" smtClean="0"/>
              <a:t>      var r: real;</a:t>
            </a:r>
          </a:p>
          <a:p>
            <a:pPr algn="just">
              <a:lnSpc>
                <a:spcPct val="90000"/>
              </a:lnSpc>
              <a:spcBef>
                <a:spcPct val="10000"/>
              </a:spcBef>
              <a:buFontTx/>
              <a:buNone/>
            </a:pPr>
            <a:r>
              <a:rPr lang="en-US" altLang="zh-CN" sz="2800" b="1" smtClean="0"/>
              <a:t>      begin r := 0.125; show end;</a:t>
            </a:r>
          </a:p>
          <a:p>
            <a:pPr algn="just">
              <a:lnSpc>
                <a:spcPct val="90000"/>
              </a:lnSpc>
              <a:spcBef>
                <a:spcPct val="10000"/>
              </a:spcBef>
              <a:buFontTx/>
              <a:buNone/>
            </a:pPr>
            <a:r>
              <a:rPr lang="en-US" altLang="zh-CN" sz="2800" b="1" smtClean="0"/>
              <a:t>   </a:t>
            </a:r>
            <a:r>
              <a:rPr lang="en-US" altLang="zh-CN" sz="2800" b="1" smtClean="0">
                <a:solidFill>
                  <a:srgbClr val="00FF00"/>
                </a:solidFill>
              </a:rPr>
              <a:t>begin </a:t>
            </a:r>
            <a:r>
              <a:rPr lang="en-US" altLang="zh-CN" sz="2400" b="1" smtClean="0"/>
              <a:t>(</a:t>
            </a:r>
            <a:r>
              <a:rPr lang="zh-CN" altLang="en-US" sz="2400" b="1" smtClean="0"/>
              <a:t>绿色表示已执行部分</a:t>
            </a:r>
            <a:r>
              <a:rPr lang="en-US" altLang="zh-CN" sz="2400" b="1" smtClean="0"/>
              <a:t>)</a:t>
            </a:r>
            <a:endParaRPr lang="en-US" altLang="zh-CN" sz="2800" b="1" smtClean="0">
              <a:solidFill>
                <a:srgbClr val="00FF00"/>
              </a:solidFill>
            </a:endParaRPr>
          </a:p>
          <a:p>
            <a:pPr algn="just">
              <a:lnSpc>
                <a:spcPct val="90000"/>
              </a:lnSpc>
              <a:spcBef>
                <a:spcPct val="10000"/>
              </a:spcBef>
              <a:buFontTx/>
              <a:buNone/>
            </a:pPr>
            <a:r>
              <a:rPr lang="en-US" altLang="zh-CN" sz="2800" b="1" smtClean="0"/>
              <a:t>       </a:t>
            </a:r>
            <a:r>
              <a:rPr lang="en-US" altLang="zh-CN" sz="2800" b="1" smtClean="0">
                <a:solidFill>
                  <a:srgbClr val="00FF00"/>
                </a:solidFill>
              </a:rPr>
              <a:t>r := 0.25;</a:t>
            </a:r>
            <a:r>
              <a:rPr lang="en-US" altLang="zh-CN" sz="2800" b="1" smtClean="0"/>
              <a:t> </a:t>
            </a:r>
          </a:p>
          <a:p>
            <a:pPr algn="just">
              <a:lnSpc>
                <a:spcPct val="90000"/>
              </a:lnSpc>
              <a:spcBef>
                <a:spcPct val="10000"/>
              </a:spcBef>
              <a:buFontTx/>
              <a:buNone/>
            </a:pPr>
            <a:r>
              <a:rPr lang="en-US" altLang="zh-CN" sz="2800" b="1" smtClean="0"/>
              <a:t>       </a:t>
            </a:r>
            <a:r>
              <a:rPr lang="en-US" altLang="zh-CN" sz="2800" b="1" smtClean="0">
                <a:solidFill>
                  <a:srgbClr val="00FF00"/>
                </a:solidFill>
              </a:rPr>
              <a:t>show;</a:t>
            </a:r>
            <a:r>
              <a:rPr lang="en-US" altLang="zh-CN" sz="2800" b="1" smtClean="0"/>
              <a:t> </a:t>
            </a:r>
            <a:r>
              <a:rPr lang="en-US" altLang="zh-CN" sz="2800" b="1" smtClean="0">
                <a:solidFill>
                  <a:srgbClr val="00FF00"/>
                </a:solidFill>
              </a:rPr>
              <a:t>small;</a:t>
            </a:r>
            <a:r>
              <a:rPr lang="en-US" altLang="zh-CN" sz="2800" b="1" smtClean="0"/>
              <a:t> writeln;</a:t>
            </a:r>
          </a:p>
          <a:p>
            <a:pPr algn="just">
              <a:lnSpc>
                <a:spcPct val="90000"/>
              </a:lnSpc>
              <a:spcBef>
                <a:spcPct val="10000"/>
              </a:spcBef>
              <a:buFontTx/>
              <a:buNone/>
            </a:pPr>
            <a:r>
              <a:rPr lang="en-US" altLang="zh-CN" sz="2800" b="1" smtClean="0"/>
              <a:t>       show; small; writeln</a:t>
            </a:r>
          </a:p>
          <a:p>
            <a:pPr algn="just">
              <a:lnSpc>
                <a:spcPct val="90000"/>
              </a:lnSpc>
              <a:spcBef>
                <a:spcPct val="10000"/>
              </a:spcBef>
              <a:buFontTx/>
              <a:buNone/>
            </a:pPr>
            <a:r>
              <a:rPr lang="en-US" altLang="zh-CN" sz="2800" b="1" smtClean="0"/>
              <a:t>   end.</a:t>
            </a:r>
            <a:endParaRPr lang="zh-CN" altLang="en-US" sz="2800" b="1" smtClean="0"/>
          </a:p>
        </p:txBody>
      </p:sp>
      <p:grpSp>
        <p:nvGrpSpPr>
          <p:cNvPr id="89092" name="Group 4"/>
          <p:cNvGrpSpPr>
            <a:grpSpLocks/>
          </p:cNvGrpSpPr>
          <p:nvPr/>
        </p:nvGrpSpPr>
        <p:grpSpPr bwMode="auto">
          <a:xfrm>
            <a:off x="4267200" y="1447800"/>
            <a:ext cx="4648200" cy="2209800"/>
            <a:chOff x="2832" y="2928"/>
            <a:chExt cx="2928" cy="1392"/>
          </a:xfrm>
        </p:grpSpPr>
        <p:sp>
          <p:nvSpPr>
            <p:cNvPr id="89115" name="Rectangle 5"/>
            <p:cNvSpPr>
              <a:spLocks noChangeArrowheads="1"/>
            </p:cNvSpPr>
            <p:nvPr/>
          </p:nvSpPr>
          <p:spPr bwMode="auto">
            <a:xfrm>
              <a:off x="3792" y="2928"/>
              <a:ext cx="96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dynamic</a:t>
              </a:r>
            </a:p>
          </p:txBody>
        </p:sp>
        <p:sp>
          <p:nvSpPr>
            <p:cNvPr id="89116" name="Rectangle 6"/>
            <p:cNvSpPr>
              <a:spLocks noChangeArrowheads="1"/>
            </p:cNvSpPr>
            <p:nvPr/>
          </p:nvSpPr>
          <p:spPr bwMode="auto">
            <a:xfrm>
              <a:off x="2832" y="3463"/>
              <a:ext cx="67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9117" name="Rectangle 7"/>
            <p:cNvSpPr>
              <a:spLocks noChangeArrowheads="1"/>
            </p:cNvSpPr>
            <p:nvPr/>
          </p:nvSpPr>
          <p:spPr bwMode="auto">
            <a:xfrm>
              <a:off x="5040" y="3451"/>
              <a:ext cx="7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9118" name="Line 8"/>
            <p:cNvSpPr>
              <a:spLocks noChangeShapeType="1"/>
            </p:cNvSpPr>
            <p:nvPr/>
          </p:nvSpPr>
          <p:spPr bwMode="auto">
            <a:xfrm flipH="1">
              <a:off x="3290" y="3229"/>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19" name="Line 9"/>
            <p:cNvSpPr>
              <a:spLocks noChangeShapeType="1"/>
            </p:cNvSpPr>
            <p:nvPr/>
          </p:nvSpPr>
          <p:spPr bwMode="auto">
            <a:xfrm>
              <a:off x="4461" y="3218"/>
              <a:ext cx="890" cy="3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0" name="Rectangle 10"/>
            <p:cNvSpPr>
              <a:spLocks noChangeArrowheads="1"/>
            </p:cNvSpPr>
            <p:nvPr/>
          </p:nvSpPr>
          <p:spPr bwMode="auto">
            <a:xfrm>
              <a:off x="3504" y="3456"/>
              <a:ext cx="67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small</a:t>
              </a:r>
            </a:p>
          </p:txBody>
        </p:sp>
        <p:sp>
          <p:nvSpPr>
            <p:cNvPr id="89121" name="Rectangle 11"/>
            <p:cNvSpPr>
              <a:spLocks noChangeArrowheads="1"/>
            </p:cNvSpPr>
            <p:nvPr/>
          </p:nvSpPr>
          <p:spPr bwMode="auto">
            <a:xfrm>
              <a:off x="4368" y="3440"/>
              <a:ext cx="6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9122" name="Line 12"/>
            <p:cNvSpPr>
              <a:spLocks noChangeShapeType="1"/>
            </p:cNvSpPr>
            <p:nvPr/>
          </p:nvSpPr>
          <p:spPr bwMode="auto">
            <a:xfrm flipH="1">
              <a:off x="3889" y="3240"/>
              <a:ext cx="373"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3" name="Line 13"/>
            <p:cNvSpPr>
              <a:spLocks noChangeShapeType="1"/>
            </p:cNvSpPr>
            <p:nvPr/>
          </p:nvSpPr>
          <p:spPr bwMode="auto">
            <a:xfrm>
              <a:off x="4380" y="3240"/>
              <a:ext cx="372"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4" name="Rectangle 14"/>
            <p:cNvSpPr>
              <a:spLocks noChangeArrowheads="1"/>
            </p:cNvSpPr>
            <p:nvPr/>
          </p:nvSpPr>
          <p:spPr bwMode="auto">
            <a:xfrm>
              <a:off x="3552" y="4008"/>
              <a:ext cx="69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9125" name="Rectangle 15"/>
            <p:cNvSpPr>
              <a:spLocks noChangeArrowheads="1"/>
            </p:cNvSpPr>
            <p:nvPr/>
          </p:nvSpPr>
          <p:spPr bwMode="auto">
            <a:xfrm>
              <a:off x="5088" y="4008"/>
              <a:ext cx="65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solidFill>
                    <a:srgbClr val="00FF00"/>
                  </a:solidFill>
                </a:rPr>
                <a:t>show</a:t>
              </a:r>
            </a:p>
          </p:txBody>
        </p:sp>
        <p:sp>
          <p:nvSpPr>
            <p:cNvPr id="89126" name="Line 16"/>
            <p:cNvSpPr>
              <a:spLocks noChangeShapeType="1"/>
            </p:cNvSpPr>
            <p:nvPr/>
          </p:nvSpPr>
          <p:spPr bwMode="auto">
            <a:xfrm>
              <a:off x="3880" y="3719"/>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7" name="Line 17"/>
            <p:cNvSpPr>
              <a:spLocks noChangeShapeType="1"/>
            </p:cNvSpPr>
            <p:nvPr/>
          </p:nvSpPr>
          <p:spPr bwMode="auto">
            <a:xfrm>
              <a:off x="5376" y="3744"/>
              <a:ext cx="0" cy="3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9093" name="Group 50"/>
          <p:cNvGrpSpPr>
            <a:grpSpLocks/>
          </p:cNvGrpSpPr>
          <p:nvPr/>
        </p:nvGrpSpPr>
        <p:grpSpPr bwMode="auto">
          <a:xfrm>
            <a:off x="4659313" y="3743325"/>
            <a:ext cx="4546600" cy="2836863"/>
            <a:chOff x="2823" y="2358"/>
            <a:chExt cx="2864" cy="1787"/>
          </a:xfrm>
        </p:grpSpPr>
        <p:grpSp>
          <p:nvGrpSpPr>
            <p:cNvPr id="89094" name="Group 42"/>
            <p:cNvGrpSpPr>
              <a:grpSpLocks/>
            </p:cNvGrpSpPr>
            <p:nvPr/>
          </p:nvGrpSpPr>
          <p:grpSpPr bwMode="auto">
            <a:xfrm>
              <a:off x="2823" y="2897"/>
              <a:ext cx="1191" cy="1219"/>
              <a:chOff x="2823" y="2897"/>
              <a:chExt cx="1191" cy="1219"/>
            </a:xfrm>
          </p:grpSpPr>
          <p:sp>
            <p:nvSpPr>
              <p:cNvPr id="89107" name="Rectangle 19"/>
              <p:cNvSpPr>
                <a:spLocks noChangeArrowheads="1"/>
              </p:cNvSpPr>
              <p:nvPr/>
            </p:nvSpPr>
            <p:spPr bwMode="auto">
              <a:xfrm>
                <a:off x="3249" y="3407"/>
                <a:ext cx="6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0.25</a:t>
                </a:r>
              </a:p>
            </p:txBody>
          </p:sp>
          <p:sp>
            <p:nvSpPr>
              <p:cNvPr id="89108" name="Rectangle 20"/>
              <p:cNvSpPr>
                <a:spLocks noChangeArrowheads="1"/>
              </p:cNvSpPr>
              <p:nvPr/>
            </p:nvSpPr>
            <p:spPr bwMode="auto">
              <a:xfrm>
                <a:off x="2823" y="3379"/>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9109" name="Line 21"/>
              <p:cNvSpPr>
                <a:spLocks noChangeShapeType="1"/>
              </p:cNvSpPr>
              <p:nvPr/>
            </p:nvSpPr>
            <p:spPr bwMode="auto">
              <a:xfrm flipV="1">
                <a:off x="307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Line 22"/>
              <p:cNvSpPr>
                <a:spLocks noChangeShapeType="1"/>
              </p:cNvSpPr>
              <p:nvPr/>
            </p:nvSpPr>
            <p:spPr bwMode="auto">
              <a:xfrm flipV="1">
                <a:off x="401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1" name="Line 23"/>
              <p:cNvSpPr>
                <a:spLocks noChangeShapeType="1"/>
              </p:cNvSpPr>
              <p:nvPr/>
            </p:nvSpPr>
            <p:spPr bwMode="auto">
              <a:xfrm flipH="1">
                <a:off x="307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2" name="Line 24"/>
              <p:cNvSpPr>
                <a:spLocks noChangeShapeType="1"/>
              </p:cNvSpPr>
              <p:nvPr/>
            </p:nvSpPr>
            <p:spPr bwMode="auto">
              <a:xfrm flipH="1">
                <a:off x="3078" y="3719"/>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3" name="Line 25"/>
              <p:cNvSpPr>
                <a:spLocks noChangeShapeType="1"/>
              </p:cNvSpPr>
              <p:nvPr/>
            </p:nvSpPr>
            <p:spPr bwMode="auto">
              <a:xfrm flipH="1">
                <a:off x="3078" y="3464"/>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4" name="Line 26"/>
              <p:cNvSpPr>
                <a:spLocks noChangeShapeType="1"/>
              </p:cNvSpPr>
              <p:nvPr/>
            </p:nvSpPr>
            <p:spPr bwMode="auto">
              <a:xfrm flipH="1">
                <a:off x="3078" y="2897"/>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9095" name="Group 43"/>
            <p:cNvGrpSpPr>
              <a:grpSpLocks/>
            </p:cNvGrpSpPr>
            <p:nvPr/>
          </p:nvGrpSpPr>
          <p:grpSpPr bwMode="auto">
            <a:xfrm>
              <a:off x="4383" y="2897"/>
              <a:ext cx="1219" cy="1248"/>
              <a:chOff x="4383" y="2897"/>
              <a:chExt cx="1219" cy="1248"/>
            </a:xfrm>
          </p:grpSpPr>
          <p:sp>
            <p:nvSpPr>
              <p:cNvPr id="89099" name="Rectangle 27"/>
              <p:cNvSpPr>
                <a:spLocks noChangeArrowheads="1"/>
              </p:cNvSpPr>
              <p:nvPr/>
            </p:nvSpPr>
            <p:spPr bwMode="auto">
              <a:xfrm>
                <a:off x="4610" y="3549"/>
                <a:ext cx="9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dynamic</a:t>
                </a:r>
              </a:p>
            </p:txBody>
          </p:sp>
          <p:sp>
            <p:nvSpPr>
              <p:cNvPr id="89100" name="Rectangle 28"/>
              <p:cNvSpPr>
                <a:spLocks noChangeArrowheads="1"/>
              </p:cNvSpPr>
              <p:nvPr/>
            </p:nvSpPr>
            <p:spPr bwMode="auto">
              <a:xfrm>
                <a:off x="4383" y="3804"/>
                <a:ext cx="27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r</a:t>
                </a:r>
              </a:p>
            </p:txBody>
          </p:sp>
          <p:sp>
            <p:nvSpPr>
              <p:cNvPr id="89101" name="Line 29"/>
              <p:cNvSpPr>
                <a:spLocks noChangeShapeType="1"/>
              </p:cNvSpPr>
              <p:nvPr/>
            </p:nvSpPr>
            <p:spPr bwMode="auto">
              <a:xfrm flipV="1">
                <a:off x="4638"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2" name="Line 30"/>
              <p:cNvSpPr>
                <a:spLocks noChangeShapeType="1"/>
              </p:cNvSpPr>
              <p:nvPr/>
            </p:nvSpPr>
            <p:spPr bwMode="auto">
              <a:xfrm flipV="1">
                <a:off x="5574" y="2897"/>
                <a:ext cx="0" cy="1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3" name="Line 31"/>
              <p:cNvSpPr>
                <a:spLocks noChangeShapeType="1"/>
              </p:cNvSpPr>
              <p:nvPr/>
            </p:nvSpPr>
            <p:spPr bwMode="auto">
              <a:xfrm flipH="1">
                <a:off x="4638" y="411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4"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5" name="Line 33"/>
              <p:cNvSpPr>
                <a:spLocks noChangeShapeType="1"/>
              </p:cNvSpPr>
              <p:nvPr/>
            </p:nvSpPr>
            <p:spPr bwMode="auto">
              <a:xfrm flipH="1">
                <a:off x="4638" y="3606"/>
                <a:ext cx="9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6" name="Rectangle 36"/>
              <p:cNvSpPr>
                <a:spLocks noChangeArrowheads="1"/>
              </p:cNvSpPr>
              <p:nvPr/>
            </p:nvSpPr>
            <p:spPr bwMode="auto">
              <a:xfrm>
                <a:off x="4950" y="3833"/>
                <a:ext cx="29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a:t>?</a:t>
                </a:r>
              </a:p>
            </p:txBody>
          </p:sp>
        </p:grpSp>
        <p:grpSp>
          <p:nvGrpSpPr>
            <p:cNvPr id="89096" name="Group 47"/>
            <p:cNvGrpSpPr>
              <a:grpSpLocks/>
            </p:cNvGrpSpPr>
            <p:nvPr/>
          </p:nvGrpSpPr>
          <p:grpSpPr bwMode="auto">
            <a:xfrm>
              <a:off x="2993" y="2358"/>
              <a:ext cx="2694" cy="539"/>
              <a:chOff x="2993" y="2358"/>
              <a:chExt cx="2694" cy="539"/>
            </a:xfrm>
          </p:grpSpPr>
          <p:sp>
            <p:nvSpPr>
              <p:cNvPr id="89097" name="Rectangle 48"/>
              <p:cNvSpPr>
                <a:spLocks noChangeArrowheads="1"/>
              </p:cNvSpPr>
              <p:nvPr/>
            </p:nvSpPr>
            <p:spPr bwMode="auto">
              <a:xfrm>
                <a:off x="2993" y="2358"/>
                <a:ext cx="1247"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静态区</a:t>
                </a:r>
              </a:p>
              <a:p>
                <a:pPr algn="just"/>
                <a:r>
                  <a:rPr lang="zh-CN" altLang="en-US" sz="2400"/>
                  <a:t>使用值的地方</a:t>
                </a:r>
              </a:p>
            </p:txBody>
          </p:sp>
          <p:sp>
            <p:nvSpPr>
              <p:cNvPr id="89098" name="Rectangle 49"/>
              <p:cNvSpPr>
                <a:spLocks noChangeArrowheads="1"/>
              </p:cNvSpPr>
              <p:nvPr/>
            </p:nvSpPr>
            <p:spPr bwMode="auto">
              <a:xfrm>
                <a:off x="4468" y="2358"/>
                <a:ext cx="121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lstStyle/>
              <a:p>
                <a:pPr algn="just"/>
                <a:r>
                  <a:rPr lang="zh-CN" altLang="en-US" sz="2800"/>
                  <a:t>        栈区</a:t>
                </a:r>
              </a:p>
              <a:p>
                <a:pPr algn="just"/>
                <a:r>
                  <a:rPr lang="zh-CN" altLang="en-US" sz="2400"/>
                  <a:t>暂存值的地方</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6.1</a:t>
            </a:r>
            <a:r>
              <a:rPr lang="zh-CN" altLang="en-US" b="1" smtClean="0">
                <a:latin typeface="宋体" pitchFamily="2" charset="-122"/>
                <a:ea typeface="黑体" pitchFamily="2" charset="-122"/>
              </a:rPr>
              <a:t> </a:t>
            </a:r>
            <a:r>
              <a:rPr lang="zh-CN" altLang="en-US" b="1" smtClean="0"/>
              <a:t>局部存储分配</a:t>
            </a:r>
            <a:endParaRPr lang="zh-CN" altLang="en-US" sz="4000" b="1" smtClean="0">
              <a:latin typeface="宋体" pitchFamily="2" charset="-122"/>
            </a:endParaRPr>
          </a:p>
        </p:txBody>
      </p:sp>
      <p:sp>
        <p:nvSpPr>
          <p:cNvPr id="1024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6.1.3 活动记录</a:t>
            </a:r>
          </a:p>
          <a:p>
            <a:pPr>
              <a:buFontTx/>
              <a:buNone/>
            </a:pPr>
            <a:r>
              <a:rPr lang="zh-CN" altLang="en-US" b="1" smtClean="0"/>
              <a:t>	活动记录的常见布局</a:t>
            </a:r>
            <a:endParaRPr lang="zh-CN" altLang="en-US" b="1" smtClean="0">
              <a:latin typeface="宋体" pitchFamily="2" charset="-122"/>
            </a:endParaRPr>
          </a:p>
        </p:txBody>
      </p:sp>
      <p:grpSp>
        <p:nvGrpSpPr>
          <p:cNvPr id="10244" name="Group 37"/>
          <p:cNvGrpSpPr>
            <a:grpSpLocks/>
          </p:cNvGrpSpPr>
          <p:nvPr/>
        </p:nvGrpSpPr>
        <p:grpSpPr bwMode="auto">
          <a:xfrm>
            <a:off x="2971800" y="2743200"/>
            <a:ext cx="3295650" cy="3886200"/>
            <a:chOff x="1908" y="1344"/>
            <a:chExt cx="2076" cy="2403"/>
          </a:xfrm>
        </p:grpSpPr>
        <p:sp>
          <p:nvSpPr>
            <p:cNvPr id="10245" name="Rectangle 22"/>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6" name="Rectangle 23"/>
            <p:cNvSpPr>
              <a:spLocks noChangeArrowheads="1"/>
            </p:cNvSpPr>
            <p:nvPr/>
          </p:nvSpPr>
          <p:spPr bwMode="auto">
            <a:xfrm>
              <a:off x="1950" y="1344"/>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返  回  值</a:t>
              </a:r>
            </a:p>
          </p:txBody>
        </p:sp>
        <p:sp>
          <p:nvSpPr>
            <p:cNvPr id="10247" name="Line 24"/>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Rectangle 25"/>
            <p:cNvSpPr>
              <a:spLocks noChangeArrowheads="1"/>
            </p:cNvSpPr>
            <p:nvPr/>
          </p:nvSpPr>
          <p:spPr bwMode="auto">
            <a:xfrm>
              <a:off x="1952" y="3333"/>
              <a:ext cx="19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临 时 数 据</a:t>
              </a:r>
            </a:p>
          </p:txBody>
        </p:sp>
        <p:sp>
          <p:nvSpPr>
            <p:cNvPr id="10249" name="Rectangle 26"/>
            <p:cNvSpPr>
              <a:spLocks noChangeArrowheads="1"/>
            </p:cNvSpPr>
            <p:nvPr/>
          </p:nvSpPr>
          <p:spPr bwMode="auto">
            <a:xfrm>
              <a:off x="1952" y="166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参       数</a:t>
              </a:r>
            </a:p>
          </p:txBody>
        </p:sp>
        <p:sp>
          <p:nvSpPr>
            <p:cNvPr id="10250" name="Line 27"/>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28"/>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Rectangle 29"/>
            <p:cNvSpPr>
              <a:spLocks noChangeArrowheads="1"/>
            </p:cNvSpPr>
            <p:nvPr/>
          </p:nvSpPr>
          <p:spPr bwMode="auto">
            <a:xfrm>
              <a:off x="1964" y="1994"/>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控  制  链</a:t>
              </a:r>
            </a:p>
          </p:txBody>
        </p:sp>
        <p:sp>
          <p:nvSpPr>
            <p:cNvPr id="10253" name="Line 30"/>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31"/>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32"/>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 name="Rectangle 33"/>
            <p:cNvSpPr>
              <a:spLocks noChangeArrowheads="1"/>
            </p:cNvSpPr>
            <p:nvPr/>
          </p:nvSpPr>
          <p:spPr bwMode="auto">
            <a:xfrm>
              <a:off x="1963" y="2332"/>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访  问  链</a:t>
              </a:r>
            </a:p>
          </p:txBody>
        </p:sp>
        <p:sp>
          <p:nvSpPr>
            <p:cNvPr id="10257" name="Rectangle 34"/>
            <p:cNvSpPr>
              <a:spLocks noChangeArrowheads="1"/>
            </p:cNvSpPr>
            <p:nvPr/>
          </p:nvSpPr>
          <p:spPr bwMode="auto">
            <a:xfrm>
              <a:off x="1964" y="2657"/>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机 器 状 态</a:t>
              </a:r>
            </a:p>
          </p:txBody>
        </p:sp>
        <p:sp>
          <p:nvSpPr>
            <p:cNvPr id="10258" name="Rectangle 35"/>
            <p:cNvSpPr>
              <a:spLocks noChangeArrowheads="1"/>
            </p:cNvSpPr>
            <p:nvPr/>
          </p:nvSpPr>
          <p:spPr bwMode="auto">
            <a:xfrm>
              <a:off x="1952" y="2995"/>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a:r>
                <a:rPr lang="zh-CN" altLang="en-US"/>
                <a:t>局 部 数 据</a:t>
              </a: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1558531"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6.4.1 </a:t>
            </a:r>
            <a:r>
              <a:rPr lang="zh-CN" altLang="en-US" b="1" smtClean="0"/>
              <a:t>值调用</a:t>
            </a:r>
            <a:endParaRPr lang="en-US" altLang="zh-CN" b="1" smtClean="0"/>
          </a:p>
          <a:p>
            <a:pPr algn="just"/>
            <a:r>
              <a:rPr lang="zh-CN" altLang="en-US" b="1" smtClean="0">
                <a:latin typeface="宋体" pitchFamily="2" charset="-122"/>
              </a:rPr>
              <a:t>实参的右值传给被调用过程</a:t>
            </a:r>
            <a:r>
              <a:rPr lang="zh-CN" altLang="en-US" b="1" smtClean="0"/>
              <a:t> </a:t>
            </a:r>
          </a:p>
          <a:p>
            <a:pPr algn="just"/>
            <a:r>
              <a:rPr lang="zh-CN" altLang="en-US" b="1" smtClean="0"/>
              <a:t>值调用可以如下实现</a:t>
            </a:r>
          </a:p>
          <a:p>
            <a:pPr lvl="1" algn="just"/>
            <a:r>
              <a:rPr lang="zh-CN" altLang="en-US" b="1" smtClean="0"/>
              <a:t>把形参当作所在过程的局部名看待，形参的存储单元在该过程的活动记录中</a:t>
            </a:r>
          </a:p>
          <a:p>
            <a:pPr lvl="1" algn="just"/>
            <a:r>
              <a:rPr lang="zh-CN" altLang="en-US" b="1" smtClean="0"/>
              <a:t>调用过程</a:t>
            </a:r>
            <a:r>
              <a:rPr lang="zh-CN" altLang="en-US" b="1" smtClean="0">
                <a:latin typeface="宋体" pitchFamily="2" charset="-122"/>
              </a:rPr>
              <a:t>计算实参，并把其右值放入</a:t>
            </a:r>
            <a:r>
              <a:rPr lang="zh-CN" altLang="en-US" b="1" smtClean="0"/>
              <a:t>被调用过程</a:t>
            </a:r>
            <a:r>
              <a:rPr lang="zh-CN" altLang="en-US" b="1" smtClean="0">
                <a:latin typeface="宋体" pitchFamily="2" charset="-122"/>
              </a:rPr>
              <a:t>形参的存储单元中</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58531">
                                            <p:txEl>
                                              <p:pRg st="2" end="2"/>
                                            </p:txEl>
                                          </p:spTgt>
                                        </p:tgtEl>
                                        <p:attrNameLst>
                                          <p:attrName>style.visibility</p:attrName>
                                        </p:attrNameLst>
                                      </p:cBhvr>
                                      <p:to>
                                        <p:strVal val="visible"/>
                                      </p:to>
                                    </p:set>
                                    <p:animEffect transition="in" filter="box(in)">
                                      <p:cBhvr>
                                        <p:cTn id="7" dur="500"/>
                                        <p:tgtEl>
                                          <p:spTgt spid="155853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58531">
                                            <p:txEl>
                                              <p:pRg st="3" end="3"/>
                                            </p:txEl>
                                          </p:spTgt>
                                        </p:tgtEl>
                                        <p:attrNameLst>
                                          <p:attrName>style.visibility</p:attrName>
                                        </p:attrNameLst>
                                      </p:cBhvr>
                                      <p:to>
                                        <p:strVal val="visible"/>
                                      </p:to>
                                    </p:set>
                                    <p:animEffect transition="in" filter="box(in)">
                                      <p:cBhvr>
                                        <p:cTn id="10" dur="500"/>
                                        <p:tgtEl>
                                          <p:spTgt spid="155853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558531">
                                            <p:txEl>
                                              <p:pRg st="4" end="4"/>
                                            </p:txEl>
                                          </p:spTgt>
                                        </p:tgtEl>
                                        <p:attrNameLst>
                                          <p:attrName>style.visibility</p:attrName>
                                        </p:attrNameLst>
                                      </p:cBhvr>
                                      <p:to>
                                        <p:strVal val="visible"/>
                                      </p:to>
                                    </p:set>
                                    <p:animEffect transition="in" filter="box(in)">
                                      <p:cBhvr>
                                        <p:cTn id="15" dur="500"/>
                                        <p:tgtEl>
                                          <p:spTgt spid="155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1560579"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6.4.2 </a:t>
            </a:r>
            <a:r>
              <a:rPr lang="zh-CN" altLang="en-US" b="1" smtClean="0"/>
              <a:t>引用调用</a:t>
            </a:r>
            <a:endParaRPr lang="en-US" altLang="zh-CN" b="1" smtClean="0"/>
          </a:p>
          <a:p>
            <a:pPr algn="just"/>
            <a:r>
              <a:rPr lang="zh-CN" altLang="en-US" b="1" smtClean="0">
                <a:latin typeface="宋体" pitchFamily="2" charset="-122"/>
              </a:rPr>
              <a:t>实参的左值传给被调用过程</a:t>
            </a:r>
            <a:r>
              <a:rPr lang="zh-CN" altLang="en-US" b="1" smtClean="0"/>
              <a:t> </a:t>
            </a:r>
          </a:p>
          <a:p>
            <a:pPr algn="just"/>
            <a:r>
              <a:rPr lang="zh-CN" altLang="en-US" b="1" smtClean="0"/>
              <a:t>引用调用可以如下实现：</a:t>
            </a:r>
          </a:p>
          <a:p>
            <a:pPr lvl="1" algn="just"/>
            <a:r>
              <a:rPr lang="zh-CN" altLang="en-US" b="1" smtClean="0"/>
              <a:t>把形参当作所在过程的局部名看待，形参的存储单元在该过程的活动记录中</a:t>
            </a:r>
          </a:p>
          <a:p>
            <a:pPr lvl="1" algn="just"/>
            <a:r>
              <a:rPr lang="zh-CN" altLang="en-US" b="1" smtClean="0"/>
              <a:t>调用过</a:t>
            </a:r>
            <a:r>
              <a:rPr lang="zh-CN" altLang="en-US" b="1" smtClean="0">
                <a:latin typeface="宋体" pitchFamily="2" charset="-122"/>
              </a:rPr>
              <a:t>程计算实参，</a:t>
            </a:r>
            <a:r>
              <a:rPr lang="zh-CN" altLang="en-US" b="1" smtClean="0"/>
              <a:t>把实参的左值放入被调用过程形参的存储单元</a:t>
            </a:r>
          </a:p>
          <a:p>
            <a:pPr lvl="1" algn="just"/>
            <a:r>
              <a:rPr lang="zh-CN" altLang="en-US" b="1" smtClean="0"/>
              <a:t>在被调用过程的目标代码中，任何对形参的引用都是通过传给该过程的指针来间接引用实参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60579">
                                            <p:txEl>
                                              <p:pRg st="2" end="2"/>
                                            </p:txEl>
                                          </p:spTgt>
                                        </p:tgtEl>
                                        <p:attrNameLst>
                                          <p:attrName>style.visibility</p:attrName>
                                        </p:attrNameLst>
                                      </p:cBhvr>
                                      <p:to>
                                        <p:strVal val="visible"/>
                                      </p:to>
                                    </p:set>
                                    <p:animEffect transition="in" filter="box(in)">
                                      <p:cBhvr>
                                        <p:cTn id="7" dur="500"/>
                                        <p:tgtEl>
                                          <p:spTgt spid="156057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60579">
                                            <p:txEl>
                                              <p:pRg st="3" end="3"/>
                                            </p:txEl>
                                          </p:spTgt>
                                        </p:tgtEl>
                                        <p:attrNameLst>
                                          <p:attrName>style.visibility</p:attrName>
                                        </p:attrNameLst>
                                      </p:cBhvr>
                                      <p:to>
                                        <p:strVal val="visible"/>
                                      </p:to>
                                    </p:set>
                                    <p:animEffect transition="in" filter="box(in)">
                                      <p:cBhvr>
                                        <p:cTn id="10" dur="500"/>
                                        <p:tgtEl>
                                          <p:spTgt spid="1560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560579">
                                            <p:txEl>
                                              <p:pRg st="4" end="4"/>
                                            </p:txEl>
                                          </p:spTgt>
                                        </p:tgtEl>
                                        <p:attrNameLst>
                                          <p:attrName>style.visibility</p:attrName>
                                        </p:attrNameLst>
                                      </p:cBhvr>
                                      <p:to>
                                        <p:strVal val="visible"/>
                                      </p:to>
                                    </p:set>
                                    <p:animEffect transition="in" filter="box(in)">
                                      <p:cBhvr>
                                        <p:cTn id="15" dur="500"/>
                                        <p:tgtEl>
                                          <p:spTgt spid="156057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60579">
                                            <p:txEl>
                                              <p:pRg st="5" end="5"/>
                                            </p:txEl>
                                          </p:spTgt>
                                        </p:tgtEl>
                                        <p:attrNameLst>
                                          <p:attrName>style.visibility</p:attrName>
                                        </p:attrNameLst>
                                      </p:cBhvr>
                                      <p:to>
                                        <p:strVal val="visible"/>
                                      </p:to>
                                    </p:set>
                                    <p:animEffect transition="in" filter="box(in)">
                                      <p:cBhvr>
                                        <p:cTn id="20" dur="500"/>
                                        <p:tgtEl>
                                          <p:spTgt spid="1560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92163" name="Rectangle 3"/>
          <p:cNvSpPr>
            <a:spLocks noGrp="1" noChangeArrowheads="1"/>
          </p:cNvSpPr>
          <p:nvPr>
            <p:ph idx="1"/>
          </p:nvPr>
        </p:nvSpPr>
        <p:spPr>
          <a:xfrm>
            <a:off x="287338" y="1438275"/>
            <a:ext cx="8564562" cy="5254625"/>
          </a:xfrm>
          <a:noFill/>
        </p:spPr>
        <p:txBody>
          <a:bodyPr/>
          <a:lstStyle/>
          <a:p>
            <a:pPr algn="just">
              <a:buFontTx/>
              <a:buNone/>
            </a:pPr>
            <a:r>
              <a:rPr lang="en-US" altLang="zh-CN" b="1" smtClean="0"/>
              <a:t>6.4.3 </a:t>
            </a:r>
            <a:r>
              <a:rPr lang="zh-CN" altLang="en-US" b="1" smtClean="0"/>
              <a:t>换名调用</a:t>
            </a:r>
          </a:p>
          <a:p>
            <a:pPr algn="just">
              <a:buFontTx/>
              <a:buNone/>
            </a:pPr>
            <a:r>
              <a:rPr lang="zh-CN" altLang="en-US" b="1" smtClean="0"/>
              <a:t>	从概念上说，每次调用时，用实参表达式对</a:t>
            </a:r>
          </a:p>
          <a:p>
            <a:pPr algn="just">
              <a:spcBef>
                <a:spcPct val="0"/>
              </a:spcBef>
              <a:buFontTx/>
              <a:buNone/>
            </a:pPr>
            <a:r>
              <a:rPr lang="zh-CN" altLang="en-US" b="1" smtClean="0"/>
              <a:t>形参进行正文替换，然后再执行</a:t>
            </a:r>
          </a:p>
          <a:p>
            <a:pPr algn="just">
              <a:buFontTx/>
              <a:buNone/>
            </a:pPr>
            <a:r>
              <a:rPr lang="en-US" altLang="zh-CN" sz="2800" b="1" smtClean="0"/>
              <a:t>procedure swap(var x, y: integer);</a:t>
            </a:r>
          </a:p>
          <a:p>
            <a:pPr algn="just">
              <a:buFontTx/>
              <a:buNone/>
            </a:pPr>
            <a:r>
              <a:rPr lang="en-US" altLang="zh-CN" sz="2800" b="1" smtClean="0"/>
              <a:t>	var temp: integer;</a:t>
            </a:r>
          </a:p>
          <a:p>
            <a:pPr algn="just">
              <a:buFontTx/>
              <a:buNone/>
            </a:pPr>
            <a:r>
              <a:rPr lang="en-US" altLang="zh-CN" sz="2800" b="1" smtClean="0"/>
              <a:t>	    begin </a:t>
            </a:r>
          </a:p>
          <a:p>
            <a:pPr algn="just">
              <a:buFontTx/>
              <a:buNone/>
            </a:pPr>
            <a:r>
              <a:rPr lang="en-US" altLang="zh-CN" sz="2800" b="1" smtClean="0"/>
              <a:t>		  temp := x;</a:t>
            </a:r>
          </a:p>
          <a:p>
            <a:pPr algn="just">
              <a:buFontTx/>
              <a:buNone/>
            </a:pPr>
            <a:r>
              <a:rPr lang="en-US" altLang="zh-CN" sz="2800" b="1" smtClean="0"/>
              <a:t>		  x := y;</a:t>
            </a:r>
          </a:p>
          <a:p>
            <a:pPr algn="just">
              <a:buFontTx/>
              <a:buNone/>
            </a:pPr>
            <a:r>
              <a:rPr lang="en-US" altLang="zh-CN" sz="2800" b="1" smtClean="0"/>
              <a:t>		  y := temp</a:t>
            </a:r>
          </a:p>
          <a:p>
            <a:pPr algn="just">
              <a:buFontTx/>
              <a:buNone/>
            </a:pPr>
            <a:r>
              <a:rPr lang="en-US" altLang="zh-CN" sz="2800" b="1" smtClean="0"/>
              <a:t>	    end</a:t>
            </a:r>
            <a:endParaRPr lang="zh-CN" altLang="en-US" sz="2800" b="1"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93187" name="Rectangle 3"/>
          <p:cNvSpPr>
            <a:spLocks noGrp="1" noChangeArrowheads="1"/>
          </p:cNvSpPr>
          <p:nvPr>
            <p:ph idx="1"/>
          </p:nvPr>
        </p:nvSpPr>
        <p:spPr>
          <a:xfrm>
            <a:off x="287338" y="1438275"/>
            <a:ext cx="8564562" cy="5254625"/>
          </a:xfrm>
          <a:noFill/>
        </p:spPr>
        <p:txBody>
          <a:bodyPr/>
          <a:lstStyle/>
          <a:p>
            <a:pPr algn="just">
              <a:buFontTx/>
              <a:buNone/>
            </a:pPr>
            <a:r>
              <a:rPr lang="en-US" altLang="zh-CN" b="1" smtClean="0"/>
              <a:t>6.4.3 </a:t>
            </a:r>
            <a:r>
              <a:rPr lang="zh-CN" altLang="en-US" b="1" smtClean="0"/>
              <a:t>换名调用</a:t>
            </a:r>
          </a:p>
          <a:p>
            <a:pPr algn="just">
              <a:buFontTx/>
              <a:buNone/>
            </a:pPr>
            <a:r>
              <a:rPr lang="zh-CN" altLang="en-US" b="1" smtClean="0"/>
              <a:t>	从概念上说，每次调用时，用实参表达式对</a:t>
            </a:r>
          </a:p>
          <a:p>
            <a:pPr algn="just">
              <a:spcBef>
                <a:spcPct val="0"/>
              </a:spcBef>
              <a:buFontTx/>
              <a:buNone/>
            </a:pPr>
            <a:r>
              <a:rPr lang="zh-CN" altLang="en-US" b="1" smtClean="0"/>
              <a:t>形参进行正文替换，然后再执行</a:t>
            </a:r>
          </a:p>
          <a:p>
            <a:pPr algn="just">
              <a:buFontTx/>
              <a:buNone/>
            </a:pPr>
            <a:r>
              <a:rPr lang="en-US" altLang="zh-CN" sz="2800" b="1" smtClean="0"/>
              <a:t>procedure swap(var x, y: integer);</a:t>
            </a:r>
          </a:p>
          <a:p>
            <a:pPr algn="just">
              <a:buFontTx/>
              <a:buNone/>
            </a:pPr>
            <a:r>
              <a:rPr lang="en-US" altLang="zh-CN" sz="2800" b="1" smtClean="0"/>
              <a:t>	var temp: integer;	</a:t>
            </a:r>
            <a:r>
              <a:rPr lang="zh-CN" altLang="en-US" sz="2800" b="1" smtClean="0">
                <a:solidFill>
                  <a:srgbClr val="00FF00"/>
                </a:solidFill>
              </a:rPr>
              <a:t>例如：	</a:t>
            </a:r>
            <a:r>
              <a:rPr lang="zh-CN" altLang="en-US" sz="2800" b="1" smtClean="0">
                <a:solidFill>
                  <a:srgbClr val="00FF00"/>
                </a:solidFill>
                <a:latin typeface="宋体" pitchFamily="2" charset="-122"/>
              </a:rPr>
              <a:t>调用</a:t>
            </a:r>
            <a:r>
              <a:rPr lang="en-US" altLang="zh-CN" sz="2800" b="1" smtClean="0">
                <a:solidFill>
                  <a:srgbClr val="00FF00"/>
                </a:solidFill>
              </a:rPr>
              <a:t>swap(i, a[i])</a:t>
            </a:r>
            <a:endParaRPr lang="zh-CN" altLang="en-US" sz="2800" b="1" smtClean="0"/>
          </a:p>
          <a:p>
            <a:pPr algn="just">
              <a:buFontTx/>
              <a:buNone/>
            </a:pPr>
            <a:r>
              <a:rPr lang="en-US" altLang="zh-CN" sz="2800" b="1" smtClean="0"/>
              <a:t>	    begin </a:t>
            </a:r>
            <a:endParaRPr lang="zh-CN" altLang="en-US" sz="2800" b="1" smtClean="0"/>
          </a:p>
          <a:p>
            <a:pPr algn="just">
              <a:buFontTx/>
              <a:buNone/>
            </a:pPr>
            <a:r>
              <a:rPr lang="en-US" altLang="zh-CN" sz="2800" b="1" smtClean="0"/>
              <a:t>		  temp := x;	</a:t>
            </a:r>
          </a:p>
          <a:p>
            <a:pPr algn="just">
              <a:buFontTx/>
              <a:buNone/>
            </a:pPr>
            <a:r>
              <a:rPr lang="en-US" altLang="zh-CN" sz="2800" b="1" smtClean="0"/>
              <a:t>		  x := y;</a:t>
            </a:r>
          </a:p>
          <a:p>
            <a:pPr algn="just">
              <a:buFontTx/>
              <a:buNone/>
            </a:pPr>
            <a:r>
              <a:rPr lang="en-US" altLang="zh-CN" sz="2800" b="1" smtClean="0"/>
              <a:t>		  y := temp</a:t>
            </a:r>
          </a:p>
          <a:p>
            <a:pPr algn="just">
              <a:buFontTx/>
              <a:buNone/>
            </a:pPr>
            <a:r>
              <a:rPr lang="en-US" altLang="zh-CN" sz="2800" b="1" smtClean="0"/>
              <a:t>	    end</a:t>
            </a:r>
            <a:endParaRPr lang="zh-CN" altLang="en-US" sz="2800" b="1"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94211" name="Rectangle 3"/>
          <p:cNvSpPr>
            <a:spLocks noGrp="1" noChangeArrowheads="1"/>
          </p:cNvSpPr>
          <p:nvPr>
            <p:ph idx="1"/>
          </p:nvPr>
        </p:nvSpPr>
        <p:spPr>
          <a:xfrm>
            <a:off x="287338" y="1438275"/>
            <a:ext cx="8564562" cy="5254625"/>
          </a:xfrm>
          <a:noFill/>
        </p:spPr>
        <p:txBody>
          <a:bodyPr/>
          <a:lstStyle/>
          <a:p>
            <a:pPr algn="just">
              <a:buFontTx/>
              <a:buNone/>
            </a:pPr>
            <a:r>
              <a:rPr lang="en-US" altLang="zh-CN" b="1" smtClean="0"/>
              <a:t>6.4.3 </a:t>
            </a:r>
            <a:r>
              <a:rPr lang="zh-CN" altLang="en-US" b="1" smtClean="0"/>
              <a:t>换名调用</a:t>
            </a:r>
          </a:p>
          <a:p>
            <a:pPr algn="just">
              <a:buFontTx/>
              <a:buNone/>
            </a:pPr>
            <a:r>
              <a:rPr lang="zh-CN" altLang="en-US" b="1" smtClean="0"/>
              <a:t>	从概念上说，每次调用时，用实参表达式对</a:t>
            </a:r>
          </a:p>
          <a:p>
            <a:pPr algn="just">
              <a:spcBef>
                <a:spcPct val="0"/>
              </a:spcBef>
              <a:buFontTx/>
              <a:buNone/>
            </a:pPr>
            <a:r>
              <a:rPr lang="zh-CN" altLang="en-US" b="1" smtClean="0"/>
              <a:t>形参进行正文替换，然后再执行</a:t>
            </a:r>
          </a:p>
          <a:p>
            <a:pPr algn="just">
              <a:buFontTx/>
              <a:buNone/>
            </a:pPr>
            <a:r>
              <a:rPr lang="en-US" altLang="zh-CN" sz="2800" b="1" smtClean="0"/>
              <a:t>procedure swap(var x, y: integer);</a:t>
            </a:r>
          </a:p>
          <a:p>
            <a:pPr algn="just">
              <a:buFontTx/>
              <a:buNone/>
            </a:pPr>
            <a:r>
              <a:rPr lang="en-US" altLang="zh-CN" sz="2800" b="1" smtClean="0"/>
              <a:t>	var temp: integer;	</a:t>
            </a:r>
            <a:r>
              <a:rPr lang="zh-CN" altLang="en-US" sz="2800" b="1" smtClean="0">
                <a:solidFill>
                  <a:srgbClr val="00FF00"/>
                </a:solidFill>
              </a:rPr>
              <a:t>例如：	</a:t>
            </a:r>
            <a:r>
              <a:rPr lang="zh-CN" altLang="en-US" sz="2800" b="1" smtClean="0">
                <a:solidFill>
                  <a:srgbClr val="00FF00"/>
                </a:solidFill>
                <a:latin typeface="宋体" pitchFamily="2" charset="-122"/>
              </a:rPr>
              <a:t>调用</a:t>
            </a:r>
            <a:r>
              <a:rPr lang="en-US" altLang="zh-CN" sz="2800" b="1" smtClean="0">
                <a:solidFill>
                  <a:srgbClr val="00FF00"/>
                </a:solidFill>
              </a:rPr>
              <a:t>swap(i, a[i])</a:t>
            </a:r>
            <a:endParaRPr lang="zh-CN" altLang="en-US" sz="2800" b="1" smtClean="0"/>
          </a:p>
          <a:p>
            <a:pPr algn="just">
              <a:buFontTx/>
              <a:buNone/>
            </a:pPr>
            <a:r>
              <a:rPr lang="en-US" altLang="zh-CN" sz="2800" b="1" smtClean="0"/>
              <a:t>	    begin 			</a:t>
            </a:r>
            <a:r>
              <a:rPr lang="zh-CN" altLang="en-US" sz="2800" b="1" smtClean="0">
                <a:solidFill>
                  <a:srgbClr val="00FF00"/>
                </a:solidFill>
              </a:rPr>
              <a:t>替换结果：	 </a:t>
            </a:r>
            <a:r>
              <a:rPr lang="en-US" altLang="zh-CN" sz="2800" b="1" smtClean="0">
                <a:solidFill>
                  <a:srgbClr val="00FF00"/>
                </a:solidFill>
              </a:rPr>
              <a:t>temp := i;</a:t>
            </a:r>
            <a:r>
              <a:rPr lang="en-US" altLang="zh-CN" sz="2800" b="1" smtClean="0"/>
              <a:t> </a:t>
            </a:r>
            <a:endParaRPr lang="zh-CN" altLang="en-US" sz="2800" b="1" smtClean="0"/>
          </a:p>
          <a:p>
            <a:pPr algn="just">
              <a:buFontTx/>
              <a:buNone/>
            </a:pPr>
            <a:r>
              <a:rPr lang="en-US" altLang="zh-CN" sz="2800" b="1" smtClean="0"/>
              <a:t>		  temp := x;				 </a:t>
            </a:r>
            <a:r>
              <a:rPr lang="en-US" altLang="zh-CN" sz="2800" b="1" smtClean="0">
                <a:solidFill>
                  <a:srgbClr val="00FF00"/>
                </a:solidFill>
              </a:rPr>
              <a:t>i := a[i];</a:t>
            </a:r>
            <a:r>
              <a:rPr lang="en-US" altLang="zh-CN" sz="2800" b="1" smtClean="0"/>
              <a:t> </a:t>
            </a:r>
          </a:p>
          <a:p>
            <a:pPr algn="just">
              <a:buFontTx/>
              <a:buNone/>
            </a:pPr>
            <a:r>
              <a:rPr lang="en-US" altLang="zh-CN" sz="2800" b="1" smtClean="0"/>
              <a:t>		  x := y;				 </a:t>
            </a:r>
            <a:r>
              <a:rPr lang="en-US" altLang="zh-CN" sz="2800" b="1" smtClean="0">
                <a:solidFill>
                  <a:srgbClr val="00FF00"/>
                </a:solidFill>
              </a:rPr>
              <a:t>a[i] := temp</a:t>
            </a:r>
            <a:endParaRPr lang="en-US" altLang="zh-CN" sz="2800" b="1" smtClean="0"/>
          </a:p>
          <a:p>
            <a:pPr algn="just">
              <a:buFontTx/>
              <a:buNone/>
            </a:pPr>
            <a:r>
              <a:rPr lang="en-US" altLang="zh-CN" sz="2800" b="1" smtClean="0"/>
              <a:t>		  y := temp</a:t>
            </a:r>
            <a:endParaRPr lang="zh-CN" altLang="en-US" sz="2800" b="1" smtClean="0"/>
          </a:p>
          <a:p>
            <a:pPr algn="just">
              <a:buFontTx/>
              <a:buNone/>
            </a:pPr>
            <a:r>
              <a:rPr lang="en-US" altLang="zh-CN" sz="2800" b="1" smtClean="0"/>
              <a:t>	    end</a:t>
            </a:r>
            <a:endParaRPr lang="zh-CN" altLang="en-US" sz="2800" b="1"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6.4</a:t>
            </a:r>
            <a:r>
              <a:rPr lang="zh-CN" altLang="en-US" b="1" smtClean="0">
                <a:latin typeface="宋体" pitchFamily="2" charset="-122"/>
                <a:ea typeface="黑体" pitchFamily="2" charset="-122"/>
              </a:rPr>
              <a:t> </a:t>
            </a:r>
            <a:r>
              <a:rPr lang="zh-CN" altLang="en-US" b="1" smtClean="0">
                <a:latin typeface="宋体" pitchFamily="2" charset="-122"/>
              </a:rPr>
              <a:t>参 数 传 递</a:t>
            </a:r>
          </a:p>
        </p:txBody>
      </p:sp>
      <p:sp>
        <p:nvSpPr>
          <p:cNvPr id="95235" name="Rectangle 3"/>
          <p:cNvSpPr>
            <a:spLocks noGrp="1" noChangeArrowheads="1"/>
          </p:cNvSpPr>
          <p:nvPr>
            <p:ph idx="1"/>
          </p:nvPr>
        </p:nvSpPr>
        <p:spPr>
          <a:xfrm>
            <a:off x="287338" y="1438275"/>
            <a:ext cx="8564562" cy="5254625"/>
          </a:xfrm>
          <a:noFill/>
        </p:spPr>
        <p:txBody>
          <a:bodyPr/>
          <a:lstStyle/>
          <a:p>
            <a:pPr algn="just">
              <a:buFontTx/>
              <a:buNone/>
            </a:pPr>
            <a:r>
              <a:rPr lang="en-US" altLang="zh-CN" b="1" smtClean="0"/>
              <a:t>6.4.3 </a:t>
            </a:r>
            <a:r>
              <a:rPr lang="zh-CN" altLang="en-US" b="1" smtClean="0"/>
              <a:t>换名调用</a:t>
            </a:r>
          </a:p>
          <a:p>
            <a:pPr algn="just">
              <a:buFontTx/>
              <a:buNone/>
            </a:pPr>
            <a:r>
              <a:rPr lang="zh-CN" altLang="en-US" b="1" smtClean="0"/>
              <a:t>	从概念上说，每次调用时，用实参表达式对</a:t>
            </a:r>
          </a:p>
          <a:p>
            <a:pPr algn="just">
              <a:spcBef>
                <a:spcPct val="0"/>
              </a:spcBef>
              <a:buFontTx/>
              <a:buNone/>
            </a:pPr>
            <a:r>
              <a:rPr lang="zh-CN" altLang="en-US" b="1" smtClean="0"/>
              <a:t>形参进行正文替换，然后再执行</a:t>
            </a:r>
          </a:p>
          <a:p>
            <a:pPr algn="just">
              <a:buFontTx/>
              <a:buNone/>
            </a:pPr>
            <a:r>
              <a:rPr lang="en-US" altLang="zh-CN" sz="2800" b="1" smtClean="0"/>
              <a:t>procedure swap(var x, y: integer);</a:t>
            </a:r>
          </a:p>
          <a:p>
            <a:pPr algn="just">
              <a:buFontTx/>
              <a:buNone/>
            </a:pPr>
            <a:r>
              <a:rPr lang="en-US" altLang="zh-CN" sz="2800" b="1" smtClean="0"/>
              <a:t>	var temp: integer;	</a:t>
            </a:r>
            <a:r>
              <a:rPr lang="zh-CN" altLang="en-US" sz="2800" b="1" smtClean="0">
                <a:solidFill>
                  <a:srgbClr val="00FF00"/>
                </a:solidFill>
              </a:rPr>
              <a:t>例如：	</a:t>
            </a:r>
            <a:r>
              <a:rPr lang="zh-CN" altLang="en-US" sz="2800" b="1" smtClean="0">
                <a:solidFill>
                  <a:srgbClr val="00FF00"/>
                </a:solidFill>
                <a:latin typeface="宋体" pitchFamily="2" charset="-122"/>
              </a:rPr>
              <a:t>调用</a:t>
            </a:r>
            <a:r>
              <a:rPr lang="en-US" altLang="zh-CN" sz="2800" b="1" smtClean="0">
                <a:solidFill>
                  <a:srgbClr val="00FF00"/>
                </a:solidFill>
              </a:rPr>
              <a:t>swap(i, a[i])</a:t>
            </a:r>
            <a:endParaRPr lang="zh-CN" altLang="en-US" sz="2800" b="1" smtClean="0"/>
          </a:p>
          <a:p>
            <a:pPr algn="just">
              <a:buFontTx/>
              <a:buNone/>
            </a:pPr>
            <a:r>
              <a:rPr lang="en-US" altLang="zh-CN" sz="2800" b="1" smtClean="0"/>
              <a:t>	    begin 			</a:t>
            </a:r>
            <a:r>
              <a:rPr lang="zh-CN" altLang="en-US" sz="2800" b="1" smtClean="0">
                <a:solidFill>
                  <a:srgbClr val="00FF00"/>
                </a:solidFill>
              </a:rPr>
              <a:t>替换结果：	 </a:t>
            </a:r>
            <a:r>
              <a:rPr lang="en-US" altLang="zh-CN" sz="2800" b="1" smtClean="0">
                <a:solidFill>
                  <a:srgbClr val="00FF00"/>
                </a:solidFill>
              </a:rPr>
              <a:t>temp := i;</a:t>
            </a:r>
            <a:r>
              <a:rPr lang="en-US" altLang="zh-CN" sz="2800" b="1" smtClean="0"/>
              <a:t> </a:t>
            </a:r>
            <a:endParaRPr lang="zh-CN" altLang="en-US" sz="2800" b="1" smtClean="0"/>
          </a:p>
          <a:p>
            <a:pPr algn="just">
              <a:buFontTx/>
              <a:buNone/>
            </a:pPr>
            <a:r>
              <a:rPr lang="en-US" altLang="zh-CN" sz="2800" b="1" smtClean="0"/>
              <a:t>		  temp := x;				 </a:t>
            </a:r>
            <a:r>
              <a:rPr lang="en-US" altLang="zh-CN" sz="2800" b="1" smtClean="0">
                <a:solidFill>
                  <a:srgbClr val="00FF00"/>
                </a:solidFill>
              </a:rPr>
              <a:t>i := a[i];</a:t>
            </a:r>
            <a:r>
              <a:rPr lang="en-US" altLang="zh-CN" sz="2800" b="1" smtClean="0"/>
              <a:t> </a:t>
            </a:r>
          </a:p>
          <a:p>
            <a:pPr algn="just">
              <a:buFontTx/>
              <a:buNone/>
            </a:pPr>
            <a:r>
              <a:rPr lang="en-US" altLang="zh-CN" sz="2800" b="1" smtClean="0"/>
              <a:t>		  x := y;				 </a:t>
            </a:r>
            <a:r>
              <a:rPr lang="en-US" altLang="zh-CN" sz="2800" b="1" smtClean="0">
                <a:solidFill>
                  <a:srgbClr val="00FF00"/>
                </a:solidFill>
              </a:rPr>
              <a:t>a[i] := temp</a:t>
            </a:r>
            <a:endParaRPr lang="en-US" altLang="zh-CN" sz="2800" b="1" smtClean="0"/>
          </a:p>
          <a:p>
            <a:pPr algn="just">
              <a:buFontTx/>
              <a:buNone/>
            </a:pPr>
            <a:r>
              <a:rPr lang="en-US" altLang="zh-CN" sz="2800" b="1" smtClean="0"/>
              <a:t>		  y := temp		        </a:t>
            </a:r>
            <a:r>
              <a:rPr lang="zh-CN" altLang="en-US" sz="2800" b="1" smtClean="0">
                <a:solidFill>
                  <a:srgbClr val="00FF00"/>
                </a:solidFill>
              </a:rPr>
              <a:t>交换两个数据的程序</a:t>
            </a:r>
            <a:endParaRPr lang="zh-CN" altLang="en-US" sz="2800" b="1" smtClean="0"/>
          </a:p>
          <a:p>
            <a:pPr algn="just">
              <a:buFontTx/>
              <a:buNone/>
            </a:pPr>
            <a:r>
              <a:rPr lang="en-US" altLang="zh-CN" sz="2800" b="1" smtClean="0"/>
              <a:t>	    end			</a:t>
            </a:r>
            <a:r>
              <a:rPr lang="zh-CN" altLang="en-US" sz="2800" b="1" smtClean="0">
                <a:solidFill>
                  <a:srgbClr val="00FF00"/>
                </a:solidFill>
              </a:rPr>
              <a:t>并非总是正确</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endParaRPr lang="zh-CN" altLang="en-US" b="1" smtClean="0">
              <a:latin typeface="宋体" pitchFamily="2" charset="-122"/>
            </a:endParaRPr>
          </a:p>
        </p:txBody>
      </p:sp>
      <p:sp>
        <p:nvSpPr>
          <p:cNvPr id="1611779" name="Rectangle 3"/>
          <p:cNvSpPr>
            <a:spLocks noGrp="1" noChangeArrowheads="1"/>
          </p:cNvSpPr>
          <p:nvPr>
            <p:ph idx="1"/>
          </p:nvPr>
        </p:nvSpPr>
        <p:spPr>
          <a:xfrm>
            <a:off x="287338" y="1438275"/>
            <a:ext cx="8564562" cy="5181600"/>
          </a:xfrm>
          <a:noFill/>
        </p:spPr>
        <p:txBody>
          <a:bodyPr/>
          <a:lstStyle/>
          <a:p>
            <a:pPr algn="just">
              <a:buFontTx/>
              <a:buNone/>
            </a:pPr>
            <a:r>
              <a:rPr lang="zh-CN" altLang="en-US" b="1" smtClean="0"/>
              <a:t>堆式分配</a:t>
            </a:r>
          </a:p>
          <a:p>
            <a:pPr algn="just"/>
            <a:r>
              <a:rPr lang="zh-CN" altLang="en-US" b="1" smtClean="0"/>
              <a:t>堆用来存放生存期不确定的数据</a:t>
            </a:r>
            <a:endParaRPr lang="en-US" altLang="zh-CN" b="1" smtClean="0"/>
          </a:p>
          <a:p>
            <a:pPr lvl="1" algn="just"/>
            <a:r>
              <a:rPr lang="en-US" altLang="zh-CN" b="1" smtClean="0"/>
              <a:t>C++</a:t>
            </a:r>
            <a:r>
              <a:rPr lang="zh-CN" altLang="en-US" b="1" smtClean="0"/>
              <a:t>和</a:t>
            </a:r>
            <a:r>
              <a:rPr lang="en-US" altLang="zh-CN" b="1" smtClean="0"/>
              <a:t>Java</a:t>
            </a:r>
            <a:r>
              <a:rPr lang="zh-CN" altLang="en-US" b="1" smtClean="0"/>
              <a:t>允许程序员用</a:t>
            </a:r>
            <a:r>
              <a:rPr lang="en-US" altLang="zh-CN" b="1" smtClean="0"/>
              <a:t>new</a:t>
            </a:r>
            <a:r>
              <a:rPr lang="zh-CN" altLang="en-US" b="1" smtClean="0"/>
              <a:t>创建对象，它们的生存期没有被约束在创建它们的过程活动的生成期之内</a:t>
            </a:r>
          </a:p>
          <a:p>
            <a:pPr lvl="1" algn="just"/>
            <a:r>
              <a:rPr lang="zh-CN" altLang="en-US" b="1" smtClean="0"/>
              <a:t>实现内存回收是内存管理器的责任</a:t>
            </a:r>
          </a:p>
          <a:p>
            <a:pPr algn="just"/>
            <a:r>
              <a:rPr lang="zh-CN" altLang="en-US" b="1" smtClean="0"/>
              <a:t>堆空间的回收有两种不同方式</a:t>
            </a:r>
            <a:endParaRPr lang="zh-CN" altLang="en-US" smtClean="0"/>
          </a:p>
          <a:p>
            <a:pPr lvl="1" algn="just"/>
            <a:r>
              <a:rPr lang="zh-CN" altLang="en-US" b="1" smtClean="0"/>
              <a:t>程序显式释放空间：</a:t>
            </a:r>
            <a:r>
              <a:rPr lang="en-US" altLang="zh-CN" b="1" smtClean="0"/>
              <a:t>free</a:t>
            </a:r>
            <a:r>
              <a:rPr lang="zh-CN" altLang="en-US" b="1" smtClean="0"/>
              <a:t>（</a:t>
            </a:r>
            <a:r>
              <a:rPr lang="en-US" altLang="zh-CN" b="1" smtClean="0"/>
              <a:t>C</a:t>
            </a:r>
            <a:r>
              <a:rPr lang="zh-CN" altLang="en-US" b="1" smtClean="0"/>
              <a:t>）或</a:t>
            </a:r>
            <a:r>
              <a:rPr lang="en-US" altLang="zh-CN" b="1" smtClean="0"/>
              <a:t>delete</a:t>
            </a:r>
            <a:r>
              <a:rPr lang="zh-CN" altLang="en-US" b="1" smtClean="0"/>
              <a:t>（</a:t>
            </a:r>
            <a:r>
              <a:rPr lang="en-US" altLang="zh-CN" b="1" smtClean="0"/>
              <a:t>C++</a:t>
            </a:r>
            <a:r>
              <a:rPr lang="zh-CN" altLang="en-US" b="1" smtClean="0"/>
              <a:t>）</a:t>
            </a:r>
          </a:p>
          <a:p>
            <a:pPr lvl="1" algn="just"/>
            <a:r>
              <a:rPr lang="zh-CN" altLang="en-US" b="1" smtClean="0"/>
              <a:t>垃圾收集器自动收集（</a:t>
            </a:r>
            <a:r>
              <a:rPr lang="en-US" altLang="zh-CN" b="1" smtClean="0"/>
              <a:t>Java</a:t>
            </a:r>
            <a:r>
              <a:rPr lang="zh-CN" altLang="en-US" b="1" smtClean="0"/>
              <a:t>）。</a:t>
            </a:r>
            <a:r>
              <a:rPr lang="en-US" altLang="zh-CN" b="1" smtClean="0"/>
              <a:t>11.3</a:t>
            </a:r>
            <a:r>
              <a:rPr lang="zh-CN" altLang="en-US" b="1" smtClean="0"/>
              <a:t>节介绍垃圾收集算法，本课程不做介绍</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11779">
                                            <p:txEl>
                                              <p:pRg st="3" end="3"/>
                                            </p:txEl>
                                          </p:spTgt>
                                        </p:tgtEl>
                                        <p:attrNameLst>
                                          <p:attrName>style.visibility</p:attrName>
                                        </p:attrNameLst>
                                      </p:cBhvr>
                                      <p:to>
                                        <p:strVal val="visible"/>
                                      </p:to>
                                    </p:set>
                                    <p:animEffect transition="in" filter="box(in)">
                                      <p:cBhvr>
                                        <p:cTn id="7" dur="500"/>
                                        <p:tgtEl>
                                          <p:spTgt spid="16117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11779">
                                            <p:txEl>
                                              <p:pRg st="4" end="4"/>
                                            </p:txEl>
                                          </p:spTgt>
                                        </p:tgtEl>
                                        <p:attrNameLst>
                                          <p:attrName>style.visibility</p:attrName>
                                        </p:attrNameLst>
                                      </p:cBhvr>
                                      <p:to>
                                        <p:strVal val="visible"/>
                                      </p:to>
                                    </p:set>
                                    <p:animEffect transition="in" filter="box(in)">
                                      <p:cBhvr>
                                        <p:cTn id="12" dur="500"/>
                                        <p:tgtEl>
                                          <p:spTgt spid="1611779">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611779">
                                            <p:txEl>
                                              <p:pRg st="5" end="5"/>
                                            </p:txEl>
                                          </p:spTgt>
                                        </p:tgtEl>
                                        <p:attrNameLst>
                                          <p:attrName>style.visibility</p:attrName>
                                        </p:attrNameLst>
                                      </p:cBhvr>
                                      <p:to>
                                        <p:strVal val="visible"/>
                                      </p:to>
                                    </p:set>
                                    <p:animEffect transition="in" filter="box(in)">
                                      <p:cBhvr>
                                        <p:cTn id="15" dur="500"/>
                                        <p:tgtEl>
                                          <p:spTgt spid="1611779">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611779">
                                            <p:txEl>
                                              <p:pRg st="6" end="6"/>
                                            </p:txEl>
                                          </p:spTgt>
                                        </p:tgtEl>
                                        <p:attrNameLst>
                                          <p:attrName>style.visibility</p:attrName>
                                        </p:attrNameLst>
                                      </p:cBhvr>
                                      <p:to>
                                        <p:strVal val="visible"/>
                                      </p:to>
                                    </p:set>
                                    <p:animEffect transition="in" filter="box(in)">
                                      <p:cBhvr>
                                        <p:cTn id="20" dur="500"/>
                                        <p:tgtEl>
                                          <p:spTgt spid="1611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613827"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6.</a:t>
            </a:r>
            <a:r>
              <a:rPr lang="en-US" altLang="zh-CN" b="1" smtClean="0"/>
              <a:t>5.1 </a:t>
            </a:r>
            <a:r>
              <a:rPr lang="zh-CN" altLang="en-US" b="1" smtClean="0"/>
              <a:t>内存管理器</a:t>
            </a:r>
          </a:p>
          <a:p>
            <a:pPr algn="just"/>
            <a:r>
              <a:rPr lang="zh-CN" altLang="en-US" b="1" smtClean="0"/>
              <a:t>内存管理器把握的基本信息是堆中空闲空间</a:t>
            </a:r>
          </a:p>
          <a:p>
            <a:pPr lvl="1" algn="just"/>
            <a:r>
              <a:rPr lang="zh-CN" altLang="en-US" b="1" smtClean="0"/>
              <a:t>分配函数</a:t>
            </a:r>
            <a:endParaRPr lang="zh-CN" altLang="en-US" smtClean="0"/>
          </a:p>
          <a:p>
            <a:pPr lvl="1" algn="just"/>
            <a:r>
              <a:rPr lang="zh-CN" altLang="en-US" b="1" smtClean="0"/>
              <a:t>回收函数</a:t>
            </a:r>
            <a:endParaRPr lang="zh-CN" altLang="en-US" smtClean="0"/>
          </a:p>
          <a:p>
            <a:pPr algn="just"/>
            <a:r>
              <a:rPr lang="zh-CN" altLang="en-US" b="1" smtClean="0"/>
              <a:t>内存管理器应具有下列性质</a:t>
            </a:r>
            <a:endParaRPr lang="zh-CN" altLang="en-US" smtClean="0"/>
          </a:p>
          <a:p>
            <a:pPr lvl="1" algn="just"/>
            <a:r>
              <a:rPr lang="zh-CN" altLang="en-US" b="1" smtClean="0"/>
              <a:t>空间有效性：极小化程序需要的堆空间总量</a:t>
            </a:r>
          </a:p>
          <a:p>
            <a:pPr lvl="1" algn="just"/>
            <a:r>
              <a:rPr lang="zh-CN" altLang="en-US" b="1" smtClean="0"/>
              <a:t>程序有效性：较好地利用内存子系统，使得程序能运行得快一些</a:t>
            </a:r>
          </a:p>
          <a:p>
            <a:pPr lvl="1" algn="just"/>
            <a:r>
              <a:rPr lang="zh-CN" altLang="en-US" b="1" smtClean="0"/>
              <a:t>低开销</a:t>
            </a:r>
            <a:r>
              <a:rPr lang="zh-CN" altLang="en-US" smtClean="0"/>
              <a:t>：</a:t>
            </a:r>
            <a:r>
              <a:rPr lang="zh-CN" altLang="en-US" b="1" smtClean="0"/>
              <a:t>分配和回收操作所花时间在整个程序执行时间中的比例尽量小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13827">
                                            <p:txEl>
                                              <p:pRg st="4" end="4"/>
                                            </p:txEl>
                                          </p:spTgt>
                                        </p:tgtEl>
                                        <p:attrNameLst>
                                          <p:attrName>style.visibility</p:attrName>
                                        </p:attrNameLst>
                                      </p:cBhvr>
                                      <p:to>
                                        <p:strVal val="visible"/>
                                      </p:to>
                                    </p:set>
                                    <p:animEffect transition="in" filter="box(in)">
                                      <p:cBhvr>
                                        <p:cTn id="7" dur="500"/>
                                        <p:tgtEl>
                                          <p:spTgt spid="161382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13827">
                                            <p:txEl>
                                              <p:pRg st="5" end="5"/>
                                            </p:txEl>
                                          </p:spTgt>
                                        </p:tgtEl>
                                        <p:attrNameLst>
                                          <p:attrName>style.visibility</p:attrName>
                                        </p:attrNameLst>
                                      </p:cBhvr>
                                      <p:to>
                                        <p:strVal val="visible"/>
                                      </p:to>
                                    </p:set>
                                    <p:animEffect transition="in" filter="box(in)">
                                      <p:cBhvr>
                                        <p:cTn id="10" dur="500"/>
                                        <p:tgtEl>
                                          <p:spTgt spid="161382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13827">
                                            <p:txEl>
                                              <p:pRg st="6" end="6"/>
                                            </p:txEl>
                                          </p:spTgt>
                                        </p:tgtEl>
                                        <p:attrNameLst>
                                          <p:attrName>style.visibility</p:attrName>
                                        </p:attrNameLst>
                                      </p:cBhvr>
                                      <p:to>
                                        <p:strVal val="visible"/>
                                      </p:to>
                                    </p:set>
                                    <p:animEffect transition="in" filter="box(in)">
                                      <p:cBhvr>
                                        <p:cTn id="13" dur="500"/>
                                        <p:tgtEl>
                                          <p:spTgt spid="161382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13827">
                                            <p:txEl>
                                              <p:pRg st="7" end="7"/>
                                            </p:txEl>
                                          </p:spTgt>
                                        </p:tgtEl>
                                        <p:attrNameLst>
                                          <p:attrName>style.visibility</p:attrName>
                                        </p:attrNameLst>
                                      </p:cBhvr>
                                      <p:to>
                                        <p:strVal val="visible"/>
                                      </p:to>
                                    </p:set>
                                    <p:animEffect transition="in" filter="box(in)">
                                      <p:cBhvr>
                                        <p:cTn id="16" dur="500"/>
                                        <p:tgtEl>
                                          <p:spTgt spid="1613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98307"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6.</a:t>
            </a:r>
            <a:r>
              <a:rPr lang="en-US" altLang="zh-CN" b="1" smtClean="0"/>
              <a:t>5.2</a:t>
            </a:r>
            <a:r>
              <a:rPr lang="en-US" altLang="zh-CN" b="1" smtClean="0">
                <a:latin typeface="宋体" pitchFamily="2" charset="-122"/>
              </a:rPr>
              <a:t> </a:t>
            </a:r>
            <a:r>
              <a:rPr lang="zh-CN" altLang="en-US" b="1" smtClean="0"/>
              <a:t>计算机内存分层</a:t>
            </a:r>
          </a:p>
        </p:txBody>
      </p:sp>
      <p:grpSp>
        <p:nvGrpSpPr>
          <p:cNvPr id="98308" name="Group 32"/>
          <p:cNvGrpSpPr>
            <a:grpSpLocks/>
          </p:cNvGrpSpPr>
          <p:nvPr/>
        </p:nvGrpSpPr>
        <p:grpSpPr bwMode="auto">
          <a:xfrm>
            <a:off x="90488" y="2079625"/>
            <a:ext cx="8847137" cy="4297363"/>
            <a:chOff x="57" y="1310"/>
            <a:chExt cx="5573" cy="2707"/>
          </a:xfrm>
        </p:grpSpPr>
        <p:sp>
          <p:nvSpPr>
            <p:cNvPr id="98309" name="Rectangle 6"/>
            <p:cNvSpPr>
              <a:spLocks noChangeArrowheads="1"/>
            </p:cNvSpPr>
            <p:nvPr/>
          </p:nvSpPr>
          <p:spPr bwMode="auto">
            <a:xfrm>
              <a:off x="2023" y="1650"/>
              <a:ext cx="159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342900" indent="-342900" algn="ctr"/>
              <a:r>
                <a:rPr lang="zh-CN" altLang="en-US" sz="2400"/>
                <a:t>虚拟内存</a:t>
              </a:r>
              <a:r>
                <a:rPr lang="en-US" altLang="zh-CN" sz="2400"/>
                <a:t>(</a:t>
              </a:r>
              <a:r>
                <a:rPr lang="zh-CN" altLang="en-US" sz="2400"/>
                <a:t>磁盘</a:t>
              </a:r>
              <a:r>
                <a:rPr lang="en-US" altLang="zh-CN" sz="2400"/>
                <a:t>)</a:t>
              </a:r>
            </a:p>
          </p:txBody>
        </p:sp>
        <p:sp>
          <p:nvSpPr>
            <p:cNvPr id="98310" name="Rectangle 7"/>
            <p:cNvSpPr>
              <a:spLocks noChangeArrowheads="1"/>
            </p:cNvSpPr>
            <p:nvPr/>
          </p:nvSpPr>
          <p:spPr bwMode="auto">
            <a:xfrm>
              <a:off x="2014" y="2180"/>
              <a:ext cx="159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342900" indent="-342900" algn="ctr"/>
              <a:r>
                <a:rPr lang="zh-CN" altLang="en-US" sz="2400"/>
                <a:t>物理内存</a:t>
              </a:r>
            </a:p>
          </p:txBody>
        </p:sp>
        <p:sp>
          <p:nvSpPr>
            <p:cNvPr id="98311" name="Rectangle 8"/>
            <p:cNvSpPr>
              <a:spLocks noChangeArrowheads="1"/>
            </p:cNvSpPr>
            <p:nvPr/>
          </p:nvSpPr>
          <p:spPr bwMode="auto">
            <a:xfrm>
              <a:off x="2009" y="2701"/>
              <a:ext cx="159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342900" indent="-342900" algn="ctr"/>
              <a:r>
                <a:rPr lang="en-US" altLang="zh-CN" sz="2400"/>
                <a:t>2</a:t>
              </a:r>
              <a:r>
                <a:rPr lang="zh-CN" altLang="en-US" sz="2400"/>
                <a:t>级缓存</a:t>
              </a:r>
            </a:p>
          </p:txBody>
        </p:sp>
        <p:sp>
          <p:nvSpPr>
            <p:cNvPr id="98312" name="Rectangle 9"/>
            <p:cNvSpPr>
              <a:spLocks noChangeArrowheads="1"/>
            </p:cNvSpPr>
            <p:nvPr/>
          </p:nvSpPr>
          <p:spPr bwMode="auto">
            <a:xfrm>
              <a:off x="2010" y="3231"/>
              <a:ext cx="159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342900" indent="-342900" algn="ctr"/>
              <a:r>
                <a:rPr lang="en-US" altLang="zh-CN" sz="2400"/>
                <a:t>1</a:t>
              </a:r>
              <a:r>
                <a:rPr lang="zh-CN" altLang="en-US" sz="2400"/>
                <a:t>级缓存</a:t>
              </a:r>
            </a:p>
          </p:txBody>
        </p:sp>
        <p:sp>
          <p:nvSpPr>
            <p:cNvPr id="98313" name="Rectangle 10"/>
            <p:cNvSpPr>
              <a:spLocks noChangeArrowheads="1"/>
            </p:cNvSpPr>
            <p:nvPr/>
          </p:nvSpPr>
          <p:spPr bwMode="auto">
            <a:xfrm>
              <a:off x="2001" y="3761"/>
              <a:ext cx="159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342900" indent="-342900" algn="ctr"/>
              <a:r>
                <a:rPr lang="zh-CN" altLang="en-US" sz="2400"/>
                <a:t>寄存器</a:t>
              </a:r>
              <a:r>
                <a:rPr lang="en-US" altLang="zh-CN" sz="2400"/>
                <a:t>(</a:t>
              </a:r>
              <a:r>
                <a:rPr lang="zh-CN" altLang="en-US" sz="2400"/>
                <a:t>处理器</a:t>
              </a:r>
              <a:r>
                <a:rPr lang="en-US" altLang="zh-CN" sz="2400"/>
                <a:t>)</a:t>
              </a:r>
            </a:p>
          </p:txBody>
        </p:sp>
        <p:sp>
          <p:nvSpPr>
            <p:cNvPr id="98314" name="Line 11"/>
            <p:cNvSpPr>
              <a:spLocks noChangeShapeType="1"/>
            </p:cNvSpPr>
            <p:nvPr/>
          </p:nvSpPr>
          <p:spPr bwMode="auto">
            <a:xfrm>
              <a:off x="2815" y="1905"/>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15" name="Line 12"/>
            <p:cNvSpPr>
              <a:spLocks noChangeShapeType="1"/>
            </p:cNvSpPr>
            <p:nvPr/>
          </p:nvSpPr>
          <p:spPr bwMode="auto">
            <a:xfrm>
              <a:off x="2802" y="2982"/>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16" name="Line 13"/>
            <p:cNvSpPr>
              <a:spLocks noChangeShapeType="1"/>
            </p:cNvSpPr>
            <p:nvPr/>
          </p:nvSpPr>
          <p:spPr bwMode="auto">
            <a:xfrm>
              <a:off x="2823" y="2443"/>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17" name="Line 14"/>
            <p:cNvSpPr>
              <a:spLocks noChangeShapeType="1"/>
            </p:cNvSpPr>
            <p:nvPr/>
          </p:nvSpPr>
          <p:spPr bwMode="auto">
            <a:xfrm>
              <a:off x="2795" y="3492"/>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18" name="Line 15"/>
            <p:cNvSpPr>
              <a:spLocks noChangeShapeType="1"/>
            </p:cNvSpPr>
            <p:nvPr/>
          </p:nvSpPr>
          <p:spPr bwMode="auto">
            <a:xfrm flipV="1">
              <a:off x="2815" y="2043"/>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19" name="Line 16"/>
            <p:cNvSpPr>
              <a:spLocks noChangeShapeType="1"/>
            </p:cNvSpPr>
            <p:nvPr/>
          </p:nvSpPr>
          <p:spPr bwMode="auto">
            <a:xfrm flipV="1">
              <a:off x="2791" y="3624"/>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20" name="Line 17"/>
            <p:cNvSpPr>
              <a:spLocks noChangeShapeType="1"/>
            </p:cNvSpPr>
            <p:nvPr/>
          </p:nvSpPr>
          <p:spPr bwMode="auto">
            <a:xfrm flipV="1">
              <a:off x="2802" y="3094"/>
              <a:ext cx="1"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21" name="Line 18"/>
            <p:cNvSpPr>
              <a:spLocks noChangeShapeType="1"/>
            </p:cNvSpPr>
            <p:nvPr/>
          </p:nvSpPr>
          <p:spPr bwMode="auto">
            <a:xfrm flipV="1">
              <a:off x="2813" y="2564"/>
              <a:ext cx="2" cy="12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8322" name="Rectangle 19"/>
            <p:cNvSpPr>
              <a:spLocks noChangeArrowheads="1"/>
            </p:cNvSpPr>
            <p:nvPr/>
          </p:nvSpPr>
          <p:spPr bwMode="auto">
            <a:xfrm>
              <a:off x="139" y="1310"/>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zh-CN" altLang="en-US" sz="2400"/>
                <a:t>典型大小</a:t>
              </a:r>
            </a:p>
          </p:txBody>
        </p:sp>
        <p:sp>
          <p:nvSpPr>
            <p:cNvPr id="98323" name="Rectangle 20"/>
            <p:cNvSpPr>
              <a:spLocks noChangeArrowheads="1"/>
            </p:cNvSpPr>
            <p:nvPr/>
          </p:nvSpPr>
          <p:spPr bwMode="auto">
            <a:xfrm>
              <a:off x="117" y="1642"/>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&gt; 2</a:t>
              </a:r>
              <a:r>
                <a:rPr lang="zh-CN" altLang="en-US" sz="2400"/>
                <a:t>千兆字节</a:t>
              </a:r>
            </a:p>
          </p:txBody>
        </p:sp>
        <p:sp>
          <p:nvSpPr>
            <p:cNvPr id="98324" name="Rectangle 21"/>
            <p:cNvSpPr>
              <a:spLocks noChangeArrowheads="1"/>
            </p:cNvSpPr>
            <p:nvPr/>
          </p:nvSpPr>
          <p:spPr bwMode="auto">
            <a:xfrm>
              <a:off x="57" y="2172"/>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256</a:t>
              </a:r>
              <a:r>
                <a:rPr lang="zh-CN" altLang="en-US" sz="2400"/>
                <a:t>兆</a:t>
              </a:r>
              <a:r>
                <a:rPr lang="zh-CN" altLang="en-US" sz="2400">
                  <a:sym typeface="Symbol" pitchFamily="18" charset="2"/>
                </a:rPr>
                <a:t></a:t>
              </a:r>
              <a:r>
                <a:rPr lang="en-US" altLang="zh-CN" sz="2400"/>
                <a:t>2</a:t>
              </a:r>
              <a:r>
                <a:rPr lang="zh-CN" altLang="en-US" sz="2400"/>
                <a:t>千兆字节</a:t>
              </a:r>
            </a:p>
          </p:txBody>
        </p:sp>
        <p:sp>
          <p:nvSpPr>
            <p:cNvPr id="98325" name="Rectangle 22"/>
            <p:cNvSpPr>
              <a:spLocks noChangeArrowheads="1"/>
            </p:cNvSpPr>
            <p:nvPr/>
          </p:nvSpPr>
          <p:spPr bwMode="auto">
            <a:xfrm>
              <a:off x="81" y="2684"/>
              <a:ext cx="160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128</a:t>
              </a:r>
              <a:r>
                <a:rPr lang="zh-CN" altLang="en-US" sz="2400"/>
                <a:t>千</a:t>
              </a:r>
              <a:r>
                <a:rPr lang="zh-CN" altLang="en-US" sz="2400">
                  <a:sym typeface="Symbol" pitchFamily="18" charset="2"/>
                </a:rPr>
                <a:t></a:t>
              </a:r>
              <a:r>
                <a:rPr lang="en-US" altLang="zh-CN" sz="2400"/>
                <a:t>4</a:t>
              </a:r>
              <a:r>
                <a:rPr lang="zh-CN" altLang="en-US" sz="2400"/>
                <a:t>兆字节</a:t>
              </a:r>
            </a:p>
          </p:txBody>
        </p:sp>
        <p:sp>
          <p:nvSpPr>
            <p:cNvPr id="98326" name="Rectangle 23"/>
            <p:cNvSpPr>
              <a:spLocks noChangeArrowheads="1"/>
            </p:cNvSpPr>
            <p:nvPr/>
          </p:nvSpPr>
          <p:spPr bwMode="auto">
            <a:xfrm>
              <a:off x="139" y="3223"/>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16</a:t>
              </a:r>
              <a:r>
                <a:rPr lang="en-US" altLang="zh-CN" sz="2400">
                  <a:sym typeface="Symbol" pitchFamily="18" charset="2"/>
                </a:rPr>
                <a:t></a:t>
              </a:r>
              <a:r>
                <a:rPr lang="en-US" altLang="zh-CN" sz="2400"/>
                <a:t>64</a:t>
              </a:r>
              <a:r>
                <a:rPr lang="zh-CN" altLang="en-US" sz="2400"/>
                <a:t>千字节</a:t>
              </a:r>
            </a:p>
          </p:txBody>
        </p:sp>
        <p:sp>
          <p:nvSpPr>
            <p:cNvPr id="98327" name="Rectangle 24"/>
            <p:cNvSpPr>
              <a:spLocks noChangeArrowheads="1"/>
            </p:cNvSpPr>
            <p:nvPr/>
          </p:nvSpPr>
          <p:spPr bwMode="auto">
            <a:xfrm>
              <a:off x="139" y="3753"/>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32</a:t>
              </a:r>
              <a:r>
                <a:rPr lang="zh-CN" altLang="en-US" sz="2400"/>
                <a:t>字</a:t>
              </a:r>
            </a:p>
          </p:txBody>
        </p:sp>
        <p:sp>
          <p:nvSpPr>
            <p:cNvPr id="98328" name="Rectangle 25"/>
            <p:cNvSpPr>
              <a:spLocks noChangeArrowheads="1"/>
            </p:cNvSpPr>
            <p:nvPr/>
          </p:nvSpPr>
          <p:spPr bwMode="auto">
            <a:xfrm>
              <a:off x="4003" y="1310"/>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zh-CN" altLang="en-US" sz="2400"/>
                <a:t>典型访问时间</a:t>
              </a:r>
            </a:p>
          </p:txBody>
        </p:sp>
        <p:sp>
          <p:nvSpPr>
            <p:cNvPr id="98329" name="Rectangle 26"/>
            <p:cNvSpPr>
              <a:spLocks noChangeArrowheads="1"/>
            </p:cNvSpPr>
            <p:nvPr/>
          </p:nvSpPr>
          <p:spPr bwMode="auto">
            <a:xfrm>
              <a:off x="4014" y="1633"/>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3</a:t>
              </a:r>
              <a:r>
                <a:rPr lang="en-US" altLang="zh-CN" sz="2400">
                  <a:sym typeface="Symbol" pitchFamily="18" charset="2"/>
                </a:rPr>
                <a:t></a:t>
              </a:r>
              <a:r>
                <a:rPr lang="en-US" altLang="zh-CN" sz="2400"/>
                <a:t>15</a:t>
              </a:r>
              <a:r>
                <a:rPr lang="zh-CN" altLang="en-US" sz="2400"/>
                <a:t>微秒</a:t>
              </a:r>
            </a:p>
          </p:txBody>
        </p:sp>
        <p:sp>
          <p:nvSpPr>
            <p:cNvPr id="98330" name="Rectangle 27"/>
            <p:cNvSpPr>
              <a:spLocks noChangeArrowheads="1"/>
            </p:cNvSpPr>
            <p:nvPr/>
          </p:nvSpPr>
          <p:spPr bwMode="auto">
            <a:xfrm>
              <a:off x="4014" y="2163"/>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100</a:t>
              </a:r>
              <a:r>
                <a:rPr lang="en-US" altLang="zh-CN" sz="2400">
                  <a:sym typeface="Symbol" pitchFamily="18" charset="2"/>
                </a:rPr>
                <a:t></a:t>
              </a:r>
              <a:r>
                <a:rPr lang="en-US" altLang="zh-CN" sz="2400"/>
                <a:t>150</a:t>
              </a:r>
              <a:r>
                <a:rPr lang="zh-CN" altLang="en-US" sz="2400"/>
                <a:t>纳秒</a:t>
              </a:r>
            </a:p>
          </p:txBody>
        </p:sp>
        <p:sp>
          <p:nvSpPr>
            <p:cNvPr id="98331" name="Rectangle 28"/>
            <p:cNvSpPr>
              <a:spLocks noChangeArrowheads="1"/>
            </p:cNvSpPr>
            <p:nvPr/>
          </p:nvSpPr>
          <p:spPr bwMode="auto">
            <a:xfrm>
              <a:off x="4003" y="2675"/>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40</a:t>
              </a:r>
              <a:r>
                <a:rPr lang="en-US" altLang="zh-CN" sz="2400">
                  <a:sym typeface="Symbol" pitchFamily="18" charset="2"/>
                </a:rPr>
                <a:t></a:t>
              </a:r>
              <a:r>
                <a:rPr lang="en-US" altLang="zh-CN" sz="2400"/>
                <a:t>60</a:t>
              </a:r>
              <a:r>
                <a:rPr lang="zh-CN" altLang="en-US" sz="2400"/>
                <a:t>纳秒</a:t>
              </a:r>
            </a:p>
          </p:txBody>
        </p:sp>
        <p:sp>
          <p:nvSpPr>
            <p:cNvPr id="98332" name="Rectangle 29"/>
            <p:cNvSpPr>
              <a:spLocks noChangeArrowheads="1"/>
            </p:cNvSpPr>
            <p:nvPr/>
          </p:nvSpPr>
          <p:spPr bwMode="auto">
            <a:xfrm>
              <a:off x="4025" y="3214"/>
              <a:ext cx="160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5</a:t>
              </a:r>
              <a:r>
                <a:rPr lang="en-US" altLang="zh-CN" sz="2400">
                  <a:sym typeface="Symbol" pitchFamily="18" charset="2"/>
                </a:rPr>
                <a:t></a:t>
              </a:r>
              <a:r>
                <a:rPr lang="en-US" altLang="zh-CN" sz="2400"/>
                <a:t>10</a:t>
              </a:r>
              <a:r>
                <a:rPr lang="zh-CN" altLang="en-US" sz="2400"/>
                <a:t>纳秒</a:t>
              </a:r>
            </a:p>
          </p:txBody>
        </p:sp>
        <p:sp>
          <p:nvSpPr>
            <p:cNvPr id="98333" name="Rectangle 30"/>
            <p:cNvSpPr>
              <a:spLocks noChangeArrowheads="1"/>
            </p:cNvSpPr>
            <p:nvPr/>
          </p:nvSpPr>
          <p:spPr bwMode="auto">
            <a:xfrm>
              <a:off x="3978" y="3753"/>
              <a:ext cx="160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r>
                <a:rPr lang="en-US" altLang="zh-CN" sz="2400"/>
                <a:t>1</a:t>
              </a:r>
              <a:r>
                <a:rPr lang="zh-CN" altLang="en-US" sz="2400"/>
                <a:t>纳秒</a:t>
              </a: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2400" y="228600"/>
            <a:ext cx="8839200" cy="1143000"/>
          </a:xfrm>
        </p:spPr>
        <p:txBody>
          <a:bodyPr/>
          <a:lstStyle/>
          <a:p>
            <a:r>
              <a:rPr lang="zh-CN" altLang="en-US" b="1" smtClean="0">
                <a:ea typeface="黑体" pitchFamily="2" charset="-122"/>
              </a:rPr>
              <a:t>6.</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t>堆  管  理</a:t>
            </a:r>
          </a:p>
        </p:txBody>
      </p:sp>
      <p:sp>
        <p:nvSpPr>
          <p:cNvPr id="1617923"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6.</a:t>
            </a:r>
            <a:r>
              <a:rPr lang="en-US" altLang="zh-CN" b="1" smtClean="0"/>
              <a:t>5.2</a:t>
            </a:r>
            <a:r>
              <a:rPr lang="en-US" altLang="zh-CN" b="1" smtClean="0">
                <a:latin typeface="宋体" pitchFamily="2" charset="-122"/>
              </a:rPr>
              <a:t> </a:t>
            </a:r>
            <a:r>
              <a:rPr lang="zh-CN" altLang="en-US" b="1" smtClean="0"/>
              <a:t>计算机内存分层</a:t>
            </a:r>
          </a:p>
          <a:p>
            <a:pPr lvl="1" algn="just"/>
            <a:r>
              <a:rPr lang="zh-CN" altLang="en-US" b="1" smtClean="0"/>
              <a:t>现代计算机都设计成程序员不用关心内存子系统的细节就可以写出正确的程序</a:t>
            </a:r>
            <a:endParaRPr lang="zh-CN" altLang="en-US" smtClean="0"/>
          </a:p>
          <a:p>
            <a:pPr lvl="1" algn="just"/>
            <a:r>
              <a:rPr lang="zh-CN" altLang="en-US" b="1" smtClean="0"/>
              <a:t>程序的效率不仅取决于被执行的指令数，还取决于执行每条指令需要多长时间</a:t>
            </a:r>
          </a:p>
          <a:p>
            <a:pPr lvl="1" algn="just"/>
            <a:r>
              <a:rPr lang="zh-CN" altLang="en-US" b="1" smtClean="0"/>
              <a:t>执行一条指令的时间区别非常可观</a:t>
            </a:r>
            <a:endParaRPr lang="zh-CN" altLang="en-US" smtClean="0"/>
          </a:p>
          <a:p>
            <a:pPr lvl="1" algn="just"/>
            <a:r>
              <a:rPr lang="zh-CN" altLang="en-US" b="1" smtClean="0"/>
              <a:t>差异源于硬件技术的基本局限：构造不了大容量的高速存储器</a:t>
            </a:r>
          </a:p>
          <a:p>
            <a:pPr lvl="1" algn="just"/>
            <a:r>
              <a:rPr lang="zh-CN" altLang="en-US" b="1" smtClean="0"/>
              <a:t>数据以块（缓存行、页）为单位在相邻层次之间进行传送</a:t>
            </a:r>
            <a:endParaRPr lang="zh-CN" altLang="en-US" smtClean="0"/>
          </a:p>
          <a:p>
            <a:pPr lvl="1" algn="just"/>
            <a:r>
              <a:rPr lang="zh-CN" altLang="en-US" b="1" smtClean="0"/>
              <a:t>数据密集型程序可从恰当利用内存子系统中获益</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17923">
                                            <p:txEl>
                                              <p:pRg st="2" end="2"/>
                                            </p:txEl>
                                          </p:spTgt>
                                        </p:tgtEl>
                                        <p:attrNameLst>
                                          <p:attrName>style.visibility</p:attrName>
                                        </p:attrNameLst>
                                      </p:cBhvr>
                                      <p:to>
                                        <p:strVal val="visible"/>
                                      </p:to>
                                    </p:set>
                                    <p:animEffect transition="in" filter="box(in)">
                                      <p:cBhvr>
                                        <p:cTn id="7" dur="500"/>
                                        <p:tgtEl>
                                          <p:spTgt spid="16179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17923">
                                            <p:txEl>
                                              <p:pRg st="3" end="3"/>
                                            </p:txEl>
                                          </p:spTgt>
                                        </p:tgtEl>
                                        <p:attrNameLst>
                                          <p:attrName>style.visibility</p:attrName>
                                        </p:attrNameLst>
                                      </p:cBhvr>
                                      <p:to>
                                        <p:strVal val="visible"/>
                                      </p:to>
                                    </p:set>
                                    <p:animEffect transition="in" filter="box(in)">
                                      <p:cBhvr>
                                        <p:cTn id="12" dur="500"/>
                                        <p:tgtEl>
                                          <p:spTgt spid="161792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617923">
                                            <p:txEl>
                                              <p:pRg st="4" end="4"/>
                                            </p:txEl>
                                          </p:spTgt>
                                        </p:tgtEl>
                                        <p:attrNameLst>
                                          <p:attrName>style.visibility</p:attrName>
                                        </p:attrNameLst>
                                      </p:cBhvr>
                                      <p:to>
                                        <p:strVal val="visible"/>
                                      </p:to>
                                    </p:set>
                                    <p:animEffect transition="in" filter="box(in)">
                                      <p:cBhvr>
                                        <p:cTn id="15" dur="500"/>
                                        <p:tgtEl>
                                          <p:spTgt spid="161792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617923">
                                            <p:txEl>
                                              <p:pRg st="5" end="5"/>
                                            </p:txEl>
                                          </p:spTgt>
                                        </p:tgtEl>
                                        <p:attrNameLst>
                                          <p:attrName>style.visibility</p:attrName>
                                        </p:attrNameLst>
                                      </p:cBhvr>
                                      <p:to>
                                        <p:strVal val="visible"/>
                                      </p:to>
                                    </p:set>
                                    <p:animEffect transition="in" filter="box(in)">
                                      <p:cBhvr>
                                        <p:cTn id="18" dur="500"/>
                                        <p:tgtEl>
                                          <p:spTgt spid="1617923">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617923">
                                            <p:txEl>
                                              <p:pRg st="6" end="6"/>
                                            </p:txEl>
                                          </p:spTgt>
                                        </p:tgtEl>
                                        <p:attrNameLst>
                                          <p:attrName>style.visibility</p:attrName>
                                        </p:attrNameLst>
                                      </p:cBhvr>
                                      <p:to>
                                        <p:strVal val="visible"/>
                                      </p:to>
                                    </p:set>
                                    <p:animEffect transition="in" filter="box(in)">
                                      <p:cBhvr>
                                        <p:cTn id="21" dur="500"/>
                                        <p:tgtEl>
                                          <p:spTgt spid="1617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18578</TotalTime>
  <Words>7756</Words>
  <Application>Microsoft Office PowerPoint</Application>
  <PresentationFormat>全屏显示(4:3)</PresentationFormat>
  <Paragraphs>2501</Paragraphs>
  <Slides>149</Slides>
  <Notes>149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149</vt:i4>
      </vt:variant>
    </vt:vector>
  </HeadingPairs>
  <TitlesOfParts>
    <vt:vector size="156" baseType="lpstr">
      <vt:lpstr>Times New Roman</vt:lpstr>
      <vt:lpstr>宋体</vt:lpstr>
      <vt:lpstr>Arial</vt:lpstr>
      <vt:lpstr>Courier New</vt:lpstr>
      <vt:lpstr>黑体</vt:lpstr>
      <vt:lpstr>Symbol</vt:lpstr>
      <vt:lpstr>Office 主题​​</vt:lpstr>
      <vt:lpstr>第六章 运行时存储空间的组织和管理 </vt:lpstr>
      <vt:lpstr>第六章 运行时存储空间的组织和管理 </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6.1 局部存储分配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6.4 参 数 传 递</vt:lpstr>
      <vt:lpstr>6.4 参 数 传 递</vt:lpstr>
      <vt:lpstr>6.4 参 数 传 递</vt:lpstr>
      <vt:lpstr>6.4 参 数 传 递</vt:lpstr>
      <vt:lpstr>6.4 参 数 传 递</vt:lpstr>
      <vt:lpstr>6.4 参 数 传 递</vt:lpstr>
      <vt:lpstr>6.5 堆  管  理</vt:lpstr>
      <vt:lpstr>6.5 堆  管  理</vt:lpstr>
      <vt:lpstr>6.5 堆  管  理</vt:lpstr>
      <vt:lpstr>6.5 堆  管  理</vt:lpstr>
      <vt:lpstr>6.5 堆  管  理</vt:lpstr>
      <vt:lpstr>6.5 堆  管  理</vt:lpstr>
      <vt:lpstr>6.5 堆  管  理</vt:lpstr>
      <vt:lpstr>6.5 堆  管  理</vt:lpstr>
      <vt:lpstr>本  章  要  点</vt:lpstr>
      <vt:lpstr>例    题    1</vt:lpstr>
      <vt:lpstr>例    题    1</vt:lpstr>
      <vt:lpstr>例    题    1</vt:lpstr>
      <vt:lpstr>例    题    1</vt:lpstr>
      <vt:lpstr>例    题    1</vt:lpstr>
      <vt:lpstr>例    题    1</vt:lpstr>
      <vt:lpstr>例    题    1</vt:lpstr>
      <vt:lpstr>例    题    2</vt:lpstr>
      <vt:lpstr>例    题    2</vt:lpstr>
      <vt:lpstr>例    题    2</vt:lpstr>
      <vt:lpstr>例    题    2</vt:lpstr>
      <vt:lpstr>例    题    2</vt:lpstr>
      <vt:lpstr>例    题    2</vt:lpstr>
      <vt:lpstr>例    题    2</vt:lpstr>
      <vt:lpstr>例    题    2</vt:lpstr>
      <vt:lpstr>例    题    2</vt:lpstr>
      <vt:lpstr>例    题    2</vt:lpstr>
      <vt:lpstr>例    题    2</vt:lpstr>
      <vt:lpstr>例    题    2</vt:lpstr>
      <vt:lpstr>例    题    2</vt:lpstr>
      <vt:lpstr>例    题    2</vt:lpstr>
      <vt:lpstr>例    题    2</vt:lpstr>
      <vt:lpstr>例    题    3</vt:lpstr>
      <vt:lpstr>例    题    4</vt:lpstr>
      <vt:lpstr>例    题    4</vt:lpstr>
      <vt:lpstr>例    题    4</vt:lpstr>
      <vt:lpstr>例    题    4</vt:lpstr>
      <vt:lpstr>例    题    5</vt:lpstr>
      <vt:lpstr>例    题    5</vt:lpstr>
      <vt:lpstr>例    题    5</vt:lpstr>
      <vt:lpstr>例    题    5</vt:lpstr>
      <vt:lpstr>例    题    5</vt:lpstr>
      <vt:lpstr>例    题    5</vt:lpstr>
      <vt:lpstr>例    题    6</vt:lpstr>
      <vt:lpstr>例    题    6</vt:lpstr>
      <vt:lpstr>例    题    6</vt:lpstr>
      <vt:lpstr>例    题    7</vt:lpstr>
      <vt:lpstr>例    题    7</vt:lpstr>
      <vt:lpstr>例    题    7</vt:lpstr>
      <vt:lpstr>例    题    8</vt:lpstr>
      <vt:lpstr>例    题    8</vt:lpstr>
      <vt:lpstr>例    题    8</vt:lpstr>
      <vt:lpstr>例    题    8</vt:lpstr>
      <vt:lpstr>例    题    8</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832</cp:revision>
  <dcterms:created xsi:type="dcterms:W3CDTF">2000-08-08T16:59:41Z</dcterms:created>
  <dcterms:modified xsi:type="dcterms:W3CDTF">2014-02-28T03:18:21Z</dcterms:modified>
</cp:coreProperties>
</file>