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7"/>
  </p:notesMasterIdLst>
  <p:handoutMasterIdLst>
    <p:handoutMasterId r:id="rId68"/>
  </p:handoutMasterIdLst>
  <p:sldIdLst>
    <p:sldId id="366" r:id="rId2"/>
    <p:sldId id="260" r:id="rId3"/>
    <p:sldId id="428" r:id="rId4"/>
    <p:sldId id="429" r:id="rId5"/>
    <p:sldId id="427" r:id="rId6"/>
    <p:sldId id="367" r:id="rId7"/>
    <p:sldId id="368" r:id="rId8"/>
    <p:sldId id="369" r:id="rId9"/>
    <p:sldId id="371" r:id="rId10"/>
    <p:sldId id="370" r:id="rId11"/>
    <p:sldId id="372" r:id="rId12"/>
    <p:sldId id="373" r:id="rId13"/>
    <p:sldId id="375" r:id="rId14"/>
    <p:sldId id="376" r:id="rId15"/>
    <p:sldId id="377" r:id="rId16"/>
    <p:sldId id="378" r:id="rId17"/>
    <p:sldId id="439" r:id="rId18"/>
    <p:sldId id="438" r:id="rId19"/>
    <p:sldId id="382" r:id="rId20"/>
    <p:sldId id="383" r:id="rId21"/>
    <p:sldId id="411" r:id="rId22"/>
    <p:sldId id="384" r:id="rId23"/>
    <p:sldId id="386" r:id="rId24"/>
    <p:sldId id="441" r:id="rId25"/>
    <p:sldId id="385" r:id="rId26"/>
    <p:sldId id="387" r:id="rId27"/>
    <p:sldId id="388" r:id="rId28"/>
    <p:sldId id="389" r:id="rId29"/>
    <p:sldId id="442" r:id="rId30"/>
    <p:sldId id="392" r:id="rId31"/>
    <p:sldId id="413" r:id="rId32"/>
    <p:sldId id="415" r:id="rId33"/>
    <p:sldId id="417" r:id="rId34"/>
    <p:sldId id="401" r:id="rId35"/>
    <p:sldId id="402" r:id="rId36"/>
    <p:sldId id="403" r:id="rId37"/>
    <p:sldId id="436" r:id="rId38"/>
    <p:sldId id="437" r:id="rId39"/>
    <p:sldId id="404" r:id="rId40"/>
    <p:sldId id="405" r:id="rId41"/>
    <p:sldId id="406" r:id="rId42"/>
    <p:sldId id="430" r:id="rId43"/>
    <p:sldId id="431" r:id="rId44"/>
    <p:sldId id="432" r:id="rId45"/>
    <p:sldId id="433" r:id="rId46"/>
    <p:sldId id="434" r:id="rId47"/>
    <p:sldId id="435" r:id="rId48"/>
    <p:sldId id="408" r:id="rId49"/>
    <p:sldId id="418" r:id="rId50"/>
    <p:sldId id="409" r:id="rId51"/>
    <p:sldId id="419" r:id="rId52"/>
    <p:sldId id="410" r:id="rId53"/>
    <p:sldId id="421" r:id="rId54"/>
    <p:sldId id="374" r:id="rId55"/>
    <p:sldId id="394" r:id="rId56"/>
    <p:sldId id="395" r:id="rId57"/>
    <p:sldId id="398" r:id="rId58"/>
    <p:sldId id="420" r:id="rId59"/>
    <p:sldId id="399" r:id="rId60"/>
    <p:sldId id="400" r:id="rId61"/>
    <p:sldId id="422" r:id="rId62"/>
    <p:sldId id="423" r:id="rId63"/>
    <p:sldId id="424" r:id="rId64"/>
    <p:sldId id="426" r:id="rId65"/>
    <p:sldId id="365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CC66"/>
    <a:srgbClr val="CCCC00"/>
    <a:srgbClr val="CCFF66"/>
    <a:srgbClr val="33CC33"/>
    <a:srgbClr val="CC00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59" autoAdjust="0"/>
  </p:normalViewPr>
  <p:slideViewPr>
    <p:cSldViewPr>
      <p:cViewPr>
        <p:scale>
          <a:sx n="45" d="100"/>
          <a:sy n="45" d="100"/>
        </p:scale>
        <p:origin x="-2520" y="-9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200" b="0" i="1" smtClean="0">
                <a:latin typeface="Courier New" pitchFamily="49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200" b="0" i="1" smtClean="0">
                <a:latin typeface="Courier New" pitchFamily="49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200" b="0" i="1" smtClean="0">
                <a:latin typeface="Courier New" pitchFamily="49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200" b="0" i="1" smtClean="0">
                <a:latin typeface="Courier New" pitchFamily="49" charset="0"/>
                <a:ea typeface="宋体" charset="-122"/>
              </a:defRPr>
            </a:lvl1pPr>
          </a:lstStyle>
          <a:p>
            <a:pPr>
              <a:defRPr/>
            </a:pPr>
            <a:fld id="{DFD341E0-35D9-4E27-B3CA-BB01F8BD3B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59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24EB0688-643B-4313-9F7A-BCD756CE48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58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9AF5E82-8656-4C2A-9251-46B7D982EF6F}" type="slidenum">
              <a:rPr lang="zh-CN" altLang="en-US" sz="1200"/>
              <a:pPr/>
              <a:t>1</a:t>
            </a:fld>
            <a:endParaRPr lang="en-US" altLang="zh-CN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76435FC-EB63-4776-B8A5-B2B698B9CF7D}" type="slidenum">
              <a:rPr lang="zh-CN" altLang="en-US" sz="1200"/>
              <a:pPr/>
              <a:t>10</a:t>
            </a:fld>
            <a:endParaRPr lang="en-US" altLang="zh-CN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20F846B-FD6C-4173-ADD0-F0AC53D4DD03}" type="slidenum">
              <a:rPr lang="zh-CN" altLang="en-US" sz="1200"/>
              <a:pPr/>
              <a:t>11</a:t>
            </a:fld>
            <a:endParaRPr lang="en-US" altLang="zh-CN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63F503-C45E-42CF-9BA6-75386797E0B5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82AB630-29CE-4A35-A8E7-653F08E4D4C9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96C6417-EE11-4C3C-97F9-42A5E8C905B1}" type="slidenum">
              <a:rPr lang="zh-CN" altLang="en-US" sz="1200"/>
              <a:pPr/>
              <a:t>14</a:t>
            </a:fld>
            <a:endParaRPr lang="en-US" altLang="zh-CN" sz="120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16E7884-2494-4437-B314-F3E1F892D604}" type="slidenum">
              <a:rPr lang="zh-CN" altLang="en-US" sz="1200"/>
              <a:pPr/>
              <a:t>15</a:t>
            </a:fld>
            <a:endParaRPr lang="en-US" altLang="zh-CN" sz="120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8C32713-CE55-4BA7-A9C1-E215770BF2E9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A5B6E51-BED2-4020-AD92-AE659EAAFEE2}" type="slidenum">
              <a:rPr lang="zh-CN" altLang="en-US" sz="1200"/>
              <a:pPr/>
              <a:t>17</a:t>
            </a:fld>
            <a:endParaRPr lang="en-US" altLang="zh-CN" sz="120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56744D9-FB8F-43AA-8FE7-24DDD25E7EFA}" type="slidenum">
              <a:rPr lang="zh-CN" altLang="en-US" sz="1200"/>
              <a:pPr/>
              <a:t>18</a:t>
            </a:fld>
            <a:endParaRPr lang="en-US" altLang="zh-CN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CE2E113-7C8A-4FDD-98BA-05D437233455}" type="slidenum">
              <a:rPr lang="zh-CN" altLang="en-US" sz="1200"/>
              <a:pPr/>
              <a:t>19</a:t>
            </a:fld>
            <a:endParaRPr lang="en-US" altLang="zh-CN" sz="120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75A616D-A8C7-4192-B7C5-D7E7609B43AA}" type="slidenum">
              <a:rPr lang="zh-CN" altLang="en-US" sz="1200"/>
              <a:pPr/>
              <a:t>2</a:t>
            </a:fld>
            <a:endParaRPr lang="en-US" altLang="zh-CN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0B158D8-39E5-41E6-BCC2-DCB54960F0F8}" type="slidenum">
              <a:rPr lang="zh-CN" altLang="en-US" sz="1200"/>
              <a:pPr/>
              <a:t>20</a:t>
            </a:fld>
            <a:endParaRPr lang="en-US" altLang="zh-CN" sz="120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62E1FB-0EEA-45E9-B01B-D03A429712C7}" type="slidenum">
              <a:rPr lang="zh-CN" altLang="en-US" sz="1200"/>
              <a:pPr/>
              <a:t>21</a:t>
            </a:fld>
            <a:endParaRPr lang="en-US" altLang="zh-CN" sz="120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79D6A5C-7855-4633-BC99-A05AD84D2315}" type="slidenum">
              <a:rPr lang="zh-CN" altLang="en-US" sz="1200"/>
              <a:pPr/>
              <a:t>22</a:t>
            </a:fld>
            <a:endParaRPr lang="en-US" altLang="zh-CN" sz="120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80E8D0B-84EE-4B49-9FC0-18EC18596C35}" type="slidenum">
              <a:rPr lang="zh-CN" altLang="en-US" sz="1200"/>
              <a:pPr/>
              <a:t>23</a:t>
            </a:fld>
            <a:endParaRPr lang="en-US" altLang="zh-CN" sz="120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747E427-CE0C-4F78-BF71-3CD4272C4ABF}" type="slidenum">
              <a:rPr lang="zh-CN" altLang="en-US" sz="1200"/>
              <a:pPr algn="r"/>
              <a:t>24</a:t>
            </a:fld>
            <a:endParaRPr lang="en-US" altLang="zh-CN" sz="120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6B72D5E-08D7-45B3-AADF-49D7B2B4E9DB}" type="slidenum">
              <a:rPr lang="zh-CN" altLang="en-US" sz="1200"/>
              <a:pPr/>
              <a:t>25</a:t>
            </a:fld>
            <a:endParaRPr lang="en-US" altLang="zh-CN" sz="120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BB025A3-C4E7-4583-92B4-4ECF65DB0241}" type="slidenum">
              <a:rPr lang="zh-CN" altLang="en-US" sz="1200"/>
              <a:pPr/>
              <a:t>26</a:t>
            </a:fld>
            <a:endParaRPr lang="en-US" altLang="zh-CN" sz="120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E167D9-417E-49D3-9762-C6F6510C1122}" type="slidenum">
              <a:rPr lang="zh-CN" altLang="en-US" sz="1200"/>
              <a:pPr/>
              <a:t>27</a:t>
            </a:fld>
            <a:endParaRPr lang="en-US" altLang="zh-CN" sz="120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03209CD-FADD-422A-BDF2-24D083B07282}" type="slidenum">
              <a:rPr lang="zh-CN" altLang="en-US" sz="1200"/>
              <a:pPr/>
              <a:t>28</a:t>
            </a:fld>
            <a:endParaRPr lang="en-US" altLang="zh-CN" sz="120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C44A2DD-9133-412D-8F3B-EA34865611C8}" type="slidenum">
              <a:rPr lang="zh-CN" altLang="en-US" sz="1200"/>
              <a:pPr algn="r"/>
              <a:t>29</a:t>
            </a:fld>
            <a:endParaRPr lang="en-US" altLang="zh-CN" sz="1200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C0B395F-0BC6-424C-83A1-0F3235560F9A}" type="slidenum">
              <a:rPr lang="zh-CN" altLang="en-US" sz="1200"/>
              <a:pPr/>
              <a:t>3</a:t>
            </a:fld>
            <a:endParaRPr lang="en-US" altLang="zh-CN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AD4EF3B-CE34-483F-964B-BEC683E285FB}" type="slidenum">
              <a:rPr lang="zh-CN" altLang="en-US" sz="1200"/>
              <a:pPr/>
              <a:t>30</a:t>
            </a:fld>
            <a:endParaRPr lang="en-US" altLang="zh-CN" sz="120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929B5CA-B856-46FD-9F24-CBD696EBD972}" type="slidenum">
              <a:rPr lang="zh-CN" altLang="en-US" sz="1200"/>
              <a:pPr/>
              <a:t>31</a:t>
            </a:fld>
            <a:endParaRPr lang="en-US" altLang="zh-CN" sz="120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8D45B84-AE8C-4AA5-9709-9BD23F9B2BEA}" type="slidenum">
              <a:rPr lang="zh-CN" altLang="en-US" sz="1200"/>
              <a:pPr/>
              <a:t>32</a:t>
            </a:fld>
            <a:endParaRPr lang="en-US" altLang="zh-CN" sz="120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156B6E8-762F-456F-A49A-A28B133FE8A7}" type="slidenum">
              <a:rPr lang="zh-CN" altLang="en-US" sz="1200"/>
              <a:pPr/>
              <a:t>33</a:t>
            </a:fld>
            <a:endParaRPr lang="en-US" altLang="zh-CN" sz="120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8D2E367-64BA-4B9B-B03F-7F043E167BA4}" type="slidenum">
              <a:rPr lang="zh-CN" altLang="en-US" sz="1200"/>
              <a:pPr/>
              <a:t>34</a:t>
            </a:fld>
            <a:endParaRPr lang="en-US" altLang="zh-CN" sz="120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92EEA2D-2F4B-4A29-8C63-7B314B7D02AA}" type="slidenum">
              <a:rPr lang="zh-CN" altLang="en-US" sz="1200"/>
              <a:pPr/>
              <a:t>35</a:t>
            </a:fld>
            <a:endParaRPr lang="en-US" altLang="zh-CN" sz="120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E0FF496-8E00-47F4-AE4B-C8E9CBCE3705}" type="slidenum">
              <a:rPr lang="zh-CN" altLang="en-US" sz="1200"/>
              <a:pPr/>
              <a:t>36</a:t>
            </a:fld>
            <a:endParaRPr lang="en-US" altLang="zh-CN" sz="120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CCC5E1A-F7C2-4425-BDF8-FAAA81123669}" type="slidenum">
              <a:rPr lang="zh-CN" altLang="en-US" sz="1200"/>
              <a:pPr/>
              <a:t>37</a:t>
            </a:fld>
            <a:endParaRPr lang="en-US" altLang="zh-CN" sz="120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7C5F00C-76EF-446E-94C4-1C2E84857EFE}" type="slidenum">
              <a:rPr lang="zh-CN" altLang="en-US" sz="1200"/>
              <a:pPr/>
              <a:t>38</a:t>
            </a:fld>
            <a:endParaRPr lang="en-US" altLang="zh-CN" sz="120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5F1295F-6E4B-48E2-9BA8-809C4DED0FEA}" type="slidenum">
              <a:rPr lang="zh-CN" altLang="en-US" sz="1200"/>
              <a:pPr/>
              <a:t>39</a:t>
            </a:fld>
            <a:endParaRPr lang="en-US" altLang="zh-CN" sz="120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A81506C-84C6-456E-AE45-22E8078D06BB}" type="slidenum">
              <a:rPr lang="zh-CN" altLang="en-US" sz="1200"/>
              <a:pPr/>
              <a:t>4</a:t>
            </a:fld>
            <a:endParaRPr lang="en-US" altLang="zh-CN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488D5B5-3E84-4FF1-BAF5-6158CD47C8F6}" type="slidenum">
              <a:rPr lang="zh-CN" altLang="en-US" sz="1200"/>
              <a:pPr/>
              <a:t>40</a:t>
            </a:fld>
            <a:endParaRPr lang="en-US" altLang="zh-CN" sz="120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585AC88-14C2-48AE-8353-9CE9FDC6355C}" type="slidenum">
              <a:rPr lang="zh-CN" altLang="en-US" sz="1200"/>
              <a:pPr/>
              <a:t>41</a:t>
            </a:fld>
            <a:endParaRPr lang="en-US" altLang="zh-CN" sz="120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197FDEF-5683-44C1-8F46-5A22A9974A5C}" type="slidenum">
              <a:rPr lang="zh-CN" altLang="en-US" sz="1200"/>
              <a:pPr/>
              <a:t>42</a:t>
            </a:fld>
            <a:endParaRPr lang="en-US" altLang="zh-CN" sz="120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D6A2AAE-5840-4BA8-94C6-B38414380F9F}" type="slidenum">
              <a:rPr lang="zh-CN" altLang="en-US" sz="1200"/>
              <a:pPr/>
              <a:t>43</a:t>
            </a:fld>
            <a:endParaRPr lang="en-US" altLang="zh-CN" sz="120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AAA430D-F357-4911-BB0F-8BE885EBD108}" type="slidenum">
              <a:rPr lang="zh-CN" altLang="en-US" sz="1200"/>
              <a:pPr/>
              <a:t>44</a:t>
            </a:fld>
            <a:endParaRPr lang="en-US" altLang="zh-CN" sz="120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64EF08B-03AC-411B-94B6-28DA6DA95709}" type="slidenum">
              <a:rPr lang="zh-CN" altLang="en-US" sz="1200"/>
              <a:pPr/>
              <a:t>45</a:t>
            </a:fld>
            <a:endParaRPr lang="en-US" altLang="zh-CN" sz="120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EDD2686-BD23-4969-A82A-62A3E601C070}" type="slidenum">
              <a:rPr lang="zh-CN" altLang="en-US" sz="1200"/>
              <a:pPr/>
              <a:t>46</a:t>
            </a:fld>
            <a:endParaRPr lang="en-US" altLang="zh-CN" sz="120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BD089FC-7D62-4487-8921-816BCCB57803}" type="slidenum">
              <a:rPr lang="zh-CN" altLang="en-US" sz="1200"/>
              <a:pPr/>
              <a:t>47</a:t>
            </a:fld>
            <a:endParaRPr lang="en-US" altLang="zh-CN" sz="120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E7167F8-06E5-4E0A-96B2-2571689A19F2}" type="slidenum">
              <a:rPr lang="zh-CN" altLang="en-US" sz="1200"/>
              <a:pPr/>
              <a:t>48</a:t>
            </a:fld>
            <a:endParaRPr lang="en-US" altLang="zh-CN" sz="120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6B7FFDB-5AD5-4BA1-B773-501C358F89D5}" type="slidenum">
              <a:rPr lang="zh-CN" altLang="en-US" sz="1200"/>
              <a:pPr/>
              <a:t>49</a:t>
            </a:fld>
            <a:endParaRPr lang="en-US" altLang="zh-CN" sz="120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79BF638-E5E1-4D76-AA68-E495623E18E4}" type="slidenum">
              <a:rPr lang="zh-CN" altLang="en-US" sz="1200"/>
              <a:pPr/>
              <a:t>5</a:t>
            </a:fld>
            <a:endParaRPr lang="en-US" altLang="zh-CN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D96C93B-C886-4F71-9275-3AF206BDF70D}" type="slidenum">
              <a:rPr lang="zh-CN" altLang="en-US" sz="1200"/>
              <a:pPr/>
              <a:t>50</a:t>
            </a:fld>
            <a:endParaRPr lang="en-US" altLang="zh-CN" sz="120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DADDA1C-5281-437A-A147-D10824ECB82C}" type="slidenum">
              <a:rPr lang="zh-CN" altLang="en-US" sz="1200"/>
              <a:pPr/>
              <a:t>51</a:t>
            </a:fld>
            <a:endParaRPr lang="en-US" altLang="zh-CN" sz="120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0CE45C7-574E-47D0-99A5-38F869DFC1D3}" type="slidenum">
              <a:rPr lang="zh-CN" altLang="en-US" sz="1200"/>
              <a:pPr/>
              <a:t>52</a:t>
            </a:fld>
            <a:endParaRPr lang="en-US" altLang="zh-CN" sz="120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7D9C2FD-51F2-4BD7-B19A-4FE28AEEFE16}" type="slidenum">
              <a:rPr lang="zh-CN" altLang="en-US" sz="1200"/>
              <a:pPr/>
              <a:t>53</a:t>
            </a:fld>
            <a:endParaRPr lang="en-US" altLang="zh-CN" sz="120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FF1375F-74FA-4E6B-849C-5C3CDBB64386}" type="slidenum">
              <a:rPr lang="zh-CN" altLang="en-US" sz="1200"/>
              <a:pPr/>
              <a:t>54</a:t>
            </a:fld>
            <a:endParaRPr lang="en-US" altLang="zh-CN" sz="120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E1C68BC-1232-4C47-BFBC-9441CDBFA83D}" type="slidenum">
              <a:rPr lang="zh-CN" altLang="en-US" sz="1200"/>
              <a:pPr/>
              <a:t>55</a:t>
            </a:fld>
            <a:endParaRPr lang="en-US" altLang="zh-CN" sz="120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F7FC7EC-920B-4990-A22C-92C09B752AF3}" type="slidenum">
              <a:rPr lang="zh-CN" altLang="en-US" sz="1200"/>
              <a:pPr/>
              <a:t>56</a:t>
            </a:fld>
            <a:endParaRPr lang="en-US" altLang="zh-CN" sz="120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7A57B5-0BEF-4269-9A97-BACB887BE23A}" type="slidenum">
              <a:rPr lang="zh-CN" altLang="en-US" sz="1200"/>
              <a:pPr/>
              <a:t>57</a:t>
            </a:fld>
            <a:endParaRPr lang="en-US" altLang="zh-CN" sz="120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C7E5DC4-B63C-4BF8-945D-495D04C7C8CF}" type="slidenum">
              <a:rPr lang="zh-CN" altLang="en-US" sz="1200"/>
              <a:pPr/>
              <a:t>58</a:t>
            </a:fld>
            <a:endParaRPr lang="en-US" altLang="zh-CN" sz="120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0004864-0107-4D4E-9C30-446D4A07095D}" type="slidenum">
              <a:rPr lang="zh-CN" altLang="en-US" sz="1200"/>
              <a:pPr/>
              <a:t>59</a:t>
            </a:fld>
            <a:endParaRPr lang="en-US" altLang="zh-CN" sz="120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69060C8-1AEE-407F-918D-390A1796F403}" type="slidenum">
              <a:rPr lang="zh-CN" altLang="en-US" sz="1200"/>
              <a:pPr/>
              <a:t>6</a:t>
            </a:fld>
            <a:endParaRPr lang="en-US" altLang="zh-CN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0F52594-3E78-4F23-A23C-E8CBA286ECB7}" type="slidenum">
              <a:rPr lang="zh-CN" altLang="en-US" sz="1200"/>
              <a:pPr/>
              <a:t>60</a:t>
            </a:fld>
            <a:endParaRPr lang="en-US" altLang="zh-CN" sz="120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1394FBB-EACC-494D-AFEA-DF0D460A7108}" type="slidenum">
              <a:rPr lang="zh-CN" altLang="en-US" sz="1200"/>
              <a:pPr/>
              <a:t>61</a:t>
            </a:fld>
            <a:endParaRPr lang="en-US" altLang="zh-CN" sz="120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E3E6652-690F-4974-B956-5AF877001D92}" type="slidenum">
              <a:rPr lang="zh-CN" altLang="en-US" sz="1200"/>
              <a:pPr/>
              <a:t>62</a:t>
            </a:fld>
            <a:endParaRPr lang="en-US" altLang="zh-CN" sz="120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C0A58C4-B213-451F-865A-F708C1B6A398}" type="slidenum">
              <a:rPr lang="zh-CN" altLang="en-US" sz="1200"/>
              <a:pPr/>
              <a:t>63</a:t>
            </a:fld>
            <a:endParaRPr lang="en-US" altLang="zh-CN" sz="120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1B6B7D1-FC84-41A6-A6E2-FD793DD3E60B}" type="slidenum">
              <a:rPr lang="zh-CN" altLang="en-US" sz="1200"/>
              <a:pPr/>
              <a:t>64</a:t>
            </a:fld>
            <a:endParaRPr lang="en-US" altLang="zh-CN" sz="120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54C89D7-FBA0-49D8-8184-9ED21B4BCA56}" type="slidenum">
              <a:rPr lang="zh-CN" altLang="en-US" sz="1200"/>
              <a:pPr/>
              <a:t>65</a:t>
            </a:fld>
            <a:endParaRPr lang="en-US" altLang="zh-CN" sz="1200"/>
          </a:p>
        </p:txBody>
      </p:sp>
      <p:sp>
        <p:nvSpPr>
          <p:cNvPr id="13312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41C42AE-88EF-4883-9A0E-462CAA25E12B}" type="slidenum">
              <a:rPr lang="zh-CN" altLang="en-US" sz="1200"/>
              <a:pPr/>
              <a:t>7</a:t>
            </a:fld>
            <a:endParaRPr lang="en-US" altLang="zh-CN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D0C8198-AA35-4E92-9026-148A4FBD37CE}" type="slidenum">
              <a:rPr lang="zh-CN" altLang="en-US" sz="1200"/>
              <a:pPr/>
              <a:t>8</a:t>
            </a:fld>
            <a:endParaRPr lang="en-US" altLang="zh-CN" sz="1200"/>
          </a:p>
        </p:txBody>
      </p:sp>
      <p:sp>
        <p:nvSpPr>
          <p:cNvPr id="7577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48B96D8-9819-45B1-9EA9-DE3E2A400D84}" type="slidenum">
              <a:rPr lang="zh-CN" altLang="en-US" sz="1200"/>
              <a:pPr/>
              <a:t>9</a:t>
            </a:fld>
            <a:endParaRPr lang="en-US" altLang="zh-CN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D854-7FD7-4A29-8493-0EBEA8464896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9A9B-D6FB-4102-98B5-3110298BF66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34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1DC266-802D-493D-89F2-560829CBFE08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DE26F-D295-4AD1-81A8-7FD54DEDE0D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8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F2713-0377-4C35-9837-365B08E7A997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8FF96-B937-42AC-A4CE-915FEB104AE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5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94EF1-14BF-4C84-A4AC-2970FFA7AC99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6BF0A-436C-47E6-8267-995D47E968B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6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5E621D-842F-42A6-923E-931BD31CF2B8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4AC8A-E224-4885-89C6-6DE0525E7B8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3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F01DF-5553-43E8-9E89-1FFBD7AAC023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B2983-286E-4E36-8B7D-6D4E6F9E4F7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9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6A841F-3984-4435-8F50-7D48AC2C1D12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5CD7-B0E8-44D9-A330-9CF3C789FE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10CF05-C6DE-4B95-A3A7-3290FDB85E0F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D8B8-7AAF-465E-8192-10B5A8AD4FA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8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4A453B-A302-4E2A-AC24-8DDF9B2024BC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3E9FD-8B1F-4152-B61F-368EBC2A12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55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9B6A88-02AE-495C-B94D-BBB744BAADFF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9E505-7441-4E35-81F9-541E06D503D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38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D7FB6-B682-4EC2-9ECD-25962CE702E3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40742-84E9-4C8B-B209-2890417EB4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1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DA6505-0D61-4636-8201-E193DFDA00B5}" type="datetime1">
              <a:rPr lang="zh-CN" altLang="en-US" smtClean="0"/>
              <a:pPr>
                <a:defRPr/>
              </a:pPr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AA5A98-75BC-42A0-901B-7CCFE10FB4C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3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第八章  代  码  生  成 </a:t>
            </a:r>
          </a:p>
        </p:txBody>
      </p:sp>
      <p:sp>
        <p:nvSpPr>
          <p:cNvPr id="122880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endParaRPr lang="zh-CN" altLang="en-US" b="1" smtClean="0"/>
          </a:p>
          <a:p>
            <a:pPr>
              <a:buFontTx/>
              <a:buNone/>
            </a:pPr>
            <a:endParaRPr lang="zh-CN" altLang="en-US" b="1" smtClean="0"/>
          </a:p>
          <a:p>
            <a:pPr>
              <a:buFontTx/>
              <a:buNone/>
            </a:pPr>
            <a:endParaRPr lang="zh-CN" altLang="en-US" b="1" smtClean="0"/>
          </a:p>
          <a:p>
            <a:pPr>
              <a:buFontTx/>
              <a:buNone/>
            </a:pPr>
            <a:endParaRPr lang="zh-CN" altLang="en-US" b="1" smtClean="0"/>
          </a:p>
          <a:p>
            <a:pPr>
              <a:buFontTx/>
              <a:buNone/>
            </a:pPr>
            <a:r>
              <a:rPr lang="zh-CN" altLang="en-US" b="1" smtClean="0"/>
              <a:t>本章内容</a:t>
            </a:r>
          </a:p>
          <a:p>
            <a:r>
              <a:rPr lang="zh-CN" altLang="en-US" b="1" smtClean="0">
                <a:latin typeface="宋体" pitchFamily="2" charset="-122"/>
              </a:rPr>
              <a:t>一个简单的代码生成算法</a:t>
            </a:r>
            <a:endParaRPr lang="zh-CN" altLang="en-US" b="1" smtClean="0"/>
          </a:p>
          <a:p>
            <a:r>
              <a:rPr lang="zh-CN" altLang="en-US" b="1" smtClean="0">
                <a:latin typeface="宋体" pitchFamily="2" charset="-122"/>
              </a:rPr>
              <a:t>涉及存储管理，指令选择，寄存器分配和计算次序选择</a:t>
            </a:r>
            <a:r>
              <a:rPr lang="zh-CN" altLang="en-US" b="1" smtClean="0"/>
              <a:t>等基本问题</a:t>
            </a:r>
          </a:p>
        </p:txBody>
      </p:sp>
      <p:grpSp>
        <p:nvGrpSpPr>
          <p:cNvPr id="2052" name="Group 32"/>
          <p:cNvGrpSpPr>
            <a:grpSpLocks/>
          </p:cNvGrpSpPr>
          <p:nvPr/>
        </p:nvGrpSpPr>
        <p:grpSpPr bwMode="auto">
          <a:xfrm>
            <a:off x="179388" y="1844675"/>
            <a:ext cx="8424862" cy="1371600"/>
            <a:chOff x="113" y="1162"/>
            <a:chExt cx="5307" cy="864"/>
          </a:xfrm>
        </p:grpSpPr>
        <p:sp>
          <p:nvSpPr>
            <p:cNvPr id="2053" name="Rectangle 17"/>
            <p:cNvSpPr>
              <a:spLocks noChangeArrowheads="1"/>
            </p:cNvSpPr>
            <p:nvPr/>
          </p:nvSpPr>
          <p:spPr bwMode="auto">
            <a:xfrm>
              <a:off x="1070" y="1162"/>
              <a:ext cx="608" cy="85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 anchor="ctr"/>
            <a:lstStyle/>
            <a:p>
              <a:pPr algn="ctr"/>
              <a:r>
                <a:rPr lang="zh-CN" altLang="en-US" sz="2800"/>
                <a:t>前端</a:t>
              </a:r>
            </a:p>
          </p:txBody>
        </p:sp>
        <p:sp>
          <p:nvSpPr>
            <p:cNvPr id="2054" name="Rectangle 18"/>
            <p:cNvSpPr>
              <a:spLocks noChangeArrowheads="1"/>
            </p:cNvSpPr>
            <p:nvPr/>
          </p:nvSpPr>
          <p:spPr bwMode="auto">
            <a:xfrm>
              <a:off x="2448" y="1176"/>
              <a:ext cx="710" cy="8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46800" rIns="18000" bIns="10800"/>
            <a:lstStyle/>
            <a:p>
              <a:pPr algn="ctr"/>
              <a:r>
                <a:rPr lang="zh-CN" altLang="en-US" sz="2800"/>
                <a:t>代 码</a:t>
              </a:r>
            </a:p>
            <a:p>
              <a:pPr algn="just"/>
              <a:r>
                <a:rPr lang="zh-CN" altLang="en-US" sz="2800"/>
                <a:t> 优 化</a:t>
              </a:r>
            </a:p>
            <a:p>
              <a:pPr algn="just"/>
              <a:r>
                <a:rPr lang="zh-CN" altLang="en-US" sz="2800"/>
                <a:t> 器</a:t>
              </a:r>
            </a:p>
          </p:txBody>
        </p:sp>
        <p:sp>
          <p:nvSpPr>
            <p:cNvPr id="2055" name="Line 19"/>
            <p:cNvSpPr>
              <a:spLocks noChangeShapeType="1"/>
            </p:cNvSpPr>
            <p:nvPr/>
          </p:nvSpPr>
          <p:spPr bwMode="auto">
            <a:xfrm>
              <a:off x="3156" y="1600"/>
              <a:ext cx="7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Rectangle 20"/>
            <p:cNvSpPr>
              <a:spLocks noChangeArrowheads="1"/>
            </p:cNvSpPr>
            <p:nvPr/>
          </p:nvSpPr>
          <p:spPr bwMode="auto">
            <a:xfrm>
              <a:off x="3278" y="1306"/>
              <a:ext cx="700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/>
              <a:r>
                <a:rPr lang="zh-CN" altLang="en-US" sz="2800"/>
                <a:t>中间</a:t>
              </a:r>
            </a:p>
            <a:p>
              <a:pPr algn="just"/>
              <a:r>
                <a:rPr lang="zh-CN" altLang="en-US" sz="2800"/>
                <a:t>代码</a:t>
              </a:r>
            </a:p>
          </p:txBody>
        </p:sp>
        <p:sp>
          <p:nvSpPr>
            <p:cNvPr id="2057" name="Rectangle 21"/>
            <p:cNvSpPr>
              <a:spLocks noChangeArrowheads="1"/>
            </p:cNvSpPr>
            <p:nvPr/>
          </p:nvSpPr>
          <p:spPr bwMode="auto">
            <a:xfrm>
              <a:off x="113" y="1434"/>
              <a:ext cx="76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/>
              <a:r>
                <a:rPr lang="zh-CN" altLang="en-US" sz="2800"/>
                <a:t>源程序</a:t>
              </a:r>
            </a:p>
          </p:txBody>
        </p:sp>
        <p:sp>
          <p:nvSpPr>
            <p:cNvPr id="2058" name="Line 22"/>
            <p:cNvSpPr>
              <a:spLocks noChangeShapeType="1"/>
            </p:cNvSpPr>
            <p:nvPr/>
          </p:nvSpPr>
          <p:spPr bwMode="auto">
            <a:xfrm>
              <a:off x="830" y="1594"/>
              <a:ext cx="2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Rectangle 24"/>
            <p:cNvSpPr>
              <a:spLocks noChangeArrowheads="1"/>
            </p:cNvSpPr>
            <p:nvPr/>
          </p:nvSpPr>
          <p:spPr bwMode="auto">
            <a:xfrm>
              <a:off x="3917" y="1176"/>
              <a:ext cx="609" cy="8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46800" rIns="18000" bIns="10800" anchor="ctr"/>
            <a:lstStyle/>
            <a:p>
              <a:pPr algn="just"/>
              <a:r>
                <a:rPr lang="zh-CN" altLang="en-US" sz="2800"/>
                <a:t>代码</a:t>
              </a:r>
            </a:p>
            <a:p>
              <a:pPr algn="just"/>
              <a:r>
                <a:rPr lang="zh-CN" altLang="en-US" sz="2800"/>
                <a:t>生成</a:t>
              </a:r>
            </a:p>
            <a:p>
              <a:pPr algn="just"/>
              <a:r>
                <a:rPr lang="zh-CN" altLang="en-US" sz="2800"/>
                <a:t>器</a:t>
              </a:r>
            </a:p>
          </p:txBody>
        </p:sp>
        <p:sp>
          <p:nvSpPr>
            <p:cNvPr id="2060" name="Line 25"/>
            <p:cNvSpPr>
              <a:spLocks noChangeShapeType="1"/>
            </p:cNvSpPr>
            <p:nvPr/>
          </p:nvSpPr>
          <p:spPr bwMode="auto">
            <a:xfrm>
              <a:off x="4513" y="1594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Line 26"/>
            <p:cNvSpPr>
              <a:spLocks noChangeShapeType="1"/>
            </p:cNvSpPr>
            <p:nvPr/>
          </p:nvSpPr>
          <p:spPr bwMode="auto">
            <a:xfrm>
              <a:off x="1699" y="1565"/>
              <a:ext cx="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Rectangle 27"/>
            <p:cNvSpPr>
              <a:spLocks noChangeArrowheads="1"/>
            </p:cNvSpPr>
            <p:nvPr/>
          </p:nvSpPr>
          <p:spPr bwMode="auto">
            <a:xfrm>
              <a:off x="1790" y="1264"/>
              <a:ext cx="700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/>
              <a:r>
                <a:rPr lang="zh-CN" altLang="en-US" sz="2800"/>
                <a:t>中间</a:t>
              </a:r>
            </a:p>
            <a:p>
              <a:pPr algn="just"/>
              <a:r>
                <a:rPr lang="zh-CN" altLang="en-US" sz="2800"/>
                <a:t>代码</a:t>
              </a:r>
            </a:p>
          </p:txBody>
        </p:sp>
        <p:sp>
          <p:nvSpPr>
            <p:cNvPr id="2063" name="Rectangle 28"/>
            <p:cNvSpPr>
              <a:spLocks noChangeArrowheads="1"/>
            </p:cNvSpPr>
            <p:nvPr/>
          </p:nvSpPr>
          <p:spPr bwMode="auto">
            <a:xfrm>
              <a:off x="4876" y="1298"/>
              <a:ext cx="5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/>
              <a:r>
                <a:rPr lang="zh-CN" altLang="en-US" sz="2800"/>
                <a:t>目标</a:t>
              </a:r>
            </a:p>
            <a:p>
              <a:pPr algn="just"/>
              <a:r>
                <a:rPr lang="zh-CN" altLang="en-US" sz="2800"/>
                <a:t>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8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语句序列</a:t>
            </a:r>
            <a:r>
              <a:rPr lang="zh-CN" altLang="en-US" b="1" smtClean="0"/>
              <a:t> 	</a:t>
            </a:r>
            <a:r>
              <a:rPr lang="en-US" altLang="zh-CN" b="1" smtClean="0">
                <a:solidFill>
                  <a:srgbClr val="00FF00"/>
                </a:solidFill>
              </a:rPr>
              <a:t>a</a:t>
            </a:r>
            <a:r>
              <a:rPr lang="en-US" altLang="zh-CN" b="1" smtClean="0"/>
              <a:t> = b + 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			d = </a:t>
            </a:r>
            <a:r>
              <a:rPr lang="en-US" altLang="zh-CN" b="1" smtClean="0">
                <a:solidFill>
                  <a:srgbClr val="00FF00"/>
                </a:solidFill>
              </a:rPr>
              <a:t>a</a:t>
            </a:r>
            <a:r>
              <a:rPr lang="en-US" altLang="zh-CN" b="1" smtClean="0"/>
              <a:t> + 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smtClean="0"/>
              <a:t>的代码如下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 	b,	R0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ADD		c,	R0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R0,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a,	R0	</a:t>
            </a:r>
            <a:r>
              <a:rPr lang="zh-CN" altLang="en-US" b="1" smtClean="0"/>
              <a:t>－－ </a:t>
            </a:r>
            <a:r>
              <a:rPr lang="zh-CN" altLang="en-US" b="1" smtClean="0">
                <a:latin typeface="宋体" pitchFamily="2" charset="-122"/>
              </a:rPr>
              <a:t>多余的指令</a:t>
            </a:r>
            <a:endParaRPr lang="en-US" altLang="zh-CN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ADD		e,	R0	</a:t>
            </a:r>
            <a:r>
              <a:rPr lang="zh-CN" altLang="en-US" b="1" smtClean="0"/>
              <a:t>－－ 若</a:t>
            </a:r>
            <a:r>
              <a:rPr lang="en-US" altLang="zh-CN" b="1" smtClean="0"/>
              <a:t>a</a:t>
            </a:r>
            <a:r>
              <a:rPr lang="zh-CN" altLang="en-US" b="1" smtClean="0">
                <a:latin typeface="宋体" pitchFamily="2" charset="-122"/>
              </a:rPr>
              <a:t>不再使用，</a:t>
            </a:r>
            <a:endParaRPr lang="en-US" altLang="zh-CN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R0,	d	</a:t>
            </a:r>
            <a:r>
              <a:rPr lang="zh-CN" altLang="en-US" b="1" smtClean="0"/>
              <a:t>－－ </a:t>
            </a:r>
            <a:r>
              <a:rPr lang="zh-CN" altLang="en-US" b="1" smtClean="0">
                <a:latin typeface="宋体" pitchFamily="2" charset="-122"/>
              </a:rPr>
              <a:t>第三条指</a:t>
            </a:r>
            <a:r>
              <a:rPr lang="zh-CN" altLang="en-US" b="1" smtClean="0"/>
              <a:t>令</a:t>
            </a:r>
            <a:r>
              <a:rPr lang="zh-CN" altLang="en-US" b="1" smtClean="0">
                <a:latin typeface="宋体" pitchFamily="2" charset="-122"/>
              </a:rPr>
              <a:t>也</a:t>
            </a:r>
            <a:r>
              <a:rPr lang="zh-CN" altLang="en-US" b="1" smtClean="0"/>
              <a:t>多余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="1" smtClean="0"/>
              <a:t>8.1.3 </a:t>
            </a:r>
            <a:r>
              <a:rPr lang="zh-CN" altLang="en-US" b="1" smtClean="0"/>
              <a:t>寄存器分配</a:t>
            </a:r>
          </a:p>
          <a:p>
            <a:pPr>
              <a:buFontTx/>
              <a:buNone/>
            </a:pPr>
            <a:r>
              <a:rPr lang="zh-CN" altLang="en-US" b="1" smtClean="0"/>
              <a:t>	运算对象处于寄存器和处于内存相比，指令要短一些，执行也快一些</a:t>
            </a:r>
          </a:p>
          <a:p>
            <a:pPr>
              <a:buFontTx/>
              <a:buNone/>
            </a:pPr>
            <a:endParaRPr lang="en-US" altLang="zh-CN" b="1" smtClean="0"/>
          </a:p>
          <a:p>
            <a:r>
              <a:rPr lang="zh-CN" altLang="en-US" b="1" smtClean="0"/>
              <a:t>寄存器分配</a:t>
            </a:r>
          </a:p>
          <a:p>
            <a:pPr>
              <a:buFontTx/>
              <a:buNone/>
            </a:pPr>
            <a:r>
              <a:rPr lang="zh-CN" altLang="en-US" b="1" smtClean="0"/>
              <a:t>	</a:t>
            </a:r>
            <a:r>
              <a:rPr lang="zh-CN" altLang="en-US" b="1" smtClean="0">
                <a:latin typeface="宋体" pitchFamily="2" charset="-122"/>
              </a:rPr>
              <a:t>选择驻留在寄存器中的一组变量</a:t>
            </a:r>
            <a:endParaRPr lang="zh-CN" altLang="en-US" b="1" smtClean="0"/>
          </a:p>
          <a:p>
            <a:r>
              <a:rPr lang="zh-CN" altLang="en-US" b="1" smtClean="0"/>
              <a:t>寄存器指派</a:t>
            </a:r>
          </a:p>
          <a:p>
            <a:pPr>
              <a:buFontTx/>
              <a:buNone/>
            </a:pPr>
            <a:r>
              <a:rPr lang="en-US" altLang="zh-CN" b="1" smtClean="0"/>
              <a:t>	</a:t>
            </a:r>
            <a:r>
              <a:rPr lang="zh-CN" altLang="en-US" b="1" smtClean="0">
                <a:latin typeface="宋体" pitchFamily="2" charset="-122"/>
              </a:rPr>
              <a:t>挑选变量要驻留的具体寄存器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="1" smtClean="0"/>
              <a:t>8.1.4 </a:t>
            </a:r>
            <a:r>
              <a:rPr lang="zh-CN" altLang="en-US" b="1" smtClean="0"/>
              <a:t>计算次序的选择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程序中计算的执行次序会影响目标代码的执行效率</a:t>
            </a:r>
          </a:p>
          <a:p>
            <a:r>
              <a:rPr lang="zh-CN" altLang="en-US" b="1" smtClean="0">
                <a:latin typeface="宋体" pitchFamily="2" charset="-122"/>
              </a:rPr>
              <a:t>例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  对表达式的计算而言，一种计算次序可能会比其它次序需要较少的寄存器来保存中间结果（见后面例题</a:t>
            </a:r>
            <a:r>
              <a:rPr lang="en-US" altLang="zh-CN" b="1" smtClean="0"/>
              <a:t>3</a:t>
            </a:r>
            <a:r>
              <a:rPr lang="zh-CN" altLang="en-US" b="1" smtClean="0">
                <a:latin typeface="宋体" pitchFamily="2" charset="-122"/>
              </a:rPr>
              <a:t>）</a:t>
            </a:r>
          </a:p>
          <a:p>
            <a:r>
              <a:rPr lang="zh-CN" altLang="en-US" b="1" smtClean="0"/>
              <a:t>选择最佳计算次序是一个</a:t>
            </a:r>
            <a:r>
              <a:rPr lang="en-US" altLang="zh-CN" b="1" smtClean="0"/>
              <a:t>NP</a:t>
            </a:r>
            <a:r>
              <a:rPr lang="zh-CN" altLang="en-US" b="1" smtClean="0"/>
              <a:t>完全问题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目  标  机  器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="1" smtClean="0"/>
              <a:t>8.2.1 </a:t>
            </a:r>
            <a:r>
              <a:rPr lang="zh-CN" altLang="en-US" b="1" smtClean="0"/>
              <a:t>目标机器的指令系统</a:t>
            </a:r>
          </a:p>
          <a:p>
            <a:r>
              <a:rPr lang="zh-CN" altLang="en-US" b="1" smtClean="0">
                <a:latin typeface="宋体" pitchFamily="2" charset="-122"/>
              </a:rPr>
              <a:t>选择可作为几种微机代表的寄存器机器</a:t>
            </a:r>
            <a:endParaRPr lang="zh-CN" altLang="en-US" b="1" smtClean="0"/>
          </a:p>
          <a:p>
            <a:r>
              <a:rPr lang="zh-CN" altLang="en-US" b="1" smtClean="0">
                <a:latin typeface="宋体" pitchFamily="2" charset="-122"/>
              </a:rPr>
              <a:t>四个字节组成一个字，有</a:t>
            </a:r>
            <a:r>
              <a:rPr lang="en-US" altLang="zh-CN" b="1" i="1" smtClean="0"/>
              <a:t>n</a:t>
            </a:r>
            <a:r>
              <a:rPr lang="zh-CN" altLang="en-US" b="1" smtClean="0">
                <a:latin typeface="宋体" pitchFamily="2" charset="-122"/>
              </a:rPr>
              <a:t>个通用寄存器</a:t>
            </a:r>
            <a:r>
              <a:rPr lang="en-US" altLang="zh-CN" b="1" smtClean="0"/>
              <a:t>R0</a:t>
            </a:r>
            <a:r>
              <a:rPr lang="en-US" altLang="zh-CN" b="1" smtClean="0">
                <a:latin typeface="宋体" pitchFamily="2" charset="-122"/>
              </a:rPr>
              <a:t>,</a:t>
            </a:r>
            <a:r>
              <a:rPr lang="en-US" altLang="zh-CN" b="1" smtClean="0"/>
              <a:t>R1, …</a:t>
            </a:r>
            <a:r>
              <a:rPr lang="en-US" altLang="zh-CN" b="1" smtClean="0">
                <a:latin typeface="宋体" pitchFamily="2" charset="-122"/>
              </a:rPr>
              <a:t>,</a:t>
            </a:r>
            <a:r>
              <a:rPr lang="en-US" altLang="zh-CN" b="1" smtClean="0"/>
              <a:t>Rn-1</a:t>
            </a:r>
          </a:p>
          <a:p>
            <a:r>
              <a:rPr lang="zh-CN" altLang="en-US" b="1" smtClean="0">
                <a:latin typeface="宋体" pitchFamily="2" charset="-122"/>
              </a:rPr>
              <a:t>二地址指令：</a:t>
            </a:r>
            <a:r>
              <a:rPr lang="zh-CN" altLang="en-US" b="1" smtClean="0"/>
              <a:t> </a:t>
            </a:r>
            <a:r>
              <a:rPr lang="en-US" altLang="zh-CN" b="1" smtClean="0"/>
              <a:t>op    </a:t>
            </a:r>
            <a:r>
              <a:rPr lang="zh-CN" altLang="en-US" b="1" smtClean="0">
                <a:latin typeface="宋体" pitchFamily="2" charset="-122"/>
              </a:rPr>
              <a:t>源，目的</a:t>
            </a:r>
            <a:endParaRPr lang="zh-CN" altLang="en-US" b="1" smtClean="0"/>
          </a:p>
          <a:p>
            <a:pPr algn="just">
              <a:buFontTx/>
              <a:buNone/>
            </a:pPr>
            <a:r>
              <a:rPr lang="en-US" altLang="zh-CN" b="1" smtClean="0"/>
              <a:t>		MOV	{</a:t>
            </a:r>
            <a:r>
              <a:rPr lang="zh-CN" altLang="en-US" b="1" smtClean="0"/>
              <a:t>源传到目的}</a:t>
            </a:r>
          </a:p>
          <a:p>
            <a:pPr algn="just">
              <a:buFontTx/>
              <a:buNone/>
            </a:pPr>
            <a:r>
              <a:rPr lang="en-US" altLang="zh-CN" b="1" smtClean="0"/>
              <a:t>		ADD		{</a:t>
            </a:r>
            <a:r>
              <a:rPr lang="zh-CN" altLang="en-US" b="1" smtClean="0"/>
              <a:t>源加到目的}</a:t>
            </a:r>
          </a:p>
          <a:p>
            <a:pPr algn="just">
              <a:buFontTx/>
              <a:buNone/>
            </a:pPr>
            <a:r>
              <a:rPr lang="en-US" altLang="zh-CN" b="1" smtClean="0"/>
              <a:t>		SUB		{</a:t>
            </a:r>
            <a:r>
              <a:rPr lang="zh-CN" altLang="en-US" b="1" smtClean="0">
                <a:latin typeface="宋体" pitchFamily="2" charset="-122"/>
              </a:rPr>
              <a:t>目的减去源</a:t>
            </a:r>
            <a:r>
              <a:rPr lang="zh-CN" altLang="en-US" b="1" smtClean="0"/>
              <a:t>} 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目  标  机  器 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26063"/>
          </a:xfrm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地址模式和它们的汇编语言形式及附加代价</a:t>
            </a:r>
            <a:endParaRPr lang="zh-CN" altLang="en-US" b="1" smtClean="0"/>
          </a:p>
          <a:p>
            <a:pPr>
              <a:buFontTx/>
              <a:buNone/>
            </a:pPr>
            <a:r>
              <a:rPr lang="zh-CN" altLang="en-US" b="1" smtClean="0"/>
              <a:t>模式		    形式	地址		            附加代价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b="1" smtClean="0"/>
              <a:t>绝对地址	    </a:t>
            </a:r>
            <a:r>
              <a:rPr lang="en-US" altLang="zh-CN" b="1" smtClean="0"/>
              <a:t>M		 M 			                1</a:t>
            </a:r>
          </a:p>
          <a:p>
            <a:pPr>
              <a:buFontTx/>
              <a:buNone/>
            </a:pPr>
            <a:r>
              <a:rPr lang="zh-CN" altLang="en-US" b="1" smtClean="0"/>
              <a:t>寄存器	    </a:t>
            </a:r>
            <a:r>
              <a:rPr lang="en-US" altLang="zh-CN" b="1" smtClean="0"/>
              <a:t>R		 R			                0</a:t>
            </a:r>
          </a:p>
          <a:p>
            <a:pPr>
              <a:buFontTx/>
              <a:buNone/>
            </a:pPr>
            <a:r>
              <a:rPr lang="zh-CN" altLang="en-US" b="1" smtClean="0"/>
              <a:t>变址		    </a:t>
            </a:r>
            <a:r>
              <a:rPr lang="en-US" altLang="zh-CN" b="1" i="1" smtClean="0"/>
              <a:t>c</a:t>
            </a:r>
            <a:r>
              <a:rPr lang="en-US" altLang="zh-CN" b="1" smtClean="0"/>
              <a:t>(R)	</a:t>
            </a:r>
            <a:r>
              <a:rPr lang="en-US" altLang="zh-CN" b="1" i="1" smtClean="0"/>
              <a:t>c</a:t>
            </a:r>
            <a:r>
              <a:rPr lang="en-US" altLang="zh-CN" b="1" smtClean="0"/>
              <a:t> + 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(R)	                1</a:t>
            </a:r>
          </a:p>
          <a:p>
            <a:pPr>
              <a:buFontTx/>
              <a:buNone/>
            </a:pPr>
            <a:r>
              <a:rPr lang="zh-CN" altLang="en-US" b="1" smtClean="0"/>
              <a:t>间接寄存器 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R		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(R)	                0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间接变址</a:t>
            </a:r>
            <a:r>
              <a:rPr lang="zh-CN" altLang="en-US" b="1" smtClean="0"/>
              <a:t>	   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i="1" smtClean="0"/>
              <a:t>c</a:t>
            </a:r>
            <a:r>
              <a:rPr lang="en-US" altLang="zh-CN" b="1" smtClean="0"/>
              <a:t>(R)	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</a:t>
            </a:r>
            <a:r>
              <a:rPr lang="en-US" altLang="zh-CN" b="1" i="1" smtClean="0"/>
              <a:t>c</a:t>
            </a:r>
            <a:r>
              <a:rPr lang="en-US" altLang="zh-CN" b="1" smtClean="0"/>
              <a:t> + 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</a:t>
            </a:r>
            <a:r>
              <a:rPr lang="en-US" altLang="zh-CN" b="1" i="1" smtClean="0"/>
              <a:t>R</a:t>
            </a:r>
            <a:r>
              <a:rPr lang="en-US" altLang="zh-CN" b="1" smtClean="0"/>
              <a:t>))  1 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zh-CN" altLang="en-US" b="1" smtClean="0">
                <a:solidFill>
                  <a:srgbClr val="00FF00"/>
                </a:solidFill>
                <a:latin typeface="宋体" pitchFamily="2" charset="-122"/>
              </a:rPr>
              <a:t>直接量</a:t>
            </a:r>
            <a:r>
              <a:rPr lang="zh-CN" altLang="en-US" b="1" smtClean="0">
                <a:solidFill>
                  <a:srgbClr val="00FF00"/>
                </a:solidFill>
              </a:rPr>
              <a:t>	    #</a:t>
            </a:r>
            <a:r>
              <a:rPr lang="en-US" altLang="zh-CN" b="1" i="1" smtClean="0">
                <a:solidFill>
                  <a:srgbClr val="00FF00"/>
                </a:solidFill>
              </a:rPr>
              <a:t>c		c				        </a:t>
            </a:r>
            <a:r>
              <a:rPr lang="en-US" altLang="zh-CN" b="1" smtClean="0">
                <a:solidFill>
                  <a:srgbClr val="00FF00"/>
                </a:solidFill>
              </a:rPr>
              <a:t>1</a:t>
            </a:r>
            <a:r>
              <a:rPr lang="en-US" altLang="zh-CN" b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目  标  机  器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709025" cy="5038725"/>
          </a:xfrm>
          <a:noFill/>
        </p:spPr>
        <p:txBody>
          <a:bodyPr/>
          <a:lstStyle/>
          <a:p>
            <a:r>
              <a:rPr lang="zh-CN" altLang="en-US" b="1" smtClean="0"/>
              <a:t>例	指令实例</a:t>
            </a:r>
          </a:p>
          <a:p>
            <a:pPr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MOV	R0,		M</a:t>
            </a:r>
          </a:p>
          <a:p>
            <a:pPr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MOV	4(R0),	M</a:t>
            </a:r>
          </a:p>
          <a:p>
            <a:pPr lvl="1">
              <a:buFontTx/>
              <a:buNone/>
            </a:pPr>
            <a:r>
              <a:rPr lang="en-US" altLang="zh-CN" b="1" smtClean="0"/>
              <a:t>		4(R0)</a:t>
            </a:r>
            <a:r>
              <a:rPr lang="zh-CN" altLang="en-US" b="1" smtClean="0"/>
              <a:t>的值：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(4 + 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(R0)) </a:t>
            </a:r>
          </a:p>
          <a:p>
            <a:pPr>
              <a:buFontTx/>
              <a:buNone/>
            </a:pPr>
            <a:r>
              <a:rPr lang="en-US" altLang="zh-CN" b="1" smtClean="0"/>
              <a:t>	MOV	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4(R0),	M</a:t>
            </a:r>
          </a:p>
          <a:p>
            <a:pPr lvl="1">
              <a:buFontTx/>
              <a:buNone/>
            </a:pPr>
            <a:r>
              <a:rPr lang="en-US" altLang="zh-CN" b="1" smtClean="0">
                <a:sym typeface="Symbol" pitchFamily="18" charset="2"/>
              </a:rPr>
              <a:t>		</a:t>
            </a:r>
            <a:r>
              <a:rPr lang="en-US" altLang="zh-CN" b="1" smtClean="0"/>
              <a:t>4(R0)</a:t>
            </a:r>
            <a:r>
              <a:rPr lang="zh-CN" altLang="en-US" b="1" smtClean="0"/>
              <a:t>的值：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(4 + 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(R0)))</a:t>
            </a:r>
          </a:p>
          <a:p>
            <a:pPr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MOV	#1,		R0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目  标  机  器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>
                <a:ea typeface="黑体" pitchFamily="2" charset="-122"/>
              </a:rPr>
              <a:t>8.2.2 </a:t>
            </a:r>
            <a:r>
              <a:rPr lang="zh-CN" altLang="en-US" b="1" smtClean="0"/>
              <a:t>指令的代价</a:t>
            </a:r>
          </a:p>
          <a:p>
            <a:r>
              <a:rPr lang="zh-CN" altLang="en-US" b="1" smtClean="0">
                <a:latin typeface="宋体" pitchFamily="2" charset="-122"/>
              </a:rPr>
              <a:t>指令代价简化为</a:t>
            </a:r>
          </a:p>
          <a:p>
            <a:pPr>
              <a:buFontTx/>
              <a:buNone/>
            </a:pPr>
            <a:r>
              <a:rPr lang="en-US" altLang="zh-CN" b="1" smtClean="0"/>
              <a:t>		1</a:t>
            </a:r>
            <a:r>
              <a:rPr lang="en-US" altLang="zh-CN" b="1" smtClean="0">
                <a:latin typeface="宋体" pitchFamily="2" charset="-122"/>
              </a:rPr>
              <a:t> + </a:t>
            </a:r>
            <a:r>
              <a:rPr lang="zh-CN" altLang="en-US" b="1" smtClean="0">
                <a:latin typeface="宋体" pitchFamily="2" charset="-122"/>
              </a:rPr>
              <a:t>指令的源和目的地址模式的附加代价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目  标  机  器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26063"/>
          </a:xfrm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地址模式和它们的汇编语言形式及附加代价</a:t>
            </a:r>
            <a:endParaRPr lang="zh-CN" altLang="en-US" b="1" smtClean="0"/>
          </a:p>
          <a:p>
            <a:pPr>
              <a:buFontTx/>
              <a:buNone/>
            </a:pPr>
            <a:r>
              <a:rPr lang="zh-CN" altLang="en-US" b="1" smtClean="0"/>
              <a:t>模式		    形式	地址		            附加代价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b="1" smtClean="0"/>
              <a:t>绝对地址	    </a:t>
            </a:r>
            <a:r>
              <a:rPr lang="en-US" altLang="zh-CN" b="1" smtClean="0"/>
              <a:t>M		 M 			                1</a:t>
            </a:r>
          </a:p>
          <a:p>
            <a:pPr>
              <a:buFontTx/>
              <a:buNone/>
            </a:pPr>
            <a:r>
              <a:rPr lang="zh-CN" altLang="en-US" b="1" smtClean="0"/>
              <a:t>寄存器	    </a:t>
            </a:r>
            <a:r>
              <a:rPr lang="en-US" altLang="zh-CN" b="1" smtClean="0"/>
              <a:t>R		 R			                0</a:t>
            </a:r>
          </a:p>
          <a:p>
            <a:pPr>
              <a:buFontTx/>
              <a:buNone/>
            </a:pPr>
            <a:r>
              <a:rPr lang="zh-CN" altLang="en-US" b="1" smtClean="0"/>
              <a:t>变址		    </a:t>
            </a:r>
            <a:r>
              <a:rPr lang="en-US" altLang="zh-CN" b="1" i="1" smtClean="0"/>
              <a:t>c</a:t>
            </a:r>
            <a:r>
              <a:rPr lang="en-US" altLang="zh-CN" b="1" smtClean="0"/>
              <a:t>(R)	</a:t>
            </a:r>
            <a:r>
              <a:rPr lang="en-US" altLang="zh-CN" b="1" i="1" smtClean="0"/>
              <a:t>c</a:t>
            </a:r>
            <a:r>
              <a:rPr lang="en-US" altLang="zh-CN" b="1" smtClean="0"/>
              <a:t> + 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(R)	                1</a:t>
            </a:r>
          </a:p>
          <a:p>
            <a:pPr>
              <a:buFontTx/>
              <a:buNone/>
            </a:pPr>
            <a:r>
              <a:rPr lang="zh-CN" altLang="en-US" b="1" smtClean="0"/>
              <a:t>间接寄存器 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R		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(R)	                0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间接变址</a:t>
            </a:r>
            <a:r>
              <a:rPr lang="zh-CN" altLang="en-US" b="1" smtClean="0"/>
              <a:t>	   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i="1" smtClean="0"/>
              <a:t>c</a:t>
            </a:r>
            <a:r>
              <a:rPr lang="en-US" altLang="zh-CN" b="1" smtClean="0"/>
              <a:t>(R)	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</a:t>
            </a:r>
            <a:r>
              <a:rPr lang="en-US" altLang="zh-CN" b="1" i="1" smtClean="0"/>
              <a:t>c</a:t>
            </a:r>
            <a:r>
              <a:rPr lang="en-US" altLang="zh-CN" b="1" smtClean="0"/>
              <a:t> + </a:t>
            </a:r>
            <a:r>
              <a:rPr lang="en-US" altLang="zh-CN" b="1" i="1" smtClean="0"/>
              <a:t>contents</a:t>
            </a:r>
            <a:r>
              <a:rPr lang="en-US" altLang="zh-CN" b="1" smtClean="0"/>
              <a:t>(</a:t>
            </a:r>
            <a:r>
              <a:rPr lang="en-US" altLang="zh-CN" b="1" i="1" smtClean="0"/>
              <a:t>R</a:t>
            </a:r>
            <a:r>
              <a:rPr lang="en-US" altLang="zh-CN" b="1" smtClean="0"/>
              <a:t>))  1 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zh-CN" altLang="en-US" b="1" smtClean="0">
                <a:solidFill>
                  <a:srgbClr val="00FF00"/>
                </a:solidFill>
                <a:latin typeface="宋体" pitchFamily="2" charset="-122"/>
              </a:rPr>
              <a:t>直接量</a:t>
            </a:r>
            <a:r>
              <a:rPr lang="zh-CN" altLang="en-US" b="1" smtClean="0">
                <a:solidFill>
                  <a:srgbClr val="00FF00"/>
                </a:solidFill>
              </a:rPr>
              <a:t>	    #</a:t>
            </a:r>
            <a:r>
              <a:rPr lang="en-US" altLang="zh-CN" b="1" i="1" smtClean="0">
                <a:solidFill>
                  <a:srgbClr val="00FF00"/>
                </a:solidFill>
              </a:rPr>
              <a:t>c		c				        </a:t>
            </a:r>
            <a:r>
              <a:rPr lang="en-US" altLang="zh-CN" b="1" smtClean="0">
                <a:solidFill>
                  <a:srgbClr val="00FF00"/>
                </a:solidFill>
              </a:rPr>
              <a:t>1</a:t>
            </a:r>
            <a:r>
              <a:rPr lang="en-US" altLang="zh-CN" b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目  标  机  器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>
                <a:ea typeface="黑体" pitchFamily="2" charset="-122"/>
              </a:rPr>
              <a:t>8.2.2 </a:t>
            </a:r>
            <a:r>
              <a:rPr lang="zh-CN" altLang="en-US" b="1" smtClean="0"/>
              <a:t>指令的代价</a:t>
            </a:r>
          </a:p>
          <a:p>
            <a:r>
              <a:rPr lang="zh-CN" altLang="en-US" b="1" smtClean="0">
                <a:latin typeface="宋体" pitchFamily="2" charset="-122"/>
              </a:rPr>
              <a:t>指令代价简化为</a:t>
            </a:r>
          </a:p>
          <a:p>
            <a:pPr>
              <a:buFontTx/>
              <a:buNone/>
            </a:pPr>
            <a:r>
              <a:rPr lang="en-US" altLang="zh-CN" b="1" smtClean="0"/>
              <a:t>		1</a:t>
            </a:r>
            <a:r>
              <a:rPr lang="en-US" altLang="zh-CN" b="1" smtClean="0">
                <a:latin typeface="宋体" pitchFamily="2" charset="-122"/>
              </a:rPr>
              <a:t> + </a:t>
            </a:r>
            <a:r>
              <a:rPr lang="zh-CN" altLang="en-US" b="1" smtClean="0">
                <a:latin typeface="宋体" pitchFamily="2" charset="-122"/>
              </a:rPr>
              <a:t>指令的源和目的地址模式的附加代价</a:t>
            </a:r>
            <a:endParaRPr lang="zh-CN" altLang="en-US" b="1" smtClean="0"/>
          </a:p>
          <a:p>
            <a:pPr>
              <a:buFontTx/>
              <a:buNone/>
            </a:pPr>
            <a:r>
              <a:rPr lang="zh-CN" altLang="en-US" b="1" smtClean="0"/>
              <a:t>		指令				代价</a:t>
            </a:r>
          </a:p>
          <a:p>
            <a:pPr>
              <a:buFontTx/>
              <a:buNone/>
            </a:pPr>
            <a:r>
              <a:rPr lang="zh-CN" altLang="en-US" b="1" smtClean="0"/>
              <a:t>		</a:t>
            </a:r>
            <a:r>
              <a:rPr lang="en-US" altLang="zh-CN" b="1" smtClean="0"/>
              <a:t>MOV R0</a:t>
            </a:r>
            <a:r>
              <a:rPr lang="en-US" altLang="zh-CN" b="1" smtClean="0">
                <a:latin typeface="宋体" pitchFamily="2" charset="-122"/>
              </a:rPr>
              <a:t>，</a:t>
            </a:r>
            <a:r>
              <a:rPr lang="en-US" altLang="zh-CN" b="1" smtClean="0"/>
              <a:t>R1		1</a:t>
            </a:r>
          </a:p>
          <a:p>
            <a:pPr>
              <a:buFontTx/>
              <a:buNone/>
            </a:pPr>
            <a:r>
              <a:rPr lang="zh-CN" altLang="en-US" b="1" smtClean="0"/>
              <a:t>		</a:t>
            </a:r>
            <a:r>
              <a:rPr lang="en-US" altLang="zh-CN" b="1" smtClean="0"/>
              <a:t>MOV R5</a:t>
            </a:r>
            <a:r>
              <a:rPr lang="en-US" altLang="zh-CN" b="1" smtClean="0">
                <a:latin typeface="宋体" pitchFamily="2" charset="-122"/>
              </a:rPr>
              <a:t>，</a:t>
            </a:r>
            <a:r>
              <a:rPr lang="en-US" altLang="zh-CN" b="1" smtClean="0"/>
              <a:t>M 		</a:t>
            </a:r>
            <a:r>
              <a:rPr lang="zh-CN" altLang="en-US" b="1" smtClean="0"/>
              <a:t>2</a:t>
            </a:r>
          </a:p>
          <a:p>
            <a:pPr>
              <a:buFontTx/>
              <a:buNone/>
            </a:pPr>
            <a:r>
              <a:rPr lang="zh-CN" altLang="en-US" b="1" smtClean="0"/>
              <a:t>		</a:t>
            </a:r>
            <a:r>
              <a:rPr lang="en-US" altLang="zh-CN" b="1" smtClean="0"/>
              <a:t>ADD #1</a:t>
            </a:r>
            <a:r>
              <a:rPr lang="en-US" altLang="zh-CN" b="1" smtClean="0">
                <a:latin typeface="宋体" pitchFamily="2" charset="-122"/>
              </a:rPr>
              <a:t>，	 </a:t>
            </a:r>
            <a:r>
              <a:rPr lang="en-US" altLang="zh-CN" b="1" smtClean="0"/>
              <a:t>R3		2</a:t>
            </a:r>
          </a:p>
          <a:p>
            <a:pPr>
              <a:buFontTx/>
              <a:buNone/>
            </a:pPr>
            <a:r>
              <a:rPr lang="zh-CN" altLang="en-US" b="1" smtClean="0"/>
              <a:t>		</a:t>
            </a:r>
            <a:r>
              <a:rPr lang="en-US" altLang="zh-CN" b="1" smtClean="0"/>
              <a:t>SUB 4(R0),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12(R1) 	3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目  标  机  器 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r>
              <a:rPr lang="zh-CN" altLang="en-US" b="1" smtClean="0"/>
              <a:t>例	</a:t>
            </a:r>
            <a:r>
              <a:rPr lang="en-US" altLang="zh-CN" b="1" smtClean="0"/>
              <a:t>a = b + c，  a、b</a:t>
            </a:r>
            <a:r>
              <a:rPr lang="zh-CN" altLang="en-US" b="1" smtClean="0"/>
              <a:t>和</a:t>
            </a:r>
            <a:r>
              <a:rPr lang="en-US" altLang="zh-CN" b="1" smtClean="0"/>
              <a:t>c</a:t>
            </a:r>
            <a:r>
              <a:rPr lang="zh-CN" altLang="en-US" b="1" smtClean="0"/>
              <a:t>都静态分配内存单元</a:t>
            </a:r>
          </a:p>
          <a:p>
            <a:pPr>
              <a:buFontTx/>
              <a:buNone/>
            </a:pPr>
            <a:r>
              <a:rPr lang="en-US" altLang="zh-CN" b="1" smtClean="0"/>
              <a:t>	</a:t>
            </a:r>
            <a:r>
              <a:rPr lang="en-US" altLang="zh-CN" b="1" smtClean="0">
                <a:latin typeface="宋体" pitchFamily="2" charset="-122"/>
                <a:cs typeface="Times New Roman" pitchFamily="18" charset="0"/>
              </a:rPr>
              <a:t>-</a:t>
            </a:r>
            <a:r>
              <a:rPr lang="en-US" altLang="zh-CN" b="1" smtClean="0">
                <a:cs typeface="Times New Roman" pitchFamily="18" charset="0"/>
              </a:rPr>
              <a:t> </a:t>
            </a:r>
            <a:r>
              <a:rPr lang="zh-CN" altLang="en-US" b="1" smtClean="0">
                <a:cs typeface="Times New Roman" pitchFamily="18" charset="0"/>
              </a:rPr>
              <a:t>可生成</a:t>
            </a:r>
            <a:endParaRPr lang="en-US" altLang="en-US" b="1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smtClean="0"/>
              <a:t>		MOV b, R0</a:t>
            </a:r>
          </a:p>
          <a:p>
            <a:pPr>
              <a:buFontTx/>
              <a:buNone/>
            </a:pPr>
            <a:r>
              <a:rPr lang="en-US" altLang="zh-CN" b="1" smtClean="0"/>
              <a:t>		ADD c, R0		</a:t>
            </a:r>
            <a:r>
              <a:rPr lang="zh-CN" altLang="en-US" b="1" smtClean="0"/>
              <a:t>代价= 6</a:t>
            </a:r>
          </a:p>
          <a:p>
            <a:pPr>
              <a:buFontTx/>
              <a:buNone/>
            </a:pPr>
            <a:r>
              <a:rPr lang="en-US" altLang="zh-CN" b="1" smtClean="0"/>
              <a:t>		MOV R0, a</a:t>
            </a:r>
          </a:p>
          <a:p>
            <a:pPr>
              <a:buFontTx/>
              <a:buNone/>
            </a:pPr>
            <a:r>
              <a:rPr lang="zh-CN" altLang="en-US" b="1" smtClean="0"/>
              <a:t>	 </a:t>
            </a:r>
            <a:r>
              <a:rPr lang="en-US" altLang="zh-CN" b="1" smtClean="0">
                <a:latin typeface="宋体" pitchFamily="2" charset="-122"/>
                <a:cs typeface="Times New Roman" pitchFamily="18" charset="0"/>
              </a:rPr>
              <a:t>-</a:t>
            </a:r>
            <a:r>
              <a:rPr lang="en-US" altLang="zh-CN" b="1" smtClean="0">
                <a:cs typeface="Times New Roman" pitchFamily="18" charset="0"/>
              </a:rPr>
              <a:t> </a:t>
            </a:r>
            <a:r>
              <a:rPr lang="zh-CN" altLang="en-US" b="1" smtClean="0">
                <a:cs typeface="Times New Roman" pitchFamily="18" charset="0"/>
              </a:rPr>
              <a:t>也可生成</a:t>
            </a:r>
            <a:endParaRPr lang="zh-CN" altLang="en-US" b="1" smtClean="0"/>
          </a:p>
          <a:p>
            <a:pPr algn="just">
              <a:buFontTx/>
              <a:buNone/>
            </a:pPr>
            <a:r>
              <a:rPr lang="en-US" altLang="zh-CN" b="1" smtClean="0"/>
              <a:t>		MOV b, a</a:t>
            </a:r>
          </a:p>
          <a:p>
            <a:pPr>
              <a:buFontTx/>
              <a:buNone/>
            </a:pPr>
            <a:r>
              <a:rPr lang="en-US" altLang="zh-CN" b="1" smtClean="0"/>
              <a:t>		ADD c, a			</a:t>
            </a:r>
            <a:r>
              <a:rPr lang="zh-CN" altLang="en-US" b="1" smtClean="0">
                <a:latin typeface="宋体" pitchFamily="2" charset="-122"/>
              </a:rPr>
              <a:t>代价</a:t>
            </a:r>
            <a:r>
              <a:rPr lang="zh-CN" altLang="en-US" b="1" smtClean="0"/>
              <a:t>=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8.1.1</a:t>
            </a:r>
            <a:r>
              <a:rPr lang="zh-CN" altLang="en-US" b="1" smtClean="0">
                <a:latin typeface="宋体" pitchFamily="2" charset="-122"/>
              </a:rPr>
              <a:t> </a:t>
            </a:r>
            <a:r>
              <a:rPr lang="zh-CN" altLang="en-US" b="1" smtClean="0"/>
              <a:t>目标程序</a:t>
            </a:r>
            <a:endParaRPr lang="zh-CN" altLang="en-US" b="1" smtClean="0">
              <a:latin typeface="宋体" pitchFamily="2" charset="-122"/>
            </a:endParaRPr>
          </a:p>
          <a:p>
            <a:r>
              <a:rPr lang="zh-CN" altLang="en-US" b="1" smtClean="0">
                <a:latin typeface="宋体" pitchFamily="2" charset="-122"/>
              </a:rPr>
              <a:t>绝对机器语言程序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目标程序将装入到内存的固定地方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粗略地说，相当于现在的可执行目标模块（第</a:t>
            </a:r>
            <a:r>
              <a:rPr lang="en-US" altLang="zh-CN" b="1" smtClean="0"/>
              <a:t>11</a:t>
            </a:r>
            <a:r>
              <a:rPr lang="zh-CN" altLang="en-US" b="1" smtClean="0">
                <a:latin typeface="宋体" pitchFamily="2" charset="-122"/>
              </a:rPr>
              <a:t>章介绍）</a:t>
            </a:r>
          </a:p>
          <a:p>
            <a:r>
              <a:rPr lang="zh-CN" altLang="en-US" b="1" smtClean="0">
                <a:latin typeface="宋体" pitchFamily="2" charset="-122"/>
              </a:rPr>
              <a:t>可重定位目标模块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代码中含重定位信息，以适应重定位要求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目  标  机  器 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26063"/>
          </a:xfrm>
          <a:noFill/>
        </p:spPr>
        <p:txBody>
          <a:bodyPr/>
          <a:lstStyle/>
          <a:p>
            <a:r>
              <a:rPr lang="zh-CN" altLang="en-US" b="1" smtClean="0"/>
              <a:t>例	</a:t>
            </a:r>
            <a:r>
              <a:rPr lang="en-US" altLang="zh-CN" b="1" smtClean="0"/>
              <a:t>a = b + c，  a、b</a:t>
            </a:r>
            <a:r>
              <a:rPr lang="zh-CN" altLang="en-US" b="1" smtClean="0"/>
              <a:t>和</a:t>
            </a:r>
            <a:r>
              <a:rPr lang="en-US" altLang="zh-CN" b="1" smtClean="0"/>
              <a:t>c</a:t>
            </a:r>
            <a:r>
              <a:rPr lang="zh-CN" altLang="en-US" b="1" smtClean="0"/>
              <a:t>都静态分配内存单元</a:t>
            </a:r>
          </a:p>
          <a:p>
            <a:pPr>
              <a:buFontTx/>
              <a:buNone/>
            </a:pPr>
            <a:r>
              <a:rPr lang="en-US" altLang="zh-CN" b="1" smtClean="0">
                <a:latin typeface="宋体" pitchFamily="2" charset="-122"/>
              </a:rPr>
              <a:t>	- </a:t>
            </a:r>
            <a:r>
              <a:rPr lang="zh-CN" altLang="en-US" b="1" smtClean="0">
                <a:latin typeface="宋体" pitchFamily="2" charset="-122"/>
              </a:rPr>
              <a:t>若</a:t>
            </a:r>
            <a:r>
              <a:rPr lang="en-US" altLang="zh-CN" b="1" smtClean="0"/>
              <a:t>R0</a:t>
            </a:r>
            <a:r>
              <a:rPr lang="en-US" altLang="zh-CN" b="1" smtClean="0">
                <a:latin typeface="宋体" pitchFamily="2" charset="-122"/>
              </a:rPr>
              <a:t>，</a:t>
            </a:r>
            <a:r>
              <a:rPr lang="en-US" altLang="zh-CN" b="1" smtClean="0"/>
              <a:t>R1</a:t>
            </a:r>
            <a:r>
              <a:rPr lang="zh-CN" altLang="en-US" b="1" smtClean="0">
                <a:latin typeface="宋体" pitchFamily="2" charset="-122"/>
              </a:rPr>
              <a:t>和</a:t>
            </a:r>
            <a:r>
              <a:rPr lang="en-US" altLang="zh-CN" b="1" smtClean="0"/>
              <a:t>R2</a:t>
            </a:r>
            <a:r>
              <a:rPr lang="zh-CN" altLang="en-US" b="1" smtClean="0">
                <a:latin typeface="宋体" pitchFamily="2" charset="-122"/>
              </a:rPr>
              <a:t>分别含</a:t>
            </a:r>
            <a:r>
              <a:rPr lang="en-US" altLang="zh-CN" b="1" smtClean="0"/>
              <a:t>a</a:t>
            </a:r>
            <a:r>
              <a:rPr lang="en-US" altLang="zh-CN" b="1" smtClean="0">
                <a:latin typeface="宋体" pitchFamily="2" charset="-122"/>
              </a:rPr>
              <a:t>，</a:t>
            </a:r>
            <a:r>
              <a:rPr lang="en-US" altLang="zh-CN" b="1" smtClean="0"/>
              <a:t>b</a:t>
            </a:r>
            <a:r>
              <a:rPr lang="zh-CN" altLang="en-US" b="1" smtClean="0">
                <a:latin typeface="宋体" pitchFamily="2" charset="-122"/>
              </a:rPr>
              <a:t>和</a:t>
            </a:r>
            <a:r>
              <a:rPr lang="en-US" altLang="zh-CN" b="1" smtClean="0"/>
              <a:t>c</a:t>
            </a:r>
            <a:r>
              <a:rPr lang="zh-CN" altLang="en-US" b="1" smtClean="0">
                <a:latin typeface="宋体" pitchFamily="2" charset="-122"/>
              </a:rPr>
              <a:t>的地址，则可生成</a:t>
            </a:r>
            <a:endParaRPr lang="en-US" altLang="zh-CN" b="1" smtClean="0"/>
          </a:p>
          <a:p>
            <a:pPr>
              <a:buFontTx/>
              <a:buNone/>
            </a:pPr>
            <a:r>
              <a:rPr lang="en-US" altLang="zh-CN" b="1" smtClean="0"/>
              <a:t>		MOV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R1,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R0</a:t>
            </a:r>
          </a:p>
          <a:p>
            <a:pPr>
              <a:buFontTx/>
              <a:buNone/>
            </a:pPr>
            <a:r>
              <a:rPr lang="en-US" altLang="zh-CN" b="1" smtClean="0"/>
              <a:t>		ADD 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R2,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R0		</a:t>
            </a:r>
            <a:r>
              <a:rPr lang="zh-CN" altLang="en-US" b="1" smtClean="0">
                <a:latin typeface="宋体" pitchFamily="2" charset="-122"/>
              </a:rPr>
              <a:t>代价</a:t>
            </a:r>
            <a:r>
              <a:rPr lang="zh-CN" altLang="en-US" b="1" smtClean="0"/>
              <a:t>= 2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</a:t>
            </a:r>
            <a:r>
              <a:rPr lang="en-US" altLang="zh-CN" b="1" smtClean="0">
                <a:latin typeface="宋体" pitchFamily="2" charset="-122"/>
              </a:rPr>
              <a:t>- </a:t>
            </a:r>
            <a:r>
              <a:rPr lang="zh-CN" altLang="en-US" b="1" smtClean="0">
                <a:latin typeface="宋体" pitchFamily="2" charset="-122"/>
              </a:rPr>
              <a:t>若</a:t>
            </a:r>
            <a:r>
              <a:rPr lang="en-US" altLang="zh-CN" b="1" smtClean="0"/>
              <a:t>R1</a:t>
            </a:r>
            <a:r>
              <a:rPr lang="zh-CN" altLang="en-US" b="1" smtClean="0">
                <a:latin typeface="宋体" pitchFamily="2" charset="-122"/>
              </a:rPr>
              <a:t>和</a:t>
            </a:r>
            <a:r>
              <a:rPr lang="en-US" altLang="zh-CN" b="1" smtClean="0"/>
              <a:t>R2</a:t>
            </a:r>
            <a:r>
              <a:rPr lang="zh-CN" altLang="en-US" b="1" smtClean="0">
                <a:latin typeface="宋体" pitchFamily="2" charset="-122"/>
              </a:rPr>
              <a:t>分别含</a:t>
            </a:r>
            <a:r>
              <a:rPr lang="en-US" altLang="zh-CN" b="1" smtClean="0"/>
              <a:t>b</a:t>
            </a:r>
            <a:r>
              <a:rPr lang="zh-CN" altLang="en-US" b="1" smtClean="0">
                <a:latin typeface="宋体" pitchFamily="2" charset="-122"/>
              </a:rPr>
              <a:t>和</a:t>
            </a:r>
            <a:r>
              <a:rPr lang="en-US" altLang="zh-CN" b="1" smtClean="0"/>
              <a:t>c</a:t>
            </a:r>
            <a:r>
              <a:rPr lang="zh-CN" altLang="en-US" b="1" smtClean="0">
                <a:latin typeface="宋体" pitchFamily="2" charset="-122"/>
              </a:rPr>
              <a:t>的值，并且</a:t>
            </a:r>
            <a:r>
              <a:rPr lang="en-US" altLang="zh-CN" b="1" smtClean="0"/>
              <a:t>b</a:t>
            </a:r>
            <a:r>
              <a:rPr lang="zh-CN" altLang="en-US" b="1" smtClean="0">
                <a:latin typeface="宋体" pitchFamily="2" charset="-122"/>
              </a:rPr>
              <a:t>的值在这个赋值后不再需要，则可生成</a:t>
            </a:r>
            <a:endParaRPr lang="zh-CN" altLang="en-US" b="1" smtClean="0"/>
          </a:p>
          <a:p>
            <a:pPr>
              <a:buFontTx/>
              <a:buNone/>
            </a:pPr>
            <a:r>
              <a:rPr lang="en-US" altLang="zh-CN" b="1" smtClean="0"/>
              <a:t>		ADD R2, R1</a:t>
            </a:r>
          </a:p>
          <a:p>
            <a:pPr>
              <a:buFontTx/>
              <a:buNone/>
            </a:pPr>
            <a:r>
              <a:rPr lang="en-US" altLang="zh-CN" b="1" smtClean="0"/>
              <a:t>		MOV R1, a			</a:t>
            </a:r>
            <a:r>
              <a:rPr lang="zh-CN" altLang="en-US" b="1" smtClean="0">
                <a:latin typeface="宋体" pitchFamily="2" charset="-122"/>
              </a:rPr>
              <a:t>代价</a:t>
            </a:r>
            <a:r>
              <a:rPr lang="zh-CN" altLang="en-US" b="1" smtClean="0"/>
              <a:t>=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287338" y="1222375"/>
            <a:ext cx="8712200" cy="5614988"/>
          </a:xfrm>
          <a:noFill/>
        </p:spPr>
        <p:txBody>
          <a:bodyPr/>
          <a:lstStyle/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zh-CN" altLang="en-US" b="1" smtClean="0"/>
              <a:t>怎样为三地址语句序列生成目标代码？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先给出本节用例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	prod = 0;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	i = 1;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	do {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	    prod = prod + a[i] </a:t>
            </a:r>
            <a:r>
              <a:rPr lang="en-US" altLang="zh-CN" sz="2800" b="1" smtClean="0">
                <a:sym typeface="Symbol" pitchFamily="18" charset="2"/>
              </a:rPr>
              <a:t></a:t>
            </a:r>
            <a:r>
              <a:rPr lang="en-US" altLang="zh-CN" sz="2800" b="1" smtClean="0"/>
              <a:t> b[i];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	    i = i +1;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	} while (i &lt;= 20);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						   		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800" b="1" smtClean="0"/>
              <a:t>	其三地址代码见右边			   						   </a:t>
            </a:r>
            <a:r>
              <a:rPr lang="zh-CN" altLang="en-US" sz="2800" b="1" baseline="-30000" smtClean="0"/>
              <a:t>						  </a:t>
            </a:r>
            <a:r>
              <a:rPr lang="zh-CN" altLang="en-US" sz="2800" b="1" smtClean="0"/>
              <a:t>   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219700" y="1630363"/>
            <a:ext cx="35988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/>
              <a:t>(1)prod = 0</a:t>
            </a:r>
          </a:p>
          <a:p>
            <a:r>
              <a:rPr lang="en-US" altLang="zh-CN" sz="2800"/>
              <a:t>(2) i = 1</a:t>
            </a:r>
          </a:p>
          <a:p>
            <a:pPr algn="just"/>
            <a:r>
              <a:rPr lang="en-US" altLang="zh-CN" sz="2800"/>
              <a:t>(3) t</a:t>
            </a:r>
            <a:r>
              <a:rPr lang="en-US" altLang="zh-CN" sz="2800" baseline="-25000"/>
              <a:t>1 </a:t>
            </a:r>
            <a:r>
              <a:rPr lang="en-US" altLang="zh-CN" sz="2800"/>
              <a:t>= 4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i</a:t>
            </a:r>
          </a:p>
          <a:p>
            <a:pPr algn="just"/>
            <a:r>
              <a:rPr lang="en-US" altLang="zh-CN" sz="2800"/>
              <a:t>(4) t</a:t>
            </a:r>
            <a:r>
              <a:rPr lang="en-US" altLang="zh-CN" sz="2800" baseline="-25000"/>
              <a:t>2</a:t>
            </a:r>
            <a:r>
              <a:rPr lang="en-US" altLang="zh-CN" sz="2800"/>
              <a:t>= a[t</a:t>
            </a:r>
            <a:r>
              <a:rPr lang="en-US" altLang="zh-CN" sz="2800" baseline="-25000"/>
              <a:t>1</a:t>
            </a:r>
            <a:r>
              <a:rPr lang="en-US" altLang="zh-CN" sz="2800"/>
              <a:t>]</a:t>
            </a:r>
          </a:p>
          <a:p>
            <a:pPr algn="just"/>
            <a:r>
              <a:rPr lang="en-US" altLang="zh-CN" sz="2800"/>
              <a:t>(5) t</a:t>
            </a:r>
            <a:r>
              <a:rPr lang="en-US" altLang="zh-CN" sz="2800" baseline="-25000"/>
              <a:t>3 </a:t>
            </a:r>
            <a:r>
              <a:rPr lang="en-US" altLang="zh-CN" sz="2800"/>
              <a:t>= 4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i</a:t>
            </a:r>
          </a:p>
          <a:p>
            <a:pPr algn="just"/>
            <a:r>
              <a:rPr lang="en-US" altLang="zh-CN" sz="2800"/>
              <a:t>(6) t</a:t>
            </a:r>
            <a:r>
              <a:rPr lang="en-US" altLang="zh-CN" sz="2800" baseline="-25000"/>
              <a:t>4 </a:t>
            </a:r>
            <a:r>
              <a:rPr lang="en-US" altLang="zh-CN" sz="2800"/>
              <a:t>= b[t</a:t>
            </a:r>
            <a:r>
              <a:rPr lang="en-US" altLang="zh-CN" sz="2800" baseline="-25000"/>
              <a:t>3</a:t>
            </a:r>
            <a:r>
              <a:rPr lang="en-US" altLang="zh-CN" sz="2800"/>
              <a:t>]</a:t>
            </a:r>
          </a:p>
          <a:p>
            <a:pPr algn="just"/>
            <a:r>
              <a:rPr lang="en-US" altLang="zh-CN" sz="2800"/>
              <a:t>(7) t</a:t>
            </a:r>
            <a:r>
              <a:rPr lang="en-US" altLang="zh-CN" sz="2800" baseline="-25000"/>
              <a:t>5 </a:t>
            </a:r>
            <a:r>
              <a:rPr lang="en-US" altLang="zh-CN" sz="2800"/>
              <a:t>= t</a:t>
            </a:r>
            <a:r>
              <a:rPr lang="en-US" altLang="zh-CN" sz="2800" baseline="-25000"/>
              <a:t>2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t</a:t>
            </a:r>
            <a:r>
              <a:rPr lang="en-US" altLang="zh-CN" sz="2800" baseline="-25000"/>
              <a:t>4</a:t>
            </a:r>
            <a:endParaRPr lang="en-US" altLang="zh-CN" sz="2800"/>
          </a:p>
          <a:p>
            <a:pPr algn="just"/>
            <a:r>
              <a:rPr lang="en-US" altLang="zh-CN" sz="2800"/>
              <a:t>(8) t</a:t>
            </a:r>
            <a:r>
              <a:rPr lang="en-US" altLang="zh-CN" sz="2800" baseline="-25000"/>
              <a:t>6 </a:t>
            </a:r>
            <a:r>
              <a:rPr lang="en-US" altLang="zh-CN" sz="2800"/>
              <a:t>= prod + t</a:t>
            </a:r>
            <a:r>
              <a:rPr lang="en-US" altLang="zh-CN" sz="2800" baseline="-25000"/>
              <a:t>5</a:t>
            </a:r>
            <a:endParaRPr lang="en-US" altLang="zh-CN" sz="2800"/>
          </a:p>
          <a:p>
            <a:pPr algn="just"/>
            <a:r>
              <a:rPr lang="en-US" altLang="zh-CN" sz="2800"/>
              <a:t>(9) prod = t</a:t>
            </a:r>
            <a:r>
              <a:rPr lang="en-US" altLang="zh-CN" sz="2800" baseline="-25000"/>
              <a:t>6</a:t>
            </a:r>
            <a:endParaRPr lang="en-US" altLang="zh-CN" sz="2800"/>
          </a:p>
          <a:p>
            <a:pPr algn="just"/>
            <a:r>
              <a:rPr lang="en-US" altLang="zh-CN" sz="2800"/>
              <a:t>(10) t</a:t>
            </a:r>
            <a:r>
              <a:rPr lang="en-US" altLang="zh-CN" sz="2800" baseline="-25000"/>
              <a:t>7 </a:t>
            </a:r>
            <a:r>
              <a:rPr lang="en-US" altLang="zh-CN" sz="2800"/>
              <a:t>= i +1</a:t>
            </a:r>
          </a:p>
          <a:p>
            <a:pPr algn="just"/>
            <a:r>
              <a:rPr lang="en-US" altLang="zh-CN" sz="2800"/>
              <a:t>(11) i = t</a:t>
            </a:r>
            <a:r>
              <a:rPr lang="en-US" altLang="zh-CN" sz="2800" baseline="-25000"/>
              <a:t>7</a:t>
            </a:r>
            <a:endParaRPr lang="en-US" altLang="zh-CN" sz="2800"/>
          </a:p>
          <a:p>
            <a:pPr algn="just"/>
            <a:r>
              <a:rPr lang="en-US" altLang="zh-CN" sz="2800"/>
              <a:t>(12) if i &lt;= 20 goto (3)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10163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>
                <a:ea typeface="黑体" pitchFamily="2" charset="-122"/>
              </a:rPr>
              <a:t>8.3.1 </a:t>
            </a:r>
            <a:r>
              <a:rPr lang="zh-CN" altLang="en-US" b="1" smtClean="0"/>
              <a:t>基本块</a:t>
            </a:r>
          </a:p>
          <a:p>
            <a:r>
              <a:rPr lang="zh-CN" altLang="en-US" b="1" smtClean="0"/>
              <a:t>基本块</a:t>
            </a:r>
            <a:endParaRPr lang="zh-CN" altLang="en-US" b="1" smtClean="0">
              <a:latin typeface="宋体" pitchFamily="2" charset="-122"/>
            </a:endParaRPr>
          </a:p>
          <a:p>
            <a:pPr lvl="1"/>
            <a:r>
              <a:rPr lang="zh-CN" altLang="en-US" b="1" smtClean="0"/>
              <a:t>连续</a:t>
            </a:r>
            <a:r>
              <a:rPr lang="zh-CN" altLang="en-US" b="1" smtClean="0">
                <a:latin typeface="宋体" pitchFamily="2" charset="-122"/>
              </a:rPr>
              <a:t>的语句序列，控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制流从它的开始进入，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并从它的末尾离开</a:t>
            </a:r>
          </a:p>
          <a:p>
            <a:pPr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r>
              <a:rPr lang="zh-CN" altLang="en-US" b="1" smtClean="0">
                <a:latin typeface="宋体" pitchFamily="2" charset="-122"/>
              </a:rPr>
              <a:t>流图</a:t>
            </a:r>
          </a:p>
          <a:p>
            <a:pPr lvl="1"/>
            <a:r>
              <a:rPr lang="zh-CN" altLang="en-US" b="1" smtClean="0"/>
              <a:t>再用</a:t>
            </a:r>
            <a:r>
              <a:rPr lang="zh-CN" altLang="en-US" b="1" smtClean="0">
                <a:latin typeface="宋体" pitchFamily="2" charset="-122"/>
              </a:rPr>
              <a:t>有向边表示基本块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之间的控制流信息，就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能得到程序的流图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219700" y="1630363"/>
            <a:ext cx="35988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/>
              <a:t>(1)prod = 0</a:t>
            </a:r>
          </a:p>
          <a:p>
            <a:r>
              <a:rPr lang="en-US" altLang="zh-CN" sz="2800"/>
              <a:t>(2) i = 1</a:t>
            </a:r>
          </a:p>
          <a:p>
            <a:pPr algn="just"/>
            <a:r>
              <a:rPr lang="en-US" altLang="zh-CN" sz="2800">
                <a:solidFill>
                  <a:srgbClr val="00FF00"/>
                </a:solidFill>
              </a:rPr>
              <a:t>(3)</a:t>
            </a:r>
            <a:r>
              <a:rPr lang="en-US" altLang="zh-CN" sz="2800"/>
              <a:t> t</a:t>
            </a:r>
            <a:r>
              <a:rPr lang="en-US" altLang="zh-CN" sz="2800" baseline="-25000"/>
              <a:t>1 </a:t>
            </a:r>
            <a:r>
              <a:rPr lang="en-US" altLang="zh-CN" sz="2800"/>
              <a:t>= 4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i</a:t>
            </a:r>
          </a:p>
          <a:p>
            <a:pPr algn="just"/>
            <a:r>
              <a:rPr lang="en-US" altLang="zh-CN" sz="2800"/>
              <a:t>(4) t</a:t>
            </a:r>
            <a:r>
              <a:rPr lang="en-US" altLang="zh-CN" sz="2800" baseline="-25000"/>
              <a:t>2</a:t>
            </a:r>
            <a:r>
              <a:rPr lang="en-US" altLang="zh-CN" sz="2800"/>
              <a:t>= a[t</a:t>
            </a:r>
            <a:r>
              <a:rPr lang="en-US" altLang="zh-CN" sz="2800" baseline="-25000"/>
              <a:t>1</a:t>
            </a:r>
            <a:r>
              <a:rPr lang="en-US" altLang="zh-CN" sz="2800"/>
              <a:t>]</a:t>
            </a:r>
          </a:p>
          <a:p>
            <a:pPr algn="just"/>
            <a:r>
              <a:rPr lang="en-US" altLang="zh-CN" sz="2800"/>
              <a:t>(5) t</a:t>
            </a:r>
            <a:r>
              <a:rPr lang="en-US" altLang="zh-CN" sz="2800" baseline="-25000"/>
              <a:t>3 </a:t>
            </a:r>
            <a:r>
              <a:rPr lang="en-US" altLang="zh-CN" sz="2800"/>
              <a:t>= 4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i</a:t>
            </a:r>
          </a:p>
          <a:p>
            <a:pPr algn="just"/>
            <a:r>
              <a:rPr lang="en-US" altLang="zh-CN" sz="2800"/>
              <a:t>(6) t</a:t>
            </a:r>
            <a:r>
              <a:rPr lang="en-US" altLang="zh-CN" sz="2800" baseline="-25000"/>
              <a:t>4 </a:t>
            </a:r>
            <a:r>
              <a:rPr lang="en-US" altLang="zh-CN" sz="2800"/>
              <a:t>= b[t</a:t>
            </a:r>
            <a:r>
              <a:rPr lang="en-US" altLang="zh-CN" sz="2800" baseline="-25000"/>
              <a:t>3</a:t>
            </a:r>
            <a:r>
              <a:rPr lang="en-US" altLang="zh-CN" sz="2800"/>
              <a:t>]</a:t>
            </a:r>
          </a:p>
          <a:p>
            <a:pPr algn="just"/>
            <a:r>
              <a:rPr lang="en-US" altLang="zh-CN" sz="2800"/>
              <a:t>(7) t</a:t>
            </a:r>
            <a:r>
              <a:rPr lang="en-US" altLang="zh-CN" sz="2800" baseline="-25000"/>
              <a:t>5 </a:t>
            </a:r>
            <a:r>
              <a:rPr lang="en-US" altLang="zh-CN" sz="2800"/>
              <a:t>= t</a:t>
            </a:r>
            <a:r>
              <a:rPr lang="en-US" altLang="zh-CN" sz="2800" baseline="-25000"/>
              <a:t>2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t</a:t>
            </a:r>
            <a:r>
              <a:rPr lang="en-US" altLang="zh-CN" sz="2800" baseline="-25000"/>
              <a:t>4</a:t>
            </a:r>
            <a:endParaRPr lang="en-US" altLang="zh-CN" sz="2800"/>
          </a:p>
          <a:p>
            <a:pPr algn="just"/>
            <a:r>
              <a:rPr lang="en-US" altLang="zh-CN" sz="2800"/>
              <a:t>(8) t</a:t>
            </a:r>
            <a:r>
              <a:rPr lang="en-US" altLang="zh-CN" sz="2800" baseline="-25000"/>
              <a:t>6 </a:t>
            </a:r>
            <a:r>
              <a:rPr lang="en-US" altLang="zh-CN" sz="2800"/>
              <a:t>= prod + t</a:t>
            </a:r>
            <a:r>
              <a:rPr lang="en-US" altLang="zh-CN" sz="2800" baseline="-25000"/>
              <a:t>5</a:t>
            </a:r>
            <a:endParaRPr lang="en-US" altLang="zh-CN" sz="2800"/>
          </a:p>
          <a:p>
            <a:pPr algn="just"/>
            <a:r>
              <a:rPr lang="en-US" altLang="zh-CN" sz="2800"/>
              <a:t>(9) prod = t</a:t>
            </a:r>
            <a:r>
              <a:rPr lang="en-US" altLang="zh-CN" sz="2800" baseline="-25000"/>
              <a:t>6</a:t>
            </a:r>
            <a:endParaRPr lang="en-US" altLang="zh-CN" sz="2800"/>
          </a:p>
          <a:p>
            <a:pPr algn="just"/>
            <a:r>
              <a:rPr lang="en-US" altLang="zh-CN" sz="2800"/>
              <a:t>(10) t</a:t>
            </a:r>
            <a:r>
              <a:rPr lang="en-US" altLang="zh-CN" sz="2800" baseline="-25000"/>
              <a:t>7 </a:t>
            </a:r>
            <a:r>
              <a:rPr lang="en-US" altLang="zh-CN" sz="2800"/>
              <a:t>= i +1</a:t>
            </a:r>
          </a:p>
          <a:p>
            <a:pPr algn="just"/>
            <a:r>
              <a:rPr lang="en-US" altLang="zh-CN" sz="2800"/>
              <a:t>(11) i = t</a:t>
            </a:r>
            <a:r>
              <a:rPr lang="en-US" altLang="zh-CN" sz="2800" baseline="-25000"/>
              <a:t>7</a:t>
            </a:r>
            <a:endParaRPr lang="en-US" altLang="zh-CN" sz="2800"/>
          </a:p>
          <a:p>
            <a:pPr algn="just"/>
            <a:r>
              <a:rPr lang="en-US" altLang="zh-CN" sz="2800"/>
              <a:t>(12) if i &lt;= 20 </a:t>
            </a:r>
            <a:r>
              <a:rPr lang="en-US" altLang="zh-CN" sz="2800">
                <a:solidFill>
                  <a:srgbClr val="00FF00"/>
                </a:solidFill>
              </a:rPr>
              <a:t>goto (3)</a:t>
            </a:r>
            <a:r>
              <a:rPr lang="en-US" altLang="zh-CN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划分基本块的方法</a:t>
            </a:r>
          </a:p>
          <a:p>
            <a:pPr lvl="1">
              <a:buFontTx/>
              <a:buNone/>
            </a:pPr>
            <a:r>
              <a:rPr lang="en-US" altLang="zh-CN" b="1" smtClean="0"/>
              <a:t>(1) </a:t>
            </a:r>
            <a:r>
              <a:rPr lang="zh-CN" altLang="en-US" b="1" smtClean="0">
                <a:latin typeface="宋体" pitchFamily="2" charset="-122"/>
              </a:rPr>
              <a:t>首先确定所有</a:t>
            </a:r>
            <a:r>
              <a:rPr lang="zh-CN" altLang="en-US" b="1" smtClean="0"/>
              <a:t>入口语句</a:t>
            </a:r>
          </a:p>
          <a:p>
            <a:pPr lvl="1">
              <a:buFontTx/>
              <a:buNone/>
            </a:pPr>
            <a:r>
              <a:rPr lang="zh-CN" altLang="en-US" b="1" smtClean="0"/>
              <a:t>	序列的第一个语句是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/>
              <a:t>入口语句</a:t>
            </a:r>
          </a:p>
          <a:p>
            <a:pPr lvl="1">
              <a:buFontTx/>
              <a:buNone/>
            </a:pPr>
            <a:r>
              <a:rPr lang="zh-CN" altLang="en-US" b="1" smtClean="0"/>
              <a:t>	能由转移语句转到的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/>
              <a:t>语句是入口语句</a:t>
            </a:r>
          </a:p>
          <a:p>
            <a:pPr lvl="1">
              <a:buFontTx/>
              <a:buNone/>
            </a:pPr>
            <a:r>
              <a:rPr lang="zh-CN" altLang="en-US" b="1" smtClean="0"/>
              <a:t>	紧跟在转移语句后面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/>
              <a:t>的语句是入口语句</a:t>
            </a:r>
          </a:p>
          <a:p>
            <a:pPr lvl="1">
              <a:buFontTx/>
              <a:buNone/>
            </a:pPr>
            <a:endParaRPr lang="zh-CN" altLang="en-US" b="1" smtClean="0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5219700" y="1630363"/>
            <a:ext cx="35988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>
                <a:solidFill>
                  <a:srgbClr val="00FF00"/>
                </a:solidFill>
              </a:rPr>
              <a:t>(1)prod = 0</a:t>
            </a:r>
          </a:p>
          <a:p>
            <a:r>
              <a:rPr lang="en-US" altLang="zh-CN" sz="2800"/>
              <a:t>(2) i = 1</a:t>
            </a:r>
          </a:p>
          <a:p>
            <a:pPr algn="just"/>
            <a:r>
              <a:rPr lang="en-US" altLang="zh-CN" sz="2800">
                <a:solidFill>
                  <a:srgbClr val="00FF00"/>
                </a:solidFill>
              </a:rPr>
              <a:t>(3) t</a:t>
            </a:r>
            <a:r>
              <a:rPr lang="en-US" altLang="zh-CN" sz="2800" baseline="-25000">
                <a:solidFill>
                  <a:srgbClr val="00FF00"/>
                </a:solidFill>
              </a:rPr>
              <a:t>1 </a:t>
            </a:r>
            <a:r>
              <a:rPr lang="en-US" altLang="zh-CN" sz="2800">
                <a:solidFill>
                  <a:srgbClr val="00FF00"/>
                </a:solidFill>
              </a:rPr>
              <a:t>= 4 </a:t>
            </a:r>
            <a:r>
              <a:rPr lang="en-US" altLang="zh-CN" sz="2800">
                <a:solidFill>
                  <a:srgbClr val="00FF00"/>
                </a:solidFill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FF00"/>
                </a:solidFill>
              </a:rPr>
              <a:t> i</a:t>
            </a:r>
          </a:p>
          <a:p>
            <a:pPr algn="just"/>
            <a:r>
              <a:rPr lang="en-US" altLang="zh-CN" sz="2800"/>
              <a:t>(4) t</a:t>
            </a:r>
            <a:r>
              <a:rPr lang="en-US" altLang="zh-CN" sz="2800" baseline="-25000"/>
              <a:t>2</a:t>
            </a:r>
            <a:r>
              <a:rPr lang="en-US" altLang="zh-CN" sz="2800"/>
              <a:t>= a[t</a:t>
            </a:r>
            <a:r>
              <a:rPr lang="en-US" altLang="zh-CN" sz="2800" baseline="-25000"/>
              <a:t>1</a:t>
            </a:r>
            <a:r>
              <a:rPr lang="en-US" altLang="zh-CN" sz="2800"/>
              <a:t>]</a:t>
            </a:r>
          </a:p>
          <a:p>
            <a:pPr algn="just"/>
            <a:r>
              <a:rPr lang="en-US" altLang="zh-CN" sz="2800"/>
              <a:t>(5) t</a:t>
            </a:r>
            <a:r>
              <a:rPr lang="en-US" altLang="zh-CN" sz="2800" baseline="-25000"/>
              <a:t>3 </a:t>
            </a:r>
            <a:r>
              <a:rPr lang="en-US" altLang="zh-CN" sz="2800"/>
              <a:t>= 4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i</a:t>
            </a:r>
          </a:p>
          <a:p>
            <a:pPr algn="just"/>
            <a:r>
              <a:rPr lang="en-US" altLang="zh-CN" sz="2800"/>
              <a:t>(6) t</a:t>
            </a:r>
            <a:r>
              <a:rPr lang="en-US" altLang="zh-CN" sz="2800" baseline="-25000"/>
              <a:t>4 </a:t>
            </a:r>
            <a:r>
              <a:rPr lang="en-US" altLang="zh-CN" sz="2800"/>
              <a:t>= b[t</a:t>
            </a:r>
            <a:r>
              <a:rPr lang="en-US" altLang="zh-CN" sz="2800" baseline="-25000"/>
              <a:t>3</a:t>
            </a:r>
            <a:r>
              <a:rPr lang="en-US" altLang="zh-CN" sz="2800"/>
              <a:t>]</a:t>
            </a:r>
          </a:p>
          <a:p>
            <a:pPr algn="just"/>
            <a:r>
              <a:rPr lang="en-US" altLang="zh-CN" sz="2800"/>
              <a:t>(7) t</a:t>
            </a:r>
            <a:r>
              <a:rPr lang="en-US" altLang="zh-CN" sz="2800" baseline="-25000"/>
              <a:t>5 </a:t>
            </a:r>
            <a:r>
              <a:rPr lang="en-US" altLang="zh-CN" sz="2800"/>
              <a:t>= t</a:t>
            </a:r>
            <a:r>
              <a:rPr lang="en-US" altLang="zh-CN" sz="2800" baseline="-25000"/>
              <a:t>2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t</a:t>
            </a:r>
            <a:r>
              <a:rPr lang="en-US" altLang="zh-CN" sz="2800" baseline="-25000"/>
              <a:t>4</a:t>
            </a:r>
            <a:endParaRPr lang="en-US" altLang="zh-CN" sz="2800"/>
          </a:p>
          <a:p>
            <a:pPr algn="just"/>
            <a:r>
              <a:rPr lang="en-US" altLang="zh-CN" sz="2800"/>
              <a:t>(8) t</a:t>
            </a:r>
            <a:r>
              <a:rPr lang="en-US" altLang="zh-CN" sz="2800" baseline="-25000"/>
              <a:t>6 </a:t>
            </a:r>
            <a:r>
              <a:rPr lang="en-US" altLang="zh-CN" sz="2800"/>
              <a:t>= prod + t</a:t>
            </a:r>
            <a:r>
              <a:rPr lang="en-US" altLang="zh-CN" sz="2800" baseline="-25000"/>
              <a:t>5</a:t>
            </a:r>
            <a:endParaRPr lang="en-US" altLang="zh-CN" sz="2800"/>
          </a:p>
          <a:p>
            <a:pPr algn="just"/>
            <a:r>
              <a:rPr lang="en-US" altLang="zh-CN" sz="2800"/>
              <a:t>(9) prod = t</a:t>
            </a:r>
            <a:r>
              <a:rPr lang="en-US" altLang="zh-CN" sz="2800" baseline="-25000"/>
              <a:t>6</a:t>
            </a:r>
            <a:endParaRPr lang="en-US" altLang="zh-CN" sz="2800"/>
          </a:p>
          <a:p>
            <a:pPr algn="just"/>
            <a:r>
              <a:rPr lang="en-US" altLang="zh-CN" sz="2800"/>
              <a:t>(10) t</a:t>
            </a:r>
            <a:r>
              <a:rPr lang="en-US" altLang="zh-CN" sz="2800" baseline="-25000"/>
              <a:t>7 </a:t>
            </a:r>
            <a:r>
              <a:rPr lang="en-US" altLang="zh-CN" sz="2800"/>
              <a:t>= i +1</a:t>
            </a:r>
          </a:p>
          <a:p>
            <a:pPr algn="just"/>
            <a:r>
              <a:rPr lang="en-US" altLang="zh-CN" sz="2800"/>
              <a:t>(11) i = t</a:t>
            </a:r>
            <a:r>
              <a:rPr lang="en-US" altLang="zh-CN" sz="2800" baseline="-25000"/>
              <a:t>7</a:t>
            </a:r>
            <a:endParaRPr lang="en-US" altLang="zh-CN" sz="2800"/>
          </a:p>
          <a:p>
            <a:pPr algn="just"/>
            <a:r>
              <a:rPr lang="en-US" altLang="zh-CN" sz="2800"/>
              <a:t>(12) if i &lt;= 20 goto (3)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4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38275"/>
            <a:ext cx="8564563" cy="5038725"/>
          </a:xfrm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划分基本块的方法</a:t>
            </a:r>
          </a:p>
          <a:p>
            <a:pPr lvl="1">
              <a:buFontTx/>
              <a:buNone/>
            </a:pPr>
            <a:r>
              <a:rPr lang="en-US" altLang="zh-CN" b="1" smtClean="0"/>
              <a:t>(2) </a:t>
            </a:r>
            <a:r>
              <a:rPr lang="zh-CN" altLang="en-US" b="1" smtClean="0">
                <a:latin typeface="宋体" pitchFamily="2" charset="-122"/>
              </a:rPr>
              <a:t>每个入口语句</a:t>
            </a:r>
            <a:r>
              <a:rPr lang="zh-CN" altLang="en-US" b="1" smtClean="0"/>
              <a:t>到下一个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入口语句之前（或到程序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结束）的语句序列构成一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个基本块</a:t>
            </a:r>
            <a:endParaRPr lang="zh-CN" altLang="en-US" b="1" smtClean="0"/>
          </a:p>
          <a:p>
            <a:pPr lvl="1">
              <a:buFontTx/>
              <a:buNone/>
            </a:pPr>
            <a:endParaRPr lang="zh-CN" altLang="en-US" b="1" smtClean="0"/>
          </a:p>
        </p:txBody>
      </p:sp>
      <p:sp>
        <p:nvSpPr>
          <p:cNvPr id="137220" name="Rectangle 6"/>
          <p:cNvSpPr>
            <a:spLocks noChangeArrowheads="1"/>
          </p:cNvSpPr>
          <p:nvPr/>
        </p:nvSpPr>
        <p:spPr bwMode="auto">
          <a:xfrm>
            <a:off x="5219700" y="1630363"/>
            <a:ext cx="35988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>
                <a:solidFill>
                  <a:srgbClr val="00FF00"/>
                </a:solidFill>
              </a:rPr>
              <a:t>(1)prod = 0</a:t>
            </a:r>
          </a:p>
          <a:p>
            <a:r>
              <a:rPr lang="en-US" altLang="zh-CN" sz="2800"/>
              <a:t>(2) i = 1</a:t>
            </a:r>
          </a:p>
          <a:p>
            <a:pPr algn="just"/>
            <a:r>
              <a:rPr lang="en-US" altLang="zh-CN" sz="2800">
                <a:solidFill>
                  <a:srgbClr val="00FF00"/>
                </a:solidFill>
              </a:rPr>
              <a:t>(3) t</a:t>
            </a:r>
            <a:r>
              <a:rPr lang="en-US" altLang="zh-CN" sz="2800" baseline="-25000">
                <a:solidFill>
                  <a:srgbClr val="00FF00"/>
                </a:solidFill>
              </a:rPr>
              <a:t>1 </a:t>
            </a:r>
            <a:r>
              <a:rPr lang="en-US" altLang="zh-CN" sz="2800">
                <a:solidFill>
                  <a:srgbClr val="00FF00"/>
                </a:solidFill>
              </a:rPr>
              <a:t>= 4 </a:t>
            </a:r>
            <a:r>
              <a:rPr lang="en-US" altLang="zh-CN" sz="2800">
                <a:solidFill>
                  <a:srgbClr val="00FF00"/>
                </a:solidFill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FF00"/>
                </a:solidFill>
              </a:rPr>
              <a:t> i</a:t>
            </a:r>
          </a:p>
          <a:p>
            <a:pPr algn="just"/>
            <a:r>
              <a:rPr lang="en-US" altLang="zh-CN" sz="2800"/>
              <a:t>(4) t</a:t>
            </a:r>
            <a:r>
              <a:rPr lang="en-US" altLang="zh-CN" sz="2800" baseline="-25000"/>
              <a:t>2</a:t>
            </a:r>
            <a:r>
              <a:rPr lang="en-US" altLang="zh-CN" sz="2800"/>
              <a:t>= a[t</a:t>
            </a:r>
            <a:r>
              <a:rPr lang="en-US" altLang="zh-CN" sz="2800" baseline="-25000"/>
              <a:t>1</a:t>
            </a:r>
            <a:r>
              <a:rPr lang="en-US" altLang="zh-CN" sz="2800"/>
              <a:t>]</a:t>
            </a:r>
          </a:p>
          <a:p>
            <a:pPr algn="just"/>
            <a:r>
              <a:rPr lang="en-US" altLang="zh-CN" sz="2800"/>
              <a:t>(5) t</a:t>
            </a:r>
            <a:r>
              <a:rPr lang="en-US" altLang="zh-CN" sz="2800" baseline="-25000"/>
              <a:t>3 </a:t>
            </a:r>
            <a:r>
              <a:rPr lang="en-US" altLang="zh-CN" sz="2800"/>
              <a:t>= 4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i</a:t>
            </a:r>
          </a:p>
          <a:p>
            <a:pPr algn="just"/>
            <a:r>
              <a:rPr lang="en-US" altLang="zh-CN" sz="2800"/>
              <a:t>(6) t</a:t>
            </a:r>
            <a:r>
              <a:rPr lang="en-US" altLang="zh-CN" sz="2800" baseline="-25000"/>
              <a:t>4 </a:t>
            </a:r>
            <a:r>
              <a:rPr lang="en-US" altLang="zh-CN" sz="2800"/>
              <a:t>= b[t</a:t>
            </a:r>
            <a:r>
              <a:rPr lang="en-US" altLang="zh-CN" sz="2800" baseline="-25000"/>
              <a:t>3</a:t>
            </a:r>
            <a:r>
              <a:rPr lang="en-US" altLang="zh-CN" sz="2800"/>
              <a:t>]</a:t>
            </a:r>
          </a:p>
          <a:p>
            <a:pPr algn="just"/>
            <a:r>
              <a:rPr lang="en-US" altLang="zh-CN" sz="2800"/>
              <a:t>(7) t</a:t>
            </a:r>
            <a:r>
              <a:rPr lang="en-US" altLang="zh-CN" sz="2800" baseline="-25000"/>
              <a:t>5 </a:t>
            </a:r>
            <a:r>
              <a:rPr lang="en-US" altLang="zh-CN" sz="2800"/>
              <a:t>= t</a:t>
            </a:r>
            <a:r>
              <a:rPr lang="en-US" altLang="zh-CN" sz="2800" baseline="-25000"/>
              <a:t>2 </a:t>
            </a:r>
            <a:r>
              <a:rPr lang="en-US" altLang="zh-CN" sz="2800">
                <a:sym typeface="Symbol" pitchFamily="18" charset="2"/>
              </a:rPr>
              <a:t></a:t>
            </a:r>
            <a:r>
              <a:rPr lang="en-US" altLang="zh-CN" sz="2800"/>
              <a:t> t</a:t>
            </a:r>
            <a:r>
              <a:rPr lang="en-US" altLang="zh-CN" sz="2800" baseline="-25000"/>
              <a:t>4</a:t>
            </a:r>
            <a:endParaRPr lang="en-US" altLang="zh-CN" sz="2800"/>
          </a:p>
          <a:p>
            <a:pPr algn="just"/>
            <a:r>
              <a:rPr lang="en-US" altLang="zh-CN" sz="2800"/>
              <a:t>(8) t</a:t>
            </a:r>
            <a:r>
              <a:rPr lang="en-US" altLang="zh-CN" sz="2800" baseline="-25000"/>
              <a:t>6 </a:t>
            </a:r>
            <a:r>
              <a:rPr lang="en-US" altLang="zh-CN" sz="2800"/>
              <a:t>= prod + t</a:t>
            </a:r>
            <a:r>
              <a:rPr lang="en-US" altLang="zh-CN" sz="2800" baseline="-25000"/>
              <a:t>5</a:t>
            </a:r>
            <a:endParaRPr lang="en-US" altLang="zh-CN" sz="2800"/>
          </a:p>
          <a:p>
            <a:pPr algn="just"/>
            <a:r>
              <a:rPr lang="en-US" altLang="zh-CN" sz="2800"/>
              <a:t>(9) prod = t</a:t>
            </a:r>
            <a:r>
              <a:rPr lang="en-US" altLang="zh-CN" sz="2800" baseline="-25000"/>
              <a:t>6</a:t>
            </a:r>
            <a:endParaRPr lang="en-US" altLang="zh-CN" sz="2800"/>
          </a:p>
          <a:p>
            <a:pPr algn="just"/>
            <a:r>
              <a:rPr lang="en-US" altLang="zh-CN" sz="2800"/>
              <a:t>(10) t</a:t>
            </a:r>
            <a:r>
              <a:rPr lang="en-US" altLang="zh-CN" sz="2800" baseline="-25000"/>
              <a:t>7 </a:t>
            </a:r>
            <a:r>
              <a:rPr lang="en-US" altLang="zh-CN" sz="2800"/>
              <a:t>= i +1</a:t>
            </a:r>
          </a:p>
          <a:p>
            <a:pPr algn="just"/>
            <a:r>
              <a:rPr lang="en-US" altLang="zh-CN" sz="2800"/>
              <a:t>(11) i = t</a:t>
            </a:r>
            <a:r>
              <a:rPr lang="en-US" altLang="zh-CN" sz="2800" baseline="-25000"/>
              <a:t>7</a:t>
            </a:r>
            <a:endParaRPr lang="en-US" altLang="zh-CN" sz="2800"/>
          </a:p>
          <a:p>
            <a:pPr algn="just"/>
            <a:r>
              <a:rPr lang="en-US" altLang="zh-CN" sz="2800"/>
              <a:t>(12) if i &lt;= 20 goto (3)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(1)	prod = 0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(2)	i = 1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(3)	t</a:t>
            </a:r>
            <a:r>
              <a:rPr lang="en-US" altLang="zh-CN" sz="2800" b="1" baseline="-30000" smtClean="0"/>
              <a:t>1 </a:t>
            </a:r>
            <a:r>
              <a:rPr lang="en-US" altLang="zh-CN" sz="2800" b="1" smtClean="0"/>
              <a:t>= 4 </a:t>
            </a:r>
            <a:r>
              <a:rPr lang="en-US" altLang="zh-CN" sz="2800" b="1" smtClean="0">
                <a:sym typeface="Symbol" pitchFamily="18" charset="2"/>
              </a:rPr>
              <a:t></a:t>
            </a:r>
            <a:r>
              <a:rPr lang="en-US" altLang="zh-CN" sz="2800" b="1" smtClean="0"/>
              <a:t> i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(4)	t</a:t>
            </a:r>
            <a:r>
              <a:rPr lang="en-US" altLang="zh-CN" sz="2800" b="1" baseline="-30000" smtClean="0"/>
              <a:t>2</a:t>
            </a:r>
            <a:r>
              <a:rPr lang="en-US" altLang="zh-CN" sz="2800" b="1" smtClean="0"/>
              <a:t>= a[t</a:t>
            </a:r>
            <a:r>
              <a:rPr lang="en-US" altLang="zh-CN" sz="2800" b="1" baseline="-30000" smtClean="0"/>
              <a:t>1</a:t>
            </a:r>
            <a:r>
              <a:rPr lang="en-US" altLang="zh-CN" sz="2800" b="1" smtClean="0"/>
              <a:t>]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(5 )	t</a:t>
            </a:r>
            <a:r>
              <a:rPr lang="en-US" altLang="zh-CN" sz="2800" b="1" baseline="-30000" smtClean="0"/>
              <a:t>3 </a:t>
            </a:r>
            <a:r>
              <a:rPr lang="en-US" altLang="zh-CN" sz="2800" b="1" smtClean="0"/>
              <a:t>= 4 </a:t>
            </a:r>
            <a:r>
              <a:rPr lang="en-US" altLang="zh-CN" sz="2800" b="1" smtClean="0">
                <a:sym typeface="Symbol" pitchFamily="18" charset="2"/>
              </a:rPr>
              <a:t></a:t>
            </a:r>
            <a:r>
              <a:rPr lang="en-US" altLang="zh-CN" sz="2800" b="1" smtClean="0"/>
              <a:t> i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(6 )	t</a:t>
            </a:r>
            <a:r>
              <a:rPr lang="en-US" altLang="zh-CN" sz="2800" b="1" baseline="-30000" smtClean="0"/>
              <a:t>4 </a:t>
            </a:r>
            <a:r>
              <a:rPr lang="en-US" altLang="zh-CN" sz="2800" b="1" smtClean="0"/>
              <a:t>= b[t</a:t>
            </a:r>
            <a:r>
              <a:rPr lang="en-US" altLang="zh-CN" sz="2800" b="1" baseline="-30000" smtClean="0"/>
              <a:t>3</a:t>
            </a:r>
            <a:r>
              <a:rPr lang="en-US" altLang="zh-CN" sz="2800" b="1" smtClean="0"/>
              <a:t>]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(7 )	t</a:t>
            </a:r>
            <a:r>
              <a:rPr lang="en-US" altLang="zh-CN" sz="2800" b="1" baseline="-30000" smtClean="0"/>
              <a:t>5 </a:t>
            </a:r>
            <a:r>
              <a:rPr lang="en-US" altLang="zh-CN" sz="2800" b="1" smtClean="0"/>
              <a:t>= t</a:t>
            </a:r>
            <a:r>
              <a:rPr lang="en-US" altLang="zh-CN" sz="2800" b="1" baseline="-30000" smtClean="0"/>
              <a:t>2 </a:t>
            </a:r>
            <a:r>
              <a:rPr lang="en-US" altLang="zh-CN" sz="2800" b="1" smtClean="0">
                <a:sym typeface="Symbol" pitchFamily="18" charset="2"/>
              </a:rPr>
              <a:t></a:t>
            </a:r>
            <a:r>
              <a:rPr lang="en-US" altLang="zh-CN" sz="2800" b="1" smtClean="0"/>
              <a:t> t</a:t>
            </a:r>
            <a:r>
              <a:rPr lang="en-US" altLang="zh-CN" sz="2800" b="1" baseline="-30000" smtClean="0"/>
              <a:t>4</a:t>
            </a:r>
            <a:r>
              <a:rPr lang="en-US" altLang="zh-CN" sz="2800" b="1" smtClean="0"/>
              <a:t>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(8 )	t</a:t>
            </a:r>
            <a:r>
              <a:rPr lang="en-US" altLang="zh-CN" sz="2800" b="1" baseline="-30000" smtClean="0"/>
              <a:t>6 </a:t>
            </a:r>
            <a:r>
              <a:rPr lang="en-US" altLang="zh-CN" sz="2800" b="1" smtClean="0"/>
              <a:t>= prod + t</a:t>
            </a:r>
            <a:r>
              <a:rPr lang="en-US" altLang="zh-CN" sz="2800" b="1" baseline="-30000" smtClean="0"/>
              <a:t>5</a:t>
            </a:r>
            <a:endParaRPr lang="en-US" altLang="zh-CN" sz="2800" b="1" smtClean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(9 )	prod = t</a:t>
            </a:r>
            <a:r>
              <a:rPr lang="en-US" altLang="zh-CN" sz="2800" b="1" baseline="-30000" smtClean="0"/>
              <a:t>6</a:t>
            </a:r>
            <a:endParaRPr lang="en-US" altLang="zh-CN" sz="2800" b="1" smtClean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(10)	t</a:t>
            </a:r>
            <a:r>
              <a:rPr lang="en-US" altLang="zh-CN" sz="2800" b="1" baseline="-30000" smtClean="0"/>
              <a:t>7 </a:t>
            </a:r>
            <a:r>
              <a:rPr lang="en-US" altLang="zh-CN" sz="2800" b="1" smtClean="0"/>
              <a:t>= i +1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(11)	i = t</a:t>
            </a:r>
            <a:r>
              <a:rPr lang="en-US" altLang="zh-CN" sz="2800" b="1" baseline="-30000" smtClean="0"/>
              <a:t>7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(12 )	if i &lt;= 20 goto (3) 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4572000" y="1600200"/>
            <a:ext cx="4267200" cy="4724400"/>
            <a:chOff x="2880" y="1008"/>
            <a:chExt cx="2688" cy="2976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881" y="1008"/>
              <a:ext cx="2217" cy="4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/>
                <a:t>(1)prod = 0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(2) i = 1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880" y="1699"/>
              <a:ext cx="2267" cy="22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/>
                <a:t>(3) t</a:t>
              </a:r>
              <a:r>
                <a:rPr lang="en-US" altLang="zh-CN" sz="2800" baseline="-25000"/>
                <a:t>1 </a:t>
              </a:r>
              <a:r>
                <a:rPr lang="en-US" altLang="zh-CN" sz="2800"/>
                <a:t>= 4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i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(4) t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= a[t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]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(5) t</a:t>
              </a:r>
              <a:r>
                <a:rPr lang="en-US" altLang="zh-CN" sz="2800" baseline="-25000"/>
                <a:t>3 </a:t>
              </a:r>
              <a:r>
                <a:rPr lang="en-US" altLang="zh-CN" sz="2800"/>
                <a:t>= 4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i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(6) t</a:t>
              </a:r>
              <a:r>
                <a:rPr lang="en-US" altLang="zh-CN" sz="2800" baseline="-25000"/>
                <a:t>4 </a:t>
              </a:r>
              <a:r>
                <a:rPr lang="en-US" altLang="zh-CN" sz="2800"/>
                <a:t>= b[t</a:t>
              </a:r>
              <a:r>
                <a:rPr lang="en-US" altLang="zh-CN" sz="2800" baseline="-25000"/>
                <a:t>3</a:t>
              </a:r>
              <a:r>
                <a:rPr lang="en-US" altLang="zh-CN" sz="2800"/>
                <a:t>]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(7) t</a:t>
              </a:r>
              <a:r>
                <a:rPr lang="en-US" altLang="zh-CN" sz="2800" baseline="-25000"/>
                <a:t>5 </a:t>
              </a:r>
              <a:r>
                <a:rPr lang="en-US" altLang="zh-CN" sz="2800"/>
                <a:t>= t</a:t>
              </a:r>
              <a:r>
                <a:rPr lang="en-US" altLang="zh-CN" sz="2800" baseline="-25000"/>
                <a:t>2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t</a:t>
              </a:r>
              <a:r>
                <a:rPr lang="en-US" altLang="zh-CN" sz="2800" baseline="-25000"/>
                <a:t>4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(8) t</a:t>
              </a:r>
              <a:r>
                <a:rPr lang="en-US" altLang="zh-CN" sz="2800" baseline="-25000"/>
                <a:t>6 </a:t>
              </a:r>
              <a:r>
                <a:rPr lang="en-US" altLang="zh-CN" sz="2800"/>
                <a:t>= prod + t</a:t>
              </a:r>
              <a:r>
                <a:rPr lang="en-US" altLang="zh-CN" sz="2800" baseline="-25000"/>
                <a:t>5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(9) prod = t</a:t>
              </a:r>
              <a:r>
                <a:rPr lang="en-US" altLang="zh-CN" sz="2800" baseline="-25000"/>
                <a:t>6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(10) t</a:t>
              </a:r>
              <a:r>
                <a:rPr lang="en-US" altLang="zh-CN" sz="2800" baseline="-25000"/>
                <a:t>7 </a:t>
              </a:r>
              <a:r>
                <a:rPr lang="en-US" altLang="zh-CN" sz="2800"/>
                <a:t>= i +1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(11) i = t</a:t>
              </a:r>
              <a:r>
                <a:rPr lang="en-US" altLang="zh-CN" sz="2800" baseline="-25000"/>
                <a:t>7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(12) if i &lt;= 20 goto (3) </a:t>
              </a:r>
            </a:p>
          </p:txBody>
        </p:sp>
        <p:sp>
          <p:nvSpPr>
            <p:cNvPr id="25607" name="Rectangle 8"/>
            <p:cNvSpPr>
              <a:spLocks noChangeArrowheads="1"/>
            </p:cNvSpPr>
            <p:nvPr/>
          </p:nvSpPr>
          <p:spPr bwMode="auto">
            <a:xfrm>
              <a:off x="5143" y="1056"/>
              <a:ext cx="42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B</a:t>
              </a:r>
              <a:r>
                <a:rPr lang="en-US" altLang="zh-CN" sz="2800" baseline="-25000"/>
                <a:t>1</a:t>
              </a:r>
              <a:endParaRPr lang="en-US" altLang="zh-CN" sz="2800"/>
            </a:p>
          </p:txBody>
        </p:sp>
        <p:sp>
          <p:nvSpPr>
            <p:cNvPr id="25608" name="Rectangle 9"/>
            <p:cNvSpPr>
              <a:spLocks noChangeArrowheads="1"/>
            </p:cNvSpPr>
            <p:nvPr/>
          </p:nvSpPr>
          <p:spPr bwMode="auto">
            <a:xfrm>
              <a:off x="5143" y="2535"/>
              <a:ext cx="42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B</a:t>
              </a:r>
              <a:r>
                <a:rPr lang="en-US" altLang="zh-CN" sz="2800" baseline="-25000"/>
                <a:t>2</a:t>
              </a:r>
              <a:endParaRPr lang="en-US" altLang="zh-CN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26063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en-US" altLang="zh-CN" b="1" smtClean="0">
                <a:ea typeface="黑体" pitchFamily="2" charset="-122"/>
              </a:rPr>
              <a:t>8.3.2 </a:t>
            </a:r>
            <a:r>
              <a:rPr lang="zh-CN" altLang="en-US" b="1" smtClean="0"/>
              <a:t>基本块的优化</a:t>
            </a:r>
            <a:endParaRPr lang="en-US" altLang="zh-CN" b="1" smtClean="0"/>
          </a:p>
          <a:p>
            <a:pPr algn="just"/>
            <a:r>
              <a:rPr lang="zh-CN" altLang="en-US" b="1" smtClean="0"/>
              <a:t>术语</a:t>
            </a:r>
          </a:p>
          <a:p>
            <a:pPr lvl="1" algn="just">
              <a:spcBef>
                <a:spcPct val="0"/>
              </a:spcBef>
            </a:pPr>
            <a:r>
              <a:rPr lang="zh-CN" altLang="en-US" b="1" smtClean="0"/>
              <a:t>三地址语句</a:t>
            </a:r>
            <a:r>
              <a:rPr lang="en-US" altLang="zh-CN" b="1" smtClean="0"/>
              <a:t>x = y + z</a:t>
            </a:r>
            <a:r>
              <a:rPr lang="zh-CN" altLang="en-US" b="1" smtClean="0">
                <a:solidFill>
                  <a:srgbClr val="00FF00"/>
                </a:solidFill>
              </a:rPr>
              <a:t>引用</a:t>
            </a:r>
            <a:r>
              <a:rPr lang="en-US" altLang="zh-CN" b="1" smtClean="0"/>
              <a:t>y</a:t>
            </a:r>
            <a:r>
              <a:rPr lang="zh-CN" altLang="en-US" b="1" smtClean="0"/>
              <a:t>和</a:t>
            </a:r>
            <a:r>
              <a:rPr lang="en-US" altLang="zh-CN" b="1" smtClean="0"/>
              <a:t>z</a:t>
            </a:r>
            <a:r>
              <a:rPr lang="zh-CN" altLang="en-US" b="1" smtClean="0"/>
              <a:t>并且对</a:t>
            </a:r>
            <a:r>
              <a:rPr lang="en-US" altLang="zh-CN" b="1" smtClean="0"/>
              <a:t>x</a:t>
            </a:r>
            <a:r>
              <a:rPr lang="zh-CN" altLang="en-US" b="1" smtClean="0">
                <a:solidFill>
                  <a:srgbClr val="00FF00"/>
                </a:solidFill>
              </a:rPr>
              <a:t>定值</a:t>
            </a:r>
          </a:p>
          <a:p>
            <a:pPr lvl="1" algn="just">
              <a:spcBef>
                <a:spcPct val="0"/>
              </a:spcBef>
            </a:pPr>
            <a:r>
              <a:rPr lang="zh-CN" altLang="en-US" b="1" smtClean="0"/>
              <a:t>一个名字的值在基本块的某一点以后还要引用的话，则说这个名字（变量）在该点是</a:t>
            </a:r>
            <a:r>
              <a:rPr lang="zh-CN" altLang="en-US" b="1" smtClean="0">
                <a:solidFill>
                  <a:srgbClr val="00FF00"/>
                </a:solidFill>
              </a:rPr>
              <a:t>活跃</a:t>
            </a:r>
            <a:r>
              <a:rPr lang="zh-CN" altLang="en-US" b="1" smtClean="0"/>
              <a:t>的</a:t>
            </a:r>
            <a:endParaRPr lang="zh-CN" altLang="en-US" b="1" smtClean="0">
              <a:solidFill>
                <a:srgbClr val="00FF00"/>
              </a:solidFill>
            </a:endParaRPr>
          </a:p>
          <a:p>
            <a:pPr algn="just"/>
            <a:r>
              <a:rPr lang="zh-CN" altLang="en-US" b="1" smtClean="0"/>
              <a:t>基本块的等价</a:t>
            </a:r>
          </a:p>
          <a:p>
            <a:pPr lvl="1" algn="just">
              <a:spcBef>
                <a:spcPct val="0"/>
              </a:spcBef>
            </a:pPr>
            <a:r>
              <a:rPr lang="zh-CN" altLang="en-US" b="1" smtClean="0"/>
              <a:t>两个基本块的出口点有同样的活跃变量集合</a:t>
            </a:r>
          </a:p>
          <a:p>
            <a:pPr lvl="1" algn="just">
              <a:spcBef>
                <a:spcPct val="0"/>
              </a:spcBef>
            </a:pPr>
            <a:r>
              <a:rPr lang="zh-CN" altLang="en-US" b="1" smtClean="0"/>
              <a:t>对其中每个变量，定义其值的两个表达式相等</a:t>
            </a:r>
          </a:p>
          <a:p>
            <a:pPr algn="just"/>
            <a:r>
              <a:rPr lang="zh-CN" altLang="en-US" b="1" smtClean="0"/>
              <a:t>有很多等价变换可用于基本块</a:t>
            </a:r>
          </a:p>
          <a:p>
            <a:pPr lvl="1" algn="just">
              <a:spcBef>
                <a:spcPct val="0"/>
              </a:spcBef>
            </a:pPr>
            <a:r>
              <a:rPr lang="zh-CN" altLang="en-US" b="1" smtClean="0"/>
              <a:t>局部变换</a:t>
            </a:r>
          </a:p>
          <a:p>
            <a:pPr lvl="1" algn="just">
              <a:spcBef>
                <a:spcPct val="0"/>
              </a:spcBef>
            </a:pPr>
            <a:r>
              <a:rPr lang="zh-CN" altLang="en-US" b="1" smtClean="0"/>
              <a:t>全局变换（下一章介绍）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4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4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/>
            <a:r>
              <a:rPr lang="zh-CN" altLang="en-US" b="1" smtClean="0"/>
              <a:t>删除局部公共子表达式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b="1" smtClean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a = b + c			 	a = b + c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b = a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d			b = a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d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c = b + c			 	c = b + c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d = a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d 			d = b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CN" altLang="en-US" b="1" smtClean="0"/>
          </a:p>
          <a:p>
            <a:pPr algn="just">
              <a:spcBef>
                <a:spcPct val="0"/>
              </a:spcBef>
            </a:pPr>
            <a:r>
              <a:rPr lang="zh-CN" altLang="en-US" b="1" smtClean="0"/>
              <a:t>删除死代码</a:t>
            </a:r>
          </a:p>
          <a:p>
            <a:pPr lvl="1" algn="just"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定值</a:t>
            </a:r>
            <a:r>
              <a:rPr lang="en-US" altLang="zh-CN" b="1" smtClean="0"/>
              <a:t>x = y + z</a:t>
            </a:r>
            <a:r>
              <a:rPr lang="zh-CN" altLang="en-US" b="1" smtClean="0"/>
              <a:t>以后不再引用，</a:t>
            </a:r>
            <a:r>
              <a:rPr lang="zh-CN" altLang="en-US" b="1" smtClean="0">
                <a:latin typeface="宋体" pitchFamily="2" charset="-122"/>
              </a:rPr>
              <a:t>则称</a:t>
            </a:r>
            <a:r>
              <a:rPr lang="en-US" altLang="zh-CN" b="1" smtClean="0"/>
              <a:t>x</a:t>
            </a:r>
            <a:r>
              <a:rPr lang="zh-CN" altLang="en-US" b="1" smtClean="0">
                <a:latin typeface="宋体" pitchFamily="2" charset="-122"/>
              </a:rPr>
              <a:t>为死变量</a:t>
            </a:r>
            <a:endParaRPr lang="zh-CN" altLang="en-US" b="1" smtClean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627313" y="2997200"/>
            <a:ext cx="18716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zh-CN" altLang="en-US"/>
              <a:t>可变换成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/>
            <a:r>
              <a:rPr lang="zh-CN" altLang="en-US" b="1" smtClean="0"/>
              <a:t>交换相邻的独立语句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	t</a:t>
            </a:r>
            <a:r>
              <a:rPr lang="en-US" altLang="zh-CN" b="1" baseline="-30000" smtClean="0"/>
              <a:t>1 </a:t>
            </a:r>
            <a:r>
              <a:rPr lang="en-US" altLang="zh-CN" b="1" smtClean="0"/>
              <a:t>= b</a:t>
            </a:r>
            <a:r>
              <a:rPr lang="en-US" altLang="zh-CN" b="1" baseline="-30000" smtClean="0"/>
              <a:t> </a:t>
            </a:r>
            <a:r>
              <a:rPr lang="en-US" altLang="zh-CN" b="1" smtClean="0"/>
              <a:t>+ c				t</a:t>
            </a:r>
            <a:r>
              <a:rPr lang="en-US" altLang="zh-CN" b="1" baseline="-30000" smtClean="0"/>
              <a:t>2 </a:t>
            </a:r>
            <a:r>
              <a:rPr lang="en-US" altLang="zh-CN" b="1" smtClean="0"/>
              <a:t>= x</a:t>
            </a:r>
            <a:r>
              <a:rPr lang="en-US" altLang="zh-CN" b="1" baseline="-30000" smtClean="0"/>
              <a:t> </a:t>
            </a:r>
            <a:r>
              <a:rPr lang="en-US" altLang="zh-CN" b="1" smtClean="0"/>
              <a:t>+ y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	t</a:t>
            </a:r>
            <a:r>
              <a:rPr lang="en-US" altLang="zh-CN" b="1" baseline="-30000" smtClean="0"/>
              <a:t>2 </a:t>
            </a:r>
            <a:r>
              <a:rPr lang="en-US" altLang="zh-CN" b="1" smtClean="0"/>
              <a:t>= x</a:t>
            </a:r>
            <a:r>
              <a:rPr lang="en-US" altLang="zh-CN" b="1" baseline="-30000" smtClean="0"/>
              <a:t> </a:t>
            </a:r>
            <a:r>
              <a:rPr lang="en-US" altLang="zh-CN" b="1" smtClean="0"/>
              <a:t>+ y				t</a:t>
            </a:r>
            <a:r>
              <a:rPr lang="en-US" altLang="zh-CN" b="1" baseline="-30000" smtClean="0"/>
              <a:t>1 </a:t>
            </a:r>
            <a:r>
              <a:rPr lang="en-US" altLang="zh-CN" b="1" smtClean="0"/>
              <a:t>= b</a:t>
            </a:r>
            <a:r>
              <a:rPr lang="en-US" altLang="zh-CN" b="1" baseline="-30000" smtClean="0"/>
              <a:t> </a:t>
            </a:r>
            <a:r>
              <a:rPr lang="en-US" altLang="zh-CN" b="1" smtClean="0"/>
              <a:t>+ c</a:t>
            </a:r>
          </a:p>
          <a:p>
            <a:pPr algn="just"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当且仅当</a:t>
            </a:r>
            <a:r>
              <a:rPr lang="en-US" altLang="zh-CN" b="1" smtClean="0"/>
              <a:t>t</a:t>
            </a:r>
            <a:r>
              <a:rPr lang="en-US" altLang="zh-CN" b="1" baseline="-30000" smtClean="0"/>
              <a:t>1</a:t>
            </a:r>
            <a:r>
              <a:rPr lang="zh-CN" altLang="en-US" b="1" smtClean="0">
                <a:latin typeface="宋体" pitchFamily="2" charset="-122"/>
              </a:rPr>
              <a:t>和</a:t>
            </a:r>
            <a:r>
              <a:rPr lang="en-US" altLang="zh-CN" b="1" smtClean="0"/>
              <a:t>t</a:t>
            </a:r>
            <a:r>
              <a:rPr lang="en-US" altLang="zh-CN" b="1" baseline="-30000" smtClean="0"/>
              <a:t>2</a:t>
            </a:r>
            <a:r>
              <a:rPr lang="zh-CN" altLang="en-US" b="1" smtClean="0">
                <a:latin typeface="宋体" pitchFamily="2" charset="-122"/>
              </a:rPr>
              <a:t>不相同</a:t>
            </a:r>
            <a:r>
              <a:rPr lang="zh-CN" altLang="en-US" b="1" smtClean="0"/>
              <a:t>，</a:t>
            </a:r>
            <a:r>
              <a:rPr lang="en-US" altLang="zh-CN" b="1" smtClean="0"/>
              <a:t>x</a:t>
            </a:r>
            <a:r>
              <a:rPr lang="zh-CN" altLang="en-US" b="1" smtClean="0">
                <a:latin typeface="宋体" pitchFamily="2" charset="-122"/>
              </a:rPr>
              <a:t>和</a:t>
            </a:r>
            <a:r>
              <a:rPr lang="en-US" altLang="zh-CN" b="1" smtClean="0"/>
              <a:t>y</a:t>
            </a:r>
            <a:r>
              <a:rPr lang="zh-CN" altLang="en-US" b="1" smtClean="0">
                <a:latin typeface="宋体" pitchFamily="2" charset="-122"/>
              </a:rPr>
              <a:t>都不是</a:t>
            </a:r>
            <a:r>
              <a:rPr lang="en-US" altLang="zh-CN" b="1" smtClean="0"/>
              <a:t>t</a:t>
            </a:r>
            <a:r>
              <a:rPr lang="en-US" altLang="zh-CN" b="1" baseline="-30000" smtClean="0"/>
              <a:t>1</a:t>
            </a:r>
            <a:r>
              <a:rPr lang="en-US" altLang="zh-CN" b="1" smtClean="0">
                <a:latin typeface="宋体" pitchFamily="2" charset="-122"/>
              </a:rPr>
              <a:t>，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					     </a:t>
            </a:r>
            <a:r>
              <a:rPr lang="zh-CN" altLang="en-US" b="1" smtClean="0"/>
              <a:t>并且</a:t>
            </a:r>
            <a:r>
              <a:rPr lang="en-US" altLang="zh-CN" b="1" smtClean="0"/>
              <a:t>b</a:t>
            </a:r>
            <a:r>
              <a:rPr lang="zh-CN" altLang="en-US" b="1" smtClean="0">
                <a:latin typeface="宋体" pitchFamily="2" charset="-122"/>
              </a:rPr>
              <a:t>和</a:t>
            </a:r>
            <a:r>
              <a:rPr lang="en-US" altLang="zh-CN" b="1" smtClean="0"/>
              <a:t>c</a:t>
            </a:r>
            <a:r>
              <a:rPr lang="zh-CN" altLang="en-US" b="1" smtClean="0">
                <a:latin typeface="宋体" pitchFamily="2" charset="-122"/>
              </a:rPr>
              <a:t>都不是</a:t>
            </a:r>
            <a:r>
              <a:rPr lang="en-US" altLang="zh-CN" b="1" smtClean="0"/>
              <a:t>t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 </a:t>
            </a:r>
            <a:endParaRPr lang="zh-CN" altLang="en-US" b="1" smtClean="0">
              <a:latin typeface="宋体" pitchFamily="2" charset="-122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zh-CN" altLang="en-US" b="1" smtClean="0">
                <a:latin typeface="宋体" pitchFamily="2" charset="-122"/>
              </a:rPr>
              <a:t>代数变换</a:t>
            </a:r>
            <a:endParaRPr lang="zh-CN" altLang="en-US" b="1" smtClean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/>
              <a:t>	x = x + 0		</a:t>
            </a:r>
            <a:r>
              <a:rPr lang="zh-CN" altLang="en-US" b="1" smtClean="0"/>
              <a:t>可以删除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x = x </a:t>
            </a:r>
            <a:r>
              <a:rPr lang="en-US" altLang="zh-CN" sz="2800" b="1" smtClean="0">
                <a:sym typeface="Symbol" pitchFamily="18" charset="2"/>
              </a:rPr>
              <a:t></a:t>
            </a:r>
            <a:r>
              <a:rPr lang="en-US" altLang="zh-CN" b="1" smtClean="0"/>
              <a:t> 1 	</a:t>
            </a:r>
            <a:r>
              <a:rPr lang="zh-CN" altLang="en-US" b="1" smtClean="0"/>
              <a:t>可以删除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x = y </a:t>
            </a:r>
            <a:r>
              <a:rPr lang="en-US" altLang="zh-CN" sz="2800" b="1" smtClean="0">
                <a:sym typeface="Symbol" pitchFamily="18" charset="2"/>
              </a:rPr>
              <a:t></a:t>
            </a:r>
            <a:r>
              <a:rPr lang="en-US" altLang="zh-CN" b="1" smtClean="0"/>
              <a:t> 2 	</a:t>
            </a:r>
            <a:r>
              <a:rPr lang="zh-CN" altLang="en-US" b="1" smtClean="0"/>
              <a:t>改成</a:t>
            </a:r>
            <a:r>
              <a:rPr lang="en-US" altLang="zh-CN" b="1" smtClean="0"/>
              <a:t>x = y </a:t>
            </a:r>
            <a:r>
              <a:rPr lang="en-US" altLang="zh-CN" sz="2800" b="1" smtClean="0">
                <a:sym typeface="Symbol" pitchFamily="18" charset="2"/>
              </a:rPr>
              <a:t></a:t>
            </a:r>
            <a:r>
              <a:rPr lang="en-US" altLang="zh-CN" b="1" smtClean="0"/>
              <a:t> y </a:t>
            </a:r>
            <a:endParaRPr lang="zh-CN" altLang="en-US" b="1" smtClean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276600" y="2060575"/>
            <a:ext cx="18716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zh-CN" altLang="en-US"/>
              <a:t>可变换成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4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38275"/>
            <a:ext cx="8564563" cy="5038725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 smtClean="0">
                <a:ea typeface="黑体" pitchFamily="2" charset="-122"/>
              </a:rPr>
              <a:t>8.3.3 </a:t>
            </a:r>
            <a:r>
              <a:rPr lang="zh-CN" altLang="en-US" b="1" smtClean="0"/>
              <a:t>流图</a:t>
            </a:r>
          </a:p>
          <a:p>
            <a:pPr algn="just"/>
            <a:r>
              <a:rPr lang="zh-CN" altLang="en-US" b="1" smtClean="0">
                <a:latin typeface="宋体" pitchFamily="2" charset="-122"/>
              </a:rPr>
              <a:t>把控制流信息加到</a:t>
            </a:r>
          </a:p>
          <a:p>
            <a:pPr algn="just"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基本块集合，形成</a:t>
            </a:r>
          </a:p>
          <a:p>
            <a:pPr algn="just"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一个有向图来表示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程序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pPr algn="just"/>
            <a:r>
              <a:rPr lang="zh-CN" altLang="en-US" b="1" smtClean="0">
                <a:latin typeface="宋体" pitchFamily="2" charset="-122"/>
              </a:rPr>
              <a:t>流图中的节点</a:t>
            </a:r>
          </a:p>
          <a:p>
            <a:pPr algn="just">
              <a:buFontTx/>
              <a:buNone/>
            </a:pPr>
            <a:r>
              <a:rPr lang="zh-CN" altLang="en-US" b="1" smtClean="0"/>
              <a:t>	首结点</a:t>
            </a:r>
            <a:r>
              <a:rPr lang="zh-CN" altLang="en-US" b="1" smtClean="0">
                <a:latin typeface="宋体" pitchFamily="2" charset="-122"/>
              </a:rPr>
              <a:t>、</a:t>
            </a:r>
            <a:r>
              <a:rPr lang="zh-CN" altLang="en-US" b="1" smtClean="0">
                <a:latin typeface="Euclid Math One" pitchFamily="18" charset="2"/>
              </a:rPr>
              <a:t>前驱</a:t>
            </a:r>
            <a:r>
              <a:rPr lang="zh-CN" altLang="en-US" b="1" smtClean="0"/>
              <a:t>、后继</a:t>
            </a:r>
          </a:p>
        </p:txBody>
      </p:sp>
      <p:grpSp>
        <p:nvGrpSpPr>
          <p:cNvPr id="141316" name="Group 12"/>
          <p:cNvGrpSpPr>
            <a:grpSpLocks/>
          </p:cNvGrpSpPr>
          <p:nvPr/>
        </p:nvGrpSpPr>
        <p:grpSpPr bwMode="auto">
          <a:xfrm>
            <a:off x="4222750" y="1385888"/>
            <a:ext cx="4921250" cy="5472112"/>
            <a:chOff x="2468" y="672"/>
            <a:chExt cx="3100" cy="3447"/>
          </a:xfrm>
        </p:grpSpPr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3227" y="672"/>
              <a:ext cx="1959" cy="4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/>
                <a:t>prod = 0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 = 1</a:t>
              </a:r>
            </a:p>
            <a:p>
              <a:pPr algn="just"/>
              <a:endParaRPr lang="en-US" altLang="zh-CN" sz="2800"/>
            </a:p>
          </p:txBody>
        </p:sp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3215" y="1498"/>
              <a:ext cx="2003" cy="22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1 </a:t>
              </a:r>
              <a:r>
                <a:rPr lang="en-US" altLang="zh-CN" sz="2800"/>
                <a:t>= 4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i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= a[t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]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3 </a:t>
              </a:r>
              <a:r>
                <a:rPr lang="en-US" altLang="zh-CN" sz="2800"/>
                <a:t>= 4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i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4 </a:t>
              </a:r>
              <a:r>
                <a:rPr lang="en-US" altLang="zh-CN" sz="2800"/>
                <a:t>= b[t</a:t>
              </a:r>
              <a:r>
                <a:rPr lang="en-US" altLang="zh-CN" sz="2800" baseline="-25000"/>
                <a:t>3</a:t>
              </a:r>
              <a:r>
                <a:rPr lang="en-US" altLang="zh-CN" sz="2800"/>
                <a:t>]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5 </a:t>
              </a:r>
              <a:r>
                <a:rPr lang="en-US" altLang="zh-CN" sz="2800"/>
                <a:t>= t</a:t>
              </a:r>
              <a:r>
                <a:rPr lang="en-US" altLang="zh-CN" sz="2800" baseline="-25000"/>
                <a:t>2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t</a:t>
              </a:r>
              <a:r>
                <a:rPr lang="en-US" altLang="zh-CN" sz="2800" baseline="-25000"/>
                <a:t>4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6 </a:t>
              </a:r>
              <a:r>
                <a:rPr lang="en-US" altLang="zh-CN" sz="2800"/>
                <a:t>= prod + t</a:t>
              </a:r>
              <a:r>
                <a:rPr lang="en-US" altLang="zh-CN" sz="2800" baseline="-25000"/>
                <a:t>5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prod = t</a:t>
              </a:r>
              <a:r>
                <a:rPr lang="en-US" altLang="zh-CN" sz="2800" baseline="-25000"/>
                <a:t>6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7 </a:t>
              </a:r>
              <a:r>
                <a:rPr lang="en-US" altLang="zh-CN" sz="2800"/>
                <a:t>= i +1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 = t</a:t>
              </a:r>
              <a:r>
                <a:rPr lang="en-US" altLang="zh-CN" sz="2800" baseline="-25000"/>
                <a:t>7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if i &lt;= 20 </a:t>
              </a:r>
              <a:r>
                <a:rPr lang="en-US" altLang="zh-CN" sz="2800">
                  <a:solidFill>
                    <a:srgbClr val="00FF00"/>
                  </a:solidFill>
                </a:rPr>
                <a:t>goto </a:t>
              </a:r>
              <a:r>
                <a:rPr lang="en-US" altLang="zh-CN" sz="2800" i="1">
                  <a:solidFill>
                    <a:srgbClr val="00FF00"/>
                  </a:solidFill>
                </a:rPr>
                <a:t>B</a:t>
              </a:r>
              <a:r>
                <a:rPr lang="en-US" altLang="zh-CN" sz="2800" baseline="-25000">
                  <a:solidFill>
                    <a:srgbClr val="00FF00"/>
                  </a:solidFill>
                </a:rPr>
                <a:t>2</a:t>
              </a:r>
            </a:p>
          </p:txBody>
        </p:sp>
        <p:sp>
          <p:nvSpPr>
            <p:cNvPr id="141319" name="Line 7"/>
            <p:cNvSpPr>
              <a:spLocks noChangeShapeType="1"/>
            </p:cNvSpPr>
            <p:nvPr/>
          </p:nvSpPr>
          <p:spPr bwMode="auto">
            <a:xfrm>
              <a:off x="4130" y="116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0" name="Rectangle 8"/>
            <p:cNvSpPr>
              <a:spLocks noChangeArrowheads="1"/>
            </p:cNvSpPr>
            <p:nvPr/>
          </p:nvSpPr>
          <p:spPr bwMode="auto">
            <a:xfrm>
              <a:off x="5173" y="713"/>
              <a:ext cx="39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B</a:t>
              </a:r>
              <a:r>
                <a:rPr lang="en-US" altLang="zh-CN" sz="2800" baseline="-25000"/>
                <a:t>1</a:t>
              </a:r>
              <a:endParaRPr lang="en-US" altLang="zh-CN" sz="2800"/>
            </a:p>
          </p:txBody>
        </p:sp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5215" y="2334"/>
              <a:ext cx="35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B</a:t>
              </a:r>
              <a:r>
                <a:rPr lang="en-US" altLang="zh-CN" sz="2800" baseline="-25000"/>
                <a:t>2</a:t>
              </a:r>
              <a:endParaRPr lang="en-US" altLang="zh-CN" sz="2800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4176" y="3792"/>
              <a:ext cx="0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3" name="Freeform 11"/>
            <p:cNvSpPr>
              <a:spLocks/>
            </p:cNvSpPr>
            <p:nvPr/>
          </p:nvSpPr>
          <p:spPr bwMode="auto">
            <a:xfrm>
              <a:off x="2468" y="1252"/>
              <a:ext cx="1086" cy="2740"/>
            </a:xfrm>
            <a:custGeom>
              <a:avLst/>
              <a:gdLst>
                <a:gd name="T0" fmla="*/ 1086 w 1086"/>
                <a:gd name="T1" fmla="*/ 2569 h 2740"/>
                <a:gd name="T2" fmla="*/ 609 w 1086"/>
                <a:gd name="T3" fmla="*/ 2668 h 2740"/>
                <a:gd name="T4" fmla="*/ 201 w 1086"/>
                <a:gd name="T5" fmla="*/ 2134 h 2740"/>
                <a:gd name="T6" fmla="*/ 5 w 1086"/>
                <a:gd name="T7" fmla="*/ 1305 h 2740"/>
                <a:gd name="T8" fmla="*/ 229 w 1086"/>
                <a:gd name="T9" fmla="*/ 336 h 2740"/>
                <a:gd name="T10" fmla="*/ 595 w 1086"/>
                <a:gd name="T11" fmla="*/ 12 h 2740"/>
                <a:gd name="T12" fmla="*/ 893 w 1086"/>
                <a:gd name="T13" fmla="*/ 263 h 27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2740">
                  <a:moveTo>
                    <a:pt x="1086" y="2569"/>
                  </a:moveTo>
                  <a:cubicBezTo>
                    <a:pt x="1007" y="2585"/>
                    <a:pt x="756" y="2740"/>
                    <a:pt x="609" y="2668"/>
                  </a:cubicBezTo>
                  <a:cubicBezTo>
                    <a:pt x="462" y="2596"/>
                    <a:pt x="302" y="2361"/>
                    <a:pt x="201" y="2134"/>
                  </a:cubicBezTo>
                  <a:cubicBezTo>
                    <a:pt x="100" y="1907"/>
                    <a:pt x="0" y="1605"/>
                    <a:pt x="5" y="1305"/>
                  </a:cubicBezTo>
                  <a:cubicBezTo>
                    <a:pt x="10" y="1005"/>
                    <a:pt x="131" y="552"/>
                    <a:pt x="229" y="336"/>
                  </a:cubicBezTo>
                  <a:cubicBezTo>
                    <a:pt x="327" y="120"/>
                    <a:pt x="484" y="24"/>
                    <a:pt x="595" y="12"/>
                  </a:cubicBezTo>
                  <a:cubicBezTo>
                    <a:pt x="706" y="0"/>
                    <a:pt x="831" y="211"/>
                    <a:pt x="893" y="26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26063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8.1.1</a:t>
            </a:r>
            <a:r>
              <a:rPr lang="zh-CN" altLang="en-US" b="1" smtClean="0">
                <a:latin typeface="宋体" pitchFamily="2" charset="-122"/>
              </a:rPr>
              <a:t> </a:t>
            </a:r>
            <a:r>
              <a:rPr lang="zh-CN" altLang="en-US" b="1" smtClean="0"/>
              <a:t>目标程序</a:t>
            </a:r>
            <a:endParaRPr lang="zh-CN" altLang="en-US" b="1" smtClean="0">
              <a:latin typeface="宋体" pitchFamily="2" charset="-122"/>
            </a:endParaRPr>
          </a:p>
          <a:p>
            <a:r>
              <a:rPr lang="zh-CN" altLang="en-US" b="1" smtClean="0">
                <a:latin typeface="宋体" pitchFamily="2" charset="-122"/>
              </a:rPr>
              <a:t>可重定位目标模块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</a:t>
            </a:r>
            <a:r>
              <a:rPr lang="en-US" altLang="zh-CN" sz="2800" b="1" smtClean="0">
                <a:solidFill>
                  <a:srgbClr val="00FF00"/>
                </a:solidFill>
              </a:rPr>
              <a:t>.L7: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	testl %eax,%eax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	</a:t>
            </a:r>
            <a:r>
              <a:rPr lang="en-US" altLang="zh-CN" sz="2800" b="1" smtClean="0">
                <a:solidFill>
                  <a:srgbClr val="00FF00"/>
                </a:solidFill>
              </a:rPr>
              <a:t>je .L3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	testl %edx,%edx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	</a:t>
            </a:r>
            <a:r>
              <a:rPr lang="en-US" altLang="zh-CN" sz="2800" b="1" smtClean="0">
                <a:solidFill>
                  <a:srgbClr val="00FF00"/>
                </a:solidFill>
              </a:rPr>
              <a:t>je .L7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	movl %edx,%eax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	</a:t>
            </a:r>
            <a:r>
              <a:rPr lang="en-US" altLang="zh-CN" sz="2800" b="1" smtClean="0">
                <a:solidFill>
                  <a:srgbClr val="00FF00"/>
                </a:solidFill>
              </a:rPr>
              <a:t>jmp .L7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>
                <a:solidFill>
                  <a:srgbClr val="00FF00"/>
                </a:solidFill>
              </a:rPr>
              <a:t>		.L3: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	leave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smtClean="0"/>
              <a:t>			ret</a:t>
            </a:r>
            <a:endParaRPr lang="zh-CN" altLang="en-US" sz="2800" b="1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067175" y="5084763"/>
            <a:ext cx="4678363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zh-CN" altLang="en-US"/>
              <a:t>	</a:t>
            </a:r>
            <a:r>
              <a:rPr lang="zh-CN" altLang="en-US">
                <a:solidFill>
                  <a:srgbClr val="00FF00"/>
                </a:solidFill>
              </a:rPr>
              <a:t>可重定位目标模块中，</a:t>
            </a:r>
          </a:p>
          <a:p>
            <a:pPr marL="342900" indent="-342900"/>
            <a:r>
              <a:rPr lang="zh-CN" altLang="en-US">
                <a:solidFill>
                  <a:srgbClr val="00FF00"/>
                </a:solidFill>
              </a:rPr>
              <a:t>需要有绿色部分的重定</a:t>
            </a:r>
          </a:p>
          <a:p>
            <a:pPr marL="342900" indent="-342900"/>
            <a:r>
              <a:rPr lang="zh-CN" altLang="en-US">
                <a:solidFill>
                  <a:srgbClr val="00FF00"/>
                </a:solidFill>
              </a:rPr>
              <a:t>位信息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/>
            <a:r>
              <a:rPr lang="zh-CN" altLang="en-US" b="1" smtClean="0">
                <a:latin typeface="宋体" pitchFamily="2" charset="-122"/>
              </a:rPr>
              <a:t>什么是循环</a:t>
            </a:r>
            <a:r>
              <a:rPr lang="zh-CN" altLang="en-US" b="1" smtClean="0"/>
              <a:t>?</a:t>
            </a:r>
          </a:p>
          <a:p>
            <a:pPr lvl="1" algn="just"/>
            <a:r>
              <a:rPr lang="zh-CN" altLang="en-US" b="1" smtClean="0">
                <a:latin typeface="宋体" pitchFamily="2" charset="-122"/>
              </a:rPr>
              <a:t>所有结点是</a:t>
            </a:r>
            <a:r>
              <a:rPr lang="zh-CN" altLang="en-US" b="1" smtClean="0"/>
              <a:t>强连通</a:t>
            </a:r>
            <a:r>
              <a:rPr lang="zh-CN" altLang="en-US" b="1" smtClean="0">
                <a:latin typeface="宋体" pitchFamily="2" charset="-122"/>
              </a:rPr>
              <a:t>的</a:t>
            </a:r>
            <a:endParaRPr lang="zh-CN" altLang="en-US" b="1" smtClean="0"/>
          </a:p>
          <a:p>
            <a:pPr lvl="1" algn="just"/>
            <a:r>
              <a:rPr lang="zh-CN" altLang="en-US" b="1" smtClean="0">
                <a:latin typeface="宋体" pitchFamily="2" charset="-122"/>
              </a:rPr>
              <a:t>唯一的循环</a:t>
            </a:r>
            <a:r>
              <a:rPr lang="zh-CN" altLang="en-US" b="1" smtClean="0"/>
              <a:t>入口</a:t>
            </a:r>
          </a:p>
          <a:p>
            <a:pPr algn="just"/>
            <a:r>
              <a:rPr lang="zh-CN" altLang="en-US" b="1" smtClean="0"/>
              <a:t>外循环和内循环</a:t>
            </a:r>
          </a:p>
        </p:txBody>
      </p:sp>
      <p:grpSp>
        <p:nvGrpSpPr>
          <p:cNvPr id="30724" name="Group 12"/>
          <p:cNvGrpSpPr>
            <a:grpSpLocks/>
          </p:cNvGrpSpPr>
          <p:nvPr/>
        </p:nvGrpSpPr>
        <p:grpSpPr bwMode="auto">
          <a:xfrm>
            <a:off x="4222750" y="1385888"/>
            <a:ext cx="4921250" cy="5472112"/>
            <a:chOff x="2468" y="672"/>
            <a:chExt cx="3100" cy="3447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3227" y="672"/>
              <a:ext cx="1959" cy="4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/>
                <a:t>prod = 0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 = 1</a:t>
              </a:r>
            </a:p>
            <a:p>
              <a:pPr algn="just"/>
              <a:endParaRPr lang="en-US" altLang="zh-CN" sz="2800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215" y="1498"/>
              <a:ext cx="2003" cy="22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1 </a:t>
              </a:r>
              <a:r>
                <a:rPr lang="en-US" altLang="zh-CN" sz="2800"/>
                <a:t>= 4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i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= a[t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]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3 </a:t>
              </a:r>
              <a:r>
                <a:rPr lang="en-US" altLang="zh-CN" sz="2800"/>
                <a:t>= 4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i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4 </a:t>
              </a:r>
              <a:r>
                <a:rPr lang="en-US" altLang="zh-CN" sz="2800"/>
                <a:t>= b[t</a:t>
              </a:r>
              <a:r>
                <a:rPr lang="en-US" altLang="zh-CN" sz="2800" baseline="-25000"/>
                <a:t>3</a:t>
              </a:r>
              <a:r>
                <a:rPr lang="en-US" altLang="zh-CN" sz="2800"/>
                <a:t>]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5 </a:t>
              </a:r>
              <a:r>
                <a:rPr lang="en-US" altLang="zh-CN" sz="2800"/>
                <a:t>= t</a:t>
              </a:r>
              <a:r>
                <a:rPr lang="en-US" altLang="zh-CN" sz="2800" baseline="-25000"/>
                <a:t>2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t</a:t>
              </a:r>
              <a:r>
                <a:rPr lang="en-US" altLang="zh-CN" sz="2800" baseline="-25000"/>
                <a:t>4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6 </a:t>
              </a:r>
              <a:r>
                <a:rPr lang="en-US" altLang="zh-CN" sz="2800"/>
                <a:t>= prod + t</a:t>
              </a:r>
              <a:r>
                <a:rPr lang="en-US" altLang="zh-CN" sz="2800" baseline="-25000"/>
                <a:t>5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prod = t</a:t>
              </a:r>
              <a:r>
                <a:rPr lang="en-US" altLang="zh-CN" sz="2800" baseline="-25000"/>
                <a:t>6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7 </a:t>
              </a:r>
              <a:r>
                <a:rPr lang="en-US" altLang="zh-CN" sz="2800"/>
                <a:t>= i +1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 = t</a:t>
              </a:r>
              <a:r>
                <a:rPr lang="en-US" altLang="zh-CN" sz="2800" baseline="-25000"/>
                <a:t>7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if i &lt;= 20 </a:t>
              </a:r>
              <a:r>
                <a:rPr lang="en-US" altLang="zh-CN" sz="2800">
                  <a:solidFill>
                    <a:srgbClr val="00FF00"/>
                  </a:solidFill>
                </a:rPr>
                <a:t>goto </a:t>
              </a:r>
              <a:r>
                <a:rPr lang="en-US" altLang="zh-CN" sz="2800" i="1">
                  <a:solidFill>
                    <a:srgbClr val="00FF00"/>
                  </a:solidFill>
                </a:rPr>
                <a:t>B</a:t>
              </a:r>
              <a:r>
                <a:rPr lang="en-US" altLang="zh-CN" sz="2800" baseline="-25000">
                  <a:solidFill>
                    <a:srgbClr val="00FF00"/>
                  </a:solidFill>
                </a:rPr>
                <a:t>2</a:t>
              </a:r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4130" y="116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5173" y="713"/>
              <a:ext cx="39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B</a:t>
              </a:r>
              <a:r>
                <a:rPr lang="en-US" altLang="zh-CN" sz="2800" baseline="-25000"/>
                <a:t>1</a:t>
              </a:r>
              <a:endParaRPr lang="en-US" altLang="zh-CN" sz="2800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5215" y="2334"/>
              <a:ext cx="35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B</a:t>
              </a:r>
              <a:r>
                <a:rPr lang="en-US" altLang="zh-CN" sz="2800" baseline="-25000"/>
                <a:t>2</a:t>
              </a:r>
              <a:endParaRPr lang="en-US" altLang="zh-CN" sz="2800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176" y="3792"/>
              <a:ext cx="0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Freeform 11"/>
            <p:cNvSpPr>
              <a:spLocks/>
            </p:cNvSpPr>
            <p:nvPr/>
          </p:nvSpPr>
          <p:spPr bwMode="auto">
            <a:xfrm>
              <a:off x="2468" y="1252"/>
              <a:ext cx="1086" cy="2740"/>
            </a:xfrm>
            <a:custGeom>
              <a:avLst/>
              <a:gdLst>
                <a:gd name="T0" fmla="*/ 1086 w 1086"/>
                <a:gd name="T1" fmla="*/ 2569 h 2740"/>
                <a:gd name="T2" fmla="*/ 609 w 1086"/>
                <a:gd name="T3" fmla="*/ 2668 h 2740"/>
                <a:gd name="T4" fmla="*/ 201 w 1086"/>
                <a:gd name="T5" fmla="*/ 2134 h 2740"/>
                <a:gd name="T6" fmla="*/ 5 w 1086"/>
                <a:gd name="T7" fmla="*/ 1305 h 2740"/>
                <a:gd name="T8" fmla="*/ 229 w 1086"/>
                <a:gd name="T9" fmla="*/ 336 h 2740"/>
                <a:gd name="T10" fmla="*/ 595 w 1086"/>
                <a:gd name="T11" fmla="*/ 12 h 2740"/>
                <a:gd name="T12" fmla="*/ 893 w 1086"/>
                <a:gd name="T13" fmla="*/ 263 h 27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2740">
                  <a:moveTo>
                    <a:pt x="1086" y="2569"/>
                  </a:moveTo>
                  <a:cubicBezTo>
                    <a:pt x="1007" y="2585"/>
                    <a:pt x="756" y="2740"/>
                    <a:pt x="609" y="2668"/>
                  </a:cubicBezTo>
                  <a:cubicBezTo>
                    <a:pt x="462" y="2596"/>
                    <a:pt x="302" y="2361"/>
                    <a:pt x="201" y="2134"/>
                  </a:cubicBezTo>
                  <a:cubicBezTo>
                    <a:pt x="100" y="1907"/>
                    <a:pt x="0" y="1605"/>
                    <a:pt x="5" y="1305"/>
                  </a:cubicBezTo>
                  <a:cubicBezTo>
                    <a:pt x="10" y="1005"/>
                    <a:pt x="131" y="552"/>
                    <a:pt x="229" y="336"/>
                  </a:cubicBezTo>
                  <a:cubicBezTo>
                    <a:pt x="327" y="120"/>
                    <a:pt x="484" y="24"/>
                    <a:pt x="595" y="12"/>
                  </a:cubicBezTo>
                  <a:cubicBezTo>
                    <a:pt x="706" y="0"/>
                    <a:pt x="831" y="211"/>
                    <a:pt x="893" y="26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 smtClean="0"/>
              <a:t>8.3.4 下次引用信息</a:t>
            </a:r>
          </a:p>
          <a:p>
            <a:pPr algn="just"/>
            <a:r>
              <a:rPr lang="zh-CN" altLang="en-US" b="1" smtClean="0">
                <a:latin typeface="宋体" pitchFamily="2" charset="-122"/>
              </a:rPr>
              <a:t>为每个三地址语句</a:t>
            </a:r>
            <a:r>
              <a:rPr lang="en-US" altLang="zh-CN" b="1" smtClean="0"/>
              <a:t>x = y op z</a:t>
            </a:r>
            <a:r>
              <a:rPr lang="zh-CN" altLang="en-US" b="1" smtClean="0"/>
              <a:t>决定</a:t>
            </a:r>
            <a:r>
              <a:rPr lang="en-US" altLang="zh-CN" b="1" smtClean="0"/>
              <a:t>x、y</a:t>
            </a:r>
            <a:r>
              <a:rPr lang="zh-CN" altLang="en-US" b="1" smtClean="0"/>
              <a:t>和</a:t>
            </a:r>
            <a:r>
              <a:rPr lang="en-US" altLang="zh-CN" b="1" smtClean="0"/>
              <a:t>z</a:t>
            </a:r>
            <a:r>
              <a:rPr lang="zh-CN" altLang="en-US" b="1" smtClean="0"/>
              <a:t>的下次引用信息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i:	x  = y op z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		  .  .  .		 </a:t>
            </a:r>
            <a:r>
              <a:rPr lang="zh-CN" altLang="en-US" b="1" smtClean="0">
                <a:sym typeface="Symbol" pitchFamily="18" charset="2"/>
              </a:rPr>
              <a:t>没有对</a:t>
            </a:r>
            <a:r>
              <a:rPr lang="en-US" altLang="zh-CN" b="1" smtClean="0">
                <a:sym typeface="Symbol" pitchFamily="18" charset="2"/>
              </a:rPr>
              <a:t>x</a:t>
            </a:r>
            <a:r>
              <a:rPr lang="zh-CN" altLang="en-US" b="1" smtClean="0">
                <a:sym typeface="Symbol" pitchFamily="18" charset="2"/>
              </a:rPr>
              <a:t>的赋值</a:t>
            </a:r>
            <a:endParaRPr lang="zh-CN" altLang="en-US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j:	… = x …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           .  .  .		 </a:t>
            </a:r>
            <a:r>
              <a:rPr lang="zh-CN" altLang="en-US" b="1" smtClean="0">
                <a:sym typeface="Symbol" pitchFamily="18" charset="2"/>
              </a:rPr>
              <a:t>没有对</a:t>
            </a:r>
            <a:r>
              <a:rPr lang="en-US" altLang="zh-CN" b="1" smtClean="0">
                <a:sym typeface="Symbol" pitchFamily="18" charset="2"/>
              </a:rPr>
              <a:t>x</a:t>
            </a:r>
            <a:r>
              <a:rPr lang="zh-CN" altLang="en-US" b="1" smtClean="0">
                <a:sym typeface="Symbol" pitchFamily="18" charset="2"/>
              </a:rPr>
              <a:t>的赋值</a:t>
            </a:r>
            <a:endParaRPr lang="zh-CN" altLang="en-US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k:	 … = … x</a:t>
            </a:r>
            <a:endParaRPr lang="zh-CN" altLang="en-US" b="1" smtClean="0"/>
          </a:p>
        </p:txBody>
      </p:sp>
      <p:grpSp>
        <p:nvGrpSpPr>
          <p:cNvPr id="1499142" name="Group 6"/>
          <p:cNvGrpSpPr>
            <a:grpSpLocks/>
          </p:cNvGrpSpPr>
          <p:nvPr/>
        </p:nvGrpSpPr>
        <p:grpSpPr bwMode="auto">
          <a:xfrm>
            <a:off x="3203575" y="3357563"/>
            <a:ext cx="381000" cy="2009775"/>
            <a:chOff x="2064" y="2112"/>
            <a:chExt cx="240" cy="1266"/>
          </a:xfrm>
        </p:grpSpPr>
        <p:sp>
          <p:nvSpPr>
            <p:cNvPr id="31749" name="Freeform 4"/>
            <p:cNvSpPr>
              <a:spLocks/>
            </p:cNvSpPr>
            <p:nvPr/>
          </p:nvSpPr>
          <p:spPr bwMode="auto">
            <a:xfrm>
              <a:off x="2107" y="2112"/>
              <a:ext cx="197" cy="642"/>
            </a:xfrm>
            <a:custGeom>
              <a:avLst/>
              <a:gdLst>
                <a:gd name="T0" fmla="*/ 5 w 197"/>
                <a:gd name="T1" fmla="*/ 0 h 642"/>
                <a:gd name="T2" fmla="*/ 169 w 197"/>
                <a:gd name="T3" fmla="*/ 164 h 642"/>
                <a:gd name="T4" fmla="*/ 169 w 197"/>
                <a:gd name="T5" fmla="*/ 473 h 642"/>
                <a:gd name="T6" fmla="*/ 0 w 197"/>
                <a:gd name="T7" fmla="*/ 642 h 6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42">
                  <a:moveTo>
                    <a:pt x="5" y="0"/>
                  </a:moveTo>
                  <a:cubicBezTo>
                    <a:pt x="32" y="27"/>
                    <a:pt x="142" y="85"/>
                    <a:pt x="169" y="164"/>
                  </a:cubicBezTo>
                  <a:cubicBezTo>
                    <a:pt x="196" y="243"/>
                    <a:pt x="197" y="393"/>
                    <a:pt x="169" y="473"/>
                  </a:cubicBezTo>
                  <a:cubicBezTo>
                    <a:pt x="141" y="553"/>
                    <a:pt x="35" y="607"/>
                    <a:pt x="0" y="642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0" name="Freeform 5"/>
            <p:cNvSpPr>
              <a:spLocks/>
            </p:cNvSpPr>
            <p:nvPr/>
          </p:nvSpPr>
          <p:spPr bwMode="auto">
            <a:xfrm>
              <a:off x="2064" y="2736"/>
              <a:ext cx="197" cy="642"/>
            </a:xfrm>
            <a:custGeom>
              <a:avLst/>
              <a:gdLst>
                <a:gd name="T0" fmla="*/ 5 w 197"/>
                <a:gd name="T1" fmla="*/ 0 h 642"/>
                <a:gd name="T2" fmla="*/ 169 w 197"/>
                <a:gd name="T3" fmla="*/ 164 h 642"/>
                <a:gd name="T4" fmla="*/ 169 w 197"/>
                <a:gd name="T5" fmla="*/ 473 h 642"/>
                <a:gd name="T6" fmla="*/ 0 w 197"/>
                <a:gd name="T7" fmla="*/ 642 h 6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42">
                  <a:moveTo>
                    <a:pt x="5" y="0"/>
                  </a:moveTo>
                  <a:cubicBezTo>
                    <a:pt x="32" y="27"/>
                    <a:pt x="142" y="85"/>
                    <a:pt x="169" y="164"/>
                  </a:cubicBezTo>
                  <a:cubicBezTo>
                    <a:pt x="196" y="243"/>
                    <a:pt x="197" y="393"/>
                    <a:pt x="169" y="473"/>
                  </a:cubicBezTo>
                  <a:cubicBezTo>
                    <a:pt x="141" y="553"/>
                    <a:pt x="35" y="607"/>
                    <a:pt x="0" y="642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基本块和流图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对每个基本块从最后一个语句反向扫描到第一个语句</a:t>
            </a:r>
            <a:r>
              <a:rPr lang="zh-CN" altLang="en-US" b="1" smtClean="0"/>
              <a:t>，可以得到下次引用信息</a:t>
            </a:r>
          </a:p>
          <a:p>
            <a:pPr>
              <a:buFontTx/>
              <a:buNone/>
            </a:pPr>
            <a:r>
              <a:rPr lang="zh-CN" altLang="en-US" b="1" smtClean="0"/>
              <a:t>   </a:t>
            </a:r>
            <a:endParaRPr lang="en-US" altLang="zh-CN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i:	x  = y op z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		  .  .  .		 </a:t>
            </a:r>
            <a:r>
              <a:rPr lang="zh-CN" altLang="en-US" b="1" smtClean="0">
                <a:sym typeface="Symbol" pitchFamily="18" charset="2"/>
              </a:rPr>
              <a:t>没有对</a:t>
            </a:r>
            <a:r>
              <a:rPr lang="en-US" altLang="zh-CN" b="1" smtClean="0">
                <a:sym typeface="Symbol" pitchFamily="18" charset="2"/>
              </a:rPr>
              <a:t>x</a:t>
            </a:r>
            <a:r>
              <a:rPr lang="zh-CN" altLang="en-US" b="1" smtClean="0">
                <a:sym typeface="Symbol" pitchFamily="18" charset="2"/>
              </a:rPr>
              <a:t>的赋值</a:t>
            </a:r>
            <a:endParaRPr lang="zh-CN" altLang="en-US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j:	… = x …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           .  .  .		 </a:t>
            </a:r>
            <a:r>
              <a:rPr lang="zh-CN" altLang="en-US" b="1" smtClean="0">
                <a:sym typeface="Symbol" pitchFamily="18" charset="2"/>
              </a:rPr>
              <a:t>没有对</a:t>
            </a:r>
            <a:r>
              <a:rPr lang="en-US" altLang="zh-CN" b="1" smtClean="0">
                <a:sym typeface="Symbol" pitchFamily="18" charset="2"/>
              </a:rPr>
              <a:t>x</a:t>
            </a:r>
            <a:r>
              <a:rPr lang="zh-CN" altLang="en-US" b="1" smtClean="0">
                <a:sym typeface="Symbol" pitchFamily="18" charset="2"/>
              </a:rPr>
              <a:t>的赋值</a:t>
            </a:r>
            <a:endParaRPr lang="zh-CN" altLang="en-US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k:	 … = … x</a:t>
            </a: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zh-CN" altLang="en-US" b="1" smtClean="0">
                <a:latin typeface="宋体" pitchFamily="2" charset="-122"/>
              </a:rPr>
              <a:t>利用下次引用信息，可以压缩临时变量需要的空间</a:t>
            </a:r>
            <a:endParaRPr lang="zh-CN" altLang="en-US" b="1" smtClean="0"/>
          </a:p>
        </p:txBody>
      </p: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3203575" y="3357563"/>
            <a:ext cx="381000" cy="2009775"/>
            <a:chOff x="2064" y="2112"/>
            <a:chExt cx="240" cy="1266"/>
          </a:xfrm>
        </p:grpSpPr>
        <p:sp>
          <p:nvSpPr>
            <p:cNvPr id="32773" name="Freeform 7"/>
            <p:cNvSpPr>
              <a:spLocks/>
            </p:cNvSpPr>
            <p:nvPr/>
          </p:nvSpPr>
          <p:spPr bwMode="auto">
            <a:xfrm>
              <a:off x="2107" y="2112"/>
              <a:ext cx="197" cy="642"/>
            </a:xfrm>
            <a:custGeom>
              <a:avLst/>
              <a:gdLst>
                <a:gd name="T0" fmla="*/ 5 w 197"/>
                <a:gd name="T1" fmla="*/ 0 h 642"/>
                <a:gd name="T2" fmla="*/ 169 w 197"/>
                <a:gd name="T3" fmla="*/ 164 h 642"/>
                <a:gd name="T4" fmla="*/ 169 w 197"/>
                <a:gd name="T5" fmla="*/ 473 h 642"/>
                <a:gd name="T6" fmla="*/ 0 w 197"/>
                <a:gd name="T7" fmla="*/ 642 h 6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42">
                  <a:moveTo>
                    <a:pt x="5" y="0"/>
                  </a:moveTo>
                  <a:cubicBezTo>
                    <a:pt x="32" y="27"/>
                    <a:pt x="142" y="85"/>
                    <a:pt x="169" y="164"/>
                  </a:cubicBezTo>
                  <a:cubicBezTo>
                    <a:pt x="196" y="243"/>
                    <a:pt x="197" y="393"/>
                    <a:pt x="169" y="473"/>
                  </a:cubicBezTo>
                  <a:cubicBezTo>
                    <a:pt x="141" y="553"/>
                    <a:pt x="35" y="607"/>
                    <a:pt x="0" y="642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4" name="Freeform 8"/>
            <p:cNvSpPr>
              <a:spLocks/>
            </p:cNvSpPr>
            <p:nvPr/>
          </p:nvSpPr>
          <p:spPr bwMode="auto">
            <a:xfrm>
              <a:off x="2064" y="2736"/>
              <a:ext cx="197" cy="642"/>
            </a:xfrm>
            <a:custGeom>
              <a:avLst/>
              <a:gdLst>
                <a:gd name="T0" fmla="*/ 5 w 197"/>
                <a:gd name="T1" fmla="*/ 0 h 642"/>
                <a:gd name="T2" fmla="*/ 169 w 197"/>
                <a:gd name="T3" fmla="*/ 164 h 642"/>
                <a:gd name="T4" fmla="*/ 169 w 197"/>
                <a:gd name="T5" fmla="*/ 473 h 642"/>
                <a:gd name="T6" fmla="*/ 0 w 197"/>
                <a:gd name="T7" fmla="*/ 642 h 6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42">
                  <a:moveTo>
                    <a:pt x="5" y="0"/>
                  </a:moveTo>
                  <a:cubicBezTo>
                    <a:pt x="32" y="27"/>
                    <a:pt x="142" y="85"/>
                    <a:pt x="169" y="164"/>
                  </a:cubicBezTo>
                  <a:cubicBezTo>
                    <a:pt x="196" y="243"/>
                    <a:pt x="197" y="393"/>
                    <a:pt x="169" y="473"/>
                  </a:cubicBezTo>
                  <a:cubicBezTo>
                    <a:pt x="141" y="553"/>
                    <a:pt x="35" y="607"/>
                    <a:pt x="0" y="642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 smtClean="0"/>
              <a:t>在没有收集全局信息</a:t>
            </a:r>
          </a:p>
          <a:p>
            <a:pPr algn="just">
              <a:buFontTx/>
              <a:buNone/>
            </a:pPr>
            <a:r>
              <a:rPr lang="zh-CN" altLang="en-US" b="1" smtClean="0"/>
              <a:t>前，暂且以基本块为</a:t>
            </a:r>
          </a:p>
          <a:p>
            <a:pPr algn="just">
              <a:buFontTx/>
              <a:buNone/>
            </a:pPr>
            <a:r>
              <a:rPr lang="zh-CN" altLang="en-US" b="1" smtClean="0"/>
              <a:t>单位来生成代码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962400" y="1371600"/>
            <a:ext cx="4921250" cy="5472113"/>
            <a:chOff x="2468" y="672"/>
            <a:chExt cx="3100" cy="3447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3227" y="672"/>
              <a:ext cx="1959" cy="4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/>
                <a:t>prod = 0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 = 1</a:t>
              </a:r>
            </a:p>
            <a:p>
              <a:pPr algn="just"/>
              <a:endParaRPr lang="en-US" altLang="zh-CN" sz="2800"/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3215" y="1498"/>
              <a:ext cx="2003" cy="22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1 </a:t>
              </a:r>
              <a:r>
                <a:rPr lang="en-US" altLang="zh-CN" sz="2800"/>
                <a:t>= 4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i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2</a:t>
              </a:r>
              <a:r>
                <a:rPr lang="en-US" altLang="zh-CN" sz="2800"/>
                <a:t>= a[t</a:t>
              </a:r>
              <a:r>
                <a:rPr lang="en-US" altLang="zh-CN" sz="2800" baseline="-25000"/>
                <a:t>1</a:t>
              </a:r>
              <a:r>
                <a:rPr lang="en-US" altLang="zh-CN" sz="2800"/>
                <a:t>]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3 </a:t>
              </a:r>
              <a:r>
                <a:rPr lang="en-US" altLang="zh-CN" sz="2800"/>
                <a:t>= 4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i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4 </a:t>
              </a:r>
              <a:r>
                <a:rPr lang="en-US" altLang="zh-CN" sz="2800"/>
                <a:t>= b[t</a:t>
              </a:r>
              <a:r>
                <a:rPr lang="en-US" altLang="zh-CN" sz="2800" baseline="-25000"/>
                <a:t>3</a:t>
              </a:r>
              <a:r>
                <a:rPr lang="en-US" altLang="zh-CN" sz="2800"/>
                <a:t>]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5 </a:t>
              </a:r>
              <a:r>
                <a:rPr lang="en-US" altLang="zh-CN" sz="2800"/>
                <a:t>= t</a:t>
              </a:r>
              <a:r>
                <a:rPr lang="en-US" altLang="zh-CN" sz="2800" baseline="-25000"/>
                <a:t>2 </a:t>
              </a:r>
              <a:r>
                <a:rPr lang="en-US" altLang="zh-CN" sz="2800">
                  <a:sym typeface="Symbol" pitchFamily="18" charset="2"/>
                </a:rPr>
                <a:t></a:t>
              </a:r>
              <a:r>
                <a:rPr lang="en-US" altLang="zh-CN" sz="2800"/>
                <a:t> t</a:t>
              </a:r>
              <a:r>
                <a:rPr lang="en-US" altLang="zh-CN" sz="2800" baseline="-25000"/>
                <a:t>4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6 </a:t>
              </a:r>
              <a:r>
                <a:rPr lang="en-US" altLang="zh-CN" sz="2800"/>
                <a:t>= prod + t</a:t>
              </a:r>
              <a:r>
                <a:rPr lang="en-US" altLang="zh-CN" sz="2800" baseline="-25000"/>
                <a:t>5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prod = t</a:t>
              </a:r>
              <a:r>
                <a:rPr lang="en-US" altLang="zh-CN" sz="2800" baseline="-25000"/>
                <a:t>6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t</a:t>
              </a:r>
              <a:r>
                <a:rPr lang="en-US" altLang="zh-CN" sz="2800" baseline="-25000"/>
                <a:t>7 </a:t>
              </a:r>
              <a:r>
                <a:rPr lang="en-US" altLang="zh-CN" sz="2800"/>
                <a:t>= i +1</a:t>
              </a:r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 = t</a:t>
              </a:r>
              <a:r>
                <a:rPr lang="en-US" altLang="zh-CN" sz="2800" baseline="-25000"/>
                <a:t>7</a:t>
              </a:r>
              <a:endParaRPr lang="en-US" altLang="zh-CN" sz="2800"/>
            </a:p>
            <a:p>
              <a:pPr algn="just">
                <a:lnSpc>
                  <a:spcPct val="80000"/>
                </a:lnSpc>
              </a:pPr>
              <a:r>
                <a:rPr lang="en-US" altLang="zh-CN" sz="2800"/>
                <a:t>if i &lt;= 20 goto </a:t>
              </a:r>
              <a:r>
                <a:rPr lang="en-US" altLang="zh-CN" sz="2800" i="1"/>
                <a:t>B</a:t>
              </a:r>
              <a:r>
                <a:rPr lang="en-US" altLang="zh-CN" sz="2800" baseline="-25000"/>
                <a:t>2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4130" y="116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5173" y="713"/>
              <a:ext cx="39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B</a:t>
              </a:r>
              <a:r>
                <a:rPr lang="en-US" altLang="zh-CN" sz="2800" baseline="-25000"/>
                <a:t>1</a:t>
              </a:r>
              <a:endParaRPr lang="en-US" altLang="zh-CN" sz="2800"/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5215" y="2334"/>
              <a:ext cx="35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B</a:t>
              </a:r>
              <a:r>
                <a:rPr lang="en-US" altLang="zh-CN" sz="2800" baseline="-25000"/>
                <a:t>2</a:t>
              </a:r>
              <a:endParaRPr lang="en-US" altLang="zh-CN" sz="2800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4176" y="3792"/>
              <a:ext cx="0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Freeform 11"/>
            <p:cNvSpPr>
              <a:spLocks/>
            </p:cNvSpPr>
            <p:nvPr/>
          </p:nvSpPr>
          <p:spPr bwMode="auto">
            <a:xfrm>
              <a:off x="2468" y="1252"/>
              <a:ext cx="1086" cy="2740"/>
            </a:xfrm>
            <a:custGeom>
              <a:avLst/>
              <a:gdLst>
                <a:gd name="T0" fmla="*/ 1086 w 1086"/>
                <a:gd name="T1" fmla="*/ 2569 h 2740"/>
                <a:gd name="T2" fmla="*/ 609 w 1086"/>
                <a:gd name="T3" fmla="*/ 2668 h 2740"/>
                <a:gd name="T4" fmla="*/ 201 w 1086"/>
                <a:gd name="T5" fmla="*/ 2134 h 2740"/>
                <a:gd name="T6" fmla="*/ 5 w 1086"/>
                <a:gd name="T7" fmla="*/ 1305 h 2740"/>
                <a:gd name="T8" fmla="*/ 229 w 1086"/>
                <a:gd name="T9" fmla="*/ 336 h 2740"/>
                <a:gd name="T10" fmla="*/ 595 w 1086"/>
                <a:gd name="T11" fmla="*/ 12 h 2740"/>
                <a:gd name="T12" fmla="*/ 893 w 1086"/>
                <a:gd name="T13" fmla="*/ 263 h 27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2740">
                  <a:moveTo>
                    <a:pt x="1086" y="2569"/>
                  </a:moveTo>
                  <a:cubicBezTo>
                    <a:pt x="1007" y="2585"/>
                    <a:pt x="756" y="2740"/>
                    <a:pt x="609" y="2668"/>
                  </a:cubicBezTo>
                  <a:cubicBezTo>
                    <a:pt x="462" y="2596"/>
                    <a:pt x="302" y="2361"/>
                    <a:pt x="201" y="2134"/>
                  </a:cubicBezTo>
                  <a:cubicBezTo>
                    <a:pt x="100" y="1907"/>
                    <a:pt x="0" y="1605"/>
                    <a:pt x="5" y="1305"/>
                  </a:cubicBezTo>
                  <a:cubicBezTo>
                    <a:pt x="10" y="1005"/>
                    <a:pt x="131" y="552"/>
                    <a:pt x="229" y="336"/>
                  </a:cubicBezTo>
                  <a:cubicBezTo>
                    <a:pt x="327" y="120"/>
                    <a:pt x="484" y="24"/>
                    <a:pt x="595" y="12"/>
                  </a:cubicBezTo>
                  <a:cubicBezTo>
                    <a:pt x="706" y="0"/>
                    <a:pt x="831" y="211"/>
                    <a:pt x="893" y="26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147456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基本考虑：</a:t>
            </a:r>
            <a:endParaRPr lang="en-US" altLang="zh-CN" b="1" smtClean="0">
              <a:latin typeface="宋体" pitchFamily="2" charset="-122"/>
            </a:endParaRPr>
          </a:p>
          <a:p>
            <a:pPr algn="just"/>
            <a:r>
              <a:rPr lang="zh-CN" altLang="en-US" b="1" smtClean="0">
                <a:latin typeface="宋体" pitchFamily="2" charset="-122"/>
              </a:rPr>
              <a:t>依次考虑基本块的每个语句，为其产生代码</a:t>
            </a:r>
            <a:endParaRPr lang="zh-CN" altLang="en-US" b="1" smtClean="0"/>
          </a:p>
          <a:p>
            <a:pPr algn="just"/>
            <a:r>
              <a:rPr lang="zh-CN" altLang="en-US" b="1" smtClean="0">
                <a:latin typeface="宋体" pitchFamily="2" charset="-122"/>
              </a:rPr>
              <a:t>假定三地址语句的每种算符都有对应的目标机器算符</a:t>
            </a:r>
            <a:endParaRPr lang="zh-CN" altLang="en-US" b="1" smtClean="0"/>
          </a:p>
          <a:p>
            <a:pPr algn="just"/>
            <a:r>
              <a:rPr lang="zh-CN" altLang="en-US" b="1" smtClean="0">
                <a:latin typeface="宋体" pitchFamily="2" charset="-122"/>
              </a:rPr>
              <a:t>假定计算结果留在寄存器中尽可能长的时间,</a:t>
            </a:r>
          </a:p>
          <a:p>
            <a:pPr algn="just">
              <a:buFontTx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除非：</a:t>
            </a:r>
          </a:p>
          <a:p>
            <a:pPr lvl="1" algn="just"/>
            <a:r>
              <a:rPr lang="zh-CN" altLang="en-US" b="1" smtClean="0"/>
              <a:t>该寄</a:t>
            </a:r>
            <a:r>
              <a:rPr lang="zh-CN" altLang="en-US" b="1" smtClean="0">
                <a:latin typeface="宋体" pitchFamily="2" charset="-122"/>
              </a:rPr>
              <a:t>存器要用于其它计算</a:t>
            </a:r>
            <a:r>
              <a:rPr lang="zh-CN" altLang="en-US" b="1" smtClean="0"/>
              <a:t>，或者</a:t>
            </a:r>
          </a:p>
          <a:p>
            <a:pPr lvl="1" algn="just"/>
            <a:r>
              <a:rPr lang="zh-CN" altLang="en-US" b="1" smtClean="0"/>
              <a:t>到基本块结束</a:t>
            </a:r>
          </a:p>
          <a:p>
            <a:pPr algn="just">
              <a:buFontTx/>
              <a:buNone/>
            </a:pPr>
            <a:r>
              <a:rPr lang="zh-CN" altLang="en-US" b="1" smtClean="0"/>
              <a:t>	为此，在生成代码过程中需要记录一些信息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7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7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7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7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 smtClean="0">
                <a:ea typeface="黑体" pitchFamily="2" charset="-122"/>
              </a:rPr>
              <a:t>8.4.1 </a:t>
            </a:r>
            <a:r>
              <a:rPr lang="zh-CN" altLang="en-US" b="1" smtClean="0"/>
              <a:t>寄存器描述和地址描述</a:t>
            </a:r>
          </a:p>
          <a:p>
            <a:pPr algn="just"/>
            <a:r>
              <a:rPr lang="zh-CN" altLang="en-US" b="1" smtClean="0">
                <a:latin typeface="宋体" pitchFamily="2" charset="-122"/>
              </a:rPr>
              <a:t>例	对</a:t>
            </a:r>
            <a:r>
              <a:rPr lang="en-US" altLang="zh-CN" b="1" smtClean="0"/>
              <a:t>a = b + c</a:t>
            </a:r>
          </a:p>
          <a:p>
            <a:pPr lvl="1" algn="just"/>
            <a:r>
              <a:rPr lang="zh-CN" altLang="en-US" b="1" smtClean="0"/>
              <a:t>如果</a:t>
            </a:r>
            <a:r>
              <a:rPr lang="zh-CN" altLang="en-US" b="1" smtClean="0">
                <a:latin typeface="宋体" pitchFamily="2" charset="-122"/>
              </a:rPr>
              <a:t>寄存器</a:t>
            </a:r>
            <a:r>
              <a:rPr lang="en-US" altLang="zh-CN" b="1" smtClean="0"/>
              <a:t>Ri</a:t>
            </a:r>
            <a:r>
              <a:rPr lang="zh-CN" altLang="en-US" b="1" smtClean="0">
                <a:latin typeface="宋体" pitchFamily="2" charset="-122"/>
              </a:rPr>
              <a:t>含</a:t>
            </a:r>
            <a:r>
              <a:rPr lang="en-US" altLang="zh-CN" b="1" smtClean="0"/>
              <a:t>b</a:t>
            </a:r>
            <a:r>
              <a:rPr lang="en-US" altLang="zh-CN" b="1" smtClean="0">
                <a:latin typeface="宋体" pitchFamily="2" charset="-122"/>
              </a:rPr>
              <a:t>，</a:t>
            </a:r>
            <a:r>
              <a:rPr lang="en-US" altLang="zh-CN" b="1" smtClean="0"/>
              <a:t>Rj</a:t>
            </a:r>
            <a:r>
              <a:rPr lang="zh-CN" altLang="en-US" b="1" smtClean="0">
                <a:latin typeface="宋体" pitchFamily="2" charset="-122"/>
              </a:rPr>
              <a:t>含</a:t>
            </a:r>
            <a:r>
              <a:rPr lang="en-US" altLang="zh-CN" b="1" smtClean="0"/>
              <a:t>c</a:t>
            </a:r>
            <a:r>
              <a:rPr lang="en-US" altLang="zh-CN" b="1" smtClean="0">
                <a:latin typeface="宋体" pitchFamily="2" charset="-122"/>
              </a:rPr>
              <a:t>，</a:t>
            </a:r>
            <a:r>
              <a:rPr lang="zh-CN" altLang="en-US" b="1" smtClean="0">
                <a:latin typeface="宋体" pitchFamily="2" charset="-122"/>
              </a:rPr>
              <a:t>且</a:t>
            </a:r>
            <a:r>
              <a:rPr lang="en-US" altLang="zh-CN" b="1" smtClean="0"/>
              <a:t>b</a:t>
            </a:r>
            <a:r>
              <a:rPr lang="zh-CN" altLang="en-US" b="1" smtClean="0">
                <a:latin typeface="宋体" pitchFamily="2" charset="-122"/>
              </a:rPr>
              <a:t>此后不再活跃</a:t>
            </a:r>
          </a:p>
          <a:p>
            <a:pPr lvl="1" algn="just">
              <a:buFontTx/>
              <a:buNone/>
            </a:pPr>
            <a:r>
              <a:rPr lang="zh-CN" altLang="en-US" b="1" smtClean="0"/>
              <a:t>		产生</a:t>
            </a:r>
            <a:r>
              <a:rPr lang="en-US" altLang="zh-CN" b="1" smtClean="0"/>
              <a:t>ADD Rj, Ri</a:t>
            </a:r>
            <a:r>
              <a:rPr lang="en-US" altLang="zh-CN" b="1" smtClean="0">
                <a:latin typeface="宋体" pitchFamily="2" charset="-122"/>
              </a:rPr>
              <a:t>，</a:t>
            </a:r>
            <a:r>
              <a:rPr lang="zh-CN" altLang="en-US" b="1" smtClean="0">
                <a:latin typeface="宋体" pitchFamily="2" charset="-122"/>
              </a:rPr>
              <a:t>结果</a:t>
            </a:r>
            <a:r>
              <a:rPr lang="en-US" altLang="zh-CN" b="1" smtClean="0"/>
              <a:t>a</a:t>
            </a:r>
            <a:r>
              <a:rPr lang="zh-CN" altLang="en-US" b="1" smtClean="0">
                <a:latin typeface="宋体" pitchFamily="2" charset="-122"/>
              </a:rPr>
              <a:t>在</a:t>
            </a:r>
            <a:r>
              <a:rPr lang="en-US" altLang="zh-CN" b="1" smtClean="0"/>
              <a:t>Ri</a:t>
            </a:r>
            <a:r>
              <a:rPr lang="zh-CN" altLang="en-US" b="1" smtClean="0">
                <a:latin typeface="宋体" pitchFamily="2" charset="-122"/>
              </a:rPr>
              <a:t>中</a:t>
            </a:r>
            <a:endParaRPr lang="zh-CN" altLang="en-US" b="1" smtClean="0"/>
          </a:p>
          <a:p>
            <a:pPr lvl="1" algn="just"/>
            <a:r>
              <a:rPr lang="zh-CN" altLang="en-US" b="1" smtClean="0"/>
              <a:t>如果</a:t>
            </a:r>
            <a:r>
              <a:rPr lang="en-US" altLang="zh-CN" b="1" smtClean="0"/>
              <a:t>Ri</a:t>
            </a:r>
            <a:r>
              <a:rPr lang="zh-CN" altLang="en-US" b="1" smtClean="0"/>
              <a:t>含</a:t>
            </a:r>
            <a:r>
              <a:rPr lang="en-US" altLang="zh-CN" b="1" smtClean="0"/>
              <a:t>b，</a:t>
            </a:r>
            <a:r>
              <a:rPr lang="zh-CN" altLang="en-US" b="1" smtClean="0"/>
              <a:t>但</a:t>
            </a:r>
            <a:r>
              <a:rPr lang="en-US" altLang="zh-CN" b="1" smtClean="0"/>
              <a:t>c</a:t>
            </a:r>
            <a:r>
              <a:rPr lang="zh-CN" altLang="en-US" b="1" smtClean="0"/>
              <a:t>在内存单元</a:t>
            </a:r>
            <a:r>
              <a:rPr lang="en-US" altLang="zh-CN" b="1" smtClean="0"/>
              <a:t>，b</a:t>
            </a:r>
            <a:r>
              <a:rPr lang="zh-CN" altLang="en-US" b="1" smtClean="0"/>
              <a:t>仍然不再活跃</a:t>
            </a:r>
          </a:p>
          <a:p>
            <a:pPr lvl="1" algn="just">
              <a:buFontTx/>
              <a:buNone/>
            </a:pPr>
            <a:r>
              <a:rPr lang="zh-CN" altLang="en-US" b="1" smtClean="0"/>
              <a:t>		产生</a:t>
            </a:r>
            <a:r>
              <a:rPr lang="en-US" altLang="zh-CN" b="1" smtClean="0"/>
              <a:t>ADD c, Ri，</a:t>
            </a:r>
            <a:r>
              <a:rPr lang="zh-CN" altLang="en-US" b="1" smtClean="0"/>
              <a:t>或者产生</a:t>
            </a:r>
            <a:endParaRPr lang="en-US" altLang="zh-CN" b="1" smtClean="0"/>
          </a:p>
          <a:p>
            <a:pPr lvl="1" algn="just">
              <a:buFontTx/>
              <a:buNone/>
            </a:pPr>
            <a:r>
              <a:rPr lang="en-US" altLang="zh-CN" b="1" smtClean="0"/>
              <a:t>		MOV c, Rj</a:t>
            </a:r>
          </a:p>
          <a:p>
            <a:pPr lvl="1" algn="just">
              <a:buFontTx/>
              <a:buNone/>
            </a:pPr>
            <a:r>
              <a:rPr lang="en-US" altLang="zh-CN" b="1" smtClean="0"/>
              <a:t>		ADD Rj, Ri</a:t>
            </a:r>
          </a:p>
          <a:p>
            <a:pPr lvl="1" algn="just"/>
            <a:r>
              <a:rPr lang="zh-CN" altLang="en-US" b="1" smtClean="0"/>
              <a:t>若</a:t>
            </a:r>
            <a:r>
              <a:rPr lang="en-US" altLang="zh-CN" b="1" smtClean="0"/>
              <a:t>c</a:t>
            </a:r>
            <a:r>
              <a:rPr lang="zh-CN" altLang="en-US" b="1" smtClean="0"/>
              <a:t>的</a:t>
            </a:r>
            <a:r>
              <a:rPr lang="zh-CN" altLang="en-US" b="1" smtClean="0">
                <a:latin typeface="宋体" pitchFamily="2" charset="-122"/>
              </a:rPr>
              <a:t>值以后还要用,第二种代码较有吸引力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7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7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7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7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147865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 smtClean="0">
                <a:latin typeface="宋体" pitchFamily="2" charset="-122"/>
              </a:rPr>
              <a:t>在代码生成过程中，需要跟踪寄存器的内容和名字的地址</a:t>
            </a:r>
          </a:p>
          <a:p>
            <a:pPr lvl="1" algn="just">
              <a:spcBef>
                <a:spcPct val="10000"/>
              </a:spcBef>
            </a:pPr>
            <a:r>
              <a:rPr lang="zh-CN" altLang="en-US" b="1" smtClean="0"/>
              <a:t>寄存器</a:t>
            </a:r>
            <a:r>
              <a:rPr lang="zh-CN" altLang="en-US" b="1" smtClean="0">
                <a:latin typeface="宋体" pitchFamily="2" charset="-122"/>
              </a:rPr>
              <a:t>描述记住每个寄存器当前存的是什么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	 在任何一点，每个寄存器保存</a:t>
            </a:r>
            <a:r>
              <a:rPr lang="zh-CN" altLang="en-US" b="1" smtClean="0">
                <a:solidFill>
                  <a:srgbClr val="00FF00"/>
                </a:solidFill>
                <a:latin typeface="宋体" pitchFamily="2" charset="-122"/>
              </a:rPr>
              <a:t>若干个</a:t>
            </a:r>
            <a:r>
              <a:rPr lang="zh-CN" altLang="en-US" b="1" smtClean="0">
                <a:latin typeface="宋体" pitchFamily="2" charset="-122"/>
              </a:rPr>
              <a:t>(包括零个)名字的值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例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			</a:t>
            </a:r>
            <a:r>
              <a:rPr lang="en-US" altLang="zh-CN" b="1" smtClean="0"/>
              <a:t>// </a:t>
            </a:r>
            <a:r>
              <a:rPr lang="zh-CN" altLang="en-US" b="1" smtClean="0"/>
              <a:t>语句前，</a:t>
            </a:r>
            <a:r>
              <a:rPr lang="en-US" altLang="zh-CN" b="1" smtClean="0"/>
              <a:t>R0</a:t>
            </a:r>
            <a:r>
              <a:rPr lang="zh-CN" altLang="en-US" b="1" smtClean="0"/>
              <a:t>保存</a:t>
            </a:r>
            <a:r>
              <a:rPr lang="zh-CN" altLang="en-US" b="1" smtClean="0">
                <a:solidFill>
                  <a:srgbClr val="00FF00"/>
                </a:solidFill>
              </a:rPr>
              <a:t>变量</a:t>
            </a:r>
            <a:r>
              <a:rPr lang="en-US" altLang="zh-CN" b="1" smtClean="0">
                <a:solidFill>
                  <a:srgbClr val="00FF00"/>
                </a:solidFill>
              </a:rPr>
              <a:t>a</a:t>
            </a:r>
            <a:r>
              <a:rPr lang="zh-CN" altLang="en-US" b="1" smtClean="0"/>
              <a:t>的值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/>
              <a:t>		   </a:t>
            </a:r>
            <a:r>
              <a:rPr lang="en-US" altLang="zh-CN" b="1" smtClean="0"/>
              <a:t>b = a	// </a:t>
            </a:r>
            <a:r>
              <a:rPr lang="zh-CN" altLang="en-US" b="1" smtClean="0"/>
              <a:t>不为该语句产生任何指令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/>
              <a:t>				</a:t>
            </a:r>
            <a:r>
              <a:rPr lang="en-US" altLang="zh-CN" b="1" smtClean="0"/>
              <a:t>// </a:t>
            </a:r>
            <a:r>
              <a:rPr lang="zh-CN" altLang="en-US" b="1" smtClean="0"/>
              <a:t>语句后，</a:t>
            </a:r>
            <a:r>
              <a:rPr lang="en-US" altLang="zh-CN" b="1" smtClean="0"/>
              <a:t>R0</a:t>
            </a:r>
            <a:r>
              <a:rPr lang="zh-CN" altLang="en-US" b="1" smtClean="0"/>
              <a:t>保存</a:t>
            </a:r>
            <a:r>
              <a:rPr lang="zh-CN" altLang="en-US" b="1" smtClean="0">
                <a:solidFill>
                  <a:srgbClr val="00FF00"/>
                </a:solidFill>
              </a:rPr>
              <a:t>变量</a:t>
            </a:r>
            <a:r>
              <a:rPr lang="en-US" altLang="zh-CN" b="1" smtClean="0">
                <a:solidFill>
                  <a:srgbClr val="00FF00"/>
                </a:solidFill>
              </a:rPr>
              <a:t>a</a:t>
            </a:r>
            <a:r>
              <a:rPr lang="zh-CN" altLang="en-US" b="1" smtClean="0">
                <a:solidFill>
                  <a:srgbClr val="00FF00"/>
                </a:solidFill>
              </a:rPr>
              <a:t>和</a:t>
            </a:r>
            <a:r>
              <a:rPr lang="en-US" altLang="zh-CN" b="1" smtClean="0">
                <a:solidFill>
                  <a:srgbClr val="00FF00"/>
                </a:solidFill>
              </a:rPr>
              <a:t>b</a:t>
            </a:r>
            <a:r>
              <a:rPr lang="zh-CN" altLang="en-US" b="1" smtClean="0"/>
              <a:t>的值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154829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 smtClean="0">
                <a:latin typeface="宋体" pitchFamily="2" charset="-122"/>
              </a:rPr>
              <a:t>在代码生成过程中，需要跟踪寄存器的内容和名字的地址</a:t>
            </a:r>
          </a:p>
          <a:p>
            <a:pPr lvl="1" algn="just">
              <a:spcBef>
                <a:spcPct val="10000"/>
              </a:spcBef>
            </a:pPr>
            <a:r>
              <a:rPr lang="zh-CN" altLang="en-US" b="1" smtClean="0"/>
              <a:t>寄存器描述记住每个寄存器当前存的是什么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/>
              <a:t>		   在任何一点，每个寄存器保存若干个（包括零个）名字的值</a:t>
            </a:r>
          </a:p>
          <a:p>
            <a:pPr lvl="1" algn="just">
              <a:spcBef>
                <a:spcPct val="10000"/>
              </a:spcBef>
            </a:pPr>
            <a:r>
              <a:rPr lang="zh-CN" altLang="en-US" b="1" smtClean="0"/>
              <a:t>名字（变量）的地址</a:t>
            </a:r>
            <a:r>
              <a:rPr lang="zh-CN" altLang="en-US" b="1" smtClean="0">
                <a:latin typeface="宋体" pitchFamily="2" charset="-122"/>
              </a:rPr>
              <a:t>描述记住运行时每个名字的当前值可以在哪个场所找到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	 这个场所可以是寄存器、栈单元、内存地址、甚至是它们的某个</a:t>
            </a:r>
            <a:r>
              <a:rPr lang="zh-CN" altLang="en-US" b="1" smtClean="0">
                <a:solidFill>
                  <a:srgbClr val="00FF00"/>
                </a:solidFill>
                <a:latin typeface="宋体" pitchFamily="2" charset="-122"/>
              </a:rPr>
              <a:t>集合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	  例	产生</a:t>
            </a:r>
            <a:r>
              <a:rPr lang="en-US" altLang="zh-CN" b="1" smtClean="0"/>
              <a:t>MOV c, R0</a:t>
            </a:r>
            <a:r>
              <a:rPr lang="zh-CN" altLang="en-US" b="1" smtClean="0"/>
              <a:t>后，</a:t>
            </a:r>
            <a:r>
              <a:rPr lang="en-US" altLang="zh-CN" b="1" smtClean="0"/>
              <a:t>c</a:t>
            </a:r>
            <a:r>
              <a:rPr lang="zh-CN" altLang="en-US" b="1" smtClean="0"/>
              <a:t>的值可在</a:t>
            </a:r>
            <a:r>
              <a:rPr lang="en-US" altLang="zh-CN" b="1" smtClean="0">
                <a:solidFill>
                  <a:srgbClr val="00FF00"/>
                </a:solidFill>
              </a:rPr>
              <a:t>R0</a:t>
            </a:r>
            <a:r>
              <a:rPr lang="zh-CN" altLang="en-US" b="1" smtClean="0">
                <a:solidFill>
                  <a:srgbClr val="00FF00"/>
                </a:solidFill>
              </a:rPr>
              <a:t>和</a:t>
            </a:r>
            <a:r>
              <a:rPr lang="en-US" altLang="zh-CN" b="1" smtClean="0">
                <a:solidFill>
                  <a:srgbClr val="00FF00"/>
                </a:solidFill>
              </a:rPr>
              <a:t>c</a:t>
            </a:r>
            <a:r>
              <a:rPr lang="zh-CN" altLang="en-US" b="1" smtClean="0"/>
              <a:t>的存储单元找到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155033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 smtClean="0">
                <a:latin typeface="宋体" pitchFamily="2" charset="-122"/>
              </a:rPr>
              <a:t>在代码生成过程中，需要跟踪寄存器的内容和名字的地址</a:t>
            </a:r>
          </a:p>
          <a:p>
            <a:pPr lvl="1" algn="just">
              <a:spcBef>
                <a:spcPct val="10000"/>
              </a:spcBef>
            </a:pPr>
            <a:r>
              <a:rPr lang="zh-CN" altLang="en-US" b="1" smtClean="0"/>
              <a:t>寄存器描述记住每个寄存器当前存的是什么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/>
              <a:t>	     在任何一点，每个寄存器保存若干个（包括零个）名字的值</a:t>
            </a:r>
          </a:p>
          <a:p>
            <a:pPr lvl="1" algn="just">
              <a:spcBef>
                <a:spcPct val="10000"/>
              </a:spcBef>
            </a:pPr>
            <a:r>
              <a:rPr lang="zh-CN" altLang="en-US" b="1" smtClean="0"/>
              <a:t>名字（变量）的地址描述记住运行时每个名字的当前值可以在哪个场所找到</a:t>
            </a:r>
          </a:p>
          <a:p>
            <a:pPr lvl="1" algn="just">
              <a:spcBef>
                <a:spcPct val="10000"/>
              </a:spcBef>
              <a:buFontTx/>
              <a:buNone/>
            </a:pPr>
            <a:r>
              <a:rPr lang="zh-CN" altLang="en-US" b="1" smtClean="0"/>
              <a:t>		 这个场所可以是寄存器、栈单元、内存地址、甚至是它们的某个集合</a:t>
            </a:r>
          </a:p>
          <a:p>
            <a:pPr lvl="1" algn="just">
              <a:spcBef>
                <a:spcPct val="10000"/>
              </a:spcBef>
            </a:pPr>
            <a:r>
              <a:rPr lang="zh-CN" altLang="en-US" b="1" smtClean="0"/>
              <a:t>名字的地址信息存于符号表，另建寄存器描述表</a:t>
            </a:r>
          </a:p>
          <a:p>
            <a:pPr lvl="1" algn="just">
              <a:spcBef>
                <a:spcPct val="10000"/>
              </a:spcBef>
            </a:pPr>
            <a:r>
              <a:rPr lang="zh-CN" altLang="en-US" b="1" smtClean="0"/>
              <a:t>这两个描述在代码生成</a:t>
            </a:r>
            <a:r>
              <a:rPr lang="zh-CN" altLang="en-US" b="1" smtClean="0">
                <a:latin typeface="宋体" pitchFamily="2" charset="-122"/>
              </a:rPr>
              <a:t>过程中是变化的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148070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 smtClean="0">
                <a:ea typeface="黑体" pitchFamily="2" charset="-122"/>
              </a:rPr>
              <a:t>8.4.2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代码生成算法</a:t>
            </a:r>
          </a:p>
          <a:p>
            <a:pPr algn="just"/>
            <a:r>
              <a:rPr lang="zh-CN" altLang="en-US" b="1" smtClean="0">
                <a:latin typeface="宋体" pitchFamily="2" charset="-122"/>
              </a:rPr>
              <a:t>对每个三地址语句</a:t>
            </a:r>
            <a:r>
              <a:rPr lang="en-US" altLang="zh-CN" b="1" smtClean="0"/>
              <a:t>x = y </a:t>
            </a:r>
            <a:r>
              <a:rPr lang="en-US" altLang="zh-CN" b="1" i="1" smtClean="0"/>
              <a:t>op</a:t>
            </a:r>
            <a:r>
              <a:rPr lang="en-US" altLang="zh-CN" b="1" smtClean="0"/>
              <a:t> z</a:t>
            </a:r>
          </a:p>
          <a:p>
            <a:pPr lvl="1" algn="just"/>
            <a:r>
              <a:rPr lang="zh-CN" altLang="en-US" b="1" smtClean="0"/>
              <a:t>调用函数</a:t>
            </a:r>
            <a:r>
              <a:rPr lang="en-US" altLang="zh-CN" b="1" i="1" smtClean="0"/>
              <a:t>getreg</a:t>
            </a:r>
            <a:r>
              <a:rPr lang="zh-CN" altLang="en-US" b="1" smtClean="0"/>
              <a:t>决定放</a:t>
            </a:r>
            <a:r>
              <a:rPr lang="en-US" altLang="zh-CN" b="1" smtClean="0"/>
              <a:t>y</a:t>
            </a:r>
            <a:r>
              <a:rPr lang="en-US" altLang="zh-CN" b="1" i="1" smtClean="0"/>
              <a:t> op </a:t>
            </a:r>
            <a:r>
              <a:rPr lang="en-US" altLang="zh-CN" b="1" smtClean="0"/>
              <a:t>z</a:t>
            </a:r>
            <a:r>
              <a:rPr lang="zh-CN" altLang="en-US" b="1" smtClean="0"/>
              <a:t>计算结果的场所</a:t>
            </a:r>
            <a:r>
              <a:rPr lang="en-US" altLang="zh-CN" b="1" smtClean="0"/>
              <a:t>L</a:t>
            </a:r>
          </a:p>
          <a:p>
            <a:pPr lvl="1" algn="just"/>
            <a:r>
              <a:rPr lang="zh-CN" altLang="en-US" b="1" smtClean="0"/>
              <a:t>查看</a:t>
            </a:r>
            <a:r>
              <a:rPr lang="en-US" altLang="zh-CN" b="1" smtClean="0"/>
              <a:t>y</a:t>
            </a:r>
            <a:r>
              <a:rPr lang="zh-CN" altLang="en-US" b="1" smtClean="0"/>
              <a:t>的地址描述，确定</a:t>
            </a:r>
            <a:r>
              <a:rPr lang="en-US" altLang="zh-CN" b="1" smtClean="0"/>
              <a:t>y</a:t>
            </a:r>
            <a:r>
              <a:rPr lang="zh-CN" altLang="en-US" b="1" smtClean="0"/>
              <a:t>值当前的一个场所</a:t>
            </a:r>
            <a:r>
              <a:rPr lang="en-US" altLang="zh-CN" b="1" smtClean="0"/>
              <a:t>y</a:t>
            </a:r>
            <a:r>
              <a:rPr lang="en-US" altLang="zh-CN" b="1" smtClean="0">
                <a:sym typeface="Symbol" pitchFamily="18" charset="2"/>
              </a:rPr>
              <a:t></a:t>
            </a:r>
            <a:r>
              <a:rPr lang="zh-CN" altLang="en-US" b="1" smtClean="0"/>
              <a:t>。如果</a:t>
            </a:r>
            <a:r>
              <a:rPr lang="en-US" altLang="zh-CN" b="1" smtClean="0"/>
              <a:t>y</a:t>
            </a:r>
            <a:r>
              <a:rPr lang="zh-CN" altLang="en-US" b="1" smtClean="0"/>
              <a:t>的值还不在</a:t>
            </a:r>
            <a:r>
              <a:rPr lang="en-US" altLang="zh-CN" b="1" smtClean="0"/>
              <a:t>L</a:t>
            </a:r>
            <a:r>
              <a:rPr lang="zh-CN" altLang="en-US" b="1" smtClean="0"/>
              <a:t>中，产生指令</a:t>
            </a:r>
            <a:r>
              <a:rPr lang="en-US" altLang="zh-CN" b="1" smtClean="0"/>
              <a:t>MOV y</a:t>
            </a:r>
            <a:r>
              <a:rPr lang="en-US" altLang="zh-CN" b="1" smtClean="0">
                <a:sym typeface="Symbol" pitchFamily="18" charset="2"/>
              </a:rPr>
              <a:t></a:t>
            </a:r>
            <a:r>
              <a:rPr lang="en-US" altLang="zh-CN" b="1" smtClean="0"/>
              <a:t>，L </a:t>
            </a:r>
          </a:p>
          <a:p>
            <a:pPr lvl="1" algn="just"/>
            <a:r>
              <a:rPr lang="zh-CN" altLang="en-US" b="1" smtClean="0"/>
              <a:t>产生指令</a:t>
            </a:r>
            <a:r>
              <a:rPr lang="en-US" altLang="zh-CN" b="1" i="1" smtClean="0"/>
              <a:t>op</a:t>
            </a:r>
            <a:r>
              <a:rPr lang="en-US" altLang="zh-CN" b="1" smtClean="0"/>
              <a:t> z</a:t>
            </a:r>
            <a:r>
              <a:rPr lang="en-US" altLang="zh-CN" b="1" smtClean="0">
                <a:sym typeface="Symbol" pitchFamily="18" charset="2"/>
              </a:rPr>
              <a:t></a:t>
            </a:r>
            <a:r>
              <a:rPr lang="en-US" altLang="zh-CN" b="1" smtClean="0"/>
              <a:t>，L，</a:t>
            </a:r>
            <a:r>
              <a:rPr lang="zh-CN" altLang="en-US" b="1" smtClean="0"/>
              <a:t>其中</a:t>
            </a:r>
            <a:r>
              <a:rPr lang="en-US" altLang="zh-CN" b="1" smtClean="0"/>
              <a:t>z</a:t>
            </a:r>
            <a:r>
              <a:rPr lang="en-US" altLang="zh-CN" b="1" smtClean="0">
                <a:sym typeface="Symbol" pitchFamily="18" charset="2"/>
              </a:rPr>
              <a:t></a:t>
            </a:r>
            <a:r>
              <a:rPr lang="zh-CN" altLang="en-US" b="1" smtClean="0"/>
              <a:t>是</a:t>
            </a:r>
            <a:r>
              <a:rPr lang="en-US" altLang="zh-CN" b="1" smtClean="0"/>
              <a:t>z</a:t>
            </a:r>
            <a:r>
              <a:rPr lang="zh-CN" altLang="en-US" b="1" smtClean="0"/>
              <a:t>的当前场所之一</a:t>
            </a:r>
          </a:p>
          <a:p>
            <a:pPr lvl="1" algn="just"/>
            <a:r>
              <a:rPr lang="zh-CN" altLang="en-US" b="1" smtClean="0"/>
              <a:t>如果</a:t>
            </a:r>
            <a:r>
              <a:rPr lang="en-US" altLang="zh-CN" b="1" smtClean="0"/>
              <a:t>y</a:t>
            </a:r>
            <a:r>
              <a:rPr lang="zh-CN" altLang="en-US" b="1" smtClean="0"/>
              <a:t>和/或</a:t>
            </a:r>
            <a:r>
              <a:rPr lang="en-US" altLang="zh-CN" b="1" smtClean="0"/>
              <a:t>z</a:t>
            </a:r>
            <a:r>
              <a:rPr lang="zh-CN" altLang="en-US" b="1" smtClean="0"/>
              <a:t>的当前值不再引用，在块的出口也不活跃，并且还在寄存器中，那么修改寄存器描述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8.1.1</a:t>
            </a:r>
            <a:r>
              <a:rPr lang="zh-CN" altLang="en-US" b="1" smtClean="0">
                <a:latin typeface="宋体" pitchFamily="2" charset="-122"/>
              </a:rPr>
              <a:t> </a:t>
            </a:r>
            <a:r>
              <a:rPr lang="zh-CN" altLang="en-US" b="1" smtClean="0"/>
              <a:t>目标程序</a:t>
            </a:r>
            <a:endParaRPr lang="zh-CN" altLang="en-US" b="1" smtClean="0">
              <a:latin typeface="宋体" pitchFamily="2" charset="-122"/>
            </a:endParaRPr>
          </a:p>
          <a:p>
            <a:r>
              <a:rPr lang="zh-CN" altLang="en-US" b="1" smtClean="0">
                <a:latin typeface="宋体" pitchFamily="2" charset="-122"/>
              </a:rPr>
              <a:t>绝对机器语言程序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目标程序将装入到内存的固定地方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粗略地说，相当于现在的可执行目标模块（第</a:t>
            </a:r>
            <a:r>
              <a:rPr lang="en-US" altLang="zh-CN" b="1" smtClean="0"/>
              <a:t>11</a:t>
            </a:r>
            <a:r>
              <a:rPr lang="zh-CN" altLang="en-US" b="1" smtClean="0">
                <a:latin typeface="宋体" pitchFamily="2" charset="-122"/>
              </a:rPr>
              <a:t>章介绍）</a:t>
            </a:r>
          </a:p>
          <a:p>
            <a:r>
              <a:rPr lang="zh-CN" altLang="en-US" b="1" smtClean="0">
                <a:latin typeface="宋体" pitchFamily="2" charset="-122"/>
              </a:rPr>
              <a:t>可重定位目标模块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代码中含重定位信息，以适应重定位要求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允许程序模块分别编译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调用其它先前编译好的程序模块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99088"/>
          </a:xfrm>
          <a:noFill/>
        </p:spPr>
        <p:txBody>
          <a:bodyPr/>
          <a:lstStyle/>
          <a:p>
            <a:pPr algn="just">
              <a:lnSpc>
                <a:spcPct val="95000"/>
              </a:lnSpc>
              <a:buFontTx/>
              <a:buNone/>
            </a:pPr>
            <a:r>
              <a:rPr lang="zh-CN" altLang="en-US" b="1" smtClean="0">
                <a:ea typeface="黑体" pitchFamily="2" charset="-122"/>
              </a:rPr>
              <a:t>8.4.3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寄存器选择函数</a:t>
            </a:r>
          </a:p>
          <a:p>
            <a:pPr algn="just"/>
            <a:r>
              <a:rPr lang="zh-CN" altLang="en-US" b="1" smtClean="0"/>
              <a:t>函数</a:t>
            </a:r>
            <a:r>
              <a:rPr lang="en-US" altLang="zh-CN" b="1" i="1" smtClean="0"/>
              <a:t>getreg</a:t>
            </a:r>
            <a:r>
              <a:rPr lang="zh-CN" altLang="en-US" b="1" smtClean="0"/>
              <a:t>返回保存</a:t>
            </a:r>
            <a:r>
              <a:rPr lang="en-US" altLang="zh-CN" b="1" smtClean="0"/>
              <a:t>x = y </a:t>
            </a:r>
            <a:r>
              <a:rPr lang="en-US" altLang="zh-CN" b="1" i="1" smtClean="0"/>
              <a:t>op</a:t>
            </a:r>
            <a:r>
              <a:rPr lang="en-US" altLang="zh-CN" b="1" smtClean="0"/>
              <a:t> z</a:t>
            </a:r>
            <a:r>
              <a:rPr lang="zh-CN" altLang="en-US" b="1" smtClean="0"/>
              <a:t>的</a:t>
            </a:r>
            <a:r>
              <a:rPr lang="en-US" altLang="zh-CN" b="1" smtClean="0"/>
              <a:t>x</a:t>
            </a:r>
            <a:r>
              <a:rPr lang="zh-CN" altLang="en-US" b="1" smtClean="0"/>
              <a:t>值的场所</a:t>
            </a:r>
            <a:r>
              <a:rPr lang="en-US" altLang="zh-CN" b="1" smtClean="0"/>
              <a:t>L</a:t>
            </a:r>
          </a:p>
          <a:p>
            <a:pPr lvl="1" algn="just"/>
            <a:r>
              <a:rPr lang="zh-CN" altLang="en-US" b="1" smtClean="0"/>
              <a:t>如果名字</a:t>
            </a:r>
            <a:r>
              <a:rPr lang="en-US" altLang="zh-CN" b="1" smtClean="0"/>
              <a:t>y</a:t>
            </a:r>
            <a:r>
              <a:rPr lang="zh-CN" altLang="en-US" b="1" smtClean="0"/>
              <a:t>在</a:t>
            </a:r>
            <a:r>
              <a:rPr lang="en-US" altLang="zh-CN" b="1" smtClean="0"/>
              <a:t>R</a:t>
            </a:r>
            <a:r>
              <a:rPr lang="zh-CN" altLang="en-US" b="1" smtClean="0"/>
              <a:t>中，这个</a:t>
            </a:r>
            <a:r>
              <a:rPr lang="en-US" altLang="zh-CN" b="1" smtClean="0"/>
              <a:t>R</a:t>
            </a:r>
            <a:r>
              <a:rPr lang="zh-CN" altLang="en-US" b="1" smtClean="0"/>
              <a:t>不含其它名字的值,并且在执行</a:t>
            </a:r>
            <a:r>
              <a:rPr lang="en-US" altLang="zh-CN" b="1" smtClean="0"/>
              <a:t>x = y </a:t>
            </a:r>
            <a:r>
              <a:rPr lang="en-US" altLang="zh-CN" b="1" i="1" smtClean="0"/>
              <a:t>op</a:t>
            </a:r>
            <a:r>
              <a:rPr lang="en-US" altLang="zh-CN" b="1" smtClean="0"/>
              <a:t> z</a:t>
            </a:r>
            <a:r>
              <a:rPr lang="zh-CN" altLang="en-US" b="1" smtClean="0"/>
              <a:t>后</a:t>
            </a:r>
            <a:r>
              <a:rPr lang="en-US" altLang="zh-CN" b="1" smtClean="0"/>
              <a:t>y</a:t>
            </a:r>
            <a:r>
              <a:rPr lang="zh-CN" altLang="en-US" b="1" smtClean="0"/>
              <a:t>不再有下次引用，那么返回这个</a:t>
            </a:r>
            <a:r>
              <a:rPr lang="en-US" altLang="zh-CN" b="1" smtClean="0"/>
              <a:t>R</a:t>
            </a:r>
            <a:r>
              <a:rPr lang="zh-CN" altLang="en-US" b="1" smtClean="0"/>
              <a:t>作为</a:t>
            </a:r>
            <a:r>
              <a:rPr lang="en-US" altLang="zh-CN" b="1" smtClean="0"/>
              <a:t>L</a:t>
            </a:r>
          </a:p>
          <a:p>
            <a:pPr lvl="1" algn="just"/>
            <a:r>
              <a:rPr lang="zh-CN" altLang="en-US" b="1" smtClean="0"/>
              <a:t>否则，如果有的话，返回一个空闲寄存器</a:t>
            </a:r>
          </a:p>
          <a:p>
            <a:pPr lvl="1" algn="just"/>
            <a:r>
              <a:rPr lang="zh-CN" altLang="en-US" b="1" smtClean="0"/>
              <a:t>否则，如果</a:t>
            </a:r>
            <a:r>
              <a:rPr lang="en-US" altLang="zh-CN" b="1" smtClean="0"/>
              <a:t>x</a:t>
            </a:r>
            <a:r>
              <a:rPr lang="zh-CN" altLang="en-US" b="1" smtClean="0"/>
              <a:t>在块中有下次引用，或者</a:t>
            </a:r>
            <a:r>
              <a:rPr lang="en-US" altLang="zh-CN" b="1" i="1" smtClean="0"/>
              <a:t>op</a:t>
            </a:r>
            <a:r>
              <a:rPr lang="zh-CN" altLang="en-US" b="1" smtClean="0"/>
              <a:t>是必须用寄存器的算符，那么找一个已被占用的寄存器</a:t>
            </a:r>
            <a:r>
              <a:rPr lang="en-US" altLang="zh-CN" b="1" smtClean="0"/>
              <a:t>R(</a:t>
            </a:r>
            <a:r>
              <a:rPr lang="zh-CN" altLang="en-US" b="1" smtClean="0"/>
              <a:t>可能产生</a:t>
            </a:r>
            <a:r>
              <a:rPr lang="en-US" altLang="zh-CN" b="1" smtClean="0"/>
              <a:t>MOV R，M</a:t>
            </a:r>
            <a:r>
              <a:rPr lang="zh-CN" altLang="en-US" b="1" smtClean="0"/>
              <a:t>指令，并修改 </a:t>
            </a:r>
            <a:r>
              <a:rPr lang="en-US" altLang="zh-CN" b="1" smtClean="0"/>
              <a:t>M</a:t>
            </a:r>
            <a:r>
              <a:rPr lang="zh-CN" altLang="en-US" b="1" smtClean="0"/>
              <a:t>的描述 )</a:t>
            </a:r>
          </a:p>
          <a:p>
            <a:pPr lvl="1" algn="just"/>
            <a:r>
              <a:rPr lang="zh-CN" altLang="en-US" b="1" smtClean="0"/>
              <a:t>否则，如果</a:t>
            </a:r>
            <a:r>
              <a:rPr lang="en-US" altLang="zh-CN" b="1" smtClean="0"/>
              <a:t>x</a:t>
            </a:r>
            <a:r>
              <a:rPr lang="zh-CN" altLang="en-US" b="1" smtClean="0"/>
              <a:t>在基本块中不再引用，或者找不到适当的被占用寄存器，选择</a:t>
            </a:r>
            <a:r>
              <a:rPr lang="en-US" altLang="zh-CN" b="1" smtClean="0"/>
              <a:t>x</a:t>
            </a:r>
            <a:r>
              <a:rPr lang="zh-CN" altLang="en-US" b="1" smtClean="0"/>
              <a:t>的内存单元作为</a:t>
            </a:r>
            <a:r>
              <a:rPr lang="en-US" altLang="zh-CN" b="1" smtClean="0"/>
              <a:t>L 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>
              <a:lnSpc>
                <a:spcPct val="95000"/>
              </a:lnSpc>
            </a:pPr>
            <a:r>
              <a:rPr lang="zh-CN" altLang="en-US" b="1" smtClean="0">
                <a:latin typeface="宋体" pitchFamily="2" charset="-122"/>
              </a:rPr>
              <a:t>赋值语句</a:t>
            </a:r>
            <a:r>
              <a:rPr lang="en-US" altLang="zh-CN" b="1" smtClean="0"/>
              <a:t>d = (a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b) + (a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c) + (a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c)</a:t>
            </a:r>
            <a:endParaRPr lang="en-US" altLang="zh-CN" b="1" smtClean="0">
              <a:latin typeface="宋体" pitchFamily="2" charset="-122"/>
            </a:endParaRPr>
          </a:p>
          <a:p>
            <a:pPr algn="just">
              <a:lnSpc>
                <a:spcPct val="95000"/>
              </a:lnSpc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pPr algn="just">
              <a:lnSpc>
                <a:spcPct val="95000"/>
              </a:lnSpc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编译产生三地址语句序列：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altLang="zh-CN" b="1" smtClean="0"/>
              <a:t>		t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 = a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b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altLang="zh-CN" b="1" smtClean="0"/>
              <a:t>		t</a:t>
            </a:r>
            <a:r>
              <a:rPr lang="en-US" altLang="zh-CN" b="1" baseline="-30000" smtClean="0"/>
              <a:t>2</a:t>
            </a:r>
            <a:r>
              <a:rPr lang="en-US" altLang="zh-CN" b="1" smtClean="0"/>
              <a:t> = a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c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altLang="zh-CN" b="1" smtClean="0"/>
              <a:t>		t</a:t>
            </a:r>
            <a:r>
              <a:rPr lang="en-US" altLang="zh-CN" b="1" baseline="-30000" smtClean="0"/>
              <a:t>3</a:t>
            </a:r>
            <a:r>
              <a:rPr lang="en-US" altLang="zh-CN" b="1" smtClean="0"/>
              <a:t> = t</a:t>
            </a:r>
            <a:r>
              <a:rPr lang="en-US" altLang="zh-CN" b="1" baseline="-30000" smtClean="0"/>
              <a:t>1</a:t>
            </a:r>
            <a:r>
              <a:rPr lang="en-US" altLang="zh-CN" b="1" smtClean="0"/>
              <a:t> + t</a:t>
            </a:r>
            <a:r>
              <a:rPr lang="en-US" altLang="zh-CN" b="1" baseline="-30000" smtClean="0"/>
              <a:t>2</a:t>
            </a:r>
            <a:endParaRPr lang="en-US" altLang="zh-CN" b="1" smtClean="0"/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altLang="zh-CN" b="1" smtClean="0"/>
              <a:t>		d = t</a:t>
            </a:r>
            <a:r>
              <a:rPr lang="en-US" altLang="zh-CN" b="1" baseline="-30000" smtClean="0"/>
              <a:t>3</a:t>
            </a:r>
            <a:r>
              <a:rPr lang="en-US" altLang="zh-CN" b="1" smtClean="0"/>
              <a:t> + t</a:t>
            </a:r>
            <a:r>
              <a:rPr lang="en-US" altLang="zh-CN" b="1" baseline="-30000" smtClean="0"/>
              <a:t>2</a:t>
            </a:r>
            <a:r>
              <a:rPr lang="en-US" altLang="zh-CN" b="1" smtClean="0">
                <a:latin typeface="宋体" pitchFamily="2" charset="-122"/>
              </a:rPr>
              <a:t> </a:t>
            </a:r>
            <a:endParaRPr lang="zh-CN" altLang="en-US" b="1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graphicFrame>
        <p:nvGraphicFramePr>
          <p:cNvPr id="43056" name="Group 48"/>
          <p:cNvGraphicFramePr>
            <a:graphicFrameLocks noGrp="1"/>
          </p:cNvGraphicFramePr>
          <p:nvPr/>
        </p:nvGraphicFramePr>
        <p:xfrm>
          <a:off x="304800" y="1066800"/>
          <a:ext cx="8588375" cy="5664518"/>
        </p:xfrm>
        <a:graphic>
          <a:graphicData uri="http://schemas.openxmlformats.org/drawingml/2006/table">
            <a:tbl>
              <a:tblPr/>
              <a:tblGrid>
                <a:gridCol w="1782763"/>
                <a:gridCol w="2092325"/>
                <a:gridCol w="2014537"/>
                <a:gridCol w="26987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句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名字的地址描述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寄存器空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b, 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c, R1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R0, d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graphicFrame>
        <p:nvGraphicFramePr>
          <p:cNvPr id="44080" name="Group 48"/>
          <p:cNvGraphicFramePr>
            <a:graphicFrameLocks noGrp="1"/>
          </p:cNvGraphicFramePr>
          <p:nvPr/>
        </p:nvGraphicFramePr>
        <p:xfrm>
          <a:off x="304800" y="1066800"/>
          <a:ext cx="8588375" cy="5664518"/>
        </p:xfrm>
        <a:graphic>
          <a:graphicData uri="http://schemas.openxmlformats.org/drawingml/2006/table">
            <a:tbl>
              <a:tblPr/>
              <a:tblGrid>
                <a:gridCol w="1782763"/>
                <a:gridCol w="2092325"/>
                <a:gridCol w="2014537"/>
                <a:gridCol w="26987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句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名字的地址描述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寄存器空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b, 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c, R1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R0, d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graphicFrame>
        <p:nvGraphicFramePr>
          <p:cNvPr id="45104" name="Group 48"/>
          <p:cNvGraphicFramePr>
            <a:graphicFrameLocks noGrp="1"/>
          </p:cNvGraphicFramePr>
          <p:nvPr/>
        </p:nvGraphicFramePr>
        <p:xfrm>
          <a:off x="304800" y="1066800"/>
          <a:ext cx="8588375" cy="5664518"/>
        </p:xfrm>
        <a:graphic>
          <a:graphicData uri="http://schemas.openxmlformats.org/drawingml/2006/table">
            <a:tbl>
              <a:tblPr/>
              <a:tblGrid>
                <a:gridCol w="1752600"/>
                <a:gridCol w="2057400"/>
                <a:gridCol w="1981200"/>
                <a:gridCol w="27971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句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名字的地址描述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寄存器空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b, 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c, R1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R0, d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graphicFrame>
        <p:nvGraphicFramePr>
          <p:cNvPr id="46127" name="Group 47"/>
          <p:cNvGraphicFramePr>
            <a:graphicFrameLocks noGrp="1"/>
          </p:cNvGraphicFramePr>
          <p:nvPr/>
        </p:nvGraphicFramePr>
        <p:xfrm>
          <a:off x="304800" y="1066800"/>
          <a:ext cx="8588375" cy="5664518"/>
        </p:xfrm>
        <a:graphic>
          <a:graphicData uri="http://schemas.openxmlformats.org/drawingml/2006/table">
            <a:tbl>
              <a:tblPr/>
              <a:tblGrid>
                <a:gridCol w="1752600"/>
                <a:gridCol w="2057400"/>
                <a:gridCol w="1981200"/>
                <a:gridCol w="27971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句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名字的地址描述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寄存器空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b, 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c, R1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R0, d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graphicFrame>
        <p:nvGraphicFramePr>
          <p:cNvPr id="47151" name="Group 47"/>
          <p:cNvGraphicFramePr>
            <a:graphicFrameLocks noGrp="1"/>
          </p:cNvGraphicFramePr>
          <p:nvPr/>
        </p:nvGraphicFramePr>
        <p:xfrm>
          <a:off x="304800" y="1066800"/>
          <a:ext cx="8588375" cy="5664518"/>
        </p:xfrm>
        <a:graphic>
          <a:graphicData uri="http://schemas.openxmlformats.org/drawingml/2006/table">
            <a:tbl>
              <a:tblPr/>
              <a:tblGrid>
                <a:gridCol w="1752600"/>
                <a:gridCol w="2057400"/>
                <a:gridCol w="1981200"/>
                <a:gridCol w="27971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句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名字的地址描述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寄存器空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b, 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c, R1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R0, d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graphicFrame>
        <p:nvGraphicFramePr>
          <p:cNvPr id="48177" name="Group 49"/>
          <p:cNvGraphicFramePr>
            <a:graphicFrameLocks noGrp="1"/>
          </p:cNvGraphicFramePr>
          <p:nvPr/>
        </p:nvGraphicFramePr>
        <p:xfrm>
          <a:off x="304800" y="1066800"/>
          <a:ext cx="8588375" cy="5664518"/>
        </p:xfrm>
        <a:graphic>
          <a:graphicData uri="http://schemas.openxmlformats.org/drawingml/2006/table">
            <a:tbl>
              <a:tblPr/>
              <a:tblGrid>
                <a:gridCol w="1752600"/>
                <a:gridCol w="2057400"/>
                <a:gridCol w="1981200"/>
                <a:gridCol w="279717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句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生成的代码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寄存器描述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名字的地址描述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寄存器空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b, 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a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a, R1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c, R1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=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t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R0, d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-3000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/>
            <a:r>
              <a:rPr lang="zh-CN" altLang="en-US" b="1" smtClean="0"/>
              <a:t>前三条指令可以修改，使执行代价降低</a:t>
            </a:r>
          </a:p>
          <a:p>
            <a:pPr algn="just">
              <a:buFontTx/>
              <a:buNone/>
            </a:pPr>
            <a:r>
              <a:rPr lang="en-US" altLang="zh-CN" b="1" smtClean="0"/>
              <a:t>		</a:t>
            </a:r>
          </a:p>
          <a:p>
            <a:pPr algn="just">
              <a:buFontTx/>
              <a:buNone/>
            </a:pPr>
            <a:r>
              <a:rPr lang="zh-CN" altLang="en-US" b="1" smtClean="0"/>
              <a:t>		修改前			修改后</a:t>
            </a:r>
          </a:p>
          <a:p>
            <a:pPr algn="just">
              <a:buFontTx/>
              <a:buNone/>
            </a:pPr>
            <a:r>
              <a:rPr lang="en-US" altLang="zh-CN" b="1" smtClean="0"/>
              <a:t>		MOV a, R0		MOV a, R0</a:t>
            </a:r>
          </a:p>
          <a:p>
            <a:pPr algn="just">
              <a:buFontTx/>
              <a:buNone/>
            </a:pPr>
            <a:r>
              <a:rPr lang="en-US" altLang="zh-CN" b="1" smtClean="0"/>
              <a:t>		SUB b, R0			MOV R0</a:t>
            </a:r>
            <a:r>
              <a:rPr lang="en-US" altLang="zh-CN" b="1" smtClean="0">
                <a:latin typeface="宋体" pitchFamily="2" charset="-122"/>
              </a:rPr>
              <a:t>,</a:t>
            </a:r>
            <a:r>
              <a:rPr lang="en-US" altLang="zh-CN" b="1" smtClean="0"/>
              <a:t>R1 </a:t>
            </a:r>
          </a:p>
          <a:p>
            <a:pPr algn="just">
              <a:buFontTx/>
              <a:buNone/>
            </a:pPr>
            <a:r>
              <a:rPr lang="en-US" altLang="zh-CN" b="1" smtClean="0"/>
              <a:t>		MOV a, R1		SUB b, R0</a:t>
            </a:r>
          </a:p>
          <a:p>
            <a:pPr algn="just">
              <a:buFontTx/>
              <a:buNone/>
            </a:pPr>
            <a:r>
              <a:rPr lang="en-US" altLang="zh-CN" b="1" smtClean="0"/>
              <a:t>		SUB c, R1			SUB c, R1</a:t>
            </a:r>
          </a:p>
          <a:p>
            <a:pPr algn="just">
              <a:buFontTx/>
              <a:buNone/>
            </a:pPr>
            <a:r>
              <a:rPr lang="en-US" altLang="zh-CN" b="1" smtClean="0"/>
              <a:t>		.  .  . 				.  .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>
              <a:lnSpc>
                <a:spcPct val="95000"/>
              </a:lnSpc>
              <a:buFontTx/>
              <a:buNone/>
            </a:pPr>
            <a:r>
              <a:rPr lang="en-US" altLang="zh-CN" b="1" smtClean="0">
                <a:ea typeface="黑体" pitchFamily="2" charset="-122"/>
              </a:rPr>
              <a:t>8.4.4</a:t>
            </a:r>
            <a:r>
              <a:rPr lang="en-US" altLang="zh-CN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为</a:t>
            </a:r>
            <a:r>
              <a:rPr lang="zh-CN" altLang="en-US" b="1" smtClean="0"/>
              <a:t>变址和指针</a:t>
            </a:r>
            <a:r>
              <a:rPr lang="zh-CN" altLang="en-US" b="1" smtClean="0">
                <a:latin typeface="宋体" pitchFamily="2" charset="-122"/>
              </a:rPr>
              <a:t>语句产生代码</a:t>
            </a:r>
          </a:p>
          <a:p>
            <a:pPr algn="just">
              <a:lnSpc>
                <a:spcPct val="95000"/>
              </a:lnSpc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b="1" smtClean="0">
                <a:latin typeface="宋体" pitchFamily="2" charset="-122"/>
              </a:rPr>
              <a:t>变址与指针运算的三地址语句的处理和二元算符的处理相同</a:t>
            </a:r>
            <a:endParaRPr lang="en-US" altLang="zh-CN" b="1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8.1.1</a:t>
            </a:r>
            <a:r>
              <a:rPr lang="zh-CN" altLang="en-US" b="1" smtClean="0">
                <a:latin typeface="宋体" pitchFamily="2" charset="-122"/>
              </a:rPr>
              <a:t> </a:t>
            </a:r>
            <a:r>
              <a:rPr lang="zh-CN" altLang="en-US" b="1" smtClean="0"/>
              <a:t>目标程序</a:t>
            </a:r>
            <a:endParaRPr lang="zh-CN" altLang="en-US" b="1" smtClean="0">
              <a:latin typeface="宋体" pitchFamily="2" charset="-122"/>
            </a:endParaRPr>
          </a:p>
          <a:p>
            <a:r>
              <a:rPr lang="zh-CN" altLang="en-US" b="1" smtClean="0">
                <a:latin typeface="宋体" pitchFamily="2" charset="-122"/>
              </a:rPr>
              <a:t>绝对机器语言程序</a:t>
            </a:r>
          </a:p>
          <a:p>
            <a:r>
              <a:rPr lang="zh-CN" altLang="en-US" b="1" smtClean="0">
                <a:latin typeface="宋体" pitchFamily="2" charset="-122"/>
              </a:rPr>
              <a:t>可重定位目标模块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代码中含重定位信息，以适应重定位要求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允许程序模块分别编译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调用其它先前编译好的程序模块</a:t>
            </a:r>
          </a:p>
          <a:p>
            <a:r>
              <a:rPr lang="zh-CN" altLang="en-US" b="1" smtClean="0">
                <a:latin typeface="宋体" pitchFamily="2" charset="-122"/>
              </a:rPr>
              <a:t>汇编语言程序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免去编译器重复汇编器的工作</a:t>
            </a:r>
          </a:p>
          <a:p>
            <a:pPr lvl="1"/>
            <a:r>
              <a:rPr lang="zh-CN" altLang="en-US" b="1" smtClean="0">
                <a:latin typeface="宋体" pitchFamily="2" charset="-122"/>
              </a:rPr>
              <a:t>从教学角度，增加可读性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>
              <a:lnSpc>
                <a:spcPct val="95000"/>
              </a:lnSpc>
              <a:buFontTx/>
              <a:buNone/>
            </a:pPr>
            <a:r>
              <a:rPr lang="zh-CN" altLang="en-US" b="1" smtClean="0">
                <a:ea typeface="黑体" pitchFamily="2" charset="-122"/>
              </a:rPr>
              <a:t>8.4.5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条件语句</a:t>
            </a:r>
          </a:p>
          <a:p>
            <a:pPr algn="just">
              <a:lnSpc>
                <a:spcPct val="95000"/>
              </a:lnSpc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b="1" smtClean="0">
                <a:latin typeface="宋体" pitchFamily="2" charset="-122"/>
              </a:rPr>
              <a:t>实现条件转移有两种方式</a:t>
            </a:r>
          </a:p>
          <a:p>
            <a:pPr lvl="1" algn="just">
              <a:lnSpc>
                <a:spcPct val="95000"/>
              </a:lnSpc>
            </a:pPr>
            <a:r>
              <a:rPr lang="zh-CN" altLang="en-US" b="1" smtClean="0"/>
              <a:t>根据寄存器的值是否为下面六个条件之一进行分支：负、零、正、非负、非零和非正</a:t>
            </a:r>
          </a:p>
          <a:p>
            <a:pPr lvl="1" algn="just">
              <a:lnSpc>
                <a:spcPct val="95000"/>
              </a:lnSpc>
            </a:pPr>
            <a:r>
              <a:rPr lang="zh-CN" altLang="en-US" b="1" smtClean="0"/>
              <a:t>用条件码来表示计算的结果或装入寄存器的值是负、零还是正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="1" smtClean="0"/>
              <a:t>1</a:t>
            </a:r>
            <a:r>
              <a:rPr lang="zh-CN" altLang="en-US" b="1" smtClean="0"/>
              <a:t>、</a:t>
            </a:r>
            <a:r>
              <a:rPr lang="zh-CN" altLang="en-US" b="1" smtClean="0">
                <a:latin typeface="宋体" pitchFamily="2" charset="-122"/>
              </a:rPr>
              <a:t>根据寄存器的值是否为下面六个条件之一进行分支：负、零、正、非负、非零和非正</a:t>
            </a:r>
          </a:p>
          <a:p>
            <a:pPr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r>
              <a:rPr lang="zh-CN" altLang="en-US" b="1" smtClean="0"/>
              <a:t>例	</a:t>
            </a:r>
            <a:r>
              <a:rPr lang="en-US" altLang="zh-CN" b="1" smtClean="0"/>
              <a:t>if x &lt; y goto z</a:t>
            </a:r>
          </a:p>
          <a:p>
            <a:pPr>
              <a:buFontTx/>
              <a:buNone/>
            </a:pPr>
            <a:endParaRPr lang="en-US" altLang="zh-CN" b="1" smtClean="0"/>
          </a:p>
          <a:p>
            <a:pPr lvl="1"/>
            <a:r>
              <a:rPr lang="zh-CN" altLang="en-US" b="1" smtClean="0"/>
              <a:t>把</a:t>
            </a:r>
            <a:r>
              <a:rPr lang="en-US" altLang="zh-CN" b="1" smtClean="0"/>
              <a:t>x</a:t>
            </a:r>
            <a:r>
              <a:rPr lang="zh-CN" altLang="en-US" b="1" smtClean="0"/>
              <a:t>减</a:t>
            </a:r>
            <a:r>
              <a:rPr lang="en-US" altLang="zh-CN" b="1" smtClean="0"/>
              <a:t>y</a:t>
            </a:r>
            <a:r>
              <a:rPr lang="zh-CN" altLang="en-US" b="1" smtClean="0"/>
              <a:t>的值存入寄存器</a:t>
            </a:r>
            <a:r>
              <a:rPr lang="en-US" altLang="zh-CN" b="1" smtClean="0"/>
              <a:t>R</a:t>
            </a:r>
          </a:p>
          <a:p>
            <a:pPr lvl="1"/>
            <a:r>
              <a:rPr lang="zh-CN" altLang="en-US" b="1" smtClean="0"/>
              <a:t>如果</a:t>
            </a:r>
            <a:r>
              <a:rPr lang="en-US" altLang="zh-CN" b="1" smtClean="0"/>
              <a:t>R</a:t>
            </a:r>
            <a:r>
              <a:rPr lang="zh-CN" altLang="en-US" b="1" smtClean="0"/>
              <a:t>的值为负，则跳到</a:t>
            </a:r>
            <a:r>
              <a:rPr lang="en-US" altLang="zh-CN" b="1" smtClean="0"/>
              <a:t>z 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8.4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一个简单的代码生成器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>
              <a:buFontTx/>
              <a:buNone/>
            </a:pPr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en-US" b="1" smtClean="0">
                <a:latin typeface="宋体" pitchFamily="2" charset="-122"/>
              </a:rPr>
              <a:t>用条件码的例子</a:t>
            </a:r>
          </a:p>
          <a:p>
            <a:pPr algn="just"/>
            <a:r>
              <a:rPr lang="zh-CN" altLang="en-US" b="1" smtClean="0"/>
              <a:t>例	若</a:t>
            </a:r>
            <a:r>
              <a:rPr lang="en-US" altLang="zh-CN" b="1" smtClean="0"/>
              <a:t>if x &lt; y goto z	    |	</a:t>
            </a:r>
            <a:r>
              <a:rPr lang="zh-CN" altLang="en-US" b="1" smtClean="0"/>
              <a:t>则：</a:t>
            </a:r>
            <a:r>
              <a:rPr lang="en-US" altLang="zh-CN" b="1" smtClean="0"/>
              <a:t>x = y + w</a:t>
            </a:r>
          </a:p>
          <a:p>
            <a:pPr algn="just">
              <a:buFontTx/>
              <a:buNone/>
            </a:pPr>
            <a:r>
              <a:rPr lang="zh-CN" altLang="en-US" b="1" smtClean="0"/>
              <a:t>的实现是：		    </a:t>
            </a:r>
            <a:r>
              <a:rPr lang="en-US" altLang="zh-CN" b="1" smtClean="0"/>
              <a:t>|		if x &lt; 0 goto z</a:t>
            </a:r>
            <a:endParaRPr lang="zh-CN" altLang="en-US" b="1" smtClean="0"/>
          </a:p>
          <a:p>
            <a:pPr algn="just">
              <a:buFontTx/>
              <a:buNone/>
            </a:pPr>
            <a:r>
              <a:rPr lang="en-US" altLang="zh-CN" b="1" smtClean="0"/>
              <a:t>CMP 	x,	y	    |	</a:t>
            </a:r>
            <a:r>
              <a:rPr lang="zh-CN" altLang="en-US" b="1" smtClean="0"/>
              <a:t>的实现是：</a:t>
            </a:r>
            <a:endParaRPr lang="en-US" altLang="zh-CN" b="1" smtClean="0"/>
          </a:p>
          <a:p>
            <a:pPr algn="just">
              <a:buFontTx/>
              <a:buNone/>
            </a:pPr>
            <a:r>
              <a:rPr lang="en-US" altLang="zh-CN" b="1" smtClean="0"/>
              <a:t>CJ&lt;		z		    |	MOV	y，	R0</a:t>
            </a:r>
          </a:p>
          <a:p>
            <a:pPr algn="just">
              <a:buFontTx/>
              <a:buNone/>
            </a:pPr>
            <a:r>
              <a:rPr lang="en-US" altLang="zh-CN" b="1" smtClean="0"/>
              <a:t>					    |	ADD		w，	R0</a:t>
            </a:r>
          </a:p>
          <a:p>
            <a:pPr algn="just">
              <a:buFontTx/>
              <a:buNone/>
            </a:pPr>
            <a:r>
              <a:rPr lang="en-US" altLang="zh-CN" b="1" smtClean="0"/>
              <a:t>					    |	MOV	R0，x</a:t>
            </a:r>
          </a:p>
          <a:p>
            <a:pPr algn="just">
              <a:buFontTx/>
              <a:buNone/>
            </a:pPr>
            <a:r>
              <a:rPr lang="en-US" altLang="zh-CN" b="1" smtClean="0"/>
              <a:t>					    |	CJ&lt;		z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/>
              <a:t>本   章   要   点</a:t>
            </a:r>
            <a:endParaRPr lang="zh-CN" altLang="en-US" b="1" smtClean="0">
              <a:latin typeface="宋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/>
            <a:r>
              <a:rPr lang="zh-CN" altLang="en-US" b="1" smtClean="0"/>
              <a:t>代码生成器设计中的主要问题：存储管理、计算次序的选择、寄存器的分配、指令的选择等</a:t>
            </a:r>
          </a:p>
          <a:p>
            <a:pPr algn="just"/>
            <a:r>
              <a:rPr lang="zh-CN" altLang="en-US" b="1" smtClean="0"/>
              <a:t>目标机器几种常用的地址模式和一些常用的指令</a:t>
            </a:r>
          </a:p>
          <a:p>
            <a:pPr algn="just"/>
            <a:r>
              <a:rPr lang="zh-CN" altLang="en-US" b="1" smtClean="0"/>
              <a:t>基本块和程序流图</a:t>
            </a:r>
          </a:p>
          <a:p>
            <a:pPr algn="just"/>
            <a:r>
              <a:rPr lang="zh-CN" altLang="en-US" b="1" smtClean="0">
                <a:latin typeface="宋体" pitchFamily="2" charset="-122"/>
              </a:rPr>
              <a:t>简单的代码生成算法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zh-CN" altLang="en-US" b="1" smtClean="0"/>
              <a:t>1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smtClean="0"/>
              <a:t>在</a:t>
            </a:r>
            <a:r>
              <a:rPr lang="en-US" altLang="zh-CN" sz="2800" b="1" smtClean="0"/>
              <a:t>SPARC/SUNOS</a:t>
            </a:r>
            <a:r>
              <a:rPr lang="zh-CN" altLang="en-US" sz="2800" b="1" smtClean="0"/>
              <a:t>上，经某编译器编译，程序的结果</a:t>
            </a:r>
          </a:p>
          <a:p>
            <a:pPr>
              <a:buFontTx/>
              <a:buNone/>
            </a:pPr>
            <a:r>
              <a:rPr lang="zh-CN" altLang="en-US" sz="2800" b="1" smtClean="0"/>
              <a:t>是120。把第4行的</a:t>
            </a:r>
            <a:r>
              <a:rPr lang="en-US" altLang="zh-CN" sz="2800" b="1" smtClean="0"/>
              <a:t>abs(1)</a:t>
            </a:r>
            <a:r>
              <a:rPr lang="zh-CN" altLang="en-US" sz="2800" b="1" smtClean="0"/>
              <a:t>改成1的话，则程序结果是1</a:t>
            </a:r>
          </a:p>
          <a:p>
            <a:pPr>
              <a:buFontTx/>
              <a:buNone/>
            </a:pPr>
            <a:r>
              <a:rPr lang="en-US" altLang="zh-CN" sz="2800" b="1" smtClean="0"/>
              <a:t>int fact(){</a:t>
            </a:r>
          </a:p>
          <a:p>
            <a:pPr>
              <a:buFontTx/>
              <a:buNone/>
            </a:pPr>
            <a:r>
              <a:rPr lang="en-US" altLang="zh-CN" sz="2800" b="1" smtClean="0"/>
              <a:t>	static int i=5;</a:t>
            </a:r>
          </a:p>
          <a:p>
            <a:pPr>
              <a:buFontTx/>
              <a:buNone/>
            </a:pPr>
            <a:r>
              <a:rPr lang="en-US" altLang="zh-CN" sz="2800" b="1" smtClean="0"/>
              <a:t>	if(i==0) { return(1); }</a:t>
            </a:r>
          </a:p>
          <a:p>
            <a:pPr>
              <a:buFontTx/>
              <a:buNone/>
            </a:pPr>
            <a:r>
              <a:rPr lang="en-US" altLang="zh-CN" sz="2800" b="1" smtClean="0"/>
              <a:t>	else { i=i-1; return((i+abs(1)) </a:t>
            </a:r>
            <a:r>
              <a:rPr lang="en-US" altLang="zh-CN" sz="2800" b="1" smtClean="0">
                <a:sym typeface="Symbol" pitchFamily="18" charset="2"/>
              </a:rPr>
              <a:t></a:t>
            </a:r>
            <a:r>
              <a:rPr lang="en-US" altLang="zh-CN" sz="2800" smtClean="0"/>
              <a:t> </a:t>
            </a:r>
            <a:r>
              <a:rPr lang="en-US" altLang="zh-CN" sz="2800" b="1" smtClean="0"/>
              <a:t>fact());}</a:t>
            </a:r>
          </a:p>
          <a:p>
            <a:pPr>
              <a:buFontTx/>
              <a:buNone/>
            </a:pPr>
            <a:r>
              <a:rPr lang="en-US" altLang="zh-CN" sz="2800" b="1" smtClean="0"/>
              <a:t>}</a:t>
            </a:r>
          </a:p>
          <a:p>
            <a:pPr>
              <a:buFontTx/>
              <a:buNone/>
            </a:pPr>
            <a:r>
              <a:rPr lang="en-US" altLang="zh-CN" sz="2800" b="1" smtClean="0"/>
              <a:t>main(){</a:t>
            </a:r>
          </a:p>
          <a:p>
            <a:pPr algn="just">
              <a:buFontTx/>
              <a:buNone/>
            </a:pPr>
            <a:r>
              <a:rPr lang="en-US" altLang="zh-CN" sz="2800" b="1" smtClean="0"/>
              <a:t>	printf("factor of 5 = %d\n", fact());</a:t>
            </a:r>
          </a:p>
          <a:p>
            <a:pPr algn="just">
              <a:buFontTx/>
              <a:buNone/>
            </a:pPr>
            <a:r>
              <a:rPr lang="en-US" altLang="zh-CN" sz="2800" b="1" smtClean="0"/>
              <a:t>}</a:t>
            </a:r>
          </a:p>
        </p:txBody>
      </p:sp>
      <p:sp>
        <p:nvSpPr>
          <p:cNvPr id="1419268" name="Rectangle 1028"/>
          <p:cNvSpPr>
            <a:spLocks noChangeArrowheads="1"/>
          </p:cNvSpPr>
          <p:nvPr/>
        </p:nvSpPr>
        <p:spPr bwMode="auto">
          <a:xfrm>
            <a:off x="4284663" y="4437063"/>
            <a:ext cx="439261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zh-CN" altLang="en-US"/>
              <a:t>	</a:t>
            </a:r>
            <a:r>
              <a:rPr lang="zh-CN" altLang="en-US">
                <a:solidFill>
                  <a:srgbClr val="00FF00"/>
                </a:solidFill>
              </a:rPr>
              <a:t>先完成有函数调用的</a:t>
            </a:r>
          </a:p>
          <a:p>
            <a:pPr marL="342900" indent="-342900"/>
            <a:r>
              <a:rPr lang="zh-CN" altLang="en-US">
                <a:solidFill>
                  <a:srgbClr val="00FF00"/>
                </a:solidFill>
              </a:rPr>
              <a:t>子表达式的计算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zh-CN" altLang="en-US" b="1" smtClean="0"/>
              <a:t>2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>
                <a:latin typeface="Arial" charset="0"/>
              </a:rPr>
              <a:t>下面的程序在</a:t>
            </a:r>
            <a:r>
              <a:rPr lang="en-US" altLang="zh-CN" b="1" smtClean="0"/>
              <a:t>X86/Linux</a:t>
            </a:r>
            <a:r>
              <a:rPr lang="zh-CN" altLang="en-US" b="1" smtClean="0"/>
              <a:t>机器上编译后的运行结</a:t>
            </a:r>
          </a:p>
          <a:p>
            <a:pPr>
              <a:buFontTx/>
              <a:buNone/>
            </a:pPr>
            <a:r>
              <a:rPr lang="zh-CN" altLang="en-US" b="1" smtClean="0"/>
              <a:t>果是7，而在</a:t>
            </a:r>
            <a:r>
              <a:rPr lang="en-US" altLang="zh-CN" b="1" smtClean="0"/>
              <a:t>SPARC/SUNOS</a:t>
            </a:r>
            <a:r>
              <a:rPr lang="zh-CN" altLang="en-US" b="1" smtClean="0"/>
              <a:t>机器上编译后的运</a:t>
            </a:r>
          </a:p>
          <a:p>
            <a:pPr>
              <a:buFontTx/>
              <a:buNone/>
            </a:pPr>
            <a:r>
              <a:rPr lang="zh-CN" altLang="en-US" b="1" smtClean="0"/>
              <a:t>行结果是6。试分析运行结果不同的原因。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Times New Roman" pitchFamily="18" charset="0"/>
              </a:rPr>
              <a:t>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Times New Roman" pitchFamily="18" charset="0"/>
              </a:rPr>
              <a:t>	long i;</a:t>
            </a:r>
            <a:endParaRPr lang="en-US" altLang="zh-CN" b="1" smtClean="0"/>
          </a:p>
          <a:p>
            <a:pPr>
              <a:spcBef>
                <a:spcPct val="0"/>
              </a:spcBef>
              <a:buFontTx/>
              <a:buNone/>
            </a:pPr>
            <a:endParaRPr lang="en-US" altLang="zh-CN" b="1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Times New Roman" pitchFamily="18" charset="0"/>
              </a:rPr>
              <a:t>	i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Times New Roman" pitchFamily="18" charset="0"/>
              </a:rPr>
              <a:t>	printf("%ld\n", (++i)+(++i)+(++i)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Times New Roman" pitchFamily="18" charset="0"/>
              </a:rPr>
              <a:t>}					/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 </a:t>
            </a:r>
            <a:r>
              <a:rPr lang="en-US" altLang="zh-CN" b="1" smtClean="0">
                <a:cs typeface="Times New Roman" pitchFamily="18" charset="0"/>
              </a:rPr>
              <a:t>++i </a:t>
            </a:r>
            <a:r>
              <a:rPr lang="zh-CN" altLang="en-US" b="1" smtClean="0">
                <a:cs typeface="Times New Roman" pitchFamily="18" charset="0"/>
              </a:rPr>
              <a:t>就是</a:t>
            </a:r>
            <a:r>
              <a:rPr lang="en-US" altLang="zh-CN" b="1" smtClean="0">
                <a:cs typeface="Times New Roman" pitchFamily="18" charset="0"/>
              </a:rPr>
              <a:t>i = i + 1 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/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zh-CN" altLang="en-US" b="1" smtClean="0"/>
              <a:t>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按一般的代码生成，</a:t>
            </a:r>
            <a:r>
              <a:rPr lang="en-US" altLang="zh-CN" b="1" smtClean="0"/>
              <a:t>++i </a:t>
            </a:r>
            <a:r>
              <a:rPr lang="zh-CN" altLang="en-US" b="1" smtClean="0">
                <a:latin typeface="宋体" pitchFamily="2" charset="-122"/>
              </a:rPr>
              <a:t>的计算结果保留在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寄存器中，因此这三个</a:t>
            </a:r>
            <a:r>
              <a:rPr lang="en-US" altLang="zh-CN" b="1" smtClean="0"/>
              <a:t>++i </a:t>
            </a:r>
            <a:r>
              <a:rPr lang="zh-CN" altLang="en-US" b="1" smtClean="0">
                <a:latin typeface="宋体" pitchFamily="2" charset="-122"/>
              </a:rPr>
              <a:t>的计算次序不会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影响最终的结果。结果应该是</a:t>
            </a:r>
            <a:r>
              <a:rPr lang="zh-CN" altLang="en-US" b="1" smtClean="0"/>
              <a:t>6</a:t>
            </a:r>
            <a:endParaRPr lang="en-US" altLang="zh-CN" b="1" smtClean="0"/>
          </a:p>
        </p:txBody>
      </p:sp>
      <p:grpSp>
        <p:nvGrpSpPr>
          <p:cNvPr id="57348" name="Group 78"/>
          <p:cNvGrpSpPr>
            <a:grpSpLocks/>
          </p:cNvGrpSpPr>
          <p:nvPr/>
        </p:nvGrpSpPr>
        <p:grpSpPr bwMode="auto">
          <a:xfrm>
            <a:off x="4572000" y="3114675"/>
            <a:ext cx="4295775" cy="3419475"/>
            <a:chOff x="2880" y="1962"/>
            <a:chExt cx="2706" cy="2154"/>
          </a:xfrm>
        </p:grpSpPr>
        <p:sp>
          <p:nvSpPr>
            <p:cNvPr id="57349" name="Rectangle 79"/>
            <p:cNvSpPr>
              <a:spLocks noChangeArrowheads="1"/>
            </p:cNvSpPr>
            <p:nvPr/>
          </p:nvSpPr>
          <p:spPr bwMode="auto">
            <a:xfrm>
              <a:off x="3923" y="1962"/>
              <a:ext cx="35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57350" name="Rectangle 80"/>
            <p:cNvSpPr>
              <a:spLocks noChangeArrowheads="1"/>
            </p:cNvSpPr>
            <p:nvPr/>
          </p:nvSpPr>
          <p:spPr bwMode="auto">
            <a:xfrm>
              <a:off x="3483" y="2239"/>
              <a:ext cx="35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57351" name="Line 81"/>
            <p:cNvSpPr>
              <a:spLocks noChangeShapeType="1"/>
            </p:cNvSpPr>
            <p:nvPr/>
          </p:nvSpPr>
          <p:spPr bwMode="auto">
            <a:xfrm flipH="1">
              <a:off x="3708" y="2180"/>
              <a:ext cx="304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2" name="Line 82"/>
            <p:cNvSpPr>
              <a:spLocks noChangeShapeType="1"/>
            </p:cNvSpPr>
            <p:nvPr/>
          </p:nvSpPr>
          <p:spPr bwMode="auto">
            <a:xfrm flipH="1">
              <a:off x="3265" y="2535"/>
              <a:ext cx="304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Rectangle 83"/>
            <p:cNvSpPr>
              <a:spLocks noChangeArrowheads="1"/>
            </p:cNvSpPr>
            <p:nvPr/>
          </p:nvSpPr>
          <p:spPr bwMode="auto">
            <a:xfrm>
              <a:off x="3078" y="2670"/>
              <a:ext cx="42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7354" name="Rectangle 84"/>
            <p:cNvSpPr>
              <a:spLocks noChangeArrowheads="1"/>
            </p:cNvSpPr>
            <p:nvPr/>
          </p:nvSpPr>
          <p:spPr bwMode="auto">
            <a:xfrm>
              <a:off x="4836" y="2642"/>
              <a:ext cx="429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7355" name="Rectangle 85"/>
            <p:cNvSpPr>
              <a:spLocks noChangeArrowheads="1"/>
            </p:cNvSpPr>
            <p:nvPr/>
          </p:nvSpPr>
          <p:spPr bwMode="auto">
            <a:xfrm>
              <a:off x="3957" y="2670"/>
              <a:ext cx="429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7356" name="Line 86"/>
            <p:cNvSpPr>
              <a:spLocks noChangeShapeType="1"/>
            </p:cNvSpPr>
            <p:nvPr/>
          </p:nvSpPr>
          <p:spPr bwMode="auto">
            <a:xfrm>
              <a:off x="3733" y="2535"/>
              <a:ext cx="309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Line 87"/>
            <p:cNvSpPr>
              <a:spLocks noChangeShapeType="1"/>
            </p:cNvSpPr>
            <p:nvPr/>
          </p:nvSpPr>
          <p:spPr bwMode="auto">
            <a:xfrm>
              <a:off x="4127" y="2188"/>
              <a:ext cx="769" cy="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358" name="Group 88"/>
            <p:cNvGrpSpPr>
              <a:grpSpLocks/>
            </p:cNvGrpSpPr>
            <p:nvPr/>
          </p:nvGrpSpPr>
          <p:grpSpPr bwMode="auto">
            <a:xfrm>
              <a:off x="2880" y="2925"/>
              <a:ext cx="920" cy="1191"/>
              <a:chOff x="2795" y="2925"/>
              <a:chExt cx="920" cy="1191"/>
            </a:xfrm>
          </p:grpSpPr>
          <p:sp>
            <p:nvSpPr>
              <p:cNvPr id="57377" name="Rectangle 89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7378" name="Rectangle 90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7379" name="Rectangle 91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7380" name="Rectangle 92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7381" name="Line 93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2" name="Line 94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3" name="Line 95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4" name="Line 96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359" name="Group 97"/>
            <p:cNvGrpSpPr>
              <a:grpSpLocks/>
            </p:cNvGrpSpPr>
            <p:nvPr/>
          </p:nvGrpSpPr>
          <p:grpSpPr bwMode="auto">
            <a:xfrm>
              <a:off x="3787" y="2925"/>
              <a:ext cx="920" cy="1191"/>
              <a:chOff x="2795" y="2925"/>
              <a:chExt cx="920" cy="1191"/>
            </a:xfrm>
          </p:grpSpPr>
          <p:sp>
            <p:nvSpPr>
              <p:cNvPr id="57369" name="Rectangle 98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7370" name="Rectangle 99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7371" name="Rectangle 100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7372" name="Rectangle 101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7373" name="Line 102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4" name="Line 103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5" name="Line 104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6" name="Line 105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360" name="Group 106"/>
            <p:cNvGrpSpPr>
              <a:grpSpLocks/>
            </p:cNvGrpSpPr>
            <p:nvPr/>
          </p:nvGrpSpPr>
          <p:grpSpPr bwMode="auto">
            <a:xfrm>
              <a:off x="4666" y="2925"/>
              <a:ext cx="920" cy="1191"/>
              <a:chOff x="2795" y="2925"/>
              <a:chExt cx="920" cy="1191"/>
            </a:xfrm>
          </p:grpSpPr>
          <p:sp>
            <p:nvSpPr>
              <p:cNvPr id="57361" name="Rectangle 107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7362" name="Rectangle 108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7363" name="Rectangle 109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7364" name="Rectangle 110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7365" name="Line 111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6" name="Line 112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7" name="Line 113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8" name="Line 114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zh-CN" altLang="en-US" b="1" smtClean="0"/>
              <a:t>2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99088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按一般的代码生成，</a:t>
            </a:r>
            <a:r>
              <a:rPr lang="en-US" altLang="zh-CN" b="1" smtClean="0"/>
              <a:t>++i </a:t>
            </a:r>
            <a:r>
              <a:rPr lang="zh-CN" altLang="en-US" b="1" smtClean="0">
                <a:latin typeface="宋体" pitchFamily="2" charset="-122"/>
              </a:rPr>
              <a:t>的计算结果保留在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寄存器中，因此这三个</a:t>
            </a:r>
            <a:r>
              <a:rPr lang="en-US" altLang="zh-CN" b="1" smtClean="0"/>
              <a:t>++i </a:t>
            </a:r>
            <a:r>
              <a:rPr lang="zh-CN" altLang="en-US" b="1" smtClean="0">
                <a:latin typeface="宋体" pitchFamily="2" charset="-122"/>
              </a:rPr>
              <a:t>的计算次序不会</a:t>
            </a: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影响最终的结果。结果应该是</a:t>
            </a:r>
            <a:r>
              <a:rPr lang="zh-CN" altLang="en-US" b="1" smtClean="0"/>
              <a:t>6</a:t>
            </a:r>
            <a:endParaRPr lang="zh-CN" altLang="en-US" b="1" smtClean="0">
              <a:latin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结果是</a:t>
            </a:r>
            <a:r>
              <a:rPr lang="zh-CN" altLang="en-US" b="1" smtClean="0"/>
              <a:t>7</a:t>
            </a:r>
            <a:r>
              <a:rPr lang="zh-CN" altLang="en-US" b="1" smtClean="0">
                <a:latin typeface="宋体" pitchFamily="2" charset="-122"/>
              </a:rPr>
              <a:t>的话，一定是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某个</a:t>
            </a:r>
            <a:r>
              <a:rPr lang="en-US" altLang="zh-CN" b="1" smtClean="0"/>
              <a:t>++i </a:t>
            </a:r>
            <a:r>
              <a:rPr lang="zh-CN" altLang="en-US" b="1" smtClean="0">
                <a:latin typeface="宋体" pitchFamily="2" charset="-122"/>
              </a:rPr>
              <a:t>的结果未保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留在寄存器中</a:t>
            </a:r>
            <a:r>
              <a:rPr lang="zh-CN" altLang="en-US" b="1" smtClean="0"/>
              <a:t>。</a:t>
            </a:r>
            <a:r>
              <a:rPr lang="zh-CN" altLang="en-US" b="1" smtClean="0">
                <a:latin typeface="宋体" pitchFamily="2" charset="-122"/>
              </a:rPr>
              <a:t>上层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计算对它的引用落在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另一个</a:t>
            </a:r>
            <a:r>
              <a:rPr lang="en-US" altLang="zh-CN" b="1" smtClean="0"/>
              <a:t>++i </a:t>
            </a:r>
            <a:r>
              <a:rPr lang="zh-CN" altLang="en-US" b="1" smtClean="0">
                <a:latin typeface="宋体" pitchFamily="2" charset="-122"/>
              </a:rPr>
              <a:t>的计算的</a:t>
            </a:r>
            <a:endParaRPr lang="en-US" altLang="zh-CN" b="1" smtClean="0">
              <a:latin typeface="宋体" pitchFamily="2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后面</a:t>
            </a:r>
            <a:r>
              <a:rPr lang="zh-CN" altLang="en-US" b="1" smtClean="0"/>
              <a:t> </a:t>
            </a:r>
            <a:endParaRPr lang="en-US" altLang="zh-CN" b="1" smtClean="0"/>
          </a:p>
        </p:txBody>
      </p:sp>
      <p:grpSp>
        <p:nvGrpSpPr>
          <p:cNvPr id="58372" name="Group 38"/>
          <p:cNvGrpSpPr>
            <a:grpSpLocks/>
          </p:cNvGrpSpPr>
          <p:nvPr/>
        </p:nvGrpSpPr>
        <p:grpSpPr bwMode="auto">
          <a:xfrm>
            <a:off x="4572000" y="3114675"/>
            <a:ext cx="4295775" cy="3419475"/>
            <a:chOff x="2880" y="1962"/>
            <a:chExt cx="2706" cy="2154"/>
          </a:xfrm>
        </p:grpSpPr>
        <p:sp>
          <p:nvSpPr>
            <p:cNvPr id="58373" name="Rectangle 39"/>
            <p:cNvSpPr>
              <a:spLocks noChangeArrowheads="1"/>
            </p:cNvSpPr>
            <p:nvPr/>
          </p:nvSpPr>
          <p:spPr bwMode="auto">
            <a:xfrm>
              <a:off x="3923" y="1962"/>
              <a:ext cx="35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58374" name="Rectangle 40"/>
            <p:cNvSpPr>
              <a:spLocks noChangeArrowheads="1"/>
            </p:cNvSpPr>
            <p:nvPr/>
          </p:nvSpPr>
          <p:spPr bwMode="auto">
            <a:xfrm>
              <a:off x="3483" y="2239"/>
              <a:ext cx="35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58375" name="Line 41"/>
            <p:cNvSpPr>
              <a:spLocks noChangeShapeType="1"/>
            </p:cNvSpPr>
            <p:nvPr/>
          </p:nvSpPr>
          <p:spPr bwMode="auto">
            <a:xfrm flipH="1">
              <a:off x="3708" y="2180"/>
              <a:ext cx="304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6" name="Line 42"/>
            <p:cNvSpPr>
              <a:spLocks noChangeShapeType="1"/>
            </p:cNvSpPr>
            <p:nvPr/>
          </p:nvSpPr>
          <p:spPr bwMode="auto">
            <a:xfrm flipH="1">
              <a:off x="3265" y="2535"/>
              <a:ext cx="304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Rectangle 43"/>
            <p:cNvSpPr>
              <a:spLocks noChangeArrowheads="1"/>
            </p:cNvSpPr>
            <p:nvPr/>
          </p:nvSpPr>
          <p:spPr bwMode="auto">
            <a:xfrm>
              <a:off x="3078" y="2670"/>
              <a:ext cx="42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8378" name="Rectangle 44"/>
            <p:cNvSpPr>
              <a:spLocks noChangeArrowheads="1"/>
            </p:cNvSpPr>
            <p:nvPr/>
          </p:nvSpPr>
          <p:spPr bwMode="auto">
            <a:xfrm>
              <a:off x="4836" y="2642"/>
              <a:ext cx="429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8379" name="Rectangle 45"/>
            <p:cNvSpPr>
              <a:spLocks noChangeArrowheads="1"/>
            </p:cNvSpPr>
            <p:nvPr/>
          </p:nvSpPr>
          <p:spPr bwMode="auto">
            <a:xfrm>
              <a:off x="3957" y="2670"/>
              <a:ext cx="429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8380" name="Line 46"/>
            <p:cNvSpPr>
              <a:spLocks noChangeShapeType="1"/>
            </p:cNvSpPr>
            <p:nvPr/>
          </p:nvSpPr>
          <p:spPr bwMode="auto">
            <a:xfrm>
              <a:off x="3733" y="2535"/>
              <a:ext cx="309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Line 47"/>
            <p:cNvSpPr>
              <a:spLocks noChangeShapeType="1"/>
            </p:cNvSpPr>
            <p:nvPr/>
          </p:nvSpPr>
          <p:spPr bwMode="auto">
            <a:xfrm>
              <a:off x="4127" y="2188"/>
              <a:ext cx="769" cy="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82" name="Group 48"/>
            <p:cNvGrpSpPr>
              <a:grpSpLocks/>
            </p:cNvGrpSpPr>
            <p:nvPr/>
          </p:nvGrpSpPr>
          <p:grpSpPr bwMode="auto">
            <a:xfrm>
              <a:off x="2880" y="2925"/>
              <a:ext cx="920" cy="1191"/>
              <a:chOff x="2795" y="2925"/>
              <a:chExt cx="920" cy="1191"/>
            </a:xfrm>
          </p:grpSpPr>
          <p:sp>
            <p:nvSpPr>
              <p:cNvPr id="58401" name="Rectangle 49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8402" name="Rectangle 50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8403" name="Rectangle 51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8404" name="Rectangle 52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8405" name="Line 53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6" name="Line 54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7" name="Line 55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8" name="Line 56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83" name="Group 57"/>
            <p:cNvGrpSpPr>
              <a:grpSpLocks/>
            </p:cNvGrpSpPr>
            <p:nvPr/>
          </p:nvGrpSpPr>
          <p:grpSpPr bwMode="auto">
            <a:xfrm>
              <a:off x="3787" y="2925"/>
              <a:ext cx="920" cy="1191"/>
              <a:chOff x="2795" y="2925"/>
              <a:chExt cx="920" cy="1191"/>
            </a:xfrm>
          </p:grpSpPr>
          <p:sp>
            <p:nvSpPr>
              <p:cNvPr id="58393" name="Rectangle 58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8394" name="Rectangle 59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8395" name="Rectangle 60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8396" name="Rectangle 61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8397" name="Line 62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8" name="Line 63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9" name="Line 64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0" name="Line 65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84" name="Group 66"/>
            <p:cNvGrpSpPr>
              <a:grpSpLocks/>
            </p:cNvGrpSpPr>
            <p:nvPr/>
          </p:nvGrpSpPr>
          <p:grpSpPr bwMode="auto">
            <a:xfrm>
              <a:off x="4666" y="2925"/>
              <a:ext cx="920" cy="1191"/>
              <a:chOff x="2795" y="2925"/>
              <a:chExt cx="920" cy="1191"/>
            </a:xfrm>
          </p:grpSpPr>
          <p:sp>
            <p:nvSpPr>
              <p:cNvPr id="58385" name="Rectangle 67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8386" name="Rectangle 68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8387" name="Rectangle 69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8388" name="Rectangle 70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8389" name="Line 71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0" name="Line 72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1" name="Line 73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2" name="Line 74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zh-CN" altLang="en-US" b="1" smtClean="0"/>
              <a:t>2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如果机器有</a:t>
            </a:r>
            <a:r>
              <a:rPr lang="en-US" altLang="zh-CN" b="1" smtClean="0"/>
              <a:t>INC</a:t>
            </a:r>
            <a:r>
              <a:rPr lang="zh-CN" altLang="en-US" b="1" smtClean="0">
                <a:latin typeface="宋体" pitchFamily="2" charset="-122"/>
              </a:rPr>
              <a:t>指令的话，编译器极可能产生一条</a:t>
            </a:r>
            <a:r>
              <a:rPr lang="en-US" altLang="zh-CN" b="1" smtClean="0"/>
              <a:t>INC</a:t>
            </a:r>
            <a:r>
              <a:rPr lang="zh-CN" altLang="en-US" b="1" smtClean="0">
                <a:latin typeface="宋体" pitchFamily="2" charset="-122"/>
              </a:rPr>
              <a:t>指令来完成</a:t>
            </a:r>
            <a:r>
              <a:rPr lang="en-US" altLang="zh-CN" b="1" smtClean="0"/>
              <a:t>++i</a:t>
            </a:r>
            <a:endParaRPr lang="en-US" altLang="zh-CN" b="1" smtClean="0">
              <a:latin typeface="宋体" pitchFamily="2" charset="-122"/>
            </a:endParaRPr>
          </a:p>
          <a:p>
            <a:r>
              <a:rPr lang="en-US" altLang="zh-CN" b="1" smtClean="0"/>
              <a:t>X86/Linux</a:t>
            </a:r>
            <a:r>
              <a:rPr lang="zh-CN" altLang="en-US" b="1" smtClean="0">
                <a:latin typeface="宋体" pitchFamily="2" charset="-122"/>
              </a:rPr>
              <a:t>机器上果真是这么做的</a:t>
            </a:r>
            <a:r>
              <a:rPr lang="zh-CN" altLang="en-US" b="1" smtClean="0"/>
              <a:t> </a:t>
            </a:r>
            <a:endParaRPr lang="en-US" altLang="zh-CN" b="1" smtClean="0"/>
          </a:p>
        </p:txBody>
      </p:sp>
      <p:grpSp>
        <p:nvGrpSpPr>
          <p:cNvPr id="59396" name="Group 1062"/>
          <p:cNvGrpSpPr>
            <a:grpSpLocks/>
          </p:cNvGrpSpPr>
          <p:nvPr/>
        </p:nvGrpSpPr>
        <p:grpSpPr bwMode="auto">
          <a:xfrm>
            <a:off x="4572000" y="3114675"/>
            <a:ext cx="4295775" cy="3419475"/>
            <a:chOff x="2880" y="1962"/>
            <a:chExt cx="2706" cy="2154"/>
          </a:xfrm>
        </p:grpSpPr>
        <p:sp>
          <p:nvSpPr>
            <p:cNvPr id="59397" name="Rectangle 1063"/>
            <p:cNvSpPr>
              <a:spLocks noChangeArrowheads="1"/>
            </p:cNvSpPr>
            <p:nvPr/>
          </p:nvSpPr>
          <p:spPr bwMode="auto">
            <a:xfrm>
              <a:off x="3923" y="1962"/>
              <a:ext cx="35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59398" name="Rectangle 1064"/>
            <p:cNvSpPr>
              <a:spLocks noChangeArrowheads="1"/>
            </p:cNvSpPr>
            <p:nvPr/>
          </p:nvSpPr>
          <p:spPr bwMode="auto">
            <a:xfrm>
              <a:off x="3483" y="2239"/>
              <a:ext cx="35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59399" name="Line 1065"/>
            <p:cNvSpPr>
              <a:spLocks noChangeShapeType="1"/>
            </p:cNvSpPr>
            <p:nvPr/>
          </p:nvSpPr>
          <p:spPr bwMode="auto">
            <a:xfrm flipH="1">
              <a:off x="3708" y="2180"/>
              <a:ext cx="304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Line 1066"/>
            <p:cNvSpPr>
              <a:spLocks noChangeShapeType="1"/>
            </p:cNvSpPr>
            <p:nvPr/>
          </p:nvSpPr>
          <p:spPr bwMode="auto">
            <a:xfrm flipH="1">
              <a:off x="3265" y="2535"/>
              <a:ext cx="304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Rectangle 1067"/>
            <p:cNvSpPr>
              <a:spLocks noChangeArrowheads="1"/>
            </p:cNvSpPr>
            <p:nvPr/>
          </p:nvSpPr>
          <p:spPr bwMode="auto">
            <a:xfrm>
              <a:off x="3078" y="2670"/>
              <a:ext cx="42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9402" name="Rectangle 1068"/>
            <p:cNvSpPr>
              <a:spLocks noChangeArrowheads="1"/>
            </p:cNvSpPr>
            <p:nvPr/>
          </p:nvSpPr>
          <p:spPr bwMode="auto">
            <a:xfrm>
              <a:off x="4836" y="2642"/>
              <a:ext cx="429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9403" name="Rectangle 1069"/>
            <p:cNvSpPr>
              <a:spLocks noChangeArrowheads="1"/>
            </p:cNvSpPr>
            <p:nvPr/>
          </p:nvSpPr>
          <p:spPr bwMode="auto">
            <a:xfrm>
              <a:off x="3957" y="2670"/>
              <a:ext cx="429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59404" name="Line 1070"/>
            <p:cNvSpPr>
              <a:spLocks noChangeShapeType="1"/>
            </p:cNvSpPr>
            <p:nvPr/>
          </p:nvSpPr>
          <p:spPr bwMode="auto">
            <a:xfrm>
              <a:off x="3733" y="2535"/>
              <a:ext cx="309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Line 1071"/>
            <p:cNvSpPr>
              <a:spLocks noChangeShapeType="1"/>
            </p:cNvSpPr>
            <p:nvPr/>
          </p:nvSpPr>
          <p:spPr bwMode="auto">
            <a:xfrm>
              <a:off x="4127" y="2188"/>
              <a:ext cx="769" cy="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406" name="Group 1072"/>
            <p:cNvGrpSpPr>
              <a:grpSpLocks/>
            </p:cNvGrpSpPr>
            <p:nvPr/>
          </p:nvGrpSpPr>
          <p:grpSpPr bwMode="auto">
            <a:xfrm>
              <a:off x="2880" y="2925"/>
              <a:ext cx="920" cy="1191"/>
              <a:chOff x="2795" y="2925"/>
              <a:chExt cx="920" cy="1191"/>
            </a:xfrm>
          </p:grpSpPr>
          <p:sp>
            <p:nvSpPr>
              <p:cNvPr id="59425" name="Rectangle 1073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9426" name="Rectangle 1074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9427" name="Rectangle 1075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9428" name="Rectangle 1076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9429" name="Line 1077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0" name="Line 1078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1" name="Line 1079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2" name="Line 1080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07" name="Group 1081"/>
            <p:cNvGrpSpPr>
              <a:grpSpLocks/>
            </p:cNvGrpSpPr>
            <p:nvPr/>
          </p:nvGrpSpPr>
          <p:grpSpPr bwMode="auto">
            <a:xfrm>
              <a:off x="3787" y="2925"/>
              <a:ext cx="920" cy="1191"/>
              <a:chOff x="2795" y="2925"/>
              <a:chExt cx="920" cy="1191"/>
            </a:xfrm>
          </p:grpSpPr>
          <p:sp>
            <p:nvSpPr>
              <p:cNvPr id="59417" name="Rectangle 1082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9418" name="Rectangle 1083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9419" name="Rectangle 1084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9420" name="Rectangle 1085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9421" name="Line 1086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2" name="Line 1087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3" name="Line 1088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4" name="Line 1089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08" name="Group 1090"/>
            <p:cNvGrpSpPr>
              <a:grpSpLocks/>
            </p:cNvGrpSpPr>
            <p:nvPr/>
          </p:nvGrpSpPr>
          <p:grpSpPr bwMode="auto">
            <a:xfrm>
              <a:off x="4666" y="2925"/>
              <a:ext cx="920" cy="1191"/>
              <a:chOff x="2795" y="2925"/>
              <a:chExt cx="920" cy="1191"/>
            </a:xfrm>
          </p:grpSpPr>
          <p:sp>
            <p:nvSpPr>
              <p:cNvPr id="59409" name="Rectangle 1091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9410" name="Rectangle 1092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59411" name="Rectangle 1093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59412" name="Rectangle 1094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59413" name="Line 1095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4" name="Line 1096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5" name="Line 1097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6" name="Line 1098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zh-CN" altLang="en-US" b="1" smtClean="0"/>
              <a:t>2</a:t>
            </a:r>
          </a:p>
        </p:txBody>
      </p:sp>
      <p:sp>
        <p:nvSpPr>
          <p:cNvPr id="1470467" name="Rectangle 1027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将表达式改成</a:t>
            </a:r>
            <a:r>
              <a:rPr lang="zh-CN" altLang="en-US" b="1" smtClean="0">
                <a:cs typeface="Arial" charset="0"/>
              </a:rPr>
              <a:t>(++</a:t>
            </a:r>
            <a:r>
              <a:rPr lang="en-US" altLang="zh-CN" b="1" smtClean="0">
                <a:cs typeface="Arial" charset="0"/>
              </a:rPr>
              <a:t>i)+((++i)+(++i))</a:t>
            </a:r>
            <a:r>
              <a:rPr lang="en-US" altLang="zh-CN" b="1" smtClean="0"/>
              <a:t>, </a:t>
            </a:r>
            <a:r>
              <a:rPr lang="zh-CN" altLang="en-US" b="1" smtClean="0"/>
              <a:t>结果会怎样？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b="1" smtClean="0"/>
          </a:p>
          <a:p>
            <a:pPr>
              <a:spcBef>
                <a:spcPct val="0"/>
              </a:spcBef>
            </a:pPr>
            <a:r>
              <a:rPr lang="zh-CN" altLang="en-US" b="1" smtClean="0"/>
              <a:t>在</a:t>
            </a:r>
            <a:r>
              <a:rPr lang="en-US" altLang="zh-CN" b="1" smtClean="0"/>
              <a:t>SPARC/SUNOS</a:t>
            </a:r>
            <a:r>
              <a:rPr lang="zh-CN" altLang="en-US" b="1" smtClean="0"/>
              <a:t>机器上的结果仍然是6</a:t>
            </a:r>
            <a:endParaRPr lang="zh-CN" altLang="en-US" b="1" smtClean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zh-CN" altLang="en-US" b="1" smtClean="0">
                <a:latin typeface="Arial" charset="0"/>
              </a:rPr>
              <a:t>在</a:t>
            </a:r>
            <a:r>
              <a:rPr lang="en-US" altLang="zh-CN" b="1" smtClean="0"/>
              <a:t>X86/Linux</a:t>
            </a:r>
            <a:r>
              <a:rPr lang="zh-CN" altLang="en-US" b="1" smtClean="0"/>
              <a:t>机器上的结果是9</a:t>
            </a:r>
            <a:endParaRPr lang="en-US" altLang="zh-CN" b="1" smtClean="0"/>
          </a:p>
        </p:txBody>
      </p:sp>
      <p:grpSp>
        <p:nvGrpSpPr>
          <p:cNvPr id="60420" name="Group 1101"/>
          <p:cNvGrpSpPr>
            <a:grpSpLocks/>
          </p:cNvGrpSpPr>
          <p:nvPr/>
        </p:nvGrpSpPr>
        <p:grpSpPr bwMode="auto">
          <a:xfrm>
            <a:off x="4572000" y="3114675"/>
            <a:ext cx="4295775" cy="3419475"/>
            <a:chOff x="2880" y="1962"/>
            <a:chExt cx="2706" cy="2154"/>
          </a:xfrm>
        </p:grpSpPr>
        <p:sp>
          <p:nvSpPr>
            <p:cNvPr id="60421" name="Rectangle 1102"/>
            <p:cNvSpPr>
              <a:spLocks noChangeArrowheads="1"/>
            </p:cNvSpPr>
            <p:nvPr/>
          </p:nvSpPr>
          <p:spPr bwMode="auto">
            <a:xfrm flipH="1">
              <a:off x="4014" y="1962"/>
              <a:ext cx="35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0422" name="Rectangle 1103"/>
            <p:cNvSpPr>
              <a:spLocks noChangeArrowheads="1"/>
            </p:cNvSpPr>
            <p:nvPr/>
          </p:nvSpPr>
          <p:spPr bwMode="auto">
            <a:xfrm flipH="1">
              <a:off x="4439" y="2330"/>
              <a:ext cx="35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0423" name="Line 1104"/>
            <p:cNvSpPr>
              <a:spLocks noChangeShapeType="1"/>
            </p:cNvSpPr>
            <p:nvPr/>
          </p:nvSpPr>
          <p:spPr bwMode="auto">
            <a:xfrm>
              <a:off x="4212" y="2188"/>
              <a:ext cx="304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Line 1105"/>
            <p:cNvSpPr>
              <a:spLocks noChangeShapeType="1"/>
            </p:cNvSpPr>
            <p:nvPr/>
          </p:nvSpPr>
          <p:spPr bwMode="auto">
            <a:xfrm>
              <a:off x="4666" y="2557"/>
              <a:ext cx="304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Rectangle 1106"/>
            <p:cNvSpPr>
              <a:spLocks noChangeArrowheads="1"/>
            </p:cNvSpPr>
            <p:nvPr/>
          </p:nvSpPr>
          <p:spPr bwMode="auto">
            <a:xfrm flipH="1">
              <a:off x="4836" y="2670"/>
              <a:ext cx="42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60426" name="Rectangle 1107"/>
            <p:cNvSpPr>
              <a:spLocks noChangeArrowheads="1"/>
            </p:cNvSpPr>
            <p:nvPr/>
          </p:nvSpPr>
          <p:spPr bwMode="auto">
            <a:xfrm flipH="1">
              <a:off x="3078" y="2642"/>
              <a:ext cx="429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60427" name="Rectangle 1108"/>
            <p:cNvSpPr>
              <a:spLocks noChangeArrowheads="1"/>
            </p:cNvSpPr>
            <p:nvPr/>
          </p:nvSpPr>
          <p:spPr bwMode="auto">
            <a:xfrm flipH="1">
              <a:off x="3957" y="2670"/>
              <a:ext cx="429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=</a:t>
              </a:r>
            </a:p>
          </p:txBody>
        </p:sp>
        <p:sp>
          <p:nvSpPr>
            <p:cNvPr id="60428" name="Line 1109"/>
            <p:cNvSpPr>
              <a:spLocks noChangeShapeType="1"/>
            </p:cNvSpPr>
            <p:nvPr/>
          </p:nvSpPr>
          <p:spPr bwMode="auto">
            <a:xfrm flipH="1">
              <a:off x="4156" y="2557"/>
              <a:ext cx="309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Line 1110"/>
            <p:cNvSpPr>
              <a:spLocks noChangeShapeType="1"/>
            </p:cNvSpPr>
            <p:nvPr/>
          </p:nvSpPr>
          <p:spPr bwMode="auto">
            <a:xfrm flipH="1">
              <a:off x="3305" y="2188"/>
              <a:ext cx="769" cy="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30" name="Group 1111"/>
            <p:cNvGrpSpPr>
              <a:grpSpLocks/>
            </p:cNvGrpSpPr>
            <p:nvPr/>
          </p:nvGrpSpPr>
          <p:grpSpPr bwMode="auto">
            <a:xfrm>
              <a:off x="2880" y="2925"/>
              <a:ext cx="920" cy="1191"/>
              <a:chOff x="2795" y="2925"/>
              <a:chExt cx="920" cy="1191"/>
            </a:xfrm>
          </p:grpSpPr>
          <p:sp>
            <p:nvSpPr>
              <p:cNvPr id="60449" name="Rectangle 1112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60450" name="Rectangle 1113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60451" name="Rectangle 1114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60452" name="Rectangle 1115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60453" name="Line 1116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4" name="Line 1117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5" name="Line 1118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6" name="Line 1119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1" name="Group 1120"/>
            <p:cNvGrpSpPr>
              <a:grpSpLocks/>
            </p:cNvGrpSpPr>
            <p:nvPr/>
          </p:nvGrpSpPr>
          <p:grpSpPr bwMode="auto">
            <a:xfrm>
              <a:off x="3787" y="2925"/>
              <a:ext cx="920" cy="1191"/>
              <a:chOff x="2795" y="2925"/>
              <a:chExt cx="920" cy="1191"/>
            </a:xfrm>
          </p:grpSpPr>
          <p:sp>
            <p:nvSpPr>
              <p:cNvPr id="60441" name="Rectangle 1121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60442" name="Rectangle 1122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60443" name="Rectangle 1123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60444" name="Rectangle 1124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60445" name="Line 1125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6" name="Line 1126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7" name="Line 1127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8" name="Line 1128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2" name="Group 1129"/>
            <p:cNvGrpSpPr>
              <a:grpSpLocks/>
            </p:cNvGrpSpPr>
            <p:nvPr/>
          </p:nvGrpSpPr>
          <p:grpSpPr bwMode="auto">
            <a:xfrm>
              <a:off x="4666" y="2925"/>
              <a:ext cx="920" cy="1191"/>
              <a:chOff x="2795" y="2925"/>
              <a:chExt cx="920" cy="1191"/>
            </a:xfrm>
          </p:grpSpPr>
          <p:sp>
            <p:nvSpPr>
              <p:cNvPr id="60433" name="Rectangle 1130"/>
              <p:cNvSpPr>
                <a:spLocks noChangeArrowheads="1"/>
              </p:cNvSpPr>
              <p:nvPr/>
            </p:nvSpPr>
            <p:spPr bwMode="auto">
              <a:xfrm>
                <a:off x="2993" y="3748"/>
                <a:ext cx="35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60434" name="Rectangle 1131"/>
              <p:cNvSpPr>
                <a:spLocks noChangeArrowheads="1"/>
              </p:cNvSpPr>
              <p:nvPr/>
            </p:nvSpPr>
            <p:spPr bwMode="auto">
              <a:xfrm>
                <a:off x="2795" y="3209"/>
                <a:ext cx="353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/>
                  <a:t>i</a:t>
                </a:r>
              </a:p>
            </p:txBody>
          </p:sp>
          <p:sp>
            <p:nvSpPr>
              <p:cNvPr id="60435" name="Rectangle 1132"/>
              <p:cNvSpPr>
                <a:spLocks noChangeArrowheads="1"/>
              </p:cNvSpPr>
              <p:nvPr/>
            </p:nvSpPr>
            <p:spPr bwMode="auto">
              <a:xfrm>
                <a:off x="3163" y="3209"/>
                <a:ext cx="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+</a:t>
                </a:r>
              </a:p>
            </p:txBody>
          </p:sp>
          <p:sp>
            <p:nvSpPr>
              <p:cNvPr id="60436" name="Rectangle 1133"/>
              <p:cNvSpPr>
                <a:spLocks noChangeArrowheads="1"/>
              </p:cNvSpPr>
              <p:nvPr/>
            </p:nvSpPr>
            <p:spPr bwMode="auto">
              <a:xfrm>
                <a:off x="3362" y="3748"/>
                <a:ext cx="3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800"/>
                  <a:t>1</a:t>
                </a:r>
              </a:p>
            </p:txBody>
          </p:sp>
          <p:sp>
            <p:nvSpPr>
              <p:cNvPr id="60437" name="Line 1134"/>
              <p:cNvSpPr>
                <a:spLocks noChangeShapeType="1"/>
              </p:cNvSpPr>
              <p:nvPr/>
            </p:nvSpPr>
            <p:spPr bwMode="auto">
              <a:xfrm>
                <a:off x="3135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8" name="Line 1135"/>
              <p:cNvSpPr>
                <a:spLocks noChangeShapeType="1"/>
              </p:cNvSpPr>
              <p:nvPr/>
            </p:nvSpPr>
            <p:spPr bwMode="auto">
              <a:xfrm>
                <a:off x="3334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9" name="Line 1136"/>
              <p:cNvSpPr>
                <a:spLocks noChangeShapeType="1"/>
              </p:cNvSpPr>
              <p:nvPr/>
            </p:nvSpPr>
            <p:spPr bwMode="auto">
              <a:xfrm flipH="1">
                <a:off x="2937" y="2925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40" name="Line 1137"/>
              <p:cNvSpPr>
                <a:spLocks noChangeShapeType="1"/>
              </p:cNvSpPr>
              <p:nvPr/>
            </p:nvSpPr>
            <p:spPr bwMode="auto">
              <a:xfrm flipH="1">
                <a:off x="3107" y="3464"/>
                <a:ext cx="114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8.1.2</a:t>
            </a:r>
            <a:r>
              <a:rPr lang="zh-CN" altLang="en-US" b="1" smtClean="0">
                <a:latin typeface="宋体" pitchFamily="2" charset="-122"/>
              </a:rPr>
              <a:t> </a:t>
            </a:r>
            <a:r>
              <a:rPr lang="zh-CN" altLang="en-US" b="1" smtClean="0"/>
              <a:t>指令的选择</a:t>
            </a:r>
          </a:p>
          <a:p>
            <a:r>
              <a:rPr lang="zh-CN" altLang="en-US" b="1" smtClean="0">
                <a:latin typeface="宋体" pitchFamily="2" charset="-122"/>
              </a:rPr>
              <a:t>目标机器指令系统的性质决定了指令选择的难易程度，指令系统的统一性和完备性是重要的因素</a:t>
            </a:r>
          </a:p>
          <a:p>
            <a:pPr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r>
              <a:rPr lang="zh-CN" altLang="en-US" b="1" smtClean="0">
                <a:latin typeface="宋体" pitchFamily="2" charset="-122"/>
              </a:rPr>
              <a:t>指令的速度和机器特点是另一些重要的因素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zh-CN" altLang="en-US" b="1" smtClean="0"/>
              <a:t>3</a:t>
            </a:r>
          </a:p>
        </p:txBody>
      </p:sp>
      <p:sp>
        <p:nvSpPr>
          <p:cNvPr id="1472515" name="Rectangle 1027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smtClean="0"/>
              <a:t>下面</a:t>
            </a:r>
            <a:r>
              <a:rPr lang="en-US" altLang="zh-CN" b="1" smtClean="0"/>
              <a:t>C</a:t>
            </a:r>
            <a:r>
              <a:rPr lang="zh-CN" altLang="en-US" b="1" smtClean="0"/>
              <a:t>语言程序如下, 运行时输出105, 为什么？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Arial" charset="0"/>
              </a:rPr>
              <a:t>main()</a:t>
            </a:r>
            <a:r>
              <a:rPr lang="en-US" altLang="zh-CN" b="1" smtClean="0"/>
              <a:t> </a:t>
            </a:r>
            <a:r>
              <a:rPr lang="en-US" altLang="zh-CN" b="1" smtClean="0">
                <a:cs typeface="Arial" charset="0"/>
              </a:rPr>
              <a:t>{</a:t>
            </a:r>
            <a:endParaRPr lang="en-US" altLang="zh-CN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Arial" charset="0"/>
              </a:rPr>
              <a:t>	long i;</a:t>
            </a:r>
            <a:endParaRPr lang="en-US" altLang="zh-CN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Arial" charset="0"/>
              </a:rPr>
              <a:t> </a:t>
            </a:r>
            <a:endParaRPr lang="en-US" altLang="zh-CN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Arial" charset="0"/>
              </a:rPr>
              <a:t>	i=10;</a:t>
            </a:r>
            <a:endParaRPr lang="en-US" altLang="zh-CN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Arial" charset="0"/>
              </a:rPr>
              <a:t>	i=(i+5) + (i=i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>
                <a:cs typeface="Arial" charset="0"/>
              </a:rPr>
              <a:t>5);</a:t>
            </a:r>
            <a:endParaRPr lang="en-US" altLang="zh-CN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smtClean="0"/>
              <a:t>	</a:t>
            </a:r>
            <a:r>
              <a:rPr lang="en-US" altLang="zh-CN" b="1" smtClean="0">
                <a:cs typeface="Arial" charset="0"/>
              </a:rPr>
              <a:t>printf("%d\n", i);</a:t>
            </a:r>
            <a:endParaRPr lang="en-US" altLang="zh-CN" b="1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smtClean="0">
                <a:cs typeface="Arial" charset="0"/>
              </a:rPr>
              <a:t>}</a:t>
            </a:r>
            <a:endParaRPr lang="en-US" altLang="zh-CN" b="1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寄存器分配策略可能导致先计算右子表达式</a:t>
            </a:r>
          </a:p>
        </p:txBody>
      </p:sp>
      <p:grpSp>
        <p:nvGrpSpPr>
          <p:cNvPr id="1472525" name="Group 1037"/>
          <p:cNvGrpSpPr>
            <a:grpSpLocks/>
          </p:cNvGrpSpPr>
          <p:nvPr/>
        </p:nvGrpSpPr>
        <p:grpSpPr bwMode="auto">
          <a:xfrm>
            <a:off x="4495800" y="2997200"/>
            <a:ext cx="4337050" cy="2336800"/>
            <a:chOff x="2832" y="1888"/>
            <a:chExt cx="2732" cy="1472"/>
          </a:xfrm>
        </p:grpSpPr>
        <p:sp>
          <p:nvSpPr>
            <p:cNvPr id="61445" name="Rectangle 1029"/>
            <p:cNvSpPr>
              <a:spLocks noChangeArrowheads="1"/>
            </p:cNvSpPr>
            <p:nvPr/>
          </p:nvSpPr>
          <p:spPr bwMode="auto">
            <a:xfrm>
              <a:off x="3552" y="192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宋体" pitchFamily="2" charset="-122"/>
                </a:rPr>
                <a:t>二元运算</a:t>
              </a:r>
              <a:r>
                <a:rPr lang="zh-CN" altLang="en-US"/>
                <a:t> </a:t>
              </a:r>
            </a:p>
          </p:txBody>
        </p:sp>
        <p:sp>
          <p:nvSpPr>
            <p:cNvPr id="61446" name="Rectangle 1030"/>
            <p:cNvSpPr>
              <a:spLocks noChangeArrowheads="1"/>
            </p:cNvSpPr>
            <p:nvPr/>
          </p:nvSpPr>
          <p:spPr bwMode="auto">
            <a:xfrm>
              <a:off x="2832" y="2496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宋体" pitchFamily="2" charset="-122"/>
                </a:rPr>
                <a:t>表达式</a:t>
              </a:r>
              <a:r>
                <a:rPr lang="zh-CN" altLang="en-US"/>
                <a:t> </a:t>
              </a:r>
            </a:p>
          </p:txBody>
        </p:sp>
        <p:sp>
          <p:nvSpPr>
            <p:cNvPr id="61447" name="Rectangle 1031"/>
            <p:cNvSpPr>
              <a:spLocks noChangeArrowheads="1"/>
            </p:cNvSpPr>
            <p:nvPr/>
          </p:nvSpPr>
          <p:spPr bwMode="auto">
            <a:xfrm>
              <a:off x="4272" y="2496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宋体" pitchFamily="2" charset="-122"/>
                </a:rPr>
                <a:t>表达式</a:t>
              </a:r>
              <a:r>
                <a:rPr lang="zh-CN" altLang="en-US"/>
                <a:t> </a:t>
              </a:r>
            </a:p>
          </p:txBody>
        </p:sp>
        <p:sp>
          <p:nvSpPr>
            <p:cNvPr id="61448" name="Line 1032"/>
            <p:cNvSpPr>
              <a:spLocks noChangeShapeType="1"/>
            </p:cNvSpPr>
            <p:nvPr/>
          </p:nvSpPr>
          <p:spPr bwMode="auto">
            <a:xfrm flipH="1">
              <a:off x="3264" y="2256"/>
              <a:ext cx="62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9" name="Line 1033"/>
            <p:cNvSpPr>
              <a:spLocks noChangeShapeType="1"/>
            </p:cNvSpPr>
            <p:nvPr/>
          </p:nvSpPr>
          <p:spPr bwMode="auto">
            <a:xfrm>
              <a:off x="4128" y="2256"/>
              <a:ext cx="62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0" name="Rectangle 1034"/>
            <p:cNvSpPr>
              <a:spLocks noChangeArrowheads="1"/>
            </p:cNvSpPr>
            <p:nvPr/>
          </p:nvSpPr>
          <p:spPr bwMode="auto">
            <a:xfrm>
              <a:off x="2832" y="2928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00"/>
                  </a:solidFill>
                  <a:latin typeface="宋体" pitchFamily="2" charset="-122"/>
                </a:rPr>
                <a:t>需</a:t>
              </a:r>
              <a:r>
                <a:rPr lang="zh-CN" altLang="en-US">
                  <a:solidFill>
                    <a:srgbClr val="00FF00"/>
                  </a:solidFill>
                </a:rPr>
                <a:t>2个</a:t>
              </a:r>
              <a:r>
                <a:rPr lang="en-US" altLang="zh-CN">
                  <a:solidFill>
                    <a:srgbClr val="00FF00"/>
                  </a:solidFill>
                </a:rPr>
                <a:t>R</a:t>
              </a:r>
              <a:r>
                <a:rPr lang="en-US" altLang="zh-CN"/>
                <a:t> </a:t>
              </a:r>
            </a:p>
          </p:txBody>
        </p:sp>
        <p:sp>
          <p:nvSpPr>
            <p:cNvPr id="61451" name="Rectangle 1035"/>
            <p:cNvSpPr>
              <a:spLocks noChangeArrowheads="1"/>
            </p:cNvSpPr>
            <p:nvPr/>
          </p:nvSpPr>
          <p:spPr bwMode="auto">
            <a:xfrm>
              <a:off x="4320" y="2928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00"/>
                  </a:solidFill>
                  <a:latin typeface="宋体" pitchFamily="2" charset="-122"/>
                </a:rPr>
                <a:t>需</a:t>
              </a:r>
              <a:r>
                <a:rPr lang="zh-CN" altLang="en-US">
                  <a:solidFill>
                    <a:srgbClr val="00FF00"/>
                  </a:solidFill>
                </a:rPr>
                <a:t>3个</a:t>
              </a:r>
              <a:r>
                <a:rPr lang="en-US" altLang="zh-CN">
                  <a:solidFill>
                    <a:srgbClr val="00FF00"/>
                  </a:solidFill>
                </a:rPr>
                <a:t>R</a:t>
              </a:r>
              <a:r>
                <a:rPr lang="en-US" altLang="zh-CN"/>
                <a:t> </a:t>
              </a:r>
            </a:p>
          </p:txBody>
        </p:sp>
        <p:sp>
          <p:nvSpPr>
            <p:cNvPr id="61452" name="Rectangle 1036"/>
            <p:cNvSpPr>
              <a:spLocks noChangeArrowheads="1"/>
            </p:cNvSpPr>
            <p:nvPr/>
          </p:nvSpPr>
          <p:spPr bwMode="auto">
            <a:xfrm>
              <a:off x="4604" y="1888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FF00"/>
                  </a:solidFill>
                  <a:latin typeface="宋体" pitchFamily="2" charset="-122"/>
                </a:rPr>
                <a:t>需</a:t>
              </a:r>
              <a:r>
                <a:rPr lang="zh-CN" altLang="en-US">
                  <a:solidFill>
                    <a:srgbClr val="00FF00"/>
                  </a:solidFill>
                </a:rPr>
                <a:t>几个</a:t>
              </a:r>
              <a:r>
                <a:rPr lang="en-US" altLang="zh-CN">
                  <a:solidFill>
                    <a:srgbClr val="00FF00"/>
                  </a:solidFill>
                </a:rPr>
                <a:t>R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en-US" altLang="zh-CN" b="1" smtClean="0"/>
              <a:t>4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26063"/>
          </a:xfrm>
          <a:noFill/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 smtClean="0"/>
              <a:t>	</a:t>
            </a:r>
            <a:r>
              <a:rPr lang="zh-CN" altLang="en-US" b="1" smtClean="0"/>
              <a:t>下面是一个</a:t>
            </a:r>
            <a:r>
              <a:rPr lang="en-US" altLang="zh-CN" b="1" smtClean="0"/>
              <a:t>C</a:t>
            </a:r>
            <a:r>
              <a:rPr lang="zh-CN" altLang="en-US" b="1" smtClean="0"/>
              <a:t>语言程序，在</a:t>
            </a:r>
            <a:r>
              <a:rPr lang="en-US" altLang="zh-CN" b="1" smtClean="0"/>
              <a:t>X86/Linux</a:t>
            </a:r>
            <a:r>
              <a:rPr lang="zh-CN" altLang="en-US" b="1" smtClean="0"/>
              <a:t>机器上编译（未使用优化）该程序得到的汇编代码见下页（为便于理解，略去了和讨论本问题无关的部分，并改动了一个地方）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    	long i,j;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    	if ( j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        		i++;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    	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        		while ( i ) j++;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en-US" altLang="zh-CN" b="1" smtClean="0"/>
              <a:t>4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254625"/>
          </a:xfrm>
          <a:noFill/>
        </p:spPr>
        <p:txBody>
          <a:bodyPr/>
          <a:lstStyle/>
          <a:p>
            <a:pPr algn="just">
              <a:lnSpc>
                <a:spcPct val="73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main() {		    		incl -4(%ebp)</a:t>
            </a:r>
            <a:r>
              <a:rPr lang="en-US" altLang="zh-CN" sz="2800" smtClean="0"/>
              <a:t> </a:t>
            </a:r>
            <a:endParaRPr lang="en-US" altLang="zh-CN" sz="2800" b="1" smtClean="0"/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	long i,j; 		    		jmp .L3</a:t>
            </a:r>
            <a:r>
              <a:rPr lang="en-US" altLang="zh-CN" sz="2800" smtClean="0"/>
              <a:t> </a:t>
            </a:r>
            <a:r>
              <a:rPr lang="en-US" altLang="zh-CN" sz="2800" b="1" smtClean="0"/>
              <a:t>	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    long i,j;		    	</a:t>
            </a:r>
            <a:r>
              <a:rPr lang="en-US" altLang="zh-CN" sz="2800" b="1" smtClean="0">
                <a:solidFill>
                  <a:srgbClr val="00FF00"/>
                </a:solidFill>
              </a:rPr>
              <a:t>.L2: .L4:   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写在一行以省空间</a:t>
            </a:r>
            <a:r>
              <a:rPr lang="en-US" altLang="zh-CN" sz="2800" b="1" smtClean="0"/>
              <a:t>)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    if ( j )		    		 cmpl $0,-4(%ebp)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    	i++;		    		 jne .L6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    else 		    		 jmp .L5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    	while ( i ) j++;	.L6: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}				    		incl -8(%ebp)</a:t>
            </a:r>
            <a:r>
              <a:rPr lang="en-US" altLang="zh-CN" sz="2800" smtClean="0"/>
              <a:t> </a:t>
            </a:r>
            <a:endParaRPr lang="en-US" altLang="zh-CN" sz="28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pushl %ebp</a:t>
            </a:r>
            <a:r>
              <a:rPr lang="en-US" altLang="zh-CN" sz="2800" smtClean="0"/>
              <a:t> </a:t>
            </a:r>
            <a:r>
              <a:rPr lang="en-US" altLang="zh-CN" sz="2800" b="1" smtClean="0"/>
              <a:t>	   		jmp .L4</a:t>
            </a:r>
            <a:r>
              <a:rPr lang="en-US" altLang="zh-CN" sz="2800" smtClean="0"/>
              <a:t> </a:t>
            </a:r>
            <a:endParaRPr lang="en-US" altLang="zh-CN" sz="2800" b="1" smtClean="0"/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movl %esp,%ebp</a:t>
            </a:r>
            <a:r>
              <a:rPr lang="en-US" altLang="zh-CN" sz="2800" smtClean="0"/>
              <a:t>    </a:t>
            </a:r>
            <a:r>
              <a:rPr lang="en-US" altLang="zh-CN" sz="2800" b="1" smtClean="0"/>
              <a:t>	 </a:t>
            </a:r>
            <a:r>
              <a:rPr lang="en-US" altLang="zh-CN" sz="2800" b="1" smtClean="0">
                <a:solidFill>
                  <a:srgbClr val="00FF00"/>
                </a:solidFill>
              </a:rPr>
              <a:t>.L5: .L3: </a:t>
            </a:r>
            <a:r>
              <a:rPr lang="en-US" altLang="zh-CN" sz="2800" b="1" smtClean="0">
                <a:solidFill>
                  <a:schemeClr val="tx2"/>
                </a:solidFill>
              </a:rPr>
              <a:t>.L1</a:t>
            </a:r>
            <a:r>
              <a:rPr lang="en-US" altLang="zh-CN" sz="2800" b="1" smtClean="0">
                <a:solidFill>
                  <a:srgbClr val="00FF00"/>
                </a:solidFill>
              </a:rPr>
              <a:t>:</a:t>
            </a:r>
            <a:r>
              <a:rPr lang="en-US" altLang="zh-CN" sz="2800" b="1" smtClean="0"/>
              <a:t> 			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subl $8,%esp</a:t>
            </a:r>
            <a:r>
              <a:rPr lang="en-US" altLang="zh-CN" sz="2800" smtClean="0"/>
              <a:t> </a:t>
            </a:r>
            <a:r>
              <a:rPr lang="en-US" altLang="zh-CN" sz="2800" b="1" smtClean="0"/>
              <a:t>	    		leave</a:t>
            </a:r>
            <a:r>
              <a:rPr lang="en-US" altLang="zh-CN" sz="2800" smtClean="0"/>
              <a:t> </a:t>
            </a:r>
            <a:endParaRPr lang="en-US" altLang="zh-CN" sz="2800" b="1" smtClean="0"/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cmpl $0,-8(%ebp)</a:t>
            </a:r>
            <a:r>
              <a:rPr lang="en-US" altLang="zh-CN" sz="2800" smtClean="0"/>
              <a:t>    		</a:t>
            </a:r>
            <a:r>
              <a:rPr lang="en-US" altLang="zh-CN" sz="2800" b="1" smtClean="0"/>
              <a:t>ret</a:t>
            </a:r>
            <a:r>
              <a:rPr lang="en-US" altLang="zh-CN" sz="2800" smtClean="0"/>
              <a:t> 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je .L2</a:t>
            </a:r>
            <a:r>
              <a:rPr lang="en-US" altLang="zh-CN" sz="2800" smtClean="0"/>
              <a:t> </a:t>
            </a:r>
            <a:r>
              <a:rPr lang="en-US" altLang="zh-CN" sz="2800" b="1" smtClean="0"/>
              <a:t>		    			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563938" y="1412875"/>
            <a:ext cx="0" cy="324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95288" y="4652963"/>
            <a:ext cx="3168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en-US" altLang="zh-CN" b="1" smtClean="0"/>
              <a:t>4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326063"/>
          </a:xfrm>
          <a:noFill/>
        </p:spPr>
        <p:txBody>
          <a:bodyPr/>
          <a:lstStyle/>
          <a:p>
            <a:r>
              <a:rPr lang="zh-CN" altLang="en-US" sz="2800" b="1" smtClean="0"/>
              <a:t>为什么会出现一条指令前有多个标号的情况，如</a:t>
            </a:r>
            <a:r>
              <a:rPr lang="en-US" altLang="zh-CN" sz="2800" b="1" smtClean="0"/>
              <a:t>.L2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.L4</a:t>
            </a:r>
            <a:r>
              <a:rPr lang="zh-CN" altLang="en-US" sz="2800" b="1" smtClean="0"/>
              <a:t>，还有</a:t>
            </a:r>
            <a:r>
              <a:rPr lang="en-US" altLang="zh-CN" sz="2800" b="1" smtClean="0"/>
              <a:t>.L5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.L3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.L1</a:t>
            </a:r>
            <a:r>
              <a:rPr lang="zh-CN" altLang="en-US" sz="2800" b="1" smtClean="0"/>
              <a:t>？从控制流语句的中间代码结构加以解释</a:t>
            </a:r>
          </a:p>
          <a:p>
            <a:pPr>
              <a:lnSpc>
                <a:spcPct val="90000"/>
              </a:lnSpc>
            </a:pPr>
            <a:r>
              <a:rPr lang="zh-CN" altLang="en-US" sz="2800" b="1" smtClean="0"/>
              <a:t>条件语句和循环语句的中间代码结构如下：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	</a:t>
            </a:r>
            <a:r>
              <a:rPr lang="en-US" altLang="zh-CN" sz="2800" b="1" smtClean="0"/>
              <a:t>if (E) then S1 else S2			while (E) do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	E</a:t>
            </a:r>
            <a:r>
              <a:rPr lang="zh-CN" altLang="en-US" sz="2800" b="1" smtClean="0"/>
              <a:t>的代码			</a:t>
            </a:r>
            <a:r>
              <a:rPr lang="en-US" altLang="zh-CN" sz="2800" b="1" smtClean="0"/>
              <a:t>L4: 	E</a:t>
            </a:r>
            <a:r>
              <a:rPr lang="zh-CN" altLang="en-US" sz="2800" b="1" smtClean="0"/>
              <a:t>的代码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		假转 </a:t>
            </a:r>
            <a:r>
              <a:rPr lang="en-US" altLang="zh-CN" sz="2800" b="1" smtClean="0"/>
              <a:t>L2				</a:t>
            </a:r>
            <a:r>
              <a:rPr lang="zh-CN" altLang="en-US" sz="2800" b="1" smtClean="0"/>
              <a:t>真转 </a:t>
            </a:r>
            <a:r>
              <a:rPr lang="en-US" altLang="zh-CN" sz="2800" b="1" smtClean="0"/>
              <a:t>L6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    	S1</a:t>
            </a:r>
            <a:r>
              <a:rPr lang="zh-CN" altLang="en-US" sz="2800" b="1" smtClean="0"/>
              <a:t>的代码				转   </a:t>
            </a:r>
            <a:r>
              <a:rPr lang="en-US" altLang="zh-CN" sz="2800" b="1" smtClean="0"/>
              <a:t>L5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	</a:t>
            </a:r>
            <a:r>
              <a:rPr lang="zh-CN" altLang="en-US" sz="2800" b="1" smtClean="0"/>
              <a:t>转 </a:t>
            </a:r>
            <a:r>
              <a:rPr lang="en-US" altLang="zh-CN" sz="2800" b="1" smtClean="0"/>
              <a:t>L3				L6:	S</a:t>
            </a:r>
            <a:r>
              <a:rPr lang="zh-CN" altLang="en-US" sz="2800" b="1" smtClean="0"/>
              <a:t>的代码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	</a:t>
            </a:r>
            <a:r>
              <a:rPr lang="en-US" altLang="zh-CN" sz="2800" b="1" smtClean="0"/>
              <a:t>L2:	S2</a:t>
            </a:r>
            <a:r>
              <a:rPr lang="zh-CN" altLang="en-US" sz="2800" b="1" smtClean="0"/>
              <a:t>的代码				转 </a:t>
            </a:r>
            <a:r>
              <a:rPr lang="en-US" altLang="zh-CN" sz="2800" b="1" smtClean="0"/>
              <a:t>L4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L3:					L5:</a:t>
            </a:r>
          </a:p>
          <a:p>
            <a:pPr>
              <a:lnSpc>
                <a:spcPct val="90000"/>
              </a:lnSpc>
            </a:pPr>
            <a:r>
              <a:rPr lang="zh-CN" altLang="en-US" sz="2800" b="1" smtClean="0"/>
              <a:t>当</a:t>
            </a:r>
            <a:r>
              <a:rPr lang="en-US" altLang="zh-CN" sz="2800" b="1" smtClean="0"/>
              <a:t>while</a:t>
            </a:r>
            <a:r>
              <a:rPr lang="zh-CN" altLang="en-US" sz="2800" b="1" smtClean="0"/>
              <a:t>语句作为条件语句的</a:t>
            </a:r>
            <a:r>
              <a:rPr lang="en-US" altLang="zh-CN" sz="2800" b="1" smtClean="0"/>
              <a:t>S2</a:t>
            </a:r>
            <a:r>
              <a:rPr lang="zh-CN" altLang="en-US" sz="2800" b="1" smtClean="0"/>
              <a:t>时，会出现所说情况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2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2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2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例   题   </a:t>
            </a:r>
            <a:r>
              <a:rPr lang="en-US" altLang="zh-CN" b="1" smtClean="0"/>
              <a:t>4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r>
              <a:rPr lang="zh-CN" altLang="en-US" b="1" smtClean="0"/>
              <a:t>每个函数都有这样的标号</a:t>
            </a:r>
            <a:r>
              <a:rPr lang="en-US" altLang="zh-CN" b="1" smtClean="0"/>
              <a:t>.L1</a:t>
            </a:r>
            <a:r>
              <a:rPr lang="zh-CN" altLang="en-US" b="1" smtClean="0"/>
              <a:t>，它的作用是什么，为什么本函数没有引用该标号的地方？</a:t>
            </a:r>
          </a:p>
          <a:p>
            <a:pPr>
              <a:buFontTx/>
              <a:buNone/>
            </a:pPr>
            <a:r>
              <a:rPr lang="en-US" altLang="zh-CN" sz="2800" b="1" smtClean="0"/>
              <a:t>						. . . </a:t>
            </a:r>
          </a:p>
          <a:p>
            <a:pPr>
              <a:buFontTx/>
              <a:buNone/>
            </a:pPr>
            <a:r>
              <a:rPr lang="en-US" altLang="zh-CN" sz="2800" b="1" smtClean="0"/>
              <a:t>						jmp .L4</a:t>
            </a:r>
            <a:r>
              <a:rPr lang="en-US" altLang="zh-CN" sz="2800" smtClean="0"/>
              <a:t> </a:t>
            </a:r>
            <a:endParaRPr lang="en-US" altLang="zh-CN" sz="2800" b="1" smtClean="0"/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>
                <a:solidFill>
                  <a:srgbClr val="00FF00"/>
                </a:solidFill>
              </a:rPr>
              <a:t>					.L5: .L3: </a:t>
            </a:r>
            <a:r>
              <a:rPr lang="en-US" altLang="zh-CN" sz="2800" b="1" smtClean="0">
                <a:solidFill>
                  <a:schemeClr val="tx2"/>
                </a:solidFill>
              </a:rPr>
              <a:t>.L1</a:t>
            </a:r>
            <a:r>
              <a:rPr lang="en-US" altLang="zh-CN" sz="2800" b="1" smtClean="0">
                <a:solidFill>
                  <a:srgbClr val="00FF00"/>
                </a:solidFill>
              </a:rPr>
              <a:t>:</a:t>
            </a:r>
            <a:r>
              <a:rPr lang="en-US" altLang="zh-CN" sz="2800" b="1" smtClean="0"/>
              <a:t> 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						leave</a:t>
            </a:r>
            <a:r>
              <a:rPr lang="en-US" altLang="zh-CN" sz="2800" smtClean="0"/>
              <a:t> </a:t>
            </a:r>
            <a:endParaRPr lang="en-US" altLang="zh-CN" sz="2800" b="1" smtClean="0"/>
          </a:p>
          <a:p>
            <a:pPr>
              <a:lnSpc>
                <a:spcPct val="73000"/>
              </a:lnSpc>
              <a:buFontTx/>
              <a:buNone/>
            </a:pPr>
            <a:r>
              <a:rPr lang="en-US" altLang="zh-CN" sz="2800" b="1" smtClean="0"/>
              <a:t>						ret</a:t>
            </a:r>
            <a:r>
              <a:rPr lang="en-US" altLang="zh-CN" sz="2800" smtClean="0"/>
              <a:t> </a:t>
            </a:r>
            <a:endParaRPr lang="zh-CN" altLang="en-US" sz="2800" b="1" smtClean="0"/>
          </a:p>
          <a:p>
            <a:r>
              <a:rPr lang="en-US" altLang="zh-CN" b="1" smtClean="0"/>
              <a:t>.L1</a:t>
            </a:r>
            <a:r>
              <a:rPr lang="zh-CN" altLang="en-US" b="1" smtClean="0"/>
              <a:t>标号定义的入口是返回调用者时该执行的指令，在函数内部有</a:t>
            </a:r>
            <a:r>
              <a:rPr lang="en-US" altLang="zh-CN" b="1" smtClean="0"/>
              <a:t>return</a:t>
            </a:r>
            <a:r>
              <a:rPr lang="zh-CN" altLang="en-US" b="1" smtClean="0"/>
              <a:t>语句时就会跳转到</a:t>
            </a:r>
            <a:r>
              <a:rPr lang="en-US" altLang="zh-CN" b="1" smtClean="0"/>
              <a:t>.L1</a:t>
            </a:r>
            <a:r>
              <a:rPr lang="zh-CN" altLang="en-US" smtClean="0"/>
              <a:t>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/>
          <a:lstStyle/>
          <a:p>
            <a:r>
              <a:rPr lang="zh-CN" altLang="en-US" b="1" smtClean="0"/>
              <a:t>习        题</a:t>
            </a:r>
            <a:endParaRPr lang="zh-CN" altLang="en-US" b="1" smtClean="0">
              <a:latin typeface="宋体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038725"/>
          </a:xfrm>
          <a:noFill/>
        </p:spPr>
        <p:txBody>
          <a:bodyPr/>
          <a:lstStyle/>
          <a:p>
            <a:r>
              <a:rPr lang="zh-CN" altLang="en-US" b="1" smtClean="0"/>
              <a:t>第一次：8.4（只为8.1(</a:t>
            </a:r>
            <a:r>
              <a:rPr lang="en-US" altLang="zh-CN" b="1" smtClean="0"/>
              <a:t>e)</a:t>
            </a:r>
            <a:r>
              <a:rPr lang="zh-CN" altLang="en-US" b="1" smtClean="0"/>
              <a:t>生成代码）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若不考虑目标程序的效率，指令的选择是直截了当的</a:t>
            </a:r>
          </a:p>
          <a:p>
            <a:pPr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r>
              <a:rPr lang="zh-CN" altLang="en-US" b="1" smtClean="0">
                <a:latin typeface="宋体" pitchFamily="2" charset="-122"/>
              </a:rPr>
              <a:t>例	三地址语句</a:t>
            </a:r>
            <a:r>
              <a:rPr lang="en-US" altLang="zh-CN" b="1" smtClean="0"/>
              <a:t>x = y + z (</a:t>
            </a:r>
            <a:r>
              <a:rPr lang="en-US" altLang="zh-CN" b="1" smtClean="0">
                <a:latin typeface="宋体" pitchFamily="2" charset="-122"/>
              </a:rPr>
              <a:t>x，y</a:t>
            </a:r>
            <a:r>
              <a:rPr lang="zh-CN" altLang="en-US" b="1" smtClean="0">
                <a:latin typeface="宋体" pitchFamily="2" charset="-122"/>
              </a:rPr>
              <a:t>和</a:t>
            </a:r>
            <a:r>
              <a:rPr lang="en-US" altLang="zh-CN" b="1" smtClean="0">
                <a:latin typeface="宋体" pitchFamily="2" charset="-122"/>
              </a:rPr>
              <a:t>z</a:t>
            </a:r>
            <a:r>
              <a:rPr lang="zh-CN" altLang="en-US" b="1" smtClean="0">
                <a:latin typeface="宋体" pitchFamily="2" charset="-122"/>
              </a:rPr>
              <a:t>都静态分配</a:t>
            </a:r>
            <a:r>
              <a:rPr lang="en-US" altLang="zh-CN" b="1" smtClean="0">
                <a:latin typeface="宋体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b="1" smtClean="0">
                <a:latin typeface="宋体" pitchFamily="2" charset="-122"/>
              </a:rPr>
              <a:t>	</a:t>
            </a:r>
            <a:r>
              <a:rPr lang="en-US" altLang="zh-CN" b="1" smtClean="0"/>
              <a:t>MOV	y,	R0	/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 </a:t>
            </a:r>
            <a:r>
              <a:rPr lang="zh-CN" altLang="en-US" b="1" smtClean="0"/>
              <a:t>把</a:t>
            </a:r>
            <a:r>
              <a:rPr lang="en-US" altLang="zh-CN" b="1" smtClean="0"/>
              <a:t>y</a:t>
            </a:r>
            <a:r>
              <a:rPr lang="zh-CN" altLang="en-US" b="1" smtClean="0"/>
              <a:t>装入寄存器</a:t>
            </a:r>
            <a:r>
              <a:rPr lang="en-US" altLang="zh-CN" b="1" smtClean="0"/>
              <a:t>R0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/</a:t>
            </a:r>
          </a:p>
          <a:p>
            <a:pPr>
              <a:buFontTx/>
              <a:buNone/>
            </a:pPr>
            <a:r>
              <a:rPr lang="en-US" altLang="zh-CN" b="1" smtClean="0"/>
              <a:t>	ADD	z,	R0 	/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/>
              <a:t> </a:t>
            </a:r>
            <a:r>
              <a:rPr lang="zh-CN" altLang="en-US" b="1" smtClean="0"/>
              <a:t>把</a:t>
            </a:r>
            <a:r>
              <a:rPr lang="en-US" altLang="zh-CN" b="1" smtClean="0"/>
              <a:t>z</a:t>
            </a:r>
            <a:r>
              <a:rPr lang="zh-CN" altLang="en-US" b="1" smtClean="0"/>
              <a:t>加到</a:t>
            </a:r>
            <a:r>
              <a:rPr lang="en-US" altLang="zh-CN" b="1" smtClean="0"/>
              <a:t>R0</a:t>
            </a:r>
            <a:r>
              <a:rPr lang="zh-CN" altLang="en-US" b="1" smtClean="0"/>
              <a:t>上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zh-CN" altLang="en-US" b="1" smtClean="0"/>
              <a:t>/</a:t>
            </a:r>
          </a:p>
          <a:p>
            <a:pPr>
              <a:buFontTx/>
              <a:buNone/>
            </a:pPr>
            <a:r>
              <a:rPr lang="en-US" altLang="zh-CN" b="1" smtClean="0"/>
              <a:t>	MOV	R0,	x 	/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en-US" altLang="zh-CN" b="1" smtClean="0">
                <a:cs typeface="Times New Roman" pitchFamily="18" charset="0"/>
              </a:rPr>
              <a:t> </a:t>
            </a:r>
            <a:r>
              <a:rPr lang="zh-CN" altLang="en-US" b="1" smtClean="0">
                <a:cs typeface="Times New Roman" pitchFamily="18" charset="0"/>
              </a:rPr>
              <a:t>把</a:t>
            </a:r>
            <a:r>
              <a:rPr lang="en-US" altLang="zh-CN" b="1" smtClean="0"/>
              <a:t>R0</a:t>
            </a:r>
            <a:r>
              <a:rPr lang="zh-CN" altLang="en-US" b="1" smtClean="0"/>
              <a:t>存入</a:t>
            </a:r>
            <a:r>
              <a:rPr lang="en-US" altLang="zh-CN" b="1" smtClean="0"/>
              <a:t>x</a:t>
            </a:r>
            <a:r>
              <a:rPr lang="zh-CN" altLang="en-US" b="1" smtClean="0"/>
              <a:t>中 </a:t>
            </a:r>
            <a:r>
              <a:rPr lang="en-US" altLang="zh-CN" b="1" smtClean="0">
                <a:sym typeface="Symbol" pitchFamily="18" charset="2"/>
              </a:rPr>
              <a:t></a:t>
            </a:r>
            <a:r>
              <a:rPr lang="zh-CN" altLang="en-US" b="1" smtClean="0"/>
              <a:t>/</a:t>
            </a:r>
          </a:p>
          <a:p>
            <a:pPr>
              <a:buFontTx/>
              <a:buNone/>
            </a:pPr>
            <a:endParaRPr lang="zh-CN" altLang="en-US" b="1" smtClean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逐条语句地产生代码，常常得到低质量的代码</a:t>
            </a:r>
            <a:r>
              <a:rPr lang="zh-CN" altLang="en-US" b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语句序列</a:t>
            </a:r>
            <a:r>
              <a:rPr lang="zh-CN" altLang="en-US" b="1" smtClean="0"/>
              <a:t> 	</a:t>
            </a:r>
            <a:r>
              <a:rPr lang="en-US" altLang="zh-CN" b="1" smtClean="0">
                <a:solidFill>
                  <a:srgbClr val="00FF00"/>
                </a:solidFill>
              </a:rPr>
              <a:t>a</a:t>
            </a:r>
            <a:r>
              <a:rPr lang="en-US" altLang="zh-CN" b="1" smtClean="0"/>
              <a:t> = b + 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			d = </a:t>
            </a:r>
            <a:r>
              <a:rPr lang="en-US" altLang="zh-CN" b="1" smtClean="0">
                <a:solidFill>
                  <a:srgbClr val="00FF00"/>
                </a:solidFill>
              </a:rPr>
              <a:t>a</a:t>
            </a:r>
            <a:r>
              <a:rPr lang="en-US" altLang="zh-CN" b="1" smtClean="0"/>
              <a:t> + 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smtClean="0"/>
              <a:t>的代码如下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 	b,	R0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ADD		c,	R0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R0,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a,	R0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ADD		e,	R0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R0,	d	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8.1</a:t>
            </a:r>
            <a:r>
              <a:rPr lang="zh-CN" altLang="en-US" b="1" smtClean="0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 smtClean="0">
                <a:latin typeface="宋体" pitchFamily="2" charset="-122"/>
              </a:rPr>
              <a:t>代码生成器的设计中的问题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438275"/>
            <a:ext cx="8564562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宋体" pitchFamily="2" charset="-122"/>
              </a:rPr>
              <a:t>语句序列</a:t>
            </a:r>
            <a:r>
              <a:rPr lang="zh-CN" altLang="en-US" b="1" smtClean="0"/>
              <a:t> 	</a:t>
            </a:r>
            <a:r>
              <a:rPr lang="en-US" altLang="zh-CN" b="1" smtClean="0">
                <a:solidFill>
                  <a:srgbClr val="00FF00"/>
                </a:solidFill>
              </a:rPr>
              <a:t>a</a:t>
            </a:r>
            <a:r>
              <a:rPr lang="en-US" altLang="zh-CN" b="1" smtClean="0"/>
              <a:t> = b + 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			d = </a:t>
            </a:r>
            <a:r>
              <a:rPr lang="en-US" altLang="zh-CN" b="1" smtClean="0">
                <a:solidFill>
                  <a:srgbClr val="00FF00"/>
                </a:solidFill>
              </a:rPr>
              <a:t>a</a:t>
            </a:r>
            <a:r>
              <a:rPr lang="en-US" altLang="zh-CN" b="1" smtClean="0"/>
              <a:t> + 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smtClean="0"/>
              <a:t>的代码如下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 	b,	R0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ADD		c,	R0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R0,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a,	R0	</a:t>
            </a:r>
            <a:r>
              <a:rPr lang="zh-CN" altLang="en-US" b="1" smtClean="0"/>
              <a:t>－－ </a:t>
            </a:r>
            <a:r>
              <a:rPr lang="zh-CN" altLang="en-US" b="1" smtClean="0">
                <a:latin typeface="宋体" pitchFamily="2" charset="-122"/>
              </a:rPr>
              <a:t>多余的指令</a:t>
            </a:r>
            <a:endParaRPr lang="en-US" altLang="zh-CN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ADD		e,	R0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/>
              <a:t>MOV	R0,	d	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15322</TotalTime>
  <Words>3449</Words>
  <Application>Microsoft Office PowerPoint</Application>
  <PresentationFormat>全屏显示(4:3)</PresentationFormat>
  <Paragraphs>998</Paragraphs>
  <Slides>65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Times New Roman</vt:lpstr>
      <vt:lpstr>宋体</vt:lpstr>
      <vt:lpstr>Arial</vt:lpstr>
      <vt:lpstr>Courier New</vt:lpstr>
      <vt:lpstr>黑体</vt:lpstr>
      <vt:lpstr>Symbol</vt:lpstr>
      <vt:lpstr>Euclid Math One</vt:lpstr>
      <vt:lpstr>Office 主题​​</vt:lpstr>
      <vt:lpstr>第八章  代  码  生  成 </vt:lpstr>
      <vt:lpstr>8.1 代码生成器的设计中的问题</vt:lpstr>
      <vt:lpstr>8.1 代码生成器的设计中的问题</vt:lpstr>
      <vt:lpstr>8.1 代码生成器的设计中的问题</vt:lpstr>
      <vt:lpstr>8.1 代码生成器的设计中的问题</vt:lpstr>
      <vt:lpstr>8.1 代码生成器的设计中的问题</vt:lpstr>
      <vt:lpstr>8.1 代码生成器的设计中的问题</vt:lpstr>
      <vt:lpstr>8.1 代码生成器的设计中的问题</vt:lpstr>
      <vt:lpstr>8.1 代码生成器的设计中的问题</vt:lpstr>
      <vt:lpstr>8.1 代码生成器的设计中的问题</vt:lpstr>
      <vt:lpstr>8.1 代码生成器的设计中的问题</vt:lpstr>
      <vt:lpstr>8.1 代码生成器的设计中的问题</vt:lpstr>
      <vt:lpstr>8.2 目  标  机  器 </vt:lpstr>
      <vt:lpstr>8.2 目  标  机  器 </vt:lpstr>
      <vt:lpstr>8.2 目  标  机  器 </vt:lpstr>
      <vt:lpstr>8.2 目  标  机  器 </vt:lpstr>
      <vt:lpstr>8.2 目  标  机  器 </vt:lpstr>
      <vt:lpstr>8.2 目  标  机  器 </vt:lpstr>
      <vt:lpstr>8.2 目  标  机  器 </vt:lpstr>
      <vt:lpstr>8.2 目  标  机  器 </vt:lpstr>
      <vt:lpstr>8.3 基本块和流图</vt:lpstr>
      <vt:lpstr>8.3 基本块和流图</vt:lpstr>
      <vt:lpstr>8.3 基本块和流图</vt:lpstr>
      <vt:lpstr>8.3 基本块和流图</vt:lpstr>
      <vt:lpstr>8.3 基本块和流图</vt:lpstr>
      <vt:lpstr>8.3 基本块和流图</vt:lpstr>
      <vt:lpstr>8.3 基本块和流图</vt:lpstr>
      <vt:lpstr>8.3 基本块和流图</vt:lpstr>
      <vt:lpstr>8.3 基本块和流图</vt:lpstr>
      <vt:lpstr>8.3 基本块和流图</vt:lpstr>
      <vt:lpstr>8.3 基本块和流图</vt:lpstr>
      <vt:lpstr>8.3 基本块和流图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8.4 一个简单的代码生成器</vt:lpstr>
      <vt:lpstr>本   章   要   点</vt:lpstr>
      <vt:lpstr>例   题   1</vt:lpstr>
      <vt:lpstr>例   题   2</vt:lpstr>
      <vt:lpstr>例   题   2</vt:lpstr>
      <vt:lpstr>例   题   2</vt:lpstr>
      <vt:lpstr>例   题   2</vt:lpstr>
      <vt:lpstr>例   题   2</vt:lpstr>
      <vt:lpstr>例   题   3</vt:lpstr>
      <vt:lpstr>例   题   4</vt:lpstr>
      <vt:lpstr>例   题   4</vt:lpstr>
      <vt:lpstr>例   题   4</vt:lpstr>
      <vt:lpstr>例   题   4</vt:lpstr>
      <vt:lpstr>习        题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陈意云</dc:creator>
  <cp:lastModifiedBy>Zhang Ying 张营</cp:lastModifiedBy>
  <cp:revision>775</cp:revision>
  <dcterms:created xsi:type="dcterms:W3CDTF">2000-08-08T16:59:41Z</dcterms:created>
  <dcterms:modified xsi:type="dcterms:W3CDTF">2014-02-28T03:24:04Z</dcterms:modified>
</cp:coreProperties>
</file>